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75" r:id="rId4"/>
    <p:sldMasterId id="2147484495" r:id="rId5"/>
    <p:sldMasterId id="2147484515" r:id="rId6"/>
    <p:sldMasterId id="2147484534" r:id="rId7"/>
    <p:sldMasterId id="2147484567" r:id="rId8"/>
    <p:sldMasterId id="2147484601" r:id="rId9"/>
    <p:sldMasterId id="2147484622" r:id="rId10"/>
    <p:sldMasterId id="2147484637" r:id="rId11"/>
    <p:sldMasterId id="2147484655" r:id="rId12"/>
    <p:sldMasterId id="2147484671" r:id="rId13"/>
    <p:sldMasterId id="2147484692" r:id="rId14"/>
    <p:sldMasterId id="2147484704" r:id="rId15"/>
  </p:sldMasterIdLst>
  <p:notesMasterIdLst>
    <p:notesMasterId r:id="rId56"/>
  </p:notesMasterIdLst>
  <p:handoutMasterIdLst>
    <p:handoutMasterId r:id="rId57"/>
  </p:handoutMasterIdLst>
  <p:sldIdLst>
    <p:sldId id="1549" r:id="rId16"/>
    <p:sldId id="1550" r:id="rId17"/>
    <p:sldId id="1551" r:id="rId18"/>
    <p:sldId id="1552" r:id="rId19"/>
    <p:sldId id="1553" r:id="rId20"/>
    <p:sldId id="1554" r:id="rId21"/>
    <p:sldId id="1555" r:id="rId22"/>
    <p:sldId id="1556" r:id="rId23"/>
    <p:sldId id="1557" r:id="rId24"/>
    <p:sldId id="1558" r:id="rId25"/>
    <p:sldId id="1559" r:id="rId26"/>
    <p:sldId id="1560" r:id="rId27"/>
    <p:sldId id="1561" r:id="rId28"/>
    <p:sldId id="1562" r:id="rId29"/>
    <p:sldId id="1563" r:id="rId30"/>
    <p:sldId id="1564" r:id="rId31"/>
    <p:sldId id="1565" r:id="rId32"/>
    <p:sldId id="1566" r:id="rId33"/>
    <p:sldId id="1567" r:id="rId34"/>
    <p:sldId id="1568" r:id="rId35"/>
    <p:sldId id="1569" r:id="rId36"/>
    <p:sldId id="1570" r:id="rId37"/>
    <p:sldId id="1571" r:id="rId38"/>
    <p:sldId id="1572" r:id="rId39"/>
    <p:sldId id="1581" r:id="rId40"/>
    <p:sldId id="1582" r:id="rId41"/>
    <p:sldId id="1583" r:id="rId42"/>
    <p:sldId id="1584" r:id="rId43"/>
    <p:sldId id="1585" r:id="rId44"/>
    <p:sldId id="1586" r:id="rId45"/>
    <p:sldId id="1587" r:id="rId46"/>
    <p:sldId id="1588" r:id="rId47"/>
    <p:sldId id="1589" r:id="rId48"/>
    <p:sldId id="1590" r:id="rId49"/>
    <p:sldId id="1591" r:id="rId50"/>
    <p:sldId id="1592" r:id="rId51"/>
    <p:sldId id="1593" r:id="rId52"/>
    <p:sldId id="1594" r:id="rId53"/>
    <p:sldId id="1596" r:id="rId54"/>
    <p:sldId id="1597" r:id="rId5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7 Light Gray Template" id="{E1C8FB21-FF75-44A0-8090-B2FB240B014B}">
          <p14:sldIdLst/>
        </p14:section>
        <p14:section name="Build 2017 Light Gray Template" id="{93F992A6-BF4A-42B9-9585-5BC48104A147}">
          <p14:sldIdLst>
            <p14:sldId id="1549"/>
            <p14:sldId id="1550"/>
            <p14:sldId id="1551"/>
            <p14:sldId id="1552"/>
            <p14:sldId id="1553"/>
            <p14:sldId id="1554"/>
            <p14:sldId id="1555"/>
            <p14:sldId id="1556"/>
            <p14:sldId id="1557"/>
            <p14:sldId id="1558"/>
            <p14:sldId id="1559"/>
            <p14:sldId id="1560"/>
            <p14:sldId id="1561"/>
            <p14:sldId id="1562"/>
          </p14:sldIdLst>
        </p14:section>
        <p14:section name="Connectors" id="{E50E7A25-0F4C-44D0-8B08-25E9D7558C7F}">
          <p14:sldIdLst>
            <p14:sldId id="1563"/>
            <p14:sldId id="1564"/>
            <p14:sldId id="1565"/>
            <p14:sldId id="1566"/>
            <p14:sldId id="1567"/>
            <p14:sldId id="1568"/>
            <p14:sldId id="1569"/>
            <p14:sldId id="1570"/>
            <p14:sldId id="1571"/>
            <p14:sldId id="1572"/>
            <p14:sldId id="1581"/>
            <p14:sldId id="1582"/>
            <p14:sldId id="1583"/>
          </p14:sldIdLst>
        </p14:section>
        <p14:section name="CDS" id="{F80185F8-43FF-48AA-A99B-0E8B0CACDCB9}">
          <p14:sldIdLst>
            <p14:sldId id="1584"/>
            <p14:sldId id="1585"/>
            <p14:sldId id="1586"/>
            <p14:sldId id="1587"/>
            <p14:sldId id="1588"/>
            <p14:sldId id="1589"/>
            <p14:sldId id="1590"/>
            <p14:sldId id="1591"/>
          </p14:sldIdLst>
        </p14:section>
        <p14:section name="Publish to AppSource" id="{2C808801-188B-4111-AC51-9EFB511ECF51}">
          <p14:sldIdLst>
            <p14:sldId id="1592"/>
          </p14:sldIdLst>
        </p14:section>
        <p14:section name="Close out" id="{F716F9CA-E5BD-4C00-A0AE-ECFB853FD1B1}">
          <p14:sldIdLst>
            <p14:sldId id="1593"/>
            <p14:sldId id="1594"/>
            <p14:sldId id="1596"/>
            <p14:sldId id="159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Mitchell Derrey" initials="MD" lastIdx="8" clrIdx="4">
    <p:extLst>
      <p:ext uri="{19B8F6BF-5375-455C-9EA6-DF929625EA0E}">
        <p15:presenceInfo xmlns:p15="http://schemas.microsoft.com/office/powerpoint/2012/main" userId="S-1-5-21-383413107-1061881802-891584314-4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37373"/>
    <a:srgbClr val="323232"/>
    <a:srgbClr val="000000"/>
    <a:srgbClr val="E6E6E6"/>
    <a:srgbClr val="D2D2D2"/>
    <a:srgbClr val="505050"/>
    <a:srgbClr val="525252"/>
    <a:srgbClr val="0078D7"/>
    <a:srgbClr val="FF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544" autoAdjust="0"/>
    <p:restoredTop sz="92136" autoAdjust="0"/>
  </p:normalViewPr>
  <p:slideViewPr>
    <p:cSldViewPr>
      <p:cViewPr varScale="1">
        <p:scale>
          <a:sx n="63" d="100"/>
          <a:sy n="63" d="100"/>
        </p:scale>
        <p:origin x="1386"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notesViewPr>
    <p:cSldViewPr showGuides="1">
      <p:cViewPr varScale="1">
        <p:scale>
          <a:sx n="81" d="100"/>
          <a:sy n="81" d="100"/>
        </p:scale>
        <p:origin x="304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Build 2017</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D0CB2F-F0BF-435A-A27A-2EC15087F634}" type="datetime8">
              <a:rPr lang="en-US" smtClean="0">
                <a:latin typeface="Segoe UI" pitchFamily="34" charset="0"/>
              </a:rPr>
              <a:t>5/11/2017 9:14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Build 2017</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18B56EA-E28F-4F92-9F16-7A6F2501B303}" type="datetime8">
              <a:rPr lang="en-US" smtClean="0"/>
              <a:t>5/11/2017 9:14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1C3D530-3419-45A5-AB8A-2242E8FDFF4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75356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5/11/2017 9:14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470492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7109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5/11/2017 9:14 AM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536291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5/11/2017 9:14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145465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061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9500-AD2C-4464-A6F6-F5EB4A324A8D}"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474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19386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92650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6D019-A458-4E87-ACC4-E001A88BB1A9}"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83306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21718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313C66B-7AF5-40BA-8933-D16874FF94C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0831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06421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6D019-A458-4E87-ACC4-E001A88BB1A9}"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707351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6D019-A458-4E87-ACC4-E001A88BB1A9}"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956638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6D019-A458-4E87-ACC4-E001A88BB1A9}"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4238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4FAA446-E61B-4D43-A3B1-7749AA6DC1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11728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6D019-A458-4E87-ACC4-E001A88BB1A9}"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510248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9500-AD2C-4464-A6F6-F5EB4A324A8D}"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42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4216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9500-AD2C-4464-A6F6-F5EB4A324A8D}"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472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2075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Worldwide Partner Conference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5/11/2017 9:14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3188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27750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D367B-00B8-474B-86B2-74F742424BC2}"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953482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D365 Tech Conference 2017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5718ECB-B8AF-41E1-BD8D-2632CCF9F96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45772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D365 Tech Conference 2017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5718ECB-B8AF-41E1-BD8D-2632CCF9F96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59627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4FAA446-E61B-4D43-A3B1-7749AA6DC1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63369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Date Placeholder 7"/>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39BB7-62D4-4A13-90F5-D59F95A8FCF0}"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ooter Placeholder 8"/>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2017 Microsoft Corporation. All rights reserved. 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eader Placeholder 10"/>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497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9500-AD2C-4464-A6F6-F5EB4A324A8D}"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678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D365 Tech Conference 2017</a:t>
            </a: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18ECB-B8AF-41E1-BD8D-2632CCF9F960}"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5/11/2017 9:14 AM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73808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2D088-BDBD-41A5-ADCE-5C6A4DC08057}"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5/11/2017 9:14 AM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873237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B9A6D4-FB34-4BDB-BA1E-7271914431F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77036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9500-AD2C-4464-A6F6-F5EB4A324A8D}"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80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9500-AD2C-4464-A6F6-F5EB4A324A8D}"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705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C68F-AB5F-4645-B774-D99B990C0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93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5484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C6906-F47F-41BF-B93F-C0DA32C3C2B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2017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62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051EB-2FD6-47AD-8D37-26C0E42D9554}"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5/11/2017 9:14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ooter Placeholder 8"/>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2017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Header Placeholder 10"/>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268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a:ext>
            </a:extLst>
          </a:blip>
          <a:srcRect l="-17523"/>
          <a:stretch/>
        </p:blipFill>
        <p:spPr>
          <a:xfrm>
            <a:off x="7752216" y="4960286"/>
            <a:ext cx="4684259" cy="2034239"/>
          </a:xfrm>
          <a:prstGeom prst="rect">
            <a:avLst/>
          </a:prstGeom>
        </p:spPr>
      </p:pic>
    </p:spTree>
    <p:extLst>
      <p:ext uri="{BB962C8B-B14F-4D97-AF65-F5344CB8AC3E}">
        <p14:creationId xmlns:p14="http://schemas.microsoft.com/office/powerpoint/2010/main" val="3455010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18636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2639814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675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74637" y="1058862"/>
            <a:ext cx="12039599" cy="517065"/>
          </a:xfrm>
        </p:spPr>
        <p:txBody>
          <a:bodyPr/>
          <a:lstStyle>
            <a:lvl1pPr marL="0" indent="0">
              <a:buNone/>
              <a:defRPr sz="2400">
                <a:solidFill>
                  <a:schemeClr val="tx2"/>
                </a:solidFill>
              </a:defRPr>
            </a:lvl1pPr>
            <a:lvl2pPr marL="342900" indent="0">
              <a:buNone/>
              <a:defRPr/>
            </a:lvl2pPr>
            <a:lvl3pPr marL="571500" indent="0">
              <a:buNone/>
              <a:defRPr/>
            </a:lvl3pPr>
            <a:lvl4pPr marL="800100" indent="0">
              <a:buNone/>
              <a:defRPr/>
            </a:lvl4pPr>
            <a:lvl5pPr marL="1028700" indent="0">
              <a:buNone/>
              <a:defRPr/>
            </a:lvl5pPr>
          </a:lstStyle>
          <a:p>
            <a:pPr lvl="0"/>
            <a:r>
              <a:rPr lang="en-US"/>
              <a:t>Edit Master text styles</a:t>
            </a:r>
          </a:p>
        </p:txBody>
      </p:sp>
    </p:spTree>
    <p:extLst>
      <p:ext uri="{BB962C8B-B14F-4D97-AF65-F5344CB8AC3E}">
        <p14:creationId xmlns:p14="http://schemas.microsoft.com/office/powerpoint/2010/main" val="34160072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21439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8217-17E8-45A6-80B3-F50A2F34FF51}"/>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0C41DE0C-CDB0-4D65-A10F-6B3ED4D08B9C}"/>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CC703003-ED95-4273-9D9B-348005503881}"/>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5" name="Footer Placeholder 4">
            <a:extLst>
              <a:ext uri="{FF2B5EF4-FFF2-40B4-BE49-F238E27FC236}">
                <a16:creationId xmlns:a16="http://schemas.microsoft.com/office/drawing/2014/main" id="{F762DEBE-54F8-4476-9209-885794F9D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7A0BD-ABE3-486D-90AD-032C3F972D94}"/>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41268645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F7E2-7EC7-44AF-A3DC-1F43513D1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CC0A57-9A48-44A2-A16A-6AC353A229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F4274-C47E-4A0E-B1AB-F48FF751A63F}"/>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5" name="Footer Placeholder 4">
            <a:extLst>
              <a:ext uri="{FF2B5EF4-FFF2-40B4-BE49-F238E27FC236}">
                <a16:creationId xmlns:a16="http://schemas.microsoft.com/office/drawing/2014/main" id="{A5A0D5DB-D9CF-4E79-B3E9-5FFAB39CC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6A892-276C-45C5-96D7-E9DEC6FD0DBD}"/>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27883362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6630-8B17-40D1-81D9-C617FB4990EC}"/>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p>
        </p:txBody>
      </p:sp>
      <p:sp>
        <p:nvSpPr>
          <p:cNvPr id="3" name="Text Placeholder 2">
            <a:extLst>
              <a:ext uri="{FF2B5EF4-FFF2-40B4-BE49-F238E27FC236}">
                <a16:creationId xmlns:a16="http://schemas.microsoft.com/office/drawing/2014/main" id="{EE16F32A-AB6E-49F6-8287-93ECF5C2D459}"/>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312790-0379-49FD-BF14-50B9C42EBCB0}"/>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5" name="Footer Placeholder 4">
            <a:extLst>
              <a:ext uri="{FF2B5EF4-FFF2-40B4-BE49-F238E27FC236}">
                <a16:creationId xmlns:a16="http://schemas.microsoft.com/office/drawing/2014/main" id="{008A2B02-BC22-4A64-B15C-09C28232B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AC0A7-FDED-47A7-B390-B2FAB531BE61}"/>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7969758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C185-A8F2-4C83-B094-BB608F788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1CBB8-7815-48AE-899E-2925F8E7767C}"/>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97F4DA-71EC-4AB7-B80D-FC6DEE8FF5D2}"/>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0FCE3D-B2F4-4F6A-9B48-4242A29EA260}"/>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6" name="Footer Placeholder 5">
            <a:extLst>
              <a:ext uri="{FF2B5EF4-FFF2-40B4-BE49-F238E27FC236}">
                <a16:creationId xmlns:a16="http://schemas.microsoft.com/office/drawing/2014/main" id="{226AA3C3-8825-4AB3-9A49-F1E44BBEC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C9044-9E3F-418A-948B-0E7EB6CABB8D}"/>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33647157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82BE-5A5D-4AC3-8A8D-5B378267517F}"/>
              </a:ext>
            </a:extLst>
          </p:cNvPr>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30E13-9D80-4318-9E73-AF93D177F0DA}"/>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55B80C06-9026-4ACA-A746-990093309C46}"/>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77BBA-CAEB-4AFD-BC74-F57DAF69A68C}"/>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33DB2466-ABAE-4B5D-A911-5B67E2A06564}"/>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41214F-A65D-4B6C-ABA7-FB5FDB91EDF6}"/>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8" name="Footer Placeholder 7">
            <a:extLst>
              <a:ext uri="{FF2B5EF4-FFF2-40B4-BE49-F238E27FC236}">
                <a16:creationId xmlns:a16="http://schemas.microsoft.com/office/drawing/2014/main" id="{6E6A7A08-66B7-477B-BFFB-B0347C629B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B51D6F-7DC2-48B0-8D07-0F948FF8627E}"/>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5273095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5A0B-D501-4692-AACF-A441A9878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64DDB3-4255-40D3-B46A-E3F7C2122E60}"/>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4" name="Footer Placeholder 3">
            <a:extLst>
              <a:ext uri="{FF2B5EF4-FFF2-40B4-BE49-F238E27FC236}">
                <a16:creationId xmlns:a16="http://schemas.microsoft.com/office/drawing/2014/main" id="{FDC80AAC-D742-410D-B3B3-2EC11AFB16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E3A9AA-1F44-4DFE-A677-3D8510ECCE4A}"/>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425852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3832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62CD7-0295-4F46-8E32-9B150A29C692}"/>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3" name="Footer Placeholder 2">
            <a:extLst>
              <a:ext uri="{FF2B5EF4-FFF2-40B4-BE49-F238E27FC236}">
                <a16:creationId xmlns:a16="http://schemas.microsoft.com/office/drawing/2014/main" id="{33D4A4A7-231A-4A34-8E12-187D9BC89D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D5AD0-5EEE-4A7A-AECB-F6F6C625B9BC}"/>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537261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F0BD-C7D3-48D4-8E70-682BB0321A01}"/>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a:extLst>
              <a:ext uri="{FF2B5EF4-FFF2-40B4-BE49-F238E27FC236}">
                <a16:creationId xmlns:a16="http://schemas.microsoft.com/office/drawing/2014/main" id="{9FFAA57E-B2AF-4389-BDF4-9296DDE2D75C}"/>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5C0483-E60F-4A20-B848-8B075A3F5F28}"/>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C31BC9A5-2894-4C96-9C57-6D2F0CF89270}"/>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6" name="Footer Placeholder 5">
            <a:extLst>
              <a:ext uri="{FF2B5EF4-FFF2-40B4-BE49-F238E27FC236}">
                <a16:creationId xmlns:a16="http://schemas.microsoft.com/office/drawing/2014/main" id="{A8895095-896A-42D8-9F77-C2972C287E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3CBBF-008F-475D-9FCF-72DB7DCD84CE}"/>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5511623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F35A-9C71-40D5-A86D-1CD0972D1A80}"/>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Picture Placeholder 2">
            <a:extLst>
              <a:ext uri="{FF2B5EF4-FFF2-40B4-BE49-F238E27FC236}">
                <a16:creationId xmlns:a16="http://schemas.microsoft.com/office/drawing/2014/main" id="{B083B382-E38E-4726-9CCE-E49363D7159B}"/>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a:extLst>
              <a:ext uri="{FF2B5EF4-FFF2-40B4-BE49-F238E27FC236}">
                <a16:creationId xmlns:a16="http://schemas.microsoft.com/office/drawing/2014/main" id="{0E48E987-BC59-4D36-A374-4D7A278D708F}"/>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C5FC3B1C-D2F3-4589-8494-7A5946E3E94E}"/>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6" name="Footer Placeholder 5">
            <a:extLst>
              <a:ext uri="{FF2B5EF4-FFF2-40B4-BE49-F238E27FC236}">
                <a16:creationId xmlns:a16="http://schemas.microsoft.com/office/drawing/2014/main" id="{81EC5AD3-8976-4836-9CC0-A19F954CC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BF160-B351-469C-A2D0-1691A2F15C70}"/>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2137165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EA3B-8235-4457-94A4-701C041C11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8A15DC-3368-4869-BADF-D896BD498C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83B21-A770-4ABB-8C82-91F1829BDBD3}"/>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5" name="Footer Placeholder 4">
            <a:extLst>
              <a:ext uri="{FF2B5EF4-FFF2-40B4-BE49-F238E27FC236}">
                <a16:creationId xmlns:a16="http://schemas.microsoft.com/office/drawing/2014/main" id="{CA7E5DAA-28F2-41EC-9DDF-3A6D7C0F7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26E87-9CAC-47CC-87A7-30FD039D6BF5}"/>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27055025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A659E3-D3BF-4592-95FE-121331A22BF7}"/>
              </a:ext>
            </a:extLst>
          </p:cNvPr>
          <p:cNvSpPr>
            <a:spLocks noGrp="1"/>
          </p:cNvSpPr>
          <p:nvPr>
            <p:ph type="title" orient="vert"/>
          </p:nvPr>
        </p:nvSpPr>
        <p:spPr>
          <a:xfrm>
            <a:off x="8899852" y="372394"/>
            <a:ext cx="2681615" cy="59275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BB7D4-7FD7-48C5-8217-202964806E6B}"/>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79D2D-E7F0-40B4-AE1A-ED11EE619F08}"/>
              </a:ext>
            </a:extLst>
          </p:cNvPr>
          <p:cNvSpPr>
            <a:spLocks noGrp="1"/>
          </p:cNvSpPr>
          <p:nvPr>
            <p:ph type="dt" sz="half" idx="10"/>
          </p:nvPr>
        </p:nvSpPr>
        <p:spPr/>
        <p:txBody>
          <a:bodyPr/>
          <a:lstStyle/>
          <a:p>
            <a:fld id="{E62A12BE-7432-45BB-9643-D7E4BB7D4FA9}" type="datetimeFigureOut">
              <a:rPr lang="en-US" smtClean="0"/>
              <a:t>5/11/2017</a:t>
            </a:fld>
            <a:endParaRPr lang="en-US"/>
          </a:p>
        </p:txBody>
      </p:sp>
      <p:sp>
        <p:nvSpPr>
          <p:cNvPr id="5" name="Footer Placeholder 4">
            <a:extLst>
              <a:ext uri="{FF2B5EF4-FFF2-40B4-BE49-F238E27FC236}">
                <a16:creationId xmlns:a16="http://schemas.microsoft.com/office/drawing/2014/main" id="{3658AA6B-98FB-4B9C-8AE0-7D56A4F50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7DE4E-EB84-4116-B5F5-05510962E8CA}"/>
              </a:ext>
            </a:extLst>
          </p:cNvPr>
          <p:cNvSpPr>
            <a:spLocks noGrp="1"/>
          </p:cNvSpPr>
          <p:nvPr>
            <p:ph type="sldNum" sz="quarter" idx="12"/>
          </p:nvPr>
        </p:nvSpPr>
        <p:spPr/>
        <p:txBody>
          <a:bodyPr/>
          <a:lstStyle/>
          <a:p>
            <a:fld id="{F42272E5-9EF2-4B4D-9A28-8B3E534583CD}" type="slidenum">
              <a:rPr lang="en-US" smtClean="0"/>
              <a:t>‹#›</a:t>
            </a:fld>
            <a:endParaRPr lang="en-US"/>
          </a:p>
        </p:txBody>
      </p:sp>
    </p:spTree>
    <p:extLst>
      <p:ext uri="{BB962C8B-B14F-4D97-AF65-F5344CB8AC3E}">
        <p14:creationId xmlns:p14="http://schemas.microsoft.com/office/powerpoint/2010/main" val="36227121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8197">
                      <a:schemeClr val="tx2"/>
                    </a:gs>
                    <a:gs pos="24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432729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1126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6" name="TextBox 5"/>
          <p:cNvSpPr txBox="1"/>
          <p:nvPr userDrawn="1"/>
        </p:nvSpPr>
        <p:spPr>
          <a:xfrm>
            <a:off x="96013" y="6454993"/>
            <a:ext cx="7585248" cy="461665"/>
          </a:xfrm>
          <a:prstGeom prst="rect">
            <a:avLst/>
          </a:prstGeom>
          <a:noFill/>
        </p:spPr>
        <p:txBody>
          <a:bodyPr wrap="square" lIns="182854" tIns="146283" rIns="182854" bIns="146283" rtlCol="0">
            <a:spAutoFit/>
          </a:bodyPr>
          <a:lstStyle/>
          <a:p>
            <a:pPr>
              <a:lnSpc>
                <a:spcPct val="90000"/>
              </a:lnSpc>
              <a:spcAft>
                <a:spcPts val="600"/>
              </a:spcAft>
            </a:pPr>
            <a:r>
              <a:rPr lang="en-US" sz="1199" dirty="0">
                <a:gradFill>
                  <a:gsLst>
                    <a:gs pos="2917">
                      <a:schemeClr val="tx1"/>
                    </a:gs>
                    <a:gs pos="30000">
                      <a:schemeClr val="tx1"/>
                    </a:gs>
                  </a:gsLst>
                  <a:lin ang="5400000" scaled="0"/>
                </a:gradFill>
              </a:rPr>
              <a:t>Summit EMEA</a:t>
            </a:r>
            <a:r>
              <a:rPr lang="en-US" sz="1199" baseline="0" dirty="0">
                <a:gradFill>
                  <a:gsLst>
                    <a:gs pos="2917">
                      <a:schemeClr val="tx1"/>
                    </a:gs>
                    <a:gs pos="30000">
                      <a:schemeClr val="tx1"/>
                    </a:gs>
                  </a:gsLst>
                  <a:lin ang="5400000" scaled="0"/>
                </a:gradFill>
              </a:rPr>
              <a:t> | Amsterdam | 4–6 April 2017 | #</a:t>
            </a:r>
            <a:r>
              <a:rPr lang="en-US" sz="1199" kern="1200" baseline="0" dirty="0">
                <a:gradFill>
                  <a:gsLst>
                    <a:gs pos="2917">
                      <a:schemeClr val="tx1"/>
                    </a:gs>
                    <a:gs pos="30000">
                      <a:schemeClr val="tx1"/>
                    </a:gs>
                  </a:gsLst>
                  <a:lin ang="5400000" scaled="0"/>
                </a:gradFill>
                <a:latin typeface="+mn-lt"/>
                <a:ea typeface="+mn-ea"/>
                <a:cs typeface="+mn-cs"/>
              </a:rPr>
              <a:t>SummitEMEA17</a:t>
            </a:r>
            <a:endParaRPr lang="en-US" sz="1199" dirty="0">
              <a:gradFill>
                <a:gsLst>
                  <a:gs pos="2917">
                    <a:schemeClr val="tx1"/>
                  </a:gs>
                  <a:gs pos="30000">
                    <a:schemeClr val="tx1"/>
                  </a:gs>
                </a:gsLst>
                <a:lin ang="5400000" scaled="0"/>
              </a:gradFill>
            </a:endParaRPr>
          </a:p>
        </p:txBody>
      </p:sp>
      <p:pic>
        <p:nvPicPr>
          <p:cNvPr id="54" name="Picture 53"/>
          <p:cNvPicPr>
            <a:picLocks noChangeAspect="1"/>
          </p:cNvPicPr>
          <p:nvPr userDrawn="1"/>
        </p:nvPicPr>
        <p:blipFill>
          <a:blip r:embed="rId2">
            <a:biLevel thresh="25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bwMode="black">
          <a:xfrm>
            <a:off x="10320338" y="6319163"/>
            <a:ext cx="1841500" cy="415155"/>
          </a:xfrm>
          <a:prstGeom prst="rect">
            <a:avLst/>
          </a:prstGeom>
        </p:spPr>
      </p:pic>
    </p:spTree>
    <p:extLst>
      <p:ext uri="{BB962C8B-B14F-4D97-AF65-F5344CB8AC3E}">
        <p14:creationId xmlns:p14="http://schemas.microsoft.com/office/powerpoint/2010/main" val="1290695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12436475" cy="9420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p:cNvSpPr>
            <a:spLocks noGrp="1"/>
          </p:cNvSpPr>
          <p:nvPr>
            <p:ph type="title"/>
          </p:nvPr>
        </p:nvSpPr>
        <p:spPr>
          <a:xfrm>
            <a:off x="855008" y="155729"/>
            <a:ext cx="10726460" cy="1351952"/>
          </a:xfrm>
        </p:spPr>
        <p:txBody>
          <a:bodyPr/>
          <a:lstStyle>
            <a:lvl1pPr>
              <a:defRPr>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9577086" y="6631710"/>
            <a:ext cx="2798207" cy="372394"/>
          </a:xfrm>
          <a:prstGeom prst="rect">
            <a:avLst/>
          </a:prstGeom>
        </p:spPr>
        <p:txBody>
          <a:bodyPr/>
          <a:lstStyle/>
          <a:p>
            <a:pPr defTabSz="932597">
              <a:defRPr/>
            </a:pPr>
            <a:fld id="{FE477559-E653-457A-B37E-7BC93DB8C36A}" type="slidenum">
              <a:rPr lang="en-US" smtClean="0">
                <a:solidFill>
                  <a:prstClr val="black">
                    <a:tint val="75000"/>
                  </a:prstClr>
                </a:solidFill>
                <a:latin typeface="Segoe UI" panose="020B0502040204020203" pitchFamily="34" charset="0"/>
                <a:cs typeface="Segoe UI" panose="020B0502040204020203" pitchFamily="34" charset="0"/>
              </a:rPr>
              <a:pPr defTabSz="932597">
                <a:defRPr/>
              </a:pPr>
              <a:t>‹#›</a:t>
            </a:fld>
            <a:endParaRPr lang="en-US">
              <a:solidFill>
                <a:prstClr val="black">
                  <a:tint val="75000"/>
                </a:prst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43612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a:ext>
            </a:extLst>
          </a:blip>
          <a:srcRect l="-17523"/>
          <a:stretch/>
        </p:blipFill>
        <p:spPr>
          <a:xfrm>
            <a:off x="7752216" y="4960286"/>
            <a:ext cx="4684259" cy="2034239"/>
          </a:xfrm>
          <a:prstGeom prst="rect">
            <a:avLst/>
          </a:prstGeom>
        </p:spPr>
      </p:pic>
    </p:spTree>
    <p:extLst>
      <p:ext uri="{BB962C8B-B14F-4D97-AF65-F5344CB8AC3E}">
        <p14:creationId xmlns:p14="http://schemas.microsoft.com/office/powerpoint/2010/main" val="9697456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l="-33002"/>
          <a:stretch/>
        </p:blipFill>
        <p:spPr>
          <a:xfrm>
            <a:off x="7752216" y="5084764"/>
            <a:ext cx="4684259" cy="1909762"/>
          </a:xfrm>
          <a:prstGeom prst="rect">
            <a:avLst/>
          </a:prstGeom>
        </p:spPr>
      </p:pic>
      <p:sp>
        <p:nvSpPr>
          <p:cNvPr id="8" name="Text Placeholder 3"/>
          <p:cNvSpPr>
            <a:spLocks noGrp="1"/>
          </p:cNvSpPr>
          <p:nvPr>
            <p:ph type="body" sz="quarter" idx="15" hasCustomPrompt="1"/>
          </p:nvPr>
        </p:nvSpPr>
        <p:spPr>
          <a:xfrm>
            <a:off x="9418638" y="296863"/>
            <a:ext cx="2743200" cy="461665"/>
          </a:xfrm>
        </p:spPr>
        <p:txBody>
          <a:bodyPr/>
          <a:lstStyle>
            <a:lvl1pPr marL="0" marR="0" indent="0" algn="r"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a:t>Session Code</a:t>
            </a:r>
          </a:p>
        </p:txBody>
      </p:sp>
      <p:sp>
        <p:nvSpPr>
          <p:cNvPr id="4" name="Rectangle 3"/>
          <p:cNvSpPr/>
          <p:nvPr userDrawn="1"/>
        </p:nvSpPr>
        <p:spPr>
          <a:xfrm>
            <a:off x="282738" y="6041341"/>
            <a:ext cx="1634102" cy="664797"/>
          </a:xfrm>
          <a:prstGeom prst="rect">
            <a:avLst/>
          </a:prstGeom>
        </p:spPr>
        <p:txBody>
          <a:bodyPr wrap="none" lIns="182880" tIns="146304" rIns="182880" bIns="146304">
            <a:spAutoFit/>
          </a:bodyPr>
          <a:lstStyle/>
          <a:p>
            <a:r>
              <a:rPr lang="en-US" sz="2400">
                <a:gradFill>
                  <a:gsLst>
                    <a:gs pos="2597">
                      <a:schemeClr val="tx1"/>
                    </a:gs>
                    <a:gs pos="18182">
                      <a:schemeClr val="tx1"/>
                    </a:gs>
                  </a:gsLst>
                  <a:lin ang="5400000" scaled="1"/>
                </a:gradFill>
              </a:rPr>
              <a:t>#</a:t>
            </a:r>
            <a:r>
              <a:rPr lang="en-US" sz="2400" err="1">
                <a:gradFill>
                  <a:gsLst>
                    <a:gs pos="2597">
                      <a:schemeClr val="tx1"/>
                    </a:gs>
                    <a:gs pos="18182">
                      <a:schemeClr val="tx1"/>
                    </a:gs>
                  </a:gsLst>
                  <a:lin ang="5400000" scaled="1"/>
                </a:gradFill>
              </a:rPr>
              <a:t>MSBuild</a:t>
            </a:r>
            <a:endParaRPr lang="en-US" sz="2400">
              <a:gradFill>
                <a:gsLst>
                  <a:gs pos="2597">
                    <a:schemeClr val="tx1"/>
                  </a:gs>
                  <a:gs pos="18182">
                    <a:schemeClr val="tx1"/>
                  </a:gs>
                </a:gsLst>
                <a:lin ang="5400000" scaled="1"/>
              </a:gradFill>
            </a:endParaRPr>
          </a:p>
        </p:txBody>
      </p:sp>
    </p:spTree>
    <p:extLst>
      <p:ext uri="{BB962C8B-B14F-4D97-AF65-F5344CB8AC3E}">
        <p14:creationId xmlns:p14="http://schemas.microsoft.com/office/powerpoint/2010/main" val="3231906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9793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1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18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415507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329763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12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905395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480282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247703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40495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02548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1096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532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913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814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515477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270939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8217-17E8-45A6-80B3-F50A2F34FF51}"/>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0C41DE0C-CDB0-4D65-A10F-6B3ED4D08B9C}"/>
              </a:ext>
            </a:extLst>
          </p:cNvPr>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CC703003-ED95-4273-9D9B-348005503881}"/>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62DEBE-54F8-4476-9209-885794F9DBC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A7A0BD-ABE3-486D-90AD-032C3F972D94}"/>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324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F7E2-7EC7-44AF-A3DC-1F43513D1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CC0A57-9A48-44A2-A16A-6AC353A229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F4274-C47E-4A0E-B1AB-F48FF751A63F}"/>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A0D5DB-D9CF-4E79-B3E9-5FFAB39CCE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96A892-276C-45C5-96D7-E9DEC6FD0DBD}"/>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720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6630-8B17-40D1-81D9-C617FB4990EC}"/>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p>
        </p:txBody>
      </p:sp>
      <p:sp>
        <p:nvSpPr>
          <p:cNvPr id="3" name="Text Placeholder 2">
            <a:extLst>
              <a:ext uri="{FF2B5EF4-FFF2-40B4-BE49-F238E27FC236}">
                <a16:creationId xmlns:a16="http://schemas.microsoft.com/office/drawing/2014/main" id="{EE16F32A-AB6E-49F6-8287-93ECF5C2D459}"/>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312790-0379-49FD-BF14-50B9C42EBCB0}"/>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08A2B02-BC22-4A64-B15C-09C28232B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82AC0A7-FDED-47A7-B390-B2FAB531BE61}"/>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9517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C185-A8F2-4C83-B094-BB608F788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1CBB8-7815-48AE-899E-2925F8E7767C}"/>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97F4DA-71EC-4AB7-B80D-FC6DEE8FF5D2}"/>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0FCE3D-B2F4-4F6A-9B48-4242A29EA260}"/>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26AA3C3-8825-4AB3-9A49-F1E44BBECE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D7C9044-9E3F-418A-948B-0E7EB6CABB8D}"/>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4581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82BE-5A5D-4AC3-8A8D-5B378267517F}"/>
              </a:ext>
            </a:extLst>
          </p:cNvPr>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30E13-9D80-4318-9E73-AF93D177F0DA}"/>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55B80C06-9026-4ACA-A746-990093309C46}"/>
              </a:ext>
            </a:extLst>
          </p:cNvPr>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77BBA-CAEB-4AFD-BC74-F57DAF69A68C}"/>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33DB2466-ABAE-4B5D-A911-5B67E2A06564}"/>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41214F-A65D-4B6C-ABA7-FB5FDB91EDF6}"/>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E6A7A08-66B7-477B-BFFB-B0347C629B0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BB51D6F-7DC2-48B0-8D07-0F948FF8627E}"/>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725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038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5A0B-D501-4692-AACF-A441A9878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64DDB3-4255-40D3-B46A-E3F7C2122E60}"/>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DC80AAC-D742-410D-B3B3-2EC11AFB16D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5E3A9AA-1F44-4DFE-A677-3D8510ECCE4A}"/>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7088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62CD7-0295-4F46-8E32-9B150A29C692}"/>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3D4A4A7-231A-4A34-8E12-187D9BC89DF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06D5AD0-5EEE-4A7A-AECB-F6F6C625B9BC}"/>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1642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F0BD-C7D3-48D4-8E70-682BB0321A01}"/>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a:extLst>
              <a:ext uri="{FF2B5EF4-FFF2-40B4-BE49-F238E27FC236}">
                <a16:creationId xmlns:a16="http://schemas.microsoft.com/office/drawing/2014/main" id="{9FFAA57E-B2AF-4389-BDF4-9296DDE2D75C}"/>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5C0483-E60F-4A20-B848-8B075A3F5F28}"/>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C31BC9A5-2894-4C96-9C57-6D2F0CF89270}"/>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8895095-896A-42D8-9F77-C2972C287E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673CBBF-008F-475D-9FCF-72DB7DCD84CE}"/>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6713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F35A-9C71-40D5-A86D-1CD0972D1A80}"/>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Picture Placeholder 2">
            <a:extLst>
              <a:ext uri="{FF2B5EF4-FFF2-40B4-BE49-F238E27FC236}">
                <a16:creationId xmlns:a16="http://schemas.microsoft.com/office/drawing/2014/main" id="{B083B382-E38E-4726-9CCE-E49363D7159B}"/>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a:extLst>
              <a:ext uri="{FF2B5EF4-FFF2-40B4-BE49-F238E27FC236}">
                <a16:creationId xmlns:a16="http://schemas.microsoft.com/office/drawing/2014/main" id="{0E48E987-BC59-4D36-A374-4D7A278D708F}"/>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C5FC3B1C-D2F3-4589-8494-7A5946E3E94E}"/>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EC5AD3-8976-4836-9CC0-A19F954CC7B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2ABF160-B351-469C-A2D0-1691A2F15C70}"/>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7060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EA3B-8235-4457-94A4-701C041C11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8A15DC-3368-4869-BADF-D896BD498C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83B21-A770-4ABB-8C82-91F1829BDBD3}"/>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7E5DAA-28F2-41EC-9DDF-3A6D7C0F7F1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326E87-9CAC-47CC-87A7-30FD039D6BF5}"/>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7645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A659E3-D3BF-4592-95FE-121331A22BF7}"/>
              </a:ext>
            </a:extLst>
          </p:cNvPr>
          <p:cNvSpPr>
            <a:spLocks noGrp="1"/>
          </p:cNvSpPr>
          <p:nvPr>
            <p:ph type="title" orient="vert"/>
          </p:nvPr>
        </p:nvSpPr>
        <p:spPr>
          <a:xfrm>
            <a:off x="8899852" y="372394"/>
            <a:ext cx="2681615" cy="59275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BB7D4-7FD7-48C5-8217-202964806E6B}"/>
              </a:ext>
            </a:extLst>
          </p:cNvPr>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79D2D-E7F0-40B4-AE1A-ED11EE619F08}"/>
              </a:ext>
            </a:extLst>
          </p:cNvPr>
          <p:cNvSpPr>
            <a:spLocks noGrp="1"/>
          </p:cNvSpPr>
          <p:nvPr>
            <p:ph type="dt" sz="half" idx="10"/>
          </p:nvPr>
        </p:nvSpPr>
        <p:spPr/>
        <p:txBody>
          <a:body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58AA6B-98FB-4B9C-8AE0-7D56A4F509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57DE4E-EB84-4116-B5F5-05510962E8CA}"/>
              </a:ext>
            </a:extLst>
          </p:cNvPr>
          <p:cNvSpPr>
            <a:spLocks noGrp="1"/>
          </p:cNvSpPr>
          <p:nvPr>
            <p:ph type="sldNum" sz="quarter" idx="12"/>
          </p:nvPr>
        </p:nvSpPr>
        <p:spPr/>
        <p:txBody>
          <a:body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7169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8197">
                      <a:schemeClr val="tx2"/>
                    </a:gs>
                    <a:gs pos="24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886783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1126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6" name="TextBox 5"/>
          <p:cNvSpPr txBox="1"/>
          <p:nvPr userDrawn="1"/>
        </p:nvSpPr>
        <p:spPr>
          <a:xfrm>
            <a:off x="96013" y="6454993"/>
            <a:ext cx="7585248" cy="461665"/>
          </a:xfrm>
          <a:prstGeom prst="rect">
            <a:avLst/>
          </a:prstGeom>
          <a:noFill/>
        </p:spPr>
        <p:txBody>
          <a:bodyPr wrap="square" lIns="182854" tIns="146283" rIns="182854" bIns="146283" rtlCol="0">
            <a:spAutoFit/>
          </a:bodyPr>
          <a:lstStyle/>
          <a:p>
            <a:pPr>
              <a:lnSpc>
                <a:spcPct val="90000"/>
              </a:lnSpc>
              <a:spcAft>
                <a:spcPts val="600"/>
              </a:spcAft>
            </a:pPr>
            <a:r>
              <a:rPr lang="en-US" sz="1199" dirty="0">
                <a:gradFill>
                  <a:gsLst>
                    <a:gs pos="2917">
                      <a:prstClr val="white"/>
                    </a:gs>
                    <a:gs pos="30000">
                      <a:prstClr val="white"/>
                    </a:gs>
                  </a:gsLst>
                  <a:lin ang="5400000" scaled="0"/>
                </a:gradFill>
              </a:rPr>
              <a:t>Summit EMEA | Amsterdam | 4–6 April 2017 | #SummitEMEA17</a:t>
            </a:r>
          </a:p>
        </p:txBody>
      </p:sp>
      <p:pic>
        <p:nvPicPr>
          <p:cNvPr id="54" name="Picture 53"/>
          <p:cNvPicPr>
            <a:picLocks noChangeAspect="1"/>
          </p:cNvPicPr>
          <p:nvPr userDrawn="1"/>
        </p:nvPicPr>
        <p:blipFill>
          <a:blip r:embed="rId2">
            <a:biLevel thresh="25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bwMode="black">
          <a:xfrm>
            <a:off x="10320338" y="6319163"/>
            <a:ext cx="1841500" cy="415155"/>
          </a:xfrm>
          <a:prstGeom prst="rect">
            <a:avLst/>
          </a:prstGeom>
        </p:spPr>
      </p:pic>
    </p:spTree>
    <p:extLst>
      <p:ext uri="{BB962C8B-B14F-4D97-AF65-F5344CB8AC3E}">
        <p14:creationId xmlns:p14="http://schemas.microsoft.com/office/powerpoint/2010/main" val="1960765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12436475" cy="9420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2" name="Title 1"/>
          <p:cNvSpPr>
            <a:spLocks noGrp="1"/>
          </p:cNvSpPr>
          <p:nvPr>
            <p:ph type="title"/>
          </p:nvPr>
        </p:nvSpPr>
        <p:spPr>
          <a:xfrm>
            <a:off x="855008" y="155729"/>
            <a:ext cx="10726460" cy="1351952"/>
          </a:xfrm>
        </p:spPr>
        <p:txBody>
          <a:bodyPr/>
          <a:lstStyle>
            <a:lvl1pPr>
              <a:defRPr>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a:xfrm>
            <a:off x="9577086" y="6631710"/>
            <a:ext cx="2798207" cy="372394"/>
          </a:xfrm>
          <a:prstGeom prst="rect">
            <a:avLst/>
          </a:prstGeom>
        </p:spPr>
        <p:txBody>
          <a:bodyPr/>
          <a:lstStyle/>
          <a:p>
            <a:pPr defTabSz="932597">
              <a:defRPr/>
            </a:pPr>
            <a:fld id="{FE477559-E653-457A-B37E-7BC93DB8C36A}" type="slidenum">
              <a:rPr lang="en-US" smtClean="0">
                <a:solidFill>
                  <a:prstClr val="black">
                    <a:tint val="75000"/>
                  </a:prstClr>
                </a:solidFill>
                <a:latin typeface="Segoe UI" panose="020B0502040204020203" pitchFamily="34" charset="0"/>
                <a:cs typeface="Segoe UI" panose="020B0502040204020203" pitchFamily="34" charset="0"/>
              </a:rPr>
              <a:pPr defTabSz="932597">
                <a:defRPr/>
              </a:pPr>
              <a:t>‹#›</a:t>
            </a:fld>
            <a:endParaRPr lang="en-US">
              <a:solidFill>
                <a:prstClr val="black">
                  <a:tint val="75000"/>
                </a:prst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958937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9876" y="464539"/>
            <a:ext cx="10412041" cy="1148235"/>
          </a:xfrm>
        </p:spPr>
        <p:txBody>
          <a:bodyPr anchor="ctr">
            <a:normAutofit/>
          </a:bodyPr>
          <a:lstStyle>
            <a:lvl1pPr algn="l">
              <a:defRPr sz="4896"/>
            </a:lvl1pPr>
          </a:lstStyle>
          <a:p>
            <a:r>
              <a:rPr lang="en-US" dirty="0"/>
              <a:t>Click to edit Master title style</a:t>
            </a:r>
          </a:p>
        </p:txBody>
      </p:sp>
    </p:spTree>
    <p:extLst>
      <p:ext uri="{BB962C8B-B14F-4D97-AF65-F5344CB8AC3E}">
        <p14:creationId xmlns:p14="http://schemas.microsoft.com/office/powerpoint/2010/main" val="369831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77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Walkin_Irvin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37594" t="32172" r="-17903" b="-9"/>
          <a:stretch/>
        </p:blipFill>
        <p:spPr>
          <a:xfrm flipH="1">
            <a:off x="0" y="-8923"/>
            <a:ext cx="12436475" cy="7003448"/>
          </a:xfrm>
          <a:prstGeom prst="rect">
            <a:avLst/>
          </a:prstGeom>
        </p:spPr>
      </p:pic>
      <p:sp>
        <p:nvSpPr>
          <p:cNvPr id="12" name="Rectangle 11"/>
          <p:cNvSpPr/>
          <p:nvPr userDrawn="1"/>
        </p:nvSpPr>
        <p:spPr bwMode="auto">
          <a:xfrm>
            <a:off x="0" y="-3742"/>
            <a:ext cx="2801257" cy="6999254"/>
          </a:xfrm>
          <a:prstGeom prst="rect">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0" y="1222985"/>
            <a:ext cx="5605670" cy="262014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userDrawn="1"/>
        </p:nvSpPr>
        <p:spPr bwMode="black">
          <a:xfrm>
            <a:off x="216316" y="1506275"/>
            <a:ext cx="5428409" cy="1888209"/>
          </a:xfrm>
          <a:prstGeom prst="rect">
            <a:avLst/>
          </a:prstGeom>
          <a:noFill/>
        </p:spPr>
        <p:txBody>
          <a:bodyPr wrap="none" lIns="182880" tIns="146304" rIns="182880" bIns="146304" rtlCol="0">
            <a:spAutoFit/>
          </a:bodyPr>
          <a:lstStyle/>
          <a:p>
            <a:pPr>
              <a:lnSpc>
                <a:spcPct val="90000"/>
              </a:lnSpc>
              <a:spcAft>
                <a:spcPts val="600"/>
              </a:spcAft>
            </a:pPr>
            <a:r>
              <a:rPr lang="en-US" sz="11500" dirty="0">
                <a:solidFill>
                  <a:schemeClr val="bg1"/>
                </a:solidFill>
                <a:latin typeface="+mj-lt"/>
              </a:rPr>
              <a:t>Beyond </a:t>
            </a:r>
            <a:endParaRPr lang="en-US" sz="7200" dirty="0">
              <a:solidFill>
                <a:schemeClr val="bg1"/>
              </a:solidFill>
              <a:latin typeface="+mn-lt"/>
            </a:endParaRPr>
          </a:p>
        </p:txBody>
      </p:sp>
      <p:sp>
        <p:nvSpPr>
          <p:cNvPr id="11" name="TextBox 10"/>
          <p:cNvSpPr txBox="1"/>
          <p:nvPr userDrawn="1"/>
        </p:nvSpPr>
        <p:spPr bwMode="black">
          <a:xfrm>
            <a:off x="347121" y="5694300"/>
            <a:ext cx="129426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accent2"/>
                </a:solidFill>
                <a:latin typeface="+mn-lt"/>
                <a:cs typeface="Segoe UI Light" panose="020B0502040204020203" pitchFamily="34" charset="0"/>
              </a:rPr>
              <a:t>Seattle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9232" y="479109"/>
            <a:ext cx="1449940" cy="310896"/>
          </a:xfrm>
          <a:prstGeom prst="rect">
            <a:avLst/>
          </a:prstGeom>
        </p:spPr>
      </p:pic>
    </p:spTree>
    <p:extLst>
      <p:ext uri="{BB962C8B-B14F-4D97-AF65-F5344CB8AC3E}">
        <p14:creationId xmlns:p14="http://schemas.microsoft.com/office/powerpoint/2010/main" val="162962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950"/>
                                        <p:tgtEl>
                                          <p:spTgt spid="5"/>
                                        </p:tgtEl>
                                      </p:cBhvr>
                                    </p:animEffect>
                                  </p:childTnLst>
                                </p:cTn>
                              </p:par>
                              <p:par>
                                <p:cTn id="8" presetID="63" presetClass="path" presetSubtype="0" decel="100000" fill="hold" grpId="1" nodeType="withEffect">
                                  <p:stCondLst>
                                    <p:cond delay="500"/>
                                  </p:stCondLst>
                                  <p:childTnLst>
                                    <p:animMotion origin="layout" path="M -0.01455 -4.26691E-6 L -3.40311E-6 -4.26691E-6 " pathEditMode="relative" rAng="0" ptsTypes="AA">
                                      <p:cBhvr>
                                        <p:cTn id="9" dur="950" fill="hold"/>
                                        <p:tgtEl>
                                          <p:spTgt spid="5"/>
                                        </p:tgtEl>
                                        <p:attrNameLst>
                                          <p:attrName>ppt_x</p:attrName>
                                          <p:attrName>ppt_y</p:attrName>
                                        </p:attrNameLst>
                                      </p:cBhvr>
                                      <p:rCtr x="728" y="0"/>
                                    </p:animMotion>
                                  </p:childTnLst>
                                </p:cTn>
                              </p:par>
                              <p:par>
                                <p:cTn id="10" presetID="6" presetClass="emph" presetSubtype="0" accel="100000" autoRev="1" fill="hold" grpId="2" nodeType="withEffect">
                                  <p:stCondLst>
                                    <p:cond delay="0"/>
                                  </p:stCondLst>
                                  <p:childTnLst>
                                    <p:animScale>
                                      <p:cBhvr>
                                        <p:cTn id="11" dur="500" fill="hold"/>
                                        <p:tgtEl>
                                          <p:spTgt spid="5"/>
                                        </p:tgtEl>
                                      </p:cBhvr>
                                      <p:by x="95000" y="95000"/>
                                    </p:animScale>
                                  </p:childTnLst>
                                </p:cTn>
                              </p:par>
                              <p:par>
                                <p:cTn id="12" presetID="10" presetClass="entr" presetSubtype="0"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950"/>
                                        <p:tgtEl>
                                          <p:spTgt spid="3"/>
                                        </p:tgtEl>
                                      </p:cBhvr>
                                    </p:animEffect>
                                  </p:childTnLst>
                                </p:cTn>
                              </p:par>
                              <p:par>
                                <p:cTn id="15" presetID="63" presetClass="path" presetSubtype="0" decel="100000" fill="hold" grpId="1" nodeType="withEffect">
                                  <p:stCondLst>
                                    <p:cond delay="500"/>
                                  </p:stCondLst>
                                  <p:childTnLst>
                                    <p:animMotion origin="layout" path="M -0.01455 4.53473E-6 L 2.55297E-8 4.53473E-6 " pathEditMode="relative" rAng="0" ptsTypes="AA">
                                      <p:cBhvr>
                                        <p:cTn id="16" dur="950" fill="hold"/>
                                        <p:tgtEl>
                                          <p:spTgt spid="3"/>
                                        </p:tgtEl>
                                        <p:attrNameLst>
                                          <p:attrName>ppt_x</p:attrName>
                                          <p:attrName>ppt_y</p:attrName>
                                        </p:attrNameLst>
                                      </p:cBhvr>
                                      <p:rCtr x="728" y="0"/>
                                    </p:animMotion>
                                  </p:childTnLst>
                                </p:cTn>
                              </p:par>
                              <p:par>
                                <p:cTn id="17" presetID="6" presetClass="emph" presetSubtype="0" accel="100000" autoRev="1" fill="hold" grpId="2" nodeType="withEffect">
                                  <p:stCondLst>
                                    <p:cond delay="0"/>
                                  </p:stCondLst>
                                  <p:childTnLst>
                                    <p:animScale>
                                      <p:cBhvr>
                                        <p:cTn id="18" dur="500" fill="hold"/>
                                        <p:tgtEl>
                                          <p:spTgt spid="3"/>
                                        </p:tgtEl>
                                      </p:cBhvr>
                                      <p:by x="95000" y="95000"/>
                                    </p:animScale>
                                  </p:childTnLst>
                                </p:cTn>
                              </p:par>
                              <p:par>
                                <p:cTn id="19" presetID="10" presetClass="entr" presetSubtype="0" fill="hold" grpId="0" nodeType="withEffect">
                                  <p:stCondLst>
                                    <p:cond delay="125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950"/>
                                        <p:tgtEl>
                                          <p:spTgt spid="11"/>
                                        </p:tgtEl>
                                      </p:cBhvr>
                                    </p:animEffect>
                                  </p:childTnLst>
                                </p:cTn>
                              </p:par>
                              <p:par>
                                <p:cTn id="22" presetID="63" presetClass="path" presetSubtype="0" decel="100000" fill="hold" grpId="1" nodeType="withEffect">
                                  <p:stCondLst>
                                    <p:cond delay="1250"/>
                                  </p:stCondLst>
                                  <p:childTnLst>
                                    <p:animMotion origin="layout" path="M -0.01455 1.13028E-6 L 1.90707E-6 1.13028E-6 " pathEditMode="relative" rAng="0" ptsTypes="AA">
                                      <p:cBhvr>
                                        <p:cTn id="23" dur="950" fill="hold"/>
                                        <p:tgtEl>
                                          <p:spTgt spid="11"/>
                                        </p:tgtEl>
                                        <p:attrNameLst>
                                          <p:attrName>ppt_x</p:attrName>
                                          <p:attrName>ppt_y</p:attrName>
                                        </p:attrNameLst>
                                      </p:cBhvr>
                                      <p:rCtr x="728" y="0"/>
                                    </p:animMotion>
                                  </p:childTnLst>
                                </p:cTn>
                              </p:par>
                              <p:par>
                                <p:cTn id="24" presetID="6" presetClass="emph" presetSubtype="0" accel="100000" autoRev="1" fill="hold" grpId="2" nodeType="withEffect">
                                  <p:stCondLst>
                                    <p:cond delay="750"/>
                                  </p:stCondLst>
                                  <p:childTnLst>
                                    <p:animScale>
                                      <p:cBhvr>
                                        <p:cTn id="25" dur="500" fill="hold"/>
                                        <p:tgtEl>
                                          <p:spTgt spid="11"/>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5" grpId="0"/>
      <p:bldP spid="5" grpId="1"/>
      <p:bldP spid="5" grpId="2"/>
      <p:bldP spid="5" grpId="3"/>
      <p:bldP spid="5" grpId="4"/>
      <p:bldP spid="5" grpId="5"/>
      <p:bldP spid="11" grpId="0"/>
      <p:bldP spid="11" grpId="1"/>
      <p:bldP spid="11" grpId="2"/>
      <p:bldP spid="11" grpId="3"/>
      <p:bldP spid="11" grpId="4"/>
      <p:bldP spid="11" grpId="5"/>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Slide_Irvin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l="37594" t="32172" r="-17903" b="-9"/>
          <a:stretch/>
        </p:blipFill>
        <p:spPr>
          <a:xfrm flipH="1">
            <a:off x="0" y="-8923"/>
            <a:ext cx="12436475" cy="7003448"/>
          </a:xfrm>
          <a:prstGeom prst="rect">
            <a:avLst/>
          </a:prstGeom>
        </p:spPr>
      </p:pic>
      <p:sp>
        <p:nvSpPr>
          <p:cNvPr id="18" name="Rectangle 17"/>
          <p:cNvSpPr/>
          <p:nvPr userDrawn="1"/>
        </p:nvSpPr>
        <p:spPr bwMode="auto">
          <a:xfrm>
            <a:off x="0" y="-3742"/>
            <a:ext cx="2801257" cy="6999254"/>
          </a:xfrm>
          <a:prstGeom prst="rect">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userDrawn="1"/>
        </p:nvSpPr>
        <p:spPr bwMode="auto">
          <a:xfrm>
            <a:off x="0" y="1222985"/>
            <a:ext cx="7402286" cy="4516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black">
          <a:xfrm>
            <a:off x="274702" y="1806350"/>
            <a:ext cx="5762309" cy="1822315"/>
          </a:xfrm>
          <a:noFill/>
        </p:spPr>
        <p:txBody>
          <a:bodyPr lIns="146304" tIns="91440" rIns="146304" bIns="91440" anchor="t" anchorCtr="0"/>
          <a:lstStyle>
            <a:lvl1pPr>
              <a:defRPr sz="60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black">
          <a:xfrm>
            <a:off x="273050" y="4061645"/>
            <a:ext cx="5762309" cy="1221554"/>
          </a:xfrm>
        </p:spPr>
        <p:txBody>
          <a:bodyPr tIns="109728" bIns="109728">
            <a:noAutofit/>
          </a:bodyPr>
          <a:lstStyle>
            <a:lvl1pPr marL="0" indent="0">
              <a:spcBef>
                <a:spcPts val="0"/>
              </a:spcBef>
              <a:buNone/>
              <a:defRPr sz="2800">
                <a:solidFill>
                  <a:schemeClr val="bg1"/>
                </a:solidFill>
              </a:defRPr>
            </a:lvl1pPr>
          </a:lstStyle>
          <a:p>
            <a:pPr lvl="0"/>
            <a:r>
              <a:rPr lang="en-US" dirty="0"/>
              <a:t>Speaker Name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9232" y="479109"/>
            <a:ext cx="1449940" cy="310896"/>
          </a:xfrm>
          <a:prstGeom prst="rect">
            <a:avLst/>
          </a:prstGeom>
        </p:spPr>
      </p:pic>
    </p:spTree>
    <p:extLst>
      <p:ext uri="{BB962C8B-B14F-4D97-AF65-F5344CB8AC3E}">
        <p14:creationId xmlns:p14="http://schemas.microsoft.com/office/powerpoint/2010/main" val="399213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50"/>
                                        <p:tgtEl>
                                          <p:spTgt spid="9"/>
                                        </p:tgtEl>
                                      </p:cBhvr>
                                    </p:animEffect>
                                  </p:childTnLst>
                                </p:cTn>
                              </p:par>
                              <p:par>
                                <p:cTn id="8" presetID="63" presetClass="path" presetSubtype="0" decel="100000" fill="hold" grpId="1" nodeType="withEffect">
                                  <p:stCondLst>
                                    <p:cond delay="1000"/>
                                  </p:stCondLst>
                                  <p:childTnLst>
                                    <p:animMotion origin="layout" path="M -0.01456 -1.05311E-6 L 4.36303E-6 -1.05311E-6 " pathEditMode="relative" rAng="0" ptsTypes="AA">
                                      <p:cBhvr>
                                        <p:cTn id="9" dur="950" fill="hold"/>
                                        <p:tgtEl>
                                          <p:spTgt spid="9"/>
                                        </p:tgtEl>
                                        <p:attrNameLst>
                                          <p:attrName>ppt_x</p:attrName>
                                          <p:attrName>ppt_y</p:attrName>
                                        </p:attrNameLst>
                                      </p:cBhvr>
                                      <p:rCtr x="728" y="0"/>
                                    </p:animMotion>
                                  </p:childTnLst>
                                </p:cTn>
                              </p:par>
                              <p:par>
                                <p:cTn id="10" presetID="6" presetClass="emph" presetSubtype="0" accel="100000" autoRev="1" fill="hold" grpId="2" nodeType="withEffect">
                                  <p:stCondLst>
                                    <p:cond delay="300"/>
                                  </p:stCondLst>
                                  <p:childTnLst>
                                    <p:animScale>
                                      <p:cBhvr>
                                        <p:cTn id="11" dur="500" fill="hold"/>
                                        <p:tgtEl>
                                          <p:spTgt spid="9"/>
                                        </p:tgtEl>
                                      </p:cBhvr>
                                      <p:by x="95000" y="95000"/>
                                    </p:animScale>
                                  </p:childTnLst>
                                </p:cTn>
                              </p:par>
                              <p:par>
                                <p:cTn id="12" presetID="10" presetClass="entr" presetSubtype="0" fill="hold" grpId="0" nodeType="withEffect">
                                  <p:stCondLst>
                                    <p:cond delay="10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950"/>
                                        <p:tgtEl>
                                          <p:spTgt spid="3"/>
                                        </p:tgtEl>
                                      </p:cBhvr>
                                    </p:animEffect>
                                  </p:childTnLst>
                                </p:cTn>
                              </p:par>
                              <p:par>
                                <p:cTn id="15" presetID="63" presetClass="path" presetSubtype="0" decel="100000" fill="hold" grpId="1" nodeType="withEffect">
                                  <p:stCondLst>
                                    <p:cond delay="1050"/>
                                  </p:stCondLst>
                                  <p:childTnLst>
                                    <p:animMotion origin="layout" path="M -0.01455 -2.79165E-6 L 2.01174E-6 -2.79165E-6 " pathEditMode="relative" rAng="0" ptsTypes="AA">
                                      <p:cBhvr>
                                        <p:cTn id="16" dur="950" fill="hold"/>
                                        <p:tgtEl>
                                          <p:spTgt spid="3"/>
                                        </p:tgtEl>
                                        <p:attrNameLst>
                                          <p:attrName>ppt_x</p:attrName>
                                          <p:attrName>ppt_y</p:attrName>
                                        </p:attrNameLst>
                                      </p:cBhvr>
                                      <p:rCtr x="728" y="0"/>
                                    </p:animMotion>
                                  </p:childTnLst>
                                </p:cTn>
                              </p:par>
                              <p:par>
                                <p:cTn id="17" presetID="6" presetClass="emph" presetSubtype="0" accel="100000" autoRev="1" fill="hold" grpId="2" nodeType="withEffect">
                                  <p:stCondLst>
                                    <p:cond delay="350"/>
                                  </p:stCondLst>
                                  <p:childTnLst>
                                    <p:animScale>
                                      <p:cBhvr>
                                        <p:cTn id="18" dur="500" fill="hold"/>
                                        <p:tgtEl>
                                          <p:spTgt spid="3"/>
                                        </p:tgtEl>
                                      </p:cBhvr>
                                      <p:by x="95000" y="95000"/>
                                    </p:animScale>
                                  </p:childTnLst>
                                </p:cTn>
                              </p:par>
                              <p:par>
                                <p:cTn id="19" presetID="10" presetClass="entr" presetSubtype="0" fill="hold" grpId="0"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950"/>
                                        <p:tgtEl>
                                          <p:spTgt spid="17"/>
                                        </p:tgtEl>
                                      </p:cBhvr>
                                    </p:animEffect>
                                  </p:childTnLst>
                                </p:cTn>
                              </p:par>
                              <p:par>
                                <p:cTn id="22" presetID="63" presetClass="path" presetSubtype="0" decel="100000" fill="hold" grpId="1" nodeType="withEffect">
                                  <p:stCondLst>
                                    <p:cond delay="500"/>
                                  </p:stCondLst>
                                  <p:childTnLst>
                                    <p:animMotion origin="layout" path="M -0.01455 -3.6768E-7 L 8.55246E-7 -3.6768E-7 " pathEditMode="relative" rAng="0" ptsTypes="AA">
                                      <p:cBhvr>
                                        <p:cTn id="23" dur="950" fill="hold"/>
                                        <p:tgtEl>
                                          <p:spTgt spid="17"/>
                                        </p:tgtEl>
                                        <p:attrNameLst>
                                          <p:attrName>ppt_x</p:attrName>
                                          <p:attrName>ppt_y</p:attrName>
                                        </p:attrNameLst>
                                      </p:cBhvr>
                                      <p:rCtr x="728" y="0"/>
                                    </p:animMotion>
                                  </p:childTnLst>
                                </p:cTn>
                              </p:par>
                              <p:par>
                                <p:cTn id="24" presetID="6" presetClass="emph" presetSubtype="0" accel="100000" autoRev="1" fill="hold" grpId="2" nodeType="withEffect">
                                  <p:stCondLst>
                                    <p:cond delay="0"/>
                                  </p:stCondLst>
                                  <p:childTnLst>
                                    <p:animScale>
                                      <p:cBhvr>
                                        <p:cTn id="25" dur="500" fill="hold"/>
                                        <p:tgtEl>
                                          <p:spTgt spid="1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7" grpId="3" animBg="1"/>
      <p:bldP spid="17" grpId="4" animBg="1"/>
      <p:bldP spid="17" grpId="5" animBg="1"/>
      <p:bldP spid="9" grpId="0"/>
      <p:bldP spid="9" grpId="1"/>
      <p:bldP spid="9" grpId="2"/>
      <p:bldP spid="3" grpId="0">
        <p:tmplLst>
          <p:tmpl>
            <p:tnLst>
              <p:par>
                <p:cTn presetID="10" presetClass="entr" presetSubtype="0" fill="hold" nodeType="withEffect">
                  <p:stCondLst>
                    <p:cond delay="1050"/>
                  </p:stCondLst>
                  <p:childTnLst>
                    <p:set>
                      <p:cBhvr>
                        <p:cTn dur="1" fill="hold">
                          <p:stCondLst>
                            <p:cond delay="0"/>
                          </p:stCondLst>
                        </p:cTn>
                        <p:tgtEl>
                          <p:spTgt spid="3"/>
                        </p:tgtEl>
                        <p:attrNameLst>
                          <p:attrName>style.visibility</p:attrName>
                        </p:attrNameLst>
                      </p:cBhvr>
                      <p:to>
                        <p:strVal val="visible"/>
                      </p:to>
                    </p:set>
                    <p:animEffect transition="in" filter="fade">
                      <p:cBhvr>
                        <p:cTn dur="950"/>
                        <p:tgtEl>
                          <p:spTgt spid="3"/>
                        </p:tgtEl>
                      </p:cBhvr>
                    </p:animEffect>
                  </p:childTnLst>
                </p:cTn>
              </p:par>
            </p:tnLst>
          </p:tmpl>
        </p:tmplLst>
      </p:bldP>
      <p:bldP spid="3" grpId="1">
        <p:tmplLst>
          <p:tmpl>
            <p:tnLst>
              <p:par>
                <p:cTn presetID="63" presetClass="path" presetSubtype="0" decel="100000" fill="hold" nodeType="withEffect">
                  <p:stCondLst>
                    <p:cond delay="1050"/>
                  </p:stCondLst>
                  <p:childTnLst>
                    <p:animMotion origin="layout" path="M -0.01455 -2.79165E-6 L 2.01174E-6 -2.79165E-6 " pathEditMode="relative" rAng="0" ptsTypes="AA">
                      <p:cBhvr>
                        <p:cTn dur="950" fill="hold"/>
                        <p:tgtEl>
                          <p:spTgt spid="3"/>
                        </p:tgtEl>
                        <p:attrNameLst>
                          <p:attrName>ppt_x</p:attrName>
                          <p:attrName>ppt_y</p:attrName>
                        </p:attrNameLst>
                      </p:cBhvr>
                      <p:rCtr x="728" y="0"/>
                    </p:animMotion>
                  </p:childTnLst>
                </p:cTn>
              </p:par>
            </p:tnLst>
          </p:tmpl>
        </p:tmplLst>
      </p:bldP>
      <p:bldP spid="3" grpId="2">
        <p:tmplLst>
          <p:tmpl>
            <p:tnLst>
              <p:par>
                <p:cTn presetID="6" presetClass="emph" presetSubtype="0" accel="100000" autoRev="1" fill="hold" nodeType="withEffect">
                  <p:stCondLst>
                    <p:cond delay="350"/>
                  </p:stCondLst>
                  <p:childTnLst>
                    <p:animScale>
                      <p:cBhvr>
                        <p:cTn dur="500" fill="hold"/>
                        <p:tgtEl>
                          <p:spTgt spid="3"/>
                        </p:tgtEl>
                      </p:cBhvr>
                      <p:by x="95000" y="95000"/>
                    </p:animScale>
                  </p:childTnLst>
                </p:cTn>
              </p:par>
            </p:tnLst>
          </p:tmpl>
        </p:tmplLst>
      </p:bldP>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018700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97049063"/>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351997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054623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ontent left, image right">
    <p:spTree>
      <p:nvGrpSpPr>
        <p:cNvPr id="1" name=""/>
        <p:cNvGrpSpPr/>
        <p:nvPr/>
      </p:nvGrpSpPr>
      <p:grpSpPr>
        <a:xfrm>
          <a:off x="0" y="0"/>
          <a:ext cx="0" cy="0"/>
          <a:chOff x="0" y="0"/>
          <a:chExt cx="0" cy="0"/>
        </a:xfrm>
      </p:grpSpPr>
      <p:sp>
        <p:nvSpPr>
          <p:cNvPr id="7" name="Picture Placeholder 4"/>
          <p:cNvSpPr>
            <a:spLocks noGrp="1"/>
          </p:cNvSpPr>
          <p:nvPr>
            <p:ph type="pic" sz="quarter" idx="14"/>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9" name="Text Placeholder 3"/>
          <p:cNvSpPr>
            <a:spLocks noGrp="1"/>
          </p:cNvSpPr>
          <p:nvPr>
            <p:ph type="body" sz="quarter" idx="10"/>
          </p:nvPr>
        </p:nvSpPr>
        <p:spPr>
          <a:xfrm>
            <a:off x="274639" y="1488621"/>
            <a:ext cx="5485308" cy="2646878"/>
          </a:xfrm>
        </p:spPr>
        <p:txBody>
          <a:bodyPr wrap="square">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5"/>
          <p:cNvSpPr>
            <a:spLocks noGrp="1"/>
          </p:cNvSpPr>
          <p:nvPr>
            <p:ph type="title"/>
          </p:nvPr>
        </p:nvSpPr>
        <p:spPr>
          <a:xfrm>
            <a:off x="274639" y="295274"/>
            <a:ext cx="5486399" cy="917575"/>
          </a:xfrm>
        </p:spPr>
        <p:txBody>
          <a:bodyPr/>
          <a:lstStyle/>
          <a:p>
            <a:r>
              <a:rPr lang="en-US"/>
              <a:t>Click to edit Master title style</a:t>
            </a:r>
            <a:endParaRPr lang="en-US" dirty="0"/>
          </a:p>
        </p:txBody>
      </p:sp>
    </p:spTree>
    <p:extLst>
      <p:ext uri="{BB962C8B-B14F-4D97-AF65-F5344CB8AC3E}">
        <p14:creationId xmlns:p14="http://schemas.microsoft.com/office/powerpoint/2010/main" val="763166015"/>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27618075"/>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4825"/>
            <a:ext cx="12443287" cy="6999349"/>
          </a:xfrm>
          <a:prstGeom prst="rect">
            <a:avLst/>
          </a:prstGeom>
        </p:spPr>
      </p:pic>
      <p:sp>
        <p:nvSpPr>
          <p:cNvPr id="7" name="Rectangle 6"/>
          <p:cNvSpPr/>
          <p:nvPr userDrawn="1"/>
        </p:nvSpPr>
        <p:spPr bwMode="auto">
          <a:xfrm>
            <a:off x="0" y="-3742"/>
            <a:ext cx="2772229" cy="6999254"/>
          </a:xfrm>
          <a:prstGeom prst="rect">
            <a:avLst/>
          </a:prstGeom>
          <a:solidFill>
            <a:srgbClr val="282828">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userDrawn="1"/>
        </p:nvSpPr>
        <p:spPr bwMode="auto">
          <a:xfrm>
            <a:off x="0" y="1222985"/>
            <a:ext cx="7402286" cy="34651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userDrawn="1"/>
        </p:nvSpPr>
        <p:spPr bwMode="black">
          <a:xfrm>
            <a:off x="263154" y="6053223"/>
            <a:ext cx="139057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accent2"/>
                </a:solidFill>
                <a:latin typeface="+mn-lt"/>
                <a:cs typeface="Segoe UI Light" panose="020B0502040204020203" pitchFamily="34" charset="0"/>
              </a:rPr>
              <a:t>Beyond</a:t>
            </a:r>
            <a:endParaRPr lang="en-US" sz="2400" dirty="0">
              <a:solidFill>
                <a:schemeClr val="accent2"/>
              </a:solidFill>
              <a:latin typeface="Segoe UI Semibold" panose="020B0702040204020203" pitchFamily="34" charset="0"/>
              <a:cs typeface="Segoe UI Semibold" panose="020B0702040204020203" pitchFamily="34" charset="0"/>
            </a:endParaRPr>
          </a:p>
        </p:txBody>
      </p:sp>
      <p:sp>
        <p:nvSpPr>
          <p:cNvPr id="2" name="Title 1"/>
          <p:cNvSpPr>
            <a:spLocks noGrp="1"/>
          </p:cNvSpPr>
          <p:nvPr>
            <p:ph type="title" hasCustomPrompt="1"/>
          </p:nvPr>
        </p:nvSpPr>
        <p:spPr bwMode="black">
          <a:xfrm>
            <a:off x="274639" y="1935689"/>
            <a:ext cx="5029200" cy="1098762"/>
          </a:xfrm>
          <a:noFill/>
        </p:spPr>
        <p:txBody>
          <a:bodyPr tIns="91440" bIns="91440" anchor="t" anchorCtr="0">
            <a:spAutoFit/>
          </a:bodyPr>
          <a:lstStyle>
            <a:lvl1pPr>
              <a:defRPr sz="6600" spc="-100" baseline="0">
                <a:solidFill>
                  <a:schemeClr val="bg1"/>
                </a:solidFill>
              </a:defRPr>
            </a:lvl1pPr>
          </a:lstStyle>
          <a:p>
            <a:r>
              <a:rPr lang="en-US" dirty="0"/>
              <a:t>Demo title</a:t>
            </a:r>
          </a:p>
        </p:txBody>
      </p:sp>
      <p:sp>
        <p:nvSpPr>
          <p:cNvPr id="5" name="Text Placeholder 4"/>
          <p:cNvSpPr>
            <a:spLocks noGrp="1"/>
          </p:cNvSpPr>
          <p:nvPr>
            <p:ph type="body" sz="quarter" idx="12" hasCustomPrompt="1"/>
          </p:nvPr>
        </p:nvSpPr>
        <p:spPr bwMode="black">
          <a:xfrm>
            <a:off x="274638" y="3635149"/>
            <a:ext cx="5029200" cy="683264"/>
          </a:xfrm>
          <a:noFill/>
        </p:spPr>
        <p:txBody>
          <a:bodyPr lIns="182880" tIns="146304" rIns="182880" bIns="146304">
            <a:spAutoFit/>
          </a:bodyPr>
          <a:lstStyle>
            <a:lvl1pPr marL="0" indent="0">
              <a:spcBef>
                <a:spcPts val="0"/>
              </a:spcBef>
              <a:buNone/>
              <a:defRPr sz="2800" spc="0" baseline="0">
                <a:solidFill>
                  <a:schemeClr val="bg1"/>
                </a:solidFill>
                <a:latin typeface="+mj-lt"/>
              </a:defRPr>
            </a:lvl1pPr>
          </a:lstStyle>
          <a:p>
            <a:pPr lvl="0"/>
            <a:r>
              <a:rPr lang="en-US" dirty="0"/>
              <a:t>Speaker Name</a:t>
            </a:r>
          </a:p>
        </p:txBody>
      </p:sp>
    </p:spTree>
    <p:extLst>
      <p:ext uri="{BB962C8B-B14F-4D97-AF65-F5344CB8AC3E}">
        <p14:creationId xmlns:p14="http://schemas.microsoft.com/office/powerpoint/2010/main" val="621527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950"/>
                                        <p:tgtEl>
                                          <p:spTgt spid="10"/>
                                        </p:tgtEl>
                                      </p:cBhvr>
                                    </p:animEffect>
                                  </p:childTnLst>
                                </p:cTn>
                              </p:par>
                              <p:par>
                                <p:cTn id="8" presetID="63" presetClass="path" presetSubtype="0" decel="100000" fill="hold" grpId="1" nodeType="withEffect">
                                  <p:stCondLst>
                                    <p:cond delay="1250"/>
                                  </p:stCondLst>
                                  <p:childTnLst>
                                    <p:animMotion origin="layout" path="M -0.01455 4.76623E-7 L -1.01098E-6 4.76623E-7 " pathEditMode="relative" rAng="0" ptsTypes="AA">
                                      <p:cBhvr>
                                        <p:cTn id="9" dur="950" fill="hold"/>
                                        <p:tgtEl>
                                          <p:spTgt spid="10"/>
                                        </p:tgtEl>
                                        <p:attrNameLst>
                                          <p:attrName>ppt_x</p:attrName>
                                          <p:attrName>ppt_y</p:attrName>
                                        </p:attrNameLst>
                                      </p:cBhvr>
                                      <p:rCtr x="728" y="0"/>
                                    </p:animMotion>
                                  </p:childTnLst>
                                </p:cTn>
                              </p:par>
                              <p:par>
                                <p:cTn id="10" presetID="6" presetClass="emph" presetSubtype="0" accel="100000" autoRev="1" fill="hold" grpId="2" nodeType="withEffect">
                                  <p:stCondLst>
                                    <p:cond delay="750"/>
                                  </p:stCondLst>
                                  <p:childTnLst>
                                    <p:animScale>
                                      <p:cBhvr>
                                        <p:cTn id="11" dur="500" fill="hold"/>
                                        <p:tgtEl>
                                          <p:spTgt spid="10"/>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pic>
        <p:nvPicPr>
          <p:cNvPr id="6" name="Picture Placeholder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4825"/>
            <a:ext cx="12443287" cy="6999349"/>
          </a:xfrm>
          <a:prstGeom prst="rect">
            <a:avLst/>
          </a:prstGeom>
        </p:spPr>
      </p:pic>
      <p:sp>
        <p:nvSpPr>
          <p:cNvPr id="7" name="Rectangle 6"/>
          <p:cNvSpPr/>
          <p:nvPr userDrawn="1"/>
        </p:nvSpPr>
        <p:spPr bwMode="auto">
          <a:xfrm>
            <a:off x="0" y="-3742"/>
            <a:ext cx="12443286" cy="6999254"/>
          </a:xfrm>
          <a:prstGeom prst="rect">
            <a:avLst/>
          </a:prstGeom>
          <a:solidFill>
            <a:srgbClr val="282828">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black">
          <a:xfrm>
            <a:off x="274638" y="2125662"/>
            <a:ext cx="5029200" cy="1098762"/>
          </a:xfrm>
          <a:noFill/>
        </p:spPr>
        <p:txBody>
          <a:bodyPr tIns="91440" bIns="91440" anchor="t" anchorCtr="0">
            <a:spAutoFit/>
          </a:bodyPr>
          <a:lstStyle>
            <a:lvl1pPr>
              <a:defRPr sz="6600" spc="-100" baseline="0">
                <a:solidFill>
                  <a:schemeClr val="bg1"/>
                </a:solidFill>
              </a:defRPr>
            </a:lvl1pPr>
          </a:lstStyle>
          <a:p>
            <a:r>
              <a:rPr lang="en-US" dirty="0"/>
              <a:t>Section title</a:t>
            </a:r>
          </a:p>
        </p:txBody>
      </p:sp>
    </p:spTree>
    <p:extLst>
      <p:ext uri="{BB962C8B-B14F-4D97-AF65-F5344CB8AC3E}">
        <p14:creationId xmlns:p14="http://schemas.microsoft.com/office/powerpoint/2010/main" val="281416114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3944110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0295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619352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solidFill>
                  <a:schemeClr val="bg1"/>
                </a:solidFill>
                <a:cs typeface="Segoe UI" pitchFamily="34" charset="0"/>
              </a:rPr>
              <a:t>© 2016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9232" y="479109"/>
            <a:ext cx="1449940" cy="310896"/>
          </a:xfrm>
          <a:prstGeom prst="rect">
            <a:avLst/>
          </a:prstGeom>
        </p:spPr>
      </p:pic>
    </p:spTree>
    <p:extLst>
      <p:ext uri="{BB962C8B-B14F-4D97-AF65-F5344CB8AC3E}">
        <p14:creationId xmlns:p14="http://schemas.microsoft.com/office/powerpoint/2010/main" val="315227322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1">
            <a:lumMod val="50000"/>
          </a:schemeClr>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solidFill>
                  <a:schemeClr val="bg1"/>
                </a:solidFill>
                <a:cs typeface="Segoe UI" pitchFamily="34" charset="0"/>
              </a:rPr>
              <a:t>© 2016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9232" y="479109"/>
            <a:ext cx="1449940" cy="310896"/>
          </a:xfrm>
          <a:prstGeom prst="rect">
            <a:avLst/>
          </a:prstGeom>
        </p:spPr>
      </p:pic>
    </p:spTree>
    <p:extLst>
      <p:ext uri="{BB962C8B-B14F-4D97-AF65-F5344CB8AC3E}">
        <p14:creationId xmlns:p14="http://schemas.microsoft.com/office/powerpoint/2010/main" val="138308948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51437362"/>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9876" y="464539"/>
            <a:ext cx="10412041" cy="1148235"/>
          </a:xfrm>
        </p:spPr>
        <p:txBody>
          <a:bodyPr anchor="ctr">
            <a:normAutofit/>
          </a:bodyPr>
          <a:lstStyle>
            <a:lvl1pPr algn="l">
              <a:defRPr sz="4896"/>
            </a:lvl1pPr>
          </a:lstStyle>
          <a:p>
            <a:r>
              <a:rPr lang="en-US" dirty="0"/>
              <a:t>Click to edit Master title style</a:t>
            </a:r>
          </a:p>
        </p:txBody>
      </p:sp>
    </p:spTree>
    <p:extLst>
      <p:ext uri="{BB962C8B-B14F-4D97-AF65-F5344CB8AC3E}">
        <p14:creationId xmlns:p14="http://schemas.microsoft.com/office/powerpoint/2010/main" val="12702739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676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74637" y="1058862"/>
            <a:ext cx="12039599" cy="517065"/>
          </a:xfrm>
        </p:spPr>
        <p:txBody>
          <a:bodyPr/>
          <a:lstStyle>
            <a:lvl1pPr marL="0" indent="0">
              <a:buNone/>
              <a:defRPr sz="2400">
                <a:solidFill>
                  <a:schemeClr val="tx2"/>
                </a:solidFill>
              </a:defRPr>
            </a:lvl1pPr>
            <a:lvl2pPr marL="342900" indent="0">
              <a:buNone/>
              <a:defRPr/>
            </a:lvl2pPr>
            <a:lvl3pPr marL="571500" indent="0">
              <a:buNone/>
              <a:defRPr/>
            </a:lvl3pPr>
            <a:lvl4pPr marL="800100" indent="0">
              <a:buNone/>
              <a:defRPr/>
            </a:lvl4pPr>
            <a:lvl5pPr marL="1028700" indent="0">
              <a:buNone/>
              <a:defRPr/>
            </a:lvl5pPr>
          </a:lstStyle>
          <a:p>
            <a:pPr lvl="0"/>
            <a:r>
              <a:rPr lang="en-US"/>
              <a:t>Edit Master text styles</a:t>
            </a:r>
          </a:p>
        </p:txBody>
      </p:sp>
    </p:spTree>
    <p:extLst>
      <p:ext uri="{BB962C8B-B14F-4D97-AF65-F5344CB8AC3E}">
        <p14:creationId xmlns:p14="http://schemas.microsoft.com/office/powerpoint/2010/main" val="8515033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47857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B8EF715B-D27A-4E8E-AE71-0AEE1C596802}" type="datetimeFigureOut">
              <a:rPr lang="en-US" smtClean="0"/>
              <a:t>5/11/2017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824780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38112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F715B-D27A-4E8E-AE71-0AEE1C596802}" type="datetimeFigureOut">
              <a:rPr lang="en-US" smtClean="0"/>
              <a:t>5/11/2017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25822590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a:t>Click to edit Master title style</a:t>
            </a:r>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EF715B-D27A-4E8E-AE71-0AEE1C596802}" type="datetimeFigureOut">
              <a:rPr lang="en-US" smtClean="0"/>
              <a:t>5/11/2017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39987040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EF715B-D27A-4E8E-AE71-0AEE1C596802}" type="datetimeFigureOut">
              <a:rPr lang="en-US" smtClean="0"/>
              <a:t>5/11/2017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41782149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EF715B-D27A-4E8E-AE71-0AEE1C596802}" type="datetimeFigureOut">
              <a:rPr lang="en-US" smtClean="0"/>
              <a:t>5/11/2017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10478304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EF715B-D27A-4E8E-AE71-0AEE1C596802}" type="datetimeFigureOut">
              <a:rPr lang="en-US" smtClean="0"/>
              <a:t>5/11/2017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20588528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F715B-D27A-4E8E-AE71-0AEE1C596802}" type="datetimeFigureOut">
              <a:rPr lang="en-US" smtClean="0"/>
              <a:t>5/11/2017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15413088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B8EF715B-D27A-4E8E-AE71-0AEE1C596802}" type="datetimeFigureOut">
              <a:rPr lang="en-US" smtClean="0"/>
              <a:t>5/11/2017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32478699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B8EF715B-D27A-4E8E-AE71-0AEE1C596802}" type="datetimeFigureOut">
              <a:rPr lang="en-US" smtClean="0"/>
              <a:t>5/11/2017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34195846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F715B-D27A-4E8E-AE71-0AEE1C596802}" type="datetimeFigureOut">
              <a:rPr lang="en-US" smtClean="0"/>
              <a:t>5/11/2017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26901778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F715B-D27A-4E8E-AE71-0AEE1C596802}" type="datetimeFigureOut">
              <a:rPr lang="en-US" smtClean="0"/>
              <a:t>5/11/2017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8C06C-C4E8-40D9-83E2-6394552B32EE}" type="slidenum">
              <a:rPr lang="en-US" smtClean="0"/>
              <a:t>‹#›</a:t>
            </a:fld>
            <a:endParaRPr lang="en-US"/>
          </a:p>
        </p:txBody>
      </p:sp>
    </p:spTree>
    <p:extLst>
      <p:ext uri="{BB962C8B-B14F-4D97-AF65-F5344CB8AC3E}">
        <p14:creationId xmlns:p14="http://schemas.microsoft.com/office/powerpoint/2010/main" val="582594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6" cstate="screen">
            <a:extLst>
              <a:ext uri="{28A0092B-C50C-407E-A947-70E740481C1C}">
                <a14:useLocalDpi xmlns:a14="http://schemas.microsoft.com/office/drawing/2010/main"/>
              </a:ext>
            </a:extLst>
          </a:blip>
          <a:srcRect l="-17523"/>
          <a:stretch/>
        </p:blipFill>
        <p:spPr>
          <a:xfrm>
            <a:off x="7752216" y="4960286"/>
            <a:ext cx="4684259" cy="2034239"/>
          </a:xfrm>
          <a:prstGeom prst="rect">
            <a:avLst/>
          </a:prstGeom>
        </p:spPr>
      </p:pic>
    </p:spTree>
    <p:extLst>
      <p:ext uri="{BB962C8B-B14F-4D97-AF65-F5344CB8AC3E}">
        <p14:creationId xmlns:p14="http://schemas.microsoft.com/office/powerpoint/2010/main" val="2093931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2850"/>
            <a:ext cx="11888787" cy="2308324"/>
          </a:xfrm>
        </p:spPr>
        <p:txBody>
          <a:bodyPr>
            <a:spAutoFit/>
          </a:bodyPr>
          <a:lstStyle>
            <a:lvl1pPr marL="0" indent="0">
              <a:buNone/>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23319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3" y="1211287"/>
            <a:ext cx="11888787" cy="2311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31805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39" indent="0">
              <a:buFont typeface="Wingdings" panose="05000000000000000000" pitchFamily="2" charset="2"/>
              <a:buNone/>
              <a:defRPr sz="2400" b="0"/>
            </a:lvl2pPr>
            <a:lvl3pPr marL="450763" indent="0">
              <a:buFont typeface="Wingdings" panose="05000000000000000000" pitchFamily="2" charset="2"/>
              <a:buNone/>
              <a:tabLst/>
              <a:defRPr sz="2200" b="0"/>
            </a:lvl3pPr>
            <a:lvl4pPr marL="652336" indent="0">
              <a:buFont typeface="Wingdings" panose="05000000000000000000" pitchFamily="2" charset="2"/>
              <a:buNone/>
              <a:defRPr sz="2200" b="0"/>
            </a:lvl4pPr>
            <a:lvl5pPr marL="853911" indent="0">
              <a:buFont typeface="Wingdings" panose="05000000000000000000" pitchFamily="2" charset="2"/>
              <a:buNone/>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65935"/>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39"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763"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336"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3911"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251" marR="0" lvl="0" indent="-514251" algn="l" defTabSz="932563" rtl="0" eaLnBrk="1" fontAlgn="auto" latinLnBrk="0" hangingPunct="1">
              <a:lnSpc>
                <a:spcPct val="90000"/>
              </a:lnSpc>
              <a:spcBef>
                <a:spcPts val="1224"/>
              </a:spcBef>
              <a:spcAft>
                <a:spcPts val="0"/>
              </a:spcAft>
              <a:buClr>
                <a:schemeClr val="tx1"/>
              </a:buClr>
              <a:buSzPct val="90000"/>
              <a:tabLst/>
            </a:pPr>
            <a:r>
              <a:rPr lang="en-US"/>
              <a:t>Click to edit Master text styles</a:t>
            </a:r>
          </a:p>
          <a:p>
            <a:pPr marL="712651" marR="0" lvl="1" indent="-457112" algn="l" defTabSz="932563" rtl="0" eaLnBrk="1" fontAlgn="auto" latinLnBrk="0" hangingPunct="1">
              <a:lnSpc>
                <a:spcPct val="90000"/>
              </a:lnSpc>
              <a:spcBef>
                <a:spcPct val="20000"/>
              </a:spcBef>
              <a:spcAft>
                <a:spcPts val="0"/>
              </a:spcAft>
              <a:buClrTx/>
              <a:buSzPct val="90000"/>
              <a:tabLst/>
            </a:pPr>
            <a:r>
              <a:rPr lang="en-US"/>
              <a:t>Second level</a:t>
            </a:r>
          </a:p>
          <a:p>
            <a:pPr marL="907875" marR="0" lvl="2" indent="-457112" algn="l" defTabSz="932563" rtl="0" eaLnBrk="1" fontAlgn="auto" latinLnBrk="0" hangingPunct="1">
              <a:lnSpc>
                <a:spcPct val="90000"/>
              </a:lnSpc>
              <a:spcBef>
                <a:spcPct val="20000"/>
              </a:spcBef>
              <a:spcAft>
                <a:spcPts val="0"/>
              </a:spcAft>
              <a:buClrTx/>
              <a:buSzPct val="90000"/>
              <a:tabLst/>
            </a:pPr>
            <a:r>
              <a:rPr lang="en-US"/>
              <a:t>Third level</a:t>
            </a:r>
          </a:p>
          <a:p>
            <a:pPr marL="1109449" marR="0" lvl="3" indent="-457112" algn="l" defTabSz="932563" rtl="0" eaLnBrk="1" fontAlgn="auto" latinLnBrk="0" hangingPunct="1">
              <a:lnSpc>
                <a:spcPct val="90000"/>
              </a:lnSpc>
              <a:spcBef>
                <a:spcPct val="20000"/>
              </a:spcBef>
              <a:spcAft>
                <a:spcPts val="0"/>
              </a:spcAft>
              <a:buClrTx/>
              <a:buSzPct val="90000"/>
              <a:tabLst/>
            </a:pPr>
            <a:r>
              <a:rPr lang="en-US"/>
              <a:t>Fourth level</a:t>
            </a:r>
          </a:p>
          <a:p>
            <a:pPr marL="1311023" marR="0" lvl="4" indent="-457112" algn="l" defTabSz="932563"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3319277599"/>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30" indent="-231730">
              <a:spcBef>
                <a:spcPts val="1224"/>
              </a:spcBef>
              <a:buClr>
                <a:schemeClr val="tx1"/>
              </a:buClr>
              <a:buFont typeface="Wingdings" panose="05000000000000000000" pitchFamily="2" charset="2"/>
              <a:buChar char=""/>
              <a:defRPr sz="3000" b="0">
                <a:latin typeface="+mn-lt"/>
              </a:defRPr>
            </a:lvl1pPr>
            <a:lvl2pPr marL="426956" indent="-171417">
              <a:buFont typeface="Wingdings" panose="05000000000000000000" pitchFamily="2" charset="2"/>
              <a:buChar char=""/>
              <a:defRPr sz="2400" b="0"/>
            </a:lvl2pPr>
            <a:lvl3pPr marL="639640" indent="-188876">
              <a:buFont typeface="Wingdings" panose="05000000000000000000" pitchFamily="2" charset="2"/>
              <a:buChar char=""/>
              <a:tabLst/>
              <a:defRPr sz="2200" b="0"/>
            </a:lvl3pPr>
            <a:lvl4pPr marL="828516" indent="-176180">
              <a:buFont typeface="Wingdings" panose="05000000000000000000" pitchFamily="2" charset="2"/>
              <a:buChar char=""/>
              <a:defRPr sz="2200" b="0"/>
            </a:lvl4pPr>
            <a:lvl5pPr marL="1023741" indent="-169831">
              <a:buFont typeface="Wingdings" panose="05000000000000000000" pitchFamily="2" charset="2"/>
              <a:buChar char=""/>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65935"/>
          </a:xfrm>
        </p:spPr>
        <p:txBody>
          <a:bodyPr wrap="square">
            <a:spAutoFit/>
          </a:bodyPr>
          <a:lstStyle>
            <a:lvl1pPr marL="287282" indent="-287282">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373" indent="-342834">
              <a:defRPr lang="en-US" sz="2400" b="0" kern="1200" spc="0" baseline="0" dirty="0">
                <a:gradFill>
                  <a:gsLst>
                    <a:gs pos="1250">
                      <a:schemeClr val="tx1"/>
                    </a:gs>
                    <a:gs pos="100000">
                      <a:schemeClr val="tx1"/>
                    </a:gs>
                  </a:gsLst>
                  <a:lin ang="5400000" scaled="0"/>
                </a:gradFill>
                <a:latin typeface="+mn-lt"/>
                <a:ea typeface="+mn-ea"/>
                <a:cs typeface="+mn-cs"/>
              </a:defRPr>
            </a:lvl2pPr>
            <a:lvl3pPr marL="793597" indent="-342834">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170" indent="-342834">
              <a:defRPr lang="en-US" sz="2200" b="0" kern="1200" spc="0" baseline="0" dirty="0">
                <a:gradFill>
                  <a:gsLst>
                    <a:gs pos="1250">
                      <a:schemeClr val="tx1"/>
                    </a:gs>
                    <a:gs pos="100000">
                      <a:schemeClr val="tx1"/>
                    </a:gs>
                  </a:gsLst>
                  <a:lin ang="5400000" scaled="0"/>
                </a:gradFill>
                <a:latin typeface="+mn-lt"/>
                <a:ea typeface="+mn-ea"/>
                <a:cs typeface="+mn-cs"/>
              </a:defRPr>
            </a:lvl4pPr>
            <a:lvl5pPr marL="1196746" indent="-342834">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30" marR="0" lvl="0"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Click to edit Master text styles</a:t>
            </a:r>
          </a:p>
          <a:p>
            <a:pPr marL="426956" marR="0" lvl="1" indent="-17141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39640" marR="0" lvl="2" indent="-188876"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28516" marR="0" lvl="3" indent="-176180"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23741" marR="0" lvl="4" indent="-169831"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363625479"/>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3799441"/>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3100231"/>
            <a:ext cx="4892040" cy="794064"/>
          </a:xfrm>
        </p:spPr>
        <p:txBody>
          <a:bodyPr wrap="square" anchor="ctr">
            <a:spAutoFit/>
          </a:bodyPr>
          <a:lstStyle>
            <a:lvl1pPr>
              <a:defRPr sz="4399"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581350504"/>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362440"/>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_Title Slide Photo_Option">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3" y="2125664"/>
            <a:ext cx="6400736" cy="1828800"/>
          </a:xfrm>
          <a:noFill/>
        </p:spPr>
        <p:txBody>
          <a:bodyPr lIns="146304" tIns="91440" rIns="146304" bIns="91440" anchor="t" anchorCtr="0"/>
          <a:lstStyle>
            <a:lvl1pPr>
              <a:defRPr sz="5399" spc="-100" baseline="0">
                <a:gradFill>
                  <a:gsLst>
                    <a:gs pos="0">
                      <a:schemeClr val="tx1"/>
                    </a:gs>
                    <a:gs pos="100000">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60948"/>
            <a:ext cx="6402388" cy="1828800"/>
          </a:xfrm>
        </p:spPr>
        <p:txBody>
          <a:bodyPr tIns="109728" bIns="109728">
            <a:noAutofit/>
          </a:bodyPr>
          <a:lstStyle>
            <a:lvl1pPr marL="0" indent="0">
              <a:spcBef>
                <a:spcPts val="0"/>
              </a:spcBef>
              <a:buNone/>
              <a:defRPr sz="3199">
                <a:gradFill>
                  <a:gsLst>
                    <a:gs pos="20130">
                      <a:schemeClr val="tx1"/>
                    </a:gs>
                    <a:gs pos="57576">
                      <a:schemeClr val="tx1"/>
                    </a:gs>
                  </a:gsLst>
                  <a:lin ang="5400000" scaled="0"/>
                </a:gradFill>
              </a:defRPr>
            </a:lvl1pPr>
          </a:lstStyle>
          <a:p>
            <a:pPr lvl="0"/>
            <a:r>
              <a:rPr lang="en-US"/>
              <a:t>Speaker Name</a:t>
            </a:r>
          </a:p>
        </p:txBody>
      </p:sp>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7" name="Picture 6"/>
            <p:cNvPicPr>
              <a:picLocks noChangeAspect="1"/>
            </p:cNvPicPr>
            <p:nvPr/>
          </p:nvPicPr>
          <p:blipFill>
            <a:blip r:embed="rId2"/>
            <a:stretch>
              <a:fillRect/>
            </a:stretch>
          </p:blipFill>
          <p:spPr bwMode="black">
            <a:xfrm>
              <a:off x="457200" y="1643393"/>
              <a:ext cx="964540" cy="964540"/>
            </a:xfrm>
            <a:prstGeom prst="rect">
              <a:avLst/>
            </a:prstGeom>
          </p:spPr>
        </p:pic>
        <p:sp>
          <p:nvSpPr>
            <p:cNvPr id="8"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453511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5881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rgbClr val="5C2D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00534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l="-33002"/>
          <a:stretch/>
        </p:blipFill>
        <p:spPr>
          <a:xfrm>
            <a:off x="7752216" y="5084764"/>
            <a:ext cx="4684259" cy="1909762"/>
          </a:xfrm>
          <a:prstGeom prst="rect">
            <a:avLst/>
          </a:prstGeom>
        </p:spPr>
      </p:pic>
      <p:sp>
        <p:nvSpPr>
          <p:cNvPr id="7" name="Text Placeholder 3"/>
          <p:cNvSpPr>
            <a:spLocks noGrp="1"/>
          </p:cNvSpPr>
          <p:nvPr>
            <p:ph type="body" sz="quarter" idx="15" hasCustomPrompt="1"/>
          </p:nvPr>
        </p:nvSpPr>
        <p:spPr>
          <a:xfrm>
            <a:off x="9418638" y="296863"/>
            <a:ext cx="2743200" cy="461665"/>
          </a:xfrm>
        </p:spPr>
        <p:txBody>
          <a:bodyPr/>
          <a:lstStyle>
            <a:lvl1pPr marL="0" marR="0" indent="0" algn="r"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10" name="Rectangle 9"/>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extLst>
      <p:ext uri="{BB962C8B-B14F-4D97-AF65-F5344CB8AC3E}">
        <p14:creationId xmlns:p14="http://schemas.microsoft.com/office/powerpoint/2010/main" val="4098647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75478"/>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Only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04850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084912"/>
          </a:xfrm>
          <a:noFill/>
        </p:spPr>
        <p:txBody>
          <a:bodyPr tIns="91440" bIns="91440" anchor="t" anchorCtr="0">
            <a:spAutoFit/>
          </a:bodyPr>
          <a:lstStyle>
            <a:lvl1pPr>
              <a:defRPr sz="64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10058401" cy="738664"/>
          </a:xfrm>
          <a:noFill/>
        </p:spPr>
        <p:txBody>
          <a:bodyPr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Tree>
    <p:extLst>
      <p:ext uri="{BB962C8B-B14F-4D97-AF65-F5344CB8AC3E}">
        <p14:creationId xmlns:p14="http://schemas.microsoft.com/office/powerpoint/2010/main" val="4129225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Section Title Transmission">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alphaModFix amt="10000"/>
          </a:blip>
          <a:srcRect t="43378" r="43213" b="10783"/>
          <a:stretch/>
        </p:blipFill>
        <p:spPr>
          <a:xfrm>
            <a:off x="3059032" y="488"/>
            <a:ext cx="9356808" cy="6994039"/>
          </a:xfrm>
          <a:prstGeom prst="rect">
            <a:avLst/>
          </a:prstGeom>
        </p:spPr>
      </p:pic>
      <p:sp>
        <p:nvSpPr>
          <p:cNvPr id="2" name="Title 1"/>
          <p:cNvSpPr>
            <a:spLocks noGrp="1"/>
          </p:cNvSpPr>
          <p:nvPr>
            <p:ph type="title" hasCustomPrompt="1"/>
          </p:nvPr>
        </p:nvSpPr>
        <p:spPr>
          <a:xfrm>
            <a:off x="579438" y="2125664"/>
            <a:ext cx="11582401" cy="1181862"/>
          </a:xfrm>
          <a:noFill/>
        </p:spPr>
        <p:txBody>
          <a:bodyPr wrap="square"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753575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1704255"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latin typeface="+mj-lt"/>
              </a:defRPr>
            </a:lvl1pPr>
          </a:lstStyle>
          <a:p>
            <a:r>
              <a:rPr lang="en-US"/>
              <a:t>Demo title</a:t>
            </a:r>
          </a:p>
        </p:txBody>
      </p:sp>
      <p:sp>
        <p:nvSpPr>
          <p:cNvPr id="5" name="Text Placeholder 4"/>
          <p:cNvSpPr>
            <a:spLocks noGrp="1"/>
          </p:cNvSpPr>
          <p:nvPr>
            <p:ph type="body" sz="quarter" idx="12" hasCustomPrompt="1"/>
          </p:nvPr>
        </p:nvSpPr>
        <p:spPr>
          <a:xfrm>
            <a:off x="274639" y="3954463"/>
            <a:ext cx="11612816"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Tree>
    <p:extLst>
      <p:ext uri="{BB962C8B-B14F-4D97-AF65-F5344CB8AC3E}">
        <p14:creationId xmlns:p14="http://schemas.microsoft.com/office/powerpoint/2010/main" val="3822800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itle &amp; Content Bulleted Text">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7076921"/>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41590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l="-33002"/>
          <a:stretch/>
        </p:blipFill>
        <p:spPr>
          <a:xfrm>
            <a:off x="7752216" y="5084764"/>
            <a:ext cx="4684259" cy="1909762"/>
          </a:xfrm>
          <a:prstGeom prst="rect">
            <a:avLst/>
          </a:prstGeom>
        </p:spPr>
      </p:pic>
      <p:sp>
        <p:nvSpPr>
          <p:cNvPr id="8" name="Text Placeholder 3"/>
          <p:cNvSpPr>
            <a:spLocks noGrp="1"/>
          </p:cNvSpPr>
          <p:nvPr>
            <p:ph type="body" sz="quarter" idx="15" hasCustomPrompt="1"/>
          </p:nvPr>
        </p:nvSpPr>
        <p:spPr>
          <a:xfrm>
            <a:off x="9418638" y="296863"/>
            <a:ext cx="2743200" cy="461665"/>
          </a:xfrm>
        </p:spPr>
        <p:txBody>
          <a:bodyPr/>
          <a:lstStyle>
            <a:lvl1pPr marL="0" marR="0" indent="0" algn="r"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extLst>
      <p:ext uri="{BB962C8B-B14F-4D97-AF65-F5344CB8AC3E}">
        <p14:creationId xmlns:p14="http://schemas.microsoft.com/office/powerpoint/2010/main" val="3867813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757024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232157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dirty="0"/>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dirty="0"/>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dirty="0"/>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dirty="0"/>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195453060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dirty="0"/>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67965013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8102778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96245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405076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7440629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074542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667155633"/>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131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200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585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173767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40876120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147724681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36475" cy="5571636"/>
          </a:xfrm>
          <a:prstGeom prst="rect">
            <a:avLst/>
          </a:prstGeom>
        </p:spPr>
      </p:pic>
      <p:sp>
        <p:nvSpPr>
          <p:cNvPr id="8" name="Rectangle 7"/>
          <p:cNvSpPr/>
          <p:nvPr userDrawn="1"/>
        </p:nvSpPr>
        <p:spPr bwMode="auto">
          <a:xfrm>
            <a:off x="1681" y="4960286"/>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60689" y="5357956"/>
            <a:ext cx="2648621" cy="1169808"/>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0688" y="479424"/>
            <a:ext cx="1451843" cy="309656"/>
          </a:xfrm>
          <a:prstGeom prst="rect">
            <a:avLst/>
          </a:prstGeom>
        </p:spPr>
      </p:pic>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a:ext>
            </a:extLst>
          </a:blip>
          <a:srcRect l="-17523"/>
          <a:stretch/>
        </p:blipFill>
        <p:spPr>
          <a:xfrm>
            <a:off x="7752216" y="4960286"/>
            <a:ext cx="4684259" cy="2034239"/>
          </a:xfrm>
          <a:prstGeom prst="rect">
            <a:avLst/>
          </a:prstGeom>
        </p:spPr>
      </p:pic>
    </p:spTree>
    <p:extLst>
      <p:ext uri="{BB962C8B-B14F-4D97-AF65-F5344CB8AC3E}">
        <p14:creationId xmlns:p14="http://schemas.microsoft.com/office/powerpoint/2010/main" val="868833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l="-33002"/>
          <a:stretch/>
        </p:blipFill>
        <p:spPr>
          <a:xfrm>
            <a:off x="7752216" y="5084764"/>
            <a:ext cx="4684259" cy="1909762"/>
          </a:xfrm>
          <a:prstGeom prst="rect">
            <a:avLst/>
          </a:prstGeom>
        </p:spPr>
      </p:pic>
      <p:sp>
        <p:nvSpPr>
          <p:cNvPr id="8" name="Text Placeholder 3"/>
          <p:cNvSpPr>
            <a:spLocks noGrp="1"/>
          </p:cNvSpPr>
          <p:nvPr>
            <p:ph type="body" sz="quarter" idx="15" hasCustomPrompt="1"/>
          </p:nvPr>
        </p:nvSpPr>
        <p:spPr>
          <a:xfrm>
            <a:off x="9418638" y="296863"/>
            <a:ext cx="2743200" cy="461665"/>
          </a:xfrm>
        </p:spPr>
        <p:txBody>
          <a:bodyPr/>
          <a:lstStyle>
            <a:lvl1pPr marL="0" marR="0" indent="0" algn="r"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82738" y="6041341"/>
            <a:ext cx="1634102" cy="664797"/>
          </a:xfrm>
          <a:prstGeom prst="rect">
            <a:avLst/>
          </a:prstGeom>
        </p:spPr>
        <p:txBody>
          <a:bodyPr wrap="none" lIns="182880" tIns="146304" rIns="182880" bIns="146304">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extLst>
      <p:ext uri="{BB962C8B-B14F-4D97-AF65-F5344CB8AC3E}">
        <p14:creationId xmlns:p14="http://schemas.microsoft.com/office/powerpoint/2010/main" val="2629183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859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013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dirty="0"/>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dirty="0"/>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dirty="0"/>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dirty="0"/>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193013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57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dirty="0"/>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391076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423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29827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358970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28027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05833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409631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640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204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503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288636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562846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7943965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74025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2850"/>
            <a:ext cx="11888787" cy="2308324"/>
          </a:xfrm>
        </p:spPr>
        <p:txBody>
          <a:bodyPr>
            <a:spAutoFit/>
          </a:bodyPr>
          <a:lstStyle>
            <a:lvl1pPr marL="0" indent="0">
              <a:buNone/>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50482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3" y="1211287"/>
            <a:ext cx="11888787" cy="2311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78624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39" indent="0">
              <a:buFont typeface="Wingdings" panose="05000000000000000000" pitchFamily="2" charset="2"/>
              <a:buNone/>
              <a:defRPr sz="2400" b="0"/>
            </a:lvl2pPr>
            <a:lvl3pPr marL="450763" indent="0">
              <a:buFont typeface="Wingdings" panose="05000000000000000000" pitchFamily="2" charset="2"/>
              <a:buNone/>
              <a:tabLst/>
              <a:defRPr sz="2200" b="0"/>
            </a:lvl3pPr>
            <a:lvl4pPr marL="652336" indent="0">
              <a:buFont typeface="Wingdings" panose="05000000000000000000" pitchFamily="2" charset="2"/>
              <a:buNone/>
              <a:defRPr sz="2200" b="0"/>
            </a:lvl4pPr>
            <a:lvl5pPr marL="853911" indent="0">
              <a:buFont typeface="Wingdings" panose="05000000000000000000" pitchFamily="2" charset="2"/>
              <a:buNone/>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65935"/>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39"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763"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336"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3911"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251" marR="0" lvl="0" indent="-514251" algn="l" defTabSz="932563" rtl="0" eaLnBrk="1" fontAlgn="auto" latinLnBrk="0" hangingPunct="1">
              <a:lnSpc>
                <a:spcPct val="90000"/>
              </a:lnSpc>
              <a:spcBef>
                <a:spcPts val="1224"/>
              </a:spcBef>
              <a:spcAft>
                <a:spcPts val="0"/>
              </a:spcAft>
              <a:buClr>
                <a:schemeClr val="tx1"/>
              </a:buClr>
              <a:buSzPct val="90000"/>
              <a:tabLst/>
            </a:pPr>
            <a:r>
              <a:rPr lang="en-US"/>
              <a:t>Click to edit Master text styles</a:t>
            </a:r>
          </a:p>
          <a:p>
            <a:pPr marL="712651" marR="0" lvl="1" indent="-457112" algn="l" defTabSz="932563" rtl="0" eaLnBrk="1" fontAlgn="auto" latinLnBrk="0" hangingPunct="1">
              <a:lnSpc>
                <a:spcPct val="90000"/>
              </a:lnSpc>
              <a:spcBef>
                <a:spcPct val="20000"/>
              </a:spcBef>
              <a:spcAft>
                <a:spcPts val="0"/>
              </a:spcAft>
              <a:buClrTx/>
              <a:buSzPct val="90000"/>
              <a:tabLst/>
            </a:pPr>
            <a:r>
              <a:rPr lang="en-US"/>
              <a:t>Second level</a:t>
            </a:r>
          </a:p>
          <a:p>
            <a:pPr marL="907875" marR="0" lvl="2" indent="-457112" algn="l" defTabSz="932563" rtl="0" eaLnBrk="1" fontAlgn="auto" latinLnBrk="0" hangingPunct="1">
              <a:lnSpc>
                <a:spcPct val="90000"/>
              </a:lnSpc>
              <a:spcBef>
                <a:spcPct val="20000"/>
              </a:spcBef>
              <a:spcAft>
                <a:spcPts val="0"/>
              </a:spcAft>
              <a:buClrTx/>
              <a:buSzPct val="90000"/>
              <a:tabLst/>
            </a:pPr>
            <a:r>
              <a:rPr lang="en-US"/>
              <a:t>Third level</a:t>
            </a:r>
          </a:p>
          <a:p>
            <a:pPr marL="1109449" marR="0" lvl="3" indent="-457112" algn="l" defTabSz="932563" rtl="0" eaLnBrk="1" fontAlgn="auto" latinLnBrk="0" hangingPunct="1">
              <a:lnSpc>
                <a:spcPct val="90000"/>
              </a:lnSpc>
              <a:spcBef>
                <a:spcPct val="20000"/>
              </a:spcBef>
              <a:spcAft>
                <a:spcPts val="0"/>
              </a:spcAft>
              <a:buClrTx/>
              <a:buSzPct val="90000"/>
              <a:tabLst/>
            </a:pPr>
            <a:r>
              <a:rPr lang="en-US"/>
              <a:t>Fourth level</a:t>
            </a:r>
          </a:p>
          <a:p>
            <a:pPr marL="1311023" marR="0" lvl="4" indent="-457112" algn="l" defTabSz="932563"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407815337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30" indent="-231730">
              <a:spcBef>
                <a:spcPts val="1224"/>
              </a:spcBef>
              <a:buClr>
                <a:schemeClr val="tx1"/>
              </a:buClr>
              <a:buFont typeface="Wingdings" panose="05000000000000000000" pitchFamily="2" charset="2"/>
              <a:buChar char=""/>
              <a:defRPr sz="3000" b="0">
                <a:latin typeface="+mn-lt"/>
              </a:defRPr>
            </a:lvl1pPr>
            <a:lvl2pPr marL="426956" indent="-171417">
              <a:buFont typeface="Wingdings" panose="05000000000000000000" pitchFamily="2" charset="2"/>
              <a:buChar char=""/>
              <a:defRPr sz="2400" b="0"/>
            </a:lvl2pPr>
            <a:lvl3pPr marL="639640" indent="-188876">
              <a:buFont typeface="Wingdings" panose="05000000000000000000" pitchFamily="2" charset="2"/>
              <a:buChar char=""/>
              <a:tabLst/>
              <a:defRPr sz="2200" b="0"/>
            </a:lvl3pPr>
            <a:lvl4pPr marL="828516" indent="-176180">
              <a:buFont typeface="Wingdings" panose="05000000000000000000" pitchFamily="2" charset="2"/>
              <a:buChar char=""/>
              <a:defRPr sz="2200" b="0"/>
            </a:lvl4pPr>
            <a:lvl5pPr marL="1023741" indent="-169831">
              <a:buFont typeface="Wingdings" panose="05000000000000000000" pitchFamily="2" charset="2"/>
              <a:buChar char=""/>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65935"/>
          </a:xfrm>
        </p:spPr>
        <p:txBody>
          <a:bodyPr wrap="square">
            <a:spAutoFit/>
          </a:bodyPr>
          <a:lstStyle>
            <a:lvl1pPr marL="287282" indent="-287282">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373" indent="-342834">
              <a:defRPr lang="en-US" sz="2400" b="0" kern="1200" spc="0" baseline="0" dirty="0">
                <a:gradFill>
                  <a:gsLst>
                    <a:gs pos="1250">
                      <a:schemeClr val="tx1"/>
                    </a:gs>
                    <a:gs pos="100000">
                      <a:schemeClr val="tx1"/>
                    </a:gs>
                  </a:gsLst>
                  <a:lin ang="5400000" scaled="0"/>
                </a:gradFill>
                <a:latin typeface="+mn-lt"/>
                <a:ea typeface="+mn-ea"/>
                <a:cs typeface="+mn-cs"/>
              </a:defRPr>
            </a:lvl2pPr>
            <a:lvl3pPr marL="793597" indent="-342834">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170" indent="-342834">
              <a:defRPr lang="en-US" sz="2200" b="0" kern="1200" spc="0" baseline="0" dirty="0">
                <a:gradFill>
                  <a:gsLst>
                    <a:gs pos="1250">
                      <a:schemeClr val="tx1"/>
                    </a:gs>
                    <a:gs pos="100000">
                      <a:schemeClr val="tx1"/>
                    </a:gs>
                  </a:gsLst>
                  <a:lin ang="5400000" scaled="0"/>
                </a:gradFill>
                <a:latin typeface="+mn-lt"/>
                <a:ea typeface="+mn-ea"/>
                <a:cs typeface="+mn-cs"/>
              </a:defRPr>
            </a:lvl4pPr>
            <a:lvl5pPr marL="1196746" indent="-342834">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30" marR="0" lvl="0"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Click to edit Master text styles</a:t>
            </a:r>
          </a:p>
          <a:p>
            <a:pPr marL="426956" marR="0" lvl="1" indent="-17141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39640" marR="0" lvl="2" indent="-188876"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28516" marR="0" lvl="3" indent="-176180"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23741" marR="0" lvl="4" indent="-169831"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366852321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8971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3100231"/>
            <a:ext cx="4892040" cy="794064"/>
          </a:xfrm>
        </p:spPr>
        <p:txBody>
          <a:bodyPr wrap="square" anchor="ctr">
            <a:spAutoFit/>
          </a:bodyPr>
          <a:lstStyle>
            <a:lvl1pPr>
              <a:defRPr sz="4399"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096312602"/>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9318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409193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Slide Photo_Option">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3" y="2125664"/>
            <a:ext cx="6400736" cy="1828800"/>
          </a:xfrm>
          <a:noFill/>
        </p:spPr>
        <p:txBody>
          <a:bodyPr lIns="146304" tIns="91440" rIns="146304" bIns="91440" anchor="t" anchorCtr="0"/>
          <a:lstStyle>
            <a:lvl1pPr>
              <a:defRPr sz="5399" spc="-100" baseline="0">
                <a:gradFill>
                  <a:gsLst>
                    <a:gs pos="0">
                      <a:schemeClr val="tx1"/>
                    </a:gs>
                    <a:gs pos="100000">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60948"/>
            <a:ext cx="6402388" cy="1828800"/>
          </a:xfrm>
        </p:spPr>
        <p:txBody>
          <a:bodyPr tIns="109728" bIns="109728">
            <a:noAutofit/>
          </a:bodyPr>
          <a:lstStyle>
            <a:lvl1pPr marL="0" indent="0">
              <a:spcBef>
                <a:spcPts val="0"/>
              </a:spcBef>
              <a:buNone/>
              <a:defRPr sz="3199">
                <a:gradFill>
                  <a:gsLst>
                    <a:gs pos="20130">
                      <a:schemeClr val="tx1"/>
                    </a:gs>
                    <a:gs pos="57576">
                      <a:schemeClr val="tx1"/>
                    </a:gs>
                  </a:gsLst>
                  <a:lin ang="5400000" scaled="0"/>
                </a:gradFill>
              </a:defRPr>
            </a:lvl1pPr>
          </a:lstStyle>
          <a:p>
            <a:pPr lvl="0"/>
            <a:r>
              <a:rPr lang="en-US"/>
              <a:t>Speaker Name</a:t>
            </a:r>
          </a:p>
        </p:txBody>
      </p:sp>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7" name="Picture 6"/>
            <p:cNvPicPr>
              <a:picLocks noChangeAspect="1"/>
            </p:cNvPicPr>
            <p:nvPr/>
          </p:nvPicPr>
          <p:blipFill>
            <a:blip r:embed="rId2"/>
            <a:stretch>
              <a:fillRect/>
            </a:stretch>
          </p:blipFill>
          <p:spPr bwMode="black">
            <a:xfrm>
              <a:off x="457200" y="1643393"/>
              <a:ext cx="964540" cy="964540"/>
            </a:xfrm>
            <a:prstGeom prst="rect">
              <a:avLst/>
            </a:prstGeom>
          </p:spPr>
        </p:pic>
        <p:sp>
          <p:nvSpPr>
            <p:cNvPr id="8"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2885595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4012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rgbClr val="5C2D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72262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41848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0446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084912"/>
          </a:xfrm>
          <a:noFill/>
        </p:spPr>
        <p:txBody>
          <a:bodyPr tIns="91440" bIns="91440" anchor="t" anchorCtr="0">
            <a:spAutoFit/>
          </a:bodyPr>
          <a:lstStyle>
            <a:lvl1pPr>
              <a:defRPr sz="64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10058401" cy="738664"/>
          </a:xfrm>
          <a:noFill/>
        </p:spPr>
        <p:txBody>
          <a:bodyPr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Tree>
    <p:extLst>
      <p:ext uri="{BB962C8B-B14F-4D97-AF65-F5344CB8AC3E}">
        <p14:creationId xmlns:p14="http://schemas.microsoft.com/office/powerpoint/2010/main" val="7407227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ection Title Transmission">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alphaModFix amt="10000"/>
          </a:blip>
          <a:srcRect t="43378" r="43213" b="10783"/>
          <a:stretch/>
        </p:blipFill>
        <p:spPr>
          <a:xfrm>
            <a:off x="3059032" y="488"/>
            <a:ext cx="9356808" cy="6994039"/>
          </a:xfrm>
          <a:prstGeom prst="rect">
            <a:avLst/>
          </a:prstGeom>
        </p:spPr>
      </p:pic>
      <p:sp>
        <p:nvSpPr>
          <p:cNvPr id="2" name="Title 1"/>
          <p:cNvSpPr>
            <a:spLocks noGrp="1"/>
          </p:cNvSpPr>
          <p:nvPr>
            <p:ph type="title" hasCustomPrompt="1"/>
          </p:nvPr>
        </p:nvSpPr>
        <p:spPr>
          <a:xfrm>
            <a:off x="579438" y="2125664"/>
            <a:ext cx="11582401" cy="1181862"/>
          </a:xfrm>
          <a:noFill/>
        </p:spPr>
        <p:txBody>
          <a:bodyPr wrap="square"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391688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1704255"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latin typeface="+mj-lt"/>
              </a:defRPr>
            </a:lvl1pPr>
          </a:lstStyle>
          <a:p>
            <a:r>
              <a:rPr lang="en-US"/>
              <a:t>Demo title</a:t>
            </a:r>
          </a:p>
        </p:txBody>
      </p:sp>
      <p:sp>
        <p:nvSpPr>
          <p:cNvPr id="5" name="Text Placeholder 4"/>
          <p:cNvSpPr>
            <a:spLocks noGrp="1"/>
          </p:cNvSpPr>
          <p:nvPr>
            <p:ph type="body" sz="quarter" idx="12" hasCustomPrompt="1"/>
          </p:nvPr>
        </p:nvSpPr>
        <p:spPr>
          <a:xfrm>
            <a:off x="274639" y="3954463"/>
            <a:ext cx="11612816"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Tree>
    <p:extLst>
      <p:ext uri="{BB962C8B-B14F-4D97-AF65-F5344CB8AC3E}">
        <p14:creationId xmlns:p14="http://schemas.microsoft.com/office/powerpoint/2010/main" val="1331216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mp; Content Bulleted Text">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330352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5571636"/>
          </a:xfrm>
          <a:prstGeom prst="rect">
            <a:avLst/>
          </a:prstGeom>
        </p:spPr>
      </p:pic>
      <p:sp>
        <p:nvSpPr>
          <p:cNvPr id="8" name="Rectangle 7"/>
          <p:cNvSpPr/>
          <p:nvPr userDrawn="1"/>
        </p:nvSpPr>
        <p:spPr bwMode="auto">
          <a:xfrm>
            <a:off x="1681" y="4960287"/>
            <a:ext cx="12434794" cy="20342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60690" y="5357957"/>
            <a:ext cx="2648621" cy="1169808"/>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0689" y="479424"/>
            <a:ext cx="1451843" cy="309656"/>
          </a:xfrm>
          <a:prstGeom prst="rect">
            <a:avLst/>
          </a:prstGeom>
        </p:spPr>
      </p:pic>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a:ext>
            </a:extLst>
          </a:blip>
          <a:srcRect l="-17523"/>
          <a:stretch/>
        </p:blipFill>
        <p:spPr>
          <a:xfrm>
            <a:off x="7752216" y="4960287"/>
            <a:ext cx="4684259" cy="2034239"/>
          </a:xfrm>
          <a:prstGeom prst="rect">
            <a:avLst/>
          </a:prstGeom>
        </p:spPr>
      </p:pic>
    </p:spTree>
    <p:extLst>
      <p:ext uri="{BB962C8B-B14F-4D97-AF65-F5344CB8AC3E}">
        <p14:creationId xmlns:p14="http://schemas.microsoft.com/office/powerpoint/2010/main" val="1719650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925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9" y="479425"/>
            <a:ext cx="1451843" cy="310896"/>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l="-33002"/>
          <a:stretch/>
        </p:blipFill>
        <p:spPr>
          <a:xfrm>
            <a:off x="7752216" y="5084764"/>
            <a:ext cx="4684259" cy="1909762"/>
          </a:xfrm>
          <a:prstGeom prst="rect">
            <a:avLst/>
          </a:prstGeom>
        </p:spPr>
      </p:pic>
      <p:sp>
        <p:nvSpPr>
          <p:cNvPr id="8" name="Text Placeholder 3"/>
          <p:cNvSpPr>
            <a:spLocks noGrp="1"/>
          </p:cNvSpPr>
          <p:nvPr>
            <p:ph type="body" sz="quarter" idx="15" hasCustomPrompt="1"/>
          </p:nvPr>
        </p:nvSpPr>
        <p:spPr>
          <a:xfrm>
            <a:off x="9418638" y="296864"/>
            <a:ext cx="2743200" cy="461665"/>
          </a:xfrm>
        </p:spPr>
        <p:txBody>
          <a:bodyPr/>
          <a:lstStyle>
            <a:lvl1pPr marL="0" marR="0" indent="0" algn="r"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82738" y="6041342"/>
            <a:ext cx="1659463" cy="672108"/>
          </a:xfrm>
          <a:prstGeom prst="rect">
            <a:avLst/>
          </a:prstGeom>
        </p:spPr>
        <p:txBody>
          <a:bodyPr wrap="none" lIns="182854" tIns="146283" rIns="182854" bIns="146283">
            <a:spAutoFit/>
          </a:bodyPr>
          <a:lstStyle/>
          <a:p>
            <a:r>
              <a:rPr lang="en-US" sz="2400" dirty="0">
                <a:gradFill>
                  <a:gsLst>
                    <a:gs pos="2597">
                      <a:schemeClr val="tx1"/>
                    </a:gs>
                    <a:gs pos="18182">
                      <a:schemeClr val="tx1"/>
                    </a:gs>
                  </a:gsLst>
                  <a:lin ang="5400000" scaled="1"/>
                </a:gradFill>
              </a:rPr>
              <a:t>#</a:t>
            </a:r>
            <a:r>
              <a:rPr lang="en-US" sz="2400" dirty="0" err="1">
                <a:gradFill>
                  <a:gsLst>
                    <a:gs pos="2597">
                      <a:schemeClr val="tx1"/>
                    </a:gs>
                    <a:gs pos="18182">
                      <a:schemeClr val="tx1"/>
                    </a:gs>
                  </a:gsLst>
                  <a:lin ang="5400000" scaled="1"/>
                </a:gradFill>
              </a:rPr>
              <a:t>MSBuild</a:t>
            </a:r>
            <a:endParaRPr lang="en-US" sz="2400" dirty="0">
              <a:gradFill>
                <a:gsLst>
                  <a:gs pos="2597">
                    <a:schemeClr val="tx1"/>
                  </a:gs>
                  <a:gs pos="18182">
                    <a:schemeClr val="tx1"/>
                  </a:gs>
                </a:gsLst>
                <a:lin ang="5400000" scaled="1"/>
              </a:gradFill>
            </a:endParaRPr>
          </a:p>
        </p:txBody>
      </p:sp>
    </p:spTree>
    <p:extLst>
      <p:ext uri="{BB962C8B-B14F-4D97-AF65-F5344CB8AC3E}">
        <p14:creationId xmlns:p14="http://schemas.microsoft.com/office/powerpoint/2010/main" val="1232919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50"/>
            <a:ext cx="11888787" cy="2308324"/>
          </a:xfrm>
        </p:spPr>
        <p:txBody>
          <a:bodyPr>
            <a:spAutoFit/>
          </a:bodyPr>
          <a:lstStyle>
            <a:lvl1pPr marL="0" indent="0">
              <a:buNone/>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53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3" y="1211287"/>
            <a:ext cx="11888787" cy="2311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089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39" indent="0">
              <a:buFont typeface="Wingdings" panose="05000000000000000000" pitchFamily="2" charset="2"/>
              <a:buNone/>
              <a:defRPr sz="2400" b="0"/>
            </a:lvl2pPr>
            <a:lvl3pPr marL="450763" indent="0">
              <a:buFont typeface="Wingdings" panose="05000000000000000000" pitchFamily="2" charset="2"/>
              <a:buNone/>
              <a:tabLst/>
              <a:defRPr sz="2200" b="0"/>
            </a:lvl3pPr>
            <a:lvl4pPr marL="652336" indent="0">
              <a:buFont typeface="Wingdings" panose="05000000000000000000" pitchFamily="2" charset="2"/>
              <a:buNone/>
              <a:defRPr sz="2200" b="0"/>
            </a:lvl4pPr>
            <a:lvl5pPr marL="853911"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39"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763"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336"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3911"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251" marR="0" lvl="0" indent="-514251" algn="l" defTabSz="932563" rtl="0" eaLnBrk="1" fontAlgn="auto" latinLnBrk="0" hangingPunct="1">
              <a:lnSpc>
                <a:spcPct val="90000"/>
              </a:lnSpc>
              <a:spcBef>
                <a:spcPts val="1224"/>
              </a:spcBef>
              <a:spcAft>
                <a:spcPts val="0"/>
              </a:spcAft>
              <a:buClr>
                <a:schemeClr val="tx1"/>
              </a:buClr>
              <a:buSzPct val="90000"/>
              <a:tabLst/>
            </a:pPr>
            <a:r>
              <a:rPr lang="en-US"/>
              <a:t>Edit Master text styles</a:t>
            </a:r>
          </a:p>
          <a:p>
            <a:pPr marL="514251" marR="0" lvl="1" indent="-514251" algn="l" defTabSz="932563" rtl="0" eaLnBrk="1" fontAlgn="auto" latinLnBrk="0" hangingPunct="1">
              <a:lnSpc>
                <a:spcPct val="90000"/>
              </a:lnSpc>
              <a:spcBef>
                <a:spcPts val="1224"/>
              </a:spcBef>
              <a:spcAft>
                <a:spcPts val="0"/>
              </a:spcAft>
              <a:buClr>
                <a:schemeClr val="tx1"/>
              </a:buClr>
              <a:buSzPct val="90000"/>
              <a:tabLst/>
            </a:pPr>
            <a:r>
              <a:rPr lang="en-US"/>
              <a:t>Second level</a:t>
            </a:r>
          </a:p>
          <a:p>
            <a:pPr marL="514251" marR="0" lvl="2" indent="-514251" algn="l" defTabSz="932563" rtl="0" eaLnBrk="1" fontAlgn="auto" latinLnBrk="0" hangingPunct="1">
              <a:lnSpc>
                <a:spcPct val="90000"/>
              </a:lnSpc>
              <a:spcBef>
                <a:spcPts val="1224"/>
              </a:spcBef>
              <a:spcAft>
                <a:spcPts val="0"/>
              </a:spcAft>
              <a:buClr>
                <a:schemeClr val="tx1"/>
              </a:buClr>
              <a:buSzPct val="90000"/>
              <a:tabLst/>
            </a:pPr>
            <a:r>
              <a:rPr lang="en-US"/>
              <a:t>Third level</a:t>
            </a:r>
          </a:p>
          <a:p>
            <a:pPr marL="514251" marR="0" lvl="3" indent="-514251" algn="l" defTabSz="932563" rtl="0" eaLnBrk="1" fontAlgn="auto" latinLnBrk="0" hangingPunct="1">
              <a:lnSpc>
                <a:spcPct val="90000"/>
              </a:lnSpc>
              <a:spcBef>
                <a:spcPts val="1224"/>
              </a:spcBef>
              <a:spcAft>
                <a:spcPts val="0"/>
              </a:spcAft>
              <a:buClr>
                <a:schemeClr val="tx1"/>
              </a:buClr>
              <a:buSzPct val="90000"/>
              <a:tabLst/>
            </a:pPr>
            <a:r>
              <a:rPr lang="en-US"/>
              <a:t>Fourth level</a:t>
            </a:r>
          </a:p>
          <a:p>
            <a:pPr marL="514251" marR="0" lvl="4" indent="-514251" algn="l" defTabSz="932563" rtl="0" eaLnBrk="1" fontAlgn="auto" latinLnBrk="0" hangingPunct="1">
              <a:lnSpc>
                <a:spcPct val="90000"/>
              </a:lnSpc>
              <a:spcBef>
                <a:spcPts val="1224"/>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213797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30" indent="-231730">
              <a:spcBef>
                <a:spcPts val="1224"/>
              </a:spcBef>
              <a:buClr>
                <a:schemeClr val="tx1"/>
              </a:buClr>
              <a:buFont typeface="Wingdings" panose="05000000000000000000" pitchFamily="2" charset="2"/>
              <a:buChar char=""/>
              <a:defRPr sz="3000" b="0">
                <a:latin typeface="+mn-lt"/>
              </a:defRPr>
            </a:lvl1pPr>
            <a:lvl2pPr marL="426956" indent="-171417">
              <a:buFont typeface="Wingdings" panose="05000000000000000000" pitchFamily="2" charset="2"/>
              <a:buChar char=""/>
              <a:defRPr sz="2400" b="0"/>
            </a:lvl2pPr>
            <a:lvl3pPr marL="639640" indent="-188876">
              <a:buFont typeface="Wingdings" panose="05000000000000000000" pitchFamily="2" charset="2"/>
              <a:buChar char=""/>
              <a:tabLst/>
              <a:defRPr sz="2200" b="0"/>
            </a:lvl3pPr>
            <a:lvl4pPr marL="828516" indent="-176180">
              <a:buFont typeface="Wingdings" panose="05000000000000000000" pitchFamily="2" charset="2"/>
              <a:buChar char=""/>
              <a:defRPr sz="2200" b="0"/>
            </a:lvl4pPr>
            <a:lvl5pPr marL="1023741" indent="-169831">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287282" indent="-287282">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373" indent="-342834">
              <a:defRPr lang="en-US" sz="2400" b="0" kern="1200" spc="0" baseline="0" dirty="0">
                <a:gradFill>
                  <a:gsLst>
                    <a:gs pos="1250">
                      <a:schemeClr val="tx1"/>
                    </a:gs>
                    <a:gs pos="100000">
                      <a:schemeClr val="tx1"/>
                    </a:gs>
                  </a:gsLst>
                  <a:lin ang="5400000" scaled="0"/>
                </a:gradFill>
                <a:latin typeface="+mn-lt"/>
                <a:ea typeface="+mn-ea"/>
                <a:cs typeface="+mn-cs"/>
              </a:defRPr>
            </a:lvl2pPr>
            <a:lvl3pPr marL="793597" indent="-342834">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170" indent="-342834">
              <a:defRPr lang="en-US" sz="2200" b="0" kern="1200" spc="0" baseline="0" dirty="0">
                <a:gradFill>
                  <a:gsLst>
                    <a:gs pos="1250">
                      <a:schemeClr val="tx1"/>
                    </a:gs>
                    <a:gs pos="100000">
                      <a:schemeClr val="tx1"/>
                    </a:gs>
                  </a:gsLst>
                  <a:lin ang="5400000" scaled="0"/>
                </a:gradFill>
                <a:latin typeface="+mn-lt"/>
                <a:ea typeface="+mn-ea"/>
                <a:cs typeface="+mn-cs"/>
              </a:defRPr>
            </a:lvl4pPr>
            <a:lvl5pPr marL="1196746" indent="-342834">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30" marR="0" lvl="0"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30" marR="0" lvl="1"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30" marR="0" lvl="2"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30" marR="0" lvl="3"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30" marR="0" lvl="4"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384025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4233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441028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942388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61429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4258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91993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3584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603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50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2270177"/>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354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9" y="479425"/>
            <a:ext cx="1451843" cy="310896"/>
          </a:xfrm>
          <a:prstGeom prst="rect">
            <a:avLst/>
          </a:prstGeom>
        </p:spPr>
      </p:pic>
    </p:spTree>
    <p:extLst>
      <p:ext uri="{BB962C8B-B14F-4D97-AF65-F5344CB8AC3E}">
        <p14:creationId xmlns:p14="http://schemas.microsoft.com/office/powerpoint/2010/main" val="1407892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47830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Walkin_Irvin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37594" t="32172" r="-17903" b="-9"/>
          <a:stretch/>
        </p:blipFill>
        <p:spPr>
          <a:xfrm flipH="1">
            <a:off x="0" y="-8923"/>
            <a:ext cx="12436475" cy="7003448"/>
          </a:xfrm>
          <a:prstGeom prst="rect">
            <a:avLst/>
          </a:prstGeom>
        </p:spPr>
      </p:pic>
      <p:sp>
        <p:nvSpPr>
          <p:cNvPr id="12" name="Rectangle 11"/>
          <p:cNvSpPr/>
          <p:nvPr userDrawn="1"/>
        </p:nvSpPr>
        <p:spPr bwMode="auto">
          <a:xfrm>
            <a:off x="0" y="-3742"/>
            <a:ext cx="2801257" cy="6999254"/>
          </a:xfrm>
          <a:prstGeom prst="rect">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0" y="1222985"/>
            <a:ext cx="5605670" cy="262014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userDrawn="1"/>
        </p:nvSpPr>
        <p:spPr bwMode="black">
          <a:xfrm>
            <a:off x="216316" y="1506275"/>
            <a:ext cx="5428409" cy="1888209"/>
          </a:xfrm>
          <a:prstGeom prst="rect">
            <a:avLst/>
          </a:prstGeom>
          <a:noFill/>
        </p:spPr>
        <p:txBody>
          <a:bodyPr wrap="none" lIns="182880" tIns="146304" rIns="182880" bIns="146304" rtlCol="0">
            <a:spAutoFit/>
          </a:bodyPr>
          <a:lstStyle/>
          <a:p>
            <a:pPr>
              <a:lnSpc>
                <a:spcPct val="90000"/>
              </a:lnSpc>
              <a:spcAft>
                <a:spcPts val="600"/>
              </a:spcAft>
            </a:pPr>
            <a:r>
              <a:rPr lang="en-US" sz="11500" dirty="0">
                <a:solidFill>
                  <a:schemeClr val="bg1"/>
                </a:solidFill>
                <a:latin typeface="+mj-lt"/>
              </a:rPr>
              <a:t>Beyond </a:t>
            </a:r>
            <a:endParaRPr lang="en-US" sz="7200" dirty="0">
              <a:solidFill>
                <a:schemeClr val="bg1"/>
              </a:solidFill>
              <a:latin typeface="+mn-lt"/>
            </a:endParaRPr>
          </a:p>
        </p:txBody>
      </p:sp>
      <p:sp>
        <p:nvSpPr>
          <p:cNvPr id="11" name="TextBox 10"/>
          <p:cNvSpPr txBox="1"/>
          <p:nvPr userDrawn="1"/>
        </p:nvSpPr>
        <p:spPr bwMode="black">
          <a:xfrm>
            <a:off x="347121" y="5694300"/>
            <a:ext cx="129426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accent2"/>
                </a:solidFill>
                <a:latin typeface="+mn-lt"/>
                <a:cs typeface="Segoe UI Light" panose="020B0502040204020203" pitchFamily="34" charset="0"/>
              </a:rPr>
              <a:t>Seattle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9232" y="479109"/>
            <a:ext cx="1449940" cy="310896"/>
          </a:xfrm>
          <a:prstGeom prst="rect">
            <a:avLst/>
          </a:prstGeom>
        </p:spPr>
      </p:pic>
    </p:spTree>
    <p:extLst>
      <p:ext uri="{BB962C8B-B14F-4D97-AF65-F5344CB8AC3E}">
        <p14:creationId xmlns:p14="http://schemas.microsoft.com/office/powerpoint/2010/main" val="25802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950"/>
                                        <p:tgtEl>
                                          <p:spTgt spid="5"/>
                                        </p:tgtEl>
                                      </p:cBhvr>
                                    </p:animEffect>
                                  </p:childTnLst>
                                </p:cTn>
                              </p:par>
                              <p:par>
                                <p:cTn id="8" presetID="63" presetClass="path" presetSubtype="0" decel="100000" fill="hold" grpId="1" nodeType="withEffect">
                                  <p:stCondLst>
                                    <p:cond delay="500"/>
                                  </p:stCondLst>
                                  <p:childTnLst>
                                    <p:animMotion origin="layout" path="M -0.01455 -4.26691E-6 L -3.40311E-6 -4.26691E-6 " pathEditMode="relative" rAng="0" ptsTypes="AA">
                                      <p:cBhvr>
                                        <p:cTn id="9" dur="950" fill="hold"/>
                                        <p:tgtEl>
                                          <p:spTgt spid="5"/>
                                        </p:tgtEl>
                                        <p:attrNameLst>
                                          <p:attrName>ppt_x</p:attrName>
                                          <p:attrName>ppt_y</p:attrName>
                                        </p:attrNameLst>
                                      </p:cBhvr>
                                      <p:rCtr x="728" y="0"/>
                                    </p:animMotion>
                                  </p:childTnLst>
                                </p:cTn>
                              </p:par>
                              <p:par>
                                <p:cTn id="10" presetID="6" presetClass="emph" presetSubtype="0" accel="100000" autoRev="1" fill="hold" grpId="2" nodeType="withEffect">
                                  <p:stCondLst>
                                    <p:cond delay="0"/>
                                  </p:stCondLst>
                                  <p:childTnLst>
                                    <p:animScale>
                                      <p:cBhvr>
                                        <p:cTn id="11" dur="500" fill="hold"/>
                                        <p:tgtEl>
                                          <p:spTgt spid="5"/>
                                        </p:tgtEl>
                                      </p:cBhvr>
                                      <p:by x="95000" y="95000"/>
                                    </p:animScale>
                                  </p:childTnLst>
                                </p:cTn>
                              </p:par>
                              <p:par>
                                <p:cTn id="12" presetID="10" presetClass="entr" presetSubtype="0"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950"/>
                                        <p:tgtEl>
                                          <p:spTgt spid="3"/>
                                        </p:tgtEl>
                                      </p:cBhvr>
                                    </p:animEffect>
                                  </p:childTnLst>
                                </p:cTn>
                              </p:par>
                              <p:par>
                                <p:cTn id="15" presetID="63" presetClass="path" presetSubtype="0" decel="100000" fill="hold" grpId="1" nodeType="withEffect">
                                  <p:stCondLst>
                                    <p:cond delay="500"/>
                                  </p:stCondLst>
                                  <p:childTnLst>
                                    <p:animMotion origin="layout" path="M -0.01455 4.53473E-6 L 2.55297E-8 4.53473E-6 " pathEditMode="relative" rAng="0" ptsTypes="AA">
                                      <p:cBhvr>
                                        <p:cTn id="16" dur="950" fill="hold"/>
                                        <p:tgtEl>
                                          <p:spTgt spid="3"/>
                                        </p:tgtEl>
                                        <p:attrNameLst>
                                          <p:attrName>ppt_x</p:attrName>
                                          <p:attrName>ppt_y</p:attrName>
                                        </p:attrNameLst>
                                      </p:cBhvr>
                                      <p:rCtr x="728" y="0"/>
                                    </p:animMotion>
                                  </p:childTnLst>
                                </p:cTn>
                              </p:par>
                              <p:par>
                                <p:cTn id="17" presetID="6" presetClass="emph" presetSubtype="0" accel="100000" autoRev="1" fill="hold" grpId="2" nodeType="withEffect">
                                  <p:stCondLst>
                                    <p:cond delay="0"/>
                                  </p:stCondLst>
                                  <p:childTnLst>
                                    <p:animScale>
                                      <p:cBhvr>
                                        <p:cTn id="18" dur="500" fill="hold"/>
                                        <p:tgtEl>
                                          <p:spTgt spid="3"/>
                                        </p:tgtEl>
                                      </p:cBhvr>
                                      <p:by x="95000" y="95000"/>
                                    </p:animScale>
                                  </p:childTnLst>
                                </p:cTn>
                              </p:par>
                              <p:par>
                                <p:cTn id="19" presetID="10" presetClass="entr" presetSubtype="0" fill="hold" grpId="0" nodeType="withEffect">
                                  <p:stCondLst>
                                    <p:cond delay="125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950"/>
                                        <p:tgtEl>
                                          <p:spTgt spid="11"/>
                                        </p:tgtEl>
                                      </p:cBhvr>
                                    </p:animEffect>
                                  </p:childTnLst>
                                </p:cTn>
                              </p:par>
                              <p:par>
                                <p:cTn id="22" presetID="63" presetClass="path" presetSubtype="0" decel="100000" fill="hold" grpId="1" nodeType="withEffect">
                                  <p:stCondLst>
                                    <p:cond delay="1250"/>
                                  </p:stCondLst>
                                  <p:childTnLst>
                                    <p:animMotion origin="layout" path="M -0.01455 1.13028E-6 L 1.90707E-6 1.13028E-6 " pathEditMode="relative" rAng="0" ptsTypes="AA">
                                      <p:cBhvr>
                                        <p:cTn id="23" dur="950" fill="hold"/>
                                        <p:tgtEl>
                                          <p:spTgt spid="11"/>
                                        </p:tgtEl>
                                        <p:attrNameLst>
                                          <p:attrName>ppt_x</p:attrName>
                                          <p:attrName>ppt_y</p:attrName>
                                        </p:attrNameLst>
                                      </p:cBhvr>
                                      <p:rCtr x="728" y="0"/>
                                    </p:animMotion>
                                  </p:childTnLst>
                                </p:cTn>
                              </p:par>
                              <p:par>
                                <p:cTn id="24" presetID="6" presetClass="emph" presetSubtype="0" accel="100000" autoRev="1" fill="hold" grpId="2" nodeType="withEffect">
                                  <p:stCondLst>
                                    <p:cond delay="750"/>
                                  </p:stCondLst>
                                  <p:childTnLst>
                                    <p:animScale>
                                      <p:cBhvr>
                                        <p:cTn id="25" dur="500" fill="hold"/>
                                        <p:tgtEl>
                                          <p:spTgt spid="11"/>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5" grpId="0"/>
      <p:bldP spid="5" grpId="1"/>
      <p:bldP spid="5" grpId="2"/>
      <p:bldP spid="5" grpId="3"/>
      <p:bldP spid="5" grpId="4"/>
      <p:bldP spid="5" grpId="5"/>
      <p:bldP spid="11" grpId="0"/>
      <p:bldP spid="11" grpId="1"/>
      <p:bldP spid="11" grpId="2"/>
      <p:bldP spid="11" grpId="3"/>
      <p:bldP spid="11" grpId="4"/>
      <p:bldP spid="11" grpId="5"/>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Slide_Irvin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l="37594" t="32172" r="-17903" b="-9"/>
          <a:stretch/>
        </p:blipFill>
        <p:spPr>
          <a:xfrm flipH="1">
            <a:off x="0" y="-8923"/>
            <a:ext cx="12436475" cy="7003448"/>
          </a:xfrm>
          <a:prstGeom prst="rect">
            <a:avLst/>
          </a:prstGeom>
        </p:spPr>
      </p:pic>
      <p:sp>
        <p:nvSpPr>
          <p:cNvPr id="18" name="Rectangle 17"/>
          <p:cNvSpPr/>
          <p:nvPr userDrawn="1"/>
        </p:nvSpPr>
        <p:spPr bwMode="auto">
          <a:xfrm>
            <a:off x="0" y="-3742"/>
            <a:ext cx="2801257" cy="6999254"/>
          </a:xfrm>
          <a:prstGeom prst="rect">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userDrawn="1"/>
        </p:nvSpPr>
        <p:spPr bwMode="auto">
          <a:xfrm>
            <a:off x="0" y="1222985"/>
            <a:ext cx="7402286" cy="4516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black">
          <a:xfrm>
            <a:off x="274702" y="1806350"/>
            <a:ext cx="5762309" cy="1822315"/>
          </a:xfrm>
          <a:noFill/>
        </p:spPr>
        <p:txBody>
          <a:bodyPr lIns="146304" tIns="91440" rIns="146304" bIns="91440" anchor="t" anchorCtr="0"/>
          <a:lstStyle>
            <a:lvl1pPr>
              <a:defRPr sz="60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black">
          <a:xfrm>
            <a:off x="273050" y="4061645"/>
            <a:ext cx="5762309" cy="1221554"/>
          </a:xfrm>
        </p:spPr>
        <p:txBody>
          <a:bodyPr tIns="109728" bIns="109728">
            <a:noAutofit/>
          </a:bodyPr>
          <a:lstStyle>
            <a:lvl1pPr marL="0" indent="0">
              <a:spcBef>
                <a:spcPts val="0"/>
              </a:spcBef>
              <a:buNone/>
              <a:defRPr sz="2800">
                <a:solidFill>
                  <a:schemeClr val="bg1"/>
                </a:solidFill>
              </a:defRPr>
            </a:lvl1pPr>
          </a:lstStyle>
          <a:p>
            <a:pPr lvl="0"/>
            <a:r>
              <a:rPr lang="en-US" dirty="0"/>
              <a:t>Speaker Name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9232" y="479109"/>
            <a:ext cx="1449940" cy="310896"/>
          </a:xfrm>
          <a:prstGeom prst="rect">
            <a:avLst/>
          </a:prstGeom>
        </p:spPr>
      </p:pic>
    </p:spTree>
    <p:extLst>
      <p:ext uri="{BB962C8B-B14F-4D97-AF65-F5344CB8AC3E}">
        <p14:creationId xmlns:p14="http://schemas.microsoft.com/office/powerpoint/2010/main" val="425310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50"/>
                                        <p:tgtEl>
                                          <p:spTgt spid="9"/>
                                        </p:tgtEl>
                                      </p:cBhvr>
                                    </p:animEffect>
                                  </p:childTnLst>
                                </p:cTn>
                              </p:par>
                              <p:par>
                                <p:cTn id="8" presetID="63" presetClass="path" presetSubtype="0" decel="100000" fill="hold" grpId="1" nodeType="withEffect">
                                  <p:stCondLst>
                                    <p:cond delay="1000"/>
                                  </p:stCondLst>
                                  <p:childTnLst>
                                    <p:animMotion origin="layout" path="M -0.01456 -1.05311E-6 L 4.36303E-6 -1.05311E-6 " pathEditMode="relative" rAng="0" ptsTypes="AA">
                                      <p:cBhvr>
                                        <p:cTn id="9" dur="950" fill="hold"/>
                                        <p:tgtEl>
                                          <p:spTgt spid="9"/>
                                        </p:tgtEl>
                                        <p:attrNameLst>
                                          <p:attrName>ppt_x</p:attrName>
                                          <p:attrName>ppt_y</p:attrName>
                                        </p:attrNameLst>
                                      </p:cBhvr>
                                      <p:rCtr x="728" y="0"/>
                                    </p:animMotion>
                                  </p:childTnLst>
                                </p:cTn>
                              </p:par>
                              <p:par>
                                <p:cTn id="10" presetID="6" presetClass="emph" presetSubtype="0" accel="100000" autoRev="1" fill="hold" grpId="2" nodeType="withEffect">
                                  <p:stCondLst>
                                    <p:cond delay="300"/>
                                  </p:stCondLst>
                                  <p:childTnLst>
                                    <p:animScale>
                                      <p:cBhvr>
                                        <p:cTn id="11" dur="500" fill="hold"/>
                                        <p:tgtEl>
                                          <p:spTgt spid="9"/>
                                        </p:tgtEl>
                                      </p:cBhvr>
                                      <p:by x="95000" y="95000"/>
                                    </p:animScale>
                                  </p:childTnLst>
                                </p:cTn>
                              </p:par>
                              <p:par>
                                <p:cTn id="12" presetID="10" presetClass="entr" presetSubtype="0" fill="hold" grpId="0" nodeType="withEffect">
                                  <p:stCondLst>
                                    <p:cond delay="10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950"/>
                                        <p:tgtEl>
                                          <p:spTgt spid="3"/>
                                        </p:tgtEl>
                                      </p:cBhvr>
                                    </p:animEffect>
                                  </p:childTnLst>
                                </p:cTn>
                              </p:par>
                              <p:par>
                                <p:cTn id="15" presetID="63" presetClass="path" presetSubtype="0" decel="100000" fill="hold" grpId="1" nodeType="withEffect">
                                  <p:stCondLst>
                                    <p:cond delay="1050"/>
                                  </p:stCondLst>
                                  <p:childTnLst>
                                    <p:animMotion origin="layout" path="M -0.01455 -2.79165E-6 L 2.01174E-6 -2.79165E-6 " pathEditMode="relative" rAng="0" ptsTypes="AA">
                                      <p:cBhvr>
                                        <p:cTn id="16" dur="950" fill="hold"/>
                                        <p:tgtEl>
                                          <p:spTgt spid="3"/>
                                        </p:tgtEl>
                                        <p:attrNameLst>
                                          <p:attrName>ppt_x</p:attrName>
                                          <p:attrName>ppt_y</p:attrName>
                                        </p:attrNameLst>
                                      </p:cBhvr>
                                      <p:rCtr x="728" y="0"/>
                                    </p:animMotion>
                                  </p:childTnLst>
                                </p:cTn>
                              </p:par>
                              <p:par>
                                <p:cTn id="17" presetID="6" presetClass="emph" presetSubtype="0" accel="100000" autoRev="1" fill="hold" grpId="2" nodeType="withEffect">
                                  <p:stCondLst>
                                    <p:cond delay="350"/>
                                  </p:stCondLst>
                                  <p:childTnLst>
                                    <p:animScale>
                                      <p:cBhvr>
                                        <p:cTn id="18" dur="500" fill="hold"/>
                                        <p:tgtEl>
                                          <p:spTgt spid="3"/>
                                        </p:tgtEl>
                                      </p:cBhvr>
                                      <p:by x="95000" y="95000"/>
                                    </p:animScale>
                                  </p:childTnLst>
                                </p:cTn>
                              </p:par>
                              <p:par>
                                <p:cTn id="19" presetID="10" presetClass="entr" presetSubtype="0" fill="hold" grpId="0"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950"/>
                                        <p:tgtEl>
                                          <p:spTgt spid="17"/>
                                        </p:tgtEl>
                                      </p:cBhvr>
                                    </p:animEffect>
                                  </p:childTnLst>
                                </p:cTn>
                              </p:par>
                              <p:par>
                                <p:cTn id="22" presetID="63" presetClass="path" presetSubtype="0" decel="100000" fill="hold" grpId="1" nodeType="withEffect">
                                  <p:stCondLst>
                                    <p:cond delay="500"/>
                                  </p:stCondLst>
                                  <p:childTnLst>
                                    <p:animMotion origin="layout" path="M -0.01455 -3.6768E-7 L 8.55246E-7 -3.6768E-7 " pathEditMode="relative" rAng="0" ptsTypes="AA">
                                      <p:cBhvr>
                                        <p:cTn id="23" dur="950" fill="hold"/>
                                        <p:tgtEl>
                                          <p:spTgt spid="17"/>
                                        </p:tgtEl>
                                        <p:attrNameLst>
                                          <p:attrName>ppt_x</p:attrName>
                                          <p:attrName>ppt_y</p:attrName>
                                        </p:attrNameLst>
                                      </p:cBhvr>
                                      <p:rCtr x="728" y="0"/>
                                    </p:animMotion>
                                  </p:childTnLst>
                                </p:cTn>
                              </p:par>
                              <p:par>
                                <p:cTn id="24" presetID="6" presetClass="emph" presetSubtype="0" accel="100000" autoRev="1" fill="hold" grpId="2" nodeType="withEffect">
                                  <p:stCondLst>
                                    <p:cond delay="0"/>
                                  </p:stCondLst>
                                  <p:childTnLst>
                                    <p:animScale>
                                      <p:cBhvr>
                                        <p:cTn id="25" dur="500" fill="hold"/>
                                        <p:tgtEl>
                                          <p:spTgt spid="1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7" grpId="3" animBg="1"/>
      <p:bldP spid="17" grpId="4" animBg="1"/>
      <p:bldP spid="17" grpId="5" animBg="1"/>
      <p:bldP spid="9" grpId="0"/>
      <p:bldP spid="9" grpId="1"/>
      <p:bldP spid="9" grpId="2"/>
      <p:bldP spid="3" grpId="0">
        <p:tmplLst>
          <p:tmpl>
            <p:tnLst>
              <p:par>
                <p:cTn presetID="10" presetClass="entr" presetSubtype="0" fill="hold" nodeType="withEffect">
                  <p:stCondLst>
                    <p:cond delay="1050"/>
                  </p:stCondLst>
                  <p:childTnLst>
                    <p:set>
                      <p:cBhvr>
                        <p:cTn dur="1" fill="hold">
                          <p:stCondLst>
                            <p:cond delay="0"/>
                          </p:stCondLst>
                        </p:cTn>
                        <p:tgtEl>
                          <p:spTgt spid="3"/>
                        </p:tgtEl>
                        <p:attrNameLst>
                          <p:attrName>style.visibility</p:attrName>
                        </p:attrNameLst>
                      </p:cBhvr>
                      <p:to>
                        <p:strVal val="visible"/>
                      </p:to>
                    </p:set>
                    <p:animEffect transition="in" filter="fade">
                      <p:cBhvr>
                        <p:cTn dur="950"/>
                        <p:tgtEl>
                          <p:spTgt spid="3"/>
                        </p:tgtEl>
                      </p:cBhvr>
                    </p:animEffect>
                  </p:childTnLst>
                </p:cTn>
              </p:par>
            </p:tnLst>
          </p:tmpl>
        </p:tmplLst>
      </p:bldP>
      <p:bldP spid="3" grpId="1">
        <p:tmplLst>
          <p:tmpl>
            <p:tnLst>
              <p:par>
                <p:cTn presetID="63" presetClass="path" presetSubtype="0" decel="100000" fill="hold" nodeType="withEffect">
                  <p:stCondLst>
                    <p:cond delay="1050"/>
                  </p:stCondLst>
                  <p:childTnLst>
                    <p:animMotion origin="layout" path="M -0.01455 -2.79165E-6 L 2.01174E-6 -2.79165E-6 " pathEditMode="relative" rAng="0" ptsTypes="AA">
                      <p:cBhvr>
                        <p:cTn dur="950" fill="hold"/>
                        <p:tgtEl>
                          <p:spTgt spid="3"/>
                        </p:tgtEl>
                        <p:attrNameLst>
                          <p:attrName>ppt_x</p:attrName>
                          <p:attrName>ppt_y</p:attrName>
                        </p:attrNameLst>
                      </p:cBhvr>
                      <p:rCtr x="728" y="0"/>
                    </p:animMotion>
                  </p:childTnLst>
                </p:cTn>
              </p:par>
            </p:tnLst>
          </p:tmpl>
        </p:tmplLst>
      </p:bldP>
      <p:bldP spid="3" grpId="2">
        <p:tmplLst>
          <p:tmpl>
            <p:tnLst>
              <p:par>
                <p:cTn presetID="6" presetClass="emph" presetSubtype="0" accel="100000" autoRev="1" fill="hold" nodeType="withEffect">
                  <p:stCondLst>
                    <p:cond delay="350"/>
                  </p:stCondLst>
                  <p:childTnLst>
                    <p:animScale>
                      <p:cBhvr>
                        <p:cTn dur="500" fill="hold"/>
                        <p:tgtEl>
                          <p:spTgt spid="3"/>
                        </p:tgtEl>
                      </p:cBhvr>
                      <p:by x="95000" y="95000"/>
                    </p:animScale>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543765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952257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280903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929612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482873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ontent left, image right">
    <p:spTree>
      <p:nvGrpSpPr>
        <p:cNvPr id="1" name=""/>
        <p:cNvGrpSpPr/>
        <p:nvPr/>
      </p:nvGrpSpPr>
      <p:grpSpPr>
        <a:xfrm>
          <a:off x="0" y="0"/>
          <a:ext cx="0" cy="0"/>
          <a:chOff x="0" y="0"/>
          <a:chExt cx="0" cy="0"/>
        </a:xfrm>
      </p:grpSpPr>
      <p:sp>
        <p:nvSpPr>
          <p:cNvPr id="7" name="Picture Placeholder 4"/>
          <p:cNvSpPr>
            <a:spLocks noGrp="1"/>
          </p:cNvSpPr>
          <p:nvPr>
            <p:ph type="pic" sz="quarter" idx="14"/>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9" name="Text Placeholder 3"/>
          <p:cNvSpPr>
            <a:spLocks noGrp="1"/>
          </p:cNvSpPr>
          <p:nvPr>
            <p:ph type="body" sz="quarter" idx="10"/>
          </p:nvPr>
        </p:nvSpPr>
        <p:spPr>
          <a:xfrm>
            <a:off x="274639" y="1488621"/>
            <a:ext cx="5485308" cy="2646878"/>
          </a:xfrm>
        </p:spPr>
        <p:txBody>
          <a:bodyPr wrap="square">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5"/>
          <p:cNvSpPr>
            <a:spLocks noGrp="1"/>
          </p:cNvSpPr>
          <p:nvPr>
            <p:ph type="title"/>
          </p:nvPr>
        </p:nvSpPr>
        <p:spPr>
          <a:xfrm>
            <a:off x="274639" y="295274"/>
            <a:ext cx="5486399" cy="917575"/>
          </a:xfrm>
        </p:spPr>
        <p:txBody>
          <a:bodyPr/>
          <a:lstStyle/>
          <a:p>
            <a:r>
              <a:rPr lang="en-US"/>
              <a:t>Click to edit Master title style</a:t>
            </a:r>
            <a:endParaRPr lang="en-US" dirty="0"/>
          </a:p>
        </p:txBody>
      </p:sp>
    </p:spTree>
    <p:extLst>
      <p:ext uri="{BB962C8B-B14F-4D97-AF65-F5344CB8AC3E}">
        <p14:creationId xmlns:p14="http://schemas.microsoft.com/office/powerpoint/2010/main" val="63939437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9099110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4825"/>
            <a:ext cx="12443287" cy="6999349"/>
          </a:xfrm>
          <a:prstGeom prst="rect">
            <a:avLst/>
          </a:prstGeom>
        </p:spPr>
      </p:pic>
      <p:sp>
        <p:nvSpPr>
          <p:cNvPr id="7" name="Rectangle 6"/>
          <p:cNvSpPr/>
          <p:nvPr userDrawn="1"/>
        </p:nvSpPr>
        <p:spPr bwMode="auto">
          <a:xfrm>
            <a:off x="0" y="-3742"/>
            <a:ext cx="2772229" cy="6999254"/>
          </a:xfrm>
          <a:prstGeom prst="rect">
            <a:avLst/>
          </a:prstGeom>
          <a:solidFill>
            <a:srgbClr val="282828">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userDrawn="1"/>
        </p:nvSpPr>
        <p:spPr bwMode="auto">
          <a:xfrm>
            <a:off x="0" y="1222985"/>
            <a:ext cx="7402286" cy="34651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userDrawn="1"/>
        </p:nvSpPr>
        <p:spPr bwMode="black">
          <a:xfrm>
            <a:off x="263154" y="6053223"/>
            <a:ext cx="139057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accent2"/>
                </a:solidFill>
                <a:latin typeface="+mn-lt"/>
                <a:cs typeface="Segoe UI Light" panose="020B0502040204020203" pitchFamily="34" charset="0"/>
              </a:rPr>
              <a:t>Beyond</a:t>
            </a:r>
            <a:endParaRPr lang="en-US" sz="2400" dirty="0">
              <a:solidFill>
                <a:schemeClr val="accent2"/>
              </a:solidFill>
              <a:latin typeface="Segoe UI Semibold" panose="020B0702040204020203" pitchFamily="34" charset="0"/>
              <a:cs typeface="Segoe UI Semibold" panose="020B0702040204020203" pitchFamily="34" charset="0"/>
            </a:endParaRPr>
          </a:p>
        </p:txBody>
      </p:sp>
      <p:sp>
        <p:nvSpPr>
          <p:cNvPr id="2" name="Title 1"/>
          <p:cNvSpPr>
            <a:spLocks noGrp="1"/>
          </p:cNvSpPr>
          <p:nvPr>
            <p:ph type="title" hasCustomPrompt="1"/>
          </p:nvPr>
        </p:nvSpPr>
        <p:spPr bwMode="black">
          <a:xfrm>
            <a:off x="274639" y="1935689"/>
            <a:ext cx="5029200" cy="1098762"/>
          </a:xfrm>
          <a:noFill/>
        </p:spPr>
        <p:txBody>
          <a:bodyPr tIns="91440" bIns="91440" anchor="t" anchorCtr="0">
            <a:spAutoFit/>
          </a:bodyPr>
          <a:lstStyle>
            <a:lvl1pPr>
              <a:defRPr sz="6600" spc="-100" baseline="0">
                <a:solidFill>
                  <a:schemeClr val="bg1"/>
                </a:solidFill>
              </a:defRPr>
            </a:lvl1pPr>
          </a:lstStyle>
          <a:p>
            <a:r>
              <a:rPr lang="en-US" dirty="0"/>
              <a:t>Demo title</a:t>
            </a:r>
          </a:p>
        </p:txBody>
      </p:sp>
      <p:sp>
        <p:nvSpPr>
          <p:cNvPr id="5" name="Text Placeholder 4"/>
          <p:cNvSpPr>
            <a:spLocks noGrp="1"/>
          </p:cNvSpPr>
          <p:nvPr>
            <p:ph type="body" sz="quarter" idx="12" hasCustomPrompt="1"/>
          </p:nvPr>
        </p:nvSpPr>
        <p:spPr bwMode="black">
          <a:xfrm>
            <a:off x="274638" y="3635149"/>
            <a:ext cx="5029200" cy="683264"/>
          </a:xfrm>
          <a:noFill/>
        </p:spPr>
        <p:txBody>
          <a:bodyPr lIns="182880" tIns="146304" rIns="182880" bIns="146304">
            <a:spAutoFit/>
          </a:bodyPr>
          <a:lstStyle>
            <a:lvl1pPr marL="0" indent="0">
              <a:spcBef>
                <a:spcPts val="0"/>
              </a:spcBef>
              <a:buNone/>
              <a:defRPr sz="2800" spc="0" baseline="0">
                <a:solidFill>
                  <a:schemeClr val="bg1"/>
                </a:solidFill>
                <a:latin typeface="+mj-lt"/>
              </a:defRPr>
            </a:lvl1pPr>
          </a:lstStyle>
          <a:p>
            <a:pPr lvl="0"/>
            <a:r>
              <a:rPr lang="en-US" dirty="0"/>
              <a:t>Speaker Name</a:t>
            </a:r>
          </a:p>
        </p:txBody>
      </p:sp>
    </p:spTree>
    <p:extLst>
      <p:ext uri="{BB962C8B-B14F-4D97-AF65-F5344CB8AC3E}">
        <p14:creationId xmlns:p14="http://schemas.microsoft.com/office/powerpoint/2010/main" val="358510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950"/>
                                        <p:tgtEl>
                                          <p:spTgt spid="10"/>
                                        </p:tgtEl>
                                      </p:cBhvr>
                                    </p:animEffect>
                                  </p:childTnLst>
                                </p:cTn>
                              </p:par>
                              <p:par>
                                <p:cTn id="8" presetID="63" presetClass="path" presetSubtype="0" decel="100000" fill="hold" grpId="1" nodeType="withEffect">
                                  <p:stCondLst>
                                    <p:cond delay="1250"/>
                                  </p:stCondLst>
                                  <p:childTnLst>
                                    <p:animMotion origin="layout" path="M -0.01455 4.76623E-7 L -1.01098E-6 4.76623E-7 " pathEditMode="relative" rAng="0" ptsTypes="AA">
                                      <p:cBhvr>
                                        <p:cTn id="9" dur="950" fill="hold"/>
                                        <p:tgtEl>
                                          <p:spTgt spid="10"/>
                                        </p:tgtEl>
                                        <p:attrNameLst>
                                          <p:attrName>ppt_x</p:attrName>
                                          <p:attrName>ppt_y</p:attrName>
                                        </p:attrNameLst>
                                      </p:cBhvr>
                                      <p:rCtr x="728" y="0"/>
                                    </p:animMotion>
                                  </p:childTnLst>
                                </p:cTn>
                              </p:par>
                              <p:par>
                                <p:cTn id="10" presetID="6" presetClass="emph" presetSubtype="0" accel="100000" autoRev="1" fill="hold" grpId="2" nodeType="withEffect">
                                  <p:stCondLst>
                                    <p:cond delay="750"/>
                                  </p:stCondLst>
                                  <p:childTnLst>
                                    <p:animScale>
                                      <p:cBhvr>
                                        <p:cTn id="11" dur="500" fill="hold"/>
                                        <p:tgtEl>
                                          <p:spTgt spid="10"/>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pic>
        <p:nvPicPr>
          <p:cNvPr id="6" name="Picture Placeholder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4825"/>
            <a:ext cx="12443287" cy="6999349"/>
          </a:xfrm>
          <a:prstGeom prst="rect">
            <a:avLst/>
          </a:prstGeom>
        </p:spPr>
      </p:pic>
      <p:sp>
        <p:nvSpPr>
          <p:cNvPr id="7" name="Rectangle 6"/>
          <p:cNvSpPr/>
          <p:nvPr userDrawn="1"/>
        </p:nvSpPr>
        <p:spPr bwMode="auto">
          <a:xfrm>
            <a:off x="0" y="-3742"/>
            <a:ext cx="12443286" cy="6999254"/>
          </a:xfrm>
          <a:prstGeom prst="rect">
            <a:avLst/>
          </a:prstGeom>
          <a:solidFill>
            <a:srgbClr val="282828">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black">
          <a:xfrm>
            <a:off x="274638" y="2125662"/>
            <a:ext cx="5029200" cy="1098762"/>
          </a:xfrm>
          <a:noFill/>
        </p:spPr>
        <p:txBody>
          <a:bodyPr tIns="91440" bIns="91440" anchor="t" anchorCtr="0">
            <a:spAutoFit/>
          </a:bodyPr>
          <a:lstStyle>
            <a:lvl1pPr>
              <a:defRPr sz="6600" spc="-100" baseline="0">
                <a:solidFill>
                  <a:schemeClr val="bg1"/>
                </a:solidFill>
              </a:defRPr>
            </a:lvl1pPr>
          </a:lstStyle>
          <a:p>
            <a:r>
              <a:rPr lang="en-US" dirty="0"/>
              <a:t>Section title</a:t>
            </a:r>
          </a:p>
        </p:txBody>
      </p:sp>
    </p:spTree>
    <p:extLst>
      <p:ext uri="{BB962C8B-B14F-4D97-AF65-F5344CB8AC3E}">
        <p14:creationId xmlns:p14="http://schemas.microsoft.com/office/powerpoint/2010/main" val="251941360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70254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393549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solidFill>
                  <a:schemeClr val="bg1"/>
                </a:solidFill>
                <a:cs typeface="Segoe UI" pitchFamily="34" charset="0"/>
              </a:rPr>
              <a:t>© 2016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9232" y="479109"/>
            <a:ext cx="1449940" cy="310896"/>
          </a:xfrm>
          <a:prstGeom prst="rect">
            <a:avLst/>
          </a:prstGeom>
        </p:spPr>
      </p:pic>
    </p:spTree>
    <p:extLst>
      <p:ext uri="{BB962C8B-B14F-4D97-AF65-F5344CB8AC3E}">
        <p14:creationId xmlns:p14="http://schemas.microsoft.com/office/powerpoint/2010/main" val="144345815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1">
            <a:lumMod val="50000"/>
          </a:schemeClr>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solidFill>
                  <a:schemeClr val="bg1"/>
                </a:solidFill>
                <a:cs typeface="Segoe UI" pitchFamily="34" charset="0"/>
              </a:rPr>
              <a:t>© 2016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9232" y="479109"/>
            <a:ext cx="1449940" cy="310896"/>
          </a:xfrm>
          <a:prstGeom prst="rect">
            <a:avLst/>
          </a:prstGeom>
        </p:spPr>
      </p:pic>
    </p:spTree>
    <p:extLst>
      <p:ext uri="{BB962C8B-B14F-4D97-AF65-F5344CB8AC3E}">
        <p14:creationId xmlns:p14="http://schemas.microsoft.com/office/powerpoint/2010/main" val="11244727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3" Type="http://schemas.openxmlformats.org/officeDocument/2006/relationships/slideLayout" Target="../slideLayouts/slideLayout152.xml"/><Relationship Id="rId21" Type="http://schemas.openxmlformats.org/officeDocument/2006/relationships/image" Target="../media/image11.png"/><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theme" Target="../theme/theme10.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1.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theme" Target="../theme/theme1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19" Type="http://schemas.openxmlformats.org/officeDocument/2006/relationships/image" Target="../media/image1.emf"/><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emf"/><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e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image" Target="../media/image1.em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4.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1.emf"/><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11.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theme" Target="../theme/theme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heme" Target="../theme/theme7.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8.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image" Target="../media/image1.emf"/><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6" Type="http://schemas.openxmlformats.org/officeDocument/2006/relationships/theme" Target="../theme/theme9.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4059602932"/>
      </p:ext>
    </p:extLst>
  </p:cSld>
  <p:clrMap bg1="lt1" tx1="dk1" bg2="lt2" tx2="dk2" accent1="accent1" accent2="accent2" accent3="accent3" accent4="accent4" accent5="accent5" accent6="accent6" hlink="hlink" folHlink="folHlink"/>
  <p:sldLayoutIdLst>
    <p:sldLayoutId id="2147484476" r:id="rId1"/>
    <p:sldLayoutId id="2147484478"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 id="2147484489" r:id="rId12"/>
    <p:sldLayoutId id="2147484490" r:id="rId13"/>
    <p:sldLayoutId id="2147484491" r:id="rId14"/>
    <p:sldLayoutId id="2147484492" r:id="rId15"/>
    <p:sldLayoutId id="2147484493" r:id="rId16"/>
    <p:sldLayoutId id="2147484494" r:id="rId17"/>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571021256"/>
      </p:ext>
    </p:extLst>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 id="2147484683" r:id="rId12"/>
    <p:sldLayoutId id="2147484684" r:id="rId13"/>
    <p:sldLayoutId id="2147484685" r:id="rId14"/>
    <p:sldLayoutId id="2147484686" r:id="rId15"/>
    <p:sldLayoutId id="2147484687" r:id="rId16"/>
    <p:sldLayoutId id="2147484688" r:id="rId17"/>
    <p:sldLayoutId id="2147484689" r:id="rId18"/>
    <p:sldLayoutId id="2147484690"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solidFill>
            <a:schemeClr val="tx2"/>
          </a:soli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B8EF715B-D27A-4E8E-AE71-0AEE1C596802}" type="datetimeFigureOut">
              <a:rPr lang="en-US" smtClean="0"/>
              <a:t>5/11/2017</a:t>
            </a:fld>
            <a:endParaRPr lang="en-US"/>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4A88C06C-C4E8-40D9-83E2-6394552B32EE}" type="slidenum">
              <a:rPr lang="en-US" smtClean="0"/>
              <a:t>‹#›</a:t>
            </a:fld>
            <a:endParaRPr lang="en-US"/>
          </a:p>
        </p:txBody>
      </p:sp>
    </p:spTree>
    <p:extLst>
      <p:ext uri="{BB962C8B-B14F-4D97-AF65-F5344CB8AC3E}">
        <p14:creationId xmlns:p14="http://schemas.microsoft.com/office/powerpoint/2010/main" val="2178145040"/>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9"/>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3201557103"/>
      </p:ext>
    </p:extLst>
  </p:cSld>
  <p:clrMap bg1="dk1" tx1="lt1" bg2="dk2" tx2="lt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 id="2147484716" r:id="rId12"/>
    <p:sldLayoutId id="2147484717" r:id="rId13"/>
    <p:sldLayoutId id="2147484718" r:id="rId14"/>
    <p:sldLayoutId id="2147484719" r:id="rId15"/>
    <p:sldLayoutId id="2147484720" r:id="rId16"/>
    <p:sldLayoutId id="2147484721" r:id="rId17"/>
  </p:sldLayoutIdLst>
  <p:transition>
    <p:fade/>
  </p:transition>
  <p:txStyles>
    <p:titleStyle>
      <a:lvl1pPr algn="l" defTabSz="932563" rtl="0" eaLnBrk="1" latinLnBrk="0" hangingPunct="1">
        <a:lnSpc>
          <a:spcPct val="90000"/>
        </a:lnSpc>
        <a:spcBef>
          <a:spcPct val="0"/>
        </a:spcBef>
        <a:buNone/>
        <a:defRPr lang="en-US" sz="4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2005544715"/>
      </p:ext>
    </p:extLst>
  </p:cSld>
  <p:clrMap bg1="dk1" tx1="lt1" bg2="dk2" tx2="lt2" accent1="accent1" accent2="accent2" accent3="accent3" accent4="accent4" accent5="accent5" accent6="accent6" hlink="hlink" folHlink="folHlink"/>
  <p:sldLayoutIdLst>
    <p:sldLayoutId id="2147484496" r:id="rId1"/>
    <p:sldLayoutId id="2147484498"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 id="2147484509" r:id="rId12"/>
    <p:sldLayoutId id="2147484510" r:id="rId13"/>
    <p:sldLayoutId id="2147484511" r:id="rId14"/>
    <p:sldLayoutId id="2147484512" r:id="rId15"/>
    <p:sldLayoutId id="2147484513" r:id="rId16"/>
    <p:sldLayoutId id="2147484514" r:id="rId17"/>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4206790183"/>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 id="2147484529" r:id="rId14"/>
    <p:sldLayoutId id="2147484530" r:id="rId15"/>
    <p:sldLayoutId id="2147484531" r:id="rId16"/>
    <p:sldLayoutId id="2147484532" r:id="rId17"/>
    <p:sldLayoutId id="2147484691"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8"/>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122574583"/>
      </p:ext>
    </p:extLst>
  </p:cSld>
  <p:clrMap bg1="dk1" tx1="lt1" bg2="dk2" tx2="lt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 id="2147484621" r:id="rId16"/>
  </p:sldLayoutIdLst>
  <p:transition>
    <p:fade/>
  </p:transition>
  <p:txStyles>
    <p:titleStyle>
      <a:lvl1pPr algn="l" defTabSz="932563" rtl="0" eaLnBrk="1" latinLnBrk="0" hangingPunct="1">
        <a:lnSpc>
          <a:spcPct val="90000"/>
        </a:lnSpc>
        <a:spcBef>
          <a:spcPct val="0"/>
        </a:spcBef>
        <a:buNone/>
        <a:defRPr lang="en-US" sz="4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1689111675"/>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 id="2147484579" r:id="rId12"/>
    <p:sldLayoutId id="2147484580" r:id="rId13"/>
    <p:sldLayoutId id="2147484581" r:id="rId14"/>
    <p:sldLayoutId id="2147484582" r:id="rId15"/>
    <p:sldLayoutId id="2147484583" r:id="rId16"/>
    <p:sldLayoutId id="2147484584" r:id="rId17"/>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983894177"/>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 id="2147484614" r:id="rId13"/>
    <p:sldLayoutId id="2147484615" r:id="rId14"/>
    <p:sldLayoutId id="2147484616" r:id="rId15"/>
    <p:sldLayoutId id="2147484618" r:id="rId16"/>
    <p:sldLayoutId id="2147484619" r:id="rId17"/>
    <p:sldLayoutId id="2147484620"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solidFill>
            <a:schemeClr val="tx2"/>
          </a:soli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94BB9-315C-45CA-94A4-9B7A0EB33067}"/>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6863B9-8141-4638-AE4E-9481409F871B}"/>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EA098-7F9A-4918-B396-DBAF7CF13430}"/>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E62A12BE-7432-45BB-9643-D7E4BB7D4FA9}" type="datetimeFigureOut">
              <a:rPr lang="en-US" smtClean="0"/>
              <a:t>5/11/2017</a:t>
            </a:fld>
            <a:endParaRPr lang="en-US"/>
          </a:p>
        </p:txBody>
      </p:sp>
      <p:sp>
        <p:nvSpPr>
          <p:cNvPr id="5" name="Footer Placeholder 4">
            <a:extLst>
              <a:ext uri="{FF2B5EF4-FFF2-40B4-BE49-F238E27FC236}">
                <a16:creationId xmlns:a16="http://schemas.microsoft.com/office/drawing/2014/main" id="{1B05E0BE-C5FF-4F92-9439-C5DABA4DE14F}"/>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9D48FA-CC9F-4183-8C26-B16FAA3FE70B}"/>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F42272E5-9EF2-4B4D-9A28-8B3E534583CD}" type="slidenum">
              <a:rPr lang="en-US" smtClean="0"/>
              <a:t>‹#›</a:t>
            </a:fld>
            <a:endParaRPr lang="en-US"/>
          </a:p>
        </p:txBody>
      </p:sp>
    </p:spTree>
    <p:extLst>
      <p:ext uri="{BB962C8B-B14F-4D97-AF65-F5344CB8AC3E}">
        <p14:creationId xmlns:p14="http://schemas.microsoft.com/office/powerpoint/2010/main" val="3649485826"/>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 id="2147484634" r:id="rId12"/>
    <p:sldLayoutId id="2147484635" r:id="rId13"/>
    <p:sldLayoutId id="2147484636" r:id="rId14"/>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2367406279"/>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 id="2147484651" r:id="rId14"/>
    <p:sldLayoutId id="2147484652" r:id="rId15"/>
    <p:sldLayoutId id="2147484653" r:id="rId16"/>
    <p:sldLayoutId id="2147484654" r:id="rId17"/>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94BB9-315C-45CA-94A4-9B7A0EB33067}"/>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6863B9-8141-4638-AE4E-9481409F871B}"/>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EA098-7F9A-4918-B396-DBAF7CF13430}"/>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E62A12BE-7432-45BB-9643-D7E4BB7D4FA9}" type="datetimeFigureOut">
              <a:rPr lang="en-US" smtClean="0">
                <a:solidFill>
                  <a:prstClr val="black">
                    <a:tint val="75000"/>
                  </a:prstClr>
                </a:solidFill>
              </a:rPr>
              <a:pPr/>
              <a:t>5/11/2017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B05E0BE-C5FF-4F92-9439-C5DABA4DE14F}"/>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99D48FA-CC9F-4183-8C26-B16FAA3FE70B}"/>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F42272E5-9EF2-4B4D-9A28-8B3E534583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984589"/>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 id="2147484667" r:id="rId12"/>
    <p:sldLayoutId id="2147484668" r:id="rId13"/>
    <p:sldLayoutId id="2147484669" r:id="rId14"/>
    <p:sldLayoutId id="2147484670" r:id="rId15"/>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4.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channel9.msdn.com/Events/Build/2017/P4077" TargetMode="External"/><Relationship Id="rId2" Type="http://schemas.openxmlformats.org/officeDocument/2006/relationships/notesSlide" Target="../notesSlides/notesSlide14.xml"/><Relationship Id="rId1" Type="http://schemas.openxmlformats.org/officeDocument/2006/relationships/slideLayout" Target="../slideLayouts/slideLayout75.xml"/><Relationship Id="rId4" Type="http://schemas.openxmlformats.org/officeDocument/2006/relationships/hyperlink" Target="https://appsource.microsoft.com/blogs/public-preview-of-appsource-test-drive-framework-delivers-compelling-experiences-for-business-app-user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49.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3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20.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2.png"/><Relationship Id="rId1" Type="http://schemas.openxmlformats.org/officeDocument/2006/relationships/slideLayout" Target="../slideLayouts/slideLayout165.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1.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35.png"/><Relationship Id="rId30"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hyperlink" Target="https://aka.ms/cpDevDocs" TargetMode="External"/><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3" Type="http://schemas.openxmlformats.org/officeDocument/2006/relationships/hyperlink" Target="https://aka.ms/dataconnectors" TargetMode="External"/><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3" Type="http://schemas.openxmlformats.org/officeDocument/2006/relationships/hyperlink" Target="https://aka.ms/apiconnectors" TargetMode="External"/><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hyperlink" Target="https://aka.ms/apiconnectors" TargetMode="External"/><Relationship Id="rId2" Type="http://schemas.openxmlformats.org/officeDocument/2006/relationships/notesSlide" Target="../notesSlides/notesSlide25.xml"/><Relationship Id="rId1" Type="http://schemas.openxmlformats.org/officeDocument/2006/relationships/slideLayout" Target="../slideLayouts/slideLayout136.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hyperlink" Target="http://azurewebsiteexperience.azurewebsites.net/" TargetMode="External"/><Relationship Id="rId2" Type="http://schemas.openxmlformats.org/officeDocument/2006/relationships/notesSlide" Target="../notesSlides/notesSlide27.xml"/><Relationship Id="rId1" Type="http://schemas.openxmlformats.org/officeDocument/2006/relationships/slideLayout" Target="../slideLayouts/slideLayout40.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05.xml"/><Relationship Id="rId6" Type="http://schemas.openxmlformats.org/officeDocument/2006/relationships/image" Target="../media/image72.png"/><Relationship Id="rId5" Type="http://schemas.openxmlformats.org/officeDocument/2006/relationships/image" Target="../media/image71.emf"/><Relationship Id="rId10" Type="http://schemas.openxmlformats.org/officeDocument/2006/relationships/image" Target="../media/image76.png"/><Relationship Id="rId4" Type="http://schemas.openxmlformats.org/officeDocument/2006/relationships/image" Target="../media/image70.emf"/><Relationship Id="rId9" Type="http://schemas.openxmlformats.org/officeDocument/2006/relationships/image" Target="../media/image75.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175.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11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2.xml"/><Relationship Id="rId7" Type="http://schemas.openxmlformats.org/officeDocument/2006/relationships/image" Target="../media/image18.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6.xml"/><Relationship Id="rId10" Type="http://schemas.openxmlformats.org/officeDocument/2006/relationships/image" Target="../media/image21.png"/><Relationship Id="rId4" Type="http://schemas.openxmlformats.org/officeDocument/2006/relationships/slideLayout" Target="../slideLayouts/slideLayout117.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2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310434" y="3199"/>
            <a:ext cx="7126041" cy="69913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2"/>
          <p:cNvSpPr txBox="1">
            <a:spLocks/>
          </p:cNvSpPr>
          <p:nvPr/>
        </p:nvSpPr>
        <p:spPr>
          <a:xfrm>
            <a:off x="274638" y="601662"/>
            <a:ext cx="4973285" cy="2179638"/>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ts val="600"/>
              </a:spcBef>
              <a:spcAft>
                <a:spcPts val="0"/>
              </a:spcAft>
              <a:buClrTx/>
              <a:buSzTx/>
              <a:buFontTx/>
              <a:buNone/>
              <a:tabLst/>
              <a:defRPr/>
            </a:pPr>
            <a:r>
              <a:rPr kumimoji="0" lang="nn-NO" sz="4800" b="0" i="0" u="none" strike="noStrike" kern="1200" cap="none" spc="-60" normalizeH="0" baseline="0" noProof="0">
                <a:ln w="3175">
                  <a:noFill/>
                </a:ln>
                <a:gradFill>
                  <a:gsLst>
                    <a:gs pos="1250">
                      <a:srgbClr val="FFFFFF"/>
                    </a:gs>
                    <a:gs pos="100000">
                      <a:srgbClr val="FFFFFF"/>
                    </a:gs>
                  </a:gsLst>
                  <a:lin ang="5400000" scaled="0"/>
                </a:gradFill>
                <a:effectLst/>
                <a:uLnTx/>
                <a:uFillTx/>
                <a:latin typeface="Segoe UI Light"/>
                <a:ea typeface="+mn-ea"/>
                <a:cs typeface="Segoe UI" pitchFamily="34" charset="0"/>
              </a:rPr>
              <a:t>2,300+ apps for</a:t>
            </a:r>
          </a:p>
          <a:p>
            <a:pPr marL="0" marR="0" lvl="0" indent="0" algn="l" defTabSz="932742" rtl="0" eaLnBrk="1" fontAlgn="auto" latinLnBrk="0" hangingPunct="1">
              <a:lnSpc>
                <a:spcPct val="90000"/>
              </a:lnSpc>
              <a:spcBef>
                <a:spcPts val="600"/>
              </a:spcBef>
              <a:spcAft>
                <a:spcPts val="0"/>
              </a:spcAft>
              <a:buClrTx/>
              <a:buSzTx/>
              <a:buFontTx/>
              <a:buNone/>
              <a:tabLst/>
              <a:defRPr/>
            </a:pPr>
            <a:endParaRPr kumimoji="0" lang="nn-NO" sz="4800" b="0" i="0" u="none" strike="noStrike" kern="1200" cap="none" spc="-60" normalizeH="0" baseline="0" noProof="0">
              <a:ln w="3175">
                <a:noFill/>
              </a:ln>
              <a:gradFill>
                <a:gsLst>
                  <a:gs pos="1250">
                    <a:srgbClr val="FFFFFF"/>
                  </a:gs>
                  <a:gs pos="100000">
                    <a:srgbClr val="FFFFFF"/>
                  </a:gs>
                </a:gsLst>
                <a:lin ang="5400000" scaled="0"/>
              </a:gradFill>
              <a:effectLst/>
              <a:uLnTx/>
              <a:uFillTx/>
              <a:latin typeface="Segoe UI Light"/>
              <a:ea typeface="+mn-ea"/>
              <a:cs typeface="Segoe UI" pitchFamily="34" charset="0"/>
            </a:endParaRPr>
          </a:p>
          <a:p>
            <a:pPr marL="0" marR="0" lvl="0" indent="0" algn="l" defTabSz="932742" rtl="0" eaLnBrk="1" fontAlgn="auto" latinLnBrk="0" hangingPunct="1">
              <a:lnSpc>
                <a:spcPct val="90000"/>
              </a:lnSpc>
              <a:spcBef>
                <a:spcPts val="600"/>
              </a:spcBef>
              <a:spcAft>
                <a:spcPts val="0"/>
              </a:spcAft>
              <a:buClrTx/>
              <a:buSzTx/>
              <a:buFontTx/>
              <a:buNone/>
              <a:tabLst/>
              <a:defRPr/>
            </a:pPr>
            <a:r>
              <a:rPr kumimoji="0" lang="nn-NO" sz="3600" b="0" i="0" u="none" strike="noStrike" kern="1200" cap="none" spc="-60" normalizeH="0" baseline="0" noProof="0">
                <a:ln w="3175">
                  <a:noFill/>
                </a:ln>
                <a:gradFill>
                  <a:gsLst>
                    <a:gs pos="1250">
                      <a:srgbClr val="FFFFFF"/>
                    </a:gs>
                    <a:gs pos="100000">
                      <a:srgbClr val="FFFFFF"/>
                    </a:gs>
                  </a:gsLst>
                  <a:lin ang="5400000" scaled="0"/>
                </a:gradFill>
                <a:effectLst/>
                <a:uLnTx/>
                <a:uFillTx/>
                <a:latin typeface="Segoe UI Light"/>
                <a:ea typeface="+mn-ea"/>
                <a:cs typeface="Segoe UI" pitchFamily="34" charset="0"/>
              </a:rPr>
              <a:t>Microsoft Dynamics 365</a:t>
            </a:r>
          </a:p>
          <a:p>
            <a:pPr marL="0" marR="0" lvl="0" indent="0" algn="l" defTabSz="932742" rtl="0" eaLnBrk="1" fontAlgn="auto" latinLnBrk="0" hangingPunct="1">
              <a:lnSpc>
                <a:spcPct val="90000"/>
              </a:lnSpc>
              <a:spcBef>
                <a:spcPts val="600"/>
              </a:spcBef>
              <a:spcAft>
                <a:spcPts val="0"/>
              </a:spcAft>
              <a:buClrTx/>
              <a:buSzTx/>
              <a:buFontTx/>
              <a:buNone/>
              <a:tabLst/>
              <a:defRPr/>
            </a:pPr>
            <a:r>
              <a:rPr kumimoji="0" lang="nn-NO" sz="3600" b="0" i="0" u="none" strike="noStrike" kern="1200" cap="none" spc="-60" normalizeH="0" baseline="0" noProof="0">
                <a:ln w="3175">
                  <a:noFill/>
                </a:ln>
                <a:gradFill>
                  <a:gsLst>
                    <a:gs pos="1250">
                      <a:srgbClr val="FFFFFF"/>
                    </a:gs>
                    <a:gs pos="100000">
                      <a:srgbClr val="FFFFFF"/>
                    </a:gs>
                  </a:gsLst>
                  <a:lin ang="5400000" scaled="0"/>
                </a:gradFill>
                <a:effectLst/>
                <a:uLnTx/>
                <a:uFillTx/>
                <a:latin typeface="Segoe UI Light"/>
                <a:ea typeface="+mn-ea"/>
                <a:cs typeface="Segoe UI" pitchFamily="34" charset="0"/>
              </a:rPr>
              <a:t>Power BI</a:t>
            </a:r>
          </a:p>
          <a:p>
            <a:pPr marL="0" marR="0" lvl="0" indent="0" algn="l" defTabSz="932742" rtl="0" eaLnBrk="1" fontAlgn="auto" latinLnBrk="0" hangingPunct="1">
              <a:lnSpc>
                <a:spcPct val="90000"/>
              </a:lnSpc>
              <a:spcBef>
                <a:spcPts val="600"/>
              </a:spcBef>
              <a:spcAft>
                <a:spcPts val="0"/>
              </a:spcAft>
              <a:buClrTx/>
              <a:buSzTx/>
              <a:buFontTx/>
              <a:buNone/>
              <a:tabLst/>
              <a:defRPr/>
            </a:pPr>
            <a:r>
              <a:rPr kumimoji="0" lang="nn-NO" sz="3600" b="0" i="0" u="none" strike="noStrike" kern="1200" cap="none" spc="-60" normalizeH="0" baseline="0" noProof="0">
                <a:ln w="3175">
                  <a:noFill/>
                </a:ln>
                <a:gradFill>
                  <a:gsLst>
                    <a:gs pos="1250">
                      <a:srgbClr val="FFFFFF"/>
                    </a:gs>
                    <a:gs pos="100000">
                      <a:srgbClr val="FFFFFF"/>
                    </a:gs>
                  </a:gsLst>
                  <a:lin ang="5400000" scaled="0"/>
                </a:gradFill>
                <a:effectLst/>
                <a:uLnTx/>
                <a:uFillTx/>
                <a:latin typeface="Segoe UI Light"/>
                <a:ea typeface="+mn-ea"/>
                <a:cs typeface="Segoe UI" pitchFamily="34" charset="0"/>
              </a:rPr>
              <a:t>Office 365</a:t>
            </a:r>
          </a:p>
          <a:p>
            <a:pPr marL="0" marR="0" lvl="0" indent="0" algn="l" defTabSz="932742" rtl="0" eaLnBrk="1" fontAlgn="auto" latinLnBrk="0" hangingPunct="1">
              <a:lnSpc>
                <a:spcPct val="90000"/>
              </a:lnSpc>
              <a:spcBef>
                <a:spcPts val="600"/>
              </a:spcBef>
              <a:spcAft>
                <a:spcPts val="0"/>
              </a:spcAft>
              <a:buClrTx/>
              <a:buSzTx/>
              <a:buFontTx/>
              <a:buNone/>
              <a:tabLst/>
              <a:defRPr/>
            </a:pPr>
            <a:r>
              <a:rPr kumimoji="0" lang="nn-NO" sz="3600" b="0" i="0" u="none" strike="noStrike" kern="1200" cap="none" spc="-60" normalizeH="0" baseline="0" noProof="0">
                <a:ln w="3175">
                  <a:noFill/>
                </a:ln>
                <a:gradFill>
                  <a:gsLst>
                    <a:gs pos="1250">
                      <a:srgbClr val="FFFFFF"/>
                    </a:gs>
                    <a:gs pos="100000">
                      <a:srgbClr val="FFFFFF"/>
                    </a:gs>
                  </a:gsLst>
                  <a:lin ang="5400000" scaled="0"/>
                </a:gradFill>
                <a:effectLst/>
                <a:uLnTx/>
                <a:uFillTx/>
                <a:latin typeface="Segoe UI Light"/>
                <a:ea typeface="+mn-ea"/>
                <a:cs typeface="Segoe UI" pitchFamily="34" charset="0"/>
              </a:rPr>
              <a:t>Cortana Intelligence</a:t>
            </a:r>
          </a:p>
          <a:p>
            <a:pPr marL="0" marR="0" lvl="0" indent="0" algn="l" defTabSz="932742" rtl="0" eaLnBrk="1" fontAlgn="auto" latinLnBrk="0" hangingPunct="1">
              <a:lnSpc>
                <a:spcPct val="90000"/>
              </a:lnSpc>
              <a:spcBef>
                <a:spcPts val="600"/>
              </a:spcBef>
              <a:spcAft>
                <a:spcPts val="0"/>
              </a:spcAft>
              <a:buClrTx/>
              <a:buSzTx/>
              <a:buFontTx/>
              <a:buNone/>
              <a:tabLst/>
              <a:defRPr/>
            </a:pPr>
            <a:endParaRPr kumimoji="0" lang="nn-NO" sz="3600" b="0" i="0" u="none" strike="noStrike" kern="1200" cap="none" spc="-60" normalizeH="0" baseline="0" noProof="0">
              <a:ln w="3175">
                <a:noFill/>
              </a:ln>
              <a:gradFill>
                <a:gsLst>
                  <a:gs pos="1250">
                    <a:srgbClr val="FFFFFF"/>
                  </a:gs>
                  <a:gs pos="100000">
                    <a:srgbClr val="FFFFFF"/>
                  </a:gs>
                </a:gsLst>
                <a:lin ang="5400000" scaled="0"/>
              </a:gradFill>
              <a:effectLst/>
              <a:uLnTx/>
              <a:uFillTx/>
              <a:latin typeface="Segoe UI Light"/>
              <a:ea typeface="+mn-ea"/>
              <a:cs typeface="Segoe UI" pitchFamily="34" charset="0"/>
            </a:endParaRPr>
          </a:p>
        </p:txBody>
      </p:sp>
      <p:pic>
        <p:nvPicPr>
          <p:cNvPr id="4" name="Picture 3"/>
          <p:cNvPicPr>
            <a:picLocks noChangeAspect="1"/>
          </p:cNvPicPr>
          <p:nvPr/>
        </p:nvPicPr>
        <p:blipFill rotWithShape="1">
          <a:blip r:embed="rId3"/>
          <a:srcRect l="1838"/>
          <a:stretch/>
        </p:blipFill>
        <p:spPr>
          <a:xfrm>
            <a:off x="5380037" y="3199"/>
            <a:ext cx="7056438" cy="6994525"/>
          </a:xfrm>
          <a:prstGeom prst="rect">
            <a:avLst/>
          </a:prstGeom>
        </p:spPr>
      </p:pic>
    </p:spTree>
    <p:extLst>
      <p:ext uri="{BB962C8B-B14F-4D97-AF65-F5344CB8AC3E}">
        <p14:creationId xmlns:p14="http://schemas.microsoft.com/office/powerpoint/2010/main" val="345198519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4.54174E-6 4.5892E-6 L 0.03217 0.00113 " pathEditMode="relative" rAng="0" ptsTypes="AA">
                                      <p:cBhvr>
                                        <p:cTn id="9" dur="500" spd="-100000" fill="hold"/>
                                        <p:tgtEl>
                                          <p:spTgt spid="4"/>
                                        </p:tgtEl>
                                        <p:attrNameLst>
                                          <p:attrName>ppt_x</p:attrName>
                                          <p:attrName>ppt_y</p:attrName>
                                        </p:attrNameLst>
                                      </p:cBhvr>
                                      <p:rCtr x="1608" y="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25677"/>
            <a:ext cx="10056812" cy="3176254"/>
          </a:xfrm>
        </p:spPr>
        <p:txBody>
          <a:bodyPr/>
          <a:lstStyle/>
          <a:p>
            <a:r>
              <a:rPr lang="en-US">
                <a:latin typeface="Segoe UI Light" panose="020B0502040204020203" pitchFamily="34" charset="0"/>
                <a:cs typeface="Segoe UI Light" panose="020B0502040204020203" pitchFamily="34" charset="0"/>
              </a:rPr>
              <a:t>Demo</a:t>
            </a:r>
            <a:br>
              <a:rPr lang="en-US">
                <a:latin typeface="Segoe UI Light" panose="020B0502040204020203" pitchFamily="34" charset="0"/>
                <a:cs typeface="Segoe UI Light" panose="020B0502040204020203" pitchFamily="34" charset="0"/>
              </a:rPr>
            </a:br>
            <a:br>
              <a:rPr lang="en-US">
                <a:latin typeface="Segoe UI Light" panose="020B0502040204020203" pitchFamily="34" charset="0"/>
                <a:cs typeface="Segoe UI Light" panose="020B0502040204020203" pitchFamily="34" charset="0"/>
              </a:rPr>
            </a:br>
            <a:endParaRPr lang="en-US">
              <a:latin typeface="Segoe UI Light" panose="020B0502040204020203" pitchFamily="34" charset="0"/>
              <a:cs typeface="Segoe UI Light" panose="020B0502040204020203" pitchFamily="34" charset="0"/>
            </a:endParaRPr>
          </a:p>
        </p:txBody>
      </p:sp>
      <p:sp>
        <p:nvSpPr>
          <p:cNvPr id="9" name="Title 1">
            <a:extLst>
              <a:ext uri="{FF2B5EF4-FFF2-40B4-BE49-F238E27FC236}">
                <a16:creationId xmlns:a16="http://schemas.microsoft.com/office/drawing/2014/main" id="{9B2C0A71-11D8-43A5-897C-A05821333466}"/>
              </a:ext>
            </a:extLst>
          </p:cNvPr>
          <p:cNvSpPr txBox="1">
            <a:spLocks/>
          </p:cNvSpPr>
          <p:nvPr/>
        </p:nvSpPr>
        <p:spPr>
          <a:xfrm>
            <a:off x="305215" y="3497262"/>
            <a:ext cx="11889564" cy="2179058"/>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a:ln w="3175">
                  <a:noFill/>
                </a:ln>
                <a:gradFill>
                  <a:gsLst>
                    <a:gs pos="0">
                      <a:srgbClr val="FFFFFF"/>
                    </a:gs>
                    <a:gs pos="100000">
                      <a:srgbClr val="FFFFFF"/>
                    </a:gs>
                  </a:gsLst>
                  <a:lin ang="5400000" scaled="0"/>
                </a:gradFill>
                <a:effectLst/>
                <a:uLnTx/>
                <a:uFillTx/>
                <a:latin typeface="Segoe UI Light"/>
                <a:ea typeface="+mn-ea"/>
                <a:cs typeface="Segoe UI" pitchFamily="34" charset="0"/>
              </a:rPr>
              <a:t>Easily discover and</a:t>
            </a:r>
            <a:br>
              <a:rPr kumimoji="0" lang="en-US" sz="3600" b="0" i="0" u="none" strike="noStrike" kern="1200" cap="none" spc="-100" normalizeH="0" baseline="0" noProof="0">
                <a:ln w="3175">
                  <a:noFill/>
                </a:ln>
                <a:gradFill>
                  <a:gsLst>
                    <a:gs pos="0">
                      <a:srgbClr val="FFFFFF"/>
                    </a:gs>
                    <a:gs pos="100000">
                      <a:srgbClr val="FFFFFF"/>
                    </a:gs>
                  </a:gsLst>
                  <a:lin ang="5400000" scaled="0"/>
                </a:gradFill>
                <a:effectLst/>
                <a:uLnTx/>
                <a:uFillTx/>
                <a:latin typeface="Segoe UI Light"/>
                <a:ea typeface="+mn-ea"/>
                <a:cs typeface="Segoe UI" pitchFamily="34" charset="0"/>
              </a:rPr>
            </a:br>
            <a:r>
              <a:rPr kumimoji="0" lang="en-US" sz="3600" b="0" i="0" u="none" strike="noStrike" kern="1200" cap="none" spc="-100" normalizeH="0" baseline="0" noProof="0">
                <a:ln w="3175">
                  <a:noFill/>
                </a:ln>
                <a:gradFill>
                  <a:gsLst>
                    <a:gs pos="0">
                      <a:srgbClr val="FFFFFF"/>
                    </a:gs>
                    <a:gs pos="100000">
                      <a:srgbClr val="FFFFFF"/>
                    </a:gs>
                  </a:gsLst>
                  <a:lin ang="5400000" scaled="0"/>
                </a:gradFill>
                <a:effectLst/>
                <a:uLnTx/>
                <a:uFillTx/>
                <a:latin typeface="Segoe UI Light"/>
                <a:ea typeface="+mn-ea"/>
                <a:cs typeface="Segoe UI" pitchFamily="34" charset="0"/>
              </a:rPr>
              <a:t>try business apps</a:t>
            </a:r>
            <a:br>
              <a:rPr kumimoji="0" lang="en-US" sz="7200" b="0" i="0" u="none" strike="noStrike" kern="1200" cap="none" spc="-100" normalizeH="0" baseline="0" noProof="0">
                <a:ln w="3175">
                  <a:noFill/>
                </a:ln>
                <a:gradFill>
                  <a:gsLst>
                    <a:gs pos="0">
                      <a:srgbClr val="FFFFFF"/>
                    </a:gs>
                    <a:gs pos="100000">
                      <a:srgbClr val="FFFFFF"/>
                    </a:gs>
                  </a:gsLst>
                  <a:lin ang="5400000" scaled="0"/>
                </a:gradFill>
                <a:effectLst/>
                <a:uLnTx/>
                <a:uFillTx/>
                <a:latin typeface="Segoe UI Light"/>
                <a:ea typeface="+mn-ea"/>
                <a:cs typeface="Segoe UI" pitchFamily="34" charset="0"/>
              </a:rPr>
            </a:br>
            <a:endParaRPr kumimoji="0" lang="en-US" sz="7200" b="0" i="0" u="none" strike="noStrike" kern="1200" cap="none" spc="-100" normalizeH="0" baseline="0" noProof="0">
              <a:ln w="3175">
                <a:noFill/>
              </a:ln>
              <a:gradFill>
                <a:gsLst>
                  <a:gs pos="0">
                    <a:srgbClr val="FFFFFF"/>
                  </a:gs>
                  <a:gs pos="100000">
                    <a:srgbClr val="FFFFFF"/>
                  </a:gs>
                </a:gsLst>
                <a:lin ang="5400000" scaled="0"/>
              </a:gradFill>
              <a:effectLst/>
              <a:uLnTx/>
              <a:uFillTx/>
              <a:latin typeface="Segoe UI Light"/>
              <a:ea typeface="+mn-ea"/>
              <a:cs typeface="Segoe UI" pitchFamily="34" charset="0"/>
            </a:endParaRPr>
          </a:p>
        </p:txBody>
      </p:sp>
      <p:pic>
        <p:nvPicPr>
          <p:cNvPr id="12" name="Picture 11">
            <a:extLst>
              <a:ext uri="{FF2B5EF4-FFF2-40B4-BE49-F238E27FC236}">
                <a16:creationId xmlns:a16="http://schemas.microsoft.com/office/drawing/2014/main" id="{988D6D8E-8EC0-449F-B51F-0D5D092E15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0518" y="1851304"/>
            <a:ext cx="10439961" cy="5029201"/>
          </a:xfrm>
          <a:prstGeom prst="rect">
            <a:avLst/>
          </a:prstGeom>
        </p:spPr>
      </p:pic>
      <p:pic>
        <p:nvPicPr>
          <p:cNvPr id="5" name="Picture 4">
            <a:extLst>
              <a:ext uri="{FF2B5EF4-FFF2-40B4-BE49-F238E27FC236}">
                <a16:creationId xmlns:a16="http://schemas.microsoft.com/office/drawing/2014/main" id="{B60172A7-6141-46EC-9CED-24778C6F6DBC}"/>
              </a:ext>
            </a:extLst>
          </p:cNvPr>
          <p:cNvPicPr>
            <a:picLocks noChangeAspect="1"/>
          </p:cNvPicPr>
          <p:nvPr/>
        </p:nvPicPr>
        <p:blipFill rotWithShape="1">
          <a:blip r:embed="rId4"/>
          <a:srcRect l="2985" r="2501" b="18577"/>
          <a:stretch/>
        </p:blipFill>
        <p:spPr>
          <a:xfrm>
            <a:off x="4541837" y="2278062"/>
            <a:ext cx="7239000" cy="40386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0647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5" name="Group 1444"/>
          <p:cNvGrpSpPr/>
          <p:nvPr/>
        </p:nvGrpSpPr>
        <p:grpSpPr>
          <a:xfrm>
            <a:off x="6907202" y="1383722"/>
            <a:ext cx="2935342" cy="2465129"/>
            <a:chOff x="9500716" y="4541855"/>
            <a:chExt cx="2935759" cy="2465479"/>
          </a:xfrm>
        </p:grpSpPr>
        <p:sp>
          <p:nvSpPr>
            <p:cNvPr id="80" name="Rectangle 79"/>
            <p:cNvSpPr/>
            <p:nvPr/>
          </p:nvSpPr>
          <p:spPr bwMode="auto">
            <a:xfrm>
              <a:off x="9500716" y="4541855"/>
              <a:ext cx="2935759" cy="245267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64" name="Rectangle 363"/>
            <p:cNvSpPr/>
            <p:nvPr/>
          </p:nvSpPr>
          <p:spPr>
            <a:xfrm>
              <a:off x="9616141" y="4561717"/>
              <a:ext cx="2647576" cy="489497"/>
            </a:xfrm>
            <a:prstGeom prst="rect">
              <a:avLst/>
            </a:prstGeom>
          </p:spPr>
          <p:txBody>
            <a:bodyPr wrap="square">
              <a:spAutoFit/>
            </a:bodyPr>
            <a:lstStyle/>
            <a:p>
              <a:pPr marL="0" marR="0" lvl="0" indent="0" algn="l" defTabSz="932114" rtl="0" eaLnBrk="1" fontAlgn="base" latinLnBrk="0" hangingPunct="1">
                <a:lnSpc>
                  <a:spcPct val="90000"/>
                </a:lnSpc>
                <a:spcBef>
                  <a:spcPct val="0"/>
                </a:spcBef>
                <a:spcAft>
                  <a:spcPts val="300"/>
                </a:spcAft>
                <a:buClrTx/>
                <a:buSzTx/>
                <a:buFontTx/>
                <a:buNone/>
                <a:tabLst/>
                <a:defRPr/>
              </a:pPr>
              <a:r>
                <a:rPr kumimoji="0" lang="en-US" sz="1399" b="0" i="0" u="none" strike="noStrike" kern="0" cap="none" spc="0" normalizeH="0" baseline="0" noProof="0" dirty="0">
                  <a:ln>
                    <a:noFill/>
                  </a:ln>
                  <a:solidFill>
                    <a:srgbClr val="4472C4"/>
                  </a:solidFill>
                  <a:effectLst/>
                  <a:uLnTx/>
                  <a:uFillTx/>
                  <a:latin typeface="Segoe UI Light"/>
                  <a:ea typeface="+mn-ea"/>
                  <a:cs typeface="+mn-cs"/>
                </a:rPr>
                <a:t>Relevant offers all the time, </a:t>
              </a:r>
              <a:br>
                <a:rPr kumimoji="0" lang="en-US" sz="1399" b="0" i="0" u="none" strike="noStrike" kern="0" cap="none" spc="0" normalizeH="0" baseline="0" noProof="0" dirty="0">
                  <a:ln>
                    <a:noFill/>
                  </a:ln>
                  <a:solidFill>
                    <a:srgbClr val="4472C4"/>
                  </a:solidFill>
                  <a:effectLst/>
                  <a:uLnTx/>
                  <a:uFillTx/>
                  <a:latin typeface="Segoe UI Light"/>
                  <a:ea typeface="+mn-ea"/>
                  <a:cs typeface="+mn-cs"/>
                </a:rPr>
              </a:br>
              <a:r>
                <a:rPr kumimoji="0" lang="en-US" sz="1399" b="0" i="0" u="none" strike="noStrike" kern="0" cap="none" spc="0" normalizeH="0" baseline="0" noProof="0" dirty="0">
                  <a:ln>
                    <a:noFill/>
                  </a:ln>
                  <a:solidFill>
                    <a:srgbClr val="4472C4"/>
                  </a:solidFill>
                  <a:effectLst/>
                  <a:uLnTx/>
                  <a:uFillTx/>
                  <a:latin typeface="Segoe UI Light"/>
                  <a:ea typeface="+mn-ea"/>
                  <a:cs typeface="+mn-cs"/>
                </a:rPr>
                <a:t>every time</a:t>
              </a:r>
            </a:p>
          </p:txBody>
        </p:sp>
        <p:grpSp>
          <p:nvGrpSpPr>
            <p:cNvPr id="158" name="Group 157"/>
            <p:cNvGrpSpPr/>
            <p:nvPr/>
          </p:nvGrpSpPr>
          <p:grpSpPr>
            <a:xfrm>
              <a:off x="10199654" y="4811655"/>
              <a:ext cx="1884770" cy="2195679"/>
              <a:chOff x="10199654" y="4367555"/>
              <a:chExt cx="2265988" cy="2639784"/>
            </a:xfrm>
          </p:grpSpPr>
          <p:cxnSp>
            <p:nvCxnSpPr>
              <p:cNvPr id="421" name="Straight Connector 420"/>
              <p:cNvCxnSpPr/>
              <p:nvPr/>
            </p:nvCxnSpPr>
            <p:spPr>
              <a:xfrm flipV="1">
                <a:off x="10541696" y="6365207"/>
                <a:ext cx="552416" cy="177948"/>
              </a:xfrm>
              <a:prstGeom prst="line">
                <a:avLst/>
              </a:prstGeom>
              <a:ln w="1270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a:off x="10878729" y="5493974"/>
                <a:ext cx="291735" cy="222246"/>
              </a:xfrm>
              <a:prstGeom prst="line">
                <a:avLst/>
              </a:prstGeom>
              <a:ln w="1270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08" name="Group 407"/>
              <p:cNvGrpSpPr/>
              <p:nvPr/>
            </p:nvGrpSpPr>
            <p:grpSpPr>
              <a:xfrm flipH="1">
                <a:off x="11573706" y="4367555"/>
                <a:ext cx="479735" cy="479734"/>
                <a:chOff x="2603385" y="3731279"/>
                <a:chExt cx="479735" cy="479734"/>
              </a:xfrm>
            </p:grpSpPr>
            <p:sp>
              <p:nvSpPr>
                <p:cNvPr id="37" name="Oval 36"/>
                <p:cNvSpPr/>
                <p:nvPr/>
              </p:nvSpPr>
              <p:spPr>
                <a:xfrm>
                  <a:off x="2603385" y="3731279"/>
                  <a:ext cx="479735" cy="479734"/>
                </a:xfrm>
                <a:prstGeom prst="ellipse">
                  <a:avLst/>
                </a:prstGeom>
                <a:solidFill>
                  <a:schemeClr val="accent1"/>
                </a:solidFill>
                <a:ln w="12700" cap="flat" cmpd="sng" algn="ctr">
                  <a:solidFill>
                    <a:schemeClr val="bg1"/>
                  </a:solidFill>
                  <a:prstDash val="solid"/>
                  <a:miter lim="800000"/>
                </a:ln>
                <a:effectLst/>
              </p:spPr>
              <p:txBody>
                <a:bodyPr rot="0" spcFirstLastPara="0" vertOverflow="overflow" horzOverflow="overflow" vert="horz" wrap="none" lIns="36571" tIns="19428" rIns="1279979" bIns="19428" numCol="1" spcCol="0" rtlCol="0" fromWordArt="0" anchor="ctr" anchorCtr="0" forceAA="0" compatLnSpc="1">
                  <a:prstTxWarp prst="textNoShape">
                    <a:avLst/>
                  </a:prstTxWarp>
                  <a:noAutofit/>
                </a:bodyPr>
                <a:lstStyle/>
                <a:p>
                  <a:pPr marL="0" marR="0" lvl="0" indent="0" algn="l" defTabSz="58332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t>Branch</a:t>
                  </a:r>
                </a:p>
              </p:txBody>
            </p:sp>
            <p:sp>
              <p:nvSpPr>
                <p:cNvPr id="38" name="Freeform 22"/>
                <p:cNvSpPr>
                  <a:spLocks noEditPoints="1"/>
                </p:cNvSpPr>
                <p:nvPr/>
              </p:nvSpPr>
              <p:spPr bwMode="auto">
                <a:xfrm>
                  <a:off x="2705643" y="3814050"/>
                  <a:ext cx="274171" cy="304356"/>
                </a:xfrm>
                <a:custGeom>
                  <a:avLst/>
                  <a:gdLst>
                    <a:gd name="T0" fmla="*/ 4213 w 4215"/>
                    <a:gd name="T1" fmla="*/ 1296 h 4679"/>
                    <a:gd name="T2" fmla="*/ 4195 w 4215"/>
                    <a:gd name="T3" fmla="*/ 1261 h 4679"/>
                    <a:gd name="T4" fmla="*/ 3274 w 4215"/>
                    <a:gd name="T5" fmla="*/ 647 h 4679"/>
                    <a:gd name="T6" fmla="*/ 2412 w 4215"/>
                    <a:gd name="T7" fmla="*/ 75 h 4679"/>
                    <a:gd name="T8" fmla="*/ 2349 w 4215"/>
                    <a:gd name="T9" fmla="*/ 43 h 4679"/>
                    <a:gd name="T10" fmla="*/ 2229 w 4215"/>
                    <a:gd name="T11" fmla="*/ 10 h 4679"/>
                    <a:gd name="T12" fmla="*/ 2114 w 4215"/>
                    <a:gd name="T13" fmla="*/ 0 h 4679"/>
                    <a:gd name="T14" fmla="*/ 1989 w 4215"/>
                    <a:gd name="T15" fmla="*/ 13 h 4679"/>
                    <a:gd name="T16" fmla="*/ 1833 w 4215"/>
                    <a:gd name="T17" fmla="*/ 75 h 4679"/>
                    <a:gd name="T18" fmla="*/ 666 w 4215"/>
                    <a:gd name="T19" fmla="*/ 852 h 4679"/>
                    <a:gd name="T20" fmla="*/ 121 w 4215"/>
                    <a:gd name="T21" fmla="*/ 1213 h 4679"/>
                    <a:gd name="T22" fmla="*/ 89 w 4215"/>
                    <a:gd name="T23" fmla="*/ 1233 h 4679"/>
                    <a:gd name="T24" fmla="*/ 62 w 4215"/>
                    <a:gd name="T25" fmla="*/ 1257 h 4679"/>
                    <a:gd name="T26" fmla="*/ 38 w 4215"/>
                    <a:gd name="T27" fmla="*/ 1296 h 4679"/>
                    <a:gd name="T28" fmla="*/ 35 w 4215"/>
                    <a:gd name="T29" fmla="*/ 1412 h 4679"/>
                    <a:gd name="T30" fmla="*/ 35 w 4215"/>
                    <a:gd name="T31" fmla="*/ 1799 h 4679"/>
                    <a:gd name="T32" fmla="*/ 502 w 4215"/>
                    <a:gd name="T33" fmla="*/ 2225 h 4679"/>
                    <a:gd name="T34" fmla="*/ 0 w 4215"/>
                    <a:gd name="T35" fmla="*/ 4042 h 4679"/>
                    <a:gd name="T36" fmla="*/ 3816 w 4215"/>
                    <a:gd name="T37" fmla="*/ 4042 h 4679"/>
                    <a:gd name="T38" fmla="*/ 3819 w 4215"/>
                    <a:gd name="T39" fmla="*/ 2222 h 4679"/>
                    <a:gd name="T40" fmla="*/ 4215 w 4215"/>
                    <a:gd name="T41" fmla="*/ 1802 h 4679"/>
                    <a:gd name="T42" fmla="*/ 4215 w 4215"/>
                    <a:gd name="T43" fmla="*/ 1317 h 4679"/>
                    <a:gd name="T44" fmla="*/ 1154 w 4215"/>
                    <a:gd name="T45" fmla="*/ 2017 h 4679"/>
                    <a:gd name="T46" fmla="*/ 711 w 4215"/>
                    <a:gd name="T47" fmla="*/ 3679 h 4679"/>
                    <a:gd name="T48" fmla="*/ 1154 w 4215"/>
                    <a:gd name="T49" fmla="*/ 4040 h 4679"/>
                    <a:gd name="T50" fmla="*/ 1732 w 4215"/>
                    <a:gd name="T51" fmla="*/ 2223 h 4679"/>
                    <a:gd name="T52" fmla="*/ 1360 w 4215"/>
                    <a:gd name="T53" fmla="*/ 4040 h 4679"/>
                    <a:gd name="T54" fmla="*/ 1358 w 4215"/>
                    <a:gd name="T55" fmla="*/ 2223 h 4679"/>
                    <a:gd name="T56" fmla="*/ 1732 w 4215"/>
                    <a:gd name="T57" fmla="*/ 2223 h 4679"/>
                    <a:gd name="T58" fmla="*/ 2381 w 4215"/>
                    <a:gd name="T59" fmla="*/ 2017 h 4679"/>
                    <a:gd name="T60" fmla="*/ 1940 w 4215"/>
                    <a:gd name="T61" fmla="*/ 3678 h 4679"/>
                    <a:gd name="T62" fmla="*/ 2381 w 4215"/>
                    <a:gd name="T63" fmla="*/ 4040 h 4679"/>
                    <a:gd name="T64" fmla="*/ 2960 w 4215"/>
                    <a:gd name="T65" fmla="*/ 2222 h 4679"/>
                    <a:gd name="T66" fmla="*/ 2589 w 4215"/>
                    <a:gd name="T67" fmla="*/ 4040 h 4679"/>
                    <a:gd name="T68" fmla="*/ 2587 w 4215"/>
                    <a:gd name="T69" fmla="*/ 2223 h 4679"/>
                    <a:gd name="T70" fmla="*/ 2960 w 4215"/>
                    <a:gd name="T71" fmla="*/ 2222 h 4679"/>
                    <a:gd name="T72" fmla="*/ 3611 w 4215"/>
                    <a:gd name="T73" fmla="*/ 4040 h 4679"/>
                    <a:gd name="T74" fmla="*/ 3466 w 4215"/>
                    <a:gd name="T75" fmla="*/ 2226 h 4679"/>
                    <a:gd name="T76" fmla="*/ 3024 w 4215"/>
                    <a:gd name="T77" fmla="*/ 1863 h 4679"/>
                    <a:gd name="T78" fmla="*/ 207 w 4215"/>
                    <a:gd name="T79" fmla="*/ 4474 h 4679"/>
                    <a:gd name="T80" fmla="*/ 207 w 4215"/>
                    <a:gd name="T81" fmla="*/ 4474 h 4679"/>
                    <a:gd name="T82" fmla="*/ 241 w 4215"/>
                    <a:gd name="T83" fmla="*/ 1430 h 4679"/>
                    <a:gd name="T84" fmla="*/ 500 w 4215"/>
                    <a:gd name="T85" fmla="*/ 1206 h 4679"/>
                    <a:gd name="T86" fmla="*/ 1029 w 4215"/>
                    <a:gd name="T87" fmla="*/ 852 h 4679"/>
                    <a:gd name="T88" fmla="*/ 1944 w 4215"/>
                    <a:gd name="T89" fmla="*/ 245 h 4679"/>
                    <a:gd name="T90" fmla="*/ 2066 w 4215"/>
                    <a:gd name="T91" fmla="*/ 212 h 4679"/>
                    <a:gd name="T92" fmla="*/ 2147 w 4215"/>
                    <a:gd name="T93" fmla="*/ 207 h 4679"/>
                    <a:gd name="T94" fmla="*/ 2227 w 4215"/>
                    <a:gd name="T95" fmla="*/ 218 h 4679"/>
                    <a:gd name="T96" fmla="*/ 2331 w 4215"/>
                    <a:gd name="T97" fmla="*/ 262 h 4679"/>
                    <a:gd name="T98" fmla="*/ 3466 w 4215"/>
                    <a:gd name="T99" fmla="*/ 1017 h 4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15" h="4679">
                      <a:moveTo>
                        <a:pt x="4215" y="1317"/>
                      </a:moveTo>
                      <a:lnTo>
                        <a:pt x="4215" y="1317"/>
                      </a:lnTo>
                      <a:lnTo>
                        <a:pt x="4215" y="1306"/>
                      </a:lnTo>
                      <a:lnTo>
                        <a:pt x="4213" y="1296"/>
                      </a:lnTo>
                      <a:lnTo>
                        <a:pt x="4210" y="1287"/>
                      </a:lnTo>
                      <a:lnTo>
                        <a:pt x="4206" y="1278"/>
                      </a:lnTo>
                      <a:lnTo>
                        <a:pt x="4201" y="1269"/>
                      </a:lnTo>
                      <a:lnTo>
                        <a:pt x="4195" y="1261"/>
                      </a:lnTo>
                      <a:lnTo>
                        <a:pt x="4187" y="1255"/>
                      </a:lnTo>
                      <a:lnTo>
                        <a:pt x="4178" y="1248"/>
                      </a:lnTo>
                      <a:lnTo>
                        <a:pt x="4178" y="1248"/>
                      </a:lnTo>
                      <a:lnTo>
                        <a:pt x="3274" y="647"/>
                      </a:lnTo>
                      <a:lnTo>
                        <a:pt x="3274" y="647"/>
                      </a:lnTo>
                      <a:lnTo>
                        <a:pt x="2429" y="85"/>
                      </a:lnTo>
                      <a:lnTo>
                        <a:pt x="2429" y="85"/>
                      </a:lnTo>
                      <a:lnTo>
                        <a:pt x="2412" y="75"/>
                      </a:lnTo>
                      <a:lnTo>
                        <a:pt x="2393" y="63"/>
                      </a:lnTo>
                      <a:lnTo>
                        <a:pt x="2372" y="52"/>
                      </a:lnTo>
                      <a:lnTo>
                        <a:pt x="2349" y="43"/>
                      </a:lnTo>
                      <a:lnTo>
                        <a:pt x="2349" y="43"/>
                      </a:lnTo>
                      <a:lnTo>
                        <a:pt x="2319" y="33"/>
                      </a:lnTo>
                      <a:lnTo>
                        <a:pt x="2289" y="24"/>
                      </a:lnTo>
                      <a:lnTo>
                        <a:pt x="2259" y="16"/>
                      </a:lnTo>
                      <a:lnTo>
                        <a:pt x="2229" y="10"/>
                      </a:lnTo>
                      <a:lnTo>
                        <a:pt x="2200" y="6"/>
                      </a:lnTo>
                      <a:lnTo>
                        <a:pt x="2171" y="3"/>
                      </a:lnTo>
                      <a:lnTo>
                        <a:pt x="2143" y="0"/>
                      </a:lnTo>
                      <a:lnTo>
                        <a:pt x="2114" y="0"/>
                      </a:lnTo>
                      <a:lnTo>
                        <a:pt x="2114" y="0"/>
                      </a:lnTo>
                      <a:lnTo>
                        <a:pt x="2072" y="1"/>
                      </a:lnTo>
                      <a:lnTo>
                        <a:pt x="2030" y="6"/>
                      </a:lnTo>
                      <a:lnTo>
                        <a:pt x="1989" y="13"/>
                      </a:lnTo>
                      <a:lnTo>
                        <a:pt x="1949" y="24"/>
                      </a:lnTo>
                      <a:lnTo>
                        <a:pt x="1909" y="39"/>
                      </a:lnTo>
                      <a:lnTo>
                        <a:pt x="1870" y="55"/>
                      </a:lnTo>
                      <a:lnTo>
                        <a:pt x="1833" y="75"/>
                      </a:lnTo>
                      <a:lnTo>
                        <a:pt x="1795" y="98"/>
                      </a:lnTo>
                      <a:lnTo>
                        <a:pt x="1795" y="98"/>
                      </a:lnTo>
                      <a:lnTo>
                        <a:pt x="1227" y="475"/>
                      </a:lnTo>
                      <a:lnTo>
                        <a:pt x="666" y="852"/>
                      </a:lnTo>
                      <a:lnTo>
                        <a:pt x="666" y="852"/>
                      </a:lnTo>
                      <a:lnTo>
                        <a:pt x="134" y="1207"/>
                      </a:lnTo>
                      <a:lnTo>
                        <a:pt x="134" y="1207"/>
                      </a:lnTo>
                      <a:lnTo>
                        <a:pt x="121" y="1213"/>
                      </a:lnTo>
                      <a:lnTo>
                        <a:pt x="121" y="1213"/>
                      </a:lnTo>
                      <a:lnTo>
                        <a:pt x="104" y="1221"/>
                      </a:lnTo>
                      <a:lnTo>
                        <a:pt x="97" y="1227"/>
                      </a:lnTo>
                      <a:lnTo>
                        <a:pt x="89" y="1233"/>
                      </a:lnTo>
                      <a:lnTo>
                        <a:pt x="89" y="1233"/>
                      </a:lnTo>
                      <a:lnTo>
                        <a:pt x="77" y="1243"/>
                      </a:lnTo>
                      <a:lnTo>
                        <a:pt x="77" y="1243"/>
                      </a:lnTo>
                      <a:lnTo>
                        <a:pt x="62" y="1257"/>
                      </a:lnTo>
                      <a:lnTo>
                        <a:pt x="55" y="1264"/>
                      </a:lnTo>
                      <a:lnTo>
                        <a:pt x="49" y="1273"/>
                      </a:lnTo>
                      <a:lnTo>
                        <a:pt x="43" y="1284"/>
                      </a:lnTo>
                      <a:lnTo>
                        <a:pt x="38" y="1296"/>
                      </a:lnTo>
                      <a:lnTo>
                        <a:pt x="35" y="1309"/>
                      </a:lnTo>
                      <a:lnTo>
                        <a:pt x="34" y="1326"/>
                      </a:lnTo>
                      <a:lnTo>
                        <a:pt x="34" y="1326"/>
                      </a:lnTo>
                      <a:lnTo>
                        <a:pt x="35" y="1412"/>
                      </a:lnTo>
                      <a:lnTo>
                        <a:pt x="35" y="1499"/>
                      </a:lnTo>
                      <a:lnTo>
                        <a:pt x="35" y="1669"/>
                      </a:lnTo>
                      <a:lnTo>
                        <a:pt x="35" y="1669"/>
                      </a:lnTo>
                      <a:lnTo>
                        <a:pt x="35" y="1799"/>
                      </a:lnTo>
                      <a:lnTo>
                        <a:pt x="35" y="1863"/>
                      </a:lnTo>
                      <a:lnTo>
                        <a:pt x="362" y="1863"/>
                      </a:lnTo>
                      <a:lnTo>
                        <a:pt x="362" y="2225"/>
                      </a:lnTo>
                      <a:lnTo>
                        <a:pt x="502" y="2225"/>
                      </a:lnTo>
                      <a:lnTo>
                        <a:pt x="502" y="3682"/>
                      </a:lnTo>
                      <a:lnTo>
                        <a:pt x="359" y="3682"/>
                      </a:lnTo>
                      <a:lnTo>
                        <a:pt x="359" y="4042"/>
                      </a:lnTo>
                      <a:lnTo>
                        <a:pt x="0" y="4042"/>
                      </a:lnTo>
                      <a:lnTo>
                        <a:pt x="0" y="4679"/>
                      </a:lnTo>
                      <a:lnTo>
                        <a:pt x="4177" y="4679"/>
                      </a:lnTo>
                      <a:lnTo>
                        <a:pt x="4177" y="4042"/>
                      </a:lnTo>
                      <a:lnTo>
                        <a:pt x="3816" y="4042"/>
                      </a:lnTo>
                      <a:lnTo>
                        <a:pt x="3816" y="3679"/>
                      </a:lnTo>
                      <a:lnTo>
                        <a:pt x="3674" y="3679"/>
                      </a:lnTo>
                      <a:lnTo>
                        <a:pt x="3674" y="2222"/>
                      </a:lnTo>
                      <a:lnTo>
                        <a:pt x="3819" y="2222"/>
                      </a:lnTo>
                      <a:lnTo>
                        <a:pt x="3819" y="1862"/>
                      </a:lnTo>
                      <a:lnTo>
                        <a:pt x="4215" y="1862"/>
                      </a:lnTo>
                      <a:lnTo>
                        <a:pt x="4215" y="1802"/>
                      </a:lnTo>
                      <a:lnTo>
                        <a:pt x="4215" y="1802"/>
                      </a:lnTo>
                      <a:lnTo>
                        <a:pt x="4215" y="1686"/>
                      </a:lnTo>
                      <a:lnTo>
                        <a:pt x="4215" y="1686"/>
                      </a:lnTo>
                      <a:lnTo>
                        <a:pt x="4215" y="1317"/>
                      </a:lnTo>
                      <a:lnTo>
                        <a:pt x="4215" y="1317"/>
                      </a:lnTo>
                      <a:close/>
                      <a:moveTo>
                        <a:pt x="566" y="2017"/>
                      </a:moveTo>
                      <a:lnTo>
                        <a:pt x="566" y="1863"/>
                      </a:lnTo>
                      <a:lnTo>
                        <a:pt x="1154" y="1863"/>
                      </a:lnTo>
                      <a:lnTo>
                        <a:pt x="1154" y="2017"/>
                      </a:lnTo>
                      <a:lnTo>
                        <a:pt x="566" y="2017"/>
                      </a:lnTo>
                      <a:close/>
                      <a:moveTo>
                        <a:pt x="1009" y="2226"/>
                      </a:moveTo>
                      <a:lnTo>
                        <a:pt x="1009" y="3679"/>
                      </a:lnTo>
                      <a:lnTo>
                        <a:pt x="711" y="3679"/>
                      </a:lnTo>
                      <a:lnTo>
                        <a:pt x="711" y="2226"/>
                      </a:lnTo>
                      <a:lnTo>
                        <a:pt x="1009" y="2226"/>
                      </a:lnTo>
                      <a:close/>
                      <a:moveTo>
                        <a:pt x="1154" y="3887"/>
                      </a:moveTo>
                      <a:lnTo>
                        <a:pt x="1154" y="4040"/>
                      </a:lnTo>
                      <a:lnTo>
                        <a:pt x="568" y="4040"/>
                      </a:lnTo>
                      <a:lnTo>
                        <a:pt x="568" y="3887"/>
                      </a:lnTo>
                      <a:lnTo>
                        <a:pt x="1154" y="3887"/>
                      </a:lnTo>
                      <a:close/>
                      <a:moveTo>
                        <a:pt x="1732" y="2223"/>
                      </a:moveTo>
                      <a:lnTo>
                        <a:pt x="1732" y="3682"/>
                      </a:lnTo>
                      <a:lnTo>
                        <a:pt x="1590" y="3682"/>
                      </a:lnTo>
                      <a:lnTo>
                        <a:pt x="1590" y="4040"/>
                      </a:lnTo>
                      <a:lnTo>
                        <a:pt x="1360" y="4040"/>
                      </a:lnTo>
                      <a:lnTo>
                        <a:pt x="1360" y="3681"/>
                      </a:lnTo>
                      <a:lnTo>
                        <a:pt x="1217" y="3681"/>
                      </a:lnTo>
                      <a:lnTo>
                        <a:pt x="1217" y="2223"/>
                      </a:lnTo>
                      <a:lnTo>
                        <a:pt x="1358" y="2223"/>
                      </a:lnTo>
                      <a:lnTo>
                        <a:pt x="1358" y="1863"/>
                      </a:lnTo>
                      <a:lnTo>
                        <a:pt x="1589" y="1863"/>
                      </a:lnTo>
                      <a:lnTo>
                        <a:pt x="1589" y="2223"/>
                      </a:lnTo>
                      <a:lnTo>
                        <a:pt x="1732" y="2223"/>
                      </a:lnTo>
                      <a:close/>
                      <a:moveTo>
                        <a:pt x="1795" y="2017"/>
                      </a:moveTo>
                      <a:lnTo>
                        <a:pt x="1795" y="1863"/>
                      </a:lnTo>
                      <a:lnTo>
                        <a:pt x="2381" y="1863"/>
                      </a:lnTo>
                      <a:lnTo>
                        <a:pt x="2381" y="2017"/>
                      </a:lnTo>
                      <a:lnTo>
                        <a:pt x="1795" y="2017"/>
                      </a:lnTo>
                      <a:close/>
                      <a:moveTo>
                        <a:pt x="2238" y="2225"/>
                      </a:moveTo>
                      <a:lnTo>
                        <a:pt x="2238" y="3678"/>
                      </a:lnTo>
                      <a:lnTo>
                        <a:pt x="1940" y="3678"/>
                      </a:lnTo>
                      <a:lnTo>
                        <a:pt x="1940" y="2225"/>
                      </a:lnTo>
                      <a:lnTo>
                        <a:pt x="2238" y="2225"/>
                      </a:lnTo>
                      <a:close/>
                      <a:moveTo>
                        <a:pt x="2381" y="3887"/>
                      </a:moveTo>
                      <a:lnTo>
                        <a:pt x="2381" y="4040"/>
                      </a:lnTo>
                      <a:lnTo>
                        <a:pt x="1795" y="4040"/>
                      </a:lnTo>
                      <a:lnTo>
                        <a:pt x="1795" y="3887"/>
                      </a:lnTo>
                      <a:lnTo>
                        <a:pt x="2381" y="3887"/>
                      </a:lnTo>
                      <a:close/>
                      <a:moveTo>
                        <a:pt x="2960" y="2222"/>
                      </a:moveTo>
                      <a:lnTo>
                        <a:pt x="2960" y="3681"/>
                      </a:lnTo>
                      <a:lnTo>
                        <a:pt x="2819" y="3681"/>
                      </a:lnTo>
                      <a:lnTo>
                        <a:pt x="2819" y="4040"/>
                      </a:lnTo>
                      <a:lnTo>
                        <a:pt x="2589" y="4040"/>
                      </a:lnTo>
                      <a:lnTo>
                        <a:pt x="2589" y="3682"/>
                      </a:lnTo>
                      <a:lnTo>
                        <a:pt x="2445" y="3682"/>
                      </a:lnTo>
                      <a:lnTo>
                        <a:pt x="2445" y="2223"/>
                      </a:lnTo>
                      <a:lnTo>
                        <a:pt x="2587" y="2223"/>
                      </a:lnTo>
                      <a:lnTo>
                        <a:pt x="2587" y="1863"/>
                      </a:lnTo>
                      <a:lnTo>
                        <a:pt x="2817" y="1863"/>
                      </a:lnTo>
                      <a:lnTo>
                        <a:pt x="2817" y="2222"/>
                      </a:lnTo>
                      <a:lnTo>
                        <a:pt x="2960" y="2222"/>
                      </a:lnTo>
                      <a:close/>
                      <a:moveTo>
                        <a:pt x="3024" y="4040"/>
                      </a:moveTo>
                      <a:lnTo>
                        <a:pt x="3024" y="3887"/>
                      </a:lnTo>
                      <a:lnTo>
                        <a:pt x="3611" y="3887"/>
                      </a:lnTo>
                      <a:lnTo>
                        <a:pt x="3611" y="4040"/>
                      </a:lnTo>
                      <a:lnTo>
                        <a:pt x="3024" y="4040"/>
                      </a:lnTo>
                      <a:close/>
                      <a:moveTo>
                        <a:pt x="3168" y="3679"/>
                      </a:moveTo>
                      <a:lnTo>
                        <a:pt x="3168" y="2226"/>
                      </a:lnTo>
                      <a:lnTo>
                        <a:pt x="3466" y="2226"/>
                      </a:lnTo>
                      <a:lnTo>
                        <a:pt x="3466" y="3679"/>
                      </a:lnTo>
                      <a:lnTo>
                        <a:pt x="3168" y="3679"/>
                      </a:lnTo>
                      <a:close/>
                      <a:moveTo>
                        <a:pt x="3024" y="2017"/>
                      </a:moveTo>
                      <a:lnTo>
                        <a:pt x="3024" y="1863"/>
                      </a:lnTo>
                      <a:lnTo>
                        <a:pt x="3611" y="1863"/>
                      </a:lnTo>
                      <a:lnTo>
                        <a:pt x="3611" y="2017"/>
                      </a:lnTo>
                      <a:lnTo>
                        <a:pt x="3024" y="2017"/>
                      </a:lnTo>
                      <a:close/>
                      <a:moveTo>
                        <a:pt x="207" y="4474"/>
                      </a:moveTo>
                      <a:lnTo>
                        <a:pt x="207" y="4248"/>
                      </a:lnTo>
                      <a:lnTo>
                        <a:pt x="3972" y="4248"/>
                      </a:lnTo>
                      <a:lnTo>
                        <a:pt x="3972" y="4474"/>
                      </a:lnTo>
                      <a:lnTo>
                        <a:pt x="207" y="4474"/>
                      </a:lnTo>
                      <a:close/>
                      <a:moveTo>
                        <a:pt x="4007" y="1430"/>
                      </a:moveTo>
                      <a:lnTo>
                        <a:pt x="4007" y="1657"/>
                      </a:lnTo>
                      <a:lnTo>
                        <a:pt x="241" y="1657"/>
                      </a:lnTo>
                      <a:lnTo>
                        <a:pt x="241" y="1430"/>
                      </a:lnTo>
                      <a:lnTo>
                        <a:pt x="4007" y="1430"/>
                      </a:lnTo>
                      <a:close/>
                      <a:moveTo>
                        <a:pt x="476" y="1221"/>
                      </a:moveTo>
                      <a:lnTo>
                        <a:pt x="500" y="1206"/>
                      </a:lnTo>
                      <a:lnTo>
                        <a:pt x="500" y="1206"/>
                      </a:lnTo>
                      <a:lnTo>
                        <a:pt x="737" y="1047"/>
                      </a:lnTo>
                      <a:lnTo>
                        <a:pt x="737" y="1047"/>
                      </a:lnTo>
                      <a:lnTo>
                        <a:pt x="1029" y="852"/>
                      </a:lnTo>
                      <a:lnTo>
                        <a:pt x="1029" y="852"/>
                      </a:lnTo>
                      <a:lnTo>
                        <a:pt x="1891" y="275"/>
                      </a:lnTo>
                      <a:lnTo>
                        <a:pt x="1891" y="275"/>
                      </a:lnTo>
                      <a:lnTo>
                        <a:pt x="1917" y="260"/>
                      </a:lnTo>
                      <a:lnTo>
                        <a:pt x="1944" y="245"/>
                      </a:lnTo>
                      <a:lnTo>
                        <a:pt x="1973" y="235"/>
                      </a:lnTo>
                      <a:lnTo>
                        <a:pt x="2003" y="224"/>
                      </a:lnTo>
                      <a:lnTo>
                        <a:pt x="2033" y="216"/>
                      </a:lnTo>
                      <a:lnTo>
                        <a:pt x="2066" y="212"/>
                      </a:lnTo>
                      <a:lnTo>
                        <a:pt x="2099" y="209"/>
                      </a:lnTo>
                      <a:lnTo>
                        <a:pt x="2135" y="207"/>
                      </a:lnTo>
                      <a:lnTo>
                        <a:pt x="2135" y="207"/>
                      </a:lnTo>
                      <a:lnTo>
                        <a:pt x="2147" y="207"/>
                      </a:lnTo>
                      <a:lnTo>
                        <a:pt x="2147" y="207"/>
                      </a:lnTo>
                      <a:lnTo>
                        <a:pt x="2174" y="209"/>
                      </a:lnTo>
                      <a:lnTo>
                        <a:pt x="2202" y="213"/>
                      </a:lnTo>
                      <a:lnTo>
                        <a:pt x="2227" y="218"/>
                      </a:lnTo>
                      <a:lnTo>
                        <a:pt x="2253" y="225"/>
                      </a:lnTo>
                      <a:lnTo>
                        <a:pt x="2280" y="236"/>
                      </a:lnTo>
                      <a:lnTo>
                        <a:pt x="2305" y="248"/>
                      </a:lnTo>
                      <a:lnTo>
                        <a:pt x="2331" y="262"/>
                      </a:lnTo>
                      <a:lnTo>
                        <a:pt x="2355" y="277"/>
                      </a:lnTo>
                      <a:lnTo>
                        <a:pt x="2355" y="277"/>
                      </a:lnTo>
                      <a:lnTo>
                        <a:pt x="2912" y="650"/>
                      </a:lnTo>
                      <a:lnTo>
                        <a:pt x="3466" y="1017"/>
                      </a:lnTo>
                      <a:lnTo>
                        <a:pt x="3466" y="1017"/>
                      </a:lnTo>
                      <a:lnTo>
                        <a:pt x="3772" y="1221"/>
                      </a:lnTo>
                      <a:lnTo>
                        <a:pt x="476" y="1221"/>
                      </a:lnTo>
                      <a:close/>
                    </a:path>
                  </a:pathLst>
                </a:custGeom>
                <a:solidFill>
                  <a:sysClr val="window" lastClr="FFFFFF"/>
                </a:solidFill>
                <a:ln>
                  <a:noFill/>
                </a:ln>
              </p:spPr>
              <p:txBody>
                <a:bodyPr vert="horz" wrap="square" lIns="36571" tIns="19428" rIns="1371405" bIns="19428" numCol="1" anchor="t" anchorCtr="0" compatLnSpc="1">
                  <a:prstTxWarp prst="textNoShape">
                    <a:avLst/>
                  </a:prstTxWarp>
                </a:bodyPr>
                <a:lstStyle/>
                <a:p>
                  <a:pPr marL="0" marR="0" lvl="0" indent="0" algn="l" defTabSz="583322"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40" name="Oval 39"/>
              <p:cNvSpPr/>
              <p:nvPr/>
            </p:nvSpPr>
            <p:spPr>
              <a:xfrm flipH="1">
                <a:off x="10595714" y="5204992"/>
                <a:ext cx="479733" cy="479735"/>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none" lIns="36571" tIns="19428" rIns="1097125" bIns="19428" numCol="1" spcCol="0" rtlCol="0" fromWordArt="0" anchor="ctr" anchorCtr="0" forceAA="0" compatLnSpc="1">
                <a:prstTxWarp prst="textNoShape">
                  <a:avLst/>
                </a:prstTxWarp>
                <a:noAutofit/>
              </a:bodyPr>
              <a:lstStyle/>
              <a:p>
                <a:pPr marL="0" marR="0" lvl="0" indent="0" algn="l" defTabSz="58332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t>ATM/ </a:t>
                </a:r>
                <a:b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br>
                <a: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t>Kiosk</a:t>
                </a:r>
              </a:p>
            </p:txBody>
          </p:sp>
          <p:sp>
            <p:nvSpPr>
              <p:cNvPr id="47" name="Oval 46"/>
              <p:cNvSpPr/>
              <p:nvPr/>
            </p:nvSpPr>
            <p:spPr>
              <a:xfrm flipH="1">
                <a:off x="10339435" y="5749099"/>
                <a:ext cx="479735" cy="479734"/>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none" lIns="36571" tIns="19428" rIns="1462833" bIns="19428" numCol="1" spcCol="0" rtlCol="0" fromWordArt="0" anchor="ctr" anchorCtr="0" forceAA="0" compatLnSpc="1">
                <a:prstTxWarp prst="textNoShape">
                  <a:avLst/>
                </a:prstTxWarp>
                <a:noAutofit/>
              </a:bodyPr>
              <a:lstStyle/>
              <a:p>
                <a:pPr marL="0" marR="0" lvl="0" indent="0" algn="l" defTabSz="58332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t>Online or </a:t>
                </a:r>
                <a:b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br>
                <a: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t>Mobile</a:t>
                </a:r>
              </a:p>
            </p:txBody>
          </p:sp>
          <p:sp>
            <p:nvSpPr>
              <p:cNvPr id="52" name="Oval 51"/>
              <p:cNvSpPr/>
              <p:nvPr/>
            </p:nvSpPr>
            <p:spPr>
              <a:xfrm flipH="1">
                <a:off x="10199654" y="6345637"/>
                <a:ext cx="479735" cy="479734"/>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none" lIns="36571" tIns="19428" rIns="1188551" bIns="19428" numCol="1" spcCol="0" rtlCol="0" fromWordArt="0" anchor="ctr" anchorCtr="0" forceAA="0" compatLnSpc="1">
                <a:prstTxWarp prst="textNoShape">
                  <a:avLst/>
                </a:prstTxWarp>
                <a:noAutofit/>
              </a:bodyPr>
              <a:lstStyle/>
              <a:p>
                <a:pPr marL="0" marR="0" lvl="0" indent="0" algn="l" defTabSz="58332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t>Email</a:t>
                </a:r>
              </a:p>
            </p:txBody>
          </p:sp>
          <p:sp>
            <p:nvSpPr>
              <p:cNvPr id="53" name="Freeform 81"/>
              <p:cNvSpPr>
                <a:spLocks noChangeAspect="1" noEditPoints="1"/>
              </p:cNvSpPr>
              <p:nvPr/>
            </p:nvSpPr>
            <p:spPr bwMode="black">
              <a:xfrm flipH="1">
                <a:off x="10307327" y="6483160"/>
                <a:ext cx="264390" cy="204688"/>
              </a:xfrm>
              <a:custGeom>
                <a:avLst/>
                <a:gdLst>
                  <a:gd name="T0" fmla="*/ 71 w 75"/>
                  <a:gd name="T1" fmla="*/ 58 h 58"/>
                  <a:gd name="T2" fmla="*/ 4 w 75"/>
                  <a:gd name="T3" fmla="*/ 58 h 58"/>
                  <a:gd name="T4" fmla="*/ 0 w 75"/>
                  <a:gd name="T5" fmla="*/ 54 h 58"/>
                  <a:gd name="T6" fmla="*/ 0 w 75"/>
                  <a:gd name="T7" fmla="*/ 4 h 58"/>
                  <a:gd name="T8" fmla="*/ 4 w 75"/>
                  <a:gd name="T9" fmla="*/ 0 h 58"/>
                  <a:gd name="T10" fmla="*/ 71 w 75"/>
                  <a:gd name="T11" fmla="*/ 0 h 58"/>
                  <a:gd name="T12" fmla="*/ 75 w 75"/>
                  <a:gd name="T13" fmla="*/ 4 h 58"/>
                  <a:gd name="T14" fmla="*/ 75 w 75"/>
                  <a:gd name="T15" fmla="*/ 54 h 58"/>
                  <a:gd name="T16" fmla="*/ 71 w 75"/>
                  <a:gd name="T17" fmla="*/ 58 h 58"/>
                  <a:gd name="T18" fmla="*/ 8 w 75"/>
                  <a:gd name="T19" fmla="*/ 50 h 58"/>
                  <a:gd name="T20" fmla="*/ 67 w 75"/>
                  <a:gd name="T21" fmla="*/ 50 h 58"/>
                  <a:gd name="T22" fmla="*/ 67 w 75"/>
                  <a:gd name="T23" fmla="*/ 16 h 58"/>
                  <a:gd name="T24" fmla="*/ 39 w 75"/>
                  <a:gd name="T25" fmla="*/ 38 h 58"/>
                  <a:gd name="T26" fmla="*/ 35 w 75"/>
                  <a:gd name="T27" fmla="*/ 38 h 58"/>
                  <a:gd name="T28" fmla="*/ 8 w 75"/>
                  <a:gd name="T29" fmla="*/ 17 h 58"/>
                  <a:gd name="T30" fmla="*/ 8 w 75"/>
                  <a:gd name="T31" fmla="*/ 50 h 58"/>
                  <a:gd name="T32" fmla="*/ 9 w 75"/>
                  <a:gd name="T33" fmla="*/ 8 h 58"/>
                  <a:gd name="T34" fmla="*/ 37 w 75"/>
                  <a:gd name="T35" fmla="*/ 30 h 58"/>
                  <a:gd name="T36" fmla="*/ 65 w 75"/>
                  <a:gd name="T37" fmla="*/ 8 h 58"/>
                  <a:gd name="T38" fmla="*/ 9 w 75"/>
                  <a:gd name="T39"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58">
                    <a:moveTo>
                      <a:pt x="71" y="58"/>
                    </a:moveTo>
                    <a:cubicBezTo>
                      <a:pt x="4" y="58"/>
                      <a:pt x="4" y="58"/>
                      <a:pt x="4" y="58"/>
                    </a:cubicBezTo>
                    <a:cubicBezTo>
                      <a:pt x="2" y="58"/>
                      <a:pt x="0" y="56"/>
                      <a:pt x="0" y="54"/>
                    </a:cubicBezTo>
                    <a:cubicBezTo>
                      <a:pt x="0" y="4"/>
                      <a:pt x="0" y="4"/>
                      <a:pt x="0" y="4"/>
                    </a:cubicBezTo>
                    <a:cubicBezTo>
                      <a:pt x="0" y="2"/>
                      <a:pt x="2" y="0"/>
                      <a:pt x="4" y="0"/>
                    </a:cubicBezTo>
                    <a:cubicBezTo>
                      <a:pt x="71" y="0"/>
                      <a:pt x="71" y="0"/>
                      <a:pt x="71" y="0"/>
                    </a:cubicBezTo>
                    <a:cubicBezTo>
                      <a:pt x="73" y="0"/>
                      <a:pt x="75" y="2"/>
                      <a:pt x="75" y="4"/>
                    </a:cubicBezTo>
                    <a:cubicBezTo>
                      <a:pt x="75" y="54"/>
                      <a:pt x="75" y="54"/>
                      <a:pt x="75" y="54"/>
                    </a:cubicBezTo>
                    <a:cubicBezTo>
                      <a:pt x="75" y="56"/>
                      <a:pt x="73" y="58"/>
                      <a:pt x="71" y="58"/>
                    </a:cubicBezTo>
                    <a:close/>
                    <a:moveTo>
                      <a:pt x="8" y="50"/>
                    </a:moveTo>
                    <a:cubicBezTo>
                      <a:pt x="67" y="50"/>
                      <a:pt x="67" y="50"/>
                      <a:pt x="67" y="50"/>
                    </a:cubicBezTo>
                    <a:cubicBezTo>
                      <a:pt x="67" y="16"/>
                      <a:pt x="67" y="16"/>
                      <a:pt x="67" y="16"/>
                    </a:cubicBezTo>
                    <a:cubicBezTo>
                      <a:pt x="39" y="38"/>
                      <a:pt x="39" y="38"/>
                      <a:pt x="39" y="38"/>
                    </a:cubicBezTo>
                    <a:cubicBezTo>
                      <a:pt x="38" y="39"/>
                      <a:pt x="36" y="39"/>
                      <a:pt x="35" y="38"/>
                    </a:cubicBezTo>
                    <a:cubicBezTo>
                      <a:pt x="8" y="17"/>
                      <a:pt x="8" y="17"/>
                      <a:pt x="8" y="17"/>
                    </a:cubicBezTo>
                    <a:lnTo>
                      <a:pt x="8" y="50"/>
                    </a:lnTo>
                    <a:close/>
                    <a:moveTo>
                      <a:pt x="9" y="8"/>
                    </a:moveTo>
                    <a:cubicBezTo>
                      <a:pt x="37" y="30"/>
                      <a:pt x="37" y="30"/>
                      <a:pt x="37" y="30"/>
                    </a:cubicBezTo>
                    <a:cubicBezTo>
                      <a:pt x="65" y="8"/>
                      <a:pt x="65" y="8"/>
                      <a:pt x="65" y="8"/>
                    </a:cubicBezTo>
                    <a:lnTo>
                      <a:pt x="9" y="8"/>
                    </a:lnTo>
                    <a:close/>
                  </a:path>
                </a:pathLst>
              </a:custGeom>
              <a:solidFill>
                <a:sysClr val="window" lastClr="FFFFFF"/>
              </a:solidFill>
              <a:ln>
                <a:noFill/>
              </a:ln>
              <a:extLst/>
            </p:spPr>
            <p:txBody>
              <a:bodyPr vert="horz" wrap="square" lIns="639989" tIns="45703" rIns="91408" bIns="45703"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5" name="Oval 54"/>
              <p:cNvSpPr/>
              <p:nvPr/>
            </p:nvSpPr>
            <p:spPr>
              <a:xfrm flipH="1">
                <a:off x="11009220" y="4730732"/>
                <a:ext cx="479735" cy="479733"/>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none" lIns="36571" tIns="19428" rIns="1279979" bIns="19428" numCol="1" spcCol="0" rtlCol="0" fromWordArt="0" anchor="ctr" anchorCtr="0" forceAA="0" compatLnSpc="1">
                <a:prstTxWarp prst="textNoShape">
                  <a:avLst/>
                </a:prstTxWarp>
                <a:noAutofit/>
              </a:bodyPr>
              <a:lstStyle/>
              <a:p>
                <a:pPr marL="0" marR="0" lvl="0" indent="0" algn="l" defTabSz="58332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t>Contact </a:t>
                </a:r>
                <a:b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br>
                <a:r>
                  <a:rPr kumimoji="0" lang="en-US" sz="900" b="0" i="0" u="none" strike="noStrike" kern="0" cap="none" spc="0" normalizeH="0" baseline="0" noProof="0" dirty="0">
                    <a:ln>
                      <a:noFill/>
                    </a:ln>
                    <a:solidFill>
                      <a:srgbClr val="505050"/>
                    </a:solidFill>
                    <a:effectLst/>
                    <a:uLnTx/>
                    <a:uFillTx/>
                    <a:latin typeface="Calibri" panose="020F0502020204030204"/>
                    <a:ea typeface="+mn-ea"/>
                    <a:cs typeface="+mn-cs"/>
                  </a:rPr>
                  <a:t>Center</a:t>
                </a:r>
              </a:p>
            </p:txBody>
          </p:sp>
          <p:cxnSp>
            <p:nvCxnSpPr>
              <p:cNvPr id="422" name="Straight Connector 421"/>
              <p:cNvCxnSpPr>
                <a:stCxn id="37" idx="4"/>
              </p:cNvCxnSpPr>
              <p:nvPr/>
            </p:nvCxnSpPr>
            <p:spPr>
              <a:xfrm flipH="1">
                <a:off x="11778906" y="4847289"/>
                <a:ext cx="34668" cy="559120"/>
              </a:xfrm>
              <a:prstGeom prst="line">
                <a:avLst/>
              </a:prstGeom>
              <a:ln w="1270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flipH="1">
                <a:off x="10864336" y="5493390"/>
                <a:ext cx="1601306" cy="1513949"/>
                <a:chOff x="524511" y="4322913"/>
                <a:chExt cx="1172883" cy="1108898"/>
              </a:xfrm>
            </p:grpSpPr>
            <p:sp>
              <p:nvSpPr>
                <p:cNvPr id="375" name="Freeform 374"/>
                <p:cNvSpPr>
                  <a:spLocks/>
                </p:cNvSpPr>
                <p:nvPr/>
              </p:nvSpPr>
              <p:spPr bwMode="auto">
                <a:xfrm>
                  <a:off x="988597" y="5079402"/>
                  <a:ext cx="247181" cy="294702"/>
                </a:xfrm>
                <a:custGeom>
                  <a:avLst/>
                  <a:gdLst>
                    <a:gd name="connsiteX0" fmla="*/ 49756 w 49756"/>
                    <a:gd name="connsiteY0" fmla="*/ 0 h 59323"/>
                    <a:gd name="connsiteX1" fmla="*/ 0 w 49756"/>
                    <a:gd name="connsiteY1" fmla="*/ 0 h 59323"/>
                    <a:gd name="connsiteX2" fmla="*/ 25159 w 49756"/>
                    <a:gd name="connsiteY2" fmla="*/ 59323 h 59323"/>
                  </a:gdLst>
                  <a:ahLst/>
                  <a:cxnLst>
                    <a:cxn ang="0">
                      <a:pos x="connsiteX0" y="connsiteY0"/>
                    </a:cxn>
                    <a:cxn ang="0">
                      <a:pos x="connsiteX1" y="connsiteY1"/>
                    </a:cxn>
                    <a:cxn ang="0">
                      <a:pos x="connsiteX2" y="connsiteY2"/>
                    </a:cxn>
                  </a:cxnLst>
                  <a:rect l="l" t="t" r="r" b="b"/>
                  <a:pathLst>
                    <a:path w="49756" h="59323">
                      <a:moveTo>
                        <a:pt x="49756" y="0"/>
                      </a:moveTo>
                      <a:lnTo>
                        <a:pt x="0" y="0"/>
                      </a:lnTo>
                      <a:lnTo>
                        <a:pt x="25159" y="59323"/>
                      </a:lnTo>
                      <a:close/>
                    </a:path>
                  </a:pathLst>
                </a:custGeom>
                <a:solidFill>
                  <a:srgbClr val="FFFFFF">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695" tIns="38846" rIns="77695" bIns="38846" numCol="1" anchor="t" anchorCtr="0" compatLnSpc="1">
                  <a:prstTxWarp prst="textNoShape">
                    <a:avLst/>
                  </a:prstTxWarp>
                  <a:noAutofit/>
                </a:bodyPr>
                <a:lstStyle/>
                <a:p>
                  <a:pPr marL="0" marR="0" lvl="0" indent="0" algn="l" defTabSz="776851"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B3B41"/>
                    </a:solidFill>
                    <a:effectLst/>
                    <a:uLnTx/>
                    <a:uFillTx/>
                    <a:latin typeface="Calibri" panose="020F0502020204030204"/>
                    <a:ea typeface="+mn-ea"/>
                    <a:cs typeface="+mn-cs"/>
                  </a:endParaRPr>
                </a:p>
              </p:txBody>
            </p:sp>
            <p:sp>
              <p:nvSpPr>
                <p:cNvPr id="404" name="Freeform 403"/>
                <p:cNvSpPr>
                  <a:spLocks/>
                </p:cNvSpPr>
                <p:nvPr/>
              </p:nvSpPr>
              <p:spPr bwMode="auto">
                <a:xfrm>
                  <a:off x="524511" y="5121722"/>
                  <a:ext cx="470833" cy="310089"/>
                </a:xfrm>
                <a:custGeom>
                  <a:avLst/>
                  <a:gdLst>
                    <a:gd name="connsiteX0" fmla="*/ 405066 w 470833"/>
                    <a:gd name="connsiteY0" fmla="*/ 0 h 310089"/>
                    <a:gd name="connsiteX1" fmla="*/ 470833 w 470833"/>
                    <a:gd name="connsiteY1" fmla="*/ 310089 h 310089"/>
                    <a:gd name="connsiteX2" fmla="*/ 0 w 470833"/>
                    <a:gd name="connsiteY2" fmla="*/ 310089 h 310089"/>
                    <a:gd name="connsiteX3" fmla="*/ 6858 w 470833"/>
                    <a:gd name="connsiteY3" fmla="*/ 272370 h 310089"/>
                    <a:gd name="connsiteX4" fmla="*/ 28383 w 470833"/>
                    <a:gd name="connsiteY4" fmla="*/ 212763 h 310089"/>
                    <a:gd name="connsiteX5" fmla="*/ 30039 w 470833"/>
                    <a:gd name="connsiteY5" fmla="*/ 205312 h 310089"/>
                    <a:gd name="connsiteX6" fmla="*/ 33350 w 470833"/>
                    <a:gd name="connsiteY6" fmla="*/ 197034 h 310089"/>
                    <a:gd name="connsiteX7" fmla="*/ 38317 w 470833"/>
                    <a:gd name="connsiteY7" fmla="*/ 188755 h 310089"/>
                    <a:gd name="connsiteX8" fmla="*/ 44940 w 470833"/>
                    <a:gd name="connsiteY8" fmla="*/ 180476 h 310089"/>
                    <a:gd name="connsiteX9" fmla="*/ 63154 w 470833"/>
                    <a:gd name="connsiteY9" fmla="*/ 163919 h 310089"/>
                    <a:gd name="connsiteX10" fmla="*/ 87990 w 470833"/>
                    <a:gd name="connsiteY10" fmla="*/ 145705 h 310089"/>
                    <a:gd name="connsiteX11" fmla="*/ 115310 w 470833"/>
                    <a:gd name="connsiteY11" fmla="*/ 127492 h 310089"/>
                    <a:gd name="connsiteX12" fmla="*/ 146769 w 470833"/>
                    <a:gd name="connsiteY12" fmla="*/ 109279 h 310089"/>
                    <a:gd name="connsiteX13" fmla="*/ 181540 w 470833"/>
                    <a:gd name="connsiteY13" fmla="*/ 92722 h 310089"/>
                    <a:gd name="connsiteX14" fmla="*/ 216311 w 470833"/>
                    <a:gd name="connsiteY14" fmla="*/ 76164 h 310089"/>
                    <a:gd name="connsiteX15" fmla="*/ 285852 w 470833"/>
                    <a:gd name="connsiteY15" fmla="*/ 46361 h 310089"/>
                    <a:gd name="connsiteX16" fmla="*/ 345459 w 470833"/>
                    <a:gd name="connsiteY16" fmla="*/ 21524 h 31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833" h="310089">
                      <a:moveTo>
                        <a:pt x="405066" y="0"/>
                      </a:moveTo>
                      <a:lnTo>
                        <a:pt x="470833" y="310089"/>
                      </a:lnTo>
                      <a:lnTo>
                        <a:pt x="0" y="310089"/>
                      </a:lnTo>
                      <a:lnTo>
                        <a:pt x="6858" y="272370"/>
                      </a:lnTo>
                      <a:lnTo>
                        <a:pt x="28383" y="212763"/>
                      </a:lnTo>
                      <a:lnTo>
                        <a:pt x="30039" y="205312"/>
                      </a:lnTo>
                      <a:lnTo>
                        <a:pt x="33350" y="197034"/>
                      </a:lnTo>
                      <a:lnTo>
                        <a:pt x="38317" y="188755"/>
                      </a:lnTo>
                      <a:lnTo>
                        <a:pt x="44940" y="180476"/>
                      </a:lnTo>
                      <a:lnTo>
                        <a:pt x="63154" y="163919"/>
                      </a:lnTo>
                      <a:lnTo>
                        <a:pt x="87990" y="145705"/>
                      </a:lnTo>
                      <a:lnTo>
                        <a:pt x="115310" y="127492"/>
                      </a:lnTo>
                      <a:lnTo>
                        <a:pt x="146769" y="109279"/>
                      </a:lnTo>
                      <a:lnTo>
                        <a:pt x="181540" y="92722"/>
                      </a:lnTo>
                      <a:lnTo>
                        <a:pt x="216311" y="76164"/>
                      </a:lnTo>
                      <a:lnTo>
                        <a:pt x="285852" y="46361"/>
                      </a:lnTo>
                      <a:lnTo>
                        <a:pt x="345459" y="21524"/>
                      </a:lnTo>
                      <a:close/>
                    </a:path>
                  </a:pathLst>
                </a:custGeom>
                <a:solidFill>
                  <a:srgbClr val="FFFFFF">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695" tIns="38846" rIns="77695" bIns="38846" numCol="1" anchor="t" anchorCtr="0" compatLnSpc="1">
                  <a:prstTxWarp prst="textNoShape">
                    <a:avLst/>
                  </a:prstTxWarp>
                  <a:noAutofit/>
                </a:bodyPr>
                <a:lstStyle/>
                <a:p>
                  <a:pPr marL="0" marR="0" lvl="0" indent="0" algn="l" defTabSz="776851"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B3B41"/>
                    </a:solidFill>
                    <a:effectLst/>
                    <a:uLnTx/>
                    <a:uFillTx/>
                    <a:latin typeface="Calibri" panose="020F0502020204030204"/>
                    <a:ea typeface="+mn-ea"/>
                    <a:cs typeface="+mn-cs"/>
                  </a:endParaRPr>
                </a:p>
              </p:txBody>
            </p:sp>
            <p:sp>
              <p:nvSpPr>
                <p:cNvPr id="7" name="Freeform 5"/>
                <p:cNvSpPr>
                  <a:spLocks/>
                </p:cNvSpPr>
                <p:nvPr/>
              </p:nvSpPr>
              <p:spPr bwMode="auto">
                <a:xfrm>
                  <a:off x="709168" y="4322913"/>
                  <a:ext cx="796462" cy="810761"/>
                </a:xfrm>
                <a:custGeom>
                  <a:avLst/>
                  <a:gdLst>
                    <a:gd name="T0" fmla="*/ 2150 w 2228"/>
                    <a:gd name="T1" fmla="*/ 1402 h 2268"/>
                    <a:gd name="T2" fmla="*/ 2165 w 2228"/>
                    <a:gd name="T3" fmla="*/ 1237 h 2268"/>
                    <a:gd name="T4" fmla="*/ 2167 w 2228"/>
                    <a:gd name="T5" fmla="*/ 1072 h 2268"/>
                    <a:gd name="T6" fmla="*/ 2150 w 2228"/>
                    <a:gd name="T7" fmla="*/ 914 h 2268"/>
                    <a:gd name="T8" fmla="*/ 2118 w 2228"/>
                    <a:gd name="T9" fmla="*/ 760 h 2268"/>
                    <a:gd name="T10" fmla="*/ 2069 w 2228"/>
                    <a:gd name="T11" fmla="*/ 615 h 2268"/>
                    <a:gd name="T12" fmla="*/ 2002 w 2228"/>
                    <a:gd name="T13" fmla="*/ 480 h 2268"/>
                    <a:gd name="T14" fmla="*/ 1917 w 2228"/>
                    <a:gd name="T15" fmla="*/ 360 h 2268"/>
                    <a:gd name="T16" fmla="*/ 1836 w 2228"/>
                    <a:gd name="T17" fmla="*/ 271 h 2268"/>
                    <a:gd name="T18" fmla="*/ 1691 w 2228"/>
                    <a:gd name="T19" fmla="*/ 154 h 2268"/>
                    <a:gd name="T20" fmla="*/ 1511 w 2228"/>
                    <a:gd name="T21" fmla="*/ 66 h 2268"/>
                    <a:gd name="T22" fmla="*/ 1303 w 2228"/>
                    <a:gd name="T23" fmla="*/ 14 h 2268"/>
                    <a:gd name="T24" fmla="*/ 1134 w 2228"/>
                    <a:gd name="T25" fmla="*/ 0 h 2268"/>
                    <a:gd name="T26" fmla="*/ 939 w 2228"/>
                    <a:gd name="T27" fmla="*/ 17 h 2268"/>
                    <a:gd name="T28" fmla="*/ 758 w 2228"/>
                    <a:gd name="T29" fmla="*/ 66 h 2268"/>
                    <a:gd name="T30" fmla="*/ 598 w 2228"/>
                    <a:gd name="T31" fmla="*/ 140 h 2268"/>
                    <a:gd name="T32" fmla="*/ 465 w 2228"/>
                    <a:gd name="T33" fmla="*/ 238 h 2268"/>
                    <a:gd name="T34" fmla="*/ 371 w 2228"/>
                    <a:gd name="T35" fmla="*/ 331 h 2268"/>
                    <a:gd name="T36" fmla="*/ 273 w 2228"/>
                    <a:gd name="T37" fmla="*/ 474 h 2268"/>
                    <a:gd name="T38" fmla="*/ 206 w 2228"/>
                    <a:gd name="T39" fmla="*/ 633 h 2268"/>
                    <a:gd name="T40" fmla="*/ 162 w 2228"/>
                    <a:gd name="T41" fmla="*/ 802 h 2268"/>
                    <a:gd name="T42" fmla="*/ 139 w 2228"/>
                    <a:gd name="T43" fmla="*/ 976 h 2268"/>
                    <a:gd name="T44" fmla="*/ 134 w 2228"/>
                    <a:gd name="T45" fmla="*/ 1275 h 2268"/>
                    <a:gd name="T46" fmla="*/ 150 w 2228"/>
                    <a:gd name="T47" fmla="*/ 1505 h 2268"/>
                    <a:gd name="T48" fmla="*/ 157 w 2228"/>
                    <a:gd name="T49" fmla="*/ 1688 h 2268"/>
                    <a:gd name="T50" fmla="*/ 146 w 2228"/>
                    <a:gd name="T51" fmla="*/ 1842 h 2268"/>
                    <a:gd name="T52" fmla="*/ 108 w 2228"/>
                    <a:gd name="T53" fmla="*/ 2021 h 2268"/>
                    <a:gd name="T54" fmla="*/ 44 w 2228"/>
                    <a:gd name="T55" fmla="*/ 2170 h 2268"/>
                    <a:gd name="T56" fmla="*/ 0 w 2228"/>
                    <a:gd name="T57" fmla="*/ 2233 h 2268"/>
                    <a:gd name="T58" fmla="*/ 182 w 2228"/>
                    <a:gd name="T59" fmla="*/ 2213 h 2268"/>
                    <a:gd name="T60" fmla="*/ 400 w 2228"/>
                    <a:gd name="T61" fmla="*/ 2163 h 2268"/>
                    <a:gd name="T62" fmla="*/ 592 w 2228"/>
                    <a:gd name="T63" fmla="*/ 2096 h 2268"/>
                    <a:gd name="T64" fmla="*/ 671 w 2228"/>
                    <a:gd name="T65" fmla="*/ 2091 h 2268"/>
                    <a:gd name="T66" fmla="*/ 830 w 2228"/>
                    <a:gd name="T67" fmla="*/ 2196 h 2268"/>
                    <a:gd name="T68" fmla="*/ 1004 w 2228"/>
                    <a:gd name="T69" fmla="*/ 2257 h 2268"/>
                    <a:gd name="T70" fmla="*/ 1167 w 2228"/>
                    <a:gd name="T71" fmla="*/ 2266 h 2268"/>
                    <a:gd name="T72" fmla="*/ 1311 w 2228"/>
                    <a:gd name="T73" fmla="*/ 2241 h 2268"/>
                    <a:gd name="T74" fmla="*/ 1433 w 2228"/>
                    <a:gd name="T75" fmla="*/ 2193 h 2268"/>
                    <a:gd name="T76" fmla="*/ 1560 w 2228"/>
                    <a:gd name="T77" fmla="*/ 2119 h 2268"/>
                    <a:gd name="T78" fmla="*/ 1627 w 2228"/>
                    <a:gd name="T79" fmla="*/ 2094 h 2268"/>
                    <a:gd name="T80" fmla="*/ 1740 w 2228"/>
                    <a:gd name="T81" fmla="*/ 2146 h 2268"/>
                    <a:gd name="T82" fmla="*/ 1944 w 2228"/>
                    <a:gd name="T83" fmla="*/ 2199 h 2268"/>
                    <a:gd name="T84" fmla="*/ 2159 w 2228"/>
                    <a:gd name="T85" fmla="*/ 2228 h 2268"/>
                    <a:gd name="T86" fmla="*/ 2219 w 2228"/>
                    <a:gd name="T87" fmla="*/ 2222 h 2268"/>
                    <a:gd name="T88" fmla="*/ 2172 w 2228"/>
                    <a:gd name="T89" fmla="*/ 2138 h 2268"/>
                    <a:gd name="T90" fmla="*/ 2121 w 2228"/>
                    <a:gd name="T91" fmla="*/ 1958 h 2268"/>
                    <a:gd name="T92" fmla="*/ 2107 w 2228"/>
                    <a:gd name="T93" fmla="*/ 1829 h 2268"/>
                    <a:gd name="T94" fmla="*/ 2112 w 2228"/>
                    <a:gd name="T95" fmla="*/ 1670 h 2268"/>
                    <a:gd name="T96" fmla="*/ 2136 w 2228"/>
                    <a:gd name="T97" fmla="*/ 1484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28" h="2268">
                      <a:moveTo>
                        <a:pt x="2136" y="1484"/>
                      </a:moveTo>
                      <a:lnTo>
                        <a:pt x="2136" y="1484"/>
                      </a:lnTo>
                      <a:lnTo>
                        <a:pt x="2144" y="1443"/>
                      </a:lnTo>
                      <a:lnTo>
                        <a:pt x="2150" y="1402"/>
                      </a:lnTo>
                      <a:lnTo>
                        <a:pt x="2156" y="1360"/>
                      </a:lnTo>
                      <a:lnTo>
                        <a:pt x="2161" y="1319"/>
                      </a:lnTo>
                      <a:lnTo>
                        <a:pt x="2164" y="1278"/>
                      </a:lnTo>
                      <a:lnTo>
                        <a:pt x="2165" y="1237"/>
                      </a:lnTo>
                      <a:lnTo>
                        <a:pt x="2167" y="1196"/>
                      </a:lnTo>
                      <a:lnTo>
                        <a:pt x="2168" y="1155"/>
                      </a:lnTo>
                      <a:lnTo>
                        <a:pt x="2168" y="1113"/>
                      </a:lnTo>
                      <a:lnTo>
                        <a:pt x="2167" y="1072"/>
                      </a:lnTo>
                      <a:lnTo>
                        <a:pt x="2164" y="1033"/>
                      </a:lnTo>
                      <a:lnTo>
                        <a:pt x="2161" y="993"/>
                      </a:lnTo>
                      <a:lnTo>
                        <a:pt x="2156" y="953"/>
                      </a:lnTo>
                      <a:lnTo>
                        <a:pt x="2150" y="914"/>
                      </a:lnTo>
                      <a:lnTo>
                        <a:pt x="2144" y="874"/>
                      </a:lnTo>
                      <a:lnTo>
                        <a:pt x="2136" y="836"/>
                      </a:lnTo>
                      <a:lnTo>
                        <a:pt x="2127" y="798"/>
                      </a:lnTo>
                      <a:lnTo>
                        <a:pt x="2118" y="760"/>
                      </a:lnTo>
                      <a:lnTo>
                        <a:pt x="2107" y="723"/>
                      </a:lnTo>
                      <a:lnTo>
                        <a:pt x="2095" y="686"/>
                      </a:lnTo>
                      <a:lnTo>
                        <a:pt x="2083" y="650"/>
                      </a:lnTo>
                      <a:lnTo>
                        <a:pt x="2069" y="615"/>
                      </a:lnTo>
                      <a:lnTo>
                        <a:pt x="2054" y="580"/>
                      </a:lnTo>
                      <a:lnTo>
                        <a:pt x="2037" y="546"/>
                      </a:lnTo>
                      <a:lnTo>
                        <a:pt x="2020" y="512"/>
                      </a:lnTo>
                      <a:lnTo>
                        <a:pt x="2002" y="480"/>
                      </a:lnTo>
                      <a:lnTo>
                        <a:pt x="1982" y="448"/>
                      </a:lnTo>
                      <a:lnTo>
                        <a:pt x="1961" y="418"/>
                      </a:lnTo>
                      <a:lnTo>
                        <a:pt x="1940" y="389"/>
                      </a:lnTo>
                      <a:lnTo>
                        <a:pt x="1917" y="360"/>
                      </a:lnTo>
                      <a:lnTo>
                        <a:pt x="1892" y="332"/>
                      </a:lnTo>
                      <a:lnTo>
                        <a:pt x="1866" y="305"/>
                      </a:lnTo>
                      <a:lnTo>
                        <a:pt x="1866" y="305"/>
                      </a:lnTo>
                      <a:lnTo>
                        <a:pt x="1836" y="271"/>
                      </a:lnTo>
                      <a:lnTo>
                        <a:pt x="1804" y="239"/>
                      </a:lnTo>
                      <a:lnTo>
                        <a:pt x="1769" y="209"/>
                      </a:lnTo>
                      <a:lnTo>
                        <a:pt x="1732" y="180"/>
                      </a:lnTo>
                      <a:lnTo>
                        <a:pt x="1691" y="154"/>
                      </a:lnTo>
                      <a:lnTo>
                        <a:pt x="1650" y="128"/>
                      </a:lnTo>
                      <a:lnTo>
                        <a:pt x="1605" y="105"/>
                      </a:lnTo>
                      <a:lnTo>
                        <a:pt x="1560" y="84"/>
                      </a:lnTo>
                      <a:lnTo>
                        <a:pt x="1511" y="66"/>
                      </a:lnTo>
                      <a:lnTo>
                        <a:pt x="1462" y="49"/>
                      </a:lnTo>
                      <a:lnTo>
                        <a:pt x="1410" y="35"/>
                      </a:lnTo>
                      <a:lnTo>
                        <a:pt x="1358" y="23"/>
                      </a:lnTo>
                      <a:lnTo>
                        <a:pt x="1303" y="14"/>
                      </a:lnTo>
                      <a:lnTo>
                        <a:pt x="1248" y="6"/>
                      </a:lnTo>
                      <a:lnTo>
                        <a:pt x="1192" y="2"/>
                      </a:lnTo>
                      <a:lnTo>
                        <a:pt x="1134" y="0"/>
                      </a:lnTo>
                      <a:lnTo>
                        <a:pt x="1134" y="0"/>
                      </a:lnTo>
                      <a:lnTo>
                        <a:pt x="1083" y="2"/>
                      </a:lnTo>
                      <a:lnTo>
                        <a:pt x="1035" y="5"/>
                      </a:lnTo>
                      <a:lnTo>
                        <a:pt x="986" y="11"/>
                      </a:lnTo>
                      <a:lnTo>
                        <a:pt x="939" y="17"/>
                      </a:lnTo>
                      <a:lnTo>
                        <a:pt x="891" y="26"/>
                      </a:lnTo>
                      <a:lnTo>
                        <a:pt x="845" y="38"/>
                      </a:lnTo>
                      <a:lnTo>
                        <a:pt x="801" y="50"/>
                      </a:lnTo>
                      <a:lnTo>
                        <a:pt x="758" y="66"/>
                      </a:lnTo>
                      <a:lnTo>
                        <a:pt x="716" y="81"/>
                      </a:lnTo>
                      <a:lnTo>
                        <a:pt x="676" y="99"/>
                      </a:lnTo>
                      <a:lnTo>
                        <a:pt x="636" y="119"/>
                      </a:lnTo>
                      <a:lnTo>
                        <a:pt x="598" y="140"/>
                      </a:lnTo>
                      <a:lnTo>
                        <a:pt x="563" y="163"/>
                      </a:lnTo>
                      <a:lnTo>
                        <a:pt x="528" y="186"/>
                      </a:lnTo>
                      <a:lnTo>
                        <a:pt x="496" y="212"/>
                      </a:lnTo>
                      <a:lnTo>
                        <a:pt x="465" y="238"/>
                      </a:lnTo>
                      <a:lnTo>
                        <a:pt x="465" y="238"/>
                      </a:lnTo>
                      <a:lnTo>
                        <a:pt x="432" y="268"/>
                      </a:lnTo>
                      <a:lnTo>
                        <a:pt x="400" y="299"/>
                      </a:lnTo>
                      <a:lnTo>
                        <a:pt x="371" y="331"/>
                      </a:lnTo>
                      <a:lnTo>
                        <a:pt x="343" y="366"/>
                      </a:lnTo>
                      <a:lnTo>
                        <a:pt x="319" y="401"/>
                      </a:lnTo>
                      <a:lnTo>
                        <a:pt x="295" y="436"/>
                      </a:lnTo>
                      <a:lnTo>
                        <a:pt x="273" y="474"/>
                      </a:lnTo>
                      <a:lnTo>
                        <a:pt x="253" y="512"/>
                      </a:lnTo>
                      <a:lnTo>
                        <a:pt x="237" y="552"/>
                      </a:lnTo>
                      <a:lnTo>
                        <a:pt x="220" y="592"/>
                      </a:lnTo>
                      <a:lnTo>
                        <a:pt x="206" y="633"/>
                      </a:lnTo>
                      <a:lnTo>
                        <a:pt x="192" y="674"/>
                      </a:lnTo>
                      <a:lnTo>
                        <a:pt x="182" y="717"/>
                      </a:lnTo>
                      <a:lnTo>
                        <a:pt x="171" y="760"/>
                      </a:lnTo>
                      <a:lnTo>
                        <a:pt x="162" y="802"/>
                      </a:lnTo>
                      <a:lnTo>
                        <a:pt x="154" y="845"/>
                      </a:lnTo>
                      <a:lnTo>
                        <a:pt x="148" y="889"/>
                      </a:lnTo>
                      <a:lnTo>
                        <a:pt x="143" y="932"/>
                      </a:lnTo>
                      <a:lnTo>
                        <a:pt x="139" y="976"/>
                      </a:lnTo>
                      <a:lnTo>
                        <a:pt x="136" y="1020"/>
                      </a:lnTo>
                      <a:lnTo>
                        <a:pt x="133" y="1106"/>
                      </a:lnTo>
                      <a:lnTo>
                        <a:pt x="131" y="1191"/>
                      </a:lnTo>
                      <a:lnTo>
                        <a:pt x="134" y="1275"/>
                      </a:lnTo>
                      <a:lnTo>
                        <a:pt x="137" y="1354"/>
                      </a:lnTo>
                      <a:lnTo>
                        <a:pt x="143" y="1432"/>
                      </a:lnTo>
                      <a:lnTo>
                        <a:pt x="150" y="1505"/>
                      </a:lnTo>
                      <a:lnTo>
                        <a:pt x="150" y="1505"/>
                      </a:lnTo>
                      <a:lnTo>
                        <a:pt x="153" y="1553"/>
                      </a:lnTo>
                      <a:lnTo>
                        <a:pt x="156" y="1600"/>
                      </a:lnTo>
                      <a:lnTo>
                        <a:pt x="157" y="1646"/>
                      </a:lnTo>
                      <a:lnTo>
                        <a:pt x="157" y="1688"/>
                      </a:lnTo>
                      <a:lnTo>
                        <a:pt x="156" y="1730"/>
                      </a:lnTo>
                      <a:lnTo>
                        <a:pt x="153" y="1769"/>
                      </a:lnTo>
                      <a:lnTo>
                        <a:pt x="150" y="1806"/>
                      </a:lnTo>
                      <a:lnTo>
                        <a:pt x="146" y="1842"/>
                      </a:lnTo>
                      <a:lnTo>
                        <a:pt x="142" y="1876"/>
                      </a:lnTo>
                      <a:lnTo>
                        <a:pt x="136" y="1908"/>
                      </a:lnTo>
                      <a:lnTo>
                        <a:pt x="124" y="1968"/>
                      </a:lnTo>
                      <a:lnTo>
                        <a:pt x="108" y="2021"/>
                      </a:lnTo>
                      <a:lnTo>
                        <a:pt x="93" y="2067"/>
                      </a:lnTo>
                      <a:lnTo>
                        <a:pt x="76" y="2108"/>
                      </a:lnTo>
                      <a:lnTo>
                        <a:pt x="60" y="2141"/>
                      </a:lnTo>
                      <a:lnTo>
                        <a:pt x="44" y="2170"/>
                      </a:lnTo>
                      <a:lnTo>
                        <a:pt x="31" y="2193"/>
                      </a:lnTo>
                      <a:lnTo>
                        <a:pt x="18" y="2210"/>
                      </a:lnTo>
                      <a:lnTo>
                        <a:pt x="8" y="2222"/>
                      </a:lnTo>
                      <a:lnTo>
                        <a:pt x="0" y="2233"/>
                      </a:lnTo>
                      <a:lnTo>
                        <a:pt x="0" y="2233"/>
                      </a:lnTo>
                      <a:lnTo>
                        <a:pt x="61" y="2228"/>
                      </a:lnTo>
                      <a:lnTo>
                        <a:pt x="122" y="2222"/>
                      </a:lnTo>
                      <a:lnTo>
                        <a:pt x="182" y="2213"/>
                      </a:lnTo>
                      <a:lnTo>
                        <a:pt x="240" y="2202"/>
                      </a:lnTo>
                      <a:lnTo>
                        <a:pt x="295" y="2190"/>
                      </a:lnTo>
                      <a:lnTo>
                        <a:pt x="348" y="2176"/>
                      </a:lnTo>
                      <a:lnTo>
                        <a:pt x="400" y="2163"/>
                      </a:lnTo>
                      <a:lnTo>
                        <a:pt x="447" y="2148"/>
                      </a:lnTo>
                      <a:lnTo>
                        <a:pt x="490" y="2134"/>
                      </a:lnTo>
                      <a:lnTo>
                        <a:pt x="530" y="2120"/>
                      </a:lnTo>
                      <a:lnTo>
                        <a:pt x="592" y="2096"/>
                      </a:lnTo>
                      <a:lnTo>
                        <a:pt x="633" y="2079"/>
                      </a:lnTo>
                      <a:lnTo>
                        <a:pt x="649" y="2071"/>
                      </a:lnTo>
                      <a:lnTo>
                        <a:pt x="649" y="2071"/>
                      </a:lnTo>
                      <a:lnTo>
                        <a:pt x="671" y="2091"/>
                      </a:lnTo>
                      <a:lnTo>
                        <a:pt x="694" y="2111"/>
                      </a:lnTo>
                      <a:lnTo>
                        <a:pt x="740" y="2143"/>
                      </a:lnTo>
                      <a:lnTo>
                        <a:pt x="784" y="2172"/>
                      </a:lnTo>
                      <a:lnTo>
                        <a:pt x="830" y="2196"/>
                      </a:lnTo>
                      <a:lnTo>
                        <a:pt x="874" y="2218"/>
                      </a:lnTo>
                      <a:lnTo>
                        <a:pt x="919" y="2234"/>
                      </a:lnTo>
                      <a:lnTo>
                        <a:pt x="961" y="2247"/>
                      </a:lnTo>
                      <a:lnTo>
                        <a:pt x="1004" y="2257"/>
                      </a:lnTo>
                      <a:lnTo>
                        <a:pt x="1047" y="2263"/>
                      </a:lnTo>
                      <a:lnTo>
                        <a:pt x="1088" y="2266"/>
                      </a:lnTo>
                      <a:lnTo>
                        <a:pt x="1128" y="2268"/>
                      </a:lnTo>
                      <a:lnTo>
                        <a:pt x="1167" y="2266"/>
                      </a:lnTo>
                      <a:lnTo>
                        <a:pt x="1206" y="2262"/>
                      </a:lnTo>
                      <a:lnTo>
                        <a:pt x="1242" y="2256"/>
                      </a:lnTo>
                      <a:lnTo>
                        <a:pt x="1277" y="2250"/>
                      </a:lnTo>
                      <a:lnTo>
                        <a:pt x="1311" y="2241"/>
                      </a:lnTo>
                      <a:lnTo>
                        <a:pt x="1344" y="2230"/>
                      </a:lnTo>
                      <a:lnTo>
                        <a:pt x="1375" y="2218"/>
                      </a:lnTo>
                      <a:lnTo>
                        <a:pt x="1404" y="2207"/>
                      </a:lnTo>
                      <a:lnTo>
                        <a:pt x="1433" y="2193"/>
                      </a:lnTo>
                      <a:lnTo>
                        <a:pt x="1459" y="2181"/>
                      </a:lnTo>
                      <a:lnTo>
                        <a:pt x="1483" y="2167"/>
                      </a:lnTo>
                      <a:lnTo>
                        <a:pt x="1526" y="2141"/>
                      </a:lnTo>
                      <a:lnTo>
                        <a:pt x="1560" y="2119"/>
                      </a:lnTo>
                      <a:lnTo>
                        <a:pt x="1586" y="2100"/>
                      </a:lnTo>
                      <a:lnTo>
                        <a:pt x="1607" y="2082"/>
                      </a:lnTo>
                      <a:lnTo>
                        <a:pt x="1607" y="2082"/>
                      </a:lnTo>
                      <a:lnTo>
                        <a:pt x="1627" y="2094"/>
                      </a:lnTo>
                      <a:lnTo>
                        <a:pt x="1647" y="2106"/>
                      </a:lnTo>
                      <a:lnTo>
                        <a:pt x="1669" y="2117"/>
                      </a:lnTo>
                      <a:lnTo>
                        <a:pt x="1692" y="2128"/>
                      </a:lnTo>
                      <a:lnTo>
                        <a:pt x="1740" y="2146"/>
                      </a:lnTo>
                      <a:lnTo>
                        <a:pt x="1790" y="2163"/>
                      </a:lnTo>
                      <a:lnTo>
                        <a:pt x="1840" y="2176"/>
                      </a:lnTo>
                      <a:lnTo>
                        <a:pt x="1892" y="2189"/>
                      </a:lnTo>
                      <a:lnTo>
                        <a:pt x="1944" y="2199"/>
                      </a:lnTo>
                      <a:lnTo>
                        <a:pt x="1993" y="2209"/>
                      </a:lnTo>
                      <a:lnTo>
                        <a:pt x="2040" y="2215"/>
                      </a:lnTo>
                      <a:lnTo>
                        <a:pt x="2085" y="2221"/>
                      </a:lnTo>
                      <a:lnTo>
                        <a:pt x="2159" y="2228"/>
                      </a:lnTo>
                      <a:lnTo>
                        <a:pt x="2210" y="2231"/>
                      </a:lnTo>
                      <a:lnTo>
                        <a:pt x="2228" y="2233"/>
                      </a:lnTo>
                      <a:lnTo>
                        <a:pt x="2228" y="2233"/>
                      </a:lnTo>
                      <a:lnTo>
                        <a:pt x="2219" y="2222"/>
                      </a:lnTo>
                      <a:lnTo>
                        <a:pt x="2211" y="2210"/>
                      </a:lnTo>
                      <a:lnTo>
                        <a:pt x="2199" y="2192"/>
                      </a:lnTo>
                      <a:lnTo>
                        <a:pt x="2187" y="2167"/>
                      </a:lnTo>
                      <a:lnTo>
                        <a:pt x="2172" y="2138"/>
                      </a:lnTo>
                      <a:lnTo>
                        <a:pt x="2158" y="2102"/>
                      </a:lnTo>
                      <a:lnTo>
                        <a:pt x="2144" y="2061"/>
                      </a:lnTo>
                      <a:lnTo>
                        <a:pt x="2132" y="2013"/>
                      </a:lnTo>
                      <a:lnTo>
                        <a:pt x="2121" y="1958"/>
                      </a:lnTo>
                      <a:lnTo>
                        <a:pt x="2117" y="1928"/>
                      </a:lnTo>
                      <a:lnTo>
                        <a:pt x="2112" y="1897"/>
                      </a:lnTo>
                      <a:lnTo>
                        <a:pt x="2110" y="1864"/>
                      </a:lnTo>
                      <a:lnTo>
                        <a:pt x="2107" y="1829"/>
                      </a:lnTo>
                      <a:lnTo>
                        <a:pt x="2107" y="1792"/>
                      </a:lnTo>
                      <a:lnTo>
                        <a:pt x="2107" y="1754"/>
                      </a:lnTo>
                      <a:lnTo>
                        <a:pt x="2109" y="1713"/>
                      </a:lnTo>
                      <a:lnTo>
                        <a:pt x="2112" y="1670"/>
                      </a:lnTo>
                      <a:lnTo>
                        <a:pt x="2115" y="1627"/>
                      </a:lnTo>
                      <a:lnTo>
                        <a:pt x="2121" y="1582"/>
                      </a:lnTo>
                      <a:lnTo>
                        <a:pt x="2127" y="1533"/>
                      </a:lnTo>
                      <a:lnTo>
                        <a:pt x="2136" y="1484"/>
                      </a:lnTo>
                      <a:lnTo>
                        <a:pt x="2136" y="1484"/>
                      </a:lnTo>
                      <a:close/>
                    </a:path>
                  </a:pathLst>
                </a:custGeom>
                <a:solidFill>
                  <a:srgbClr val="FFFFFF">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695" tIns="38846" rIns="77695" bIns="38846" numCol="1" anchor="t" anchorCtr="0" compatLnSpc="1">
                  <a:prstTxWarp prst="textNoShape">
                    <a:avLst/>
                  </a:prstTxWarp>
                  <a:noAutofit/>
                </a:bodyPr>
                <a:lstStyle/>
                <a:p>
                  <a:pPr marL="0" marR="0" lvl="0" indent="0" algn="l" defTabSz="776851"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B3B41"/>
                    </a:solidFill>
                    <a:effectLst/>
                    <a:uLnTx/>
                    <a:uFillTx/>
                    <a:latin typeface="Calibri" panose="020F0502020204030204"/>
                    <a:ea typeface="+mn-ea"/>
                    <a:cs typeface="+mn-cs"/>
                  </a:endParaRPr>
                </a:p>
              </p:txBody>
            </p:sp>
            <p:sp>
              <p:nvSpPr>
                <p:cNvPr id="405" name="Freeform 404"/>
                <p:cNvSpPr>
                  <a:spLocks/>
                </p:cNvSpPr>
                <p:nvPr/>
              </p:nvSpPr>
              <p:spPr bwMode="auto">
                <a:xfrm flipH="1">
                  <a:off x="1226561" y="5121722"/>
                  <a:ext cx="470833" cy="310089"/>
                </a:xfrm>
                <a:custGeom>
                  <a:avLst/>
                  <a:gdLst>
                    <a:gd name="connsiteX0" fmla="*/ 405066 w 470833"/>
                    <a:gd name="connsiteY0" fmla="*/ 0 h 310089"/>
                    <a:gd name="connsiteX1" fmla="*/ 470833 w 470833"/>
                    <a:gd name="connsiteY1" fmla="*/ 310089 h 310089"/>
                    <a:gd name="connsiteX2" fmla="*/ 0 w 470833"/>
                    <a:gd name="connsiteY2" fmla="*/ 310089 h 310089"/>
                    <a:gd name="connsiteX3" fmla="*/ 6858 w 470833"/>
                    <a:gd name="connsiteY3" fmla="*/ 272370 h 310089"/>
                    <a:gd name="connsiteX4" fmla="*/ 28383 w 470833"/>
                    <a:gd name="connsiteY4" fmla="*/ 212763 h 310089"/>
                    <a:gd name="connsiteX5" fmla="*/ 30039 w 470833"/>
                    <a:gd name="connsiteY5" fmla="*/ 205312 h 310089"/>
                    <a:gd name="connsiteX6" fmla="*/ 33350 w 470833"/>
                    <a:gd name="connsiteY6" fmla="*/ 197034 h 310089"/>
                    <a:gd name="connsiteX7" fmla="*/ 38317 w 470833"/>
                    <a:gd name="connsiteY7" fmla="*/ 188755 h 310089"/>
                    <a:gd name="connsiteX8" fmla="*/ 44940 w 470833"/>
                    <a:gd name="connsiteY8" fmla="*/ 180476 h 310089"/>
                    <a:gd name="connsiteX9" fmla="*/ 63154 w 470833"/>
                    <a:gd name="connsiteY9" fmla="*/ 163919 h 310089"/>
                    <a:gd name="connsiteX10" fmla="*/ 87990 w 470833"/>
                    <a:gd name="connsiteY10" fmla="*/ 145705 h 310089"/>
                    <a:gd name="connsiteX11" fmla="*/ 115310 w 470833"/>
                    <a:gd name="connsiteY11" fmla="*/ 127492 h 310089"/>
                    <a:gd name="connsiteX12" fmla="*/ 146769 w 470833"/>
                    <a:gd name="connsiteY12" fmla="*/ 109279 h 310089"/>
                    <a:gd name="connsiteX13" fmla="*/ 181540 w 470833"/>
                    <a:gd name="connsiteY13" fmla="*/ 92722 h 310089"/>
                    <a:gd name="connsiteX14" fmla="*/ 216311 w 470833"/>
                    <a:gd name="connsiteY14" fmla="*/ 76164 h 310089"/>
                    <a:gd name="connsiteX15" fmla="*/ 285852 w 470833"/>
                    <a:gd name="connsiteY15" fmla="*/ 46361 h 310089"/>
                    <a:gd name="connsiteX16" fmla="*/ 345459 w 470833"/>
                    <a:gd name="connsiteY16" fmla="*/ 21524 h 31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833" h="310089">
                      <a:moveTo>
                        <a:pt x="405066" y="0"/>
                      </a:moveTo>
                      <a:lnTo>
                        <a:pt x="470833" y="310089"/>
                      </a:lnTo>
                      <a:lnTo>
                        <a:pt x="0" y="310089"/>
                      </a:lnTo>
                      <a:lnTo>
                        <a:pt x="6858" y="272370"/>
                      </a:lnTo>
                      <a:lnTo>
                        <a:pt x="28383" y="212763"/>
                      </a:lnTo>
                      <a:lnTo>
                        <a:pt x="30039" y="205312"/>
                      </a:lnTo>
                      <a:lnTo>
                        <a:pt x="33350" y="197034"/>
                      </a:lnTo>
                      <a:lnTo>
                        <a:pt x="38317" y="188755"/>
                      </a:lnTo>
                      <a:lnTo>
                        <a:pt x="44940" y="180476"/>
                      </a:lnTo>
                      <a:lnTo>
                        <a:pt x="63154" y="163919"/>
                      </a:lnTo>
                      <a:lnTo>
                        <a:pt x="87990" y="145705"/>
                      </a:lnTo>
                      <a:lnTo>
                        <a:pt x="115310" y="127492"/>
                      </a:lnTo>
                      <a:lnTo>
                        <a:pt x="146769" y="109279"/>
                      </a:lnTo>
                      <a:lnTo>
                        <a:pt x="181540" y="92722"/>
                      </a:lnTo>
                      <a:lnTo>
                        <a:pt x="216311" y="76164"/>
                      </a:lnTo>
                      <a:lnTo>
                        <a:pt x="285852" y="46361"/>
                      </a:lnTo>
                      <a:lnTo>
                        <a:pt x="345459" y="21524"/>
                      </a:lnTo>
                      <a:close/>
                    </a:path>
                  </a:pathLst>
                </a:custGeom>
                <a:solidFill>
                  <a:srgbClr val="FFFFFF">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695" tIns="38846" rIns="77695" bIns="38846" numCol="1" anchor="t" anchorCtr="0" compatLnSpc="1">
                  <a:prstTxWarp prst="textNoShape">
                    <a:avLst/>
                  </a:prstTxWarp>
                  <a:noAutofit/>
                </a:bodyPr>
                <a:lstStyle/>
                <a:p>
                  <a:pPr marL="0" marR="0" lvl="0" indent="0" algn="l" defTabSz="776851"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B3B41"/>
                    </a:solidFill>
                    <a:effectLst/>
                    <a:uLnTx/>
                    <a:uFillTx/>
                    <a:latin typeface="Calibri" panose="020F0502020204030204"/>
                    <a:ea typeface="+mn-ea"/>
                    <a:cs typeface="+mn-cs"/>
                  </a:endParaRPr>
                </a:p>
              </p:txBody>
            </p:sp>
          </p:grpSp>
          <p:cxnSp>
            <p:nvCxnSpPr>
              <p:cNvPr id="407" name="Straight Connector 406"/>
              <p:cNvCxnSpPr/>
              <p:nvPr/>
            </p:nvCxnSpPr>
            <p:spPr>
              <a:xfrm>
                <a:off x="11297937" y="5094415"/>
                <a:ext cx="178165" cy="357638"/>
              </a:xfrm>
              <a:prstGeom prst="line">
                <a:avLst/>
              </a:prstGeom>
              <a:ln w="1270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a:off x="10647886" y="6040946"/>
                <a:ext cx="440772" cy="46124"/>
              </a:xfrm>
              <a:prstGeom prst="line">
                <a:avLst/>
              </a:prstGeom>
              <a:ln w="1270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rot="18900000">
                <a:off x="10489075" y="5824401"/>
                <a:ext cx="183888" cy="329129"/>
                <a:chOff x="4221624" y="5860313"/>
                <a:chExt cx="183888" cy="329129"/>
              </a:xfrm>
            </p:grpSpPr>
            <p:sp>
              <p:nvSpPr>
                <p:cNvPr id="672" name="Freeform 671"/>
                <p:cNvSpPr>
                  <a:spLocks/>
                </p:cNvSpPr>
                <p:nvPr/>
              </p:nvSpPr>
              <p:spPr bwMode="auto">
                <a:xfrm rot="931916">
                  <a:off x="4221624" y="5860313"/>
                  <a:ext cx="183888" cy="329129"/>
                </a:xfrm>
                <a:custGeom>
                  <a:avLst/>
                  <a:gdLst>
                    <a:gd name="connsiteX0" fmla="*/ 19388 w 357459"/>
                    <a:gd name="connsiteY0" fmla="*/ 90879 h 639790"/>
                    <a:gd name="connsiteX1" fmla="*/ 19388 w 357459"/>
                    <a:gd name="connsiteY1" fmla="*/ 548910 h 639790"/>
                    <a:gd name="connsiteX2" fmla="*/ 336859 w 357459"/>
                    <a:gd name="connsiteY2" fmla="*/ 548911 h 639790"/>
                    <a:gd name="connsiteX3" fmla="*/ 336860 w 357459"/>
                    <a:gd name="connsiteY3" fmla="*/ 90879 h 639790"/>
                    <a:gd name="connsiteX4" fmla="*/ 85386 w 357459"/>
                    <a:gd name="connsiteY4" fmla="*/ 35139 h 639790"/>
                    <a:gd name="connsiteX5" fmla="*/ 78761 w 357459"/>
                    <a:gd name="connsiteY5" fmla="*/ 41602 h 639790"/>
                    <a:gd name="connsiteX6" fmla="*/ 85385 w 357459"/>
                    <a:gd name="connsiteY6" fmla="*/ 44833 h 639790"/>
                    <a:gd name="connsiteX7" fmla="*/ 270860 w 357459"/>
                    <a:gd name="connsiteY7" fmla="*/ 44834 h 639790"/>
                    <a:gd name="connsiteX8" fmla="*/ 277484 w 357459"/>
                    <a:gd name="connsiteY8" fmla="*/ 41602 h 639790"/>
                    <a:gd name="connsiteX9" fmla="*/ 270860 w 357459"/>
                    <a:gd name="connsiteY9" fmla="*/ 35140 h 639790"/>
                    <a:gd name="connsiteX10" fmla="*/ 85386 w 357459"/>
                    <a:gd name="connsiteY10" fmla="*/ 35139 h 639790"/>
                    <a:gd name="connsiteX11" fmla="*/ 29788 w 357459"/>
                    <a:gd name="connsiteY11" fmla="*/ 0 h 639790"/>
                    <a:gd name="connsiteX12" fmla="*/ 330981 w 357459"/>
                    <a:gd name="connsiteY12" fmla="*/ 0 h 639790"/>
                    <a:gd name="connsiteX13" fmla="*/ 357459 w 357459"/>
                    <a:gd name="connsiteY13" fmla="*/ 29378 h 639790"/>
                    <a:gd name="connsiteX14" fmla="*/ 357459 w 357459"/>
                    <a:gd name="connsiteY14" fmla="*/ 613676 h 639790"/>
                    <a:gd name="connsiteX15" fmla="*/ 330981 w 357459"/>
                    <a:gd name="connsiteY15" fmla="*/ 639790 h 639790"/>
                    <a:gd name="connsiteX16" fmla="*/ 29788 w 357459"/>
                    <a:gd name="connsiteY16" fmla="*/ 639790 h 639790"/>
                    <a:gd name="connsiteX17" fmla="*/ 0 w 357459"/>
                    <a:gd name="connsiteY17" fmla="*/ 613676 h 639790"/>
                    <a:gd name="connsiteX18" fmla="*/ 0 w 357459"/>
                    <a:gd name="connsiteY18" fmla="*/ 29378 h 639790"/>
                    <a:gd name="connsiteX19" fmla="*/ 29788 w 357459"/>
                    <a:gd name="connsiteY19" fmla="*/ 0 h 63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459" h="639790">
                      <a:moveTo>
                        <a:pt x="19388" y="90879"/>
                      </a:moveTo>
                      <a:lnTo>
                        <a:pt x="19388" y="548910"/>
                      </a:lnTo>
                      <a:lnTo>
                        <a:pt x="336859" y="548911"/>
                      </a:lnTo>
                      <a:lnTo>
                        <a:pt x="336860" y="90879"/>
                      </a:lnTo>
                      <a:close/>
                      <a:moveTo>
                        <a:pt x="85386" y="35139"/>
                      </a:moveTo>
                      <a:cubicBezTo>
                        <a:pt x="82074" y="35140"/>
                        <a:pt x="78761" y="38371"/>
                        <a:pt x="78761" y="41602"/>
                      </a:cubicBezTo>
                      <a:cubicBezTo>
                        <a:pt x="78762" y="44834"/>
                        <a:pt x="82074" y="44834"/>
                        <a:pt x="85385" y="44833"/>
                      </a:cubicBezTo>
                      <a:cubicBezTo>
                        <a:pt x="85385" y="44833"/>
                        <a:pt x="85385" y="44833"/>
                        <a:pt x="270860" y="44834"/>
                      </a:cubicBezTo>
                      <a:cubicBezTo>
                        <a:pt x="274172" y="44834"/>
                        <a:pt x="277485" y="44833"/>
                        <a:pt x="277484" y="41602"/>
                      </a:cubicBezTo>
                      <a:cubicBezTo>
                        <a:pt x="277484" y="38371"/>
                        <a:pt x="274172" y="35139"/>
                        <a:pt x="270860" y="35140"/>
                      </a:cubicBezTo>
                      <a:cubicBezTo>
                        <a:pt x="270860" y="35140"/>
                        <a:pt x="270860" y="35140"/>
                        <a:pt x="85386" y="35139"/>
                      </a:cubicBezTo>
                      <a:close/>
                      <a:moveTo>
                        <a:pt x="29788" y="0"/>
                      </a:moveTo>
                      <a:cubicBezTo>
                        <a:pt x="330981" y="0"/>
                        <a:pt x="330981" y="0"/>
                        <a:pt x="330981" y="0"/>
                      </a:cubicBezTo>
                      <a:cubicBezTo>
                        <a:pt x="344220" y="0"/>
                        <a:pt x="357459" y="13057"/>
                        <a:pt x="357459" y="29378"/>
                      </a:cubicBezTo>
                      <a:lnTo>
                        <a:pt x="357459" y="613676"/>
                      </a:lnTo>
                      <a:cubicBezTo>
                        <a:pt x="357459" y="629997"/>
                        <a:pt x="344219" y="639790"/>
                        <a:pt x="330981" y="639790"/>
                      </a:cubicBezTo>
                      <a:cubicBezTo>
                        <a:pt x="29788" y="639790"/>
                        <a:pt x="29788" y="639790"/>
                        <a:pt x="29788" y="639790"/>
                      </a:cubicBezTo>
                      <a:cubicBezTo>
                        <a:pt x="13239" y="639790"/>
                        <a:pt x="0" y="629997"/>
                        <a:pt x="0" y="613676"/>
                      </a:cubicBezTo>
                      <a:cubicBezTo>
                        <a:pt x="0" y="29378"/>
                        <a:pt x="0" y="29378"/>
                        <a:pt x="0" y="29378"/>
                      </a:cubicBezTo>
                      <a:cubicBezTo>
                        <a:pt x="0" y="13057"/>
                        <a:pt x="13240" y="0"/>
                        <a:pt x="29788" y="0"/>
                      </a:cubicBezTo>
                      <a:close/>
                    </a:path>
                  </a:pathLst>
                </a:custGeom>
                <a:solidFill>
                  <a:sysClr val="window" lastClr="FFFFFF"/>
                </a:solidFill>
                <a:ln>
                  <a:noFill/>
                </a:ln>
                <a:extLst/>
              </p:spPr>
              <p:txBody>
                <a:bodyPr vert="horz" wrap="square" lIns="639989" tIns="19428" rIns="38856" bIns="19428" numCol="1" anchor="t" anchorCtr="0" compatLnSpc="1">
                  <a:prstTxWarp prst="textNoShape">
                    <a:avLst/>
                  </a:prstTxWarp>
                  <a:noAutofit/>
                </a:bodyPr>
                <a:lstStyle/>
                <a:p>
                  <a:pPr marL="0" marR="0" lvl="0" indent="0" algn="l" defTabSz="583322"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73" name="Freeform 6"/>
                <p:cNvSpPr>
                  <a:spLocks noEditPoints="1"/>
                </p:cNvSpPr>
                <p:nvPr/>
              </p:nvSpPr>
              <p:spPr bwMode="auto">
                <a:xfrm rot="6300000">
                  <a:off x="4253919" y="5971348"/>
                  <a:ext cx="123963" cy="87656"/>
                </a:xfrm>
                <a:custGeom>
                  <a:avLst/>
                  <a:gdLst>
                    <a:gd name="T0" fmla="*/ 1681 w 1714"/>
                    <a:gd name="T1" fmla="*/ 682 h 1212"/>
                    <a:gd name="T2" fmla="*/ 1714 w 1714"/>
                    <a:gd name="T3" fmla="*/ 601 h 1212"/>
                    <a:gd name="T4" fmla="*/ 1659 w 1714"/>
                    <a:gd name="T5" fmla="*/ 515 h 1212"/>
                    <a:gd name="T6" fmla="*/ 1601 w 1714"/>
                    <a:gd name="T7" fmla="*/ 505 h 1212"/>
                    <a:gd name="T8" fmla="*/ 1463 w 1714"/>
                    <a:gd name="T9" fmla="*/ 481 h 1212"/>
                    <a:gd name="T10" fmla="*/ 1458 w 1714"/>
                    <a:gd name="T11" fmla="*/ 303 h 1212"/>
                    <a:gd name="T12" fmla="*/ 1403 w 1714"/>
                    <a:gd name="T13" fmla="*/ 158 h 1212"/>
                    <a:gd name="T14" fmla="*/ 1263 w 1714"/>
                    <a:gd name="T15" fmla="*/ 36 h 1212"/>
                    <a:gd name="T16" fmla="*/ 1111 w 1714"/>
                    <a:gd name="T17" fmla="*/ 0 h 1212"/>
                    <a:gd name="T18" fmla="*/ 977 w 1714"/>
                    <a:gd name="T19" fmla="*/ 27 h 1212"/>
                    <a:gd name="T20" fmla="*/ 826 w 1714"/>
                    <a:gd name="T21" fmla="*/ 143 h 1212"/>
                    <a:gd name="T22" fmla="*/ 757 w 1714"/>
                    <a:gd name="T23" fmla="*/ 325 h 1212"/>
                    <a:gd name="T24" fmla="*/ 456 w 1714"/>
                    <a:gd name="T25" fmla="*/ 455 h 1212"/>
                    <a:gd name="T26" fmla="*/ 456 w 1714"/>
                    <a:gd name="T27" fmla="*/ 217 h 1212"/>
                    <a:gd name="T28" fmla="*/ 433 w 1714"/>
                    <a:gd name="T29" fmla="*/ 163 h 1212"/>
                    <a:gd name="T30" fmla="*/ 385 w 1714"/>
                    <a:gd name="T31" fmla="*/ 131 h 1212"/>
                    <a:gd name="T32" fmla="*/ 332 w 1714"/>
                    <a:gd name="T33" fmla="*/ 130 h 1212"/>
                    <a:gd name="T34" fmla="*/ 281 w 1714"/>
                    <a:gd name="T35" fmla="*/ 155 h 1212"/>
                    <a:gd name="T36" fmla="*/ 254 w 1714"/>
                    <a:gd name="T37" fmla="*/ 207 h 1212"/>
                    <a:gd name="T38" fmla="*/ 252 w 1714"/>
                    <a:gd name="T39" fmla="*/ 456 h 1212"/>
                    <a:gd name="T40" fmla="*/ 99 w 1714"/>
                    <a:gd name="T41" fmla="*/ 505 h 1212"/>
                    <a:gd name="T42" fmla="*/ 22 w 1714"/>
                    <a:gd name="T43" fmla="*/ 542 h 1212"/>
                    <a:gd name="T44" fmla="*/ 3 w 1714"/>
                    <a:gd name="T45" fmla="*/ 628 h 1212"/>
                    <a:gd name="T46" fmla="*/ 64 w 1714"/>
                    <a:gd name="T47" fmla="*/ 702 h 1212"/>
                    <a:gd name="T48" fmla="*/ 111 w 1714"/>
                    <a:gd name="T49" fmla="*/ 708 h 1212"/>
                    <a:gd name="T50" fmla="*/ 252 w 1714"/>
                    <a:gd name="T51" fmla="*/ 732 h 1212"/>
                    <a:gd name="T52" fmla="*/ 257 w 1714"/>
                    <a:gd name="T53" fmla="*/ 913 h 1212"/>
                    <a:gd name="T54" fmla="*/ 313 w 1714"/>
                    <a:gd name="T55" fmla="*/ 1054 h 1212"/>
                    <a:gd name="T56" fmla="*/ 453 w 1714"/>
                    <a:gd name="T57" fmla="*/ 1176 h 1212"/>
                    <a:gd name="T58" fmla="*/ 605 w 1714"/>
                    <a:gd name="T59" fmla="*/ 1212 h 1212"/>
                    <a:gd name="T60" fmla="*/ 737 w 1714"/>
                    <a:gd name="T61" fmla="*/ 1185 h 1212"/>
                    <a:gd name="T62" fmla="*/ 889 w 1714"/>
                    <a:gd name="T63" fmla="*/ 1068 h 1212"/>
                    <a:gd name="T64" fmla="*/ 957 w 1714"/>
                    <a:gd name="T65" fmla="*/ 886 h 1212"/>
                    <a:gd name="T66" fmla="*/ 1260 w 1714"/>
                    <a:gd name="T67" fmla="*/ 827 h 1212"/>
                    <a:gd name="T68" fmla="*/ 1264 w 1714"/>
                    <a:gd name="T69" fmla="*/ 1017 h 1212"/>
                    <a:gd name="T70" fmla="*/ 1296 w 1714"/>
                    <a:gd name="T71" fmla="*/ 1063 h 1212"/>
                    <a:gd name="T72" fmla="*/ 1350 w 1714"/>
                    <a:gd name="T73" fmla="*/ 1086 h 1212"/>
                    <a:gd name="T74" fmla="*/ 1401 w 1714"/>
                    <a:gd name="T75" fmla="*/ 1078 h 1212"/>
                    <a:gd name="T76" fmla="*/ 1445 w 1714"/>
                    <a:gd name="T77" fmla="*/ 1042 h 1212"/>
                    <a:gd name="T78" fmla="*/ 1463 w 1714"/>
                    <a:gd name="T79" fmla="*/ 985 h 1212"/>
                    <a:gd name="T80" fmla="*/ 1487 w 1714"/>
                    <a:gd name="T81" fmla="*/ 708 h 1212"/>
                    <a:gd name="T82" fmla="*/ 752 w 1714"/>
                    <a:gd name="T83" fmla="*/ 881 h 1212"/>
                    <a:gd name="T84" fmla="*/ 730 w 1714"/>
                    <a:gd name="T85" fmla="*/ 944 h 1212"/>
                    <a:gd name="T86" fmla="*/ 673 w 1714"/>
                    <a:gd name="T87" fmla="*/ 994 h 1212"/>
                    <a:gd name="T88" fmla="*/ 606 w 1714"/>
                    <a:gd name="T89" fmla="*/ 1008 h 1212"/>
                    <a:gd name="T90" fmla="*/ 572 w 1714"/>
                    <a:gd name="T91" fmla="*/ 1004 h 1212"/>
                    <a:gd name="T92" fmla="*/ 501 w 1714"/>
                    <a:gd name="T93" fmla="*/ 967 h 1212"/>
                    <a:gd name="T94" fmla="*/ 462 w 1714"/>
                    <a:gd name="T95" fmla="*/ 898 h 1212"/>
                    <a:gd name="T96" fmla="*/ 456 w 1714"/>
                    <a:gd name="T97" fmla="*/ 776 h 1212"/>
                    <a:gd name="T98" fmla="*/ 754 w 1714"/>
                    <a:gd name="T99" fmla="*/ 779 h 1212"/>
                    <a:gd name="T100" fmla="*/ 1260 w 1714"/>
                    <a:gd name="T101" fmla="*/ 426 h 1212"/>
                    <a:gd name="T102" fmla="*/ 962 w 1714"/>
                    <a:gd name="T103" fmla="*/ 503 h 1212"/>
                    <a:gd name="T104" fmla="*/ 960 w 1714"/>
                    <a:gd name="T105" fmla="*/ 356 h 1212"/>
                    <a:gd name="T106" fmla="*/ 980 w 1714"/>
                    <a:gd name="T107" fmla="*/ 279 h 1212"/>
                    <a:gd name="T108" fmla="*/ 1034 w 1714"/>
                    <a:gd name="T109" fmla="*/ 223 h 1212"/>
                    <a:gd name="T110" fmla="*/ 1114 w 1714"/>
                    <a:gd name="T111" fmla="*/ 205 h 1212"/>
                    <a:gd name="T112" fmla="*/ 1180 w 1714"/>
                    <a:gd name="T113" fmla="*/ 222 h 1212"/>
                    <a:gd name="T114" fmla="*/ 1237 w 1714"/>
                    <a:gd name="T115" fmla="*/ 276 h 1212"/>
                    <a:gd name="T116" fmla="*/ 1258 w 1714"/>
                    <a:gd name="T117" fmla="*/ 341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4" h="1212">
                      <a:moveTo>
                        <a:pt x="1617" y="708"/>
                      </a:moveTo>
                      <a:lnTo>
                        <a:pt x="1617" y="708"/>
                      </a:lnTo>
                      <a:lnTo>
                        <a:pt x="1635" y="706"/>
                      </a:lnTo>
                      <a:lnTo>
                        <a:pt x="1651" y="700"/>
                      </a:lnTo>
                      <a:lnTo>
                        <a:pt x="1668" y="693"/>
                      </a:lnTo>
                      <a:lnTo>
                        <a:pt x="1681" y="682"/>
                      </a:lnTo>
                      <a:lnTo>
                        <a:pt x="1693" y="670"/>
                      </a:lnTo>
                      <a:lnTo>
                        <a:pt x="1704" y="655"/>
                      </a:lnTo>
                      <a:lnTo>
                        <a:pt x="1710" y="639"/>
                      </a:lnTo>
                      <a:lnTo>
                        <a:pt x="1714" y="621"/>
                      </a:lnTo>
                      <a:lnTo>
                        <a:pt x="1714" y="621"/>
                      </a:lnTo>
                      <a:lnTo>
                        <a:pt x="1714" y="601"/>
                      </a:lnTo>
                      <a:lnTo>
                        <a:pt x="1711" y="583"/>
                      </a:lnTo>
                      <a:lnTo>
                        <a:pt x="1707" y="565"/>
                      </a:lnTo>
                      <a:lnTo>
                        <a:pt x="1698" y="550"/>
                      </a:lnTo>
                      <a:lnTo>
                        <a:pt x="1687" y="536"/>
                      </a:lnTo>
                      <a:lnTo>
                        <a:pt x="1674" y="524"/>
                      </a:lnTo>
                      <a:lnTo>
                        <a:pt x="1659" y="515"/>
                      </a:lnTo>
                      <a:lnTo>
                        <a:pt x="1642" y="509"/>
                      </a:lnTo>
                      <a:lnTo>
                        <a:pt x="1642" y="509"/>
                      </a:lnTo>
                      <a:lnTo>
                        <a:pt x="1632" y="506"/>
                      </a:lnTo>
                      <a:lnTo>
                        <a:pt x="1623" y="506"/>
                      </a:lnTo>
                      <a:lnTo>
                        <a:pt x="1601" y="505"/>
                      </a:lnTo>
                      <a:lnTo>
                        <a:pt x="1601" y="505"/>
                      </a:lnTo>
                      <a:lnTo>
                        <a:pt x="1520" y="505"/>
                      </a:lnTo>
                      <a:lnTo>
                        <a:pt x="1520" y="505"/>
                      </a:lnTo>
                      <a:lnTo>
                        <a:pt x="1487" y="505"/>
                      </a:lnTo>
                      <a:lnTo>
                        <a:pt x="1463" y="505"/>
                      </a:lnTo>
                      <a:lnTo>
                        <a:pt x="1463" y="481"/>
                      </a:lnTo>
                      <a:lnTo>
                        <a:pt x="1463" y="481"/>
                      </a:lnTo>
                      <a:lnTo>
                        <a:pt x="1463" y="444"/>
                      </a:lnTo>
                      <a:lnTo>
                        <a:pt x="1463" y="444"/>
                      </a:lnTo>
                      <a:lnTo>
                        <a:pt x="1463" y="363"/>
                      </a:lnTo>
                      <a:lnTo>
                        <a:pt x="1463" y="363"/>
                      </a:lnTo>
                      <a:lnTo>
                        <a:pt x="1461" y="330"/>
                      </a:lnTo>
                      <a:lnTo>
                        <a:pt x="1458" y="303"/>
                      </a:lnTo>
                      <a:lnTo>
                        <a:pt x="1458" y="303"/>
                      </a:lnTo>
                      <a:lnTo>
                        <a:pt x="1452" y="271"/>
                      </a:lnTo>
                      <a:lnTo>
                        <a:pt x="1445" y="241"/>
                      </a:lnTo>
                      <a:lnTo>
                        <a:pt x="1433" y="213"/>
                      </a:lnTo>
                      <a:lnTo>
                        <a:pt x="1419" y="185"/>
                      </a:lnTo>
                      <a:lnTo>
                        <a:pt x="1403" y="158"/>
                      </a:lnTo>
                      <a:lnTo>
                        <a:pt x="1385" y="134"/>
                      </a:lnTo>
                      <a:lnTo>
                        <a:pt x="1364" y="110"/>
                      </a:lnTo>
                      <a:lnTo>
                        <a:pt x="1341" y="89"/>
                      </a:lnTo>
                      <a:lnTo>
                        <a:pt x="1317" y="70"/>
                      </a:lnTo>
                      <a:lnTo>
                        <a:pt x="1290" y="51"/>
                      </a:lnTo>
                      <a:lnTo>
                        <a:pt x="1263" y="36"/>
                      </a:lnTo>
                      <a:lnTo>
                        <a:pt x="1234" y="24"/>
                      </a:lnTo>
                      <a:lnTo>
                        <a:pt x="1204" y="14"/>
                      </a:lnTo>
                      <a:lnTo>
                        <a:pt x="1174" y="6"/>
                      </a:lnTo>
                      <a:lnTo>
                        <a:pt x="1142" y="2"/>
                      </a:lnTo>
                      <a:lnTo>
                        <a:pt x="1111" y="0"/>
                      </a:lnTo>
                      <a:lnTo>
                        <a:pt x="1111" y="0"/>
                      </a:lnTo>
                      <a:lnTo>
                        <a:pt x="1093" y="0"/>
                      </a:lnTo>
                      <a:lnTo>
                        <a:pt x="1076" y="2"/>
                      </a:lnTo>
                      <a:lnTo>
                        <a:pt x="1076" y="2"/>
                      </a:lnTo>
                      <a:lnTo>
                        <a:pt x="1041" y="8"/>
                      </a:lnTo>
                      <a:lnTo>
                        <a:pt x="1008" y="15"/>
                      </a:lnTo>
                      <a:lnTo>
                        <a:pt x="977" y="27"/>
                      </a:lnTo>
                      <a:lnTo>
                        <a:pt x="948" y="41"/>
                      </a:lnTo>
                      <a:lnTo>
                        <a:pt x="919" y="58"/>
                      </a:lnTo>
                      <a:lnTo>
                        <a:pt x="892" y="76"/>
                      </a:lnTo>
                      <a:lnTo>
                        <a:pt x="868" y="97"/>
                      </a:lnTo>
                      <a:lnTo>
                        <a:pt x="846" y="119"/>
                      </a:lnTo>
                      <a:lnTo>
                        <a:pt x="826" y="143"/>
                      </a:lnTo>
                      <a:lnTo>
                        <a:pt x="808" y="170"/>
                      </a:lnTo>
                      <a:lnTo>
                        <a:pt x="793" y="199"/>
                      </a:lnTo>
                      <a:lnTo>
                        <a:pt x="779" y="228"/>
                      </a:lnTo>
                      <a:lnTo>
                        <a:pt x="769" y="259"/>
                      </a:lnTo>
                      <a:lnTo>
                        <a:pt x="761" y="292"/>
                      </a:lnTo>
                      <a:lnTo>
                        <a:pt x="757" y="325"/>
                      </a:lnTo>
                      <a:lnTo>
                        <a:pt x="755" y="360"/>
                      </a:lnTo>
                      <a:lnTo>
                        <a:pt x="755" y="360"/>
                      </a:lnTo>
                      <a:lnTo>
                        <a:pt x="755" y="443"/>
                      </a:lnTo>
                      <a:lnTo>
                        <a:pt x="755" y="503"/>
                      </a:lnTo>
                      <a:lnTo>
                        <a:pt x="456" y="503"/>
                      </a:lnTo>
                      <a:lnTo>
                        <a:pt x="456" y="455"/>
                      </a:lnTo>
                      <a:lnTo>
                        <a:pt x="456" y="455"/>
                      </a:lnTo>
                      <a:lnTo>
                        <a:pt x="456" y="386"/>
                      </a:lnTo>
                      <a:lnTo>
                        <a:pt x="456" y="386"/>
                      </a:lnTo>
                      <a:lnTo>
                        <a:pt x="456" y="228"/>
                      </a:lnTo>
                      <a:lnTo>
                        <a:pt x="456" y="228"/>
                      </a:lnTo>
                      <a:lnTo>
                        <a:pt x="456" y="217"/>
                      </a:lnTo>
                      <a:lnTo>
                        <a:pt x="454" y="207"/>
                      </a:lnTo>
                      <a:lnTo>
                        <a:pt x="451" y="196"/>
                      </a:lnTo>
                      <a:lnTo>
                        <a:pt x="448" y="187"/>
                      </a:lnTo>
                      <a:lnTo>
                        <a:pt x="444" y="178"/>
                      </a:lnTo>
                      <a:lnTo>
                        <a:pt x="439" y="170"/>
                      </a:lnTo>
                      <a:lnTo>
                        <a:pt x="433" y="163"/>
                      </a:lnTo>
                      <a:lnTo>
                        <a:pt x="426" y="155"/>
                      </a:lnTo>
                      <a:lnTo>
                        <a:pt x="420" y="149"/>
                      </a:lnTo>
                      <a:lnTo>
                        <a:pt x="411" y="143"/>
                      </a:lnTo>
                      <a:lnTo>
                        <a:pt x="403" y="139"/>
                      </a:lnTo>
                      <a:lnTo>
                        <a:pt x="394" y="134"/>
                      </a:lnTo>
                      <a:lnTo>
                        <a:pt x="385" y="131"/>
                      </a:lnTo>
                      <a:lnTo>
                        <a:pt x="374" y="130"/>
                      </a:lnTo>
                      <a:lnTo>
                        <a:pt x="364" y="128"/>
                      </a:lnTo>
                      <a:lnTo>
                        <a:pt x="353" y="127"/>
                      </a:lnTo>
                      <a:lnTo>
                        <a:pt x="353" y="127"/>
                      </a:lnTo>
                      <a:lnTo>
                        <a:pt x="343" y="128"/>
                      </a:lnTo>
                      <a:lnTo>
                        <a:pt x="332" y="130"/>
                      </a:lnTo>
                      <a:lnTo>
                        <a:pt x="323" y="131"/>
                      </a:lnTo>
                      <a:lnTo>
                        <a:pt x="314" y="134"/>
                      </a:lnTo>
                      <a:lnTo>
                        <a:pt x="305" y="139"/>
                      </a:lnTo>
                      <a:lnTo>
                        <a:pt x="296" y="143"/>
                      </a:lnTo>
                      <a:lnTo>
                        <a:pt x="289" y="149"/>
                      </a:lnTo>
                      <a:lnTo>
                        <a:pt x="281" y="155"/>
                      </a:lnTo>
                      <a:lnTo>
                        <a:pt x="275" y="163"/>
                      </a:lnTo>
                      <a:lnTo>
                        <a:pt x="269" y="170"/>
                      </a:lnTo>
                      <a:lnTo>
                        <a:pt x="265" y="179"/>
                      </a:lnTo>
                      <a:lnTo>
                        <a:pt x="260" y="188"/>
                      </a:lnTo>
                      <a:lnTo>
                        <a:pt x="257" y="198"/>
                      </a:lnTo>
                      <a:lnTo>
                        <a:pt x="254" y="207"/>
                      </a:lnTo>
                      <a:lnTo>
                        <a:pt x="252" y="217"/>
                      </a:lnTo>
                      <a:lnTo>
                        <a:pt x="252" y="228"/>
                      </a:lnTo>
                      <a:lnTo>
                        <a:pt x="252" y="228"/>
                      </a:lnTo>
                      <a:lnTo>
                        <a:pt x="252" y="386"/>
                      </a:lnTo>
                      <a:lnTo>
                        <a:pt x="252" y="386"/>
                      </a:lnTo>
                      <a:lnTo>
                        <a:pt x="252" y="456"/>
                      </a:lnTo>
                      <a:lnTo>
                        <a:pt x="252" y="505"/>
                      </a:lnTo>
                      <a:lnTo>
                        <a:pt x="228" y="505"/>
                      </a:lnTo>
                      <a:lnTo>
                        <a:pt x="228" y="505"/>
                      </a:lnTo>
                      <a:lnTo>
                        <a:pt x="188" y="505"/>
                      </a:lnTo>
                      <a:lnTo>
                        <a:pt x="188" y="505"/>
                      </a:lnTo>
                      <a:lnTo>
                        <a:pt x="99" y="505"/>
                      </a:lnTo>
                      <a:lnTo>
                        <a:pt x="99" y="505"/>
                      </a:lnTo>
                      <a:lnTo>
                        <a:pt x="81" y="506"/>
                      </a:lnTo>
                      <a:lnTo>
                        <a:pt x="64" y="512"/>
                      </a:lnTo>
                      <a:lnTo>
                        <a:pt x="48" y="520"/>
                      </a:lnTo>
                      <a:lnTo>
                        <a:pt x="34" y="530"/>
                      </a:lnTo>
                      <a:lnTo>
                        <a:pt x="22" y="542"/>
                      </a:lnTo>
                      <a:lnTo>
                        <a:pt x="12" y="557"/>
                      </a:lnTo>
                      <a:lnTo>
                        <a:pt x="6" y="572"/>
                      </a:lnTo>
                      <a:lnTo>
                        <a:pt x="1" y="590"/>
                      </a:lnTo>
                      <a:lnTo>
                        <a:pt x="1" y="590"/>
                      </a:lnTo>
                      <a:lnTo>
                        <a:pt x="0" y="610"/>
                      </a:lnTo>
                      <a:lnTo>
                        <a:pt x="3" y="628"/>
                      </a:lnTo>
                      <a:lnTo>
                        <a:pt x="9" y="646"/>
                      </a:lnTo>
                      <a:lnTo>
                        <a:pt x="16" y="663"/>
                      </a:lnTo>
                      <a:lnTo>
                        <a:pt x="27" y="676"/>
                      </a:lnTo>
                      <a:lnTo>
                        <a:pt x="40" y="688"/>
                      </a:lnTo>
                      <a:lnTo>
                        <a:pt x="55" y="697"/>
                      </a:lnTo>
                      <a:lnTo>
                        <a:pt x="64" y="702"/>
                      </a:lnTo>
                      <a:lnTo>
                        <a:pt x="73" y="705"/>
                      </a:lnTo>
                      <a:lnTo>
                        <a:pt x="73" y="705"/>
                      </a:lnTo>
                      <a:lnTo>
                        <a:pt x="82" y="706"/>
                      </a:lnTo>
                      <a:lnTo>
                        <a:pt x="91" y="708"/>
                      </a:lnTo>
                      <a:lnTo>
                        <a:pt x="111" y="708"/>
                      </a:lnTo>
                      <a:lnTo>
                        <a:pt x="111" y="708"/>
                      </a:lnTo>
                      <a:lnTo>
                        <a:pt x="194" y="708"/>
                      </a:lnTo>
                      <a:lnTo>
                        <a:pt x="194" y="708"/>
                      </a:lnTo>
                      <a:lnTo>
                        <a:pt x="228" y="708"/>
                      </a:lnTo>
                      <a:lnTo>
                        <a:pt x="252" y="708"/>
                      </a:lnTo>
                      <a:lnTo>
                        <a:pt x="252" y="732"/>
                      </a:lnTo>
                      <a:lnTo>
                        <a:pt x="252" y="732"/>
                      </a:lnTo>
                      <a:lnTo>
                        <a:pt x="252" y="768"/>
                      </a:lnTo>
                      <a:lnTo>
                        <a:pt x="252" y="768"/>
                      </a:lnTo>
                      <a:lnTo>
                        <a:pt x="252" y="849"/>
                      </a:lnTo>
                      <a:lnTo>
                        <a:pt x="252" y="849"/>
                      </a:lnTo>
                      <a:lnTo>
                        <a:pt x="254" y="883"/>
                      </a:lnTo>
                      <a:lnTo>
                        <a:pt x="257" y="913"/>
                      </a:lnTo>
                      <a:lnTo>
                        <a:pt x="257" y="913"/>
                      </a:lnTo>
                      <a:lnTo>
                        <a:pt x="262" y="943"/>
                      </a:lnTo>
                      <a:lnTo>
                        <a:pt x="271" y="971"/>
                      </a:lnTo>
                      <a:lnTo>
                        <a:pt x="281" y="1000"/>
                      </a:lnTo>
                      <a:lnTo>
                        <a:pt x="296" y="1027"/>
                      </a:lnTo>
                      <a:lnTo>
                        <a:pt x="313" y="1054"/>
                      </a:lnTo>
                      <a:lnTo>
                        <a:pt x="331" y="1078"/>
                      </a:lnTo>
                      <a:lnTo>
                        <a:pt x="352" y="1102"/>
                      </a:lnTo>
                      <a:lnTo>
                        <a:pt x="374" y="1123"/>
                      </a:lnTo>
                      <a:lnTo>
                        <a:pt x="400" y="1143"/>
                      </a:lnTo>
                      <a:lnTo>
                        <a:pt x="426" y="1161"/>
                      </a:lnTo>
                      <a:lnTo>
                        <a:pt x="453" y="1176"/>
                      </a:lnTo>
                      <a:lnTo>
                        <a:pt x="481" y="1188"/>
                      </a:lnTo>
                      <a:lnTo>
                        <a:pt x="511" y="1199"/>
                      </a:lnTo>
                      <a:lnTo>
                        <a:pt x="542" y="1206"/>
                      </a:lnTo>
                      <a:lnTo>
                        <a:pt x="573" y="1211"/>
                      </a:lnTo>
                      <a:lnTo>
                        <a:pt x="605" y="1212"/>
                      </a:lnTo>
                      <a:lnTo>
                        <a:pt x="605" y="1212"/>
                      </a:lnTo>
                      <a:lnTo>
                        <a:pt x="621" y="1212"/>
                      </a:lnTo>
                      <a:lnTo>
                        <a:pt x="639" y="1211"/>
                      </a:lnTo>
                      <a:lnTo>
                        <a:pt x="639" y="1211"/>
                      </a:lnTo>
                      <a:lnTo>
                        <a:pt x="674" y="1205"/>
                      </a:lnTo>
                      <a:lnTo>
                        <a:pt x="706" y="1197"/>
                      </a:lnTo>
                      <a:lnTo>
                        <a:pt x="737" y="1185"/>
                      </a:lnTo>
                      <a:lnTo>
                        <a:pt x="767" y="1172"/>
                      </a:lnTo>
                      <a:lnTo>
                        <a:pt x="796" y="1155"/>
                      </a:lnTo>
                      <a:lnTo>
                        <a:pt x="822" y="1137"/>
                      </a:lnTo>
                      <a:lnTo>
                        <a:pt x="846" y="1116"/>
                      </a:lnTo>
                      <a:lnTo>
                        <a:pt x="868" y="1093"/>
                      </a:lnTo>
                      <a:lnTo>
                        <a:pt x="889" y="1068"/>
                      </a:lnTo>
                      <a:lnTo>
                        <a:pt x="907" y="1042"/>
                      </a:lnTo>
                      <a:lnTo>
                        <a:pt x="922" y="1014"/>
                      </a:lnTo>
                      <a:lnTo>
                        <a:pt x="935" y="983"/>
                      </a:lnTo>
                      <a:lnTo>
                        <a:pt x="945" y="952"/>
                      </a:lnTo>
                      <a:lnTo>
                        <a:pt x="953" y="920"/>
                      </a:lnTo>
                      <a:lnTo>
                        <a:pt x="957" y="886"/>
                      </a:lnTo>
                      <a:lnTo>
                        <a:pt x="959" y="851"/>
                      </a:lnTo>
                      <a:lnTo>
                        <a:pt x="959" y="709"/>
                      </a:lnTo>
                      <a:lnTo>
                        <a:pt x="1260" y="709"/>
                      </a:lnTo>
                      <a:lnTo>
                        <a:pt x="1260" y="758"/>
                      </a:lnTo>
                      <a:lnTo>
                        <a:pt x="1260" y="758"/>
                      </a:lnTo>
                      <a:lnTo>
                        <a:pt x="1260" y="827"/>
                      </a:lnTo>
                      <a:lnTo>
                        <a:pt x="1260" y="827"/>
                      </a:lnTo>
                      <a:lnTo>
                        <a:pt x="1260" y="986"/>
                      </a:lnTo>
                      <a:lnTo>
                        <a:pt x="1260" y="986"/>
                      </a:lnTo>
                      <a:lnTo>
                        <a:pt x="1260" y="997"/>
                      </a:lnTo>
                      <a:lnTo>
                        <a:pt x="1261" y="1006"/>
                      </a:lnTo>
                      <a:lnTo>
                        <a:pt x="1264" y="1017"/>
                      </a:lnTo>
                      <a:lnTo>
                        <a:pt x="1267" y="1026"/>
                      </a:lnTo>
                      <a:lnTo>
                        <a:pt x="1272" y="1035"/>
                      </a:lnTo>
                      <a:lnTo>
                        <a:pt x="1276" y="1042"/>
                      </a:lnTo>
                      <a:lnTo>
                        <a:pt x="1282" y="1050"/>
                      </a:lnTo>
                      <a:lnTo>
                        <a:pt x="1288" y="1057"/>
                      </a:lnTo>
                      <a:lnTo>
                        <a:pt x="1296" y="1063"/>
                      </a:lnTo>
                      <a:lnTo>
                        <a:pt x="1303" y="1069"/>
                      </a:lnTo>
                      <a:lnTo>
                        <a:pt x="1312" y="1074"/>
                      </a:lnTo>
                      <a:lnTo>
                        <a:pt x="1321" y="1078"/>
                      </a:lnTo>
                      <a:lnTo>
                        <a:pt x="1330" y="1081"/>
                      </a:lnTo>
                      <a:lnTo>
                        <a:pt x="1340" y="1084"/>
                      </a:lnTo>
                      <a:lnTo>
                        <a:pt x="1350" y="1086"/>
                      </a:lnTo>
                      <a:lnTo>
                        <a:pt x="1361" y="1086"/>
                      </a:lnTo>
                      <a:lnTo>
                        <a:pt x="1361" y="1086"/>
                      </a:lnTo>
                      <a:lnTo>
                        <a:pt x="1371" y="1086"/>
                      </a:lnTo>
                      <a:lnTo>
                        <a:pt x="1382" y="1084"/>
                      </a:lnTo>
                      <a:lnTo>
                        <a:pt x="1392" y="1081"/>
                      </a:lnTo>
                      <a:lnTo>
                        <a:pt x="1401" y="1078"/>
                      </a:lnTo>
                      <a:lnTo>
                        <a:pt x="1410" y="1074"/>
                      </a:lnTo>
                      <a:lnTo>
                        <a:pt x="1418" y="1069"/>
                      </a:lnTo>
                      <a:lnTo>
                        <a:pt x="1427" y="1063"/>
                      </a:lnTo>
                      <a:lnTo>
                        <a:pt x="1433" y="1057"/>
                      </a:lnTo>
                      <a:lnTo>
                        <a:pt x="1440" y="1050"/>
                      </a:lnTo>
                      <a:lnTo>
                        <a:pt x="1445" y="1042"/>
                      </a:lnTo>
                      <a:lnTo>
                        <a:pt x="1451" y="1035"/>
                      </a:lnTo>
                      <a:lnTo>
                        <a:pt x="1454" y="1026"/>
                      </a:lnTo>
                      <a:lnTo>
                        <a:pt x="1458" y="1017"/>
                      </a:lnTo>
                      <a:lnTo>
                        <a:pt x="1460" y="1006"/>
                      </a:lnTo>
                      <a:lnTo>
                        <a:pt x="1461" y="995"/>
                      </a:lnTo>
                      <a:lnTo>
                        <a:pt x="1463" y="985"/>
                      </a:lnTo>
                      <a:lnTo>
                        <a:pt x="1463" y="985"/>
                      </a:lnTo>
                      <a:lnTo>
                        <a:pt x="1463" y="825"/>
                      </a:lnTo>
                      <a:lnTo>
                        <a:pt x="1463" y="825"/>
                      </a:lnTo>
                      <a:lnTo>
                        <a:pt x="1463" y="756"/>
                      </a:lnTo>
                      <a:lnTo>
                        <a:pt x="1463" y="708"/>
                      </a:lnTo>
                      <a:lnTo>
                        <a:pt x="1487" y="708"/>
                      </a:lnTo>
                      <a:lnTo>
                        <a:pt x="1487" y="708"/>
                      </a:lnTo>
                      <a:lnTo>
                        <a:pt x="1528" y="708"/>
                      </a:lnTo>
                      <a:lnTo>
                        <a:pt x="1528" y="708"/>
                      </a:lnTo>
                      <a:lnTo>
                        <a:pt x="1617" y="708"/>
                      </a:lnTo>
                      <a:lnTo>
                        <a:pt x="1617" y="708"/>
                      </a:lnTo>
                      <a:close/>
                      <a:moveTo>
                        <a:pt x="752" y="881"/>
                      </a:moveTo>
                      <a:lnTo>
                        <a:pt x="752" y="881"/>
                      </a:lnTo>
                      <a:lnTo>
                        <a:pt x="749" y="895"/>
                      </a:lnTo>
                      <a:lnTo>
                        <a:pt x="746" y="908"/>
                      </a:lnTo>
                      <a:lnTo>
                        <a:pt x="742" y="920"/>
                      </a:lnTo>
                      <a:lnTo>
                        <a:pt x="736" y="932"/>
                      </a:lnTo>
                      <a:lnTo>
                        <a:pt x="730" y="944"/>
                      </a:lnTo>
                      <a:lnTo>
                        <a:pt x="722" y="953"/>
                      </a:lnTo>
                      <a:lnTo>
                        <a:pt x="713" y="964"/>
                      </a:lnTo>
                      <a:lnTo>
                        <a:pt x="704" y="973"/>
                      </a:lnTo>
                      <a:lnTo>
                        <a:pt x="694" y="980"/>
                      </a:lnTo>
                      <a:lnTo>
                        <a:pt x="683" y="988"/>
                      </a:lnTo>
                      <a:lnTo>
                        <a:pt x="673" y="994"/>
                      </a:lnTo>
                      <a:lnTo>
                        <a:pt x="660" y="998"/>
                      </a:lnTo>
                      <a:lnTo>
                        <a:pt x="647" y="1003"/>
                      </a:lnTo>
                      <a:lnTo>
                        <a:pt x="635" y="1006"/>
                      </a:lnTo>
                      <a:lnTo>
                        <a:pt x="621" y="1008"/>
                      </a:lnTo>
                      <a:lnTo>
                        <a:pt x="606" y="1008"/>
                      </a:lnTo>
                      <a:lnTo>
                        <a:pt x="606" y="1008"/>
                      </a:lnTo>
                      <a:lnTo>
                        <a:pt x="606" y="1008"/>
                      </a:lnTo>
                      <a:lnTo>
                        <a:pt x="606" y="1008"/>
                      </a:lnTo>
                      <a:lnTo>
                        <a:pt x="599" y="1008"/>
                      </a:lnTo>
                      <a:lnTo>
                        <a:pt x="599" y="1008"/>
                      </a:lnTo>
                      <a:lnTo>
                        <a:pt x="585" y="1006"/>
                      </a:lnTo>
                      <a:lnTo>
                        <a:pt x="572" y="1004"/>
                      </a:lnTo>
                      <a:lnTo>
                        <a:pt x="558" y="1000"/>
                      </a:lnTo>
                      <a:lnTo>
                        <a:pt x="545" y="995"/>
                      </a:lnTo>
                      <a:lnTo>
                        <a:pt x="533" y="989"/>
                      </a:lnTo>
                      <a:lnTo>
                        <a:pt x="522" y="983"/>
                      </a:lnTo>
                      <a:lnTo>
                        <a:pt x="511" y="974"/>
                      </a:lnTo>
                      <a:lnTo>
                        <a:pt x="501" y="967"/>
                      </a:lnTo>
                      <a:lnTo>
                        <a:pt x="492" y="956"/>
                      </a:lnTo>
                      <a:lnTo>
                        <a:pt x="484" y="946"/>
                      </a:lnTo>
                      <a:lnTo>
                        <a:pt x="477" y="935"/>
                      </a:lnTo>
                      <a:lnTo>
                        <a:pt x="471" y="923"/>
                      </a:lnTo>
                      <a:lnTo>
                        <a:pt x="465" y="911"/>
                      </a:lnTo>
                      <a:lnTo>
                        <a:pt x="462" y="898"/>
                      </a:lnTo>
                      <a:lnTo>
                        <a:pt x="459" y="884"/>
                      </a:lnTo>
                      <a:lnTo>
                        <a:pt x="457" y="870"/>
                      </a:lnTo>
                      <a:lnTo>
                        <a:pt x="457" y="870"/>
                      </a:lnTo>
                      <a:lnTo>
                        <a:pt x="456" y="822"/>
                      </a:lnTo>
                      <a:lnTo>
                        <a:pt x="456" y="776"/>
                      </a:lnTo>
                      <a:lnTo>
                        <a:pt x="456" y="776"/>
                      </a:lnTo>
                      <a:lnTo>
                        <a:pt x="456" y="733"/>
                      </a:lnTo>
                      <a:lnTo>
                        <a:pt x="456" y="709"/>
                      </a:lnTo>
                      <a:lnTo>
                        <a:pt x="754" y="709"/>
                      </a:lnTo>
                      <a:lnTo>
                        <a:pt x="754" y="733"/>
                      </a:lnTo>
                      <a:lnTo>
                        <a:pt x="754" y="733"/>
                      </a:lnTo>
                      <a:lnTo>
                        <a:pt x="754" y="779"/>
                      </a:lnTo>
                      <a:lnTo>
                        <a:pt x="754" y="779"/>
                      </a:lnTo>
                      <a:lnTo>
                        <a:pt x="755" y="830"/>
                      </a:lnTo>
                      <a:lnTo>
                        <a:pt x="754" y="855"/>
                      </a:lnTo>
                      <a:lnTo>
                        <a:pt x="752" y="881"/>
                      </a:lnTo>
                      <a:lnTo>
                        <a:pt x="752" y="881"/>
                      </a:lnTo>
                      <a:close/>
                      <a:moveTo>
                        <a:pt x="1260" y="426"/>
                      </a:moveTo>
                      <a:lnTo>
                        <a:pt x="1260" y="426"/>
                      </a:lnTo>
                      <a:lnTo>
                        <a:pt x="1260" y="462"/>
                      </a:lnTo>
                      <a:lnTo>
                        <a:pt x="1260" y="462"/>
                      </a:lnTo>
                      <a:lnTo>
                        <a:pt x="1260" y="473"/>
                      </a:lnTo>
                      <a:lnTo>
                        <a:pt x="1260" y="503"/>
                      </a:lnTo>
                      <a:lnTo>
                        <a:pt x="962" y="503"/>
                      </a:lnTo>
                      <a:lnTo>
                        <a:pt x="962" y="479"/>
                      </a:lnTo>
                      <a:lnTo>
                        <a:pt x="962" y="479"/>
                      </a:lnTo>
                      <a:lnTo>
                        <a:pt x="960" y="434"/>
                      </a:lnTo>
                      <a:lnTo>
                        <a:pt x="960" y="434"/>
                      </a:lnTo>
                      <a:lnTo>
                        <a:pt x="960" y="383"/>
                      </a:lnTo>
                      <a:lnTo>
                        <a:pt x="960" y="356"/>
                      </a:lnTo>
                      <a:lnTo>
                        <a:pt x="963" y="330"/>
                      </a:lnTo>
                      <a:lnTo>
                        <a:pt x="963" y="330"/>
                      </a:lnTo>
                      <a:lnTo>
                        <a:pt x="965" y="316"/>
                      </a:lnTo>
                      <a:lnTo>
                        <a:pt x="969" y="303"/>
                      </a:lnTo>
                      <a:lnTo>
                        <a:pt x="974" y="291"/>
                      </a:lnTo>
                      <a:lnTo>
                        <a:pt x="980" y="279"/>
                      </a:lnTo>
                      <a:lnTo>
                        <a:pt x="986" y="267"/>
                      </a:lnTo>
                      <a:lnTo>
                        <a:pt x="995" y="256"/>
                      </a:lnTo>
                      <a:lnTo>
                        <a:pt x="1004" y="247"/>
                      </a:lnTo>
                      <a:lnTo>
                        <a:pt x="1013" y="238"/>
                      </a:lnTo>
                      <a:lnTo>
                        <a:pt x="1023" y="231"/>
                      </a:lnTo>
                      <a:lnTo>
                        <a:pt x="1034" y="223"/>
                      </a:lnTo>
                      <a:lnTo>
                        <a:pt x="1046" y="217"/>
                      </a:lnTo>
                      <a:lnTo>
                        <a:pt x="1059" y="213"/>
                      </a:lnTo>
                      <a:lnTo>
                        <a:pt x="1072" y="210"/>
                      </a:lnTo>
                      <a:lnTo>
                        <a:pt x="1085" y="207"/>
                      </a:lnTo>
                      <a:lnTo>
                        <a:pt x="1100" y="205"/>
                      </a:lnTo>
                      <a:lnTo>
                        <a:pt x="1114" y="205"/>
                      </a:lnTo>
                      <a:lnTo>
                        <a:pt x="1114" y="205"/>
                      </a:lnTo>
                      <a:lnTo>
                        <a:pt x="1129" y="207"/>
                      </a:lnTo>
                      <a:lnTo>
                        <a:pt x="1142" y="208"/>
                      </a:lnTo>
                      <a:lnTo>
                        <a:pt x="1156" y="213"/>
                      </a:lnTo>
                      <a:lnTo>
                        <a:pt x="1168" y="217"/>
                      </a:lnTo>
                      <a:lnTo>
                        <a:pt x="1180" y="222"/>
                      </a:lnTo>
                      <a:lnTo>
                        <a:pt x="1192" y="229"/>
                      </a:lnTo>
                      <a:lnTo>
                        <a:pt x="1203" y="237"/>
                      </a:lnTo>
                      <a:lnTo>
                        <a:pt x="1213" y="246"/>
                      </a:lnTo>
                      <a:lnTo>
                        <a:pt x="1222" y="255"/>
                      </a:lnTo>
                      <a:lnTo>
                        <a:pt x="1230" y="265"/>
                      </a:lnTo>
                      <a:lnTo>
                        <a:pt x="1237" y="276"/>
                      </a:lnTo>
                      <a:lnTo>
                        <a:pt x="1243" y="288"/>
                      </a:lnTo>
                      <a:lnTo>
                        <a:pt x="1249" y="300"/>
                      </a:lnTo>
                      <a:lnTo>
                        <a:pt x="1252" y="313"/>
                      </a:lnTo>
                      <a:lnTo>
                        <a:pt x="1257" y="327"/>
                      </a:lnTo>
                      <a:lnTo>
                        <a:pt x="1258" y="341"/>
                      </a:lnTo>
                      <a:lnTo>
                        <a:pt x="1258" y="341"/>
                      </a:lnTo>
                      <a:lnTo>
                        <a:pt x="1260" y="363"/>
                      </a:lnTo>
                      <a:lnTo>
                        <a:pt x="1260" y="384"/>
                      </a:lnTo>
                      <a:lnTo>
                        <a:pt x="1260" y="426"/>
                      </a:lnTo>
                      <a:lnTo>
                        <a:pt x="1260" y="42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39989" tIns="19428" rIns="38856" bIns="19428" numCol="1" anchor="t" anchorCtr="0" compatLnSpc="1">
                  <a:prstTxWarp prst="textNoShape">
                    <a:avLst/>
                  </a:prstTxWarp>
                </a:bodyPr>
                <a:lstStyle/>
                <a:p>
                  <a:pPr marL="0" marR="0" lvl="0" indent="0" algn="l" defTabSz="583322"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675" name="Freeform 23"/>
              <p:cNvSpPr>
                <a:spLocks noEditPoints="1"/>
              </p:cNvSpPr>
              <p:nvPr/>
            </p:nvSpPr>
            <p:spPr bwMode="auto">
              <a:xfrm>
                <a:off x="11090310" y="4798135"/>
                <a:ext cx="312380" cy="312379"/>
              </a:xfrm>
              <a:custGeom>
                <a:avLst/>
                <a:gdLst>
                  <a:gd name="T0" fmla="*/ 2370 w 5456"/>
                  <a:gd name="T1" fmla="*/ 5252 h 5456"/>
                  <a:gd name="T2" fmla="*/ 2404 w 5456"/>
                  <a:gd name="T3" fmla="*/ 4864 h 5456"/>
                  <a:gd name="T4" fmla="*/ 2715 w 5456"/>
                  <a:gd name="T5" fmla="*/ 4716 h 5456"/>
                  <a:gd name="T6" fmla="*/ 3257 w 5456"/>
                  <a:gd name="T7" fmla="*/ 4835 h 5456"/>
                  <a:gd name="T8" fmla="*/ 4173 w 5456"/>
                  <a:gd name="T9" fmla="*/ 4999 h 5456"/>
                  <a:gd name="T10" fmla="*/ 4560 w 5456"/>
                  <a:gd name="T11" fmla="*/ 4876 h 5456"/>
                  <a:gd name="T12" fmla="*/ 4819 w 5456"/>
                  <a:gd name="T13" fmla="*/ 4570 h 5456"/>
                  <a:gd name="T14" fmla="*/ 4863 w 5456"/>
                  <a:gd name="T15" fmla="*/ 4354 h 5456"/>
                  <a:gd name="T16" fmla="*/ 4553 w 5456"/>
                  <a:gd name="T17" fmla="*/ 3988 h 5456"/>
                  <a:gd name="T18" fmla="*/ 4619 w 5456"/>
                  <a:gd name="T19" fmla="*/ 2428 h 5456"/>
                  <a:gd name="T20" fmla="*/ 4872 w 5456"/>
                  <a:gd name="T21" fmla="*/ 2144 h 5456"/>
                  <a:gd name="T22" fmla="*/ 4714 w 5456"/>
                  <a:gd name="T23" fmla="*/ 1537 h 5456"/>
                  <a:gd name="T24" fmla="*/ 4372 w 5456"/>
                  <a:gd name="T25" fmla="*/ 989 h 5456"/>
                  <a:gd name="T26" fmla="*/ 3871 w 5456"/>
                  <a:gd name="T27" fmla="*/ 554 h 5456"/>
                  <a:gd name="T28" fmla="*/ 3231 w 5456"/>
                  <a:gd name="T29" fmla="*/ 287 h 5456"/>
                  <a:gd name="T30" fmla="*/ 2514 w 5456"/>
                  <a:gd name="T31" fmla="*/ 238 h 5456"/>
                  <a:gd name="T32" fmla="*/ 1781 w 5456"/>
                  <a:gd name="T33" fmla="*/ 445 h 5456"/>
                  <a:gd name="T34" fmla="*/ 1185 w 5456"/>
                  <a:gd name="T35" fmla="*/ 879 h 5456"/>
                  <a:gd name="T36" fmla="*/ 771 w 5456"/>
                  <a:gd name="T37" fmla="*/ 1475 h 5456"/>
                  <a:gd name="T38" fmla="*/ 580 w 5456"/>
                  <a:gd name="T39" fmla="*/ 2178 h 5456"/>
                  <a:gd name="T40" fmla="*/ 861 w 5456"/>
                  <a:gd name="T41" fmla="*/ 2466 h 5456"/>
                  <a:gd name="T42" fmla="*/ 897 w 5456"/>
                  <a:gd name="T43" fmla="*/ 4027 h 5456"/>
                  <a:gd name="T44" fmla="*/ 634 w 5456"/>
                  <a:gd name="T45" fmla="*/ 4340 h 5456"/>
                  <a:gd name="T46" fmla="*/ 355 w 5456"/>
                  <a:gd name="T47" fmla="*/ 4366 h 5456"/>
                  <a:gd name="T48" fmla="*/ 101 w 5456"/>
                  <a:gd name="T49" fmla="*/ 4206 h 5456"/>
                  <a:gd name="T50" fmla="*/ 0 w 5456"/>
                  <a:gd name="T51" fmla="*/ 3919 h 5456"/>
                  <a:gd name="T52" fmla="*/ 163 w 5456"/>
                  <a:gd name="T53" fmla="*/ 2323 h 5456"/>
                  <a:gd name="T54" fmla="*/ 379 w 5456"/>
                  <a:gd name="T55" fmla="*/ 1964 h 5456"/>
                  <a:gd name="T56" fmla="*/ 750 w 5456"/>
                  <a:gd name="T57" fmla="*/ 1052 h 5456"/>
                  <a:gd name="T58" fmla="*/ 1466 w 5456"/>
                  <a:gd name="T59" fmla="*/ 361 h 5456"/>
                  <a:gd name="T60" fmla="*/ 2269 w 5456"/>
                  <a:gd name="T61" fmla="*/ 43 h 5456"/>
                  <a:gd name="T62" fmla="*/ 3050 w 5456"/>
                  <a:gd name="T63" fmla="*/ 21 h 5456"/>
                  <a:gd name="T64" fmla="*/ 4199 w 5456"/>
                  <a:gd name="T65" fmla="*/ 509 h 5456"/>
                  <a:gd name="T66" fmla="*/ 4666 w 5456"/>
                  <a:gd name="T67" fmla="*/ 990 h 5456"/>
                  <a:gd name="T68" fmla="*/ 4990 w 5456"/>
                  <a:gd name="T69" fmla="*/ 1624 h 5456"/>
                  <a:gd name="T70" fmla="*/ 5113 w 5456"/>
                  <a:gd name="T71" fmla="*/ 2225 h 5456"/>
                  <a:gd name="T72" fmla="*/ 5399 w 5456"/>
                  <a:gd name="T73" fmla="*/ 2451 h 5456"/>
                  <a:gd name="T74" fmla="*/ 5452 w 5456"/>
                  <a:gd name="T75" fmla="*/ 3983 h 5456"/>
                  <a:gd name="T76" fmla="*/ 5215 w 5456"/>
                  <a:gd name="T77" fmla="*/ 4321 h 5456"/>
                  <a:gd name="T78" fmla="*/ 5090 w 5456"/>
                  <a:gd name="T79" fmla="*/ 4479 h 5456"/>
                  <a:gd name="T80" fmla="*/ 4871 w 5456"/>
                  <a:gd name="T81" fmla="*/ 4903 h 5456"/>
                  <a:gd name="T82" fmla="*/ 4326 w 5456"/>
                  <a:gd name="T83" fmla="*/ 5213 h 5456"/>
                  <a:gd name="T84" fmla="*/ 3306 w 5456"/>
                  <a:gd name="T85" fmla="*/ 5266 h 5456"/>
                  <a:gd name="T86" fmla="*/ 3097 w 5456"/>
                  <a:gd name="T87" fmla="*/ 5438 h 5456"/>
                  <a:gd name="T88" fmla="*/ 676 w 5456"/>
                  <a:gd name="T89" fmla="*/ 2619 h 5456"/>
                  <a:gd name="T90" fmla="*/ 403 w 5456"/>
                  <a:gd name="T91" fmla="*/ 2451 h 5456"/>
                  <a:gd name="T92" fmla="*/ 235 w 5456"/>
                  <a:gd name="T93" fmla="*/ 2618 h 5456"/>
                  <a:gd name="T94" fmla="*/ 265 w 5456"/>
                  <a:gd name="T95" fmla="*/ 4045 h 5456"/>
                  <a:gd name="T96" fmla="*/ 542 w 5456"/>
                  <a:gd name="T97" fmla="*/ 4131 h 5456"/>
                  <a:gd name="T98" fmla="*/ 682 w 5456"/>
                  <a:gd name="T99" fmla="*/ 3917 h 5456"/>
                  <a:gd name="T100" fmla="*/ 5178 w 5456"/>
                  <a:gd name="T101" fmla="*/ 2529 h 5456"/>
                  <a:gd name="T102" fmla="*/ 4895 w 5456"/>
                  <a:gd name="T103" fmla="*/ 2470 h 5456"/>
                  <a:gd name="T104" fmla="*/ 4774 w 5456"/>
                  <a:gd name="T105" fmla="*/ 2676 h 5456"/>
                  <a:gd name="T106" fmla="*/ 4881 w 5456"/>
                  <a:gd name="T107" fmla="*/ 4113 h 5456"/>
                  <a:gd name="T108" fmla="*/ 5155 w 5456"/>
                  <a:gd name="T109" fmla="*/ 4089 h 5456"/>
                  <a:gd name="T110" fmla="*/ 2843 w 5456"/>
                  <a:gd name="T111" fmla="*/ 4945 h 5456"/>
                  <a:gd name="T112" fmla="*/ 2584 w 5456"/>
                  <a:gd name="T113" fmla="*/ 5006 h 5456"/>
                  <a:gd name="T114" fmla="*/ 2582 w 5456"/>
                  <a:gd name="T115" fmla="*/ 5165 h 5456"/>
                  <a:gd name="T116" fmla="*/ 2981 w 5456"/>
                  <a:gd name="T117" fmla="*/ 5228 h 5456"/>
                  <a:gd name="T118" fmla="*/ 3120 w 5456"/>
                  <a:gd name="T119" fmla="*/ 5127 h 5456"/>
                  <a:gd name="T120" fmla="*/ 3062 w 5456"/>
                  <a:gd name="T121" fmla="*/ 4968 h 5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56" h="5456">
                    <a:moveTo>
                      <a:pt x="2656" y="5456"/>
                    </a:moveTo>
                    <a:lnTo>
                      <a:pt x="2656" y="5456"/>
                    </a:lnTo>
                    <a:lnTo>
                      <a:pt x="2608" y="5444"/>
                    </a:lnTo>
                    <a:lnTo>
                      <a:pt x="2608" y="5444"/>
                    </a:lnTo>
                    <a:lnTo>
                      <a:pt x="2576" y="5435"/>
                    </a:lnTo>
                    <a:lnTo>
                      <a:pt x="2547" y="5423"/>
                    </a:lnTo>
                    <a:lnTo>
                      <a:pt x="2519" y="5407"/>
                    </a:lnTo>
                    <a:lnTo>
                      <a:pt x="2492" y="5391"/>
                    </a:lnTo>
                    <a:lnTo>
                      <a:pt x="2466" y="5373"/>
                    </a:lnTo>
                    <a:lnTo>
                      <a:pt x="2444" y="5352"/>
                    </a:lnTo>
                    <a:lnTo>
                      <a:pt x="2422" y="5329"/>
                    </a:lnTo>
                    <a:lnTo>
                      <a:pt x="2403" y="5305"/>
                    </a:lnTo>
                    <a:lnTo>
                      <a:pt x="2385" y="5280"/>
                    </a:lnTo>
                    <a:lnTo>
                      <a:pt x="2370" y="5252"/>
                    </a:lnTo>
                    <a:lnTo>
                      <a:pt x="2356" y="5225"/>
                    </a:lnTo>
                    <a:lnTo>
                      <a:pt x="2346" y="5197"/>
                    </a:lnTo>
                    <a:lnTo>
                      <a:pt x="2338" y="5167"/>
                    </a:lnTo>
                    <a:lnTo>
                      <a:pt x="2332" y="5136"/>
                    </a:lnTo>
                    <a:lnTo>
                      <a:pt x="2329" y="5105"/>
                    </a:lnTo>
                    <a:lnTo>
                      <a:pt x="2331" y="5075"/>
                    </a:lnTo>
                    <a:lnTo>
                      <a:pt x="2331" y="5075"/>
                    </a:lnTo>
                    <a:lnTo>
                      <a:pt x="2334" y="5040"/>
                    </a:lnTo>
                    <a:lnTo>
                      <a:pt x="2340" y="5007"/>
                    </a:lnTo>
                    <a:lnTo>
                      <a:pt x="2347" y="4977"/>
                    </a:lnTo>
                    <a:lnTo>
                      <a:pt x="2359" y="4945"/>
                    </a:lnTo>
                    <a:lnTo>
                      <a:pt x="2371" y="4917"/>
                    </a:lnTo>
                    <a:lnTo>
                      <a:pt x="2388" y="4890"/>
                    </a:lnTo>
                    <a:lnTo>
                      <a:pt x="2404" y="4864"/>
                    </a:lnTo>
                    <a:lnTo>
                      <a:pt x="2424" y="4840"/>
                    </a:lnTo>
                    <a:lnTo>
                      <a:pt x="2447" y="4817"/>
                    </a:lnTo>
                    <a:lnTo>
                      <a:pt x="2471" y="4796"/>
                    </a:lnTo>
                    <a:lnTo>
                      <a:pt x="2495" y="4778"/>
                    </a:lnTo>
                    <a:lnTo>
                      <a:pt x="2522" y="4762"/>
                    </a:lnTo>
                    <a:lnTo>
                      <a:pt x="2550" y="4748"/>
                    </a:lnTo>
                    <a:lnTo>
                      <a:pt x="2581" y="4736"/>
                    </a:lnTo>
                    <a:lnTo>
                      <a:pt x="2612" y="4727"/>
                    </a:lnTo>
                    <a:lnTo>
                      <a:pt x="2644" y="4721"/>
                    </a:lnTo>
                    <a:lnTo>
                      <a:pt x="2644" y="4721"/>
                    </a:lnTo>
                    <a:lnTo>
                      <a:pt x="2662" y="4718"/>
                    </a:lnTo>
                    <a:lnTo>
                      <a:pt x="2680" y="4716"/>
                    </a:lnTo>
                    <a:lnTo>
                      <a:pt x="2715" y="4716"/>
                    </a:lnTo>
                    <a:lnTo>
                      <a:pt x="2715" y="4716"/>
                    </a:lnTo>
                    <a:lnTo>
                      <a:pt x="2867" y="4715"/>
                    </a:lnTo>
                    <a:lnTo>
                      <a:pt x="2943" y="4716"/>
                    </a:lnTo>
                    <a:lnTo>
                      <a:pt x="3019" y="4719"/>
                    </a:lnTo>
                    <a:lnTo>
                      <a:pt x="3019" y="4719"/>
                    </a:lnTo>
                    <a:lnTo>
                      <a:pt x="3046" y="4722"/>
                    </a:lnTo>
                    <a:lnTo>
                      <a:pt x="3073" y="4727"/>
                    </a:lnTo>
                    <a:lnTo>
                      <a:pt x="3100" y="4735"/>
                    </a:lnTo>
                    <a:lnTo>
                      <a:pt x="3126" y="4744"/>
                    </a:lnTo>
                    <a:lnTo>
                      <a:pt x="3150" y="4756"/>
                    </a:lnTo>
                    <a:lnTo>
                      <a:pt x="3174" y="4768"/>
                    </a:lnTo>
                    <a:lnTo>
                      <a:pt x="3196" y="4783"/>
                    </a:lnTo>
                    <a:lnTo>
                      <a:pt x="3217" y="4799"/>
                    </a:lnTo>
                    <a:lnTo>
                      <a:pt x="3239" y="4816"/>
                    </a:lnTo>
                    <a:lnTo>
                      <a:pt x="3257" y="4835"/>
                    </a:lnTo>
                    <a:lnTo>
                      <a:pt x="3275" y="4856"/>
                    </a:lnTo>
                    <a:lnTo>
                      <a:pt x="3290" y="4879"/>
                    </a:lnTo>
                    <a:lnTo>
                      <a:pt x="3305" y="4902"/>
                    </a:lnTo>
                    <a:lnTo>
                      <a:pt x="3317" y="4926"/>
                    </a:lnTo>
                    <a:lnTo>
                      <a:pt x="3329" y="4951"/>
                    </a:lnTo>
                    <a:lnTo>
                      <a:pt x="3338" y="4978"/>
                    </a:lnTo>
                    <a:lnTo>
                      <a:pt x="3338" y="4978"/>
                    </a:lnTo>
                    <a:lnTo>
                      <a:pt x="3345" y="5001"/>
                    </a:lnTo>
                    <a:lnTo>
                      <a:pt x="3345" y="5001"/>
                    </a:lnTo>
                    <a:lnTo>
                      <a:pt x="3366" y="5001"/>
                    </a:lnTo>
                    <a:lnTo>
                      <a:pt x="3366" y="5001"/>
                    </a:lnTo>
                    <a:lnTo>
                      <a:pt x="4142" y="5001"/>
                    </a:lnTo>
                    <a:lnTo>
                      <a:pt x="4142" y="5001"/>
                    </a:lnTo>
                    <a:lnTo>
                      <a:pt x="4173" y="4999"/>
                    </a:lnTo>
                    <a:lnTo>
                      <a:pt x="4204" y="4998"/>
                    </a:lnTo>
                    <a:lnTo>
                      <a:pt x="4234" y="4995"/>
                    </a:lnTo>
                    <a:lnTo>
                      <a:pt x="4264" y="4990"/>
                    </a:lnTo>
                    <a:lnTo>
                      <a:pt x="4292" y="4986"/>
                    </a:lnTo>
                    <a:lnTo>
                      <a:pt x="4321" y="4980"/>
                    </a:lnTo>
                    <a:lnTo>
                      <a:pt x="4350" y="4972"/>
                    </a:lnTo>
                    <a:lnTo>
                      <a:pt x="4378" y="4963"/>
                    </a:lnTo>
                    <a:lnTo>
                      <a:pt x="4405" y="4954"/>
                    </a:lnTo>
                    <a:lnTo>
                      <a:pt x="4432" y="4944"/>
                    </a:lnTo>
                    <a:lnTo>
                      <a:pt x="4460" y="4932"/>
                    </a:lnTo>
                    <a:lnTo>
                      <a:pt x="4485" y="4920"/>
                    </a:lnTo>
                    <a:lnTo>
                      <a:pt x="4511" y="4906"/>
                    </a:lnTo>
                    <a:lnTo>
                      <a:pt x="4535" y="4891"/>
                    </a:lnTo>
                    <a:lnTo>
                      <a:pt x="4560" y="4876"/>
                    </a:lnTo>
                    <a:lnTo>
                      <a:pt x="4583" y="4859"/>
                    </a:lnTo>
                    <a:lnTo>
                      <a:pt x="4606" y="4841"/>
                    </a:lnTo>
                    <a:lnTo>
                      <a:pt x="4628" y="4823"/>
                    </a:lnTo>
                    <a:lnTo>
                      <a:pt x="4649" y="4804"/>
                    </a:lnTo>
                    <a:lnTo>
                      <a:pt x="4670" y="4784"/>
                    </a:lnTo>
                    <a:lnTo>
                      <a:pt x="4690" y="4763"/>
                    </a:lnTo>
                    <a:lnTo>
                      <a:pt x="4709" y="4742"/>
                    </a:lnTo>
                    <a:lnTo>
                      <a:pt x="4728" y="4719"/>
                    </a:lnTo>
                    <a:lnTo>
                      <a:pt x="4746" y="4697"/>
                    </a:lnTo>
                    <a:lnTo>
                      <a:pt x="4762" y="4673"/>
                    </a:lnTo>
                    <a:lnTo>
                      <a:pt x="4779" y="4649"/>
                    </a:lnTo>
                    <a:lnTo>
                      <a:pt x="4792" y="4623"/>
                    </a:lnTo>
                    <a:lnTo>
                      <a:pt x="4807" y="4596"/>
                    </a:lnTo>
                    <a:lnTo>
                      <a:pt x="4819" y="4570"/>
                    </a:lnTo>
                    <a:lnTo>
                      <a:pt x="4831" y="4542"/>
                    </a:lnTo>
                    <a:lnTo>
                      <a:pt x="4842" y="4515"/>
                    </a:lnTo>
                    <a:lnTo>
                      <a:pt x="4853" y="4485"/>
                    </a:lnTo>
                    <a:lnTo>
                      <a:pt x="4853" y="4485"/>
                    </a:lnTo>
                    <a:lnTo>
                      <a:pt x="4860" y="4459"/>
                    </a:lnTo>
                    <a:lnTo>
                      <a:pt x="4866" y="4433"/>
                    </a:lnTo>
                    <a:lnTo>
                      <a:pt x="4878" y="4379"/>
                    </a:lnTo>
                    <a:lnTo>
                      <a:pt x="4878" y="4379"/>
                    </a:lnTo>
                    <a:lnTo>
                      <a:pt x="4880" y="4370"/>
                    </a:lnTo>
                    <a:lnTo>
                      <a:pt x="4880" y="4367"/>
                    </a:lnTo>
                    <a:lnTo>
                      <a:pt x="4878" y="4364"/>
                    </a:lnTo>
                    <a:lnTo>
                      <a:pt x="4872" y="4358"/>
                    </a:lnTo>
                    <a:lnTo>
                      <a:pt x="4863" y="4354"/>
                    </a:lnTo>
                    <a:lnTo>
                      <a:pt x="4863" y="4354"/>
                    </a:lnTo>
                    <a:lnTo>
                      <a:pt x="4827" y="4340"/>
                    </a:lnTo>
                    <a:lnTo>
                      <a:pt x="4792" y="4325"/>
                    </a:lnTo>
                    <a:lnTo>
                      <a:pt x="4761" y="4307"/>
                    </a:lnTo>
                    <a:lnTo>
                      <a:pt x="4731" y="4286"/>
                    </a:lnTo>
                    <a:lnTo>
                      <a:pt x="4703" y="4263"/>
                    </a:lnTo>
                    <a:lnTo>
                      <a:pt x="4676" y="4239"/>
                    </a:lnTo>
                    <a:lnTo>
                      <a:pt x="4654" y="4214"/>
                    </a:lnTo>
                    <a:lnTo>
                      <a:pt x="4631" y="4187"/>
                    </a:lnTo>
                    <a:lnTo>
                      <a:pt x="4613" y="4156"/>
                    </a:lnTo>
                    <a:lnTo>
                      <a:pt x="4595" y="4126"/>
                    </a:lnTo>
                    <a:lnTo>
                      <a:pt x="4582" y="4093"/>
                    </a:lnTo>
                    <a:lnTo>
                      <a:pt x="4569" y="4060"/>
                    </a:lnTo>
                    <a:lnTo>
                      <a:pt x="4559" y="4024"/>
                    </a:lnTo>
                    <a:lnTo>
                      <a:pt x="4553" y="3988"/>
                    </a:lnTo>
                    <a:lnTo>
                      <a:pt x="4548" y="3952"/>
                    </a:lnTo>
                    <a:lnTo>
                      <a:pt x="4547" y="3913"/>
                    </a:lnTo>
                    <a:lnTo>
                      <a:pt x="4547" y="3913"/>
                    </a:lnTo>
                    <a:lnTo>
                      <a:pt x="4548" y="3298"/>
                    </a:lnTo>
                    <a:lnTo>
                      <a:pt x="4548" y="2991"/>
                    </a:lnTo>
                    <a:lnTo>
                      <a:pt x="4547" y="2684"/>
                    </a:lnTo>
                    <a:lnTo>
                      <a:pt x="4547" y="2684"/>
                    </a:lnTo>
                    <a:lnTo>
                      <a:pt x="4547" y="2643"/>
                    </a:lnTo>
                    <a:lnTo>
                      <a:pt x="4553" y="2604"/>
                    </a:lnTo>
                    <a:lnTo>
                      <a:pt x="4560" y="2565"/>
                    </a:lnTo>
                    <a:lnTo>
                      <a:pt x="4571" y="2529"/>
                    </a:lnTo>
                    <a:lnTo>
                      <a:pt x="4585" y="2493"/>
                    </a:lnTo>
                    <a:lnTo>
                      <a:pt x="4600" y="2460"/>
                    </a:lnTo>
                    <a:lnTo>
                      <a:pt x="4619" y="2428"/>
                    </a:lnTo>
                    <a:lnTo>
                      <a:pt x="4640" y="2398"/>
                    </a:lnTo>
                    <a:lnTo>
                      <a:pt x="4663" y="2369"/>
                    </a:lnTo>
                    <a:lnTo>
                      <a:pt x="4687" y="2342"/>
                    </a:lnTo>
                    <a:lnTo>
                      <a:pt x="4714" y="2320"/>
                    </a:lnTo>
                    <a:lnTo>
                      <a:pt x="4743" y="2297"/>
                    </a:lnTo>
                    <a:lnTo>
                      <a:pt x="4773" y="2278"/>
                    </a:lnTo>
                    <a:lnTo>
                      <a:pt x="4803" y="2261"/>
                    </a:lnTo>
                    <a:lnTo>
                      <a:pt x="4836" y="2247"/>
                    </a:lnTo>
                    <a:lnTo>
                      <a:pt x="4869" y="2235"/>
                    </a:lnTo>
                    <a:lnTo>
                      <a:pt x="4869" y="2235"/>
                    </a:lnTo>
                    <a:lnTo>
                      <a:pt x="4880" y="2231"/>
                    </a:lnTo>
                    <a:lnTo>
                      <a:pt x="4880" y="2231"/>
                    </a:lnTo>
                    <a:lnTo>
                      <a:pt x="4877" y="2187"/>
                    </a:lnTo>
                    <a:lnTo>
                      <a:pt x="4872" y="2144"/>
                    </a:lnTo>
                    <a:lnTo>
                      <a:pt x="4868" y="2098"/>
                    </a:lnTo>
                    <a:lnTo>
                      <a:pt x="4862" y="2055"/>
                    </a:lnTo>
                    <a:lnTo>
                      <a:pt x="4856" y="2011"/>
                    </a:lnTo>
                    <a:lnTo>
                      <a:pt x="4848" y="1967"/>
                    </a:lnTo>
                    <a:lnTo>
                      <a:pt x="4839" y="1922"/>
                    </a:lnTo>
                    <a:lnTo>
                      <a:pt x="4828" y="1879"/>
                    </a:lnTo>
                    <a:lnTo>
                      <a:pt x="4818" y="1835"/>
                    </a:lnTo>
                    <a:lnTo>
                      <a:pt x="4806" y="1793"/>
                    </a:lnTo>
                    <a:lnTo>
                      <a:pt x="4792" y="1749"/>
                    </a:lnTo>
                    <a:lnTo>
                      <a:pt x="4779" y="1705"/>
                    </a:lnTo>
                    <a:lnTo>
                      <a:pt x="4764" y="1663"/>
                    </a:lnTo>
                    <a:lnTo>
                      <a:pt x="4749" y="1621"/>
                    </a:lnTo>
                    <a:lnTo>
                      <a:pt x="4732" y="1579"/>
                    </a:lnTo>
                    <a:lnTo>
                      <a:pt x="4714" y="1537"/>
                    </a:lnTo>
                    <a:lnTo>
                      <a:pt x="4696" y="1495"/>
                    </a:lnTo>
                    <a:lnTo>
                      <a:pt x="4676" y="1452"/>
                    </a:lnTo>
                    <a:lnTo>
                      <a:pt x="4655" y="1412"/>
                    </a:lnTo>
                    <a:lnTo>
                      <a:pt x="4634" y="1371"/>
                    </a:lnTo>
                    <a:lnTo>
                      <a:pt x="4612" y="1331"/>
                    </a:lnTo>
                    <a:lnTo>
                      <a:pt x="4589" y="1291"/>
                    </a:lnTo>
                    <a:lnTo>
                      <a:pt x="4565" y="1252"/>
                    </a:lnTo>
                    <a:lnTo>
                      <a:pt x="4539" y="1213"/>
                    </a:lnTo>
                    <a:lnTo>
                      <a:pt x="4514" y="1174"/>
                    </a:lnTo>
                    <a:lnTo>
                      <a:pt x="4488" y="1136"/>
                    </a:lnTo>
                    <a:lnTo>
                      <a:pt x="4460" y="1099"/>
                    </a:lnTo>
                    <a:lnTo>
                      <a:pt x="4432" y="1061"/>
                    </a:lnTo>
                    <a:lnTo>
                      <a:pt x="4402" y="1025"/>
                    </a:lnTo>
                    <a:lnTo>
                      <a:pt x="4372" y="989"/>
                    </a:lnTo>
                    <a:lnTo>
                      <a:pt x="4342" y="953"/>
                    </a:lnTo>
                    <a:lnTo>
                      <a:pt x="4310" y="918"/>
                    </a:lnTo>
                    <a:lnTo>
                      <a:pt x="4277" y="883"/>
                    </a:lnTo>
                    <a:lnTo>
                      <a:pt x="4244" y="850"/>
                    </a:lnTo>
                    <a:lnTo>
                      <a:pt x="4211" y="817"/>
                    </a:lnTo>
                    <a:lnTo>
                      <a:pt x="4176" y="786"/>
                    </a:lnTo>
                    <a:lnTo>
                      <a:pt x="4140" y="754"/>
                    </a:lnTo>
                    <a:lnTo>
                      <a:pt x="4104" y="722"/>
                    </a:lnTo>
                    <a:lnTo>
                      <a:pt x="4067" y="692"/>
                    </a:lnTo>
                    <a:lnTo>
                      <a:pt x="4029" y="664"/>
                    </a:lnTo>
                    <a:lnTo>
                      <a:pt x="3991" y="635"/>
                    </a:lnTo>
                    <a:lnTo>
                      <a:pt x="3952" y="606"/>
                    </a:lnTo>
                    <a:lnTo>
                      <a:pt x="3912" y="579"/>
                    </a:lnTo>
                    <a:lnTo>
                      <a:pt x="3871" y="554"/>
                    </a:lnTo>
                    <a:lnTo>
                      <a:pt x="3830" y="528"/>
                    </a:lnTo>
                    <a:lnTo>
                      <a:pt x="3788" y="504"/>
                    </a:lnTo>
                    <a:lnTo>
                      <a:pt x="3744" y="480"/>
                    </a:lnTo>
                    <a:lnTo>
                      <a:pt x="3701" y="457"/>
                    </a:lnTo>
                    <a:lnTo>
                      <a:pt x="3657" y="436"/>
                    </a:lnTo>
                    <a:lnTo>
                      <a:pt x="3612" y="415"/>
                    </a:lnTo>
                    <a:lnTo>
                      <a:pt x="3567" y="396"/>
                    </a:lnTo>
                    <a:lnTo>
                      <a:pt x="3522" y="378"/>
                    </a:lnTo>
                    <a:lnTo>
                      <a:pt x="3475" y="359"/>
                    </a:lnTo>
                    <a:lnTo>
                      <a:pt x="3427" y="343"/>
                    </a:lnTo>
                    <a:lnTo>
                      <a:pt x="3379" y="326"/>
                    </a:lnTo>
                    <a:lnTo>
                      <a:pt x="3330" y="313"/>
                    </a:lnTo>
                    <a:lnTo>
                      <a:pt x="3281" y="299"/>
                    </a:lnTo>
                    <a:lnTo>
                      <a:pt x="3231" y="287"/>
                    </a:lnTo>
                    <a:lnTo>
                      <a:pt x="3181" y="275"/>
                    </a:lnTo>
                    <a:lnTo>
                      <a:pt x="3130" y="265"/>
                    </a:lnTo>
                    <a:lnTo>
                      <a:pt x="3079" y="256"/>
                    </a:lnTo>
                    <a:lnTo>
                      <a:pt x="3026" y="248"/>
                    </a:lnTo>
                    <a:lnTo>
                      <a:pt x="2974" y="242"/>
                    </a:lnTo>
                    <a:lnTo>
                      <a:pt x="2921" y="236"/>
                    </a:lnTo>
                    <a:lnTo>
                      <a:pt x="2921" y="236"/>
                    </a:lnTo>
                    <a:lnTo>
                      <a:pt x="2862" y="231"/>
                    </a:lnTo>
                    <a:lnTo>
                      <a:pt x="2803" y="228"/>
                    </a:lnTo>
                    <a:lnTo>
                      <a:pt x="2745" y="228"/>
                    </a:lnTo>
                    <a:lnTo>
                      <a:pt x="2686" y="228"/>
                    </a:lnTo>
                    <a:lnTo>
                      <a:pt x="2629" y="230"/>
                    </a:lnTo>
                    <a:lnTo>
                      <a:pt x="2572" y="233"/>
                    </a:lnTo>
                    <a:lnTo>
                      <a:pt x="2514" y="238"/>
                    </a:lnTo>
                    <a:lnTo>
                      <a:pt x="2459" y="244"/>
                    </a:lnTo>
                    <a:lnTo>
                      <a:pt x="2403" y="251"/>
                    </a:lnTo>
                    <a:lnTo>
                      <a:pt x="2347" y="260"/>
                    </a:lnTo>
                    <a:lnTo>
                      <a:pt x="2293" y="271"/>
                    </a:lnTo>
                    <a:lnTo>
                      <a:pt x="2239" y="283"/>
                    </a:lnTo>
                    <a:lnTo>
                      <a:pt x="2186" y="296"/>
                    </a:lnTo>
                    <a:lnTo>
                      <a:pt x="2133" y="310"/>
                    </a:lnTo>
                    <a:lnTo>
                      <a:pt x="2081" y="326"/>
                    </a:lnTo>
                    <a:lnTo>
                      <a:pt x="2030" y="343"/>
                    </a:lnTo>
                    <a:lnTo>
                      <a:pt x="1978" y="361"/>
                    </a:lnTo>
                    <a:lnTo>
                      <a:pt x="1927" y="381"/>
                    </a:lnTo>
                    <a:lnTo>
                      <a:pt x="1877" y="402"/>
                    </a:lnTo>
                    <a:lnTo>
                      <a:pt x="1829" y="423"/>
                    </a:lnTo>
                    <a:lnTo>
                      <a:pt x="1781" y="445"/>
                    </a:lnTo>
                    <a:lnTo>
                      <a:pt x="1733" y="469"/>
                    </a:lnTo>
                    <a:lnTo>
                      <a:pt x="1686" y="495"/>
                    </a:lnTo>
                    <a:lnTo>
                      <a:pt x="1640" y="522"/>
                    </a:lnTo>
                    <a:lnTo>
                      <a:pt x="1594" y="549"/>
                    </a:lnTo>
                    <a:lnTo>
                      <a:pt x="1549" y="578"/>
                    </a:lnTo>
                    <a:lnTo>
                      <a:pt x="1506" y="606"/>
                    </a:lnTo>
                    <a:lnTo>
                      <a:pt x="1462" y="638"/>
                    </a:lnTo>
                    <a:lnTo>
                      <a:pt x="1420" y="670"/>
                    </a:lnTo>
                    <a:lnTo>
                      <a:pt x="1379" y="701"/>
                    </a:lnTo>
                    <a:lnTo>
                      <a:pt x="1338" y="736"/>
                    </a:lnTo>
                    <a:lnTo>
                      <a:pt x="1299" y="769"/>
                    </a:lnTo>
                    <a:lnTo>
                      <a:pt x="1260" y="805"/>
                    </a:lnTo>
                    <a:lnTo>
                      <a:pt x="1223" y="841"/>
                    </a:lnTo>
                    <a:lnTo>
                      <a:pt x="1185" y="879"/>
                    </a:lnTo>
                    <a:lnTo>
                      <a:pt x="1149" y="917"/>
                    </a:lnTo>
                    <a:lnTo>
                      <a:pt x="1114" y="954"/>
                    </a:lnTo>
                    <a:lnTo>
                      <a:pt x="1080" y="995"/>
                    </a:lnTo>
                    <a:lnTo>
                      <a:pt x="1046" y="1034"/>
                    </a:lnTo>
                    <a:lnTo>
                      <a:pt x="1013" y="1076"/>
                    </a:lnTo>
                    <a:lnTo>
                      <a:pt x="983" y="1117"/>
                    </a:lnTo>
                    <a:lnTo>
                      <a:pt x="953" y="1160"/>
                    </a:lnTo>
                    <a:lnTo>
                      <a:pt x="923" y="1203"/>
                    </a:lnTo>
                    <a:lnTo>
                      <a:pt x="894" y="1248"/>
                    </a:lnTo>
                    <a:lnTo>
                      <a:pt x="869" y="1291"/>
                    </a:lnTo>
                    <a:lnTo>
                      <a:pt x="842" y="1337"/>
                    </a:lnTo>
                    <a:lnTo>
                      <a:pt x="818" y="1382"/>
                    </a:lnTo>
                    <a:lnTo>
                      <a:pt x="793" y="1428"/>
                    </a:lnTo>
                    <a:lnTo>
                      <a:pt x="771" y="1475"/>
                    </a:lnTo>
                    <a:lnTo>
                      <a:pt x="750" y="1523"/>
                    </a:lnTo>
                    <a:lnTo>
                      <a:pt x="729" y="1571"/>
                    </a:lnTo>
                    <a:lnTo>
                      <a:pt x="709" y="1620"/>
                    </a:lnTo>
                    <a:lnTo>
                      <a:pt x="691" y="1668"/>
                    </a:lnTo>
                    <a:lnTo>
                      <a:pt x="675" y="1717"/>
                    </a:lnTo>
                    <a:lnTo>
                      <a:pt x="659" y="1767"/>
                    </a:lnTo>
                    <a:lnTo>
                      <a:pt x="644" y="1817"/>
                    </a:lnTo>
                    <a:lnTo>
                      <a:pt x="632" y="1868"/>
                    </a:lnTo>
                    <a:lnTo>
                      <a:pt x="620" y="1919"/>
                    </a:lnTo>
                    <a:lnTo>
                      <a:pt x="610" y="1970"/>
                    </a:lnTo>
                    <a:lnTo>
                      <a:pt x="601" y="2022"/>
                    </a:lnTo>
                    <a:lnTo>
                      <a:pt x="592" y="2074"/>
                    </a:lnTo>
                    <a:lnTo>
                      <a:pt x="586" y="2125"/>
                    </a:lnTo>
                    <a:lnTo>
                      <a:pt x="580" y="2178"/>
                    </a:lnTo>
                    <a:lnTo>
                      <a:pt x="577" y="2231"/>
                    </a:lnTo>
                    <a:lnTo>
                      <a:pt x="577" y="2231"/>
                    </a:lnTo>
                    <a:lnTo>
                      <a:pt x="608" y="2241"/>
                    </a:lnTo>
                    <a:lnTo>
                      <a:pt x="608" y="2241"/>
                    </a:lnTo>
                    <a:lnTo>
                      <a:pt x="640" y="2255"/>
                    </a:lnTo>
                    <a:lnTo>
                      <a:pt x="671" y="2270"/>
                    </a:lnTo>
                    <a:lnTo>
                      <a:pt x="702" y="2288"/>
                    </a:lnTo>
                    <a:lnTo>
                      <a:pt x="730" y="2309"/>
                    </a:lnTo>
                    <a:lnTo>
                      <a:pt x="757" y="2330"/>
                    </a:lnTo>
                    <a:lnTo>
                      <a:pt x="781" y="2354"/>
                    </a:lnTo>
                    <a:lnTo>
                      <a:pt x="805" y="2380"/>
                    </a:lnTo>
                    <a:lnTo>
                      <a:pt x="825" y="2407"/>
                    </a:lnTo>
                    <a:lnTo>
                      <a:pt x="845" y="2436"/>
                    </a:lnTo>
                    <a:lnTo>
                      <a:pt x="861" y="2466"/>
                    </a:lnTo>
                    <a:lnTo>
                      <a:pt x="876" y="2497"/>
                    </a:lnTo>
                    <a:lnTo>
                      <a:pt x="887" y="2530"/>
                    </a:lnTo>
                    <a:lnTo>
                      <a:pt x="897" y="2564"/>
                    </a:lnTo>
                    <a:lnTo>
                      <a:pt x="903" y="2598"/>
                    </a:lnTo>
                    <a:lnTo>
                      <a:pt x="908" y="2633"/>
                    </a:lnTo>
                    <a:lnTo>
                      <a:pt x="909" y="2667"/>
                    </a:lnTo>
                    <a:lnTo>
                      <a:pt x="909" y="2667"/>
                    </a:lnTo>
                    <a:lnTo>
                      <a:pt x="909" y="3925"/>
                    </a:lnTo>
                    <a:lnTo>
                      <a:pt x="909" y="3925"/>
                    </a:lnTo>
                    <a:lnTo>
                      <a:pt x="909" y="3946"/>
                    </a:lnTo>
                    <a:lnTo>
                      <a:pt x="908" y="3967"/>
                    </a:lnTo>
                    <a:lnTo>
                      <a:pt x="905" y="3988"/>
                    </a:lnTo>
                    <a:lnTo>
                      <a:pt x="902" y="4007"/>
                    </a:lnTo>
                    <a:lnTo>
                      <a:pt x="897" y="4027"/>
                    </a:lnTo>
                    <a:lnTo>
                      <a:pt x="891" y="4048"/>
                    </a:lnTo>
                    <a:lnTo>
                      <a:pt x="885" y="4066"/>
                    </a:lnTo>
                    <a:lnTo>
                      <a:pt x="879" y="4086"/>
                    </a:lnTo>
                    <a:lnTo>
                      <a:pt x="872" y="4105"/>
                    </a:lnTo>
                    <a:lnTo>
                      <a:pt x="863" y="4123"/>
                    </a:lnTo>
                    <a:lnTo>
                      <a:pt x="843" y="4158"/>
                    </a:lnTo>
                    <a:lnTo>
                      <a:pt x="821" y="4191"/>
                    </a:lnTo>
                    <a:lnTo>
                      <a:pt x="795" y="4223"/>
                    </a:lnTo>
                    <a:lnTo>
                      <a:pt x="768" y="4251"/>
                    </a:lnTo>
                    <a:lnTo>
                      <a:pt x="738" y="4278"/>
                    </a:lnTo>
                    <a:lnTo>
                      <a:pt x="705" y="4301"/>
                    </a:lnTo>
                    <a:lnTo>
                      <a:pt x="670" y="4322"/>
                    </a:lnTo>
                    <a:lnTo>
                      <a:pt x="652" y="4331"/>
                    </a:lnTo>
                    <a:lnTo>
                      <a:pt x="634" y="4340"/>
                    </a:lnTo>
                    <a:lnTo>
                      <a:pt x="614" y="4348"/>
                    </a:lnTo>
                    <a:lnTo>
                      <a:pt x="595" y="4355"/>
                    </a:lnTo>
                    <a:lnTo>
                      <a:pt x="575" y="4361"/>
                    </a:lnTo>
                    <a:lnTo>
                      <a:pt x="556" y="4366"/>
                    </a:lnTo>
                    <a:lnTo>
                      <a:pt x="534" y="4370"/>
                    </a:lnTo>
                    <a:lnTo>
                      <a:pt x="515" y="4373"/>
                    </a:lnTo>
                    <a:lnTo>
                      <a:pt x="515" y="4373"/>
                    </a:lnTo>
                    <a:lnTo>
                      <a:pt x="491" y="4375"/>
                    </a:lnTo>
                    <a:lnTo>
                      <a:pt x="468" y="4376"/>
                    </a:lnTo>
                    <a:lnTo>
                      <a:pt x="444" y="4376"/>
                    </a:lnTo>
                    <a:lnTo>
                      <a:pt x="422" y="4375"/>
                    </a:lnTo>
                    <a:lnTo>
                      <a:pt x="399" y="4373"/>
                    </a:lnTo>
                    <a:lnTo>
                      <a:pt x="378" y="4370"/>
                    </a:lnTo>
                    <a:lnTo>
                      <a:pt x="355" y="4366"/>
                    </a:lnTo>
                    <a:lnTo>
                      <a:pt x="334" y="4360"/>
                    </a:lnTo>
                    <a:lnTo>
                      <a:pt x="313" y="4354"/>
                    </a:lnTo>
                    <a:lnTo>
                      <a:pt x="292" y="4346"/>
                    </a:lnTo>
                    <a:lnTo>
                      <a:pt x="273" y="4337"/>
                    </a:lnTo>
                    <a:lnTo>
                      <a:pt x="253" y="4328"/>
                    </a:lnTo>
                    <a:lnTo>
                      <a:pt x="233" y="4319"/>
                    </a:lnTo>
                    <a:lnTo>
                      <a:pt x="214" y="4307"/>
                    </a:lnTo>
                    <a:lnTo>
                      <a:pt x="196" y="4295"/>
                    </a:lnTo>
                    <a:lnTo>
                      <a:pt x="179" y="4283"/>
                    </a:lnTo>
                    <a:lnTo>
                      <a:pt x="161" y="4269"/>
                    </a:lnTo>
                    <a:lnTo>
                      <a:pt x="146" y="4254"/>
                    </a:lnTo>
                    <a:lnTo>
                      <a:pt x="129" y="4239"/>
                    </a:lnTo>
                    <a:lnTo>
                      <a:pt x="114" y="4223"/>
                    </a:lnTo>
                    <a:lnTo>
                      <a:pt x="101" y="4206"/>
                    </a:lnTo>
                    <a:lnTo>
                      <a:pt x="87" y="4190"/>
                    </a:lnTo>
                    <a:lnTo>
                      <a:pt x="75" y="4170"/>
                    </a:lnTo>
                    <a:lnTo>
                      <a:pt x="63" y="4152"/>
                    </a:lnTo>
                    <a:lnTo>
                      <a:pt x="53" y="4132"/>
                    </a:lnTo>
                    <a:lnTo>
                      <a:pt x="44" y="4113"/>
                    </a:lnTo>
                    <a:lnTo>
                      <a:pt x="35" y="4092"/>
                    </a:lnTo>
                    <a:lnTo>
                      <a:pt x="26" y="4071"/>
                    </a:lnTo>
                    <a:lnTo>
                      <a:pt x="20" y="4048"/>
                    </a:lnTo>
                    <a:lnTo>
                      <a:pt x="14" y="4027"/>
                    </a:lnTo>
                    <a:lnTo>
                      <a:pt x="9" y="4003"/>
                    </a:lnTo>
                    <a:lnTo>
                      <a:pt x="5" y="3980"/>
                    </a:lnTo>
                    <a:lnTo>
                      <a:pt x="5" y="3980"/>
                    </a:lnTo>
                    <a:lnTo>
                      <a:pt x="2" y="3950"/>
                    </a:lnTo>
                    <a:lnTo>
                      <a:pt x="0" y="3919"/>
                    </a:lnTo>
                    <a:lnTo>
                      <a:pt x="0" y="3919"/>
                    </a:lnTo>
                    <a:lnTo>
                      <a:pt x="0" y="2673"/>
                    </a:lnTo>
                    <a:lnTo>
                      <a:pt x="0" y="2673"/>
                    </a:lnTo>
                    <a:lnTo>
                      <a:pt x="2" y="2636"/>
                    </a:lnTo>
                    <a:lnTo>
                      <a:pt x="6" y="2598"/>
                    </a:lnTo>
                    <a:lnTo>
                      <a:pt x="14" y="2562"/>
                    </a:lnTo>
                    <a:lnTo>
                      <a:pt x="24" y="2527"/>
                    </a:lnTo>
                    <a:lnTo>
                      <a:pt x="36" y="2493"/>
                    </a:lnTo>
                    <a:lnTo>
                      <a:pt x="51" y="2461"/>
                    </a:lnTo>
                    <a:lnTo>
                      <a:pt x="69" y="2430"/>
                    </a:lnTo>
                    <a:lnTo>
                      <a:pt x="89" y="2399"/>
                    </a:lnTo>
                    <a:lnTo>
                      <a:pt x="111" y="2372"/>
                    </a:lnTo>
                    <a:lnTo>
                      <a:pt x="137" y="2347"/>
                    </a:lnTo>
                    <a:lnTo>
                      <a:pt x="163" y="2323"/>
                    </a:lnTo>
                    <a:lnTo>
                      <a:pt x="191" y="2300"/>
                    </a:lnTo>
                    <a:lnTo>
                      <a:pt x="223" y="2281"/>
                    </a:lnTo>
                    <a:lnTo>
                      <a:pt x="254" y="2262"/>
                    </a:lnTo>
                    <a:lnTo>
                      <a:pt x="289" y="2247"/>
                    </a:lnTo>
                    <a:lnTo>
                      <a:pt x="325" y="2235"/>
                    </a:lnTo>
                    <a:lnTo>
                      <a:pt x="325" y="2235"/>
                    </a:lnTo>
                    <a:lnTo>
                      <a:pt x="336" y="2231"/>
                    </a:lnTo>
                    <a:lnTo>
                      <a:pt x="342" y="2226"/>
                    </a:lnTo>
                    <a:lnTo>
                      <a:pt x="346" y="2219"/>
                    </a:lnTo>
                    <a:lnTo>
                      <a:pt x="348" y="2208"/>
                    </a:lnTo>
                    <a:lnTo>
                      <a:pt x="348" y="2208"/>
                    </a:lnTo>
                    <a:lnTo>
                      <a:pt x="355" y="2125"/>
                    </a:lnTo>
                    <a:lnTo>
                      <a:pt x="366" y="2044"/>
                    </a:lnTo>
                    <a:lnTo>
                      <a:pt x="379" y="1964"/>
                    </a:lnTo>
                    <a:lnTo>
                      <a:pt x="394" y="1883"/>
                    </a:lnTo>
                    <a:lnTo>
                      <a:pt x="413" y="1805"/>
                    </a:lnTo>
                    <a:lnTo>
                      <a:pt x="434" y="1725"/>
                    </a:lnTo>
                    <a:lnTo>
                      <a:pt x="458" y="1647"/>
                    </a:lnTo>
                    <a:lnTo>
                      <a:pt x="485" y="1568"/>
                    </a:lnTo>
                    <a:lnTo>
                      <a:pt x="485" y="1568"/>
                    </a:lnTo>
                    <a:lnTo>
                      <a:pt x="512" y="1501"/>
                    </a:lnTo>
                    <a:lnTo>
                      <a:pt x="541" y="1433"/>
                    </a:lnTo>
                    <a:lnTo>
                      <a:pt x="571" y="1367"/>
                    </a:lnTo>
                    <a:lnTo>
                      <a:pt x="602" y="1302"/>
                    </a:lnTo>
                    <a:lnTo>
                      <a:pt x="637" y="1237"/>
                    </a:lnTo>
                    <a:lnTo>
                      <a:pt x="671" y="1174"/>
                    </a:lnTo>
                    <a:lnTo>
                      <a:pt x="709" y="1112"/>
                    </a:lnTo>
                    <a:lnTo>
                      <a:pt x="750" y="1052"/>
                    </a:lnTo>
                    <a:lnTo>
                      <a:pt x="790" y="993"/>
                    </a:lnTo>
                    <a:lnTo>
                      <a:pt x="833" y="936"/>
                    </a:lnTo>
                    <a:lnTo>
                      <a:pt x="878" y="880"/>
                    </a:lnTo>
                    <a:lnTo>
                      <a:pt x="924" y="825"/>
                    </a:lnTo>
                    <a:lnTo>
                      <a:pt x="971" y="772"/>
                    </a:lnTo>
                    <a:lnTo>
                      <a:pt x="1021" y="719"/>
                    </a:lnTo>
                    <a:lnTo>
                      <a:pt x="1072" y="670"/>
                    </a:lnTo>
                    <a:lnTo>
                      <a:pt x="1125" y="620"/>
                    </a:lnTo>
                    <a:lnTo>
                      <a:pt x="1177" y="573"/>
                    </a:lnTo>
                    <a:lnTo>
                      <a:pt x="1233" y="527"/>
                    </a:lnTo>
                    <a:lnTo>
                      <a:pt x="1289" y="483"/>
                    </a:lnTo>
                    <a:lnTo>
                      <a:pt x="1348" y="441"/>
                    </a:lnTo>
                    <a:lnTo>
                      <a:pt x="1406" y="400"/>
                    </a:lnTo>
                    <a:lnTo>
                      <a:pt x="1466" y="361"/>
                    </a:lnTo>
                    <a:lnTo>
                      <a:pt x="1528" y="323"/>
                    </a:lnTo>
                    <a:lnTo>
                      <a:pt x="1591" y="289"/>
                    </a:lnTo>
                    <a:lnTo>
                      <a:pt x="1655" y="256"/>
                    </a:lnTo>
                    <a:lnTo>
                      <a:pt x="1721" y="224"/>
                    </a:lnTo>
                    <a:lnTo>
                      <a:pt x="1787" y="194"/>
                    </a:lnTo>
                    <a:lnTo>
                      <a:pt x="1853" y="165"/>
                    </a:lnTo>
                    <a:lnTo>
                      <a:pt x="1923" y="140"/>
                    </a:lnTo>
                    <a:lnTo>
                      <a:pt x="1992" y="116"/>
                    </a:lnTo>
                    <a:lnTo>
                      <a:pt x="2061" y="94"/>
                    </a:lnTo>
                    <a:lnTo>
                      <a:pt x="2132" y="75"/>
                    </a:lnTo>
                    <a:lnTo>
                      <a:pt x="2132" y="75"/>
                    </a:lnTo>
                    <a:lnTo>
                      <a:pt x="2177" y="63"/>
                    </a:lnTo>
                    <a:lnTo>
                      <a:pt x="2222" y="52"/>
                    </a:lnTo>
                    <a:lnTo>
                      <a:pt x="2269" y="43"/>
                    </a:lnTo>
                    <a:lnTo>
                      <a:pt x="2314" y="34"/>
                    </a:lnTo>
                    <a:lnTo>
                      <a:pt x="2359" y="27"/>
                    </a:lnTo>
                    <a:lnTo>
                      <a:pt x="2404" y="21"/>
                    </a:lnTo>
                    <a:lnTo>
                      <a:pt x="2451" y="15"/>
                    </a:lnTo>
                    <a:lnTo>
                      <a:pt x="2496" y="10"/>
                    </a:lnTo>
                    <a:lnTo>
                      <a:pt x="2543" y="6"/>
                    </a:lnTo>
                    <a:lnTo>
                      <a:pt x="2588" y="3"/>
                    </a:lnTo>
                    <a:lnTo>
                      <a:pt x="2635" y="1"/>
                    </a:lnTo>
                    <a:lnTo>
                      <a:pt x="2680" y="0"/>
                    </a:lnTo>
                    <a:lnTo>
                      <a:pt x="2773" y="0"/>
                    </a:lnTo>
                    <a:lnTo>
                      <a:pt x="2867" y="4"/>
                    </a:lnTo>
                    <a:lnTo>
                      <a:pt x="2867" y="4"/>
                    </a:lnTo>
                    <a:lnTo>
                      <a:pt x="2958" y="12"/>
                    </a:lnTo>
                    <a:lnTo>
                      <a:pt x="3050" y="21"/>
                    </a:lnTo>
                    <a:lnTo>
                      <a:pt x="3141" y="36"/>
                    </a:lnTo>
                    <a:lnTo>
                      <a:pt x="3229" y="52"/>
                    </a:lnTo>
                    <a:lnTo>
                      <a:pt x="3317" y="72"/>
                    </a:lnTo>
                    <a:lnTo>
                      <a:pt x="3403" y="96"/>
                    </a:lnTo>
                    <a:lnTo>
                      <a:pt x="3488" y="122"/>
                    </a:lnTo>
                    <a:lnTo>
                      <a:pt x="3573" y="152"/>
                    </a:lnTo>
                    <a:lnTo>
                      <a:pt x="3656" y="185"/>
                    </a:lnTo>
                    <a:lnTo>
                      <a:pt x="3737" y="221"/>
                    </a:lnTo>
                    <a:lnTo>
                      <a:pt x="3817" y="262"/>
                    </a:lnTo>
                    <a:lnTo>
                      <a:pt x="3895" y="304"/>
                    </a:lnTo>
                    <a:lnTo>
                      <a:pt x="3973" y="350"/>
                    </a:lnTo>
                    <a:lnTo>
                      <a:pt x="4050" y="400"/>
                    </a:lnTo>
                    <a:lnTo>
                      <a:pt x="4125" y="453"/>
                    </a:lnTo>
                    <a:lnTo>
                      <a:pt x="4199" y="509"/>
                    </a:lnTo>
                    <a:lnTo>
                      <a:pt x="4199" y="509"/>
                    </a:lnTo>
                    <a:lnTo>
                      <a:pt x="4240" y="542"/>
                    </a:lnTo>
                    <a:lnTo>
                      <a:pt x="4280" y="576"/>
                    </a:lnTo>
                    <a:lnTo>
                      <a:pt x="4321" y="611"/>
                    </a:lnTo>
                    <a:lnTo>
                      <a:pt x="4359" y="646"/>
                    </a:lnTo>
                    <a:lnTo>
                      <a:pt x="4398" y="682"/>
                    </a:lnTo>
                    <a:lnTo>
                      <a:pt x="4434" y="718"/>
                    </a:lnTo>
                    <a:lnTo>
                      <a:pt x="4470" y="755"/>
                    </a:lnTo>
                    <a:lnTo>
                      <a:pt x="4505" y="793"/>
                    </a:lnTo>
                    <a:lnTo>
                      <a:pt x="4539" y="831"/>
                    </a:lnTo>
                    <a:lnTo>
                      <a:pt x="4572" y="870"/>
                    </a:lnTo>
                    <a:lnTo>
                      <a:pt x="4604" y="910"/>
                    </a:lnTo>
                    <a:lnTo>
                      <a:pt x="4636" y="950"/>
                    </a:lnTo>
                    <a:lnTo>
                      <a:pt x="4666" y="990"/>
                    </a:lnTo>
                    <a:lnTo>
                      <a:pt x="4696" y="1032"/>
                    </a:lnTo>
                    <a:lnTo>
                      <a:pt x="4725" y="1075"/>
                    </a:lnTo>
                    <a:lnTo>
                      <a:pt x="4752" y="1117"/>
                    </a:lnTo>
                    <a:lnTo>
                      <a:pt x="4777" y="1160"/>
                    </a:lnTo>
                    <a:lnTo>
                      <a:pt x="4803" y="1204"/>
                    </a:lnTo>
                    <a:lnTo>
                      <a:pt x="4828" y="1248"/>
                    </a:lnTo>
                    <a:lnTo>
                      <a:pt x="4851" y="1293"/>
                    </a:lnTo>
                    <a:lnTo>
                      <a:pt x="4874" y="1338"/>
                    </a:lnTo>
                    <a:lnTo>
                      <a:pt x="4896" y="1385"/>
                    </a:lnTo>
                    <a:lnTo>
                      <a:pt x="4917" y="1431"/>
                    </a:lnTo>
                    <a:lnTo>
                      <a:pt x="4937" y="1478"/>
                    </a:lnTo>
                    <a:lnTo>
                      <a:pt x="4955" y="1526"/>
                    </a:lnTo>
                    <a:lnTo>
                      <a:pt x="4973" y="1576"/>
                    </a:lnTo>
                    <a:lnTo>
                      <a:pt x="4990" y="1624"/>
                    </a:lnTo>
                    <a:lnTo>
                      <a:pt x="5006" y="1674"/>
                    </a:lnTo>
                    <a:lnTo>
                      <a:pt x="5021" y="1725"/>
                    </a:lnTo>
                    <a:lnTo>
                      <a:pt x="5035" y="1775"/>
                    </a:lnTo>
                    <a:lnTo>
                      <a:pt x="5048" y="1827"/>
                    </a:lnTo>
                    <a:lnTo>
                      <a:pt x="5060" y="1879"/>
                    </a:lnTo>
                    <a:lnTo>
                      <a:pt x="5060" y="1879"/>
                    </a:lnTo>
                    <a:lnTo>
                      <a:pt x="5068" y="1921"/>
                    </a:lnTo>
                    <a:lnTo>
                      <a:pt x="5075" y="1961"/>
                    </a:lnTo>
                    <a:lnTo>
                      <a:pt x="5087" y="2044"/>
                    </a:lnTo>
                    <a:lnTo>
                      <a:pt x="5098" y="2127"/>
                    </a:lnTo>
                    <a:lnTo>
                      <a:pt x="5110" y="2211"/>
                    </a:lnTo>
                    <a:lnTo>
                      <a:pt x="5110" y="2211"/>
                    </a:lnTo>
                    <a:lnTo>
                      <a:pt x="5111" y="2219"/>
                    </a:lnTo>
                    <a:lnTo>
                      <a:pt x="5113" y="2225"/>
                    </a:lnTo>
                    <a:lnTo>
                      <a:pt x="5117" y="2229"/>
                    </a:lnTo>
                    <a:lnTo>
                      <a:pt x="5125" y="2234"/>
                    </a:lnTo>
                    <a:lnTo>
                      <a:pt x="5125" y="2234"/>
                    </a:lnTo>
                    <a:lnTo>
                      <a:pt x="5160" y="2246"/>
                    </a:lnTo>
                    <a:lnTo>
                      <a:pt x="5191" y="2259"/>
                    </a:lnTo>
                    <a:lnTo>
                      <a:pt x="5221" y="2274"/>
                    </a:lnTo>
                    <a:lnTo>
                      <a:pt x="5250" y="2291"/>
                    </a:lnTo>
                    <a:lnTo>
                      <a:pt x="5277" y="2309"/>
                    </a:lnTo>
                    <a:lnTo>
                      <a:pt x="5301" y="2329"/>
                    </a:lnTo>
                    <a:lnTo>
                      <a:pt x="5325" y="2350"/>
                    </a:lnTo>
                    <a:lnTo>
                      <a:pt x="5346" y="2372"/>
                    </a:lnTo>
                    <a:lnTo>
                      <a:pt x="5366" y="2396"/>
                    </a:lnTo>
                    <a:lnTo>
                      <a:pt x="5384" y="2422"/>
                    </a:lnTo>
                    <a:lnTo>
                      <a:pt x="5399" y="2451"/>
                    </a:lnTo>
                    <a:lnTo>
                      <a:pt x="5414" y="2479"/>
                    </a:lnTo>
                    <a:lnTo>
                      <a:pt x="5426" y="2509"/>
                    </a:lnTo>
                    <a:lnTo>
                      <a:pt x="5437" y="2542"/>
                    </a:lnTo>
                    <a:lnTo>
                      <a:pt x="5446" y="2576"/>
                    </a:lnTo>
                    <a:lnTo>
                      <a:pt x="5452" y="2610"/>
                    </a:lnTo>
                    <a:lnTo>
                      <a:pt x="5452" y="2610"/>
                    </a:lnTo>
                    <a:lnTo>
                      <a:pt x="5455" y="2615"/>
                    </a:lnTo>
                    <a:lnTo>
                      <a:pt x="5456" y="2619"/>
                    </a:lnTo>
                    <a:lnTo>
                      <a:pt x="5456" y="2619"/>
                    </a:lnTo>
                    <a:lnTo>
                      <a:pt x="5456" y="3973"/>
                    </a:lnTo>
                    <a:lnTo>
                      <a:pt x="5456" y="3973"/>
                    </a:lnTo>
                    <a:lnTo>
                      <a:pt x="5453" y="3979"/>
                    </a:lnTo>
                    <a:lnTo>
                      <a:pt x="5452" y="3983"/>
                    </a:lnTo>
                    <a:lnTo>
                      <a:pt x="5452" y="3983"/>
                    </a:lnTo>
                    <a:lnTo>
                      <a:pt x="5446" y="4016"/>
                    </a:lnTo>
                    <a:lnTo>
                      <a:pt x="5438" y="4048"/>
                    </a:lnTo>
                    <a:lnTo>
                      <a:pt x="5428" y="4078"/>
                    </a:lnTo>
                    <a:lnTo>
                      <a:pt x="5417" y="4107"/>
                    </a:lnTo>
                    <a:lnTo>
                      <a:pt x="5404" y="4134"/>
                    </a:lnTo>
                    <a:lnTo>
                      <a:pt x="5390" y="4159"/>
                    </a:lnTo>
                    <a:lnTo>
                      <a:pt x="5373" y="4185"/>
                    </a:lnTo>
                    <a:lnTo>
                      <a:pt x="5355" y="4208"/>
                    </a:lnTo>
                    <a:lnTo>
                      <a:pt x="5336" y="4230"/>
                    </a:lnTo>
                    <a:lnTo>
                      <a:pt x="5315" y="4251"/>
                    </a:lnTo>
                    <a:lnTo>
                      <a:pt x="5292" y="4271"/>
                    </a:lnTo>
                    <a:lnTo>
                      <a:pt x="5268" y="4289"/>
                    </a:lnTo>
                    <a:lnTo>
                      <a:pt x="5242" y="4305"/>
                    </a:lnTo>
                    <a:lnTo>
                      <a:pt x="5215" y="4321"/>
                    </a:lnTo>
                    <a:lnTo>
                      <a:pt x="5187" y="4336"/>
                    </a:lnTo>
                    <a:lnTo>
                      <a:pt x="5155" y="4348"/>
                    </a:lnTo>
                    <a:lnTo>
                      <a:pt x="5155" y="4348"/>
                    </a:lnTo>
                    <a:lnTo>
                      <a:pt x="5145" y="4352"/>
                    </a:lnTo>
                    <a:lnTo>
                      <a:pt x="5134" y="4358"/>
                    </a:lnTo>
                    <a:lnTo>
                      <a:pt x="5127" y="4364"/>
                    </a:lnTo>
                    <a:lnTo>
                      <a:pt x="5119" y="4370"/>
                    </a:lnTo>
                    <a:lnTo>
                      <a:pt x="5113" y="4378"/>
                    </a:lnTo>
                    <a:lnTo>
                      <a:pt x="5110" y="4387"/>
                    </a:lnTo>
                    <a:lnTo>
                      <a:pt x="5105" y="4397"/>
                    </a:lnTo>
                    <a:lnTo>
                      <a:pt x="5104" y="4409"/>
                    </a:lnTo>
                    <a:lnTo>
                      <a:pt x="5104" y="4409"/>
                    </a:lnTo>
                    <a:lnTo>
                      <a:pt x="5098" y="4444"/>
                    </a:lnTo>
                    <a:lnTo>
                      <a:pt x="5090" y="4479"/>
                    </a:lnTo>
                    <a:lnTo>
                      <a:pt x="5083" y="4513"/>
                    </a:lnTo>
                    <a:lnTo>
                      <a:pt x="5074" y="4546"/>
                    </a:lnTo>
                    <a:lnTo>
                      <a:pt x="5063" y="4579"/>
                    </a:lnTo>
                    <a:lnTo>
                      <a:pt x="5051" y="4611"/>
                    </a:lnTo>
                    <a:lnTo>
                      <a:pt x="5038" y="4643"/>
                    </a:lnTo>
                    <a:lnTo>
                      <a:pt x="5024" y="4674"/>
                    </a:lnTo>
                    <a:lnTo>
                      <a:pt x="5009" y="4704"/>
                    </a:lnTo>
                    <a:lnTo>
                      <a:pt x="4993" y="4735"/>
                    </a:lnTo>
                    <a:lnTo>
                      <a:pt x="4976" y="4765"/>
                    </a:lnTo>
                    <a:lnTo>
                      <a:pt x="4956" y="4793"/>
                    </a:lnTo>
                    <a:lnTo>
                      <a:pt x="4937" y="4822"/>
                    </a:lnTo>
                    <a:lnTo>
                      <a:pt x="4916" y="4849"/>
                    </a:lnTo>
                    <a:lnTo>
                      <a:pt x="4895" y="4876"/>
                    </a:lnTo>
                    <a:lnTo>
                      <a:pt x="4871" y="4903"/>
                    </a:lnTo>
                    <a:lnTo>
                      <a:pt x="4871" y="4903"/>
                    </a:lnTo>
                    <a:lnTo>
                      <a:pt x="4836" y="4941"/>
                    </a:lnTo>
                    <a:lnTo>
                      <a:pt x="4798" y="4975"/>
                    </a:lnTo>
                    <a:lnTo>
                      <a:pt x="4761" y="5009"/>
                    </a:lnTo>
                    <a:lnTo>
                      <a:pt x="4723" y="5040"/>
                    </a:lnTo>
                    <a:lnTo>
                      <a:pt x="4682" y="5069"/>
                    </a:lnTo>
                    <a:lnTo>
                      <a:pt x="4642" y="5094"/>
                    </a:lnTo>
                    <a:lnTo>
                      <a:pt x="4600" y="5118"/>
                    </a:lnTo>
                    <a:lnTo>
                      <a:pt x="4557" y="5141"/>
                    </a:lnTo>
                    <a:lnTo>
                      <a:pt x="4512" y="5159"/>
                    </a:lnTo>
                    <a:lnTo>
                      <a:pt x="4467" y="5177"/>
                    </a:lnTo>
                    <a:lnTo>
                      <a:pt x="4420" y="5191"/>
                    </a:lnTo>
                    <a:lnTo>
                      <a:pt x="4374" y="5203"/>
                    </a:lnTo>
                    <a:lnTo>
                      <a:pt x="4326" y="5213"/>
                    </a:lnTo>
                    <a:lnTo>
                      <a:pt x="4276" y="5219"/>
                    </a:lnTo>
                    <a:lnTo>
                      <a:pt x="4225" y="5225"/>
                    </a:lnTo>
                    <a:lnTo>
                      <a:pt x="4173" y="5227"/>
                    </a:lnTo>
                    <a:lnTo>
                      <a:pt x="4173" y="5227"/>
                    </a:lnTo>
                    <a:lnTo>
                      <a:pt x="3967" y="5230"/>
                    </a:lnTo>
                    <a:lnTo>
                      <a:pt x="3761" y="5230"/>
                    </a:lnTo>
                    <a:lnTo>
                      <a:pt x="3348" y="5228"/>
                    </a:lnTo>
                    <a:lnTo>
                      <a:pt x="3348" y="5228"/>
                    </a:lnTo>
                    <a:lnTo>
                      <a:pt x="3338" y="5228"/>
                    </a:lnTo>
                    <a:lnTo>
                      <a:pt x="3329" y="5231"/>
                    </a:lnTo>
                    <a:lnTo>
                      <a:pt x="3321" y="5237"/>
                    </a:lnTo>
                    <a:lnTo>
                      <a:pt x="3317" y="5248"/>
                    </a:lnTo>
                    <a:lnTo>
                      <a:pt x="3317" y="5248"/>
                    </a:lnTo>
                    <a:lnTo>
                      <a:pt x="3306" y="5266"/>
                    </a:lnTo>
                    <a:lnTo>
                      <a:pt x="3296" y="5284"/>
                    </a:lnTo>
                    <a:lnTo>
                      <a:pt x="3285" y="5301"/>
                    </a:lnTo>
                    <a:lnTo>
                      <a:pt x="3273" y="5317"/>
                    </a:lnTo>
                    <a:lnTo>
                      <a:pt x="3260" y="5332"/>
                    </a:lnTo>
                    <a:lnTo>
                      <a:pt x="3248" y="5346"/>
                    </a:lnTo>
                    <a:lnTo>
                      <a:pt x="3232" y="5359"/>
                    </a:lnTo>
                    <a:lnTo>
                      <a:pt x="3219" y="5373"/>
                    </a:lnTo>
                    <a:lnTo>
                      <a:pt x="3202" y="5385"/>
                    </a:lnTo>
                    <a:lnTo>
                      <a:pt x="3187" y="5395"/>
                    </a:lnTo>
                    <a:lnTo>
                      <a:pt x="3171" y="5406"/>
                    </a:lnTo>
                    <a:lnTo>
                      <a:pt x="3153" y="5415"/>
                    </a:lnTo>
                    <a:lnTo>
                      <a:pt x="3135" y="5424"/>
                    </a:lnTo>
                    <a:lnTo>
                      <a:pt x="3117" y="5432"/>
                    </a:lnTo>
                    <a:lnTo>
                      <a:pt x="3097" y="5438"/>
                    </a:lnTo>
                    <a:lnTo>
                      <a:pt x="3076" y="5444"/>
                    </a:lnTo>
                    <a:lnTo>
                      <a:pt x="3076" y="5444"/>
                    </a:lnTo>
                    <a:lnTo>
                      <a:pt x="3052" y="5450"/>
                    </a:lnTo>
                    <a:lnTo>
                      <a:pt x="3028" y="5456"/>
                    </a:lnTo>
                    <a:lnTo>
                      <a:pt x="3028" y="5456"/>
                    </a:lnTo>
                    <a:lnTo>
                      <a:pt x="2656" y="5456"/>
                    </a:lnTo>
                    <a:lnTo>
                      <a:pt x="2656" y="5456"/>
                    </a:lnTo>
                    <a:close/>
                    <a:moveTo>
                      <a:pt x="682" y="3295"/>
                    </a:moveTo>
                    <a:lnTo>
                      <a:pt x="682" y="3295"/>
                    </a:lnTo>
                    <a:lnTo>
                      <a:pt x="682" y="2985"/>
                    </a:lnTo>
                    <a:lnTo>
                      <a:pt x="682" y="2673"/>
                    </a:lnTo>
                    <a:lnTo>
                      <a:pt x="682" y="2673"/>
                    </a:lnTo>
                    <a:lnTo>
                      <a:pt x="681" y="2646"/>
                    </a:lnTo>
                    <a:lnTo>
                      <a:pt x="676" y="2619"/>
                    </a:lnTo>
                    <a:lnTo>
                      <a:pt x="668" y="2594"/>
                    </a:lnTo>
                    <a:lnTo>
                      <a:pt x="658" y="2571"/>
                    </a:lnTo>
                    <a:lnTo>
                      <a:pt x="646" y="2548"/>
                    </a:lnTo>
                    <a:lnTo>
                      <a:pt x="632" y="2529"/>
                    </a:lnTo>
                    <a:lnTo>
                      <a:pt x="616" y="2509"/>
                    </a:lnTo>
                    <a:lnTo>
                      <a:pt x="596" y="2493"/>
                    </a:lnTo>
                    <a:lnTo>
                      <a:pt x="577" y="2479"/>
                    </a:lnTo>
                    <a:lnTo>
                      <a:pt x="556" y="2467"/>
                    </a:lnTo>
                    <a:lnTo>
                      <a:pt x="531" y="2457"/>
                    </a:lnTo>
                    <a:lnTo>
                      <a:pt x="507" y="2451"/>
                    </a:lnTo>
                    <a:lnTo>
                      <a:pt x="483" y="2446"/>
                    </a:lnTo>
                    <a:lnTo>
                      <a:pt x="456" y="2445"/>
                    </a:lnTo>
                    <a:lnTo>
                      <a:pt x="431" y="2446"/>
                    </a:lnTo>
                    <a:lnTo>
                      <a:pt x="403" y="2451"/>
                    </a:lnTo>
                    <a:lnTo>
                      <a:pt x="403" y="2451"/>
                    </a:lnTo>
                    <a:lnTo>
                      <a:pt x="384" y="2455"/>
                    </a:lnTo>
                    <a:lnTo>
                      <a:pt x="366" y="2461"/>
                    </a:lnTo>
                    <a:lnTo>
                      <a:pt x="349" y="2470"/>
                    </a:lnTo>
                    <a:lnTo>
                      <a:pt x="333" y="2479"/>
                    </a:lnTo>
                    <a:lnTo>
                      <a:pt x="316" y="2491"/>
                    </a:lnTo>
                    <a:lnTo>
                      <a:pt x="303" y="2503"/>
                    </a:lnTo>
                    <a:lnTo>
                      <a:pt x="289" y="2517"/>
                    </a:lnTo>
                    <a:lnTo>
                      <a:pt x="277" y="2530"/>
                    </a:lnTo>
                    <a:lnTo>
                      <a:pt x="265" y="2545"/>
                    </a:lnTo>
                    <a:lnTo>
                      <a:pt x="256" y="2562"/>
                    </a:lnTo>
                    <a:lnTo>
                      <a:pt x="247" y="2580"/>
                    </a:lnTo>
                    <a:lnTo>
                      <a:pt x="241" y="2598"/>
                    </a:lnTo>
                    <a:lnTo>
                      <a:pt x="235" y="2618"/>
                    </a:lnTo>
                    <a:lnTo>
                      <a:pt x="230" y="2637"/>
                    </a:lnTo>
                    <a:lnTo>
                      <a:pt x="229" y="2657"/>
                    </a:lnTo>
                    <a:lnTo>
                      <a:pt x="227" y="2678"/>
                    </a:lnTo>
                    <a:lnTo>
                      <a:pt x="227" y="2678"/>
                    </a:lnTo>
                    <a:lnTo>
                      <a:pt x="227" y="3727"/>
                    </a:lnTo>
                    <a:lnTo>
                      <a:pt x="227" y="3727"/>
                    </a:lnTo>
                    <a:lnTo>
                      <a:pt x="227" y="3825"/>
                    </a:lnTo>
                    <a:lnTo>
                      <a:pt x="227" y="3923"/>
                    </a:lnTo>
                    <a:lnTo>
                      <a:pt x="227" y="3923"/>
                    </a:lnTo>
                    <a:lnTo>
                      <a:pt x="230" y="3950"/>
                    </a:lnTo>
                    <a:lnTo>
                      <a:pt x="235" y="3976"/>
                    </a:lnTo>
                    <a:lnTo>
                      <a:pt x="242" y="4000"/>
                    </a:lnTo>
                    <a:lnTo>
                      <a:pt x="251" y="4022"/>
                    </a:lnTo>
                    <a:lnTo>
                      <a:pt x="265" y="4045"/>
                    </a:lnTo>
                    <a:lnTo>
                      <a:pt x="279" y="4065"/>
                    </a:lnTo>
                    <a:lnTo>
                      <a:pt x="295" y="4083"/>
                    </a:lnTo>
                    <a:lnTo>
                      <a:pt x="315" y="4099"/>
                    </a:lnTo>
                    <a:lnTo>
                      <a:pt x="334" y="4113"/>
                    </a:lnTo>
                    <a:lnTo>
                      <a:pt x="355" y="4125"/>
                    </a:lnTo>
                    <a:lnTo>
                      <a:pt x="378" y="4134"/>
                    </a:lnTo>
                    <a:lnTo>
                      <a:pt x="402" y="4141"/>
                    </a:lnTo>
                    <a:lnTo>
                      <a:pt x="426" y="4146"/>
                    </a:lnTo>
                    <a:lnTo>
                      <a:pt x="452" y="4147"/>
                    </a:lnTo>
                    <a:lnTo>
                      <a:pt x="479" y="4146"/>
                    </a:lnTo>
                    <a:lnTo>
                      <a:pt x="504" y="4143"/>
                    </a:lnTo>
                    <a:lnTo>
                      <a:pt x="504" y="4143"/>
                    </a:lnTo>
                    <a:lnTo>
                      <a:pt x="524" y="4137"/>
                    </a:lnTo>
                    <a:lnTo>
                      <a:pt x="542" y="4131"/>
                    </a:lnTo>
                    <a:lnTo>
                      <a:pt x="560" y="4122"/>
                    </a:lnTo>
                    <a:lnTo>
                      <a:pt x="577" y="4113"/>
                    </a:lnTo>
                    <a:lnTo>
                      <a:pt x="592" y="4102"/>
                    </a:lnTo>
                    <a:lnTo>
                      <a:pt x="607" y="4090"/>
                    </a:lnTo>
                    <a:lnTo>
                      <a:pt x="620" y="4077"/>
                    </a:lnTo>
                    <a:lnTo>
                      <a:pt x="632" y="4063"/>
                    </a:lnTo>
                    <a:lnTo>
                      <a:pt x="643" y="4046"/>
                    </a:lnTo>
                    <a:lnTo>
                      <a:pt x="653" y="4030"/>
                    </a:lnTo>
                    <a:lnTo>
                      <a:pt x="662" y="4013"/>
                    </a:lnTo>
                    <a:lnTo>
                      <a:pt x="668" y="3995"/>
                    </a:lnTo>
                    <a:lnTo>
                      <a:pt x="675" y="3976"/>
                    </a:lnTo>
                    <a:lnTo>
                      <a:pt x="679" y="3958"/>
                    </a:lnTo>
                    <a:lnTo>
                      <a:pt x="682" y="3937"/>
                    </a:lnTo>
                    <a:lnTo>
                      <a:pt x="682" y="3917"/>
                    </a:lnTo>
                    <a:lnTo>
                      <a:pt x="682" y="3917"/>
                    </a:lnTo>
                    <a:lnTo>
                      <a:pt x="682" y="3295"/>
                    </a:lnTo>
                    <a:lnTo>
                      <a:pt x="682" y="3295"/>
                    </a:lnTo>
                    <a:close/>
                    <a:moveTo>
                      <a:pt x="5229" y="3297"/>
                    </a:moveTo>
                    <a:lnTo>
                      <a:pt x="5229" y="3297"/>
                    </a:lnTo>
                    <a:lnTo>
                      <a:pt x="5229" y="2985"/>
                    </a:lnTo>
                    <a:lnTo>
                      <a:pt x="5229" y="2673"/>
                    </a:lnTo>
                    <a:lnTo>
                      <a:pt x="5229" y="2673"/>
                    </a:lnTo>
                    <a:lnTo>
                      <a:pt x="5227" y="2646"/>
                    </a:lnTo>
                    <a:lnTo>
                      <a:pt x="5223" y="2619"/>
                    </a:lnTo>
                    <a:lnTo>
                      <a:pt x="5215" y="2595"/>
                    </a:lnTo>
                    <a:lnTo>
                      <a:pt x="5205" y="2571"/>
                    </a:lnTo>
                    <a:lnTo>
                      <a:pt x="5193" y="2548"/>
                    </a:lnTo>
                    <a:lnTo>
                      <a:pt x="5178" y="2529"/>
                    </a:lnTo>
                    <a:lnTo>
                      <a:pt x="5161" y="2509"/>
                    </a:lnTo>
                    <a:lnTo>
                      <a:pt x="5143" y="2493"/>
                    </a:lnTo>
                    <a:lnTo>
                      <a:pt x="5122" y="2479"/>
                    </a:lnTo>
                    <a:lnTo>
                      <a:pt x="5101" y="2467"/>
                    </a:lnTo>
                    <a:lnTo>
                      <a:pt x="5078" y="2457"/>
                    </a:lnTo>
                    <a:lnTo>
                      <a:pt x="5053" y="2451"/>
                    </a:lnTo>
                    <a:lnTo>
                      <a:pt x="5029" y="2446"/>
                    </a:lnTo>
                    <a:lnTo>
                      <a:pt x="5002" y="2445"/>
                    </a:lnTo>
                    <a:lnTo>
                      <a:pt x="4976" y="2446"/>
                    </a:lnTo>
                    <a:lnTo>
                      <a:pt x="4949" y="2451"/>
                    </a:lnTo>
                    <a:lnTo>
                      <a:pt x="4949" y="2451"/>
                    </a:lnTo>
                    <a:lnTo>
                      <a:pt x="4929" y="2455"/>
                    </a:lnTo>
                    <a:lnTo>
                      <a:pt x="4911" y="2463"/>
                    </a:lnTo>
                    <a:lnTo>
                      <a:pt x="4895" y="2470"/>
                    </a:lnTo>
                    <a:lnTo>
                      <a:pt x="4878" y="2481"/>
                    </a:lnTo>
                    <a:lnTo>
                      <a:pt x="4863" y="2491"/>
                    </a:lnTo>
                    <a:lnTo>
                      <a:pt x="4848" y="2503"/>
                    </a:lnTo>
                    <a:lnTo>
                      <a:pt x="4836" y="2517"/>
                    </a:lnTo>
                    <a:lnTo>
                      <a:pt x="4822" y="2530"/>
                    </a:lnTo>
                    <a:lnTo>
                      <a:pt x="4812" y="2547"/>
                    </a:lnTo>
                    <a:lnTo>
                      <a:pt x="4803" y="2564"/>
                    </a:lnTo>
                    <a:lnTo>
                      <a:pt x="4794" y="2580"/>
                    </a:lnTo>
                    <a:lnTo>
                      <a:pt x="4788" y="2598"/>
                    </a:lnTo>
                    <a:lnTo>
                      <a:pt x="4782" y="2618"/>
                    </a:lnTo>
                    <a:lnTo>
                      <a:pt x="4777" y="2636"/>
                    </a:lnTo>
                    <a:lnTo>
                      <a:pt x="4776" y="2657"/>
                    </a:lnTo>
                    <a:lnTo>
                      <a:pt x="4774" y="2676"/>
                    </a:lnTo>
                    <a:lnTo>
                      <a:pt x="4774" y="2676"/>
                    </a:lnTo>
                    <a:lnTo>
                      <a:pt x="4774" y="3589"/>
                    </a:lnTo>
                    <a:lnTo>
                      <a:pt x="4774" y="3589"/>
                    </a:lnTo>
                    <a:lnTo>
                      <a:pt x="4774" y="3754"/>
                    </a:lnTo>
                    <a:lnTo>
                      <a:pt x="4774" y="3920"/>
                    </a:lnTo>
                    <a:lnTo>
                      <a:pt x="4774" y="3920"/>
                    </a:lnTo>
                    <a:lnTo>
                      <a:pt x="4776" y="3947"/>
                    </a:lnTo>
                    <a:lnTo>
                      <a:pt x="4780" y="3974"/>
                    </a:lnTo>
                    <a:lnTo>
                      <a:pt x="4788" y="3998"/>
                    </a:lnTo>
                    <a:lnTo>
                      <a:pt x="4798" y="4022"/>
                    </a:lnTo>
                    <a:lnTo>
                      <a:pt x="4810" y="4043"/>
                    </a:lnTo>
                    <a:lnTo>
                      <a:pt x="4825" y="4065"/>
                    </a:lnTo>
                    <a:lnTo>
                      <a:pt x="4842" y="4083"/>
                    </a:lnTo>
                    <a:lnTo>
                      <a:pt x="4862" y="4099"/>
                    </a:lnTo>
                    <a:lnTo>
                      <a:pt x="4881" y="4113"/>
                    </a:lnTo>
                    <a:lnTo>
                      <a:pt x="4904" y="4125"/>
                    </a:lnTo>
                    <a:lnTo>
                      <a:pt x="4926" y="4135"/>
                    </a:lnTo>
                    <a:lnTo>
                      <a:pt x="4950" y="4141"/>
                    </a:lnTo>
                    <a:lnTo>
                      <a:pt x="4976" y="4146"/>
                    </a:lnTo>
                    <a:lnTo>
                      <a:pt x="5002" y="4147"/>
                    </a:lnTo>
                    <a:lnTo>
                      <a:pt x="5029" y="4146"/>
                    </a:lnTo>
                    <a:lnTo>
                      <a:pt x="5054" y="4141"/>
                    </a:lnTo>
                    <a:lnTo>
                      <a:pt x="5054" y="4141"/>
                    </a:lnTo>
                    <a:lnTo>
                      <a:pt x="5074" y="4137"/>
                    </a:lnTo>
                    <a:lnTo>
                      <a:pt x="5092" y="4129"/>
                    </a:lnTo>
                    <a:lnTo>
                      <a:pt x="5108" y="4122"/>
                    </a:lnTo>
                    <a:lnTo>
                      <a:pt x="5125" y="4111"/>
                    </a:lnTo>
                    <a:lnTo>
                      <a:pt x="5140" y="4101"/>
                    </a:lnTo>
                    <a:lnTo>
                      <a:pt x="5155" y="4089"/>
                    </a:lnTo>
                    <a:lnTo>
                      <a:pt x="5167" y="4075"/>
                    </a:lnTo>
                    <a:lnTo>
                      <a:pt x="5179" y="4062"/>
                    </a:lnTo>
                    <a:lnTo>
                      <a:pt x="5191" y="4046"/>
                    </a:lnTo>
                    <a:lnTo>
                      <a:pt x="5200" y="4030"/>
                    </a:lnTo>
                    <a:lnTo>
                      <a:pt x="5209" y="4012"/>
                    </a:lnTo>
                    <a:lnTo>
                      <a:pt x="5215" y="3995"/>
                    </a:lnTo>
                    <a:lnTo>
                      <a:pt x="5221" y="3976"/>
                    </a:lnTo>
                    <a:lnTo>
                      <a:pt x="5226" y="3958"/>
                    </a:lnTo>
                    <a:lnTo>
                      <a:pt x="5227" y="3938"/>
                    </a:lnTo>
                    <a:lnTo>
                      <a:pt x="5229" y="3917"/>
                    </a:lnTo>
                    <a:lnTo>
                      <a:pt x="5229" y="3917"/>
                    </a:lnTo>
                    <a:lnTo>
                      <a:pt x="5229" y="3297"/>
                    </a:lnTo>
                    <a:lnTo>
                      <a:pt x="5229" y="3297"/>
                    </a:lnTo>
                    <a:close/>
                    <a:moveTo>
                      <a:pt x="2843" y="4945"/>
                    </a:moveTo>
                    <a:lnTo>
                      <a:pt x="2843" y="4945"/>
                    </a:lnTo>
                    <a:lnTo>
                      <a:pt x="2706" y="4945"/>
                    </a:lnTo>
                    <a:lnTo>
                      <a:pt x="2706" y="4945"/>
                    </a:lnTo>
                    <a:lnTo>
                      <a:pt x="2686" y="4945"/>
                    </a:lnTo>
                    <a:lnTo>
                      <a:pt x="2668" y="4948"/>
                    </a:lnTo>
                    <a:lnTo>
                      <a:pt x="2668" y="4948"/>
                    </a:lnTo>
                    <a:lnTo>
                      <a:pt x="2654" y="4953"/>
                    </a:lnTo>
                    <a:lnTo>
                      <a:pt x="2641" y="4957"/>
                    </a:lnTo>
                    <a:lnTo>
                      <a:pt x="2630" y="4963"/>
                    </a:lnTo>
                    <a:lnTo>
                      <a:pt x="2618" y="4971"/>
                    </a:lnTo>
                    <a:lnTo>
                      <a:pt x="2608" y="4978"/>
                    </a:lnTo>
                    <a:lnTo>
                      <a:pt x="2599" y="4986"/>
                    </a:lnTo>
                    <a:lnTo>
                      <a:pt x="2591" y="4996"/>
                    </a:lnTo>
                    <a:lnTo>
                      <a:pt x="2584" y="5006"/>
                    </a:lnTo>
                    <a:lnTo>
                      <a:pt x="2576" y="5018"/>
                    </a:lnTo>
                    <a:lnTo>
                      <a:pt x="2570" y="5028"/>
                    </a:lnTo>
                    <a:lnTo>
                      <a:pt x="2566" y="5040"/>
                    </a:lnTo>
                    <a:lnTo>
                      <a:pt x="2563" y="5054"/>
                    </a:lnTo>
                    <a:lnTo>
                      <a:pt x="2559" y="5066"/>
                    </a:lnTo>
                    <a:lnTo>
                      <a:pt x="2559" y="5079"/>
                    </a:lnTo>
                    <a:lnTo>
                      <a:pt x="2559" y="5093"/>
                    </a:lnTo>
                    <a:lnTo>
                      <a:pt x="2559" y="5108"/>
                    </a:lnTo>
                    <a:lnTo>
                      <a:pt x="2559" y="5108"/>
                    </a:lnTo>
                    <a:lnTo>
                      <a:pt x="2563" y="5120"/>
                    </a:lnTo>
                    <a:lnTo>
                      <a:pt x="2566" y="5132"/>
                    </a:lnTo>
                    <a:lnTo>
                      <a:pt x="2570" y="5144"/>
                    </a:lnTo>
                    <a:lnTo>
                      <a:pt x="2575" y="5155"/>
                    </a:lnTo>
                    <a:lnTo>
                      <a:pt x="2582" y="5165"/>
                    </a:lnTo>
                    <a:lnTo>
                      <a:pt x="2590" y="5176"/>
                    </a:lnTo>
                    <a:lnTo>
                      <a:pt x="2597" y="5185"/>
                    </a:lnTo>
                    <a:lnTo>
                      <a:pt x="2606" y="5192"/>
                    </a:lnTo>
                    <a:lnTo>
                      <a:pt x="2617" y="5200"/>
                    </a:lnTo>
                    <a:lnTo>
                      <a:pt x="2627" y="5207"/>
                    </a:lnTo>
                    <a:lnTo>
                      <a:pt x="2638" y="5213"/>
                    </a:lnTo>
                    <a:lnTo>
                      <a:pt x="2650" y="5218"/>
                    </a:lnTo>
                    <a:lnTo>
                      <a:pt x="2662" y="5222"/>
                    </a:lnTo>
                    <a:lnTo>
                      <a:pt x="2675" y="5225"/>
                    </a:lnTo>
                    <a:lnTo>
                      <a:pt x="2687" y="5227"/>
                    </a:lnTo>
                    <a:lnTo>
                      <a:pt x="2701" y="5228"/>
                    </a:lnTo>
                    <a:lnTo>
                      <a:pt x="2701" y="5228"/>
                    </a:lnTo>
                    <a:lnTo>
                      <a:pt x="2841" y="5228"/>
                    </a:lnTo>
                    <a:lnTo>
                      <a:pt x="2981" y="5228"/>
                    </a:lnTo>
                    <a:lnTo>
                      <a:pt x="2981" y="5228"/>
                    </a:lnTo>
                    <a:lnTo>
                      <a:pt x="2996" y="5227"/>
                    </a:lnTo>
                    <a:lnTo>
                      <a:pt x="3011" y="5225"/>
                    </a:lnTo>
                    <a:lnTo>
                      <a:pt x="3025" y="5222"/>
                    </a:lnTo>
                    <a:lnTo>
                      <a:pt x="3038" y="5216"/>
                    </a:lnTo>
                    <a:lnTo>
                      <a:pt x="3050" y="5210"/>
                    </a:lnTo>
                    <a:lnTo>
                      <a:pt x="3062" y="5204"/>
                    </a:lnTo>
                    <a:lnTo>
                      <a:pt x="3074" y="5195"/>
                    </a:lnTo>
                    <a:lnTo>
                      <a:pt x="3083" y="5186"/>
                    </a:lnTo>
                    <a:lnTo>
                      <a:pt x="3094" y="5177"/>
                    </a:lnTo>
                    <a:lnTo>
                      <a:pt x="3102" y="5165"/>
                    </a:lnTo>
                    <a:lnTo>
                      <a:pt x="3109" y="5153"/>
                    </a:lnTo>
                    <a:lnTo>
                      <a:pt x="3115" y="5141"/>
                    </a:lnTo>
                    <a:lnTo>
                      <a:pt x="3120" y="5127"/>
                    </a:lnTo>
                    <a:lnTo>
                      <a:pt x="3123" y="5114"/>
                    </a:lnTo>
                    <a:lnTo>
                      <a:pt x="3124" y="5100"/>
                    </a:lnTo>
                    <a:lnTo>
                      <a:pt x="3126" y="5085"/>
                    </a:lnTo>
                    <a:lnTo>
                      <a:pt x="3126" y="5085"/>
                    </a:lnTo>
                    <a:lnTo>
                      <a:pt x="3124" y="5070"/>
                    </a:lnTo>
                    <a:lnTo>
                      <a:pt x="3123" y="5057"/>
                    </a:lnTo>
                    <a:lnTo>
                      <a:pt x="3118" y="5043"/>
                    </a:lnTo>
                    <a:lnTo>
                      <a:pt x="3114" y="5030"/>
                    </a:lnTo>
                    <a:lnTo>
                      <a:pt x="3108" y="5018"/>
                    </a:lnTo>
                    <a:lnTo>
                      <a:pt x="3102" y="5006"/>
                    </a:lnTo>
                    <a:lnTo>
                      <a:pt x="3092" y="4995"/>
                    </a:lnTo>
                    <a:lnTo>
                      <a:pt x="3083" y="4986"/>
                    </a:lnTo>
                    <a:lnTo>
                      <a:pt x="3074" y="4977"/>
                    </a:lnTo>
                    <a:lnTo>
                      <a:pt x="3062" y="4968"/>
                    </a:lnTo>
                    <a:lnTo>
                      <a:pt x="3050" y="4962"/>
                    </a:lnTo>
                    <a:lnTo>
                      <a:pt x="3038" y="4956"/>
                    </a:lnTo>
                    <a:lnTo>
                      <a:pt x="3025" y="4951"/>
                    </a:lnTo>
                    <a:lnTo>
                      <a:pt x="3011" y="4948"/>
                    </a:lnTo>
                    <a:lnTo>
                      <a:pt x="2996" y="4945"/>
                    </a:lnTo>
                    <a:lnTo>
                      <a:pt x="2981" y="4945"/>
                    </a:lnTo>
                    <a:lnTo>
                      <a:pt x="2981" y="4945"/>
                    </a:lnTo>
                    <a:lnTo>
                      <a:pt x="2843" y="4945"/>
                    </a:lnTo>
                    <a:lnTo>
                      <a:pt x="2843" y="4945"/>
                    </a:lnTo>
                    <a:close/>
                  </a:path>
                </a:pathLst>
              </a:custGeom>
              <a:solidFill>
                <a:sysClr val="window" lastClr="FFFFFF"/>
              </a:solidFill>
              <a:ln>
                <a:noFill/>
              </a:ln>
            </p:spPr>
            <p:txBody>
              <a:bodyPr vert="horz" wrap="square" lIns="639989" tIns="19428" rIns="38856" bIns="19428" numCol="1" anchor="t" anchorCtr="0" compatLnSpc="1">
                <a:prstTxWarp prst="textNoShape">
                  <a:avLst/>
                </a:prstTxWarp>
              </a:bodyPr>
              <a:lstStyle/>
              <a:p>
                <a:pPr marL="0" marR="0" lvl="0" indent="0" algn="l" defTabSz="583322"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676" name="Group 675"/>
              <p:cNvGrpSpPr/>
              <p:nvPr/>
            </p:nvGrpSpPr>
            <p:grpSpPr>
              <a:xfrm>
                <a:off x="10700431" y="5286668"/>
                <a:ext cx="258822" cy="311172"/>
                <a:chOff x="3476435" y="5557308"/>
                <a:chExt cx="258822" cy="311172"/>
              </a:xfrm>
            </p:grpSpPr>
            <p:sp>
              <p:nvSpPr>
                <p:cNvPr id="677" name="Freeform 5"/>
                <p:cNvSpPr>
                  <a:spLocks noEditPoints="1"/>
                </p:cNvSpPr>
                <p:nvPr/>
              </p:nvSpPr>
              <p:spPr bwMode="auto">
                <a:xfrm>
                  <a:off x="3476435" y="5557308"/>
                  <a:ext cx="258822" cy="311172"/>
                </a:xfrm>
                <a:custGeom>
                  <a:avLst/>
                  <a:gdLst>
                    <a:gd name="T0" fmla="*/ 629 w 3728"/>
                    <a:gd name="T1" fmla="*/ 4387 h 4482"/>
                    <a:gd name="T2" fmla="*/ 637 w 3728"/>
                    <a:gd name="T3" fmla="*/ 4420 h 4482"/>
                    <a:gd name="T4" fmla="*/ 652 w 3728"/>
                    <a:gd name="T5" fmla="*/ 4446 h 4482"/>
                    <a:gd name="T6" fmla="*/ 673 w 3728"/>
                    <a:gd name="T7" fmla="*/ 4465 h 4482"/>
                    <a:gd name="T8" fmla="*/ 701 w 3728"/>
                    <a:gd name="T9" fmla="*/ 4477 h 4482"/>
                    <a:gd name="T10" fmla="*/ 735 w 3728"/>
                    <a:gd name="T11" fmla="*/ 4482 h 4482"/>
                    <a:gd name="T12" fmla="*/ 2991 w 3728"/>
                    <a:gd name="T13" fmla="*/ 4482 h 4482"/>
                    <a:gd name="T14" fmla="*/ 3017 w 3728"/>
                    <a:gd name="T15" fmla="*/ 4480 h 4482"/>
                    <a:gd name="T16" fmla="*/ 3052 w 3728"/>
                    <a:gd name="T17" fmla="*/ 4467 h 4482"/>
                    <a:gd name="T18" fmla="*/ 3086 w 3728"/>
                    <a:gd name="T19" fmla="*/ 4429 h 4482"/>
                    <a:gd name="T20" fmla="*/ 3098 w 3728"/>
                    <a:gd name="T21" fmla="*/ 4373 h 4482"/>
                    <a:gd name="T22" fmla="*/ 3414 w 3728"/>
                    <a:gd name="T23" fmla="*/ 957 h 4482"/>
                    <a:gd name="T24" fmla="*/ 3633 w 3728"/>
                    <a:gd name="T25" fmla="*/ 957 h 4482"/>
                    <a:gd name="T26" fmla="*/ 3664 w 3728"/>
                    <a:gd name="T27" fmla="*/ 950 h 4482"/>
                    <a:gd name="T28" fmla="*/ 3690 w 3728"/>
                    <a:gd name="T29" fmla="*/ 936 h 4482"/>
                    <a:gd name="T30" fmla="*/ 3711 w 3728"/>
                    <a:gd name="T31" fmla="*/ 914 h 4482"/>
                    <a:gd name="T32" fmla="*/ 3723 w 3728"/>
                    <a:gd name="T33" fmla="*/ 887 h 4482"/>
                    <a:gd name="T34" fmla="*/ 3728 w 3728"/>
                    <a:gd name="T35" fmla="*/ 854 h 4482"/>
                    <a:gd name="T36" fmla="*/ 3728 w 3728"/>
                    <a:gd name="T37" fmla="*/ 105 h 4482"/>
                    <a:gd name="T38" fmla="*/ 3723 w 3728"/>
                    <a:gd name="T39" fmla="*/ 72 h 4482"/>
                    <a:gd name="T40" fmla="*/ 3711 w 3728"/>
                    <a:gd name="T41" fmla="*/ 44 h 4482"/>
                    <a:gd name="T42" fmla="*/ 3692 w 3728"/>
                    <a:gd name="T43" fmla="*/ 22 h 4482"/>
                    <a:gd name="T44" fmla="*/ 3664 w 3728"/>
                    <a:gd name="T45" fmla="*/ 7 h 4482"/>
                    <a:gd name="T46" fmla="*/ 3634 w 3728"/>
                    <a:gd name="T47" fmla="*/ 0 h 4482"/>
                    <a:gd name="T48" fmla="*/ 1864 w 3728"/>
                    <a:gd name="T49" fmla="*/ 0 h 4482"/>
                    <a:gd name="T50" fmla="*/ 93 w 3728"/>
                    <a:gd name="T51" fmla="*/ 0 h 4482"/>
                    <a:gd name="T52" fmla="*/ 62 w 3728"/>
                    <a:gd name="T53" fmla="*/ 7 h 4482"/>
                    <a:gd name="T54" fmla="*/ 36 w 3728"/>
                    <a:gd name="T55" fmla="*/ 22 h 4482"/>
                    <a:gd name="T56" fmla="*/ 16 w 3728"/>
                    <a:gd name="T57" fmla="*/ 44 h 4482"/>
                    <a:gd name="T58" fmla="*/ 4 w 3728"/>
                    <a:gd name="T59" fmla="*/ 72 h 4482"/>
                    <a:gd name="T60" fmla="*/ 0 w 3728"/>
                    <a:gd name="T61" fmla="*/ 104 h 4482"/>
                    <a:gd name="T62" fmla="*/ 0 w 3728"/>
                    <a:gd name="T63" fmla="*/ 854 h 4482"/>
                    <a:gd name="T64" fmla="*/ 4 w 3728"/>
                    <a:gd name="T65" fmla="*/ 887 h 4482"/>
                    <a:gd name="T66" fmla="*/ 16 w 3728"/>
                    <a:gd name="T67" fmla="*/ 914 h 4482"/>
                    <a:gd name="T68" fmla="*/ 36 w 3728"/>
                    <a:gd name="T69" fmla="*/ 936 h 4482"/>
                    <a:gd name="T70" fmla="*/ 62 w 3728"/>
                    <a:gd name="T71" fmla="*/ 950 h 4482"/>
                    <a:gd name="T72" fmla="*/ 93 w 3728"/>
                    <a:gd name="T73" fmla="*/ 957 h 4482"/>
                    <a:gd name="T74" fmla="*/ 308 w 3728"/>
                    <a:gd name="T75" fmla="*/ 957 h 4482"/>
                    <a:gd name="T76" fmla="*/ 629 w 3728"/>
                    <a:gd name="T77" fmla="*/ 1545 h 4482"/>
                    <a:gd name="T78" fmla="*/ 629 w 3728"/>
                    <a:gd name="T79" fmla="*/ 4375 h 4482"/>
                    <a:gd name="T80" fmla="*/ 834 w 3728"/>
                    <a:gd name="T81" fmla="*/ 707 h 4482"/>
                    <a:gd name="T82" fmla="*/ 205 w 3728"/>
                    <a:gd name="T83" fmla="*/ 754 h 4482"/>
                    <a:gd name="T84" fmla="*/ 3523 w 3728"/>
                    <a:gd name="T85" fmla="*/ 754 h 4482"/>
                    <a:gd name="T86" fmla="*/ 3098 w 3728"/>
                    <a:gd name="T87" fmla="*/ 730 h 4482"/>
                    <a:gd name="T88" fmla="*/ 3098 w 3728"/>
                    <a:gd name="T89" fmla="*/ 701 h 4482"/>
                    <a:gd name="T90" fmla="*/ 3098 w 3728"/>
                    <a:gd name="T91" fmla="*/ 662 h 4482"/>
                    <a:gd name="T92" fmla="*/ 3094 w 3728"/>
                    <a:gd name="T93" fmla="*/ 578 h 4482"/>
                    <a:gd name="T94" fmla="*/ 3082 w 3728"/>
                    <a:gd name="T95" fmla="*/ 548 h 4482"/>
                    <a:gd name="T96" fmla="*/ 3047 w 3728"/>
                    <a:gd name="T97" fmla="*/ 515 h 4482"/>
                    <a:gd name="T98" fmla="*/ 2997 w 3728"/>
                    <a:gd name="T99" fmla="*/ 503 h 4482"/>
                    <a:gd name="T100" fmla="*/ 729 w 3728"/>
                    <a:gd name="T101" fmla="*/ 503 h 4482"/>
                    <a:gd name="T102" fmla="*/ 698 w 3728"/>
                    <a:gd name="T103" fmla="*/ 507 h 4482"/>
                    <a:gd name="T104" fmla="*/ 673 w 3728"/>
                    <a:gd name="T105" fmla="*/ 519 h 4482"/>
                    <a:gd name="T106" fmla="*/ 652 w 3728"/>
                    <a:gd name="T107" fmla="*/ 539 h 4482"/>
                    <a:gd name="T108" fmla="*/ 637 w 3728"/>
                    <a:gd name="T109" fmla="*/ 564 h 4482"/>
                    <a:gd name="T110" fmla="*/ 629 w 3728"/>
                    <a:gd name="T111" fmla="*/ 593 h 4482"/>
                    <a:gd name="T112" fmla="*/ 629 w 3728"/>
                    <a:gd name="T113" fmla="*/ 689 h 4482"/>
                    <a:gd name="T114" fmla="*/ 629 w 3728"/>
                    <a:gd name="T115" fmla="*/ 754 h 4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8" h="4482">
                      <a:moveTo>
                        <a:pt x="629" y="4375"/>
                      </a:moveTo>
                      <a:lnTo>
                        <a:pt x="629" y="4375"/>
                      </a:lnTo>
                      <a:lnTo>
                        <a:pt x="629" y="4387"/>
                      </a:lnTo>
                      <a:lnTo>
                        <a:pt x="631" y="4399"/>
                      </a:lnTo>
                      <a:lnTo>
                        <a:pt x="634" y="4410"/>
                      </a:lnTo>
                      <a:lnTo>
                        <a:pt x="637" y="4420"/>
                      </a:lnTo>
                      <a:lnTo>
                        <a:pt x="641" y="4429"/>
                      </a:lnTo>
                      <a:lnTo>
                        <a:pt x="646" y="4438"/>
                      </a:lnTo>
                      <a:lnTo>
                        <a:pt x="652" y="4446"/>
                      </a:lnTo>
                      <a:lnTo>
                        <a:pt x="658" y="4453"/>
                      </a:lnTo>
                      <a:lnTo>
                        <a:pt x="665" y="4459"/>
                      </a:lnTo>
                      <a:lnTo>
                        <a:pt x="673" y="4465"/>
                      </a:lnTo>
                      <a:lnTo>
                        <a:pt x="682" y="4470"/>
                      </a:lnTo>
                      <a:lnTo>
                        <a:pt x="691" y="4474"/>
                      </a:lnTo>
                      <a:lnTo>
                        <a:pt x="701" y="4477"/>
                      </a:lnTo>
                      <a:lnTo>
                        <a:pt x="712" y="4480"/>
                      </a:lnTo>
                      <a:lnTo>
                        <a:pt x="722" y="4482"/>
                      </a:lnTo>
                      <a:lnTo>
                        <a:pt x="735" y="4482"/>
                      </a:lnTo>
                      <a:lnTo>
                        <a:pt x="1499" y="4482"/>
                      </a:lnTo>
                      <a:lnTo>
                        <a:pt x="1499" y="4482"/>
                      </a:lnTo>
                      <a:lnTo>
                        <a:pt x="2991" y="4482"/>
                      </a:lnTo>
                      <a:lnTo>
                        <a:pt x="2991" y="4482"/>
                      </a:lnTo>
                      <a:lnTo>
                        <a:pt x="3005" y="4482"/>
                      </a:lnTo>
                      <a:lnTo>
                        <a:pt x="3017" y="4480"/>
                      </a:lnTo>
                      <a:lnTo>
                        <a:pt x="3017" y="4480"/>
                      </a:lnTo>
                      <a:lnTo>
                        <a:pt x="3037" y="4474"/>
                      </a:lnTo>
                      <a:lnTo>
                        <a:pt x="3052" y="4467"/>
                      </a:lnTo>
                      <a:lnTo>
                        <a:pt x="3065" y="4456"/>
                      </a:lnTo>
                      <a:lnTo>
                        <a:pt x="3077" y="4444"/>
                      </a:lnTo>
                      <a:lnTo>
                        <a:pt x="3086" y="4429"/>
                      </a:lnTo>
                      <a:lnTo>
                        <a:pt x="3092" y="4413"/>
                      </a:lnTo>
                      <a:lnTo>
                        <a:pt x="3097" y="4395"/>
                      </a:lnTo>
                      <a:lnTo>
                        <a:pt x="3098" y="4373"/>
                      </a:lnTo>
                      <a:lnTo>
                        <a:pt x="3098" y="957"/>
                      </a:lnTo>
                      <a:lnTo>
                        <a:pt x="3414" y="957"/>
                      </a:lnTo>
                      <a:lnTo>
                        <a:pt x="3414" y="957"/>
                      </a:lnTo>
                      <a:lnTo>
                        <a:pt x="3622" y="957"/>
                      </a:lnTo>
                      <a:lnTo>
                        <a:pt x="3622" y="957"/>
                      </a:lnTo>
                      <a:lnTo>
                        <a:pt x="3633" y="957"/>
                      </a:lnTo>
                      <a:lnTo>
                        <a:pt x="3645" y="956"/>
                      </a:lnTo>
                      <a:lnTo>
                        <a:pt x="3655" y="954"/>
                      </a:lnTo>
                      <a:lnTo>
                        <a:pt x="3664" y="950"/>
                      </a:lnTo>
                      <a:lnTo>
                        <a:pt x="3673" y="947"/>
                      </a:lnTo>
                      <a:lnTo>
                        <a:pt x="3682" y="941"/>
                      </a:lnTo>
                      <a:lnTo>
                        <a:pt x="3690" y="936"/>
                      </a:lnTo>
                      <a:lnTo>
                        <a:pt x="3698" y="929"/>
                      </a:lnTo>
                      <a:lnTo>
                        <a:pt x="3705" y="921"/>
                      </a:lnTo>
                      <a:lnTo>
                        <a:pt x="3711" y="914"/>
                      </a:lnTo>
                      <a:lnTo>
                        <a:pt x="3716" y="905"/>
                      </a:lnTo>
                      <a:lnTo>
                        <a:pt x="3720" y="896"/>
                      </a:lnTo>
                      <a:lnTo>
                        <a:pt x="3723" y="887"/>
                      </a:lnTo>
                      <a:lnTo>
                        <a:pt x="3725" y="876"/>
                      </a:lnTo>
                      <a:lnTo>
                        <a:pt x="3726" y="866"/>
                      </a:lnTo>
                      <a:lnTo>
                        <a:pt x="3728" y="854"/>
                      </a:lnTo>
                      <a:lnTo>
                        <a:pt x="3728" y="854"/>
                      </a:lnTo>
                      <a:lnTo>
                        <a:pt x="3728" y="105"/>
                      </a:lnTo>
                      <a:lnTo>
                        <a:pt x="3728" y="105"/>
                      </a:lnTo>
                      <a:lnTo>
                        <a:pt x="3726" y="93"/>
                      </a:lnTo>
                      <a:lnTo>
                        <a:pt x="3725" y="83"/>
                      </a:lnTo>
                      <a:lnTo>
                        <a:pt x="3723" y="72"/>
                      </a:lnTo>
                      <a:lnTo>
                        <a:pt x="3720" y="62"/>
                      </a:lnTo>
                      <a:lnTo>
                        <a:pt x="3716" y="53"/>
                      </a:lnTo>
                      <a:lnTo>
                        <a:pt x="3711" y="44"/>
                      </a:lnTo>
                      <a:lnTo>
                        <a:pt x="3705" y="36"/>
                      </a:lnTo>
                      <a:lnTo>
                        <a:pt x="3698" y="28"/>
                      </a:lnTo>
                      <a:lnTo>
                        <a:pt x="3692" y="22"/>
                      </a:lnTo>
                      <a:lnTo>
                        <a:pt x="3682" y="16"/>
                      </a:lnTo>
                      <a:lnTo>
                        <a:pt x="3675" y="12"/>
                      </a:lnTo>
                      <a:lnTo>
                        <a:pt x="3664" y="7"/>
                      </a:lnTo>
                      <a:lnTo>
                        <a:pt x="3655" y="4"/>
                      </a:lnTo>
                      <a:lnTo>
                        <a:pt x="3645" y="1"/>
                      </a:lnTo>
                      <a:lnTo>
                        <a:pt x="3634" y="0"/>
                      </a:lnTo>
                      <a:lnTo>
                        <a:pt x="3622" y="0"/>
                      </a:lnTo>
                      <a:lnTo>
                        <a:pt x="1864" y="0"/>
                      </a:lnTo>
                      <a:lnTo>
                        <a:pt x="1864" y="0"/>
                      </a:lnTo>
                      <a:lnTo>
                        <a:pt x="105" y="0"/>
                      </a:lnTo>
                      <a:lnTo>
                        <a:pt x="105" y="0"/>
                      </a:lnTo>
                      <a:lnTo>
                        <a:pt x="93" y="0"/>
                      </a:lnTo>
                      <a:lnTo>
                        <a:pt x="83" y="1"/>
                      </a:lnTo>
                      <a:lnTo>
                        <a:pt x="72" y="4"/>
                      </a:lnTo>
                      <a:lnTo>
                        <a:pt x="62" y="7"/>
                      </a:lnTo>
                      <a:lnTo>
                        <a:pt x="53" y="12"/>
                      </a:lnTo>
                      <a:lnTo>
                        <a:pt x="43" y="16"/>
                      </a:lnTo>
                      <a:lnTo>
                        <a:pt x="36" y="22"/>
                      </a:lnTo>
                      <a:lnTo>
                        <a:pt x="28" y="28"/>
                      </a:lnTo>
                      <a:lnTo>
                        <a:pt x="22" y="36"/>
                      </a:lnTo>
                      <a:lnTo>
                        <a:pt x="16" y="44"/>
                      </a:lnTo>
                      <a:lnTo>
                        <a:pt x="12" y="53"/>
                      </a:lnTo>
                      <a:lnTo>
                        <a:pt x="7" y="62"/>
                      </a:lnTo>
                      <a:lnTo>
                        <a:pt x="4" y="72"/>
                      </a:lnTo>
                      <a:lnTo>
                        <a:pt x="1" y="81"/>
                      </a:lnTo>
                      <a:lnTo>
                        <a:pt x="0" y="93"/>
                      </a:lnTo>
                      <a:lnTo>
                        <a:pt x="0" y="104"/>
                      </a:lnTo>
                      <a:lnTo>
                        <a:pt x="0" y="104"/>
                      </a:lnTo>
                      <a:lnTo>
                        <a:pt x="0" y="854"/>
                      </a:lnTo>
                      <a:lnTo>
                        <a:pt x="0" y="854"/>
                      </a:lnTo>
                      <a:lnTo>
                        <a:pt x="0" y="864"/>
                      </a:lnTo>
                      <a:lnTo>
                        <a:pt x="1" y="876"/>
                      </a:lnTo>
                      <a:lnTo>
                        <a:pt x="4" y="887"/>
                      </a:lnTo>
                      <a:lnTo>
                        <a:pt x="7" y="896"/>
                      </a:lnTo>
                      <a:lnTo>
                        <a:pt x="12" y="905"/>
                      </a:lnTo>
                      <a:lnTo>
                        <a:pt x="16" y="914"/>
                      </a:lnTo>
                      <a:lnTo>
                        <a:pt x="22" y="921"/>
                      </a:lnTo>
                      <a:lnTo>
                        <a:pt x="28" y="929"/>
                      </a:lnTo>
                      <a:lnTo>
                        <a:pt x="36" y="936"/>
                      </a:lnTo>
                      <a:lnTo>
                        <a:pt x="43" y="941"/>
                      </a:lnTo>
                      <a:lnTo>
                        <a:pt x="53" y="947"/>
                      </a:lnTo>
                      <a:lnTo>
                        <a:pt x="62" y="950"/>
                      </a:lnTo>
                      <a:lnTo>
                        <a:pt x="72" y="954"/>
                      </a:lnTo>
                      <a:lnTo>
                        <a:pt x="83" y="956"/>
                      </a:lnTo>
                      <a:lnTo>
                        <a:pt x="93" y="957"/>
                      </a:lnTo>
                      <a:lnTo>
                        <a:pt x="105" y="957"/>
                      </a:lnTo>
                      <a:lnTo>
                        <a:pt x="105" y="957"/>
                      </a:lnTo>
                      <a:lnTo>
                        <a:pt x="308" y="957"/>
                      </a:lnTo>
                      <a:lnTo>
                        <a:pt x="579" y="957"/>
                      </a:lnTo>
                      <a:lnTo>
                        <a:pt x="629" y="957"/>
                      </a:lnTo>
                      <a:lnTo>
                        <a:pt x="629" y="1545"/>
                      </a:lnTo>
                      <a:lnTo>
                        <a:pt x="629" y="1545"/>
                      </a:lnTo>
                      <a:lnTo>
                        <a:pt x="629" y="4375"/>
                      </a:lnTo>
                      <a:lnTo>
                        <a:pt x="629" y="4375"/>
                      </a:lnTo>
                      <a:close/>
                      <a:moveTo>
                        <a:pt x="2894" y="4277"/>
                      </a:moveTo>
                      <a:lnTo>
                        <a:pt x="834" y="4277"/>
                      </a:lnTo>
                      <a:lnTo>
                        <a:pt x="834" y="707"/>
                      </a:lnTo>
                      <a:lnTo>
                        <a:pt x="2894" y="707"/>
                      </a:lnTo>
                      <a:lnTo>
                        <a:pt x="2894" y="4277"/>
                      </a:lnTo>
                      <a:close/>
                      <a:moveTo>
                        <a:pt x="205" y="754"/>
                      </a:moveTo>
                      <a:lnTo>
                        <a:pt x="205" y="205"/>
                      </a:lnTo>
                      <a:lnTo>
                        <a:pt x="3523" y="205"/>
                      </a:lnTo>
                      <a:lnTo>
                        <a:pt x="3523" y="754"/>
                      </a:lnTo>
                      <a:lnTo>
                        <a:pt x="3098" y="754"/>
                      </a:lnTo>
                      <a:lnTo>
                        <a:pt x="3098" y="730"/>
                      </a:lnTo>
                      <a:lnTo>
                        <a:pt x="3098" y="730"/>
                      </a:lnTo>
                      <a:lnTo>
                        <a:pt x="3098" y="721"/>
                      </a:lnTo>
                      <a:lnTo>
                        <a:pt x="3098" y="721"/>
                      </a:lnTo>
                      <a:lnTo>
                        <a:pt x="3098" y="701"/>
                      </a:lnTo>
                      <a:lnTo>
                        <a:pt x="3098" y="701"/>
                      </a:lnTo>
                      <a:lnTo>
                        <a:pt x="3098" y="662"/>
                      </a:lnTo>
                      <a:lnTo>
                        <a:pt x="3098" y="662"/>
                      </a:lnTo>
                      <a:lnTo>
                        <a:pt x="3097" y="619"/>
                      </a:lnTo>
                      <a:lnTo>
                        <a:pt x="3095" y="599"/>
                      </a:lnTo>
                      <a:lnTo>
                        <a:pt x="3094" y="578"/>
                      </a:lnTo>
                      <a:lnTo>
                        <a:pt x="3094" y="578"/>
                      </a:lnTo>
                      <a:lnTo>
                        <a:pt x="3089" y="561"/>
                      </a:lnTo>
                      <a:lnTo>
                        <a:pt x="3082" y="548"/>
                      </a:lnTo>
                      <a:lnTo>
                        <a:pt x="3073" y="534"/>
                      </a:lnTo>
                      <a:lnTo>
                        <a:pt x="3061" y="524"/>
                      </a:lnTo>
                      <a:lnTo>
                        <a:pt x="3047" y="515"/>
                      </a:lnTo>
                      <a:lnTo>
                        <a:pt x="3032" y="509"/>
                      </a:lnTo>
                      <a:lnTo>
                        <a:pt x="3016" y="504"/>
                      </a:lnTo>
                      <a:lnTo>
                        <a:pt x="2997" y="503"/>
                      </a:lnTo>
                      <a:lnTo>
                        <a:pt x="2997" y="503"/>
                      </a:lnTo>
                      <a:lnTo>
                        <a:pt x="729" y="503"/>
                      </a:lnTo>
                      <a:lnTo>
                        <a:pt x="729" y="503"/>
                      </a:lnTo>
                      <a:lnTo>
                        <a:pt x="718" y="504"/>
                      </a:lnTo>
                      <a:lnTo>
                        <a:pt x="709" y="506"/>
                      </a:lnTo>
                      <a:lnTo>
                        <a:pt x="698" y="507"/>
                      </a:lnTo>
                      <a:lnTo>
                        <a:pt x="689" y="510"/>
                      </a:lnTo>
                      <a:lnTo>
                        <a:pt x="680" y="515"/>
                      </a:lnTo>
                      <a:lnTo>
                        <a:pt x="673" y="519"/>
                      </a:lnTo>
                      <a:lnTo>
                        <a:pt x="665" y="525"/>
                      </a:lnTo>
                      <a:lnTo>
                        <a:pt x="658" y="531"/>
                      </a:lnTo>
                      <a:lnTo>
                        <a:pt x="652" y="539"/>
                      </a:lnTo>
                      <a:lnTo>
                        <a:pt x="646" y="546"/>
                      </a:lnTo>
                      <a:lnTo>
                        <a:pt x="641" y="555"/>
                      </a:lnTo>
                      <a:lnTo>
                        <a:pt x="637" y="564"/>
                      </a:lnTo>
                      <a:lnTo>
                        <a:pt x="634" y="573"/>
                      </a:lnTo>
                      <a:lnTo>
                        <a:pt x="631" y="583"/>
                      </a:lnTo>
                      <a:lnTo>
                        <a:pt x="629" y="593"/>
                      </a:lnTo>
                      <a:lnTo>
                        <a:pt x="629" y="604"/>
                      </a:lnTo>
                      <a:lnTo>
                        <a:pt x="629" y="604"/>
                      </a:lnTo>
                      <a:lnTo>
                        <a:pt x="629" y="689"/>
                      </a:lnTo>
                      <a:lnTo>
                        <a:pt x="629" y="689"/>
                      </a:lnTo>
                      <a:lnTo>
                        <a:pt x="629" y="730"/>
                      </a:lnTo>
                      <a:lnTo>
                        <a:pt x="629" y="754"/>
                      </a:lnTo>
                      <a:lnTo>
                        <a:pt x="205" y="754"/>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39989" tIns="19428" rIns="38856" bIns="19428" numCol="1" anchor="t" anchorCtr="0" compatLnSpc="1">
                  <a:prstTxWarp prst="textNoShape">
                    <a:avLst/>
                  </a:prstTxWarp>
                </a:bodyPr>
                <a:lstStyle/>
                <a:p>
                  <a:pPr marL="0" marR="0" lvl="0" indent="0" algn="l" defTabSz="583322"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78" name="Freeform 6"/>
                <p:cNvSpPr>
                  <a:spLocks noEditPoints="1"/>
                </p:cNvSpPr>
                <p:nvPr/>
              </p:nvSpPr>
              <p:spPr bwMode="auto">
                <a:xfrm>
                  <a:off x="3556617" y="5692524"/>
                  <a:ext cx="98345" cy="69542"/>
                </a:xfrm>
                <a:custGeom>
                  <a:avLst/>
                  <a:gdLst>
                    <a:gd name="T0" fmla="*/ 1681 w 1714"/>
                    <a:gd name="T1" fmla="*/ 682 h 1212"/>
                    <a:gd name="T2" fmla="*/ 1714 w 1714"/>
                    <a:gd name="T3" fmla="*/ 601 h 1212"/>
                    <a:gd name="T4" fmla="*/ 1659 w 1714"/>
                    <a:gd name="T5" fmla="*/ 515 h 1212"/>
                    <a:gd name="T6" fmla="*/ 1601 w 1714"/>
                    <a:gd name="T7" fmla="*/ 505 h 1212"/>
                    <a:gd name="T8" fmla="*/ 1463 w 1714"/>
                    <a:gd name="T9" fmla="*/ 481 h 1212"/>
                    <a:gd name="T10" fmla="*/ 1458 w 1714"/>
                    <a:gd name="T11" fmla="*/ 303 h 1212"/>
                    <a:gd name="T12" fmla="*/ 1403 w 1714"/>
                    <a:gd name="T13" fmla="*/ 158 h 1212"/>
                    <a:gd name="T14" fmla="*/ 1263 w 1714"/>
                    <a:gd name="T15" fmla="*/ 36 h 1212"/>
                    <a:gd name="T16" fmla="*/ 1111 w 1714"/>
                    <a:gd name="T17" fmla="*/ 0 h 1212"/>
                    <a:gd name="T18" fmla="*/ 977 w 1714"/>
                    <a:gd name="T19" fmla="*/ 27 h 1212"/>
                    <a:gd name="T20" fmla="*/ 826 w 1714"/>
                    <a:gd name="T21" fmla="*/ 143 h 1212"/>
                    <a:gd name="T22" fmla="*/ 757 w 1714"/>
                    <a:gd name="T23" fmla="*/ 325 h 1212"/>
                    <a:gd name="T24" fmla="*/ 456 w 1714"/>
                    <a:gd name="T25" fmla="*/ 455 h 1212"/>
                    <a:gd name="T26" fmla="*/ 456 w 1714"/>
                    <a:gd name="T27" fmla="*/ 217 h 1212"/>
                    <a:gd name="T28" fmla="*/ 433 w 1714"/>
                    <a:gd name="T29" fmla="*/ 163 h 1212"/>
                    <a:gd name="T30" fmla="*/ 385 w 1714"/>
                    <a:gd name="T31" fmla="*/ 131 h 1212"/>
                    <a:gd name="T32" fmla="*/ 332 w 1714"/>
                    <a:gd name="T33" fmla="*/ 130 h 1212"/>
                    <a:gd name="T34" fmla="*/ 281 w 1714"/>
                    <a:gd name="T35" fmla="*/ 155 h 1212"/>
                    <a:gd name="T36" fmla="*/ 254 w 1714"/>
                    <a:gd name="T37" fmla="*/ 207 h 1212"/>
                    <a:gd name="T38" fmla="*/ 252 w 1714"/>
                    <a:gd name="T39" fmla="*/ 456 h 1212"/>
                    <a:gd name="T40" fmla="*/ 99 w 1714"/>
                    <a:gd name="T41" fmla="*/ 505 h 1212"/>
                    <a:gd name="T42" fmla="*/ 22 w 1714"/>
                    <a:gd name="T43" fmla="*/ 542 h 1212"/>
                    <a:gd name="T44" fmla="*/ 3 w 1714"/>
                    <a:gd name="T45" fmla="*/ 628 h 1212"/>
                    <a:gd name="T46" fmla="*/ 64 w 1714"/>
                    <a:gd name="T47" fmla="*/ 702 h 1212"/>
                    <a:gd name="T48" fmla="*/ 111 w 1714"/>
                    <a:gd name="T49" fmla="*/ 708 h 1212"/>
                    <a:gd name="T50" fmla="*/ 252 w 1714"/>
                    <a:gd name="T51" fmla="*/ 732 h 1212"/>
                    <a:gd name="T52" fmla="*/ 257 w 1714"/>
                    <a:gd name="T53" fmla="*/ 913 h 1212"/>
                    <a:gd name="T54" fmla="*/ 313 w 1714"/>
                    <a:gd name="T55" fmla="*/ 1054 h 1212"/>
                    <a:gd name="T56" fmla="*/ 453 w 1714"/>
                    <a:gd name="T57" fmla="*/ 1176 h 1212"/>
                    <a:gd name="T58" fmla="*/ 605 w 1714"/>
                    <a:gd name="T59" fmla="*/ 1212 h 1212"/>
                    <a:gd name="T60" fmla="*/ 737 w 1714"/>
                    <a:gd name="T61" fmla="*/ 1185 h 1212"/>
                    <a:gd name="T62" fmla="*/ 889 w 1714"/>
                    <a:gd name="T63" fmla="*/ 1068 h 1212"/>
                    <a:gd name="T64" fmla="*/ 957 w 1714"/>
                    <a:gd name="T65" fmla="*/ 886 h 1212"/>
                    <a:gd name="T66" fmla="*/ 1260 w 1714"/>
                    <a:gd name="T67" fmla="*/ 827 h 1212"/>
                    <a:gd name="T68" fmla="*/ 1264 w 1714"/>
                    <a:gd name="T69" fmla="*/ 1017 h 1212"/>
                    <a:gd name="T70" fmla="*/ 1296 w 1714"/>
                    <a:gd name="T71" fmla="*/ 1063 h 1212"/>
                    <a:gd name="T72" fmla="*/ 1350 w 1714"/>
                    <a:gd name="T73" fmla="*/ 1086 h 1212"/>
                    <a:gd name="T74" fmla="*/ 1401 w 1714"/>
                    <a:gd name="T75" fmla="*/ 1078 h 1212"/>
                    <a:gd name="T76" fmla="*/ 1445 w 1714"/>
                    <a:gd name="T77" fmla="*/ 1042 h 1212"/>
                    <a:gd name="T78" fmla="*/ 1463 w 1714"/>
                    <a:gd name="T79" fmla="*/ 985 h 1212"/>
                    <a:gd name="T80" fmla="*/ 1487 w 1714"/>
                    <a:gd name="T81" fmla="*/ 708 h 1212"/>
                    <a:gd name="T82" fmla="*/ 752 w 1714"/>
                    <a:gd name="T83" fmla="*/ 881 h 1212"/>
                    <a:gd name="T84" fmla="*/ 730 w 1714"/>
                    <a:gd name="T85" fmla="*/ 944 h 1212"/>
                    <a:gd name="T86" fmla="*/ 673 w 1714"/>
                    <a:gd name="T87" fmla="*/ 994 h 1212"/>
                    <a:gd name="T88" fmla="*/ 606 w 1714"/>
                    <a:gd name="T89" fmla="*/ 1008 h 1212"/>
                    <a:gd name="T90" fmla="*/ 572 w 1714"/>
                    <a:gd name="T91" fmla="*/ 1004 h 1212"/>
                    <a:gd name="T92" fmla="*/ 501 w 1714"/>
                    <a:gd name="T93" fmla="*/ 967 h 1212"/>
                    <a:gd name="T94" fmla="*/ 462 w 1714"/>
                    <a:gd name="T95" fmla="*/ 898 h 1212"/>
                    <a:gd name="T96" fmla="*/ 456 w 1714"/>
                    <a:gd name="T97" fmla="*/ 776 h 1212"/>
                    <a:gd name="T98" fmla="*/ 754 w 1714"/>
                    <a:gd name="T99" fmla="*/ 779 h 1212"/>
                    <a:gd name="T100" fmla="*/ 1260 w 1714"/>
                    <a:gd name="T101" fmla="*/ 426 h 1212"/>
                    <a:gd name="T102" fmla="*/ 962 w 1714"/>
                    <a:gd name="T103" fmla="*/ 503 h 1212"/>
                    <a:gd name="T104" fmla="*/ 960 w 1714"/>
                    <a:gd name="T105" fmla="*/ 356 h 1212"/>
                    <a:gd name="T106" fmla="*/ 980 w 1714"/>
                    <a:gd name="T107" fmla="*/ 279 h 1212"/>
                    <a:gd name="T108" fmla="*/ 1034 w 1714"/>
                    <a:gd name="T109" fmla="*/ 223 h 1212"/>
                    <a:gd name="T110" fmla="*/ 1114 w 1714"/>
                    <a:gd name="T111" fmla="*/ 205 h 1212"/>
                    <a:gd name="T112" fmla="*/ 1180 w 1714"/>
                    <a:gd name="T113" fmla="*/ 222 h 1212"/>
                    <a:gd name="T114" fmla="*/ 1237 w 1714"/>
                    <a:gd name="T115" fmla="*/ 276 h 1212"/>
                    <a:gd name="T116" fmla="*/ 1258 w 1714"/>
                    <a:gd name="T117" fmla="*/ 341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4" h="1212">
                      <a:moveTo>
                        <a:pt x="1617" y="708"/>
                      </a:moveTo>
                      <a:lnTo>
                        <a:pt x="1617" y="708"/>
                      </a:lnTo>
                      <a:lnTo>
                        <a:pt x="1635" y="706"/>
                      </a:lnTo>
                      <a:lnTo>
                        <a:pt x="1651" y="700"/>
                      </a:lnTo>
                      <a:lnTo>
                        <a:pt x="1668" y="693"/>
                      </a:lnTo>
                      <a:lnTo>
                        <a:pt x="1681" y="682"/>
                      </a:lnTo>
                      <a:lnTo>
                        <a:pt x="1693" y="670"/>
                      </a:lnTo>
                      <a:lnTo>
                        <a:pt x="1704" y="655"/>
                      </a:lnTo>
                      <a:lnTo>
                        <a:pt x="1710" y="639"/>
                      </a:lnTo>
                      <a:lnTo>
                        <a:pt x="1714" y="621"/>
                      </a:lnTo>
                      <a:lnTo>
                        <a:pt x="1714" y="621"/>
                      </a:lnTo>
                      <a:lnTo>
                        <a:pt x="1714" y="601"/>
                      </a:lnTo>
                      <a:lnTo>
                        <a:pt x="1711" y="583"/>
                      </a:lnTo>
                      <a:lnTo>
                        <a:pt x="1707" y="565"/>
                      </a:lnTo>
                      <a:lnTo>
                        <a:pt x="1698" y="550"/>
                      </a:lnTo>
                      <a:lnTo>
                        <a:pt x="1687" y="536"/>
                      </a:lnTo>
                      <a:lnTo>
                        <a:pt x="1674" y="524"/>
                      </a:lnTo>
                      <a:lnTo>
                        <a:pt x="1659" y="515"/>
                      </a:lnTo>
                      <a:lnTo>
                        <a:pt x="1642" y="509"/>
                      </a:lnTo>
                      <a:lnTo>
                        <a:pt x="1642" y="509"/>
                      </a:lnTo>
                      <a:lnTo>
                        <a:pt x="1632" y="506"/>
                      </a:lnTo>
                      <a:lnTo>
                        <a:pt x="1623" y="506"/>
                      </a:lnTo>
                      <a:lnTo>
                        <a:pt x="1601" y="505"/>
                      </a:lnTo>
                      <a:lnTo>
                        <a:pt x="1601" y="505"/>
                      </a:lnTo>
                      <a:lnTo>
                        <a:pt x="1520" y="505"/>
                      </a:lnTo>
                      <a:lnTo>
                        <a:pt x="1520" y="505"/>
                      </a:lnTo>
                      <a:lnTo>
                        <a:pt x="1487" y="505"/>
                      </a:lnTo>
                      <a:lnTo>
                        <a:pt x="1463" y="505"/>
                      </a:lnTo>
                      <a:lnTo>
                        <a:pt x="1463" y="481"/>
                      </a:lnTo>
                      <a:lnTo>
                        <a:pt x="1463" y="481"/>
                      </a:lnTo>
                      <a:lnTo>
                        <a:pt x="1463" y="444"/>
                      </a:lnTo>
                      <a:lnTo>
                        <a:pt x="1463" y="444"/>
                      </a:lnTo>
                      <a:lnTo>
                        <a:pt x="1463" y="363"/>
                      </a:lnTo>
                      <a:lnTo>
                        <a:pt x="1463" y="363"/>
                      </a:lnTo>
                      <a:lnTo>
                        <a:pt x="1461" y="330"/>
                      </a:lnTo>
                      <a:lnTo>
                        <a:pt x="1458" y="303"/>
                      </a:lnTo>
                      <a:lnTo>
                        <a:pt x="1458" y="303"/>
                      </a:lnTo>
                      <a:lnTo>
                        <a:pt x="1452" y="271"/>
                      </a:lnTo>
                      <a:lnTo>
                        <a:pt x="1445" y="241"/>
                      </a:lnTo>
                      <a:lnTo>
                        <a:pt x="1433" y="213"/>
                      </a:lnTo>
                      <a:lnTo>
                        <a:pt x="1419" y="185"/>
                      </a:lnTo>
                      <a:lnTo>
                        <a:pt x="1403" y="158"/>
                      </a:lnTo>
                      <a:lnTo>
                        <a:pt x="1385" y="134"/>
                      </a:lnTo>
                      <a:lnTo>
                        <a:pt x="1364" y="110"/>
                      </a:lnTo>
                      <a:lnTo>
                        <a:pt x="1341" y="89"/>
                      </a:lnTo>
                      <a:lnTo>
                        <a:pt x="1317" y="70"/>
                      </a:lnTo>
                      <a:lnTo>
                        <a:pt x="1290" y="51"/>
                      </a:lnTo>
                      <a:lnTo>
                        <a:pt x="1263" y="36"/>
                      </a:lnTo>
                      <a:lnTo>
                        <a:pt x="1234" y="24"/>
                      </a:lnTo>
                      <a:lnTo>
                        <a:pt x="1204" y="14"/>
                      </a:lnTo>
                      <a:lnTo>
                        <a:pt x="1174" y="6"/>
                      </a:lnTo>
                      <a:lnTo>
                        <a:pt x="1142" y="2"/>
                      </a:lnTo>
                      <a:lnTo>
                        <a:pt x="1111" y="0"/>
                      </a:lnTo>
                      <a:lnTo>
                        <a:pt x="1111" y="0"/>
                      </a:lnTo>
                      <a:lnTo>
                        <a:pt x="1093" y="0"/>
                      </a:lnTo>
                      <a:lnTo>
                        <a:pt x="1076" y="2"/>
                      </a:lnTo>
                      <a:lnTo>
                        <a:pt x="1076" y="2"/>
                      </a:lnTo>
                      <a:lnTo>
                        <a:pt x="1041" y="8"/>
                      </a:lnTo>
                      <a:lnTo>
                        <a:pt x="1008" y="15"/>
                      </a:lnTo>
                      <a:lnTo>
                        <a:pt x="977" y="27"/>
                      </a:lnTo>
                      <a:lnTo>
                        <a:pt x="948" y="41"/>
                      </a:lnTo>
                      <a:lnTo>
                        <a:pt x="919" y="58"/>
                      </a:lnTo>
                      <a:lnTo>
                        <a:pt x="892" y="76"/>
                      </a:lnTo>
                      <a:lnTo>
                        <a:pt x="868" y="97"/>
                      </a:lnTo>
                      <a:lnTo>
                        <a:pt x="846" y="119"/>
                      </a:lnTo>
                      <a:lnTo>
                        <a:pt x="826" y="143"/>
                      </a:lnTo>
                      <a:lnTo>
                        <a:pt x="808" y="170"/>
                      </a:lnTo>
                      <a:lnTo>
                        <a:pt x="793" y="199"/>
                      </a:lnTo>
                      <a:lnTo>
                        <a:pt x="779" y="228"/>
                      </a:lnTo>
                      <a:lnTo>
                        <a:pt x="769" y="259"/>
                      </a:lnTo>
                      <a:lnTo>
                        <a:pt x="761" y="292"/>
                      </a:lnTo>
                      <a:lnTo>
                        <a:pt x="757" y="325"/>
                      </a:lnTo>
                      <a:lnTo>
                        <a:pt x="755" y="360"/>
                      </a:lnTo>
                      <a:lnTo>
                        <a:pt x="755" y="360"/>
                      </a:lnTo>
                      <a:lnTo>
                        <a:pt x="755" y="443"/>
                      </a:lnTo>
                      <a:lnTo>
                        <a:pt x="755" y="503"/>
                      </a:lnTo>
                      <a:lnTo>
                        <a:pt x="456" y="503"/>
                      </a:lnTo>
                      <a:lnTo>
                        <a:pt x="456" y="455"/>
                      </a:lnTo>
                      <a:lnTo>
                        <a:pt x="456" y="455"/>
                      </a:lnTo>
                      <a:lnTo>
                        <a:pt x="456" y="386"/>
                      </a:lnTo>
                      <a:lnTo>
                        <a:pt x="456" y="386"/>
                      </a:lnTo>
                      <a:lnTo>
                        <a:pt x="456" y="228"/>
                      </a:lnTo>
                      <a:lnTo>
                        <a:pt x="456" y="228"/>
                      </a:lnTo>
                      <a:lnTo>
                        <a:pt x="456" y="217"/>
                      </a:lnTo>
                      <a:lnTo>
                        <a:pt x="454" y="207"/>
                      </a:lnTo>
                      <a:lnTo>
                        <a:pt x="451" y="196"/>
                      </a:lnTo>
                      <a:lnTo>
                        <a:pt x="448" y="187"/>
                      </a:lnTo>
                      <a:lnTo>
                        <a:pt x="444" y="178"/>
                      </a:lnTo>
                      <a:lnTo>
                        <a:pt x="439" y="170"/>
                      </a:lnTo>
                      <a:lnTo>
                        <a:pt x="433" y="163"/>
                      </a:lnTo>
                      <a:lnTo>
                        <a:pt x="426" y="155"/>
                      </a:lnTo>
                      <a:lnTo>
                        <a:pt x="420" y="149"/>
                      </a:lnTo>
                      <a:lnTo>
                        <a:pt x="411" y="143"/>
                      </a:lnTo>
                      <a:lnTo>
                        <a:pt x="403" y="139"/>
                      </a:lnTo>
                      <a:lnTo>
                        <a:pt x="394" y="134"/>
                      </a:lnTo>
                      <a:lnTo>
                        <a:pt x="385" y="131"/>
                      </a:lnTo>
                      <a:lnTo>
                        <a:pt x="374" y="130"/>
                      </a:lnTo>
                      <a:lnTo>
                        <a:pt x="364" y="128"/>
                      </a:lnTo>
                      <a:lnTo>
                        <a:pt x="353" y="127"/>
                      </a:lnTo>
                      <a:lnTo>
                        <a:pt x="353" y="127"/>
                      </a:lnTo>
                      <a:lnTo>
                        <a:pt x="343" y="128"/>
                      </a:lnTo>
                      <a:lnTo>
                        <a:pt x="332" y="130"/>
                      </a:lnTo>
                      <a:lnTo>
                        <a:pt x="323" y="131"/>
                      </a:lnTo>
                      <a:lnTo>
                        <a:pt x="314" y="134"/>
                      </a:lnTo>
                      <a:lnTo>
                        <a:pt x="305" y="139"/>
                      </a:lnTo>
                      <a:lnTo>
                        <a:pt x="296" y="143"/>
                      </a:lnTo>
                      <a:lnTo>
                        <a:pt x="289" y="149"/>
                      </a:lnTo>
                      <a:lnTo>
                        <a:pt x="281" y="155"/>
                      </a:lnTo>
                      <a:lnTo>
                        <a:pt x="275" y="163"/>
                      </a:lnTo>
                      <a:lnTo>
                        <a:pt x="269" y="170"/>
                      </a:lnTo>
                      <a:lnTo>
                        <a:pt x="265" y="179"/>
                      </a:lnTo>
                      <a:lnTo>
                        <a:pt x="260" y="188"/>
                      </a:lnTo>
                      <a:lnTo>
                        <a:pt x="257" y="198"/>
                      </a:lnTo>
                      <a:lnTo>
                        <a:pt x="254" y="207"/>
                      </a:lnTo>
                      <a:lnTo>
                        <a:pt x="252" y="217"/>
                      </a:lnTo>
                      <a:lnTo>
                        <a:pt x="252" y="228"/>
                      </a:lnTo>
                      <a:lnTo>
                        <a:pt x="252" y="228"/>
                      </a:lnTo>
                      <a:lnTo>
                        <a:pt x="252" y="386"/>
                      </a:lnTo>
                      <a:lnTo>
                        <a:pt x="252" y="386"/>
                      </a:lnTo>
                      <a:lnTo>
                        <a:pt x="252" y="456"/>
                      </a:lnTo>
                      <a:lnTo>
                        <a:pt x="252" y="505"/>
                      </a:lnTo>
                      <a:lnTo>
                        <a:pt x="228" y="505"/>
                      </a:lnTo>
                      <a:lnTo>
                        <a:pt x="228" y="505"/>
                      </a:lnTo>
                      <a:lnTo>
                        <a:pt x="188" y="505"/>
                      </a:lnTo>
                      <a:lnTo>
                        <a:pt x="188" y="505"/>
                      </a:lnTo>
                      <a:lnTo>
                        <a:pt x="99" y="505"/>
                      </a:lnTo>
                      <a:lnTo>
                        <a:pt x="99" y="505"/>
                      </a:lnTo>
                      <a:lnTo>
                        <a:pt x="81" y="506"/>
                      </a:lnTo>
                      <a:lnTo>
                        <a:pt x="64" y="512"/>
                      </a:lnTo>
                      <a:lnTo>
                        <a:pt x="48" y="520"/>
                      </a:lnTo>
                      <a:lnTo>
                        <a:pt x="34" y="530"/>
                      </a:lnTo>
                      <a:lnTo>
                        <a:pt x="22" y="542"/>
                      </a:lnTo>
                      <a:lnTo>
                        <a:pt x="12" y="557"/>
                      </a:lnTo>
                      <a:lnTo>
                        <a:pt x="6" y="572"/>
                      </a:lnTo>
                      <a:lnTo>
                        <a:pt x="1" y="590"/>
                      </a:lnTo>
                      <a:lnTo>
                        <a:pt x="1" y="590"/>
                      </a:lnTo>
                      <a:lnTo>
                        <a:pt x="0" y="610"/>
                      </a:lnTo>
                      <a:lnTo>
                        <a:pt x="3" y="628"/>
                      </a:lnTo>
                      <a:lnTo>
                        <a:pt x="9" y="646"/>
                      </a:lnTo>
                      <a:lnTo>
                        <a:pt x="16" y="663"/>
                      </a:lnTo>
                      <a:lnTo>
                        <a:pt x="27" y="676"/>
                      </a:lnTo>
                      <a:lnTo>
                        <a:pt x="40" y="688"/>
                      </a:lnTo>
                      <a:lnTo>
                        <a:pt x="55" y="697"/>
                      </a:lnTo>
                      <a:lnTo>
                        <a:pt x="64" y="702"/>
                      </a:lnTo>
                      <a:lnTo>
                        <a:pt x="73" y="705"/>
                      </a:lnTo>
                      <a:lnTo>
                        <a:pt x="73" y="705"/>
                      </a:lnTo>
                      <a:lnTo>
                        <a:pt x="82" y="706"/>
                      </a:lnTo>
                      <a:lnTo>
                        <a:pt x="91" y="708"/>
                      </a:lnTo>
                      <a:lnTo>
                        <a:pt x="111" y="708"/>
                      </a:lnTo>
                      <a:lnTo>
                        <a:pt x="111" y="708"/>
                      </a:lnTo>
                      <a:lnTo>
                        <a:pt x="194" y="708"/>
                      </a:lnTo>
                      <a:lnTo>
                        <a:pt x="194" y="708"/>
                      </a:lnTo>
                      <a:lnTo>
                        <a:pt x="228" y="708"/>
                      </a:lnTo>
                      <a:lnTo>
                        <a:pt x="252" y="708"/>
                      </a:lnTo>
                      <a:lnTo>
                        <a:pt x="252" y="732"/>
                      </a:lnTo>
                      <a:lnTo>
                        <a:pt x="252" y="732"/>
                      </a:lnTo>
                      <a:lnTo>
                        <a:pt x="252" y="768"/>
                      </a:lnTo>
                      <a:lnTo>
                        <a:pt x="252" y="768"/>
                      </a:lnTo>
                      <a:lnTo>
                        <a:pt x="252" y="849"/>
                      </a:lnTo>
                      <a:lnTo>
                        <a:pt x="252" y="849"/>
                      </a:lnTo>
                      <a:lnTo>
                        <a:pt x="254" y="883"/>
                      </a:lnTo>
                      <a:lnTo>
                        <a:pt x="257" y="913"/>
                      </a:lnTo>
                      <a:lnTo>
                        <a:pt x="257" y="913"/>
                      </a:lnTo>
                      <a:lnTo>
                        <a:pt x="262" y="943"/>
                      </a:lnTo>
                      <a:lnTo>
                        <a:pt x="271" y="971"/>
                      </a:lnTo>
                      <a:lnTo>
                        <a:pt x="281" y="1000"/>
                      </a:lnTo>
                      <a:lnTo>
                        <a:pt x="296" y="1027"/>
                      </a:lnTo>
                      <a:lnTo>
                        <a:pt x="313" y="1054"/>
                      </a:lnTo>
                      <a:lnTo>
                        <a:pt x="331" y="1078"/>
                      </a:lnTo>
                      <a:lnTo>
                        <a:pt x="352" y="1102"/>
                      </a:lnTo>
                      <a:lnTo>
                        <a:pt x="374" y="1123"/>
                      </a:lnTo>
                      <a:lnTo>
                        <a:pt x="400" y="1143"/>
                      </a:lnTo>
                      <a:lnTo>
                        <a:pt x="426" y="1161"/>
                      </a:lnTo>
                      <a:lnTo>
                        <a:pt x="453" y="1176"/>
                      </a:lnTo>
                      <a:lnTo>
                        <a:pt x="481" y="1188"/>
                      </a:lnTo>
                      <a:lnTo>
                        <a:pt x="511" y="1199"/>
                      </a:lnTo>
                      <a:lnTo>
                        <a:pt x="542" y="1206"/>
                      </a:lnTo>
                      <a:lnTo>
                        <a:pt x="573" y="1211"/>
                      </a:lnTo>
                      <a:lnTo>
                        <a:pt x="605" y="1212"/>
                      </a:lnTo>
                      <a:lnTo>
                        <a:pt x="605" y="1212"/>
                      </a:lnTo>
                      <a:lnTo>
                        <a:pt x="621" y="1212"/>
                      </a:lnTo>
                      <a:lnTo>
                        <a:pt x="639" y="1211"/>
                      </a:lnTo>
                      <a:lnTo>
                        <a:pt x="639" y="1211"/>
                      </a:lnTo>
                      <a:lnTo>
                        <a:pt x="674" y="1205"/>
                      </a:lnTo>
                      <a:lnTo>
                        <a:pt x="706" y="1197"/>
                      </a:lnTo>
                      <a:lnTo>
                        <a:pt x="737" y="1185"/>
                      </a:lnTo>
                      <a:lnTo>
                        <a:pt x="767" y="1172"/>
                      </a:lnTo>
                      <a:lnTo>
                        <a:pt x="796" y="1155"/>
                      </a:lnTo>
                      <a:lnTo>
                        <a:pt x="822" y="1137"/>
                      </a:lnTo>
                      <a:lnTo>
                        <a:pt x="846" y="1116"/>
                      </a:lnTo>
                      <a:lnTo>
                        <a:pt x="868" y="1093"/>
                      </a:lnTo>
                      <a:lnTo>
                        <a:pt x="889" y="1068"/>
                      </a:lnTo>
                      <a:lnTo>
                        <a:pt x="907" y="1042"/>
                      </a:lnTo>
                      <a:lnTo>
                        <a:pt x="922" y="1014"/>
                      </a:lnTo>
                      <a:lnTo>
                        <a:pt x="935" y="983"/>
                      </a:lnTo>
                      <a:lnTo>
                        <a:pt x="945" y="952"/>
                      </a:lnTo>
                      <a:lnTo>
                        <a:pt x="953" y="920"/>
                      </a:lnTo>
                      <a:lnTo>
                        <a:pt x="957" y="886"/>
                      </a:lnTo>
                      <a:lnTo>
                        <a:pt x="959" y="851"/>
                      </a:lnTo>
                      <a:lnTo>
                        <a:pt x="959" y="709"/>
                      </a:lnTo>
                      <a:lnTo>
                        <a:pt x="1260" y="709"/>
                      </a:lnTo>
                      <a:lnTo>
                        <a:pt x="1260" y="758"/>
                      </a:lnTo>
                      <a:lnTo>
                        <a:pt x="1260" y="758"/>
                      </a:lnTo>
                      <a:lnTo>
                        <a:pt x="1260" y="827"/>
                      </a:lnTo>
                      <a:lnTo>
                        <a:pt x="1260" y="827"/>
                      </a:lnTo>
                      <a:lnTo>
                        <a:pt x="1260" y="986"/>
                      </a:lnTo>
                      <a:lnTo>
                        <a:pt x="1260" y="986"/>
                      </a:lnTo>
                      <a:lnTo>
                        <a:pt x="1260" y="997"/>
                      </a:lnTo>
                      <a:lnTo>
                        <a:pt x="1261" y="1006"/>
                      </a:lnTo>
                      <a:lnTo>
                        <a:pt x="1264" y="1017"/>
                      </a:lnTo>
                      <a:lnTo>
                        <a:pt x="1267" y="1026"/>
                      </a:lnTo>
                      <a:lnTo>
                        <a:pt x="1272" y="1035"/>
                      </a:lnTo>
                      <a:lnTo>
                        <a:pt x="1276" y="1042"/>
                      </a:lnTo>
                      <a:lnTo>
                        <a:pt x="1282" y="1050"/>
                      </a:lnTo>
                      <a:lnTo>
                        <a:pt x="1288" y="1057"/>
                      </a:lnTo>
                      <a:lnTo>
                        <a:pt x="1296" y="1063"/>
                      </a:lnTo>
                      <a:lnTo>
                        <a:pt x="1303" y="1069"/>
                      </a:lnTo>
                      <a:lnTo>
                        <a:pt x="1312" y="1074"/>
                      </a:lnTo>
                      <a:lnTo>
                        <a:pt x="1321" y="1078"/>
                      </a:lnTo>
                      <a:lnTo>
                        <a:pt x="1330" y="1081"/>
                      </a:lnTo>
                      <a:lnTo>
                        <a:pt x="1340" y="1084"/>
                      </a:lnTo>
                      <a:lnTo>
                        <a:pt x="1350" y="1086"/>
                      </a:lnTo>
                      <a:lnTo>
                        <a:pt x="1361" y="1086"/>
                      </a:lnTo>
                      <a:lnTo>
                        <a:pt x="1361" y="1086"/>
                      </a:lnTo>
                      <a:lnTo>
                        <a:pt x="1371" y="1086"/>
                      </a:lnTo>
                      <a:lnTo>
                        <a:pt x="1382" y="1084"/>
                      </a:lnTo>
                      <a:lnTo>
                        <a:pt x="1392" y="1081"/>
                      </a:lnTo>
                      <a:lnTo>
                        <a:pt x="1401" y="1078"/>
                      </a:lnTo>
                      <a:lnTo>
                        <a:pt x="1410" y="1074"/>
                      </a:lnTo>
                      <a:lnTo>
                        <a:pt x="1418" y="1069"/>
                      </a:lnTo>
                      <a:lnTo>
                        <a:pt x="1427" y="1063"/>
                      </a:lnTo>
                      <a:lnTo>
                        <a:pt x="1433" y="1057"/>
                      </a:lnTo>
                      <a:lnTo>
                        <a:pt x="1440" y="1050"/>
                      </a:lnTo>
                      <a:lnTo>
                        <a:pt x="1445" y="1042"/>
                      </a:lnTo>
                      <a:lnTo>
                        <a:pt x="1451" y="1035"/>
                      </a:lnTo>
                      <a:lnTo>
                        <a:pt x="1454" y="1026"/>
                      </a:lnTo>
                      <a:lnTo>
                        <a:pt x="1458" y="1017"/>
                      </a:lnTo>
                      <a:lnTo>
                        <a:pt x="1460" y="1006"/>
                      </a:lnTo>
                      <a:lnTo>
                        <a:pt x="1461" y="995"/>
                      </a:lnTo>
                      <a:lnTo>
                        <a:pt x="1463" y="985"/>
                      </a:lnTo>
                      <a:lnTo>
                        <a:pt x="1463" y="985"/>
                      </a:lnTo>
                      <a:lnTo>
                        <a:pt x="1463" y="825"/>
                      </a:lnTo>
                      <a:lnTo>
                        <a:pt x="1463" y="825"/>
                      </a:lnTo>
                      <a:lnTo>
                        <a:pt x="1463" y="756"/>
                      </a:lnTo>
                      <a:lnTo>
                        <a:pt x="1463" y="708"/>
                      </a:lnTo>
                      <a:lnTo>
                        <a:pt x="1487" y="708"/>
                      </a:lnTo>
                      <a:lnTo>
                        <a:pt x="1487" y="708"/>
                      </a:lnTo>
                      <a:lnTo>
                        <a:pt x="1528" y="708"/>
                      </a:lnTo>
                      <a:lnTo>
                        <a:pt x="1528" y="708"/>
                      </a:lnTo>
                      <a:lnTo>
                        <a:pt x="1617" y="708"/>
                      </a:lnTo>
                      <a:lnTo>
                        <a:pt x="1617" y="708"/>
                      </a:lnTo>
                      <a:close/>
                      <a:moveTo>
                        <a:pt x="752" y="881"/>
                      </a:moveTo>
                      <a:lnTo>
                        <a:pt x="752" y="881"/>
                      </a:lnTo>
                      <a:lnTo>
                        <a:pt x="749" y="895"/>
                      </a:lnTo>
                      <a:lnTo>
                        <a:pt x="746" y="908"/>
                      </a:lnTo>
                      <a:lnTo>
                        <a:pt x="742" y="920"/>
                      </a:lnTo>
                      <a:lnTo>
                        <a:pt x="736" y="932"/>
                      </a:lnTo>
                      <a:lnTo>
                        <a:pt x="730" y="944"/>
                      </a:lnTo>
                      <a:lnTo>
                        <a:pt x="722" y="953"/>
                      </a:lnTo>
                      <a:lnTo>
                        <a:pt x="713" y="964"/>
                      </a:lnTo>
                      <a:lnTo>
                        <a:pt x="704" y="973"/>
                      </a:lnTo>
                      <a:lnTo>
                        <a:pt x="694" y="980"/>
                      </a:lnTo>
                      <a:lnTo>
                        <a:pt x="683" y="988"/>
                      </a:lnTo>
                      <a:lnTo>
                        <a:pt x="673" y="994"/>
                      </a:lnTo>
                      <a:lnTo>
                        <a:pt x="660" y="998"/>
                      </a:lnTo>
                      <a:lnTo>
                        <a:pt x="647" y="1003"/>
                      </a:lnTo>
                      <a:lnTo>
                        <a:pt x="635" y="1006"/>
                      </a:lnTo>
                      <a:lnTo>
                        <a:pt x="621" y="1008"/>
                      </a:lnTo>
                      <a:lnTo>
                        <a:pt x="606" y="1008"/>
                      </a:lnTo>
                      <a:lnTo>
                        <a:pt x="606" y="1008"/>
                      </a:lnTo>
                      <a:lnTo>
                        <a:pt x="606" y="1008"/>
                      </a:lnTo>
                      <a:lnTo>
                        <a:pt x="606" y="1008"/>
                      </a:lnTo>
                      <a:lnTo>
                        <a:pt x="599" y="1008"/>
                      </a:lnTo>
                      <a:lnTo>
                        <a:pt x="599" y="1008"/>
                      </a:lnTo>
                      <a:lnTo>
                        <a:pt x="585" y="1006"/>
                      </a:lnTo>
                      <a:lnTo>
                        <a:pt x="572" y="1004"/>
                      </a:lnTo>
                      <a:lnTo>
                        <a:pt x="558" y="1000"/>
                      </a:lnTo>
                      <a:lnTo>
                        <a:pt x="545" y="995"/>
                      </a:lnTo>
                      <a:lnTo>
                        <a:pt x="533" y="989"/>
                      </a:lnTo>
                      <a:lnTo>
                        <a:pt x="522" y="983"/>
                      </a:lnTo>
                      <a:lnTo>
                        <a:pt x="511" y="974"/>
                      </a:lnTo>
                      <a:lnTo>
                        <a:pt x="501" y="967"/>
                      </a:lnTo>
                      <a:lnTo>
                        <a:pt x="492" y="956"/>
                      </a:lnTo>
                      <a:lnTo>
                        <a:pt x="484" y="946"/>
                      </a:lnTo>
                      <a:lnTo>
                        <a:pt x="477" y="935"/>
                      </a:lnTo>
                      <a:lnTo>
                        <a:pt x="471" y="923"/>
                      </a:lnTo>
                      <a:lnTo>
                        <a:pt x="465" y="911"/>
                      </a:lnTo>
                      <a:lnTo>
                        <a:pt x="462" y="898"/>
                      </a:lnTo>
                      <a:lnTo>
                        <a:pt x="459" y="884"/>
                      </a:lnTo>
                      <a:lnTo>
                        <a:pt x="457" y="870"/>
                      </a:lnTo>
                      <a:lnTo>
                        <a:pt x="457" y="870"/>
                      </a:lnTo>
                      <a:lnTo>
                        <a:pt x="456" y="822"/>
                      </a:lnTo>
                      <a:lnTo>
                        <a:pt x="456" y="776"/>
                      </a:lnTo>
                      <a:lnTo>
                        <a:pt x="456" y="776"/>
                      </a:lnTo>
                      <a:lnTo>
                        <a:pt x="456" y="733"/>
                      </a:lnTo>
                      <a:lnTo>
                        <a:pt x="456" y="709"/>
                      </a:lnTo>
                      <a:lnTo>
                        <a:pt x="754" y="709"/>
                      </a:lnTo>
                      <a:lnTo>
                        <a:pt x="754" y="733"/>
                      </a:lnTo>
                      <a:lnTo>
                        <a:pt x="754" y="733"/>
                      </a:lnTo>
                      <a:lnTo>
                        <a:pt x="754" y="779"/>
                      </a:lnTo>
                      <a:lnTo>
                        <a:pt x="754" y="779"/>
                      </a:lnTo>
                      <a:lnTo>
                        <a:pt x="755" y="830"/>
                      </a:lnTo>
                      <a:lnTo>
                        <a:pt x="754" y="855"/>
                      </a:lnTo>
                      <a:lnTo>
                        <a:pt x="752" y="881"/>
                      </a:lnTo>
                      <a:lnTo>
                        <a:pt x="752" y="881"/>
                      </a:lnTo>
                      <a:close/>
                      <a:moveTo>
                        <a:pt x="1260" y="426"/>
                      </a:moveTo>
                      <a:lnTo>
                        <a:pt x="1260" y="426"/>
                      </a:lnTo>
                      <a:lnTo>
                        <a:pt x="1260" y="462"/>
                      </a:lnTo>
                      <a:lnTo>
                        <a:pt x="1260" y="462"/>
                      </a:lnTo>
                      <a:lnTo>
                        <a:pt x="1260" y="473"/>
                      </a:lnTo>
                      <a:lnTo>
                        <a:pt x="1260" y="503"/>
                      </a:lnTo>
                      <a:lnTo>
                        <a:pt x="962" y="503"/>
                      </a:lnTo>
                      <a:lnTo>
                        <a:pt x="962" y="479"/>
                      </a:lnTo>
                      <a:lnTo>
                        <a:pt x="962" y="479"/>
                      </a:lnTo>
                      <a:lnTo>
                        <a:pt x="960" y="434"/>
                      </a:lnTo>
                      <a:lnTo>
                        <a:pt x="960" y="434"/>
                      </a:lnTo>
                      <a:lnTo>
                        <a:pt x="960" y="383"/>
                      </a:lnTo>
                      <a:lnTo>
                        <a:pt x="960" y="356"/>
                      </a:lnTo>
                      <a:lnTo>
                        <a:pt x="963" y="330"/>
                      </a:lnTo>
                      <a:lnTo>
                        <a:pt x="963" y="330"/>
                      </a:lnTo>
                      <a:lnTo>
                        <a:pt x="965" y="316"/>
                      </a:lnTo>
                      <a:lnTo>
                        <a:pt x="969" y="303"/>
                      </a:lnTo>
                      <a:lnTo>
                        <a:pt x="974" y="291"/>
                      </a:lnTo>
                      <a:lnTo>
                        <a:pt x="980" y="279"/>
                      </a:lnTo>
                      <a:lnTo>
                        <a:pt x="986" y="267"/>
                      </a:lnTo>
                      <a:lnTo>
                        <a:pt x="995" y="256"/>
                      </a:lnTo>
                      <a:lnTo>
                        <a:pt x="1004" y="247"/>
                      </a:lnTo>
                      <a:lnTo>
                        <a:pt x="1013" y="238"/>
                      </a:lnTo>
                      <a:lnTo>
                        <a:pt x="1023" y="231"/>
                      </a:lnTo>
                      <a:lnTo>
                        <a:pt x="1034" y="223"/>
                      </a:lnTo>
                      <a:lnTo>
                        <a:pt x="1046" y="217"/>
                      </a:lnTo>
                      <a:lnTo>
                        <a:pt x="1059" y="213"/>
                      </a:lnTo>
                      <a:lnTo>
                        <a:pt x="1072" y="210"/>
                      </a:lnTo>
                      <a:lnTo>
                        <a:pt x="1085" y="207"/>
                      </a:lnTo>
                      <a:lnTo>
                        <a:pt x="1100" y="205"/>
                      </a:lnTo>
                      <a:lnTo>
                        <a:pt x="1114" y="205"/>
                      </a:lnTo>
                      <a:lnTo>
                        <a:pt x="1114" y="205"/>
                      </a:lnTo>
                      <a:lnTo>
                        <a:pt x="1129" y="207"/>
                      </a:lnTo>
                      <a:lnTo>
                        <a:pt x="1142" y="208"/>
                      </a:lnTo>
                      <a:lnTo>
                        <a:pt x="1156" y="213"/>
                      </a:lnTo>
                      <a:lnTo>
                        <a:pt x="1168" y="217"/>
                      </a:lnTo>
                      <a:lnTo>
                        <a:pt x="1180" y="222"/>
                      </a:lnTo>
                      <a:lnTo>
                        <a:pt x="1192" y="229"/>
                      </a:lnTo>
                      <a:lnTo>
                        <a:pt x="1203" y="237"/>
                      </a:lnTo>
                      <a:lnTo>
                        <a:pt x="1213" y="246"/>
                      </a:lnTo>
                      <a:lnTo>
                        <a:pt x="1222" y="255"/>
                      </a:lnTo>
                      <a:lnTo>
                        <a:pt x="1230" y="265"/>
                      </a:lnTo>
                      <a:lnTo>
                        <a:pt x="1237" y="276"/>
                      </a:lnTo>
                      <a:lnTo>
                        <a:pt x="1243" y="288"/>
                      </a:lnTo>
                      <a:lnTo>
                        <a:pt x="1249" y="300"/>
                      </a:lnTo>
                      <a:lnTo>
                        <a:pt x="1252" y="313"/>
                      </a:lnTo>
                      <a:lnTo>
                        <a:pt x="1257" y="327"/>
                      </a:lnTo>
                      <a:lnTo>
                        <a:pt x="1258" y="341"/>
                      </a:lnTo>
                      <a:lnTo>
                        <a:pt x="1258" y="341"/>
                      </a:lnTo>
                      <a:lnTo>
                        <a:pt x="1260" y="363"/>
                      </a:lnTo>
                      <a:lnTo>
                        <a:pt x="1260" y="384"/>
                      </a:lnTo>
                      <a:lnTo>
                        <a:pt x="1260" y="426"/>
                      </a:lnTo>
                      <a:lnTo>
                        <a:pt x="1260" y="42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39989" tIns="19428" rIns="38856" bIns="19428" numCol="1" anchor="t" anchorCtr="0" compatLnSpc="1">
                  <a:prstTxWarp prst="textNoShape">
                    <a:avLst/>
                  </a:prstTxWarp>
                </a:bodyPr>
                <a:lstStyle/>
                <a:p>
                  <a:pPr marL="0" marR="0" lvl="0" indent="0" algn="l" defTabSz="583322"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80" name="Freeform 7"/>
                <p:cNvSpPr>
                  <a:spLocks/>
                </p:cNvSpPr>
                <p:nvPr/>
              </p:nvSpPr>
              <p:spPr bwMode="auto">
                <a:xfrm>
                  <a:off x="3634650" y="5640655"/>
                  <a:ext cx="14459" cy="28918"/>
                </a:xfrm>
                <a:custGeom>
                  <a:avLst/>
                  <a:gdLst>
                    <a:gd name="T0" fmla="*/ 251 w 251"/>
                    <a:gd name="T1" fmla="*/ 253 h 503"/>
                    <a:gd name="T2" fmla="*/ 251 w 251"/>
                    <a:gd name="T3" fmla="*/ 378 h 503"/>
                    <a:gd name="T4" fmla="*/ 250 w 251"/>
                    <a:gd name="T5" fmla="*/ 403 h 503"/>
                    <a:gd name="T6" fmla="*/ 242 w 251"/>
                    <a:gd name="T7" fmla="*/ 428 h 503"/>
                    <a:gd name="T8" fmla="*/ 230 w 251"/>
                    <a:gd name="T9" fmla="*/ 449 h 503"/>
                    <a:gd name="T10" fmla="*/ 215 w 251"/>
                    <a:gd name="T11" fmla="*/ 467 h 503"/>
                    <a:gd name="T12" fmla="*/ 197 w 251"/>
                    <a:gd name="T13" fmla="*/ 482 h 503"/>
                    <a:gd name="T14" fmla="*/ 176 w 251"/>
                    <a:gd name="T15" fmla="*/ 492 h 503"/>
                    <a:gd name="T16" fmla="*/ 152 w 251"/>
                    <a:gd name="T17" fmla="*/ 500 h 503"/>
                    <a:gd name="T18" fmla="*/ 126 w 251"/>
                    <a:gd name="T19" fmla="*/ 503 h 503"/>
                    <a:gd name="T20" fmla="*/ 113 w 251"/>
                    <a:gd name="T21" fmla="*/ 501 h 503"/>
                    <a:gd name="T22" fmla="*/ 88 w 251"/>
                    <a:gd name="T23" fmla="*/ 497 h 503"/>
                    <a:gd name="T24" fmla="*/ 66 w 251"/>
                    <a:gd name="T25" fmla="*/ 488 h 503"/>
                    <a:gd name="T26" fmla="*/ 45 w 251"/>
                    <a:gd name="T27" fmla="*/ 474 h 503"/>
                    <a:gd name="T28" fmla="*/ 28 w 251"/>
                    <a:gd name="T29" fmla="*/ 458 h 503"/>
                    <a:gd name="T30" fmla="*/ 15 w 251"/>
                    <a:gd name="T31" fmla="*/ 438 h 503"/>
                    <a:gd name="T32" fmla="*/ 6 w 251"/>
                    <a:gd name="T33" fmla="*/ 416 h 503"/>
                    <a:gd name="T34" fmla="*/ 1 w 251"/>
                    <a:gd name="T35" fmla="*/ 391 h 503"/>
                    <a:gd name="T36" fmla="*/ 0 w 251"/>
                    <a:gd name="T37" fmla="*/ 379 h 503"/>
                    <a:gd name="T38" fmla="*/ 0 w 251"/>
                    <a:gd name="T39" fmla="*/ 123 h 503"/>
                    <a:gd name="T40" fmla="*/ 3 w 251"/>
                    <a:gd name="T41" fmla="*/ 98 h 503"/>
                    <a:gd name="T42" fmla="*/ 10 w 251"/>
                    <a:gd name="T43" fmla="*/ 74 h 503"/>
                    <a:gd name="T44" fmla="*/ 21 w 251"/>
                    <a:gd name="T45" fmla="*/ 53 h 503"/>
                    <a:gd name="T46" fmla="*/ 36 w 251"/>
                    <a:gd name="T47" fmla="*/ 35 h 503"/>
                    <a:gd name="T48" fmla="*/ 55 w 251"/>
                    <a:gd name="T49" fmla="*/ 20 h 503"/>
                    <a:gd name="T50" fmla="*/ 76 w 251"/>
                    <a:gd name="T51" fmla="*/ 9 h 503"/>
                    <a:gd name="T52" fmla="*/ 100 w 251"/>
                    <a:gd name="T53" fmla="*/ 1 h 503"/>
                    <a:gd name="T54" fmla="*/ 126 w 251"/>
                    <a:gd name="T55" fmla="*/ 0 h 503"/>
                    <a:gd name="T56" fmla="*/ 138 w 251"/>
                    <a:gd name="T57" fmla="*/ 0 h 503"/>
                    <a:gd name="T58" fmla="*/ 164 w 251"/>
                    <a:gd name="T59" fmla="*/ 5 h 503"/>
                    <a:gd name="T60" fmla="*/ 186 w 251"/>
                    <a:gd name="T61" fmla="*/ 14 h 503"/>
                    <a:gd name="T62" fmla="*/ 206 w 251"/>
                    <a:gd name="T63" fmla="*/ 27 h 503"/>
                    <a:gd name="T64" fmla="*/ 222 w 251"/>
                    <a:gd name="T65" fmla="*/ 44 h 503"/>
                    <a:gd name="T66" fmla="*/ 236 w 251"/>
                    <a:gd name="T67" fmla="*/ 63 h 503"/>
                    <a:gd name="T68" fmla="*/ 245 w 251"/>
                    <a:gd name="T69" fmla="*/ 86 h 503"/>
                    <a:gd name="T70" fmla="*/ 251 w 251"/>
                    <a:gd name="T71" fmla="*/ 110 h 503"/>
                    <a:gd name="T72" fmla="*/ 251 w 251"/>
                    <a:gd name="T73" fmla="*/ 123 h 503"/>
                    <a:gd name="T74" fmla="*/ 251 w 251"/>
                    <a:gd name="T75" fmla="*/ 25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1" h="503">
                      <a:moveTo>
                        <a:pt x="251" y="253"/>
                      </a:moveTo>
                      <a:lnTo>
                        <a:pt x="251" y="253"/>
                      </a:lnTo>
                      <a:lnTo>
                        <a:pt x="251" y="378"/>
                      </a:lnTo>
                      <a:lnTo>
                        <a:pt x="251" y="378"/>
                      </a:lnTo>
                      <a:lnTo>
                        <a:pt x="251" y="391"/>
                      </a:lnTo>
                      <a:lnTo>
                        <a:pt x="250" y="403"/>
                      </a:lnTo>
                      <a:lnTo>
                        <a:pt x="245" y="416"/>
                      </a:lnTo>
                      <a:lnTo>
                        <a:pt x="242" y="428"/>
                      </a:lnTo>
                      <a:lnTo>
                        <a:pt x="236" y="438"/>
                      </a:lnTo>
                      <a:lnTo>
                        <a:pt x="230" y="449"/>
                      </a:lnTo>
                      <a:lnTo>
                        <a:pt x="222" y="458"/>
                      </a:lnTo>
                      <a:lnTo>
                        <a:pt x="215" y="467"/>
                      </a:lnTo>
                      <a:lnTo>
                        <a:pt x="206" y="474"/>
                      </a:lnTo>
                      <a:lnTo>
                        <a:pt x="197" y="482"/>
                      </a:lnTo>
                      <a:lnTo>
                        <a:pt x="186" y="488"/>
                      </a:lnTo>
                      <a:lnTo>
                        <a:pt x="176" y="492"/>
                      </a:lnTo>
                      <a:lnTo>
                        <a:pt x="164" y="497"/>
                      </a:lnTo>
                      <a:lnTo>
                        <a:pt x="152" y="500"/>
                      </a:lnTo>
                      <a:lnTo>
                        <a:pt x="138" y="501"/>
                      </a:lnTo>
                      <a:lnTo>
                        <a:pt x="126" y="503"/>
                      </a:lnTo>
                      <a:lnTo>
                        <a:pt x="126" y="503"/>
                      </a:lnTo>
                      <a:lnTo>
                        <a:pt x="113" y="501"/>
                      </a:lnTo>
                      <a:lnTo>
                        <a:pt x="100" y="500"/>
                      </a:lnTo>
                      <a:lnTo>
                        <a:pt x="88" y="497"/>
                      </a:lnTo>
                      <a:lnTo>
                        <a:pt x="76" y="494"/>
                      </a:lnTo>
                      <a:lnTo>
                        <a:pt x="66" y="488"/>
                      </a:lnTo>
                      <a:lnTo>
                        <a:pt x="55" y="482"/>
                      </a:lnTo>
                      <a:lnTo>
                        <a:pt x="45" y="474"/>
                      </a:lnTo>
                      <a:lnTo>
                        <a:pt x="37" y="467"/>
                      </a:lnTo>
                      <a:lnTo>
                        <a:pt x="28" y="458"/>
                      </a:lnTo>
                      <a:lnTo>
                        <a:pt x="21" y="449"/>
                      </a:lnTo>
                      <a:lnTo>
                        <a:pt x="15" y="438"/>
                      </a:lnTo>
                      <a:lnTo>
                        <a:pt x="10" y="428"/>
                      </a:lnTo>
                      <a:lnTo>
                        <a:pt x="6" y="416"/>
                      </a:lnTo>
                      <a:lnTo>
                        <a:pt x="3" y="403"/>
                      </a:lnTo>
                      <a:lnTo>
                        <a:pt x="1" y="391"/>
                      </a:lnTo>
                      <a:lnTo>
                        <a:pt x="0" y="379"/>
                      </a:lnTo>
                      <a:lnTo>
                        <a:pt x="0" y="379"/>
                      </a:lnTo>
                      <a:lnTo>
                        <a:pt x="0" y="123"/>
                      </a:lnTo>
                      <a:lnTo>
                        <a:pt x="0" y="123"/>
                      </a:lnTo>
                      <a:lnTo>
                        <a:pt x="1" y="110"/>
                      </a:lnTo>
                      <a:lnTo>
                        <a:pt x="3" y="98"/>
                      </a:lnTo>
                      <a:lnTo>
                        <a:pt x="6" y="86"/>
                      </a:lnTo>
                      <a:lnTo>
                        <a:pt x="10" y="74"/>
                      </a:lnTo>
                      <a:lnTo>
                        <a:pt x="15" y="63"/>
                      </a:lnTo>
                      <a:lnTo>
                        <a:pt x="21" y="53"/>
                      </a:lnTo>
                      <a:lnTo>
                        <a:pt x="28" y="44"/>
                      </a:lnTo>
                      <a:lnTo>
                        <a:pt x="36" y="35"/>
                      </a:lnTo>
                      <a:lnTo>
                        <a:pt x="45" y="27"/>
                      </a:lnTo>
                      <a:lnTo>
                        <a:pt x="55" y="20"/>
                      </a:lnTo>
                      <a:lnTo>
                        <a:pt x="66" y="14"/>
                      </a:lnTo>
                      <a:lnTo>
                        <a:pt x="76" y="9"/>
                      </a:lnTo>
                      <a:lnTo>
                        <a:pt x="88" y="5"/>
                      </a:lnTo>
                      <a:lnTo>
                        <a:pt x="100" y="1"/>
                      </a:lnTo>
                      <a:lnTo>
                        <a:pt x="113" y="0"/>
                      </a:lnTo>
                      <a:lnTo>
                        <a:pt x="126" y="0"/>
                      </a:lnTo>
                      <a:lnTo>
                        <a:pt x="126" y="0"/>
                      </a:lnTo>
                      <a:lnTo>
                        <a:pt x="138" y="0"/>
                      </a:lnTo>
                      <a:lnTo>
                        <a:pt x="152" y="1"/>
                      </a:lnTo>
                      <a:lnTo>
                        <a:pt x="164" y="5"/>
                      </a:lnTo>
                      <a:lnTo>
                        <a:pt x="174" y="9"/>
                      </a:lnTo>
                      <a:lnTo>
                        <a:pt x="186" y="14"/>
                      </a:lnTo>
                      <a:lnTo>
                        <a:pt x="197" y="20"/>
                      </a:lnTo>
                      <a:lnTo>
                        <a:pt x="206" y="27"/>
                      </a:lnTo>
                      <a:lnTo>
                        <a:pt x="215" y="35"/>
                      </a:lnTo>
                      <a:lnTo>
                        <a:pt x="222" y="44"/>
                      </a:lnTo>
                      <a:lnTo>
                        <a:pt x="230" y="53"/>
                      </a:lnTo>
                      <a:lnTo>
                        <a:pt x="236" y="63"/>
                      </a:lnTo>
                      <a:lnTo>
                        <a:pt x="242" y="74"/>
                      </a:lnTo>
                      <a:lnTo>
                        <a:pt x="245" y="86"/>
                      </a:lnTo>
                      <a:lnTo>
                        <a:pt x="250" y="98"/>
                      </a:lnTo>
                      <a:lnTo>
                        <a:pt x="251" y="110"/>
                      </a:lnTo>
                      <a:lnTo>
                        <a:pt x="251" y="123"/>
                      </a:lnTo>
                      <a:lnTo>
                        <a:pt x="251" y="123"/>
                      </a:lnTo>
                      <a:lnTo>
                        <a:pt x="251" y="253"/>
                      </a:lnTo>
                      <a:lnTo>
                        <a:pt x="251" y="25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39989" tIns="19428" rIns="38856" bIns="19428" numCol="1" anchor="t" anchorCtr="0" compatLnSpc="1">
                  <a:prstTxWarp prst="textNoShape">
                    <a:avLst/>
                  </a:prstTxWarp>
                </a:bodyPr>
                <a:lstStyle/>
                <a:p>
                  <a:pPr marL="0" marR="0" lvl="0" indent="0" algn="l" defTabSz="583322"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95" name="Freeform 8"/>
                <p:cNvSpPr>
                  <a:spLocks/>
                </p:cNvSpPr>
                <p:nvPr/>
              </p:nvSpPr>
              <p:spPr bwMode="auto">
                <a:xfrm>
                  <a:off x="3562469" y="5785017"/>
                  <a:ext cx="14459" cy="29033"/>
                </a:xfrm>
                <a:custGeom>
                  <a:avLst/>
                  <a:gdLst>
                    <a:gd name="T0" fmla="*/ 251 w 251"/>
                    <a:gd name="T1" fmla="*/ 254 h 504"/>
                    <a:gd name="T2" fmla="*/ 251 w 251"/>
                    <a:gd name="T3" fmla="*/ 381 h 504"/>
                    <a:gd name="T4" fmla="*/ 250 w 251"/>
                    <a:gd name="T5" fmla="*/ 405 h 504"/>
                    <a:gd name="T6" fmla="*/ 242 w 251"/>
                    <a:gd name="T7" fmla="*/ 429 h 504"/>
                    <a:gd name="T8" fmla="*/ 230 w 251"/>
                    <a:gd name="T9" fmla="*/ 450 h 504"/>
                    <a:gd name="T10" fmla="*/ 215 w 251"/>
                    <a:gd name="T11" fmla="*/ 468 h 504"/>
                    <a:gd name="T12" fmla="*/ 197 w 251"/>
                    <a:gd name="T13" fmla="*/ 483 h 504"/>
                    <a:gd name="T14" fmla="*/ 175 w 251"/>
                    <a:gd name="T15" fmla="*/ 494 h 504"/>
                    <a:gd name="T16" fmla="*/ 152 w 251"/>
                    <a:gd name="T17" fmla="*/ 501 h 504"/>
                    <a:gd name="T18" fmla="*/ 126 w 251"/>
                    <a:gd name="T19" fmla="*/ 504 h 504"/>
                    <a:gd name="T20" fmla="*/ 113 w 251"/>
                    <a:gd name="T21" fmla="*/ 503 h 504"/>
                    <a:gd name="T22" fmla="*/ 89 w 251"/>
                    <a:gd name="T23" fmla="*/ 498 h 504"/>
                    <a:gd name="T24" fmla="*/ 66 w 251"/>
                    <a:gd name="T25" fmla="*/ 489 h 504"/>
                    <a:gd name="T26" fmla="*/ 45 w 251"/>
                    <a:gd name="T27" fmla="*/ 475 h 504"/>
                    <a:gd name="T28" fmla="*/ 29 w 251"/>
                    <a:gd name="T29" fmla="*/ 459 h 504"/>
                    <a:gd name="T30" fmla="*/ 15 w 251"/>
                    <a:gd name="T31" fmla="*/ 439 h 504"/>
                    <a:gd name="T32" fmla="*/ 6 w 251"/>
                    <a:gd name="T33" fmla="*/ 417 h 504"/>
                    <a:gd name="T34" fmla="*/ 1 w 251"/>
                    <a:gd name="T35" fmla="*/ 393 h 504"/>
                    <a:gd name="T36" fmla="*/ 0 w 251"/>
                    <a:gd name="T37" fmla="*/ 379 h 504"/>
                    <a:gd name="T38" fmla="*/ 0 w 251"/>
                    <a:gd name="T39" fmla="*/ 125 h 504"/>
                    <a:gd name="T40" fmla="*/ 3 w 251"/>
                    <a:gd name="T41" fmla="*/ 99 h 504"/>
                    <a:gd name="T42" fmla="*/ 10 w 251"/>
                    <a:gd name="T43" fmla="*/ 75 h 504"/>
                    <a:gd name="T44" fmla="*/ 21 w 251"/>
                    <a:gd name="T45" fmla="*/ 54 h 504"/>
                    <a:gd name="T46" fmla="*/ 38 w 251"/>
                    <a:gd name="T47" fmla="*/ 36 h 504"/>
                    <a:gd name="T48" fmla="*/ 56 w 251"/>
                    <a:gd name="T49" fmla="*/ 21 h 504"/>
                    <a:gd name="T50" fmla="*/ 77 w 251"/>
                    <a:gd name="T51" fmla="*/ 10 h 504"/>
                    <a:gd name="T52" fmla="*/ 101 w 251"/>
                    <a:gd name="T53" fmla="*/ 3 h 504"/>
                    <a:gd name="T54" fmla="*/ 126 w 251"/>
                    <a:gd name="T55" fmla="*/ 0 h 504"/>
                    <a:gd name="T56" fmla="*/ 140 w 251"/>
                    <a:gd name="T57" fmla="*/ 1 h 504"/>
                    <a:gd name="T58" fmla="*/ 164 w 251"/>
                    <a:gd name="T59" fmla="*/ 6 h 504"/>
                    <a:gd name="T60" fmla="*/ 187 w 251"/>
                    <a:gd name="T61" fmla="*/ 15 h 504"/>
                    <a:gd name="T62" fmla="*/ 206 w 251"/>
                    <a:gd name="T63" fmla="*/ 28 h 504"/>
                    <a:gd name="T64" fmla="*/ 223 w 251"/>
                    <a:gd name="T65" fmla="*/ 45 h 504"/>
                    <a:gd name="T66" fmla="*/ 236 w 251"/>
                    <a:gd name="T67" fmla="*/ 64 h 504"/>
                    <a:gd name="T68" fmla="*/ 247 w 251"/>
                    <a:gd name="T69" fmla="*/ 87 h 504"/>
                    <a:gd name="T70" fmla="*/ 251 w 251"/>
                    <a:gd name="T71" fmla="*/ 111 h 504"/>
                    <a:gd name="T72" fmla="*/ 251 w 251"/>
                    <a:gd name="T73" fmla="*/ 125 h 504"/>
                    <a:gd name="T74" fmla="*/ 251 w 251"/>
                    <a:gd name="T75" fmla="*/ 25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1" h="504">
                      <a:moveTo>
                        <a:pt x="251" y="254"/>
                      </a:moveTo>
                      <a:lnTo>
                        <a:pt x="251" y="254"/>
                      </a:lnTo>
                      <a:lnTo>
                        <a:pt x="251" y="381"/>
                      </a:lnTo>
                      <a:lnTo>
                        <a:pt x="251" y="381"/>
                      </a:lnTo>
                      <a:lnTo>
                        <a:pt x="251" y="393"/>
                      </a:lnTo>
                      <a:lnTo>
                        <a:pt x="250" y="405"/>
                      </a:lnTo>
                      <a:lnTo>
                        <a:pt x="245" y="417"/>
                      </a:lnTo>
                      <a:lnTo>
                        <a:pt x="242" y="429"/>
                      </a:lnTo>
                      <a:lnTo>
                        <a:pt x="236" y="439"/>
                      </a:lnTo>
                      <a:lnTo>
                        <a:pt x="230" y="450"/>
                      </a:lnTo>
                      <a:lnTo>
                        <a:pt x="223" y="459"/>
                      </a:lnTo>
                      <a:lnTo>
                        <a:pt x="215" y="468"/>
                      </a:lnTo>
                      <a:lnTo>
                        <a:pt x="206" y="475"/>
                      </a:lnTo>
                      <a:lnTo>
                        <a:pt x="197" y="483"/>
                      </a:lnTo>
                      <a:lnTo>
                        <a:pt x="187" y="489"/>
                      </a:lnTo>
                      <a:lnTo>
                        <a:pt x="175" y="494"/>
                      </a:lnTo>
                      <a:lnTo>
                        <a:pt x="164" y="498"/>
                      </a:lnTo>
                      <a:lnTo>
                        <a:pt x="152" y="501"/>
                      </a:lnTo>
                      <a:lnTo>
                        <a:pt x="138" y="503"/>
                      </a:lnTo>
                      <a:lnTo>
                        <a:pt x="126" y="504"/>
                      </a:lnTo>
                      <a:lnTo>
                        <a:pt x="126" y="504"/>
                      </a:lnTo>
                      <a:lnTo>
                        <a:pt x="113" y="503"/>
                      </a:lnTo>
                      <a:lnTo>
                        <a:pt x="101" y="501"/>
                      </a:lnTo>
                      <a:lnTo>
                        <a:pt x="89" y="498"/>
                      </a:lnTo>
                      <a:lnTo>
                        <a:pt x="77" y="494"/>
                      </a:lnTo>
                      <a:lnTo>
                        <a:pt x="66" y="489"/>
                      </a:lnTo>
                      <a:lnTo>
                        <a:pt x="56" y="483"/>
                      </a:lnTo>
                      <a:lnTo>
                        <a:pt x="45" y="475"/>
                      </a:lnTo>
                      <a:lnTo>
                        <a:pt x="38" y="468"/>
                      </a:lnTo>
                      <a:lnTo>
                        <a:pt x="29" y="459"/>
                      </a:lnTo>
                      <a:lnTo>
                        <a:pt x="21" y="450"/>
                      </a:lnTo>
                      <a:lnTo>
                        <a:pt x="15" y="439"/>
                      </a:lnTo>
                      <a:lnTo>
                        <a:pt x="10" y="429"/>
                      </a:lnTo>
                      <a:lnTo>
                        <a:pt x="6" y="417"/>
                      </a:lnTo>
                      <a:lnTo>
                        <a:pt x="3" y="405"/>
                      </a:lnTo>
                      <a:lnTo>
                        <a:pt x="1" y="393"/>
                      </a:lnTo>
                      <a:lnTo>
                        <a:pt x="0" y="379"/>
                      </a:lnTo>
                      <a:lnTo>
                        <a:pt x="0" y="379"/>
                      </a:lnTo>
                      <a:lnTo>
                        <a:pt x="0" y="125"/>
                      </a:lnTo>
                      <a:lnTo>
                        <a:pt x="0" y="125"/>
                      </a:lnTo>
                      <a:lnTo>
                        <a:pt x="1" y="111"/>
                      </a:lnTo>
                      <a:lnTo>
                        <a:pt x="3" y="99"/>
                      </a:lnTo>
                      <a:lnTo>
                        <a:pt x="6" y="87"/>
                      </a:lnTo>
                      <a:lnTo>
                        <a:pt x="10" y="75"/>
                      </a:lnTo>
                      <a:lnTo>
                        <a:pt x="15" y="64"/>
                      </a:lnTo>
                      <a:lnTo>
                        <a:pt x="21" y="54"/>
                      </a:lnTo>
                      <a:lnTo>
                        <a:pt x="29" y="45"/>
                      </a:lnTo>
                      <a:lnTo>
                        <a:pt x="38" y="36"/>
                      </a:lnTo>
                      <a:lnTo>
                        <a:pt x="45" y="28"/>
                      </a:lnTo>
                      <a:lnTo>
                        <a:pt x="56" y="21"/>
                      </a:lnTo>
                      <a:lnTo>
                        <a:pt x="66" y="15"/>
                      </a:lnTo>
                      <a:lnTo>
                        <a:pt x="77" y="10"/>
                      </a:lnTo>
                      <a:lnTo>
                        <a:pt x="89" y="6"/>
                      </a:lnTo>
                      <a:lnTo>
                        <a:pt x="101" y="3"/>
                      </a:lnTo>
                      <a:lnTo>
                        <a:pt x="113" y="1"/>
                      </a:lnTo>
                      <a:lnTo>
                        <a:pt x="126" y="0"/>
                      </a:lnTo>
                      <a:lnTo>
                        <a:pt x="126" y="0"/>
                      </a:lnTo>
                      <a:lnTo>
                        <a:pt x="140" y="1"/>
                      </a:lnTo>
                      <a:lnTo>
                        <a:pt x="152" y="3"/>
                      </a:lnTo>
                      <a:lnTo>
                        <a:pt x="164" y="6"/>
                      </a:lnTo>
                      <a:lnTo>
                        <a:pt x="176" y="10"/>
                      </a:lnTo>
                      <a:lnTo>
                        <a:pt x="187" y="15"/>
                      </a:lnTo>
                      <a:lnTo>
                        <a:pt x="197" y="21"/>
                      </a:lnTo>
                      <a:lnTo>
                        <a:pt x="206" y="28"/>
                      </a:lnTo>
                      <a:lnTo>
                        <a:pt x="215" y="36"/>
                      </a:lnTo>
                      <a:lnTo>
                        <a:pt x="223" y="45"/>
                      </a:lnTo>
                      <a:lnTo>
                        <a:pt x="230" y="54"/>
                      </a:lnTo>
                      <a:lnTo>
                        <a:pt x="236" y="64"/>
                      </a:lnTo>
                      <a:lnTo>
                        <a:pt x="242" y="75"/>
                      </a:lnTo>
                      <a:lnTo>
                        <a:pt x="247" y="87"/>
                      </a:lnTo>
                      <a:lnTo>
                        <a:pt x="250" y="99"/>
                      </a:lnTo>
                      <a:lnTo>
                        <a:pt x="251" y="111"/>
                      </a:lnTo>
                      <a:lnTo>
                        <a:pt x="251" y="125"/>
                      </a:lnTo>
                      <a:lnTo>
                        <a:pt x="251" y="125"/>
                      </a:lnTo>
                      <a:lnTo>
                        <a:pt x="251" y="254"/>
                      </a:lnTo>
                      <a:lnTo>
                        <a:pt x="251" y="254"/>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39989" tIns="19428" rIns="38856" bIns="19428" numCol="1" anchor="t" anchorCtr="0" compatLnSpc="1">
                  <a:prstTxWarp prst="textNoShape">
                    <a:avLst/>
                  </a:prstTxWarp>
                </a:bodyPr>
                <a:lstStyle/>
                <a:p>
                  <a:pPr marL="0" marR="0" lvl="0" indent="0" algn="l" defTabSz="583322"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20" name="Group 19"/>
          <p:cNvGrpSpPr/>
          <p:nvPr/>
        </p:nvGrpSpPr>
        <p:grpSpPr>
          <a:xfrm>
            <a:off x="1405675" y="1608553"/>
            <a:ext cx="4066401" cy="1893771"/>
            <a:chOff x="-453695" y="3290198"/>
            <a:chExt cx="4575323" cy="2130778"/>
          </a:xfrm>
        </p:grpSpPr>
        <p:sp>
          <p:nvSpPr>
            <p:cNvPr id="12" name="Rectangle 11"/>
            <p:cNvSpPr/>
            <p:nvPr/>
          </p:nvSpPr>
          <p:spPr bwMode="auto">
            <a:xfrm>
              <a:off x="-453695" y="3290198"/>
              <a:ext cx="4575323" cy="2130778"/>
            </a:xfrm>
            <a:prstGeom prst="rect">
              <a:avLst/>
            </a:prstGeom>
            <a:solidFill>
              <a:schemeClr val="bg1"/>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86" name="Freeform 22"/>
            <p:cNvSpPr>
              <a:spLocks noEditPoints="1"/>
            </p:cNvSpPr>
            <p:nvPr/>
          </p:nvSpPr>
          <p:spPr bwMode="auto">
            <a:xfrm flipH="1">
              <a:off x="-52092" y="3407662"/>
              <a:ext cx="1515963" cy="1682892"/>
            </a:xfrm>
            <a:custGeom>
              <a:avLst/>
              <a:gdLst>
                <a:gd name="T0" fmla="*/ 4213 w 4215"/>
                <a:gd name="T1" fmla="*/ 1296 h 4679"/>
                <a:gd name="T2" fmla="*/ 4195 w 4215"/>
                <a:gd name="T3" fmla="*/ 1261 h 4679"/>
                <a:gd name="T4" fmla="*/ 3274 w 4215"/>
                <a:gd name="T5" fmla="*/ 647 h 4679"/>
                <a:gd name="T6" fmla="*/ 2412 w 4215"/>
                <a:gd name="T7" fmla="*/ 75 h 4679"/>
                <a:gd name="T8" fmla="*/ 2349 w 4215"/>
                <a:gd name="T9" fmla="*/ 43 h 4679"/>
                <a:gd name="T10" fmla="*/ 2229 w 4215"/>
                <a:gd name="T11" fmla="*/ 10 h 4679"/>
                <a:gd name="T12" fmla="*/ 2114 w 4215"/>
                <a:gd name="T13" fmla="*/ 0 h 4679"/>
                <a:gd name="T14" fmla="*/ 1989 w 4215"/>
                <a:gd name="T15" fmla="*/ 13 h 4679"/>
                <a:gd name="T16" fmla="*/ 1833 w 4215"/>
                <a:gd name="T17" fmla="*/ 75 h 4679"/>
                <a:gd name="T18" fmla="*/ 666 w 4215"/>
                <a:gd name="T19" fmla="*/ 852 h 4679"/>
                <a:gd name="T20" fmla="*/ 121 w 4215"/>
                <a:gd name="T21" fmla="*/ 1213 h 4679"/>
                <a:gd name="T22" fmla="*/ 89 w 4215"/>
                <a:gd name="T23" fmla="*/ 1233 h 4679"/>
                <a:gd name="T24" fmla="*/ 62 w 4215"/>
                <a:gd name="T25" fmla="*/ 1257 h 4679"/>
                <a:gd name="T26" fmla="*/ 38 w 4215"/>
                <a:gd name="T27" fmla="*/ 1296 h 4679"/>
                <a:gd name="T28" fmla="*/ 35 w 4215"/>
                <a:gd name="T29" fmla="*/ 1412 h 4679"/>
                <a:gd name="T30" fmla="*/ 35 w 4215"/>
                <a:gd name="T31" fmla="*/ 1799 h 4679"/>
                <a:gd name="T32" fmla="*/ 502 w 4215"/>
                <a:gd name="T33" fmla="*/ 2225 h 4679"/>
                <a:gd name="T34" fmla="*/ 0 w 4215"/>
                <a:gd name="T35" fmla="*/ 4042 h 4679"/>
                <a:gd name="T36" fmla="*/ 3816 w 4215"/>
                <a:gd name="T37" fmla="*/ 4042 h 4679"/>
                <a:gd name="T38" fmla="*/ 3819 w 4215"/>
                <a:gd name="T39" fmla="*/ 2222 h 4679"/>
                <a:gd name="T40" fmla="*/ 4215 w 4215"/>
                <a:gd name="T41" fmla="*/ 1802 h 4679"/>
                <a:gd name="T42" fmla="*/ 4215 w 4215"/>
                <a:gd name="T43" fmla="*/ 1317 h 4679"/>
                <a:gd name="T44" fmla="*/ 1154 w 4215"/>
                <a:gd name="T45" fmla="*/ 2017 h 4679"/>
                <a:gd name="T46" fmla="*/ 711 w 4215"/>
                <a:gd name="T47" fmla="*/ 3679 h 4679"/>
                <a:gd name="T48" fmla="*/ 1154 w 4215"/>
                <a:gd name="T49" fmla="*/ 4040 h 4679"/>
                <a:gd name="T50" fmla="*/ 1732 w 4215"/>
                <a:gd name="T51" fmla="*/ 2223 h 4679"/>
                <a:gd name="T52" fmla="*/ 1360 w 4215"/>
                <a:gd name="T53" fmla="*/ 4040 h 4679"/>
                <a:gd name="T54" fmla="*/ 1358 w 4215"/>
                <a:gd name="T55" fmla="*/ 2223 h 4679"/>
                <a:gd name="T56" fmla="*/ 1732 w 4215"/>
                <a:gd name="T57" fmla="*/ 2223 h 4679"/>
                <a:gd name="T58" fmla="*/ 2381 w 4215"/>
                <a:gd name="T59" fmla="*/ 2017 h 4679"/>
                <a:gd name="T60" fmla="*/ 1940 w 4215"/>
                <a:gd name="T61" fmla="*/ 3678 h 4679"/>
                <a:gd name="T62" fmla="*/ 2381 w 4215"/>
                <a:gd name="T63" fmla="*/ 4040 h 4679"/>
                <a:gd name="T64" fmla="*/ 2960 w 4215"/>
                <a:gd name="T65" fmla="*/ 2222 h 4679"/>
                <a:gd name="T66" fmla="*/ 2589 w 4215"/>
                <a:gd name="T67" fmla="*/ 4040 h 4679"/>
                <a:gd name="T68" fmla="*/ 2587 w 4215"/>
                <a:gd name="T69" fmla="*/ 2223 h 4679"/>
                <a:gd name="T70" fmla="*/ 2960 w 4215"/>
                <a:gd name="T71" fmla="*/ 2222 h 4679"/>
                <a:gd name="T72" fmla="*/ 3611 w 4215"/>
                <a:gd name="T73" fmla="*/ 4040 h 4679"/>
                <a:gd name="T74" fmla="*/ 3466 w 4215"/>
                <a:gd name="T75" fmla="*/ 2226 h 4679"/>
                <a:gd name="T76" fmla="*/ 3024 w 4215"/>
                <a:gd name="T77" fmla="*/ 1863 h 4679"/>
                <a:gd name="T78" fmla="*/ 207 w 4215"/>
                <a:gd name="T79" fmla="*/ 4474 h 4679"/>
                <a:gd name="T80" fmla="*/ 207 w 4215"/>
                <a:gd name="T81" fmla="*/ 4474 h 4679"/>
                <a:gd name="T82" fmla="*/ 241 w 4215"/>
                <a:gd name="T83" fmla="*/ 1430 h 4679"/>
                <a:gd name="T84" fmla="*/ 500 w 4215"/>
                <a:gd name="T85" fmla="*/ 1206 h 4679"/>
                <a:gd name="T86" fmla="*/ 1029 w 4215"/>
                <a:gd name="T87" fmla="*/ 852 h 4679"/>
                <a:gd name="T88" fmla="*/ 1944 w 4215"/>
                <a:gd name="T89" fmla="*/ 245 h 4679"/>
                <a:gd name="T90" fmla="*/ 2066 w 4215"/>
                <a:gd name="T91" fmla="*/ 212 h 4679"/>
                <a:gd name="T92" fmla="*/ 2147 w 4215"/>
                <a:gd name="T93" fmla="*/ 207 h 4679"/>
                <a:gd name="T94" fmla="*/ 2227 w 4215"/>
                <a:gd name="T95" fmla="*/ 218 h 4679"/>
                <a:gd name="T96" fmla="*/ 2331 w 4215"/>
                <a:gd name="T97" fmla="*/ 262 h 4679"/>
                <a:gd name="T98" fmla="*/ 3466 w 4215"/>
                <a:gd name="T99" fmla="*/ 1017 h 4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15" h="4679">
                  <a:moveTo>
                    <a:pt x="4215" y="1317"/>
                  </a:moveTo>
                  <a:lnTo>
                    <a:pt x="4215" y="1317"/>
                  </a:lnTo>
                  <a:lnTo>
                    <a:pt x="4215" y="1306"/>
                  </a:lnTo>
                  <a:lnTo>
                    <a:pt x="4213" y="1296"/>
                  </a:lnTo>
                  <a:lnTo>
                    <a:pt x="4210" y="1287"/>
                  </a:lnTo>
                  <a:lnTo>
                    <a:pt x="4206" y="1278"/>
                  </a:lnTo>
                  <a:lnTo>
                    <a:pt x="4201" y="1269"/>
                  </a:lnTo>
                  <a:lnTo>
                    <a:pt x="4195" y="1261"/>
                  </a:lnTo>
                  <a:lnTo>
                    <a:pt x="4187" y="1255"/>
                  </a:lnTo>
                  <a:lnTo>
                    <a:pt x="4178" y="1248"/>
                  </a:lnTo>
                  <a:lnTo>
                    <a:pt x="4178" y="1248"/>
                  </a:lnTo>
                  <a:lnTo>
                    <a:pt x="3274" y="647"/>
                  </a:lnTo>
                  <a:lnTo>
                    <a:pt x="3274" y="647"/>
                  </a:lnTo>
                  <a:lnTo>
                    <a:pt x="2429" y="85"/>
                  </a:lnTo>
                  <a:lnTo>
                    <a:pt x="2429" y="85"/>
                  </a:lnTo>
                  <a:lnTo>
                    <a:pt x="2412" y="75"/>
                  </a:lnTo>
                  <a:lnTo>
                    <a:pt x="2393" y="63"/>
                  </a:lnTo>
                  <a:lnTo>
                    <a:pt x="2372" y="52"/>
                  </a:lnTo>
                  <a:lnTo>
                    <a:pt x="2349" y="43"/>
                  </a:lnTo>
                  <a:lnTo>
                    <a:pt x="2349" y="43"/>
                  </a:lnTo>
                  <a:lnTo>
                    <a:pt x="2319" y="33"/>
                  </a:lnTo>
                  <a:lnTo>
                    <a:pt x="2289" y="24"/>
                  </a:lnTo>
                  <a:lnTo>
                    <a:pt x="2259" y="16"/>
                  </a:lnTo>
                  <a:lnTo>
                    <a:pt x="2229" y="10"/>
                  </a:lnTo>
                  <a:lnTo>
                    <a:pt x="2200" y="6"/>
                  </a:lnTo>
                  <a:lnTo>
                    <a:pt x="2171" y="3"/>
                  </a:lnTo>
                  <a:lnTo>
                    <a:pt x="2143" y="0"/>
                  </a:lnTo>
                  <a:lnTo>
                    <a:pt x="2114" y="0"/>
                  </a:lnTo>
                  <a:lnTo>
                    <a:pt x="2114" y="0"/>
                  </a:lnTo>
                  <a:lnTo>
                    <a:pt x="2072" y="1"/>
                  </a:lnTo>
                  <a:lnTo>
                    <a:pt x="2030" y="6"/>
                  </a:lnTo>
                  <a:lnTo>
                    <a:pt x="1989" y="13"/>
                  </a:lnTo>
                  <a:lnTo>
                    <a:pt x="1949" y="24"/>
                  </a:lnTo>
                  <a:lnTo>
                    <a:pt x="1909" y="39"/>
                  </a:lnTo>
                  <a:lnTo>
                    <a:pt x="1870" y="55"/>
                  </a:lnTo>
                  <a:lnTo>
                    <a:pt x="1833" y="75"/>
                  </a:lnTo>
                  <a:lnTo>
                    <a:pt x="1795" y="98"/>
                  </a:lnTo>
                  <a:lnTo>
                    <a:pt x="1795" y="98"/>
                  </a:lnTo>
                  <a:lnTo>
                    <a:pt x="1227" y="475"/>
                  </a:lnTo>
                  <a:lnTo>
                    <a:pt x="666" y="852"/>
                  </a:lnTo>
                  <a:lnTo>
                    <a:pt x="666" y="852"/>
                  </a:lnTo>
                  <a:lnTo>
                    <a:pt x="134" y="1207"/>
                  </a:lnTo>
                  <a:lnTo>
                    <a:pt x="134" y="1207"/>
                  </a:lnTo>
                  <a:lnTo>
                    <a:pt x="121" y="1213"/>
                  </a:lnTo>
                  <a:lnTo>
                    <a:pt x="121" y="1213"/>
                  </a:lnTo>
                  <a:lnTo>
                    <a:pt x="104" y="1221"/>
                  </a:lnTo>
                  <a:lnTo>
                    <a:pt x="97" y="1227"/>
                  </a:lnTo>
                  <a:lnTo>
                    <a:pt x="89" y="1233"/>
                  </a:lnTo>
                  <a:lnTo>
                    <a:pt x="89" y="1233"/>
                  </a:lnTo>
                  <a:lnTo>
                    <a:pt x="77" y="1243"/>
                  </a:lnTo>
                  <a:lnTo>
                    <a:pt x="77" y="1243"/>
                  </a:lnTo>
                  <a:lnTo>
                    <a:pt x="62" y="1257"/>
                  </a:lnTo>
                  <a:lnTo>
                    <a:pt x="55" y="1264"/>
                  </a:lnTo>
                  <a:lnTo>
                    <a:pt x="49" y="1273"/>
                  </a:lnTo>
                  <a:lnTo>
                    <a:pt x="43" y="1284"/>
                  </a:lnTo>
                  <a:lnTo>
                    <a:pt x="38" y="1296"/>
                  </a:lnTo>
                  <a:lnTo>
                    <a:pt x="35" y="1309"/>
                  </a:lnTo>
                  <a:lnTo>
                    <a:pt x="34" y="1326"/>
                  </a:lnTo>
                  <a:lnTo>
                    <a:pt x="34" y="1326"/>
                  </a:lnTo>
                  <a:lnTo>
                    <a:pt x="35" y="1412"/>
                  </a:lnTo>
                  <a:lnTo>
                    <a:pt x="35" y="1499"/>
                  </a:lnTo>
                  <a:lnTo>
                    <a:pt x="35" y="1669"/>
                  </a:lnTo>
                  <a:lnTo>
                    <a:pt x="35" y="1669"/>
                  </a:lnTo>
                  <a:lnTo>
                    <a:pt x="35" y="1799"/>
                  </a:lnTo>
                  <a:lnTo>
                    <a:pt x="35" y="1863"/>
                  </a:lnTo>
                  <a:lnTo>
                    <a:pt x="362" y="1863"/>
                  </a:lnTo>
                  <a:lnTo>
                    <a:pt x="362" y="2225"/>
                  </a:lnTo>
                  <a:lnTo>
                    <a:pt x="502" y="2225"/>
                  </a:lnTo>
                  <a:lnTo>
                    <a:pt x="502" y="3682"/>
                  </a:lnTo>
                  <a:lnTo>
                    <a:pt x="359" y="3682"/>
                  </a:lnTo>
                  <a:lnTo>
                    <a:pt x="359" y="4042"/>
                  </a:lnTo>
                  <a:lnTo>
                    <a:pt x="0" y="4042"/>
                  </a:lnTo>
                  <a:lnTo>
                    <a:pt x="0" y="4679"/>
                  </a:lnTo>
                  <a:lnTo>
                    <a:pt x="4177" y="4679"/>
                  </a:lnTo>
                  <a:lnTo>
                    <a:pt x="4177" y="4042"/>
                  </a:lnTo>
                  <a:lnTo>
                    <a:pt x="3816" y="4042"/>
                  </a:lnTo>
                  <a:lnTo>
                    <a:pt x="3816" y="3679"/>
                  </a:lnTo>
                  <a:lnTo>
                    <a:pt x="3674" y="3679"/>
                  </a:lnTo>
                  <a:lnTo>
                    <a:pt x="3674" y="2222"/>
                  </a:lnTo>
                  <a:lnTo>
                    <a:pt x="3819" y="2222"/>
                  </a:lnTo>
                  <a:lnTo>
                    <a:pt x="3819" y="1862"/>
                  </a:lnTo>
                  <a:lnTo>
                    <a:pt x="4215" y="1862"/>
                  </a:lnTo>
                  <a:lnTo>
                    <a:pt x="4215" y="1802"/>
                  </a:lnTo>
                  <a:lnTo>
                    <a:pt x="4215" y="1802"/>
                  </a:lnTo>
                  <a:lnTo>
                    <a:pt x="4215" y="1686"/>
                  </a:lnTo>
                  <a:lnTo>
                    <a:pt x="4215" y="1686"/>
                  </a:lnTo>
                  <a:lnTo>
                    <a:pt x="4215" y="1317"/>
                  </a:lnTo>
                  <a:lnTo>
                    <a:pt x="4215" y="1317"/>
                  </a:lnTo>
                  <a:close/>
                  <a:moveTo>
                    <a:pt x="566" y="2017"/>
                  </a:moveTo>
                  <a:lnTo>
                    <a:pt x="566" y="1863"/>
                  </a:lnTo>
                  <a:lnTo>
                    <a:pt x="1154" y="1863"/>
                  </a:lnTo>
                  <a:lnTo>
                    <a:pt x="1154" y="2017"/>
                  </a:lnTo>
                  <a:lnTo>
                    <a:pt x="566" y="2017"/>
                  </a:lnTo>
                  <a:close/>
                  <a:moveTo>
                    <a:pt x="1009" y="2226"/>
                  </a:moveTo>
                  <a:lnTo>
                    <a:pt x="1009" y="3679"/>
                  </a:lnTo>
                  <a:lnTo>
                    <a:pt x="711" y="3679"/>
                  </a:lnTo>
                  <a:lnTo>
                    <a:pt x="711" y="2226"/>
                  </a:lnTo>
                  <a:lnTo>
                    <a:pt x="1009" y="2226"/>
                  </a:lnTo>
                  <a:close/>
                  <a:moveTo>
                    <a:pt x="1154" y="3887"/>
                  </a:moveTo>
                  <a:lnTo>
                    <a:pt x="1154" y="4040"/>
                  </a:lnTo>
                  <a:lnTo>
                    <a:pt x="568" y="4040"/>
                  </a:lnTo>
                  <a:lnTo>
                    <a:pt x="568" y="3887"/>
                  </a:lnTo>
                  <a:lnTo>
                    <a:pt x="1154" y="3887"/>
                  </a:lnTo>
                  <a:close/>
                  <a:moveTo>
                    <a:pt x="1732" y="2223"/>
                  </a:moveTo>
                  <a:lnTo>
                    <a:pt x="1732" y="3682"/>
                  </a:lnTo>
                  <a:lnTo>
                    <a:pt x="1590" y="3682"/>
                  </a:lnTo>
                  <a:lnTo>
                    <a:pt x="1590" y="4040"/>
                  </a:lnTo>
                  <a:lnTo>
                    <a:pt x="1360" y="4040"/>
                  </a:lnTo>
                  <a:lnTo>
                    <a:pt x="1360" y="3681"/>
                  </a:lnTo>
                  <a:lnTo>
                    <a:pt x="1217" y="3681"/>
                  </a:lnTo>
                  <a:lnTo>
                    <a:pt x="1217" y="2223"/>
                  </a:lnTo>
                  <a:lnTo>
                    <a:pt x="1358" y="2223"/>
                  </a:lnTo>
                  <a:lnTo>
                    <a:pt x="1358" y="1863"/>
                  </a:lnTo>
                  <a:lnTo>
                    <a:pt x="1589" y="1863"/>
                  </a:lnTo>
                  <a:lnTo>
                    <a:pt x="1589" y="2223"/>
                  </a:lnTo>
                  <a:lnTo>
                    <a:pt x="1732" y="2223"/>
                  </a:lnTo>
                  <a:close/>
                  <a:moveTo>
                    <a:pt x="1795" y="2017"/>
                  </a:moveTo>
                  <a:lnTo>
                    <a:pt x="1795" y="1863"/>
                  </a:lnTo>
                  <a:lnTo>
                    <a:pt x="2381" y="1863"/>
                  </a:lnTo>
                  <a:lnTo>
                    <a:pt x="2381" y="2017"/>
                  </a:lnTo>
                  <a:lnTo>
                    <a:pt x="1795" y="2017"/>
                  </a:lnTo>
                  <a:close/>
                  <a:moveTo>
                    <a:pt x="2238" y="2225"/>
                  </a:moveTo>
                  <a:lnTo>
                    <a:pt x="2238" y="3678"/>
                  </a:lnTo>
                  <a:lnTo>
                    <a:pt x="1940" y="3678"/>
                  </a:lnTo>
                  <a:lnTo>
                    <a:pt x="1940" y="2225"/>
                  </a:lnTo>
                  <a:lnTo>
                    <a:pt x="2238" y="2225"/>
                  </a:lnTo>
                  <a:close/>
                  <a:moveTo>
                    <a:pt x="2381" y="3887"/>
                  </a:moveTo>
                  <a:lnTo>
                    <a:pt x="2381" y="4040"/>
                  </a:lnTo>
                  <a:lnTo>
                    <a:pt x="1795" y="4040"/>
                  </a:lnTo>
                  <a:lnTo>
                    <a:pt x="1795" y="3887"/>
                  </a:lnTo>
                  <a:lnTo>
                    <a:pt x="2381" y="3887"/>
                  </a:lnTo>
                  <a:close/>
                  <a:moveTo>
                    <a:pt x="2960" y="2222"/>
                  </a:moveTo>
                  <a:lnTo>
                    <a:pt x="2960" y="3681"/>
                  </a:lnTo>
                  <a:lnTo>
                    <a:pt x="2819" y="3681"/>
                  </a:lnTo>
                  <a:lnTo>
                    <a:pt x="2819" y="4040"/>
                  </a:lnTo>
                  <a:lnTo>
                    <a:pt x="2589" y="4040"/>
                  </a:lnTo>
                  <a:lnTo>
                    <a:pt x="2589" y="3682"/>
                  </a:lnTo>
                  <a:lnTo>
                    <a:pt x="2445" y="3682"/>
                  </a:lnTo>
                  <a:lnTo>
                    <a:pt x="2445" y="2223"/>
                  </a:lnTo>
                  <a:lnTo>
                    <a:pt x="2587" y="2223"/>
                  </a:lnTo>
                  <a:lnTo>
                    <a:pt x="2587" y="1863"/>
                  </a:lnTo>
                  <a:lnTo>
                    <a:pt x="2817" y="1863"/>
                  </a:lnTo>
                  <a:lnTo>
                    <a:pt x="2817" y="2222"/>
                  </a:lnTo>
                  <a:lnTo>
                    <a:pt x="2960" y="2222"/>
                  </a:lnTo>
                  <a:close/>
                  <a:moveTo>
                    <a:pt x="3024" y="4040"/>
                  </a:moveTo>
                  <a:lnTo>
                    <a:pt x="3024" y="3887"/>
                  </a:lnTo>
                  <a:lnTo>
                    <a:pt x="3611" y="3887"/>
                  </a:lnTo>
                  <a:lnTo>
                    <a:pt x="3611" y="4040"/>
                  </a:lnTo>
                  <a:lnTo>
                    <a:pt x="3024" y="4040"/>
                  </a:lnTo>
                  <a:close/>
                  <a:moveTo>
                    <a:pt x="3168" y="3679"/>
                  </a:moveTo>
                  <a:lnTo>
                    <a:pt x="3168" y="2226"/>
                  </a:lnTo>
                  <a:lnTo>
                    <a:pt x="3466" y="2226"/>
                  </a:lnTo>
                  <a:lnTo>
                    <a:pt x="3466" y="3679"/>
                  </a:lnTo>
                  <a:lnTo>
                    <a:pt x="3168" y="3679"/>
                  </a:lnTo>
                  <a:close/>
                  <a:moveTo>
                    <a:pt x="3024" y="2017"/>
                  </a:moveTo>
                  <a:lnTo>
                    <a:pt x="3024" y="1863"/>
                  </a:lnTo>
                  <a:lnTo>
                    <a:pt x="3611" y="1863"/>
                  </a:lnTo>
                  <a:lnTo>
                    <a:pt x="3611" y="2017"/>
                  </a:lnTo>
                  <a:lnTo>
                    <a:pt x="3024" y="2017"/>
                  </a:lnTo>
                  <a:close/>
                  <a:moveTo>
                    <a:pt x="207" y="4474"/>
                  </a:moveTo>
                  <a:lnTo>
                    <a:pt x="207" y="4248"/>
                  </a:lnTo>
                  <a:lnTo>
                    <a:pt x="3972" y="4248"/>
                  </a:lnTo>
                  <a:lnTo>
                    <a:pt x="3972" y="4474"/>
                  </a:lnTo>
                  <a:lnTo>
                    <a:pt x="207" y="4474"/>
                  </a:lnTo>
                  <a:close/>
                  <a:moveTo>
                    <a:pt x="4007" y="1430"/>
                  </a:moveTo>
                  <a:lnTo>
                    <a:pt x="4007" y="1657"/>
                  </a:lnTo>
                  <a:lnTo>
                    <a:pt x="241" y="1657"/>
                  </a:lnTo>
                  <a:lnTo>
                    <a:pt x="241" y="1430"/>
                  </a:lnTo>
                  <a:lnTo>
                    <a:pt x="4007" y="1430"/>
                  </a:lnTo>
                  <a:close/>
                  <a:moveTo>
                    <a:pt x="476" y="1221"/>
                  </a:moveTo>
                  <a:lnTo>
                    <a:pt x="500" y="1206"/>
                  </a:lnTo>
                  <a:lnTo>
                    <a:pt x="500" y="1206"/>
                  </a:lnTo>
                  <a:lnTo>
                    <a:pt x="737" y="1047"/>
                  </a:lnTo>
                  <a:lnTo>
                    <a:pt x="737" y="1047"/>
                  </a:lnTo>
                  <a:lnTo>
                    <a:pt x="1029" y="852"/>
                  </a:lnTo>
                  <a:lnTo>
                    <a:pt x="1029" y="852"/>
                  </a:lnTo>
                  <a:lnTo>
                    <a:pt x="1891" y="275"/>
                  </a:lnTo>
                  <a:lnTo>
                    <a:pt x="1891" y="275"/>
                  </a:lnTo>
                  <a:lnTo>
                    <a:pt x="1917" y="260"/>
                  </a:lnTo>
                  <a:lnTo>
                    <a:pt x="1944" y="245"/>
                  </a:lnTo>
                  <a:lnTo>
                    <a:pt x="1973" y="235"/>
                  </a:lnTo>
                  <a:lnTo>
                    <a:pt x="2003" y="224"/>
                  </a:lnTo>
                  <a:lnTo>
                    <a:pt x="2033" y="216"/>
                  </a:lnTo>
                  <a:lnTo>
                    <a:pt x="2066" y="212"/>
                  </a:lnTo>
                  <a:lnTo>
                    <a:pt x="2099" y="209"/>
                  </a:lnTo>
                  <a:lnTo>
                    <a:pt x="2135" y="207"/>
                  </a:lnTo>
                  <a:lnTo>
                    <a:pt x="2135" y="207"/>
                  </a:lnTo>
                  <a:lnTo>
                    <a:pt x="2147" y="207"/>
                  </a:lnTo>
                  <a:lnTo>
                    <a:pt x="2147" y="207"/>
                  </a:lnTo>
                  <a:lnTo>
                    <a:pt x="2174" y="209"/>
                  </a:lnTo>
                  <a:lnTo>
                    <a:pt x="2202" y="213"/>
                  </a:lnTo>
                  <a:lnTo>
                    <a:pt x="2227" y="218"/>
                  </a:lnTo>
                  <a:lnTo>
                    <a:pt x="2253" y="225"/>
                  </a:lnTo>
                  <a:lnTo>
                    <a:pt x="2280" y="236"/>
                  </a:lnTo>
                  <a:lnTo>
                    <a:pt x="2305" y="248"/>
                  </a:lnTo>
                  <a:lnTo>
                    <a:pt x="2331" y="262"/>
                  </a:lnTo>
                  <a:lnTo>
                    <a:pt x="2355" y="277"/>
                  </a:lnTo>
                  <a:lnTo>
                    <a:pt x="2355" y="277"/>
                  </a:lnTo>
                  <a:lnTo>
                    <a:pt x="2912" y="650"/>
                  </a:lnTo>
                  <a:lnTo>
                    <a:pt x="3466" y="1017"/>
                  </a:lnTo>
                  <a:lnTo>
                    <a:pt x="3466" y="1017"/>
                  </a:lnTo>
                  <a:lnTo>
                    <a:pt x="3772" y="1221"/>
                  </a:lnTo>
                  <a:lnTo>
                    <a:pt x="476" y="1221"/>
                  </a:lnTo>
                  <a:close/>
                </a:path>
              </a:pathLst>
            </a:custGeom>
            <a:solidFill>
              <a:schemeClr val="bg1">
                <a:lumMod val="50000"/>
              </a:schemeClr>
            </a:solidFill>
            <a:ln>
              <a:noFill/>
            </a:ln>
          </p:spPr>
          <p:txBody>
            <a:bodyPr vert="horz" wrap="square" lIns="36571" tIns="19428" rIns="1371405" bIns="19428" numCol="1" anchor="t" anchorCtr="0" compatLnSpc="1">
              <a:prstTxWarp prst="textNoShape">
                <a:avLst/>
              </a:prstTxWarp>
            </a:bodyPr>
            <a:lstStyle/>
            <a:p>
              <a:pPr marL="0" marR="0" lvl="0" indent="0" algn="l" defTabSz="58332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7" name="Straight Connector 16"/>
            <p:cNvCxnSpPr>
              <a:cxnSpLocks/>
              <a:endCxn id="12" idx="2"/>
            </p:cNvCxnSpPr>
            <p:nvPr/>
          </p:nvCxnSpPr>
          <p:spPr>
            <a:xfrm>
              <a:off x="1822124" y="3353256"/>
              <a:ext cx="11843" cy="2067720"/>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863942" y="3728101"/>
              <a:ext cx="2163655" cy="1078477"/>
            </a:xfrm>
            <a:prstGeom prst="rect">
              <a:avLst/>
            </a:prstGeom>
          </p:spPr>
          <p:txBody>
            <a:bodyPr wrap="non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5507" b="0" i="0" u="none" strike="noStrike" kern="0" cap="none" spc="0" normalizeH="0" baseline="0" noProof="0" dirty="0">
                  <a:ln>
                    <a:noFill/>
                  </a:ln>
                  <a:solidFill>
                    <a:prstClr val="white">
                      <a:lumMod val="50000"/>
                    </a:prstClr>
                  </a:solidFill>
                  <a:effectLst/>
                  <a:uLnTx/>
                  <a:uFillTx/>
                  <a:latin typeface="Segoe UI Light"/>
                  <a:ea typeface="+mn-ea"/>
                  <a:cs typeface="+mn-cs"/>
                </a:rPr>
                <a:t>BANK</a:t>
              </a:r>
              <a:endParaRPr kumimoji="0" lang="en-US" sz="5507" b="0" i="0" u="none" strike="noStrike" kern="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sp>
        <p:nvSpPr>
          <p:cNvPr id="5" name="Title 4"/>
          <p:cNvSpPr>
            <a:spLocks noGrp="1"/>
          </p:cNvSpPr>
          <p:nvPr>
            <p:ph type="title"/>
          </p:nvPr>
        </p:nvSpPr>
        <p:spPr>
          <a:xfrm>
            <a:off x="214592" y="297922"/>
            <a:ext cx="11887878" cy="642812"/>
          </a:xfrm>
        </p:spPr>
        <p:txBody>
          <a:bodyPr>
            <a:normAutofit fontScale="90000"/>
          </a:bodyPr>
          <a:lstStyle/>
          <a:p>
            <a:r>
              <a:rPr lang="en-US" dirty="0"/>
              <a:t>Demo: Next Best Action // Financial services</a:t>
            </a:r>
          </a:p>
        </p:txBody>
      </p:sp>
      <p:sp>
        <p:nvSpPr>
          <p:cNvPr id="933" name="Rectangle 932"/>
          <p:cNvSpPr/>
          <p:nvPr/>
        </p:nvSpPr>
        <p:spPr bwMode="auto">
          <a:xfrm>
            <a:off x="2584690" y="4586114"/>
            <a:ext cx="2332880" cy="1657418"/>
          </a:xfrm>
          <a:prstGeom prst="rect">
            <a:avLst/>
          </a:prstGeom>
          <a:solidFill>
            <a:schemeClr val="bg1">
              <a:lumMod val="95000"/>
            </a:schemeClr>
          </a:solidFill>
          <a:ln w="28575" cap="flat" cmpd="sng" algn="ctr">
            <a:solidFill>
              <a:schemeClr val="bg1"/>
            </a:solidFill>
            <a:prstDash val="solid"/>
            <a:headEnd type="none" w="med" len="med"/>
            <a:tailEnd type="none" w="med" len="med"/>
          </a:ln>
          <a:effectLst/>
        </p:spPr>
        <p:txBody>
          <a:bodyPr rot="0" spcFirstLastPara="0" vertOverflow="overflow" horzOverflow="overflow" vert="horz" wrap="square" lIns="146262" tIns="91427" rIns="137121" bIns="14626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600"/>
              </a:spcAft>
              <a:buClrTx/>
              <a:buSzTx/>
              <a:buFontTx/>
              <a:buNone/>
              <a:tabLst/>
              <a:defRPr/>
            </a:pPr>
            <a:r>
              <a:rPr kumimoji="0" lang="en-US" sz="1836" b="0" i="0" u="none" strike="noStrike" kern="0" cap="none" spc="0" normalizeH="0" baseline="0" noProof="0" dirty="0">
                <a:ln>
                  <a:noFill/>
                </a:ln>
                <a:solidFill>
                  <a:srgbClr val="4472C4"/>
                </a:solidFill>
                <a:effectLst/>
                <a:uLnTx/>
                <a:uFillTx/>
                <a:latin typeface="Segoe UI Semibold" panose="020B0702040204020203" pitchFamily="34" charset="0"/>
                <a:ea typeface="+mn-ea"/>
                <a:cs typeface="Segoe UI Semibold" panose="020B0702040204020203" pitchFamily="34" charset="0"/>
              </a:rPr>
              <a:t>Engage in natural conversations in a personal</a:t>
            </a:r>
            <a:endParaRPr kumimoji="0" lang="en-US" sz="1836" b="0" i="0" u="none" strike="noStrike" kern="0" cap="none" spc="0" normalizeH="0" baseline="0" noProof="0" dirty="0">
              <a:ln>
                <a:noFill/>
              </a:ln>
              <a:solidFill>
                <a:srgbClr val="4472C4"/>
              </a:solidFill>
              <a:effectLst/>
              <a:uLnTx/>
              <a:uFillTx/>
              <a:latin typeface="Segoe UI Light"/>
              <a:ea typeface="+mn-ea"/>
              <a:cs typeface="+mn-cs"/>
            </a:endParaRPr>
          </a:p>
        </p:txBody>
      </p:sp>
      <p:sp>
        <p:nvSpPr>
          <p:cNvPr id="934" name="Rectangle 933"/>
          <p:cNvSpPr/>
          <p:nvPr/>
        </p:nvSpPr>
        <p:spPr bwMode="auto">
          <a:xfrm>
            <a:off x="4992092" y="4586114"/>
            <a:ext cx="2332880" cy="1657418"/>
          </a:xfrm>
          <a:prstGeom prst="rect">
            <a:avLst/>
          </a:prstGeom>
          <a:solidFill>
            <a:schemeClr val="bg1">
              <a:lumMod val="95000"/>
            </a:schemeClr>
          </a:solidFill>
          <a:ln w="28575" cap="flat" cmpd="sng" algn="ctr">
            <a:solidFill>
              <a:schemeClr val="bg1"/>
            </a:solidFill>
            <a:prstDash val="solid"/>
            <a:headEnd type="none" w="med" len="med"/>
            <a:tailEnd type="none" w="med" len="med"/>
          </a:ln>
          <a:effectLst/>
        </p:spPr>
        <p:txBody>
          <a:bodyPr rot="0" spcFirstLastPara="0" vertOverflow="overflow" horzOverflow="overflow" vert="horz" wrap="square" lIns="146262" tIns="91427" rIns="137121" bIns="14626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300"/>
              </a:spcAft>
              <a:buClrTx/>
              <a:buSzTx/>
              <a:buFontTx/>
              <a:buNone/>
              <a:tabLst/>
              <a:defRPr/>
            </a:pPr>
            <a:r>
              <a:rPr kumimoji="0" lang="en-US" sz="1836" b="0" i="0" u="none" strike="noStrike" kern="0" cap="none" spc="0" normalizeH="0" baseline="0" noProof="0" dirty="0">
                <a:ln>
                  <a:noFill/>
                </a:ln>
                <a:solidFill>
                  <a:srgbClr val="4472C4"/>
                </a:solidFill>
                <a:effectLst/>
                <a:uLnTx/>
                <a:uFillTx/>
                <a:latin typeface="Segoe UI Semibold" panose="020B0702040204020203" pitchFamily="34" charset="0"/>
                <a:ea typeface="+mn-ea"/>
                <a:cs typeface="Segoe UI Semibold" panose="020B0702040204020203" pitchFamily="34" charset="0"/>
              </a:rPr>
              <a:t>Ensure transaction continuity</a:t>
            </a:r>
            <a:endParaRPr kumimoji="0" lang="en-US" sz="1836" b="0" i="0" u="none" strike="noStrike" kern="0" cap="none" spc="0" normalizeH="0" baseline="0" noProof="0" dirty="0">
              <a:ln>
                <a:noFill/>
              </a:ln>
              <a:solidFill>
                <a:srgbClr val="4472C4"/>
              </a:solidFill>
              <a:effectLst/>
              <a:uLnTx/>
              <a:uFillTx/>
              <a:latin typeface="Segoe UI Light"/>
              <a:ea typeface="+mn-ea"/>
              <a:cs typeface="+mn-cs"/>
            </a:endParaRPr>
          </a:p>
        </p:txBody>
      </p:sp>
      <p:sp>
        <p:nvSpPr>
          <p:cNvPr id="935" name="Rectangle 934"/>
          <p:cNvSpPr/>
          <p:nvPr/>
        </p:nvSpPr>
        <p:spPr bwMode="auto">
          <a:xfrm>
            <a:off x="7399494" y="4586114"/>
            <a:ext cx="2332880" cy="1657418"/>
          </a:xfrm>
          <a:prstGeom prst="rect">
            <a:avLst/>
          </a:prstGeom>
          <a:solidFill>
            <a:schemeClr val="bg1">
              <a:lumMod val="95000"/>
            </a:schemeClr>
          </a:solidFill>
          <a:ln w="28575" cap="flat" cmpd="sng" algn="ctr">
            <a:solidFill>
              <a:schemeClr val="bg1"/>
            </a:solidFill>
            <a:prstDash val="solid"/>
            <a:headEnd type="none" w="med" len="med"/>
            <a:tailEnd type="none" w="med" len="med"/>
          </a:ln>
          <a:effectLst/>
        </p:spPr>
        <p:txBody>
          <a:bodyPr rot="0" spcFirstLastPara="0" vertOverflow="overflow" horzOverflow="overflow" vert="horz" wrap="square" lIns="146262" tIns="91427" rIns="137121" bIns="14626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600"/>
              </a:spcAft>
              <a:buClrTx/>
              <a:buSzTx/>
              <a:buFontTx/>
              <a:buNone/>
              <a:tabLst/>
              <a:defRPr/>
            </a:pPr>
            <a:r>
              <a:rPr kumimoji="0" lang="en-US" sz="1836" b="0" i="0" u="none" strike="noStrike" kern="0" cap="none" spc="0" normalizeH="0" baseline="0" noProof="0" dirty="0">
                <a:ln>
                  <a:noFill/>
                </a:ln>
                <a:solidFill>
                  <a:srgbClr val="4472C4"/>
                </a:solidFill>
                <a:effectLst/>
                <a:uLnTx/>
                <a:uFillTx/>
                <a:latin typeface="Segoe UI Semibold" panose="020B0702040204020203" pitchFamily="34" charset="0"/>
                <a:ea typeface="+mn-ea"/>
                <a:cs typeface="Segoe UI Semibold" panose="020B0702040204020203" pitchFamily="34" charset="0"/>
              </a:rPr>
              <a:t>Boost customer loyalty</a:t>
            </a:r>
            <a:br>
              <a:rPr kumimoji="0" lang="en-US" sz="1836" b="0" i="0" u="none" strike="noStrike" kern="0" cap="none" spc="0" normalizeH="0" baseline="0" noProof="0" dirty="0">
                <a:ln>
                  <a:noFill/>
                </a:ln>
                <a:solidFill>
                  <a:srgbClr val="4472C4"/>
                </a:solidFill>
                <a:effectLst/>
                <a:uLnTx/>
                <a:uFillTx/>
                <a:latin typeface="Segoe UI Semibold" panose="020B0702040204020203" pitchFamily="34" charset="0"/>
                <a:ea typeface="+mn-ea"/>
                <a:cs typeface="Segoe UI Semibold" panose="020B0702040204020203" pitchFamily="34" charset="0"/>
              </a:rPr>
            </a:br>
            <a:r>
              <a:rPr kumimoji="0" lang="en-US" sz="1836" b="0" i="0" u="none" strike="noStrike" kern="0" cap="none" spc="0" normalizeH="0" baseline="0" noProof="0" dirty="0">
                <a:ln>
                  <a:noFill/>
                </a:ln>
                <a:solidFill>
                  <a:srgbClr val="4472C4"/>
                </a:solidFill>
                <a:effectLst/>
                <a:uLnTx/>
                <a:uFillTx/>
                <a:latin typeface="Segoe UI Semibold" panose="020B0702040204020203" pitchFamily="34" charset="0"/>
                <a:ea typeface="+mn-ea"/>
                <a:cs typeface="Segoe UI Semibold" panose="020B0702040204020203" pitchFamily="34" charset="0"/>
              </a:rPr>
              <a:t>and profitability</a:t>
            </a:r>
          </a:p>
        </p:txBody>
      </p:sp>
      <p:sp>
        <p:nvSpPr>
          <p:cNvPr id="941" name="Rectangle 940"/>
          <p:cNvSpPr/>
          <p:nvPr/>
        </p:nvSpPr>
        <p:spPr bwMode="auto">
          <a:xfrm>
            <a:off x="9806898" y="4586114"/>
            <a:ext cx="2332880" cy="1657418"/>
          </a:xfrm>
          <a:prstGeom prst="rect">
            <a:avLst/>
          </a:prstGeom>
          <a:solidFill>
            <a:schemeClr val="bg1">
              <a:lumMod val="95000"/>
            </a:schemeClr>
          </a:solidFill>
          <a:ln w="28575" cap="flat" cmpd="sng" algn="ctr">
            <a:solidFill>
              <a:schemeClr val="bg1"/>
            </a:solidFill>
            <a:prstDash val="solid"/>
            <a:headEnd type="none" w="med" len="med"/>
            <a:tailEnd type="none" w="med" len="med"/>
          </a:ln>
          <a:effectLst/>
        </p:spPr>
        <p:txBody>
          <a:bodyPr rot="0" spcFirstLastPara="0" vertOverflow="overflow" horzOverflow="overflow" vert="horz" wrap="square" lIns="146262" tIns="91427" rIns="137121" bIns="14626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300"/>
              </a:spcAft>
              <a:buClrTx/>
              <a:buSzTx/>
              <a:buFontTx/>
              <a:buNone/>
              <a:tabLst/>
              <a:defRPr/>
            </a:pPr>
            <a:r>
              <a:rPr kumimoji="0" lang="en-US" sz="1836" b="0" i="0" u="none" strike="noStrike" kern="0" cap="none" spc="0" normalizeH="0" baseline="0" noProof="0" dirty="0">
                <a:ln>
                  <a:noFill/>
                </a:ln>
                <a:solidFill>
                  <a:srgbClr val="4472C4"/>
                </a:solidFill>
                <a:effectLst/>
                <a:uLnTx/>
                <a:uFillTx/>
                <a:latin typeface="Segoe UI Semibold" panose="020B0702040204020203" pitchFamily="34" charset="0"/>
                <a:ea typeface="+mn-ea"/>
                <a:cs typeface="Segoe UI Semibold" panose="020B0702040204020203" pitchFamily="34" charset="0"/>
              </a:rPr>
              <a:t>Streamline operations</a:t>
            </a:r>
            <a:endParaRPr kumimoji="0" lang="en-US" sz="1836" b="0" i="0" u="none" strike="noStrike" kern="0" cap="none" spc="0" normalizeH="0" baseline="0" noProof="0" dirty="0">
              <a:ln>
                <a:noFill/>
              </a:ln>
              <a:solidFill>
                <a:srgbClr val="4472C4"/>
              </a:solidFill>
              <a:effectLst/>
              <a:uLnTx/>
              <a:uFillTx/>
              <a:latin typeface="Segoe UI Light"/>
              <a:ea typeface="+mn-ea"/>
              <a:cs typeface="+mn-cs"/>
            </a:endParaRPr>
          </a:p>
        </p:txBody>
      </p:sp>
      <p:sp>
        <p:nvSpPr>
          <p:cNvPr id="942" name="Rectangle 941"/>
          <p:cNvSpPr/>
          <p:nvPr/>
        </p:nvSpPr>
        <p:spPr bwMode="auto">
          <a:xfrm>
            <a:off x="177287" y="4586114"/>
            <a:ext cx="2332880" cy="1657418"/>
          </a:xfrm>
          <a:prstGeom prst="rect">
            <a:avLst/>
          </a:prstGeom>
          <a:solidFill>
            <a:schemeClr val="bg1">
              <a:lumMod val="95000"/>
            </a:schemeClr>
          </a:solidFill>
          <a:ln w="28575" cap="flat" cmpd="sng" algn="ctr">
            <a:solidFill>
              <a:schemeClr val="bg1"/>
            </a:solidFill>
            <a:prstDash val="solid"/>
            <a:headEnd type="none" w="med" len="med"/>
            <a:tailEnd type="none" w="med" len="med"/>
          </a:ln>
          <a:effectLst/>
        </p:spPr>
        <p:txBody>
          <a:bodyPr rot="0" spcFirstLastPara="0" vertOverflow="overflow" horzOverflow="overflow" vert="horz" wrap="square" lIns="146262" tIns="91427" rIns="137121" bIns="14626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600"/>
              </a:spcAft>
              <a:buClrTx/>
              <a:buSzTx/>
              <a:buFontTx/>
              <a:buNone/>
              <a:tabLst/>
              <a:defRPr/>
            </a:pPr>
            <a:r>
              <a:rPr kumimoji="0" lang="en-US" sz="1836" b="0" i="0" u="none" strike="noStrike" kern="0" cap="none" spc="0" normalizeH="0" baseline="0" noProof="0" dirty="0">
                <a:ln>
                  <a:noFill/>
                </a:ln>
                <a:solidFill>
                  <a:srgbClr val="4472C4"/>
                </a:solidFill>
                <a:effectLst/>
                <a:uLnTx/>
                <a:uFillTx/>
                <a:latin typeface="Segoe UI Semibold" panose="020B0702040204020203" pitchFamily="34" charset="0"/>
                <a:ea typeface="+mn-ea"/>
                <a:cs typeface="Segoe UI Semibold" panose="020B0702040204020203" pitchFamily="34" charset="0"/>
              </a:rPr>
              <a:t>Send the right offers</a:t>
            </a:r>
            <a:br>
              <a:rPr kumimoji="0" lang="en-US" sz="1836" b="0" i="0" u="none" strike="noStrike" kern="0" cap="none" spc="0" normalizeH="0" baseline="0" noProof="0" dirty="0">
                <a:ln>
                  <a:noFill/>
                </a:ln>
                <a:solidFill>
                  <a:srgbClr val="4472C4"/>
                </a:solidFill>
                <a:effectLst/>
                <a:uLnTx/>
                <a:uFillTx/>
                <a:latin typeface="Segoe UI Semibold" panose="020B0702040204020203" pitchFamily="34" charset="0"/>
                <a:ea typeface="+mn-ea"/>
                <a:cs typeface="Segoe UI Semibold" panose="020B0702040204020203" pitchFamily="34" charset="0"/>
              </a:rPr>
            </a:br>
            <a:r>
              <a:rPr kumimoji="0" lang="en-US" sz="1836" b="0" i="0" u="none" strike="noStrike" kern="0" cap="none" spc="0" normalizeH="0" baseline="0" noProof="0" dirty="0">
                <a:ln>
                  <a:noFill/>
                </a:ln>
                <a:solidFill>
                  <a:srgbClr val="4472C4"/>
                </a:solidFill>
                <a:effectLst/>
                <a:uLnTx/>
                <a:uFillTx/>
                <a:latin typeface="Segoe UI Semibold" panose="020B0702040204020203" pitchFamily="34" charset="0"/>
                <a:ea typeface="+mn-ea"/>
                <a:cs typeface="Segoe UI Semibold" panose="020B0702040204020203" pitchFamily="34" charset="0"/>
              </a:rPr>
              <a:t>at the right time</a:t>
            </a:r>
          </a:p>
        </p:txBody>
      </p:sp>
    </p:spTree>
    <p:extLst>
      <p:ext uri="{BB962C8B-B14F-4D97-AF65-F5344CB8AC3E}">
        <p14:creationId xmlns:p14="http://schemas.microsoft.com/office/powerpoint/2010/main" val="578400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527" y="1442670"/>
            <a:ext cx="12432948" cy="5609061"/>
          </a:xfrm>
          <a:prstGeom prst="rect">
            <a:avLst/>
          </a:prstGeom>
          <a:solidFill>
            <a:schemeClr val="bg1">
              <a:lumMod val="9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ctr" anchorCtr="0" compatLnSpc="1">
            <a:prstTxWarp prst="textNoShape">
              <a:avLst/>
            </a:prstTxWarp>
          </a:bodyPr>
          <a:lstStyle/>
          <a:p>
            <a:pPr marL="0" marR="0" lvl="0" indent="0" algn="ctr" defTabSz="932111"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p:nvPr>
        </p:nvSpPr>
        <p:spPr/>
        <p:txBody>
          <a:bodyPr/>
          <a:lstStyle/>
          <a:p>
            <a:r>
              <a:rPr lang="en-US" sz="4800" spc="-60">
                <a:gradFill>
                  <a:gsLst>
                    <a:gs pos="1250">
                      <a:schemeClr val="tx1"/>
                    </a:gs>
                    <a:gs pos="100000">
                      <a:schemeClr val="tx1"/>
                    </a:gs>
                  </a:gsLst>
                  <a:lin ang="5400000" scaled="0"/>
                </a:gradFill>
              </a:rPr>
              <a:t>Trial experience </a:t>
            </a:r>
          </a:p>
        </p:txBody>
      </p:sp>
      <p:sp>
        <p:nvSpPr>
          <p:cNvPr id="3" name="TextBox 2"/>
          <p:cNvSpPr txBox="1"/>
          <p:nvPr/>
        </p:nvSpPr>
        <p:spPr>
          <a:xfrm>
            <a:off x="4618037" y="5448754"/>
            <a:ext cx="3452104" cy="1440352"/>
          </a:xfrm>
          <a:prstGeom prst="rect">
            <a:avLst/>
          </a:prstGeom>
          <a:noFill/>
        </p:spPr>
        <p:txBody>
          <a:bodyPr wrap="square" lIns="182854" tIns="146283" rIns="182854" bIns="146283" rtlCol="0">
            <a:spAutoFit/>
          </a:body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a:ln>
                  <a:noFill/>
                </a:ln>
                <a:gradFill>
                  <a:gsLst>
                    <a:gs pos="806">
                      <a:srgbClr val="0078D7"/>
                    </a:gs>
                    <a:gs pos="25000">
                      <a:srgbClr val="0078D7"/>
                    </a:gs>
                  </a:gsLst>
                </a:gradFill>
                <a:effectLst/>
                <a:uLnTx/>
                <a:uFillTx/>
                <a:latin typeface="Segoe UI" panose="020B0502040204020203" pitchFamily="34" charset="0"/>
                <a:ea typeface="+mn-ea"/>
                <a:cs typeface="Segoe UI" panose="020B0502040204020203" pitchFamily="34" charset="0"/>
              </a:rPr>
              <a:t>CUSTOMER LED TRIAL</a:t>
            </a:r>
          </a:p>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806">
                      <a:srgbClr val="505050"/>
                    </a:gs>
                    <a:gs pos="25000">
                      <a:srgbClr val="505050"/>
                    </a:gs>
                  </a:gsLst>
                  <a:lin ang="5400000" scaled="1"/>
                </a:gradFill>
                <a:effectLst/>
                <a:uLnTx/>
                <a:uFillTx/>
                <a:latin typeface="Segoe UI" panose="020B0502040204020203" pitchFamily="34" charset="0"/>
                <a:ea typeface="+mn-ea"/>
                <a:cs typeface="Segoe UI" panose="020B0502040204020203" pitchFamily="34" charset="0"/>
              </a:rPr>
              <a:t>Low friction end user experience </a:t>
            </a:r>
          </a:p>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806">
                      <a:srgbClr val="505050"/>
                    </a:gs>
                    <a:gs pos="25000">
                      <a:srgbClr val="505050"/>
                    </a:gs>
                  </a:gsLst>
                  <a:lin ang="5400000" scaled="1"/>
                </a:gradFill>
                <a:effectLst/>
                <a:uLnTx/>
                <a:uFillTx/>
                <a:latin typeface="Segoe UI" panose="020B0502040204020203" pitchFamily="34" charset="0"/>
                <a:ea typeface="+mn-ea"/>
                <a:cs typeface="Segoe UI" panose="020B0502040204020203" pitchFamily="34" charset="0"/>
              </a:rPr>
              <a:t>&lt;“5 seconds to try, 5 minutes to ‘Wow’”</a:t>
            </a:r>
          </a:p>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806">
                      <a:srgbClr val="505050"/>
                    </a:gs>
                    <a:gs pos="25000">
                      <a:srgbClr val="505050"/>
                    </a:gs>
                  </a:gsLst>
                  <a:lin ang="5400000" scaled="1"/>
                </a:gradFill>
                <a:effectLst/>
                <a:uLnTx/>
                <a:uFillTx/>
                <a:latin typeface="Segoe UI" panose="020B0502040204020203" pitchFamily="34" charset="0"/>
                <a:ea typeface="+mn-ea"/>
                <a:cs typeface="Segoe UI" panose="020B0502040204020203" pitchFamily="34" charset="0"/>
              </a:rPr>
              <a:t>Hosted and managed by ISV – utilize templates provided by AppSource</a:t>
            </a:r>
          </a:p>
        </p:txBody>
      </p:sp>
      <p:pic>
        <p:nvPicPr>
          <p:cNvPr id="7" name="Picture 6"/>
          <p:cNvPicPr>
            <a:picLocks noChangeAspect="1"/>
          </p:cNvPicPr>
          <p:nvPr/>
        </p:nvPicPr>
        <p:blipFill>
          <a:blip r:embed="rId3"/>
          <a:stretch>
            <a:fillRect/>
          </a:stretch>
        </p:blipFill>
        <p:spPr>
          <a:xfrm>
            <a:off x="5246809" y="1845408"/>
            <a:ext cx="2194560" cy="3453590"/>
          </a:xfrm>
          <a:prstGeom prst="rect">
            <a:avLst/>
          </a:prstGeom>
          <a:ln w="19050">
            <a:solidFill>
              <a:schemeClr val="bg2"/>
            </a:solidFill>
          </a:ln>
        </p:spPr>
      </p:pic>
      <p:sp>
        <p:nvSpPr>
          <p:cNvPr id="22" name="TextBox 21"/>
          <p:cNvSpPr txBox="1"/>
          <p:nvPr/>
        </p:nvSpPr>
        <p:spPr>
          <a:xfrm>
            <a:off x="8356521" y="5402262"/>
            <a:ext cx="2836301" cy="1738895"/>
          </a:xfrm>
          <a:prstGeom prst="rect">
            <a:avLst/>
          </a:prstGeom>
          <a:noFill/>
        </p:spPr>
        <p:txBody>
          <a:bodyPr wrap="none" lIns="182854" tIns="146283" rIns="182854" bIns="146283" rtlCol="0">
            <a:spAutoFit/>
          </a:body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a:ln>
                  <a:noFill/>
                </a:ln>
                <a:gradFill>
                  <a:gsLst>
                    <a:gs pos="806">
                      <a:srgbClr val="0078D7"/>
                    </a:gs>
                    <a:gs pos="25000">
                      <a:srgbClr val="0078D7"/>
                    </a:gs>
                  </a:gsLst>
                  <a:lin ang="5400000" scaled="1"/>
                </a:gradFill>
                <a:effectLst/>
                <a:uLnTx/>
                <a:uFillTx/>
                <a:latin typeface="Segoe UI" panose="020B0502040204020203" pitchFamily="34" charset="0"/>
                <a:ea typeface="+mn-ea"/>
                <a:cs typeface="Segoe UI" panose="020B0502040204020203" pitchFamily="34" charset="0"/>
              </a:rPr>
              <a:t>PARTNER LED TRIAL</a:t>
            </a:r>
          </a:p>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806">
                      <a:srgbClr val="505050"/>
                    </a:gs>
                    <a:gs pos="25000">
                      <a:srgbClr val="505050"/>
                    </a:gs>
                  </a:gsLst>
                  <a:lin ang="5400000" scaled="1"/>
                </a:gradFill>
                <a:effectLst/>
                <a:uLnTx/>
                <a:uFillTx/>
                <a:latin typeface="Segoe UI" panose="020B0502040204020203" pitchFamily="34" charset="0"/>
                <a:ea typeface="+mn-ea"/>
                <a:cs typeface="Segoe UI" panose="020B0502040204020203" pitchFamily="34" charset="0"/>
              </a:rPr>
              <a:t>Submit contact information</a:t>
            </a:r>
          </a:p>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806">
                      <a:srgbClr val="505050"/>
                    </a:gs>
                    <a:gs pos="25000">
                      <a:srgbClr val="505050"/>
                    </a:gs>
                  </a:gsLst>
                  <a:lin ang="5400000" scaled="1"/>
                </a:gradFill>
                <a:effectLst/>
                <a:uLnTx/>
                <a:uFillTx/>
                <a:latin typeface="Segoe UI" panose="020B0502040204020203" pitchFamily="34" charset="0"/>
                <a:ea typeface="+mn-ea"/>
                <a:cs typeface="Segoe UI" panose="020B0502040204020203" pitchFamily="34" charset="0"/>
              </a:rPr>
              <a:t>Partner works directly with customer</a:t>
            </a:r>
          </a:p>
          <a:p>
            <a:pPr marL="0" marR="0" lvl="0" indent="0" algn="ctr" defTabSz="932563" rtl="0" eaLnBrk="1" fontAlgn="auto" latinLnBrk="0" hangingPunct="1">
              <a:lnSpc>
                <a:spcPct val="90000"/>
              </a:lnSpc>
              <a:spcBef>
                <a:spcPts val="0"/>
              </a:spcBef>
              <a:spcAft>
                <a:spcPts val="600"/>
              </a:spcAft>
              <a:buClrTx/>
              <a:buSzTx/>
              <a:buFontTx/>
              <a:buNone/>
              <a:tabLst/>
              <a:defRPr/>
            </a:pPr>
            <a:endParaRPr kumimoji="0" lang="en-US" sz="2000" b="0" i="0" u="none" strike="noStrike" kern="0" cap="none" spc="0" normalizeH="0" baseline="0" noProof="0">
              <a:ln>
                <a:noFill/>
              </a:ln>
              <a:solidFill>
                <a:srgbClr val="0070C0"/>
              </a:solidFill>
              <a:effectLst/>
              <a:uLnTx/>
              <a:uFillTx/>
              <a:latin typeface="Segoe UI Light"/>
              <a:ea typeface="+mn-ea"/>
              <a:cs typeface="+mn-cs"/>
            </a:endParaRPr>
          </a:p>
          <a:p>
            <a:pPr marL="0" marR="0" lvl="0" indent="0" algn="ctr" defTabSz="932563" rtl="0" eaLnBrk="1" fontAlgn="auto" latinLnBrk="0" hangingPunct="1">
              <a:lnSpc>
                <a:spcPct val="90000"/>
              </a:lnSpc>
              <a:spcBef>
                <a:spcPts val="0"/>
              </a:spcBef>
              <a:spcAft>
                <a:spcPts val="600"/>
              </a:spcAft>
              <a:buClrTx/>
              <a:buSzTx/>
              <a:buFontTx/>
              <a:buNone/>
              <a:tabLst/>
              <a:defRPr/>
            </a:pPr>
            <a:endParaRPr kumimoji="0" lang="en-US" sz="2000" b="0" i="0" u="none" strike="noStrike" kern="0" cap="none" spc="0" normalizeH="0" baseline="0" noProof="0">
              <a:ln>
                <a:noFill/>
              </a:ln>
              <a:solidFill>
                <a:srgbClr val="0070C0"/>
              </a:solidFill>
              <a:effectLst/>
              <a:uLnTx/>
              <a:uFillTx/>
              <a:latin typeface="Segoe UI Light"/>
              <a:ea typeface="+mn-ea"/>
              <a:cs typeface="+mn-cs"/>
            </a:endParaRPr>
          </a:p>
        </p:txBody>
      </p:sp>
      <p:pic>
        <p:nvPicPr>
          <p:cNvPr id="9" name="Picture 8"/>
          <p:cNvPicPr>
            <a:picLocks noChangeAspect="1"/>
          </p:cNvPicPr>
          <p:nvPr/>
        </p:nvPicPr>
        <p:blipFill rotWithShape="1">
          <a:blip r:embed="rId4"/>
          <a:srcRect r="2415"/>
          <a:stretch/>
        </p:blipFill>
        <p:spPr>
          <a:xfrm>
            <a:off x="8677389" y="1845408"/>
            <a:ext cx="2194560" cy="3456432"/>
          </a:xfrm>
          <a:prstGeom prst="rect">
            <a:avLst/>
          </a:prstGeom>
          <a:ln w="19050">
            <a:solidFill>
              <a:schemeClr val="bg2"/>
            </a:solidFill>
          </a:ln>
        </p:spPr>
      </p:pic>
      <p:pic>
        <p:nvPicPr>
          <p:cNvPr id="8" name="Picture 7"/>
          <p:cNvPicPr>
            <a:picLocks noChangeAspect="1"/>
          </p:cNvPicPr>
          <p:nvPr/>
        </p:nvPicPr>
        <p:blipFill rotWithShape="1">
          <a:blip r:embed="rId5"/>
          <a:srcRect r="1697"/>
          <a:stretch/>
        </p:blipFill>
        <p:spPr>
          <a:xfrm>
            <a:off x="1841202" y="1845408"/>
            <a:ext cx="2194560" cy="3456432"/>
          </a:xfrm>
          <a:prstGeom prst="rect">
            <a:avLst/>
          </a:prstGeom>
          <a:ln w="19050">
            <a:solidFill>
              <a:schemeClr val="bg2"/>
            </a:solidFill>
          </a:ln>
        </p:spPr>
      </p:pic>
      <p:sp>
        <p:nvSpPr>
          <p:cNvPr id="12" name="TextBox 11"/>
          <p:cNvSpPr txBox="1"/>
          <p:nvPr/>
        </p:nvSpPr>
        <p:spPr>
          <a:xfrm>
            <a:off x="1411327" y="5402263"/>
            <a:ext cx="3054310" cy="1274153"/>
          </a:xfrm>
          <a:prstGeom prst="rect">
            <a:avLst/>
          </a:prstGeom>
          <a:noFill/>
        </p:spPr>
        <p:txBody>
          <a:bodyPr wrap="none" lIns="182854" tIns="146283" rIns="182854" bIns="146283" rtlCol="0">
            <a:spAutoFit/>
          </a:body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a:ln>
                  <a:noFill/>
                </a:ln>
                <a:gradFill>
                  <a:gsLst>
                    <a:gs pos="806">
                      <a:srgbClr val="0078D7"/>
                    </a:gs>
                    <a:gs pos="25000">
                      <a:srgbClr val="0078D7"/>
                    </a:gs>
                  </a:gsLst>
                </a:gradFill>
                <a:effectLst/>
                <a:uLnTx/>
                <a:uFillTx/>
                <a:latin typeface="Segoe UI" panose="020B0502040204020203" pitchFamily="34" charset="0"/>
                <a:ea typeface="+mn-ea"/>
                <a:cs typeface="Segoe UI" panose="020B0502040204020203" pitchFamily="34" charset="0"/>
              </a:rPr>
              <a:t>CUSTOMER LED TRIAL</a:t>
            </a:r>
          </a:p>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806">
                      <a:srgbClr val="505050"/>
                    </a:gs>
                    <a:gs pos="25000">
                      <a:srgbClr val="505050"/>
                    </a:gs>
                  </a:gsLst>
                  <a:lin ang="5400000" scaled="1"/>
                </a:gradFill>
                <a:effectLst/>
                <a:uLnTx/>
                <a:uFillTx/>
                <a:latin typeface="Segoe UI" panose="020B0502040204020203" pitchFamily="34" charset="0"/>
                <a:ea typeface="+mn-ea"/>
                <a:cs typeface="Segoe UI" panose="020B0502040204020203" pitchFamily="34" charset="0"/>
              </a:rPr>
              <a:t>Low friction end user experience </a:t>
            </a:r>
          </a:p>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806">
                      <a:srgbClr val="505050"/>
                    </a:gs>
                    <a:gs pos="25000">
                      <a:srgbClr val="505050"/>
                    </a:gs>
                  </a:gsLst>
                  <a:lin ang="5400000" scaled="1"/>
                </a:gradFill>
                <a:effectLst/>
                <a:uLnTx/>
                <a:uFillTx/>
                <a:latin typeface="Segoe UI" panose="020B0502040204020203" pitchFamily="34" charset="0"/>
                <a:ea typeface="+mn-ea"/>
                <a:cs typeface="Segoe UI" panose="020B0502040204020203" pitchFamily="34" charset="0"/>
              </a:rPr>
              <a:t>&lt;“5 seconds to try, 5 minutes to ‘Wow’”</a:t>
            </a:r>
          </a:p>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806">
                      <a:srgbClr val="505050"/>
                    </a:gs>
                    <a:gs pos="25000">
                      <a:srgbClr val="505050"/>
                    </a:gs>
                  </a:gsLst>
                  <a:lin ang="5400000" scaled="1"/>
                </a:gradFill>
                <a:effectLst/>
                <a:uLnTx/>
                <a:uFillTx/>
                <a:latin typeface="Segoe UI" panose="020B0502040204020203" pitchFamily="34" charset="0"/>
                <a:ea typeface="+mn-ea"/>
                <a:cs typeface="Segoe UI" panose="020B0502040204020203" pitchFamily="34" charset="0"/>
              </a:rPr>
              <a:t>Utilize AppSource test drive framework</a:t>
            </a:r>
          </a:p>
        </p:txBody>
      </p:sp>
    </p:spTree>
    <p:extLst>
      <p:ext uri="{BB962C8B-B14F-4D97-AF65-F5344CB8AC3E}">
        <p14:creationId xmlns:p14="http://schemas.microsoft.com/office/powerpoint/2010/main" val="227336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9.62471E-7 -1.9655E-6 L -0.00051 0.06628 " pathEditMode="relative" rAng="0" ptsTypes="AA">
                                      <p:cBhvr>
                                        <p:cTn id="9" dur="500" spd="-100000" fill="hold"/>
                                        <p:tgtEl>
                                          <p:spTgt spid="3"/>
                                        </p:tgtEl>
                                        <p:attrNameLst>
                                          <p:attrName>ppt_x</p:attrName>
                                          <p:attrName>ppt_y</p:attrName>
                                        </p:attrNameLst>
                                      </p:cBhvr>
                                      <p:rCtr x="-26" y="3314"/>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0"/>
                                  </p:stCondLst>
                                  <p:childTnLst>
                                    <p:animMotion origin="layout" path="M -9.62471E-7 -1.9655E-6 L -0.00051 0.06628 " pathEditMode="relative" rAng="0" ptsTypes="AA">
                                      <p:cBhvr>
                                        <p:cTn id="14" dur="500" spd="-100000" fill="hold"/>
                                        <p:tgtEl>
                                          <p:spTgt spid="12"/>
                                        </p:tgtEl>
                                        <p:attrNameLst>
                                          <p:attrName>ppt_x</p:attrName>
                                          <p:attrName>ppt_y</p:attrName>
                                        </p:attrNameLst>
                                      </p:cBhvr>
                                      <p:rCtr x="-26" y="3314"/>
                                    </p:animMotion>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0"/>
                                  </p:stCondLst>
                                  <p:childTnLst>
                                    <p:animMotion origin="layout" path="M -9.62471E-7 -1.9655E-6 L -0.00051 0.06628 " pathEditMode="relative" rAng="0" ptsTypes="AA">
                                      <p:cBhvr>
                                        <p:cTn id="19" dur="500" spd="-100000" fill="hold"/>
                                        <p:tgtEl>
                                          <p:spTgt spid="22"/>
                                        </p:tgtEl>
                                        <p:attrNameLst>
                                          <p:attrName>ppt_x</p:attrName>
                                          <p:attrName>ppt_y</p:attrName>
                                        </p:attrNameLst>
                                      </p:cBhvr>
                                      <p:rCtr x="-26" y="3314"/>
                                    </p:animMotion>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2" grpId="0"/>
      <p:bldP spid="22" grpId="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113"/>
          <p:cNvSpPr>
            <a:spLocks noGrp="1"/>
          </p:cNvSpPr>
          <p:nvPr>
            <p:ph type="title"/>
          </p:nvPr>
        </p:nvSpPr>
        <p:spPr>
          <a:xfrm>
            <a:off x="275482" y="295730"/>
            <a:ext cx="11887878" cy="917444"/>
          </a:xfrm>
        </p:spPr>
        <p:txBody>
          <a:bodyPr/>
          <a:lstStyle/>
          <a:p>
            <a:r>
              <a:rPr lang="en-US" dirty="0"/>
              <a:t>How to enable a customer trial experience</a:t>
            </a:r>
          </a:p>
        </p:txBody>
      </p:sp>
      <p:grpSp>
        <p:nvGrpSpPr>
          <p:cNvPr id="146" name="Group 145"/>
          <p:cNvGrpSpPr/>
          <p:nvPr/>
        </p:nvGrpSpPr>
        <p:grpSpPr>
          <a:xfrm>
            <a:off x="5194428" y="1519949"/>
            <a:ext cx="6972916" cy="5180132"/>
            <a:chOff x="5194282" y="1519669"/>
            <a:chExt cx="6973906" cy="5180866"/>
          </a:xfrm>
        </p:grpSpPr>
        <p:cxnSp>
          <p:nvCxnSpPr>
            <p:cNvPr id="144" name="Straight Connector 143"/>
            <p:cNvCxnSpPr>
              <a:cxnSpLocks/>
            </p:cNvCxnSpPr>
            <p:nvPr/>
          </p:nvCxnSpPr>
          <p:spPr>
            <a:xfrm>
              <a:off x="9190037" y="3786525"/>
              <a:ext cx="753006"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5194282" y="1519669"/>
              <a:ext cx="6973906" cy="5180866"/>
              <a:chOff x="5194282" y="1519669"/>
              <a:chExt cx="6973906" cy="5180866"/>
            </a:xfrm>
          </p:grpSpPr>
          <p:sp>
            <p:nvSpPr>
              <p:cNvPr id="4" name="TextBox 3"/>
              <p:cNvSpPr txBox="1"/>
              <p:nvPr/>
            </p:nvSpPr>
            <p:spPr>
              <a:xfrm>
                <a:off x="8345869" y="1519669"/>
                <a:ext cx="444760" cy="155273"/>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099" b="1" i="0" u="none" strike="noStrike" kern="1200" cap="none" spc="0" normalizeH="0" baseline="0" noProof="0">
                    <a:ln>
                      <a:noFill/>
                    </a:ln>
                    <a:gradFill>
                      <a:gsLst>
                        <a:gs pos="2917">
                          <a:srgbClr val="505050"/>
                        </a:gs>
                        <a:gs pos="30000">
                          <a:srgbClr val="505050"/>
                        </a:gs>
                      </a:gsLst>
                      <a:lin ang="5400000" scaled="0"/>
                    </a:gradFill>
                    <a:effectLst/>
                    <a:uLnTx/>
                    <a:uFillTx/>
                    <a:latin typeface="Segoe UI" panose="020B0502040204020203" pitchFamily="34" charset="0"/>
                    <a:ea typeface="+mn-ea"/>
                    <a:cs typeface="Segoe UI" panose="020B0502040204020203" pitchFamily="34" charset="0"/>
                  </a:rPr>
                  <a:t>START</a:t>
                </a:r>
              </a:p>
            </p:txBody>
          </p:sp>
          <p:sp>
            <p:nvSpPr>
              <p:cNvPr id="6" name="Rectangle 5"/>
              <p:cNvSpPr/>
              <p:nvPr/>
            </p:nvSpPr>
            <p:spPr bwMode="auto">
              <a:xfrm>
                <a:off x="8199437" y="1897062"/>
                <a:ext cx="728885" cy="533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Enable AAD SSO</a:t>
                </a:r>
              </a:p>
            </p:txBody>
          </p:sp>
          <p:sp>
            <p:nvSpPr>
              <p:cNvPr id="9" name="Rectangle 8"/>
              <p:cNvSpPr/>
              <p:nvPr/>
            </p:nvSpPr>
            <p:spPr bwMode="auto">
              <a:xfrm>
                <a:off x="8062059" y="2867774"/>
                <a:ext cx="996802" cy="61243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0" rIns="45713"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Deploy extensions </a:t>
                </a:r>
                <a:b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to business applications?</a:t>
                </a:r>
              </a:p>
            </p:txBody>
          </p:sp>
          <p:cxnSp>
            <p:nvCxnSpPr>
              <p:cNvPr id="11" name="Straight Arrow Connector 10"/>
              <p:cNvCxnSpPr>
                <a:cxnSpLocks/>
              </p:cNvCxnSpPr>
              <p:nvPr/>
            </p:nvCxnSpPr>
            <p:spPr>
              <a:xfrm>
                <a:off x="8560460" y="2430462"/>
                <a:ext cx="0" cy="388938"/>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8920141" y="3178520"/>
                <a:ext cx="1259597"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10180401" y="3178520"/>
                <a:ext cx="0" cy="27477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447360" y="3136970"/>
                <a:ext cx="307302" cy="84766"/>
              </a:xfrm>
              <a:prstGeom prst="rect">
                <a:avLst/>
              </a:prstGeom>
              <a:solidFill>
                <a:schemeClr val="bg2"/>
              </a:solidFill>
            </p:spPr>
            <p:txBody>
              <a:bodyPr wrap="none" lIns="91427" tIns="0" rIns="91427"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600" b="1" i="0" u="none" strike="noStrike" kern="1200" cap="none" spc="0" normalizeH="0" baseline="0" noProof="0">
                    <a:ln>
                      <a:noFill/>
                    </a:ln>
                    <a:gradFill>
                      <a:gsLst>
                        <a:gs pos="2917">
                          <a:srgbClr val="505050"/>
                        </a:gs>
                        <a:gs pos="30000">
                          <a:srgbClr val="505050"/>
                        </a:gs>
                      </a:gsLst>
                      <a:lin ang="5400000" scaled="0"/>
                    </a:gradFill>
                    <a:effectLst/>
                    <a:uLnTx/>
                    <a:uFillTx/>
                    <a:latin typeface="Segoe UI Semilight"/>
                    <a:ea typeface="+mn-ea"/>
                    <a:cs typeface="+mn-cs"/>
                  </a:rPr>
                  <a:t>YES</a:t>
                </a:r>
              </a:p>
            </p:txBody>
          </p:sp>
          <p:sp>
            <p:nvSpPr>
              <p:cNvPr id="22" name="Rectangle 21"/>
              <p:cNvSpPr/>
              <p:nvPr/>
            </p:nvSpPr>
            <p:spPr bwMode="auto">
              <a:xfrm>
                <a:off x="5771561" y="3453291"/>
                <a:ext cx="853852" cy="65357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0" rIns="45713"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Deploy components </a:t>
                </a:r>
                <a:b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to customer tenant (Azure)</a:t>
                </a:r>
              </a:p>
            </p:txBody>
          </p:sp>
          <p:cxnSp>
            <p:nvCxnSpPr>
              <p:cNvPr id="23" name="Straight Connector 22"/>
              <p:cNvCxnSpPr>
                <a:cxnSpLocks/>
              </p:cNvCxnSpPr>
              <p:nvPr/>
            </p:nvCxnSpPr>
            <p:spPr>
              <a:xfrm>
                <a:off x="6180006" y="3178520"/>
                <a:ext cx="201601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112997" y="3136970"/>
                <a:ext cx="300761" cy="84766"/>
              </a:xfrm>
              <a:prstGeom prst="rect">
                <a:avLst/>
              </a:prstGeom>
              <a:solidFill>
                <a:schemeClr val="bg2"/>
              </a:solidFill>
            </p:spPr>
            <p:txBody>
              <a:bodyPr wrap="none" lIns="91427" tIns="0" rIns="91427"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600" b="1" i="0" u="none" strike="noStrike" kern="1200" cap="none" spc="0" normalizeH="0" baseline="0" noProof="0">
                    <a:ln>
                      <a:noFill/>
                    </a:ln>
                    <a:gradFill>
                      <a:gsLst>
                        <a:gs pos="2917">
                          <a:srgbClr val="505050"/>
                        </a:gs>
                        <a:gs pos="30000">
                          <a:srgbClr val="505050"/>
                        </a:gs>
                      </a:gsLst>
                      <a:lin ang="5400000" scaled="0"/>
                    </a:gradFill>
                    <a:effectLst/>
                    <a:uLnTx/>
                    <a:uFillTx/>
                    <a:latin typeface="Segoe UI Semilight"/>
                    <a:ea typeface="+mn-ea"/>
                    <a:cs typeface="+mn-cs"/>
                  </a:rPr>
                  <a:t>NO</a:t>
                </a:r>
              </a:p>
            </p:txBody>
          </p:sp>
          <p:cxnSp>
            <p:nvCxnSpPr>
              <p:cNvPr id="26" name="Straight Arrow Connector 25"/>
              <p:cNvCxnSpPr>
                <a:cxnSpLocks/>
              </p:cNvCxnSpPr>
              <p:nvPr/>
            </p:nvCxnSpPr>
            <p:spPr>
              <a:xfrm>
                <a:off x="6175242" y="3178520"/>
                <a:ext cx="0" cy="21669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bwMode="auto">
              <a:xfrm>
                <a:off x="9939972" y="3489267"/>
                <a:ext cx="952755" cy="59451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0" rIns="45713"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Deploy components </a:t>
                </a:r>
                <a:b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to customer tenant (Azure)</a:t>
                </a:r>
              </a:p>
            </p:txBody>
          </p:sp>
          <p:sp>
            <p:nvSpPr>
              <p:cNvPr id="37" name="Rectangle 36"/>
              <p:cNvSpPr/>
              <p:nvPr/>
            </p:nvSpPr>
            <p:spPr bwMode="auto">
              <a:xfrm>
                <a:off x="11248924" y="3489268"/>
                <a:ext cx="919264" cy="59451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0" rIns="45713"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Start with a template and host a trial experience</a:t>
                </a:r>
              </a:p>
            </p:txBody>
          </p:sp>
          <p:cxnSp>
            <p:nvCxnSpPr>
              <p:cNvPr id="38" name="Straight Arrow Connector 37"/>
              <p:cNvCxnSpPr>
                <a:cxnSpLocks/>
              </p:cNvCxnSpPr>
              <p:nvPr/>
            </p:nvCxnSpPr>
            <p:spPr>
              <a:xfrm flipV="1">
                <a:off x="10818383" y="3786526"/>
                <a:ext cx="430541" cy="2898"/>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0930579" y="3748884"/>
                <a:ext cx="214969" cy="84766"/>
              </a:xfrm>
              <a:prstGeom prst="rect">
                <a:avLst/>
              </a:prstGeom>
              <a:solidFill>
                <a:schemeClr val="bg2"/>
              </a:solidFill>
            </p:spPr>
            <p:txBody>
              <a:bodyPr wrap="none" lIns="45713" tIns="0" rIns="45713"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600" b="1" i="0" u="none" strike="noStrike" kern="1200" cap="none" spc="0" normalizeH="0" baseline="0" noProof="0">
                    <a:ln>
                      <a:noFill/>
                    </a:ln>
                    <a:gradFill>
                      <a:gsLst>
                        <a:gs pos="2917">
                          <a:srgbClr val="505050"/>
                        </a:gs>
                        <a:gs pos="30000">
                          <a:srgbClr val="505050"/>
                        </a:gs>
                      </a:gsLst>
                      <a:lin ang="5400000" scaled="0"/>
                    </a:gradFill>
                    <a:effectLst/>
                    <a:uLnTx/>
                    <a:uFillTx/>
                    <a:latin typeface="Segoe UI Semilight"/>
                    <a:ea typeface="+mn-ea"/>
                    <a:cs typeface="+mn-cs"/>
                  </a:rPr>
                  <a:t>YES</a:t>
                </a:r>
              </a:p>
            </p:txBody>
          </p:sp>
          <p:cxnSp>
            <p:nvCxnSpPr>
              <p:cNvPr id="44" name="Straight Arrow Connector 43"/>
              <p:cNvCxnSpPr>
                <a:cxnSpLocks/>
              </p:cNvCxnSpPr>
              <p:nvPr/>
            </p:nvCxnSpPr>
            <p:spPr>
              <a:xfrm>
                <a:off x="9190037" y="3786525"/>
                <a:ext cx="0" cy="71980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27" idx="2"/>
              </p:cNvCxnSpPr>
              <p:nvPr/>
            </p:nvCxnSpPr>
            <p:spPr>
              <a:xfrm>
                <a:off x="10416350" y="4083785"/>
                <a:ext cx="767" cy="429477"/>
              </a:xfrm>
              <a:prstGeom prst="straightConnector1">
                <a:avLst/>
              </a:prstGeom>
              <a:ln>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316309" y="4167849"/>
                <a:ext cx="208428" cy="177098"/>
              </a:xfrm>
              <a:prstGeom prst="rect">
                <a:avLst/>
              </a:prstGeom>
              <a:solidFill>
                <a:schemeClr val="bg2"/>
              </a:solidFill>
            </p:spPr>
            <p:txBody>
              <a:bodyPr wrap="none" lIns="45713" tIns="45713" rIns="45713" bIns="45713"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600" b="1" i="0" u="none" strike="noStrike" kern="1200" cap="none" spc="0" normalizeH="0" baseline="0" noProof="0">
                    <a:ln>
                      <a:noFill/>
                    </a:ln>
                    <a:gradFill>
                      <a:gsLst>
                        <a:gs pos="2917">
                          <a:srgbClr val="505050"/>
                        </a:gs>
                        <a:gs pos="30000">
                          <a:srgbClr val="505050"/>
                        </a:gs>
                      </a:gsLst>
                      <a:lin ang="5400000" scaled="0"/>
                    </a:gradFill>
                    <a:effectLst/>
                    <a:uLnTx/>
                    <a:uFillTx/>
                    <a:latin typeface="Segoe UI Semilight"/>
                    <a:ea typeface="+mn-ea"/>
                    <a:cs typeface="+mn-cs"/>
                  </a:rPr>
                  <a:t>NO</a:t>
                </a:r>
              </a:p>
            </p:txBody>
          </p:sp>
          <p:sp>
            <p:nvSpPr>
              <p:cNvPr id="53" name="Rectangle 52"/>
              <p:cNvSpPr/>
              <p:nvPr/>
            </p:nvSpPr>
            <p:spPr bwMode="auto">
              <a:xfrm>
                <a:off x="5775985" y="4541837"/>
                <a:ext cx="849428" cy="812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0" rIns="45713"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Review and meet publish criteria</a:t>
                </a:r>
              </a:p>
            </p:txBody>
          </p:sp>
          <p:cxnSp>
            <p:nvCxnSpPr>
              <p:cNvPr id="54" name="Straight Arrow Connector 53"/>
              <p:cNvCxnSpPr>
                <a:cxnSpLocks/>
              </p:cNvCxnSpPr>
              <p:nvPr/>
            </p:nvCxnSpPr>
            <p:spPr>
              <a:xfrm flipH="1">
                <a:off x="6168894" y="4075458"/>
                <a:ext cx="3965" cy="42351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023984" y="4176102"/>
                <a:ext cx="298480" cy="175433"/>
              </a:xfrm>
              <a:prstGeom prst="rect">
                <a:avLst/>
              </a:prstGeom>
              <a:solidFill>
                <a:schemeClr val="bg2"/>
              </a:solidFill>
            </p:spPr>
            <p:txBody>
              <a:bodyPr wrap="none" lIns="91427" tIns="45713" rIns="91427" bIns="45713"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600" b="1" i="0" u="none" strike="noStrike" kern="1200" cap="none" spc="0" normalizeH="0" baseline="0" noProof="0">
                    <a:ln>
                      <a:noFill/>
                    </a:ln>
                    <a:gradFill>
                      <a:gsLst>
                        <a:gs pos="2917">
                          <a:srgbClr val="505050"/>
                        </a:gs>
                        <a:gs pos="30000">
                          <a:srgbClr val="505050"/>
                        </a:gs>
                      </a:gsLst>
                      <a:lin ang="5400000" scaled="0"/>
                    </a:gradFill>
                    <a:effectLst/>
                    <a:uLnTx/>
                    <a:uFillTx/>
                    <a:latin typeface="Segoe UI Semilight"/>
                    <a:ea typeface="+mn-ea"/>
                    <a:cs typeface="+mn-cs"/>
                  </a:rPr>
                  <a:t>NO</a:t>
                </a:r>
              </a:p>
            </p:txBody>
          </p:sp>
          <p:cxnSp>
            <p:nvCxnSpPr>
              <p:cNvPr id="58" name="Straight Connector 57"/>
              <p:cNvCxnSpPr>
                <a:cxnSpLocks/>
              </p:cNvCxnSpPr>
              <p:nvPr/>
            </p:nvCxnSpPr>
            <p:spPr>
              <a:xfrm>
                <a:off x="6637224" y="3787975"/>
                <a:ext cx="95571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877767" y="3746479"/>
                <a:ext cx="307302" cy="84766"/>
              </a:xfrm>
              <a:prstGeom prst="rect">
                <a:avLst/>
              </a:prstGeom>
              <a:solidFill>
                <a:schemeClr val="bg2"/>
              </a:solidFill>
            </p:spPr>
            <p:txBody>
              <a:bodyPr wrap="none" lIns="91427" tIns="0" rIns="91427"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600" b="1" i="0" u="none" strike="noStrike" kern="1200" cap="none" spc="0" normalizeH="0" baseline="0" noProof="0">
                    <a:ln>
                      <a:noFill/>
                    </a:ln>
                    <a:gradFill>
                      <a:gsLst>
                        <a:gs pos="2917">
                          <a:srgbClr val="505050"/>
                        </a:gs>
                        <a:gs pos="30000">
                          <a:srgbClr val="505050"/>
                        </a:gs>
                      </a:gsLst>
                      <a:lin ang="5400000" scaled="0"/>
                    </a:gradFill>
                    <a:effectLst/>
                    <a:uLnTx/>
                    <a:uFillTx/>
                    <a:latin typeface="Segoe UI Semilight"/>
                    <a:ea typeface="+mn-ea"/>
                    <a:cs typeface="+mn-cs"/>
                  </a:rPr>
                  <a:t>YES</a:t>
                </a:r>
              </a:p>
            </p:txBody>
          </p:sp>
          <p:cxnSp>
            <p:nvCxnSpPr>
              <p:cNvPr id="61" name="Straight Arrow Connector 60"/>
              <p:cNvCxnSpPr>
                <a:cxnSpLocks/>
              </p:cNvCxnSpPr>
              <p:nvPr/>
            </p:nvCxnSpPr>
            <p:spPr>
              <a:xfrm>
                <a:off x="7592936" y="3786526"/>
                <a:ext cx="1" cy="72673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p:nvCxnSpPr>
            <p:spPr>
              <a:xfrm>
                <a:off x="7592936" y="5348289"/>
                <a:ext cx="0" cy="73023"/>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cxnSpLocks/>
              </p:cNvCxnSpPr>
              <p:nvPr/>
            </p:nvCxnSpPr>
            <p:spPr>
              <a:xfrm>
                <a:off x="9177999" y="5356224"/>
                <a:ext cx="0" cy="65088"/>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p:cNvCxnSpPr>
              <p:nvPr/>
            </p:nvCxnSpPr>
            <p:spPr>
              <a:xfrm flipV="1">
                <a:off x="7593806" y="5421312"/>
                <a:ext cx="1585781" cy="2581"/>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bwMode="auto">
              <a:xfrm>
                <a:off x="8136882" y="5672521"/>
                <a:ext cx="847156" cy="63261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0" rIns="45713"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Publish to </a:t>
                </a:r>
                <a:r>
                  <a:rPr kumimoji="0" lang="en-US" sz="900" b="0" i="0" u="none" strike="noStrike" kern="1200" cap="none" spc="0" normalizeH="0" baseline="0" noProof="0" err="1">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AppSource</a:t>
                </a: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 </a:t>
                </a:r>
                <a:b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with a trial </a:t>
                </a:r>
                <a:b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experience</a:t>
                </a:r>
              </a:p>
            </p:txBody>
          </p:sp>
          <p:cxnSp>
            <p:nvCxnSpPr>
              <p:cNvPr id="70" name="Straight Arrow Connector 69"/>
              <p:cNvCxnSpPr>
                <a:cxnSpLocks/>
              </p:cNvCxnSpPr>
              <p:nvPr/>
            </p:nvCxnSpPr>
            <p:spPr>
              <a:xfrm flipH="1">
                <a:off x="8560459" y="6308784"/>
                <a:ext cx="1" cy="194410"/>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414585" y="6545262"/>
                <a:ext cx="295962" cy="155273"/>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099" b="1" i="0" u="none" strike="noStrike" kern="1200" cap="none" spc="0" normalizeH="0" baseline="0" noProof="0">
                    <a:ln>
                      <a:noFill/>
                    </a:ln>
                    <a:gradFill>
                      <a:gsLst>
                        <a:gs pos="2917">
                          <a:srgbClr val="505050"/>
                        </a:gs>
                        <a:gs pos="30000">
                          <a:srgbClr val="505050"/>
                        </a:gs>
                      </a:gsLst>
                      <a:lin ang="5400000" scaled="0"/>
                    </a:gradFill>
                    <a:effectLst/>
                    <a:uLnTx/>
                    <a:uFillTx/>
                    <a:latin typeface="Segoe UI" panose="020B0502040204020203" pitchFamily="34" charset="0"/>
                    <a:ea typeface="+mn-ea"/>
                    <a:cs typeface="Segoe UI" panose="020B0502040204020203" pitchFamily="34" charset="0"/>
                  </a:rPr>
                  <a:t>END</a:t>
                </a:r>
              </a:p>
            </p:txBody>
          </p:sp>
          <p:cxnSp>
            <p:nvCxnSpPr>
              <p:cNvPr id="74" name="Straight Connector 73"/>
              <p:cNvCxnSpPr>
                <a:cxnSpLocks/>
                <a:stCxn id="53" idx="3"/>
              </p:cNvCxnSpPr>
              <p:nvPr/>
            </p:nvCxnSpPr>
            <p:spPr>
              <a:xfrm>
                <a:off x="6625413" y="4948237"/>
                <a:ext cx="5079225" cy="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bwMode="auto">
              <a:xfrm>
                <a:off x="9837606" y="4541837"/>
                <a:ext cx="1105031" cy="812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0" rIns="45713"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Integrate with AppSource provisioning and user management framework to enable test drives</a:t>
                </a:r>
              </a:p>
            </p:txBody>
          </p:sp>
          <p:sp>
            <p:nvSpPr>
              <p:cNvPr id="51" name="Rectangle 50"/>
              <p:cNvSpPr/>
              <p:nvPr/>
            </p:nvSpPr>
            <p:spPr bwMode="auto">
              <a:xfrm>
                <a:off x="8651799" y="4541837"/>
                <a:ext cx="1109728" cy="812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0" rIns="45713"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Integrate with AppSource provisioning and user management framework to enable test drives</a:t>
                </a:r>
              </a:p>
            </p:txBody>
          </p:sp>
          <p:sp>
            <p:nvSpPr>
              <p:cNvPr id="52" name="Rectangle 51"/>
              <p:cNvSpPr/>
              <p:nvPr/>
            </p:nvSpPr>
            <p:spPr bwMode="auto">
              <a:xfrm>
                <a:off x="7030213" y="4543424"/>
                <a:ext cx="1031846" cy="812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0" rIns="45713"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Integrate your ARM template with AppSource test drive framework</a:t>
                </a:r>
              </a:p>
            </p:txBody>
          </p:sp>
          <p:cxnSp>
            <p:nvCxnSpPr>
              <p:cNvPr id="78" name="Straight Connector 77"/>
              <p:cNvCxnSpPr>
                <a:cxnSpLocks/>
                <a:stCxn id="37" idx="2"/>
              </p:cNvCxnSpPr>
              <p:nvPr/>
            </p:nvCxnSpPr>
            <p:spPr>
              <a:xfrm flipH="1">
                <a:off x="11704638" y="4083786"/>
                <a:ext cx="3918" cy="864451"/>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rot="16200000">
                <a:off x="4933444" y="2152850"/>
                <a:ext cx="676950" cy="155273"/>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099" b="1" i="0" u="none" strike="noStrike" kern="1200" cap="none" spc="0" normalizeH="0" baseline="0" noProof="0">
                    <a:ln>
                      <a:noFill/>
                    </a:ln>
                    <a:gradFill>
                      <a:gsLst>
                        <a:gs pos="2917">
                          <a:srgbClr val="505050"/>
                        </a:gs>
                        <a:gs pos="30000">
                          <a:srgbClr val="505050"/>
                        </a:gs>
                      </a:gsLst>
                      <a:lin ang="5400000" scaled="0"/>
                    </a:gradFill>
                    <a:effectLst/>
                    <a:uLnTx/>
                    <a:uFillTx/>
                    <a:latin typeface="Segoe UI" panose="020B0502040204020203" pitchFamily="34" charset="0"/>
                    <a:ea typeface="+mn-ea"/>
                    <a:cs typeface="Segoe UI" panose="020B0502040204020203" pitchFamily="34" charset="0"/>
                  </a:rPr>
                  <a:t>CONNECT</a:t>
                </a:r>
              </a:p>
            </p:txBody>
          </p:sp>
          <p:sp>
            <p:nvSpPr>
              <p:cNvPr id="82" name="TextBox 81"/>
              <p:cNvSpPr txBox="1"/>
              <p:nvPr/>
            </p:nvSpPr>
            <p:spPr>
              <a:xfrm rot="16200000">
                <a:off x="4913004" y="3964658"/>
                <a:ext cx="717830" cy="155273"/>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099" b="1" i="0" u="none" strike="noStrike" kern="1200" cap="none" spc="0" normalizeH="0" baseline="0" noProof="0">
                    <a:ln>
                      <a:noFill/>
                    </a:ln>
                    <a:gradFill>
                      <a:gsLst>
                        <a:gs pos="2917">
                          <a:srgbClr val="505050"/>
                        </a:gs>
                        <a:gs pos="30000">
                          <a:srgbClr val="505050"/>
                        </a:gs>
                      </a:gsLst>
                      <a:lin ang="5400000" scaled="0"/>
                    </a:gradFill>
                    <a:effectLst/>
                    <a:uLnTx/>
                    <a:uFillTx/>
                    <a:latin typeface="Segoe UI" panose="020B0502040204020203" pitchFamily="34" charset="0"/>
                    <a:ea typeface="+mn-ea"/>
                    <a:cs typeface="Segoe UI" panose="020B0502040204020203" pitchFamily="34" charset="0"/>
                  </a:rPr>
                  <a:t>ASSEMBLE</a:t>
                </a:r>
              </a:p>
            </p:txBody>
          </p:sp>
          <p:sp>
            <p:nvSpPr>
              <p:cNvPr id="83" name="TextBox 82"/>
              <p:cNvSpPr txBox="1"/>
              <p:nvPr/>
            </p:nvSpPr>
            <p:spPr>
              <a:xfrm rot="16200000">
                <a:off x="4975139" y="5955382"/>
                <a:ext cx="593559" cy="155273"/>
              </a:xfrm>
              <a:prstGeom prst="rect">
                <a:avLst/>
              </a:prstGeom>
              <a:noFill/>
            </p:spPr>
            <p:txBody>
              <a:bodyPr wrap="none" lIns="0" tIns="0" rIns="0" bIns="0"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099" b="1" i="0" u="none" strike="noStrike" kern="1200" cap="none" spc="0" normalizeH="0" baseline="0" noProof="0">
                    <a:ln>
                      <a:noFill/>
                    </a:ln>
                    <a:gradFill>
                      <a:gsLst>
                        <a:gs pos="2917">
                          <a:srgbClr val="505050"/>
                        </a:gs>
                        <a:gs pos="30000">
                          <a:srgbClr val="505050"/>
                        </a:gs>
                      </a:gsLst>
                      <a:lin ang="5400000" scaled="0"/>
                    </a:gradFill>
                    <a:effectLst/>
                    <a:uLnTx/>
                    <a:uFillTx/>
                    <a:latin typeface="Segoe UI" panose="020B0502040204020203" pitchFamily="34" charset="0"/>
                    <a:ea typeface="+mn-ea"/>
                    <a:cs typeface="Segoe UI" panose="020B0502040204020203" pitchFamily="34" charset="0"/>
                  </a:rPr>
                  <a:t>PUBLISH</a:t>
                </a:r>
              </a:p>
            </p:txBody>
          </p:sp>
          <p:cxnSp>
            <p:nvCxnSpPr>
              <p:cNvPr id="85" name="Straight Arrow Connector 84"/>
              <p:cNvCxnSpPr/>
              <p:nvPr/>
            </p:nvCxnSpPr>
            <p:spPr>
              <a:xfrm>
                <a:off x="8560460" y="4948237"/>
                <a:ext cx="0" cy="685799"/>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a:off x="5424344" y="2594174"/>
                <a:ext cx="6477000" cy="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424344" y="1897062"/>
                <a:ext cx="0" cy="66685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p:cNvCxnSpPr>
              <p:nvPr/>
            </p:nvCxnSpPr>
            <p:spPr>
              <a:xfrm flipV="1">
                <a:off x="5424344" y="5501478"/>
                <a:ext cx="0" cy="1001716"/>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cxnSpLocks/>
              </p:cNvCxnSpPr>
              <p:nvPr/>
            </p:nvCxnSpPr>
            <p:spPr>
              <a:xfrm>
                <a:off x="5424344" y="5502863"/>
                <a:ext cx="6553465" cy="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cxnSpLocks/>
              </p:cNvCxnSpPr>
              <p:nvPr/>
            </p:nvCxnSpPr>
            <p:spPr>
              <a:xfrm flipV="1">
                <a:off x="5424344" y="2728364"/>
                <a:ext cx="0" cy="262786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cxnSpLocks/>
              </p:cNvCxnSpPr>
              <p:nvPr/>
            </p:nvCxnSpPr>
            <p:spPr>
              <a:xfrm flipH="1">
                <a:off x="8591332" y="1669039"/>
                <a:ext cx="1" cy="19441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393789" y="3696590"/>
                <a:ext cx="304892" cy="175433"/>
              </a:xfrm>
              <a:prstGeom prst="rect">
                <a:avLst/>
              </a:prstGeom>
              <a:solidFill>
                <a:schemeClr val="bg2"/>
              </a:solidFill>
            </p:spPr>
            <p:txBody>
              <a:bodyPr wrap="none" lIns="91427" tIns="45713" rIns="91427" bIns="45713"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600" b="1" i="0" u="none" strike="noStrike" kern="1200" cap="none" spc="0" normalizeH="0" baseline="0" noProof="0">
                    <a:ln>
                      <a:noFill/>
                    </a:ln>
                    <a:gradFill>
                      <a:gsLst>
                        <a:gs pos="2917">
                          <a:srgbClr val="505050"/>
                        </a:gs>
                        <a:gs pos="30000">
                          <a:srgbClr val="505050"/>
                        </a:gs>
                      </a:gsLst>
                      <a:lin ang="5400000" scaled="0"/>
                    </a:gradFill>
                    <a:effectLst/>
                    <a:uLnTx/>
                    <a:uFillTx/>
                    <a:latin typeface="Segoe UI Semilight"/>
                    <a:ea typeface="+mn-ea"/>
                    <a:cs typeface="+mn-cs"/>
                  </a:rPr>
                  <a:t>YES</a:t>
                </a:r>
              </a:p>
            </p:txBody>
          </p:sp>
        </p:grpSp>
      </p:grpSp>
      <p:sp>
        <p:nvSpPr>
          <p:cNvPr id="118" name="TextBox 117"/>
          <p:cNvSpPr txBox="1"/>
          <p:nvPr/>
        </p:nvSpPr>
        <p:spPr>
          <a:xfrm>
            <a:off x="275481" y="1748491"/>
            <a:ext cx="4038028" cy="5207537"/>
          </a:xfrm>
          <a:prstGeom prst="rect">
            <a:avLst/>
          </a:prstGeom>
          <a:noFill/>
        </p:spPr>
        <p:txBody>
          <a:bodyPr wrap="square" lIns="182854" tIns="146283" rIns="182854" bIns="146283" rtlCol="0">
            <a:spAutoFit/>
          </a:bodyPr>
          <a:lstStyle/>
          <a:p>
            <a:pPr marL="231730" marR="0" lvl="0" indent="-231730" algn="l" defTabSz="932563" rtl="0" eaLnBrk="1" fontAlgn="auto" latinLnBrk="0" hangingPunct="1">
              <a:lnSpc>
                <a:spcPct val="90000"/>
              </a:lnSpc>
              <a:spcBef>
                <a:spcPts val="0"/>
              </a:spcBef>
              <a:spcAft>
                <a:spcPts val="1199"/>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Semilight"/>
                <a:ea typeface="+mn-ea"/>
                <a:cs typeface="+mn-cs"/>
              </a:rPr>
              <a:t>Requirement – enable Azure Active Directory Single sign-on</a:t>
            </a:r>
          </a:p>
          <a:p>
            <a:pPr marL="231730" marR="0" lvl="0" indent="-231730" algn="l" defTabSz="932563" rtl="0" eaLnBrk="1" fontAlgn="auto" latinLnBrk="0" hangingPunct="1">
              <a:lnSpc>
                <a:spcPct val="90000"/>
              </a:lnSpc>
              <a:spcBef>
                <a:spcPts val="0"/>
              </a:spcBef>
              <a:spcAft>
                <a:spcPts val="1199"/>
              </a:spcAft>
              <a:buClrTx/>
              <a:buSzTx/>
              <a:buFont typeface="Arial" panose="020B0604020202020204" pitchFamily="34" charset="0"/>
              <a:buChar char="•"/>
              <a:tabLst/>
              <a:defRPr/>
            </a:pPr>
            <a:r>
              <a:rPr lang="en-US" dirty="0">
                <a:gradFill>
                  <a:gsLst>
                    <a:gs pos="2917">
                      <a:srgbClr val="505050"/>
                    </a:gs>
                    <a:gs pos="30000">
                      <a:srgbClr val="505050"/>
                    </a:gs>
                  </a:gsLst>
                  <a:lin ang="5400000" scaled="0"/>
                </a:gradFill>
                <a:latin typeface="Segoe UI Semilight"/>
              </a:rPr>
              <a:t>Support for SaaS apps and add-ons for business applications from Microsoft</a:t>
            </a:r>
          </a:p>
          <a:p>
            <a:pPr marL="231730" marR="0" lvl="0" indent="-231730" algn="l" defTabSz="932563" rtl="0" eaLnBrk="1" fontAlgn="auto" latinLnBrk="0" hangingPunct="1">
              <a:lnSpc>
                <a:spcPct val="90000"/>
              </a:lnSpc>
              <a:spcBef>
                <a:spcPts val="0"/>
              </a:spcBef>
              <a:spcAft>
                <a:spcPts val="1199"/>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Semilight"/>
                <a:ea typeface="+mn-ea"/>
                <a:cs typeface="+mn-cs"/>
              </a:rPr>
              <a:t>Option to utilize test drive template or test drive framework</a:t>
            </a:r>
          </a:p>
          <a:p>
            <a:pPr marL="231730" marR="0" lvl="0" indent="-231730" algn="l" defTabSz="932563" rtl="0" eaLnBrk="1" fontAlgn="auto" latinLnBrk="0" hangingPunct="1">
              <a:lnSpc>
                <a:spcPct val="90000"/>
              </a:lnSpc>
              <a:spcBef>
                <a:spcPts val="0"/>
              </a:spcBef>
              <a:spcAft>
                <a:spcPts val="1199"/>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Semilight"/>
                <a:ea typeface="+mn-ea"/>
                <a:cs typeface="+mn-cs"/>
              </a:rPr>
              <a:t>Hands-on session now live on Channel9. “</a:t>
            </a:r>
            <a:r>
              <a:rPr kumimoji="0" lang="en-US" sz="1800" b="0" i="0" u="none" strike="noStrike" kern="1200" cap="none" spc="0" normalizeH="0" baseline="0" noProof="0" dirty="0">
                <a:ln>
                  <a:noFill/>
                </a:ln>
                <a:solidFill>
                  <a:srgbClr val="505050"/>
                </a:solidFill>
                <a:effectLst/>
                <a:uLnTx/>
                <a:uFillTx/>
                <a:latin typeface="Segoe UI Semilight"/>
                <a:ea typeface="+mn-ea"/>
                <a:cs typeface="+mn-cs"/>
              </a:rPr>
              <a:t>Learn how to deliver a compelling test drive experience on Microsoft </a:t>
            </a:r>
            <a:r>
              <a:rPr kumimoji="0" lang="en-US" sz="1800" b="0" i="0" u="none" strike="noStrike" kern="1200" cap="none" spc="0" normalizeH="0" baseline="0" noProof="0" dirty="0" err="1">
                <a:ln>
                  <a:noFill/>
                </a:ln>
                <a:solidFill>
                  <a:srgbClr val="505050"/>
                </a:solidFill>
                <a:effectLst/>
                <a:uLnTx/>
                <a:uFillTx/>
                <a:latin typeface="Segoe UI Semilight"/>
                <a:ea typeface="+mn-ea"/>
                <a:cs typeface="+mn-cs"/>
              </a:rPr>
              <a:t>AppSource</a:t>
            </a:r>
            <a:r>
              <a:rPr kumimoji="0" lang="en-US" sz="1800" b="0" i="0" u="none" strike="noStrike" kern="1200" cap="none" spc="0" normalizeH="0" baseline="0" noProof="0" dirty="0">
                <a:ln>
                  <a:noFill/>
                </a:ln>
                <a:solidFill>
                  <a:srgbClr val="505050"/>
                </a:solidFill>
                <a:effectLst/>
                <a:uLnTx/>
                <a:uFillTx/>
                <a:latin typeface="Segoe UI Semilight"/>
                <a:ea typeface="+mn-ea"/>
                <a:cs typeface="+mn-cs"/>
              </a:rPr>
              <a:t>“</a:t>
            </a:r>
            <a:endPar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Semilight"/>
              <a:ea typeface="+mn-ea"/>
              <a:cs typeface="+mn-cs"/>
            </a:endParaRPr>
          </a:p>
          <a:p>
            <a:pPr marL="698101" marR="0" lvl="1" indent="-231730" algn="l" defTabSz="932563" rtl="0" eaLnBrk="1" fontAlgn="auto" latinLnBrk="0" hangingPunct="1">
              <a:lnSpc>
                <a:spcPct val="90000"/>
              </a:lnSpc>
              <a:spcBef>
                <a:spcPts val="0"/>
              </a:spcBef>
              <a:spcAft>
                <a:spcPts val="1199"/>
              </a:spcAft>
              <a:buClrTx/>
              <a:buSzTx/>
              <a:buFont typeface="Arial" panose="020B0604020202020204" pitchFamily="34" charset="0"/>
              <a:buChar char="•"/>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Semilight"/>
                <a:ea typeface="+mn-ea"/>
                <a:cs typeface="+mn-cs"/>
                <a:hlinkClick r:id="rId3"/>
              </a:rPr>
              <a:t>https://channel9.msdn.com/Events/Build/2017/P4077</a:t>
            </a:r>
            <a:endParaRPr lang="en-US" sz="1200" dirty="0">
              <a:gradFill>
                <a:gsLst>
                  <a:gs pos="2917">
                    <a:srgbClr val="505050"/>
                  </a:gs>
                  <a:gs pos="30000">
                    <a:srgbClr val="505050"/>
                  </a:gs>
                </a:gsLst>
                <a:lin ang="5400000" scaled="0"/>
              </a:gradFill>
              <a:latin typeface="Segoe UI Semilight"/>
            </a:endParaRPr>
          </a:p>
          <a:p>
            <a:pPr marL="231730" indent="-231730" defTabSz="932563">
              <a:lnSpc>
                <a:spcPct val="90000"/>
              </a:lnSpc>
              <a:spcAft>
                <a:spcPts val="1199"/>
              </a:spcAft>
              <a:buFont typeface="Arial" panose="020B0604020202020204" pitchFamily="34" charset="0"/>
              <a:buChar char="•"/>
              <a:defRPr/>
            </a:pPr>
            <a:r>
              <a:rPr kumimoji="0" lang="en-US"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Semilight"/>
                <a:ea typeface="+mn-ea"/>
                <a:cs typeface="+mn-cs"/>
              </a:rPr>
              <a:t>Blog post: </a:t>
            </a:r>
          </a:p>
          <a:p>
            <a:pPr marL="698101" lvl="1" indent="-231730" defTabSz="932563">
              <a:lnSpc>
                <a:spcPct val="90000"/>
              </a:lnSpc>
              <a:spcAft>
                <a:spcPts val="1199"/>
              </a:spcAft>
              <a:buFont typeface="Arial" panose="020B0604020202020204" pitchFamily="34" charset="0"/>
              <a:buChar char="•"/>
              <a:defRPr/>
            </a:pPr>
            <a:r>
              <a:rPr lang="en-US" sz="1200" dirty="0">
                <a:gradFill>
                  <a:gsLst>
                    <a:gs pos="2917">
                      <a:srgbClr val="505050"/>
                    </a:gs>
                    <a:gs pos="30000">
                      <a:srgbClr val="505050"/>
                    </a:gs>
                  </a:gsLst>
                  <a:lin ang="5400000" scaled="0"/>
                </a:gradFill>
                <a:hlinkClick r:id="rId4"/>
              </a:rPr>
              <a:t>https://appsource.microsoft.com/blogs/public-preview-of-appsource-test-drive-framework-delivers-compelling-experiences-for-business-app-users</a:t>
            </a:r>
            <a:endPar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Semilight"/>
              <a:ea typeface="+mn-ea"/>
              <a:cs typeface="+mn-cs"/>
            </a:endParaRPr>
          </a:p>
        </p:txBody>
      </p:sp>
      <p:sp>
        <p:nvSpPr>
          <p:cNvPr id="56" name="Oval 55">
            <a:extLst>
              <a:ext uri="{FF2B5EF4-FFF2-40B4-BE49-F238E27FC236}">
                <a16:creationId xmlns:a16="http://schemas.microsoft.com/office/drawing/2014/main" id="{9F2927BA-8AA2-4BB1-B099-8FEAAB65B59E}"/>
              </a:ext>
            </a:extLst>
          </p:cNvPr>
          <p:cNvSpPr/>
          <p:nvPr/>
        </p:nvSpPr>
        <p:spPr bwMode="auto">
          <a:xfrm>
            <a:off x="9278912" y="2713927"/>
            <a:ext cx="860073" cy="31165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9" name="Rectangle 58">
            <a:extLst>
              <a:ext uri="{FF2B5EF4-FFF2-40B4-BE49-F238E27FC236}">
                <a16:creationId xmlns:a16="http://schemas.microsoft.com/office/drawing/2014/main" id="{87FA23F1-F57D-4478-8A9A-6A6FE4239E1D}"/>
              </a:ext>
            </a:extLst>
          </p:cNvPr>
          <p:cNvSpPr/>
          <p:nvPr/>
        </p:nvSpPr>
        <p:spPr bwMode="auto">
          <a:xfrm>
            <a:off x="9278912" y="2713927"/>
            <a:ext cx="860073" cy="3116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ADD-ONS</a:t>
            </a:r>
          </a:p>
        </p:txBody>
      </p:sp>
      <p:sp>
        <p:nvSpPr>
          <p:cNvPr id="5" name="Rectangle 4">
            <a:extLst>
              <a:ext uri="{FF2B5EF4-FFF2-40B4-BE49-F238E27FC236}">
                <a16:creationId xmlns:a16="http://schemas.microsoft.com/office/drawing/2014/main" id="{272E543D-9F87-4E4D-A141-F9AC170A45BE}"/>
              </a:ext>
            </a:extLst>
          </p:cNvPr>
          <p:cNvSpPr/>
          <p:nvPr/>
        </p:nvSpPr>
        <p:spPr bwMode="auto">
          <a:xfrm>
            <a:off x="6877674" y="4182965"/>
            <a:ext cx="4258355" cy="1321731"/>
          </a:xfrm>
          <a:prstGeom prst="rect">
            <a:avLst/>
          </a:prstGeom>
          <a:noFill/>
          <a:ln w="28575">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2" name="Oval 61">
            <a:extLst>
              <a:ext uri="{FF2B5EF4-FFF2-40B4-BE49-F238E27FC236}">
                <a16:creationId xmlns:a16="http://schemas.microsoft.com/office/drawing/2014/main" id="{60E18A89-601D-4680-8656-71953D7C6757}"/>
              </a:ext>
            </a:extLst>
          </p:cNvPr>
          <p:cNvSpPr/>
          <p:nvPr/>
        </p:nvSpPr>
        <p:spPr bwMode="auto">
          <a:xfrm>
            <a:off x="6322450" y="2728474"/>
            <a:ext cx="860073" cy="31165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4" name="Rectangle 63">
            <a:extLst>
              <a:ext uri="{FF2B5EF4-FFF2-40B4-BE49-F238E27FC236}">
                <a16:creationId xmlns:a16="http://schemas.microsoft.com/office/drawing/2014/main" id="{3926CFF4-103D-4B4E-860E-23B8CD1729A2}"/>
              </a:ext>
            </a:extLst>
          </p:cNvPr>
          <p:cNvSpPr/>
          <p:nvPr/>
        </p:nvSpPr>
        <p:spPr bwMode="auto">
          <a:xfrm>
            <a:off x="6322450" y="2728474"/>
            <a:ext cx="860073" cy="3116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SAAS APPS</a:t>
            </a:r>
          </a:p>
        </p:txBody>
      </p:sp>
    </p:spTree>
    <p:extLst>
      <p:ext uri="{BB962C8B-B14F-4D97-AF65-F5344CB8AC3E}">
        <p14:creationId xmlns:p14="http://schemas.microsoft.com/office/powerpoint/2010/main" val="122860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42" presetClass="path" presetSubtype="0" decel="100000" fill="hold" grpId="1" nodeType="withEffect">
                                  <p:stCondLst>
                                    <p:cond delay="0"/>
                                  </p:stCondLst>
                                  <p:childTnLst>
                                    <p:animMotion origin="layout" path="M -2.38703E-6 -4.64821E-6 L -0.04289 -0.00045 " pathEditMode="relative" rAng="0" ptsTypes="AA">
                                      <p:cBhvr>
                                        <p:cTn id="9" dur="500" spd="-100000" fill="hold"/>
                                        <p:tgtEl>
                                          <p:spTgt spid="118"/>
                                        </p:tgtEl>
                                        <p:attrNameLst>
                                          <p:attrName>ppt_x</p:attrName>
                                          <p:attrName>ppt_y</p:attrName>
                                        </p:attrNameLst>
                                      </p:cBhvr>
                                      <p:rCtr x="-2144" y="-23"/>
                                    </p:animMotion>
                                  </p:childTnLst>
                                </p:cTn>
                              </p:par>
                              <p:par>
                                <p:cTn id="10" presetID="22" presetClass="entr" presetSubtype="1" fill="hold" nodeType="with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wipe(up)">
                                      <p:cBhvr>
                                        <p:cTn id="12" dur="750"/>
                                        <p:tgtEl>
                                          <p:spTgt spid="14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8" grpId="1"/>
      <p:bldP spid="56" grpId="0" animBg="1"/>
      <p:bldP spid="59" grpId="0"/>
      <p:bldP spid="5" grpId="0" animBg="1"/>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41" y="579390"/>
            <a:ext cx="4478987" cy="1969428"/>
          </a:xfrm>
        </p:spPr>
        <p:txBody>
          <a:bodyPr/>
          <a:lstStyle/>
          <a:p>
            <a:r>
              <a:rPr lang="en-US" sz="4080"/>
              <a:t>Value</a:t>
            </a:r>
          </a:p>
        </p:txBody>
      </p:sp>
      <p:sp>
        <p:nvSpPr>
          <p:cNvPr id="3" name="Content Placeholder 2"/>
          <p:cNvSpPr>
            <a:spLocks noGrp="1"/>
          </p:cNvSpPr>
          <p:nvPr>
            <p:ph sz="quarter" idx="10"/>
          </p:nvPr>
        </p:nvSpPr>
        <p:spPr>
          <a:xfrm>
            <a:off x="4340230" y="579390"/>
            <a:ext cx="7415924" cy="6821291"/>
          </a:xfrm>
        </p:spPr>
        <p:txBody>
          <a:bodyPr/>
          <a:lstStyle/>
          <a:p>
            <a:pPr marL="524486" indent="-524486">
              <a:buFont typeface="+mj-lt"/>
              <a:buAutoNum type="arabicPeriod"/>
            </a:pPr>
            <a:r>
              <a:rPr lang="en-US" sz="2856" b="1" dirty="0"/>
              <a:t>Onboard onto </a:t>
            </a:r>
            <a:r>
              <a:rPr lang="en-US" sz="2856" b="1" dirty="0" err="1"/>
              <a:t>AppSource</a:t>
            </a:r>
            <a:r>
              <a:rPr lang="en-US" sz="2856" b="1" dirty="0"/>
              <a:t> (and AAD) </a:t>
            </a:r>
            <a:r>
              <a:rPr lang="en-US" sz="2856" dirty="0"/>
              <a:t>to enable discovery and trials to Microsoft’s business users</a:t>
            </a:r>
          </a:p>
          <a:p>
            <a:pPr marL="524486" indent="-524486">
              <a:buFont typeface="+mj-lt"/>
              <a:buAutoNum type="arabicPeriod"/>
            </a:pPr>
            <a:endParaRPr lang="en-US" sz="2856" b="1" dirty="0"/>
          </a:p>
          <a:p>
            <a:pPr marL="524486" indent="-524486">
              <a:buFont typeface="+mj-lt"/>
              <a:buAutoNum type="arabicPeriod"/>
            </a:pPr>
            <a:r>
              <a:rPr lang="en-US" sz="2856" b="1" dirty="0"/>
              <a:t>Deeply integrate your app with Microsoft users </a:t>
            </a:r>
            <a:r>
              <a:rPr lang="en-US" sz="2856" dirty="0"/>
              <a:t>through Power BI, PowerApps and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t>Enrich your app experience by embedding </a:t>
            </a:r>
            <a:r>
              <a:rPr lang="en-US" sz="2856" dirty="0"/>
              <a:t>Power BI, PowerApps or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solidFill>
                  <a:schemeClr val="tx1"/>
                </a:solidFill>
              </a:rPr>
              <a:t>Make your apps smarter with customer data </a:t>
            </a:r>
            <a:r>
              <a:rPr lang="en-US" sz="2856" dirty="0">
                <a:solidFill>
                  <a:schemeClr val="tx1"/>
                </a:solidFill>
              </a:rPr>
              <a:t>by using the CDS</a:t>
            </a:r>
            <a:r>
              <a:rPr lang="en-US" sz="2856" dirty="0"/>
              <a:t> </a:t>
            </a:r>
          </a:p>
          <a:p>
            <a:pPr marL="0" indent="0">
              <a:buNone/>
            </a:pPr>
            <a:endParaRPr lang="en-US" sz="2856" dirty="0"/>
          </a:p>
          <a:p>
            <a:pPr marL="524486" indent="-524486">
              <a:buFont typeface="+mj-lt"/>
              <a:buAutoNum type="arabicPeriod"/>
            </a:pPr>
            <a:endParaRPr lang="en-US" sz="2856" dirty="0"/>
          </a:p>
        </p:txBody>
      </p:sp>
      <p:sp>
        <p:nvSpPr>
          <p:cNvPr id="6" name="Rectangle 5"/>
          <p:cNvSpPr/>
          <p:nvPr/>
        </p:nvSpPr>
        <p:spPr bwMode="auto">
          <a:xfrm>
            <a:off x="4266305" y="238287"/>
            <a:ext cx="7563774" cy="1704512"/>
          </a:xfrm>
          <a:prstGeom prst="rect">
            <a:avLst/>
          </a:prstGeom>
          <a:solidFill>
            <a:srgbClr val="0078D7">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CA"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 name="Rectangle 6"/>
          <p:cNvSpPr/>
          <p:nvPr/>
        </p:nvSpPr>
        <p:spPr bwMode="auto">
          <a:xfrm>
            <a:off x="4340230" y="3990035"/>
            <a:ext cx="7563774" cy="2689933"/>
          </a:xfrm>
          <a:prstGeom prst="rect">
            <a:avLst/>
          </a:prstGeom>
          <a:solidFill>
            <a:srgbClr val="0078D7">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CA"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2319234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656427" y="5400818"/>
            <a:ext cx="10895055" cy="431330"/>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PowerApps, Power BI Embedded, Flow &amp; Common Data Service</a:t>
            </a:r>
          </a:p>
        </p:txBody>
      </p:sp>
      <p:sp>
        <p:nvSpPr>
          <p:cNvPr id="46" name="Rectangle 45"/>
          <p:cNvSpPr/>
          <p:nvPr/>
        </p:nvSpPr>
        <p:spPr bwMode="auto">
          <a:xfrm>
            <a:off x="656426" y="2686831"/>
            <a:ext cx="2012043" cy="2640953"/>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186494" tIns="182854"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Office 365</a:t>
            </a:r>
          </a:p>
        </p:txBody>
      </p:sp>
      <p:sp>
        <p:nvSpPr>
          <p:cNvPr id="47" name="Rectangle 46"/>
          <p:cNvSpPr/>
          <p:nvPr/>
        </p:nvSpPr>
        <p:spPr bwMode="auto">
          <a:xfrm>
            <a:off x="656427" y="2084789"/>
            <a:ext cx="10895055" cy="549256"/>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Microsoft AppSource</a:t>
            </a: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ectangle 47"/>
          <p:cNvSpPr/>
          <p:nvPr/>
        </p:nvSpPr>
        <p:spPr bwMode="auto">
          <a:xfrm>
            <a:off x="9540086" y="2686831"/>
            <a:ext cx="2011395" cy="2640953"/>
          </a:xfrm>
          <a:prstGeom prst="rect">
            <a:avLst/>
          </a:pr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86494" tIns="182854"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Third Party Business Applications</a:t>
            </a:r>
          </a:p>
        </p:txBody>
      </p:sp>
      <p:sp>
        <p:nvSpPr>
          <p:cNvPr id="49" name="Rectangle 48"/>
          <p:cNvSpPr/>
          <p:nvPr/>
        </p:nvSpPr>
        <p:spPr bwMode="auto">
          <a:xfrm>
            <a:off x="4833789" y="2686830"/>
            <a:ext cx="4629336" cy="2648524"/>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494" tIns="182854" rIns="186494" bIns="149196" numCol="1" spcCol="0" rtlCol="0" fromWordArt="0" anchor="t"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Dynamics 365</a:t>
            </a: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0" name="Group 49"/>
          <p:cNvGrpSpPr/>
          <p:nvPr/>
        </p:nvGrpSpPr>
        <p:grpSpPr>
          <a:xfrm>
            <a:off x="5144595" y="3426420"/>
            <a:ext cx="4007720" cy="1560574"/>
            <a:chOff x="4941185" y="3171086"/>
            <a:chExt cx="4008289" cy="1558142"/>
          </a:xfrm>
        </p:grpSpPr>
        <p:sp>
          <p:nvSpPr>
            <p:cNvPr id="51" name="Rectangle 50"/>
            <p:cNvSpPr/>
            <p:nvPr/>
          </p:nvSpPr>
          <p:spPr bwMode="auto">
            <a:xfrm>
              <a:off x="4941185" y="3720742"/>
              <a:ext cx="1940293"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Field Service</a:t>
              </a:r>
            </a:p>
          </p:txBody>
        </p:sp>
        <p:grpSp>
          <p:nvGrpSpPr>
            <p:cNvPr id="52" name="Group 51"/>
            <p:cNvGrpSpPr/>
            <p:nvPr/>
          </p:nvGrpSpPr>
          <p:grpSpPr>
            <a:xfrm>
              <a:off x="4941185" y="3171086"/>
              <a:ext cx="4008289" cy="1558142"/>
              <a:chOff x="4941185" y="3171086"/>
              <a:chExt cx="4008289" cy="1558142"/>
            </a:xfrm>
          </p:grpSpPr>
          <p:sp>
            <p:nvSpPr>
              <p:cNvPr id="53" name="Rectangle 52"/>
              <p:cNvSpPr/>
              <p:nvPr/>
            </p:nvSpPr>
            <p:spPr bwMode="auto">
              <a:xfrm>
                <a:off x="4941185" y="3171086"/>
                <a:ext cx="1940293"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Sales</a:t>
                </a:r>
              </a:p>
            </p:txBody>
          </p:sp>
          <p:sp>
            <p:nvSpPr>
              <p:cNvPr id="54" name="Rectangle 53"/>
              <p:cNvSpPr/>
              <p:nvPr/>
            </p:nvSpPr>
            <p:spPr bwMode="auto">
              <a:xfrm>
                <a:off x="7008966" y="3171086"/>
                <a:ext cx="1940508"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Customer Service  </a:t>
                </a:r>
              </a:p>
            </p:txBody>
          </p:sp>
          <p:sp>
            <p:nvSpPr>
              <p:cNvPr id="55" name="Rectangle 54"/>
              <p:cNvSpPr/>
              <p:nvPr/>
            </p:nvSpPr>
            <p:spPr bwMode="auto">
              <a:xfrm>
                <a:off x="7008966" y="3720742"/>
                <a:ext cx="1940508"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Project Service Automation</a:t>
                </a:r>
              </a:p>
            </p:txBody>
          </p:sp>
          <p:sp>
            <p:nvSpPr>
              <p:cNvPr id="56" name="Rectangle 55"/>
              <p:cNvSpPr/>
              <p:nvPr/>
            </p:nvSpPr>
            <p:spPr bwMode="auto">
              <a:xfrm>
                <a:off x="4941185" y="4272028"/>
                <a:ext cx="1940293"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Financials</a:t>
                </a:r>
              </a:p>
            </p:txBody>
          </p:sp>
          <p:sp>
            <p:nvSpPr>
              <p:cNvPr id="57" name="Rectangle 56"/>
              <p:cNvSpPr/>
              <p:nvPr/>
            </p:nvSpPr>
            <p:spPr bwMode="auto">
              <a:xfrm>
                <a:off x="7008966" y="4272028"/>
                <a:ext cx="1940508"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Operations</a:t>
                </a:r>
              </a:p>
            </p:txBody>
          </p:sp>
        </p:grpSp>
      </p:grpSp>
      <p:grpSp>
        <p:nvGrpSpPr>
          <p:cNvPr id="58" name="Group 57"/>
          <p:cNvGrpSpPr/>
          <p:nvPr/>
        </p:nvGrpSpPr>
        <p:grpSpPr>
          <a:xfrm>
            <a:off x="1181209" y="2216079"/>
            <a:ext cx="387970" cy="271533"/>
            <a:chOff x="4303713" y="4275138"/>
            <a:chExt cx="574675" cy="419100"/>
          </a:xfrm>
          <a:solidFill>
            <a:srgbClr val="FFFFFF"/>
          </a:solidFill>
        </p:grpSpPr>
        <p:sp>
          <p:nvSpPr>
            <p:cNvPr id="59" name="Freeform 284"/>
            <p:cNvSpPr>
              <a:spLocks/>
            </p:cNvSpPr>
            <p:nvPr/>
          </p:nvSpPr>
          <p:spPr bwMode="auto">
            <a:xfrm>
              <a:off x="4725988" y="4457700"/>
              <a:ext cx="26988" cy="25400"/>
            </a:xfrm>
            <a:custGeom>
              <a:avLst/>
              <a:gdLst>
                <a:gd name="T0" fmla="*/ 9 w 17"/>
                <a:gd name="T1" fmla="*/ 0 h 16"/>
                <a:gd name="T2" fmla="*/ 12 w 17"/>
                <a:gd name="T3" fmla="*/ 0 h 16"/>
                <a:gd name="T4" fmla="*/ 15 w 17"/>
                <a:gd name="T5" fmla="*/ 2 h 16"/>
                <a:gd name="T6" fmla="*/ 16 w 17"/>
                <a:gd name="T7" fmla="*/ 4 h 16"/>
                <a:gd name="T8" fmla="*/ 17 w 17"/>
                <a:gd name="T9" fmla="*/ 8 h 16"/>
                <a:gd name="T10" fmla="*/ 16 w 17"/>
                <a:gd name="T11" fmla="*/ 11 h 16"/>
                <a:gd name="T12" fmla="*/ 15 w 17"/>
                <a:gd name="T13" fmla="*/ 13 h 16"/>
                <a:gd name="T14" fmla="*/ 12 w 17"/>
                <a:gd name="T15" fmla="*/ 16 h 16"/>
                <a:gd name="T16" fmla="*/ 9 w 17"/>
                <a:gd name="T17" fmla="*/ 16 h 16"/>
                <a:gd name="T18" fmla="*/ 5 w 17"/>
                <a:gd name="T19" fmla="*/ 16 h 16"/>
                <a:gd name="T20" fmla="*/ 3 w 17"/>
                <a:gd name="T21" fmla="*/ 13 h 16"/>
                <a:gd name="T22" fmla="*/ 1 w 17"/>
                <a:gd name="T23" fmla="*/ 11 h 16"/>
                <a:gd name="T24" fmla="*/ 0 w 17"/>
                <a:gd name="T25" fmla="*/ 8 h 16"/>
                <a:gd name="T26" fmla="*/ 1 w 17"/>
                <a:gd name="T27" fmla="*/ 5 h 16"/>
                <a:gd name="T28" fmla="*/ 3 w 17"/>
                <a:gd name="T29" fmla="*/ 2 h 16"/>
                <a:gd name="T30" fmla="*/ 5 w 17"/>
                <a:gd name="T31" fmla="*/ 0 h 16"/>
                <a:gd name="T32" fmla="*/ 9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9" y="0"/>
                  </a:moveTo>
                  <a:lnTo>
                    <a:pt x="12" y="0"/>
                  </a:lnTo>
                  <a:lnTo>
                    <a:pt x="15" y="2"/>
                  </a:lnTo>
                  <a:lnTo>
                    <a:pt x="16" y="4"/>
                  </a:lnTo>
                  <a:lnTo>
                    <a:pt x="17" y="8"/>
                  </a:lnTo>
                  <a:lnTo>
                    <a:pt x="16" y="11"/>
                  </a:lnTo>
                  <a:lnTo>
                    <a:pt x="15" y="13"/>
                  </a:lnTo>
                  <a:lnTo>
                    <a:pt x="12" y="16"/>
                  </a:lnTo>
                  <a:lnTo>
                    <a:pt x="9" y="16"/>
                  </a:lnTo>
                  <a:lnTo>
                    <a:pt x="5" y="16"/>
                  </a:lnTo>
                  <a:lnTo>
                    <a:pt x="3" y="13"/>
                  </a:lnTo>
                  <a:lnTo>
                    <a:pt x="1" y="11"/>
                  </a:lnTo>
                  <a:lnTo>
                    <a:pt x="0" y="8"/>
                  </a:lnTo>
                  <a:lnTo>
                    <a:pt x="1" y="5"/>
                  </a:lnTo>
                  <a:lnTo>
                    <a:pt x="3" y="2"/>
                  </a:lnTo>
                  <a:lnTo>
                    <a:pt x="5" y="0"/>
                  </a:lnTo>
                  <a:lnTo>
                    <a:pt x="9"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0" name="Freeform 285"/>
            <p:cNvSpPr>
              <a:spLocks/>
            </p:cNvSpPr>
            <p:nvPr/>
          </p:nvSpPr>
          <p:spPr bwMode="auto">
            <a:xfrm>
              <a:off x="4821238" y="4337050"/>
              <a:ext cx="25400" cy="26988"/>
            </a:xfrm>
            <a:custGeom>
              <a:avLst/>
              <a:gdLst>
                <a:gd name="T0" fmla="*/ 8 w 16"/>
                <a:gd name="T1" fmla="*/ 0 h 17"/>
                <a:gd name="T2" fmla="*/ 12 w 16"/>
                <a:gd name="T3" fmla="*/ 1 h 17"/>
                <a:gd name="T4" fmla="*/ 15 w 16"/>
                <a:gd name="T5" fmla="*/ 2 h 17"/>
                <a:gd name="T6" fmla="*/ 16 w 16"/>
                <a:gd name="T7" fmla="*/ 5 h 17"/>
                <a:gd name="T8" fmla="*/ 16 w 16"/>
                <a:gd name="T9" fmla="*/ 9 h 17"/>
                <a:gd name="T10" fmla="*/ 16 w 16"/>
                <a:gd name="T11" fmla="*/ 12 h 17"/>
                <a:gd name="T12" fmla="*/ 15 w 16"/>
                <a:gd name="T13" fmla="*/ 14 h 17"/>
                <a:gd name="T14" fmla="*/ 12 w 16"/>
                <a:gd name="T15" fmla="*/ 16 h 17"/>
                <a:gd name="T16" fmla="*/ 8 w 16"/>
                <a:gd name="T17" fmla="*/ 17 h 17"/>
                <a:gd name="T18" fmla="*/ 5 w 16"/>
                <a:gd name="T19" fmla="*/ 16 h 17"/>
                <a:gd name="T20" fmla="*/ 3 w 16"/>
                <a:gd name="T21" fmla="*/ 14 h 17"/>
                <a:gd name="T22" fmla="*/ 1 w 16"/>
                <a:gd name="T23" fmla="*/ 12 h 17"/>
                <a:gd name="T24" fmla="*/ 0 w 16"/>
                <a:gd name="T25" fmla="*/ 9 h 17"/>
                <a:gd name="T26" fmla="*/ 1 w 16"/>
                <a:gd name="T27" fmla="*/ 5 h 17"/>
                <a:gd name="T28" fmla="*/ 3 w 16"/>
                <a:gd name="T29" fmla="*/ 2 h 17"/>
                <a:gd name="T30" fmla="*/ 5 w 16"/>
                <a:gd name="T31" fmla="*/ 1 h 17"/>
                <a:gd name="T32" fmla="*/ 8 w 16"/>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7">
                  <a:moveTo>
                    <a:pt x="8" y="0"/>
                  </a:moveTo>
                  <a:lnTo>
                    <a:pt x="12" y="1"/>
                  </a:lnTo>
                  <a:lnTo>
                    <a:pt x="15" y="2"/>
                  </a:lnTo>
                  <a:lnTo>
                    <a:pt x="16" y="5"/>
                  </a:lnTo>
                  <a:lnTo>
                    <a:pt x="16" y="9"/>
                  </a:lnTo>
                  <a:lnTo>
                    <a:pt x="16" y="12"/>
                  </a:lnTo>
                  <a:lnTo>
                    <a:pt x="15" y="14"/>
                  </a:lnTo>
                  <a:lnTo>
                    <a:pt x="12" y="16"/>
                  </a:lnTo>
                  <a:lnTo>
                    <a:pt x="8" y="17"/>
                  </a:lnTo>
                  <a:lnTo>
                    <a:pt x="5" y="16"/>
                  </a:lnTo>
                  <a:lnTo>
                    <a:pt x="3" y="14"/>
                  </a:lnTo>
                  <a:lnTo>
                    <a:pt x="1" y="12"/>
                  </a:lnTo>
                  <a:lnTo>
                    <a:pt x="0" y="9"/>
                  </a:lnTo>
                  <a:lnTo>
                    <a:pt x="1" y="5"/>
                  </a:lnTo>
                  <a:lnTo>
                    <a:pt x="3" y="2"/>
                  </a:lnTo>
                  <a:lnTo>
                    <a:pt x="5" y="1"/>
                  </a:lnTo>
                  <a:lnTo>
                    <a:pt x="8"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1" name="Freeform 286"/>
            <p:cNvSpPr>
              <a:spLocks noEditPoints="1"/>
            </p:cNvSpPr>
            <p:nvPr/>
          </p:nvSpPr>
          <p:spPr bwMode="auto">
            <a:xfrm>
              <a:off x="4565650" y="4510088"/>
              <a:ext cx="53975" cy="55563"/>
            </a:xfrm>
            <a:custGeom>
              <a:avLst/>
              <a:gdLst>
                <a:gd name="T0" fmla="*/ 17 w 34"/>
                <a:gd name="T1" fmla="*/ 7 h 35"/>
                <a:gd name="T2" fmla="*/ 13 w 34"/>
                <a:gd name="T3" fmla="*/ 8 h 35"/>
                <a:gd name="T4" fmla="*/ 9 w 34"/>
                <a:gd name="T5" fmla="*/ 10 h 35"/>
                <a:gd name="T6" fmla="*/ 8 w 34"/>
                <a:gd name="T7" fmla="*/ 14 h 35"/>
                <a:gd name="T8" fmla="*/ 6 w 34"/>
                <a:gd name="T9" fmla="*/ 18 h 35"/>
                <a:gd name="T10" fmla="*/ 8 w 34"/>
                <a:gd name="T11" fmla="*/ 23 h 35"/>
                <a:gd name="T12" fmla="*/ 9 w 34"/>
                <a:gd name="T13" fmla="*/ 26 h 35"/>
                <a:gd name="T14" fmla="*/ 13 w 34"/>
                <a:gd name="T15" fmla="*/ 28 h 35"/>
                <a:gd name="T16" fmla="*/ 17 w 34"/>
                <a:gd name="T17" fmla="*/ 30 h 35"/>
                <a:gd name="T18" fmla="*/ 22 w 34"/>
                <a:gd name="T19" fmla="*/ 28 h 35"/>
                <a:gd name="T20" fmla="*/ 25 w 34"/>
                <a:gd name="T21" fmla="*/ 26 h 35"/>
                <a:gd name="T22" fmla="*/ 28 w 34"/>
                <a:gd name="T23" fmla="*/ 23 h 35"/>
                <a:gd name="T24" fmla="*/ 29 w 34"/>
                <a:gd name="T25" fmla="*/ 18 h 35"/>
                <a:gd name="T26" fmla="*/ 28 w 34"/>
                <a:gd name="T27" fmla="*/ 14 h 35"/>
                <a:gd name="T28" fmla="*/ 25 w 34"/>
                <a:gd name="T29" fmla="*/ 10 h 35"/>
                <a:gd name="T30" fmla="*/ 22 w 34"/>
                <a:gd name="T31" fmla="*/ 8 h 35"/>
                <a:gd name="T32" fmla="*/ 17 w 34"/>
                <a:gd name="T33" fmla="*/ 7 h 35"/>
                <a:gd name="T34" fmla="*/ 17 w 34"/>
                <a:gd name="T35" fmla="*/ 0 h 35"/>
                <a:gd name="T36" fmla="*/ 22 w 34"/>
                <a:gd name="T37" fmla="*/ 2 h 35"/>
                <a:gd name="T38" fmla="*/ 26 w 34"/>
                <a:gd name="T39" fmla="*/ 3 h 35"/>
                <a:gd name="T40" fmla="*/ 30 w 34"/>
                <a:gd name="T41" fmla="*/ 6 h 35"/>
                <a:gd name="T42" fmla="*/ 33 w 34"/>
                <a:gd name="T43" fmla="*/ 10 h 35"/>
                <a:gd name="T44" fmla="*/ 34 w 34"/>
                <a:gd name="T45" fmla="*/ 14 h 35"/>
                <a:gd name="T46" fmla="*/ 34 w 34"/>
                <a:gd name="T47" fmla="*/ 18 h 35"/>
                <a:gd name="T48" fmla="*/ 34 w 34"/>
                <a:gd name="T49" fmla="*/ 23 h 35"/>
                <a:gd name="T50" fmla="*/ 33 w 34"/>
                <a:gd name="T51" fmla="*/ 27 h 35"/>
                <a:gd name="T52" fmla="*/ 30 w 34"/>
                <a:gd name="T53" fmla="*/ 31 h 35"/>
                <a:gd name="T54" fmla="*/ 26 w 34"/>
                <a:gd name="T55" fmla="*/ 34 h 35"/>
                <a:gd name="T56" fmla="*/ 22 w 34"/>
                <a:gd name="T57" fmla="*/ 35 h 35"/>
                <a:gd name="T58" fmla="*/ 17 w 34"/>
                <a:gd name="T59" fmla="*/ 35 h 35"/>
                <a:gd name="T60" fmla="*/ 13 w 34"/>
                <a:gd name="T61" fmla="*/ 35 h 35"/>
                <a:gd name="T62" fmla="*/ 9 w 34"/>
                <a:gd name="T63" fmla="*/ 34 h 35"/>
                <a:gd name="T64" fmla="*/ 5 w 34"/>
                <a:gd name="T65" fmla="*/ 31 h 35"/>
                <a:gd name="T66" fmla="*/ 2 w 34"/>
                <a:gd name="T67" fmla="*/ 27 h 35"/>
                <a:gd name="T68" fmla="*/ 1 w 34"/>
                <a:gd name="T69" fmla="*/ 23 h 35"/>
                <a:gd name="T70" fmla="*/ 0 w 34"/>
                <a:gd name="T71" fmla="*/ 18 h 35"/>
                <a:gd name="T72" fmla="*/ 1 w 34"/>
                <a:gd name="T73" fmla="*/ 14 h 35"/>
                <a:gd name="T74" fmla="*/ 2 w 34"/>
                <a:gd name="T75" fmla="*/ 10 h 35"/>
                <a:gd name="T76" fmla="*/ 5 w 34"/>
                <a:gd name="T77" fmla="*/ 6 h 35"/>
                <a:gd name="T78" fmla="*/ 9 w 34"/>
                <a:gd name="T79" fmla="*/ 3 h 35"/>
                <a:gd name="T80" fmla="*/ 13 w 34"/>
                <a:gd name="T81" fmla="*/ 2 h 35"/>
                <a:gd name="T82" fmla="*/ 17 w 34"/>
                <a:gd name="T8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5">
                  <a:moveTo>
                    <a:pt x="17" y="7"/>
                  </a:moveTo>
                  <a:lnTo>
                    <a:pt x="13" y="8"/>
                  </a:lnTo>
                  <a:lnTo>
                    <a:pt x="9" y="10"/>
                  </a:lnTo>
                  <a:lnTo>
                    <a:pt x="8" y="14"/>
                  </a:lnTo>
                  <a:lnTo>
                    <a:pt x="6" y="18"/>
                  </a:lnTo>
                  <a:lnTo>
                    <a:pt x="8" y="23"/>
                  </a:lnTo>
                  <a:lnTo>
                    <a:pt x="9" y="26"/>
                  </a:lnTo>
                  <a:lnTo>
                    <a:pt x="13" y="28"/>
                  </a:lnTo>
                  <a:lnTo>
                    <a:pt x="17" y="30"/>
                  </a:lnTo>
                  <a:lnTo>
                    <a:pt x="22" y="28"/>
                  </a:lnTo>
                  <a:lnTo>
                    <a:pt x="25" y="26"/>
                  </a:lnTo>
                  <a:lnTo>
                    <a:pt x="28" y="23"/>
                  </a:lnTo>
                  <a:lnTo>
                    <a:pt x="29" y="18"/>
                  </a:lnTo>
                  <a:lnTo>
                    <a:pt x="28" y="14"/>
                  </a:lnTo>
                  <a:lnTo>
                    <a:pt x="25" y="10"/>
                  </a:lnTo>
                  <a:lnTo>
                    <a:pt x="22" y="8"/>
                  </a:lnTo>
                  <a:lnTo>
                    <a:pt x="17" y="7"/>
                  </a:lnTo>
                  <a:close/>
                  <a:moveTo>
                    <a:pt x="17" y="0"/>
                  </a:moveTo>
                  <a:lnTo>
                    <a:pt x="22" y="2"/>
                  </a:lnTo>
                  <a:lnTo>
                    <a:pt x="26" y="3"/>
                  </a:lnTo>
                  <a:lnTo>
                    <a:pt x="30" y="6"/>
                  </a:lnTo>
                  <a:lnTo>
                    <a:pt x="33" y="10"/>
                  </a:lnTo>
                  <a:lnTo>
                    <a:pt x="34" y="14"/>
                  </a:lnTo>
                  <a:lnTo>
                    <a:pt x="34" y="18"/>
                  </a:lnTo>
                  <a:lnTo>
                    <a:pt x="34" y="23"/>
                  </a:lnTo>
                  <a:lnTo>
                    <a:pt x="33" y="27"/>
                  </a:lnTo>
                  <a:lnTo>
                    <a:pt x="30" y="31"/>
                  </a:lnTo>
                  <a:lnTo>
                    <a:pt x="26" y="34"/>
                  </a:lnTo>
                  <a:lnTo>
                    <a:pt x="22" y="35"/>
                  </a:lnTo>
                  <a:lnTo>
                    <a:pt x="17" y="35"/>
                  </a:lnTo>
                  <a:lnTo>
                    <a:pt x="13" y="35"/>
                  </a:lnTo>
                  <a:lnTo>
                    <a:pt x="9" y="34"/>
                  </a:lnTo>
                  <a:lnTo>
                    <a:pt x="5" y="31"/>
                  </a:lnTo>
                  <a:lnTo>
                    <a:pt x="2" y="27"/>
                  </a:lnTo>
                  <a:lnTo>
                    <a:pt x="1" y="23"/>
                  </a:lnTo>
                  <a:lnTo>
                    <a:pt x="0" y="18"/>
                  </a:lnTo>
                  <a:lnTo>
                    <a:pt x="1" y="14"/>
                  </a:lnTo>
                  <a:lnTo>
                    <a:pt x="2" y="10"/>
                  </a:lnTo>
                  <a:lnTo>
                    <a:pt x="5" y="6"/>
                  </a:lnTo>
                  <a:lnTo>
                    <a:pt x="9" y="3"/>
                  </a:lnTo>
                  <a:lnTo>
                    <a:pt x="13" y="2"/>
                  </a:lnTo>
                  <a:lnTo>
                    <a:pt x="17"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2" name="Freeform 287"/>
            <p:cNvSpPr>
              <a:spLocks noEditPoints="1"/>
            </p:cNvSpPr>
            <p:nvPr/>
          </p:nvSpPr>
          <p:spPr bwMode="auto">
            <a:xfrm>
              <a:off x="4587875" y="4275138"/>
              <a:ext cx="290513" cy="114300"/>
            </a:xfrm>
            <a:custGeom>
              <a:avLst/>
              <a:gdLst>
                <a:gd name="T0" fmla="*/ 56 w 183"/>
                <a:gd name="T1" fmla="*/ 29 h 72"/>
                <a:gd name="T2" fmla="*/ 84 w 183"/>
                <a:gd name="T3" fmla="*/ 27 h 72"/>
                <a:gd name="T4" fmla="*/ 56 w 183"/>
                <a:gd name="T5" fmla="*/ 19 h 72"/>
                <a:gd name="T6" fmla="*/ 84 w 183"/>
                <a:gd name="T7" fmla="*/ 21 h 72"/>
                <a:gd name="T8" fmla="*/ 56 w 183"/>
                <a:gd name="T9" fmla="*/ 19 h 72"/>
                <a:gd name="T10" fmla="*/ 28 w 183"/>
                <a:gd name="T11" fmla="*/ 7 h 72"/>
                <a:gd name="T12" fmla="*/ 22 w 183"/>
                <a:gd name="T13" fmla="*/ 12 h 72"/>
                <a:gd name="T14" fmla="*/ 16 w 183"/>
                <a:gd name="T15" fmla="*/ 20 h 72"/>
                <a:gd name="T16" fmla="*/ 16 w 183"/>
                <a:gd name="T17" fmla="*/ 28 h 72"/>
                <a:gd name="T18" fmla="*/ 20 w 183"/>
                <a:gd name="T19" fmla="*/ 35 h 72"/>
                <a:gd name="T20" fmla="*/ 26 w 183"/>
                <a:gd name="T21" fmla="*/ 27 h 72"/>
                <a:gd name="T22" fmla="*/ 26 w 183"/>
                <a:gd name="T23" fmla="*/ 20 h 72"/>
                <a:gd name="T24" fmla="*/ 30 w 183"/>
                <a:gd name="T25" fmla="*/ 16 h 72"/>
                <a:gd name="T26" fmla="*/ 36 w 183"/>
                <a:gd name="T27" fmla="*/ 16 h 72"/>
                <a:gd name="T28" fmla="*/ 42 w 183"/>
                <a:gd name="T29" fmla="*/ 20 h 72"/>
                <a:gd name="T30" fmla="*/ 42 w 183"/>
                <a:gd name="T31" fmla="*/ 27 h 72"/>
                <a:gd name="T32" fmla="*/ 36 w 183"/>
                <a:gd name="T33" fmla="*/ 32 h 72"/>
                <a:gd name="T34" fmla="*/ 31 w 183"/>
                <a:gd name="T35" fmla="*/ 32 h 72"/>
                <a:gd name="T36" fmla="*/ 30 w 183"/>
                <a:gd name="T37" fmla="*/ 40 h 72"/>
                <a:gd name="T38" fmla="*/ 38 w 183"/>
                <a:gd name="T39" fmla="*/ 40 h 72"/>
                <a:gd name="T40" fmla="*/ 46 w 183"/>
                <a:gd name="T41" fmla="*/ 36 h 72"/>
                <a:gd name="T42" fmla="*/ 50 w 183"/>
                <a:gd name="T43" fmla="*/ 28 h 72"/>
                <a:gd name="T44" fmla="*/ 50 w 183"/>
                <a:gd name="T45" fmla="*/ 20 h 72"/>
                <a:gd name="T46" fmla="*/ 46 w 183"/>
                <a:gd name="T47" fmla="*/ 12 h 72"/>
                <a:gd name="T48" fmla="*/ 38 w 183"/>
                <a:gd name="T49" fmla="*/ 7 h 72"/>
                <a:gd name="T50" fmla="*/ 34 w 183"/>
                <a:gd name="T51" fmla="*/ 0 h 72"/>
                <a:gd name="T52" fmla="*/ 46 w 183"/>
                <a:gd name="T53" fmla="*/ 4 h 72"/>
                <a:gd name="T54" fmla="*/ 52 w 183"/>
                <a:gd name="T55" fmla="*/ 9 h 72"/>
                <a:gd name="T56" fmla="*/ 84 w 183"/>
                <a:gd name="T57" fmla="*/ 12 h 72"/>
                <a:gd name="T58" fmla="*/ 174 w 183"/>
                <a:gd name="T59" fmla="*/ 4 h 72"/>
                <a:gd name="T60" fmla="*/ 182 w 183"/>
                <a:gd name="T61" fmla="*/ 37 h 72"/>
                <a:gd name="T62" fmla="*/ 177 w 183"/>
                <a:gd name="T63" fmla="*/ 49 h 72"/>
                <a:gd name="T64" fmla="*/ 177 w 183"/>
                <a:gd name="T65" fmla="*/ 40 h 72"/>
                <a:gd name="T66" fmla="*/ 171 w 183"/>
                <a:gd name="T67" fmla="*/ 32 h 72"/>
                <a:gd name="T68" fmla="*/ 159 w 183"/>
                <a:gd name="T69" fmla="*/ 27 h 72"/>
                <a:gd name="T70" fmla="*/ 144 w 183"/>
                <a:gd name="T71" fmla="*/ 32 h 72"/>
                <a:gd name="T72" fmla="*/ 140 w 183"/>
                <a:gd name="T73" fmla="*/ 36 h 72"/>
                <a:gd name="T74" fmla="*/ 128 w 183"/>
                <a:gd name="T75" fmla="*/ 51 h 72"/>
                <a:gd name="T76" fmla="*/ 84 w 183"/>
                <a:gd name="T77" fmla="*/ 47 h 72"/>
                <a:gd name="T78" fmla="*/ 54 w 183"/>
                <a:gd name="T79" fmla="*/ 36 h 72"/>
                <a:gd name="T80" fmla="*/ 50 w 183"/>
                <a:gd name="T81" fmla="*/ 40 h 72"/>
                <a:gd name="T82" fmla="*/ 39 w 183"/>
                <a:gd name="T83" fmla="*/ 47 h 72"/>
                <a:gd name="T84" fmla="*/ 27 w 183"/>
                <a:gd name="T85" fmla="*/ 47 h 72"/>
                <a:gd name="T86" fmla="*/ 7 w 183"/>
                <a:gd name="T87" fmla="*/ 63 h 72"/>
                <a:gd name="T88" fmla="*/ 0 w 183"/>
                <a:gd name="T89" fmla="*/ 72 h 72"/>
                <a:gd name="T90" fmla="*/ 16 w 183"/>
                <a:gd name="T91" fmla="*/ 40 h 72"/>
                <a:gd name="T92" fmla="*/ 11 w 183"/>
                <a:gd name="T93" fmla="*/ 29 h 72"/>
                <a:gd name="T94" fmla="*/ 11 w 183"/>
                <a:gd name="T95" fmla="*/ 17 h 72"/>
                <a:gd name="T96" fmla="*/ 16 w 183"/>
                <a:gd name="T97" fmla="*/ 7 h 72"/>
                <a:gd name="T98" fmla="*/ 27 w 183"/>
                <a:gd name="T99" fmla="*/ 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 h="72">
                  <a:moveTo>
                    <a:pt x="56" y="27"/>
                  </a:moveTo>
                  <a:lnTo>
                    <a:pt x="56" y="29"/>
                  </a:lnTo>
                  <a:lnTo>
                    <a:pt x="84" y="29"/>
                  </a:lnTo>
                  <a:lnTo>
                    <a:pt x="84" y="27"/>
                  </a:lnTo>
                  <a:lnTo>
                    <a:pt x="56" y="27"/>
                  </a:lnTo>
                  <a:close/>
                  <a:moveTo>
                    <a:pt x="56" y="19"/>
                  </a:moveTo>
                  <a:lnTo>
                    <a:pt x="56" y="21"/>
                  </a:lnTo>
                  <a:lnTo>
                    <a:pt x="84" y="21"/>
                  </a:lnTo>
                  <a:lnTo>
                    <a:pt x="84" y="19"/>
                  </a:lnTo>
                  <a:lnTo>
                    <a:pt x="56" y="19"/>
                  </a:lnTo>
                  <a:close/>
                  <a:moveTo>
                    <a:pt x="34" y="7"/>
                  </a:moveTo>
                  <a:lnTo>
                    <a:pt x="28" y="7"/>
                  </a:lnTo>
                  <a:lnTo>
                    <a:pt x="24" y="9"/>
                  </a:lnTo>
                  <a:lnTo>
                    <a:pt x="22" y="12"/>
                  </a:lnTo>
                  <a:lnTo>
                    <a:pt x="19" y="15"/>
                  </a:lnTo>
                  <a:lnTo>
                    <a:pt x="16" y="20"/>
                  </a:lnTo>
                  <a:lnTo>
                    <a:pt x="16" y="24"/>
                  </a:lnTo>
                  <a:lnTo>
                    <a:pt x="16" y="28"/>
                  </a:lnTo>
                  <a:lnTo>
                    <a:pt x="18" y="32"/>
                  </a:lnTo>
                  <a:lnTo>
                    <a:pt x="20" y="35"/>
                  </a:lnTo>
                  <a:lnTo>
                    <a:pt x="26" y="28"/>
                  </a:lnTo>
                  <a:lnTo>
                    <a:pt x="26" y="27"/>
                  </a:lnTo>
                  <a:lnTo>
                    <a:pt x="24" y="24"/>
                  </a:lnTo>
                  <a:lnTo>
                    <a:pt x="26" y="20"/>
                  </a:lnTo>
                  <a:lnTo>
                    <a:pt x="27" y="17"/>
                  </a:lnTo>
                  <a:lnTo>
                    <a:pt x="30" y="16"/>
                  </a:lnTo>
                  <a:lnTo>
                    <a:pt x="34" y="15"/>
                  </a:lnTo>
                  <a:lnTo>
                    <a:pt x="36" y="16"/>
                  </a:lnTo>
                  <a:lnTo>
                    <a:pt x="39" y="17"/>
                  </a:lnTo>
                  <a:lnTo>
                    <a:pt x="42" y="20"/>
                  </a:lnTo>
                  <a:lnTo>
                    <a:pt x="42" y="24"/>
                  </a:lnTo>
                  <a:lnTo>
                    <a:pt x="42" y="27"/>
                  </a:lnTo>
                  <a:lnTo>
                    <a:pt x="39" y="31"/>
                  </a:lnTo>
                  <a:lnTo>
                    <a:pt x="36" y="32"/>
                  </a:lnTo>
                  <a:lnTo>
                    <a:pt x="34" y="32"/>
                  </a:lnTo>
                  <a:lnTo>
                    <a:pt x="31" y="32"/>
                  </a:lnTo>
                  <a:lnTo>
                    <a:pt x="26" y="39"/>
                  </a:lnTo>
                  <a:lnTo>
                    <a:pt x="30" y="40"/>
                  </a:lnTo>
                  <a:lnTo>
                    <a:pt x="34" y="41"/>
                  </a:lnTo>
                  <a:lnTo>
                    <a:pt x="38" y="40"/>
                  </a:lnTo>
                  <a:lnTo>
                    <a:pt x="42" y="39"/>
                  </a:lnTo>
                  <a:lnTo>
                    <a:pt x="46" y="36"/>
                  </a:lnTo>
                  <a:lnTo>
                    <a:pt x="48" y="32"/>
                  </a:lnTo>
                  <a:lnTo>
                    <a:pt x="50" y="28"/>
                  </a:lnTo>
                  <a:lnTo>
                    <a:pt x="51" y="24"/>
                  </a:lnTo>
                  <a:lnTo>
                    <a:pt x="50" y="20"/>
                  </a:lnTo>
                  <a:lnTo>
                    <a:pt x="48" y="15"/>
                  </a:lnTo>
                  <a:lnTo>
                    <a:pt x="46" y="12"/>
                  </a:lnTo>
                  <a:lnTo>
                    <a:pt x="42" y="9"/>
                  </a:lnTo>
                  <a:lnTo>
                    <a:pt x="38" y="7"/>
                  </a:lnTo>
                  <a:lnTo>
                    <a:pt x="34" y="7"/>
                  </a:lnTo>
                  <a:close/>
                  <a:moveTo>
                    <a:pt x="34" y="0"/>
                  </a:moveTo>
                  <a:lnTo>
                    <a:pt x="39" y="1"/>
                  </a:lnTo>
                  <a:lnTo>
                    <a:pt x="46" y="4"/>
                  </a:lnTo>
                  <a:lnTo>
                    <a:pt x="50" y="7"/>
                  </a:lnTo>
                  <a:lnTo>
                    <a:pt x="52" y="9"/>
                  </a:lnTo>
                  <a:lnTo>
                    <a:pt x="54" y="12"/>
                  </a:lnTo>
                  <a:lnTo>
                    <a:pt x="84" y="12"/>
                  </a:lnTo>
                  <a:lnTo>
                    <a:pt x="84" y="4"/>
                  </a:lnTo>
                  <a:lnTo>
                    <a:pt x="174" y="4"/>
                  </a:lnTo>
                  <a:lnTo>
                    <a:pt x="174" y="27"/>
                  </a:lnTo>
                  <a:lnTo>
                    <a:pt x="182" y="37"/>
                  </a:lnTo>
                  <a:lnTo>
                    <a:pt x="183" y="49"/>
                  </a:lnTo>
                  <a:lnTo>
                    <a:pt x="177" y="49"/>
                  </a:lnTo>
                  <a:lnTo>
                    <a:pt x="177" y="44"/>
                  </a:lnTo>
                  <a:lnTo>
                    <a:pt x="177" y="40"/>
                  </a:lnTo>
                  <a:lnTo>
                    <a:pt x="174" y="36"/>
                  </a:lnTo>
                  <a:lnTo>
                    <a:pt x="171" y="32"/>
                  </a:lnTo>
                  <a:lnTo>
                    <a:pt x="167" y="29"/>
                  </a:lnTo>
                  <a:lnTo>
                    <a:pt x="159" y="27"/>
                  </a:lnTo>
                  <a:lnTo>
                    <a:pt x="152" y="28"/>
                  </a:lnTo>
                  <a:lnTo>
                    <a:pt x="144" y="32"/>
                  </a:lnTo>
                  <a:lnTo>
                    <a:pt x="143" y="35"/>
                  </a:lnTo>
                  <a:lnTo>
                    <a:pt x="140" y="36"/>
                  </a:lnTo>
                  <a:lnTo>
                    <a:pt x="136" y="41"/>
                  </a:lnTo>
                  <a:lnTo>
                    <a:pt x="128" y="51"/>
                  </a:lnTo>
                  <a:lnTo>
                    <a:pt x="123" y="47"/>
                  </a:lnTo>
                  <a:lnTo>
                    <a:pt x="84" y="47"/>
                  </a:lnTo>
                  <a:lnTo>
                    <a:pt x="84" y="36"/>
                  </a:lnTo>
                  <a:lnTo>
                    <a:pt x="54" y="36"/>
                  </a:lnTo>
                  <a:lnTo>
                    <a:pt x="52" y="39"/>
                  </a:lnTo>
                  <a:lnTo>
                    <a:pt x="50" y="40"/>
                  </a:lnTo>
                  <a:lnTo>
                    <a:pt x="46" y="44"/>
                  </a:lnTo>
                  <a:lnTo>
                    <a:pt x="39" y="47"/>
                  </a:lnTo>
                  <a:lnTo>
                    <a:pt x="34" y="48"/>
                  </a:lnTo>
                  <a:lnTo>
                    <a:pt x="27" y="47"/>
                  </a:lnTo>
                  <a:lnTo>
                    <a:pt x="22" y="44"/>
                  </a:lnTo>
                  <a:lnTo>
                    <a:pt x="7" y="63"/>
                  </a:lnTo>
                  <a:lnTo>
                    <a:pt x="7" y="72"/>
                  </a:lnTo>
                  <a:lnTo>
                    <a:pt x="0" y="72"/>
                  </a:lnTo>
                  <a:lnTo>
                    <a:pt x="0" y="61"/>
                  </a:lnTo>
                  <a:lnTo>
                    <a:pt x="16" y="40"/>
                  </a:lnTo>
                  <a:lnTo>
                    <a:pt x="12" y="36"/>
                  </a:lnTo>
                  <a:lnTo>
                    <a:pt x="11" y="29"/>
                  </a:lnTo>
                  <a:lnTo>
                    <a:pt x="10" y="24"/>
                  </a:lnTo>
                  <a:lnTo>
                    <a:pt x="11" y="17"/>
                  </a:lnTo>
                  <a:lnTo>
                    <a:pt x="14" y="12"/>
                  </a:lnTo>
                  <a:lnTo>
                    <a:pt x="16" y="7"/>
                  </a:lnTo>
                  <a:lnTo>
                    <a:pt x="22" y="4"/>
                  </a:lnTo>
                  <a:lnTo>
                    <a:pt x="27" y="1"/>
                  </a:lnTo>
                  <a:lnTo>
                    <a:pt x="34"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3" name="Freeform 288"/>
            <p:cNvSpPr>
              <a:spLocks noEditPoints="1"/>
            </p:cNvSpPr>
            <p:nvPr/>
          </p:nvSpPr>
          <p:spPr bwMode="auto">
            <a:xfrm>
              <a:off x="4681538" y="4349750"/>
              <a:ext cx="196850" cy="322263"/>
            </a:xfrm>
            <a:custGeom>
              <a:avLst/>
              <a:gdLst>
                <a:gd name="T0" fmla="*/ 32 w 124"/>
                <a:gd name="T1" fmla="*/ 56 h 203"/>
                <a:gd name="T2" fmla="*/ 23 w 124"/>
                <a:gd name="T3" fmla="*/ 61 h 203"/>
                <a:gd name="T4" fmla="*/ 17 w 124"/>
                <a:gd name="T5" fmla="*/ 70 h 203"/>
                <a:gd name="T6" fmla="*/ 17 w 124"/>
                <a:gd name="T7" fmla="*/ 81 h 203"/>
                <a:gd name="T8" fmla="*/ 23 w 124"/>
                <a:gd name="T9" fmla="*/ 91 h 203"/>
                <a:gd name="T10" fmla="*/ 32 w 124"/>
                <a:gd name="T11" fmla="*/ 96 h 203"/>
                <a:gd name="T12" fmla="*/ 43 w 124"/>
                <a:gd name="T13" fmla="*/ 96 h 203"/>
                <a:gd name="T14" fmla="*/ 52 w 124"/>
                <a:gd name="T15" fmla="*/ 91 h 203"/>
                <a:gd name="T16" fmla="*/ 57 w 124"/>
                <a:gd name="T17" fmla="*/ 81 h 203"/>
                <a:gd name="T18" fmla="*/ 57 w 124"/>
                <a:gd name="T19" fmla="*/ 70 h 203"/>
                <a:gd name="T20" fmla="*/ 52 w 124"/>
                <a:gd name="T21" fmla="*/ 61 h 203"/>
                <a:gd name="T22" fmla="*/ 43 w 124"/>
                <a:gd name="T23" fmla="*/ 56 h 203"/>
                <a:gd name="T24" fmla="*/ 64 w 124"/>
                <a:gd name="T25" fmla="*/ 0 h 203"/>
                <a:gd name="T26" fmla="*/ 68 w 124"/>
                <a:gd name="T27" fmla="*/ 5 h 203"/>
                <a:gd name="T28" fmla="*/ 37 w 124"/>
                <a:gd name="T29" fmla="*/ 38 h 203"/>
                <a:gd name="T30" fmla="*/ 63 w 124"/>
                <a:gd name="T31" fmla="*/ 49 h 203"/>
                <a:gd name="T32" fmla="*/ 69 w 124"/>
                <a:gd name="T33" fmla="*/ 60 h 203"/>
                <a:gd name="T34" fmla="*/ 114 w 124"/>
                <a:gd name="T35" fmla="*/ 13 h 203"/>
                <a:gd name="T36" fmla="*/ 118 w 124"/>
                <a:gd name="T37" fmla="*/ 2 h 203"/>
                <a:gd name="T38" fmla="*/ 124 w 124"/>
                <a:gd name="T39" fmla="*/ 2 h 203"/>
                <a:gd name="T40" fmla="*/ 120 w 124"/>
                <a:gd name="T41" fmla="*/ 13 h 203"/>
                <a:gd name="T42" fmla="*/ 108 w 124"/>
                <a:gd name="T43" fmla="*/ 26 h 203"/>
                <a:gd name="T44" fmla="*/ 73 w 124"/>
                <a:gd name="T45" fmla="*/ 70 h 203"/>
                <a:gd name="T46" fmla="*/ 73 w 124"/>
                <a:gd name="T47" fmla="*/ 84 h 203"/>
                <a:gd name="T48" fmla="*/ 71 w 124"/>
                <a:gd name="T49" fmla="*/ 203 h 203"/>
                <a:gd name="T50" fmla="*/ 64 w 124"/>
                <a:gd name="T51" fmla="*/ 100 h 203"/>
                <a:gd name="T52" fmla="*/ 51 w 124"/>
                <a:gd name="T53" fmla="*/ 109 h 203"/>
                <a:gd name="T54" fmla="*/ 23 w 124"/>
                <a:gd name="T55" fmla="*/ 109 h 203"/>
                <a:gd name="T56" fmla="*/ 9 w 124"/>
                <a:gd name="T57" fmla="*/ 100 h 203"/>
                <a:gd name="T58" fmla="*/ 4 w 124"/>
                <a:gd name="T59" fmla="*/ 131 h 203"/>
                <a:gd name="T60" fmla="*/ 1 w 124"/>
                <a:gd name="T61" fmla="*/ 84 h 203"/>
                <a:gd name="T62" fmla="*/ 3 w 124"/>
                <a:gd name="T63" fmla="*/ 61 h 203"/>
                <a:gd name="T64" fmla="*/ 16 w 124"/>
                <a:gd name="T65" fmla="*/ 45 h 203"/>
                <a:gd name="T66" fmla="*/ 27 w 124"/>
                <a:gd name="T67" fmla="*/ 40 h 203"/>
                <a:gd name="T68" fmla="*/ 64 w 124"/>
                <a:gd name="T6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 h="203">
                  <a:moveTo>
                    <a:pt x="37" y="54"/>
                  </a:moveTo>
                  <a:lnTo>
                    <a:pt x="32" y="56"/>
                  </a:lnTo>
                  <a:lnTo>
                    <a:pt x="27" y="57"/>
                  </a:lnTo>
                  <a:lnTo>
                    <a:pt x="23" y="61"/>
                  </a:lnTo>
                  <a:lnTo>
                    <a:pt x="19" y="65"/>
                  </a:lnTo>
                  <a:lnTo>
                    <a:pt x="17" y="70"/>
                  </a:lnTo>
                  <a:lnTo>
                    <a:pt x="16" y="76"/>
                  </a:lnTo>
                  <a:lnTo>
                    <a:pt x="17" y="81"/>
                  </a:lnTo>
                  <a:lnTo>
                    <a:pt x="19" y="87"/>
                  </a:lnTo>
                  <a:lnTo>
                    <a:pt x="23" y="91"/>
                  </a:lnTo>
                  <a:lnTo>
                    <a:pt x="27" y="93"/>
                  </a:lnTo>
                  <a:lnTo>
                    <a:pt x="32" y="96"/>
                  </a:lnTo>
                  <a:lnTo>
                    <a:pt x="37" y="96"/>
                  </a:lnTo>
                  <a:lnTo>
                    <a:pt x="43" y="96"/>
                  </a:lnTo>
                  <a:lnTo>
                    <a:pt x="47" y="93"/>
                  </a:lnTo>
                  <a:lnTo>
                    <a:pt x="52" y="91"/>
                  </a:lnTo>
                  <a:lnTo>
                    <a:pt x="55" y="87"/>
                  </a:lnTo>
                  <a:lnTo>
                    <a:pt x="57" y="81"/>
                  </a:lnTo>
                  <a:lnTo>
                    <a:pt x="57" y="76"/>
                  </a:lnTo>
                  <a:lnTo>
                    <a:pt x="57" y="70"/>
                  </a:lnTo>
                  <a:lnTo>
                    <a:pt x="55" y="65"/>
                  </a:lnTo>
                  <a:lnTo>
                    <a:pt x="52" y="61"/>
                  </a:lnTo>
                  <a:lnTo>
                    <a:pt x="47" y="57"/>
                  </a:lnTo>
                  <a:lnTo>
                    <a:pt x="43" y="56"/>
                  </a:lnTo>
                  <a:lnTo>
                    <a:pt x="37" y="54"/>
                  </a:lnTo>
                  <a:close/>
                  <a:moveTo>
                    <a:pt x="64" y="0"/>
                  </a:moveTo>
                  <a:lnTo>
                    <a:pt x="69" y="4"/>
                  </a:lnTo>
                  <a:lnTo>
                    <a:pt x="68" y="5"/>
                  </a:lnTo>
                  <a:lnTo>
                    <a:pt x="36" y="38"/>
                  </a:lnTo>
                  <a:lnTo>
                    <a:pt x="37" y="38"/>
                  </a:lnTo>
                  <a:lnTo>
                    <a:pt x="51" y="41"/>
                  </a:lnTo>
                  <a:lnTo>
                    <a:pt x="63" y="49"/>
                  </a:lnTo>
                  <a:lnTo>
                    <a:pt x="67" y="54"/>
                  </a:lnTo>
                  <a:lnTo>
                    <a:pt x="69" y="60"/>
                  </a:lnTo>
                  <a:lnTo>
                    <a:pt x="104" y="22"/>
                  </a:lnTo>
                  <a:lnTo>
                    <a:pt x="114" y="13"/>
                  </a:lnTo>
                  <a:lnTo>
                    <a:pt x="116" y="8"/>
                  </a:lnTo>
                  <a:lnTo>
                    <a:pt x="118" y="2"/>
                  </a:lnTo>
                  <a:lnTo>
                    <a:pt x="124" y="2"/>
                  </a:lnTo>
                  <a:lnTo>
                    <a:pt x="124" y="2"/>
                  </a:lnTo>
                  <a:lnTo>
                    <a:pt x="123" y="8"/>
                  </a:lnTo>
                  <a:lnTo>
                    <a:pt x="120" y="13"/>
                  </a:lnTo>
                  <a:lnTo>
                    <a:pt x="118" y="17"/>
                  </a:lnTo>
                  <a:lnTo>
                    <a:pt x="108" y="26"/>
                  </a:lnTo>
                  <a:lnTo>
                    <a:pt x="72" y="66"/>
                  </a:lnTo>
                  <a:lnTo>
                    <a:pt x="73" y="70"/>
                  </a:lnTo>
                  <a:lnTo>
                    <a:pt x="73" y="76"/>
                  </a:lnTo>
                  <a:lnTo>
                    <a:pt x="73" y="84"/>
                  </a:lnTo>
                  <a:lnTo>
                    <a:pt x="71" y="91"/>
                  </a:lnTo>
                  <a:lnTo>
                    <a:pt x="71" y="203"/>
                  </a:lnTo>
                  <a:lnTo>
                    <a:pt x="64" y="203"/>
                  </a:lnTo>
                  <a:lnTo>
                    <a:pt x="64" y="100"/>
                  </a:lnTo>
                  <a:lnTo>
                    <a:pt x="63" y="101"/>
                  </a:lnTo>
                  <a:lnTo>
                    <a:pt x="51" y="109"/>
                  </a:lnTo>
                  <a:lnTo>
                    <a:pt x="37" y="113"/>
                  </a:lnTo>
                  <a:lnTo>
                    <a:pt x="23" y="109"/>
                  </a:lnTo>
                  <a:lnTo>
                    <a:pt x="11" y="101"/>
                  </a:lnTo>
                  <a:lnTo>
                    <a:pt x="9" y="100"/>
                  </a:lnTo>
                  <a:lnTo>
                    <a:pt x="9" y="131"/>
                  </a:lnTo>
                  <a:lnTo>
                    <a:pt x="4" y="131"/>
                  </a:lnTo>
                  <a:lnTo>
                    <a:pt x="4" y="91"/>
                  </a:lnTo>
                  <a:lnTo>
                    <a:pt x="1" y="84"/>
                  </a:lnTo>
                  <a:lnTo>
                    <a:pt x="0" y="76"/>
                  </a:lnTo>
                  <a:lnTo>
                    <a:pt x="3" y="61"/>
                  </a:lnTo>
                  <a:lnTo>
                    <a:pt x="11" y="49"/>
                  </a:lnTo>
                  <a:lnTo>
                    <a:pt x="16" y="45"/>
                  </a:lnTo>
                  <a:lnTo>
                    <a:pt x="21" y="42"/>
                  </a:lnTo>
                  <a:lnTo>
                    <a:pt x="27" y="40"/>
                  </a:lnTo>
                  <a:lnTo>
                    <a:pt x="63" y="1"/>
                  </a:lnTo>
                  <a:lnTo>
                    <a:pt x="64"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4" name="Freeform 289"/>
            <p:cNvSpPr>
              <a:spLocks noEditPoints="1"/>
            </p:cNvSpPr>
            <p:nvPr/>
          </p:nvSpPr>
          <p:spPr bwMode="auto">
            <a:xfrm>
              <a:off x="4303713" y="4362450"/>
              <a:ext cx="550863" cy="331788"/>
            </a:xfrm>
            <a:custGeom>
              <a:avLst/>
              <a:gdLst>
                <a:gd name="T0" fmla="*/ 56 w 347"/>
                <a:gd name="T1" fmla="*/ 192 h 209"/>
                <a:gd name="T2" fmla="*/ 170 w 347"/>
                <a:gd name="T3" fmla="*/ 195 h 209"/>
                <a:gd name="T4" fmla="*/ 163 w 347"/>
                <a:gd name="T5" fmla="*/ 188 h 209"/>
                <a:gd name="T6" fmla="*/ 11 w 347"/>
                <a:gd name="T7" fmla="*/ 139 h 209"/>
                <a:gd name="T8" fmla="*/ 209 w 347"/>
                <a:gd name="T9" fmla="*/ 139 h 209"/>
                <a:gd name="T10" fmla="*/ 72 w 347"/>
                <a:gd name="T11" fmla="*/ 6 h 209"/>
                <a:gd name="T12" fmla="*/ 56 w 347"/>
                <a:gd name="T13" fmla="*/ 12 h 209"/>
                <a:gd name="T14" fmla="*/ 48 w 347"/>
                <a:gd name="T15" fmla="*/ 24 h 209"/>
                <a:gd name="T16" fmla="*/ 44 w 347"/>
                <a:gd name="T17" fmla="*/ 50 h 209"/>
                <a:gd name="T18" fmla="*/ 42 w 347"/>
                <a:gd name="T19" fmla="*/ 79 h 209"/>
                <a:gd name="T20" fmla="*/ 35 w 347"/>
                <a:gd name="T21" fmla="*/ 81 h 209"/>
                <a:gd name="T22" fmla="*/ 19 w 347"/>
                <a:gd name="T23" fmla="*/ 92 h 209"/>
                <a:gd name="T24" fmla="*/ 14 w 347"/>
                <a:gd name="T25" fmla="*/ 100 h 209"/>
                <a:gd name="T26" fmla="*/ 11 w 347"/>
                <a:gd name="T27" fmla="*/ 104 h 209"/>
                <a:gd name="T28" fmla="*/ 87 w 347"/>
                <a:gd name="T29" fmla="*/ 117 h 209"/>
                <a:gd name="T30" fmla="*/ 209 w 347"/>
                <a:gd name="T31" fmla="*/ 133 h 209"/>
                <a:gd name="T32" fmla="*/ 209 w 347"/>
                <a:gd name="T33" fmla="*/ 103 h 209"/>
                <a:gd name="T34" fmla="*/ 205 w 347"/>
                <a:gd name="T35" fmla="*/ 93 h 209"/>
                <a:gd name="T36" fmla="*/ 191 w 347"/>
                <a:gd name="T37" fmla="*/ 85 h 209"/>
                <a:gd name="T38" fmla="*/ 181 w 347"/>
                <a:gd name="T39" fmla="*/ 79 h 209"/>
                <a:gd name="T40" fmla="*/ 179 w 347"/>
                <a:gd name="T41" fmla="*/ 76 h 209"/>
                <a:gd name="T42" fmla="*/ 173 w 347"/>
                <a:gd name="T43" fmla="*/ 24 h 209"/>
                <a:gd name="T44" fmla="*/ 169 w 347"/>
                <a:gd name="T45" fmla="*/ 16 h 209"/>
                <a:gd name="T46" fmla="*/ 154 w 347"/>
                <a:gd name="T47" fmla="*/ 8 h 209"/>
                <a:gd name="T48" fmla="*/ 135 w 347"/>
                <a:gd name="T49" fmla="*/ 6 h 209"/>
                <a:gd name="T50" fmla="*/ 86 w 347"/>
                <a:gd name="T51" fmla="*/ 0 h 209"/>
                <a:gd name="T52" fmla="*/ 149 w 347"/>
                <a:gd name="T53" fmla="*/ 1 h 209"/>
                <a:gd name="T54" fmla="*/ 167 w 347"/>
                <a:gd name="T55" fmla="*/ 8 h 209"/>
                <a:gd name="T56" fmla="*/ 178 w 347"/>
                <a:gd name="T57" fmla="*/ 21 h 209"/>
                <a:gd name="T58" fmla="*/ 179 w 347"/>
                <a:gd name="T59" fmla="*/ 25 h 209"/>
                <a:gd name="T60" fmla="*/ 194 w 347"/>
                <a:gd name="T61" fmla="*/ 80 h 209"/>
                <a:gd name="T62" fmla="*/ 209 w 347"/>
                <a:gd name="T63" fmla="*/ 88 h 209"/>
                <a:gd name="T64" fmla="*/ 215 w 347"/>
                <a:gd name="T65" fmla="*/ 100 h 209"/>
                <a:gd name="T66" fmla="*/ 215 w 347"/>
                <a:gd name="T67" fmla="*/ 104 h 209"/>
                <a:gd name="T68" fmla="*/ 202 w 347"/>
                <a:gd name="T69" fmla="*/ 188 h 209"/>
                <a:gd name="T70" fmla="*/ 195 w 347"/>
                <a:gd name="T71" fmla="*/ 195 h 209"/>
                <a:gd name="T72" fmla="*/ 0 w 347"/>
                <a:gd name="T73" fmla="*/ 209 h 209"/>
                <a:gd name="T74" fmla="*/ 22 w 347"/>
                <a:gd name="T75" fmla="*/ 193 h 209"/>
                <a:gd name="T76" fmla="*/ 19 w 347"/>
                <a:gd name="T77" fmla="*/ 157 h 209"/>
                <a:gd name="T78" fmla="*/ 6 w 347"/>
                <a:gd name="T79" fmla="*/ 103 h 209"/>
                <a:gd name="T80" fmla="*/ 7 w 347"/>
                <a:gd name="T81" fmla="*/ 97 h 209"/>
                <a:gd name="T82" fmla="*/ 12 w 347"/>
                <a:gd name="T83" fmla="*/ 88 h 209"/>
                <a:gd name="T84" fmla="*/ 27 w 347"/>
                <a:gd name="T85" fmla="*/ 80 h 209"/>
                <a:gd name="T86" fmla="*/ 42 w 347"/>
                <a:gd name="T87" fmla="*/ 25 h 209"/>
                <a:gd name="T88" fmla="*/ 42 w 347"/>
                <a:gd name="T89" fmla="*/ 21 h 209"/>
                <a:gd name="T90" fmla="*/ 52 w 347"/>
                <a:gd name="T91" fmla="*/ 8 h 209"/>
                <a:gd name="T92" fmla="*/ 72 w 347"/>
                <a:gd name="T93"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209">
                  <a:moveTo>
                    <a:pt x="58" y="157"/>
                  </a:moveTo>
                  <a:lnTo>
                    <a:pt x="58" y="188"/>
                  </a:lnTo>
                  <a:lnTo>
                    <a:pt x="56" y="192"/>
                  </a:lnTo>
                  <a:lnTo>
                    <a:pt x="54" y="193"/>
                  </a:lnTo>
                  <a:lnTo>
                    <a:pt x="50" y="195"/>
                  </a:lnTo>
                  <a:lnTo>
                    <a:pt x="170" y="195"/>
                  </a:lnTo>
                  <a:lnTo>
                    <a:pt x="167" y="193"/>
                  </a:lnTo>
                  <a:lnTo>
                    <a:pt x="165" y="192"/>
                  </a:lnTo>
                  <a:lnTo>
                    <a:pt x="163" y="188"/>
                  </a:lnTo>
                  <a:lnTo>
                    <a:pt x="163" y="157"/>
                  </a:lnTo>
                  <a:lnTo>
                    <a:pt x="58" y="157"/>
                  </a:lnTo>
                  <a:close/>
                  <a:moveTo>
                    <a:pt x="11" y="139"/>
                  </a:moveTo>
                  <a:lnTo>
                    <a:pt x="11" y="151"/>
                  </a:lnTo>
                  <a:lnTo>
                    <a:pt x="209" y="151"/>
                  </a:lnTo>
                  <a:lnTo>
                    <a:pt x="209" y="139"/>
                  </a:lnTo>
                  <a:lnTo>
                    <a:pt x="11" y="139"/>
                  </a:lnTo>
                  <a:close/>
                  <a:moveTo>
                    <a:pt x="79" y="6"/>
                  </a:moveTo>
                  <a:lnTo>
                    <a:pt x="72" y="6"/>
                  </a:lnTo>
                  <a:lnTo>
                    <a:pt x="67" y="8"/>
                  </a:lnTo>
                  <a:lnTo>
                    <a:pt x="62" y="9"/>
                  </a:lnTo>
                  <a:lnTo>
                    <a:pt x="56" y="12"/>
                  </a:lnTo>
                  <a:lnTo>
                    <a:pt x="52" y="16"/>
                  </a:lnTo>
                  <a:lnTo>
                    <a:pt x="50" y="21"/>
                  </a:lnTo>
                  <a:lnTo>
                    <a:pt x="48" y="24"/>
                  </a:lnTo>
                  <a:lnTo>
                    <a:pt x="48" y="24"/>
                  </a:lnTo>
                  <a:lnTo>
                    <a:pt x="47" y="25"/>
                  </a:lnTo>
                  <a:lnTo>
                    <a:pt x="44" y="50"/>
                  </a:lnTo>
                  <a:lnTo>
                    <a:pt x="42" y="76"/>
                  </a:lnTo>
                  <a:lnTo>
                    <a:pt x="42" y="77"/>
                  </a:lnTo>
                  <a:lnTo>
                    <a:pt x="42" y="79"/>
                  </a:lnTo>
                  <a:lnTo>
                    <a:pt x="40" y="79"/>
                  </a:lnTo>
                  <a:lnTo>
                    <a:pt x="38" y="80"/>
                  </a:lnTo>
                  <a:lnTo>
                    <a:pt x="35" y="81"/>
                  </a:lnTo>
                  <a:lnTo>
                    <a:pt x="30" y="85"/>
                  </a:lnTo>
                  <a:lnTo>
                    <a:pt x="24" y="88"/>
                  </a:lnTo>
                  <a:lnTo>
                    <a:pt x="19" y="92"/>
                  </a:lnTo>
                  <a:lnTo>
                    <a:pt x="16" y="93"/>
                  </a:lnTo>
                  <a:lnTo>
                    <a:pt x="15" y="96"/>
                  </a:lnTo>
                  <a:lnTo>
                    <a:pt x="14" y="100"/>
                  </a:lnTo>
                  <a:lnTo>
                    <a:pt x="12" y="103"/>
                  </a:lnTo>
                  <a:lnTo>
                    <a:pt x="11" y="104"/>
                  </a:lnTo>
                  <a:lnTo>
                    <a:pt x="11" y="104"/>
                  </a:lnTo>
                  <a:lnTo>
                    <a:pt x="11" y="133"/>
                  </a:lnTo>
                  <a:lnTo>
                    <a:pt x="87" y="133"/>
                  </a:lnTo>
                  <a:lnTo>
                    <a:pt x="87" y="117"/>
                  </a:lnTo>
                  <a:lnTo>
                    <a:pt x="134" y="117"/>
                  </a:lnTo>
                  <a:lnTo>
                    <a:pt x="134" y="133"/>
                  </a:lnTo>
                  <a:lnTo>
                    <a:pt x="209" y="133"/>
                  </a:lnTo>
                  <a:lnTo>
                    <a:pt x="209" y="104"/>
                  </a:lnTo>
                  <a:lnTo>
                    <a:pt x="209" y="104"/>
                  </a:lnTo>
                  <a:lnTo>
                    <a:pt x="209" y="103"/>
                  </a:lnTo>
                  <a:lnTo>
                    <a:pt x="207" y="100"/>
                  </a:lnTo>
                  <a:lnTo>
                    <a:pt x="206" y="96"/>
                  </a:lnTo>
                  <a:lnTo>
                    <a:pt x="205" y="93"/>
                  </a:lnTo>
                  <a:lnTo>
                    <a:pt x="202" y="92"/>
                  </a:lnTo>
                  <a:lnTo>
                    <a:pt x="197" y="88"/>
                  </a:lnTo>
                  <a:lnTo>
                    <a:pt x="191" y="85"/>
                  </a:lnTo>
                  <a:lnTo>
                    <a:pt x="186" y="81"/>
                  </a:lnTo>
                  <a:lnTo>
                    <a:pt x="183" y="80"/>
                  </a:lnTo>
                  <a:lnTo>
                    <a:pt x="181" y="79"/>
                  </a:lnTo>
                  <a:lnTo>
                    <a:pt x="179" y="79"/>
                  </a:lnTo>
                  <a:lnTo>
                    <a:pt x="179" y="77"/>
                  </a:lnTo>
                  <a:lnTo>
                    <a:pt x="179" y="76"/>
                  </a:lnTo>
                  <a:lnTo>
                    <a:pt x="177" y="50"/>
                  </a:lnTo>
                  <a:lnTo>
                    <a:pt x="173" y="25"/>
                  </a:lnTo>
                  <a:lnTo>
                    <a:pt x="173" y="24"/>
                  </a:lnTo>
                  <a:lnTo>
                    <a:pt x="173" y="24"/>
                  </a:lnTo>
                  <a:lnTo>
                    <a:pt x="171" y="21"/>
                  </a:lnTo>
                  <a:lnTo>
                    <a:pt x="169" y="16"/>
                  </a:lnTo>
                  <a:lnTo>
                    <a:pt x="165" y="12"/>
                  </a:lnTo>
                  <a:lnTo>
                    <a:pt x="159" y="9"/>
                  </a:lnTo>
                  <a:lnTo>
                    <a:pt x="154" y="8"/>
                  </a:lnTo>
                  <a:lnTo>
                    <a:pt x="149" y="6"/>
                  </a:lnTo>
                  <a:lnTo>
                    <a:pt x="142" y="6"/>
                  </a:lnTo>
                  <a:lnTo>
                    <a:pt x="135" y="6"/>
                  </a:lnTo>
                  <a:lnTo>
                    <a:pt x="86" y="6"/>
                  </a:lnTo>
                  <a:lnTo>
                    <a:pt x="79" y="6"/>
                  </a:lnTo>
                  <a:close/>
                  <a:moveTo>
                    <a:pt x="86" y="0"/>
                  </a:moveTo>
                  <a:lnTo>
                    <a:pt x="135" y="0"/>
                  </a:lnTo>
                  <a:lnTo>
                    <a:pt x="142" y="0"/>
                  </a:lnTo>
                  <a:lnTo>
                    <a:pt x="149" y="1"/>
                  </a:lnTo>
                  <a:lnTo>
                    <a:pt x="155" y="1"/>
                  </a:lnTo>
                  <a:lnTo>
                    <a:pt x="162" y="4"/>
                  </a:lnTo>
                  <a:lnTo>
                    <a:pt x="167" y="8"/>
                  </a:lnTo>
                  <a:lnTo>
                    <a:pt x="173" y="12"/>
                  </a:lnTo>
                  <a:lnTo>
                    <a:pt x="177" y="17"/>
                  </a:lnTo>
                  <a:lnTo>
                    <a:pt x="178" y="21"/>
                  </a:lnTo>
                  <a:lnTo>
                    <a:pt x="179" y="21"/>
                  </a:lnTo>
                  <a:lnTo>
                    <a:pt x="179" y="22"/>
                  </a:lnTo>
                  <a:lnTo>
                    <a:pt x="179" y="25"/>
                  </a:lnTo>
                  <a:lnTo>
                    <a:pt x="182" y="49"/>
                  </a:lnTo>
                  <a:lnTo>
                    <a:pt x="186" y="75"/>
                  </a:lnTo>
                  <a:lnTo>
                    <a:pt x="194" y="80"/>
                  </a:lnTo>
                  <a:lnTo>
                    <a:pt x="199" y="83"/>
                  </a:lnTo>
                  <a:lnTo>
                    <a:pt x="205" y="85"/>
                  </a:lnTo>
                  <a:lnTo>
                    <a:pt x="209" y="88"/>
                  </a:lnTo>
                  <a:lnTo>
                    <a:pt x="210" y="91"/>
                  </a:lnTo>
                  <a:lnTo>
                    <a:pt x="214" y="97"/>
                  </a:lnTo>
                  <a:lnTo>
                    <a:pt x="215" y="100"/>
                  </a:lnTo>
                  <a:lnTo>
                    <a:pt x="215" y="103"/>
                  </a:lnTo>
                  <a:lnTo>
                    <a:pt x="215" y="103"/>
                  </a:lnTo>
                  <a:lnTo>
                    <a:pt x="215" y="104"/>
                  </a:lnTo>
                  <a:lnTo>
                    <a:pt x="215" y="157"/>
                  </a:lnTo>
                  <a:lnTo>
                    <a:pt x="202" y="157"/>
                  </a:lnTo>
                  <a:lnTo>
                    <a:pt x="202" y="188"/>
                  </a:lnTo>
                  <a:lnTo>
                    <a:pt x="202" y="192"/>
                  </a:lnTo>
                  <a:lnTo>
                    <a:pt x="199" y="193"/>
                  </a:lnTo>
                  <a:lnTo>
                    <a:pt x="195" y="195"/>
                  </a:lnTo>
                  <a:lnTo>
                    <a:pt x="347" y="195"/>
                  </a:lnTo>
                  <a:lnTo>
                    <a:pt x="347" y="209"/>
                  </a:lnTo>
                  <a:lnTo>
                    <a:pt x="0" y="209"/>
                  </a:lnTo>
                  <a:lnTo>
                    <a:pt x="0" y="195"/>
                  </a:lnTo>
                  <a:lnTo>
                    <a:pt x="26" y="195"/>
                  </a:lnTo>
                  <a:lnTo>
                    <a:pt x="22" y="193"/>
                  </a:lnTo>
                  <a:lnTo>
                    <a:pt x="19" y="192"/>
                  </a:lnTo>
                  <a:lnTo>
                    <a:pt x="19" y="188"/>
                  </a:lnTo>
                  <a:lnTo>
                    <a:pt x="19" y="157"/>
                  </a:lnTo>
                  <a:lnTo>
                    <a:pt x="6" y="157"/>
                  </a:lnTo>
                  <a:lnTo>
                    <a:pt x="6" y="104"/>
                  </a:lnTo>
                  <a:lnTo>
                    <a:pt x="6" y="103"/>
                  </a:lnTo>
                  <a:lnTo>
                    <a:pt x="6" y="103"/>
                  </a:lnTo>
                  <a:lnTo>
                    <a:pt x="6" y="100"/>
                  </a:lnTo>
                  <a:lnTo>
                    <a:pt x="7" y="97"/>
                  </a:lnTo>
                  <a:lnTo>
                    <a:pt x="8" y="95"/>
                  </a:lnTo>
                  <a:lnTo>
                    <a:pt x="10" y="91"/>
                  </a:lnTo>
                  <a:lnTo>
                    <a:pt x="12" y="88"/>
                  </a:lnTo>
                  <a:lnTo>
                    <a:pt x="16" y="85"/>
                  </a:lnTo>
                  <a:lnTo>
                    <a:pt x="22" y="83"/>
                  </a:lnTo>
                  <a:lnTo>
                    <a:pt x="27" y="80"/>
                  </a:lnTo>
                  <a:lnTo>
                    <a:pt x="35" y="75"/>
                  </a:lnTo>
                  <a:lnTo>
                    <a:pt x="39" y="49"/>
                  </a:lnTo>
                  <a:lnTo>
                    <a:pt x="42" y="25"/>
                  </a:lnTo>
                  <a:lnTo>
                    <a:pt x="42" y="22"/>
                  </a:lnTo>
                  <a:lnTo>
                    <a:pt x="42" y="21"/>
                  </a:lnTo>
                  <a:lnTo>
                    <a:pt x="42" y="21"/>
                  </a:lnTo>
                  <a:lnTo>
                    <a:pt x="44" y="17"/>
                  </a:lnTo>
                  <a:lnTo>
                    <a:pt x="48" y="12"/>
                  </a:lnTo>
                  <a:lnTo>
                    <a:pt x="52" y="8"/>
                  </a:lnTo>
                  <a:lnTo>
                    <a:pt x="59" y="4"/>
                  </a:lnTo>
                  <a:lnTo>
                    <a:pt x="66" y="1"/>
                  </a:lnTo>
                  <a:lnTo>
                    <a:pt x="72" y="1"/>
                  </a:lnTo>
                  <a:lnTo>
                    <a:pt x="79" y="0"/>
                  </a:lnTo>
                  <a:lnTo>
                    <a:pt x="86"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 name="Freeform 290"/>
            <p:cNvSpPr>
              <a:spLocks/>
            </p:cNvSpPr>
            <p:nvPr/>
          </p:nvSpPr>
          <p:spPr bwMode="auto">
            <a:xfrm>
              <a:off x="4687888" y="4557713"/>
              <a:ext cx="57150" cy="114300"/>
            </a:xfrm>
            <a:custGeom>
              <a:avLst/>
              <a:gdLst>
                <a:gd name="T0" fmla="*/ 0 w 36"/>
                <a:gd name="T1" fmla="*/ 0 h 72"/>
                <a:gd name="T2" fmla="*/ 36 w 36"/>
                <a:gd name="T3" fmla="*/ 0 h 72"/>
                <a:gd name="T4" fmla="*/ 36 w 36"/>
                <a:gd name="T5" fmla="*/ 46 h 72"/>
                <a:gd name="T6" fmla="*/ 5 w 36"/>
                <a:gd name="T7" fmla="*/ 46 h 72"/>
                <a:gd name="T8" fmla="*/ 5 w 36"/>
                <a:gd name="T9" fmla="*/ 72 h 72"/>
                <a:gd name="T10" fmla="*/ 0 w 36"/>
                <a:gd name="T11" fmla="*/ 72 h 72"/>
                <a:gd name="T12" fmla="*/ 0 w 36"/>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0" y="0"/>
                  </a:moveTo>
                  <a:lnTo>
                    <a:pt x="36" y="0"/>
                  </a:lnTo>
                  <a:lnTo>
                    <a:pt x="36" y="46"/>
                  </a:lnTo>
                  <a:lnTo>
                    <a:pt x="5" y="46"/>
                  </a:lnTo>
                  <a:lnTo>
                    <a:pt x="5" y="72"/>
                  </a:lnTo>
                  <a:lnTo>
                    <a:pt x="0" y="72"/>
                  </a:lnTo>
                  <a:lnTo>
                    <a:pt x="0"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 name="Freeform 291"/>
            <p:cNvSpPr>
              <a:spLocks noEditPoints="1"/>
            </p:cNvSpPr>
            <p:nvPr/>
          </p:nvSpPr>
          <p:spPr bwMode="auto">
            <a:xfrm>
              <a:off x="4335463" y="4510088"/>
              <a:ext cx="57150" cy="55563"/>
            </a:xfrm>
            <a:custGeom>
              <a:avLst/>
              <a:gdLst>
                <a:gd name="T0" fmla="*/ 19 w 36"/>
                <a:gd name="T1" fmla="*/ 7 h 35"/>
                <a:gd name="T2" fmla="*/ 14 w 36"/>
                <a:gd name="T3" fmla="*/ 8 h 35"/>
                <a:gd name="T4" fmla="*/ 11 w 36"/>
                <a:gd name="T5" fmla="*/ 10 h 35"/>
                <a:gd name="T6" fmla="*/ 8 w 36"/>
                <a:gd name="T7" fmla="*/ 14 h 35"/>
                <a:gd name="T8" fmla="*/ 7 w 36"/>
                <a:gd name="T9" fmla="*/ 18 h 35"/>
                <a:gd name="T10" fmla="*/ 8 w 36"/>
                <a:gd name="T11" fmla="*/ 23 h 35"/>
                <a:gd name="T12" fmla="*/ 11 w 36"/>
                <a:gd name="T13" fmla="*/ 26 h 35"/>
                <a:gd name="T14" fmla="*/ 14 w 36"/>
                <a:gd name="T15" fmla="*/ 28 h 35"/>
                <a:gd name="T16" fmla="*/ 19 w 36"/>
                <a:gd name="T17" fmla="*/ 30 h 35"/>
                <a:gd name="T18" fmla="*/ 23 w 36"/>
                <a:gd name="T19" fmla="*/ 28 h 35"/>
                <a:gd name="T20" fmla="*/ 26 w 36"/>
                <a:gd name="T21" fmla="*/ 26 h 35"/>
                <a:gd name="T22" fmla="*/ 28 w 36"/>
                <a:gd name="T23" fmla="*/ 23 h 35"/>
                <a:gd name="T24" fmla="*/ 30 w 36"/>
                <a:gd name="T25" fmla="*/ 18 h 35"/>
                <a:gd name="T26" fmla="*/ 28 w 36"/>
                <a:gd name="T27" fmla="*/ 14 h 35"/>
                <a:gd name="T28" fmla="*/ 26 w 36"/>
                <a:gd name="T29" fmla="*/ 10 h 35"/>
                <a:gd name="T30" fmla="*/ 23 w 36"/>
                <a:gd name="T31" fmla="*/ 8 h 35"/>
                <a:gd name="T32" fmla="*/ 19 w 36"/>
                <a:gd name="T33" fmla="*/ 7 h 35"/>
                <a:gd name="T34" fmla="*/ 19 w 36"/>
                <a:gd name="T35" fmla="*/ 0 h 35"/>
                <a:gd name="T36" fmla="*/ 23 w 36"/>
                <a:gd name="T37" fmla="*/ 2 h 35"/>
                <a:gd name="T38" fmla="*/ 27 w 36"/>
                <a:gd name="T39" fmla="*/ 3 h 35"/>
                <a:gd name="T40" fmla="*/ 31 w 36"/>
                <a:gd name="T41" fmla="*/ 6 h 35"/>
                <a:gd name="T42" fmla="*/ 34 w 36"/>
                <a:gd name="T43" fmla="*/ 10 h 35"/>
                <a:gd name="T44" fmla="*/ 35 w 36"/>
                <a:gd name="T45" fmla="*/ 14 h 35"/>
                <a:gd name="T46" fmla="*/ 36 w 36"/>
                <a:gd name="T47" fmla="*/ 18 h 35"/>
                <a:gd name="T48" fmla="*/ 35 w 36"/>
                <a:gd name="T49" fmla="*/ 23 h 35"/>
                <a:gd name="T50" fmla="*/ 34 w 36"/>
                <a:gd name="T51" fmla="*/ 27 h 35"/>
                <a:gd name="T52" fmla="*/ 31 w 36"/>
                <a:gd name="T53" fmla="*/ 31 h 35"/>
                <a:gd name="T54" fmla="*/ 27 w 36"/>
                <a:gd name="T55" fmla="*/ 34 h 35"/>
                <a:gd name="T56" fmla="*/ 23 w 36"/>
                <a:gd name="T57" fmla="*/ 35 h 35"/>
                <a:gd name="T58" fmla="*/ 19 w 36"/>
                <a:gd name="T59" fmla="*/ 35 h 35"/>
                <a:gd name="T60" fmla="*/ 14 w 36"/>
                <a:gd name="T61" fmla="*/ 35 h 35"/>
                <a:gd name="T62" fmla="*/ 10 w 36"/>
                <a:gd name="T63" fmla="*/ 34 h 35"/>
                <a:gd name="T64" fmla="*/ 6 w 36"/>
                <a:gd name="T65" fmla="*/ 31 h 35"/>
                <a:gd name="T66" fmla="*/ 3 w 36"/>
                <a:gd name="T67" fmla="*/ 27 h 35"/>
                <a:gd name="T68" fmla="*/ 2 w 36"/>
                <a:gd name="T69" fmla="*/ 23 h 35"/>
                <a:gd name="T70" fmla="*/ 0 w 36"/>
                <a:gd name="T71" fmla="*/ 18 h 35"/>
                <a:gd name="T72" fmla="*/ 2 w 36"/>
                <a:gd name="T73" fmla="*/ 14 h 35"/>
                <a:gd name="T74" fmla="*/ 3 w 36"/>
                <a:gd name="T75" fmla="*/ 10 h 35"/>
                <a:gd name="T76" fmla="*/ 6 w 36"/>
                <a:gd name="T77" fmla="*/ 6 h 35"/>
                <a:gd name="T78" fmla="*/ 10 w 36"/>
                <a:gd name="T79" fmla="*/ 3 h 35"/>
                <a:gd name="T80" fmla="*/ 14 w 36"/>
                <a:gd name="T81" fmla="*/ 2 h 35"/>
                <a:gd name="T82" fmla="*/ 19 w 36"/>
                <a:gd name="T8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35">
                  <a:moveTo>
                    <a:pt x="19" y="7"/>
                  </a:moveTo>
                  <a:lnTo>
                    <a:pt x="14" y="8"/>
                  </a:lnTo>
                  <a:lnTo>
                    <a:pt x="11" y="10"/>
                  </a:lnTo>
                  <a:lnTo>
                    <a:pt x="8" y="14"/>
                  </a:lnTo>
                  <a:lnTo>
                    <a:pt x="7" y="18"/>
                  </a:lnTo>
                  <a:lnTo>
                    <a:pt x="8" y="23"/>
                  </a:lnTo>
                  <a:lnTo>
                    <a:pt x="11" y="26"/>
                  </a:lnTo>
                  <a:lnTo>
                    <a:pt x="14" y="28"/>
                  </a:lnTo>
                  <a:lnTo>
                    <a:pt x="19" y="30"/>
                  </a:lnTo>
                  <a:lnTo>
                    <a:pt x="23" y="28"/>
                  </a:lnTo>
                  <a:lnTo>
                    <a:pt x="26" y="26"/>
                  </a:lnTo>
                  <a:lnTo>
                    <a:pt x="28" y="23"/>
                  </a:lnTo>
                  <a:lnTo>
                    <a:pt x="30" y="18"/>
                  </a:lnTo>
                  <a:lnTo>
                    <a:pt x="28" y="14"/>
                  </a:lnTo>
                  <a:lnTo>
                    <a:pt x="26" y="10"/>
                  </a:lnTo>
                  <a:lnTo>
                    <a:pt x="23" y="8"/>
                  </a:lnTo>
                  <a:lnTo>
                    <a:pt x="19" y="7"/>
                  </a:lnTo>
                  <a:close/>
                  <a:moveTo>
                    <a:pt x="19" y="0"/>
                  </a:moveTo>
                  <a:lnTo>
                    <a:pt x="23" y="2"/>
                  </a:lnTo>
                  <a:lnTo>
                    <a:pt x="27" y="3"/>
                  </a:lnTo>
                  <a:lnTo>
                    <a:pt x="31" y="6"/>
                  </a:lnTo>
                  <a:lnTo>
                    <a:pt x="34" y="10"/>
                  </a:lnTo>
                  <a:lnTo>
                    <a:pt x="35" y="14"/>
                  </a:lnTo>
                  <a:lnTo>
                    <a:pt x="36" y="18"/>
                  </a:lnTo>
                  <a:lnTo>
                    <a:pt x="35" y="23"/>
                  </a:lnTo>
                  <a:lnTo>
                    <a:pt x="34" y="27"/>
                  </a:lnTo>
                  <a:lnTo>
                    <a:pt x="31" y="31"/>
                  </a:lnTo>
                  <a:lnTo>
                    <a:pt x="27" y="34"/>
                  </a:lnTo>
                  <a:lnTo>
                    <a:pt x="23" y="35"/>
                  </a:lnTo>
                  <a:lnTo>
                    <a:pt x="19" y="35"/>
                  </a:lnTo>
                  <a:lnTo>
                    <a:pt x="14" y="35"/>
                  </a:lnTo>
                  <a:lnTo>
                    <a:pt x="10" y="34"/>
                  </a:lnTo>
                  <a:lnTo>
                    <a:pt x="6" y="31"/>
                  </a:lnTo>
                  <a:lnTo>
                    <a:pt x="3" y="27"/>
                  </a:lnTo>
                  <a:lnTo>
                    <a:pt x="2" y="23"/>
                  </a:lnTo>
                  <a:lnTo>
                    <a:pt x="0" y="18"/>
                  </a:lnTo>
                  <a:lnTo>
                    <a:pt x="2" y="14"/>
                  </a:lnTo>
                  <a:lnTo>
                    <a:pt x="3" y="10"/>
                  </a:lnTo>
                  <a:lnTo>
                    <a:pt x="6" y="6"/>
                  </a:lnTo>
                  <a:lnTo>
                    <a:pt x="10" y="3"/>
                  </a:lnTo>
                  <a:lnTo>
                    <a:pt x="14" y="2"/>
                  </a:lnTo>
                  <a:lnTo>
                    <a:pt x="19"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 name="Freeform 292"/>
            <p:cNvSpPr>
              <a:spLocks/>
            </p:cNvSpPr>
            <p:nvPr/>
          </p:nvSpPr>
          <p:spPr bwMode="auto">
            <a:xfrm>
              <a:off x="4386263" y="4384675"/>
              <a:ext cx="182563" cy="90488"/>
            </a:xfrm>
            <a:custGeom>
              <a:avLst/>
              <a:gdLst>
                <a:gd name="T0" fmla="*/ 35 w 115"/>
                <a:gd name="T1" fmla="*/ 0 h 57"/>
                <a:gd name="T2" fmla="*/ 82 w 115"/>
                <a:gd name="T3" fmla="*/ 0 h 57"/>
                <a:gd name="T4" fmla="*/ 87 w 115"/>
                <a:gd name="T5" fmla="*/ 0 h 57"/>
                <a:gd name="T6" fmla="*/ 94 w 115"/>
                <a:gd name="T7" fmla="*/ 2 h 57"/>
                <a:gd name="T8" fmla="*/ 98 w 115"/>
                <a:gd name="T9" fmla="*/ 3 h 57"/>
                <a:gd name="T10" fmla="*/ 102 w 115"/>
                <a:gd name="T11" fmla="*/ 4 h 57"/>
                <a:gd name="T12" fmla="*/ 105 w 115"/>
                <a:gd name="T13" fmla="*/ 7 h 57"/>
                <a:gd name="T14" fmla="*/ 109 w 115"/>
                <a:gd name="T15" fmla="*/ 12 h 57"/>
                <a:gd name="T16" fmla="*/ 110 w 115"/>
                <a:gd name="T17" fmla="*/ 15 h 57"/>
                <a:gd name="T18" fmla="*/ 111 w 115"/>
                <a:gd name="T19" fmla="*/ 18 h 57"/>
                <a:gd name="T20" fmla="*/ 111 w 115"/>
                <a:gd name="T21" fmla="*/ 19 h 57"/>
                <a:gd name="T22" fmla="*/ 111 w 115"/>
                <a:gd name="T23" fmla="*/ 19 h 57"/>
                <a:gd name="T24" fmla="*/ 113 w 115"/>
                <a:gd name="T25" fmla="*/ 31 h 57"/>
                <a:gd name="T26" fmla="*/ 115 w 115"/>
                <a:gd name="T27" fmla="*/ 57 h 57"/>
                <a:gd name="T28" fmla="*/ 0 w 115"/>
                <a:gd name="T29" fmla="*/ 57 h 57"/>
                <a:gd name="T30" fmla="*/ 4 w 115"/>
                <a:gd name="T31" fmla="*/ 31 h 57"/>
                <a:gd name="T32" fmla="*/ 6 w 115"/>
                <a:gd name="T33" fmla="*/ 19 h 57"/>
                <a:gd name="T34" fmla="*/ 6 w 115"/>
                <a:gd name="T35" fmla="*/ 19 h 57"/>
                <a:gd name="T36" fmla="*/ 6 w 115"/>
                <a:gd name="T37" fmla="*/ 18 h 57"/>
                <a:gd name="T38" fmla="*/ 7 w 115"/>
                <a:gd name="T39" fmla="*/ 15 h 57"/>
                <a:gd name="T40" fmla="*/ 8 w 115"/>
                <a:gd name="T41" fmla="*/ 12 h 57"/>
                <a:gd name="T42" fmla="*/ 12 w 115"/>
                <a:gd name="T43" fmla="*/ 7 h 57"/>
                <a:gd name="T44" fmla="*/ 15 w 115"/>
                <a:gd name="T45" fmla="*/ 4 h 57"/>
                <a:gd name="T46" fmla="*/ 19 w 115"/>
                <a:gd name="T47" fmla="*/ 3 h 57"/>
                <a:gd name="T48" fmla="*/ 23 w 115"/>
                <a:gd name="T49" fmla="*/ 2 h 57"/>
                <a:gd name="T50" fmla="*/ 30 w 115"/>
                <a:gd name="T51" fmla="*/ 0 h 57"/>
                <a:gd name="T52" fmla="*/ 35 w 115"/>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 h="57">
                  <a:moveTo>
                    <a:pt x="35" y="0"/>
                  </a:moveTo>
                  <a:lnTo>
                    <a:pt x="82" y="0"/>
                  </a:lnTo>
                  <a:lnTo>
                    <a:pt x="87" y="0"/>
                  </a:lnTo>
                  <a:lnTo>
                    <a:pt x="94" y="2"/>
                  </a:lnTo>
                  <a:lnTo>
                    <a:pt x="98" y="3"/>
                  </a:lnTo>
                  <a:lnTo>
                    <a:pt x="102" y="4"/>
                  </a:lnTo>
                  <a:lnTo>
                    <a:pt x="105" y="7"/>
                  </a:lnTo>
                  <a:lnTo>
                    <a:pt x="109" y="12"/>
                  </a:lnTo>
                  <a:lnTo>
                    <a:pt x="110" y="15"/>
                  </a:lnTo>
                  <a:lnTo>
                    <a:pt x="111" y="18"/>
                  </a:lnTo>
                  <a:lnTo>
                    <a:pt x="111" y="19"/>
                  </a:lnTo>
                  <a:lnTo>
                    <a:pt x="111" y="19"/>
                  </a:lnTo>
                  <a:lnTo>
                    <a:pt x="113" y="31"/>
                  </a:lnTo>
                  <a:lnTo>
                    <a:pt x="115" y="57"/>
                  </a:lnTo>
                  <a:lnTo>
                    <a:pt x="0" y="57"/>
                  </a:lnTo>
                  <a:lnTo>
                    <a:pt x="4" y="31"/>
                  </a:lnTo>
                  <a:lnTo>
                    <a:pt x="6" y="19"/>
                  </a:lnTo>
                  <a:lnTo>
                    <a:pt x="6" y="19"/>
                  </a:lnTo>
                  <a:lnTo>
                    <a:pt x="6" y="18"/>
                  </a:lnTo>
                  <a:lnTo>
                    <a:pt x="7" y="15"/>
                  </a:lnTo>
                  <a:lnTo>
                    <a:pt x="8" y="12"/>
                  </a:lnTo>
                  <a:lnTo>
                    <a:pt x="12" y="7"/>
                  </a:lnTo>
                  <a:lnTo>
                    <a:pt x="15" y="4"/>
                  </a:lnTo>
                  <a:lnTo>
                    <a:pt x="19" y="3"/>
                  </a:lnTo>
                  <a:lnTo>
                    <a:pt x="23" y="2"/>
                  </a:lnTo>
                  <a:lnTo>
                    <a:pt x="30" y="0"/>
                  </a:lnTo>
                  <a:lnTo>
                    <a:pt x="35"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 name="Group 67"/>
          <p:cNvGrpSpPr/>
          <p:nvPr/>
        </p:nvGrpSpPr>
        <p:grpSpPr>
          <a:xfrm>
            <a:off x="2865912" y="2202535"/>
            <a:ext cx="381674" cy="298623"/>
            <a:chOff x="3706813" y="5557838"/>
            <a:chExt cx="474663" cy="455612"/>
          </a:xfrm>
          <a:solidFill>
            <a:srgbClr val="FFFFFF"/>
          </a:solidFill>
        </p:grpSpPr>
        <p:sp>
          <p:nvSpPr>
            <p:cNvPr id="69" name="Freeform 304"/>
            <p:cNvSpPr>
              <a:spLocks noEditPoints="1"/>
            </p:cNvSpPr>
            <p:nvPr/>
          </p:nvSpPr>
          <p:spPr bwMode="auto">
            <a:xfrm>
              <a:off x="3706813" y="5557838"/>
              <a:ext cx="474663" cy="315913"/>
            </a:xfrm>
            <a:custGeom>
              <a:avLst/>
              <a:gdLst>
                <a:gd name="T0" fmla="*/ 59 w 299"/>
                <a:gd name="T1" fmla="*/ 168 h 199"/>
                <a:gd name="T2" fmla="*/ 224 w 299"/>
                <a:gd name="T3" fmla="*/ 192 h 199"/>
                <a:gd name="T4" fmla="*/ 240 w 299"/>
                <a:gd name="T5" fmla="*/ 168 h 199"/>
                <a:gd name="T6" fmla="*/ 173 w 299"/>
                <a:gd name="T7" fmla="*/ 148 h 199"/>
                <a:gd name="T8" fmla="*/ 129 w 299"/>
                <a:gd name="T9" fmla="*/ 148 h 199"/>
                <a:gd name="T10" fmla="*/ 227 w 299"/>
                <a:gd name="T11" fmla="*/ 129 h 199"/>
                <a:gd name="T12" fmla="*/ 125 w 299"/>
                <a:gd name="T13" fmla="*/ 141 h 199"/>
                <a:gd name="T14" fmla="*/ 61 w 299"/>
                <a:gd name="T15" fmla="*/ 117 h 199"/>
                <a:gd name="T16" fmla="*/ 236 w 299"/>
                <a:gd name="T17" fmla="*/ 93 h 199"/>
                <a:gd name="T18" fmla="*/ 242 w 299"/>
                <a:gd name="T19" fmla="*/ 96 h 199"/>
                <a:gd name="T20" fmla="*/ 156 w 299"/>
                <a:gd name="T21" fmla="*/ 96 h 199"/>
                <a:gd name="T22" fmla="*/ 41 w 299"/>
                <a:gd name="T23" fmla="*/ 65 h 199"/>
                <a:gd name="T24" fmla="*/ 41 w 299"/>
                <a:gd name="T25" fmla="*/ 87 h 199"/>
                <a:gd name="T26" fmla="*/ 63 w 299"/>
                <a:gd name="T27" fmla="*/ 87 h 199"/>
                <a:gd name="T28" fmla="*/ 63 w 299"/>
                <a:gd name="T29" fmla="*/ 65 h 199"/>
                <a:gd name="T30" fmla="*/ 61 w 299"/>
                <a:gd name="T31" fmla="*/ 76 h 199"/>
                <a:gd name="T32" fmla="*/ 45 w 299"/>
                <a:gd name="T33" fmla="*/ 81 h 199"/>
                <a:gd name="T34" fmla="*/ 49 w 299"/>
                <a:gd name="T35" fmla="*/ 61 h 199"/>
                <a:gd name="T36" fmla="*/ 232 w 299"/>
                <a:gd name="T37" fmla="*/ 76 h 199"/>
                <a:gd name="T38" fmla="*/ 247 w 299"/>
                <a:gd name="T39" fmla="*/ 91 h 199"/>
                <a:gd name="T40" fmla="*/ 262 w 299"/>
                <a:gd name="T41" fmla="*/ 76 h 199"/>
                <a:gd name="T42" fmla="*/ 250 w 299"/>
                <a:gd name="T43" fmla="*/ 68 h 199"/>
                <a:gd name="T44" fmla="*/ 250 w 299"/>
                <a:gd name="T45" fmla="*/ 84 h 199"/>
                <a:gd name="T46" fmla="*/ 239 w 299"/>
                <a:gd name="T47" fmla="*/ 72 h 199"/>
                <a:gd name="T48" fmla="*/ 141 w 299"/>
                <a:gd name="T49" fmla="*/ 65 h 199"/>
                <a:gd name="T50" fmla="*/ 141 w 299"/>
                <a:gd name="T51" fmla="*/ 85 h 199"/>
                <a:gd name="T52" fmla="*/ 161 w 299"/>
                <a:gd name="T53" fmla="*/ 85 h 199"/>
                <a:gd name="T54" fmla="*/ 161 w 299"/>
                <a:gd name="T55" fmla="*/ 65 h 199"/>
                <a:gd name="T56" fmla="*/ 160 w 299"/>
                <a:gd name="T57" fmla="*/ 76 h 199"/>
                <a:gd name="T58" fmla="*/ 145 w 299"/>
                <a:gd name="T59" fmla="*/ 81 h 199"/>
                <a:gd name="T60" fmla="*/ 148 w 299"/>
                <a:gd name="T61" fmla="*/ 61 h 199"/>
                <a:gd name="T62" fmla="*/ 169 w 299"/>
                <a:gd name="T63" fmla="*/ 65 h 199"/>
                <a:gd name="T64" fmla="*/ 165 w 299"/>
                <a:gd name="T65" fmla="*/ 91 h 199"/>
                <a:gd name="T66" fmla="*/ 231 w 299"/>
                <a:gd name="T67" fmla="*/ 117 h 199"/>
                <a:gd name="T68" fmla="*/ 225 w 299"/>
                <a:gd name="T69" fmla="*/ 76 h 199"/>
                <a:gd name="T70" fmla="*/ 244 w 299"/>
                <a:gd name="T71" fmla="*/ 55 h 199"/>
                <a:gd name="T72" fmla="*/ 63 w 299"/>
                <a:gd name="T73" fmla="*/ 59 h 199"/>
                <a:gd name="T74" fmla="*/ 69 w 299"/>
                <a:gd name="T75" fmla="*/ 85 h 199"/>
                <a:gd name="T76" fmla="*/ 101 w 299"/>
                <a:gd name="T77" fmla="*/ 159 h 199"/>
                <a:gd name="T78" fmla="*/ 133 w 299"/>
                <a:gd name="T79" fmla="*/ 85 h 199"/>
                <a:gd name="T80" fmla="*/ 140 w 299"/>
                <a:gd name="T81" fmla="*/ 59 h 199"/>
                <a:gd name="T82" fmla="*/ 155 w 299"/>
                <a:gd name="T83" fmla="*/ 34 h 199"/>
                <a:gd name="T84" fmla="*/ 148 w 299"/>
                <a:gd name="T85" fmla="*/ 34 h 199"/>
                <a:gd name="T86" fmla="*/ 255 w 299"/>
                <a:gd name="T87" fmla="*/ 0 h 199"/>
                <a:gd name="T88" fmla="*/ 272 w 299"/>
                <a:gd name="T89" fmla="*/ 20 h 199"/>
                <a:gd name="T90" fmla="*/ 255 w 299"/>
                <a:gd name="T91" fmla="*/ 40 h 199"/>
                <a:gd name="T92" fmla="*/ 258 w 299"/>
                <a:gd name="T93" fmla="*/ 59 h 199"/>
                <a:gd name="T94" fmla="*/ 264 w 299"/>
                <a:gd name="T95" fmla="*/ 85 h 199"/>
                <a:gd name="T96" fmla="*/ 299 w 299"/>
                <a:gd name="T97" fmla="*/ 163 h 199"/>
                <a:gd name="T98" fmla="*/ 219 w 299"/>
                <a:gd name="T99" fmla="*/ 197 h 199"/>
                <a:gd name="T100" fmla="*/ 193 w 299"/>
                <a:gd name="T101" fmla="*/ 180 h 199"/>
                <a:gd name="T102" fmla="*/ 123 w 299"/>
                <a:gd name="T103" fmla="*/ 144 h 199"/>
                <a:gd name="T104" fmla="*/ 84 w 299"/>
                <a:gd name="T105" fmla="*/ 175 h 199"/>
                <a:gd name="T106" fmla="*/ 13 w 299"/>
                <a:gd name="T107" fmla="*/ 163 h 199"/>
                <a:gd name="T108" fmla="*/ 36 w 299"/>
                <a:gd name="T109" fmla="*/ 91 h 199"/>
                <a:gd name="T110" fmla="*/ 32 w 299"/>
                <a:gd name="T111" fmla="*/ 71 h 199"/>
                <a:gd name="T112" fmla="*/ 49 w 299"/>
                <a:gd name="T113" fmla="*/ 40 h 199"/>
                <a:gd name="T114" fmla="*/ 32 w 299"/>
                <a:gd name="T115" fmla="*/ 24 h 199"/>
                <a:gd name="T116" fmla="*/ 43 w 299"/>
                <a:gd name="T117" fmla="*/ 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9" h="199">
                  <a:moveTo>
                    <a:pt x="29" y="148"/>
                  </a:moveTo>
                  <a:lnTo>
                    <a:pt x="29" y="192"/>
                  </a:lnTo>
                  <a:lnTo>
                    <a:pt x="75" y="192"/>
                  </a:lnTo>
                  <a:lnTo>
                    <a:pt x="75" y="148"/>
                  </a:lnTo>
                  <a:lnTo>
                    <a:pt x="59" y="148"/>
                  </a:lnTo>
                  <a:lnTo>
                    <a:pt x="59" y="168"/>
                  </a:lnTo>
                  <a:lnTo>
                    <a:pt x="52" y="160"/>
                  </a:lnTo>
                  <a:lnTo>
                    <a:pt x="45" y="168"/>
                  </a:lnTo>
                  <a:lnTo>
                    <a:pt x="45" y="148"/>
                  </a:lnTo>
                  <a:lnTo>
                    <a:pt x="29" y="148"/>
                  </a:lnTo>
                  <a:close/>
                  <a:moveTo>
                    <a:pt x="224" y="148"/>
                  </a:moveTo>
                  <a:lnTo>
                    <a:pt x="224" y="192"/>
                  </a:lnTo>
                  <a:lnTo>
                    <a:pt x="268" y="192"/>
                  </a:lnTo>
                  <a:lnTo>
                    <a:pt x="268" y="148"/>
                  </a:lnTo>
                  <a:lnTo>
                    <a:pt x="254" y="148"/>
                  </a:lnTo>
                  <a:lnTo>
                    <a:pt x="254" y="168"/>
                  </a:lnTo>
                  <a:lnTo>
                    <a:pt x="247" y="160"/>
                  </a:lnTo>
                  <a:lnTo>
                    <a:pt x="240" y="168"/>
                  </a:lnTo>
                  <a:lnTo>
                    <a:pt x="240" y="148"/>
                  </a:lnTo>
                  <a:lnTo>
                    <a:pt x="224" y="148"/>
                  </a:lnTo>
                  <a:close/>
                  <a:moveTo>
                    <a:pt x="129" y="148"/>
                  </a:moveTo>
                  <a:lnTo>
                    <a:pt x="129" y="192"/>
                  </a:lnTo>
                  <a:lnTo>
                    <a:pt x="173" y="192"/>
                  </a:lnTo>
                  <a:lnTo>
                    <a:pt x="173" y="148"/>
                  </a:lnTo>
                  <a:lnTo>
                    <a:pt x="157" y="148"/>
                  </a:lnTo>
                  <a:lnTo>
                    <a:pt x="157" y="168"/>
                  </a:lnTo>
                  <a:lnTo>
                    <a:pt x="151" y="160"/>
                  </a:lnTo>
                  <a:lnTo>
                    <a:pt x="145" y="168"/>
                  </a:lnTo>
                  <a:lnTo>
                    <a:pt x="145" y="148"/>
                  </a:lnTo>
                  <a:lnTo>
                    <a:pt x="129" y="148"/>
                  </a:lnTo>
                  <a:close/>
                  <a:moveTo>
                    <a:pt x="33" y="129"/>
                  </a:moveTo>
                  <a:lnTo>
                    <a:pt x="25" y="141"/>
                  </a:lnTo>
                  <a:lnTo>
                    <a:pt x="79" y="141"/>
                  </a:lnTo>
                  <a:lnTo>
                    <a:pt x="71" y="129"/>
                  </a:lnTo>
                  <a:lnTo>
                    <a:pt x="33" y="129"/>
                  </a:lnTo>
                  <a:close/>
                  <a:moveTo>
                    <a:pt x="227" y="129"/>
                  </a:moveTo>
                  <a:lnTo>
                    <a:pt x="220" y="141"/>
                  </a:lnTo>
                  <a:lnTo>
                    <a:pt x="274" y="141"/>
                  </a:lnTo>
                  <a:lnTo>
                    <a:pt x="266" y="129"/>
                  </a:lnTo>
                  <a:lnTo>
                    <a:pt x="227" y="129"/>
                  </a:lnTo>
                  <a:close/>
                  <a:moveTo>
                    <a:pt x="132" y="129"/>
                  </a:moveTo>
                  <a:lnTo>
                    <a:pt x="125" y="141"/>
                  </a:lnTo>
                  <a:lnTo>
                    <a:pt x="177" y="141"/>
                  </a:lnTo>
                  <a:lnTo>
                    <a:pt x="171" y="129"/>
                  </a:lnTo>
                  <a:lnTo>
                    <a:pt x="132" y="129"/>
                  </a:lnTo>
                  <a:close/>
                  <a:moveTo>
                    <a:pt x="43" y="93"/>
                  </a:moveTo>
                  <a:lnTo>
                    <a:pt x="43" y="117"/>
                  </a:lnTo>
                  <a:lnTo>
                    <a:pt x="61" y="117"/>
                  </a:lnTo>
                  <a:lnTo>
                    <a:pt x="61" y="93"/>
                  </a:lnTo>
                  <a:lnTo>
                    <a:pt x="57" y="96"/>
                  </a:lnTo>
                  <a:lnTo>
                    <a:pt x="52" y="96"/>
                  </a:lnTo>
                  <a:lnTo>
                    <a:pt x="47" y="96"/>
                  </a:lnTo>
                  <a:lnTo>
                    <a:pt x="43" y="93"/>
                  </a:lnTo>
                  <a:close/>
                  <a:moveTo>
                    <a:pt x="236" y="93"/>
                  </a:moveTo>
                  <a:lnTo>
                    <a:pt x="236" y="117"/>
                  </a:lnTo>
                  <a:lnTo>
                    <a:pt x="256" y="117"/>
                  </a:lnTo>
                  <a:lnTo>
                    <a:pt x="256" y="93"/>
                  </a:lnTo>
                  <a:lnTo>
                    <a:pt x="251" y="96"/>
                  </a:lnTo>
                  <a:lnTo>
                    <a:pt x="247" y="96"/>
                  </a:lnTo>
                  <a:lnTo>
                    <a:pt x="242" y="96"/>
                  </a:lnTo>
                  <a:lnTo>
                    <a:pt x="236" y="93"/>
                  </a:lnTo>
                  <a:close/>
                  <a:moveTo>
                    <a:pt x="141" y="93"/>
                  </a:moveTo>
                  <a:lnTo>
                    <a:pt x="141" y="117"/>
                  </a:lnTo>
                  <a:lnTo>
                    <a:pt x="161" y="117"/>
                  </a:lnTo>
                  <a:lnTo>
                    <a:pt x="161" y="93"/>
                  </a:lnTo>
                  <a:lnTo>
                    <a:pt x="156" y="96"/>
                  </a:lnTo>
                  <a:lnTo>
                    <a:pt x="151" y="96"/>
                  </a:lnTo>
                  <a:lnTo>
                    <a:pt x="147" y="96"/>
                  </a:lnTo>
                  <a:lnTo>
                    <a:pt x="141" y="93"/>
                  </a:lnTo>
                  <a:close/>
                  <a:moveTo>
                    <a:pt x="49" y="61"/>
                  </a:moveTo>
                  <a:lnTo>
                    <a:pt x="45" y="63"/>
                  </a:lnTo>
                  <a:lnTo>
                    <a:pt x="41" y="65"/>
                  </a:lnTo>
                  <a:lnTo>
                    <a:pt x="39" y="68"/>
                  </a:lnTo>
                  <a:lnTo>
                    <a:pt x="37" y="72"/>
                  </a:lnTo>
                  <a:lnTo>
                    <a:pt x="37" y="76"/>
                  </a:lnTo>
                  <a:lnTo>
                    <a:pt x="37" y="80"/>
                  </a:lnTo>
                  <a:lnTo>
                    <a:pt x="39" y="83"/>
                  </a:lnTo>
                  <a:lnTo>
                    <a:pt x="41" y="87"/>
                  </a:lnTo>
                  <a:lnTo>
                    <a:pt x="44" y="88"/>
                  </a:lnTo>
                  <a:lnTo>
                    <a:pt x="48" y="89"/>
                  </a:lnTo>
                  <a:lnTo>
                    <a:pt x="52" y="91"/>
                  </a:lnTo>
                  <a:lnTo>
                    <a:pt x="56" y="89"/>
                  </a:lnTo>
                  <a:lnTo>
                    <a:pt x="60" y="88"/>
                  </a:lnTo>
                  <a:lnTo>
                    <a:pt x="63" y="87"/>
                  </a:lnTo>
                  <a:lnTo>
                    <a:pt x="65" y="83"/>
                  </a:lnTo>
                  <a:lnTo>
                    <a:pt x="67" y="80"/>
                  </a:lnTo>
                  <a:lnTo>
                    <a:pt x="67" y="76"/>
                  </a:lnTo>
                  <a:lnTo>
                    <a:pt x="67" y="72"/>
                  </a:lnTo>
                  <a:lnTo>
                    <a:pt x="65" y="68"/>
                  </a:lnTo>
                  <a:lnTo>
                    <a:pt x="63" y="65"/>
                  </a:lnTo>
                  <a:lnTo>
                    <a:pt x="59" y="63"/>
                  </a:lnTo>
                  <a:lnTo>
                    <a:pt x="55" y="61"/>
                  </a:lnTo>
                  <a:lnTo>
                    <a:pt x="55" y="68"/>
                  </a:lnTo>
                  <a:lnTo>
                    <a:pt x="57" y="69"/>
                  </a:lnTo>
                  <a:lnTo>
                    <a:pt x="60" y="72"/>
                  </a:lnTo>
                  <a:lnTo>
                    <a:pt x="61" y="76"/>
                  </a:lnTo>
                  <a:lnTo>
                    <a:pt x="60" y="79"/>
                  </a:lnTo>
                  <a:lnTo>
                    <a:pt x="59" y="81"/>
                  </a:lnTo>
                  <a:lnTo>
                    <a:pt x="56" y="84"/>
                  </a:lnTo>
                  <a:lnTo>
                    <a:pt x="52" y="84"/>
                  </a:lnTo>
                  <a:lnTo>
                    <a:pt x="48" y="84"/>
                  </a:lnTo>
                  <a:lnTo>
                    <a:pt x="45" y="81"/>
                  </a:lnTo>
                  <a:lnTo>
                    <a:pt x="44" y="79"/>
                  </a:lnTo>
                  <a:lnTo>
                    <a:pt x="43" y="76"/>
                  </a:lnTo>
                  <a:lnTo>
                    <a:pt x="44" y="72"/>
                  </a:lnTo>
                  <a:lnTo>
                    <a:pt x="47" y="69"/>
                  </a:lnTo>
                  <a:lnTo>
                    <a:pt x="49" y="68"/>
                  </a:lnTo>
                  <a:lnTo>
                    <a:pt x="49" y="61"/>
                  </a:lnTo>
                  <a:close/>
                  <a:moveTo>
                    <a:pt x="244" y="61"/>
                  </a:moveTo>
                  <a:lnTo>
                    <a:pt x="240" y="63"/>
                  </a:lnTo>
                  <a:lnTo>
                    <a:pt x="236" y="65"/>
                  </a:lnTo>
                  <a:lnTo>
                    <a:pt x="233" y="68"/>
                  </a:lnTo>
                  <a:lnTo>
                    <a:pt x="232" y="72"/>
                  </a:lnTo>
                  <a:lnTo>
                    <a:pt x="232" y="76"/>
                  </a:lnTo>
                  <a:lnTo>
                    <a:pt x="232" y="79"/>
                  </a:lnTo>
                  <a:lnTo>
                    <a:pt x="233" y="83"/>
                  </a:lnTo>
                  <a:lnTo>
                    <a:pt x="236" y="85"/>
                  </a:lnTo>
                  <a:lnTo>
                    <a:pt x="239" y="88"/>
                  </a:lnTo>
                  <a:lnTo>
                    <a:pt x="243" y="89"/>
                  </a:lnTo>
                  <a:lnTo>
                    <a:pt x="247" y="91"/>
                  </a:lnTo>
                  <a:lnTo>
                    <a:pt x="251" y="89"/>
                  </a:lnTo>
                  <a:lnTo>
                    <a:pt x="254" y="88"/>
                  </a:lnTo>
                  <a:lnTo>
                    <a:pt x="258" y="85"/>
                  </a:lnTo>
                  <a:lnTo>
                    <a:pt x="259" y="83"/>
                  </a:lnTo>
                  <a:lnTo>
                    <a:pt x="260" y="79"/>
                  </a:lnTo>
                  <a:lnTo>
                    <a:pt x="262" y="76"/>
                  </a:lnTo>
                  <a:lnTo>
                    <a:pt x="260" y="72"/>
                  </a:lnTo>
                  <a:lnTo>
                    <a:pt x="259" y="68"/>
                  </a:lnTo>
                  <a:lnTo>
                    <a:pt x="258" y="65"/>
                  </a:lnTo>
                  <a:lnTo>
                    <a:pt x="254" y="63"/>
                  </a:lnTo>
                  <a:lnTo>
                    <a:pt x="250" y="61"/>
                  </a:lnTo>
                  <a:lnTo>
                    <a:pt x="250" y="68"/>
                  </a:lnTo>
                  <a:lnTo>
                    <a:pt x="252" y="69"/>
                  </a:lnTo>
                  <a:lnTo>
                    <a:pt x="255" y="72"/>
                  </a:lnTo>
                  <a:lnTo>
                    <a:pt x="255" y="76"/>
                  </a:lnTo>
                  <a:lnTo>
                    <a:pt x="255" y="79"/>
                  </a:lnTo>
                  <a:lnTo>
                    <a:pt x="252" y="81"/>
                  </a:lnTo>
                  <a:lnTo>
                    <a:pt x="250" y="84"/>
                  </a:lnTo>
                  <a:lnTo>
                    <a:pt x="247" y="84"/>
                  </a:lnTo>
                  <a:lnTo>
                    <a:pt x="243" y="84"/>
                  </a:lnTo>
                  <a:lnTo>
                    <a:pt x="240" y="81"/>
                  </a:lnTo>
                  <a:lnTo>
                    <a:pt x="239" y="79"/>
                  </a:lnTo>
                  <a:lnTo>
                    <a:pt x="238" y="76"/>
                  </a:lnTo>
                  <a:lnTo>
                    <a:pt x="239" y="72"/>
                  </a:lnTo>
                  <a:lnTo>
                    <a:pt x="240" y="69"/>
                  </a:lnTo>
                  <a:lnTo>
                    <a:pt x="244" y="68"/>
                  </a:lnTo>
                  <a:lnTo>
                    <a:pt x="244" y="61"/>
                  </a:lnTo>
                  <a:close/>
                  <a:moveTo>
                    <a:pt x="148" y="61"/>
                  </a:moveTo>
                  <a:lnTo>
                    <a:pt x="144" y="63"/>
                  </a:lnTo>
                  <a:lnTo>
                    <a:pt x="141" y="65"/>
                  </a:lnTo>
                  <a:lnTo>
                    <a:pt x="139" y="68"/>
                  </a:lnTo>
                  <a:lnTo>
                    <a:pt x="137" y="72"/>
                  </a:lnTo>
                  <a:lnTo>
                    <a:pt x="136" y="76"/>
                  </a:lnTo>
                  <a:lnTo>
                    <a:pt x="137" y="79"/>
                  </a:lnTo>
                  <a:lnTo>
                    <a:pt x="139" y="83"/>
                  </a:lnTo>
                  <a:lnTo>
                    <a:pt x="141" y="85"/>
                  </a:lnTo>
                  <a:lnTo>
                    <a:pt x="144" y="88"/>
                  </a:lnTo>
                  <a:lnTo>
                    <a:pt x="148" y="89"/>
                  </a:lnTo>
                  <a:lnTo>
                    <a:pt x="151" y="91"/>
                  </a:lnTo>
                  <a:lnTo>
                    <a:pt x="155" y="89"/>
                  </a:lnTo>
                  <a:lnTo>
                    <a:pt x="159" y="88"/>
                  </a:lnTo>
                  <a:lnTo>
                    <a:pt x="161" y="85"/>
                  </a:lnTo>
                  <a:lnTo>
                    <a:pt x="164" y="83"/>
                  </a:lnTo>
                  <a:lnTo>
                    <a:pt x="165" y="79"/>
                  </a:lnTo>
                  <a:lnTo>
                    <a:pt x="167" y="76"/>
                  </a:lnTo>
                  <a:lnTo>
                    <a:pt x="165" y="72"/>
                  </a:lnTo>
                  <a:lnTo>
                    <a:pt x="164" y="68"/>
                  </a:lnTo>
                  <a:lnTo>
                    <a:pt x="161" y="65"/>
                  </a:lnTo>
                  <a:lnTo>
                    <a:pt x="159" y="63"/>
                  </a:lnTo>
                  <a:lnTo>
                    <a:pt x="155" y="61"/>
                  </a:lnTo>
                  <a:lnTo>
                    <a:pt x="155" y="68"/>
                  </a:lnTo>
                  <a:lnTo>
                    <a:pt x="157" y="69"/>
                  </a:lnTo>
                  <a:lnTo>
                    <a:pt x="159" y="72"/>
                  </a:lnTo>
                  <a:lnTo>
                    <a:pt x="160" y="76"/>
                  </a:lnTo>
                  <a:lnTo>
                    <a:pt x="160" y="79"/>
                  </a:lnTo>
                  <a:lnTo>
                    <a:pt x="157" y="81"/>
                  </a:lnTo>
                  <a:lnTo>
                    <a:pt x="155" y="84"/>
                  </a:lnTo>
                  <a:lnTo>
                    <a:pt x="151" y="84"/>
                  </a:lnTo>
                  <a:lnTo>
                    <a:pt x="148" y="84"/>
                  </a:lnTo>
                  <a:lnTo>
                    <a:pt x="145" y="81"/>
                  </a:lnTo>
                  <a:lnTo>
                    <a:pt x="143" y="79"/>
                  </a:lnTo>
                  <a:lnTo>
                    <a:pt x="143" y="76"/>
                  </a:lnTo>
                  <a:lnTo>
                    <a:pt x="143" y="72"/>
                  </a:lnTo>
                  <a:lnTo>
                    <a:pt x="145" y="69"/>
                  </a:lnTo>
                  <a:lnTo>
                    <a:pt x="148" y="68"/>
                  </a:lnTo>
                  <a:lnTo>
                    <a:pt x="148" y="61"/>
                  </a:lnTo>
                  <a:close/>
                  <a:moveTo>
                    <a:pt x="155" y="40"/>
                  </a:moveTo>
                  <a:lnTo>
                    <a:pt x="155" y="55"/>
                  </a:lnTo>
                  <a:lnTo>
                    <a:pt x="159" y="56"/>
                  </a:lnTo>
                  <a:lnTo>
                    <a:pt x="163" y="59"/>
                  </a:lnTo>
                  <a:lnTo>
                    <a:pt x="165" y="61"/>
                  </a:lnTo>
                  <a:lnTo>
                    <a:pt x="169" y="65"/>
                  </a:lnTo>
                  <a:lnTo>
                    <a:pt x="171" y="71"/>
                  </a:lnTo>
                  <a:lnTo>
                    <a:pt x="172" y="76"/>
                  </a:lnTo>
                  <a:lnTo>
                    <a:pt x="171" y="81"/>
                  </a:lnTo>
                  <a:lnTo>
                    <a:pt x="169" y="85"/>
                  </a:lnTo>
                  <a:lnTo>
                    <a:pt x="165" y="91"/>
                  </a:lnTo>
                  <a:lnTo>
                    <a:pt x="165" y="91"/>
                  </a:lnTo>
                  <a:lnTo>
                    <a:pt x="167" y="91"/>
                  </a:lnTo>
                  <a:lnTo>
                    <a:pt x="167" y="117"/>
                  </a:lnTo>
                  <a:lnTo>
                    <a:pt x="177" y="117"/>
                  </a:lnTo>
                  <a:lnTo>
                    <a:pt x="199" y="155"/>
                  </a:lnTo>
                  <a:lnTo>
                    <a:pt x="220" y="117"/>
                  </a:lnTo>
                  <a:lnTo>
                    <a:pt x="231" y="117"/>
                  </a:lnTo>
                  <a:lnTo>
                    <a:pt x="231" y="91"/>
                  </a:lnTo>
                  <a:lnTo>
                    <a:pt x="232" y="91"/>
                  </a:lnTo>
                  <a:lnTo>
                    <a:pt x="232" y="91"/>
                  </a:lnTo>
                  <a:lnTo>
                    <a:pt x="228" y="85"/>
                  </a:lnTo>
                  <a:lnTo>
                    <a:pt x="227" y="81"/>
                  </a:lnTo>
                  <a:lnTo>
                    <a:pt x="225" y="76"/>
                  </a:lnTo>
                  <a:lnTo>
                    <a:pt x="227" y="71"/>
                  </a:lnTo>
                  <a:lnTo>
                    <a:pt x="228" y="65"/>
                  </a:lnTo>
                  <a:lnTo>
                    <a:pt x="232" y="61"/>
                  </a:lnTo>
                  <a:lnTo>
                    <a:pt x="235" y="59"/>
                  </a:lnTo>
                  <a:lnTo>
                    <a:pt x="239" y="56"/>
                  </a:lnTo>
                  <a:lnTo>
                    <a:pt x="244" y="55"/>
                  </a:lnTo>
                  <a:lnTo>
                    <a:pt x="244" y="40"/>
                  </a:lnTo>
                  <a:lnTo>
                    <a:pt x="155" y="40"/>
                  </a:lnTo>
                  <a:close/>
                  <a:moveTo>
                    <a:pt x="55" y="40"/>
                  </a:moveTo>
                  <a:lnTo>
                    <a:pt x="55" y="55"/>
                  </a:lnTo>
                  <a:lnTo>
                    <a:pt x="59" y="56"/>
                  </a:lnTo>
                  <a:lnTo>
                    <a:pt x="63" y="59"/>
                  </a:lnTo>
                  <a:lnTo>
                    <a:pt x="67" y="61"/>
                  </a:lnTo>
                  <a:lnTo>
                    <a:pt x="69" y="65"/>
                  </a:lnTo>
                  <a:lnTo>
                    <a:pt x="72" y="71"/>
                  </a:lnTo>
                  <a:lnTo>
                    <a:pt x="72" y="76"/>
                  </a:lnTo>
                  <a:lnTo>
                    <a:pt x="72" y="81"/>
                  </a:lnTo>
                  <a:lnTo>
                    <a:pt x="69" y="85"/>
                  </a:lnTo>
                  <a:lnTo>
                    <a:pt x="67" y="91"/>
                  </a:lnTo>
                  <a:lnTo>
                    <a:pt x="67" y="91"/>
                  </a:lnTo>
                  <a:lnTo>
                    <a:pt x="68" y="91"/>
                  </a:lnTo>
                  <a:lnTo>
                    <a:pt x="68" y="117"/>
                  </a:lnTo>
                  <a:lnTo>
                    <a:pt x="77" y="117"/>
                  </a:lnTo>
                  <a:lnTo>
                    <a:pt x="101" y="159"/>
                  </a:lnTo>
                  <a:lnTo>
                    <a:pt x="125" y="117"/>
                  </a:lnTo>
                  <a:lnTo>
                    <a:pt x="136" y="117"/>
                  </a:lnTo>
                  <a:lnTo>
                    <a:pt x="136" y="91"/>
                  </a:lnTo>
                  <a:lnTo>
                    <a:pt x="137" y="91"/>
                  </a:lnTo>
                  <a:lnTo>
                    <a:pt x="137" y="91"/>
                  </a:lnTo>
                  <a:lnTo>
                    <a:pt x="133" y="85"/>
                  </a:lnTo>
                  <a:lnTo>
                    <a:pt x="132" y="81"/>
                  </a:lnTo>
                  <a:lnTo>
                    <a:pt x="131" y="76"/>
                  </a:lnTo>
                  <a:lnTo>
                    <a:pt x="132" y="71"/>
                  </a:lnTo>
                  <a:lnTo>
                    <a:pt x="133" y="65"/>
                  </a:lnTo>
                  <a:lnTo>
                    <a:pt x="137" y="61"/>
                  </a:lnTo>
                  <a:lnTo>
                    <a:pt x="140" y="59"/>
                  </a:lnTo>
                  <a:lnTo>
                    <a:pt x="144" y="56"/>
                  </a:lnTo>
                  <a:lnTo>
                    <a:pt x="148" y="55"/>
                  </a:lnTo>
                  <a:lnTo>
                    <a:pt x="148" y="40"/>
                  </a:lnTo>
                  <a:lnTo>
                    <a:pt x="55" y="40"/>
                  </a:lnTo>
                  <a:close/>
                  <a:moveTo>
                    <a:pt x="155" y="22"/>
                  </a:moveTo>
                  <a:lnTo>
                    <a:pt x="155" y="34"/>
                  </a:lnTo>
                  <a:lnTo>
                    <a:pt x="244" y="34"/>
                  </a:lnTo>
                  <a:lnTo>
                    <a:pt x="244" y="22"/>
                  </a:lnTo>
                  <a:lnTo>
                    <a:pt x="155" y="22"/>
                  </a:lnTo>
                  <a:close/>
                  <a:moveTo>
                    <a:pt x="55" y="22"/>
                  </a:moveTo>
                  <a:lnTo>
                    <a:pt x="55" y="34"/>
                  </a:lnTo>
                  <a:lnTo>
                    <a:pt x="148" y="34"/>
                  </a:lnTo>
                  <a:lnTo>
                    <a:pt x="148" y="22"/>
                  </a:lnTo>
                  <a:lnTo>
                    <a:pt x="55" y="22"/>
                  </a:lnTo>
                  <a:close/>
                  <a:moveTo>
                    <a:pt x="52" y="0"/>
                  </a:moveTo>
                  <a:lnTo>
                    <a:pt x="251" y="0"/>
                  </a:lnTo>
                  <a:lnTo>
                    <a:pt x="254" y="0"/>
                  </a:lnTo>
                  <a:lnTo>
                    <a:pt x="255" y="0"/>
                  </a:lnTo>
                  <a:lnTo>
                    <a:pt x="260" y="1"/>
                  </a:lnTo>
                  <a:lnTo>
                    <a:pt x="264" y="4"/>
                  </a:lnTo>
                  <a:lnTo>
                    <a:pt x="267" y="6"/>
                  </a:lnTo>
                  <a:lnTo>
                    <a:pt x="270" y="10"/>
                  </a:lnTo>
                  <a:lnTo>
                    <a:pt x="271" y="14"/>
                  </a:lnTo>
                  <a:lnTo>
                    <a:pt x="272" y="20"/>
                  </a:lnTo>
                  <a:lnTo>
                    <a:pt x="271" y="24"/>
                  </a:lnTo>
                  <a:lnTo>
                    <a:pt x="270" y="29"/>
                  </a:lnTo>
                  <a:lnTo>
                    <a:pt x="267" y="33"/>
                  </a:lnTo>
                  <a:lnTo>
                    <a:pt x="264" y="36"/>
                  </a:lnTo>
                  <a:lnTo>
                    <a:pt x="260" y="38"/>
                  </a:lnTo>
                  <a:lnTo>
                    <a:pt x="255" y="40"/>
                  </a:lnTo>
                  <a:lnTo>
                    <a:pt x="254" y="40"/>
                  </a:lnTo>
                  <a:lnTo>
                    <a:pt x="251" y="40"/>
                  </a:lnTo>
                  <a:lnTo>
                    <a:pt x="250" y="40"/>
                  </a:lnTo>
                  <a:lnTo>
                    <a:pt x="250" y="55"/>
                  </a:lnTo>
                  <a:lnTo>
                    <a:pt x="254" y="56"/>
                  </a:lnTo>
                  <a:lnTo>
                    <a:pt x="258" y="59"/>
                  </a:lnTo>
                  <a:lnTo>
                    <a:pt x="262" y="61"/>
                  </a:lnTo>
                  <a:lnTo>
                    <a:pt x="264" y="65"/>
                  </a:lnTo>
                  <a:lnTo>
                    <a:pt x="267" y="71"/>
                  </a:lnTo>
                  <a:lnTo>
                    <a:pt x="267" y="76"/>
                  </a:lnTo>
                  <a:lnTo>
                    <a:pt x="267" y="81"/>
                  </a:lnTo>
                  <a:lnTo>
                    <a:pt x="264" y="85"/>
                  </a:lnTo>
                  <a:lnTo>
                    <a:pt x="262" y="91"/>
                  </a:lnTo>
                  <a:lnTo>
                    <a:pt x="262" y="91"/>
                  </a:lnTo>
                  <a:lnTo>
                    <a:pt x="262" y="91"/>
                  </a:lnTo>
                  <a:lnTo>
                    <a:pt x="262" y="117"/>
                  </a:lnTo>
                  <a:lnTo>
                    <a:pt x="272" y="117"/>
                  </a:lnTo>
                  <a:lnTo>
                    <a:pt x="299" y="163"/>
                  </a:lnTo>
                  <a:lnTo>
                    <a:pt x="288" y="180"/>
                  </a:lnTo>
                  <a:lnTo>
                    <a:pt x="278" y="175"/>
                  </a:lnTo>
                  <a:lnTo>
                    <a:pt x="286" y="163"/>
                  </a:lnTo>
                  <a:lnTo>
                    <a:pt x="275" y="144"/>
                  </a:lnTo>
                  <a:lnTo>
                    <a:pt x="275" y="197"/>
                  </a:lnTo>
                  <a:lnTo>
                    <a:pt x="219" y="197"/>
                  </a:lnTo>
                  <a:lnTo>
                    <a:pt x="219" y="144"/>
                  </a:lnTo>
                  <a:lnTo>
                    <a:pt x="208" y="163"/>
                  </a:lnTo>
                  <a:lnTo>
                    <a:pt x="215" y="175"/>
                  </a:lnTo>
                  <a:lnTo>
                    <a:pt x="205" y="180"/>
                  </a:lnTo>
                  <a:lnTo>
                    <a:pt x="199" y="169"/>
                  </a:lnTo>
                  <a:lnTo>
                    <a:pt x="193" y="180"/>
                  </a:lnTo>
                  <a:lnTo>
                    <a:pt x="183" y="175"/>
                  </a:lnTo>
                  <a:lnTo>
                    <a:pt x="189" y="163"/>
                  </a:lnTo>
                  <a:lnTo>
                    <a:pt x="180" y="144"/>
                  </a:lnTo>
                  <a:lnTo>
                    <a:pt x="180" y="197"/>
                  </a:lnTo>
                  <a:lnTo>
                    <a:pt x="123" y="197"/>
                  </a:lnTo>
                  <a:lnTo>
                    <a:pt x="123" y="144"/>
                  </a:lnTo>
                  <a:lnTo>
                    <a:pt x="113" y="163"/>
                  </a:lnTo>
                  <a:lnTo>
                    <a:pt x="120" y="175"/>
                  </a:lnTo>
                  <a:lnTo>
                    <a:pt x="109" y="180"/>
                  </a:lnTo>
                  <a:lnTo>
                    <a:pt x="101" y="167"/>
                  </a:lnTo>
                  <a:lnTo>
                    <a:pt x="93" y="180"/>
                  </a:lnTo>
                  <a:lnTo>
                    <a:pt x="84" y="175"/>
                  </a:lnTo>
                  <a:lnTo>
                    <a:pt x="91" y="163"/>
                  </a:lnTo>
                  <a:lnTo>
                    <a:pt x="80" y="145"/>
                  </a:lnTo>
                  <a:lnTo>
                    <a:pt x="80" y="199"/>
                  </a:lnTo>
                  <a:lnTo>
                    <a:pt x="24" y="199"/>
                  </a:lnTo>
                  <a:lnTo>
                    <a:pt x="24" y="144"/>
                  </a:lnTo>
                  <a:lnTo>
                    <a:pt x="13" y="163"/>
                  </a:lnTo>
                  <a:lnTo>
                    <a:pt x="20" y="175"/>
                  </a:lnTo>
                  <a:lnTo>
                    <a:pt x="11" y="180"/>
                  </a:lnTo>
                  <a:lnTo>
                    <a:pt x="0" y="163"/>
                  </a:lnTo>
                  <a:lnTo>
                    <a:pt x="27" y="117"/>
                  </a:lnTo>
                  <a:lnTo>
                    <a:pt x="36" y="117"/>
                  </a:lnTo>
                  <a:lnTo>
                    <a:pt x="36" y="91"/>
                  </a:lnTo>
                  <a:lnTo>
                    <a:pt x="37" y="91"/>
                  </a:lnTo>
                  <a:lnTo>
                    <a:pt x="37" y="91"/>
                  </a:lnTo>
                  <a:lnTo>
                    <a:pt x="35" y="85"/>
                  </a:lnTo>
                  <a:lnTo>
                    <a:pt x="32" y="81"/>
                  </a:lnTo>
                  <a:lnTo>
                    <a:pt x="32" y="76"/>
                  </a:lnTo>
                  <a:lnTo>
                    <a:pt x="32" y="71"/>
                  </a:lnTo>
                  <a:lnTo>
                    <a:pt x="35" y="65"/>
                  </a:lnTo>
                  <a:lnTo>
                    <a:pt x="37" y="61"/>
                  </a:lnTo>
                  <a:lnTo>
                    <a:pt x="41" y="59"/>
                  </a:lnTo>
                  <a:lnTo>
                    <a:pt x="45" y="56"/>
                  </a:lnTo>
                  <a:lnTo>
                    <a:pt x="49" y="55"/>
                  </a:lnTo>
                  <a:lnTo>
                    <a:pt x="49" y="40"/>
                  </a:lnTo>
                  <a:lnTo>
                    <a:pt x="48" y="40"/>
                  </a:lnTo>
                  <a:lnTo>
                    <a:pt x="43" y="38"/>
                  </a:lnTo>
                  <a:lnTo>
                    <a:pt x="39" y="36"/>
                  </a:lnTo>
                  <a:lnTo>
                    <a:pt x="36" y="33"/>
                  </a:lnTo>
                  <a:lnTo>
                    <a:pt x="33" y="29"/>
                  </a:lnTo>
                  <a:lnTo>
                    <a:pt x="32" y="24"/>
                  </a:lnTo>
                  <a:lnTo>
                    <a:pt x="31" y="20"/>
                  </a:lnTo>
                  <a:lnTo>
                    <a:pt x="32" y="14"/>
                  </a:lnTo>
                  <a:lnTo>
                    <a:pt x="33" y="10"/>
                  </a:lnTo>
                  <a:lnTo>
                    <a:pt x="36" y="6"/>
                  </a:lnTo>
                  <a:lnTo>
                    <a:pt x="39" y="4"/>
                  </a:lnTo>
                  <a:lnTo>
                    <a:pt x="43" y="1"/>
                  </a:lnTo>
                  <a:lnTo>
                    <a:pt x="48" y="0"/>
                  </a:lnTo>
                  <a:lnTo>
                    <a:pt x="49" y="0"/>
                  </a:lnTo>
                  <a:lnTo>
                    <a:pt x="52"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0" name="Freeform 305"/>
            <p:cNvSpPr>
              <a:spLocks noEditPoints="1"/>
            </p:cNvSpPr>
            <p:nvPr/>
          </p:nvSpPr>
          <p:spPr bwMode="auto">
            <a:xfrm>
              <a:off x="3725863" y="5883275"/>
              <a:ext cx="438150" cy="130175"/>
            </a:xfrm>
            <a:custGeom>
              <a:avLst/>
              <a:gdLst>
                <a:gd name="T0" fmla="*/ 143 w 276"/>
                <a:gd name="T1" fmla="*/ 6 h 82"/>
                <a:gd name="T2" fmla="*/ 143 w 276"/>
                <a:gd name="T3" fmla="*/ 43 h 82"/>
                <a:gd name="T4" fmla="*/ 267 w 276"/>
                <a:gd name="T5" fmla="*/ 43 h 82"/>
                <a:gd name="T6" fmla="*/ 242 w 276"/>
                <a:gd name="T7" fmla="*/ 6 h 82"/>
                <a:gd name="T8" fmla="*/ 143 w 276"/>
                <a:gd name="T9" fmla="*/ 6 h 82"/>
                <a:gd name="T10" fmla="*/ 35 w 276"/>
                <a:gd name="T11" fmla="*/ 6 h 82"/>
                <a:gd name="T12" fmla="*/ 9 w 276"/>
                <a:gd name="T13" fmla="*/ 43 h 82"/>
                <a:gd name="T14" fmla="*/ 136 w 276"/>
                <a:gd name="T15" fmla="*/ 43 h 82"/>
                <a:gd name="T16" fmla="*/ 136 w 276"/>
                <a:gd name="T17" fmla="*/ 6 h 82"/>
                <a:gd name="T18" fmla="*/ 35 w 276"/>
                <a:gd name="T19" fmla="*/ 6 h 82"/>
                <a:gd name="T20" fmla="*/ 32 w 276"/>
                <a:gd name="T21" fmla="*/ 0 h 82"/>
                <a:gd name="T22" fmla="*/ 244 w 276"/>
                <a:gd name="T23" fmla="*/ 0 h 82"/>
                <a:gd name="T24" fmla="*/ 276 w 276"/>
                <a:gd name="T25" fmla="*/ 44 h 82"/>
                <a:gd name="T26" fmla="*/ 276 w 276"/>
                <a:gd name="T27" fmla="*/ 82 h 82"/>
                <a:gd name="T28" fmla="*/ 0 w 276"/>
                <a:gd name="T29" fmla="*/ 82 h 82"/>
                <a:gd name="T30" fmla="*/ 0 w 276"/>
                <a:gd name="T31" fmla="*/ 44 h 82"/>
                <a:gd name="T32" fmla="*/ 32 w 276"/>
                <a:gd name="T3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82">
                  <a:moveTo>
                    <a:pt x="143" y="6"/>
                  </a:moveTo>
                  <a:lnTo>
                    <a:pt x="143" y="43"/>
                  </a:lnTo>
                  <a:lnTo>
                    <a:pt x="267" y="43"/>
                  </a:lnTo>
                  <a:lnTo>
                    <a:pt x="242" y="6"/>
                  </a:lnTo>
                  <a:lnTo>
                    <a:pt x="143" y="6"/>
                  </a:lnTo>
                  <a:close/>
                  <a:moveTo>
                    <a:pt x="35" y="6"/>
                  </a:moveTo>
                  <a:lnTo>
                    <a:pt x="9" y="43"/>
                  </a:lnTo>
                  <a:lnTo>
                    <a:pt x="136" y="43"/>
                  </a:lnTo>
                  <a:lnTo>
                    <a:pt x="136" y="6"/>
                  </a:lnTo>
                  <a:lnTo>
                    <a:pt x="35" y="6"/>
                  </a:lnTo>
                  <a:close/>
                  <a:moveTo>
                    <a:pt x="32" y="0"/>
                  </a:moveTo>
                  <a:lnTo>
                    <a:pt x="244" y="0"/>
                  </a:lnTo>
                  <a:lnTo>
                    <a:pt x="276" y="44"/>
                  </a:lnTo>
                  <a:lnTo>
                    <a:pt x="276" y="82"/>
                  </a:lnTo>
                  <a:lnTo>
                    <a:pt x="0" y="82"/>
                  </a:lnTo>
                  <a:lnTo>
                    <a:pt x="0" y="44"/>
                  </a:lnTo>
                  <a:lnTo>
                    <a:pt x="32"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71" name="Group 70"/>
          <p:cNvGrpSpPr/>
          <p:nvPr/>
        </p:nvGrpSpPr>
        <p:grpSpPr>
          <a:xfrm>
            <a:off x="10405811" y="2189923"/>
            <a:ext cx="370306" cy="323847"/>
            <a:chOff x="8172450" y="5402263"/>
            <a:chExt cx="1279525" cy="1371600"/>
          </a:xfrm>
          <a:solidFill>
            <a:srgbClr val="FFFFFF"/>
          </a:solidFill>
        </p:grpSpPr>
        <p:sp>
          <p:nvSpPr>
            <p:cNvPr id="72" name="Freeform 143"/>
            <p:cNvSpPr>
              <a:spLocks noEditPoints="1"/>
            </p:cNvSpPr>
            <p:nvPr/>
          </p:nvSpPr>
          <p:spPr bwMode="auto">
            <a:xfrm>
              <a:off x="8172450" y="6157913"/>
              <a:ext cx="1279525" cy="615950"/>
            </a:xfrm>
            <a:custGeom>
              <a:avLst/>
              <a:gdLst>
                <a:gd name="T0" fmla="*/ 234 w 806"/>
                <a:gd name="T1" fmla="*/ 169 h 388"/>
                <a:gd name="T2" fmla="*/ 234 w 806"/>
                <a:gd name="T3" fmla="*/ 317 h 388"/>
                <a:gd name="T4" fmla="*/ 573 w 806"/>
                <a:gd name="T5" fmla="*/ 317 h 388"/>
                <a:gd name="T6" fmla="*/ 573 w 806"/>
                <a:gd name="T7" fmla="*/ 169 h 388"/>
                <a:gd name="T8" fmla="*/ 234 w 806"/>
                <a:gd name="T9" fmla="*/ 169 h 388"/>
                <a:gd name="T10" fmla="*/ 234 w 806"/>
                <a:gd name="T11" fmla="*/ 113 h 388"/>
                <a:gd name="T12" fmla="*/ 234 w 806"/>
                <a:gd name="T13" fmla="*/ 152 h 388"/>
                <a:gd name="T14" fmla="*/ 573 w 806"/>
                <a:gd name="T15" fmla="*/ 152 h 388"/>
                <a:gd name="T16" fmla="*/ 573 w 806"/>
                <a:gd name="T17" fmla="*/ 113 h 388"/>
                <a:gd name="T18" fmla="*/ 234 w 806"/>
                <a:gd name="T19" fmla="*/ 113 h 388"/>
                <a:gd name="T20" fmla="*/ 234 w 806"/>
                <a:gd name="T21" fmla="*/ 58 h 388"/>
                <a:gd name="T22" fmla="*/ 234 w 806"/>
                <a:gd name="T23" fmla="*/ 97 h 388"/>
                <a:gd name="T24" fmla="*/ 573 w 806"/>
                <a:gd name="T25" fmla="*/ 97 h 388"/>
                <a:gd name="T26" fmla="*/ 573 w 806"/>
                <a:gd name="T27" fmla="*/ 58 h 388"/>
                <a:gd name="T28" fmla="*/ 234 w 806"/>
                <a:gd name="T29" fmla="*/ 58 h 388"/>
                <a:gd name="T30" fmla="*/ 72 w 806"/>
                <a:gd name="T31" fmla="*/ 0 h 388"/>
                <a:gd name="T32" fmla="*/ 734 w 806"/>
                <a:gd name="T33" fmla="*/ 0 h 388"/>
                <a:gd name="T34" fmla="*/ 734 w 806"/>
                <a:gd name="T35" fmla="*/ 351 h 388"/>
                <a:gd name="T36" fmla="*/ 806 w 806"/>
                <a:gd name="T37" fmla="*/ 351 h 388"/>
                <a:gd name="T38" fmla="*/ 806 w 806"/>
                <a:gd name="T39" fmla="*/ 388 h 388"/>
                <a:gd name="T40" fmla="*/ 0 w 806"/>
                <a:gd name="T41" fmla="*/ 388 h 388"/>
                <a:gd name="T42" fmla="*/ 0 w 806"/>
                <a:gd name="T43" fmla="*/ 351 h 388"/>
                <a:gd name="T44" fmla="*/ 72 w 806"/>
                <a:gd name="T45" fmla="*/ 351 h 388"/>
                <a:gd name="T46" fmla="*/ 72 w 806"/>
                <a:gd name="T4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6" h="388">
                  <a:moveTo>
                    <a:pt x="234" y="169"/>
                  </a:moveTo>
                  <a:lnTo>
                    <a:pt x="234" y="317"/>
                  </a:lnTo>
                  <a:lnTo>
                    <a:pt x="573" y="317"/>
                  </a:lnTo>
                  <a:lnTo>
                    <a:pt x="573" y="169"/>
                  </a:lnTo>
                  <a:lnTo>
                    <a:pt x="234" y="169"/>
                  </a:lnTo>
                  <a:close/>
                  <a:moveTo>
                    <a:pt x="234" y="113"/>
                  </a:moveTo>
                  <a:lnTo>
                    <a:pt x="234" y="152"/>
                  </a:lnTo>
                  <a:lnTo>
                    <a:pt x="573" y="152"/>
                  </a:lnTo>
                  <a:lnTo>
                    <a:pt x="573" y="113"/>
                  </a:lnTo>
                  <a:lnTo>
                    <a:pt x="234" y="113"/>
                  </a:lnTo>
                  <a:close/>
                  <a:moveTo>
                    <a:pt x="234" y="58"/>
                  </a:moveTo>
                  <a:lnTo>
                    <a:pt x="234" y="97"/>
                  </a:lnTo>
                  <a:lnTo>
                    <a:pt x="573" y="97"/>
                  </a:lnTo>
                  <a:lnTo>
                    <a:pt x="573" y="58"/>
                  </a:lnTo>
                  <a:lnTo>
                    <a:pt x="234" y="58"/>
                  </a:lnTo>
                  <a:close/>
                  <a:moveTo>
                    <a:pt x="72" y="0"/>
                  </a:moveTo>
                  <a:lnTo>
                    <a:pt x="734" y="0"/>
                  </a:lnTo>
                  <a:lnTo>
                    <a:pt x="734" y="351"/>
                  </a:lnTo>
                  <a:lnTo>
                    <a:pt x="806" y="351"/>
                  </a:lnTo>
                  <a:lnTo>
                    <a:pt x="806" y="388"/>
                  </a:lnTo>
                  <a:lnTo>
                    <a:pt x="0" y="388"/>
                  </a:lnTo>
                  <a:lnTo>
                    <a:pt x="0" y="351"/>
                  </a:lnTo>
                  <a:lnTo>
                    <a:pt x="72" y="351"/>
                  </a:lnTo>
                  <a:lnTo>
                    <a:pt x="72" y="0"/>
                  </a:lnTo>
                  <a:close/>
                </a:path>
              </a:pathLst>
            </a:custGeom>
            <a:grpFill/>
            <a:ln w="0">
              <a:solidFill>
                <a:srgbClr val="505050"/>
              </a:solid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3" name="Freeform 144"/>
            <p:cNvSpPr>
              <a:spLocks/>
            </p:cNvSpPr>
            <p:nvPr/>
          </p:nvSpPr>
          <p:spPr bwMode="auto">
            <a:xfrm>
              <a:off x="8461375" y="5402263"/>
              <a:ext cx="703263" cy="731838"/>
            </a:xfrm>
            <a:custGeom>
              <a:avLst/>
              <a:gdLst>
                <a:gd name="T0" fmla="*/ 221 w 443"/>
                <a:gd name="T1" fmla="*/ 0 h 461"/>
                <a:gd name="T2" fmla="*/ 225 w 443"/>
                <a:gd name="T3" fmla="*/ 2 h 461"/>
                <a:gd name="T4" fmla="*/ 228 w 443"/>
                <a:gd name="T5" fmla="*/ 3 h 461"/>
                <a:gd name="T6" fmla="*/ 229 w 443"/>
                <a:gd name="T7" fmla="*/ 6 h 461"/>
                <a:gd name="T8" fmla="*/ 229 w 443"/>
                <a:gd name="T9" fmla="*/ 10 h 461"/>
                <a:gd name="T10" fmla="*/ 229 w 443"/>
                <a:gd name="T11" fmla="*/ 235 h 461"/>
                <a:gd name="T12" fmla="*/ 268 w 443"/>
                <a:gd name="T13" fmla="*/ 241 h 461"/>
                <a:gd name="T14" fmla="*/ 304 w 443"/>
                <a:gd name="T15" fmla="*/ 251 h 461"/>
                <a:gd name="T16" fmla="*/ 337 w 443"/>
                <a:gd name="T17" fmla="*/ 269 h 461"/>
                <a:gd name="T18" fmla="*/ 368 w 443"/>
                <a:gd name="T19" fmla="*/ 290 h 461"/>
                <a:gd name="T20" fmla="*/ 393 w 443"/>
                <a:gd name="T21" fmla="*/ 317 h 461"/>
                <a:gd name="T22" fmla="*/ 415 w 443"/>
                <a:gd name="T23" fmla="*/ 347 h 461"/>
                <a:gd name="T24" fmla="*/ 430 w 443"/>
                <a:gd name="T25" fmla="*/ 381 h 461"/>
                <a:gd name="T26" fmla="*/ 440 w 443"/>
                <a:gd name="T27" fmla="*/ 418 h 461"/>
                <a:gd name="T28" fmla="*/ 443 w 443"/>
                <a:gd name="T29" fmla="*/ 457 h 461"/>
                <a:gd name="T30" fmla="*/ 443 w 443"/>
                <a:gd name="T31" fmla="*/ 461 h 461"/>
                <a:gd name="T32" fmla="*/ 0 w 443"/>
                <a:gd name="T33" fmla="*/ 461 h 461"/>
                <a:gd name="T34" fmla="*/ 0 w 443"/>
                <a:gd name="T35" fmla="*/ 457 h 461"/>
                <a:gd name="T36" fmla="*/ 4 w 443"/>
                <a:gd name="T37" fmla="*/ 418 h 461"/>
                <a:gd name="T38" fmla="*/ 13 w 443"/>
                <a:gd name="T39" fmla="*/ 381 h 461"/>
                <a:gd name="T40" fmla="*/ 29 w 443"/>
                <a:gd name="T41" fmla="*/ 347 h 461"/>
                <a:gd name="T42" fmla="*/ 50 w 443"/>
                <a:gd name="T43" fmla="*/ 317 h 461"/>
                <a:gd name="T44" fmla="*/ 76 w 443"/>
                <a:gd name="T45" fmla="*/ 290 h 461"/>
                <a:gd name="T46" fmla="*/ 105 w 443"/>
                <a:gd name="T47" fmla="*/ 269 h 461"/>
                <a:gd name="T48" fmla="*/ 138 w 443"/>
                <a:gd name="T49" fmla="*/ 251 h 461"/>
                <a:gd name="T50" fmla="*/ 174 w 443"/>
                <a:gd name="T51" fmla="*/ 241 h 461"/>
                <a:gd name="T52" fmla="*/ 213 w 443"/>
                <a:gd name="T53" fmla="*/ 235 h 461"/>
                <a:gd name="T54" fmla="*/ 213 w 443"/>
                <a:gd name="T55" fmla="*/ 10 h 461"/>
                <a:gd name="T56" fmla="*/ 213 w 443"/>
                <a:gd name="T57" fmla="*/ 6 h 461"/>
                <a:gd name="T58" fmla="*/ 216 w 443"/>
                <a:gd name="T59" fmla="*/ 3 h 461"/>
                <a:gd name="T60" fmla="*/ 219 w 443"/>
                <a:gd name="T61" fmla="*/ 2 h 461"/>
                <a:gd name="T62" fmla="*/ 221 w 443"/>
                <a:gd name="T63"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461">
                  <a:moveTo>
                    <a:pt x="221" y="0"/>
                  </a:moveTo>
                  <a:lnTo>
                    <a:pt x="225" y="2"/>
                  </a:lnTo>
                  <a:lnTo>
                    <a:pt x="228" y="3"/>
                  </a:lnTo>
                  <a:lnTo>
                    <a:pt x="229" y="6"/>
                  </a:lnTo>
                  <a:lnTo>
                    <a:pt x="229" y="10"/>
                  </a:lnTo>
                  <a:lnTo>
                    <a:pt x="229" y="235"/>
                  </a:lnTo>
                  <a:lnTo>
                    <a:pt x="268" y="241"/>
                  </a:lnTo>
                  <a:lnTo>
                    <a:pt x="304" y="251"/>
                  </a:lnTo>
                  <a:lnTo>
                    <a:pt x="337" y="269"/>
                  </a:lnTo>
                  <a:lnTo>
                    <a:pt x="368" y="290"/>
                  </a:lnTo>
                  <a:lnTo>
                    <a:pt x="393" y="317"/>
                  </a:lnTo>
                  <a:lnTo>
                    <a:pt x="415" y="347"/>
                  </a:lnTo>
                  <a:lnTo>
                    <a:pt x="430" y="381"/>
                  </a:lnTo>
                  <a:lnTo>
                    <a:pt x="440" y="418"/>
                  </a:lnTo>
                  <a:lnTo>
                    <a:pt x="443" y="457"/>
                  </a:lnTo>
                  <a:lnTo>
                    <a:pt x="443" y="461"/>
                  </a:lnTo>
                  <a:lnTo>
                    <a:pt x="0" y="461"/>
                  </a:lnTo>
                  <a:lnTo>
                    <a:pt x="0" y="457"/>
                  </a:lnTo>
                  <a:lnTo>
                    <a:pt x="4" y="418"/>
                  </a:lnTo>
                  <a:lnTo>
                    <a:pt x="13" y="381"/>
                  </a:lnTo>
                  <a:lnTo>
                    <a:pt x="29" y="347"/>
                  </a:lnTo>
                  <a:lnTo>
                    <a:pt x="50" y="317"/>
                  </a:lnTo>
                  <a:lnTo>
                    <a:pt x="76" y="290"/>
                  </a:lnTo>
                  <a:lnTo>
                    <a:pt x="105" y="269"/>
                  </a:lnTo>
                  <a:lnTo>
                    <a:pt x="138" y="251"/>
                  </a:lnTo>
                  <a:lnTo>
                    <a:pt x="174" y="241"/>
                  </a:lnTo>
                  <a:lnTo>
                    <a:pt x="213" y="235"/>
                  </a:lnTo>
                  <a:lnTo>
                    <a:pt x="213" y="10"/>
                  </a:lnTo>
                  <a:lnTo>
                    <a:pt x="213" y="6"/>
                  </a:lnTo>
                  <a:lnTo>
                    <a:pt x="216" y="3"/>
                  </a:lnTo>
                  <a:lnTo>
                    <a:pt x="219" y="2"/>
                  </a:lnTo>
                  <a:lnTo>
                    <a:pt x="221" y="0"/>
                  </a:lnTo>
                  <a:close/>
                </a:path>
              </a:pathLst>
            </a:custGeom>
            <a:grpFill/>
            <a:ln w="0">
              <a:solidFill>
                <a:srgbClr val="505050"/>
              </a:solid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4" name="Rectangle 145"/>
            <p:cNvSpPr>
              <a:spLocks noChangeArrowheads="1"/>
            </p:cNvSpPr>
            <p:nvPr/>
          </p:nvSpPr>
          <p:spPr bwMode="auto">
            <a:xfrm>
              <a:off x="8837613" y="5434013"/>
              <a:ext cx="182563" cy="93663"/>
            </a:xfrm>
            <a:prstGeom prst="rect">
              <a:avLst/>
            </a:prstGeom>
            <a:grpFill/>
            <a:ln w="0">
              <a:solidFill>
                <a:srgbClr val="505050"/>
              </a:solidFill>
              <a:prstDash val="solid"/>
              <a:miter lim="800000"/>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75" name="Group 74"/>
          <p:cNvGrpSpPr/>
          <p:nvPr/>
        </p:nvGrpSpPr>
        <p:grpSpPr>
          <a:xfrm>
            <a:off x="11111067" y="2199250"/>
            <a:ext cx="175883" cy="305194"/>
            <a:chOff x="10096384" y="2884354"/>
            <a:chExt cx="464279" cy="807574"/>
          </a:xfrm>
        </p:grpSpPr>
        <p:sp>
          <p:nvSpPr>
            <p:cNvPr id="76" name="Oval 38"/>
            <p:cNvSpPr>
              <a:spLocks noChangeArrowheads="1"/>
            </p:cNvSpPr>
            <p:nvPr/>
          </p:nvSpPr>
          <p:spPr bwMode="black">
            <a:xfrm>
              <a:off x="10199118" y="2884354"/>
              <a:ext cx="146198" cy="13355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2" rIns="93183" bIns="46592" numCol="1" anchor="t"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pitchFamily="34" charset="0"/>
                <a:ea typeface="+mn-ea"/>
                <a:cs typeface="+mn-cs"/>
              </a:endParaRPr>
            </a:p>
          </p:txBody>
        </p:sp>
        <p:grpSp>
          <p:nvGrpSpPr>
            <p:cNvPr id="77" name="Group 76"/>
            <p:cNvGrpSpPr/>
            <p:nvPr/>
          </p:nvGrpSpPr>
          <p:grpSpPr>
            <a:xfrm>
              <a:off x="10096384" y="3033938"/>
              <a:ext cx="464279" cy="657990"/>
              <a:chOff x="10096384" y="3033938"/>
              <a:chExt cx="464279" cy="657990"/>
            </a:xfrm>
          </p:grpSpPr>
          <p:sp>
            <p:nvSpPr>
              <p:cNvPr id="78" name="Freeform 36"/>
              <p:cNvSpPr>
                <a:spLocks/>
              </p:cNvSpPr>
              <p:nvPr/>
            </p:nvSpPr>
            <p:spPr bwMode="black">
              <a:xfrm>
                <a:off x="10096384" y="3033938"/>
                <a:ext cx="326972" cy="657990"/>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2" rIns="93183" bIns="46592" numCol="1" anchor="t"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pitchFamily="34" charset="0"/>
                  <a:ea typeface="+mn-ea"/>
                  <a:cs typeface="+mn-cs"/>
                </a:endParaRPr>
              </a:p>
            </p:txBody>
          </p:sp>
          <p:sp>
            <p:nvSpPr>
              <p:cNvPr id="79" name="Freeform 39"/>
              <p:cNvSpPr>
                <a:spLocks/>
              </p:cNvSpPr>
              <p:nvPr/>
            </p:nvSpPr>
            <p:spPr bwMode="black">
              <a:xfrm>
                <a:off x="10249497" y="3061540"/>
                <a:ext cx="311166" cy="249306"/>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2" rIns="93183" bIns="46592" numCol="1" anchor="t"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pitchFamily="34" charset="0"/>
                  <a:ea typeface="+mn-ea"/>
                  <a:cs typeface="+mn-cs"/>
                </a:endParaRPr>
              </a:p>
            </p:txBody>
          </p:sp>
        </p:grpSp>
      </p:grpSp>
      <p:grpSp>
        <p:nvGrpSpPr>
          <p:cNvPr id="80" name="Group 79"/>
          <p:cNvGrpSpPr/>
          <p:nvPr/>
        </p:nvGrpSpPr>
        <p:grpSpPr>
          <a:xfrm>
            <a:off x="9805419" y="2207542"/>
            <a:ext cx="325103" cy="288610"/>
            <a:chOff x="2990850" y="307975"/>
            <a:chExt cx="1379536" cy="1255713"/>
          </a:xfrm>
          <a:solidFill>
            <a:srgbClr val="FFFFFF"/>
          </a:solidFill>
        </p:grpSpPr>
        <p:sp>
          <p:nvSpPr>
            <p:cNvPr id="81" name="Freeform 50"/>
            <p:cNvSpPr>
              <a:spLocks noEditPoints="1"/>
            </p:cNvSpPr>
            <p:nvPr/>
          </p:nvSpPr>
          <p:spPr bwMode="auto">
            <a:xfrm>
              <a:off x="3151186" y="488950"/>
              <a:ext cx="1219200" cy="1074738"/>
            </a:xfrm>
            <a:custGeom>
              <a:avLst/>
              <a:gdLst>
                <a:gd name="T0" fmla="*/ 319 w 768"/>
                <a:gd name="T1" fmla="*/ 27 h 677"/>
                <a:gd name="T2" fmla="*/ 272 w 768"/>
                <a:gd name="T3" fmla="*/ 39 h 677"/>
                <a:gd name="T4" fmla="*/ 316 w 768"/>
                <a:gd name="T5" fmla="*/ 47 h 677"/>
                <a:gd name="T6" fmla="*/ 377 w 768"/>
                <a:gd name="T7" fmla="*/ 48 h 677"/>
                <a:gd name="T8" fmla="*/ 422 w 768"/>
                <a:gd name="T9" fmla="*/ 40 h 677"/>
                <a:gd name="T10" fmla="*/ 373 w 768"/>
                <a:gd name="T11" fmla="*/ 27 h 677"/>
                <a:gd name="T12" fmla="*/ 345 w 768"/>
                <a:gd name="T13" fmla="*/ 0 h 677"/>
                <a:gd name="T14" fmla="*/ 447 w 768"/>
                <a:gd name="T15" fmla="*/ 14 h 677"/>
                <a:gd name="T16" fmla="*/ 538 w 768"/>
                <a:gd name="T17" fmla="*/ 54 h 677"/>
                <a:gd name="T18" fmla="*/ 569 w 768"/>
                <a:gd name="T19" fmla="*/ 35 h 677"/>
                <a:gd name="T20" fmla="*/ 613 w 768"/>
                <a:gd name="T21" fmla="*/ 26 h 677"/>
                <a:gd name="T22" fmla="*/ 621 w 768"/>
                <a:gd name="T23" fmla="*/ 81 h 677"/>
                <a:gd name="T24" fmla="*/ 629 w 768"/>
                <a:gd name="T25" fmla="*/ 137 h 677"/>
                <a:gd name="T26" fmla="*/ 646 w 768"/>
                <a:gd name="T27" fmla="*/ 161 h 677"/>
                <a:gd name="T28" fmla="*/ 669 w 768"/>
                <a:gd name="T29" fmla="*/ 197 h 677"/>
                <a:gd name="T30" fmla="*/ 694 w 768"/>
                <a:gd name="T31" fmla="*/ 221 h 677"/>
                <a:gd name="T32" fmla="*/ 709 w 768"/>
                <a:gd name="T33" fmla="*/ 227 h 677"/>
                <a:gd name="T34" fmla="*/ 744 w 768"/>
                <a:gd name="T35" fmla="*/ 229 h 677"/>
                <a:gd name="T36" fmla="*/ 765 w 768"/>
                <a:gd name="T37" fmla="*/ 241 h 677"/>
                <a:gd name="T38" fmla="*/ 768 w 768"/>
                <a:gd name="T39" fmla="*/ 352 h 677"/>
                <a:gd name="T40" fmla="*/ 756 w 768"/>
                <a:gd name="T41" fmla="*/ 373 h 677"/>
                <a:gd name="T42" fmla="*/ 680 w 768"/>
                <a:gd name="T43" fmla="*/ 377 h 677"/>
                <a:gd name="T44" fmla="*/ 646 w 768"/>
                <a:gd name="T45" fmla="*/ 460 h 677"/>
                <a:gd name="T46" fmla="*/ 589 w 768"/>
                <a:gd name="T47" fmla="*/ 529 h 677"/>
                <a:gd name="T48" fmla="*/ 553 w 768"/>
                <a:gd name="T49" fmla="*/ 649 h 677"/>
                <a:gd name="T50" fmla="*/ 545 w 768"/>
                <a:gd name="T51" fmla="*/ 669 h 677"/>
                <a:gd name="T52" fmla="*/ 523 w 768"/>
                <a:gd name="T53" fmla="*/ 677 h 677"/>
                <a:gd name="T54" fmla="*/ 442 w 768"/>
                <a:gd name="T55" fmla="*/ 676 h 677"/>
                <a:gd name="T56" fmla="*/ 426 w 768"/>
                <a:gd name="T57" fmla="*/ 660 h 677"/>
                <a:gd name="T58" fmla="*/ 425 w 768"/>
                <a:gd name="T59" fmla="*/ 612 h 677"/>
                <a:gd name="T60" fmla="*/ 345 w 768"/>
                <a:gd name="T61" fmla="*/ 621 h 677"/>
                <a:gd name="T62" fmla="*/ 270 w 768"/>
                <a:gd name="T63" fmla="*/ 613 h 677"/>
                <a:gd name="T64" fmla="*/ 267 w 768"/>
                <a:gd name="T65" fmla="*/ 660 h 677"/>
                <a:gd name="T66" fmla="*/ 252 w 768"/>
                <a:gd name="T67" fmla="*/ 676 h 677"/>
                <a:gd name="T68" fmla="*/ 171 w 768"/>
                <a:gd name="T69" fmla="*/ 677 h 677"/>
                <a:gd name="T70" fmla="*/ 150 w 768"/>
                <a:gd name="T71" fmla="*/ 669 h 677"/>
                <a:gd name="T72" fmla="*/ 142 w 768"/>
                <a:gd name="T73" fmla="*/ 649 h 677"/>
                <a:gd name="T74" fmla="*/ 107 w 768"/>
                <a:gd name="T75" fmla="*/ 534 h 677"/>
                <a:gd name="T76" fmla="*/ 49 w 768"/>
                <a:gd name="T77" fmla="*/ 472 h 677"/>
                <a:gd name="T78" fmla="*/ 13 w 768"/>
                <a:gd name="T79" fmla="*/ 396 h 677"/>
                <a:gd name="T80" fmla="*/ 0 w 768"/>
                <a:gd name="T81" fmla="*/ 310 h 677"/>
                <a:gd name="T82" fmla="*/ 15 w 768"/>
                <a:gd name="T83" fmla="*/ 221 h 677"/>
                <a:gd name="T84" fmla="*/ 56 w 768"/>
                <a:gd name="T85" fmla="*/ 142 h 677"/>
                <a:gd name="T86" fmla="*/ 119 w 768"/>
                <a:gd name="T87" fmla="*/ 77 h 677"/>
                <a:gd name="T88" fmla="*/ 199 w 768"/>
                <a:gd name="T89" fmla="*/ 28 h 677"/>
                <a:gd name="T90" fmla="*/ 294 w 768"/>
                <a:gd name="T91" fmla="*/ 3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8" h="677">
                  <a:moveTo>
                    <a:pt x="346" y="26"/>
                  </a:moveTo>
                  <a:lnTo>
                    <a:pt x="319" y="27"/>
                  </a:lnTo>
                  <a:lnTo>
                    <a:pt x="295" y="31"/>
                  </a:lnTo>
                  <a:lnTo>
                    <a:pt x="272" y="39"/>
                  </a:lnTo>
                  <a:lnTo>
                    <a:pt x="290" y="55"/>
                  </a:lnTo>
                  <a:lnTo>
                    <a:pt x="316" y="47"/>
                  </a:lnTo>
                  <a:lnTo>
                    <a:pt x="346" y="44"/>
                  </a:lnTo>
                  <a:lnTo>
                    <a:pt x="377" y="48"/>
                  </a:lnTo>
                  <a:lnTo>
                    <a:pt x="405" y="56"/>
                  </a:lnTo>
                  <a:lnTo>
                    <a:pt x="422" y="40"/>
                  </a:lnTo>
                  <a:lnTo>
                    <a:pt x="399" y="32"/>
                  </a:lnTo>
                  <a:lnTo>
                    <a:pt x="373" y="27"/>
                  </a:lnTo>
                  <a:lnTo>
                    <a:pt x="346" y="26"/>
                  </a:lnTo>
                  <a:close/>
                  <a:moveTo>
                    <a:pt x="345" y="0"/>
                  </a:moveTo>
                  <a:lnTo>
                    <a:pt x="397" y="3"/>
                  </a:lnTo>
                  <a:lnTo>
                    <a:pt x="447" y="14"/>
                  </a:lnTo>
                  <a:lnTo>
                    <a:pt x="495" y="31"/>
                  </a:lnTo>
                  <a:lnTo>
                    <a:pt x="538" y="54"/>
                  </a:lnTo>
                  <a:lnTo>
                    <a:pt x="551" y="44"/>
                  </a:lnTo>
                  <a:lnTo>
                    <a:pt x="569" y="35"/>
                  </a:lnTo>
                  <a:lnTo>
                    <a:pt x="590" y="27"/>
                  </a:lnTo>
                  <a:lnTo>
                    <a:pt x="613" y="26"/>
                  </a:lnTo>
                  <a:lnTo>
                    <a:pt x="637" y="31"/>
                  </a:lnTo>
                  <a:lnTo>
                    <a:pt x="621" y="81"/>
                  </a:lnTo>
                  <a:lnTo>
                    <a:pt x="610" y="114"/>
                  </a:lnTo>
                  <a:lnTo>
                    <a:pt x="629" y="137"/>
                  </a:lnTo>
                  <a:lnTo>
                    <a:pt x="646" y="161"/>
                  </a:lnTo>
                  <a:lnTo>
                    <a:pt x="646" y="161"/>
                  </a:lnTo>
                  <a:lnTo>
                    <a:pt x="654" y="175"/>
                  </a:lnTo>
                  <a:lnTo>
                    <a:pt x="669" y="197"/>
                  </a:lnTo>
                  <a:lnTo>
                    <a:pt x="682" y="211"/>
                  </a:lnTo>
                  <a:lnTo>
                    <a:pt x="694" y="221"/>
                  </a:lnTo>
                  <a:lnTo>
                    <a:pt x="704" y="226"/>
                  </a:lnTo>
                  <a:lnTo>
                    <a:pt x="709" y="227"/>
                  </a:lnTo>
                  <a:lnTo>
                    <a:pt x="712" y="229"/>
                  </a:lnTo>
                  <a:lnTo>
                    <a:pt x="744" y="229"/>
                  </a:lnTo>
                  <a:lnTo>
                    <a:pt x="756" y="231"/>
                  </a:lnTo>
                  <a:lnTo>
                    <a:pt x="765" y="241"/>
                  </a:lnTo>
                  <a:lnTo>
                    <a:pt x="768" y="253"/>
                  </a:lnTo>
                  <a:lnTo>
                    <a:pt x="768" y="352"/>
                  </a:lnTo>
                  <a:lnTo>
                    <a:pt x="765" y="365"/>
                  </a:lnTo>
                  <a:lnTo>
                    <a:pt x="756" y="373"/>
                  </a:lnTo>
                  <a:lnTo>
                    <a:pt x="744" y="377"/>
                  </a:lnTo>
                  <a:lnTo>
                    <a:pt x="680" y="377"/>
                  </a:lnTo>
                  <a:lnTo>
                    <a:pt x="666" y="420"/>
                  </a:lnTo>
                  <a:lnTo>
                    <a:pt x="646" y="460"/>
                  </a:lnTo>
                  <a:lnTo>
                    <a:pt x="620" y="496"/>
                  </a:lnTo>
                  <a:lnTo>
                    <a:pt x="589" y="529"/>
                  </a:lnTo>
                  <a:lnTo>
                    <a:pt x="553" y="557"/>
                  </a:lnTo>
                  <a:lnTo>
                    <a:pt x="553" y="649"/>
                  </a:lnTo>
                  <a:lnTo>
                    <a:pt x="550" y="660"/>
                  </a:lnTo>
                  <a:lnTo>
                    <a:pt x="545" y="669"/>
                  </a:lnTo>
                  <a:lnTo>
                    <a:pt x="535" y="676"/>
                  </a:lnTo>
                  <a:lnTo>
                    <a:pt x="523" y="677"/>
                  </a:lnTo>
                  <a:lnTo>
                    <a:pt x="453" y="677"/>
                  </a:lnTo>
                  <a:lnTo>
                    <a:pt x="442" y="676"/>
                  </a:lnTo>
                  <a:lnTo>
                    <a:pt x="433" y="669"/>
                  </a:lnTo>
                  <a:lnTo>
                    <a:pt x="426" y="660"/>
                  </a:lnTo>
                  <a:lnTo>
                    <a:pt x="425" y="649"/>
                  </a:lnTo>
                  <a:lnTo>
                    <a:pt x="425" y="612"/>
                  </a:lnTo>
                  <a:lnTo>
                    <a:pt x="385" y="619"/>
                  </a:lnTo>
                  <a:lnTo>
                    <a:pt x="345" y="621"/>
                  </a:lnTo>
                  <a:lnTo>
                    <a:pt x="307" y="619"/>
                  </a:lnTo>
                  <a:lnTo>
                    <a:pt x="270" y="613"/>
                  </a:lnTo>
                  <a:lnTo>
                    <a:pt x="270" y="649"/>
                  </a:lnTo>
                  <a:lnTo>
                    <a:pt x="267" y="660"/>
                  </a:lnTo>
                  <a:lnTo>
                    <a:pt x="262" y="669"/>
                  </a:lnTo>
                  <a:lnTo>
                    <a:pt x="252" y="676"/>
                  </a:lnTo>
                  <a:lnTo>
                    <a:pt x="240" y="677"/>
                  </a:lnTo>
                  <a:lnTo>
                    <a:pt x="171" y="677"/>
                  </a:lnTo>
                  <a:lnTo>
                    <a:pt x="159" y="676"/>
                  </a:lnTo>
                  <a:lnTo>
                    <a:pt x="150" y="669"/>
                  </a:lnTo>
                  <a:lnTo>
                    <a:pt x="144" y="660"/>
                  </a:lnTo>
                  <a:lnTo>
                    <a:pt x="142" y="649"/>
                  </a:lnTo>
                  <a:lnTo>
                    <a:pt x="142" y="561"/>
                  </a:lnTo>
                  <a:lnTo>
                    <a:pt x="107" y="534"/>
                  </a:lnTo>
                  <a:lnTo>
                    <a:pt x="76" y="505"/>
                  </a:lnTo>
                  <a:lnTo>
                    <a:pt x="49" y="472"/>
                  </a:lnTo>
                  <a:lnTo>
                    <a:pt x="29" y="434"/>
                  </a:lnTo>
                  <a:lnTo>
                    <a:pt x="13" y="396"/>
                  </a:lnTo>
                  <a:lnTo>
                    <a:pt x="4" y="354"/>
                  </a:lnTo>
                  <a:lnTo>
                    <a:pt x="0" y="310"/>
                  </a:lnTo>
                  <a:lnTo>
                    <a:pt x="4" y="265"/>
                  </a:lnTo>
                  <a:lnTo>
                    <a:pt x="15" y="221"/>
                  </a:lnTo>
                  <a:lnTo>
                    <a:pt x="32" y="179"/>
                  </a:lnTo>
                  <a:lnTo>
                    <a:pt x="56" y="142"/>
                  </a:lnTo>
                  <a:lnTo>
                    <a:pt x="84" y="107"/>
                  </a:lnTo>
                  <a:lnTo>
                    <a:pt x="119" y="77"/>
                  </a:lnTo>
                  <a:lnTo>
                    <a:pt x="158" y="50"/>
                  </a:lnTo>
                  <a:lnTo>
                    <a:pt x="199" y="28"/>
                  </a:lnTo>
                  <a:lnTo>
                    <a:pt x="244" y="12"/>
                  </a:lnTo>
                  <a:lnTo>
                    <a:pt x="294" y="3"/>
                  </a:lnTo>
                  <a:lnTo>
                    <a:pt x="345"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2" name="Freeform 51"/>
            <p:cNvSpPr>
              <a:spLocks/>
            </p:cNvSpPr>
            <p:nvPr/>
          </p:nvSpPr>
          <p:spPr bwMode="auto">
            <a:xfrm>
              <a:off x="3117850" y="438150"/>
              <a:ext cx="254000" cy="195263"/>
            </a:xfrm>
            <a:custGeom>
              <a:avLst/>
              <a:gdLst>
                <a:gd name="T0" fmla="*/ 128 w 160"/>
                <a:gd name="T1" fmla="*/ 0 h 123"/>
                <a:gd name="T2" fmla="*/ 160 w 160"/>
                <a:gd name="T3" fmla="*/ 2 h 123"/>
                <a:gd name="T4" fmla="*/ 156 w 160"/>
                <a:gd name="T5" fmla="*/ 28 h 123"/>
                <a:gd name="T6" fmla="*/ 129 w 160"/>
                <a:gd name="T7" fmla="*/ 28 h 123"/>
                <a:gd name="T8" fmla="*/ 105 w 160"/>
                <a:gd name="T9" fmla="*/ 32 h 123"/>
                <a:gd name="T10" fmla="*/ 82 w 160"/>
                <a:gd name="T11" fmla="*/ 43 h 123"/>
                <a:gd name="T12" fmla="*/ 62 w 160"/>
                <a:gd name="T13" fmla="*/ 58 h 123"/>
                <a:gd name="T14" fmla="*/ 46 w 160"/>
                <a:gd name="T15" fmla="*/ 76 h 123"/>
                <a:gd name="T16" fmla="*/ 34 w 160"/>
                <a:gd name="T17" fmla="*/ 98 h 123"/>
                <a:gd name="T18" fmla="*/ 28 w 160"/>
                <a:gd name="T19" fmla="*/ 123 h 123"/>
                <a:gd name="T20" fmla="*/ 0 w 160"/>
                <a:gd name="T21" fmla="*/ 119 h 123"/>
                <a:gd name="T22" fmla="*/ 9 w 160"/>
                <a:gd name="T23" fmla="*/ 87 h 123"/>
                <a:gd name="T24" fmla="*/ 24 w 160"/>
                <a:gd name="T25" fmla="*/ 60 h 123"/>
                <a:gd name="T26" fmla="*/ 44 w 160"/>
                <a:gd name="T27" fmla="*/ 36 h 123"/>
                <a:gd name="T28" fmla="*/ 68 w 160"/>
                <a:gd name="T29" fmla="*/ 19 h 123"/>
                <a:gd name="T30" fmla="*/ 97 w 160"/>
                <a:gd name="T31" fmla="*/ 6 h 123"/>
                <a:gd name="T32" fmla="*/ 128 w 16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123">
                  <a:moveTo>
                    <a:pt x="128" y="0"/>
                  </a:moveTo>
                  <a:lnTo>
                    <a:pt x="160" y="2"/>
                  </a:lnTo>
                  <a:lnTo>
                    <a:pt x="156" y="28"/>
                  </a:lnTo>
                  <a:lnTo>
                    <a:pt x="129" y="28"/>
                  </a:lnTo>
                  <a:lnTo>
                    <a:pt x="105" y="32"/>
                  </a:lnTo>
                  <a:lnTo>
                    <a:pt x="82" y="43"/>
                  </a:lnTo>
                  <a:lnTo>
                    <a:pt x="62" y="58"/>
                  </a:lnTo>
                  <a:lnTo>
                    <a:pt x="46" y="76"/>
                  </a:lnTo>
                  <a:lnTo>
                    <a:pt x="34" y="98"/>
                  </a:lnTo>
                  <a:lnTo>
                    <a:pt x="28" y="123"/>
                  </a:lnTo>
                  <a:lnTo>
                    <a:pt x="0" y="119"/>
                  </a:lnTo>
                  <a:lnTo>
                    <a:pt x="9" y="87"/>
                  </a:lnTo>
                  <a:lnTo>
                    <a:pt x="24" y="60"/>
                  </a:lnTo>
                  <a:lnTo>
                    <a:pt x="44" y="36"/>
                  </a:lnTo>
                  <a:lnTo>
                    <a:pt x="68" y="19"/>
                  </a:lnTo>
                  <a:lnTo>
                    <a:pt x="97" y="6"/>
                  </a:lnTo>
                  <a:lnTo>
                    <a:pt x="128"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3" name="Freeform 52"/>
            <p:cNvSpPr>
              <a:spLocks/>
            </p:cNvSpPr>
            <p:nvPr/>
          </p:nvSpPr>
          <p:spPr bwMode="auto">
            <a:xfrm>
              <a:off x="3214688" y="533400"/>
              <a:ext cx="149225" cy="117475"/>
            </a:xfrm>
            <a:custGeom>
              <a:avLst/>
              <a:gdLst>
                <a:gd name="T0" fmla="*/ 72 w 94"/>
                <a:gd name="T1" fmla="*/ 0 h 74"/>
                <a:gd name="T2" fmla="*/ 94 w 94"/>
                <a:gd name="T3" fmla="*/ 0 h 74"/>
                <a:gd name="T4" fmla="*/ 90 w 94"/>
                <a:gd name="T5" fmla="*/ 26 h 74"/>
                <a:gd name="T6" fmla="*/ 72 w 94"/>
                <a:gd name="T7" fmla="*/ 26 h 74"/>
                <a:gd name="T8" fmla="*/ 55 w 94"/>
                <a:gd name="T9" fmla="*/ 31 h 74"/>
                <a:gd name="T10" fmla="*/ 41 w 94"/>
                <a:gd name="T11" fmla="*/ 42 h 74"/>
                <a:gd name="T12" fmla="*/ 31 w 94"/>
                <a:gd name="T13" fmla="*/ 57 h 74"/>
                <a:gd name="T14" fmla="*/ 25 w 94"/>
                <a:gd name="T15" fmla="*/ 74 h 74"/>
                <a:gd name="T16" fmla="*/ 0 w 94"/>
                <a:gd name="T17" fmla="*/ 70 h 74"/>
                <a:gd name="T18" fmla="*/ 7 w 94"/>
                <a:gd name="T19" fmla="*/ 49 h 74"/>
                <a:gd name="T20" fmla="*/ 17 w 94"/>
                <a:gd name="T21" fmla="*/ 30 h 74"/>
                <a:gd name="T22" fmla="*/ 32 w 94"/>
                <a:gd name="T23" fmla="*/ 16 h 74"/>
                <a:gd name="T24" fmla="*/ 51 w 94"/>
                <a:gd name="T25" fmla="*/ 6 h 74"/>
                <a:gd name="T26" fmla="*/ 72 w 94"/>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74">
                  <a:moveTo>
                    <a:pt x="72" y="0"/>
                  </a:moveTo>
                  <a:lnTo>
                    <a:pt x="94" y="0"/>
                  </a:lnTo>
                  <a:lnTo>
                    <a:pt x="90" y="26"/>
                  </a:lnTo>
                  <a:lnTo>
                    <a:pt x="72" y="26"/>
                  </a:lnTo>
                  <a:lnTo>
                    <a:pt x="55" y="31"/>
                  </a:lnTo>
                  <a:lnTo>
                    <a:pt x="41" y="42"/>
                  </a:lnTo>
                  <a:lnTo>
                    <a:pt x="31" y="57"/>
                  </a:lnTo>
                  <a:lnTo>
                    <a:pt x="25" y="74"/>
                  </a:lnTo>
                  <a:lnTo>
                    <a:pt x="0" y="70"/>
                  </a:lnTo>
                  <a:lnTo>
                    <a:pt x="7" y="49"/>
                  </a:lnTo>
                  <a:lnTo>
                    <a:pt x="17" y="30"/>
                  </a:lnTo>
                  <a:lnTo>
                    <a:pt x="32" y="16"/>
                  </a:lnTo>
                  <a:lnTo>
                    <a:pt x="51" y="6"/>
                  </a:lnTo>
                  <a:lnTo>
                    <a:pt x="72"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4" name="Freeform 53"/>
            <p:cNvSpPr>
              <a:spLocks/>
            </p:cNvSpPr>
            <p:nvPr/>
          </p:nvSpPr>
          <p:spPr bwMode="auto">
            <a:xfrm>
              <a:off x="2990850" y="307975"/>
              <a:ext cx="388938" cy="300038"/>
            </a:xfrm>
            <a:custGeom>
              <a:avLst/>
              <a:gdLst>
                <a:gd name="T0" fmla="*/ 207 w 245"/>
                <a:gd name="T1" fmla="*/ 0 h 189"/>
                <a:gd name="T2" fmla="*/ 245 w 245"/>
                <a:gd name="T3" fmla="*/ 1 h 189"/>
                <a:gd name="T4" fmla="*/ 239 w 245"/>
                <a:gd name="T5" fmla="*/ 45 h 189"/>
                <a:gd name="T6" fmla="*/ 204 w 245"/>
                <a:gd name="T7" fmla="*/ 42 h 189"/>
                <a:gd name="T8" fmla="*/ 170 w 245"/>
                <a:gd name="T9" fmla="*/ 48 h 189"/>
                <a:gd name="T10" fmla="*/ 140 w 245"/>
                <a:gd name="T11" fmla="*/ 60 h 189"/>
                <a:gd name="T12" fmla="*/ 110 w 245"/>
                <a:gd name="T13" fmla="*/ 76 h 189"/>
                <a:gd name="T14" fmla="*/ 86 w 245"/>
                <a:gd name="T15" fmla="*/ 98 h 189"/>
                <a:gd name="T16" fmla="*/ 66 w 245"/>
                <a:gd name="T17" fmla="*/ 125 h 189"/>
                <a:gd name="T18" fmla="*/ 52 w 245"/>
                <a:gd name="T19" fmla="*/ 156 h 189"/>
                <a:gd name="T20" fmla="*/ 42 w 245"/>
                <a:gd name="T21" fmla="*/ 189 h 189"/>
                <a:gd name="T22" fmla="*/ 0 w 245"/>
                <a:gd name="T23" fmla="*/ 183 h 189"/>
                <a:gd name="T24" fmla="*/ 9 w 245"/>
                <a:gd name="T25" fmla="*/ 145 h 189"/>
                <a:gd name="T26" fmla="*/ 25 w 245"/>
                <a:gd name="T27" fmla="*/ 110 h 189"/>
                <a:gd name="T28" fmla="*/ 45 w 245"/>
                <a:gd name="T29" fmla="*/ 80 h 189"/>
                <a:gd name="T30" fmla="*/ 70 w 245"/>
                <a:gd name="T31" fmla="*/ 53 h 189"/>
                <a:gd name="T32" fmla="*/ 100 w 245"/>
                <a:gd name="T33" fmla="*/ 30 h 189"/>
                <a:gd name="T34" fmla="*/ 133 w 245"/>
                <a:gd name="T35" fmla="*/ 14 h 189"/>
                <a:gd name="T36" fmla="*/ 169 w 245"/>
                <a:gd name="T37" fmla="*/ 4 h 189"/>
                <a:gd name="T38" fmla="*/ 207 w 245"/>
                <a:gd name="T3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 h="189">
                  <a:moveTo>
                    <a:pt x="207" y="0"/>
                  </a:moveTo>
                  <a:lnTo>
                    <a:pt x="245" y="1"/>
                  </a:lnTo>
                  <a:lnTo>
                    <a:pt x="239" y="45"/>
                  </a:lnTo>
                  <a:lnTo>
                    <a:pt x="204" y="42"/>
                  </a:lnTo>
                  <a:lnTo>
                    <a:pt x="170" y="48"/>
                  </a:lnTo>
                  <a:lnTo>
                    <a:pt x="140" y="60"/>
                  </a:lnTo>
                  <a:lnTo>
                    <a:pt x="110" y="76"/>
                  </a:lnTo>
                  <a:lnTo>
                    <a:pt x="86" y="98"/>
                  </a:lnTo>
                  <a:lnTo>
                    <a:pt x="66" y="125"/>
                  </a:lnTo>
                  <a:lnTo>
                    <a:pt x="52" y="156"/>
                  </a:lnTo>
                  <a:lnTo>
                    <a:pt x="42" y="189"/>
                  </a:lnTo>
                  <a:lnTo>
                    <a:pt x="0" y="183"/>
                  </a:lnTo>
                  <a:lnTo>
                    <a:pt x="9" y="145"/>
                  </a:lnTo>
                  <a:lnTo>
                    <a:pt x="25" y="110"/>
                  </a:lnTo>
                  <a:lnTo>
                    <a:pt x="45" y="80"/>
                  </a:lnTo>
                  <a:lnTo>
                    <a:pt x="70" y="53"/>
                  </a:lnTo>
                  <a:lnTo>
                    <a:pt x="100" y="30"/>
                  </a:lnTo>
                  <a:lnTo>
                    <a:pt x="133" y="14"/>
                  </a:lnTo>
                  <a:lnTo>
                    <a:pt x="169" y="4"/>
                  </a:lnTo>
                  <a:lnTo>
                    <a:pt x="207"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85" name="Rectangle 84"/>
          <p:cNvSpPr/>
          <p:nvPr/>
        </p:nvSpPr>
        <p:spPr bwMode="auto">
          <a:xfrm>
            <a:off x="656427" y="5884933"/>
            <a:ext cx="10895055" cy="431330"/>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a:t>
            </a:r>
          </a:p>
        </p:txBody>
      </p:sp>
      <p:sp>
        <p:nvSpPr>
          <p:cNvPr id="86" name="Title 2"/>
          <p:cNvSpPr txBox="1">
            <a:spLocks/>
          </p:cNvSpPr>
          <p:nvPr/>
        </p:nvSpPr>
        <p:spPr>
          <a:xfrm>
            <a:off x="275481" y="295274"/>
            <a:ext cx="11887878" cy="917575"/>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ct val="90000"/>
              </a:lnSpc>
              <a:spcBef>
                <a:spcPct val="0"/>
              </a:spcBef>
              <a:spcAft>
                <a:spcPts val="0"/>
              </a:spcAft>
              <a:buClrTx/>
              <a:buSzTx/>
              <a:buFontTx/>
              <a:buNone/>
              <a:tabLst/>
              <a:defRPr/>
            </a:pPr>
            <a:r>
              <a:rPr kumimoji="0" lang="en-US" sz="4799" b="0" i="0" u="none" strike="noStrike" kern="1200" cap="none" spc="-102" normalizeH="0" baseline="0" noProof="0" dirty="0">
                <a:ln w="3175">
                  <a:noFill/>
                </a:ln>
                <a:solidFill>
                  <a:srgbClr val="002060"/>
                </a:solidFill>
                <a:effectLst/>
                <a:uLnTx/>
                <a:uFillTx/>
                <a:latin typeface="Segoe UI Light"/>
                <a:ea typeface="+mn-ea"/>
                <a:cs typeface="Segoe UI" pitchFamily="34" charset="0"/>
              </a:rPr>
              <a:t>Business Application Platform</a:t>
            </a:r>
          </a:p>
          <a:p>
            <a:pPr marL="0" marR="0" lvl="0" indent="0" algn="l" defTabSz="932563" rtl="0" eaLnBrk="1" fontAlgn="auto" latinLnBrk="0" hangingPunct="1">
              <a:lnSpc>
                <a:spcPct val="90000"/>
              </a:lnSpc>
              <a:spcBef>
                <a:spcPct val="0"/>
              </a:spcBef>
              <a:spcAft>
                <a:spcPts val="0"/>
              </a:spcAft>
              <a:buClrTx/>
              <a:buSzTx/>
              <a:buFontTx/>
              <a:buNone/>
              <a:tabLst/>
              <a:defRPr/>
            </a:pPr>
            <a:endParaRPr kumimoji="0" lang="en-US" sz="4799" b="0" i="0" u="none" strike="noStrike" kern="1200" cap="none" spc="-102" normalizeH="0" baseline="0" noProof="0" dirty="0">
              <a:ln w="3175">
                <a:noFill/>
              </a:ln>
              <a:solidFill>
                <a:srgbClr val="002060"/>
              </a:solidFill>
              <a:effectLst/>
              <a:uLnTx/>
              <a:uFillTx/>
              <a:latin typeface="Segoe UI Light"/>
              <a:ea typeface="+mn-ea"/>
              <a:cs typeface="Segoe UI" pitchFamily="34" charset="0"/>
            </a:endParaRPr>
          </a:p>
        </p:txBody>
      </p:sp>
      <p:graphicFrame>
        <p:nvGraphicFramePr>
          <p:cNvPr id="87" name="Table 86"/>
          <p:cNvGraphicFramePr>
            <a:graphicFrameLocks noGrp="1"/>
          </p:cNvGraphicFramePr>
          <p:nvPr>
            <p:extLst/>
          </p:nvPr>
        </p:nvGraphicFramePr>
        <p:xfrm>
          <a:off x="2745431" y="2686831"/>
          <a:ext cx="2011395" cy="2642241"/>
        </p:xfrm>
        <a:graphic>
          <a:graphicData uri="http://schemas.openxmlformats.org/drawingml/2006/table">
            <a:tbl>
              <a:tblPr/>
              <a:tblGrid>
                <a:gridCol w="2011395">
                  <a:extLst>
                    <a:ext uri="{9D8B030D-6E8A-4147-A177-3AD203B41FA5}">
                      <a16:colId xmlns:a16="http://schemas.microsoft.com/office/drawing/2014/main" val="1544284482"/>
                    </a:ext>
                  </a:extLst>
                </a:gridCol>
              </a:tblGrid>
              <a:tr h="880747">
                <a:tc>
                  <a:txBody>
                    <a:bodyPr/>
                    <a:lstStyle>
                      <a:lvl1pPr marL="0" algn="l" defTabSz="914437" rtl="0" eaLnBrk="1" latinLnBrk="0" hangingPunct="1">
                        <a:defRPr sz="1765" kern="1200">
                          <a:solidFill>
                            <a:schemeClr val="dk1"/>
                          </a:solidFill>
                          <a:latin typeface="Segoe UI"/>
                        </a:defRPr>
                      </a:lvl1pPr>
                      <a:lvl2pPr marL="457219" algn="l" defTabSz="914437" rtl="0" eaLnBrk="1" latinLnBrk="0" hangingPunct="1">
                        <a:defRPr sz="1765" kern="1200">
                          <a:solidFill>
                            <a:schemeClr val="dk1"/>
                          </a:solidFill>
                          <a:latin typeface="Segoe UI"/>
                        </a:defRPr>
                      </a:lvl2pPr>
                      <a:lvl3pPr marL="914437" algn="l" defTabSz="914437" rtl="0" eaLnBrk="1" latinLnBrk="0" hangingPunct="1">
                        <a:defRPr sz="1765" kern="1200">
                          <a:solidFill>
                            <a:schemeClr val="dk1"/>
                          </a:solidFill>
                          <a:latin typeface="Segoe UI"/>
                        </a:defRPr>
                      </a:lvl3pPr>
                      <a:lvl4pPr marL="1371656" algn="l" defTabSz="914437" rtl="0" eaLnBrk="1" latinLnBrk="0" hangingPunct="1">
                        <a:defRPr sz="1765" kern="1200">
                          <a:solidFill>
                            <a:schemeClr val="dk1"/>
                          </a:solidFill>
                          <a:latin typeface="Segoe UI"/>
                        </a:defRPr>
                      </a:lvl4pPr>
                      <a:lvl5pPr marL="1828874" algn="l" defTabSz="914437" rtl="0" eaLnBrk="1" latinLnBrk="0" hangingPunct="1">
                        <a:defRPr sz="1765" kern="1200">
                          <a:solidFill>
                            <a:schemeClr val="dk1"/>
                          </a:solidFill>
                          <a:latin typeface="Segoe UI"/>
                        </a:defRPr>
                      </a:lvl5pPr>
                      <a:lvl6pPr marL="2286095" algn="l" defTabSz="914437" rtl="0" eaLnBrk="1" latinLnBrk="0" hangingPunct="1">
                        <a:defRPr sz="1765" kern="1200">
                          <a:solidFill>
                            <a:schemeClr val="dk1"/>
                          </a:solidFill>
                          <a:latin typeface="Segoe UI"/>
                        </a:defRPr>
                      </a:lvl6pPr>
                      <a:lvl7pPr marL="2743313" algn="l" defTabSz="914437" rtl="0" eaLnBrk="1" latinLnBrk="0" hangingPunct="1">
                        <a:defRPr sz="1765" kern="1200">
                          <a:solidFill>
                            <a:schemeClr val="dk1"/>
                          </a:solidFill>
                          <a:latin typeface="Segoe UI"/>
                        </a:defRPr>
                      </a:lvl7pPr>
                      <a:lvl8pPr marL="3200531" algn="l" defTabSz="914437" rtl="0" eaLnBrk="1" latinLnBrk="0" hangingPunct="1">
                        <a:defRPr sz="1765" kern="1200">
                          <a:solidFill>
                            <a:schemeClr val="dk1"/>
                          </a:solidFill>
                          <a:latin typeface="Segoe UI"/>
                        </a:defRPr>
                      </a:lvl8pPr>
                      <a:lvl9pPr marL="3657751" algn="l" defTabSz="914437" rtl="0" eaLnBrk="1" latinLnBrk="0" hangingPunct="1">
                        <a:defRPr sz="1765"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it-IT" sz="1700" dirty="0">
                          <a:gradFill>
                            <a:gsLst>
                              <a:gs pos="0">
                                <a:srgbClr val="FFFFFF"/>
                              </a:gs>
                              <a:gs pos="100000">
                                <a:srgbClr val="FFFFFF"/>
                              </a:gs>
                            </a:gsLst>
                            <a:lin ang="5400000" scaled="0"/>
                          </a:gradFill>
                          <a:ea typeface="Segoe UI" pitchFamily="34" charset="0"/>
                          <a:cs typeface="Segoe UI" pitchFamily="34" charset="0"/>
                        </a:rPr>
                        <a:t>Power BI</a:t>
                      </a:r>
                    </a:p>
                  </a:txBody>
                  <a:tcPr marL="91427" marR="91427" marT="182854" marB="45713">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2145A"/>
                    </a:solidFill>
                  </a:tcPr>
                </a:tc>
                <a:extLst>
                  <a:ext uri="{0D108BD9-81ED-4DB2-BD59-A6C34878D82A}">
                    <a16:rowId xmlns:a16="http://schemas.microsoft.com/office/drawing/2014/main" val="2980025288"/>
                  </a:ext>
                </a:extLst>
              </a:tr>
              <a:tr h="880747">
                <a:tc>
                  <a:txBody>
                    <a:bodyPr/>
                    <a:lstStyle>
                      <a:lvl1pPr marL="0" algn="l" defTabSz="914437" rtl="0" eaLnBrk="1" latinLnBrk="0" hangingPunct="1">
                        <a:defRPr sz="1765" kern="1200">
                          <a:solidFill>
                            <a:schemeClr val="dk1"/>
                          </a:solidFill>
                          <a:latin typeface="Segoe UI"/>
                        </a:defRPr>
                      </a:lvl1pPr>
                      <a:lvl2pPr marL="457219" algn="l" defTabSz="914437" rtl="0" eaLnBrk="1" latinLnBrk="0" hangingPunct="1">
                        <a:defRPr sz="1765" kern="1200">
                          <a:solidFill>
                            <a:schemeClr val="dk1"/>
                          </a:solidFill>
                          <a:latin typeface="Segoe UI"/>
                        </a:defRPr>
                      </a:lvl2pPr>
                      <a:lvl3pPr marL="914437" algn="l" defTabSz="914437" rtl="0" eaLnBrk="1" latinLnBrk="0" hangingPunct="1">
                        <a:defRPr sz="1765" kern="1200">
                          <a:solidFill>
                            <a:schemeClr val="dk1"/>
                          </a:solidFill>
                          <a:latin typeface="Segoe UI"/>
                        </a:defRPr>
                      </a:lvl3pPr>
                      <a:lvl4pPr marL="1371656" algn="l" defTabSz="914437" rtl="0" eaLnBrk="1" latinLnBrk="0" hangingPunct="1">
                        <a:defRPr sz="1765" kern="1200">
                          <a:solidFill>
                            <a:schemeClr val="dk1"/>
                          </a:solidFill>
                          <a:latin typeface="Segoe UI"/>
                        </a:defRPr>
                      </a:lvl4pPr>
                      <a:lvl5pPr marL="1828874" algn="l" defTabSz="914437" rtl="0" eaLnBrk="1" latinLnBrk="0" hangingPunct="1">
                        <a:defRPr sz="1765" kern="1200">
                          <a:solidFill>
                            <a:schemeClr val="dk1"/>
                          </a:solidFill>
                          <a:latin typeface="Segoe UI"/>
                        </a:defRPr>
                      </a:lvl5pPr>
                      <a:lvl6pPr marL="2286095" algn="l" defTabSz="914437" rtl="0" eaLnBrk="1" latinLnBrk="0" hangingPunct="1">
                        <a:defRPr sz="1765" kern="1200">
                          <a:solidFill>
                            <a:schemeClr val="dk1"/>
                          </a:solidFill>
                          <a:latin typeface="Segoe UI"/>
                        </a:defRPr>
                      </a:lvl6pPr>
                      <a:lvl7pPr marL="2743313" algn="l" defTabSz="914437" rtl="0" eaLnBrk="1" latinLnBrk="0" hangingPunct="1">
                        <a:defRPr sz="1765" kern="1200">
                          <a:solidFill>
                            <a:schemeClr val="dk1"/>
                          </a:solidFill>
                          <a:latin typeface="Segoe UI"/>
                        </a:defRPr>
                      </a:lvl7pPr>
                      <a:lvl8pPr marL="3200531" algn="l" defTabSz="914437" rtl="0" eaLnBrk="1" latinLnBrk="0" hangingPunct="1">
                        <a:defRPr sz="1765" kern="1200">
                          <a:solidFill>
                            <a:schemeClr val="dk1"/>
                          </a:solidFill>
                          <a:latin typeface="Segoe UI"/>
                        </a:defRPr>
                      </a:lvl8pPr>
                      <a:lvl9pPr marL="3657751" algn="l" defTabSz="914437" rtl="0" eaLnBrk="1" latinLnBrk="0" hangingPunct="1">
                        <a:defRPr sz="1765" kern="1200">
                          <a:solidFill>
                            <a:schemeClr val="dk1"/>
                          </a:solidFill>
                          <a:latin typeface="Segoe UI"/>
                        </a:defRPr>
                      </a:lvl9pPr>
                    </a:lstStyle>
                    <a:p>
                      <a:pPr defTabSz="951028" fontAlgn="base">
                        <a:lnSpc>
                          <a:spcPct val="90000"/>
                        </a:lnSpc>
                        <a:spcBef>
                          <a:spcPts val="1200"/>
                        </a:spcBef>
                        <a:spcAft>
                          <a:spcPct val="0"/>
                        </a:spcAft>
                      </a:pPr>
                      <a:r>
                        <a:rPr lang="it-IT" sz="1700" dirty="0">
                          <a:gradFill>
                            <a:gsLst>
                              <a:gs pos="0">
                                <a:srgbClr val="FFFFFF"/>
                              </a:gs>
                              <a:gs pos="100000">
                                <a:srgbClr val="FFFFFF"/>
                              </a:gs>
                            </a:gsLst>
                            <a:lin ang="5400000" scaled="0"/>
                          </a:gradFill>
                          <a:ea typeface="Segoe UI" pitchFamily="34" charset="0"/>
                          <a:cs typeface="Segoe UI" pitchFamily="34" charset="0"/>
                        </a:rPr>
                        <a:t>Cortana Intelligence</a:t>
                      </a:r>
                    </a:p>
                  </a:txBody>
                  <a:tcPr marL="91427" marR="91427" marT="182854" marB="45713">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2145A"/>
                    </a:solidFill>
                  </a:tcPr>
                </a:tc>
                <a:extLst>
                  <a:ext uri="{0D108BD9-81ED-4DB2-BD59-A6C34878D82A}">
                    <a16:rowId xmlns:a16="http://schemas.microsoft.com/office/drawing/2014/main" val="1966257433"/>
                  </a:ext>
                </a:extLst>
              </a:tr>
              <a:tr h="880747">
                <a:tc>
                  <a:txBody>
                    <a:bodyPr/>
                    <a:lstStyle>
                      <a:lvl1pPr marL="0" algn="l" defTabSz="914437" rtl="0" eaLnBrk="1" latinLnBrk="0" hangingPunct="1">
                        <a:defRPr sz="1765" kern="1200">
                          <a:solidFill>
                            <a:schemeClr val="dk1"/>
                          </a:solidFill>
                          <a:latin typeface="Segoe UI"/>
                        </a:defRPr>
                      </a:lvl1pPr>
                      <a:lvl2pPr marL="457219" algn="l" defTabSz="914437" rtl="0" eaLnBrk="1" latinLnBrk="0" hangingPunct="1">
                        <a:defRPr sz="1765" kern="1200">
                          <a:solidFill>
                            <a:schemeClr val="dk1"/>
                          </a:solidFill>
                          <a:latin typeface="Segoe UI"/>
                        </a:defRPr>
                      </a:lvl2pPr>
                      <a:lvl3pPr marL="914437" algn="l" defTabSz="914437" rtl="0" eaLnBrk="1" latinLnBrk="0" hangingPunct="1">
                        <a:defRPr sz="1765" kern="1200">
                          <a:solidFill>
                            <a:schemeClr val="dk1"/>
                          </a:solidFill>
                          <a:latin typeface="Segoe UI"/>
                        </a:defRPr>
                      </a:lvl3pPr>
                      <a:lvl4pPr marL="1371656" algn="l" defTabSz="914437" rtl="0" eaLnBrk="1" latinLnBrk="0" hangingPunct="1">
                        <a:defRPr sz="1765" kern="1200">
                          <a:solidFill>
                            <a:schemeClr val="dk1"/>
                          </a:solidFill>
                          <a:latin typeface="Segoe UI"/>
                        </a:defRPr>
                      </a:lvl4pPr>
                      <a:lvl5pPr marL="1828874" algn="l" defTabSz="914437" rtl="0" eaLnBrk="1" latinLnBrk="0" hangingPunct="1">
                        <a:defRPr sz="1765" kern="1200">
                          <a:solidFill>
                            <a:schemeClr val="dk1"/>
                          </a:solidFill>
                          <a:latin typeface="Segoe UI"/>
                        </a:defRPr>
                      </a:lvl5pPr>
                      <a:lvl6pPr marL="2286095" algn="l" defTabSz="914437" rtl="0" eaLnBrk="1" latinLnBrk="0" hangingPunct="1">
                        <a:defRPr sz="1765" kern="1200">
                          <a:solidFill>
                            <a:schemeClr val="dk1"/>
                          </a:solidFill>
                          <a:latin typeface="Segoe UI"/>
                        </a:defRPr>
                      </a:lvl6pPr>
                      <a:lvl7pPr marL="2743313" algn="l" defTabSz="914437" rtl="0" eaLnBrk="1" latinLnBrk="0" hangingPunct="1">
                        <a:defRPr sz="1765" kern="1200">
                          <a:solidFill>
                            <a:schemeClr val="dk1"/>
                          </a:solidFill>
                          <a:latin typeface="Segoe UI"/>
                        </a:defRPr>
                      </a:lvl7pPr>
                      <a:lvl8pPr marL="3200531" algn="l" defTabSz="914437" rtl="0" eaLnBrk="1" latinLnBrk="0" hangingPunct="1">
                        <a:defRPr sz="1765" kern="1200">
                          <a:solidFill>
                            <a:schemeClr val="dk1"/>
                          </a:solidFill>
                          <a:latin typeface="Segoe UI"/>
                        </a:defRPr>
                      </a:lvl8pPr>
                      <a:lvl9pPr marL="3657751" algn="l" defTabSz="914437" rtl="0" eaLnBrk="1" latinLnBrk="0" hangingPunct="1">
                        <a:defRPr sz="1765"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it-IT" sz="1700" dirty="0">
                          <a:gradFill>
                            <a:gsLst>
                              <a:gs pos="0">
                                <a:srgbClr val="FFFFFF"/>
                              </a:gs>
                              <a:gs pos="100000">
                                <a:srgbClr val="FFFFFF"/>
                              </a:gs>
                            </a:gsLst>
                            <a:lin ang="5400000" scaled="0"/>
                          </a:gradFill>
                          <a:ea typeface="Segoe UI" pitchFamily="34" charset="0"/>
                          <a:cs typeface="Segoe UI" pitchFamily="34" charset="0"/>
                        </a:rPr>
                        <a:t>Azure IoT </a:t>
                      </a:r>
                      <a:endParaRPr lang="en-US" sz="1700" dirty="0"/>
                    </a:p>
                  </a:txBody>
                  <a:tcPr marL="91427" marR="91427" marT="182854" marB="45713">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32145A"/>
                    </a:solidFill>
                  </a:tcPr>
                </a:tc>
                <a:extLst>
                  <a:ext uri="{0D108BD9-81ED-4DB2-BD59-A6C34878D82A}">
                    <a16:rowId xmlns:a16="http://schemas.microsoft.com/office/drawing/2014/main" val="1029702615"/>
                  </a:ext>
                </a:extLst>
              </a:tr>
            </a:tbl>
          </a:graphicData>
        </a:graphic>
      </p:graphicFrame>
      <p:sp>
        <p:nvSpPr>
          <p:cNvPr id="3" name="Rectangle 2"/>
          <p:cNvSpPr/>
          <p:nvPr/>
        </p:nvSpPr>
        <p:spPr>
          <a:xfrm>
            <a:off x="2745430" y="2678325"/>
            <a:ext cx="1003954" cy="63605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p:cNvSpPr/>
          <p:nvPr/>
        </p:nvSpPr>
        <p:spPr>
          <a:xfrm>
            <a:off x="656426" y="5372064"/>
            <a:ext cx="10895055" cy="4600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58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46609" y="1028409"/>
            <a:ext cx="4023724" cy="646331"/>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Flow</a:t>
            </a:r>
          </a:p>
        </p:txBody>
      </p:sp>
      <p:grpSp>
        <p:nvGrpSpPr>
          <p:cNvPr id="20" name="Group 19"/>
          <p:cNvGrpSpPr/>
          <p:nvPr/>
        </p:nvGrpSpPr>
        <p:grpSpPr>
          <a:xfrm>
            <a:off x="4846652" y="1942799"/>
            <a:ext cx="2834122" cy="3807264"/>
            <a:chOff x="4679515" y="2506661"/>
            <a:chExt cx="2834122" cy="3807264"/>
          </a:xfrm>
        </p:grpSpPr>
        <p:sp>
          <p:nvSpPr>
            <p:cNvPr id="21" name="TextBox 20"/>
            <p:cNvSpPr txBox="1"/>
            <p:nvPr/>
          </p:nvSpPr>
          <p:spPr>
            <a:xfrm>
              <a:off x="4679515" y="5021263"/>
              <a:ext cx="2834122" cy="1292662"/>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Create</a:t>
              </a:r>
              <a:r>
                <a:rPr kumimoji="0" lang="en-US" sz="2000" b="1"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 </a:t>
              </a:r>
              <a:r>
                <a:rPr kumimoji="0" lang="en-US" sz="20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apps, forms, and workflows without writing code</a:t>
              </a:r>
              <a:br>
                <a:rPr kumimoji="0" lang="en-US" sz="18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br>
              <a:endParaRPr kumimoji="0" lang="en-US" sz="18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pic>
          <p:nvPicPr>
            <p:cNvPr id="22" name="Picture 21"/>
            <p:cNvPicPr>
              <a:picLocks noChangeAspect="1"/>
            </p:cNvPicPr>
            <p:nvPr/>
          </p:nvPicPr>
          <p:blipFill rotWithShape="1">
            <a:blip r:embed="rId3"/>
            <a:srcRect l="36624" r="38432" b="30713"/>
            <a:stretch/>
          </p:blipFill>
          <p:spPr>
            <a:xfrm>
              <a:off x="4720351" y="2506661"/>
              <a:ext cx="2793286" cy="2512441"/>
            </a:xfrm>
            <a:prstGeom prst="rect">
              <a:avLst/>
            </a:prstGeom>
          </p:spPr>
        </p:pic>
      </p:grpSp>
      <p:grpSp>
        <p:nvGrpSpPr>
          <p:cNvPr id="23" name="Group 22"/>
          <p:cNvGrpSpPr/>
          <p:nvPr/>
        </p:nvGrpSpPr>
        <p:grpSpPr>
          <a:xfrm>
            <a:off x="8203488" y="2217116"/>
            <a:ext cx="3709966" cy="3378063"/>
            <a:chOff x="4363185" y="2841367"/>
            <a:chExt cx="3709966" cy="3378063"/>
          </a:xfrm>
        </p:grpSpPr>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363185" y="2841367"/>
              <a:ext cx="3709966" cy="2127923"/>
            </a:xfrm>
            <a:prstGeom prst="rect">
              <a:avLst/>
            </a:prstGeom>
          </p:spPr>
        </p:pic>
        <p:sp>
          <p:nvSpPr>
            <p:cNvPr id="25" name="TextBox 24"/>
            <p:cNvSpPr txBox="1"/>
            <p:nvPr/>
          </p:nvSpPr>
          <p:spPr>
            <a:xfrm>
              <a:off x="4699933" y="5019101"/>
              <a:ext cx="2793286" cy="1200329"/>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Build</a:t>
              </a:r>
              <a:r>
                <a:rPr kumimoji="0" lang="en-US" sz="2000" b="1"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 </a:t>
              </a:r>
              <a:r>
                <a:rPr kumimoji="0" lang="en-US" sz="20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workflows using triggers &amp; actions without code or scripts</a:t>
              </a:r>
              <a:br>
                <a:rPr kumimoji="0" lang="en-US" sz="18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grpSp>
      <p:sp>
        <p:nvSpPr>
          <p:cNvPr id="26" name="TextBox 25"/>
          <p:cNvSpPr txBox="1"/>
          <p:nvPr/>
        </p:nvSpPr>
        <p:spPr>
          <a:xfrm>
            <a:off x="4251851" y="1028409"/>
            <a:ext cx="4023724" cy="646331"/>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PowerApps</a:t>
            </a:r>
          </a:p>
        </p:txBody>
      </p:sp>
      <p:sp>
        <p:nvSpPr>
          <p:cNvPr id="29" name="TextBox 28"/>
          <p:cNvSpPr txBox="1"/>
          <p:nvPr/>
        </p:nvSpPr>
        <p:spPr>
          <a:xfrm>
            <a:off x="457580" y="1028409"/>
            <a:ext cx="4023724" cy="646331"/>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Power BI</a:t>
            </a:r>
            <a:endParaRPr kumimoji="0" lang="en-US" sz="3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pSp>
        <p:nvGrpSpPr>
          <p:cNvPr id="2" name="Group 1"/>
          <p:cNvGrpSpPr/>
          <p:nvPr/>
        </p:nvGrpSpPr>
        <p:grpSpPr>
          <a:xfrm>
            <a:off x="666051" y="2308555"/>
            <a:ext cx="3312135" cy="3439347"/>
            <a:chOff x="666051" y="2308555"/>
            <a:chExt cx="3312135" cy="3439347"/>
          </a:xfrm>
        </p:grpSpPr>
        <p:pic>
          <p:nvPicPr>
            <p:cNvPr id="27" name="Picture 26"/>
            <p:cNvPicPr>
              <a:picLocks noChangeAspect="1"/>
            </p:cNvPicPr>
            <p:nvPr/>
          </p:nvPicPr>
          <p:blipFill rotWithShape="1">
            <a:blip r:embed="rId6"/>
            <a:srcRect l="31247" t="12301" r="33341" b="46697"/>
            <a:stretch/>
          </p:blipFill>
          <p:spPr>
            <a:xfrm>
              <a:off x="1509333" y="2308555"/>
              <a:ext cx="2468853" cy="1452266"/>
            </a:xfrm>
            <a:prstGeom prst="rect">
              <a:avLst/>
            </a:prstGeom>
            <a:ln>
              <a:noFill/>
            </a:ln>
            <a:effectLst/>
          </p:spPr>
        </p:pic>
        <p:pic>
          <p:nvPicPr>
            <p:cNvPr id="28" name="Picture 27"/>
            <p:cNvPicPr>
              <a:picLocks noChangeAspect="1"/>
            </p:cNvPicPr>
            <p:nvPr/>
          </p:nvPicPr>
          <p:blipFill rotWithShape="1">
            <a:blip r:embed="rId6"/>
            <a:srcRect l="386" t="44956" r="81252" b="30949"/>
            <a:stretch/>
          </p:blipFill>
          <p:spPr>
            <a:xfrm>
              <a:off x="666051" y="3405823"/>
              <a:ext cx="1280146" cy="853429"/>
            </a:xfrm>
            <a:prstGeom prst="rect">
              <a:avLst/>
            </a:prstGeom>
            <a:ln>
              <a:noFill/>
            </a:ln>
            <a:effectLst/>
          </p:spPr>
        </p:pic>
        <p:sp>
          <p:nvSpPr>
            <p:cNvPr id="30" name="TextBox 29"/>
            <p:cNvSpPr txBox="1"/>
            <p:nvPr/>
          </p:nvSpPr>
          <p:spPr>
            <a:xfrm>
              <a:off x="1052381" y="4455240"/>
              <a:ext cx="2834122" cy="1292662"/>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Bring your data to life with live dashboards and interactive reports</a:t>
              </a:r>
              <a:br>
                <a:rPr kumimoji="0" lang="en-US" sz="18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br>
              <a:endParaRPr kumimoji="0" lang="en-US" sz="18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grpSp>
    </p:spTree>
    <p:extLst>
      <p:ext uri="{BB962C8B-B14F-4D97-AF65-F5344CB8AC3E}">
        <p14:creationId xmlns:p14="http://schemas.microsoft.com/office/powerpoint/2010/main" val="374990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a:ln w="3175">
                  <a:noFill/>
                </a:ln>
                <a:gradFill>
                  <a:gsLst>
                    <a:gs pos="1250">
                      <a:srgbClr val="505050"/>
                    </a:gs>
                    <a:gs pos="100000">
                      <a:srgbClr val="505050"/>
                    </a:gs>
                  </a:gsLst>
                  <a:lin ang="5400000" scaled="0"/>
                </a:gradFill>
                <a:effectLst/>
                <a:uLnTx/>
                <a:uFillTx/>
                <a:latin typeface="Segoe UI Light"/>
                <a:ea typeface="+mn-ea"/>
                <a:cs typeface="Segoe UI" pitchFamily="34" charset="0"/>
              </a:rPr>
              <a:t>Integrate with Power BI, PowerApps and Flow</a:t>
            </a:r>
            <a:endPar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7" name="Text Placeholder 2"/>
          <p:cNvSpPr txBox="1">
            <a:spLocks/>
          </p:cNvSpPr>
          <p:nvPr/>
        </p:nvSpPr>
        <p:spPr>
          <a:xfrm>
            <a:off x="274639" y="1211287"/>
            <a:ext cx="5486399" cy="3921073"/>
          </a:xfrm>
          <a:prstGeom prst="rect">
            <a:avLst/>
          </a:prstGeom>
        </p:spPr>
        <p:txBody>
          <a:bodyPr vert="horz" wrap="square" lIns="146304" tIns="91440" rIns="146304" bIns="91440" rtlCol="0">
            <a:spAutoFit/>
          </a:bodyPr>
          <a:lstStyle>
            <a:lvl1pPr marL="231775" marR="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defRPr sz="3000" b="0" kern="1200" spc="0" baseline="0">
                <a:gradFill>
                  <a:gsLst>
                    <a:gs pos="1250">
                      <a:schemeClr val="tx1"/>
                    </a:gs>
                    <a:gs pos="100000">
                      <a:schemeClr val="tx1"/>
                    </a:gs>
                  </a:gsLst>
                  <a:lin ang="5400000" scaled="0"/>
                </a:gradFill>
                <a:latin typeface="+mn-lt"/>
                <a:ea typeface="+mn-ea"/>
                <a:cs typeface="+mn-cs"/>
              </a:defRPr>
            </a:lvl1pPr>
            <a:lvl2pPr marL="427038" marR="0"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b="0" kern="1200" spc="0" baseline="0">
                <a:gradFill>
                  <a:gsLst>
                    <a:gs pos="1250">
                      <a:schemeClr val="tx1"/>
                    </a:gs>
                    <a:gs pos="100000">
                      <a:schemeClr val="tx1"/>
                    </a:gs>
                  </a:gsLst>
                  <a:lin ang="5400000" scaled="0"/>
                </a:gradFill>
                <a:latin typeface="+mn-lt"/>
                <a:ea typeface="+mn-ea"/>
                <a:cs typeface="+mn-cs"/>
              </a:defRPr>
            </a:lvl2pPr>
            <a:lvl3pPr marL="639763" marR="0"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3pPr>
            <a:lvl4pPr marL="828675" marR="0"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4pPr>
            <a:lvl5pPr marL="1023938" marR="0"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224"/>
              </a:spcBef>
              <a:spcAft>
                <a:spcPts val="0"/>
              </a:spcAft>
              <a:buClr>
                <a:srgbClr val="505050"/>
              </a:buClr>
              <a:buSzPct val="90000"/>
              <a:buFont typeface="Wingdings" panose="05000000000000000000" pitchFamily="2" charset="2"/>
              <a:buNone/>
              <a:tabLst/>
              <a:defRPr/>
            </a:pPr>
            <a:endParaRPr kumimoji="0" lang="en-US" sz="30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Semilight"/>
              <a:ea typeface="+mn-ea"/>
              <a:cs typeface="+mn-cs"/>
            </a:endParaRPr>
          </a:p>
          <a:p>
            <a:pPr marL="0" marR="0" lvl="0" indent="0" algn="ctr" defTabSz="932742" rtl="0" eaLnBrk="1" fontAlgn="auto" latinLnBrk="0" hangingPunct="1">
              <a:lnSpc>
                <a:spcPct val="100000"/>
              </a:lnSpc>
              <a:spcBef>
                <a:spcPts val="1224"/>
              </a:spcBef>
              <a:spcAft>
                <a:spcPts val="0"/>
              </a:spcAft>
              <a:buClr>
                <a:srgbClr val="505050"/>
              </a:buClr>
              <a:buSzPct val="90000"/>
              <a:buFont typeface="Wingdings" panose="05000000000000000000" pitchFamily="2" charset="2"/>
              <a:buNone/>
              <a:tabLst/>
              <a:defRPr/>
            </a:pPr>
            <a:r>
              <a:rPr kumimoji="0" lang="en-US" sz="30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Semilight"/>
                <a:ea typeface="+mn-ea"/>
                <a:cs typeface="+mn-cs"/>
              </a:rPr>
              <a:t>Build a Power BI Content Pack</a:t>
            </a: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Semilight"/>
              <a:ea typeface="+mn-ea"/>
              <a:cs typeface="+mn-cs"/>
            </a:endParaRP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Semilight"/>
              <a:ea typeface="+mn-ea"/>
              <a:cs typeface="+mn-cs"/>
            </a:endParaRP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Semilight"/>
              <a:ea typeface="+mn-ea"/>
              <a:cs typeface="+mn-cs"/>
            </a:endParaRP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Semilight"/>
              <a:ea typeface="+mn-ea"/>
              <a:cs typeface="+mn-cs"/>
            </a:endParaRP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Semilight"/>
              <a:ea typeface="+mn-ea"/>
              <a:cs typeface="+mn-cs"/>
            </a:endParaRP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endParaRPr>
          </a:p>
        </p:txBody>
      </p:sp>
      <p:sp>
        <p:nvSpPr>
          <p:cNvPr id="8" name="Text Placeholder 3"/>
          <p:cNvSpPr txBox="1">
            <a:spLocks/>
          </p:cNvSpPr>
          <p:nvPr/>
        </p:nvSpPr>
        <p:spPr>
          <a:xfrm>
            <a:off x="6678381" y="1210173"/>
            <a:ext cx="5486399" cy="4616648"/>
          </a:xfrm>
          <a:prstGeom prst="rect">
            <a:avLst/>
          </a:prstGeom>
        </p:spPr>
        <p:txBody>
          <a:bodyPr vert="horz" wrap="square" lIns="146304" tIns="91440" rIns="146304" bIns="91440" rtlCol="0">
            <a:spAutoFit/>
          </a:bodyPr>
          <a:lstStyle>
            <a:lvl1pPr marL="287338" marR="0" indent="-287338" algn="l" defTabSz="932742" rtl="0" eaLnBrk="1" fontAlgn="auto" latinLnBrk="0" hangingPunct="1">
              <a:lnSpc>
                <a:spcPct val="90000"/>
              </a:lnSpc>
              <a:spcBef>
                <a:spcPts val="1224"/>
              </a:spcBef>
              <a:spcAft>
                <a:spcPts val="0"/>
              </a:spcAft>
              <a:buClr>
                <a:schemeClr val="tx1"/>
              </a:buClr>
              <a:buSzPct val="90000"/>
              <a:buFont typeface="Arial" pitchFamily="34" charset="0"/>
              <a:buChar char="•"/>
              <a:tabLst/>
              <a:defRPr lang="en-US" sz="3000" b="0" kern="1200" spc="0" baseline="0" dirty="0">
                <a:gradFill>
                  <a:gsLst>
                    <a:gs pos="1250">
                      <a:schemeClr val="tx1"/>
                    </a:gs>
                    <a:gs pos="100000">
                      <a:schemeClr val="tx1"/>
                    </a:gs>
                  </a:gsLst>
                  <a:lin ang="5400000" scaled="0"/>
                </a:gradFill>
                <a:latin typeface="+mn-lt"/>
                <a:ea typeface="+mn-ea"/>
                <a:cs typeface="+mn-cs"/>
              </a:defRPr>
            </a:lvl1pPr>
            <a:lvl2pPr marL="598488"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lang="en-US" sz="2400" b="0" kern="1200" spc="0" baseline="0" dirty="0">
                <a:gradFill>
                  <a:gsLst>
                    <a:gs pos="1250">
                      <a:schemeClr val="tx1"/>
                    </a:gs>
                    <a:gs pos="100000">
                      <a:schemeClr val="tx1"/>
                    </a:gs>
                  </a:gsLst>
                  <a:lin ang="5400000" scaled="0"/>
                </a:gradFill>
                <a:latin typeface="+mn-lt"/>
                <a:ea typeface="+mn-ea"/>
                <a:cs typeface="+mn-cs"/>
              </a:defRPr>
            </a:lvl2pPr>
            <a:lvl3pPr marL="79375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lang="en-US" sz="2200" b="0" kern="1200" spc="0" baseline="0" dirty="0">
                <a:gradFill>
                  <a:gsLst>
                    <a:gs pos="1250">
                      <a:schemeClr val="tx1"/>
                    </a:gs>
                    <a:gs pos="100000">
                      <a:schemeClr val="tx1"/>
                    </a:gs>
                  </a:gsLst>
                  <a:lin ang="5400000" scaled="0"/>
                </a:gradFill>
                <a:latin typeface="+mn-lt"/>
                <a:ea typeface="+mn-ea"/>
                <a:cs typeface="+mn-cs"/>
              </a:defRPr>
            </a:lvl4pPr>
            <a:lvl5pPr marL="1196975"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lang="en-US" sz="2200" b="0" kern="1200" spc="0" baseline="0" dirty="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24"/>
              </a:spcBef>
              <a:spcAft>
                <a:spcPts val="0"/>
              </a:spcAft>
              <a:buClr>
                <a:srgbClr val="505050"/>
              </a:buClr>
              <a:buSzPct val="90000"/>
              <a:buFont typeface="Arial" pitchFamily="34" charset="0"/>
              <a:buNone/>
              <a:tabLst/>
              <a:defRPr/>
            </a:pPr>
            <a:endParaRPr kumimoji="0" lang="en-US" sz="3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endParaRPr>
          </a:p>
          <a:p>
            <a:pPr marL="0" marR="0" lvl="0" indent="0" algn="ctr" defTabSz="932742" rtl="0" eaLnBrk="1" fontAlgn="auto" latinLnBrk="0" hangingPunct="1">
              <a:lnSpc>
                <a:spcPct val="100000"/>
              </a:lnSpc>
              <a:spcBef>
                <a:spcPts val="1224"/>
              </a:spcBef>
              <a:spcAft>
                <a:spcPts val="0"/>
              </a:spcAft>
              <a:buClr>
                <a:srgbClr val="505050"/>
              </a:buClr>
              <a:buSzPct val="90000"/>
              <a:buFont typeface="Arial" pitchFamily="34" charset="0"/>
              <a:buNone/>
              <a:tabLst/>
              <a:defRPr/>
            </a:pPr>
            <a:r>
              <a:rPr kumimoji="0" lang="en-US" sz="3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rPr>
              <a:t>Build a Connector</a:t>
            </a: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endParaRP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endParaRP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endParaRP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endParaRPr>
          </a:p>
          <a:p>
            <a:pPr marL="255588"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endParaRPr>
          </a:p>
          <a:p>
            <a:pPr marL="0" marR="0" lvl="0" indent="0" algn="l" defTabSz="932742" rtl="0" eaLnBrk="1" fontAlgn="auto" latinLnBrk="0" hangingPunct="1">
              <a:lnSpc>
                <a:spcPct val="90000"/>
              </a:lnSpc>
              <a:spcBef>
                <a:spcPts val="1224"/>
              </a:spcBef>
              <a:spcAft>
                <a:spcPts val="0"/>
              </a:spcAft>
              <a:buClr>
                <a:srgbClr val="505050"/>
              </a:buClr>
              <a:buSzPct val="90000"/>
              <a:buFont typeface="Arial" pitchFamily="34" charset="0"/>
              <a:buNone/>
              <a:tabLst/>
              <a:defRPr/>
            </a:pPr>
            <a:endParaRPr kumimoji="0" lang="en-US" sz="3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endParaRPr>
          </a:p>
          <a:p>
            <a:pPr marL="0" marR="0" lvl="0" indent="0" algn="l" defTabSz="932742" rtl="0" eaLnBrk="1" fontAlgn="auto" latinLnBrk="0" hangingPunct="1">
              <a:lnSpc>
                <a:spcPct val="90000"/>
              </a:lnSpc>
              <a:spcBef>
                <a:spcPts val="1224"/>
              </a:spcBef>
              <a:spcAft>
                <a:spcPts val="0"/>
              </a:spcAft>
              <a:buClr>
                <a:srgbClr val="505050"/>
              </a:buClr>
              <a:buSzPct val="90000"/>
              <a:buFont typeface="Arial" pitchFamily="34" charset="0"/>
              <a:buNone/>
              <a:tabLst/>
              <a:defRPr/>
            </a:pPr>
            <a:endParaRPr kumimoji="0" lang="en-US" sz="3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endParaRPr>
          </a:p>
        </p:txBody>
      </p:sp>
      <p:grpSp>
        <p:nvGrpSpPr>
          <p:cNvPr id="13" name="Group 12"/>
          <p:cNvGrpSpPr/>
          <p:nvPr/>
        </p:nvGrpSpPr>
        <p:grpSpPr>
          <a:xfrm>
            <a:off x="6699698" y="2857189"/>
            <a:ext cx="5437880" cy="2969632"/>
            <a:chOff x="6699698" y="2857189"/>
            <a:chExt cx="5437880" cy="2969632"/>
          </a:xfrm>
        </p:grpSpPr>
        <p:grpSp>
          <p:nvGrpSpPr>
            <p:cNvPr id="3" name="Group 2"/>
            <p:cNvGrpSpPr/>
            <p:nvPr/>
          </p:nvGrpSpPr>
          <p:grpSpPr>
            <a:xfrm>
              <a:off x="6699698" y="2857189"/>
              <a:ext cx="5437880" cy="2969632"/>
              <a:chOff x="7089648" y="3144178"/>
              <a:chExt cx="4657980" cy="2247039"/>
            </a:xfrm>
          </p:grpSpPr>
          <p:pic>
            <p:nvPicPr>
              <p:cNvPr id="16" name="Picture 15"/>
              <p:cNvPicPr>
                <a:picLocks noChangeAspect="1"/>
              </p:cNvPicPr>
              <p:nvPr/>
            </p:nvPicPr>
            <p:blipFill>
              <a:blip r:embed="rId3">
                <a:clrChange>
                  <a:clrFrom>
                    <a:srgbClr val="F8F8F8"/>
                  </a:clrFrom>
                  <a:clrTo>
                    <a:srgbClr val="F8F8F8">
                      <a:alpha val="0"/>
                    </a:srgbClr>
                  </a:clrTo>
                </a:clrChange>
              </a:blip>
              <a:stretch>
                <a:fillRect/>
              </a:stretch>
            </p:blipFill>
            <p:spPr>
              <a:xfrm>
                <a:off x="7089648" y="3144178"/>
                <a:ext cx="4657980" cy="2247039"/>
              </a:xfrm>
              <a:prstGeom prst="rect">
                <a:avLst/>
              </a:prstGeom>
            </p:spPr>
          </p:pic>
          <p:sp>
            <p:nvSpPr>
              <p:cNvPr id="2" name="Rectangle: Rounded Corners 1"/>
              <p:cNvSpPr/>
              <p:nvPr/>
            </p:nvSpPr>
            <p:spPr>
              <a:xfrm>
                <a:off x="9875797" y="3863017"/>
                <a:ext cx="1737341" cy="939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4"/>
            <a:stretch>
              <a:fillRect/>
            </a:stretch>
          </p:blipFill>
          <p:spPr>
            <a:xfrm>
              <a:off x="10251023" y="4219863"/>
              <a:ext cx="762171" cy="762171"/>
            </a:xfrm>
            <a:prstGeom prst="rect">
              <a:avLst/>
            </a:prstGeom>
          </p:spPr>
        </p:pic>
        <p:pic>
          <p:nvPicPr>
            <p:cNvPr id="5" name="Picture 4"/>
            <p:cNvPicPr>
              <a:picLocks noChangeAspect="1"/>
            </p:cNvPicPr>
            <p:nvPr/>
          </p:nvPicPr>
          <p:blipFill>
            <a:blip r:embed="rId5"/>
            <a:stretch>
              <a:fillRect/>
            </a:stretch>
          </p:blipFill>
          <p:spPr>
            <a:xfrm>
              <a:off x="11071733" y="4228774"/>
              <a:ext cx="733994" cy="737592"/>
            </a:xfrm>
            <a:prstGeom prst="rect">
              <a:avLst/>
            </a:prstGeom>
          </p:spPr>
        </p:pic>
        <p:pic>
          <p:nvPicPr>
            <p:cNvPr id="11" name="Picture 10"/>
            <p:cNvPicPr>
              <a:picLocks noChangeAspect="1"/>
            </p:cNvPicPr>
            <p:nvPr/>
          </p:nvPicPr>
          <p:blipFill>
            <a:blip r:embed="rId6"/>
            <a:stretch>
              <a:fillRect/>
            </a:stretch>
          </p:blipFill>
          <p:spPr>
            <a:xfrm>
              <a:off x="10690313" y="3477284"/>
              <a:ext cx="743050" cy="757837"/>
            </a:xfrm>
            <a:prstGeom prst="rect">
              <a:avLst/>
            </a:prstGeom>
          </p:spPr>
        </p:pic>
      </p:grpSp>
      <p:pic>
        <p:nvPicPr>
          <p:cNvPr id="12" name="Picture 11"/>
          <p:cNvPicPr>
            <a:picLocks noChangeAspect="1"/>
          </p:cNvPicPr>
          <p:nvPr/>
        </p:nvPicPr>
        <p:blipFill>
          <a:blip r:embed="rId7"/>
          <a:stretch>
            <a:fillRect/>
          </a:stretch>
        </p:blipFill>
        <p:spPr>
          <a:xfrm>
            <a:off x="766926" y="2857189"/>
            <a:ext cx="4501824" cy="3151856"/>
          </a:xfrm>
          <a:prstGeom prst="rect">
            <a:avLst/>
          </a:prstGeom>
          <a:ln>
            <a:solidFill>
              <a:schemeClr val="bg1">
                <a:lumMod val="75000"/>
              </a:schemeClr>
            </a:solidFill>
          </a:ln>
        </p:spPr>
      </p:pic>
    </p:spTree>
    <p:extLst>
      <p:ext uri="{BB962C8B-B14F-4D97-AF65-F5344CB8AC3E}">
        <p14:creationId xmlns:p14="http://schemas.microsoft.com/office/powerpoint/2010/main" val="9197225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255139" y="1591051"/>
            <a:ext cx="4757259" cy="3785652"/>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A set of out-of-box content offers </a:t>
            </a:r>
            <a:r>
              <a:rPr kumimoji="0" lang="en-US" sz="2400" b="1"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i</a:t>
            </a:r>
            <a:r>
              <a:rPr kumimoji="0" lang="en-US" sz="24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mmediate insights </a:t>
            </a:r>
            <a:r>
              <a:rPr kumimoji="0" lang="en-US" sz="24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without all the hard work</a:t>
            </a:r>
            <a:endPar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Provides rich </a:t>
            </a:r>
            <a:r>
              <a:rPr kumimoji="0" lang="en-US" sz="2400" b="1"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interactive visuals</a:t>
            </a:r>
            <a:r>
              <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 for a specific role, domain, or workflow</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All service content packs are listed on the </a:t>
            </a:r>
            <a:r>
              <a:rPr kumimoji="0" lang="en-US" sz="2400" b="1"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Light"/>
                <a:ea typeface="+mn-ea"/>
                <a:cs typeface="+mn-cs"/>
              </a:rPr>
              <a:t>AppSource</a:t>
            </a:r>
            <a:r>
              <a:rPr kumimoji="0" lang="en-US" sz="24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 </a:t>
            </a:r>
            <a:r>
              <a:rPr kumimoji="0" lang="en-US" sz="2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marketplace</a:t>
            </a:r>
            <a:endPar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sp>
        <p:nvSpPr>
          <p:cNvPr id="35" name="TextBox 34"/>
          <p:cNvSpPr txBox="1"/>
          <p:nvPr/>
        </p:nvSpPr>
        <p:spPr>
          <a:xfrm>
            <a:off x="698843" y="5933101"/>
            <a:ext cx="11038785" cy="584775"/>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2C6"/>
                </a:solidFill>
                <a:effectLst/>
                <a:uLnTx/>
                <a:uFillTx/>
                <a:latin typeface="Segoe UI Light" panose="020B0502040204020203" pitchFamily="34" charset="0"/>
                <a:ea typeface="+mn-ea"/>
                <a:cs typeface="Segoe UI Light" panose="020B0502040204020203" pitchFamily="34" charset="0"/>
              </a:rPr>
              <a:t>95+ content packs today </a:t>
            </a:r>
          </a:p>
        </p:txBody>
      </p:sp>
      <p:sp>
        <p:nvSpPr>
          <p:cNvPr id="37"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Power BI Content Packs</a:t>
            </a:r>
          </a:p>
        </p:txBody>
      </p:sp>
      <p:pic>
        <p:nvPicPr>
          <p:cNvPr id="3" name="Picture 2"/>
          <p:cNvPicPr>
            <a:picLocks noChangeAspect="1"/>
          </p:cNvPicPr>
          <p:nvPr/>
        </p:nvPicPr>
        <p:blipFill rotWithShape="1">
          <a:blip r:embed="rId3"/>
          <a:srcRect r="7525"/>
          <a:stretch/>
        </p:blipFill>
        <p:spPr>
          <a:xfrm>
            <a:off x="674293" y="1600377"/>
            <a:ext cx="5997989" cy="3474682"/>
          </a:xfrm>
          <a:prstGeom prst="rect">
            <a:avLst/>
          </a:prstGeom>
        </p:spPr>
      </p:pic>
    </p:spTree>
    <p:extLst>
      <p:ext uri="{BB962C8B-B14F-4D97-AF65-F5344CB8AC3E}">
        <p14:creationId xmlns:p14="http://schemas.microsoft.com/office/powerpoint/2010/main" val="31060969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2497" y="1474273"/>
            <a:ext cx="12069948" cy="2372985"/>
          </a:xfrm>
        </p:spPr>
        <p:txBody>
          <a:bodyPr/>
          <a:lstStyle/>
          <a:p>
            <a:r>
              <a:rPr lang="en-US" sz="4400" dirty="0"/>
              <a:t>Innovate and get your apps in front of 100 million business users with </a:t>
            </a:r>
            <a:r>
              <a:rPr lang="en-US" sz="4400" dirty="0" err="1"/>
              <a:t>AppSource</a:t>
            </a:r>
            <a:r>
              <a:rPr lang="en-US" sz="4400" dirty="0"/>
              <a:t>, </a:t>
            </a:r>
            <a:r>
              <a:rPr lang="en-US" sz="4400" dirty="0" err="1"/>
              <a:t>PowerApps</a:t>
            </a:r>
            <a:r>
              <a:rPr lang="en-US" sz="4400" dirty="0"/>
              <a:t>, Microsoft Flow, and the Common Data Service</a:t>
            </a:r>
          </a:p>
        </p:txBody>
      </p:sp>
      <p:sp>
        <p:nvSpPr>
          <p:cNvPr id="5" name="Text Placeholder 4"/>
          <p:cNvSpPr>
            <a:spLocks noGrp="1"/>
          </p:cNvSpPr>
          <p:nvPr>
            <p:ph type="body" sz="quarter" idx="12"/>
          </p:nvPr>
        </p:nvSpPr>
        <p:spPr>
          <a:xfrm>
            <a:off x="322497" y="3822651"/>
            <a:ext cx="11553775" cy="1828007"/>
          </a:xfrm>
        </p:spPr>
        <p:txBody>
          <a:bodyPr vert="horz" wrap="square" lIns="164592" tIns="109728" rIns="164592" bIns="109728" rtlCol="0" anchor="t">
            <a:noAutofit/>
          </a:bodyPr>
          <a:lstStyle/>
          <a:p>
            <a:r>
              <a:rPr lang="en-US" sz="2400"/>
              <a:t>@SatishThomas, Group Program Manager – Microsoft AppSource</a:t>
            </a:r>
          </a:p>
          <a:p>
            <a:r>
              <a:rPr lang="en-US" sz="2400"/>
              <a:t>Theresa Palmer, Senior Program Manager – Connectors</a:t>
            </a:r>
          </a:p>
          <a:p>
            <a:r>
              <a:rPr lang="en-US" sz="2400"/>
              <a:t>Jono Luk, Group Program Manager – CDS</a:t>
            </a:r>
          </a:p>
          <a:p>
            <a:r>
              <a:rPr lang="en-US" sz="2400">
                <a:cs typeface="Segoe UI Semilight"/>
              </a:rPr>
              <a:t>Peter </a:t>
            </a:r>
            <a:r>
              <a:rPr lang="en-US" sz="2400"/>
              <a:t>Villadsen, Principal Program Manager – CDS</a:t>
            </a:r>
          </a:p>
          <a:p>
            <a:endParaRPr lang="en-US" sz="2400"/>
          </a:p>
        </p:txBody>
      </p:sp>
      <p:sp>
        <p:nvSpPr>
          <p:cNvPr id="6" name="Text Placeholder 5"/>
          <p:cNvSpPr>
            <a:spLocks noGrp="1"/>
          </p:cNvSpPr>
          <p:nvPr>
            <p:ph type="body" sz="quarter" idx="15"/>
          </p:nvPr>
        </p:nvSpPr>
        <p:spPr/>
        <p:txBody>
          <a:bodyPr/>
          <a:lstStyle/>
          <a:p>
            <a:r>
              <a:rPr lang="en-US"/>
              <a:t>B8120</a:t>
            </a:r>
            <a:endParaRPr lang="en-US" dirty="0"/>
          </a:p>
        </p:txBody>
      </p:sp>
    </p:spTree>
    <p:extLst>
      <p:ext uri="{BB962C8B-B14F-4D97-AF65-F5344CB8AC3E}">
        <p14:creationId xmlns:p14="http://schemas.microsoft.com/office/powerpoint/2010/main" val="372560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255139" y="1591051"/>
            <a:ext cx="4909064" cy="3785652"/>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Connect to all the services they’re </a:t>
            </a:r>
            <a:r>
              <a:rPr kumimoji="0" lang="en-US" sz="2400" b="1"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already using </a:t>
            </a:r>
            <a:r>
              <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without native integration.</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API and data connectors </a:t>
            </a:r>
            <a:r>
              <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have a full spectrum of capabilities from simple actions to rich tabular experiences.</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On premises data is also accessible using the </a:t>
            </a:r>
            <a:r>
              <a:rPr kumimoji="0" lang="en-US" sz="2400" b="1"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Data Gateway.</a:t>
            </a:r>
            <a:endParaRPr kumimoji="0" lang="en-US" sz="2400"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grpSp>
        <p:nvGrpSpPr>
          <p:cNvPr id="2" name="Group 1"/>
          <p:cNvGrpSpPr/>
          <p:nvPr/>
        </p:nvGrpSpPr>
        <p:grpSpPr>
          <a:xfrm>
            <a:off x="674293" y="1591051"/>
            <a:ext cx="6001144" cy="3874464"/>
            <a:chOff x="674293" y="1591051"/>
            <a:chExt cx="6001144" cy="3874464"/>
          </a:xfrm>
        </p:grpSpPr>
        <p:grpSp>
          <p:nvGrpSpPr>
            <p:cNvPr id="25" name="Group 24"/>
            <p:cNvGrpSpPr/>
            <p:nvPr/>
          </p:nvGrpSpPr>
          <p:grpSpPr>
            <a:xfrm>
              <a:off x="674293" y="1592262"/>
              <a:ext cx="6001144" cy="3873253"/>
              <a:chOff x="2194749" y="2049462"/>
              <a:chExt cx="6070876" cy="3918259"/>
            </a:xfrm>
          </p:grpSpPr>
          <p:pic>
            <p:nvPicPr>
              <p:cNvPr id="1026" name="Picture 2" descr="Azure Bl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49" y="2049462"/>
                <a:ext cx="857249"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I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651"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I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4749"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PI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7474"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PI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2925"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PI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8375"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PI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7474"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PI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923" y="3069798"/>
                <a:ext cx="857250" cy="85725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280199" y="3069800"/>
                <a:ext cx="857249" cy="857249"/>
                <a:chOff x="2211902" y="3040062"/>
                <a:chExt cx="857249" cy="857249"/>
              </a:xfrm>
            </p:grpSpPr>
            <p:sp>
              <p:nvSpPr>
                <p:cNvPr id="7" name="Rectangle 6"/>
                <p:cNvSpPr/>
                <p:nvPr/>
              </p:nvSpPr>
              <p:spPr>
                <a:xfrm>
                  <a:off x="2211902" y="3040062"/>
                  <a:ext cx="857249" cy="8572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44" name="Picture 20" descr="https://static.mailchimp.com/web/brand-assets/mc_script_white_web.png?_ga=1.172217059.1751024918.14616395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6683" y="3377481"/>
                  <a:ext cx="687685" cy="18241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6" name="Picture 22" descr="API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65648"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PI Ic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8375"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PI Ic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4749"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API Ico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7474"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API Ico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2925"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PI Ic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65650"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API Icon"/>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08375"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API Ico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9474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API Ico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37474"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API Ico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8019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API Icon"/>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22924"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API Ico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6564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ttps://pagely.c.presscdn.com/wp-content/uploads/2014/10/CEQmLcHc.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80199" y="4090134"/>
                <a:ext cx="857251" cy="857251"/>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7408376" y="5110471"/>
                <a:ext cx="857249" cy="857249"/>
              </a:xfrm>
              <a:prstGeom prst="rect">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Your product here!</a:t>
                </a:r>
              </a:p>
            </p:txBody>
          </p:sp>
        </p:grpSp>
        <p:pic>
          <p:nvPicPr>
            <p:cNvPr id="33" name="Picture 3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41349" y="1591051"/>
              <a:ext cx="841844" cy="841844"/>
            </a:xfrm>
            <a:prstGeom prst="rect">
              <a:avLst/>
            </a:prstGeom>
          </p:spPr>
        </p:pic>
      </p:grpSp>
      <p:sp>
        <p:nvSpPr>
          <p:cNvPr id="35" name="TextBox 34"/>
          <p:cNvSpPr txBox="1"/>
          <p:nvPr/>
        </p:nvSpPr>
        <p:spPr>
          <a:xfrm>
            <a:off x="674293" y="5908639"/>
            <a:ext cx="11038785" cy="584775"/>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2C6"/>
                </a:solidFill>
                <a:effectLst/>
                <a:uLnTx/>
                <a:uFillTx/>
                <a:latin typeface="Segoe UI Light" panose="020B0502040204020203" pitchFamily="34" charset="0"/>
                <a:ea typeface="+mn-ea"/>
                <a:cs typeface="Segoe UI Light" panose="020B0502040204020203" pitchFamily="34" charset="0"/>
              </a:rPr>
              <a:t>130+ connectors today </a:t>
            </a:r>
          </a:p>
        </p:txBody>
      </p:sp>
      <p:sp>
        <p:nvSpPr>
          <p:cNvPr id="36"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Connectors in Flow, PowerApps and Power BI</a:t>
            </a:r>
          </a:p>
        </p:txBody>
      </p:sp>
      <p:pic>
        <p:nvPicPr>
          <p:cNvPr id="37" name="Picture 36"/>
          <p:cNvPicPr>
            <a:picLocks noChangeAspect="1"/>
          </p:cNvPicPr>
          <p:nvPr/>
        </p:nvPicPr>
        <p:blipFill>
          <a:blip r:embed="rId26"/>
          <a:stretch>
            <a:fillRect/>
          </a:stretch>
        </p:blipFill>
        <p:spPr>
          <a:xfrm>
            <a:off x="2702798" y="2542115"/>
            <a:ext cx="955147" cy="955147"/>
          </a:xfrm>
          <a:prstGeom prst="rect">
            <a:avLst/>
          </a:prstGeom>
        </p:spPr>
      </p:pic>
      <p:pic>
        <p:nvPicPr>
          <p:cNvPr id="39" name="Picture 38"/>
          <p:cNvPicPr>
            <a:picLocks noChangeAspect="1"/>
          </p:cNvPicPr>
          <p:nvPr/>
        </p:nvPicPr>
        <p:blipFill>
          <a:blip r:embed="rId27"/>
          <a:stretch>
            <a:fillRect/>
          </a:stretch>
        </p:blipFill>
        <p:spPr>
          <a:xfrm>
            <a:off x="2702797" y="1520951"/>
            <a:ext cx="955147" cy="974155"/>
          </a:xfrm>
          <a:prstGeom prst="rect">
            <a:avLst/>
          </a:prstGeom>
        </p:spPr>
      </p:pic>
      <p:pic>
        <p:nvPicPr>
          <p:cNvPr id="2050" name="Picture 2" descr="GoToMeeti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3913" y="2600878"/>
            <a:ext cx="867781" cy="8677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nne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61875" y="2604380"/>
            <a:ext cx="843901" cy="8439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63504" y="3608470"/>
            <a:ext cx="854578" cy="847405"/>
            <a:chOff x="3761875" y="3609493"/>
            <a:chExt cx="854578" cy="847405"/>
          </a:xfrm>
        </p:grpSpPr>
        <p:sp>
          <p:nvSpPr>
            <p:cNvPr id="3" name="Rectangle 2"/>
            <p:cNvSpPr/>
            <p:nvPr/>
          </p:nvSpPr>
          <p:spPr bwMode="auto">
            <a:xfrm>
              <a:off x="3761875" y="3609493"/>
              <a:ext cx="852064" cy="847405"/>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054" name="Picture 6" descr="Microsoft Teams"/>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768110" y="3684970"/>
              <a:ext cx="848343" cy="72092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Asana"/>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760016" y="3608326"/>
            <a:ext cx="847549" cy="84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9496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Developing Power BI Content Packs</a:t>
            </a:r>
          </a:p>
        </p:txBody>
      </p:sp>
      <p:sp>
        <p:nvSpPr>
          <p:cNvPr id="7" name="Text Placeholder 2"/>
          <p:cNvSpPr txBox="1">
            <a:spLocks/>
          </p:cNvSpPr>
          <p:nvPr/>
        </p:nvSpPr>
        <p:spPr>
          <a:xfrm>
            <a:off x="274639" y="1211287"/>
            <a:ext cx="11429938" cy="4154984"/>
          </a:xfrm>
          <a:prstGeom prst="rect">
            <a:avLst/>
          </a:prstGeom>
        </p:spPr>
        <p:txBody>
          <a:bodyPr vert="horz" wrap="square" lIns="146304" tIns="91440" rIns="146304" bIns="91440" rtlCol="0">
            <a:spAutoFit/>
          </a:bodyPr>
          <a:lstStyle>
            <a:lvl1pPr marL="231775" marR="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defRPr sz="3000" b="0" kern="1200" spc="0" baseline="0">
                <a:gradFill>
                  <a:gsLst>
                    <a:gs pos="1250">
                      <a:schemeClr val="tx1"/>
                    </a:gs>
                    <a:gs pos="100000">
                      <a:schemeClr val="tx1"/>
                    </a:gs>
                  </a:gsLst>
                  <a:lin ang="5400000" scaled="0"/>
                </a:gradFill>
                <a:latin typeface="+mn-lt"/>
                <a:ea typeface="+mn-ea"/>
                <a:cs typeface="+mn-cs"/>
              </a:defRPr>
            </a:lvl1pPr>
            <a:lvl2pPr marL="427038" marR="0"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b="0" kern="1200" spc="0" baseline="0">
                <a:gradFill>
                  <a:gsLst>
                    <a:gs pos="1250">
                      <a:schemeClr val="tx1"/>
                    </a:gs>
                    <a:gs pos="100000">
                      <a:schemeClr val="tx1"/>
                    </a:gs>
                  </a:gsLst>
                  <a:lin ang="5400000" scaled="0"/>
                </a:gradFill>
                <a:latin typeface="+mn-lt"/>
                <a:ea typeface="+mn-ea"/>
                <a:cs typeface="+mn-cs"/>
              </a:defRPr>
            </a:lvl2pPr>
            <a:lvl3pPr marL="639763" marR="0"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3pPr>
            <a:lvl4pPr marL="828675" marR="0"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4pPr>
            <a:lvl5pPr marL="1023938" marR="0"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50000"/>
              </a:lnSpc>
              <a:spcBef>
                <a:spcPct val="2000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Build using existing Power BI capabilities</a:t>
            </a:r>
          </a:p>
          <a:p>
            <a:pPr marL="457200" marR="0" lvl="1"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28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rPr>
              <a:t>Power BI Desktop for queries, parameters, model and reports</a:t>
            </a:r>
          </a:p>
          <a:p>
            <a:pPr marL="457200" marR="0" lvl="1"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28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rPr>
              <a:t>PowerBI.com for dashboard, template content pack, scheduled refresh</a:t>
            </a:r>
          </a:p>
          <a:p>
            <a:pPr marL="457200" marR="0" lvl="1"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28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rPr>
              <a:t>Data Connector SDK for additional connectivity </a:t>
            </a:r>
          </a:p>
          <a:p>
            <a:pPr marL="0" marR="0" lvl="0" indent="0" algn="l" defTabSz="932742" rtl="0" eaLnBrk="1" fontAlgn="auto" latinLnBrk="0" hangingPunct="1">
              <a:lnSpc>
                <a:spcPct val="150000"/>
              </a:lnSpc>
              <a:spcBef>
                <a:spcPct val="2000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Submit for certification through </a:t>
            </a:r>
            <a:r>
              <a:rPr kumimoji="0" lang="en-US" sz="3600"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Light"/>
                <a:ea typeface="+mn-ea"/>
                <a:cs typeface="+mn-cs"/>
              </a:rPr>
              <a:t>AppSource</a:t>
            </a:r>
            <a:endPar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endParaRPr>
          </a:p>
        </p:txBody>
      </p:sp>
      <p:sp>
        <p:nvSpPr>
          <p:cNvPr id="4" name="Rectangle 3"/>
          <p:cNvSpPr/>
          <p:nvPr/>
        </p:nvSpPr>
        <p:spPr>
          <a:xfrm>
            <a:off x="274639" y="5783237"/>
            <a:ext cx="5365764" cy="923330"/>
          </a:xfrm>
          <a:prstGeom prst="rect">
            <a:avLst/>
          </a:prstGeom>
        </p:spPr>
        <p:txBody>
          <a:bodyPr wrap="none">
            <a:spAutoFit/>
          </a:bodyPr>
          <a:lstStyle/>
          <a:p>
            <a:pPr marL="0" marR="0" lvl="0" indent="0" algn="l" defTabSz="932742" rtl="0" eaLnBrk="1" fontAlgn="auto" latinLnBrk="0" hangingPunct="1">
              <a:lnSpc>
                <a:spcPct val="15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https://aka.ms/cpDevDocs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Calibri" panose="020F0502020204030204"/>
              <a:ea typeface="+mn-ea"/>
              <a:cs typeface="+mn-cs"/>
            </a:endParaRPr>
          </a:p>
        </p:txBody>
      </p:sp>
    </p:spTree>
    <p:extLst>
      <p:ext uri="{BB962C8B-B14F-4D97-AF65-F5344CB8AC3E}">
        <p14:creationId xmlns:p14="http://schemas.microsoft.com/office/powerpoint/2010/main" val="223034089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Developing Data Connectors</a:t>
            </a:r>
          </a:p>
        </p:txBody>
      </p:sp>
      <p:sp>
        <p:nvSpPr>
          <p:cNvPr id="7" name="Text Placeholder 2"/>
          <p:cNvSpPr txBox="1">
            <a:spLocks/>
          </p:cNvSpPr>
          <p:nvPr/>
        </p:nvSpPr>
        <p:spPr>
          <a:xfrm>
            <a:off x="274639" y="1211287"/>
            <a:ext cx="11889564" cy="3730252"/>
          </a:xfrm>
          <a:prstGeom prst="rect">
            <a:avLst/>
          </a:prstGeom>
        </p:spPr>
        <p:txBody>
          <a:bodyPr vert="horz" wrap="square" lIns="146304" tIns="91440" rIns="146304" bIns="91440" rtlCol="0">
            <a:spAutoFit/>
          </a:bodyPr>
          <a:lstStyle>
            <a:lvl1pPr marL="231775" marR="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defRPr sz="3000" b="0" kern="1200" spc="0" baseline="0">
                <a:gradFill>
                  <a:gsLst>
                    <a:gs pos="1250">
                      <a:schemeClr val="tx1"/>
                    </a:gs>
                    <a:gs pos="100000">
                      <a:schemeClr val="tx1"/>
                    </a:gs>
                  </a:gsLst>
                  <a:lin ang="5400000" scaled="0"/>
                </a:gradFill>
                <a:latin typeface="+mn-lt"/>
                <a:ea typeface="+mn-ea"/>
                <a:cs typeface="+mn-cs"/>
              </a:defRPr>
            </a:lvl1pPr>
            <a:lvl2pPr marL="427038" marR="0"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b="0" kern="1200" spc="0" baseline="0">
                <a:gradFill>
                  <a:gsLst>
                    <a:gs pos="1250">
                      <a:schemeClr val="tx1"/>
                    </a:gs>
                    <a:gs pos="100000">
                      <a:schemeClr val="tx1"/>
                    </a:gs>
                  </a:gsLst>
                  <a:lin ang="5400000" scaled="0"/>
                </a:gradFill>
                <a:latin typeface="+mn-lt"/>
                <a:ea typeface="+mn-ea"/>
                <a:cs typeface="+mn-cs"/>
              </a:defRPr>
            </a:lvl2pPr>
            <a:lvl3pPr marL="639763" marR="0"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3pPr>
            <a:lvl4pPr marL="828675" marR="0"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4pPr>
            <a:lvl5pPr marL="1023938" marR="0"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Allows development of Power BI extensions</a:t>
            </a:r>
          </a:p>
          <a:p>
            <a:pPr marL="228600" marR="0" lvl="0"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Preview of the Data Connectors SDK on GitHub</a:t>
            </a:r>
          </a:p>
          <a:p>
            <a:pPr marL="228600" marR="0" lvl="0"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Make it easy for power users to query, shape and mashup data from your service</a:t>
            </a:r>
          </a:p>
        </p:txBody>
      </p:sp>
      <p:sp>
        <p:nvSpPr>
          <p:cNvPr id="4" name="Rectangle 3"/>
          <p:cNvSpPr/>
          <p:nvPr/>
        </p:nvSpPr>
        <p:spPr>
          <a:xfrm>
            <a:off x="274639" y="5783237"/>
            <a:ext cx="6346161" cy="923330"/>
          </a:xfrm>
          <a:prstGeom prst="rect">
            <a:avLst/>
          </a:prstGeom>
        </p:spPr>
        <p:txBody>
          <a:bodyPr wrap="none">
            <a:spAutoFit/>
          </a:bodyPr>
          <a:lstStyle/>
          <a:p>
            <a:pPr marL="0" marR="0" lvl="0" indent="0" algn="l" defTabSz="932742" rtl="0" eaLnBrk="1" fontAlgn="auto" latinLnBrk="0" hangingPunct="1">
              <a:lnSpc>
                <a:spcPct val="15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https://aka.ms/dataconnectors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Calibri" panose="020F0502020204030204"/>
              <a:ea typeface="+mn-ea"/>
              <a:cs typeface="+mn-cs"/>
            </a:endParaRPr>
          </a:p>
        </p:txBody>
      </p:sp>
    </p:spTree>
    <p:extLst>
      <p:ext uri="{BB962C8B-B14F-4D97-AF65-F5344CB8AC3E}">
        <p14:creationId xmlns:p14="http://schemas.microsoft.com/office/powerpoint/2010/main" val="344233536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639" y="5783237"/>
            <a:ext cx="6070444" cy="923330"/>
          </a:xfrm>
          <a:prstGeom prst="rect">
            <a:avLst/>
          </a:prstGeom>
        </p:spPr>
        <p:txBody>
          <a:bodyPr wrap="none">
            <a:spAutoFit/>
          </a:bodyPr>
          <a:lstStyle/>
          <a:p>
            <a:pPr marL="0" marR="0" lvl="0" indent="0" algn="l" defTabSz="932742" rtl="0" eaLnBrk="1" fontAlgn="auto" latinLnBrk="0" hangingPunct="1">
              <a:lnSpc>
                <a:spcPct val="15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https://aka.ms/apiconnectors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Calibri" panose="020F0502020204030204"/>
              <a:ea typeface="+mn-ea"/>
              <a:cs typeface="+mn-cs"/>
            </a:endParaRPr>
          </a:p>
        </p:txBody>
      </p:sp>
      <p:sp>
        <p:nvSpPr>
          <p:cNvPr id="6"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Developing API Connectors</a:t>
            </a:r>
          </a:p>
        </p:txBody>
      </p:sp>
      <p:sp>
        <p:nvSpPr>
          <p:cNvPr id="7" name="Text Placeholder 2"/>
          <p:cNvSpPr txBox="1">
            <a:spLocks/>
          </p:cNvSpPr>
          <p:nvPr/>
        </p:nvSpPr>
        <p:spPr>
          <a:xfrm>
            <a:off x="274639" y="1211287"/>
            <a:ext cx="11889564" cy="4887492"/>
          </a:xfrm>
          <a:prstGeom prst="rect">
            <a:avLst/>
          </a:prstGeom>
        </p:spPr>
        <p:txBody>
          <a:bodyPr vert="horz" wrap="square" lIns="146304" tIns="91440" rIns="146304" bIns="91440" rtlCol="0">
            <a:spAutoFit/>
          </a:bodyPr>
          <a:lstStyle>
            <a:lvl1pPr marL="231775" marR="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defRPr sz="3000" b="0" kern="1200" spc="0" baseline="0">
                <a:gradFill>
                  <a:gsLst>
                    <a:gs pos="1250">
                      <a:schemeClr val="tx1"/>
                    </a:gs>
                    <a:gs pos="100000">
                      <a:schemeClr val="tx1"/>
                    </a:gs>
                  </a:gsLst>
                  <a:lin ang="5400000" scaled="0"/>
                </a:gradFill>
                <a:latin typeface="+mn-lt"/>
                <a:ea typeface="+mn-ea"/>
                <a:cs typeface="+mn-cs"/>
              </a:defRPr>
            </a:lvl1pPr>
            <a:lvl2pPr marL="427038" marR="0"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b="0" kern="1200" spc="0" baseline="0">
                <a:gradFill>
                  <a:gsLst>
                    <a:gs pos="1250">
                      <a:schemeClr val="tx1"/>
                    </a:gs>
                    <a:gs pos="100000">
                      <a:schemeClr val="tx1"/>
                    </a:gs>
                  </a:gsLst>
                  <a:lin ang="5400000" scaled="0"/>
                </a:gradFill>
                <a:latin typeface="+mn-lt"/>
                <a:ea typeface="+mn-ea"/>
                <a:cs typeface="+mn-cs"/>
              </a:defRPr>
            </a:lvl2pPr>
            <a:lvl3pPr marL="639763" marR="0"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3pPr>
            <a:lvl4pPr marL="828675" marR="0"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4pPr>
            <a:lvl5pPr marL="1023938" marR="0"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Easy to get started using Custom Connectors</a:t>
            </a:r>
          </a:p>
          <a:p>
            <a:pPr marL="228600" marR="0" lvl="0"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Requirements:</a:t>
            </a:r>
          </a:p>
          <a:p>
            <a:pPr marL="457200" marR="0" lvl="1"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28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rPr>
              <a:t>Own a service with a publicly accessible REST API</a:t>
            </a:r>
          </a:p>
          <a:p>
            <a:pPr marL="457200" marR="0" lvl="1"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28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rPr>
              <a:t>Use a supported authentication type</a:t>
            </a:r>
          </a:p>
          <a:p>
            <a:pPr marL="228600" marR="0" lvl="0"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Once developed, submit to Microsoft for certification</a:t>
            </a:r>
          </a:p>
          <a:p>
            <a:pPr marL="0" marR="0" lvl="0" indent="0" algn="l" defTabSz="932742" rtl="0" eaLnBrk="1" fontAlgn="auto" latinLnBrk="0" hangingPunct="1">
              <a:lnSpc>
                <a:spcPct val="15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	</a:t>
            </a:r>
          </a:p>
        </p:txBody>
      </p:sp>
    </p:spTree>
    <p:extLst>
      <p:ext uri="{BB962C8B-B14F-4D97-AF65-F5344CB8AC3E}">
        <p14:creationId xmlns:p14="http://schemas.microsoft.com/office/powerpoint/2010/main" val="268416739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7" y="2125677"/>
            <a:ext cx="11978573" cy="2179058"/>
          </a:xfrm>
        </p:spPr>
        <p:txBody>
          <a:bodyPr/>
          <a:lstStyle/>
          <a:p>
            <a:r>
              <a:rPr lang="en-US" dirty="0"/>
              <a:t>Demo – </a:t>
            </a:r>
            <a:br>
              <a:rPr lang="en-US" dirty="0"/>
            </a:br>
            <a:r>
              <a:rPr lang="en-US" dirty="0"/>
              <a:t>Content Packs and Connectors</a:t>
            </a:r>
          </a:p>
        </p:txBody>
      </p:sp>
      <p:sp>
        <p:nvSpPr>
          <p:cNvPr id="4" name="Text Placeholder 3"/>
          <p:cNvSpPr>
            <a:spLocks noGrp="1"/>
          </p:cNvSpPr>
          <p:nvPr>
            <p:ph type="body" sz="quarter" idx="12"/>
          </p:nvPr>
        </p:nvSpPr>
        <p:spPr>
          <a:xfrm>
            <a:off x="274637" y="4304735"/>
            <a:ext cx="10058401" cy="738664"/>
          </a:xfrm>
        </p:spPr>
        <p:txBody>
          <a:bodyPr/>
          <a:lstStyle/>
          <a:p>
            <a:r>
              <a:rPr lang="en-US" dirty="0"/>
              <a:t>Theresa Palmer</a:t>
            </a:r>
          </a:p>
        </p:txBody>
      </p:sp>
    </p:spTree>
    <p:extLst>
      <p:ext uri="{BB962C8B-B14F-4D97-AF65-F5344CB8AC3E}">
        <p14:creationId xmlns:p14="http://schemas.microsoft.com/office/powerpoint/2010/main" val="254268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Certify your API Connector </a:t>
            </a:r>
          </a:p>
        </p:txBody>
      </p:sp>
      <p:sp>
        <p:nvSpPr>
          <p:cNvPr id="7" name="Text Placeholder 2"/>
          <p:cNvSpPr txBox="1">
            <a:spLocks/>
          </p:cNvSpPr>
          <p:nvPr/>
        </p:nvSpPr>
        <p:spPr>
          <a:xfrm>
            <a:off x="274639" y="1211287"/>
            <a:ext cx="7315183" cy="3754874"/>
          </a:xfrm>
          <a:prstGeom prst="rect">
            <a:avLst/>
          </a:prstGeom>
        </p:spPr>
        <p:txBody>
          <a:bodyPr vert="horz" wrap="square" lIns="146304" tIns="91440" rIns="146304" bIns="91440" rtlCol="0">
            <a:spAutoFit/>
          </a:bodyPr>
          <a:lstStyle>
            <a:lvl1pPr marL="231775" marR="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defRPr sz="3000" b="0" kern="1200" spc="0" baseline="0">
                <a:gradFill>
                  <a:gsLst>
                    <a:gs pos="1250">
                      <a:schemeClr val="tx1"/>
                    </a:gs>
                    <a:gs pos="100000">
                      <a:schemeClr val="tx1"/>
                    </a:gs>
                  </a:gsLst>
                  <a:lin ang="5400000" scaled="0"/>
                </a:gradFill>
                <a:latin typeface="+mn-lt"/>
                <a:ea typeface="+mn-ea"/>
                <a:cs typeface="+mn-cs"/>
              </a:defRPr>
            </a:lvl1pPr>
            <a:lvl2pPr marL="427038" marR="0"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b="0" kern="1200" spc="0" baseline="0">
                <a:gradFill>
                  <a:gsLst>
                    <a:gs pos="1250">
                      <a:schemeClr val="tx1"/>
                    </a:gs>
                    <a:gs pos="100000">
                      <a:schemeClr val="tx1"/>
                    </a:gs>
                  </a:gsLst>
                  <a:lin ang="5400000" scaled="0"/>
                </a:gradFill>
                <a:latin typeface="+mn-lt"/>
                <a:ea typeface="+mn-ea"/>
                <a:cs typeface="+mn-cs"/>
              </a:defRPr>
            </a:lvl2pPr>
            <a:lvl3pPr marL="639763" marR="0"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3pPr>
            <a:lvl4pPr marL="828675" marR="0"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4pPr>
            <a:lvl5pPr marL="1023938" marR="0"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32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Export tested custom connector as a swagger file</a:t>
            </a:r>
          </a:p>
          <a:p>
            <a:pPr marL="228600" marR="0" lvl="0"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32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Reach out through ISV website</a:t>
            </a:r>
          </a:p>
          <a:p>
            <a:pPr marL="457200" marR="0" lvl="1"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rPr>
              <a:t>Connects you with the team for certification</a:t>
            </a:r>
          </a:p>
          <a:p>
            <a:pPr marL="457200" marR="0" lvl="1" indent="-228600" algn="l" defTabSz="932742" rtl="0" eaLnBrk="1" fontAlgn="auto" latinLnBrk="0" hangingPunct="1">
              <a:lnSpc>
                <a:spcPct val="15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rPr>
              <a:t>Once reviewed will be publicly deployed</a:t>
            </a:r>
          </a:p>
        </p:txBody>
      </p:sp>
      <p:sp>
        <p:nvSpPr>
          <p:cNvPr id="8" name="Rectangle 7"/>
          <p:cNvSpPr/>
          <p:nvPr/>
        </p:nvSpPr>
        <p:spPr>
          <a:xfrm>
            <a:off x="274639" y="5783237"/>
            <a:ext cx="6070444" cy="923330"/>
          </a:xfrm>
          <a:prstGeom prst="rect">
            <a:avLst/>
          </a:prstGeom>
        </p:spPr>
        <p:txBody>
          <a:bodyPr wrap="none">
            <a:spAutoFit/>
          </a:bodyPr>
          <a:lstStyle/>
          <a:p>
            <a:pPr marL="0" marR="0" lvl="0" indent="0" algn="l" defTabSz="932742" rtl="0" eaLnBrk="1" fontAlgn="auto" latinLnBrk="0" hangingPunct="1">
              <a:lnSpc>
                <a:spcPct val="15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https://aka.ms/apiconnectors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0" i="0" u="none" strike="noStrike" kern="1200" cap="none" spc="0" normalizeH="0" baseline="0" noProof="0" dirty="0">
              <a:ln>
                <a:noFill/>
              </a:ln>
              <a:gradFill>
                <a:gsLst>
                  <a:gs pos="1250">
                    <a:srgbClr val="505050"/>
                  </a:gs>
                  <a:gs pos="100000">
                    <a:srgbClr val="505050"/>
                  </a:gs>
                </a:gsLst>
                <a:lin ang="5400000" scaled="0"/>
              </a:gra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7807500" y="0"/>
            <a:ext cx="4656629" cy="6994525"/>
          </a:xfrm>
          <a:prstGeom prst="rect">
            <a:avLst/>
          </a:prstGeom>
        </p:spPr>
      </p:pic>
      <p:sp>
        <p:nvSpPr>
          <p:cNvPr id="9" name="Rectangle 8"/>
          <p:cNvSpPr/>
          <p:nvPr/>
        </p:nvSpPr>
        <p:spPr>
          <a:xfrm>
            <a:off x="7772700" y="5783237"/>
            <a:ext cx="3108926" cy="36575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74855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41" y="579390"/>
            <a:ext cx="4478987" cy="1969428"/>
          </a:xfrm>
        </p:spPr>
        <p:txBody>
          <a:bodyPr/>
          <a:lstStyle/>
          <a:p>
            <a:r>
              <a:rPr lang="en-US" sz="4080" dirty="0"/>
              <a:t>Value</a:t>
            </a:r>
          </a:p>
        </p:txBody>
      </p:sp>
      <p:sp>
        <p:nvSpPr>
          <p:cNvPr id="3" name="Content Placeholder 2"/>
          <p:cNvSpPr>
            <a:spLocks noGrp="1"/>
          </p:cNvSpPr>
          <p:nvPr>
            <p:ph sz="quarter" idx="10"/>
          </p:nvPr>
        </p:nvSpPr>
        <p:spPr>
          <a:xfrm>
            <a:off x="4340230" y="579390"/>
            <a:ext cx="7415924" cy="6821291"/>
          </a:xfrm>
        </p:spPr>
        <p:txBody>
          <a:bodyPr/>
          <a:lstStyle/>
          <a:p>
            <a:pPr marL="524486" indent="-524486">
              <a:buFont typeface="+mj-lt"/>
              <a:buAutoNum type="arabicPeriod"/>
            </a:pPr>
            <a:r>
              <a:rPr lang="en-US" sz="2856" b="1" dirty="0"/>
              <a:t>Onboard onto </a:t>
            </a:r>
            <a:r>
              <a:rPr lang="en-US" sz="2856" b="1" dirty="0" err="1"/>
              <a:t>AppSource</a:t>
            </a:r>
            <a:r>
              <a:rPr lang="en-US" sz="2856" b="1" dirty="0"/>
              <a:t> (and AAD) </a:t>
            </a:r>
            <a:r>
              <a:rPr lang="en-US" sz="2856" dirty="0"/>
              <a:t>to enable discovery and trials to Microsoft’s business users</a:t>
            </a:r>
          </a:p>
          <a:p>
            <a:pPr marL="524486" indent="-524486">
              <a:buFont typeface="+mj-lt"/>
              <a:buAutoNum type="arabicPeriod"/>
            </a:pPr>
            <a:endParaRPr lang="en-US" sz="2856" b="1" dirty="0"/>
          </a:p>
          <a:p>
            <a:pPr marL="524486" indent="-524486">
              <a:buFont typeface="+mj-lt"/>
              <a:buAutoNum type="arabicPeriod"/>
            </a:pPr>
            <a:r>
              <a:rPr lang="en-US" sz="2856" b="1" dirty="0"/>
              <a:t>Deeply integrate your app with Microsoft users </a:t>
            </a:r>
            <a:r>
              <a:rPr lang="en-US" sz="2856" dirty="0"/>
              <a:t>through Power BI, PowerApps and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t>Enrich your app experience by embedding </a:t>
            </a:r>
            <a:r>
              <a:rPr lang="en-US" sz="2856" dirty="0"/>
              <a:t>Power BI, PowerApps or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solidFill>
                  <a:schemeClr val="tx1"/>
                </a:solidFill>
              </a:rPr>
              <a:t>Make your apps smarter with customer data </a:t>
            </a:r>
            <a:r>
              <a:rPr lang="en-US" sz="2856" dirty="0">
                <a:solidFill>
                  <a:schemeClr val="tx1"/>
                </a:solidFill>
              </a:rPr>
              <a:t>by using the CDS</a:t>
            </a:r>
            <a:r>
              <a:rPr lang="en-US" sz="2856" dirty="0"/>
              <a:t> </a:t>
            </a:r>
          </a:p>
          <a:p>
            <a:pPr marL="524486" indent="-524486">
              <a:buFont typeface="+mj-lt"/>
              <a:buAutoNum type="arabicPeriod"/>
            </a:pPr>
            <a:endParaRPr lang="en-US" sz="2856" dirty="0"/>
          </a:p>
          <a:p>
            <a:pPr marL="524486" indent="-524486">
              <a:buFont typeface="+mj-lt"/>
              <a:buAutoNum type="arabicPeriod"/>
            </a:pPr>
            <a:endParaRPr lang="en-US" sz="2856" dirty="0"/>
          </a:p>
        </p:txBody>
      </p:sp>
      <p:sp>
        <p:nvSpPr>
          <p:cNvPr id="6" name="Rectangle 5"/>
          <p:cNvSpPr/>
          <p:nvPr/>
        </p:nvSpPr>
        <p:spPr bwMode="auto">
          <a:xfrm>
            <a:off x="4266305" y="238286"/>
            <a:ext cx="7563774" cy="3685643"/>
          </a:xfrm>
          <a:prstGeom prst="rect">
            <a:avLst/>
          </a:prstGeom>
          <a:solidFill>
            <a:srgbClr val="0078D7">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CA"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 name="Rectangle 6"/>
          <p:cNvSpPr/>
          <p:nvPr/>
        </p:nvSpPr>
        <p:spPr bwMode="auto">
          <a:xfrm>
            <a:off x="4340230" y="5166804"/>
            <a:ext cx="7563774" cy="1513164"/>
          </a:xfrm>
          <a:prstGeom prst="rect">
            <a:avLst/>
          </a:prstGeom>
          <a:solidFill>
            <a:srgbClr val="0078D7">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CA"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113713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Enrich your app experience with embedding </a:t>
            </a:r>
          </a:p>
        </p:txBody>
      </p:sp>
      <p:sp>
        <p:nvSpPr>
          <p:cNvPr id="3" name="Text Placeholder 2"/>
          <p:cNvSpPr>
            <a:spLocks noGrp="1"/>
          </p:cNvSpPr>
          <p:nvPr>
            <p:ph type="body" sz="quarter" idx="10"/>
          </p:nvPr>
        </p:nvSpPr>
        <p:spPr>
          <a:xfrm>
            <a:off x="274639" y="1211287"/>
            <a:ext cx="5486399" cy="4382738"/>
          </a:xfrm>
        </p:spPr>
        <p:txBody>
          <a:bodyPr/>
          <a:lstStyle/>
          <a:p>
            <a:pPr marL="0" indent="0" algn="ctr">
              <a:lnSpc>
                <a:spcPct val="100000"/>
              </a:lnSpc>
              <a:buNone/>
            </a:pPr>
            <a:endParaRPr lang="en-US" dirty="0"/>
          </a:p>
          <a:p>
            <a:pPr marL="0" indent="0" algn="ctr">
              <a:lnSpc>
                <a:spcPct val="100000"/>
              </a:lnSpc>
              <a:buNone/>
            </a:pPr>
            <a:r>
              <a:rPr lang="en-US" dirty="0"/>
              <a:t>Empower more insights with Power BI Embedded </a:t>
            </a:r>
          </a:p>
          <a:p>
            <a:pPr marL="255588" lvl="1" indent="0" algn="ctr">
              <a:lnSpc>
                <a:spcPct val="100000"/>
              </a:lnSpc>
              <a:buNone/>
            </a:pPr>
            <a:endParaRPr lang="en-US" dirty="0"/>
          </a:p>
          <a:p>
            <a:pPr marL="255588" lvl="1" indent="0" algn="ctr">
              <a:lnSpc>
                <a:spcPct val="100000"/>
              </a:lnSpc>
              <a:buNone/>
            </a:pPr>
            <a:endParaRPr lang="en-US" dirty="0"/>
          </a:p>
          <a:p>
            <a:pPr marL="255588" lvl="1" indent="0" algn="ctr">
              <a:lnSpc>
                <a:spcPct val="100000"/>
              </a:lnSpc>
              <a:buNone/>
            </a:pPr>
            <a:endParaRPr lang="en-US" dirty="0"/>
          </a:p>
          <a:p>
            <a:pPr marL="255588" lvl="1" indent="0" algn="ctr">
              <a:lnSpc>
                <a:spcPct val="100000"/>
              </a:lnSpc>
              <a:buNone/>
            </a:pPr>
            <a:endParaRPr lang="en-US" dirty="0"/>
          </a:p>
          <a:p>
            <a:pPr marL="255588" lvl="1" indent="0" algn="ctr">
              <a:lnSpc>
                <a:spcPct val="100000"/>
              </a:lnSpc>
              <a:buNone/>
            </a:pPr>
            <a:endParaRPr lang="en-US" dirty="0"/>
          </a:p>
          <a:p>
            <a:pPr marL="255588" lvl="1" indent="0" algn="ctr">
              <a:lnSpc>
                <a:spcPct val="100000"/>
              </a:lnSpc>
              <a:buNone/>
            </a:pPr>
            <a:endParaRPr lang="en-US" dirty="0"/>
          </a:p>
        </p:txBody>
      </p:sp>
      <p:sp>
        <p:nvSpPr>
          <p:cNvPr id="4" name="Text Placeholder 3"/>
          <p:cNvSpPr>
            <a:spLocks noGrp="1"/>
          </p:cNvSpPr>
          <p:nvPr>
            <p:ph type="body" sz="quarter" idx="11"/>
          </p:nvPr>
        </p:nvSpPr>
        <p:spPr>
          <a:xfrm>
            <a:off x="6675439" y="1211287"/>
            <a:ext cx="5486399" cy="5078313"/>
          </a:xfrm>
        </p:spPr>
        <p:txBody>
          <a:bodyPr/>
          <a:lstStyle/>
          <a:p>
            <a:pPr marL="0" indent="0">
              <a:lnSpc>
                <a:spcPct val="100000"/>
              </a:lnSpc>
              <a:buNone/>
            </a:pPr>
            <a:endParaRPr lang="en-US" dirty="0"/>
          </a:p>
          <a:p>
            <a:pPr marL="0" indent="0" algn="ctr">
              <a:lnSpc>
                <a:spcPct val="100000"/>
              </a:lnSpc>
              <a:buNone/>
            </a:pPr>
            <a:r>
              <a:rPr lang="en-US" dirty="0"/>
              <a:t>Streamline automation with Flow templates</a:t>
            </a:r>
          </a:p>
          <a:p>
            <a:pPr marL="255588" lvl="1" indent="0" algn="ctr">
              <a:lnSpc>
                <a:spcPct val="100000"/>
              </a:lnSpc>
              <a:buNone/>
            </a:pPr>
            <a:endParaRPr lang="en-US" dirty="0"/>
          </a:p>
          <a:p>
            <a:pPr marL="255588" lvl="1" indent="0" algn="ctr">
              <a:lnSpc>
                <a:spcPct val="100000"/>
              </a:lnSpc>
              <a:buNone/>
            </a:pPr>
            <a:endParaRPr lang="en-US" dirty="0"/>
          </a:p>
          <a:p>
            <a:pPr marL="255588" lvl="1" indent="0" algn="ctr">
              <a:lnSpc>
                <a:spcPct val="100000"/>
              </a:lnSpc>
              <a:buNone/>
            </a:pPr>
            <a:endParaRPr lang="en-US" dirty="0"/>
          </a:p>
          <a:p>
            <a:pPr marL="255588" lvl="1" indent="0" algn="ctr">
              <a:lnSpc>
                <a:spcPct val="100000"/>
              </a:lnSpc>
              <a:buNone/>
            </a:pPr>
            <a:endParaRPr lang="en-US" dirty="0"/>
          </a:p>
          <a:p>
            <a:pPr marL="255588" lvl="1" indent="0" algn="ctr">
              <a:lnSpc>
                <a:spcPct val="100000"/>
              </a:lnSpc>
              <a:buNone/>
            </a:pPr>
            <a:endParaRPr lang="en-US" dirty="0"/>
          </a:p>
          <a:p>
            <a:pPr marL="0" indent="0">
              <a:buNone/>
            </a:pPr>
            <a:endParaRPr lang="en-US" dirty="0"/>
          </a:p>
          <a:p>
            <a:pPr marL="0" indent="0">
              <a:buNone/>
            </a:pPr>
            <a:endParaRPr lang="en-US" dirty="0"/>
          </a:p>
        </p:txBody>
      </p:sp>
      <p:pic>
        <p:nvPicPr>
          <p:cNvPr id="12" name="Picture 2" descr="https://azurecomcdn.azureedge.net/cvt-c9f3ac15939189e042e7b4b3263e368094e05d61b4d4a089d222c48574f9e2f6/images/page/services/power-bi-embedded/screen-shot.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565" y="3188149"/>
            <a:ext cx="3430546" cy="211301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txBox="1">
            <a:spLocks/>
          </p:cNvSpPr>
          <p:nvPr/>
        </p:nvSpPr>
        <p:spPr>
          <a:xfrm>
            <a:off x="7231401" y="5781768"/>
            <a:ext cx="4374471" cy="1015663"/>
          </a:xfrm>
          <a:prstGeom prst="rect">
            <a:avLst/>
          </a:prstGeom>
        </p:spPr>
        <p:txBody>
          <a:bodyPr vert="horz" wrap="square" lIns="146304" tIns="91440" rIns="146304" bIns="91440" rtlCol="0">
            <a:spAutoFit/>
          </a:bodyPr>
          <a:lstStyle>
            <a:lvl1pPr marL="231775" marR="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defRPr sz="3000" b="0" kern="1200" spc="0" baseline="0">
                <a:gradFill>
                  <a:gsLst>
                    <a:gs pos="1250">
                      <a:schemeClr val="tx1"/>
                    </a:gs>
                    <a:gs pos="100000">
                      <a:schemeClr val="tx1"/>
                    </a:gs>
                  </a:gsLst>
                  <a:lin ang="5400000" scaled="0"/>
                </a:gradFill>
                <a:latin typeface="+mn-lt"/>
                <a:ea typeface="+mn-ea"/>
                <a:cs typeface="+mn-cs"/>
              </a:defRPr>
            </a:lvl1pPr>
            <a:lvl2pPr marL="427038" marR="0"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b="0" kern="1200" spc="0" baseline="0">
                <a:gradFill>
                  <a:gsLst>
                    <a:gs pos="1250">
                      <a:schemeClr val="tx1"/>
                    </a:gs>
                    <a:gs pos="100000">
                      <a:schemeClr val="tx1"/>
                    </a:gs>
                  </a:gsLst>
                  <a:lin ang="5400000" scaled="0"/>
                </a:gradFill>
                <a:latin typeface="+mn-lt"/>
                <a:ea typeface="+mn-ea"/>
                <a:cs typeface="+mn-cs"/>
              </a:defRPr>
            </a:lvl2pPr>
            <a:lvl3pPr marL="639763" marR="0"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3pPr>
            <a:lvl4pPr marL="828675" marR="0"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4pPr>
            <a:lvl5pPr marL="1023938" marR="0"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224"/>
              </a:spcBef>
              <a:spcAft>
                <a:spcPts val="0"/>
              </a:spcAft>
              <a:buClr>
                <a:srgbClr val="505050"/>
              </a:buClr>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rPr>
              <a:t>Make it easy for your customers to automate tasks by embedding capabilities from Flow into your app. </a:t>
            </a:r>
          </a:p>
        </p:txBody>
      </p:sp>
      <p:sp>
        <p:nvSpPr>
          <p:cNvPr id="16" name="Text Placeholder 2"/>
          <p:cNvSpPr txBox="1">
            <a:spLocks/>
          </p:cNvSpPr>
          <p:nvPr/>
        </p:nvSpPr>
        <p:spPr>
          <a:xfrm>
            <a:off x="841136" y="5781768"/>
            <a:ext cx="4353404" cy="1015663"/>
          </a:xfrm>
          <a:prstGeom prst="rect">
            <a:avLst/>
          </a:prstGeom>
        </p:spPr>
        <p:txBody>
          <a:bodyPr vert="horz" wrap="square" lIns="146304" tIns="91440" rIns="146304" bIns="91440" rtlCol="0">
            <a:spAutoFit/>
          </a:bodyPr>
          <a:lstStyle>
            <a:lvl1pPr marL="231775" marR="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defRPr sz="3000" b="0" kern="1200" spc="0" baseline="0">
                <a:gradFill>
                  <a:gsLst>
                    <a:gs pos="1250">
                      <a:schemeClr val="tx1"/>
                    </a:gs>
                    <a:gs pos="100000">
                      <a:schemeClr val="tx1"/>
                    </a:gs>
                  </a:gsLst>
                  <a:lin ang="5400000" scaled="0"/>
                </a:gradFill>
                <a:latin typeface="+mn-lt"/>
                <a:ea typeface="+mn-ea"/>
                <a:cs typeface="+mn-cs"/>
              </a:defRPr>
            </a:lvl1pPr>
            <a:lvl2pPr marL="427038" marR="0"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b="0" kern="1200" spc="0" baseline="0">
                <a:gradFill>
                  <a:gsLst>
                    <a:gs pos="1250">
                      <a:schemeClr val="tx1"/>
                    </a:gs>
                    <a:gs pos="100000">
                      <a:schemeClr val="tx1"/>
                    </a:gs>
                  </a:gsLst>
                  <a:lin ang="5400000" scaled="0"/>
                </a:gradFill>
                <a:latin typeface="+mn-lt"/>
                <a:ea typeface="+mn-ea"/>
                <a:cs typeface="+mn-cs"/>
              </a:defRPr>
            </a:lvl2pPr>
            <a:lvl3pPr marL="639763" marR="0"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3pPr>
            <a:lvl4pPr marL="828675" marR="0"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4pPr>
            <a:lvl5pPr marL="1023938" marR="0"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224"/>
              </a:spcBef>
              <a:spcAft>
                <a:spcPts val="0"/>
              </a:spcAft>
              <a:buClr>
                <a:srgbClr val="505050"/>
              </a:buClr>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rPr>
              <a:t>Add analytics to your apps with Power BI, and provide data visualizations and insights in context. </a:t>
            </a:r>
            <a:endParaRPr kumimoji="0" lang="en-US" sz="3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Semilight"/>
              <a:ea typeface="+mn-ea"/>
              <a:cs typeface="+mn-cs"/>
            </a:endParaRPr>
          </a:p>
        </p:txBody>
      </p:sp>
      <p:pic>
        <p:nvPicPr>
          <p:cNvPr id="18" name="Picture 17"/>
          <p:cNvPicPr>
            <a:picLocks noChangeAspect="1"/>
          </p:cNvPicPr>
          <p:nvPr/>
        </p:nvPicPr>
        <p:blipFill rotWithShape="1">
          <a:blip r:embed="rId5"/>
          <a:srcRect l="12461" r="50041" b="74673"/>
          <a:stretch/>
        </p:blipFill>
        <p:spPr>
          <a:xfrm>
            <a:off x="6941243" y="3402656"/>
            <a:ext cx="4954788" cy="1684005"/>
          </a:xfrm>
          <a:prstGeom prst="rect">
            <a:avLst/>
          </a:prstGeom>
        </p:spPr>
      </p:pic>
    </p:spTree>
    <p:extLst>
      <p:ext uri="{BB962C8B-B14F-4D97-AF65-F5344CB8AC3E}">
        <p14:creationId xmlns:p14="http://schemas.microsoft.com/office/powerpoint/2010/main" val="116070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41" y="579390"/>
            <a:ext cx="4478987" cy="1969428"/>
          </a:xfrm>
        </p:spPr>
        <p:txBody>
          <a:bodyPr/>
          <a:lstStyle/>
          <a:p>
            <a:r>
              <a:rPr lang="en-US" sz="4080" dirty="0"/>
              <a:t>Value</a:t>
            </a:r>
          </a:p>
        </p:txBody>
      </p:sp>
      <p:sp>
        <p:nvSpPr>
          <p:cNvPr id="3" name="Content Placeholder 2"/>
          <p:cNvSpPr>
            <a:spLocks noGrp="1"/>
          </p:cNvSpPr>
          <p:nvPr>
            <p:ph sz="quarter" idx="10"/>
          </p:nvPr>
        </p:nvSpPr>
        <p:spPr>
          <a:xfrm>
            <a:off x="4340230" y="579390"/>
            <a:ext cx="7415924" cy="6821291"/>
          </a:xfrm>
        </p:spPr>
        <p:txBody>
          <a:bodyPr/>
          <a:lstStyle/>
          <a:p>
            <a:pPr marL="524486" indent="-524486">
              <a:buFont typeface="+mj-lt"/>
              <a:buAutoNum type="arabicPeriod"/>
            </a:pPr>
            <a:r>
              <a:rPr lang="en-US" sz="2856" b="1" dirty="0"/>
              <a:t>Onboard onto </a:t>
            </a:r>
            <a:r>
              <a:rPr lang="en-US" sz="2856" b="1" dirty="0" err="1"/>
              <a:t>AppSource</a:t>
            </a:r>
            <a:r>
              <a:rPr lang="en-US" sz="2856" b="1" dirty="0"/>
              <a:t> (and AAD) </a:t>
            </a:r>
            <a:r>
              <a:rPr lang="en-US" sz="2856" dirty="0"/>
              <a:t>to enable discovery and trials to Microsoft’s business users</a:t>
            </a:r>
          </a:p>
          <a:p>
            <a:pPr marL="524486" indent="-524486">
              <a:buFont typeface="+mj-lt"/>
              <a:buAutoNum type="arabicPeriod"/>
            </a:pPr>
            <a:endParaRPr lang="en-US" sz="2856" b="1" dirty="0"/>
          </a:p>
          <a:p>
            <a:pPr marL="524486" indent="-524486">
              <a:buFont typeface="+mj-lt"/>
              <a:buAutoNum type="arabicPeriod"/>
            </a:pPr>
            <a:r>
              <a:rPr lang="en-US" sz="2856" b="1" dirty="0"/>
              <a:t>Deeply integrate your app with Microsoft users </a:t>
            </a:r>
            <a:r>
              <a:rPr lang="en-US" sz="2856" dirty="0"/>
              <a:t>through Power BI, PowerApps and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t>Enrich your app experience by embedding </a:t>
            </a:r>
            <a:r>
              <a:rPr lang="en-US" sz="2856" dirty="0"/>
              <a:t>Power BI, PowerApps or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solidFill>
                  <a:schemeClr val="tx1"/>
                </a:solidFill>
              </a:rPr>
              <a:t>Make your apps smarter with customer data </a:t>
            </a:r>
            <a:r>
              <a:rPr lang="en-US" sz="2856" dirty="0">
                <a:solidFill>
                  <a:schemeClr val="tx1"/>
                </a:solidFill>
              </a:rPr>
              <a:t>by using the CDS</a:t>
            </a:r>
            <a:r>
              <a:rPr lang="en-US" sz="2856" dirty="0"/>
              <a:t> </a:t>
            </a:r>
          </a:p>
          <a:p>
            <a:pPr marL="0" indent="0">
              <a:buNone/>
            </a:pPr>
            <a:endParaRPr lang="en-US" sz="2856" dirty="0"/>
          </a:p>
          <a:p>
            <a:pPr marL="524486" indent="-524486">
              <a:buFont typeface="+mj-lt"/>
              <a:buAutoNum type="arabicPeriod"/>
            </a:pPr>
            <a:endParaRPr lang="en-US" sz="2856" dirty="0"/>
          </a:p>
        </p:txBody>
      </p:sp>
      <p:sp>
        <p:nvSpPr>
          <p:cNvPr id="6" name="Rectangle 5"/>
          <p:cNvSpPr/>
          <p:nvPr/>
        </p:nvSpPr>
        <p:spPr bwMode="auto">
          <a:xfrm>
            <a:off x="4266305" y="238286"/>
            <a:ext cx="7563774" cy="4904878"/>
          </a:xfrm>
          <a:prstGeom prst="rect">
            <a:avLst/>
          </a:prstGeom>
          <a:solidFill>
            <a:srgbClr val="0078D7">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CA"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2333080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Smarter apps, simpler work </a:t>
            </a:r>
          </a:p>
        </p:txBody>
      </p:sp>
      <p:sp>
        <p:nvSpPr>
          <p:cNvPr id="3" name="Text Placeholder 2"/>
          <p:cNvSpPr>
            <a:spLocks noGrp="1"/>
          </p:cNvSpPr>
          <p:nvPr>
            <p:ph type="body" sz="quarter" idx="10"/>
          </p:nvPr>
        </p:nvSpPr>
        <p:spPr>
          <a:xfrm>
            <a:off x="274638" y="1212850"/>
            <a:ext cx="11889565" cy="3139321"/>
          </a:xfrm>
        </p:spPr>
        <p:txBody>
          <a:bodyPr/>
          <a:lstStyle/>
          <a:p>
            <a:pPr marL="457200" indent="-457200">
              <a:buFont typeface="Wingdings" panose="05000000000000000000" pitchFamily="2" charset="2"/>
              <a:buChar char="ü"/>
            </a:pPr>
            <a:r>
              <a:rPr lang="en-US" sz="3200"/>
              <a:t>Connectors are great for building apps that work against just your data!</a:t>
            </a:r>
          </a:p>
          <a:p>
            <a:endParaRPr lang="en-US" sz="3200"/>
          </a:p>
          <a:p>
            <a:r>
              <a:rPr lang="en-US" sz="3200"/>
              <a:t>What if you’re building apps that need to </a:t>
            </a:r>
            <a:br>
              <a:rPr lang="en-US" sz="3200"/>
            </a:br>
            <a:r>
              <a:rPr lang="en-US" sz="3200"/>
              <a:t>use data from </a:t>
            </a:r>
            <a:r>
              <a:rPr lang="en-US" sz="3200" i="1"/>
              <a:t>multiple </a:t>
            </a:r>
            <a:r>
              <a:rPr lang="en-US" sz="3200"/>
              <a:t>sources? </a:t>
            </a:r>
          </a:p>
          <a:p>
            <a:pPr marL="457200" indent="-457200">
              <a:buFont typeface="Arial" panose="020B0604020202020204" pitchFamily="34" charset="0"/>
              <a:buChar char="•"/>
            </a:pPr>
            <a:endParaRPr lang="en-US" sz="3200"/>
          </a:p>
        </p:txBody>
      </p:sp>
      <p:grpSp>
        <p:nvGrpSpPr>
          <p:cNvPr id="4" name="Group 3"/>
          <p:cNvGrpSpPr/>
          <p:nvPr/>
        </p:nvGrpSpPr>
        <p:grpSpPr>
          <a:xfrm>
            <a:off x="7309716" y="3445336"/>
            <a:ext cx="1297660" cy="858741"/>
            <a:chOff x="1402829" y="1872781"/>
            <a:chExt cx="2381769" cy="1447800"/>
          </a:xfrm>
        </p:grpSpPr>
        <p:sp>
          <p:nvSpPr>
            <p:cNvPr id="5" name="Oval 4"/>
            <p:cNvSpPr/>
            <p:nvPr/>
          </p:nvSpPr>
          <p:spPr bwMode="auto">
            <a:xfrm>
              <a:off x="1808593" y="2063281"/>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 name="Oval 5"/>
            <p:cNvSpPr/>
            <p:nvPr/>
          </p:nvSpPr>
          <p:spPr bwMode="auto">
            <a:xfrm>
              <a:off x="2604220" y="1872781"/>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7" name="Oval 6"/>
            <p:cNvSpPr/>
            <p:nvPr/>
          </p:nvSpPr>
          <p:spPr bwMode="auto">
            <a:xfrm>
              <a:off x="3403598" y="2063281"/>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8" name="Straight Connector 7"/>
            <p:cNvCxnSpPr>
              <a:stCxn id="5" idx="5"/>
            </p:cNvCxnSpPr>
            <p:nvPr/>
          </p:nvCxnSpPr>
          <p:spPr>
            <a:xfrm>
              <a:off x="2133797" y="2388485"/>
              <a:ext cx="279923" cy="322496"/>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4"/>
              <a:endCxn id="11" idx="1"/>
            </p:cNvCxnSpPr>
            <p:nvPr/>
          </p:nvCxnSpPr>
          <p:spPr>
            <a:xfrm>
              <a:off x="2794720" y="2253781"/>
              <a:ext cx="4473" cy="381000"/>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3"/>
            </p:cNvCxnSpPr>
            <p:nvPr/>
          </p:nvCxnSpPr>
          <p:spPr>
            <a:xfrm flipH="1">
              <a:off x="3217571" y="2388485"/>
              <a:ext cx="241823" cy="322496"/>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Flowchart: Magnetic Disk 10"/>
            <p:cNvSpPr/>
            <p:nvPr/>
          </p:nvSpPr>
          <p:spPr bwMode="auto">
            <a:xfrm>
              <a:off x="2189593" y="2634781"/>
              <a:ext cx="1219200" cy="685800"/>
            </a:xfrm>
            <a:prstGeom prst="flowChartMagneticDisk">
              <a:avLst/>
            </a:prstGeom>
            <a:ln w="285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rPr>
                <a:t>HR</a:t>
              </a:r>
            </a:p>
          </p:txBody>
        </p:sp>
        <p:sp>
          <p:nvSpPr>
            <p:cNvPr id="12" name="Oval 11"/>
            <p:cNvSpPr/>
            <p:nvPr/>
          </p:nvSpPr>
          <p:spPr bwMode="auto">
            <a:xfrm>
              <a:off x="1402829" y="2787181"/>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3" name="Straight Connector 12"/>
            <p:cNvCxnSpPr>
              <a:stCxn id="12" idx="6"/>
              <a:endCxn id="11" idx="2"/>
            </p:cNvCxnSpPr>
            <p:nvPr/>
          </p:nvCxnSpPr>
          <p:spPr>
            <a:xfrm>
              <a:off x="1783829" y="2977681"/>
              <a:ext cx="405764" cy="0"/>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0143864" y="3348891"/>
            <a:ext cx="1076587" cy="858741"/>
            <a:chOff x="6604720" y="1710179"/>
            <a:chExt cx="1976005" cy="1447800"/>
          </a:xfrm>
        </p:grpSpPr>
        <p:sp>
          <p:nvSpPr>
            <p:cNvPr id="15" name="Oval 14"/>
            <p:cNvSpPr/>
            <p:nvPr/>
          </p:nvSpPr>
          <p:spPr bwMode="auto">
            <a:xfrm>
              <a:off x="6604720" y="1900679"/>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6" name="Oval 15"/>
            <p:cNvSpPr/>
            <p:nvPr/>
          </p:nvSpPr>
          <p:spPr bwMode="auto">
            <a:xfrm>
              <a:off x="7400347" y="1710179"/>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7" name="Oval 16"/>
            <p:cNvSpPr/>
            <p:nvPr/>
          </p:nvSpPr>
          <p:spPr bwMode="auto">
            <a:xfrm>
              <a:off x="8199725" y="1900679"/>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8" name="Straight Connector 17"/>
            <p:cNvCxnSpPr>
              <a:stCxn id="15" idx="5"/>
            </p:cNvCxnSpPr>
            <p:nvPr/>
          </p:nvCxnSpPr>
          <p:spPr>
            <a:xfrm>
              <a:off x="6929924" y="2225883"/>
              <a:ext cx="279923" cy="322496"/>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6" idx="4"/>
              <a:endCxn id="21" idx="1"/>
            </p:cNvCxnSpPr>
            <p:nvPr/>
          </p:nvCxnSpPr>
          <p:spPr>
            <a:xfrm>
              <a:off x="7590847" y="2091179"/>
              <a:ext cx="4473" cy="381000"/>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3"/>
            </p:cNvCxnSpPr>
            <p:nvPr/>
          </p:nvCxnSpPr>
          <p:spPr>
            <a:xfrm flipH="1">
              <a:off x="8013698" y="2225883"/>
              <a:ext cx="241823" cy="322496"/>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Flowchart: Magnetic Disk 20"/>
            <p:cNvSpPr/>
            <p:nvPr/>
          </p:nvSpPr>
          <p:spPr bwMode="auto">
            <a:xfrm>
              <a:off x="6985720" y="2472179"/>
              <a:ext cx="1219200" cy="685800"/>
            </a:xfrm>
            <a:prstGeom prst="flowChartMagneticDisk">
              <a:avLst/>
            </a:prstGeom>
            <a:ln w="285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rPr>
                <a:t>Finance</a:t>
              </a:r>
            </a:p>
          </p:txBody>
        </p:sp>
      </p:grpSp>
      <p:grpSp>
        <p:nvGrpSpPr>
          <p:cNvPr id="22" name="Group 21"/>
          <p:cNvGrpSpPr/>
          <p:nvPr/>
        </p:nvGrpSpPr>
        <p:grpSpPr>
          <a:xfrm>
            <a:off x="11043270" y="4793046"/>
            <a:ext cx="1120934" cy="1197717"/>
            <a:chOff x="8255521" y="4144962"/>
            <a:chExt cx="2057400" cy="2019300"/>
          </a:xfrm>
        </p:grpSpPr>
        <p:sp>
          <p:nvSpPr>
            <p:cNvPr id="23" name="Oval 22"/>
            <p:cNvSpPr/>
            <p:nvPr/>
          </p:nvSpPr>
          <p:spPr bwMode="auto">
            <a:xfrm>
              <a:off x="8682558" y="5783262"/>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4" name="Oval 23"/>
            <p:cNvSpPr/>
            <p:nvPr/>
          </p:nvSpPr>
          <p:spPr bwMode="auto">
            <a:xfrm>
              <a:off x="9404410" y="5600411"/>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5" name="Oval 24"/>
            <p:cNvSpPr/>
            <p:nvPr/>
          </p:nvSpPr>
          <p:spPr bwMode="auto">
            <a:xfrm>
              <a:off x="9469526" y="4144962"/>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26" name="Straight Connector 25"/>
            <p:cNvCxnSpPr>
              <a:stCxn id="23" idx="0"/>
              <a:endCxn id="29" idx="3"/>
            </p:cNvCxnSpPr>
            <p:nvPr/>
          </p:nvCxnSpPr>
          <p:spPr>
            <a:xfrm flipH="1" flipV="1">
              <a:off x="8865121" y="5402262"/>
              <a:ext cx="7937" cy="381000"/>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4" idx="1"/>
            </p:cNvCxnSpPr>
            <p:nvPr/>
          </p:nvCxnSpPr>
          <p:spPr>
            <a:xfrm flipH="1" flipV="1">
              <a:off x="9283499" y="5326062"/>
              <a:ext cx="176707" cy="330145"/>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3"/>
            </p:cNvCxnSpPr>
            <p:nvPr/>
          </p:nvCxnSpPr>
          <p:spPr>
            <a:xfrm flipH="1">
              <a:off x="9283499" y="4470166"/>
              <a:ext cx="241823" cy="322496"/>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Flowchart: Magnetic Disk 28"/>
            <p:cNvSpPr/>
            <p:nvPr/>
          </p:nvSpPr>
          <p:spPr bwMode="auto">
            <a:xfrm>
              <a:off x="8255521" y="4716462"/>
              <a:ext cx="1219200" cy="685800"/>
            </a:xfrm>
            <a:prstGeom prst="flowChartMagneticDisk">
              <a:avLst/>
            </a:prstGeom>
            <a:ln w="285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rPr>
                <a:t>Travel</a:t>
              </a:r>
            </a:p>
          </p:txBody>
        </p:sp>
        <p:sp>
          <p:nvSpPr>
            <p:cNvPr id="30" name="Oval 29"/>
            <p:cNvSpPr/>
            <p:nvPr/>
          </p:nvSpPr>
          <p:spPr bwMode="auto">
            <a:xfrm>
              <a:off x="9931921" y="4945062"/>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31" name="Straight Connector 30"/>
            <p:cNvCxnSpPr>
              <a:stCxn id="30" idx="2"/>
              <a:endCxn id="29" idx="4"/>
            </p:cNvCxnSpPr>
            <p:nvPr/>
          </p:nvCxnSpPr>
          <p:spPr>
            <a:xfrm flipH="1" flipV="1">
              <a:off x="9474721" y="5059362"/>
              <a:ext cx="457200" cy="76200"/>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8420342" y="5026285"/>
            <a:ext cx="664257" cy="1225677"/>
            <a:chOff x="3447993" y="4518024"/>
            <a:chExt cx="1219200" cy="2066438"/>
          </a:xfrm>
        </p:grpSpPr>
        <p:pic>
          <p:nvPicPr>
            <p:cNvPr id="33" name="Picture 32" descr="File:&lt;strong&gt;User&lt;/strong&gt; font awesome.svg - Wikimedia Commons"/>
            <p:cNvPicPr>
              <a:picLocks noChangeAspect="1"/>
            </p:cNvPicPr>
            <p:nvPr/>
          </p:nvPicPr>
          <p:blipFill>
            <a:blip r:embed="rId3"/>
            <a:stretch>
              <a:fillRect/>
            </a:stretch>
          </p:blipFill>
          <p:spPr>
            <a:xfrm>
              <a:off x="3790892" y="6051062"/>
              <a:ext cx="533400" cy="533400"/>
            </a:xfrm>
            <a:prstGeom prst="rect">
              <a:avLst/>
            </a:prstGeom>
          </p:spPr>
        </p:pic>
        <p:grpSp>
          <p:nvGrpSpPr>
            <p:cNvPr id="35" name="Group 34"/>
            <p:cNvGrpSpPr/>
            <p:nvPr/>
          </p:nvGrpSpPr>
          <p:grpSpPr>
            <a:xfrm>
              <a:off x="3867093" y="5568517"/>
              <a:ext cx="381000" cy="381000"/>
              <a:chOff x="1786136" y="5097462"/>
              <a:chExt cx="381000" cy="381000"/>
            </a:xfrm>
          </p:grpSpPr>
          <p:sp>
            <p:nvSpPr>
              <p:cNvPr id="37" name="Oval 36"/>
              <p:cNvSpPr/>
              <p:nvPr/>
            </p:nvSpPr>
            <p:spPr bwMode="auto">
              <a:xfrm>
                <a:off x="1786136" y="5097462"/>
                <a:ext cx="381000" cy="381000"/>
              </a:xfrm>
              <a:prstGeom prst="ellipse">
                <a:avLst/>
              </a:prstGeom>
              <a:solidFill>
                <a:schemeClr val="bg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8" name="Picture 37" descr="&lt;strong&gt;Power BI&lt;/strong&gt; Integration | MailChimp Integrations Directory"/>
              <p:cNvPicPr>
                <a:picLocks noChangeAspect="1"/>
              </p:cNvPicPr>
              <p:nvPr/>
            </p:nvPicPr>
            <p:blipFill>
              <a:blip r:embed="rId4"/>
              <a:stretch>
                <a:fillRect/>
              </a:stretch>
            </p:blipFill>
            <p:spPr>
              <a:xfrm>
                <a:off x="1887636" y="5199007"/>
                <a:ext cx="177999" cy="177999"/>
              </a:xfrm>
              <a:prstGeom prst="rect">
                <a:avLst/>
              </a:prstGeom>
              <a:ln>
                <a:noFill/>
              </a:ln>
            </p:spPr>
          </p:pic>
        </p:grpSp>
        <p:cxnSp>
          <p:nvCxnSpPr>
            <p:cNvPr id="36" name="Straight Connector 35"/>
            <p:cNvCxnSpPr>
              <a:stCxn id="37" idx="0"/>
              <a:endCxn id="34" idx="3"/>
            </p:cNvCxnSpPr>
            <p:nvPr/>
          </p:nvCxnSpPr>
          <p:spPr>
            <a:xfrm flipV="1">
              <a:off x="4057593" y="5203824"/>
              <a:ext cx="0" cy="364693"/>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Flowchart: Magnetic Disk 33"/>
            <p:cNvSpPr/>
            <p:nvPr/>
          </p:nvSpPr>
          <p:spPr bwMode="auto">
            <a:xfrm>
              <a:off x="3447993" y="4518024"/>
              <a:ext cx="1219200" cy="685800"/>
            </a:xfrm>
            <a:prstGeom prst="flowChartMagneticDisk">
              <a:avLst/>
            </a:prstGeom>
            <a:ln w="285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rPr>
                <a:t>BI</a:t>
              </a:r>
            </a:p>
          </p:txBody>
        </p:sp>
      </p:grpSp>
      <p:sp>
        <p:nvSpPr>
          <p:cNvPr id="39" name="Arrow: Left-Right 38"/>
          <p:cNvSpPr/>
          <p:nvPr/>
        </p:nvSpPr>
        <p:spPr bwMode="auto">
          <a:xfrm rot="21422609">
            <a:off x="8673880" y="3942502"/>
            <a:ext cx="1405523" cy="195189"/>
          </a:xfrm>
          <a:prstGeom prst="leftRightArrow">
            <a:avLst/>
          </a:prstGeom>
          <a:solidFill>
            <a:srgbClr val="00B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0" name="Arrow: Left-Right 39"/>
          <p:cNvSpPr/>
          <p:nvPr/>
        </p:nvSpPr>
        <p:spPr bwMode="auto">
          <a:xfrm rot="322386">
            <a:off x="9275195" y="5141715"/>
            <a:ext cx="1595675" cy="195189"/>
          </a:xfrm>
          <a:prstGeom prst="leftRightArrow">
            <a:avLst/>
          </a:prstGeom>
          <a:solidFill>
            <a:srgbClr val="00B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1" name="Arrow: Left-Right 40"/>
          <p:cNvSpPr/>
          <p:nvPr/>
        </p:nvSpPr>
        <p:spPr bwMode="auto">
          <a:xfrm rot="2801685">
            <a:off x="8179939" y="4569493"/>
            <a:ext cx="671397" cy="179293"/>
          </a:xfrm>
          <a:prstGeom prst="leftRightArrow">
            <a:avLst/>
          </a:prstGeom>
          <a:solidFill>
            <a:srgbClr val="00B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2" name="Arrow: Left-Right 41"/>
          <p:cNvSpPr/>
          <p:nvPr/>
        </p:nvSpPr>
        <p:spPr bwMode="auto">
          <a:xfrm rot="3289888">
            <a:off x="10645128" y="4568124"/>
            <a:ext cx="816459" cy="179293"/>
          </a:xfrm>
          <a:prstGeom prst="leftRightArrow">
            <a:avLst/>
          </a:prstGeom>
          <a:solidFill>
            <a:srgbClr val="00B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3" name="Arrow: Left-Right 42"/>
          <p:cNvSpPr/>
          <p:nvPr/>
        </p:nvSpPr>
        <p:spPr bwMode="auto">
          <a:xfrm rot="20052214">
            <a:off x="8989085" y="4487588"/>
            <a:ext cx="1409790" cy="195189"/>
          </a:xfrm>
          <a:prstGeom prst="leftRightArrow">
            <a:avLst/>
          </a:prstGeom>
          <a:solidFill>
            <a:srgbClr val="00B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4" name="Arrow: Left-Right 43"/>
          <p:cNvSpPr/>
          <p:nvPr/>
        </p:nvSpPr>
        <p:spPr bwMode="auto">
          <a:xfrm rot="1142530">
            <a:off x="8416658" y="4590564"/>
            <a:ext cx="2578319" cy="195189"/>
          </a:xfrm>
          <a:prstGeom prst="leftRightArrow">
            <a:avLst/>
          </a:prstGeom>
          <a:solidFill>
            <a:srgbClr val="00B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6" name="Rectangle 45"/>
          <p:cNvSpPr/>
          <p:nvPr/>
        </p:nvSpPr>
        <p:spPr>
          <a:xfrm>
            <a:off x="333874" y="4216324"/>
            <a:ext cx="6816065" cy="2554545"/>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Light"/>
                <a:ea typeface="+mn-ea"/>
                <a:cs typeface="+mn-cs"/>
              </a:rPr>
              <a:t>Build &amp; maintain syncs to move data?</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Light"/>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Light"/>
                <a:ea typeface="+mn-ea"/>
                <a:cs typeface="+mn-cs"/>
              </a:rPr>
              <a:t>Dangers:</a:t>
            </a:r>
          </a:p>
          <a:p>
            <a:pPr marL="457200" marR="0" lvl="0" indent="-45720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Light"/>
                <a:ea typeface="+mn-ea"/>
                <a:cs typeface="+mn-cs"/>
              </a:rPr>
              <a:t>stale/incomplete data </a:t>
            </a:r>
          </a:p>
          <a:p>
            <a:pPr marL="457200" marR="0" lvl="0" indent="-45720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gradFill>
                  <a:gsLst>
                    <a:gs pos="1250">
                      <a:srgbClr val="505050"/>
                    </a:gs>
                    <a:gs pos="100000">
                      <a:srgbClr val="505050"/>
                    </a:gs>
                  </a:gsLst>
                  <a:lin ang="5400000" scaled="0"/>
                </a:gradFill>
                <a:effectLst/>
                <a:uLnTx/>
                <a:uFillTx/>
                <a:latin typeface="Segoe UI Light"/>
                <a:ea typeface="+mn-ea"/>
                <a:cs typeface="+mn-cs"/>
              </a:rPr>
              <a:t>hard to maintain security</a:t>
            </a:r>
          </a:p>
        </p:txBody>
      </p:sp>
    </p:spTree>
    <p:extLst>
      <p:ext uri="{BB962C8B-B14F-4D97-AF65-F5344CB8AC3E}">
        <p14:creationId xmlns:p14="http://schemas.microsoft.com/office/powerpoint/2010/main" val="274949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75482" y="2811561"/>
            <a:ext cx="11887878"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00000">
                      <a:srgbClr val="000000"/>
                    </a:gs>
                    <a:gs pos="1250">
                      <a:srgbClr val="000000"/>
                    </a:gs>
                  </a:gsLst>
                  <a:lin ang="5400000" scaled="0"/>
                </a:gradFill>
                <a:effectLst/>
                <a:latin typeface="Segoe UI Semilight" panose="020B0402040204020203" pitchFamily="34" charset="0"/>
                <a:ea typeface="+mn-ea"/>
                <a:cs typeface="Segoe UI Semilight" panose="020B0402040204020203" pitchFamily="34" charset="0"/>
              </a:defRPr>
            </a:lvl1pPr>
          </a:lstStyle>
          <a:p>
            <a:pPr marL="0" marR="0" lvl="0" indent="0" algn="ctr" defTabSz="932563" rtl="0" eaLnBrk="1" fontAlgn="auto" latinLnBrk="0" hangingPunct="1">
              <a:lnSpc>
                <a:spcPct val="90000"/>
              </a:lnSpc>
              <a:spcBef>
                <a:spcPct val="0"/>
              </a:spcBef>
              <a:spcAft>
                <a:spcPts val="0"/>
              </a:spcAft>
              <a:buClrTx/>
              <a:buSzTx/>
              <a:buFontTx/>
              <a:buNone/>
              <a:tabLst/>
              <a:defRPr/>
            </a:pPr>
            <a:r>
              <a:rPr kumimoji="0" lang="en-US" sz="4799" b="0" i="0" u="none" strike="noStrike" kern="1200" cap="none" spc="-102" normalizeH="0" baseline="0" noProof="0">
                <a:ln w="3175">
                  <a:noFill/>
                </a:ln>
                <a:gradFill>
                  <a:gsLst>
                    <a:gs pos="0">
                      <a:srgbClr val="FFFFFF"/>
                    </a:gs>
                    <a:gs pos="100000">
                      <a:srgbClr val="FFFFFF"/>
                    </a:gs>
                  </a:gsLst>
                  <a:lin ang="5400000" scaled="0"/>
                </a:gradFill>
                <a:effectLst/>
                <a:uLnTx/>
                <a:uFillTx/>
                <a:latin typeface="Segoe UI Light" panose="020B0502040204020203" pitchFamily="34" charset="0"/>
                <a:ea typeface="+mn-ea"/>
                <a:cs typeface="Segoe UI Light" panose="020B0502040204020203" pitchFamily="34" charset="0"/>
              </a:rPr>
              <a:t>Enable enterprise SaaS ISVs to </a:t>
            </a:r>
            <a:br>
              <a:rPr kumimoji="0" lang="en-US" sz="4799" b="0" i="0" u="none" strike="noStrike" kern="1200" cap="none" spc="-102" normalizeH="0" baseline="0" noProof="0">
                <a:ln w="3175">
                  <a:noFill/>
                </a:ln>
                <a:gradFill>
                  <a:gsLst>
                    <a:gs pos="0">
                      <a:srgbClr val="FFFFFF"/>
                    </a:gs>
                    <a:gs pos="100000">
                      <a:srgbClr val="FFFFFF"/>
                    </a:gs>
                  </a:gsLst>
                  <a:lin ang="5400000" scaled="0"/>
                </a:gradFill>
                <a:effectLst/>
                <a:uLnTx/>
                <a:uFillTx/>
                <a:latin typeface="Segoe UI Light" panose="020B0502040204020203" pitchFamily="34" charset="0"/>
                <a:ea typeface="+mn-ea"/>
                <a:cs typeface="Segoe UI Light" panose="020B0502040204020203" pitchFamily="34" charset="0"/>
              </a:rPr>
            </a:br>
            <a:r>
              <a:rPr kumimoji="0" lang="en-US" sz="4799" b="0" i="0" u="none" strike="noStrike" kern="1200" cap="none" spc="-102" normalizeH="0" baseline="0" noProof="0">
                <a:ln w="3175">
                  <a:noFill/>
                </a:ln>
                <a:gradFill>
                  <a:gsLst>
                    <a:gs pos="0">
                      <a:srgbClr val="FFFFFF"/>
                    </a:gs>
                    <a:gs pos="100000">
                      <a:srgbClr val="FFFFFF"/>
                    </a:gs>
                  </a:gsLst>
                  <a:lin ang="5400000" scaled="0"/>
                </a:gradFill>
                <a:effectLst/>
                <a:uLnTx/>
                <a:uFillTx/>
                <a:latin typeface="Segoe UI Light" panose="020B0502040204020203" pitchFamily="34" charset="0"/>
                <a:ea typeface="+mn-ea"/>
                <a:cs typeface="Segoe UI Light" panose="020B0502040204020203" pitchFamily="34" charset="0"/>
              </a:rPr>
              <a:t>connect with </a:t>
            </a:r>
            <a:r>
              <a:rPr kumimoji="0" lang="en-US" sz="4799" b="0" i="0" u="none" strike="noStrike" kern="1200" cap="none" spc="-102" normalizeH="0" baseline="0" noProof="0">
                <a:ln w="3175">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100 Million </a:t>
            </a:r>
            <a:r>
              <a:rPr kumimoji="0" lang="en-US" sz="4799" b="0" i="0" u="none" strike="noStrike" kern="1200" cap="none" spc="-102" normalizeH="0" baseline="0" noProof="0">
                <a:ln w="3175">
                  <a:noFill/>
                </a:ln>
                <a:gradFill>
                  <a:gsLst>
                    <a:gs pos="0">
                      <a:srgbClr val="FFFFFF"/>
                    </a:gs>
                    <a:gs pos="100000">
                      <a:srgbClr val="FFFFFF"/>
                    </a:gs>
                  </a:gsLst>
                  <a:lin ang="5400000" scaled="0"/>
                </a:gradFill>
                <a:effectLst/>
                <a:uLnTx/>
                <a:uFillTx/>
                <a:latin typeface="Segoe UI Light" panose="020B0502040204020203" pitchFamily="34" charset="0"/>
                <a:ea typeface="+mn-ea"/>
                <a:cs typeface="Segoe UI Light" panose="020B0502040204020203" pitchFamily="34" charset="0"/>
              </a:rPr>
              <a:t>users</a:t>
            </a:r>
          </a:p>
        </p:txBody>
      </p:sp>
      <p:grpSp>
        <p:nvGrpSpPr>
          <p:cNvPr id="4" name="Group 3"/>
          <p:cNvGrpSpPr/>
          <p:nvPr/>
        </p:nvGrpSpPr>
        <p:grpSpPr>
          <a:xfrm>
            <a:off x="11461931" y="496"/>
            <a:ext cx="973663" cy="1873348"/>
            <a:chOff x="4194358" y="1829664"/>
            <a:chExt cx="973801" cy="1873613"/>
          </a:xfrm>
        </p:grpSpPr>
        <p:sp>
          <p:nvSpPr>
            <p:cNvPr id="5" name="Freeform 73"/>
            <p:cNvSpPr>
              <a:spLocks/>
            </p:cNvSpPr>
            <p:nvPr/>
          </p:nvSpPr>
          <p:spPr bwMode="auto">
            <a:xfrm>
              <a:off x="4935854" y="2833556"/>
              <a:ext cx="100900" cy="74274"/>
            </a:xfrm>
            <a:custGeom>
              <a:avLst/>
              <a:gdLst>
                <a:gd name="T0" fmla="*/ 18 w 36"/>
                <a:gd name="T1" fmla="*/ 26 h 26"/>
                <a:gd name="T2" fmla="*/ 31 w 36"/>
                <a:gd name="T3" fmla="*/ 22 h 26"/>
                <a:gd name="T4" fmla="*/ 36 w 36"/>
                <a:gd name="T5" fmla="*/ 10 h 26"/>
                <a:gd name="T6" fmla="*/ 36 w 36"/>
                <a:gd name="T7" fmla="*/ 0 h 26"/>
                <a:gd name="T8" fmla="*/ 0 w 36"/>
                <a:gd name="T9" fmla="*/ 0 h 26"/>
                <a:gd name="T10" fmla="*/ 0 w 36"/>
                <a:gd name="T11" fmla="*/ 10 h 26"/>
                <a:gd name="T12" fmla="*/ 5 w 36"/>
                <a:gd name="T13" fmla="*/ 22 h 26"/>
                <a:gd name="T14" fmla="*/ 18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8" y="26"/>
                  </a:moveTo>
                  <a:cubicBezTo>
                    <a:pt x="24" y="26"/>
                    <a:pt x="28" y="25"/>
                    <a:pt x="31" y="22"/>
                  </a:cubicBezTo>
                  <a:cubicBezTo>
                    <a:pt x="34" y="19"/>
                    <a:pt x="36" y="15"/>
                    <a:pt x="36" y="10"/>
                  </a:cubicBezTo>
                  <a:cubicBezTo>
                    <a:pt x="36" y="0"/>
                    <a:pt x="36" y="0"/>
                    <a:pt x="36" y="0"/>
                  </a:cubicBezTo>
                  <a:cubicBezTo>
                    <a:pt x="0" y="0"/>
                    <a:pt x="0" y="0"/>
                    <a:pt x="0" y="0"/>
                  </a:cubicBezTo>
                  <a:cubicBezTo>
                    <a:pt x="0" y="10"/>
                    <a:pt x="0" y="10"/>
                    <a:pt x="0" y="10"/>
                  </a:cubicBezTo>
                  <a:cubicBezTo>
                    <a:pt x="0" y="15"/>
                    <a:pt x="2" y="19"/>
                    <a:pt x="5" y="22"/>
                  </a:cubicBezTo>
                  <a:cubicBezTo>
                    <a:pt x="8" y="25"/>
                    <a:pt x="13" y="26"/>
                    <a:pt x="18" y="26"/>
                  </a:cubicBezTo>
                  <a:close/>
                </a:path>
              </a:pathLst>
            </a:custGeom>
            <a:solidFill>
              <a:srgbClr val="000000">
                <a:alpha val="0"/>
              </a:srgbClr>
            </a:solidFill>
            <a:ln>
              <a:noFill/>
            </a:ln>
          </p:spPr>
          <p:txBody>
            <a:bodyPr vert="horz" wrap="square" lIns="91427" tIns="45713" rIns="91427" bIns="4571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825">
                      <a:srgbClr val="FF0000"/>
                    </a:gs>
                    <a:gs pos="12621">
                      <a:srgbClr val="FF0000"/>
                    </a:gs>
                  </a:gsLst>
                  <a:lin ang="5400000" scaled="1"/>
                </a:gradFill>
                <a:effectLst/>
                <a:uLnTx/>
                <a:uFillTx/>
                <a:latin typeface="Segoe UI Semilight"/>
                <a:ea typeface="+mn-ea"/>
                <a:cs typeface="+mn-cs"/>
              </a:endParaRPr>
            </a:p>
          </p:txBody>
        </p:sp>
        <p:sp>
          <p:nvSpPr>
            <p:cNvPr id="6" name="Freeform 74"/>
            <p:cNvSpPr>
              <a:spLocks/>
            </p:cNvSpPr>
            <p:nvPr/>
          </p:nvSpPr>
          <p:spPr bwMode="auto">
            <a:xfrm>
              <a:off x="4377386" y="2819180"/>
              <a:ext cx="86821" cy="74274"/>
            </a:xfrm>
            <a:custGeom>
              <a:avLst/>
              <a:gdLst>
                <a:gd name="T0" fmla="*/ 26 w 31"/>
                <a:gd name="T1" fmla="*/ 4 h 26"/>
                <a:gd name="T2" fmla="*/ 21 w 31"/>
                <a:gd name="T3" fmla="*/ 1 h 26"/>
                <a:gd name="T4" fmla="*/ 14 w 31"/>
                <a:gd name="T5" fmla="*/ 0 h 26"/>
                <a:gd name="T6" fmla="*/ 4 w 31"/>
                <a:gd name="T7" fmla="*/ 3 h 26"/>
                <a:gd name="T8" fmla="*/ 0 w 31"/>
                <a:gd name="T9" fmla="*/ 12 h 26"/>
                <a:gd name="T10" fmla="*/ 2 w 31"/>
                <a:gd name="T11" fmla="*/ 18 h 26"/>
                <a:gd name="T12" fmla="*/ 6 w 31"/>
                <a:gd name="T13" fmla="*/ 22 h 26"/>
                <a:gd name="T14" fmla="*/ 12 w 31"/>
                <a:gd name="T15" fmla="*/ 25 h 26"/>
                <a:gd name="T16" fmla="*/ 18 w 31"/>
                <a:gd name="T17" fmla="*/ 26 h 26"/>
                <a:gd name="T18" fmla="*/ 23 w 31"/>
                <a:gd name="T19" fmla="*/ 25 h 26"/>
                <a:gd name="T20" fmla="*/ 27 w 31"/>
                <a:gd name="T21" fmla="*/ 23 h 26"/>
                <a:gd name="T22" fmla="*/ 30 w 31"/>
                <a:gd name="T23" fmla="*/ 20 h 26"/>
                <a:gd name="T24" fmla="*/ 31 w 31"/>
                <a:gd name="T25" fmla="*/ 15 h 26"/>
                <a:gd name="T26" fmla="*/ 30 w 31"/>
                <a:gd name="T27" fmla="*/ 9 h 26"/>
                <a:gd name="T28" fmla="*/ 26 w 31"/>
                <a:gd name="T2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6">
                  <a:moveTo>
                    <a:pt x="26" y="4"/>
                  </a:moveTo>
                  <a:cubicBezTo>
                    <a:pt x="25" y="3"/>
                    <a:pt x="23" y="2"/>
                    <a:pt x="21" y="1"/>
                  </a:cubicBezTo>
                  <a:cubicBezTo>
                    <a:pt x="19" y="1"/>
                    <a:pt x="16" y="0"/>
                    <a:pt x="14" y="0"/>
                  </a:cubicBezTo>
                  <a:cubicBezTo>
                    <a:pt x="10" y="0"/>
                    <a:pt x="6" y="1"/>
                    <a:pt x="4" y="3"/>
                  </a:cubicBezTo>
                  <a:cubicBezTo>
                    <a:pt x="2" y="6"/>
                    <a:pt x="0" y="8"/>
                    <a:pt x="0" y="12"/>
                  </a:cubicBezTo>
                  <a:cubicBezTo>
                    <a:pt x="0" y="14"/>
                    <a:pt x="1" y="16"/>
                    <a:pt x="2" y="18"/>
                  </a:cubicBezTo>
                  <a:cubicBezTo>
                    <a:pt x="3" y="20"/>
                    <a:pt x="4" y="21"/>
                    <a:pt x="6" y="22"/>
                  </a:cubicBezTo>
                  <a:cubicBezTo>
                    <a:pt x="8" y="23"/>
                    <a:pt x="10" y="24"/>
                    <a:pt x="12" y="25"/>
                  </a:cubicBezTo>
                  <a:cubicBezTo>
                    <a:pt x="14" y="26"/>
                    <a:pt x="16" y="26"/>
                    <a:pt x="18" y="26"/>
                  </a:cubicBezTo>
                  <a:cubicBezTo>
                    <a:pt x="20" y="26"/>
                    <a:pt x="22" y="26"/>
                    <a:pt x="23" y="25"/>
                  </a:cubicBezTo>
                  <a:cubicBezTo>
                    <a:pt x="25" y="25"/>
                    <a:pt x="26" y="24"/>
                    <a:pt x="27" y="23"/>
                  </a:cubicBezTo>
                  <a:cubicBezTo>
                    <a:pt x="29" y="22"/>
                    <a:pt x="30" y="21"/>
                    <a:pt x="30" y="20"/>
                  </a:cubicBezTo>
                  <a:cubicBezTo>
                    <a:pt x="31" y="18"/>
                    <a:pt x="31" y="17"/>
                    <a:pt x="31" y="15"/>
                  </a:cubicBezTo>
                  <a:cubicBezTo>
                    <a:pt x="31" y="12"/>
                    <a:pt x="31" y="10"/>
                    <a:pt x="30" y="9"/>
                  </a:cubicBezTo>
                  <a:cubicBezTo>
                    <a:pt x="29" y="7"/>
                    <a:pt x="28" y="5"/>
                    <a:pt x="26" y="4"/>
                  </a:cubicBezTo>
                  <a:close/>
                </a:path>
              </a:pathLst>
            </a:custGeom>
            <a:solidFill>
              <a:srgbClr val="000000">
                <a:alpha val="0"/>
              </a:srgbClr>
            </a:solidFill>
            <a:ln>
              <a:noFill/>
            </a:ln>
          </p:spPr>
          <p:txBody>
            <a:bodyPr vert="horz" wrap="square" lIns="91427" tIns="45713" rIns="91427" bIns="4571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825">
                      <a:srgbClr val="FF0000"/>
                    </a:gs>
                    <a:gs pos="12621">
                      <a:srgbClr val="FF0000"/>
                    </a:gs>
                  </a:gsLst>
                  <a:lin ang="5400000" scaled="1"/>
                </a:gradFill>
                <a:effectLst/>
                <a:uLnTx/>
                <a:uFillTx/>
                <a:latin typeface="Segoe UI Semilight"/>
                <a:ea typeface="+mn-ea"/>
                <a:cs typeface="+mn-cs"/>
              </a:endParaRPr>
            </a:p>
          </p:txBody>
        </p:sp>
        <p:sp>
          <p:nvSpPr>
            <p:cNvPr id="7" name="Freeform 75"/>
            <p:cNvSpPr>
              <a:spLocks noEditPoints="1"/>
            </p:cNvSpPr>
            <p:nvPr/>
          </p:nvSpPr>
          <p:spPr bwMode="auto">
            <a:xfrm>
              <a:off x="4194358" y="1829664"/>
              <a:ext cx="973801" cy="1873613"/>
            </a:xfrm>
            <a:custGeom>
              <a:avLst/>
              <a:gdLst>
                <a:gd name="T0" fmla="*/ 346 w 346"/>
                <a:gd name="T1" fmla="*/ 651 h 651"/>
                <a:gd name="T2" fmla="*/ 146 w 346"/>
                <a:gd name="T3" fmla="*/ 389 h 651"/>
                <a:gd name="T4" fmla="*/ 130 w 346"/>
                <a:gd name="T5" fmla="*/ 385 h 651"/>
                <a:gd name="T6" fmla="*/ 125 w 346"/>
                <a:gd name="T7" fmla="*/ 359 h 651"/>
                <a:gd name="T8" fmla="*/ 108 w 346"/>
                <a:gd name="T9" fmla="*/ 348 h 651"/>
                <a:gd name="T10" fmla="*/ 106 w 346"/>
                <a:gd name="T11" fmla="*/ 350 h 651"/>
                <a:gd name="T12" fmla="*/ 112 w 346"/>
                <a:gd name="T13" fmla="*/ 367 h 651"/>
                <a:gd name="T14" fmla="*/ 96 w 346"/>
                <a:gd name="T15" fmla="*/ 388 h 651"/>
                <a:gd name="T16" fmla="*/ 61 w 346"/>
                <a:gd name="T17" fmla="*/ 381 h 651"/>
                <a:gd name="T18" fmla="*/ 51 w 346"/>
                <a:gd name="T19" fmla="*/ 342 h 651"/>
                <a:gd name="T20" fmla="*/ 85 w 346"/>
                <a:gd name="T21" fmla="*/ 324 h 651"/>
                <a:gd name="T22" fmla="*/ 127 w 346"/>
                <a:gd name="T23" fmla="*/ 337 h 651"/>
                <a:gd name="T24" fmla="*/ 147 w 346"/>
                <a:gd name="T25" fmla="*/ 377 h 651"/>
                <a:gd name="T26" fmla="*/ 67 w 346"/>
                <a:gd name="T27" fmla="*/ 305 h 651"/>
                <a:gd name="T28" fmla="*/ 67 w 346"/>
                <a:gd name="T29" fmla="*/ 245 h 651"/>
                <a:gd name="T30" fmla="*/ 122 w 346"/>
                <a:gd name="T31" fmla="*/ 256 h 651"/>
                <a:gd name="T32" fmla="*/ 67 w 346"/>
                <a:gd name="T33" fmla="*/ 286 h 651"/>
                <a:gd name="T34" fmla="*/ 230 w 346"/>
                <a:gd name="T35" fmla="*/ 496 h 651"/>
                <a:gd name="T36" fmla="*/ 241 w 346"/>
                <a:gd name="T37" fmla="*/ 498 h 651"/>
                <a:gd name="T38" fmla="*/ 215 w 346"/>
                <a:gd name="T39" fmla="*/ 532 h 651"/>
                <a:gd name="T40" fmla="*/ 286 w 346"/>
                <a:gd name="T41" fmla="*/ 523 h 651"/>
                <a:gd name="T42" fmla="*/ 282 w 346"/>
                <a:gd name="T43" fmla="*/ 521 h 651"/>
                <a:gd name="T44" fmla="*/ 281 w 346"/>
                <a:gd name="T45" fmla="*/ 470 h 651"/>
                <a:gd name="T46" fmla="*/ 276 w 346"/>
                <a:gd name="T47" fmla="*/ 467 h 651"/>
                <a:gd name="T48" fmla="*/ 307 w 346"/>
                <a:gd name="T49" fmla="*/ 459 h 651"/>
                <a:gd name="T50" fmla="*/ 298 w 346"/>
                <a:gd name="T51" fmla="*/ 441 h 651"/>
                <a:gd name="T52" fmla="*/ 266 w 346"/>
                <a:gd name="T53" fmla="*/ 439 h 651"/>
                <a:gd name="T54" fmla="*/ 223 w 346"/>
                <a:gd name="T55" fmla="*/ 413 h 651"/>
                <a:gd name="T56" fmla="*/ 215 w 346"/>
                <a:gd name="T57" fmla="*/ 403 h 651"/>
                <a:gd name="T58" fmla="*/ 307 w 346"/>
                <a:gd name="T59" fmla="*/ 361 h 651"/>
                <a:gd name="T60" fmla="*/ 258 w 346"/>
                <a:gd name="T61" fmla="*/ 368 h 651"/>
                <a:gd name="T62" fmla="*/ 215 w 346"/>
                <a:gd name="T63" fmla="*/ 388 h 651"/>
                <a:gd name="T64" fmla="*/ 251 w 346"/>
                <a:gd name="T65" fmla="*/ 363 h 651"/>
                <a:gd name="T66" fmla="*/ 215 w 346"/>
                <a:gd name="T67" fmla="*/ 349 h 651"/>
                <a:gd name="T68" fmla="*/ 307 w 346"/>
                <a:gd name="T69" fmla="*/ 361 h 651"/>
                <a:gd name="T70" fmla="*/ 298 w 346"/>
                <a:gd name="T71" fmla="*/ 277 h 651"/>
                <a:gd name="T72" fmla="*/ 298 w 346"/>
                <a:gd name="T73" fmla="*/ 267 h 651"/>
                <a:gd name="T74" fmla="*/ 307 w 346"/>
                <a:gd name="T75" fmla="*/ 298 h 651"/>
                <a:gd name="T76" fmla="*/ 280 w 346"/>
                <a:gd name="T77" fmla="*/ 241 h 651"/>
                <a:gd name="T78" fmla="*/ 250 w 346"/>
                <a:gd name="T79" fmla="*/ 204 h 651"/>
                <a:gd name="T80" fmla="*/ 307 w 346"/>
                <a:gd name="T81" fmla="*/ 194 h 651"/>
                <a:gd name="T82" fmla="*/ 300 w 346"/>
                <a:gd name="T83" fmla="*/ 174 h 651"/>
                <a:gd name="T84" fmla="*/ 250 w 346"/>
                <a:gd name="T85" fmla="*/ 153 h 651"/>
                <a:gd name="T86" fmla="*/ 215 w 346"/>
                <a:gd name="T87" fmla="*/ 134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651">
                  <a:moveTo>
                    <a:pt x="0" y="0"/>
                  </a:moveTo>
                  <a:cubicBezTo>
                    <a:pt x="0" y="651"/>
                    <a:pt x="0" y="651"/>
                    <a:pt x="0" y="651"/>
                  </a:cubicBezTo>
                  <a:cubicBezTo>
                    <a:pt x="346" y="651"/>
                    <a:pt x="346" y="651"/>
                    <a:pt x="346" y="651"/>
                  </a:cubicBezTo>
                  <a:cubicBezTo>
                    <a:pt x="346" y="0"/>
                    <a:pt x="346" y="0"/>
                    <a:pt x="346" y="0"/>
                  </a:cubicBezTo>
                  <a:lnTo>
                    <a:pt x="0" y="0"/>
                  </a:lnTo>
                  <a:close/>
                  <a:moveTo>
                    <a:pt x="146" y="389"/>
                  </a:moveTo>
                  <a:cubicBezTo>
                    <a:pt x="146" y="392"/>
                    <a:pt x="145" y="394"/>
                    <a:pt x="144" y="396"/>
                  </a:cubicBezTo>
                  <a:cubicBezTo>
                    <a:pt x="127" y="392"/>
                    <a:pt x="127" y="392"/>
                    <a:pt x="127" y="392"/>
                  </a:cubicBezTo>
                  <a:cubicBezTo>
                    <a:pt x="128" y="390"/>
                    <a:pt x="129" y="388"/>
                    <a:pt x="130" y="385"/>
                  </a:cubicBezTo>
                  <a:cubicBezTo>
                    <a:pt x="131" y="383"/>
                    <a:pt x="131" y="380"/>
                    <a:pt x="131" y="376"/>
                  </a:cubicBezTo>
                  <a:cubicBezTo>
                    <a:pt x="131" y="373"/>
                    <a:pt x="131" y="370"/>
                    <a:pt x="130" y="367"/>
                  </a:cubicBezTo>
                  <a:cubicBezTo>
                    <a:pt x="129" y="364"/>
                    <a:pt x="127" y="362"/>
                    <a:pt x="125" y="359"/>
                  </a:cubicBezTo>
                  <a:cubicBezTo>
                    <a:pt x="124" y="358"/>
                    <a:pt x="123" y="356"/>
                    <a:pt x="121" y="355"/>
                  </a:cubicBezTo>
                  <a:cubicBezTo>
                    <a:pt x="119" y="353"/>
                    <a:pt x="117" y="352"/>
                    <a:pt x="115" y="351"/>
                  </a:cubicBezTo>
                  <a:cubicBezTo>
                    <a:pt x="113" y="350"/>
                    <a:pt x="110" y="349"/>
                    <a:pt x="108" y="348"/>
                  </a:cubicBezTo>
                  <a:cubicBezTo>
                    <a:pt x="106" y="347"/>
                    <a:pt x="104" y="346"/>
                    <a:pt x="102" y="346"/>
                  </a:cubicBezTo>
                  <a:cubicBezTo>
                    <a:pt x="102" y="346"/>
                    <a:pt x="102" y="346"/>
                    <a:pt x="102" y="346"/>
                  </a:cubicBezTo>
                  <a:cubicBezTo>
                    <a:pt x="103" y="347"/>
                    <a:pt x="104" y="349"/>
                    <a:pt x="106" y="350"/>
                  </a:cubicBezTo>
                  <a:cubicBezTo>
                    <a:pt x="107" y="352"/>
                    <a:pt x="108" y="353"/>
                    <a:pt x="109" y="355"/>
                  </a:cubicBezTo>
                  <a:cubicBezTo>
                    <a:pt x="110" y="357"/>
                    <a:pt x="111" y="359"/>
                    <a:pt x="111" y="361"/>
                  </a:cubicBezTo>
                  <a:cubicBezTo>
                    <a:pt x="112" y="363"/>
                    <a:pt x="112" y="365"/>
                    <a:pt x="112" y="367"/>
                  </a:cubicBezTo>
                  <a:cubicBezTo>
                    <a:pt x="112" y="371"/>
                    <a:pt x="111" y="374"/>
                    <a:pt x="110" y="377"/>
                  </a:cubicBezTo>
                  <a:cubicBezTo>
                    <a:pt x="109" y="379"/>
                    <a:pt x="107" y="382"/>
                    <a:pt x="105" y="384"/>
                  </a:cubicBezTo>
                  <a:cubicBezTo>
                    <a:pt x="102" y="386"/>
                    <a:pt x="100" y="387"/>
                    <a:pt x="96" y="388"/>
                  </a:cubicBezTo>
                  <a:cubicBezTo>
                    <a:pt x="93" y="389"/>
                    <a:pt x="89" y="390"/>
                    <a:pt x="85" y="390"/>
                  </a:cubicBezTo>
                  <a:cubicBezTo>
                    <a:pt x="81" y="390"/>
                    <a:pt x="77" y="389"/>
                    <a:pt x="72" y="388"/>
                  </a:cubicBezTo>
                  <a:cubicBezTo>
                    <a:pt x="68" y="386"/>
                    <a:pt x="64" y="384"/>
                    <a:pt x="61" y="381"/>
                  </a:cubicBezTo>
                  <a:cubicBezTo>
                    <a:pt x="57" y="378"/>
                    <a:pt x="54" y="374"/>
                    <a:pt x="52" y="370"/>
                  </a:cubicBezTo>
                  <a:cubicBezTo>
                    <a:pt x="50" y="366"/>
                    <a:pt x="49" y="361"/>
                    <a:pt x="49" y="355"/>
                  </a:cubicBezTo>
                  <a:cubicBezTo>
                    <a:pt x="49" y="350"/>
                    <a:pt x="50" y="346"/>
                    <a:pt x="51" y="342"/>
                  </a:cubicBezTo>
                  <a:cubicBezTo>
                    <a:pt x="53" y="338"/>
                    <a:pt x="55" y="335"/>
                    <a:pt x="58" y="332"/>
                  </a:cubicBezTo>
                  <a:cubicBezTo>
                    <a:pt x="61" y="330"/>
                    <a:pt x="65" y="328"/>
                    <a:pt x="69" y="326"/>
                  </a:cubicBezTo>
                  <a:cubicBezTo>
                    <a:pt x="74" y="325"/>
                    <a:pt x="79" y="324"/>
                    <a:pt x="85" y="324"/>
                  </a:cubicBezTo>
                  <a:cubicBezTo>
                    <a:pt x="90" y="324"/>
                    <a:pt x="95" y="324"/>
                    <a:pt x="100" y="325"/>
                  </a:cubicBezTo>
                  <a:cubicBezTo>
                    <a:pt x="106" y="326"/>
                    <a:pt x="110" y="328"/>
                    <a:pt x="115" y="330"/>
                  </a:cubicBezTo>
                  <a:cubicBezTo>
                    <a:pt x="119" y="332"/>
                    <a:pt x="124" y="334"/>
                    <a:pt x="127" y="337"/>
                  </a:cubicBezTo>
                  <a:cubicBezTo>
                    <a:pt x="131" y="340"/>
                    <a:pt x="135" y="343"/>
                    <a:pt x="137" y="347"/>
                  </a:cubicBezTo>
                  <a:cubicBezTo>
                    <a:pt x="141" y="351"/>
                    <a:pt x="143" y="356"/>
                    <a:pt x="145" y="361"/>
                  </a:cubicBezTo>
                  <a:cubicBezTo>
                    <a:pt x="147" y="366"/>
                    <a:pt x="147" y="372"/>
                    <a:pt x="147" y="377"/>
                  </a:cubicBezTo>
                  <a:cubicBezTo>
                    <a:pt x="147" y="382"/>
                    <a:pt x="147" y="385"/>
                    <a:pt x="146" y="389"/>
                  </a:cubicBezTo>
                  <a:close/>
                  <a:moveTo>
                    <a:pt x="67" y="286"/>
                  </a:moveTo>
                  <a:cubicBezTo>
                    <a:pt x="67" y="305"/>
                    <a:pt x="67" y="305"/>
                    <a:pt x="67" y="305"/>
                  </a:cubicBezTo>
                  <a:cubicBezTo>
                    <a:pt x="51" y="301"/>
                    <a:pt x="51" y="301"/>
                    <a:pt x="51" y="301"/>
                  </a:cubicBezTo>
                  <a:cubicBezTo>
                    <a:pt x="51" y="241"/>
                    <a:pt x="51" y="241"/>
                    <a:pt x="51" y="241"/>
                  </a:cubicBezTo>
                  <a:cubicBezTo>
                    <a:pt x="67" y="245"/>
                    <a:pt x="67" y="245"/>
                    <a:pt x="67" y="245"/>
                  </a:cubicBezTo>
                  <a:cubicBezTo>
                    <a:pt x="67" y="265"/>
                    <a:pt x="67" y="265"/>
                    <a:pt x="67" y="265"/>
                  </a:cubicBezTo>
                  <a:cubicBezTo>
                    <a:pt x="126" y="277"/>
                    <a:pt x="126" y="277"/>
                    <a:pt x="126" y="277"/>
                  </a:cubicBezTo>
                  <a:cubicBezTo>
                    <a:pt x="122" y="256"/>
                    <a:pt x="122" y="256"/>
                    <a:pt x="122" y="256"/>
                  </a:cubicBezTo>
                  <a:cubicBezTo>
                    <a:pt x="139" y="260"/>
                    <a:pt x="139" y="260"/>
                    <a:pt x="139" y="260"/>
                  </a:cubicBezTo>
                  <a:cubicBezTo>
                    <a:pt x="147" y="303"/>
                    <a:pt x="147" y="303"/>
                    <a:pt x="147" y="303"/>
                  </a:cubicBezTo>
                  <a:lnTo>
                    <a:pt x="67" y="286"/>
                  </a:lnTo>
                  <a:close/>
                  <a:moveTo>
                    <a:pt x="307" y="471"/>
                  </a:moveTo>
                  <a:cubicBezTo>
                    <a:pt x="240" y="493"/>
                    <a:pt x="240" y="493"/>
                    <a:pt x="240" y="493"/>
                  </a:cubicBezTo>
                  <a:cubicBezTo>
                    <a:pt x="237" y="494"/>
                    <a:pt x="234" y="495"/>
                    <a:pt x="230" y="496"/>
                  </a:cubicBezTo>
                  <a:cubicBezTo>
                    <a:pt x="230" y="496"/>
                    <a:pt x="230" y="496"/>
                    <a:pt x="230" y="496"/>
                  </a:cubicBezTo>
                  <a:cubicBezTo>
                    <a:pt x="231" y="496"/>
                    <a:pt x="233" y="497"/>
                    <a:pt x="236" y="497"/>
                  </a:cubicBezTo>
                  <a:cubicBezTo>
                    <a:pt x="237" y="498"/>
                    <a:pt x="239" y="498"/>
                    <a:pt x="241" y="498"/>
                  </a:cubicBezTo>
                  <a:cubicBezTo>
                    <a:pt x="307" y="520"/>
                    <a:pt x="307" y="520"/>
                    <a:pt x="307" y="520"/>
                  </a:cubicBezTo>
                  <a:cubicBezTo>
                    <a:pt x="307" y="532"/>
                    <a:pt x="307" y="532"/>
                    <a:pt x="307" y="532"/>
                  </a:cubicBezTo>
                  <a:cubicBezTo>
                    <a:pt x="215" y="532"/>
                    <a:pt x="215" y="532"/>
                    <a:pt x="215" y="532"/>
                  </a:cubicBezTo>
                  <a:cubicBezTo>
                    <a:pt x="215" y="523"/>
                    <a:pt x="215" y="523"/>
                    <a:pt x="215" y="523"/>
                  </a:cubicBezTo>
                  <a:cubicBezTo>
                    <a:pt x="277" y="523"/>
                    <a:pt x="277" y="523"/>
                    <a:pt x="277" y="523"/>
                  </a:cubicBezTo>
                  <a:cubicBezTo>
                    <a:pt x="280" y="523"/>
                    <a:pt x="284" y="523"/>
                    <a:pt x="286" y="523"/>
                  </a:cubicBezTo>
                  <a:cubicBezTo>
                    <a:pt x="289" y="524"/>
                    <a:pt x="292" y="524"/>
                    <a:pt x="293" y="524"/>
                  </a:cubicBezTo>
                  <a:cubicBezTo>
                    <a:pt x="293" y="523"/>
                    <a:pt x="293" y="523"/>
                    <a:pt x="293" y="523"/>
                  </a:cubicBezTo>
                  <a:cubicBezTo>
                    <a:pt x="288" y="523"/>
                    <a:pt x="284" y="522"/>
                    <a:pt x="282" y="521"/>
                  </a:cubicBezTo>
                  <a:cubicBezTo>
                    <a:pt x="215" y="499"/>
                    <a:pt x="215" y="499"/>
                    <a:pt x="215" y="499"/>
                  </a:cubicBezTo>
                  <a:cubicBezTo>
                    <a:pt x="215" y="492"/>
                    <a:pt x="215" y="492"/>
                    <a:pt x="215" y="492"/>
                  </a:cubicBezTo>
                  <a:cubicBezTo>
                    <a:pt x="281" y="470"/>
                    <a:pt x="281" y="470"/>
                    <a:pt x="281" y="470"/>
                  </a:cubicBezTo>
                  <a:cubicBezTo>
                    <a:pt x="283" y="469"/>
                    <a:pt x="287" y="468"/>
                    <a:pt x="294" y="467"/>
                  </a:cubicBezTo>
                  <a:cubicBezTo>
                    <a:pt x="294" y="467"/>
                    <a:pt x="294" y="467"/>
                    <a:pt x="294" y="467"/>
                  </a:cubicBezTo>
                  <a:cubicBezTo>
                    <a:pt x="287" y="467"/>
                    <a:pt x="281" y="467"/>
                    <a:pt x="276" y="467"/>
                  </a:cubicBezTo>
                  <a:cubicBezTo>
                    <a:pt x="215" y="467"/>
                    <a:pt x="215" y="467"/>
                    <a:pt x="215" y="467"/>
                  </a:cubicBezTo>
                  <a:cubicBezTo>
                    <a:pt x="215" y="459"/>
                    <a:pt x="215" y="459"/>
                    <a:pt x="215" y="459"/>
                  </a:cubicBezTo>
                  <a:cubicBezTo>
                    <a:pt x="307" y="459"/>
                    <a:pt x="307" y="459"/>
                    <a:pt x="307" y="459"/>
                  </a:cubicBezTo>
                  <a:lnTo>
                    <a:pt x="307" y="471"/>
                  </a:lnTo>
                  <a:close/>
                  <a:moveTo>
                    <a:pt x="307" y="441"/>
                  </a:moveTo>
                  <a:cubicBezTo>
                    <a:pt x="298" y="441"/>
                    <a:pt x="298" y="441"/>
                    <a:pt x="298" y="441"/>
                  </a:cubicBezTo>
                  <a:cubicBezTo>
                    <a:pt x="298" y="413"/>
                    <a:pt x="298" y="413"/>
                    <a:pt x="298" y="413"/>
                  </a:cubicBezTo>
                  <a:cubicBezTo>
                    <a:pt x="266" y="413"/>
                    <a:pt x="266" y="413"/>
                    <a:pt x="266" y="413"/>
                  </a:cubicBezTo>
                  <a:cubicBezTo>
                    <a:pt x="266" y="439"/>
                    <a:pt x="266" y="439"/>
                    <a:pt x="266" y="439"/>
                  </a:cubicBezTo>
                  <a:cubicBezTo>
                    <a:pt x="257" y="439"/>
                    <a:pt x="257" y="439"/>
                    <a:pt x="257" y="439"/>
                  </a:cubicBezTo>
                  <a:cubicBezTo>
                    <a:pt x="257" y="413"/>
                    <a:pt x="257" y="413"/>
                    <a:pt x="257" y="413"/>
                  </a:cubicBezTo>
                  <a:cubicBezTo>
                    <a:pt x="223" y="413"/>
                    <a:pt x="223" y="413"/>
                    <a:pt x="223" y="413"/>
                  </a:cubicBezTo>
                  <a:cubicBezTo>
                    <a:pt x="223" y="442"/>
                    <a:pt x="223" y="442"/>
                    <a:pt x="223" y="442"/>
                  </a:cubicBezTo>
                  <a:cubicBezTo>
                    <a:pt x="215" y="442"/>
                    <a:pt x="215" y="442"/>
                    <a:pt x="215" y="442"/>
                  </a:cubicBezTo>
                  <a:cubicBezTo>
                    <a:pt x="215" y="403"/>
                    <a:pt x="215" y="403"/>
                    <a:pt x="215" y="403"/>
                  </a:cubicBezTo>
                  <a:cubicBezTo>
                    <a:pt x="307" y="403"/>
                    <a:pt x="307" y="403"/>
                    <a:pt x="307" y="403"/>
                  </a:cubicBezTo>
                  <a:lnTo>
                    <a:pt x="307" y="441"/>
                  </a:lnTo>
                  <a:close/>
                  <a:moveTo>
                    <a:pt x="307" y="361"/>
                  </a:moveTo>
                  <a:cubicBezTo>
                    <a:pt x="307" y="369"/>
                    <a:pt x="305" y="375"/>
                    <a:pt x="301" y="379"/>
                  </a:cubicBezTo>
                  <a:cubicBezTo>
                    <a:pt x="296" y="383"/>
                    <a:pt x="290" y="385"/>
                    <a:pt x="283" y="385"/>
                  </a:cubicBezTo>
                  <a:cubicBezTo>
                    <a:pt x="269" y="385"/>
                    <a:pt x="261" y="380"/>
                    <a:pt x="258" y="368"/>
                  </a:cubicBezTo>
                  <a:cubicBezTo>
                    <a:pt x="257" y="368"/>
                    <a:pt x="257" y="368"/>
                    <a:pt x="257" y="368"/>
                  </a:cubicBezTo>
                  <a:cubicBezTo>
                    <a:pt x="256" y="372"/>
                    <a:pt x="251" y="375"/>
                    <a:pt x="243" y="378"/>
                  </a:cubicBezTo>
                  <a:cubicBezTo>
                    <a:pt x="215" y="388"/>
                    <a:pt x="215" y="388"/>
                    <a:pt x="215" y="388"/>
                  </a:cubicBezTo>
                  <a:cubicBezTo>
                    <a:pt x="215" y="377"/>
                    <a:pt x="215" y="377"/>
                    <a:pt x="215" y="377"/>
                  </a:cubicBezTo>
                  <a:cubicBezTo>
                    <a:pt x="240" y="368"/>
                    <a:pt x="240" y="368"/>
                    <a:pt x="240" y="368"/>
                  </a:cubicBezTo>
                  <a:cubicBezTo>
                    <a:pt x="246" y="366"/>
                    <a:pt x="249" y="364"/>
                    <a:pt x="251" y="363"/>
                  </a:cubicBezTo>
                  <a:cubicBezTo>
                    <a:pt x="253" y="361"/>
                    <a:pt x="254" y="359"/>
                    <a:pt x="254" y="356"/>
                  </a:cubicBezTo>
                  <a:cubicBezTo>
                    <a:pt x="254" y="349"/>
                    <a:pt x="254" y="349"/>
                    <a:pt x="254" y="349"/>
                  </a:cubicBezTo>
                  <a:cubicBezTo>
                    <a:pt x="215" y="349"/>
                    <a:pt x="215" y="349"/>
                    <a:pt x="215" y="349"/>
                  </a:cubicBezTo>
                  <a:cubicBezTo>
                    <a:pt x="215" y="339"/>
                    <a:pt x="215" y="339"/>
                    <a:pt x="215" y="339"/>
                  </a:cubicBezTo>
                  <a:cubicBezTo>
                    <a:pt x="307" y="339"/>
                    <a:pt x="307" y="339"/>
                    <a:pt x="307" y="339"/>
                  </a:cubicBezTo>
                  <a:lnTo>
                    <a:pt x="307" y="361"/>
                  </a:lnTo>
                  <a:close/>
                  <a:moveTo>
                    <a:pt x="307" y="298"/>
                  </a:moveTo>
                  <a:cubicBezTo>
                    <a:pt x="298" y="298"/>
                    <a:pt x="298" y="298"/>
                    <a:pt x="298" y="298"/>
                  </a:cubicBezTo>
                  <a:cubicBezTo>
                    <a:pt x="298" y="277"/>
                    <a:pt x="298" y="277"/>
                    <a:pt x="298" y="277"/>
                  </a:cubicBezTo>
                  <a:cubicBezTo>
                    <a:pt x="215" y="277"/>
                    <a:pt x="215" y="277"/>
                    <a:pt x="215" y="277"/>
                  </a:cubicBezTo>
                  <a:cubicBezTo>
                    <a:pt x="215" y="267"/>
                    <a:pt x="215" y="267"/>
                    <a:pt x="215" y="267"/>
                  </a:cubicBezTo>
                  <a:cubicBezTo>
                    <a:pt x="298" y="267"/>
                    <a:pt x="298" y="267"/>
                    <a:pt x="298" y="267"/>
                  </a:cubicBezTo>
                  <a:cubicBezTo>
                    <a:pt x="298" y="247"/>
                    <a:pt x="298" y="247"/>
                    <a:pt x="298" y="247"/>
                  </a:cubicBezTo>
                  <a:cubicBezTo>
                    <a:pt x="307" y="247"/>
                    <a:pt x="307" y="247"/>
                    <a:pt x="307" y="247"/>
                  </a:cubicBezTo>
                  <a:lnTo>
                    <a:pt x="307" y="298"/>
                  </a:lnTo>
                  <a:close/>
                  <a:moveTo>
                    <a:pt x="307" y="216"/>
                  </a:moveTo>
                  <a:cubicBezTo>
                    <a:pt x="307" y="224"/>
                    <a:pt x="305" y="230"/>
                    <a:pt x="300" y="234"/>
                  </a:cubicBezTo>
                  <a:cubicBezTo>
                    <a:pt x="295" y="239"/>
                    <a:pt x="289" y="241"/>
                    <a:pt x="280" y="241"/>
                  </a:cubicBezTo>
                  <a:cubicBezTo>
                    <a:pt x="271" y="241"/>
                    <a:pt x="264" y="238"/>
                    <a:pt x="258" y="234"/>
                  </a:cubicBezTo>
                  <a:cubicBezTo>
                    <a:pt x="252" y="229"/>
                    <a:pt x="250" y="222"/>
                    <a:pt x="250" y="214"/>
                  </a:cubicBezTo>
                  <a:cubicBezTo>
                    <a:pt x="250" y="204"/>
                    <a:pt x="250" y="204"/>
                    <a:pt x="250" y="204"/>
                  </a:cubicBezTo>
                  <a:cubicBezTo>
                    <a:pt x="215" y="204"/>
                    <a:pt x="215" y="204"/>
                    <a:pt x="215" y="204"/>
                  </a:cubicBezTo>
                  <a:cubicBezTo>
                    <a:pt x="215" y="194"/>
                    <a:pt x="215" y="194"/>
                    <a:pt x="215" y="194"/>
                  </a:cubicBezTo>
                  <a:cubicBezTo>
                    <a:pt x="307" y="194"/>
                    <a:pt x="307" y="194"/>
                    <a:pt x="307" y="194"/>
                  </a:cubicBezTo>
                  <a:lnTo>
                    <a:pt x="307" y="216"/>
                  </a:lnTo>
                  <a:close/>
                  <a:moveTo>
                    <a:pt x="307" y="155"/>
                  </a:moveTo>
                  <a:cubicBezTo>
                    <a:pt x="307" y="163"/>
                    <a:pt x="305" y="169"/>
                    <a:pt x="300" y="174"/>
                  </a:cubicBezTo>
                  <a:cubicBezTo>
                    <a:pt x="295" y="178"/>
                    <a:pt x="289" y="180"/>
                    <a:pt x="280" y="180"/>
                  </a:cubicBezTo>
                  <a:cubicBezTo>
                    <a:pt x="271" y="180"/>
                    <a:pt x="264" y="178"/>
                    <a:pt x="258" y="173"/>
                  </a:cubicBezTo>
                  <a:cubicBezTo>
                    <a:pt x="252" y="168"/>
                    <a:pt x="250" y="162"/>
                    <a:pt x="250" y="153"/>
                  </a:cubicBezTo>
                  <a:cubicBezTo>
                    <a:pt x="250" y="144"/>
                    <a:pt x="250" y="144"/>
                    <a:pt x="250" y="144"/>
                  </a:cubicBezTo>
                  <a:cubicBezTo>
                    <a:pt x="215" y="144"/>
                    <a:pt x="215" y="144"/>
                    <a:pt x="215" y="144"/>
                  </a:cubicBezTo>
                  <a:cubicBezTo>
                    <a:pt x="215" y="134"/>
                    <a:pt x="215" y="134"/>
                    <a:pt x="215" y="134"/>
                  </a:cubicBezTo>
                  <a:cubicBezTo>
                    <a:pt x="307" y="134"/>
                    <a:pt x="307" y="134"/>
                    <a:pt x="307" y="134"/>
                  </a:cubicBezTo>
                  <a:lnTo>
                    <a:pt x="307" y="155"/>
                  </a:lnTo>
                  <a:close/>
                </a:path>
              </a:pathLst>
            </a:custGeom>
            <a:solidFill>
              <a:srgbClr val="231F20">
                <a:alpha val="0"/>
              </a:srgbClr>
            </a:solidFill>
            <a:ln w="9525">
              <a:noFill/>
              <a:miter lim="800000"/>
              <a:headEnd/>
              <a:tailEnd/>
            </a:ln>
          </p:spPr>
          <p:txBody>
            <a:bodyPr vert="vert" wrap="none" lIns="1462833" tIns="91427" rIns="91427" bIns="274281"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gradFill>
                    <a:gsLst>
                      <a:gs pos="5825">
                        <a:srgbClr val="FF0000"/>
                      </a:gs>
                      <a:gs pos="12621">
                        <a:srgbClr val="FF0000"/>
                      </a:gs>
                    </a:gsLst>
                    <a:lin ang="5400000" scaled="1"/>
                  </a:gradFill>
                  <a:effectLst/>
                  <a:uLnTx/>
                  <a:uFillTx/>
                  <a:latin typeface="Segoe UI Semilight"/>
                  <a:ea typeface="+mn-ea"/>
                  <a:cs typeface="+mn-cs"/>
                </a:rPr>
                <a:t>PPT REM 16</a:t>
              </a:r>
            </a:p>
          </p:txBody>
        </p:sp>
        <p:sp>
          <p:nvSpPr>
            <p:cNvPr id="8" name="Freeform 76"/>
            <p:cNvSpPr>
              <a:spLocks/>
            </p:cNvSpPr>
            <p:nvPr/>
          </p:nvSpPr>
          <p:spPr bwMode="auto">
            <a:xfrm>
              <a:off x="4921775" y="2416665"/>
              <a:ext cx="112632" cy="74274"/>
            </a:xfrm>
            <a:custGeom>
              <a:avLst/>
              <a:gdLst>
                <a:gd name="T0" fmla="*/ 21 w 40"/>
                <a:gd name="T1" fmla="*/ 26 h 26"/>
                <a:gd name="T2" fmla="*/ 40 w 40"/>
                <a:gd name="T3" fmla="*/ 10 h 26"/>
                <a:gd name="T4" fmla="*/ 40 w 40"/>
                <a:gd name="T5" fmla="*/ 0 h 26"/>
                <a:gd name="T6" fmla="*/ 0 w 40"/>
                <a:gd name="T7" fmla="*/ 0 h 26"/>
                <a:gd name="T8" fmla="*/ 0 w 40"/>
                <a:gd name="T9" fmla="*/ 9 h 26"/>
                <a:gd name="T10" fmla="*/ 6 w 40"/>
                <a:gd name="T11" fmla="*/ 22 h 26"/>
                <a:gd name="T12" fmla="*/ 21 w 4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40" h="26">
                  <a:moveTo>
                    <a:pt x="21" y="26"/>
                  </a:moveTo>
                  <a:cubicBezTo>
                    <a:pt x="34" y="26"/>
                    <a:pt x="40" y="21"/>
                    <a:pt x="40" y="10"/>
                  </a:cubicBezTo>
                  <a:cubicBezTo>
                    <a:pt x="40" y="0"/>
                    <a:pt x="40" y="0"/>
                    <a:pt x="40" y="0"/>
                  </a:cubicBezTo>
                  <a:cubicBezTo>
                    <a:pt x="0" y="0"/>
                    <a:pt x="0" y="0"/>
                    <a:pt x="0" y="0"/>
                  </a:cubicBezTo>
                  <a:cubicBezTo>
                    <a:pt x="0" y="9"/>
                    <a:pt x="0" y="9"/>
                    <a:pt x="0" y="9"/>
                  </a:cubicBezTo>
                  <a:cubicBezTo>
                    <a:pt x="0" y="15"/>
                    <a:pt x="2" y="19"/>
                    <a:pt x="6" y="22"/>
                  </a:cubicBezTo>
                  <a:cubicBezTo>
                    <a:pt x="10" y="25"/>
                    <a:pt x="15" y="26"/>
                    <a:pt x="21" y="26"/>
                  </a:cubicBezTo>
                  <a:close/>
                </a:path>
              </a:pathLst>
            </a:custGeom>
            <a:solidFill>
              <a:srgbClr val="000000">
                <a:alpha val="0"/>
              </a:srgbClr>
            </a:solidFill>
            <a:ln>
              <a:noFill/>
            </a:ln>
          </p:spPr>
          <p:txBody>
            <a:bodyPr vert="horz" wrap="square" lIns="91427" tIns="45713" rIns="91427" bIns="4571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825">
                      <a:srgbClr val="FF0000"/>
                    </a:gs>
                    <a:gs pos="12621">
                      <a:srgbClr val="FF0000"/>
                    </a:gs>
                  </a:gsLst>
                  <a:lin ang="5400000" scaled="1"/>
                </a:gradFill>
                <a:effectLst/>
                <a:uLnTx/>
                <a:uFillTx/>
                <a:latin typeface="Segoe UI Semilight"/>
                <a:ea typeface="+mn-ea"/>
                <a:cs typeface="+mn-cs"/>
              </a:endParaRPr>
            </a:p>
          </p:txBody>
        </p:sp>
        <p:sp>
          <p:nvSpPr>
            <p:cNvPr id="9" name="Freeform 77"/>
            <p:cNvSpPr>
              <a:spLocks/>
            </p:cNvSpPr>
            <p:nvPr/>
          </p:nvSpPr>
          <p:spPr bwMode="auto">
            <a:xfrm>
              <a:off x="4921775" y="2244158"/>
              <a:ext cx="112632" cy="74274"/>
            </a:xfrm>
            <a:custGeom>
              <a:avLst/>
              <a:gdLst>
                <a:gd name="T0" fmla="*/ 21 w 40"/>
                <a:gd name="T1" fmla="*/ 26 h 26"/>
                <a:gd name="T2" fmla="*/ 40 w 40"/>
                <a:gd name="T3" fmla="*/ 9 h 26"/>
                <a:gd name="T4" fmla="*/ 40 w 40"/>
                <a:gd name="T5" fmla="*/ 0 h 26"/>
                <a:gd name="T6" fmla="*/ 0 w 40"/>
                <a:gd name="T7" fmla="*/ 0 h 26"/>
                <a:gd name="T8" fmla="*/ 0 w 40"/>
                <a:gd name="T9" fmla="*/ 8 h 26"/>
                <a:gd name="T10" fmla="*/ 6 w 40"/>
                <a:gd name="T11" fmla="*/ 21 h 26"/>
                <a:gd name="T12" fmla="*/ 21 w 4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40" h="26">
                  <a:moveTo>
                    <a:pt x="21" y="26"/>
                  </a:moveTo>
                  <a:cubicBezTo>
                    <a:pt x="34" y="26"/>
                    <a:pt x="40" y="20"/>
                    <a:pt x="40" y="9"/>
                  </a:cubicBezTo>
                  <a:cubicBezTo>
                    <a:pt x="40" y="0"/>
                    <a:pt x="40" y="0"/>
                    <a:pt x="40" y="0"/>
                  </a:cubicBezTo>
                  <a:cubicBezTo>
                    <a:pt x="0" y="0"/>
                    <a:pt x="0" y="0"/>
                    <a:pt x="0" y="0"/>
                  </a:cubicBezTo>
                  <a:cubicBezTo>
                    <a:pt x="0" y="8"/>
                    <a:pt x="0" y="8"/>
                    <a:pt x="0" y="8"/>
                  </a:cubicBezTo>
                  <a:cubicBezTo>
                    <a:pt x="0" y="14"/>
                    <a:pt x="2" y="18"/>
                    <a:pt x="6" y="21"/>
                  </a:cubicBezTo>
                  <a:cubicBezTo>
                    <a:pt x="10" y="24"/>
                    <a:pt x="15" y="26"/>
                    <a:pt x="21" y="26"/>
                  </a:cubicBezTo>
                  <a:close/>
                </a:path>
              </a:pathLst>
            </a:custGeom>
            <a:solidFill>
              <a:srgbClr val="000000">
                <a:alpha val="0"/>
              </a:srgbClr>
            </a:solidFill>
            <a:ln>
              <a:noFill/>
            </a:ln>
          </p:spPr>
          <p:txBody>
            <a:bodyPr vert="horz" wrap="square" lIns="91427" tIns="45713" rIns="91427" bIns="4571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825">
                      <a:srgbClr val="FF0000"/>
                    </a:gs>
                    <a:gs pos="12621">
                      <a:srgbClr val="FF0000"/>
                    </a:gs>
                  </a:gsLst>
                  <a:lin ang="5400000" scaled="1"/>
                </a:gradFill>
                <a:effectLst/>
                <a:uLnTx/>
                <a:uFillTx/>
                <a:latin typeface="Segoe UI Semilight"/>
                <a:ea typeface="+mn-ea"/>
                <a:cs typeface="+mn-cs"/>
              </a:endParaRPr>
            </a:p>
          </p:txBody>
        </p:sp>
      </p:grpSp>
    </p:spTree>
    <p:extLst>
      <p:ext uri="{BB962C8B-B14F-4D97-AF65-F5344CB8AC3E}">
        <p14:creationId xmlns:p14="http://schemas.microsoft.com/office/powerpoint/2010/main" val="343893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par>
                                <p:cTn id="8" presetID="35" presetClass="path" presetSubtype="0" decel="100000" fill="hold" grpId="1" nodeType="withEffect">
                                  <p:stCondLst>
                                    <p:cond delay="500"/>
                                  </p:stCondLst>
                                  <p:childTnLst>
                                    <p:animMotion origin="layout" path="M -0.05553 0.00023 L 0 0.00023 " pathEditMode="relative" rAng="0" ptsTypes="AA">
                                      <p:cBhvr>
                                        <p:cTn id="9" dur="400" fill="hold"/>
                                        <p:tgtEl>
                                          <p:spTgt spid="3"/>
                                        </p:tgtEl>
                                        <p:attrNameLst>
                                          <p:attrName>ppt_x</p:attrName>
                                          <p:attrName>ppt_y</p:attrName>
                                        </p:attrNameLst>
                                      </p:cBhvr>
                                      <p:rCtr x="27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Data Service</a:t>
            </a:r>
          </a:p>
        </p:txBody>
      </p:sp>
      <p:sp>
        <p:nvSpPr>
          <p:cNvPr id="3" name="Text Placeholder 2"/>
          <p:cNvSpPr>
            <a:spLocks noGrp="1"/>
          </p:cNvSpPr>
          <p:nvPr>
            <p:ph type="body" sz="quarter" idx="10"/>
          </p:nvPr>
        </p:nvSpPr>
        <p:spPr>
          <a:xfrm>
            <a:off x="274639" y="1212850"/>
            <a:ext cx="11521378" cy="5115246"/>
          </a:xfrm>
        </p:spPr>
        <p:txBody>
          <a:bodyPr/>
          <a:lstStyle/>
          <a:p>
            <a:pPr marL="571500" indent="-571500">
              <a:buFont typeface="Arial" panose="020B0604020202020204" pitchFamily="34" charset="0"/>
              <a:buChar char="•"/>
            </a:pPr>
            <a:r>
              <a:rPr lang="en-US" dirty="0"/>
              <a:t>We do the heavy lifting to bring together your Dynamics 365, Azure AD, and soon other data sources into one place</a:t>
            </a:r>
          </a:p>
          <a:p>
            <a:endParaRPr lang="en-US" dirty="0"/>
          </a:p>
          <a:p>
            <a:pPr marL="571500" indent="-571500">
              <a:buFont typeface="Arial" panose="020B0604020202020204" pitchFamily="34" charset="0"/>
              <a:buChar char="•"/>
            </a:pPr>
            <a:r>
              <a:rPr lang="en-US" dirty="0"/>
              <a:t>Your apps can act on a complete, consistent view in a single place</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Your customers can easily extend w/ Power BI, PowerApps, and Flow</a:t>
            </a:r>
          </a:p>
        </p:txBody>
      </p:sp>
    </p:spTree>
    <p:extLst>
      <p:ext uri="{BB962C8B-B14F-4D97-AF65-F5344CB8AC3E}">
        <p14:creationId xmlns:p14="http://schemas.microsoft.com/office/powerpoint/2010/main" val="129383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196" y="0"/>
            <a:ext cx="12432948" cy="6706557"/>
          </a:xfrm>
          <a:prstGeom prst="rect">
            <a:avLst/>
          </a:prstGeom>
          <a:solidFill>
            <a:schemeClr val="bg2">
              <a:lumMod val="20000"/>
              <a:lumOff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ctr" anchorCtr="0" compatLnSpc="1">
            <a:prstTxWarp prst="textNoShape">
              <a:avLst/>
            </a:prstTxWarp>
          </a:bodyPr>
          <a:lstStyle/>
          <a:p>
            <a:pPr marL="0" marR="0" lvl="0" indent="0" algn="ctr" defTabSz="932111"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5" name="Rectangle 4"/>
          <p:cNvSpPr/>
          <p:nvPr/>
        </p:nvSpPr>
        <p:spPr bwMode="auto">
          <a:xfrm>
            <a:off x="8196" y="3925807"/>
            <a:ext cx="12432948" cy="30451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6" name="TextBox 5"/>
          <p:cNvSpPr txBox="1"/>
          <p:nvPr/>
        </p:nvSpPr>
        <p:spPr>
          <a:xfrm>
            <a:off x="688975" y="5135715"/>
            <a:ext cx="2493110" cy="1159793"/>
          </a:xfrm>
          <a:prstGeom prst="rect">
            <a:avLst/>
          </a:prstGeom>
          <a:noFill/>
        </p:spPr>
        <p:txBody>
          <a:bodyPr wrap="square" lIns="182828" tIns="146262" rIns="182828" bIns="146262"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1"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Segoe UI Semilight" panose="020B0402040204020203" pitchFamily="34" charset="0"/>
              </a:rPr>
              <a:t>CDS does the heavy lifting to bring together all your data</a:t>
            </a:r>
          </a:p>
        </p:txBody>
      </p:sp>
      <p:sp>
        <p:nvSpPr>
          <p:cNvPr id="8" name="TextBox 7"/>
          <p:cNvSpPr txBox="1">
            <a:spLocks noChangeAspect="1"/>
          </p:cNvSpPr>
          <p:nvPr/>
        </p:nvSpPr>
        <p:spPr>
          <a:xfrm>
            <a:off x="8670396" y="1881108"/>
            <a:ext cx="3112389" cy="806863"/>
          </a:xfrm>
          <a:prstGeom prst="rect">
            <a:avLst/>
          </a:prstGeom>
          <a:noFill/>
        </p:spPr>
        <p:txBody>
          <a:bodyPr wrap="square" lIns="0" tIns="0" rIns="0" bIns="0"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384" rtl="0" eaLnBrk="1" fontAlgn="auto" latinLnBrk="0" hangingPunct="1">
              <a:lnSpc>
                <a:spcPct val="90000"/>
              </a:lnSpc>
              <a:spcBef>
                <a:spcPts val="0"/>
              </a:spcBef>
              <a:spcAft>
                <a:spcPts val="0"/>
              </a:spcAft>
              <a:buClrTx/>
              <a:buSzTx/>
              <a:buFontTx/>
              <a:buNone/>
              <a:tabLst/>
              <a:defRPr/>
            </a:pPr>
            <a:r>
              <a:rPr kumimoji="0" lang="en-US" sz="2856" b="0" i="0" u="none" strike="noStrike" kern="1200" cap="none" spc="0" normalizeH="0" baseline="0" noProof="0" dirty="0">
                <a:ln>
                  <a:noFill/>
                </a:ln>
                <a:solidFill>
                  <a:srgbClr val="000000"/>
                </a:solidFill>
                <a:effectLst/>
                <a:uLnTx/>
                <a:uFillTx/>
                <a:latin typeface="Segoe UI Light"/>
                <a:ea typeface="+mn-ea"/>
                <a:cs typeface="Segoe UI Semilight" panose="020B0402040204020203" pitchFamily="34" charset="0"/>
              </a:rPr>
              <a:t>Just works with the rest of Microsoft</a:t>
            </a:r>
          </a:p>
        </p:txBody>
      </p:sp>
      <p:sp>
        <p:nvSpPr>
          <p:cNvPr id="9" name="Oval 8"/>
          <p:cNvSpPr/>
          <p:nvPr/>
        </p:nvSpPr>
        <p:spPr bwMode="auto">
          <a:xfrm>
            <a:off x="9403210" y="3122124"/>
            <a:ext cx="1708654" cy="1708654"/>
          </a:xfrm>
          <a:prstGeom prst="ellipse">
            <a:avLst/>
          </a:prstGeom>
          <a:solidFill>
            <a:schemeClr val="bg1"/>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441" tIns="149153" rIns="186441" bIns="149153" numCol="1" spcCol="0" rtlCol="0" fromWordArt="0" anchor="ctr" anchorCtr="0" forceAA="0" compatLnSpc="1">
            <a:prstTxWarp prst="textNoShape">
              <a:avLst/>
            </a:prstTxWarp>
            <a:noAutofit/>
          </a:bodyPr>
          <a:lstStyle/>
          <a:p>
            <a:pPr marL="0" marR="0" lvl="0" indent="0" algn="ctr" defTabSz="950481" rtl="0" eaLnBrk="1" fontAlgn="base" latinLnBrk="0" hangingPunct="1">
              <a:lnSpc>
                <a:spcPct val="90000"/>
              </a:lnSpc>
              <a:spcBef>
                <a:spcPct val="0"/>
              </a:spcBef>
              <a:spcAft>
                <a:spcPct val="0"/>
              </a:spcAft>
              <a:buClrTx/>
              <a:buSzTx/>
              <a:buFontTx/>
              <a:buNone/>
              <a:tabLst/>
              <a:defRPr/>
            </a:pPr>
            <a:endParaRPr kumimoji="0" lang="en-US" sz="1222"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0" name="TextBox 29"/>
          <p:cNvSpPr txBox="1">
            <a:spLocks noChangeAspect="1"/>
          </p:cNvSpPr>
          <p:nvPr/>
        </p:nvSpPr>
        <p:spPr>
          <a:xfrm>
            <a:off x="688975" y="1883659"/>
            <a:ext cx="2520743" cy="806863"/>
          </a:xfrm>
          <a:prstGeom prst="rect">
            <a:avLst/>
          </a:prstGeom>
          <a:noFill/>
        </p:spPr>
        <p:txBody>
          <a:bodyPr wrap="square" lIns="0" tIns="0" rIns="0" bIns="0"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384" rtl="0" eaLnBrk="1" fontAlgn="auto" latinLnBrk="0" hangingPunct="1">
              <a:lnSpc>
                <a:spcPct val="90000"/>
              </a:lnSpc>
              <a:spcBef>
                <a:spcPts val="0"/>
              </a:spcBef>
              <a:spcAft>
                <a:spcPts val="0"/>
              </a:spcAft>
              <a:buClrTx/>
              <a:buSzTx/>
              <a:buFontTx/>
              <a:buNone/>
              <a:tabLst/>
              <a:defRPr/>
            </a:pPr>
            <a:r>
              <a:rPr kumimoji="0" lang="en-US" sz="2856" b="0" i="0" u="none" strike="noStrike" kern="1200" cap="none" spc="0" normalizeH="0" baseline="0" noProof="0" dirty="0">
                <a:ln>
                  <a:noFill/>
                </a:ln>
                <a:solidFill>
                  <a:srgbClr val="000000"/>
                </a:solidFill>
                <a:effectLst/>
                <a:uLnTx/>
                <a:uFillTx/>
                <a:latin typeface="Segoe UI Light"/>
                <a:ea typeface="+mn-ea"/>
                <a:cs typeface="Segoe UI Semilight" panose="020B0402040204020203" pitchFamily="34" charset="0"/>
              </a:rPr>
              <a:t>The Focal Point for your data</a:t>
            </a:r>
          </a:p>
        </p:txBody>
      </p:sp>
      <p:sp>
        <p:nvSpPr>
          <p:cNvPr id="32" name="Oval 31"/>
          <p:cNvSpPr/>
          <p:nvPr/>
        </p:nvSpPr>
        <p:spPr bwMode="auto">
          <a:xfrm>
            <a:off x="1067185" y="3124947"/>
            <a:ext cx="1708654" cy="1708650"/>
          </a:xfrm>
          <a:prstGeom prst="ellipse">
            <a:avLst/>
          </a:prstGeom>
          <a:solidFill>
            <a:schemeClr val="bg1"/>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441" tIns="149153" rIns="186441" bIns="149153" numCol="1" spcCol="0" rtlCol="0" fromWordArt="0" anchor="ctr" anchorCtr="0" forceAA="0" compatLnSpc="1">
            <a:prstTxWarp prst="textNoShape">
              <a:avLst/>
            </a:prstTxWarp>
            <a:noAutofit/>
          </a:bodyPr>
          <a:lstStyle/>
          <a:p>
            <a:pPr marL="0" marR="0" lvl="0" indent="0" algn="ctr" defTabSz="950481" rtl="0" eaLnBrk="1" fontAlgn="base" latinLnBrk="0" hangingPunct="1">
              <a:lnSpc>
                <a:spcPct val="90000"/>
              </a:lnSpc>
              <a:spcBef>
                <a:spcPct val="0"/>
              </a:spcBef>
              <a:spcAft>
                <a:spcPct val="0"/>
              </a:spcAft>
              <a:buClrTx/>
              <a:buSzTx/>
              <a:buFontTx/>
              <a:buNone/>
              <a:tabLst/>
              <a:defRPr/>
            </a:pPr>
            <a:endParaRPr kumimoji="0" lang="en-US" sz="1222"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41" name="TextBox 40"/>
          <p:cNvSpPr txBox="1"/>
          <p:nvPr/>
        </p:nvSpPr>
        <p:spPr>
          <a:xfrm>
            <a:off x="8850529" y="4973785"/>
            <a:ext cx="2814013" cy="1707947"/>
          </a:xfrm>
          <a:prstGeom prst="rect">
            <a:avLst/>
          </a:prstGeom>
          <a:noFill/>
        </p:spPr>
        <p:txBody>
          <a:bodyPr wrap="square" lIns="182828" tIns="146262" rIns="182828" bIns="146262"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1"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Segoe UI Semilight" panose="020B0402040204020203" pitchFamily="34" charset="0"/>
              </a:rPr>
              <a:t>Building or integrating with CDS means your apps automatically work with other Microsoft apps and services</a:t>
            </a:r>
          </a:p>
        </p:txBody>
      </p:sp>
      <p:sp>
        <p:nvSpPr>
          <p:cNvPr id="58" name="TextBox 57">
            <a:extLst>
              <a:ext uri="{FF2B5EF4-FFF2-40B4-BE49-F238E27FC236}">
                <a16:creationId xmlns:a16="http://schemas.microsoft.com/office/drawing/2014/main" id="{D7096C17-1C91-4D32-A0BD-2F23E1CAEBAD}"/>
              </a:ext>
            </a:extLst>
          </p:cNvPr>
          <p:cNvSpPr txBox="1"/>
          <p:nvPr/>
        </p:nvSpPr>
        <p:spPr>
          <a:xfrm>
            <a:off x="4953820" y="1764337"/>
            <a:ext cx="2139203" cy="1210296"/>
          </a:xfrm>
          <a:prstGeom prst="rect">
            <a:avLst/>
          </a:prstGeom>
          <a:noFill/>
        </p:spPr>
        <p:txBody>
          <a:bodyPr wrap="square" lIns="0" tIns="0" rIns="0" bIns="0"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384" rtl="0" eaLnBrk="1" fontAlgn="auto" latinLnBrk="0" hangingPunct="1">
              <a:lnSpc>
                <a:spcPct val="90000"/>
              </a:lnSpc>
              <a:spcBef>
                <a:spcPts val="0"/>
              </a:spcBef>
              <a:spcAft>
                <a:spcPts val="0"/>
              </a:spcAft>
              <a:buClrTx/>
              <a:buSzTx/>
              <a:buFontTx/>
              <a:buNone/>
              <a:tabLst/>
              <a:defRPr/>
            </a:pPr>
            <a:r>
              <a:rPr kumimoji="0" lang="en-US" sz="2856" b="0" i="0" u="none" strike="noStrike" kern="1200" cap="none" spc="0" normalizeH="0" baseline="0" noProof="0" dirty="0">
                <a:ln>
                  <a:noFill/>
                </a:ln>
                <a:solidFill>
                  <a:srgbClr val="000000"/>
                </a:solidFill>
                <a:effectLst/>
                <a:uLnTx/>
                <a:uFillTx/>
                <a:latin typeface="Segoe UI Light"/>
                <a:ea typeface="+mn-ea"/>
                <a:cs typeface="Segoe UI Semilight" panose="020B0402040204020203" pitchFamily="34" charset="0"/>
              </a:rPr>
              <a:t>A g</a:t>
            </a:r>
            <a:r>
              <a:rPr kumimoji="0" lang="en-US" sz="2856" b="0" i="0" u="none" strike="noStrike" kern="1200" cap="none" spc="0" normalizeH="0" baseline="0" noProof="0" dirty="0" err="1">
                <a:ln>
                  <a:noFill/>
                </a:ln>
                <a:solidFill>
                  <a:srgbClr val="000000"/>
                </a:solidFill>
                <a:effectLst/>
                <a:uLnTx/>
                <a:uFillTx/>
                <a:latin typeface="Segoe UI Light"/>
                <a:ea typeface="+mn-ea"/>
                <a:cs typeface="Segoe UI Semilight" panose="020B0402040204020203" pitchFamily="34" charset="0"/>
              </a:rPr>
              <a:t>reat</a:t>
            </a:r>
            <a:r>
              <a:rPr kumimoji="0" lang="en-US" sz="2856" b="0" i="0" u="none" strike="noStrike" kern="1200" cap="none" spc="0" normalizeH="0" baseline="0" noProof="0" dirty="0">
                <a:ln>
                  <a:noFill/>
                </a:ln>
                <a:solidFill>
                  <a:srgbClr val="000000"/>
                </a:solidFill>
                <a:effectLst/>
                <a:uLnTx/>
                <a:uFillTx/>
                <a:latin typeface="Segoe UI Light"/>
                <a:ea typeface="+mn-ea"/>
                <a:cs typeface="Segoe UI Semilight" panose="020B0402040204020203" pitchFamily="34" charset="0"/>
              </a:rPr>
              <a:t> place to build and manage apps</a:t>
            </a:r>
          </a:p>
        </p:txBody>
      </p:sp>
      <p:sp>
        <p:nvSpPr>
          <p:cNvPr id="59" name="Oval 58">
            <a:extLst>
              <a:ext uri="{FF2B5EF4-FFF2-40B4-BE49-F238E27FC236}">
                <a16:creationId xmlns:a16="http://schemas.microsoft.com/office/drawing/2014/main" id="{F09F4507-E7FB-4E93-8E04-02828596A60F}"/>
              </a:ext>
            </a:extLst>
          </p:cNvPr>
          <p:cNvSpPr>
            <a:spLocks noChangeAspect="1"/>
          </p:cNvSpPr>
          <p:nvPr/>
        </p:nvSpPr>
        <p:spPr bwMode="auto">
          <a:xfrm>
            <a:off x="5104285" y="3132320"/>
            <a:ext cx="1708654" cy="1708654"/>
          </a:xfrm>
          <a:prstGeom prst="ellipse">
            <a:avLst/>
          </a:prstGeom>
          <a:solidFill>
            <a:schemeClr val="bg1"/>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441" tIns="149153" rIns="186441" bIns="149153" numCol="1" spcCol="0" rtlCol="0" fromWordArt="0" anchor="ctr" anchorCtr="0" forceAA="0" compatLnSpc="1">
            <a:prstTxWarp prst="textNoShape">
              <a:avLst/>
            </a:prstTxWarp>
            <a:noAutofit/>
          </a:bodyPr>
          <a:lstStyle/>
          <a:p>
            <a:pPr marL="0" marR="0" lvl="0" indent="0" algn="ctr" defTabSz="950481" rtl="0" eaLnBrk="1" fontAlgn="base" latinLnBrk="0" hangingPunct="1">
              <a:lnSpc>
                <a:spcPct val="90000"/>
              </a:lnSpc>
              <a:spcBef>
                <a:spcPct val="0"/>
              </a:spcBef>
              <a:spcAft>
                <a:spcPct val="0"/>
              </a:spcAft>
              <a:buClrTx/>
              <a:buSzTx/>
              <a:buFontTx/>
              <a:buNone/>
              <a:tabLst/>
              <a:defRPr/>
            </a:pPr>
            <a:endParaRPr kumimoji="0" lang="en-US" sz="1222"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60" name="TextBox 59">
            <a:extLst>
              <a:ext uri="{FF2B5EF4-FFF2-40B4-BE49-F238E27FC236}">
                <a16:creationId xmlns:a16="http://schemas.microsoft.com/office/drawing/2014/main" id="{A91BA5F1-5390-4447-8C67-9B1BD2878430}"/>
              </a:ext>
            </a:extLst>
          </p:cNvPr>
          <p:cNvSpPr txBox="1"/>
          <p:nvPr/>
        </p:nvSpPr>
        <p:spPr>
          <a:xfrm>
            <a:off x="4496735" y="5153892"/>
            <a:ext cx="2937145" cy="1159793"/>
          </a:xfrm>
          <a:prstGeom prst="rect">
            <a:avLst/>
          </a:prstGeom>
          <a:noFill/>
        </p:spPr>
        <p:txBody>
          <a:bodyPr wrap="square" lIns="182828" tIns="146262" rIns="182828" bIns="146262"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836" b="0" i="1"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Segoe UI Semilight" panose="020B0402040204020203" pitchFamily="34" charset="0"/>
              </a:rPr>
              <a:t>We have the tools to let all users build apps and intelligence on their data</a:t>
            </a:r>
          </a:p>
        </p:txBody>
      </p:sp>
      <p:grpSp>
        <p:nvGrpSpPr>
          <p:cNvPr id="13" name="Group 12"/>
          <p:cNvGrpSpPr/>
          <p:nvPr/>
        </p:nvGrpSpPr>
        <p:grpSpPr>
          <a:xfrm>
            <a:off x="1155685" y="3325989"/>
            <a:ext cx="1463866" cy="1148230"/>
            <a:chOff x="7862545" y="2557387"/>
            <a:chExt cx="3551745" cy="2785928"/>
          </a:xfrm>
        </p:grpSpPr>
        <p:grpSp>
          <p:nvGrpSpPr>
            <p:cNvPr id="51" name="Group 50"/>
            <p:cNvGrpSpPr/>
            <p:nvPr/>
          </p:nvGrpSpPr>
          <p:grpSpPr>
            <a:xfrm>
              <a:off x="7862545" y="3799702"/>
              <a:ext cx="533400" cy="533400"/>
              <a:chOff x="579437" y="3694111"/>
              <a:chExt cx="533400" cy="533400"/>
            </a:xfrm>
          </p:grpSpPr>
          <p:sp>
            <p:nvSpPr>
              <p:cNvPr id="52" name="Oval 51"/>
              <p:cNvSpPr/>
              <p:nvPr/>
            </p:nvSpPr>
            <p:spPr bwMode="auto">
              <a:xfrm>
                <a:off x="579437" y="3694111"/>
                <a:ext cx="533400" cy="533400"/>
              </a:xfrm>
              <a:prstGeom prst="ellipse">
                <a:avLst/>
              </a:prstGeom>
              <a:solidFill>
                <a:schemeClr val="bg1"/>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53" name="Picture 52" descr="&lt;strong&gt;Power BI&lt;/strong&gt; Integration | MailChimp Integrations Directory"/>
              <p:cNvPicPr>
                <a:picLocks noChangeAspect="1"/>
              </p:cNvPicPr>
              <p:nvPr/>
            </p:nvPicPr>
            <p:blipFill>
              <a:blip r:embed="rId3"/>
              <a:stretch>
                <a:fillRect/>
              </a:stretch>
            </p:blipFill>
            <p:spPr>
              <a:xfrm>
                <a:off x="710019" y="3849797"/>
                <a:ext cx="272235" cy="272235"/>
              </a:xfrm>
              <a:prstGeom prst="rect">
                <a:avLst/>
              </a:prstGeom>
              <a:ln w="3175">
                <a:noFill/>
              </a:ln>
            </p:spPr>
          </p:pic>
        </p:grpSp>
        <p:grpSp>
          <p:nvGrpSpPr>
            <p:cNvPr id="54" name="Group 53"/>
            <p:cNvGrpSpPr/>
            <p:nvPr/>
          </p:nvGrpSpPr>
          <p:grpSpPr>
            <a:xfrm>
              <a:off x="9396639" y="2557387"/>
              <a:ext cx="533400" cy="533400"/>
              <a:chOff x="2484437" y="2541586"/>
              <a:chExt cx="533400" cy="533400"/>
            </a:xfrm>
          </p:grpSpPr>
          <p:sp>
            <p:nvSpPr>
              <p:cNvPr id="55" name="Oval 54"/>
              <p:cNvSpPr/>
              <p:nvPr/>
            </p:nvSpPr>
            <p:spPr bwMode="auto">
              <a:xfrm>
                <a:off x="2484437" y="2541586"/>
                <a:ext cx="533400" cy="533400"/>
              </a:xfrm>
              <a:prstGeom prst="ellipse">
                <a:avLst/>
              </a:prstGeom>
              <a:solidFill>
                <a:schemeClr val="bg1"/>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56" name="Picture 55"/>
              <p:cNvPicPr>
                <a:picLocks noChangeAspect="1"/>
              </p:cNvPicPr>
              <p:nvPr/>
            </p:nvPicPr>
            <p:blipFill>
              <a:blip r:embed="rId4">
                <a:duotone>
                  <a:prstClr val="black"/>
                  <a:schemeClr val="accent6">
                    <a:tint val="45000"/>
                    <a:satMod val="400000"/>
                  </a:schemeClr>
                </a:duotone>
                <a:lum bright="-40000" contrast="-40000"/>
              </a:blip>
              <a:stretch>
                <a:fillRect/>
              </a:stretch>
            </p:blipFill>
            <p:spPr>
              <a:xfrm>
                <a:off x="2623424" y="2710638"/>
                <a:ext cx="255425" cy="195295"/>
              </a:xfrm>
              <a:prstGeom prst="rect">
                <a:avLst/>
              </a:prstGeom>
              <a:ln w="3175">
                <a:noFill/>
              </a:ln>
            </p:spPr>
          </p:pic>
        </p:grpSp>
        <p:grpSp>
          <p:nvGrpSpPr>
            <p:cNvPr id="66" name="Group 65"/>
            <p:cNvGrpSpPr/>
            <p:nvPr/>
          </p:nvGrpSpPr>
          <p:grpSpPr>
            <a:xfrm>
              <a:off x="8579246" y="3132952"/>
              <a:ext cx="533400" cy="533400"/>
              <a:chOff x="1036637" y="2278062"/>
              <a:chExt cx="533400" cy="533400"/>
            </a:xfrm>
          </p:grpSpPr>
          <p:sp>
            <p:nvSpPr>
              <p:cNvPr id="67" name="Oval 66"/>
              <p:cNvSpPr/>
              <p:nvPr/>
            </p:nvSpPr>
            <p:spPr bwMode="auto">
              <a:xfrm>
                <a:off x="1036637" y="2278062"/>
                <a:ext cx="533400" cy="533400"/>
              </a:xfrm>
              <a:prstGeom prst="ellipse">
                <a:avLst/>
              </a:prstGeom>
              <a:solidFill>
                <a:schemeClr val="bg1"/>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68" name="Picture 67"/>
              <p:cNvPicPr>
                <a:picLocks noChangeAspect="1"/>
              </p:cNvPicPr>
              <p:nvPr/>
            </p:nvPicPr>
            <p:blipFill>
              <a:blip r:embed="rId5">
                <a:duotone>
                  <a:prstClr val="black"/>
                  <a:srgbClr val="000000">
                    <a:tint val="45000"/>
                    <a:satMod val="400000"/>
                  </a:srgbClr>
                </a:duotone>
                <a:lum bright="-40000" contrast="-40000"/>
              </a:blip>
              <a:stretch>
                <a:fillRect/>
              </a:stretch>
            </p:blipFill>
            <p:spPr>
              <a:xfrm>
                <a:off x="1180305" y="2480021"/>
                <a:ext cx="246063" cy="207268"/>
              </a:xfrm>
              <a:prstGeom prst="rect">
                <a:avLst/>
              </a:prstGeom>
              <a:ln w="3175">
                <a:noFill/>
              </a:ln>
            </p:spPr>
          </p:pic>
        </p:grpSp>
        <p:grpSp>
          <p:nvGrpSpPr>
            <p:cNvPr id="69" name="Group 68"/>
            <p:cNvGrpSpPr/>
            <p:nvPr/>
          </p:nvGrpSpPr>
          <p:grpSpPr>
            <a:xfrm>
              <a:off x="10692399" y="4809915"/>
              <a:ext cx="533400" cy="533400"/>
              <a:chOff x="3544886" y="2963862"/>
              <a:chExt cx="533400" cy="533400"/>
            </a:xfrm>
          </p:grpSpPr>
          <p:sp>
            <p:nvSpPr>
              <p:cNvPr id="70" name="Oval 69"/>
              <p:cNvSpPr/>
              <p:nvPr/>
            </p:nvSpPr>
            <p:spPr bwMode="auto">
              <a:xfrm>
                <a:off x="3544886" y="2963862"/>
                <a:ext cx="533400" cy="533400"/>
              </a:xfrm>
              <a:prstGeom prst="ellipse">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71" name="Freeform 2"/>
              <p:cNvSpPr/>
              <p:nvPr/>
            </p:nvSpPr>
            <p:spPr>
              <a:xfrm>
                <a:off x="3703637" y="3104355"/>
                <a:ext cx="209938" cy="252413"/>
              </a:xfrm>
              <a:custGeom>
                <a:avLst/>
                <a:gdLst>
                  <a:gd name="connsiteX0" fmla="*/ 1321723 w 2047881"/>
                  <a:gd name="connsiteY0" fmla="*/ 0 h 2462211"/>
                  <a:gd name="connsiteX1" fmla="*/ 2045623 w 2047881"/>
                  <a:gd name="connsiteY1" fmla="*/ 225555 h 2462211"/>
                  <a:gd name="connsiteX2" fmla="*/ 2038608 w 2047881"/>
                  <a:gd name="connsiteY2" fmla="*/ 227242 h 2462211"/>
                  <a:gd name="connsiteX3" fmla="*/ 2047879 w 2047881"/>
                  <a:gd name="connsiteY3" fmla="*/ 230039 h 2462211"/>
                  <a:gd name="connsiteX4" fmla="*/ 2047881 w 2047881"/>
                  <a:gd name="connsiteY4" fmla="*/ 2257423 h 2462211"/>
                  <a:gd name="connsiteX5" fmla="*/ 2047881 w 2047881"/>
                  <a:gd name="connsiteY5" fmla="*/ 2257423 h 2462211"/>
                  <a:gd name="connsiteX6" fmla="*/ 2047881 w 2047881"/>
                  <a:gd name="connsiteY6" fmla="*/ 2257423 h 2462211"/>
                  <a:gd name="connsiteX7" fmla="*/ 2047881 w 2047881"/>
                  <a:gd name="connsiteY7" fmla="*/ 2273528 h 2462211"/>
                  <a:gd name="connsiteX8" fmla="*/ 1529155 w 2047881"/>
                  <a:gd name="connsiteY8" fmla="*/ 2403209 h 2462211"/>
                  <a:gd name="connsiteX9" fmla="*/ 1319219 w 2047881"/>
                  <a:gd name="connsiteY9" fmla="*/ 2462211 h 2462211"/>
                  <a:gd name="connsiteX10" fmla="*/ 4769 w 2047881"/>
                  <a:gd name="connsiteY10" fmla="*/ 1978818 h 2462211"/>
                  <a:gd name="connsiteX11" fmla="*/ 1312199 w 2047881"/>
                  <a:gd name="connsiteY11" fmla="*/ 2157103 h 2462211"/>
                  <a:gd name="connsiteX12" fmla="*/ 1312199 w 2047881"/>
                  <a:gd name="connsiteY12" fmla="*/ 401896 h 2462211"/>
                  <a:gd name="connsiteX13" fmla="*/ 442916 w 2047881"/>
                  <a:gd name="connsiteY13" fmla="*/ 610902 h 2462211"/>
                  <a:gd name="connsiteX14" fmla="*/ 442916 w 2047881"/>
                  <a:gd name="connsiteY14" fmla="*/ 1799772 h 2462211"/>
                  <a:gd name="connsiteX15" fmla="*/ 0 w 2047881"/>
                  <a:gd name="connsiteY15" fmla="*/ 1971676 h 2462211"/>
                  <a:gd name="connsiteX16" fmla="*/ 0 w 2047881"/>
                  <a:gd name="connsiteY16" fmla="*/ 509590 h 2462211"/>
                  <a:gd name="connsiteX17" fmla="*/ 11240 w 2047881"/>
                  <a:gd name="connsiteY17" fmla="*/ 510238 h 2462211"/>
                  <a:gd name="connsiteX18" fmla="*/ 2387 w 2047881"/>
                  <a:gd name="connsiteY18" fmla="*/ 507206 h 2462211"/>
                  <a:gd name="connsiteX0" fmla="*/ 1321723 w 2047881"/>
                  <a:gd name="connsiteY0" fmla="*/ 0 h 2462211"/>
                  <a:gd name="connsiteX1" fmla="*/ 2045623 w 2047881"/>
                  <a:gd name="connsiteY1" fmla="*/ 225555 h 2462211"/>
                  <a:gd name="connsiteX2" fmla="*/ 2038608 w 2047881"/>
                  <a:gd name="connsiteY2" fmla="*/ 227242 h 2462211"/>
                  <a:gd name="connsiteX3" fmla="*/ 2047879 w 2047881"/>
                  <a:gd name="connsiteY3" fmla="*/ 230039 h 2462211"/>
                  <a:gd name="connsiteX4" fmla="*/ 2047881 w 2047881"/>
                  <a:gd name="connsiteY4" fmla="*/ 2257423 h 2462211"/>
                  <a:gd name="connsiteX5" fmla="*/ 2047881 w 2047881"/>
                  <a:gd name="connsiteY5" fmla="*/ 2257423 h 2462211"/>
                  <a:gd name="connsiteX6" fmla="*/ 2047881 w 2047881"/>
                  <a:gd name="connsiteY6" fmla="*/ 2257423 h 2462211"/>
                  <a:gd name="connsiteX7" fmla="*/ 2047881 w 2047881"/>
                  <a:gd name="connsiteY7" fmla="*/ 2273528 h 2462211"/>
                  <a:gd name="connsiteX8" fmla="*/ 1529155 w 2047881"/>
                  <a:gd name="connsiteY8" fmla="*/ 2403209 h 2462211"/>
                  <a:gd name="connsiteX9" fmla="*/ 1319219 w 2047881"/>
                  <a:gd name="connsiteY9" fmla="*/ 2462211 h 2462211"/>
                  <a:gd name="connsiteX10" fmla="*/ 4769 w 2047881"/>
                  <a:gd name="connsiteY10" fmla="*/ 1978818 h 2462211"/>
                  <a:gd name="connsiteX11" fmla="*/ 1312199 w 2047881"/>
                  <a:gd name="connsiteY11" fmla="*/ 2157103 h 2462211"/>
                  <a:gd name="connsiteX12" fmla="*/ 1433111 w 2047881"/>
                  <a:gd name="connsiteY12" fmla="*/ 324953 h 2462211"/>
                  <a:gd name="connsiteX13" fmla="*/ 442916 w 2047881"/>
                  <a:gd name="connsiteY13" fmla="*/ 610902 h 2462211"/>
                  <a:gd name="connsiteX14" fmla="*/ 442916 w 2047881"/>
                  <a:gd name="connsiteY14" fmla="*/ 1799772 h 2462211"/>
                  <a:gd name="connsiteX15" fmla="*/ 0 w 2047881"/>
                  <a:gd name="connsiteY15" fmla="*/ 1971676 h 2462211"/>
                  <a:gd name="connsiteX16" fmla="*/ 0 w 2047881"/>
                  <a:gd name="connsiteY16" fmla="*/ 509590 h 2462211"/>
                  <a:gd name="connsiteX17" fmla="*/ 11240 w 2047881"/>
                  <a:gd name="connsiteY17" fmla="*/ 510238 h 2462211"/>
                  <a:gd name="connsiteX18" fmla="*/ 2387 w 2047881"/>
                  <a:gd name="connsiteY18" fmla="*/ 507206 h 2462211"/>
                  <a:gd name="connsiteX19" fmla="*/ 1321723 w 2047881"/>
                  <a:gd name="connsiteY19" fmla="*/ 0 h 2462211"/>
                  <a:gd name="connsiteX0" fmla="*/ 1321723 w 2047881"/>
                  <a:gd name="connsiteY0" fmla="*/ 0 h 2462211"/>
                  <a:gd name="connsiteX1" fmla="*/ 2045623 w 2047881"/>
                  <a:gd name="connsiteY1" fmla="*/ 225555 h 2462211"/>
                  <a:gd name="connsiteX2" fmla="*/ 2038608 w 2047881"/>
                  <a:gd name="connsiteY2" fmla="*/ 227242 h 2462211"/>
                  <a:gd name="connsiteX3" fmla="*/ 2047879 w 2047881"/>
                  <a:gd name="connsiteY3" fmla="*/ 230039 h 2462211"/>
                  <a:gd name="connsiteX4" fmla="*/ 2047881 w 2047881"/>
                  <a:gd name="connsiteY4" fmla="*/ 2257423 h 2462211"/>
                  <a:gd name="connsiteX5" fmla="*/ 2047881 w 2047881"/>
                  <a:gd name="connsiteY5" fmla="*/ 2257423 h 2462211"/>
                  <a:gd name="connsiteX6" fmla="*/ 2047881 w 2047881"/>
                  <a:gd name="connsiteY6" fmla="*/ 2257423 h 2462211"/>
                  <a:gd name="connsiteX7" fmla="*/ 2047881 w 2047881"/>
                  <a:gd name="connsiteY7" fmla="*/ 2273528 h 2462211"/>
                  <a:gd name="connsiteX8" fmla="*/ 1529155 w 2047881"/>
                  <a:gd name="connsiteY8" fmla="*/ 2403209 h 2462211"/>
                  <a:gd name="connsiteX9" fmla="*/ 1319219 w 2047881"/>
                  <a:gd name="connsiteY9" fmla="*/ 2462211 h 2462211"/>
                  <a:gd name="connsiteX10" fmla="*/ 4769 w 2047881"/>
                  <a:gd name="connsiteY10" fmla="*/ 1978818 h 2462211"/>
                  <a:gd name="connsiteX11" fmla="*/ 1312199 w 2047881"/>
                  <a:gd name="connsiteY11" fmla="*/ 2157103 h 2462211"/>
                  <a:gd name="connsiteX12" fmla="*/ 1433111 w 2047881"/>
                  <a:gd name="connsiteY12" fmla="*/ 324953 h 2462211"/>
                  <a:gd name="connsiteX13" fmla="*/ 338492 w 2047881"/>
                  <a:gd name="connsiteY13" fmla="*/ 517471 h 2462211"/>
                  <a:gd name="connsiteX14" fmla="*/ 442916 w 2047881"/>
                  <a:gd name="connsiteY14" fmla="*/ 1799772 h 2462211"/>
                  <a:gd name="connsiteX15" fmla="*/ 0 w 2047881"/>
                  <a:gd name="connsiteY15" fmla="*/ 1971676 h 2462211"/>
                  <a:gd name="connsiteX16" fmla="*/ 0 w 2047881"/>
                  <a:gd name="connsiteY16" fmla="*/ 509590 h 2462211"/>
                  <a:gd name="connsiteX17" fmla="*/ 11240 w 2047881"/>
                  <a:gd name="connsiteY17" fmla="*/ 510238 h 2462211"/>
                  <a:gd name="connsiteX18" fmla="*/ 2387 w 2047881"/>
                  <a:gd name="connsiteY18" fmla="*/ 507206 h 2462211"/>
                  <a:gd name="connsiteX19" fmla="*/ 1321723 w 2047881"/>
                  <a:gd name="connsiteY19" fmla="*/ 0 h 2462211"/>
                  <a:gd name="connsiteX0" fmla="*/ 1321723 w 2047881"/>
                  <a:gd name="connsiteY0" fmla="*/ 0 h 2462211"/>
                  <a:gd name="connsiteX1" fmla="*/ 2045623 w 2047881"/>
                  <a:gd name="connsiteY1" fmla="*/ 225555 h 2462211"/>
                  <a:gd name="connsiteX2" fmla="*/ 2038608 w 2047881"/>
                  <a:gd name="connsiteY2" fmla="*/ 227242 h 2462211"/>
                  <a:gd name="connsiteX3" fmla="*/ 2047879 w 2047881"/>
                  <a:gd name="connsiteY3" fmla="*/ 230039 h 2462211"/>
                  <a:gd name="connsiteX4" fmla="*/ 2047881 w 2047881"/>
                  <a:gd name="connsiteY4" fmla="*/ 2257423 h 2462211"/>
                  <a:gd name="connsiteX5" fmla="*/ 2047881 w 2047881"/>
                  <a:gd name="connsiteY5" fmla="*/ 2257423 h 2462211"/>
                  <a:gd name="connsiteX6" fmla="*/ 2047881 w 2047881"/>
                  <a:gd name="connsiteY6" fmla="*/ 2257423 h 2462211"/>
                  <a:gd name="connsiteX7" fmla="*/ 2047881 w 2047881"/>
                  <a:gd name="connsiteY7" fmla="*/ 2273528 h 2462211"/>
                  <a:gd name="connsiteX8" fmla="*/ 1529155 w 2047881"/>
                  <a:gd name="connsiteY8" fmla="*/ 2403209 h 2462211"/>
                  <a:gd name="connsiteX9" fmla="*/ 1319219 w 2047881"/>
                  <a:gd name="connsiteY9" fmla="*/ 2462211 h 2462211"/>
                  <a:gd name="connsiteX10" fmla="*/ 4769 w 2047881"/>
                  <a:gd name="connsiteY10" fmla="*/ 1978818 h 2462211"/>
                  <a:gd name="connsiteX11" fmla="*/ 1312199 w 2047881"/>
                  <a:gd name="connsiteY11" fmla="*/ 2157103 h 2462211"/>
                  <a:gd name="connsiteX12" fmla="*/ 1433111 w 2047881"/>
                  <a:gd name="connsiteY12" fmla="*/ 324953 h 2462211"/>
                  <a:gd name="connsiteX13" fmla="*/ 431923 w 2047881"/>
                  <a:gd name="connsiteY13" fmla="*/ 588918 h 2462211"/>
                  <a:gd name="connsiteX14" fmla="*/ 442916 w 2047881"/>
                  <a:gd name="connsiteY14" fmla="*/ 1799772 h 2462211"/>
                  <a:gd name="connsiteX15" fmla="*/ 0 w 2047881"/>
                  <a:gd name="connsiteY15" fmla="*/ 1971676 h 2462211"/>
                  <a:gd name="connsiteX16" fmla="*/ 0 w 2047881"/>
                  <a:gd name="connsiteY16" fmla="*/ 509590 h 2462211"/>
                  <a:gd name="connsiteX17" fmla="*/ 11240 w 2047881"/>
                  <a:gd name="connsiteY17" fmla="*/ 510238 h 2462211"/>
                  <a:gd name="connsiteX18" fmla="*/ 2387 w 2047881"/>
                  <a:gd name="connsiteY18" fmla="*/ 507206 h 2462211"/>
                  <a:gd name="connsiteX19" fmla="*/ 1321723 w 2047881"/>
                  <a:gd name="connsiteY19" fmla="*/ 0 h 2462211"/>
                  <a:gd name="connsiteX0" fmla="*/ 1321723 w 2047881"/>
                  <a:gd name="connsiteY0" fmla="*/ 0 h 2462211"/>
                  <a:gd name="connsiteX1" fmla="*/ 2045623 w 2047881"/>
                  <a:gd name="connsiteY1" fmla="*/ 225555 h 2462211"/>
                  <a:gd name="connsiteX2" fmla="*/ 2038608 w 2047881"/>
                  <a:gd name="connsiteY2" fmla="*/ 227242 h 2462211"/>
                  <a:gd name="connsiteX3" fmla="*/ 2047879 w 2047881"/>
                  <a:gd name="connsiteY3" fmla="*/ 230039 h 2462211"/>
                  <a:gd name="connsiteX4" fmla="*/ 2047881 w 2047881"/>
                  <a:gd name="connsiteY4" fmla="*/ 2257423 h 2462211"/>
                  <a:gd name="connsiteX5" fmla="*/ 2047881 w 2047881"/>
                  <a:gd name="connsiteY5" fmla="*/ 2257423 h 2462211"/>
                  <a:gd name="connsiteX6" fmla="*/ 2047881 w 2047881"/>
                  <a:gd name="connsiteY6" fmla="*/ 2257423 h 2462211"/>
                  <a:gd name="connsiteX7" fmla="*/ 2047881 w 2047881"/>
                  <a:gd name="connsiteY7" fmla="*/ 2273528 h 2462211"/>
                  <a:gd name="connsiteX8" fmla="*/ 1529155 w 2047881"/>
                  <a:gd name="connsiteY8" fmla="*/ 2403209 h 2462211"/>
                  <a:gd name="connsiteX9" fmla="*/ 1319219 w 2047881"/>
                  <a:gd name="connsiteY9" fmla="*/ 2462211 h 2462211"/>
                  <a:gd name="connsiteX10" fmla="*/ 4769 w 2047881"/>
                  <a:gd name="connsiteY10" fmla="*/ 1978818 h 2462211"/>
                  <a:gd name="connsiteX11" fmla="*/ 1312199 w 2047881"/>
                  <a:gd name="connsiteY11" fmla="*/ 2157103 h 2462211"/>
                  <a:gd name="connsiteX12" fmla="*/ 1433111 w 2047881"/>
                  <a:gd name="connsiteY12" fmla="*/ 324953 h 2462211"/>
                  <a:gd name="connsiteX13" fmla="*/ 431923 w 2047881"/>
                  <a:gd name="connsiteY13" fmla="*/ 588918 h 2462211"/>
                  <a:gd name="connsiteX14" fmla="*/ 426428 w 2047881"/>
                  <a:gd name="connsiteY14" fmla="*/ 1799773 h 2462211"/>
                  <a:gd name="connsiteX15" fmla="*/ 0 w 2047881"/>
                  <a:gd name="connsiteY15" fmla="*/ 1971676 h 2462211"/>
                  <a:gd name="connsiteX16" fmla="*/ 0 w 2047881"/>
                  <a:gd name="connsiteY16" fmla="*/ 509590 h 2462211"/>
                  <a:gd name="connsiteX17" fmla="*/ 11240 w 2047881"/>
                  <a:gd name="connsiteY17" fmla="*/ 510238 h 2462211"/>
                  <a:gd name="connsiteX18" fmla="*/ 2387 w 2047881"/>
                  <a:gd name="connsiteY18" fmla="*/ 507206 h 2462211"/>
                  <a:gd name="connsiteX19" fmla="*/ 1321723 w 2047881"/>
                  <a:gd name="connsiteY19" fmla="*/ 0 h 2462211"/>
                  <a:gd name="connsiteX0" fmla="*/ 1321723 w 2047881"/>
                  <a:gd name="connsiteY0" fmla="*/ 0 h 2462211"/>
                  <a:gd name="connsiteX1" fmla="*/ 2045623 w 2047881"/>
                  <a:gd name="connsiteY1" fmla="*/ 225555 h 2462211"/>
                  <a:gd name="connsiteX2" fmla="*/ 2038608 w 2047881"/>
                  <a:gd name="connsiteY2" fmla="*/ 227242 h 2462211"/>
                  <a:gd name="connsiteX3" fmla="*/ 2047879 w 2047881"/>
                  <a:gd name="connsiteY3" fmla="*/ 230039 h 2462211"/>
                  <a:gd name="connsiteX4" fmla="*/ 2047881 w 2047881"/>
                  <a:gd name="connsiteY4" fmla="*/ 2257423 h 2462211"/>
                  <a:gd name="connsiteX5" fmla="*/ 2047881 w 2047881"/>
                  <a:gd name="connsiteY5" fmla="*/ 2257423 h 2462211"/>
                  <a:gd name="connsiteX6" fmla="*/ 2047881 w 2047881"/>
                  <a:gd name="connsiteY6" fmla="*/ 2257423 h 2462211"/>
                  <a:gd name="connsiteX7" fmla="*/ 2047881 w 2047881"/>
                  <a:gd name="connsiteY7" fmla="*/ 2273528 h 2462211"/>
                  <a:gd name="connsiteX8" fmla="*/ 1529155 w 2047881"/>
                  <a:gd name="connsiteY8" fmla="*/ 2403209 h 2462211"/>
                  <a:gd name="connsiteX9" fmla="*/ 1319219 w 2047881"/>
                  <a:gd name="connsiteY9" fmla="*/ 2462211 h 2462211"/>
                  <a:gd name="connsiteX10" fmla="*/ 4769 w 2047881"/>
                  <a:gd name="connsiteY10" fmla="*/ 1978818 h 2462211"/>
                  <a:gd name="connsiteX11" fmla="*/ 1312199 w 2047881"/>
                  <a:gd name="connsiteY11" fmla="*/ 2157103 h 2462211"/>
                  <a:gd name="connsiteX12" fmla="*/ 1323191 w 2047881"/>
                  <a:gd name="connsiteY12" fmla="*/ 374419 h 2462211"/>
                  <a:gd name="connsiteX13" fmla="*/ 431923 w 2047881"/>
                  <a:gd name="connsiteY13" fmla="*/ 588918 h 2462211"/>
                  <a:gd name="connsiteX14" fmla="*/ 426428 w 2047881"/>
                  <a:gd name="connsiteY14" fmla="*/ 1799773 h 2462211"/>
                  <a:gd name="connsiteX15" fmla="*/ 0 w 2047881"/>
                  <a:gd name="connsiteY15" fmla="*/ 1971676 h 2462211"/>
                  <a:gd name="connsiteX16" fmla="*/ 0 w 2047881"/>
                  <a:gd name="connsiteY16" fmla="*/ 509590 h 2462211"/>
                  <a:gd name="connsiteX17" fmla="*/ 11240 w 2047881"/>
                  <a:gd name="connsiteY17" fmla="*/ 510238 h 2462211"/>
                  <a:gd name="connsiteX18" fmla="*/ 2387 w 2047881"/>
                  <a:gd name="connsiteY18" fmla="*/ 507206 h 2462211"/>
                  <a:gd name="connsiteX19" fmla="*/ 1321723 w 2047881"/>
                  <a:gd name="connsiteY19" fmla="*/ 0 h 2462211"/>
                  <a:gd name="connsiteX0" fmla="*/ 1321723 w 2047881"/>
                  <a:gd name="connsiteY0" fmla="*/ 0 h 2462211"/>
                  <a:gd name="connsiteX1" fmla="*/ 2045623 w 2047881"/>
                  <a:gd name="connsiteY1" fmla="*/ 225555 h 2462211"/>
                  <a:gd name="connsiteX2" fmla="*/ 2038608 w 2047881"/>
                  <a:gd name="connsiteY2" fmla="*/ 227242 h 2462211"/>
                  <a:gd name="connsiteX3" fmla="*/ 2047879 w 2047881"/>
                  <a:gd name="connsiteY3" fmla="*/ 230039 h 2462211"/>
                  <a:gd name="connsiteX4" fmla="*/ 2047881 w 2047881"/>
                  <a:gd name="connsiteY4" fmla="*/ 2257423 h 2462211"/>
                  <a:gd name="connsiteX5" fmla="*/ 2047881 w 2047881"/>
                  <a:gd name="connsiteY5" fmla="*/ 2257423 h 2462211"/>
                  <a:gd name="connsiteX6" fmla="*/ 2047881 w 2047881"/>
                  <a:gd name="connsiteY6" fmla="*/ 2257423 h 2462211"/>
                  <a:gd name="connsiteX7" fmla="*/ 2047881 w 2047881"/>
                  <a:gd name="connsiteY7" fmla="*/ 2273528 h 2462211"/>
                  <a:gd name="connsiteX8" fmla="*/ 1529155 w 2047881"/>
                  <a:gd name="connsiteY8" fmla="*/ 2403209 h 2462211"/>
                  <a:gd name="connsiteX9" fmla="*/ 1319219 w 2047881"/>
                  <a:gd name="connsiteY9" fmla="*/ 2462211 h 2462211"/>
                  <a:gd name="connsiteX10" fmla="*/ 4769 w 2047881"/>
                  <a:gd name="connsiteY10" fmla="*/ 1978818 h 2462211"/>
                  <a:gd name="connsiteX11" fmla="*/ 1328689 w 2047881"/>
                  <a:gd name="connsiteY11" fmla="*/ 2157103 h 2462211"/>
                  <a:gd name="connsiteX12" fmla="*/ 1323191 w 2047881"/>
                  <a:gd name="connsiteY12" fmla="*/ 374419 h 2462211"/>
                  <a:gd name="connsiteX13" fmla="*/ 431923 w 2047881"/>
                  <a:gd name="connsiteY13" fmla="*/ 588918 h 2462211"/>
                  <a:gd name="connsiteX14" fmla="*/ 426428 w 2047881"/>
                  <a:gd name="connsiteY14" fmla="*/ 1799773 h 2462211"/>
                  <a:gd name="connsiteX15" fmla="*/ 0 w 2047881"/>
                  <a:gd name="connsiteY15" fmla="*/ 1971676 h 2462211"/>
                  <a:gd name="connsiteX16" fmla="*/ 0 w 2047881"/>
                  <a:gd name="connsiteY16" fmla="*/ 509590 h 2462211"/>
                  <a:gd name="connsiteX17" fmla="*/ 11240 w 2047881"/>
                  <a:gd name="connsiteY17" fmla="*/ 510238 h 2462211"/>
                  <a:gd name="connsiteX18" fmla="*/ 2387 w 2047881"/>
                  <a:gd name="connsiteY18" fmla="*/ 507206 h 2462211"/>
                  <a:gd name="connsiteX19" fmla="*/ 1321723 w 2047881"/>
                  <a:gd name="connsiteY19" fmla="*/ 0 h 2462211"/>
                  <a:gd name="connsiteX0" fmla="*/ 1321723 w 2047881"/>
                  <a:gd name="connsiteY0" fmla="*/ 0 h 2462211"/>
                  <a:gd name="connsiteX1" fmla="*/ 2045623 w 2047881"/>
                  <a:gd name="connsiteY1" fmla="*/ 225555 h 2462211"/>
                  <a:gd name="connsiteX2" fmla="*/ 2038608 w 2047881"/>
                  <a:gd name="connsiteY2" fmla="*/ 227242 h 2462211"/>
                  <a:gd name="connsiteX3" fmla="*/ 2047879 w 2047881"/>
                  <a:gd name="connsiteY3" fmla="*/ 230039 h 2462211"/>
                  <a:gd name="connsiteX4" fmla="*/ 2047881 w 2047881"/>
                  <a:gd name="connsiteY4" fmla="*/ 2257423 h 2462211"/>
                  <a:gd name="connsiteX5" fmla="*/ 2047881 w 2047881"/>
                  <a:gd name="connsiteY5" fmla="*/ 2257423 h 2462211"/>
                  <a:gd name="connsiteX6" fmla="*/ 2047881 w 2047881"/>
                  <a:gd name="connsiteY6" fmla="*/ 2257423 h 2462211"/>
                  <a:gd name="connsiteX7" fmla="*/ 2047881 w 2047881"/>
                  <a:gd name="connsiteY7" fmla="*/ 2273528 h 2462211"/>
                  <a:gd name="connsiteX8" fmla="*/ 1529155 w 2047881"/>
                  <a:gd name="connsiteY8" fmla="*/ 2403209 h 2462211"/>
                  <a:gd name="connsiteX9" fmla="*/ 1319219 w 2047881"/>
                  <a:gd name="connsiteY9" fmla="*/ 2462211 h 2462211"/>
                  <a:gd name="connsiteX10" fmla="*/ 4769 w 2047881"/>
                  <a:gd name="connsiteY10" fmla="*/ 1978818 h 2462211"/>
                  <a:gd name="connsiteX11" fmla="*/ 1328689 w 2047881"/>
                  <a:gd name="connsiteY11" fmla="*/ 2157103 h 2462211"/>
                  <a:gd name="connsiteX12" fmla="*/ 1323191 w 2047881"/>
                  <a:gd name="connsiteY12" fmla="*/ 379914 h 2462211"/>
                  <a:gd name="connsiteX13" fmla="*/ 431923 w 2047881"/>
                  <a:gd name="connsiteY13" fmla="*/ 588918 h 2462211"/>
                  <a:gd name="connsiteX14" fmla="*/ 426428 w 2047881"/>
                  <a:gd name="connsiteY14" fmla="*/ 1799773 h 2462211"/>
                  <a:gd name="connsiteX15" fmla="*/ 0 w 2047881"/>
                  <a:gd name="connsiteY15" fmla="*/ 1971676 h 2462211"/>
                  <a:gd name="connsiteX16" fmla="*/ 0 w 2047881"/>
                  <a:gd name="connsiteY16" fmla="*/ 509590 h 2462211"/>
                  <a:gd name="connsiteX17" fmla="*/ 11240 w 2047881"/>
                  <a:gd name="connsiteY17" fmla="*/ 510238 h 2462211"/>
                  <a:gd name="connsiteX18" fmla="*/ 2387 w 2047881"/>
                  <a:gd name="connsiteY18" fmla="*/ 507206 h 2462211"/>
                  <a:gd name="connsiteX19" fmla="*/ 1321723 w 2047881"/>
                  <a:gd name="connsiteY19" fmla="*/ 0 h 2462211"/>
                  <a:gd name="connsiteX0" fmla="*/ 1321723 w 2047881"/>
                  <a:gd name="connsiteY0" fmla="*/ 0 h 2462211"/>
                  <a:gd name="connsiteX1" fmla="*/ 2045623 w 2047881"/>
                  <a:gd name="connsiteY1" fmla="*/ 225555 h 2462211"/>
                  <a:gd name="connsiteX2" fmla="*/ 2038608 w 2047881"/>
                  <a:gd name="connsiteY2" fmla="*/ 227242 h 2462211"/>
                  <a:gd name="connsiteX3" fmla="*/ 2047879 w 2047881"/>
                  <a:gd name="connsiteY3" fmla="*/ 230039 h 2462211"/>
                  <a:gd name="connsiteX4" fmla="*/ 2047881 w 2047881"/>
                  <a:gd name="connsiteY4" fmla="*/ 2257423 h 2462211"/>
                  <a:gd name="connsiteX5" fmla="*/ 2047881 w 2047881"/>
                  <a:gd name="connsiteY5" fmla="*/ 2257423 h 2462211"/>
                  <a:gd name="connsiteX6" fmla="*/ 2047881 w 2047881"/>
                  <a:gd name="connsiteY6" fmla="*/ 2257423 h 2462211"/>
                  <a:gd name="connsiteX7" fmla="*/ 2047881 w 2047881"/>
                  <a:gd name="connsiteY7" fmla="*/ 2273528 h 2462211"/>
                  <a:gd name="connsiteX8" fmla="*/ 1529155 w 2047881"/>
                  <a:gd name="connsiteY8" fmla="*/ 2403209 h 2462211"/>
                  <a:gd name="connsiteX9" fmla="*/ 1319219 w 2047881"/>
                  <a:gd name="connsiteY9" fmla="*/ 2462211 h 2462211"/>
                  <a:gd name="connsiteX10" fmla="*/ 4769 w 2047881"/>
                  <a:gd name="connsiteY10" fmla="*/ 1978818 h 2462211"/>
                  <a:gd name="connsiteX11" fmla="*/ 1328689 w 2047881"/>
                  <a:gd name="connsiteY11" fmla="*/ 2179087 h 2462211"/>
                  <a:gd name="connsiteX12" fmla="*/ 1323191 w 2047881"/>
                  <a:gd name="connsiteY12" fmla="*/ 379914 h 2462211"/>
                  <a:gd name="connsiteX13" fmla="*/ 431923 w 2047881"/>
                  <a:gd name="connsiteY13" fmla="*/ 588918 h 2462211"/>
                  <a:gd name="connsiteX14" fmla="*/ 426428 w 2047881"/>
                  <a:gd name="connsiteY14" fmla="*/ 1799773 h 2462211"/>
                  <a:gd name="connsiteX15" fmla="*/ 0 w 2047881"/>
                  <a:gd name="connsiteY15" fmla="*/ 1971676 h 2462211"/>
                  <a:gd name="connsiteX16" fmla="*/ 0 w 2047881"/>
                  <a:gd name="connsiteY16" fmla="*/ 509590 h 2462211"/>
                  <a:gd name="connsiteX17" fmla="*/ 11240 w 2047881"/>
                  <a:gd name="connsiteY17" fmla="*/ 510238 h 2462211"/>
                  <a:gd name="connsiteX18" fmla="*/ 2387 w 2047881"/>
                  <a:gd name="connsiteY18" fmla="*/ 507206 h 2462211"/>
                  <a:gd name="connsiteX19" fmla="*/ 1321723 w 2047881"/>
                  <a:gd name="connsiteY19" fmla="*/ 0 h 246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7881" h="2462211">
                    <a:moveTo>
                      <a:pt x="1321723" y="0"/>
                    </a:moveTo>
                    <a:lnTo>
                      <a:pt x="2045623" y="225555"/>
                    </a:lnTo>
                    <a:lnTo>
                      <a:pt x="2038608" y="227242"/>
                    </a:lnTo>
                    <a:lnTo>
                      <a:pt x="2047879" y="230039"/>
                    </a:lnTo>
                    <a:cubicBezTo>
                      <a:pt x="2047880" y="905834"/>
                      <a:pt x="2047880" y="1581628"/>
                      <a:pt x="2047881" y="2257423"/>
                    </a:cubicBezTo>
                    <a:lnTo>
                      <a:pt x="2047881" y="2257423"/>
                    </a:lnTo>
                    <a:lnTo>
                      <a:pt x="2047881" y="2257423"/>
                    </a:lnTo>
                    <a:lnTo>
                      <a:pt x="2047881" y="2273528"/>
                    </a:lnTo>
                    <a:lnTo>
                      <a:pt x="1529155" y="2403209"/>
                    </a:lnTo>
                    <a:lnTo>
                      <a:pt x="1319219" y="2462211"/>
                    </a:lnTo>
                    <a:lnTo>
                      <a:pt x="4769" y="1978818"/>
                    </a:lnTo>
                    <a:lnTo>
                      <a:pt x="1328689" y="2179087"/>
                    </a:lnTo>
                    <a:cubicBezTo>
                      <a:pt x="1326856" y="1584859"/>
                      <a:pt x="1325024" y="974142"/>
                      <a:pt x="1323191" y="379914"/>
                    </a:cubicBezTo>
                    <a:lnTo>
                      <a:pt x="431923" y="588918"/>
                    </a:lnTo>
                    <a:cubicBezTo>
                      <a:pt x="435587" y="992536"/>
                      <a:pt x="422764" y="1396155"/>
                      <a:pt x="426428" y="1799773"/>
                    </a:cubicBezTo>
                    <a:lnTo>
                      <a:pt x="0" y="1971676"/>
                    </a:lnTo>
                    <a:lnTo>
                      <a:pt x="0" y="509590"/>
                    </a:lnTo>
                    <a:lnTo>
                      <a:pt x="11240" y="510238"/>
                    </a:lnTo>
                    <a:lnTo>
                      <a:pt x="2387" y="507206"/>
                    </a:lnTo>
                    <a:lnTo>
                      <a:pt x="1321723" y="0"/>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2" name="Group 71"/>
            <p:cNvGrpSpPr/>
            <p:nvPr/>
          </p:nvGrpSpPr>
          <p:grpSpPr>
            <a:xfrm>
              <a:off x="9697702" y="4792846"/>
              <a:ext cx="533400" cy="533400"/>
              <a:chOff x="3017837" y="4083049"/>
              <a:chExt cx="533400" cy="533400"/>
            </a:xfrm>
          </p:grpSpPr>
          <p:sp>
            <p:nvSpPr>
              <p:cNvPr id="73" name="Oval 72"/>
              <p:cNvSpPr/>
              <p:nvPr/>
            </p:nvSpPr>
            <p:spPr bwMode="auto">
              <a:xfrm>
                <a:off x="3017837" y="4083049"/>
                <a:ext cx="533400" cy="533400"/>
              </a:xfrm>
              <a:prstGeom prst="ellipse">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74" name="Freeform 3"/>
              <p:cNvSpPr/>
              <p:nvPr/>
            </p:nvSpPr>
            <p:spPr>
              <a:xfrm rot="16200000">
                <a:off x="3185339" y="4260816"/>
                <a:ext cx="198397" cy="191320"/>
              </a:xfrm>
              <a:custGeom>
                <a:avLst/>
                <a:gdLst>
                  <a:gd name="connsiteX0" fmla="*/ 769620 w 1607820"/>
                  <a:gd name="connsiteY0" fmla="*/ 686879 h 1550464"/>
                  <a:gd name="connsiteX1" fmla="*/ 769620 w 1607820"/>
                  <a:gd name="connsiteY1" fmla="*/ 1550464 h 1550464"/>
                  <a:gd name="connsiteX2" fmla="*/ 0 w 1607820"/>
                  <a:gd name="connsiteY2" fmla="*/ 1550464 h 1550464"/>
                  <a:gd name="connsiteX3" fmla="*/ 135255 w 1607820"/>
                  <a:gd name="connsiteY3" fmla="*/ 686879 h 1550464"/>
                  <a:gd name="connsiteX4" fmla="*/ 769620 w 1607820"/>
                  <a:gd name="connsiteY4" fmla="*/ 0 h 1550464"/>
                  <a:gd name="connsiteX5" fmla="*/ 769620 w 1607820"/>
                  <a:gd name="connsiteY5" fmla="*/ 641160 h 1550464"/>
                  <a:gd name="connsiteX6" fmla="*/ 142416 w 1607820"/>
                  <a:gd name="connsiteY6" fmla="*/ 641160 h 1550464"/>
                  <a:gd name="connsiteX7" fmla="*/ 242834 w 1607820"/>
                  <a:gd name="connsiteY7" fmla="*/ 0 h 1550464"/>
                  <a:gd name="connsiteX8" fmla="*/ 1465405 w 1607820"/>
                  <a:gd name="connsiteY8" fmla="*/ 641160 h 1550464"/>
                  <a:gd name="connsiteX9" fmla="*/ 815339 w 1607820"/>
                  <a:gd name="connsiteY9" fmla="*/ 641160 h 1550464"/>
                  <a:gd name="connsiteX10" fmla="*/ 815339 w 1607820"/>
                  <a:gd name="connsiteY10" fmla="*/ 0 h 1550464"/>
                  <a:gd name="connsiteX11" fmla="*/ 1364986 w 1607820"/>
                  <a:gd name="connsiteY11" fmla="*/ 0 h 1550464"/>
                  <a:gd name="connsiteX12" fmla="*/ 1607820 w 1607820"/>
                  <a:gd name="connsiteY12" fmla="*/ 1550464 h 1550464"/>
                  <a:gd name="connsiteX13" fmla="*/ 815339 w 1607820"/>
                  <a:gd name="connsiteY13" fmla="*/ 1550464 h 1550464"/>
                  <a:gd name="connsiteX14" fmla="*/ 815339 w 1607820"/>
                  <a:gd name="connsiteY14" fmla="*/ 686879 h 1550464"/>
                  <a:gd name="connsiteX15" fmla="*/ 1472565 w 1607820"/>
                  <a:gd name="connsiteY15" fmla="*/ 686879 h 155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07820" h="1550464">
                    <a:moveTo>
                      <a:pt x="769620" y="686879"/>
                    </a:moveTo>
                    <a:lnTo>
                      <a:pt x="769620" y="1550464"/>
                    </a:lnTo>
                    <a:lnTo>
                      <a:pt x="0" y="1550464"/>
                    </a:lnTo>
                    <a:lnTo>
                      <a:pt x="135255" y="686879"/>
                    </a:lnTo>
                    <a:close/>
                    <a:moveTo>
                      <a:pt x="769620" y="0"/>
                    </a:moveTo>
                    <a:lnTo>
                      <a:pt x="769620" y="641160"/>
                    </a:lnTo>
                    <a:lnTo>
                      <a:pt x="142416" y="641160"/>
                    </a:lnTo>
                    <a:lnTo>
                      <a:pt x="242834" y="0"/>
                    </a:lnTo>
                    <a:close/>
                    <a:moveTo>
                      <a:pt x="1465405" y="641160"/>
                    </a:moveTo>
                    <a:lnTo>
                      <a:pt x="815339" y="641160"/>
                    </a:lnTo>
                    <a:lnTo>
                      <a:pt x="815339" y="0"/>
                    </a:lnTo>
                    <a:lnTo>
                      <a:pt x="1364986" y="0"/>
                    </a:lnTo>
                    <a:close/>
                    <a:moveTo>
                      <a:pt x="1607820" y="1550464"/>
                    </a:moveTo>
                    <a:lnTo>
                      <a:pt x="815339" y="1550464"/>
                    </a:lnTo>
                    <a:lnTo>
                      <a:pt x="815339" y="686879"/>
                    </a:lnTo>
                    <a:lnTo>
                      <a:pt x="1472565" y="686879"/>
                    </a:lnTo>
                    <a:close/>
                  </a:path>
                </a:pathLst>
              </a:cu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5" name="Group 74"/>
            <p:cNvGrpSpPr/>
            <p:nvPr/>
          </p:nvGrpSpPr>
          <p:grpSpPr>
            <a:xfrm>
              <a:off x="8655355" y="4792846"/>
              <a:ext cx="533400" cy="533400"/>
              <a:chOff x="1111249" y="5173662"/>
              <a:chExt cx="533400" cy="533400"/>
            </a:xfrm>
          </p:grpSpPr>
          <p:sp>
            <p:nvSpPr>
              <p:cNvPr id="76" name="Oval 75"/>
              <p:cNvSpPr/>
              <p:nvPr/>
            </p:nvSpPr>
            <p:spPr bwMode="auto">
              <a:xfrm>
                <a:off x="1111249" y="5173662"/>
                <a:ext cx="533400" cy="533400"/>
              </a:xfrm>
              <a:prstGeom prst="ellipse">
                <a:avLst/>
              </a:prstGeom>
              <a:solidFill>
                <a:schemeClr val="bg1"/>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77" name="Picture 76"/>
              <p:cNvPicPr>
                <a:picLocks noChangeAspect="1"/>
              </p:cNvPicPr>
              <p:nvPr/>
            </p:nvPicPr>
            <p:blipFill>
              <a:blip r:embed="rId6"/>
              <a:stretch>
                <a:fillRect/>
              </a:stretch>
            </p:blipFill>
            <p:spPr>
              <a:xfrm>
                <a:off x="1270645" y="5281611"/>
                <a:ext cx="214607" cy="317501"/>
              </a:xfrm>
              <a:prstGeom prst="rect">
                <a:avLst/>
              </a:prstGeom>
              <a:ln w="3175">
                <a:noFill/>
              </a:ln>
            </p:spPr>
          </p:pic>
        </p:grpSp>
        <p:grpSp>
          <p:nvGrpSpPr>
            <p:cNvPr id="78" name="Group 77"/>
            <p:cNvGrpSpPr/>
            <p:nvPr/>
          </p:nvGrpSpPr>
          <p:grpSpPr>
            <a:xfrm>
              <a:off x="10880890" y="3936270"/>
              <a:ext cx="533400" cy="533400"/>
              <a:chOff x="3603602" y="4003223"/>
              <a:chExt cx="533400" cy="533400"/>
            </a:xfrm>
          </p:grpSpPr>
          <p:sp>
            <p:nvSpPr>
              <p:cNvPr id="79" name="Oval 78"/>
              <p:cNvSpPr/>
              <p:nvPr/>
            </p:nvSpPr>
            <p:spPr bwMode="auto">
              <a:xfrm>
                <a:off x="3603602" y="4003223"/>
                <a:ext cx="533400" cy="533400"/>
              </a:xfrm>
              <a:prstGeom prst="ellipse">
                <a:avLst/>
              </a:prstGeom>
              <a:solidFill>
                <a:schemeClr val="bg1"/>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grpSp>
            <p:nvGrpSpPr>
              <p:cNvPr id="80" name="Group 79"/>
              <p:cNvGrpSpPr/>
              <p:nvPr/>
            </p:nvGrpSpPr>
            <p:grpSpPr bwMode="black">
              <a:xfrm>
                <a:off x="3716785" y="4131810"/>
                <a:ext cx="354703" cy="288567"/>
                <a:chOff x="5184775" y="225425"/>
                <a:chExt cx="1500188" cy="1220788"/>
              </a:xfrm>
              <a:solidFill>
                <a:schemeClr val="tx1"/>
              </a:solidFill>
            </p:grpSpPr>
            <p:sp>
              <p:nvSpPr>
                <p:cNvPr id="81"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w="9525">
                  <a:noFill/>
                  <a:round/>
                  <a:headEnd/>
                  <a:tailEnd/>
                </a:ln>
                <a:extLst/>
              </p:spPr>
              <p:txBody>
                <a:bodyPr vert="horz" wrap="square" lIns="124347" tIns="62174" rIns="124347" bIns="62174"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428"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82" name="Oval 87"/>
                <p:cNvSpPr>
                  <a:spLocks noChangeArrowheads="1"/>
                </p:cNvSpPr>
                <p:nvPr/>
              </p:nvSpPr>
              <p:spPr bwMode="black">
                <a:xfrm>
                  <a:off x="5630863" y="812800"/>
                  <a:ext cx="203200" cy="203200"/>
                </a:xfrm>
                <a:prstGeom prst="ellipse">
                  <a:avLst/>
                </a:prstGeom>
                <a:grpFill/>
                <a:ln w="9525">
                  <a:solidFill>
                    <a:srgbClr val="000000"/>
                  </a:solidFill>
                  <a:round/>
                  <a:headEnd/>
                  <a:tailEnd/>
                </a:ln>
                <a:extLst/>
              </p:spPr>
              <p:txBody>
                <a:bodyPr vert="horz" wrap="square" lIns="124347" tIns="62174" rIns="124347" bIns="62174"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428"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83"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w="9525">
                  <a:noFill/>
                  <a:round/>
                  <a:headEnd/>
                  <a:tailEnd/>
                </a:ln>
                <a:extLst/>
              </p:spPr>
              <p:txBody>
                <a:bodyPr vert="horz" wrap="square" lIns="124347" tIns="62174" rIns="124347" bIns="62174"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428" b="0" i="0" u="none" strike="noStrike" kern="1200" cap="none" spc="0" normalizeH="0" baseline="0" noProof="0">
                    <a:ln>
                      <a:noFill/>
                    </a:ln>
                    <a:solidFill>
                      <a:srgbClr val="595959"/>
                    </a:solidFill>
                    <a:effectLst/>
                    <a:uLnTx/>
                    <a:uFillTx/>
                    <a:latin typeface="Calibri" panose="020F0502020204030204"/>
                    <a:ea typeface="+mn-ea"/>
                    <a:cs typeface="+mn-cs"/>
                  </a:endParaRPr>
                </a:p>
              </p:txBody>
            </p:sp>
          </p:grpSp>
        </p:grpSp>
        <p:cxnSp>
          <p:nvCxnSpPr>
            <p:cNvPr id="84" name="Straight Connector 83"/>
            <p:cNvCxnSpPr>
              <a:stCxn id="52" idx="6"/>
              <a:endCxn id="92" idx="2"/>
            </p:cNvCxnSpPr>
            <p:nvPr/>
          </p:nvCxnSpPr>
          <p:spPr>
            <a:xfrm>
              <a:off x="8395945" y="4066402"/>
              <a:ext cx="1312605" cy="147818"/>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67" idx="5"/>
              <a:endCxn id="92" idx="1"/>
            </p:cNvCxnSpPr>
            <p:nvPr/>
          </p:nvCxnSpPr>
          <p:spPr>
            <a:xfrm>
              <a:off x="9034531" y="3588237"/>
              <a:ext cx="752134" cy="437398"/>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55" idx="4"/>
              <a:endCxn id="92" idx="0"/>
            </p:cNvCxnSpPr>
            <p:nvPr/>
          </p:nvCxnSpPr>
          <p:spPr>
            <a:xfrm>
              <a:off x="9663339" y="3090787"/>
              <a:ext cx="311911" cy="856733"/>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79" idx="2"/>
            </p:cNvCxnSpPr>
            <p:nvPr/>
          </p:nvCxnSpPr>
          <p:spPr>
            <a:xfrm flipH="1">
              <a:off x="10231102" y="4202970"/>
              <a:ext cx="649788" cy="0"/>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70" idx="1"/>
            </p:cNvCxnSpPr>
            <p:nvPr/>
          </p:nvCxnSpPr>
          <p:spPr>
            <a:xfrm flipH="1" flipV="1">
              <a:off x="10152987" y="4391555"/>
              <a:ext cx="617527" cy="496475"/>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73" idx="0"/>
            </p:cNvCxnSpPr>
            <p:nvPr/>
          </p:nvCxnSpPr>
          <p:spPr>
            <a:xfrm flipV="1">
              <a:off x="9964402" y="4469670"/>
              <a:ext cx="0" cy="323176"/>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76" idx="7"/>
            </p:cNvCxnSpPr>
            <p:nvPr/>
          </p:nvCxnSpPr>
          <p:spPr>
            <a:xfrm flipV="1">
              <a:off x="9110640" y="4391555"/>
              <a:ext cx="665177" cy="479406"/>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9708550" y="3947520"/>
              <a:ext cx="533400" cy="533400"/>
              <a:chOff x="5456237" y="2117267"/>
              <a:chExt cx="533400" cy="533400"/>
            </a:xfrm>
          </p:grpSpPr>
          <p:sp>
            <p:nvSpPr>
              <p:cNvPr id="92" name="Oval 91"/>
              <p:cNvSpPr/>
              <p:nvPr/>
            </p:nvSpPr>
            <p:spPr bwMode="auto">
              <a:xfrm>
                <a:off x="5456237" y="2117267"/>
                <a:ext cx="533400" cy="533400"/>
              </a:xfrm>
              <a:prstGeom prst="ellipse">
                <a:avLst/>
              </a:prstGeom>
              <a:solidFill>
                <a:srgbClr val="722472"/>
              </a:solidFill>
              <a:ln w="3175">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93" name="Picture 92"/>
              <p:cNvPicPr>
                <a:picLocks noChangeAspect="1"/>
              </p:cNvPicPr>
              <p:nvPr/>
            </p:nvPicPr>
            <p:blipFill>
              <a:blip r:embed="rId7"/>
              <a:stretch>
                <a:fillRect/>
              </a:stretch>
            </p:blipFill>
            <p:spPr>
              <a:xfrm>
                <a:off x="5565832" y="2201793"/>
                <a:ext cx="314209" cy="364348"/>
              </a:xfrm>
              <a:prstGeom prst="rect">
                <a:avLst/>
              </a:prstGeom>
              <a:ln w="3175">
                <a:noFill/>
              </a:ln>
            </p:spPr>
          </p:pic>
        </p:grpSp>
        <p:grpSp>
          <p:nvGrpSpPr>
            <p:cNvPr id="94" name="Group 93"/>
            <p:cNvGrpSpPr/>
            <p:nvPr/>
          </p:nvGrpSpPr>
          <p:grpSpPr>
            <a:xfrm>
              <a:off x="10566146" y="2921360"/>
              <a:ext cx="533400" cy="533400"/>
              <a:chOff x="1951037" y="3954462"/>
              <a:chExt cx="533400" cy="533400"/>
            </a:xfrm>
          </p:grpSpPr>
          <p:sp>
            <p:nvSpPr>
              <p:cNvPr id="95" name="Oval 94"/>
              <p:cNvSpPr/>
              <p:nvPr/>
            </p:nvSpPr>
            <p:spPr bwMode="auto">
              <a:xfrm>
                <a:off x="1951037" y="3954462"/>
                <a:ext cx="533400" cy="533400"/>
              </a:xfrm>
              <a:prstGeom prst="ellipse">
                <a:avLst/>
              </a:prstGeom>
              <a:solidFill>
                <a:schemeClr val="bg1"/>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grpSp>
            <p:nvGrpSpPr>
              <p:cNvPr id="96" name="Group 95"/>
              <p:cNvGrpSpPr/>
              <p:nvPr/>
            </p:nvGrpSpPr>
            <p:grpSpPr bwMode="black">
              <a:xfrm>
                <a:off x="2040383" y="4083049"/>
                <a:ext cx="354706" cy="288567"/>
                <a:chOff x="5184764" y="225425"/>
                <a:chExt cx="1500199" cy="1220788"/>
              </a:xfrm>
              <a:solidFill>
                <a:srgbClr val="00B0F0"/>
              </a:solidFill>
            </p:grpSpPr>
            <p:sp>
              <p:nvSpPr>
                <p:cNvPr id="97" name="Freeform 86"/>
                <p:cNvSpPr>
                  <a:spLocks noEditPoints="1"/>
                </p:cNvSpPr>
                <p:nvPr/>
              </p:nvSpPr>
              <p:spPr bwMode="black">
                <a:xfrm>
                  <a:off x="5184764" y="344486"/>
                  <a:ext cx="1095373" cy="11017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w="9525">
                  <a:noFill/>
                  <a:round/>
                  <a:headEnd/>
                  <a:tailEnd/>
                </a:ln>
                <a:extLst/>
              </p:spPr>
              <p:txBody>
                <a:bodyPr vert="horz" wrap="square" lIns="124347" tIns="62174" rIns="124347" bIns="62174"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428"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98" name="Oval 87"/>
                <p:cNvSpPr>
                  <a:spLocks noChangeArrowheads="1"/>
                </p:cNvSpPr>
                <p:nvPr/>
              </p:nvSpPr>
              <p:spPr bwMode="black">
                <a:xfrm>
                  <a:off x="5630863" y="812800"/>
                  <a:ext cx="203200" cy="203200"/>
                </a:xfrm>
                <a:prstGeom prst="ellipse">
                  <a:avLst/>
                </a:prstGeom>
                <a:grpFill/>
                <a:ln w="9525">
                  <a:solidFill>
                    <a:srgbClr val="000000"/>
                  </a:solidFill>
                  <a:round/>
                  <a:headEnd/>
                  <a:tailEnd/>
                </a:ln>
                <a:extLst/>
              </p:spPr>
              <p:txBody>
                <a:bodyPr vert="horz" wrap="square" lIns="124347" tIns="62174" rIns="124347" bIns="62174"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428"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99"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w="9525">
                  <a:noFill/>
                  <a:round/>
                  <a:headEnd/>
                  <a:tailEnd/>
                </a:ln>
                <a:extLst/>
              </p:spPr>
              <p:txBody>
                <a:bodyPr vert="horz" wrap="square" lIns="124347" tIns="62174" rIns="124347" bIns="62174"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428" b="0" i="0" u="none" strike="noStrike" kern="1200" cap="none" spc="0" normalizeH="0" baseline="0" noProof="0">
                    <a:ln>
                      <a:noFill/>
                    </a:ln>
                    <a:solidFill>
                      <a:srgbClr val="595959"/>
                    </a:solidFill>
                    <a:effectLst/>
                    <a:uLnTx/>
                    <a:uFillTx/>
                    <a:latin typeface="Calibri" panose="020F0502020204030204"/>
                    <a:ea typeface="+mn-ea"/>
                    <a:cs typeface="+mn-cs"/>
                  </a:endParaRPr>
                </a:p>
              </p:txBody>
            </p:sp>
          </p:grpSp>
        </p:grpSp>
        <p:cxnSp>
          <p:nvCxnSpPr>
            <p:cNvPr id="100" name="Straight Connector 99"/>
            <p:cNvCxnSpPr>
              <a:stCxn id="95" idx="3"/>
              <a:endCxn id="92" idx="7"/>
            </p:cNvCxnSpPr>
            <p:nvPr/>
          </p:nvCxnSpPr>
          <p:spPr>
            <a:xfrm flipH="1">
              <a:off x="10163835" y="3376645"/>
              <a:ext cx="480426" cy="648990"/>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8" name="Picture 17" descr="Black Lightning Bolt &lt;strong&gt;Clip Art&lt;/strong&gt; at Clker.com - vector &lt;strong&gt;clip art&lt;/strong&gt; online ..."/>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813425" y="3572448"/>
            <a:ext cx="888222" cy="917521"/>
          </a:xfrm>
          <a:prstGeom prst="rect">
            <a:avLst/>
          </a:prstGeom>
        </p:spPr>
      </p:pic>
      <p:pic>
        <p:nvPicPr>
          <p:cNvPr id="19" name="Picture 18" descr="&lt;strong&gt;Hammer&lt;/strong&gt; Free Stock Photo - Public Domain Pictures"/>
          <p:cNvPicPr>
            <a:picLocks noChangeAspect="1"/>
          </p:cNvPicPr>
          <p:nvPr/>
        </p:nvPicPr>
        <p:blipFill rotWithShape="1">
          <a:blip r:embed="rId9">
            <a:extLst>
              <a:ext uri="{28A0092B-C50C-407E-A947-70E740481C1C}">
                <a14:useLocalDpi xmlns:a14="http://schemas.microsoft.com/office/drawing/2010/main" val="0"/>
              </a:ext>
            </a:extLst>
          </a:blip>
          <a:srcRect l="13329" t="18297" r="25431" b="20844"/>
          <a:stretch/>
        </p:blipFill>
        <p:spPr>
          <a:xfrm>
            <a:off x="5463318" y="3568398"/>
            <a:ext cx="747877" cy="667564"/>
          </a:xfrm>
          <a:prstGeom prst="rect">
            <a:avLst/>
          </a:prstGeom>
        </p:spPr>
      </p:pic>
      <p:pic>
        <p:nvPicPr>
          <p:cNvPr id="101" name="Picture 100" descr="&lt;strong&gt;Key&lt;/strong&gt; | Free Stock Photo | Illustration of a gold &lt;strong&gt;key&lt;/strong&gt; | # 16163"/>
          <p:cNvPicPr>
            <a:picLocks noChangeAspect="1"/>
          </p:cNvPicPr>
          <p:nvPr/>
        </p:nvPicPr>
        <p:blipFill>
          <a:blip r:embed="rId10">
            <a:duotone>
              <a:prstClr val="black"/>
              <a:schemeClr val="accent1">
                <a:tint val="45000"/>
                <a:satMod val="400000"/>
              </a:schemeClr>
            </a:duotone>
          </a:blip>
          <a:stretch>
            <a:fillRect/>
          </a:stretch>
        </p:blipFill>
        <p:spPr>
          <a:xfrm flipH="1">
            <a:off x="5938390" y="3841514"/>
            <a:ext cx="545611" cy="549598"/>
          </a:xfrm>
          <a:prstGeom prst="rect">
            <a:avLst/>
          </a:prstGeom>
        </p:spPr>
      </p:pic>
      <p:sp>
        <p:nvSpPr>
          <p:cNvPr id="102" name="TextBox 101"/>
          <p:cNvSpPr txBox="1">
            <a:spLocks noChangeAspect="1"/>
          </p:cNvSpPr>
          <p:nvPr/>
        </p:nvSpPr>
        <p:spPr>
          <a:xfrm>
            <a:off x="243272" y="424931"/>
            <a:ext cx="7509875" cy="576340"/>
          </a:xfrm>
          <a:prstGeom prst="rect">
            <a:avLst/>
          </a:prstGeom>
          <a:noFill/>
        </p:spPr>
        <p:txBody>
          <a:bodyPr wrap="square" lIns="0" tIns="0" rIns="0" bIns="0"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l" defTabSz="932384" rtl="0" eaLnBrk="1" fontAlgn="auto" latinLnBrk="0" hangingPunct="1">
              <a:lnSpc>
                <a:spcPct val="90000"/>
              </a:lnSpc>
              <a:spcBef>
                <a:spcPts val="0"/>
              </a:spcBef>
              <a:spcAft>
                <a:spcPts val="0"/>
              </a:spcAft>
              <a:buClrTx/>
              <a:buSzTx/>
              <a:buFontTx/>
              <a:buNone/>
              <a:tabLst/>
              <a:defRPr/>
            </a:pPr>
            <a:r>
              <a:rPr kumimoji="0" lang="en-US" sz="4080" b="0" i="0" u="none" strike="noStrike" kern="1200" cap="none" spc="0" normalizeH="0" baseline="0" noProof="0" dirty="0">
                <a:ln>
                  <a:noFill/>
                </a:ln>
                <a:solidFill>
                  <a:srgbClr val="000000"/>
                </a:solidFill>
                <a:effectLst/>
                <a:uLnTx/>
                <a:uFillTx/>
                <a:latin typeface="Segoe UI Light"/>
                <a:ea typeface="+mn-ea"/>
                <a:cs typeface="Segoe UI Semilight" panose="020B0402040204020203" pitchFamily="34" charset="0"/>
              </a:rPr>
              <a:t>The Common Data Service</a:t>
            </a:r>
          </a:p>
        </p:txBody>
      </p:sp>
    </p:spTree>
    <p:extLst>
      <p:ext uri="{BB962C8B-B14F-4D97-AF65-F5344CB8AC3E}">
        <p14:creationId xmlns:p14="http://schemas.microsoft.com/office/powerpoint/2010/main" val="387851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Building apps with CDS</a:t>
            </a:r>
          </a:p>
        </p:txBody>
      </p:sp>
      <p:sp>
        <p:nvSpPr>
          <p:cNvPr id="5" name="Rectangle 4"/>
          <p:cNvSpPr/>
          <p:nvPr/>
        </p:nvSpPr>
        <p:spPr bwMode="auto">
          <a:xfrm>
            <a:off x="793365" y="2659061"/>
            <a:ext cx="2590800" cy="3829345"/>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r>
              <a:rPr kumimoji="0" lang="en-US" sz="1600" b="0" i="1"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It just works!</a:t>
            </a: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How?</a:t>
            </a: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Choose the ‘Common </a:t>
            </a:r>
            <a:b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b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Data Service’</a:t>
            </a: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Find the entities you want to use!</a:t>
            </a: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Build your app with </a:t>
            </a:r>
            <a:r>
              <a:rPr kumimoji="0" lang="en-US" sz="1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mn-cs"/>
              </a:rPr>
              <a:t>PowerApp</a:t>
            </a: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a:t>
            </a: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7" name="Rectangle 6"/>
          <p:cNvSpPr/>
          <p:nvPr/>
        </p:nvSpPr>
        <p:spPr bwMode="auto">
          <a:xfrm>
            <a:off x="6400409" y="2659061"/>
            <a:ext cx="2590800" cy="3829345"/>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6517" marR="0" lvl="0" indent="0" algn="l" defTabSz="914102" rtl="0" eaLnBrk="1" fontAlgn="base" latinLnBrk="0" hangingPunct="1">
              <a:lnSpc>
                <a:spcPct val="90000"/>
              </a:lnSpc>
              <a:spcBef>
                <a:spcPct val="0"/>
              </a:spcBef>
              <a:spcAft>
                <a:spcPct val="0"/>
              </a:spcAft>
              <a:buClrTx/>
              <a:buSzTx/>
              <a:buFontTx/>
              <a:buNone/>
              <a:tabLst/>
              <a:defRPr/>
            </a:pPr>
            <a:r>
              <a:rPr kumimoji="0" lang="en-US" sz="1600" b="0" i="1"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Build your logic w/ the CDS C# SDK</a:t>
            </a: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How?</a:t>
            </a: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Deploy a middle tier that uses the C# SDK</a:t>
            </a: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Build your App!</a:t>
            </a:r>
            <a:endPar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 name="Rectangle 7"/>
          <p:cNvSpPr/>
          <p:nvPr/>
        </p:nvSpPr>
        <p:spPr bwMode="auto">
          <a:xfrm>
            <a:off x="9190037" y="2659061"/>
            <a:ext cx="2590800" cy="3829345"/>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169863" marR="0" lvl="0" indent="-169863" algn="l" defTabSz="932472"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r>
              <a:rPr kumimoji="0" lang="en-US" sz="1600" b="0" i="1"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Build your Web App with the CDS C# SDK</a:t>
            </a: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How?</a:t>
            </a: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Get the C# SDK</a:t>
            </a: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Build your App!</a:t>
            </a:r>
            <a:endPar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9" name="Rectangle 8"/>
          <p:cNvSpPr/>
          <p:nvPr/>
        </p:nvSpPr>
        <p:spPr bwMode="auto">
          <a:xfrm>
            <a:off x="763595" y="1592262"/>
            <a:ext cx="2590800" cy="91440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mn-cs"/>
              </a:rPr>
              <a:t>PowerApps</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0" name="Rectangle 9"/>
          <p:cNvSpPr/>
          <p:nvPr/>
        </p:nvSpPr>
        <p:spPr bwMode="auto">
          <a:xfrm>
            <a:off x="3551237" y="1592262"/>
            <a:ext cx="2590800" cy="91440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mn-cs"/>
              </a:rPr>
              <a:t>PowerApps</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Powered-up</a:t>
            </a:r>
          </a:p>
        </p:txBody>
      </p:sp>
      <p:sp>
        <p:nvSpPr>
          <p:cNvPr id="11" name="Rectangle 10"/>
          <p:cNvSpPr/>
          <p:nvPr/>
        </p:nvSpPr>
        <p:spPr bwMode="auto">
          <a:xfrm>
            <a:off x="6370639" y="1592262"/>
            <a:ext cx="2590800" cy="91440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rPr>
              <a:t>Rich Client Apps</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2" name="Rectangle 11"/>
          <p:cNvSpPr/>
          <p:nvPr/>
        </p:nvSpPr>
        <p:spPr bwMode="auto">
          <a:xfrm>
            <a:off x="9190037" y="1585913"/>
            <a:ext cx="2590800" cy="91440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Web/SaaS Apps</a:t>
            </a:r>
          </a:p>
        </p:txBody>
      </p:sp>
      <p:sp>
        <p:nvSpPr>
          <p:cNvPr id="13" name="Rectangle 12"/>
          <p:cNvSpPr/>
          <p:nvPr/>
        </p:nvSpPr>
        <p:spPr bwMode="auto">
          <a:xfrm>
            <a:off x="3581007" y="2659061"/>
            <a:ext cx="2590800" cy="3829345"/>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r>
              <a:rPr kumimoji="0" lang="en-US" sz="1600" b="0" i="1"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mn-cs"/>
              </a:rPr>
              <a:t>PowerApps</a:t>
            </a:r>
            <a:r>
              <a:rPr kumimoji="0" lang="en-US" sz="1600" b="0" i="1"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 w/Azure </a:t>
            </a:r>
            <a:br>
              <a:rPr kumimoji="0" lang="en-US" sz="1600" b="0" i="1"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br>
            <a:r>
              <a:rPr kumimoji="0" lang="en-US" sz="1600" b="0" i="1"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Functions via Custom APIs</a:t>
            </a: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169863" marR="0" lvl="0" indent="0" algn="l" defTabSz="932472"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How?</a:t>
            </a:r>
          </a:p>
          <a:p>
            <a:pPr marL="169863" marR="0" lvl="0" indent="0" algn="l" defTabSz="932472"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Register your Custom API with Azure AD</a:t>
            </a: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Build your Azure Function</a:t>
            </a: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a:p>
            <a:pPr marL="455613" marR="0" lvl="0" indent="-2857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Build your app with </a:t>
            </a:r>
            <a:r>
              <a:rPr kumimoji="0" lang="en-US" sz="1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mn-cs"/>
              </a:rPr>
              <a:t>PowerApps</a:t>
            </a: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a:t>
            </a:r>
          </a:p>
        </p:txBody>
      </p:sp>
    </p:spTree>
    <p:extLst>
      <p:ext uri="{BB962C8B-B14F-4D97-AF65-F5344CB8AC3E}">
        <p14:creationId xmlns:p14="http://schemas.microsoft.com/office/powerpoint/2010/main" val="209449561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apps with the CDS SDK</a:t>
            </a:r>
          </a:p>
        </p:txBody>
      </p:sp>
      <p:sp>
        <p:nvSpPr>
          <p:cNvPr id="3" name="Content Placeholder 2"/>
          <p:cNvSpPr>
            <a:spLocks noGrp="1"/>
          </p:cNvSpPr>
          <p:nvPr>
            <p:ph type="body" sz="quarter" idx="10"/>
          </p:nvPr>
        </p:nvSpPr>
        <p:spPr>
          <a:xfrm>
            <a:off x="274638" y="1212850"/>
            <a:ext cx="11887200" cy="2942344"/>
          </a:xfrm>
        </p:spPr>
        <p:txBody>
          <a:bodyPr/>
          <a:lstStyle/>
          <a:p>
            <a:pPr marL="457200" indent="-457200">
              <a:buFont typeface="Arial" panose="020B0604020202020204" pitchFamily="34" charset="0"/>
              <a:buChar char="•"/>
            </a:pPr>
            <a:r>
              <a:rPr lang="en-US" sz="2800" dirty="0"/>
              <a:t>Preview of the CDS SDK for developer scenarios in progress!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SDK facilitates CRUD and queries of the Common Data Model</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Same SDK that our 1</a:t>
            </a:r>
            <a:r>
              <a:rPr lang="en-US" sz="2800" baseline="30000" dirty="0"/>
              <a:t>st</a:t>
            </a:r>
            <a:r>
              <a:rPr lang="en-US" sz="2800" dirty="0"/>
              <a:t> party apps are using</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98670237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7" y="2125677"/>
            <a:ext cx="11978573" cy="1181862"/>
          </a:xfrm>
        </p:spPr>
        <p:txBody>
          <a:bodyPr/>
          <a:lstStyle/>
          <a:p>
            <a:r>
              <a:rPr lang="en-US" dirty="0"/>
              <a:t>Demo – CDS SDK </a:t>
            </a:r>
          </a:p>
        </p:txBody>
      </p:sp>
      <p:sp>
        <p:nvSpPr>
          <p:cNvPr id="4" name="Text Placeholder 3"/>
          <p:cNvSpPr>
            <a:spLocks noGrp="1"/>
          </p:cNvSpPr>
          <p:nvPr>
            <p:ph type="body" sz="quarter" idx="12"/>
          </p:nvPr>
        </p:nvSpPr>
        <p:spPr>
          <a:xfrm>
            <a:off x="274637" y="4304735"/>
            <a:ext cx="10058401" cy="738664"/>
          </a:xfrm>
        </p:spPr>
        <p:txBody>
          <a:bodyPr/>
          <a:lstStyle/>
          <a:p>
            <a:r>
              <a:rPr lang="en-US" dirty="0"/>
              <a:t>Peter Villadsen</a:t>
            </a:r>
          </a:p>
        </p:txBody>
      </p:sp>
    </p:spTree>
    <p:extLst>
      <p:ext uri="{BB962C8B-B14F-4D97-AF65-F5344CB8AC3E}">
        <p14:creationId xmlns:p14="http://schemas.microsoft.com/office/powerpoint/2010/main" val="425323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796" y="1895276"/>
            <a:ext cx="2448084" cy="1272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403" y="2339088"/>
            <a:ext cx="1562340" cy="8288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742" y="1746764"/>
            <a:ext cx="2428655" cy="2321794"/>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p:cNvSpPr/>
          <p:nvPr/>
        </p:nvSpPr>
        <p:spPr>
          <a:xfrm>
            <a:off x="8373644" y="1625330"/>
            <a:ext cx="3846989" cy="256465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Rectangle 2"/>
          <p:cNvSpPr/>
          <p:nvPr/>
        </p:nvSpPr>
        <p:spPr>
          <a:xfrm>
            <a:off x="9624259" y="2350279"/>
            <a:ext cx="1703031" cy="84739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Azure Function / CDS SDK</a:t>
            </a:r>
          </a:p>
        </p:txBody>
      </p:sp>
      <p:sp>
        <p:nvSpPr>
          <p:cNvPr id="4" name="Cylinder 3"/>
          <p:cNvSpPr/>
          <p:nvPr/>
        </p:nvSpPr>
        <p:spPr>
          <a:xfrm>
            <a:off x="11521269" y="2298289"/>
            <a:ext cx="540318" cy="910398"/>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6" name="Straight Arrow Connector 5"/>
          <p:cNvCxnSpPr/>
          <p:nvPr/>
        </p:nvCxnSpPr>
        <p:spPr>
          <a:xfrm>
            <a:off x="7254463" y="2773978"/>
            <a:ext cx="92520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804151" y="4309461"/>
            <a:ext cx="1365481" cy="382308"/>
          </a:xfrm>
          <a:prstGeom prst="rect">
            <a:avLst/>
          </a:prstGeom>
          <a:noFill/>
        </p:spPr>
        <p:txBody>
          <a:bodyPr wrap="non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ysClr val="windowText" lastClr="000000"/>
                </a:solidFill>
                <a:effectLst/>
                <a:uLnTx/>
                <a:uFillTx/>
                <a:latin typeface="Calibri" panose="020F0502020204030204"/>
                <a:ea typeface="+mn-ea"/>
                <a:cs typeface="+mn-cs"/>
              </a:rPr>
              <a:t>Azure Cloud</a:t>
            </a:r>
          </a:p>
        </p:txBody>
      </p:sp>
      <p:sp>
        <p:nvSpPr>
          <p:cNvPr id="13" name="TextBox 12"/>
          <p:cNvSpPr txBox="1"/>
          <p:nvPr/>
        </p:nvSpPr>
        <p:spPr>
          <a:xfrm>
            <a:off x="6995149" y="2376804"/>
            <a:ext cx="1399815" cy="382308"/>
          </a:xfrm>
          <a:prstGeom prst="rect">
            <a:avLst/>
          </a:prstGeom>
          <a:noFill/>
        </p:spPr>
        <p:txBody>
          <a:bodyPr wrap="non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ysClr val="windowText" lastClr="000000"/>
                </a:solidFill>
                <a:effectLst/>
                <a:uLnTx/>
                <a:uFillTx/>
                <a:latin typeface="Calibri" panose="020F0502020204030204"/>
                <a:ea typeface="+mn-ea"/>
                <a:cs typeface="+mn-cs"/>
              </a:rPr>
              <a:t>HTTP / JSON</a:t>
            </a:r>
          </a:p>
        </p:txBody>
      </p:sp>
      <p:pic>
        <p:nvPicPr>
          <p:cNvPr id="1032" name="Picture 8" desc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0269" y="4133003"/>
            <a:ext cx="1379601" cy="99921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zure fun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9942" y="2339088"/>
            <a:ext cx="834317" cy="83431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497707" y="4309461"/>
            <a:ext cx="1684289" cy="382308"/>
          </a:xfrm>
          <a:prstGeom prst="rect">
            <a:avLst/>
          </a:prstGeom>
          <a:noFill/>
        </p:spPr>
        <p:txBody>
          <a:bodyPr wrap="non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ysClr val="windowText" lastClr="000000"/>
                </a:solidFill>
                <a:effectLst/>
                <a:uLnTx/>
                <a:uFillTx/>
                <a:latin typeface="Calibri" panose="020F0502020204030204"/>
                <a:ea typeface="+mn-ea"/>
                <a:cs typeface="+mn-cs"/>
              </a:rPr>
              <a:t>Microsoft Band</a:t>
            </a:r>
          </a:p>
        </p:txBody>
      </p:sp>
      <p:pic>
        <p:nvPicPr>
          <p:cNvPr id="10" name="Picture 9"/>
          <p:cNvPicPr>
            <a:picLocks noChangeAspect="1"/>
          </p:cNvPicPr>
          <p:nvPr/>
        </p:nvPicPr>
        <p:blipFill>
          <a:blip r:embed="rId7"/>
          <a:stretch>
            <a:fillRect/>
          </a:stretch>
        </p:blipFill>
        <p:spPr>
          <a:xfrm>
            <a:off x="6028676" y="2088633"/>
            <a:ext cx="895915" cy="1592738"/>
          </a:xfrm>
          <a:prstGeom prst="rect">
            <a:avLst/>
          </a:prstGeom>
        </p:spPr>
      </p:pic>
      <p:pic>
        <p:nvPicPr>
          <p:cNvPr id="5" name="Picture 6"/>
          <p:cNvPicPr>
            <a:picLocks noChangeAspect="1"/>
          </p:cNvPicPr>
          <p:nvPr/>
        </p:nvPicPr>
        <p:blipFill>
          <a:blip r:embed="rId8"/>
          <a:stretch>
            <a:fillRect/>
          </a:stretch>
        </p:blipFill>
        <p:spPr>
          <a:xfrm>
            <a:off x="5098288" y="133350"/>
            <a:ext cx="2743200" cy="1110996"/>
          </a:xfrm>
          <a:prstGeom prst="rect">
            <a:avLst/>
          </a:prstGeom>
        </p:spPr>
      </p:pic>
      <p:cxnSp>
        <p:nvCxnSpPr>
          <p:cNvPr id="8" name="Straight Arrow Connector 7"/>
          <p:cNvCxnSpPr/>
          <p:nvPr/>
        </p:nvCxnSpPr>
        <p:spPr>
          <a:xfrm flipV="1">
            <a:off x="6469291" y="1172839"/>
            <a:ext cx="3869" cy="5317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56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DD0B3D-31DE-45D0-94F8-9CA425B0536E}"/>
              </a:ext>
            </a:extLst>
          </p:cNvPr>
          <p:cNvPicPr>
            <a:picLocks noChangeAspect="1"/>
          </p:cNvPicPr>
          <p:nvPr/>
        </p:nvPicPr>
        <p:blipFill>
          <a:blip r:embed="rId3"/>
          <a:stretch>
            <a:fillRect/>
          </a:stretch>
        </p:blipFill>
        <p:spPr>
          <a:xfrm>
            <a:off x="320502" y="2187140"/>
            <a:ext cx="4379708" cy="4283860"/>
          </a:xfrm>
          <a:prstGeom prst="rect">
            <a:avLst/>
          </a:prstGeom>
        </p:spPr>
      </p:pic>
      <p:sp>
        <p:nvSpPr>
          <p:cNvPr id="2" name="Title 1"/>
          <p:cNvSpPr>
            <a:spLocks noGrp="1"/>
          </p:cNvSpPr>
          <p:nvPr>
            <p:ph type="title"/>
          </p:nvPr>
        </p:nvSpPr>
        <p:spPr>
          <a:xfrm>
            <a:off x="275481" y="238041"/>
            <a:ext cx="10726460" cy="1351952"/>
          </a:xfrm>
        </p:spPr>
        <p:txBody>
          <a:bodyPr/>
          <a:lstStyle/>
          <a:p>
            <a:r>
              <a:rPr lang="en-US"/>
              <a:t>How to onboard your app onto AppSource</a:t>
            </a:r>
            <a:br>
              <a:rPr lang="en-US"/>
            </a:br>
            <a:endParaRPr lang="en-US"/>
          </a:p>
        </p:txBody>
      </p:sp>
      <p:sp>
        <p:nvSpPr>
          <p:cNvPr id="4" name="Text Placeholder 3"/>
          <p:cNvSpPr>
            <a:spLocks noGrp="1"/>
          </p:cNvSpPr>
          <p:nvPr>
            <p:ph type="body" sz="quarter" idx="10"/>
          </p:nvPr>
        </p:nvSpPr>
        <p:spPr>
          <a:xfrm>
            <a:off x="6666720" y="1110075"/>
            <a:ext cx="11885514" cy="1077065"/>
          </a:xfrm>
        </p:spPr>
        <p:txBody>
          <a:bodyPr/>
          <a:lstStyle/>
          <a:p>
            <a:r>
              <a:rPr lang="en-US"/>
              <a:t>Submit your app for evaluation</a:t>
            </a:r>
          </a:p>
          <a:p>
            <a:pPr lvl="1"/>
            <a:r>
              <a:rPr lang="en-US"/>
              <a:t>AppSource.com/Partners</a:t>
            </a:r>
          </a:p>
        </p:txBody>
      </p:sp>
      <p:pic>
        <p:nvPicPr>
          <p:cNvPr id="3" name="Picture 2">
            <a:extLst>
              <a:ext uri="{FF2B5EF4-FFF2-40B4-BE49-F238E27FC236}">
                <a16:creationId xmlns:a16="http://schemas.microsoft.com/office/drawing/2014/main" id="{3C613CA6-A208-4210-A1D7-7B5F152C2746}"/>
              </a:ext>
            </a:extLst>
          </p:cNvPr>
          <p:cNvPicPr>
            <a:picLocks noChangeAspect="1"/>
          </p:cNvPicPr>
          <p:nvPr/>
        </p:nvPicPr>
        <p:blipFill>
          <a:blip r:embed="rId4"/>
          <a:stretch>
            <a:fillRect/>
          </a:stretch>
        </p:blipFill>
        <p:spPr>
          <a:xfrm>
            <a:off x="354993" y="1033467"/>
            <a:ext cx="5724525" cy="923925"/>
          </a:xfrm>
          <a:prstGeom prst="rect">
            <a:avLst/>
          </a:prstGeom>
        </p:spPr>
      </p:pic>
      <p:sp>
        <p:nvSpPr>
          <p:cNvPr id="6" name="Oval 5">
            <a:extLst>
              <a:ext uri="{FF2B5EF4-FFF2-40B4-BE49-F238E27FC236}">
                <a16:creationId xmlns:a16="http://schemas.microsoft.com/office/drawing/2014/main" id="{920D2E9B-4663-4124-ACCD-731D4F211E96}"/>
              </a:ext>
            </a:extLst>
          </p:cNvPr>
          <p:cNvSpPr/>
          <p:nvPr/>
        </p:nvSpPr>
        <p:spPr bwMode="auto">
          <a:xfrm>
            <a:off x="1371970" y="5942067"/>
            <a:ext cx="1207532" cy="389804"/>
          </a:xfrm>
          <a:prstGeom prst="ellipse">
            <a:avLst/>
          </a:prstGeom>
          <a:noFill/>
          <a:ln w="6350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A462E3E5-42EA-43D4-9997-B9E033AFB776}"/>
              </a:ext>
            </a:extLst>
          </p:cNvPr>
          <p:cNvSpPr/>
          <p:nvPr/>
        </p:nvSpPr>
        <p:spPr bwMode="auto">
          <a:xfrm>
            <a:off x="3475248" y="1478708"/>
            <a:ext cx="1790451" cy="482288"/>
          </a:xfrm>
          <a:prstGeom prst="ellipse">
            <a:avLst/>
          </a:prstGeom>
          <a:noFill/>
          <a:ln w="6350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A1032D7C-B964-4FCA-9790-45DD3ECEE942}"/>
              </a:ext>
            </a:extLst>
          </p:cNvPr>
          <p:cNvPicPr>
            <a:picLocks noChangeAspect="1"/>
          </p:cNvPicPr>
          <p:nvPr/>
        </p:nvPicPr>
        <p:blipFill>
          <a:blip r:embed="rId5"/>
          <a:stretch>
            <a:fillRect/>
          </a:stretch>
        </p:blipFill>
        <p:spPr>
          <a:xfrm>
            <a:off x="4982341" y="2187140"/>
            <a:ext cx="4740174" cy="358206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6387CEDA-73E2-44FF-ADFF-E6A213CF6BBC}"/>
              </a:ext>
            </a:extLst>
          </p:cNvPr>
          <p:cNvPicPr>
            <a:picLocks noChangeAspect="1"/>
          </p:cNvPicPr>
          <p:nvPr/>
        </p:nvPicPr>
        <p:blipFill>
          <a:blip r:embed="rId6"/>
          <a:stretch>
            <a:fillRect/>
          </a:stretch>
        </p:blipFill>
        <p:spPr>
          <a:xfrm>
            <a:off x="7947575" y="2618826"/>
            <a:ext cx="4267142" cy="413219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62005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500"/>
                            </p:stCondLst>
                            <p:childTnLst>
                              <p:par>
                                <p:cTn id="9" presetID="21" presetClass="entr" presetSubtype="1"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41" y="579390"/>
            <a:ext cx="4478987" cy="1969428"/>
          </a:xfrm>
        </p:spPr>
        <p:txBody>
          <a:bodyPr/>
          <a:lstStyle/>
          <a:p>
            <a:r>
              <a:rPr lang="en-US" sz="4080" dirty="0"/>
              <a:t>Value</a:t>
            </a:r>
          </a:p>
        </p:txBody>
      </p:sp>
      <p:sp>
        <p:nvSpPr>
          <p:cNvPr id="3" name="Content Placeholder 2"/>
          <p:cNvSpPr>
            <a:spLocks noGrp="1"/>
          </p:cNvSpPr>
          <p:nvPr>
            <p:ph sz="quarter" idx="10"/>
          </p:nvPr>
        </p:nvSpPr>
        <p:spPr>
          <a:xfrm>
            <a:off x="4340230" y="579390"/>
            <a:ext cx="7415924" cy="6821291"/>
          </a:xfrm>
        </p:spPr>
        <p:txBody>
          <a:bodyPr/>
          <a:lstStyle/>
          <a:p>
            <a:pPr marL="524486" indent="-524486">
              <a:buFont typeface="+mj-lt"/>
              <a:buAutoNum type="arabicPeriod"/>
            </a:pPr>
            <a:r>
              <a:rPr lang="en-US" sz="2856" b="1" dirty="0"/>
              <a:t>Onboard onto </a:t>
            </a:r>
            <a:r>
              <a:rPr lang="en-US" sz="2856" b="1" dirty="0" err="1"/>
              <a:t>AppSource</a:t>
            </a:r>
            <a:r>
              <a:rPr lang="en-US" sz="2856" b="1" dirty="0"/>
              <a:t> (and AAD) </a:t>
            </a:r>
            <a:r>
              <a:rPr lang="en-US" sz="2856" dirty="0"/>
              <a:t>to enable discovery and trials to Microsoft’s business users</a:t>
            </a:r>
          </a:p>
          <a:p>
            <a:pPr marL="524486" indent="-524486">
              <a:buFont typeface="+mj-lt"/>
              <a:buAutoNum type="arabicPeriod"/>
            </a:pPr>
            <a:endParaRPr lang="en-US" sz="2856" b="1" dirty="0"/>
          </a:p>
          <a:p>
            <a:pPr marL="524486" indent="-524486">
              <a:buFont typeface="+mj-lt"/>
              <a:buAutoNum type="arabicPeriod"/>
            </a:pPr>
            <a:r>
              <a:rPr lang="en-US" sz="2856" b="1" dirty="0"/>
              <a:t>Deeply integrate your app with Microsoft users </a:t>
            </a:r>
            <a:r>
              <a:rPr lang="en-US" sz="2856" dirty="0"/>
              <a:t>through Power BI, PowerApps and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t>Enrich your app experience by embedding </a:t>
            </a:r>
            <a:r>
              <a:rPr lang="en-US" sz="2856" dirty="0"/>
              <a:t>Power BI, PowerApps or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solidFill>
                  <a:schemeClr val="tx1"/>
                </a:solidFill>
              </a:rPr>
              <a:t>Make your apps smarter with customer data </a:t>
            </a:r>
            <a:r>
              <a:rPr lang="en-US" sz="2856" dirty="0">
                <a:solidFill>
                  <a:schemeClr val="tx1"/>
                </a:solidFill>
              </a:rPr>
              <a:t>by using the CDS</a:t>
            </a:r>
            <a:r>
              <a:rPr lang="en-US" sz="2856" dirty="0"/>
              <a:t> </a:t>
            </a:r>
          </a:p>
          <a:p>
            <a:pPr marL="0" indent="0">
              <a:buNone/>
            </a:pPr>
            <a:endParaRPr lang="en-US" sz="2856" dirty="0"/>
          </a:p>
          <a:p>
            <a:pPr marL="524486" indent="-524486">
              <a:buFont typeface="+mj-lt"/>
              <a:buAutoNum type="arabicPeriod"/>
            </a:pPr>
            <a:endParaRPr lang="en-US" sz="2856" dirty="0"/>
          </a:p>
        </p:txBody>
      </p:sp>
    </p:spTree>
    <p:extLst>
      <p:ext uri="{BB962C8B-B14F-4D97-AF65-F5344CB8AC3E}">
        <p14:creationId xmlns:p14="http://schemas.microsoft.com/office/powerpoint/2010/main" val="229279053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to Action – Azure for SaaS Apps</a:t>
            </a:r>
          </a:p>
        </p:txBody>
      </p:sp>
      <p:pic>
        <p:nvPicPr>
          <p:cNvPr id="6" name="Picture 5">
            <a:extLst>
              <a:ext uri="{FF2B5EF4-FFF2-40B4-BE49-F238E27FC236}">
                <a16:creationId xmlns:a16="http://schemas.microsoft.com/office/drawing/2014/main" id="{85ED92A8-B9D2-4AD0-B460-D498AC24F9D0}"/>
              </a:ext>
            </a:extLst>
          </p:cNvPr>
          <p:cNvPicPr>
            <a:picLocks noChangeAspect="1"/>
          </p:cNvPicPr>
          <p:nvPr/>
        </p:nvPicPr>
        <p:blipFill>
          <a:blip r:embed="rId3"/>
          <a:stretch>
            <a:fillRect/>
          </a:stretch>
        </p:blipFill>
        <p:spPr>
          <a:xfrm>
            <a:off x="2834994" y="1185319"/>
            <a:ext cx="5649506" cy="4969125"/>
          </a:xfrm>
          <a:prstGeom prst="rect">
            <a:avLst/>
          </a:prstGeom>
        </p:spPr>
      </p:pic>
      <p:sp>
        <p:nvSpPr>
          <p:cNvPr id="3" name="Content Placeholder 2"/>
          <p:cNvSpPr>
            <a:spLocks noGrp="1"/>
          </p:cNvSpPr>
          <p:nvPr>
            <p:ph type="body" sz="quarter" idx="10"/>
          </p:nvPr>
        </p:nvSpPr>
        <p:spPr>
          <a:xfrm>
            <a:off x="252143" y="6181975"/>
            <a:ext cx="11978573" cy="794064"/>
          </a:xfrm>
        </p:spPr>
        <p:txBody>
          <a:bodyPr/>
          <a:lstStyle/>
          <a:p>
            <a:r>
              <a:rPr lang="en-US" sz="4400" dirty="0"/>
              <a:t>https://azure.microsoft.com/overview/saas-apps/</a:t>
            </a:r>
            <a:endParaRPr lang="en-US" sz="4400" u="sng" kern="0" dirty="0">
              <a:solidFill>
                <a:sysClr val="windowText" lastClr="000000"/>
              </a:solidFill>
            </a:endParaRPr>
          </a:p>
        </p:txBody>
      </p:sp>
      <p:sp>
        <p:nvSpPr>
          <p:cNvPr id="4" name="Rectangle 3"/>
          <p:cNvSpPr/>
          <p:nvPr/>
        </p:nvSpPr>
        <p:spPr>
          <a:xfrm>
            <a:off x="274639" y="5783237"/>
            <a:ext cx="184731" cy="923330"/>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600" b="0" i="0" u="sng" strike="noStrike" kern="0" cap="none" spc="0" normalizeH="0" baseline="0" noProof="0" dirty="0">
              <a:ln>
                <a:noFill/>
              </a:ln>
              <a:solidFill>
                <a:sysClr val="windowText" lastClr="000000"/>
              </a:solidFill>
              <a:effectLst/>
              <a:uLnTx/>
              <a:uFillTx/>
              <a:latin typeface="Segoe UI Semilight"/>
              <a:ea typeface="+mn-ea"/>
              <a:cs typeface="+mn-cs"/>
            </a:endParaRPr>
          </a:p>
        </p:txBody>
      </p:sp>
    </p:spTree>
    <p:extLst>
      <p:ext uri="{BB962C8B-B14F-4D97-AF65-F5344CB8AC3E}">
        <p14:creationId xmlns:p14="http://schemas.microsoft.com/office/powerpoint/2010/main" val="374954306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Q&amp;A</a:t>
            </a:r>
          </a:p>
        </p:txBody>
      </p:sp>
    </p:spTree>
    <p:extLst>
      <p:ext uri="{BB962C8B-B14F-4D97-AF65-F5344CB8AC3E}">
        <p14:creationId xmlns:p14="http://schemas.microsoft.com/office/powerpoint/2010/main" val="2888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41" y="579390"/>
            <a:ext cx="4478987" cy="1969428"/>
          </a:xfrm>
        </p:spPr>
        <p:txBody>
          <a:bodyPr/>
          <a:lstStyle/>
          <a:p>
            <a:r>
              <a:rPr lang="en-US" sz="4080" dirty="0"/>
              <a:t>Value</a:t>
            </a:r>
          </a:p>
        </p:txBody>
      </p:sp>
      <p:sp>
        <p:nvSpPr>
          <p:cNvPr id="3" name="Content Placeholder 2"/>
          <p:cNvSpPr>
            <a:spLocks noGrp="1"/>
          </p:cNvSpPr>
          <p:nvPr>
            <p:ph sz="quarter" idx="10"/>
          </p:nvPr>
        </p:nvSpPr>
        <p:spPr>
          <a:xfrm>
            <a:off x="4340230" y="579390"/>
            <a:ext cx="7415924" cy="6821291"/>
          </a:xfrm>
        </p:spPr>
        <p:txBody>
          <a:bodyPr/>
          <a:lstStyle/>
          <a:p>
            <a:pPr marL="524486" indent="-524486">
              <a:buFont typeface="+mj-lt"/>
              <a:buAutoNum type="arabicPeriod"/>
            </a:pPr>
            <a:r>
              <a:rPr lang="en-US" sz="2856" b="1" dirty="0"/>
              <a:t>Onboard onto </a:t>
            </a:r>
            <a:r>
              <a:rPr lang="en-US" sz="2856" b="1" dirty="0" err="1"/>
              <a:t>AppSource</a:t>
            </a:r>
            <a:r>
              <a:rPr lang="en-US" sz="2856" b="1" dirty="0"/>
              <a:t> (and AAD) </a:t>
            </a:r>
            <a:r>
              <a:rPr lang="en-US" sz="2856" dirty="0"/>
              <a:t>to enable discovery and trials to Microsoft’s business users</a:t>
            </a:r>
          </a:p>
          <a:p>
            <a:pPr marL="524486" indent="-524486">
              <a:buFont typeface="+mj-lt"/>
              <a:buAutoNum type="arabicPeriod"/>
            </a:pPr>
            <a:endParaRPr lang="en-US" sz="2856" b="1" dirty="0"/>
          </a:p>
          <a:p>
            <a:pPr marL="524486" indent="-524486">
              <a:buFont typeface="+mj-lt"/>
              <a:buAutoNum type="arabicPeriod"/>
            </a:pPr>
            <a:r>
              <a:rPr lang="en-US" sz="2856" b="1" dirty="0"/>
              <a:t>Deeply integrate your app with Microsoft users </a:t>
            </a:r>
            <a:r>
              <a:rPr lang="en-US" sz="2856" dirty="0"/>
              <a:t>through Power BI, </a:t>
            </a:r>
            <a:r>
              <a:rPr lang="en-US" sz="2856" dirty="0" err="1"/>
              <a:t>PowerApps</a:t>
            </a:r>
            <a:r>
              <a:rPr lang="en-US" sz="2856" dirty="0"/>
              <a:t> and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t>Enrich your app experience by embedding </a:t>
            </a:r>
            <a:r>
              <a:rPr lang="en-US" sz="2856" dirty="0"/>
              <a:t>Power BI, </a:t>
            </a:r>
            <a:r>
              <a:rPr lang="en-US" sz="2856" dirty="0" err="1"/>
              <a:t>PowerApps</a:t>
            </a:r>
            <a:r>
              <a:rPr lang="en-US" sz="2856" dirty="0"/>
              <a:t> or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solidFill>
                  <a:schemeClr val="tx1"/>
                </a:solidFill>
              </a:rPr>
              <a:t>Make your apps smarter with customer data </a:t>
            </a:r>
            <a:r>
              <a:rPr lang="en-US" sz="2856" dirty="0">
                <a:solidFill>
                  <a:schemeClr val="tx1"/>
                </a:solidFill>
              </a:rPr>
              <a:t>by using the CDS</a:t>
            </a:r>
            <a:r>
              <a:rPr lang="en-US" sz="2856" dirty="0"/>
              <a:t> </a:t>
            </a:r>
          </a:p>
          <a:p>
            <a:pPr marL="524486" indent="-524486">
              <a:buFont typeface="+mj-lt"/>
              <a:buAutoNum type="arabicPeriod"/>
            </a:pPr>
            <a:endParaRPr lang="en-US" sz="2856" dirty="0"/>
          </a:p>
          <a:p>
            <a:pPr marL="524486" indent="-524486">
              <a:buFont typeface="+mj-lt"/>
              <a:buAutoNum type="arabicPeriod"/>
            </a:pPr>
            <a:endParaRPr lang="en-US" sz="2856" dirty="0"/>
          </a:p>
        </p:txBody>
      </p:sp>
    </p:spTree>
    <p:extLst>
      <p:ext uri="{BB962C8B-B14F-4D97-AF65-F5344CB8AC3E}">
        <p14:creationId xmlns:p14="http://schemas.microsoft.com/office/powerpoint/2010/main" val="320411324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19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41" y="579390"/>
            <a:ext cx="4478987" cy="1969428"/>
          </a:xfrm>
        </p:spPr>
        <p:txBody>
          <a:bodyPr/>
          <a:lstStyle/>
          <a:p>
            <a:r>
              <a:rPr lang="en-US" sz="4080" dirty="0"/>
              <a:t>Value</a:t>
            </a:r>
          </a:p>
        </p:txBody>
      </p:sp>
      <p:sp>
        <p:nvSpPr>
          <p:cNvPr id="3" name="Content Placeholder 2"/>
          <p:cNvSpPr>
            <a:spLocks noGrp="1"/>
          </p:cNvSpPr>
          <p:nvPr>
            <p:ph sz="quarter" idx="10"/>
          </p:nvPr>
        </p:nvSpPr>
        <p:spPr>
          <a:xfrm>
            <a:off x="4340230" y="579390"/>
            <a:ext cx="7415924" cy="7304757"/>
          </a:xfrm>
        </p:spPr>
        <p:txBody>
          <a:bodyPr/>
          <a:lstStyle/>
          <a:p>
            <a:pPr marL="524486" indent="-524486">
              <a:buFont typeface="+mj-lt"/>
              <a:buAutoNum type="arabicPeriod"/>
            </a:pPr>
            <a:r>
              <a:rPr lang="en-US" sz="2856" b="1" dirty="0"/>
              <a:t>Onboard onto </a:t>
            </a:r>
            <a:r>
              <a:rPr lang="en-US" sz="2856" b="1" dirty="0" err="1"/>
              <a:t>AppSource</a:t>
            </a:r>
            <a:r>
              <a:rPr lang="en-US" sz="2856" b="1" dirty="0"/>
              <a:t> (and AAD) </a:t>
            </a:r>
            <a:r>
              <a:rPr lang="en-US" sz="2856" dirty="0"/>
              <a:t>to enable discovery and trials to Microsoft’s business users</a:t>
            </a:r>
          </a:p>
          <a:p>
            <a:pPr marL="524486" indent="-524486">
              <a:buFont typeface="+mj-lt"/>
              <a:buAutoNum type="arabicPeriod"/>
            </a:pPr>
            <a:endParaRPr lang="en-US" sz="2856" b="1" dirty="0"/>
          </a:p>
          <a:p>
            <a:pPr marL="524486" indent="-524486">
              <a:buFont typeface="+mj-lt"/>
              <a:buAutoNum type="arabicPeriod"/>
            </a:pPr>
            <a:r>
              <a:rPr lang="en-US" sz="2856" b="1" dirty="0"/>
              <a:t>Deeply integrate your app with Microsoft users </a:t>
            </a:r>
            <a:r>
              <a:rPr lang="en-US" sz="2856" dirty="0"/>
              <a:t>through Power BI, PowerApps and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t>Enrich your app experience by embedding </a:t>
            </a:r>
            <a:r>
              <a:rPr lang="en-US" sz="2856" dirty="0"/>
              <a:t>Power BI, PowerApps or Flow</a:t>
            </a:r>
          </a:p>
          <a:p>
            <a:pPr marL="524486" indent="-524486">
              <a:buFont typeface="+mj-lt"/>
              <a:buAutoNum type="arabicPeriod"/>
            </a:pPr>
            <a:endParaRPr lang="en-US" sz="2856" dirty="0">
              <a:solidFill>
                <a:srgbClr val="FF0000"/>
              </a:solidFill>
            </a:endParaRPr>
          </a:p>
          <a:p>
            <a:pPr marL="524486" indent="-524486">
              <a:buFont typeface="+mj-lt"/>
              <a:buAutoNum type="arabicPeriod"/>
            </a:pPr>
            <a:r>
              <a:rPr lang="en-US" sz="2856" b="1" dirty="0">
                <a:solidFill>
                  <a:schemeClr val="tx1"/>
                </a:solidFill>
              </a:rPr>
              <a:t>Make your apps smarter with customer data </a:t>
            </a:r>
            <a:r>
              <a:rPr lang="en-US" sz="2856" dirty="0">
                <a:solidFill>
                  <a:schemeClr val="tx1"/>
                </a:solidFill>
              </a:rPr>
              <a:t>by using the CDS</a:t>
            </a:r>
            <a:r>
              <a:rPr lang="en-US" sz="2856" dirty="0"/>
              <a:t> </a:t>
            </a:r>
          </a:p>
          <a:p>
            <a:pPr marL="0" indent="0">
              <a:buNone/>
            </a:pPr>
            <a:endParaRPr lang="en-US" sz="2856" dirty="0"/>
          </a:p>
          <a:p>
            <a:pPr marL="524486" indent="-524486">
              <a:buFont typeface="+mj-lt"/>
              <a:buAutoNum type="arabicPeriod"/>
            </a:pPr>
            <a:endParaRPr lang="en-US" sz="2856" dirty="0"/>
          </a:p>
          <a:p>
            <a:pPr marL="524486" indent="-524486">
              <a:buFont typeface="+mj-lt"/>
              <a:buAutoNum type="arabicPeriod"/>
            </a:pPr>
            <a:endParaRPr lang="en-US" sz="2856" dirty="0"/>
          </a:p>
        </p:txBody>
      </p:sp>
      <p:sp>
        <p:nvSpPr>
          <p:cNvPr id="6" name="Rectangle 5"/>
          <p:cNvSpPr/>
          <p:nvPr/>
        </p:nvSpPr>
        <p:spPr bwMode="auto">
          <a:xfrm>
            <a:off x="4206579" y="2125677"/>
            <a:ext cx="7563774" cy="4363770"/>
          </a:xfrm>
          <a:prstGeom prst="rect">
            <a:avLst/>
          </a:prstGeom>
          <a:solidFill>
            <a:srgbClr val="0078D7">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CA"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3624981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 name="Object 149" hidden="1"/>
          <p:cNvGraphicFramePr>
            <a:graphicFrameLocks noChangeAspect="1"/>
          </p:cNvGraphicFramePr>
          <p:nvPr>
            <p:custDataLst>
              <p:tags r:id="rId2"/>
            </p:custDataLst>
          </p:nvPr>
        </p:nvGraphicFramePr>
        <p:xfrm>
          <a:off x="2500" y="1619"/>
          <a:ext cx="1619" cy="1619"/>
        </p:xfrm>
        <a:graphic>
          <a:graphicData uri="http://schemas.openxmlformats.org/presentationml/2006/ole">
            <mc:AlternateContent xmlns:mc="http://schemas.openxmlformats.org/markup-compatibility/2006">
              <mc:Choice xmlns:v="urn:schemas-microsoft-com:vml" Requires="v">
                <p:oleObj spid="_x0000_s2052" name="think-cell Slide" r:id="rId6" imgW="360" imgH="360" progId="TCLayout.ActiveDocument.1">
                  <p:embed/>
                </p:oleObj>
              </mc:Choice>
              <mc:Fallback>
                <p:oleObj name="think-cell Slide" r:id="rId6" imgW="360" imgH="360" progId="TCLayout.ActiveDocument.1">
                  <p:embed/>
                  <p:pic>
                    <p:nvPicPr>
                      <p:cNvPr id="150" name="Object 149"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0" y="1619"/>
                        <a:ext cx="1619" cy="16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itle 1"/>
          <p:cNvSpPr>
            <a:spLocks noGrp="1"/>
          </p:cNvSpPr>
          <p:nvPr>
            <p:ph type="title"/>
            <p:custDataLst>
              <p:tags r:id="rId3"/>
            </p:custDataLst>
          </p:nvPr>
        </p:nvSpPr>
        <p:spPr>
          <a:xfrm>
            <a:off x="251423" y="106921"/>
            <a:ext cx="11934629" cy="672099"/>
          </a:xfrm>
        </p:spPr>
        <p:txBody>
          <a:bodyPr vert="horz" lIns="93247" tIns="46623" rIns="93247" bIns="46623" rtlCol="0" anchor="ctr">
            <a:noAutofit/>
          </a:bodyPr>
          <a:lstStyle/>
          <a:p>
            <a:pPr algn="ctr"/>
            <a:r>
              <a:rPr lang="en-US" sz="3264">
                <a:latin typeface="Segoe UI Light" panose="020B0502040204020203" pitchFamily="34" charset="0"/>
                <a:cs typeface="Segoe UI Light" panose="020B0502040204020203" pitchFamily="34" charset="0"/>
              </a:rPr>
              <a:t>Microsoft Cloud Ecosystem – Catalyst for Enterprise adoption</a:t>
            </a:r>
          </a:p>
        </p:txBody>
      </p:sp>
      <p:grpSp>
        <p:nvGrpSpPr>
          <p:cNvPr id="45" name="Group 44"/>
          <p:cNvGrpSpPr/>
          <p:nvPr/>
        </p:nvGrpSpPr>
        <p:grpSpPr>
          <a:xfrm>
            <a:off x="3604001" y="1874010"/>
            <a:ext cx="4828466" cy="4879539"/>
            <a:chOff x="3334390" y="1522366"/>
            <a:chExt cx="4734220" cy="4784296"/>
          </a:xfrm>
        </p:grpSpPr>
        <p:sp>
          <p:nvSpPr>
            <p:cNvPr id="34" name="Circular Arrow 33"/>
            <p:cNvSpPr/>
            <p:nvPr/>
          </p:nvSpPr>
          <p:spPr>
            <a:xfrm rot="19011803">
              <a:off x="3334391" y="1572444"/>
              <a:ext cx="4734219" cy="4734218"/>
            </a:xfrm>
            <a:prstGeom prst="circularArrow">
              <a:avLst>
                <a:gd name="adj1" fmla="val 2684"/>
                <a:gd name="adj2" fmla="val 625807"/>
                <a:gd name="adj3" fmla="val 17272138"/>
                <a:gd name="adj4" fmla="val 12753278"/>
                <a:gd name="adj5" fmla="val 3339"/>
              </a:avLst>
            </a:prstGeom>
            <a:solidFill>
              <a:srgbClr val="004B50"/>
            </a:solidFill>
            <a:ln w="10795" cap="flat" cmpd="sng" algn="ctr">
              <a:solidFill>
                <a:srgbClr val="FFFFFF">
                  <a:hueOff val="0"/>
                  <a:satOff val="0"/>
                  <a:lumOff val="0"/>
                  <a:alphaOff val="0"/>
                </a:srgbClr>
              </a:solidFill>
              <a:prstDash val="solid"/>
            </a:ln>
            <a:effectLst/>
          </p:spPr>
          <p:txBody>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28" name="Group 27"/>
            <p:cNvGrpSpPr/>
            <p:nvPr/>
          </p:nvGrpSpPr>
          <p:grpSpPr>
            <a:xfrm>
              <a:off x="3334390" y="1522366"/>
              <a:ext cx="4734219" cy="4749461"/>
              <a:chOff x="3334390" y="1522366"/>
              <a:chExt cx="4734219" cy="4749461"/>
            </a:xfrm>
          </p:grpSpPr>
          <p:sp>
            <p:nvSpPr>
              <p:cNvPr id="30" name="Oval 29"/>
              <p:cNvSpPr/>
              <p:nvPr/>
            </p:nvSpPr>
            <p:spPr bwMode="auto">
              <a:xfrm>
                <a:off x="4367008" y="2553846"/>
                <a:ext cx="2684325" cy="2684326"/>
              </a:xfrm>
              <a:prstGeom prst="ellipse">
                <a:avLst/>
              </a:prstGeom>
              <a:solidFill>
                <a:srgbClr val="D2D2D2">
                  <a:lumMod val="40000"/>
                  <a:lumOff val="60000"/>
                </a:srgbClr>
              </a:solidFill>
              <a:ln w="12700" cap="flat" cmpd="sng" algn="ctr">
                <a:noFill/>
                <a:prstDash val="solid"/>
                <a:miter lim="800000"/>
                <a:headEnd type="none" w="med" len="med"/>
                <a:tailEnd type="none" w="med" len="med"/>
              </a:ln>
              <a:effectLst/>
            </p:spPr>
            <p:txBody>
              <a:bodyPr rot="0" spcFirstLastPara="0" vert="horz" wrap="square" lIns="45706" tIns="45706" rIns="45706" bIns="4570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163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9" name="Picture 15" descr="http://cdn1.itpro.co.uk/sites/itpro/files/windows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2772" y="2616578"/>
                <a:ext cx="1896042" cy="16590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415947" y="3896009"/>
                <a:ext cx="2586446" cy="973600"/>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448"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Microsoft Cloud Ecosystem</a:t>
                </a:r>
              </a:p>
            </p:txBody>
          </p:sp>
          <p:sp>
            <p:nvSpPr>
              <p:cNvPr id="35" name="Circular Arrow 34"/>
              <p:cNvSpPr/>
              <p:nvPr/>
            </p:nvSpPr>
            <p:spPr>
              <a:xfrm rot="11735928">
                <a:off x="3334390" y="1537608"/>
                <a:ext cx="4734219" cy="4734218"/>
              </a:xfrm>
              <a:prstGeom prst="circularArrow">
                <a:avLst>
                  <a:gd name="adj1" fmla="val 2684"/>
                  <a:gd name="adj2" fmla="val 576426"/>
                  <a:gd name="adj3" fmla="val 17272138"/>
                  <a:gd name="adj4" fmla="val 12722131"/>
                  <a:gd name="adj5" fmla="val 3339"/>
                </a:avLst>
              </a:prstGeom>
              <a:solidFill>
                <a:srgbClr val="004B50"/>
              </a:solidFill>
              <a:ln w="10795" cap="flat" cmpd="sng" algn="ctr">
                <a:solidFill>
                  <a:srgbClr val="FFFFFF">
                    <a:hueOff val="0"/>
                    <a:satOff val="0"/>
                    <a:lumOff val="0"/>
                    <a:alphaOff val="0"/>
                  </a:srgbClr>
                </a:solidFill>
                <a:prstDash val="solid"/>
              </a:ln>
              <a:effectLst/>
            </p:spPr>
            <p:txBody>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6" name="Circular Arrow 35"/>
              <p:cNvSpPr/>
              <p:nvPr/>
            </p:nvSpPr>
            <p:spPr>
              <a:xfrm rot="4570093">
                <a:off x="3334390" y="1537609"/>
                <a:ext cx="4734219" cy="4734218"/>
              </a:xfrm>
              <a:prstGeom prst="circularArrow">
                <a:avLst>
                  <a:gd name="adj1" fmla="val 2684"/>
                  <a:gd name="adj2" fmla="val 576426"/>
                  <a:gd name="adj3" fmla="val 17272138"/>
                  <a:gd name="adj4" fmla="val 12650560"/>
                  <a:gd name="adj5" fmla="val 3339"/>
                </a:avLst>
              </a:prstGeom>
              <a:solidFill>
                <a:srgbClr val="004B50"/>
              </a:solidFill>
              <a:ln w="10795" cap="flat" cmpd="sng" algn="ctr">
                <a:solidFill>
                  <a:srgbClr val="FFFFFF">
                    <a:hueOff val="0"/>
                    <a:satOff val="0"/>
                    <a:lumOff val="0"/>
                    <a:alphaOff val="0"/>
                  </a:srgbClr>
                </a:solidFill>
                <a:prstDash val="solid"/>
              </a:ln>
              <a:effectLst/>
            </p:spPr>
            <p:txBody>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7" name="Rectangle 36"/>
              <p:cNvSpPr/>
              <p:nvPr/>
            </p:nvSpPr>
            <p:spPr>
              <a:xfrm>
                <a:off x="5113706" y="1522366"/>
                <a:ext cx="1190927" cy="476512"/>
              </a:xfrm>
              <a:prstGeom prst="rect">
                <a:avLst/>
              </a:prstGeom>
              <a:solidFill>
                <a:srgbClr val="FFC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428" b="1" i="0" u="none" strike="noStrike" kern="1200" cap="none" spc="0" normalizeH="0" baseline="0" noProof="0">
                    <a:ln>
                      <a:noFill/>
                    </a:ln>
                    <a:solidFill>
                      <a:sysClr val="window" lastClr="FFFFFF"/>
                    </a:solidFill>
                    <a:effectLst/>
                    <a:uLnTx/>
                    <a:uFillTx/>
                    <a:latin typeface="Segoe UI"/>
                    <a:ea typeface="+mn-ea"/>
                    <a:cs typeface="+mn-cs"/>
                  </a:rPr>
                  <a:t>Customers</a:t>
                </a:r>
              </a:p>
            </p:txBody>
          </p:sp>
          <p:sp>
            <p:nvSpPr>
              <p:cNvPr id="40" name="Rectangle 39"/>
              <p:cNvSpPr/>
              <p:nvPr/>
            </p:nvSpPr>
            <p:spPr>
              <a:xfrm rot="7117185">
                <a:off x="6963276" y="4729178"/>
                <a:ext cx="1190927" cy="476512"/>
              </a:xfrm>
              <a:prstGeom prst="rect">
                <a:avLst/>
              </a:prstGeom>
              <a:solidFill>
                <a:schemeClr val="accent1">
                  <a:lumMod val="50000"/>
                  <a:lumOff val="5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428" b="1" i="0" u="none" strike="noStrike" kern="1200" cap="none" spc="0" normalizeH="0" baseline="0" noProof="0">
                    <a:ln>
                      <a:noFill/>
                    </a:ln>
                    <a:solidFill>
                      <a:sysClr val="window" lastClr="FFFFFF"/>
                    </a:solidFill>
                    <a:effectLst/>
                    <a:uLnTx/>
                    <a:uFillTx/>
                    <a:latin typeface="Segoe UI"/>
                    <a:ea typeface="+mn-ea"/>
                    <a:cs typeface="+mn-cs"/>
                  </a:rPr>
                  <a:t>Developers</a:t>
                </a:r>
              </a:p>
            </p:txBody>
          </p:sp>
          <p:sp>
            <p:nvSpPr>
              <p:cNvPr id="41" name="Rectangle 40"/>
              <p:cNvSpPr/>
              <p:nvPr/>
            </p:nvSpPr>
            <p:spPr>
              <a:xfrm rot="14202037">
                <a:off x="3259574" y="4712254"/>
                <a:ext cx="1190927" cy="476512"/>
              </a:xfrm>
              <a:prstGeom prst="rect">
                <a:avLst/>
              </a:prstGeom>
              <a:solidFill>
                <a:srgbClr val="92D05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428" b="1" i="0" u="none" strike="noStrike" kern="1200" cap="none" spc="0" normalizeH="0" baseline="0" noProof="0">
                    <a:ln>
                      <a:noFill/>
                    </a:ln>
                    <a:solidFill>
                      <a:sysClr val="window" lastClr="FFFFFF"/>
                    </a:solidFill>
                    <a:effectLst/>
                    <a:uLnTx/>
                    <a:uFillTx/>
                    <a:latin typeface="Segoe UI"/>
                    <a:ea typeface="+mn-ea"/>
                    <a:cs typeface="+mn-cs"/>
                  </a:rPr>
                  <a:t>Enablers</a:t>
                </a:r>
              </a:p>
            </p:txBody>
          </p:sp>
        </p:grpSp>
      </p:grpSp>
      <p:pic>
        <p:nvPicPr>
          <p:cNvPr id="18" name="Picture 17"/>
          <p:cNvPicPr>
            <a:picLocks noChangeAspect="1"/>
          </p:cNvPicPr>
          <p:nvPr/>
        </p:nvPicPr>
        <p:blipFill>
          <a:blip r:embed="rId9"/>
          <a:stretch>
            <a:fillRect/>
          </a:stretch>
        </p:blipFill>
        <p:spPr>
          <a:xfrm>
            <a:off x="10068656" y="2421810"/>
            <a:ext cx="1672872" cy="1164010"/>
          </a:xfrm>
          <a:prstGeom prst="rect">
            <a:avLst/>
          </a:prstGeom>
          <a:ln w="3175">
            <a:solidFill>
              <a:schemeClr val="tx1"/>
            </a:solidFill>
          </a:ln>
        </p:spPr>
      </p:pic>
      <p:sp>
        <p:nvSpPr>
          <p:cNvPr id="44" name="TextBox 43"/>
          <p:cNvSpPr txBox="1"/>
          <p:nvPr/>
        </p:nvSpPr>
        <p:spPr>
          <a:xfrm>
            <a:off x="8147514" y="5128801"/>
            <a:ext cx="1812707" cy="984873"/>
          </a:xfrm>
          <a:prstGeom prst="rect">
            <a:avLst/>
          </a:prstGeom>
          <a:noFill/>
        </p:spPr>
        <p:txBody>
          <a:bodyPr wrap="square" lIns="186521" tIns="149217" rIns="186521" bIns="149217" rtlCol="0">
            <a:spAutoFit/>
          </a:bodyPr>
          <a:lstStyle/>
          <a:p>
            <a:pPr marL="0" marR="0" lvl="0" indent="0" algn="l" defTabSz="932597" rtl="0" eaLnBrk="1" fontAlgn="auto" latinLnBrk="0" hangingPunct="1">
              <a:lnSpc>
                <a:spcPct val="90000"/>
              </a:lnSpc>
              <a:spcBef>
                <a:spcPts val="0"/>
              </a:spcBef>
              <a:spcAft>
                <a:spcPts val="612"/>
              </a:spcAft>
              <a:buClrTx/>
              <a:buSzTx/>
              <a:buFontTx/>
              <a:buNone/>
              <a:tabLst/>
              <a:defRPr/>
            </a:pPr>
            <a:r>
              <a:rPr kumimoji="0" lang="en-US" sz="1428" b="1" i="0" u="sng" strike="noStrike" kern="1200" cap="none" spc="0" normalizeH="0" baseline="0" noProof="0">
                <a:ln>
                  <a:noFill/>
                </a:ln>
                <a:solidFill>
                  <a:srgbClr val="0070C0"/>
                </a:solidFill>
                <a:effectLst/>
                <a:uLnTx/>
                <a:uFillTx/>
                <a:latin typeface="Calibri" panose="020F0502020204030204"/>
                <a:ea typeface="+mn-ea"/>
                <a:cs typeface="+mn-cs"/>
              </a:rPr>
              <a:t>Publishers</a:t>
            </a:r>
          </a:p>
          <a:p>
            <a:pPr marL="0" marR="0" lvl="0" indent="0" algn="l" defTabSz="932597" rtl="0" eaLnBrk="1" fontAlgn="auto" latinLnBrk="0" hangingPunct="1">
              <a:lnSpc>
                <a:spcPct val="90000"/>
              </a:lnSpc>
              <a:spcBef>
                <a:spcPts val="0"/>
              </a:spcBef>
              <a:spcAft>
                <a:spcPts val="612"/>
              </a:spcAft>
              <a:buClrTx/>
              <a:buSzTx/>
              <a:buFontTx/>
              <a:buNone/>
              <a:tabLst/>
              <a:defRPr/>
            </a:pPr>
            <a:r>
              <a:rPr kumimoji="0" lang="en-US" sz="1428"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IaaS, PaaS, SaaS solutions</a:t>
            </a:r>
          </a:p>
        </p:txBody>
      </p:sp>
      <p:sp>
        <p:nvSpPr>
          <p:cNvPr id="48" name="TextBox 47"/>
          <p:cNvSpPr txBox="1"/>
          <p:nvPr/>
        </p:nvSpPr>
        <p:spPr>
          <a:xfrm>
            <a:off x="1844507" y="5130768"/>
            <a:ext cx="2008223" cy="1343508"/>
          </a:xfrm>
          <a:prstGeom prst="rect">
            <a:avLst/>
          </a:prstGeom>
          <a:noFill/>
        </p:spPr>
        <p:txBody>
          <a:bodyPr wrap="square" lIns="186521" tIns="149217" rIns="186521" bIns="149217" rtlCol="0">
            <a:spAutoFit/>
          </a:bodyPr>
          <a:lstStyle/>
          <a:p>
            <a:pPr marL="0" marR="0" lvl="0" indent="0" algn="r" defTabSz="932597" rtl="0" eaLnBrk="1" fontAlgn="auto" latinLnBrk="0" hangingPunct="1">
              <a:lnSpc>
                <a:spcPct val="90000"/>
              </a:lnSpc>
              <a:spcBef>
                <a:spcPts val="0"/>
              </a:spcBef>
              <a:spcAft>
                <a:spcPts val="612"/>
              </a:spcAft>
              <a:buClrTx/>
              <a:buSzTx/>
              <a:buFontTx/>
              <a:buNone/>
              <a:tabLst/>
              <a:defRPr/>
            </a:pPr>
            <a:r>
              <a:rPr kumimoji="0" lang="en-US" sz="1428" b="1" i="0" u="sng" strike="noStrike" kern="1200" cap="none" spc="0" normalizeH="0" baseline="0" noProof="0">
                <a:ln>
                  <a:noFill/>
                </a:ln>
                <a:solidFill>
                  <a:srgbClr val="0070C0"/>
                </a:solidFill>
                <a:effectLst/>
                <a:uLnTx/>
                <a:uFillTx/>
                <a:latin typeface="Calibri" panose="020F0502020204030204"/>
                <a:ea typeface="+mn-ea"/>
                <a:cs typeface="+mn-cs"/>
              </a:rPr>
              <a:t>Key Players</a:t>
            </a:r>
          </a:p>
          <a:p>
            <a:pPr marL="0" marR="0" lvl="0" indent="0" algn="r" defTabSz="932597" rtl="0" eaLnBrk="1" fontAlgn="auto" latinLnBrk="0" hangingPunct="1">
              <a:lnSpc>
                <a:spcPct val="90000"/>
              </a:lnSpc>
              <a:spcBef>
                <a:spcPts val="0"/>
              </a:spcBef>
              <a:spcAft>
                <a:spcPts val="612"/>
              </a:spcAft>
              <a:buClrTx/>
              <a:buSzTx/>
              <a:buFontTx/>
              <a:buNone/>
              <a:tabLst/>
              <a:defRPr/>
            </a:pPr>
            <a:r>
              <a:rPr kumimoji="0" lang="en-US" sz="1428"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Solution Integrators</a:t>
            </a:r>
          </a:p>
          <a:p>
            <a:pPr marL="0" marR="0" lvl="0" indent="0" algn="r" defTabSz="932597" rtl="0" eaLnBrk="1" fontAlgn="auto" latinLnBrk="0" hangingPunct="1">
              <a:lnSpc>
                <a:spcPct val="90000"/>
              </a:lnSpc>
              <a:spcBef>
                <a:spcPts val="0"/>
              </a:spcBef>
              <a:spcAft>
                <a:spcPts val="612"/>
              </a:spcAft>
              <a:buClrTx/>
              <a:buSzTx/>
              <a:buFontTx/>
              <a:buNone/>
              <a:tabLst/>
              <a:defRPr/>
            </a:pPr>
            <a:r>
              <a:rPr kumimoji="0" lang="en-US" sz="1428"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Microsoft Field</a:t>
            </a:r>
          </a:p>
          <a:p>
            <a:pPr marL="0" marR="0" lvl="0" indent="0" algn="r" defTabSz="932597" rtl="0" eaLnBrk="1" fontAlgn="auto" latinLnBrk="0" hangingPunct="1">
              <a:lnSpc>
                <a:spcPct val="90000"/>
              </a:lnSpc>
              <a:spcBef>
                <a:spcPts val="0"/>
              </a:spcBef>
              <a:spcAft>
                <a:spcPts val="612"/>
              </a:spcAft>
              <a:buClrTx/>
              <a:buSzTx/>
              <a:buFontTx/>
              <a:buNone/>
              <a:tabLst/>
              <a:defRPr/>
            </a:pPr>
            <a:r>
              <a:rPr kumimoji="0" lang="en-US" sz="1428"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ISV Field</a:t>
            </a:r>
          </a:p>
        </p:txBody>
      </p:sp>
      <p:sp>
        <p:nvSpPr>
          <p:cNvPr id="50" name="Cloud 49"/>
          <p:cNvSpPr/>
          <p:nvPr/>
        </p:nvSpPr>
        <p:spPr bwMode="auto">
          <a:xfrm>
            <a:off x="10120190" y="1673472"/>
            <a:ext cx="1569803" cy="645781"/>
          </a:xfrm>
          <a:prstGeom prst="cloud">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r>
              <a:rPr kumimoji="0" lang="en-US" sz="1224"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Business Cloud</a:t>
            </a:r>
          </a:p>
        </p:txBody>
      </p:sp>
      <p:sp>
        <p:nvSpPr>
          <p:cNvPr id="47" name="Rectangle 46"/>
          <p:cNvSpPr/>
          <p:nvPr/>
        </p:nvSpPr>
        <p:spPr>
          <a:xfrm>
            <a:off x="5173570" y="997620"/>
            <a:ext cx="1850297" cy="856172"/>
          </a:xfrm>
          <a:prstGeom prst="rect">
            <a:avLst/>
          </a:prstGeom>
        </p:spPr>
        <p:txBody>
          <a:bodyPr wrap="square">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1428" b="1" i="0" u="sng" strike="noStrike" kern="1200" cap="none" spc="0" normalizeH="0" baseline="0" noProof="0" dirty="0">
                <a:ln>
                  <a:noFill/>
                </a:ln>
                <a:solidFill>
                  <a:srgbClr val="0070C0"/>
                </a:solidFill>
                <a:effectLst/>
                <a:uLnTx/>
                <a:uFillTx/>
                <a:latin typeface="Calibri" panose="020F0502020204030204"/>
                <a:ea typeface="+mn-ea"/>
                <a:cs typeface="+mn-cs"/>
              </a:rPr>
              <a:t>Audience</a:t>
            </a:r>
          </a:p>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1428" b="0" i="0" u="none" strike="noStrike" kern="1200" cap="none" spc="0" normalizeH="0" baseline="0" noProof="0" dirty="0">
                <a:ln>
                  <a:noFill/>
                </a:ln>
                <a:solidFill>
                  <a:prstClr val="black"/>
                </a:solidFill>
                <a:effectLst/>
                <a:uLnTx/>
                <a:uFillTx/>
                <a:latin typeface="Calibri" panose="020F0502020204030204"/>
                <a:ea typeface="+mn-ea"/>
                <a:cs typeface="+mn-cs"/>
              </a:rPr>
              <a:t>Business Audience</a:t>
            </a:r>
          </a:p>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1428" b="0" i="0" u="none" strike="noStrike" kern="1200" cap="none" spc="0" normalizeH="0" baseline="0" noProof="0" dirty="0">
                <a:ln>
                  <a:noFill/>
                </a:ln>
                <a:solidFill>
                  <a:prstClr val="black"/>
                </a:solidFill>
                <a:effectLst/>
                <a:uLnTx/>
                <a:uFillTx/>
                <a:latin typeface="Calibri" panose="020F0502020204030204"/>
                <a:ea typeface="+mn-ea"/>
                <a:cs typeface="+mn-cs"/>
              </a:rPr>
              <a:t>Dev / IT Audience</a:t>
            </a:r>
          </a:p>
        </p:txBody>
      </p:sp>
      <p:sp>
        <p:nvSpPr>
          <p:cNvPr id="51" name="Rectangle 50"/>
          <p:cNvSpPr/>
          <p:nvPr/>
        </p:nvSpPr>
        <p:spPr>
          <a:xfrm>
            <a:off x="9945023" y="1184932"/>
            <a:ext cx="1798733" cy="324695"/>
          </a:xfrm>
          <a:prstGeom prst="rect">
            <a:avLst/>
          </a:prstGeom>
        </p:spPr>
        <p:txBody>
          <a:bodyPr wrap="none">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1632" b="0" i="0" u="sng" strike="noStrike" kern="1200" cap="none" spc="0" normalizeH="0" baseline="0" noProof="0">
                <a:ln>
                  <a:noFill/>
                </a:ln>
                <a:solidFill>
                  <a:prstClr val="black"/>
                </a:solidFill>
                <a:effectLst/>
                <a:uLnTx/>
                <a:uFillTx/>
                <a:latin typeface="Calibri" panose="020F0502020204030204"/>
                <a:ea typeface="+mn-ea"/>
                <a:cs typeface="+mn-cs"/>
              </a:rPr>
              <a:t>Business Audience</a:t>
            </a:r>
          </a:p>
        </p:txBody>
      </p:sp>
      <p:sp>
        <p:nvSpPr>
          <p:cNvPr id="53" name="TextBox 52"/>
          <p:cNvSpPr txBox="1"/>
          <p:nvPr/>
        </p:nvSpPr>
        <p:spPr>
          <a:xfrm>
            <a:off x="5427322" y="5739491"/>
            <a:ext cx="1328562" cy="690393"/>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918" b="0" i="0" u="none" strike="noStrike" kern="1200" cap="none" spc="0" normalizeH="0" baseline="0" noProof="0">
                <a:ln>
                  <a:noFill/>
                </a:ln>
                <a:solidFill>
                  <a:srgbClr val="4472C4"/>
                </a:solidFill>
                <a:effectLst/>
                <a:uLnTx/>
                <a:uFillTx/>
                <a:latin typeface="Calibri" panose="020F0502020204030204"/>
                <a:ea typeface="+mn-ea"/>
                <a:cs typeface="+mn-cs"/>
              </a:rPr>
              <a:t>Connecting ISVs &amp; Enablers with match-making </a:t>
            </a:r>
          </a:p>
        </p:txBody>
      </p:sp>
      <p:sp>
        <p:nvSpPr>
          <p:cNvPr id="31" name="TextBox 30"/>
          <p:cNvSpPr txBox="1"/>
          <p:nvPr/>
        </p:nvSpPr>
        <p:spPr>
          <a:xfrm>
            <a:off x="7124604" y="3149713"/>
            <a:ext cx="1207901" cy="820073"/>
          </a:xfrm>
          <a:prstGeom prst="rect">
            <a:avLst/>
          </a:prstGeom>
          <a:noFill/>
        </p:spPr>
        <p:txBody>
          <a:bodyPr wrap="square" lIns="186521" tIns="149217" rIns="186521" bIns="149217" rtlCol="0">
            <a:spAutoFit/>
          </a:bodyPr>
          <a:lstStyle/>
          <a:p>
            <a:pPr marL="0" marR="0" lvl="0" indent="0" algn="l" defTabSz="932597" rtl="0" eaLnBrk="1" fontAlgn="auto" latinLnBrk="0" hangingPunct="1">
              <a:lnSpc>
                <a:spcPct val="90000"/>
              </a:lnSpc>
              <a:spcBef>
                <a:spcPts val="0"/>
              </a:spcBef>
              <a:spcAft>
                <a:spcPts val="612"/>
              </a:spcAft>
              <a:buClrTx/>
              <a:buSzTx/>
              <a:buFontTx/>
              <a:buNone/>
              <a:tabLst/>
              <a:defRPr/>
            </a:pPr>
            <a:r>
              <a:rPr kumimoji="0" lang="en-US" sz="918" b="0" i="1" u="none" strike="noStrike" kern="1200" cap="none" spc="0" normalizeH="0" baseline="0" noProof="0">
                <a:ln>
                  <a:noFill/>
                </a:ln>
                <a:solidFill>
                  <a:srgbClr val="4472C4"/>
                </a:solidFill>
                <a:effectLst/>
                <a:uLnTx/>
                <a:uFillTx/>
                <a:latin typeface="Calibri" panose="020F0502020204030204"/>
                <a:ea typeface="+mn-ea"/>
                <a:cs typeface="+mn-cs"/>
              </a:rPr>
              <a:t>Connecting customers &amp; ISVs with Qualified Leads </a:t>
            </a:r>
          </a:p>
        </p:txBody>
      </p:sp>
      <p:pic>
        <p:nvPicPr>
          <p:cNvPr id="32" name="Picture 31"/>
          <p:cNvPicPr>
            <a:picLocks noChangeAspect="1"/>
          </p:cNvPicPr>
          <p:nvPr/>
        </p:nvPicPr>
        <p:blipFill>
          <a:blip r:embed="rId10"/>
          <a:stretch>
            <a:fillRect/>
          </a:stretch>
        </p:blipFill>
        <p:spPr>
          <a:xfrm>
            <a:off x="680119" y="2424466"/>
            <a:ext cx="1714090" cy="1164010"/>
          </a:xfrm>
          <a:prstGeom prst="rect">
            <a:avLst/>
          </a:prstGeom>
          <a:ln w="3175">
            <a:solidFill>
              <a:schemeClr val="tx1"/>
            </a:solidFill>
          </a:ln>
        </p:spPr>
      </p:pic>
      <p:sp>
        <p:nvSpPr>
          <p:cNvPr id="33" name="Cloud 32"/>
          <p:cNvSpPr/>
          <p:nvPr/>
        </p:nvSpPr>
        <p:spPr bwMode="auto">
          <a:xfrm>
            <a:off x="734154" y="1622833"/>
            <a:ext cx="1569803" cy="645781"/>
          </a:xfrm>
          <a:prstGeom prst="cloud">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r>
              <a:rPr kumimoji="0" lang="en-US" sz="1632"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AZURE</a:t>
            </a:r>
          </a:p>
        </p:txBody>
      </p:sp>
      <p:sp>
        <p:nvSpPr>
          <p:cNvPr id="38" name="Rectangle 37"/>
          <p:cNvSpPr/>
          <p:nvPr/>
        </p:nvSpPr>
        <p:spPr>
          <a:xfrm>
            <a:off x="588224" y="1184932"/>
            <a:ext cx="1722480" cy="324695"/>
          </a:xfrm>
          <a:prstGeom prst="rect">
            <a:avLst/>
          </a:prstGeom>
        </p:spPr>
        <p:txBody>
          <a:bodyPr wrap="none">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1632" b="0" i="0" u="sng" strike="noStrike" kern="1200" cap="none" spc="0" normalizeH="0" baseline="0" noProof="0">
                <a:ln>
                  <a:noFill/>
                </a:ln>
                <a:solidFill>
                  <a:prstClr val="black"/>
                </a:solidFill>
                <a:effectLst/>
                <a:uLnTx/>
                <a:uFillTx/>
                <a:latin typeface="Calibri" panose="020F0502020204030204"/>
                <a:ea typeface="+mn-ea"/>
                <a:cs typeface="+mn-cs"/>
              </a:rPr>
              <a:t>Dev / IT Audience</a:t>
            </a:r>
          </a:p>
        </p:txBody>
      </p:sp>
      <p:sp>
        <p:nvSpPr>
          <p:cNvPr id="49" name="TextBox 48"/>
          <p:cNvSpPr txBox="1"/>
          <p:nvPr/>
        </p:nvSpPr>
        <p:spPr>
          <a:xfrm>
            <a:off x="3827617" y="3149713"/>
            <a:ext cx="1020585" cy="820073"/>
          </a:xfrm>
          <a:prstGeom prst="rect">
            <a:avLst/>
          </a:prstGeom>
          <a:noFill/>
        </p:spPr>
        <p:txBody>
          <a:bodyPr wrap="square" lIns="186521" tIns="149217" rIns="186521" bIns="149217" rtlCol="0">
            <a:spAutoFit/>
          </a:bodyPr>
          <a:lstStyle/>
          <a:p>
            <a:pPr marL="0" marR="0" lvl="0" indent="0" algn="r" defTabSz="932597" rtl="0" eaLnBrk="1" fontAlgn="auto" latinLnBrk="0" hangingPunct="1">
              <a:lnSpc>
                <a:spcPct val="90000"/>
              </a:lnSpc>
              <a:spcBef>
                <a:spcPts val="0"/>
              </a:spcBef>
              <a:spcAft>
                <a:spcPts val="612"/>
              </a:spcAft>
              <a:buClrTx/>
              <a:buSzTx/>
              <a:buFontTx/>
              <a:buNone/>
              <a:tabLst/>
              <a:defRPr/>
            </a:pPr>
            <a:r>
              <a:rPr kumimoji="0" lang="en-US" sz="918" b="0" i="1" u="none" strike="noStrike" kern="1200" cap="none" spc="0" normalizeH="0" baseline="0" noProof="0">
                <a:ln>
                  <a:noFill/>
                </a:ln>
                <a:solidFill>
                  <a:srgbClr val="4472C4"/>
                </a:solidFill>
                <a:effectLst/>
                <a:uLnTx/>
                <a:uFillTx/>
                <a:latin typeface="Calibri" panose="020F0502020204030204"/>
                <a:ea typeface="+mn-ea"/>
                <a:cs typeface="+mn-cs"/>
              </a:rPr>
              <a:t>Trusted Advisors for your Cloud journey</a:t>
            </a:r>
          </a:p>
        </p:txBody>
      </p:sp>
      <p:sp>
        <p:nvSpPr>
          <p:cNvPr id="6" name="TextBox 5"/>
          <p:cNvSpPr txBox="1"/>
          <p:nvPr/>
        </p:nvSpPr>
        <p:spPr>
          <a:xfrm>
            <a:off x="537836" y="3499708"/>
            <a:ext cx="1945695" cy="428478"/>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918" b="0" i="0" u="sng" strike="noStrike" kern="1200" cap="none" spc="0" normalizeH="0" baseline="0" noProof="0">
                <a:ln>
                  <a:noFill/>
                </a:ln>
                <a:solidFill>
                  <a:srgbClr val="0070C0"/>
                </a:solidFill>
                <a:effectLst/>
                <a:uLnTx/>
                <a:uFillTx/>
                <a:latin typeface="Calibri" panose="020F0502020204030204"/>
                <a:ea typeface="+mn-ea"/>
                <a:cs typeface="+mn-cs"/>
              </a:rPr>
              <a:t>www.azure.com/marketplace/</a:t>
            </a:r>
          </a:p>
        </p:txBody>
      </p:sp>
      <p:sp>
        <p:nvSpPr>
          <p:cNvPr id="61" name="TextBox 60"/>
          <p:cNvSpPr txBox="1"/>
          <p:nvPr/>
        </p:nvSpPr>
        <p:spPr>
          <a:xfrm>
            <a:off x="9901698" y="3525925"/>
            <a:ext cx="1900825" cy="428499"/>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918" b="0" i="0" u="sng" strike="noStrike" kern="1200" cap="none" spc="0" normalizeH="0" baseline="0" noProof="0">
                <a:ln>
                  <a:noFill/>
                </a:ln>
                <a:solidFill>
                  <a:srgbClr val="0070C0"/>
                </a:solidFill>
                <a:effectLst/>
                <a:uLnTx/>
                <a:uFillTx/>
                <a:latin typeface="Calibri" panose="020F0502020204030204"/>
                <a:ea typeface="+mn-ea"/>
                <a:cs typeface="+mn-cs"/>
              </a:rPr>
              <a:t>appsource.microsoft.com.com/</a:t>
            </a:r>
          </a:p>
        </p:txBody>
      </p:sp>
    </p:spTree>
    <p:extLst>
      <p:ext uri="{BB962C8B-B14F-4D97-AF65-F5344CB8AC3E}">
        <p14:creationId xmlns:p14="http://schemas.microsoft.com/office/powerpoint/2010/main" val="1517737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656427" y="5400818"/>
            <a:ext cx="10895055" cy="431330"/>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PowerApps, Power BI Embedded, Flow &amp; Common Data Service</a:t>
            </a:r>
          </a:p>
        </p:txBody>
      </p:sp>
      <p:sp>
        <p:nvSpPr>
          <p:cNvPr id="46" name="Rectangle 45"/>
          <p:cNvSpPr/>
          <p:nvPr/>
        </p:nvSpPr>
        <p:spPr bwMode="auto">
          <a:xfrm>
            <a:off x="656426" y="2686831"/>
            <a:ext cx="2012043" cy="2640953"/>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186494" tIns="182854"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Office 365</a:t>
            </a:r>
          </a:p>
        </p:txBody>
      </p:sp>
      <p:sp>
        <p:nvSpPr>
          <p:cNvPr id="47" name="Rectangle 46"/>
          <p:cNvSpPr/>
          <p:nvPr/>
        </p:nvSpPr>
        <p:spPr bwMode="auto">
          <a:xfrm>
            <a:off x="656427" y="2084789"/>
            <a:ext cx="10895055" cy="549256"/>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Microsoft AppSource</a:t>
            </a: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ectangle 47"/>
          <p:cNvSpPr/>
          <p:nvPr/>
        </p:nvSpPr>
        <p:spPr bwMode="auto">
          <a:xfrm>
            <a:off x="9540086" y="2686831"/>
            <a:ext cx="2011395" cy="2640953"/>
          </a:xfrm>
          <a:prstGeom prst="rect">
            <a:avLst/>
          </a:pr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86494" tIns="182854"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Third Party Business Applications</a:t>
            </a:r>
          </a:p>
        </p:txBody>
      </p:sp>
      <p:sp>
        <p:nvSpPr>
          <p:cNvPr id="49" name="Rectangle 48"/>
          <p:cNvSpPr/>
          <p:nvPr/>
        </p:nvSpPr>
        <p:spPr bwMode="auto">
          <a:xfrm>
            <a:off x="4833789" y="2686830"/>
            <a:ext cx="4629336" cy="2648524"/>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494" tIns="182854" rIns="186494" bIns="149196" numCol="1" spcCol="0" rtlCol="0" fromWordArt="0" anchor="t"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Dynamics 365</a:t>
            </a: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0" name="Group 49"/>
          <p:cNvGrpSpPr/>
          <p:nvPr/>
        </p:nvGrpSpPr>
        <p:grpSpPr>
          <a:xfrm>
            <a:off x="5144595" y="3426420"/>
            <a:ext cx="4007720" cy="1560574"/>
            <a:chOff x="4941185" y="3171086"/>
            <a:chExt cx="4008289" cy="1558142"/>
          </a:xfrm>
        </p:grpSpPr>
        <p:sp>
          <p:nvSpPr>
            <p:cNvPr id="51" name="Rectangle 50"/>
            <p:cNvSpPr/>
            <p:nvPr/>
          </p:nvSpPr>
          <p:spPr bwMode="auto">
            <a:xfrm>
              <a:off x="4941185" y="3720742"/>
              <a:ext cx="1940293"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Field Service</a:t>
              </a:r>
            </a:p>
          </p:txBody>
        </p:sp>
        <p:grpSp>
          <p:nvGrpSpPr>
            <p:cNvPr id="52" name="Group 51"/>
            <p:cNvGrpSpPr/>
            <p:nvPr/>
          </p:nvGrpSpPr>
          <p:grpSpPr>
            <a:xfrm>
              <a:off x="4941185" y="3171086"/>
              <a:ext cx="4008289" cy="1558142"/>
              <a:chOff x="4941185" y="3171086"/>
              <a:chExt cx="4008289" cy="1558142"/>
            </a:xfrm>
          </p:grpSpPr>
          <p:sp>
            <p:nvSpPr>
              <p:cNvPr id="53" name="Rectangle 52"/>
              <p:cNvSpPr/>
              <p:nvPr/>
            </p:nvSpPr>
            <p:spPr bwMode="auto">
              <a:xfrm>
                <a:off x="4941185" y="3171086"/>
                <a:ext cx="1940293"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Sales</a:t>
                </a:r>
              </a:p>
            </p:txBody>
          </p:sp>
          <p:sp>
            <p:nvSpPr>
              <p:cNvPr id="54" name="Rectangle 53"/>
              <p:cNvSpPr/>
              <p:nvPr/>
            </p:nvSpPr>
            <p:spPr bwMode="auto">
              <a:xfrm>
                <a:off x="7008966" y="3171086"/>
                <a:ext cx="1940508"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Customer Service  </a:t>
                </a:r>
              </a:p>
            </p:txBody>
          </p:sp>
          <p:sp>
            <p:nvSpPr>
              <p:cNvPr id="55" name="Rectangle 54"/>
              <p:cNvSpPr/>
              <p:nvPr/>
            </p:nvSpPr>
            <p:spPr bwMode="auto">
              <a:xfrm>
                <a:off x="7008966" y="3720742"/>
                <a:ext cx="1940508"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Project Service Automation</a:t>
                </a:r>
              </a:p>
            </p:txBody>
          </p:sp>
          <p:sp>
            <p:nvSpPr>
              <p:cNvPr id="56" name="Rectangle 55"/>
              <p:cNvSpPr/>
              <p:nvPr/>
            </p:nvSpPr>
            <p:spPr bwMode="auto">
              <a:xfrm>
                <a:off x="4941185" y="4272028"/>
                <a:ext cx="1940293"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Financials</a:t>
                </a:r>
              </a:p>
            </p:txBody>
          </p:sp>
          <p:sp>
            <p:nvSpPr>
              <p:cNvPr id="57" name="Rectangle 56"/>
              <p:cNvSpPr/>
              <p:nvPr/>
            </p:nvSpPr>
            <p:spPr bwMode="auto">
              <a:xfrm>
                <a:off x="7008966" y="4272028"/>
                <a:ext cx="1940508" cy="457200"/>
              </a:xfrm>
              <a:prstGeom prst="rect">
                <a:avLst/>
              </a:prstGeom>
              <a:solidFill>
                <a:srgbClr val="0078D7">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46283" tIns="149196" rIns="186494" bIns="149196" numCol="1" spcCol="0" rtlCol="0" fromWordArt="0" anchor="ctr" anchorCtr="0" forceAA="0" compatLnSpc="1">
                <a:prstTxWarp prst="textNoShape">
                  <a:avLst/>
                </a:prstTxWarp>
                <a:noAutofit/>
              </a:bodyPr>
              <a:lstStyle/>
              <a:p>
                <a:pPr marL="0" marR="0" lvl="0" indent="0" algn="l" defTabSz="95084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rgbClr val="002050"/>
                    </a:solidFill>
                    <a:effectLst/>
                    <a:uLnTx/>
                    <a:uFillTx/>
                    <a:latin typeface="Segoe UI"/>
                    <a:ea typeface="Segoe UI" pitchFamily="34" charset="0"/>
                    <a:cs typeface="Segoe UI" pitchFamily="34" charset="0"/>
                  </a:rPr>
                  <a:t>Operations</a:t>
                </a:r>
              </a:p>
            </p:txBody>
          </p:sp>
        </p:grpSp>
      </p:grpSp>
      <p:grpSp>
        <p:nvGrpSpPr>
          <p:cNvPr id="58" name="Group 57"/>
          <p:cNvGrpSpPr/>
          <p:nvPr/>
        </p:nvGrpSpPr>
        <p:grpSpPr>
          <a:xfrm>
            <a:off x="1181209" y="2216079"/>
            <a:ext cx="387970" cy="271533"/>
            <a:chOff x="4303713" y="4275138"/>
            <a:chExt cx="574675" cy="419100"/>
          </a:xfrm>
          <a:solidFill>
            <a:srgbClr val="FFFFFF"/>
          </a:solidFill>
        </p:grpSpPr>
        <p:sp>
          <p:nvSpPr>
            <p:cNvPr id="59" name="Freeform 284"/>
            <p:cNvSpPr>
              <a:spLocks/>
            </p:cNvSpPr>
            <p:nvPr/>
          </p:nvSpPr>
          <p:spPr bwMode="auto">
            <a:xfrm>
              <a:off x="4725988" y="4457700"/>
              <a:ext cx="26988" cy="25400"/>
            </a:xfrm>
            <a:custGeom>
              <a:avLst/>
              <a:gdLst>
                <a:gd name="T0" fmla="*/ 9 w 17"/>
                <a:gd name="T1" fmla="*/ 0 h 16"/>
                <a:gd name="T2" fmla="*/ 12 w 17"/>
                <a:gd name="T3" fmla="*/ 0 h 16"/>
                <a:gd name="T4" fmla="*/ 15 w 17"/>
                <a:gd name="T5" fmla="*/ 2 h 16"/>
                <a:gd name="T6" fmla="*/ 16 w 17"/>
                <a:gd name="T7" fmla="*/ 4 h 16"/>
                <a:gd name="T8" fmla="*/ 17 w 17"/>
                <a:gd name="T9" fmla="*/ 8 h 16"/>
                <a:gd name="T10" fmla="*/ 16 w 17"/>
                <a:gd name="T11" fmla="*/ 11 h 16"/>
                <a:gd name="T12" fmla="*/ 15 w 17"/>
                <a:gd name="T13" fmla="*/ 13 h 16"/>
                <a:gd name="T14" fmla="*/ 12 w 17"/>
                <a:gd name="T15" fmla="*/ 16 h 16"/>
                <a:gd name="T16" fmla="*/ 9 w 17"/>
                <a:gd name="T17" fmla="*/ 16 h 16"/>
                <a:gd name="T18" fmla="*/ 5 w 17"/>
                <a:gd name="T19" fmla="*/ 16 h 16"/>
                <a:gd name="T20" fmla="*/ 3 w 17"/>
                <a:gd name="T21" fmla="*/ 13 h 16"/>
                <a:gd name="T22" fmla="*/ 1 w 17"/>
                <a:gd name="T23" fmla="*/ 11 h 16"/>
                <a:gd name="T24" fmla="*/ 0 w 17"/>
                <a:gd name="T25" fmla="*/ 8 h 16"/>
                <a:gd name="T26" fmla="*/ 1 w 17"/>
                <a:gd name="T27" fmla="*/ 5 h 16"/>
                <a:gd name="T28" fmla="*/ 3 w 17"/>
                <a:gd name="T29" fmla="*/ 2 h 16"/>
                <a:gd name="T30" fmla="*/ 5 w 17"/>
                <a:gd name="T31" fmla="*/ 0 h 16"/>
                <a:gd name="T32" fmla="*/ 9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9" y="0"/>
                  </a:moveTo>
                  <a:lnTo>
                    <a:pt x="12" y="0"/>
                  </a:lnTo>
                  <a:lnTo>
                    <a:pt x="15" y="2"/>
                  </a:lnTo>
                  <a:lnTo>
                    <a:pt x="16" y="4"/>
                  </a:lnTo>
                  <a:lnTo>
                    <a:pt x="17" y="8"/>
                  </a:lnTo>
                  <a:lnTo>
                    <a:pt x="16" y="11"/>
                  </a:lnTo>
                  <a:lnTo>
                    <a:pt x="15" y="13"/>
                  </a:lnTo>
                  <a:lnTo>
                    <a:pt x="12" y="16"/>
                  </a:lnTo>
                  <a:lnTo>
                    <a:pt x="9" y="16"/>
                  </a:lnTo>
                  <a:lnTo>
                    <a:pt x="5" y="16"/>
                  </a:lnTo>
                  <a:lnTo>
                    <a:pt x="3" y="13"/>
                  </a:lnTo>
                  <a:lnTo>
                    <a:pt x="1" y="11"/>
                  </a:lnTo>
                  <a:lnTo>
                    <a:pt x="0" y="8"/>
                  </a:lnTo>
                  <a:lnTo>
                    <a:pt x="1" y="5"/>
                  </a:lnTo>
                  <a:lnTo>
                    <a:pt x="3" y="2"/>
                  </a:lnTo>
                  <a:lnTo>
                    <a:pt x="5" y="0"/>
                  </a:lnTo>
                  <a:lnTo>
                    <a:pt x="9"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0" name="Freeform 285"/>
            <p:cNvSpPr>
              <a:spLocks/>
            </p:cNvSpPr>
            <p:nvPr/>
          </p:nvSpPr>
          <p:spPr bwMode="auto">
            <a:xfrm>
              <a:off x="4821238" y="4337050"/>
              <a:ext cx="25400" cy="26988"/>
            </a:xfrm>
            <a:custGeom>
              <a:avLst/>
              <a:gdLst>
                <a:gd name="T0" fmla="*/ 8 w 16"/>
                <a:gd name="T1" fmla="*/ 0 h 17"/>
                <a:gd name="T2" fmla="*/ 12 w 16"/>
                <a:gd name="T3" fmla="*/ 1 h 17"/>
                <a:gd name="T4" fmla="*/ 15 w 16"/>
                <a:gd name="T5" fmla="*/ 2 h 17"/>
                <a:gd name="T6" fmla="*/ 16 w 16"/>
                <a:gd name="T7" fmla="*/ 5 h 17"/>
                <a:gd name="T8" fmla="*/ 16 w 16"/>
                <a:gd name="T9" fmla="*/ 9 h 17"/>
                <a:gd name="T10" fmla="*/ 16 w 16"/>
                <a:gd name="T11" fmla="*/ 12 h 17"/>
                <a:gd name="T12" fmla="*/ 15 w 16"/>
                <a:gd name="T13" fmla="*/ 14 h 17"/>
                <a:gd name="T14" fmla="*/ 12 w 16"/>
                <a:gd name="T15" fmla="*/ 16 h 17"/>
                <a:gd name="T16" fmla="*/ 8 w 16"/>
                <a:gd name="T17" fmla="*/ 17 h 17"/>
                <a:gd name="T18" fmla="*/ 5 w 16"/>
                <a:gd name="T19" fmla="*/ 16 h 17"/>
                <a:gd name="T20" fmla="*/ 3 w 16"/>
                <a:gd name="T21" fmla="*/ 14 h 17"/>
                <a:gd name="T22" fmla="*/ 1 w 16"/>
                <a:gd name="T23" fmla="*/ 12 h 17"/>
                <a:gd name="T24" fmla="*/ 0 w 16"/>
                <a:gd name="T25" fmla="*/ 9 h 17"/>
                <a:gd name="T26" fmla="*/ 1 w 16"/>
                <a:gd name="T27" fmla="*/ 5 h 17"/>
                <a:gd name="T28" fmla="*/ 3 w 16"/>
                <a:gd name="T29" fmla="*/ 2 h 17"/>
                <a:gd name="T30" fmla="*/ 5 w 16"/>
                <a:gd name="T31" fmla="*/ 1 h 17"/>
                <a:gd name="T32" fmla="*/ 8 w 16"/>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7">
                  <a:moveTo>
                    <a:pt x="8" y="0"/>
                  </a:moveTo>
                  <a:lnTo>
                    <a:pt x="12" y="1"/>
                  </a:lnTo>
                  <a:lnTo>
                    <a:pt x="15" y="2"/>
                  </a:lnTo>
                  <a:lnTo>
                    <a:pt x="16" y="5"/>
                  </a:lnTo>
                  <a:lnTo>
                    <a:pt x="16" y="9"/>
                  </a:lnTo>
                  <a:lnTo>
                    <a:pt x="16" y="12"/>
                  </a:lnTo>
                  <a:lnTo>
                    <a:pt x="15" y="14"/>
                  </a:lnTo>
                  <a:lnTo>
                    <a:pt x="12" y="16"/>
                  </a:lnTo>
                  <a:lnTo>
                    <a:pt x="8" y="17"/>
                  </a:lnTo>
                  <a:lnTo>
                    <a:pt x="5" y="16"/>
                  </a:lnTo>
                  <a:lnTo>
                    <a:pt x="3" y="14"/>
                  </a:lnTo>
                  <a:lnTo>
                    <a:pt x="1" y="12"/>
                  </a:lnTo>
                  <a:lnTo>
                    <a:pt x="0" y="9"/>
                  </a:lnTo>
                  <a:lnTo>
                    <a:pt x="1" y="5"/>
                  </a:lnTo>
                  <a:lnTo>
                    <a:pt x="3" y="2"/>
                  </a:lnTo>
                  <a:lnTo>
                    <a:pt x="5" y="1"/>
                  </a:lnTo>
                  <a:lnTo>
                    <a:pt x="8"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1" name="Freeform 286"/>
            <p:cNvSpPr>
              <a:spLocks noEditPoints="1"/>
            </p:cNvSpPr>
            <p:nvPr/>
          </p:nvSpPr>
          <p:spPr bwMode="auto">
            <a:xfrm>
              <a:off x="4565650" y="4510088"/>
              <a:ext cx="53975" cy="55563"/>
            </a:xfrm>
            <a:custGeom>
              <a:avLst/>
              <a:gdLst>
                <a:gd name="T0" fmla="*/ 17 w 34"/>
                <a:gd name="T1" fmla="*/ 7 h 35"/>
                <a:gd name="T2" fmla="*/ 13 w 34"/>
                <a:gd name="T3" fmla="*/ 8 h 35"/>
                <a:gd name="T4" fmla="*/ 9 w 34"/>
                <a:gd name="T5" fmla="*/ 10 h 35"/>
                <a:gd name="T6" fmla="*/ 8 w 34"/>
                <a:gd name="T7" fmla="*/ 14 h 35"/>
                <a:gd name="T8" fmla="*/ 6 w 34"/>
                <a:gd name="T9" fmla="*/ 18 h 35"/>
                <a:gd name="T10" fmla="*/ 8 w 34"/>
                <a:gd name="T11" fmla="*/ 23 h 35"/>
                <a:gd name="T12" fmla="*/ 9 w 34"/>
                <a:gd name="T13" fmla="*/ 26 h 35"/>
                <a:gd name="T14" fmla="*/ 13 w 34"/>
                <a:gd name="T15" fmla="*/ 28 h 35"/>
                <a:gd name="T16" fmla="*/ 17 w 34"/>
                <a:gd name="T17" fmla="*/ 30 h 35"/>
                <a:gd name="T18" fmla="*/ 22 w 34"/>
                <a:gd name="T19" fmla="*/ 28 h 35"/>
                <a:gd name="T20" fmla="*/ 25 w 34"/>
                <a:gd name="T21" fmla="*/ 26 h 35"/>
                <a:gd name="T22" fmla="*/ 28 w 34"/>
                <a:gd name="T23" fmla="*/ 23 h 35"/>
                <a:gd name="T24" fmla="*/ 29 w 34"/>
                <a:gd name="T25" fmla="*/ 18 h 35"/>
                <a:gd name="T26" fmla="*/ 28 w 34"/>
                <a:gd name="T27" fmla="*/ 14 h 35"/>
                <a:gd name="T28" fmla="*/ 25 w 34"/>
                <a:gd name="T29" fmla="*/ 10 h 35"/>
                <a:gd name="T30" fmla="*/ 22 w 34"/>
                <a:gd name="T31" fmla="*/ 8 h 35"/>
                <a:gd name="T32" fmla="*/ 17 w 34"/>
                <a:gd name="T33" fmla="*/ 7 h 35"/>
                <a:gd name="T34" fmla="*/ 17 w 34"/>
                <a:gd name="T35" fmla="*/ 0 h 35"/>
                <a:gd name="T36" fmla="*/ 22 w 34"/>
                <a:gd name="T37" fmla="*/ 2 h 35"/>
                <a:gd name="T38" fmla="*/ 26 w 34"/>
                <a:gd name="T39" fmla="*/ 3 h 35"/>
                <a:gd name="T40" fmla="*/ 30 w 34"/>
                <a:gd name="T41" fmla="*/ 6 h 35"/>
                <a:gd name="T42" fmla="*/ 33 w 34"/>
                <a:gd name="T43" fmla="*/ 10 h 35"/>
                <a:gd name="T44" fmla="*/ 34 w 34"/>
                <a:gd name="T45" fmla="*/ 14 h 35"/>
                <a:gd name="T46" fmla="*/ 34 w 34"/>
                <a:gd name="T47" fmla="*/ 18 h 35"/>
                <a:gd name="T48" fmla="*/ 34 w 34"/>
                <a:gd name="T49" fmla="*/ 23 h 35"/>
                <a:gd name="T50" fmla="*/ 33 w 34"/>
                <a:gd name="T51" fmla="*/ 27 h 35"/>
                <a:gd name="T52" fmla="*/ 30 w 34"/>
                <a:gd name="T53" fmla="*/ 31 h 35"/>
                <a:gd name="T54" fmla="*/ 26 w 34"/>
                <a:gd name="T55" fmla="*/ 34 h 35"/>
                <a:gd name="T56" fmla="*/ 22 w 34"/>
                <a:gd name="T57" fmla="*/ 35 h 35"/>
                <a:gd name="T58" fmla="*/ 17 w 34"/>
                <a:gd name="T59" fmla="*/ 35 h 35"/>
                <a:gd name="T60" fmla="*/ 13 w 34"/>
                <a:gd name="T61" fmla="*/ 35 h 35"/>
                <a:gd name="T62" fmla="*/ 9 w 34"/>
                <a:gd name="T63" fmla="*/ 34 h 35"/>
                <a:gd name="T64" fmla="*/ 5 w 34"/>
                <a:gd name="T65" fmla="*/ 31 h 35"/>
                <a:gd name="T66" fmla="*/ 2 w 34"/>
                <a:gd name="T67" fmla="*/ 27 h 35"/>
                <a:gd name="T68" fmla="*/ 1 w 34"/>
                <a:gd name="T69" fmla="*/ 23 h 35"/>
                <a:gd name="T70" fmla="*/ 0 w 34"/>
                <a:gd name="T71" fmla="*/ 18 h 35"/>
                <a:gd name="T72" fmla="*/ 1 w 34"/>
                <a:gd name="T73" fmla="*/ 14 h 35"/>
                <a:gd name="T74" fmla="*/ 2 w 34"/>
                <a:gd name="T75" fmla="*/ 10 h 35"/>
                <a:gd name="T76" fmla="*/ 5 w 34"/>
                <a:gd name="T77" fmla="*/ 6 h 35"/>
                <a:gd name="T78" fmla="*/ 9 w 34"/>
                <a:gd name="T79" fmla="*/ 3 h 35"/>
                <a:gd name="T80" fmla="*/ 13 w 34"/>
                <a:gd name="T81" fmla="*/ 2 h 35"/>
                <a:gd name="T82" fmla="*/ 17 w 34"/>
                <a:gd name="T8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5">
                  <a:moveTo>
                    <a:pt x="17" y="7"/>
                  </a:moveTo>
                  <a:lnTo>
                    <a:pt x="13" y="8"/>
                  </a:lnTo>
                  <a:lnTo>
                    <a:pt x="9" y="10"/>
                  </a:lnTo>
                  <a:lnTo>
                    <a:pt x="8" y="14"/>
                  </a:lnTo>
                  <a:lnTo>
                    <a:pt x="6" y="18"/>
                  </a:lnTo>
                  <a:lnTo>
                    <a:pt x="8" y="23"/>
                  </a:lnTo>
                  <a:lnTo>
                    <a:pt x="9" y="26"/>
                  </a:lnTo>
                  <a:lnTo>
                    <a:pt x="13" y="28"/>
                  </a:lnTo>
                  <a:lnTo>
                    <a:pt x="17" y="30"/>
                  </a:lnTo>
                  <a:lnTo>
                    <a:pt x="22" y="28"/>
                  </a:lnTo>
                  <a:lnTo>
                    <a:pt x="25" y="26"/>
                  </a:lnTo>
                  <a:lnTo>
                    <a:pt x="28" y="23"/>
                  </a:lnTo>
                  <a:lnTo>
                    <a:pt x="29" y="18"/>
                  </a:lnTo>
                  <a:lnTo>
                    <a:pt x="28" y="14"/>
                  </a:lnTo>
                  <a:lnTo>
                    <a:pt x="25" y="10"/>
                  </a:lnTo>
                  <a:lnTo>
                    <a:pt x="22" y="8"/>
                  </a:lnTo>
                  <a:lnTo>
                    <a:pt x="17" y="7"/>
                  </a:lnTo>
                  <a:close/>
                  <a:moveTo>
                    <a:pt x="17" y="0"/>
                  </a:moveTo>
                  <a:lnTo>
                    <a:pt x="22" y="2"/>
                  </a:lnTo>
                  <a:lnTo>
                    <a:pt x="26" y="3"/>
                  </a:lnTo>
                  <a:lnTo>
                    <a:pt x="30" y="6"/>
                  </a:lnTo>
                  <a:lnTo>
                    <a:pt x="33" y="10"/>
                  </a:lnTo>
                  <a:lnTo>
                    <a:pt x="34" y="14"/>
                  </a:lnTo>
                  <a:lnTo>
                    <a:pt x="34" y="18"/>
                  </a:lnTo>
                  <a:lnTo>
                    <a:pt x="34" y="23"/>
                  </a:lnTo>
                  <a:lnTo>
                    <a:pt x="33" y="27"/>
                  </a:lnTo>
                  <a:lnTo>
                    <a:pt x="30" y="31"/>
                  </a:lnTo>
                  <a:lnTo>
                    <a:pt x="26" y="34"/>
                  </a:lnTo>
                  <a:lnTo>
                    <a:pt x="22" y="35"/>
                  </a:lnTo>
                  <a:lnTo>
                    <a:pt x="17" y="35"/>
                  </a:lnTo>
                  <a:lnTo>
                    <a:pt x="13" y="35"/>
                  </a:lnTo>
                  <a:lnTo>
                    <a:pt x="9" y="34"/>
                  </a:lnTo>
                  <a:lnTo>
                    <a:pt x="5" y="31"/>
                  </a:lnTo>
                  <a:lnTo>
                    <a:pt x="2" y="27"/>
                  </a:lnTo>
                  <a:lnTo>
                    <a:pt x="1" y="23"/>
                  </a:lnTo>
                  <a:lnTo>
                    <a:pt x="0" y="18"/>
                  </a:lnTo>
                  <a:lnTo>
                    <a:pt x="1" y="14"/>
                  </a:lnTo>
                  <a:lnTo>
                    <a:pt x="2" y="10"/>
                  </a:lnTo>
                  <a:lnTo>
                    <a:pt x="5" y="6"/>
                  </a:lnTo>
                  <a:lnTo>
                    <a:pt x="9" y="3"/>
                  </a:lnTo>
                  <a:lnTo>
                    <a:pt x="13" y="2"/>
                  </a:lnTo>
                  <a:lnTo>
                    <a:pt x="17"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2" name="Freeform 287"/>
            <p:cNvSpPr>
              <a:spLocks noEditPoints="1"/>
            </p:cNvSpPr>
            <p:nvPr/>
          </p:nvSpPr>
          <p:spPr bwMode="auto">
            <a:xfrm>
              <a:off x="4587875" y="4275138"/>
              <a:ext cx="290513" cy="114300"/>
            </a:xfrm>
            <a:custGeom>
              <a:avLst/>
              <a:gdLst>
                <a:gd name="T0" fmla="*/ 56 w 183"/>
                <a:gd name="T1" fmla="*/ 29 h 72"/>
                <a:gd name="T2" fmla="*/ 84 w 183"/>
                <a:gd name="T3" fmla="*/ 27 h 72"/>
                <a:gd name="T4" fmla="*/ 56 w 183"/>
                <a:gd name="T5" fmla="*/ 19 h 72"/>
                <a:gd name="T6" fmla="*/ 84 w 183"/>
                <a:gd name="T7" fmla="*/ 21 h 72"/>
                <a:gd name="T8" fmla="*/ 56 w 183"/>
                <a:gd name="T9" fmla="*/ 19 h 72"/>
                <a:gd name="T10" fmla="*/ 28 w 183"/>
                <a:gd name="T11" fmla="*/ 7 h 72"/>
                <a:gd name="T12" fmla="*/ 22 w 183"/>
                <a:gd name="T13" fmla="*/ 12 h 72"/>
                <a:gd name="T14" fmla="*/ 16 w 183"/>
                <a:gd name="T15" fmla="*/ 20 h 72"/>
                <a:gd name="T16" fmla="*/ 16 w 183"/>
                <a:gd name="T17" fmla="*/ 28 h 72"/>
                <a:gd name="T18" fmla="*/ 20 w 183"/>
                <a:gd name="T19" fmla="*/ 35 h 72"/>
                <a:gd name="T20" fmla="*/ 26 w 183"/>
                <a:gd name="T21" fmla="*/ 27 h 72"/>
                <a:gd name="T22" fmla="*/ 26 w 183"/>
                <a:gd name="T23" fmla="*/ 20 h 72"/>
                <a:gd name="T24" fmla="*/ 30 w 183"/>
                <a:gd name="T25" fmla="*/ 16 h 72"/>
                <a:gd name="T26" fmla="*/ 36 w 183"/>
                <a:gd name="T27" fmla="*/ 16 h 72"/>
                <a:gd name="T28" fmla="*/ 42 w 183"/>
                <a:gd name="T29" fmla="*/ 20 h 72"/>
                <a:gd name="T30" fmla="*/ 42 w 183"/>
                <a:gd name="T31" fmla="*/ 27 h 72"/>
                <a:gd name="T32" fmla="*/ 36 w 183"/>
                <a:gd name="T33" fmla="*/ 32 h 72"/>
                <a:gd name="T34" fmla="*/ 31 w 183"/>
                <a:gd name="T35" fmla="*/ 32 h 72"/>
                <a:gd name="T36" fmla="*/ 30 w 183"/>
                <a:gd name="T37" fmla="*/ 40 h 72"/>
                <a:gd name="T38" fmla="*/ 38 w 183"/>
                <a:gd name="T39" fmla="*/ 40 h 72"/>
                <a:gd name="T40" fmla="*/ 46 w 183"/>
                <a:gd name="T41" fmla="*/ 36 h 72"/>
                <a:gd name="T42" fmla="*/ 50 w 183"/>
                <a:gd name="T43" fmla="*/ 28 h 72"/>
                <a:gd name="T44" fmla="*/ 50 w 183"/>
                <a:gd name="T45" fmla="*/ 20 h 72"/>
                <a:gd name="T46" fmla="*/ 46 w 183"/>
                <a:gd name="T47" fmla="*/ 12 h 72"/>
                <a:gd name="T48" fmla="*/ 38 w 183"/>
                <a:gd name="T49" fmla="*/ 7 h 72"/>
                <a:gd name="T50" fmla="*/ 34 w 183"/>
                <a:gd name="T51" fmla="*/ 0 h 72"/>
                <a:gd name="T52" fmla="*/ 46 w 183"/>
                <a:gd name="T53" fmla="*/ 4 h 72"/>
                <a:gd name="T54" fmla="*/ 52 w 183"/>
                <a:gd name="T55" fmla="*/ 9 h 72"/>
                <a:gd name="T56" fmla="*/ 84 w 183"/>
                <a:gd name="T57" fmla="*/ 12 h 72"/>
                <a:gd name="T58" fmla="*/ 174 w 183"/>
                <a:gd name="T59" fmla="*/ 4 h 72"/>
                <a:gd name="T60" fmla="*/ 182 w 183"/>
                <a:gd name="T61" fmla="*/ 37 h 72"/>
                <a:gd name="T62" fmla="*/ 177 w 183"/>
                <a:gd name="T63" fmla="*/ 49 h 72"/>
                <a:gd name="T64" fmla="*/ 177 w 183"/>
                <a:gd name="T65" fmla="*/ 40 h 72"/>
                <a:gd name="T66" fmla="*/ 171 w 183"/>
                <a:gd name="T67" fmla="*/ 32 h 72"/>
                <a:gd name="T68" fmla="*/ 159 w 183"/>
                <a:gd name="T69" fmla="*/ 27 h 72"/>
                <a:gd name="T70" fmla="*/ 144 w 183"/>
                <a:gd name="T71" fmla="*/ 32 h 72"/>
                <a:gd name="T72" fmla="*/ 140 w 183"/>
                <a:gd name="T73" fmla="*/ 36 h 72"/>
                <a:gd name="T74" fmla="*/ 128 w 183"/>
                <a:gd name="T75" fmla="*/ 51 h 72"/>
                <a:gd name="T76" fmla="*/ 84 w 183"/>
                <a:gd name="T77" fmla="*/ 47 h 72"/>
                <a:gd name="T78" fmla="*/ 54 w 183"/>
                <a:gd name="T79" fmla="*/ 36 h 72"/>
                <a:gd name="T80" fmla="*/ 50 w 183"/>
                <a:gd name="T81" fmla="*/ 40 h 72"/>
                <a:gd name="T82" fmla="*/ 39 w 183"/>
                <a:gd name="T83" fmla="*/ 47 h 72"/>
                <a:gd name="T84" fmla="*/ 27 w 183"/>
                <a:gd name="T85" fmla="*/ 47 h 72"/>
                <a:gd name="T86" fmla="*/ 7 w 183"/>
                <a:gd name="T87" fmla="*/ 63 h 72"/>
                <a:gd name="T88" fmla="*/ 0 w 183"/>
                <a:gd name="T89" fmla="*/ 72 h 72"/>
                <a:gd name="T90" fmla="*/ 16 w 183"/>
                <a:gd name="T91" fmla="*/ 40 h 72"/>
                <a:gd name="T92" fmla="*/ 11 w 183"/>
                <a:gd name="T93" fmla="*/ 29 h 72"/>
                <a:gd name="T94" fmla="*/ 11 w 183"/>
                <a:gd name="T95" fmla="*/ 17 h 72"/>
                <a:gd name="T96" fmla="*/ 16 w 183"/>
                <a:gd name="T97" fmla="*/ 7 h 72"/>
                <a:gd name="T98" fmla="*/ 27 w 183"/>
                <a:gd name="T99" fmla="*/ 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 h="72">
                  <a:moveTo>
                    <a:pt x="56" y="27"/>
                  </a:moveTo>
                  <a:lnTo>
                    <a:pt x="56" y="29"/>
                  </a:lnTo>
                  <a:lnTo>
                    <a:pt x="84" y="29"/>
                  </a:lnTo>
                  <a:lnTo>
                    <a:pt x="84" y="27"/>
                  </a:lnTo>
                  <a:lnTo>
                    <a:pt x="56" y="27"/>
                  </a:lnTo>
                  <a:close/>
                  <a:moveTo>
                    <a:pt x="56" y="19"/>
                  </a:moveTo>
                  <a:lnTo>
                    <a:pt x="56" y="21"/>
                  </a:lnTo>
                  <a:lnTo>
                    <a:pt x="84" y="21"/>
                  </a:lnTo>
                  <a:lnTo>
                    <a:pt x="84" y="19"/>
                  </a:lnTo>
                  <a:lnTo>
                    <a:pt x="56" y="19"/>
                  </a:lnTo>
                  <a:close/>
                  <a:moveTo>
                    <a:pt x="34" y="7"/>
                  </a:moveTo>
                  <a:lnTo>
                    <a:pt x="28" y="7"/>
                  </a:lnTo>
                  <a:lnTo>
                    <a:pt x="24" y="9"/>
                  </a:lnTo>
                  <a:lnTo>
                    <a:pt x="22" y="12"/>
                  </a:lnTo>
                  <a:lnTo>
                    <a:pt x="19" y="15"/>
                  </a:lnTo>
                  <a:lnTo>
                    <a:pt x="16" y="20"/>
                  </a:lnTo>
                  <a:lnTo>
                    <a:pt x="16" y="24"/>
                  </a:lnTo>
                  <a:lnTo>
                    <a:pt x="16" y="28"/>
                  </a:lnTo>
                  <a:lnTo>
                    <a:pt x="18" y="32"/>
                  </a:lnTo>
                  <a:lnTo>
                    <a:pt x="20" y="35"/>
                  </a:lnTo>
                  <a:lnTo>
                    <a:pt x="26" y="28"/>
                  </a:lnTo>
                  <a:lnTo>
                    <a:pt x="26" y="27"/>
                  </a:lnTo>
                  <a:lnTo>
                    <a:pt x="24" y="24"/>
                  </a:lnTo>
                  <a:lnTo>
                    <a:pt x="26" y="20"/>
                  </a:lnTo>
                  <a:lnTo>
                    <a:pt x="27" y="17"/>
                  </a:lnTo>
                  <a:lnTo>
                    <a:pt x="30" y="16"/>
                  </a:lnTo>
                  <a:lnTo>
                    <a:pt x="34" y="15"/>
                  </a:lnTo>
                  <a:lnTo>
                    <a:pt x="36" y="16"/>
                  </a:lnTo>
                  <a:lnTo>
                    <a:pt x="39" y="17"/>
                  </a:lnTo>
                  <a:lnTo>
                    <a:pt x="42" y="20"/>
                  </a:lnTo>
                  <a:lnTo>
                    <a:pt x="42" y="24"/>
                  </a:lnTo>
                  <a:lnTo>
                    <a:pt x="42" y="27"/>
                  </a:lnTo>
                  <a:lnTo>
                    <a:pt x="39" y="31"/>
                  </a:lnTo>
                  <a:lnTo>
                    <a:pt x="36" y="32"/>
                  </a:lnTo>
                  <a:lnTo>
                    <a:pt x="34" y="32"/>
                  </a:lnTo>
                  <a:lnTo>
                    <a:pt x="31" y="32"/>
                  </a:lnTo>
                  <a:lnTo>
                    <a:pt x="26" y="39"/>
                  </a:lnTo>
                  <a:lnTo>
                    <a:pt x="30" y="40"/>
                  </a:lnTo>
                  <a:lnTo>
                    <a:pt x="34" y="41"/>
                  </a:lnTo>
                  <a:lnTo>
                    <a:pt x="38" y="40"/>
                  </a:lnTo>
                  <a:lnTo>
                    <a:pt x="42" y="39"/>
                  </a:lnTo>
                  <a:lnTo>
                    <a:pt x="46" y="36"/>
                  </a:lnTo>
                  <a:lnTo>
                    <a:pt x="48" y="32"/>
                  </a:lnTo>
                  <a:lnTo>
                    <a:pt x="50" y="28"/>
                  </a:lnTo>
                  <a:lnTo>
                    <a:pt x="51" y="24"/>
                  </a:lnTo>
                  <a:lnTo>
                    <a:pt x="50" y="20"/>
                  </a:lnTo>
                  <a:lnTo>
                    <a:pt x="48" y="15"/>
                  </a:lnTo>
                  <a:lnTo>
                    <a:pt x="46" y="12"/>
                  </a:lnTo>
                  <a:lnTo>
                    <a:pt x="42" y="9"/>
                  </a:lnTo>
                  <a:lnTo>
                    <a:pt x="38" y="7"/>
                  </a:lnTo>
                  <a:lnTo>
                    <a:pt x="34" y="7"/>
                  </a:lnTo>
                  <a:close/>
                  <a:moveTo>
                    <a:pt x="34" y="0"/>
                  </a:moveTo>
                  <a:lnTo>
                    <a:pt x="39" y="1"/>
                  </a:lnTo>
                  <a:lnTo>
                    <a:pt x="46" y="4"/>
                  </a:lnTo>
                  <a:lnTo>
                    <a:pt x="50" y="7"/>
                  </a:lnTo>
                  <a:lnTo>
                    <a:pt x="52" y="9"/>
                  </a:lnTo>
                  <a:lnTo>
                    <a:pt x="54" y="12"/>
                  </a:lnTo>
                  <a:lnTo>
                    <a:pt x="84" y="12"/>
                  </a:lnTo>
                  <a:lnTo>
                    <a:pt x="84" y="4"/>
                  </a:lnTo>
                  <a:lnTo>
                    <a:pt x="174" y="4"/>
                  </a:lnTo>
                  <a:lnTo>
                    <a:pt x="174" y="27"/>
                  </a:lnTo>
                  <a:lnTo>
                    <a:pt x="182" y="37"/>
                  </a:lnTo>
                  <a:lnTo>
                    <a:pt x="183" y="49"/>
                  </a:lnTo>
                  <a:lnTo>
                    <a:pt x="177" y="49"/>
                  </a:lnTo>
                  <a:lnTo>
                    <a:pt x="177" y="44"/>
                  </a:lnTo>
                  <a:lnTo>
                    <a:pt x="177" y="40"/>
                  </a:lnTo>
                  <a:lnTo>
                    <a:pt x="174" y="36"/>
                  </a:lnTo>
                  <a:lnTo>
                    <a:pt x="171" y="32"/>
                  </a:lnTo>
                  <a:lnTo>
                    <a:pt x="167" y="29"/>
                  </a:lnTo>
                  <a:lnTo>
                    <a:pt x="159" y="27"/>
                  </a:lnTo>
                  <a:lnTo>
                    <a:pt x="152" y="28"/>
                  </a:lnTo>
                  <a:lnTo>
                    <a:pt x="144" y="32"/>
                  </a:lnTo>
                  <a:lnTo>
                    <a:pt x="143" y="35"/>
                  </a:lnTo>
                  <a:lnTo>
                    <a:pt x="140" y="36"/>
                  </a:lnTo>
                  <a:lnTo>
                    <a:pt x="136" y="41"/>
                  </a:lnTo>
                  <a:lnTo>
                    <a:pt x="128" y="51"/>
                  </a:lnTo>
                  <a:lnTo>
                    <a:pt x="123" y="47"/>
                  </a:lnTo>
                  <a:lnTo>
                    <a:pt x="84" y="47"/>
                  </a:lnTo>
                  <a:lnTo>
                    <a:pt x="84" y="36"/>
                  </a:lnTo>
                  <a:lnTo>
                    <a:pt x="54" y="36"/>
                  </a:lnTo>
                  <a:lnTo>
                    <a:pt x="52" y="39"/>
                  </a:lnTo>
                  <a:lnTo>
                    <a:pt x="50" y="40"/>
                  </a:lnTo>
                  <a:lnTo>
                    <a:pt x="46" y="44"/>
                  </a:lnTo>
                  <a:lnTo>
                    <a:pt x="39" y="47"/>
                  </a:lnTo>
                  <a:lnTo>
                    <a:pt x="34" y="48"/>
                  </a:lnTo>
                  <a:lnTo>
                    <a:pt x="27" y="47"/>
                  </a:lnTo>
                  <a:lnTo>
                    <a:pt x="22" y="44"/>
                  </a:lnTo>
                  <a:lnTo>
                    <a:pt x="7" y="63"/>
                  </a:lnTo>
                  <a:lnTo>
                    <a:pt x="7" y="72"/>
                  </a:lnTo>
                  <a:lnTo>
                    <a:pt x="0" y="72"/>
                  </a:lnTo>
                  <a:lnTo>
                    <a:pt x="0" y="61"/>
                  </a:lnTo>
                  <a:lnTo>
                    <a:pt x="16" y="40"/>
                  </a:lnTo>
                  <a:lnTo>
                    <a:pt x="12" y="36"/>
                  </a:lnTo>
                  <a:lnTo>
                    <a:pt x="11" y="29"/>
                  </a:lnTo>
                  <a:lnTo>
                    <a:pt x="10" y="24"/>
                  </a:lnTo>
                  <a:lnTo>
                    <a:pt x="11" y="17"/>
                  </a:lnTo>
                  <a:lnTo>
                    <a:pt x="14" y="12"/>
                  </a:lnTo>
                  <a:lnTo>
                    <a:pt x="16" y="7"/>
                  </a:lnTo>
                  <a:lnTo>
                    <a:pt x="22" y="4"/>
                  </a:lnTo>
                  <a:lnTo>
                    <a:pt x="27" y="1"/>
                  </a:lnTo>
                  <a:lnTo>
                    <a:pt x="34"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3" name="Freeform 288"/>
            <p:cNvSpPr>
              <a:spLocks noEditPoints="1"/>
            </p:cNvSpPr>
            <p:nvPr/>
          </p:nvSpPr>
          <p:spPr bwMode="auto">
            <a:xfrm>
              <a:off x="4681538" y="4349750"/>
              <a:ext cx="196850" cy="322263"/>
            </a:xfrm>
            <a:custGeom>
              <a:avLst/>
              <a:gdLst>
                <a:gd name="T0" fmla="*/ 32 w 124"/>
                <a:gd name="T1" fmla="*/ 56 h 203"/>
                <a:gd name="T2" fmla="*/ 23 w 124"/>
                <a:gd name="T3" fmla="*/ 61 h 203"/>
                <a:gd name="T4" fmla="*/ 17 w 124"/>
                <a:gd name="T5" fmla="*/ 70 h 203"/>
                <a:gd name="T6" fmla="*/ 17 w 124"/>
                <a:gd name="T7" fmla="*/ 81 h 203"/>
                <a:gd name="T8" fmla="*/ 23 w 124"/>
                <a:gd name="T9" fmla="*/ 91 h 203"/>
                <a:gd name="T10" fmla="*/ 32 w 124"/>
                <a:gd name="T11" fmla="*/ 96 h 203"/>
                <a:gd name="T12" fmla="*/ 43 w 124"/>
                <a:gd name="T13" fmla="*/ 96 h 203"/>
                <a:gd name="T14" fmla="*/ 52 w 124"/>
                <a:gd name="T15" fmla="*/ 91 h 203"/>
                <a:gd name="T16" fmla="*/ 57 w 124"/>
                <a:gd name="T17" fmla="*/ 81 h 203"/>
                <a:gd name="T18" fmla="*/ 57 w 124"/>
                <a:gd name="T19" fmla="*/ 70 h 203"/>
                <a:gd name="T20" fmla="*/ 52 w 124"/>
                <a:gd name="T21" fmla="*/ 61 h 203"/>
                <a:gd name="T22" fmla="*/ 43 w 124"/>
                <a:gd name="T23" fmla="*/ 56 h 203"/>
                <a:gd name="T24" fmla="*/ 64 w 124"/>
                <a:gd name="T25" fmla="*/ 0 h 203"/>
                <a:gd name="T26" fmla="*/ 68 w 124"/>
                <a:gd name="T27" fmla="*/ 5 h 203"/>
                <a:gd name="T28" fmla="*/ 37 w 124"/>
                <a:gd name="T29" fmla="*/ 38 h 203"/>
                <a:gd name="T30" fmla="*/ 63 w 124"/>
                <a:gd name="T31" fmla="*/ 49 h 203"/>
                <a:gd name="T32" fmla="*/ 69 w 124"/>
                <a:gd name="T33" fmla="*/ 60 h 203"/>
                <a:gd name="T34" fmla="*/ 114 w 124"/>
                <a:gd name="T35" fmla="*/ 13 h 203"/>
                <a:gd name="T36" fmla="*/ 118 w 124"/>
                <a:gd name="T37" fmla="*/ 2 h 203"/>
                <a:gd name="T38" fmla="*/ 124 w 124"/>
                <a:gd name="T39" fmla="*/ 2 h 203"/>
                <a:gd name="T40" fmla="*/ 120 w 124"/>
                <a:gd name="T41" fmla="*/ 13 h 203"/>
                <a:gd name="T42" fmla="*/ 108 w 124"/>
                <a:gd name="T43" fmla="*/ 26 h 203"/>
                <a:gd name="T44" fmla="*/ 73 w 124"/>
                <a:gd name="T45" fmla="*/ 70 h 203"/>
                <a:gd name="T46" fmla="*/ 73 w 124"/>
                <a:gd name="T47" fmla="*/ 84 h 203"/>
                <a:gd name="T48" fmla="*/ 71 w 124"/>
                <a:gd name="T49" fmla="*/ 203 h 203"/>
                <a:gd name="T50" fmla="*/ 64 w 124"/>
                <a:gd name="T51" fmla="*/ 100 h 203"/>
                <a:gd name="T52" fmla="*/ 51 w 124"/>
                <a:gd name="T53" fmla="*/ 109 h 203"/>
                <a:gd name="T54" fmla="*/ 23 w 124"/>
                <a:gd name="T55" fmla="*/ 109 h 203"/>
                <a:gd name="T56" fmla="*/ 9 w 124"/>
                <a:gd name="T57" fmla="*/ 100 h 203"/>
                <a:gd name="T58" fmla="*/ 4 w 124"/>
                <a:gd name="T59" fmla="*/ 131 h 203"/>
                <a:gd name="T60" fmla="*/ 1 w 124"/>
                <a:gd name="T61" fmla="*/ 84 h 203"/>
                <a:gd name="T62" fmla="*/ 3 w 124"/>
                <a:gd name="T63" fmla="*/ 61 h 203"/>
                <a:gd name="T64" fmla="*/ 16 w 124"/>
                <a:gd name="T65" fmla="*/ 45 h 203"/>
                <a:gd name="T66" fmla="*/ 27 w 124"/>
                <a:gd name="T67" fmla="*/ 40 h 203"/>
                <a:gd name="T68" fmla="*/ 64 w 124"/>
                <a:gd name="T6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 h="203">
                  <a:moveTo>
                    <a:pt x="37" y="54"/>
                  </a:moveTo>
                  <a:lnTo>
                    <a:pt x="32" y="56"/>
                  </a:lnTo>
                  <a:lnTo>
                    <a:pt x="27" y="57"/>
                  </a:lnTo>
                  <a:lnTo>
                    <a:pt x="23" y="61"/>
                  </a:lnTo>
                  <a:lnTo>
                    <a:pt x="19" y="65"/>
                  </a:lnTo>
                  <a:lnTo>
                    <a:pt x="17" y="70"/>
                  </a:lnTo>
                  <a:lnTo>
                    <a:pt x="16" y="76"/>
                  </a:lnTo>
                  <a:lnTo>
                    <a:pt x="17" y="81"/>
                  </a:lnTo>
                  <a:lnTo>
                    <a:pt x="19" y="87"/>
                  </a:lnTo>
                  <a:lnTo>
                    <a:pt x="23" y="91"/>
                  </a:lnTo>
                  <a:lnTo>
                    <a:pt x="27" y="93"/>
                  </a:lnTo>
                  <a:lnTo>
                    <a:pt x="32" y="96"/>
                  </a:lnTo>
                  <a:lnTo>
                    <a:pt x="37" y="96"/>
                  </a:lnTo>
                  <a:lnTo>
                    <a:pt x="43" y="96"/>
                  </a:lnTo>
                  <a:lnTo>
                    <a:pt x="47" y="93"/>
                  </a:lnTo>
                  <a:lnTo>
                    <a:pt x="52" y="91"/>
                  </a:lnTo>
                  <a:lnTo>
                    <a:pt x="55" y="87"/>
                  </a:lnTo>
                  <a:lnTo>
                    <a:pt x="57" y="81"/>
                  </a:lnTo>
                  <a:lnTo>
                    <a:pt x="57" y="76"/>
                  </a:lnTo>
                  <a:lnTo>
                    <a:pt x="57" y="70"/>
                  </a:lnTo>
                  <a:lnTo>
                    <a:pt x="55" y="65"/>
                  </a:lnTo>
                  <a:lnTo>
                    <a:pt x="52" y="61"/>
                  </a:lnTo>
                  <a:lnTo>
                    <a:pt x="47" y="57"/>
                  </a:lnTo>
                  <a:lnTo>
                    <a:pt x="43" y="56"/>
                  </a:lnTo>
                  <a:lnTo>
                    <a:pt x="37" y="54"/>
                  </a:lnTo>
                  <a:close/>
                  <a:moveTo>
                    <a:pt x="64" y="0"/>
                  </a:moveTo>
                  <a:lnTo>
                    <a:pt x="69" y="4"/>
                  </a:lnTo>
                  <a:lnTo>
                    <a:pt x="68" y="5"/>
                  </a:lnTo>
                  <a:lnTo>
                    <a:pt x="36" y="38"/>
                  </a:lnTo>
                  <a:lnTo>
                    <a:pt x="37" y="38"/>
                  </a:lnTo>
                  <a:lnTo>
                    <a:pt x="51" y="41"/>
                  </a:lnTo>
                  <a:lnTo>
                    <a:pt x="63" y="49"/>
                  </a:lnTo>
                  <a:lnTo>
                    <a:pt x="67" y="54"/>
                  </a:lnTo>
                  <a:lnTo>
                    <a:pt x="69" y="60"/>
                  </a:lnTo>
                  <a:lnTo>
                    <a:pt x="104" y="22"/>
                  </a:lnTo>
                  <a:lnTo>
                    <a:pt x="114" y="13"/>
                  </a:lnTo>
                  <a:lnTo>
                    <a:pt x="116" y="8"/>
                  </a:lnTo>
                  <a:lnTo>
                    <a:pt x="118" y="2"/>
                  </a:lnTo>
                  <a:lnTo>
                    <a:pt x="124" y="2"/>
                  </a:lnTo>
                  <a:lnTo>
                    <a:pt x="124" y="2"/>
                  </a:lnTo>
                  <a:lnTo>
                    <a:pt x="123" y="8"/>
                  </a:lnTo>
                  <a:lnTo>
                    <a:pt x="120" y="13"/>
                  </a:lnTo>
                  <a:lnTo>
                    <a:pt x="118" y="17"/>
                  </a:lnTo>
                  <a:lnTo>
                    <a:pt x="108" y="26"/>
                  </a:lnTo>
                  <a:lnTo>
                    <a:pt x="72" y="66"/>
                  </a:lnTo>
                  <a:lnTo>
                    <a:pt x="73" y="70"/>
                  </a:lnTo>
                  <a:lnTo>
                    <a:pt x="73" y="76"/>
                  </a:lnTo>
                  <a:lnTo>
                    <a:pt x="73" y="84"/>
                  </a:lnTo>
                  <a:lnTo>
                    <a:pt x="71" y="91"/>
                  </a:lnTo>
                  <a:lnTo>
                    <a:pt x="71" y="203"/>
                  </a:lnTo>
                  <a:lnTo>
                    <a:pt x="64" y="203"/>
                  </a:lnTo>
                  <a:lnTo>
                    <a:pt x="64" y="100"/>
                  </a:lnTo>
                  <a:lnTo>
                    <a:pt x="63" y="101"/>
                  </a:lnTo>
                  <a:lnTo>
                    <a:pt x="51" y="109"/>
                  </a:lnTo>
                  <a:lnTo>
                    <a:pt x="37" y="113"/>
                  </a:lnTo>
                  <a:lnTo>
                    <a:pt x="23" y="109"/>
                  </a:lnTo>
                  <a:lnTo>
                    <a:pt x="11" y="101"/>
                  </a:lnTo>
                  <a:lnTo>
                    <a:pt x="9" y="100"/>
                  </a:lnTo>
                  <a:lnTo>
                    <a:pt x="9" y="131"/>
                  </a:lnTo>
                  <a:lnTo>
                    <a:pt x="4" y="131"/>
                  </a:lnTo>
                  <a:lnTo>
                    <a:pt x="4" y="91"/>
                  </a:lnTo>
                  <a:lnTo>
                    <a:pt x="1" y="84"/>
                  </a:lnTo>
                  <a:lnTo>
                    <a:pt x="0" y="76"/>
                  </a:lnTo>
                  <a:lnTo>
                    <a:pt x="3" y="61"/>
                  </a:lnTo>
                  <a:lnTo>
                    <a:pt x="11" y="49"/>
                  </a:lnTo>
                  <a:lnTo>
                    <a:pt x="16" y="45"/>
                  </a:lnTo>
                  <a:lnTo>
                    <a:pt x="21" y="42"/>
                  </a:lnTo>
                  <a:lnTo>
                    <a:pt x="27" y="40"/>
                  </a:lnTo>
                  <a:lnTo>
                    <a:pt x="63" y="1"/>
                  </a:lnTo>
                  <a:lnTo>
                    <a:pt x="64"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4" name="Freeform 289"/>
            <p:cNvSpPr>
              <a:spLocks noEditPoints="1"/>
            </p:cNvSpPr>
            <p:nvPr/>
          </p:nvSpPr>
          <p:spPr bwMode="auto">
            <a:xfrm>
              <a:off x="4303713" y="4362450"/>
              <a:ext cx="550863" cy="331788"/>
            </a:xfrm>
            <a:custGeom>
              <a:avLst/>
              <a:gdLst>
                <a:gd name="T0" fmla="*/ 56 w 347"/>
                <a:gd name="T1" fmla="*/ 192 h 209"/>
                <a:gd name="T2" fmla="*/ 170 w 347"/>
                <a:gd name="T3" fmla="*/ 195 h 209"/>
                <a:gd name="T4" fmla="*/ 163 w 347"/>
                <a:gd name="T5" fmla="*/ 188 h 209"/>
                <a:gd name="T6" fmla="*/ 11 w 347"/>
                <a:gd name="T7" fmla="*/ 139 h 209"/>
                <a:gd name="T8" fmla="*/ 209 w 347"/>
                <a:gd name="T9" fmla="*/ 139 h 209"/>
                <a:gd name="T10" fmla="*/ 72 w 347"/>
                <a:gd name="T11" fmla="*/ 6 h 209"/>
                <a:gd name="T12" fmla="*/ 56 w 347"/>
                <a:gd name="T13" fmla="*/ 12 h 209"/>
                <a:gd name="T14" fmla="*/ 48 w 347"/>
                <a:gd name="T15" fmla="*/ 24 h 209"/>
                <a:gd name="T16" fmla="*/ 44 w 347"/>
                <a:gd name="T17" fmla="*/ 50 h 209"/>
                <a:gd name="T18" fmla="*/ 42 w 347"/>
                <a:gd name="T19" fmla="*/ 79 h 209"/>
                <a:gd name="T20" fmla="*/ 35 w 347"/>
                <a:gd name="T21" fmla="*/ 81 h 209"/>
                <a:gd name="T22" fmla="*/ 19 w 347"/>
                <a:gd name="T23" fmla="*/ 92 h 209"/>
                <a:gd name="T24" fmla="*/ 14 w 347"/>
                <a:gd name="T25" fmla="*/ 100 h 209"/>
                <a:gd name="T26" fmla="*/ 11 w 347"/>
                <a:gd name="T27" fmla="*/ 104 h 209"/>
                <a:gd name="T28" fmla="*/ 87 w 347"/>
                <a:gd name="T29" fmla="*/ 117 h 209"/>
                <a:gd name="T30" fmla="*/ 209 w 347"/>
                <a:gd name="T31" fmla="*/ 133 h 209"/>
                <a:gd name="T32" fmla="*/ 209 w 347"/>
                <a:gd name="T33" fmla="*/ 103 h 209"/>
                <a:gd name="T34" fmla="*/ 205 w 347"/>
                <a:gd name="T35" fmla="*/ 93 h 209"/>
                <a:gd name="T36" fmla="*/ 191 w 347"/>
                <a:gd name="T37" fmla="*/ 85 h 209"/>
                <a:gd name="T38" fmla="*/ 181 w 347"/>
                <a:gd name="T39" fmla="*/ 79 h 209"/>
                <a:gd name="T40" fmla="*/ 179 w 347"/>
                <a:gd name="T41" fmla="*/ 76 h 209"/>
                <a:gd name="T42" fmla="*/ 173 w 347"/>
                <a:gd name="T43" fmla="*/ 24 h 209"/>
                <a:gd name="T44" fmla="*/ 169 w 347"/>
                <a:gd name="T45" fmla="*/ 16 h 209"/>
                <a:gd name="T46" fmla="*/ 154 w 347"/>
                <a:gd name="T47" fmla="*/ 8 h 209"/>
                <a:gd name="T48" fmla="*/ 135 w 347"/>
                <a:gd name="T49" fmla="*/ 6 h 209"/>
                <a:gd name="T50" fmla="*/ 86 w 347"/>
                <a:gd name="T51" fmla="*/ 0 h 209"/>
                <a:gd name="T52" fmla="*/ 149 w 347"/>
                <a:gd name="T53" fmla="*/ 1 h 209"/>
                <a:gd name="T54" fmla="*/ 167 w 347"/>
                <a:gd name="T55" fmla="*/ 8 h 209"/>
                <a:gd name="T56" fmla="*/ 178 w 347"/>
                <a:gd name="T57" fmla="*/ 21 h 209"/>
                <a:gd name="T58" fmla="*/ 179 w 347"/>
                <a:gd name="T59" fmla="*/ 25 h 209"/>
                <a:gd name="T60" fmla="*/ 194 w 347"/>
                <a:gd name="T61" fmla="*/ 80 h 209"/>
                <a:gd name="T62" fmla="*/ 209 w 347"/>
                <a:gd name="T63" fmla="*/ 88 h 209"/>
                <a:gd name="T64" fmla="*/ 215 w 347"/>
                <a:gd name="T65" fmla="*/ 100 h 209"/>
                <a:gd name="T66" fmla="*/ 215 w 347"/>
                <a:gd name="T67" fmla="*/ 104 h 209"/>
                <a:gd name="T68" fmla="*/ 202 w 347"/>
                <a:gd name="T69" fmla="*/ 188 h 209"/>
                <a:gd name="T70" fmla="*/ 195 w 347"/>
                <a:gd name="T71" fmla="*/ 195 h 209"/>
                <a:gd name="T72" fmla="*/ 0 w 347"/>
                <a:gd name="T73" fmla="*/ 209 h 209"/>
                <a:gd name="T74" fmla="*/ 22 w 347"/>
                <a:gd name="T75" fmla="*/ 193 h 209"/>
                <a:gd name="T76" fmla="*/ 19 w 347"/>
                <a:gd name="T77" fmla="*/ 157 h 209"/>
                <a:gd name="T78" fmla="*/ 6 w 347"/>
                <a:gd name="T79" fmla="*/ 103 h 209"/>
                <a:gd name="T80" fmla="*/ 7 w 347"/>
                <a:gd name="T81" fmla="*/ 97 h 209"/>
                <a:gd name="T82" fmla="*/ 12 w 347"/>
                <a:gd name="T83" fmla="*/ 88 h 209"/>
                <a:gd name="T84" fmla="*/ 27 w 347"/>
                <a:gd name="T85" fmla="*/ 80 h 209"/>
                <a:gd name="T86" fmla="*/ 42 w 347"/>
                <a:gd name="T87" fmla="*/ 25 h 209"/>
                <a:gd name="T88" fmla="*/ 42 w 347"/>
                <a:gd name="T89" fmla="*/ 21 h 209"/>
                <a:gd name="T90" fmla="*/ 52 w 347"/>
                <a:gd name="T91" fmla="*/ 8 h 209"/>
                <a:gd name="T92" fmla="*/ 72 w 347"/>
                <a:gd name="T93"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209">
                  <a:moveTo>
                    <a:pt x="58" y="157"/>
                  </a:moveTo>
                  <a:lnTo>
                    <a:pt x="58" y="188"/>
                  </a:lnTo>
                  <a:lnTo>
                    <a:pt x="56" y="192"/>
                  </a:lnTo>
                  <a:lnTo>
                    <a:pt x="54" y="193"/>
                  </a:lnTo>
                  <a:lnTo>
                    <a:pt x="50" y="195"/>
                  </a:lnTo>
                  <a:lnTo>
                    <a:pt x="170" y="195"/>
                  </a:lnTo>
                  <a:lnTo>
                    <a:pt x="167" y="193"/>
                  </a:lnTo>
                  <a:lnTo>
                    <a:pt x="165" y="192"/>
                  </a:lnTo>
                  <a:lnTo>
                    <a:pt x="163" y="188"/>
                  </a:lnTo>
                  <a:lnTo>
                    <a:pt x="163" y="157"/>
                  </a:lnTo>
                  <a:lnTo>
                    <a:pt x="58" y="157"/>
                  </a:lnTo>
                  <a:close/>
                  <a:moveTo>
                    <a:pt x="11" y="139"/>
                  </a:moveTo>
                  <a:lnTo>
                    <a:pt x="11" y="151"/>
                  </a:lnTo>
                  <a:lnTo>
                    <a:pt x="209" y="151"/>
                  </a:lnTo>
                  <a:lnTo>
                    <a:pt x="209" y="139"/>
                  </a:lnTo>
                  <a:lnTo>
                    <a:pt x="11" y="139"/>
                  </a:lnTo>
                  <a:close/>
                  <a:moveTo>
                    <a:pt x="79" y="6"/>
                  </a:moveTo>
                  <a:lnTo>
                    <a:pt x="72" y="6"/>
                  </a:lnTo>
                  <a:lnTo>
                    <a:pt x="67" y="8"/>
                  </a:lnTo>
                  <a:lnTo>
                    <a:pt x="62" y="9"/>
                  </a:lnTo>
                  <a:lnTo>
                    <a:pt x="56" y="12"/>
                  </a:lnTo>
                  <a:lnTo>
                    <a:pt x="52" y="16"/>
                  </a:lnTo>
                  <a:lnTo>
                    <a:pt x="50" y="21"/>
                  </a:lnTo>
                  <a:lnTo>
                    <a:pt x="48" y="24"/>
                  </a:lnTo>
                  <a:lnTo>
                    <a:pt x="48" y="24"/>
                  </a:lnTo>
                  <a:lnTo>
                    <a:pt x="47" y="25"/>
                  </a:lnTo>
                  <a:lnTo>
                    <a:pt x="44" y="50"/>
                  </a:lnTo>
                  <a:lnTo>
                    <a:pt x="42" y="76"/>
                  </a:lnTo>
                  <a:lnTo>
                    <a:pt x="42" y="77"/>
                  </a:lnTo>
                  <a:lnTo>
                    <a:pt x="42" y="79"/>
                  </a:lnTo>
                  <a:lnTo>
                    <a:pt x="40" y="79"/>
                  </a:lnTo>
                  <a:lnTo>
                    <a:pt x="38" y="80"/>
                  </a:lnTo>
                  <a:lnTo>
                    <a:pt x="35" y="81"/>
                  </a:lnTo>
                  <a:lnTo>
                    <a:pt x="30" y="85"/>
                  </a:lnTo>
                  <a:lnTo>
                    <a:pt x="24" y="88"/>
                  </a:lnTo>
                  <a:lnTo>
                    <a:pt x="19" y="92"/>
                  </a:lnTo>
                  <a:lnTo>
                    <a:pt x="16" y="93"/>
                  </a:lnTo>
                  <a:lnTo>
                    <a:pt x="15" y="96"/>
                  </a:lnTo>
                  <a:lnTo>
                    <a:pt x="14" y="100"/>
                  </a:lnTo>
                  <a:lnTo>
                    <a:pt x="12" y="103"/>
                  </a:lnTo>
                  <a:lnTo>
                    <a:pt x="11" y="104"/>
                  </a:lnTo>
                  <a:lnTo>
                    <a:pt x="11" y="104"/>
                  </a:lnTo>
                  <a:lnTo>
                    <a:pt x="11" y="133"/>
                  </a:lnTo>
                  <a:lnTo>
                    <a:pt x="87" y="133"/>
                  </a:lnTo>
                  <a:lnTo>
                    <a:pt x="87" y="117"/>
                  </a:lnTo>
                  <a:lnTo>
                    <a:pt x="134" y="117"/>
                  </a:lnTo>
                  <a:lnTo>
                    <a:pt x="134" y="133"/>
                  </a:lnTo>
                  <a:lnTo>
                    <a:pt x="209" y="133"/>
                  </a:lnTo>
                  <a:lnTo>
                    <a:pt x="209" y="104"/>
                  </a:lnTo>
                  <a:lnTo>
                    <a:pt x="209" y="104"/>
                  </a:lnTo>
                  <a:lnTo>
                    <a:pt x="209" y="103"/>
                  </a:lnTo>
                  <a:lnTo>
                    <a:pt x="207" y="100"/>
                  </a:lnTo>
                  <a:lnTo>
                    <a:pt x="206" y="96"/>
                  </a:lnTo>
                  <a:lnTo>
                    <a:pt x="205" y="93"/>
                  </a:lnTo>
                  <a:lnTo>
                    <a:pt x="202" y="92"/>
                  </a:lnTo>
                  <a:lnTo>
                    <a:pt x="197" y="88"/>
                  </a:lnTo>
                  <a:lnTo>
                    <a:pt x="191" y="85"/>
                  </a:lnTo>
                  <a:lnTo>
                    <a:pt x="186" y="81"/>
                  </a:lnTo>
                  <a:lnTo>
                    <a:pt x="183" y="80"/>
                  </a:lnTo>
                  <a:lnTo>
                    <a:pt x="181" y="79"/>
                  </a:lnTo>
                  <a:lnTo>
                    <a:pt x="179" y="79"/>
                  </a:lnTo>
                  <a:lnTo>
                    <a:pt x="179" y="77"/>
                  </a:lnTo>
                  <a:lnTo>
                    <a:pt x="179" y="76"/>
                  </a:lnTo>
                  <a:lnTo>
                    <a:pt x="177" y="50"/>
                  </a:lnTo>
                  <a:lnTo>
                    <a:pt x="173" y="25"/>
                  </a:lnTo>
                  <a:lnTo>
                    <a:pt x="173" y="24"/>
                  </a:lnTo>
                  <a:lnTo>
                    <a:pt x="173" y="24"/>
                  </a:lnTo>
                  <a:lnTo>
                    <a:pt x="171" y="21"/>
                  </a:lnTo>
                  <a:lnTo>
                    <a:pt x="169" y="16"/>
                  </a:lnTo>
                  <a:lnTo>
                    <a:pt x="165" y="12"/>
                  </a:lnTo>
                  <a:lnTo>
                    <a:pt x="159" y="9"/>
                  </a:lnTo>
                  <a:lnTo>
                    <a:pt x="154" y="8"/>
                  </a:lnTo>
                  <a:lnTo>
                    <a:pt x="149" y="6"/>
                  </a:lnTo>
                  <a:lnTo>
                    <a:pt x="142" y="6"/>
                  </a:lnTo>
                  <a:lnTo>
                    <a:pt x="135" y="6"/>
                  </a:lnTo>
                  <a:lnTo>
                    <a:pt x="86" y="6"/>
                  </a:lnTo>
                  <a:lnTo>
                    <a:pt x="79" y="6"/>
                  </a:lnTo>
                  <a:close/>
                  <a:moveTo>
                    <a:pt x="86" y="0"/>
                  </a:moveTo>
                  <a:lnTo>
                    <a:pt x="135" y="0"/>
                  </a:lnTo>
                  <a:lnTo>
                    <a:pt x="142" y="0"/>
                  </a:lnTo>
                  <a:lnTo>
                    <a:pt x="149" y="1"/>
                  </a:lnTo>
                  <a:lnTo>
                    <a:pt x="155" y="1"/>
                  </a:lnTo>
                  <a:lnTo>
                    <a:pt x="162" y="4"/>
                  </a:lnTo>
                  <a:lnTo>
                    <a:pt x="167" y="8"/>
                  </a:lnTo>
                  <a:lnTo>
                    <a:pt x="173" y="12"/>
                  </a:lnTo>
                  <a:lnTo>
                    <a:pt x="177" y="17"/>
                  </a:lnTo>
                  <a:lnTo>
                    <a:pt x="178" y="21"/>
                  </a:lnTo>
                  <a:lnTo>
                    <a:pt x="179" y="21"/>
                  </a:lnTo>
                  <a:lnTo>
                    <a:pt x="179" y="22"/>
                  </a:lnTo>
                  <a:lnTo>
                    <a:pt x="179" y="25"/>
                  </a:lnTo>
                  <a:lnTo>
                    <a:pt x="182" y="49"/>
                  </a:lnTo>
                  <a:lnTo>
                    <a:pt x="186" y="75"/>
                  </a:lnTo>
                  <a:lnTo>
                    <a:pt x="194" y="80"/>
                  </a:lnTo>
                  <a:lnTo>
                    <a:pt x="199" y="83"/>
                  </a:lnTo>
                  <a:lnTo>
                    <a:pt x="205" y="85"/>
                  </a:lnTo>
                  <a:lnTo>
                    <a:pt x="209" y="88"/>
                  </a:lnTo>
                  <a:lnTo>
                    <a:pt x="210" y="91"/>
                  </a:lnTo>
                  <a:lnTo>
                    <a:pt x="214" y="97"/>
                  </a:lnTo>
                  <a:lnTo>
                    <a:pt x="215" y="100"/>
                  </a:lnTo>
                  <a:lnTo>
                    <a:pt x="215" y="103"/>
                  </a:lnTo>
                  <a:lnTo>
                    <a:pt x="215" y="103"/>
                  </a:lnTo>
                  <a:lnTo>
                    <a:pt x="215" y="104"/>
                  </a:lnTo>
                  <a:lnTo>
                    <a:pt x="215" y="157"/>
                  </a:lnTo>
                  <a:lnTo>
                    <a:pt x="202" y="157"/>
                  </a:lnTo>
                  <a:lnTo>
                    <a:pt x="202" y="188"/>
                  </a:lnTo>
                  <a:lnTo>
                    <a:pt x="202" y="192"/>
                  </a:lnTo>
                  <a:lnTo>
                    <a:pt x="199" y="193"/>
                  </a:lnTo>
                  <a:lnTo>
                    <a:pt x="195" y="195"/>
                  </a:lnTo>
                  <a:lnTo>
                    <a:pt x="347" y="195"/>
                  </a:lnTo>
                  <a:lnTo>
                    <a:pt x="347" y="209"/>
                  </a:lnTo>
                  <a:lnTo>
                    <a:pt x="0" y="209"/>
                  </a:lnTo>
                  <a:lnTo>
                    <a:pt x="0" y="195"/>
                  </a:lnTo>
                  <a:lnTo>
                    <a:pt x="26" y="195"/>
                  </a:lnTo>
                  <a:lnTo>
                    <a:pt x="22" y="193"/>
                  </a:lnTo>
                  <a:lnTo>
                    <a:pt x="19" y="192"/>
                  </a:lnTo>
                  <a:lnTo>
                    <a:pt x="19" y="188"/>
                  </a:lnTo>
                  <a:lnTo>
                    <a:pt x="19" y="157"/>
                  </a:lnTo>
                  <a:lnTo>
                    <a:pt x="6" y="157"/>
                  </a:lnTo>
                  <a:lnTo>
                    <a:pt x="6" y="104"/>
                  </a:lnTo>
                  <a:lnTo>
                    <a:pt x="6" y="103"/>
                  </a:lnTo>
                  <a:lnTo>
                    <a:pt x="6" y="103"/>
                  </a:lnTo>
                  <a:lnTo>
                    <a:pt x="6" y="100"/>
                  </a:lnTo>
                  <a:lnTo>
                    <a:pt x="7" y="97"/>
                  </a:lnTo>
                  <a:lnTo>
                    <a:pt x="8" y="95"/>
                  </a:lnTo>
                  <a:lnTo>
                    <a:pt x="10" y="91"/>
                  </a:lnTo>
                  <a:lnTo>
                    <a:pt x="12" y="88"/>
                  </a:lnTo>
                  <a:lnTo>
                    <a:pt x="16" y="85"/>
                  </a:lnTo>
                  <a:lnTo>
                    <a:pt x="22" y="83"/>
                  </a:lnTo>
                  <a:lnTo>
                    <a:pt x="27" y="80"/>
                  </a:lnTo>
                  <a:lnTo>
                    <a:pt x="35" y="75"/>
                  </a:lnTo>
                  <a:lnTo>
                    <a:pt x="39" y="49"/>
                  </a:lnTo>
                  <a:lnTo>
                    <a:pt x="42" y="25"/>
                  </a:lnTo>
                  <a:lnTo>
                    <a:pt x="42" y="22"/>
                  </a:lnTo>
                  <a:lnTo>
                    <a:pt x="42" y="21"/>
                  </a:lnTo>
                  <a:lnTo>
                    <a:pt x="42" y="21"/>
                  </a:lnTo>
                  <a:lnTo>
                    <a:pt x="44" y="17"/>
                  </a:lnTo>
                  <a:lnTo>
                    <a:pt x="48" y="12"/>
                  </a:lnTo>
                  <a:lnTo>
                    <a:pt x="52" y="8"/>
                  </a:lnTo>
                  <a:lnTo>
                    <a:pt x="59" y="4"/>
                  </a:lnTo>
                  <a:lnTo>
                    <a:pt x="66" y="1"/>
                  </a:lnTo>
                  <a:lnTo>
                    <a:pt x="72" y="1"/>
                  </a:lnTo>
                  <a:lnTo>
                    <a:pt x="79" y="0"/>
                  </a:lnTo>
                  <a:lnTo>
                    <a:pt x="86"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 name="Freeform 290"/>
            <p:cNvSpPr>
              <a:spLocks/>
            </p:cNvSpPr>
            <p:nvPr/>
          </p:nvSpPr>
          <p:spPr bwMode="auto">
            <a:xfrm>
              <a:off x="4687888" y="4557713"/>
              <a:ext cx="57150" cy="114300"/>
            </a:xfrm>
            <a:custGeom>
              <a:avLst/>
              <a:gdLst>
                <a:gd name="T0" fmla="*/ 0 w 36"/>
                <a:gd name="T1" fmla="*/ 0 h 72"/>
                <a:gd name="T2" fmla="*/ 36 w 36"/>
                <a:gd name="T3" fmla="*/ 0 h 72"/>
                <a:gd name="T4" fmla="*/ 36 w 36"/>
                <a:gd name="T5" fmla="*/ 46 h 72"/>
                <a:gd name="T6" fmla="*/ 5 w 36"/>
                <a:gd name="T7" fmla="*/ 46 h 72"/>
                <a:gd name="T8" fmla="*/ 5 w 36"/>
                <a:gd name="T9" fmla="*/ 72 h 72"/>
                <a:gd name="T10" fmla="*/ 0 w 36"/>
                <a:gd name="T11" fmla="*/ 72 h 72"/>
                <a:gd name="T12" fmla="*/ 0 w 36"/>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0" y="0"/>
                  </a:moveTo>
                  <a:lnTo>
                    <a:pt x="36" y="0"/>
                  </a:lnTo>
                  <a:lnTo>
                    <a:pt x="36" y="46"/>
                  </a:lnTo>
                  <a:lnTo>
                    <a:pt x="5" y="46"/>
                  </a:lnTo>
                  <a:lnTo>
                    <a:pt x="5" y="72"/>
                  </a:lnTo>
                  <a:lnTo>
                    <a:pt x="0" y="72"/>
                  </a:lnTo>
                  <a:lnTo>
                    <a:pt x="0"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 name="Freeform 291"/>
            <p:cNvSpPr>
              <a:spLocks noEditPoints="1"/>
            </p:cNvSpPr>
            <p:nvPr/>
          </p:nvSpPr>
          <p:spPr bwMode="auto">
            <a:xfrm>
              <a:off x="4335463" y="4510088"/>
              <a:ext cx="57150" cy="55563"/>
            </a:xfrm>
            <a:custGeom>
              <a:avLst/>
              <a:gdLst>
                <a:gd name="T0" fmla="*/ 19 w 36"/>
                <a:gd name="T1" fmla="*/ 7 h 35"/>
                <a:gd name="T2" fmla="*/ 14 w 36"/>
                <a:gd name="T3" fmla="*/ 8 h 35"/>
                <a:gd name="T4" fmla="*/ 11 w 36"/>
                <a:gd name="T5" fmla="*/ 10 h 35"/>
                <a:gd name="T6" fmla="*/ 8 w 36"/>
                <a:gd name="T7" fmla="*/ 14 h 35"/>
                <a:gd name="T8" fmla="*/ 7 w 36"/>
                <a:gd name="T9" fmla="*/ 18 h 35"/>
                <a:gd name="T10" fmla="*/ 8 w 36"/>
                <a:gd name="T11" fmla="*/ 23 h 35"/>
                <a:gd name="T12" fmla="*/ 11 w 36"/>
                <a:gd name="T13" fmla="*/ 26 h 35"/>
                <a:gd name="T14" fmla="*/ 14 w 36"/>
                <a:gd name="T15" fmla="*/ 28 h 35"/>
                <a:gd name="T16" fmla="*/ 19 w 36"/>
                <a:gd name="T17" fmla="*/ 30 h 35"/>
                <a:gd name="T18" fmla="*/ 23 w 36"/>
                <a:gd name="T19" fmla="*/ 28 h 35"/>
                <a:gd name="T20" fmla="*/ 26 w 36"/>
                <a:gd name="T21" fmla="*/ 26 h 35"/>
                <a:gd name="T22" fmla="*/ 28 w 36"/>
                <a:gd name="T23" fmla="*/ 23 h 35"/>
                <a:gd name="T24" fmla="*/ 30 w 36"/>
                <a:gd name="T25" fmla="*/ 18 h 35"/>
                <a:gd name="T26" fmla="*/ 28 w 36"/>
                <a:gd name="T27" fmla="*/ 14 h 35"/>
                <a:gd name="T28" fmla="*/ 26 w 36"/>
                <a:gd name="T29" fmla="*/ 10 h 35"/>
                <a:gd name="T30" fmla="*/ 23 w 36"/>
                <a:gd name="T31" fmla="*/ 8 h 35"/>
                <a:gd name="T32" fmla="*/ 19 w 36"/>
                <a:gd name="T33" fmla="*/ 7 h 35"/>
                <a:gd name="T34" fmla="*/ 19 w 36"/>
                <a:gd name="T35" fmla="*/ 0 h 35"/>
                <a:gd name="T36" fmla="*/ 23 w 36"/>
                <a:gd name="T37" fmla="*/ 2 h 35"/>
                <a:gd name="T38" fmla="*/ 27 w 36"/>
                <a:gd name="T39" fmla="*/ 3 h 35"/>
                <a:gd name="T40" fmla="*/ 31 w 36"/>
                <a:gd name="T41" fmla="*/ 6 h 35"/>
                <a:gd name="T42" fmla="*/ 34 w 36"/>
                <a:gd name="T43" fmla="*/ 10 h 35"/>
                <a:gd name="T44" fmla="*/ 35 w 36"/>
                <a:gd name="T45" fmla="*/ 14 h 35"/>
                <a:gd name="T46" fmla="*/ 36 w 36"/>
                <a:gd name="T47" fmla="*/ 18 h 35"/>
                <a:gd name="T48" fmla="*/ 35 w 36"/>
                <a:gd name="T49" fmla="*/ 23 h 35"/>
                <a:gd name="T50" fmla="*/ 34 w 36"/>
                <a:gd name="T51" fmla="*/ 27 h 35"/>
                <a:gd name="T52" fmla="*/ 31 w 36"/>
                <a:gd name="T53" fmla="*/ 31 h 35"/>
                <a:gd name="T54" fmla="*/ 27 w 36"/>
                <a:gd name="T55" fmla="*/ 34 h 35"/>
                <a:gd name="T56" fmla="*/ 23 w 36"/>
                <a:gd name="T57" fmla="*/ 35 h 35"/>
                <a:gd name="T58" fmla="*/ 19 w 36"/>
                <a:gd name="T59" fmla="*/ 35 h 35"/>
                <a:gd name="T60" fmla="*/ 14 w 36"/>
                <a:gd name="T61" fmla="*/ 35 h 35"/>
                <a:gd name="T62" fmla="*/ 10 w 36"/>
                <a:gd name="T63" fmla="*/ 34 h 35"/>
                <a:gd name="T64" fmla="*/ 6 w 36"/>
                <a:gd name="T65" fmla="*/ 31 h 35"/>
                <a:gd name="T66" fmla="*/ 3 w 36"/>
                <a:gd name="T67" fmla="*/ 27 h 35"/>
                <a:gd name="T68" fmla="*/ 2 w 36"/>
                <a:gd name="T69" fmla="*/ 23 h 35"/>
                <a:gd name="T70" fmla="*/ 0 w 36"/>
                <a:gd name="T71" fmla="*/ 18 h 35"/>
                <a:gd name="T72" fmla="*/ 2 w 36"/>
                <a:gd name="T73" fmla="*/ 14 h 35"/>
                <a:gd name="T74" fmla="*/ 3 w 36"/>
                <a:gd name="T75" fmla="*/ 10 h 35"/>
                <a:gd name="T76" fmla="*/ 6 w 36"/>
                <a:gd name="T77" fmla="*/ 6 h 35"/>
                <a:gd name="T78" fmla="*/ 10 w 36"/>
                <a:gd name="T79" fmla="*/ 3 h 35"/>
                <a:gd name="T80" fmla="*/ 14 w 36"/>
                <a:gd name="T81" fmla="*/ 2 h 35"/>
                <a:gd name="T82" fmla="*/ 19 w 36"/>
                <a:gd name="T8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35">
                  <a:moveTo>
                    <a:pt x="19" y="7"/>
                  </a:moveTo>
                  <a:lnTo>
                    <a:pt x="14" y="8"/>
                  </a:lnTo>
                  <a:lnTo>
                    <a:pt x="11" y="10"/>
                  </a:lnTo>
                  <a:lnTo>
                    <a:pt x="8" y="14"/>
                  </a:lnTo>
                  <a:lnTo>
                    <a:pt x="7" y="18"/>
                  </a:lnTo>
                  <a:lnTo>
                    <a:pt x="8" y="23"/>
                  </a:lnTo>
                  <a:lnTo>
                    <a:pt x="11" y="26"/>
                  </a:lnTo>
                  <a:lnTo>
                    <a:pt x="14" y="28"/>
                  </a:lnTo>
                  <a:lnTo>
                    <a:pt x="19" y="30"/>
                  </a:lnTo>
                  <a:lnTo>
                    <a:pt x="23" y="28"/>
                  </a:lnTo>
                  <a:lnTo>
                    <a:pt x="26" y="26"/>
                  </a:lnTo>
                  <a:lnTo>
                    <a:pt x="28" y="23"/>
                  </a:lnTo>
                  <a:lnTo>
                    <a:pt x="30" y="18"/>
                  </a:lnTo>
                  <a:lnTo>
                    <a:pt x="28" y="14"/>
                  </a:lnTo>
                  <a:lnTo>
                    <a:pt x="26" y="10"/>
                  </a:lnTo>
                  <a:lnTo>
                    <a:pt x="23" y="8"/>
                  </a:lnTo>
                  <a:lnTo>
                    <a:pt x="19" y="7"/>
                  </a:lnTo>
                  <a:close/>
                  <a:moveTo>
                    <a:pt x="19" y="0"/>
                  </a:moveTo>
                  <a:lnTo>
                    <a:pt x="23" y="2"/>
                  </a:lnTo>
                  <a:lnTo>
                    <a:pt x="27" y="3"/>
                  </a:lnTo>
                  <a:lnTo>
                    <a:pt x="31" y="6"/>
                  </a:lnTo>
                  <a:lnTo>
                    <a:pt x="34" y="10"/>
                  </a:lnTo>
                  <a:lnTo>
                    <a:pt x="35" y="14"/>
                  </a:lnTo>
                  <a:lnTo>
                    <a:pt x="36" y="18"/>
                  </a:lnTo>
                  <a:lnTo>
                    <a:pt x="35" y="23"/>
                  </a:lnTo>
                  <a:lnTo>
                    <a:pt x="34" y="27"/>
                  </a:lnTo>
                  <a:lnTo>
                    <a:pt x="31" y="31"/>
                  </a:lnTo>
                  <a:lnTo>
                    <a:pt x="27" y="34"/>
                  </a:lnTo>
                  <a:lnTo>
                    <a:pt x="23" y="35"/>
                  </a:lnTo>
                  <a:lnTo>
                    <a:pt x="19" y="35"/>
                  </a:lnTo>
                  <a:lnTo>
                    <a:pt x="14" y="35"/>
                  </a:lnTo>
                  <a:lnTo>
                    <a:pt x="10" y="34"/>
                  </a:lnTo>
                  <a:lnTo>
                    <a:pt x="6" y="31"/>
                  </a:lnTo>
                  <a:lnTo>
                    <a:pt x="3" y="27"/>
                  </a:lnTo>
                  <a:lnTo>
                    <a:pt x="2" y="23"/>
                  </a:lnTo>
                  <a:lnTo>
                    <a:pt x="0" y="18"/>
                  </a:lnTo>
                  <a:lnTo>
                    <a:pt x="2" y="14"/>
                  </a:lnTo>
                  <a:lnTo>
                    <a:pt x="3" y="10"/>
                  </a:lnTo>
                  <a:lnTo>
                    <a:pt x="6" y="6"/>
                  </a:lnTo>
                  <a:lnTo>
                    <a:pt x="10" y="3"/>
                  </a:lnTo>
                  <a:lnTo>
                    <a:pt x="14" y="2"/>
                  </a:lnTo>
                  <a:lnTo>
                    <a:pt x="19"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 name="Freeform 292"/>
            <p:cNvSpPr>
              <a:spLocks/>
            </p:cNvSpPr>
            <p:nvPr/>
          </p:nvSpPr>
          <p:spPr bwMode="auto">
            <a:xfrm>
              <a:off x="4386263" y="4384675"/>
              <a:ext cx="182563" cy="90488"/>
            </a:xfrm>
            <a:custGeom>
              <a:avLst/>
              <a:gdLst>
                <a:gd name="T0" fmla="*/ 35 w 115"/>
                <a:gd name="T1" fmla="*/ 0 h 57"/>
                <a:gd name="T2" fmla="*/ 82 w 115"/>
                <a:gd name="T3" fmla="*/ 0 h 57"/>
                <a:gd name="T4" fmla="*/ 87 w 115"/>
                <a:gd name="T5" fmla="*/ 0 h 57"/>
                <a:gd name="T6" fmla="*/ 94 w 115"/>
                <a:gd name="T7" fmla="*/ 2 h 57"/>
                <a:gd name="T8" fmla="*/ 98 w 115"/>
                <a:gd name="T9" fmla="*/ 3 h 57"/>
                <a:gd name="T10" fmla="*/ 102 w 115"/>
                <a:gd name="T11" fmla="*/ 4 h 57"/>
                <a:gd name="T12" fmla="*/ 105 w 115"/>
                <a:gd name="T13" fmla="*/ 7 h 57"/>
                <a:gd name="T14" fmla="*/ 109 w 115"/>
                <a:gd name="T15" fmla="*/ 12 h 57"/>
                <a:gd name="T16" fmla="*/ 110 w 115"/>
                <a:gd name="T17" fmla="*/ 15 h 57"/>
                <a:gd name="T18" fmla="*/ 111 w 115"/>
                <a:gd name="T19" fmla="*/ 18 h 57"/>
                <a:gd name="T20" fmla="*/ 111 w 115"/>
                <a:gd name="T21" fmla="*/ 19 h 57"/>
                <a:gd name="T22" fmla="*/ 111 w 115"/>
                <a:gd name="T23" fmla="*/ 19 h 57"/>
                <a:gd name="T24" fmla="*/ 113 w 115"/>
                <a:gd name="T25" fmla="*/ 31 h 57"/>
                <a:gd name="T26" fmla="*/ 115 w 115"/>
                <a:gd name="T27" fmla="*/ 57 h 57"/>
                <a:gd name="T28" fmla="*/ 0 w 115"/>
                <a:gd name="T29" fmla="*/ 57 h 57"/>
                <a:gd name="T30" fmla="*/ 4 w 115"/>
                <a:gd name="T31" fmla="*/ 31 h 57"/>
                <a:gd name="T32" fmla="*/ 6 w 115"/>
                <a:gd name="T33" fmla="*/ 19 h 57"/>
                <a:gd name="T34" fmla="*/ 6 w 115"/>
                <a:gd name="T35" fmla="*/ 19 h 57"/>
                <a:gd name="T36" fmla="*/ 6 w 115"/>
                <a:gd name="T37" fmla="*/ 18 h 57"/>
                <a:gd name="T38" fmla="*/ 7 w 115"/>
                <a:gd name="T39" fmla="*/ 15 h 57"/>
                <a:gd name="T40" fmla="*/ 8 w 115"/>
                <a:gd name="T41" fmla="*/ 12 h 57"/>
                <a:gd name="T42" fmla="*/ 12 w 115"/>
                <a:gd name="T43" fmla="*/ 7 h 57"/>
                <a:gd name="T44" fmla="*/ 15 w 115"/>
                <a:gd name="T45" fmla="*/ 4 h 57"/>
                <a:gd name="T46" fmla="*/ 19 w 115"/>
                <a:gd name="T47" fmla="*/ 3 h 57"/>
                <a:gd name="T48" fmla="*/ 23 w 115"/>
                <a:gd name="T49" fmla="*/ 2 h 57"/>
                <a:gd name="T50" fmla="*/ 30 w 115"/>
                <a:gd name="T51" fmla="*/ 0 h 57"/>
                <a:gd name="T52" fmla="*/ 35 w 115"/>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 h="57">
                  <a:moveTo>
                    <a:pt x="35" y="0"/>
                  </a:moveTo>
                  <a:lnTo>
                    <a:pt x="82" y="0"/>
                  </a:lnTo>
                  <a:lnTo>
                    <a:pt x="87" y="0"/>
                  </a:lnTo>
                  <a:lnTo>
                    <a:pt x="94" y="2"/>
                  </a:lnTo>
                  <a:lnTo>
                    <a:pt x="98" y="3"/>
                  </a:lnTo>
                  <a:lnTo>
                    <a:pt x="102" y="4"/>
                  </a:lnTo>
                  <a:lnTo>
                    <a:pt x="105" y="7"/>
                  </a:lnTo>
                  <a:lnTo>
                    <a:pt x="109" y="12"/>
                  </a:lnTo>
                  <a:lnTo>
                    <a:pt x="110" y="15"/>
                  </a:lnTo>
                  <a:lnTo>
                    <a:pt x="111" y="18"/>
                  </a:lnTo>
                  <a:lnTo>
                    <a:pt x="111" y="19"/>
                  </a:lnTo>
                  <a:lnTo>
                    <a:pt x="111" y="19"/>
                  </a:lnTo>
                  <a:lnTo>
                    <a:pt x="113" y="31"/>
                  </a:lnTo>
                  <a:lnTo>
                    <a:pt x="115" y="57"/>
                  </a:lnTo>
                  <a:lnTo>
                    <a:pt x="0" y="57"/>
                  </a:lnTo>
                  <a:lnTo>
                    <a:pt x="4" y="31"/>
                  </a:lnTo>
                  <a:lnTo>
                    <a:pt x="6" y="19"/>
                  </a:lnTo>
                  <a:lnTo>
                    <a:pt x="6" y="19"/>
                  </a:lnTo>
                  <a:lnTo>
                    <a:pt x="6" y="18"/>
                  </a:lnTo>
                  <a:lnTo>
                    <a:pt x="7" y="15"/>
                  </a:lnTo>
                  <a:lnTo>
                    <a:pt x="8" y="12"/>
                  </a:lnTo>
                  <a:lnTo>
                    <a:pt x="12" y="7"/>
                  </a:lnTo>
                  <a:lnTo>
                    <a:pt x="15" y="4"/>
                  </a:lnTo>
                  <a:lnTo>
                    <a:pt x="19" y="3"/>
                  </a:lnTo>
                  <a:lnTo>
                    <a:pt x="23" y="2"/>
                  </a:lnTo>
                  <a:lnTo>
                    <a:pt x="30" y="0"/>
                  </a:lnTo>
                  <a:lnTo>
                    <a:pt x="35"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11319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 name="Group 67"/>
          <p:cNvGrpSpPr/>
          <p:nvPr/>
        </p:nvGrpSpPr>
        <p:grpSpPr>
          <a:xfrm>
            <a:off x="2865912" y="2202535"/>
            <a:ext cx="381674" cy="298623"/>
            <a:chOff x="3706813" y="5557838"/>
            <a:chExt cx="474663" cy="455612"/>
          </a:xfrm>
          <a:solidFill>
            <a:srgbClr val="FFFFFF"/>
          </a:solidFill>
        </p:grpSpPr>
        <p:sp>
          <p:nvSpPr>
            <p:cNvPr id="69" name="Freeform 304"/>
            <p:cNvSpPr>
              <a:spLocks noEditPoints="1"/>
            </p:cNvSpPr>
            <p:nvPr/>
          </p:nvSpPr>
          <p:spPr bwMode="auto">
            <a:xfrm>
              <a:off x="3706813" y="5557838"/>
              <a:ext cx="474663" cy="315913"/>
            </a:xfrm>
            <a:custGeom>
              <a:avLst/>
              <a:gdLst>
                <a:gd name="T0" fmla="*/ 59 w 299"/>
                <a:gd name="T1" fmla="*/ 168 h 199"/>
                <a:gd name="T2" fmla="*/ 224 w 299"/>
                <a:gd name="T3" fmla="*/ 192 h 199"/>
                <a:gd name="T4" fmla="*/ 240 w 299"/>
                <a:gd name="T5" fmla="*/ 168 h 199"/>
                <a:gd name="T6" fmla="*/ 173 w 299"/>
                <a:gd name="T7" fmla="*/ 148 h 199"/>
                <a:gd name="T8" fmla="*/ 129 w 299"/>
                <a:gd name="T9" fmla="*/ 148 h 199"/>
                <a:gd name="T10" fmla="*/ 227 w 299"/>
                <a:gd name="T11" fmla="*/ 129 h 199"/>
                <a:gd name="T12" fmla="*/ 125 w 299"/>
                <a:gd name="T13" fmla="*/ 141 h 199"/>
                <a:gd name="T14" fmla="*/ 61 w 299"/>
                <a:gd name="T15" fmla="*/ 117 h 199"/>
                <a:gd name="T16" fmla="*/ 236 w 299"/>
                <a:gd name="T17" fmla="*/ 93 h 199"/>
                <a:gd name="T18" fmla="*/ 242 w 299"/>
                <a:gd name="T19" fmla="*/ 96 h 199"/>
                <a:gd name="T20" fmla="*/ 156 w 299"/>
                <a:gd name="T21" fmla="*/ 96 h 199"/>
                <a:gd name="T22" fmla="*/ 41 w 299"/>
                <a:gd name="T23" fmla="*/ 65 h 199"/>
                <a:gd name="T24" fmla="*/ 41 w 299"/>
                <a:gd name="T25" fmla="*/ 87 h 199"/>
                <a:gd name="T26" fmla="*/ 63 w 299"/>
                <a:gd name="T27" fmla="*/ 87 h 199"/>
                <a:gd name="T28" fmla="*/ 63 w 299"/>
                <a:gd name="T29" fmla="*/ 65 h 199"/>
                <a:gd name="T30" fmla="*/ 61 w 299"/>
                <a:gd name="T31" fmla="*/ 76 h 199"/>
                <a:gd name="T32" fmla="*/ 45 w 299"/>
                <a:gd name="T33" fmla="*/ 81 h 199"/>
                <a:gd name="T34" fmla="*/ 49 w 299"/>
                <a:gd name="T35" fmla="*/ 61 h 199"/>
                <a:gd name="T36" fmla="*/ 232 w 299"/>
                <a:gd name="T37" fmla="*/ 76 h 199"/>
                <a:gd name="T38" fmla="*/ 247 w 299"/>
                <a:gd name="T39" fmla="*/ 91 h 199"/>
                <a:gd name="T40" fmla="*/ 262 w 299"/>
                <a:gd name="T41" fmla="*/ 76 h 199"/>
                <a:gd name="T42" fmla="*/ 250 w 299"/>
                <a:gd name="T43" fmla="*/ 68 h 199"/>
                <a:gd name="T44" fmla="*/ 250 w 299"/>
                <a:gd name="T45" fmla="*/ 84 h 199"/>
                <a:gd name="T46" fmla="*/ 239 w 299"/>
                <a:gd name="T47" fmla="*/ 72 h 199"/>
                <a:gd name="T48" fmla="*/ 141 w 299"/>
                <a:gd name="T49" fmla="*/ 65 h 199"/>
                <a:gd name="T50" fmla="*/ 141 w 299"/>
                <a:gd name="T51" fmla="*/ 85 h 199"/>
                <a:gd name="T52" fmla="*/ 161 w 299"/>
                <a:gd name="T53" fmla="*/ 85 h 199"/>
                <a:gd name="T54" fmla="*/ 161 w 299"/>
                <a:gd name="T55" fmla="*/ 65 h 199"/>
                <a:gd name="T56" fmla="*/ 160 w 299"/>
                <a:gd name="T57" fmla="*/ 76 h 199"/>
                <a:gd name="T58" fmla="*/ 145 w 299"/>
                <a:gd name="T59" fmla="*/ 81 h 199"/>
                <a:gd name="T60" fmla="*/ 148 w 299"/>
                <a:gd name="T61" fmla="*/ 61 h 199"/>
                <a:gd name="T62" fmla="*/ 169 w 299"/>
                <a:gd name="T63" fmla="*/ 65 h 199"/>
                <a:gd name="T64" fmla="*/ 165 w 299"/>
                <a:gd name="T65" fmla="*/ 91 h 199"/>
                <a:gd name="T66" fmla="*/ 231 w 299"/>
                <a:gd name="T67" fmla="*/ 117 h 199"/>
                <a:gd name="T68" fmla="*/ 225 w 299"/>
                <a:gd name="T69" fmla="*/ 76 h 199"/>
                <a:gd name="T70" fmla="*/ 244 w 299"/>
                <a:gd name="T71" fmla="*/ 55 h 199"/>
                <a:gd name="T72" fmla="*/ 63 w 299"/>
                <a:gd name="T73" fmla="*/ 59 h 199"/>
                <a:gd name="T74" fmla="*/ 69 w 299"/>
                <a:gd name="T75" fmla="*/ 85 h 199"/>
                <a:gd name="T76" fmla="*/ 101 w 299"/>
                <a:gd name="T77" fmla="*/ 159 h 199"/>
                <a:gd name="T78" fmla="*/ 133 w 299"/>
                <a:gd name="T79" fmla="*/ 85 h 199"/>
                <a:gd name="T80" fmla="*/ 140 w 299"/>
                <a:gd name="T81" fmla="*/ 59 h 199"/>
                <a:gd name="T82" fmla="*/ 155 w 299"/>
                <a:gd name="T83" fmla="*/ 34 h 199"/>
                <a:gd name="T84" fmla="*/ 148 w 299"/>
                <a:gd name="T85" fmla="*/ 34 h 199"/>
                <a:gd name="T86" fmla="*/ 255 w 299"/>
                <a:gd name="T87" fmla="*/ 0 h 199"/>
                <a:gd name="T88" fmla="*/ 272 w 299"/>
                <a:gd name="T89" fmla="*/ 20 h 199"/>
                <a:gd name="T90" fmla="*/ 255 w 299"/>
                <a:gd name="T91" fmla="*/ 40 h 199"/>
                <a:gd name="T92" fmla="*/ 258 w 299"/>
                <a:gd name="T93" fmla="*/ 59 h 199"/>
                <a:gd name="T94" fmla="*/ 264 w 299"/>
                <a:gd name="T95" fmla="*/ 85 h 199"/>
                <a:gd name="T96" fmla="*/ 299 w 299"/>
                <a:gd name="T97" fmla="*/ 163 h 199"/>
                <a:gd name="T98" fmla="*/ 219 w 299"/>
                <a:gd name="T99" fmla="*/ 197 h 199"/>
                <a:gd name="T100" fmla="*/ 193 w 299"/>
                <a:gd name="T101" fmla="*/ 180 h 199"/>
                <a:gd name="T102" fmla="*/ 123 w 299"/>
                <a:gd name="T103" fmla="*/ 144 h 199"/>
                <a:gd name="T104" fmla="*/ 84 w 299"/>
                <a:gd name="T105" fmla="*/ 175 h 199"/>
                <a:gd name="T106" fmla="*/ 13 w 299"/>
                <a:gd name="T107" fmla="*/ 163 h 199"/>
                <a:gd name="T108" fmla="*/ 36 w 299"/>
                <a:gd name="T109" fmla="*/ 91 h 199"/>
                <a:gd name="T110" fmla="*/ 32 w 299"/>
                <a:gd name="T111" fmla="*/ 71 h 199"/>
                <a:gd name="T112" fmla="*/ 49 w 299"/>
                <a:gd name="T113" fmla="*/ 40 h 199"/>
                <a:gd name="T114" fmla="*/ 32 w 299"/>
                <a:gd name="T115" fmla="*/ 24 h 199"/>
                <a:gd name="T116" fmla="*/ 43 w 299"/>
                <a:gd name="T117" fmla="*/ 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9" h="199">
                  <a:moveTo>
                    <a:pt x="29" y="148"/>
                  </a:moveTo>
                  <a:lnTo>
                    <a:pt x="29" y="192"/>
                  </a:lnTo>
                  <a:lnTo>
                    <a:pt x="75" y="192"/>
                  </a:lnTo>
                  <a:lnTo>
                    <a:pt x="75" y="148"/>
                  </a:lnTo>
                  <a:lnTo>
                    <a:pt x="59" y="148"/>
                  </a:lnTo>
                  <a:lnTo>
                    <a:pt x="59" y="168"/>
                  </a:lnTo>
                  <a:lnTo>
                    <a:pt x="52" y="160"/>
                  </a:lnTo>
                  <a:lnTo>
                    <a:pt x="45" y="168"/>
                  </a:lnTo>
                  <a:lnTo>
                    <a:pt x="45" y="148"/>
                  </a:lnTo>
                  <a:lnTo>
                    <a:pt x="29" y="148"/>
                  </a:lnTo>
                  <a:close/>
                  <a:moveTo>
                    <a:pt x="224" y="148"/>
                  </a:moveTo>
                  <a:lnTo>
                    <a:pt x="224" y="192"/>
                  </a:lnTo>
                  <a:lnTo>
                    <a:pt x="268" y="192"/>
                  </a:lnTo>
                  <a:lnTo>
                    <a:pt x="268" y="148"/>
                  </a:lnTo>
                  <a:lnTo>
                    <a:pt x="254" y="148"/>
                  </a:lnTo>
                  <a:lnTo>
                    <a:pt x="254" y="168"/>
                  </a:lnTo>
                  <a:lnTo>
                    <a:pt x="247" y="160"/>
                  </a:lnTo>
                  <a:lnTo>
                    <a:pt x="240" y="168"/>
                  </a:lnTo>
                  <a:lnTo>
                    <a:pt x="240" y="148"/>
                  </a:lnTo>
                  <a:lnTo>
                    <a:pt x="224" y="148"/>
                  </a:lnTo>
                  <a:close/>
                  <a:moveTo>
                    <a:pt x="129" y="148"/>
                  </a:moveTo>
                  <a:lnTo>
                    <a:pt x="129" y="192"/>
                  </a:lnTo>
                  <a:lnTo>
                    <a:pt x="173" y="192"/>
                  </a:lnTo>
                  <a:lnTo>
                    <a:pt x="173" y="148"/>
                  </a:lnTo>
                  <a:lnTo>
                    <a:pt x="157" y="148"/>
                  </a:lnTo>
                  <a:lnTo>
                    <a:pt x="157" y="168"/>
                  </a:lnTo>
                  <a:lnTo>
                    <a:pt x="151" y="160"/>
                  </a:lnTo>
                  <a:lnTo>
                    <a:pt x="145" y="168"/>
                  </a:lnTo>
                  <a:lnTo>
                    <a:pt x="145" y="148"/>
                  </a:lnTo>
                  <a:lnTo>
                    <a:pt x="129" y="148"/>
                  </a:lnTo>
                  <a:close/>
                  <a:moveTo>
                    <a:pt x="33" y="129"/>
                  </a:moveTo>
                  <a:lnTo>
                    <a:pt x="25" y="141"/>
                  </a:lnTo>
                  <a:lnTo>
                    <a:pt x="79" y="141"/>
                  </a:lnTo>
                  <a:lnTo>
                    <a:pt x="71" y="129"/>
                  </a:lnTo>
                  <a:lnTo>
                    <a:pt x="33" y="129"/>
                  </a:lnTo>
                  <a:close/>
                  <a:moveTo>
                    <a:pt x="227" y="129"/>
                  </a:moveTo>
                  <a:lnTo>
                    <a:pt x="220" y="141"/>
                  </a:lnTo>
                  <a:lnTo>
                    <a:pt x="274" y="141"/>
                  </a:lnTo>
                  <a:lnTo>
                    <a:pt x="266" y="129"/>
                  </a:lnTo>
                  <a:lnTo>
                    <a:pt x="227" y="129"/>
                  </a:lnTo>
                  <a:close/>
                  <a:moveTo>
                    <a:pt x="132" y="129"/>
                  </a:moveTo>
                  <a:lnTo>
                    <a:pt x="125" y="141"/>
                  </a:lnTo>
                  <a:lnTo>
                    <a:pt x="177" y="141"/>
                  </a:lnTo>
                  <a:lnTo>
                    <a:pt x="171" y="129"/>
                  </a:lnTo>
                  <a:lnTo>
                    <a:pt x="132" y="129"/>
                  </a:lnTo>
                  <a:close/>
                  <a:moveTo>
                    <a:pt x="43" y="93"/>
                  </a:moveTo>
                  <a:lnTo>
                    <a:pt x="43" y="117"/>
                  </a:lnTo>
                  <a:lnTo>
                    <a:pt x="61" y="117"/>
                  </a:lnTo>
                  <a:lnTo>
                    <a:pt x="61" y="93"/>
                  </a:lnTo>
                  <a:lnTo>
                    <a:pt x="57" y="96"/>
                  </a:lnTo>
                  <a:lnTo>
                    <a:pt x="52" y="96"/>
                  </a:lnTo>
                  <a:lnTo>
                    <a:pt x="47" y="96"/>
                  </a:lnTo>
                  <a:lnTo>
                    <a:pt x="43" y="93"/>
                  </a:lnTo>
                  <a:close/>
                  <a:moveTo>
                    <a:pt x="236" y="93"/>
                  </a:moveTo>
                  <a:lnTo>
                    <a:pt x="236" y="117"/>
                  </a:lnTo>
                  <a:lnTo>
                    <a:pt x="256" y="117"/>
                  </a:lnTo>
                  <a:lnTo>
                    <a:pt x="256" y="93"/>
                  </a:lnTo>
                  <a:lnTo>
                    <a:pt x="251" y="96"/>
                  </a:lnTo>
                  <a:lnTo>
                    <a:pt x="247" y="96"/>
                  </a:lnTo>
                  <a:lnTo>
                    <a:pt x="242" y="96"/>
                  </a:lnTo>
                  <a:lnTo>
                    <a:pt x="236" y="93"/>
                  </a:lnTo>
                  <a:close/>
                  <a:moveTo>
                    <a:pt x="141" y="93"/>
                  </a:moveTo>
                  <a:lnTo>
                    <a:pt x="141" y="117"/>
                  </a:lnTo>
                  <a:lnTo>
                    <a:pt x="161" y="117"/>
                  </a:lnTo>
                  <a:lnTo>
                    <a:pt x="161" y="93"/>
                  </a:lnTo>
                  <a:lnTo>
                    <a:pt x="156" y="96"/>
                  </a:lnTo>
                  <a:lnTo>
                    <a:pt x="151" y="96"/>
                  </a:lnTo>
                  <a:lnTo>
                    <a:pt x="147" y="96"/>
                  </a:lnTo>
                  <a:lnTo>
                    <a:pt x="141" y="93"/>
                  </a:lnTo>
                  <a:close/>
                  <a:moveTo>
                    <a:pt x="49" y="61"/>
                  </a:moveTo>
                  <a:lnTo>
                    <a:pt x="45" y="63"/>
                  </a:lnTo>
                  <a:lnTo>
                    <a:pt x="41" y="65"/>
                  </a:lnTo>
                  <a:lnTo>
                    <a:pt x="39" y="68"/>
                  </a:lnTo>
                  <a:lnTo>
                    <a:pt x="37" y="72"/>
                  </a:lnTo>
                  <a:lnTo>
                    <a:pt x="37" y="76"/>
                  </a:lnTo>
                  <a:lnTo>
                    <a:pt x="37" y="80"/>
                  </a:lnTo>
                  <a:lnTo>
                    <a:pt x="39" y="83"/>
                  </a:lnTo>
                  <a:lnTo>
                    <a:pt x="41" y="87"/>
                  </a:lnTo>
                  <a:lnTo>
                    <a:pt x="44" y="88"/>
                  </a:lnTo>
                  <a:lnTo>
                    <a:pt x="48" y="89"/>
                  </a:lnTo>
                  <a:lnTo>
                    <a:pt x="52" y="91"/>
                  </a:lnTo>
                  <a:lnTo>
                    <a:pt x="56" y="89"/>
                  </a:lnTo>
                  <a:lnTo>
                    <a:pt x="60" y="88"/>
                  </a:lnTo>
                  <a:lnTo>
                    <a:pt x="63" y="87"/>
                  </a:lnTo>
                  <a:lnTo>
                    <a:pt x="65" y="83"/>
                  </a:lnTo>
                  <a:lnTo>
                    <a:pt x="67" y="80"/>
                  </a:lnTo>
                  <a:lnTo>
                    <a:pt x="67" y="76"/>
                  </a:lnTo>
                  <a:lnTo>
                    <a:pt x="67" y="72"/>
                  </a:lnTo>
                  <a:lnTo>
                    <a:pt x="65" y="68"/>
                  </a:lnTo>
                  <a:lnTo>
                    <a:pt x="63" y="65"/>
                  </a:lnTo>
                  <a:lnTo>
                    <a:pt x="59" y="63"/>
                  </a:lnTo>
                  <a:lnTo>
                    <a:pt x="55" y="61"/>
                  </a:lnTo>
                  <a:lnTo>
                    <a:pt x="55" y="68"/>
                  </a:lnTo>
                  <a:lnTo>
                    <a:pt x="57" y="69"/>
                  </a:lnTo>
                  <a:lnTo>
                    <a:pt x="60" y="72"/>
                  </a:lnTo>
                  <a:lnTo>
                    <a:pt x="61" y="76"/>
                  </a:lnTo>
                  <a:lnTo>
                    <a:pt x="60" y="79"/>
                  </a:lnTo>
                  <a:lnTo>
                    <a:pt x="59" y="81"/>
                  </a:lnTo>
                  <a:lnTo>
                    <a:pt x="56" y="84"/>
                  </a:lnTo>
                  <a:lnTo>
                    <a:pt x="52" y="84"/>
                  </a:lnTo>
                  <a:lnTo>
                    <a:pt x="48" y="84"/>
                  </a:lnTo>
                  <a:lnTo>
                    <a:pt x="45" y="81"/>
                  </a:lnTo>
                  <a:lnTo>
                    <a:pt x="44" y="79"/>
                  </a:lnTo>
                  <a:lnTo>
                    <a:pt x="43" y="76"/>
                  </a:lnTo>
                  <a:lnTo>
                    <a:pt x="44" y="72"/>
                  </a:lnTo>
                  <a:lnTo>
                    <a:pt x="47" y="69"/>
                  </a:lnTo>
                  <a:lnTo>
                    <a:pt x="49" y="68"/>
                  </a:lnTo>
                  <a:lnTo>
                    <a:pt x="49" y="61"/>
                  </a:lnTo>
                  <a:close/>
                  <a:moveTo>
                    <a:pt x="244" y="61"/>
                  </a:moveTo>
                  <a:lnTo>
                    <a:pt x="240" y="63"/>
                  </a:lnTo>
                  <a:lnTo>
                    <a:pt x="236" y="65"/>
                  </a:lnTo>
                  <a:lnTo>
                    <a:pt x="233" y="68"/>
                  </a:lnTo>
                  <a:lnTo>
                    <a:pt x="232" y="72"/>
                  </a:lnTo>
                  <a:lnTo>
                    <a:pt x="232" y="76"/>
                  </a:lnTo>
                  <a:lnTo>
                    <a:pt x="232" y="79"/>
                  </a:lnTo>
                  <a:lnTo>
                    <a:pt x="233" y="83"/>
                  </a:lnTo>
                  <a:lnTo>
                    <a:pt x="236" y="85"/>
                  </a:lnTo>
                  <a:lnTo>
                    <a:pt x="239" y="88"/>
                  </a:lnTo>
                  <a:lnTo>
                    <a:pt x="243" y="89"/>
                  </a:lnTo>
                  <a:lnTo>
                    <a:pt x="247" y="91"/>
                  </a:lnTo>
                  <a:lnTo>
                    <a:pt x="251" y="89"/>
                  </a:lnTo>
                  <a:lnTo>
                    <a:pt x="254" y="88"/>
                  </a:lnTo>
                  <a:lnTo>
                    <a:pt x="258" y="85"/>
                  </a:lnTo>
                  <a:lnTo>
                    <a:pt x="259" y="83"/>
                  </a:lnTo>
                  <a:lnTo>
                    <a:pt x="260" y="79"/>
                  </a:lnTo>
                  <a:lnTo>
                    <a:pt x="262" y="76"/>
                  </a:lnTo>
                  <a:lnTo>
                    <a:pt x="260" y="72"/>
                  </a:lnTo>
                  <a:lnTo>
                    <a:pt x="259" y="68"/>
                  </a:lnTo>
                  <a:lnTo>
                    <a:pt x="258" y="65"/>
                  </a:lnTo>
                  <a:lnTo>
                    <a:pt x="254" y="63"/>
                  </a:lnTo>
                  <a:lnTo>
                    <a:pt x="250" y="61"/>
                  </a:lnTo>
                  <a:lnTo>
                    <a:pt x="250" y="68"/>
                  </a:lnTo>
                  <a:lnTo>
                    <a:pt x="252" y="69"/>
                  </a:lnTo>
                  <a:lnTo>
                    <a:pt x="255" y="72"/>
                  </a:lnTo>
                  <a:lnTo>
                    <a:pt x="255" y="76"/>
                  </a:lnTo>
                  <a:lnTo>
                    <a:pt x="255" y="79"/>
                  </a:lnTo>
                  <a:lnTo>
                    <a:pt x="252" y="81"/>
                  </a:lnTo>
                  <a:lnTo>
                    <a:pt x="250" y="84"/>
                  </a:lnTo>
                  <a:lnTo>
                    <a:pt x="247" y="84"/>
                  </a:lnTo>
                  <a:lnTo>
                    <a:pt x="243" y="84"/>
                  </a:lnTo>
                  <a:lnTo>
                    <a:pt x="240" y="81"/>
                  </a:lnTo>
                  <a:lnTo>
                    <a:pt x="239" y="79"/>
                  </a:lnTo>
                  <a:lnTo>
                    <a:pt x="238" y="76"/>
                  </a:lnTo>
                  <a:lnTo>
                    <a:pt x="239" y="72"/>
                  </a:lnTo>
                  <a:lnTo>
                    <a:pt x="240" y="69"/>
                  </a:lnTo>
                  <a:lnTo>
                    <a:pt x="244" y="68"/>
                  </a:lnTo>
                  <a:lnTo>
                    <a:pt x="244" y="61"/>
                  </a:lnTo>
                  <a:close/>
                  <a:moveTo>
                    <a:pt x="148" y="61"/>
                  </a:moveTo>
                  <a:lnTo>
                    <a:pt x="144" y="63"/>
                  </a:lnTo>
                  <a:lnTo>
                    <a:pt x="141" y="65"/>
                  </a:lnTo>
                  <a:lnTo>
                    <a:pt x="139" y="68"/>
                  </a:lnTo>
                  <a:lnTo>
                    <a:pt x="137" y="72"/>
                  </a:lnTo>
                  <a:lnTo>
                    <a:pt x="136" y="76"/>
                  </a:lnTo>
                  <a:lnTo>
                    <a:pt x="137" y="79"/>
                  </a:lnTo>
                  <a:lnTo>
                    <a:pt x="139" y="83"/>
                  </a:lnTo>
                  <a:lnTo>
                    <a:pt x="141" y="85"/>
                  </a:lnTo>
                  <a:lnTo>
                    <a:pt x="144" y="88"/>
                  </a:lnTo>
                  <a:lnTo>
                    <a:pt x="148" y="89"/>
                  </a:lnTo>
                  <a:lnTo>
                    <a:pt x="151" y="91"/>
                  </a:lnTo>
                  <a:lnTo>
                    <a:pt x="155" y="89"/>
                  </a:lnTo>
                  <a:lnTo>
                    <a:pt x="159" y="88"/>
                  </a:lnTo>
                  <a:lnTo>
                    <a:pt x="161" y="85"/>
                  </a:lnTo>
                  <a:lnTo>
                    <a:pt x="164" y="83"/>
                  </a:lnTo>
                  <a:lnTo>
                    <a:pt x="165" y="79"/>
                  </a:lnTo>
                  <a:lnTo>
                    <a:pt x="167" y="76"/>
                  </a:lnTo>
                  <a:lnTo>
                    <a:pt x="165" y="72"/>
                  </a:lnTo>
                  <a:lnTo>
                    <a:pt x="164" y="68"/>
                  </a:lnTo>
                  <a:lnTo>
                    <a:pt x="161" y="65"/>
                  </a:lnTo>
                  <a:lnTo>
                    <a:pt x="159" y="63"/>
                  </a:lnTo>
                  <a:lnTo>
                    <a:pt x="155" y="61"/>
                  </a:lnTo>
                  <a:lnTo>
                    <a:pt x="155" y="68"/>
                  </a:lnTo>
                  <a:lnTo>
                    <a:pt x="157" y="69"/>
                  </a:lnTo>
                  <a:lnTo>
                    <a:pt x="159" y="72"/>
                  </a:lnTo>
                  <a:lnTo>
                    <a:pt x="160" y="76"/>
                  </a:lnTo>
                  <a:lnTo>
                    <a:pt x="160" y="79"/>
                  </a:lnTo>
                  <a:lnTo>
                    <a:pt x="157" y="81"/>
                  </a:lnTo>
                  <a:lnTo>
                    <a:pt x="155" y="84"/>
                  </a:lnTo>
                  <a:lnTo>
                    <a:pt x="151" y="84"/>
                  </a:lnTo>
                  <a:lnTo>
                    <a:pt x="148" y="84"/>
                  </a:lnTo>
                  <a:lnTo>
                    <a:pt x="145" y="81"/>
                  </a:lnTo>
                  <a:lnTo>
                    <a:pt x="143" y="79"/>
                  </a:lnTo>
                  <a:lnTo>
                    <a:pt x="143" y="76"/>
                  </a:lnTo>
                  <a:lnTo>
                    <a:pt x="143" y="72"/>
                  </a:lnTo>
                  <a:lnTo>
                    <a:pt x="145" y="69"/>
                  </a:lnTo>
                  <a:lnTo>
                    <a:pt x="148" y="68"/>
                  </a:lnTo>
                  <a:lnTo>
                    <a:pt x="148" y="61"/>
                  </a:lnTo>
                  <a:close/>
                  <a:moveTo>
                    <a:pt x="155" y="40"/>
                  </a:moveTo>
                  <a:lnTo>
                    <a:pt x="155" y="55"/>
                  </a:lnTo>
                  <a:lnTo>
                    <a:pt x="159" y="56"/>
                  </a:lnTo>
                  <a:lnTo>
                    <a:pt x="163" y="59"/>
                  </a:lnTo>
                  <a:lnTo>
                    <a:pt x="165" y="61"/>
                  </a:lnTo>
                  <a:lnTo>
                    <a:pt x="169" y="65"/>
                  </a:lnTo>
                  <a:lnTo>
                    <a:pt x="171" y="71"/>
                  </a:lnTo>
                  <a:lnTo>
                    <a:pt x="172" y="76"/>
                  </a:lnTo>
                  <a:lnTo>
                    <a:pt x="171" y="81"/>
                  </a:lnTo>
                  <a:lnTo>
                    <a:pt x="169" y="85"/>
                  </a:lnTo>
                  <a:lnTo>
                    <a:pt x="165" y="91"/>
                  </a:lnTo>
                  <a:lnTo>
                    <a:pt x="165" y="91"/>
                  </a:lnTo>
                  <a:lnTo>
                    <a:pt x="167" y="91"/>
                  </a:lnTo>
                  <a:lnTo>
                    <a:pt x="167" y="117"/>
                  </a:lnTo>
                  <a:lnTo>
                    <a:pt x="177" y="117"/>
                  </a:lnTo>
                  <a:lnTo>
                    <a:pt x="199" y="155"/>
                  </a:lnTo>
                  <a:lnTo>
                    <a:pt x="220" y="117"/>
                  </a:lnTo>
                  <a:lnTo>
                    <a:pt x="231" y="117"/>
                  </a:lnTo>
                  <a:lnTo>
                    <a:pt x="231" y="91"/>
                  </a:lnTo>
                  <a:lnTo>
                    <a:pt x="232" y="91"/>
                  </a:lnTo>
                  <a:lnTo>
                    <a:pt x="232" y="91"/>
                  </a:lnTo>
                  <a:lnTo>
                    <a:pt x="228" y="85"/>
                  </a:lnTo>
                  <a:lnTo>
                    <a:pt x="227" y="81"/>
                  </a:lnTo>
                  <a:lnTo>
                    <a:pt x="225" y="76"/>
                  </a:lnTo>
                  <a:lnTo>
                    <a:pt x="227" y="71"/>
                  </a:lnTo>
                  <a:lnTo>
                    <a:pt x="228" y="65"/>
                  </a:lnTo>
                  <a:lnTo>
                    <a:pt x="232" y="61"/>
                  </a:lnTo>
                  <a:lnTo>
                    <a:pt x="235" y="59"/>
                  </a:lnTo>
                  <a:lnTo>
                    <a:pt x="239" y="56"/>
                  </a:lnTo>
                  <a:lnTo>
                    <a:pt x="244" y="55"/>
                  </a:lnTo>
                  <a:lnTo>
                    <a:pt x="244" y="40"/>
                  </a:lnTo>
                  <a:lnTo>
                    <a:pt x="155" y="40"/>
                  </a:lnTo>
                  <a:close/>
                  <a:moveTo>
                    <a:pt x="55" y="40"/>
                  </a:moveTo>
                  <a:lnTo>
                    <a:pt x="55" y="55"/>
                  </a:lnTo>
                  <a:lnTo>
                    <a:pt x="59" y="56"/>
                  </a:lnTo>
                  <a:lnTo>
                    <a:pt x="63" y="59"/>
                  </a:lnTo>
                  <a:lnTo>
                    <a:pt x="67" y="61"/>
                  </a:lnTo>
                  <a:lnTo>
                    <a:pt x="69" y="65"/>
                  </a:lnTo>
                  <a:lnTo>
                    <a:pt x="72" y="71"/>
                  </a:lnTo>
                  <a:lnTo>
                    <a:pt x="72" y="76"/>
                  </a:lnTo>
                  <a:lnTo>
                    <a:pt x="72" y="81"/>
                  </a:lnTo>
                  <a:lnTo>
                    <a:pt x="69" y="85"/>
                  </a:lnTo>
                  <a:lnTo>
                    <a:pt x="67" y="91"/>
                  </a:lnTo>
                  <a:lnTo>
                    <a:pt x="67" y="91"/>
                  </a:lnTo>
                  <a:lnTo>
                    <a:pt x="68" y="91"/>
                  </a:lnTo>
                  <a:lnTo>
                    <a:pt x="68" y="117"/>
                  </a:lnTo>
                  <a:lnTo>
                    <a:pt x="77" y="117"/>
                  </a:lnTo>
                  <a:lnTo>
                    <a:pt x="101" y="159"/>
                  </a:lnTo>
                  <a:lnTo>
                    <a:pt x="125" y="117"/>
                  </a:lnTo>
                  <a:lnTo>
                    <a:pt x="136" y="117"/>
                  </a:lnTo>
                  <a:lnTo>
                    <a:pt x="136" y="91"/>
                  </a:lnTo>
                  <a:lnTo>
                    <a:pt x="137" y="91"/>
                  </a:lnTo>
                  <a:lnTo>
                    <a:pt x="137" y="91"/>
                  </a:lnTo>
                  <a:lnTo>
                    <a:pt x="133" y="85"/>
                  </a:lnTo>
                  <a:lnTo>
                    <a:pt x="132" y="81"/>
                  </a:lnTo>
                  <a:lnTo>
                    <a:pt x="131" y="76"/>
                  </a:lnTo>
                  <a:lnTo>
                    <a:pt x="132" y="71"/>
                  </a:lnTo>
                  <a:lnTo>
                    <a:pt x="133" y="65"/>
                  </a:lnTo>
                  <a:lnTo>
                    <a:pt x="137" y="61"/>
                  </a:lnTo>
                  <a:lnTo>
                    <a:pt x="140" y="59"/>
                  </a:lnTo>
                  <a:lnTo>
                    <a:pt x="144" y="56"/>
                  </a:lnTo>
                  <a:lnTo>
                    <a:pt x="148" y="55"/>
                  </a:lnTo>
                  <a:lnTo>
                    <a:pt x="148" y="40"/>
                  </a:lnTo>
                  <a:lnTo>
                    <a:pt x="55" y="40"/>
                  </a:lnTo>
                  <a:close/>
                  <a:moveTo>
                    <a:pt x="155" y="22"/>
                  </a:moveTo>
                  <a:lnTo>
                    <a:pt x="155" y="34"/>
                  </a:lnTo>
                  <a:lnTo>
                    <a:pt x="244" y="34"/>
                  </a:lnTo>
                  <a:lnTo>
                    <a:pt x="244" y="22"/>
                  </a:lnTo>
                  <a:lnTo>
                    <a:pt x="155" y="22"/>
                  </a:lnTo>
                  <a:close/>
                  <a:moveTo>
                    <a:pt x="55" y="22"/>
                  </a:moveTo>
                  <a:lnTo>
                    <a:pt x="55" y="34"/>
                  </a:lnTo>
                  <a:lnTo>
                    <a:pt x="148" y="34"/>
                  </a:lnTo>
                  <a:lnTo>
                    <a:pt x="148" y="22"/>
                  </a:lnTo>
                  <a:lnTo>
                    <a:pt x="55" y="22"/>
                  </a:lnTo>
                  <a:close/>
                  <a:moveTo>
                    <a:pt x="52" y="0"/>
                  </a:moveTo>
                  <a:lnTo>
                    <a:pt x="251" y="0"/>
                  </a:lnTo>
                  <a:lnTo>
                    <a:pt x="254" y="0"/>
                  </a:lnTo>
                  <a:lnTo>
                    <a:pt x="255" y="0"/>
                  </a:lnTo>
                  <a:lnTo>
                    <a:pt x="260" y="1"/>
                  </a:lnTo>
                  <a:lnTo>
                    <a:pt x="264" y="4"/>
                  </a:lnTo>
                  <a:lnTo>
                    <a:pt x="267" y="6"/>
                  </a:lnTo>
                  <a:lnTo>
                    <a:pt x="270" y="10"/>
                  </a:lnTo>
                  <a:lnTo>
                    <a:pt x="271" y="14"/>
                  </a:lnTo>
                  <a:lnTo>
                    <a:pt x="272" y="20"/>
                  </a:lnTo>
                  <a:lnTo>
                    <a:pt x="271" y="24"/>
                  </a:lnTo>
                  <a:lnTo>
                    <a:pt x="270" y="29"/>
                  </a:lnTo>
                  <a:lnTo>
                    <a:pt x="267" y="33"/>
                  </a:lnTo>
                  <a:lnTo>
                    <a:pt x="264" y="36"/>
                  </a:lnTo>
                  <a:lnTo>
                    <a:pt x="260" y="38"/>
                  </a:lnTo>
                  <a:lnTo>
                    <a:pt x="255" y="40"/>
                  </a:lnTo>
                  <a:lnTo>
                    <a:pt x="254" y="40"/>
                  </a:lnTo>
                  <a:lnTo>
                    <a:pt x="251" y="40"/>
                  </a:lnTo>
                  <a:lnTo>
                    <a:pt x="250" y="40"/>
                  </a:lnTo>
                  <a:lnTo>
                    <a:pt x="250" y="55"/>
                  </a:lnTo>
                  <a:lnTo>
                    <a:pt x="254" y="56"/>
                  </a:lnTo>
                  <a:lnTo>
                    <a:pt x="258" y="59"/>
                  </a:lnTo>
                  <a:lnTo>
                    <a:pt x="262" y="61"/>
                  </a:lnTo>
                  <a:lnTo>
                    <a:pt x="264" y="65"/>
                  </a:lnTo>
                  <a:lnTo>
                    <a:pt x="267" y="71"/>
                  </a:lnTo>
                  <a:lnTo>
                    <a:pt x="267" y="76"/>
                  </a:lnTo>
                  <a:lnTo>
                    <a:pt x="267" y="81"/>
                  </a:lnTo>
                  <a:lnTo>
                    <a:pt x="264" y="85"/>
                  </a:lnTo>
                  <a:lnTo>
                    <a:pt x="262" y="91"/>
                  </a:lnTo>
                  <a:lnTo>
                    <a:pt x="262" y="91"/>
                  </a:lnTo>
                  <a:lnTo>
                    <a:pt x="262" y="91"/>
                  </a:lnTo>
                  <a:lnTo>
                    <a:pt x="262" y="117"/>
                  </a:lnTo>
                  <a:lnTo>
                    <a:pt x="272" y="117"/>
                  </a:lnTo>
                  <a:lnTo>
                    <a:pt x="299" y="163"/>
                  </a:lnTo>
                  <a:lnTo>
                    <a:pt x="288" y="180"/>
                  </a:lnTo>
                  <a:lnTo>
                    <a:pt x="278" y="175"/>
                  </a:lnTo>
                  <a:lnTo>
                    <a:pt x="286" y="163"/>
                  </a:lnTo>
                  <a:lnTo>
                    <a:pt x="275" y="144"/>
                  </a:lnTo>
                  <a:lnTo>
                    <a:pt x="275" y="197"/>
                  </a:lnTo>
                  <a:lnTo>
                    <a:pt x="219" y="197"/>
                  </a:lnTo>
                  <a:lnTo>
                    <a:pt x="219" y="144"/>
                  </a:lnTo>
                  <a:lnTo>
                    <a:pt x="208" y="163"/>
                  </a:lnTo>
                  <a:lnTo>
                    <a:pt x="215" y="175"/>
                  </a:lnTo>
                  <a:lnTo>
                    <a:pt x="205" y="180"/>
                  </a:lnTo>
                  <a:lnTo>
                    <a:pt x="199" y="169"/>
                  </a:lnTo>
                  <a:lnTo>
                    <a:pt x="193" y="180"/>
                  </a:lnTo>
                  <a:lnTo>
                    <a:pt x="183" y="175"/>
                  </a:lnTo>
                  <a:lnTo>
                    <a:pt x="189" y="163"/>
                  </a:lnTo>
                  <a:lnTo>
                    <a:pt x="180" y="144"/>
                  </a:lnTo>
                  <a:lnTo>
                    <a:pt x="180" y="197"/>
                  </a:lnTo>
                  <a:lnTo>
                    <a:pt x="123" y="197"/>
                  </a:lnTo>
                  <a:lnTo>
                    <a:pt x="123" y="144"/>
                  </a:lnTo>
                  <a:lnTo>
                    <a:pt x="113" y="163"/>
                  </a:lnTo>
                  <a:lnTo>
                    <a:pt x="120" y="175"/>
                  </a:lnTo>
                  <a:lnTo>
                    <a:pt x="109" y="180"/>
                  </a:lnTo>
                  <a:lnTo>
                    <a:pt x="101" y="167"/>
                  </a:lnTo>
                  <a:lnTo>
                    <a:pt x="93" y="180"/>
                  </a:lnTo>
                  <a:lnTo>
                    <a:pt x="84" y="175"/>
                  </a:lnTo>
                  <a:lnTo>
                    <a:pt x="91" y="163"/>
                  </a:lnTo>
                  <a:lnTo>
                    <a:pt x="80" y="145"/>
                  </a:lnTo>
                  <a:lnTo>
                    <a:pt x="80" y="199"/>
                  </a:lnTo>
                  <a:lnTo>
                    <a:pt x="24" y="199"/>
                  </a:lnTo>
                  <a:lnTo>
                    <a:pt x="24" y="144"/>
                  </a:lnTo>
                  <a:lnTo>
                    <a:pt x="13" y="163"/>
                  </a:lnTo>
                  <a:lnTo>
                    <a:pt x="20" y="175"/>
                  </a:lnTo>
                  <a:lnTo>
                    <a:pt x="11" y="180"/>
                  </a:lnTo>
                  <a:lnTo>
                    <a:pt x="0" y="163"/>
                  </a:lnTo>
                  <a:lnTo>
                    <a:pt x="27" y="117"/>
                  </a:lnTo>
                  <a:lnTo>
                    <a:pt x="36" y="117"/>
                  </a:lnTo>
                  <a:lnTo>
                    <a:pt x="36" y="91"/>
                  </a:lnTo>
                  <a:lnTo>
                    <a:pt x="37" y="91"/>
                  </a:lnTo>
                  <a:lnTo>
                    <a:pt x="37" y="91"/>
                  </a:lnTo>
                  <a:lnTo>
                    <a:pt x="35" y="85"/>
                  </a:lnTo>
                  <a:lnTo>
                    <a:pt x="32" y="81"/>
                  </a:lnTo>
                  <a:lnTo>
                    <a:pt x="32" y="76"/>
                  </a:lnTo>
                  <a:lnTo>
                    <a:pt x="32" y="71"/>
                  </a:lnTo>
                  <a:lnTo>
                    <a:pt x="35" y="65"/>
                  </a:lnTo>
                  <a:lnTo>
                    <a:pt x="37" y="61"/>
                  </a:lnTo>
                  <a:lnTo>
                    <a:pt x="41" y="59"/>
                  </a:lnTo>
                  <a:lnTo>
                    <a:pt x="45" y="56"/>
                  </a:lnTo>
                  <a:lnTo>
                    <a:pt x="49" y="55"/>
                  </a:lnTo>
                  <a:lnTo>
                    <a:pt x="49" y="40"/>
                  </a:lnTo>
                  <a:lnTo>
                    <a:pt x="48" y="40"/>
                  </a:lnTo>
                  <a:lnTo>
                    <a:pt x="43" y="38"/>
                  </a:lnTo>
                  <a:lnTo>
                    <a:pt x="39" y="36"/>
                  </a:lnTo>
                  <a:lnTo>
                    <a:pt x="36" y="33"/>
                  </a:lnTo>
                  <a:lnTo>
                    <a:pt x="33" y="29"/>
                  </a:lnTo>
                  <a:lnTo>
                    <a:pt x="32" y="24"/>
                  </a:lnTo>
                  <a:lnTo>
                    <a:pt x="31" y="20"/>
                  </a:lnTo>
                  <a:lnTo>
                    <a:pt x="32" y="14"/>
                  </a:lnTo>
                  <a:lnTo>
                    <a:pt x="33" y="10"/>
                  </a:lnTo>
                  <a:lnTo>
                    <a:pt x="36" y="6"/>
                  </a:lnTo>
                  <a:lnTo>
                    <a:pt x="39" y="4"/>
                  </a:lnTo>
                  <a:lnTo>
                    <a:pt x="43" y="1"/>
                  </a:lnTo>
                  <a:lnTo>
                    <a:pt x="48" y="0"/>
                  </a:lnTo>
                  <a:lnTo>
                    <a:pt x="49" y="0"/>
                  </a:lnTo>
                  <a:lnTo>
                    <a:pt x="52"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0" name="Freeform 305"/>
            <p:cNvSpPr>
              <a:spLocks noEditPoints="1"/>
            </p:cNvSpPr>
            <p:nvPr/>
          </p:nvSpPr>
          <p:spPr bwMode="auto">
            <a:xfrm>
              <a:off x="3725863" y="5883275"/>
              <a:ext cx="438150" cy="130175"/>
            </a:xfrm>
            <a:custGeom>
              <a:avLst/>
              <a:gdLst>
                <a:gd name="T0" fmla="*/ 143 w 276"/>
                <a:gd name="T1" fmla="*/ 6 h 82"/>
                <a:gd name="T2" fmla="*/ 143 w 276"/>
                <a:gd name="T3" fmla="*/ 43 h 82"/>
                <a:gd name="T4" fmla="*/ 267 w 276"/>
                <a:gd name="T5" fmla="*/ 43 h 82"/>
                <a:gd name="T6" fmla="*/ 242 w 276"/>
                <a:gd name="T7" fmla="*/ 6 h 82"/>
                <a:gd name="T8" fmla="*/ 143 w 276"/>
                <a:gd name="T9" fmla="*/ 6 h 82"/>
                <a:gd name="T10" fmla="*/ 35 w 276"/>
                <a:gd name="T11" fmla="*/ 6 h 82"/>
                <a:gd name="T12" fmla="*/ 9 w 276"/>
                <a:gd name="T13" fmla="*/ 43 h 82"/>
                <a:gd name="T14" fmla="*/ 136 w 276"/>
                <a:gd name="T15" fmla="*/ 43 h 82"/>
                <a:gd name="T16" fmla="*/ 136 w 276"/>
                <a:gd name="T17" fmla="*/ 6 h 82"/>
                <a:gd name="T18" fmla="*/ 35 w 276"/>
                <a:gd name="T19" fmla="*/ 6 h 82"/>
                <a:gd name="T20" fmla="*/ 32 w 276"/>
                <a:gd name="T21" fmla="*/ 0 h 82"/>
                <a:gd name="T22" fmla="*/ 244 w 276"/>
                <a:gd name="T23" fmla="*/ 0 h 82"/>
                <a:gd name="T24" fmla="*/ 276 w 276"/>
                <a:gd name="T25" fmla="*/ 44 h 82"/>
                <a:gd name="T26" fmla="*/ 276 w 276"/>
                <a:gd name="T27" fmla="*/ 82 h 82"/>
                <a:gd name="T28" fmla="*/ 0 w 276"/>
                <a:gd name="T29" fmla="*/ 82 h 82"/>
                <a:gd name="T30" fmla="*/ 0 w 276"/>
                <a:gd name="T31" fmla="*/ 44 h 82"/>
                <a:gd name="T32" fmla="*/ 32 w 276"/>
                <a:gd name="T3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82">
                  <a:moveTo>
                    <a:pt x="143" y="6"/>
                  </a:moveTo>
                  <a:lnTo>
                    <a:pt x="143" y="43"/>
                  </a:lnTo>
                  <a:lnTo>
                    <a:pt x="267" y="43"/>
                  </a:lnTo>
                  <a:lnTo>
                    <a:pt x="242" y="6"/>
                  </a:lnTo>
                  <a:lnTo>
                    <a:pt x="143" y="6"/>
                  </a:lnTo>
                  <a:close/>
                  <a:moveTo>
                    <a:pt x="35" y="6"/>
                  </a:moveTo>
                  <a:lnTo>
                    <a:pt x="9" y="43"/>
                  </a:lnTo>
                  <a:lnTo>
                    <a:pt x="136" y="43"/>
                  </a:lnTo>
                  <a:lnTo>
                    <a:pt x="136" y="6"/>
                  </a:lnTo>
                  <a:lnTo>
                    <a:pt x="35" y="6"/>
                  </a:lnTo>
                  <a:close/>
                  <a:moveTo>
                    <a:pt x="32" y="0"/>
                  </a:moveTo>
                  <a:lnTo>
                    <a:pt x="244" y="0"/>
                  </a:lnTo>
                  <a:lnTo>
                    <a:pt x="276" y="44"/>
                  </a:lnTo>
                  <a:lnTo>
                    <a:pt x="276" y="82"/>
                  </a:lnTo>
                  <a:lnTo>
                    <a:pt x="0" y="82"/>
                  </a:lnTo>
                  <a:lnTo>
                    <a:pt x="0" y="44"/>
                  </a:lnTo>
                  <a:lnTo>
                    <a:pt x="32"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71" name="Group 70"/>
          <p:cNvGrpSpPr/>
          <p:nvPr/>
        </p:nvGrpSpPr>
        <p:grpSpPr>
          <a:xfrm>
            <a:off x="10405811" y="2189923"/>
            <a:ext cx="370306" cy="323847"/>
            <a:chOff x="8172450" y="5402263"/>
            <a:chExt cx="1279525" cy="1371600"/>
          </a:xfrm>
          <a:solidFill>
            <a:srgbClr val="FFFFFF"/>
          </a:solidFill>
        </p:grpSpPr>
        <p:sp>
          <p:nvSpPr>
            <p:cNvPr id="72" name="Freeform 143"/>
            <p:cNvSpPr>
              <a:spLocks noEditPoints="1"/>
            </p:cNvSpPr>
            <p:nvPr/>
          </p:nvSpPr>
          <p:spPr bwMode="auto">
            <a:xfrm>
              <a:off x="8172450" y="6157913"/>
              <a:ext cx="1279525" cy="615950"/>
            </a:xfrm>
            <a:custGeom>
              <a:avLst/>
              <a:gdLst>
                <a:gd name="T0" fmla="*/ 234 w 806"/>
                <a:gd name="T1" fmla="*/ 169 h 388"/>
                <a:gd name="T2" fmla="*/ 234 w 806"/>
                <a:gd name="T3" fmla="*/ 317 h 388"/>
                <a:gd name="T4" fmla="*/ 573 w 806"/>
                <a:gd name="T5" fmla="*/ 317 h 388"/>
                <a:gd name="T6" fmla="*/ 573 w 806"/>
                <a:gd name="T7" fmla="*/ 169 h 388"/>
                <a:gd name="T8" fmla="*/ 234 w 806"/>
                <a:gd name="T9" fmla="*/ 169 h 388"/>
                <a:gd name="T10" fmla="*/ 234 w 806"/>
                <a:gd name="T11" fmla="*/ 113 h 388"/>
                <a:gd name="T12" fmla="*/ 234 w 806"/>
                <a:gd name="T13" fmla="*/ 152 h 388"/>
                <a:gd name="T14" fmla="*/ 573 w 806"/>
                <a:gd name="T15" fmla="*/ 152 h 388"/>
                <a:gd name="T16" fmla="*/ 573 w 806"/>
                <a:gd name="T17" fmla="*/ 113 h 388"/>
                <a:gd name="T18" fmla="*/ 234 w 806"/>
                <a:gd name="T19" fmla="*/ 113 h 388"/>
                <a:gd name="T20" fmla="*/ 234 w 806"/>
                <a:gd name="T21" fmla="*/ 58 h 388"/>
                <a:gd name="T22" fmla="*/ 234 w 806"/>
                <a:gd name="T23" fmla="*/ 97 h 388"/>
                <a:gd name="T24" fmla="*/ 573 w 806"/>
                <a:gd name="T25" fmla="*/ 97 h 388"/>
                <a:gd name="T26" fmla="*/ 573 w 806"/>
                <a:gd name="T27" fmla="*/ 58 h 388"/>
                <a:gd name="T28" fmla="*/ 234 w 806"/>
                <a:gd name="T29" fmla="*/ 58 h 388"/>
                <a:gd name="T30" fmla="*/ 72 w 806"/>
                <a:gd name="T31" fmla="*/ 0 h 388"/>
                <a:gd name="T32" fmla="*/ 734 w 806"/>
                <a:gd name="T33" fmla="*/ 0 h 388"/>
                <a:gd name="T34" fmla="*/ 734 w 806"/>
                <a:gd name="T35" fmla="*/ 351 h 388"/>
                <a:gd name="T36" fmla="*/ 806 w 806"/>
                <a:gd name="T37" fmla="*/ 351 h 388"/>
                <a:gd name="T38" fmla="*/ 806 w 806"/>
                <a:gd name="T39" fmla="*/ 388 h 388"/>
                <a:gd name="T40" fmla="*/ 0 w 806"/>
                <a:gd name="T41" fmla="*/ 388 h 388"/>
                <a:gd name="T42" fmla="*/ 0 w 806"/>
                <a:gd name="T43" fmla="*/ 351 h 388"/>
                <a:gd name="T44" fmla="*/ 72 w 806"/>
                <a:gd name="T45" fmla="*/ 351 h 388"/>
                <a:gd name="T46" fmla="*/ 72 w 806"/>
                <a:gd name="T4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6" h="388">
                  <a:moveTo>
                    <a:pt x="234" y="169"/>
                  </a:moveTo>
                  <a:lnTo>
                    <a:pt x="234" y="317"/>
                  </a:lnTo>
                  <a:lnTo>
                    <a:pt x="573" y="317"/>
                  </a:lnTo>
                  <a:lnTo>
                    <a:pt x="573" y="169"/>
                  </a:lnTo>
                  <a:lnTo>
                    <a:pt x="234" y="169"/>
                  </a:lnTo>
                  <a:close/>
                  <a:moveTo>
                    <a:pt x="234" y="113"/>
                  </a:moveTo>
                  <a:lnTo>
                    <a:pt x="234" y="152"/>
                  </a:lnTo>
                  <a:lnTo>
                    <a:pt x="573" y="152"/>
                  </a:lnTo>
                  <a:lnTo>
                    <a:pt x="573" y="113"/>
                  </a:lnTo>
                  <a:lnTo>
                    <a:pt x="234" y="113"/>
                  </a:lnTo>
                  <a:close/>
                  <a:moveTo>
                    <a:pt x="234" y="58"/>
                  </a:moveTo>
                  <a:lnTo>
                    <a:pt x="234" y="97"/>
                  </a:lnTo>
                  <a:lnTo>
                    <a:pt x="573" y="97"/>
                  </a:lnTo>
                  <a:lnTo>
                    <a:pt x="573" y="58"/>
                  </a:lnTo>
                  <a:lnTo>
                    <a:pt x="234" y="58"/>
                  </a:lnTo>
                  <a:close/>
                  <a:moveTo>
                    <a:pt x="72" y="0"/>
                  </a:moveTo>
                  <a:lnTo>
                    <a:pt x="734" y="0"/>
                  </a:lnTo>
                  <a:lnTo>
                    <a:pt x="734" y="351"/>
                  </a:lnTo>
                  <a:lnTo>
                    <a:pt x="806" y="351"/>
                  </a:lnTo>
                  <a:lnTo>
                    <a:pt x="806" y="388"/>
                  </a:lnTo>
                  <a:lnTo>
                    <a:pt x="0" y="388"/>
                  </a:lnTo>
                  <a:lnTo>
                    <a:pt x="0" y="351"/>
                  </a:lnTo>
                  <a:lnTo>
                    <a:pt x="72" y="351"/>
                  </a:lnTo>
                  <a:lnTo>
                    <a:pt x="72" y="0"/>
                  </a:lnTo>
                  <a:close/>
                </a:path>
              </a:pathLst>
            </a:custGeom>
            <a:grpFill/>
            <a:ln w="0">
              <a:solidFill>
                <a:srgbClr val="505050"/>
              </a:solid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3" name="Freeform 144"/>
            <p:cNvSpPr>
              <a:spLocks/>
            </p:cNvSpPr>
            <p:nvPr/>
          </p:nvSpPr>
          <p:spPr bwMode="auto">
            <a:xfrm>
              <a:off x="8461375" y="5402263"/>
              <a:ext cx="703263" cy="731838"/>
            </a:xfrm>
            <a:custGeom>
              <a:avLst/>
              <a:gdLst>
                <a:gd name="T0" fmla="*/ 221 w 443"/>
                <a:gd name="T1" fmla="*/ 0 h 461"/>
                <a:gd name="T2" fmla="*/ 225 w 443"/>
                <a:gd name="T3" fmla="*/ 2 h 461"/>
                <a:gd name="T4" fmla="*/ 228 w 443"/>
                <a:gd name="T5" fmla="*/ 3 h 461"/>
                <a:gd name="T6" fmla="*/ 229 w 443"/>
                <a:gd name="T7" fmla="*/ 6 h 461"/>
                <a:gd name="T8" fmla="*/ 229 w 443"/>
                <a:gd name="T9" fmla="*/ 10 h 461"/>
                <a:gd name="T10" fmla="*/ 229 w 443"/>
                <a:gd name="T11" fmla="*/ 235 h 461"/>
                <a:gd name="T12" fmla="*/ 268 w 443"/>
                <a:gd name="T13" fmla="*/ 241 h 461"/>
                <a:gd name="T14" fmla="*/ 304 w 443"/>
                <a:gd name="T15" fmla="*/ 251 h 461"/>
                <a:gd name="T16" fmla="*/ 337 w 443"/>
                <a:gd name="T17" fmla="*/ 269 h 461"/>
                <a:gd name="T18" fmla="*/ 368 w 443"/>
                <a:gd name="T19" fmla="*/ 290 h 461"/>
                <a:gd name="T20" fmla="*/ 393 w 443"/>
                <a:gd name="T21" fmla="*/ 317 h 461"/>
                <a:gd name="T22" fmla="*/ 415 w 443"/>
                <a:gd name="T23" fmla="*/ 347 h 461"/>
                <a:gd name="T24" fmla="*/ 430 w 443"/>
                <a:gd name="T25" fmla="*/ 381 h 461"/>
                <a:gd name="T26" fmla="*/ 440 w 443"/>
                <a:gd name="T27" fmla="*/ 418 h 461"/>
                <a:gd name="T28" fmla="*/ 443 w 443"/>
                <a:gd name="T29" fmla="*/ 457 h 461"/>
                <a:gd name="T30" fmla="*/ 443 w 443"/>
                <a:gd name="T31" fmla="*/ 461 h 461"/>
                <a:gd name="T32" fmla="*/ 0 w 443"/>
                <a:gd name="T33" fmla="*/ 461 h 461"/>
                <a:gd name="T34" fmla="*/ 0 w 443"/>
                <a:gd name="T35" fmla="*/ 457 h 461"/>
                <a:gd name="T36" fmla="*/ 4 w 443"/>
                <a:gd name="T37" fmla="*/ 418 h 461"/>
                <a:gd name="T38" fmla="*/ 13 w 443"/>
                <a:gd name="T39" fmla="*/ 381 h 461"/>
                <a:gd name="T40" fmla="*/ 29 w 443"/>
                <a:gd name="T41" fmla="*/ 347 h 461"/>
                <a:gd name="T42" fmla="*/ 50 w 443"/>
                <a:gd name="T43" fmla="*/ 317 h 461"/>
                <a:gd name="T44" fmla="*/ 76 w 443"/>
                <a:gd name="T45" fmla="*/ 290 h 461"/>
                <a:gd name="T46" fmla="*/ 105 w 443"/>
                <a:gd name="T47" fmla="*/ 269 h 461"/>
                <a:gd name="T48" fmla="*/ 138 w 443"/>
                <a:gd name="T49" fmla="*/ 251 h 461"/>
                <a:gd name="T50" fmla="*/ 174 w 443"/>
                <a:gd name="T51" fmla="*/ 241 h 461"/>
                <a:gd name="T52" fmla="*/ 213 w 443"/>
                <a:gd name="T53" fmla="*/ 235 h 461"/>
                <a:gd name="T54" fmla="*/ 213 w 443"/>
                <a:gd name="T55" fmla="*/ 10 h 461"/>
                <a:gd name="T56" fmla="*/ 213 w 443"/>
                <a:gd name="T57" fmla="*/ 6 h 461"/>
                <a:gd name="T58" fmla="*/ 216 w 443"/>
                <a:gd name="T59" fmla="*/ 3 h 461"/>
                <a:gd name="T60" fmla="*/ 219 w 443"/>
                <a:gd name="T61" fmla="*/ 2 h 461"/>
                <a:gd name="T62" fmla="*/ 221 w 443"/>
                <a:gd name="T63"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461">
                  <a:moveTo>
                    <a:pt x="221" y="0"/>
                  </a:moveTo>
                  <a:lnTo>
                    <a:pt x="225" y="2"/>
                  </a:lnTo>
                  <a:lnTo>
                    <a:pt x="228" y="3"/>
                  </a:lnTo>
                  <a:lnTo>
                    <a:pt x="229" y="6"/>
                  </a:lnTo>
                  <a:lnTo>
                    <a:pt x="229" y="10"/>
                  </a:lnTo>
                  <a:lnTo>
                    <a:pt x="229" y="235"/>
                  </a:lnTo>
                  <a:lnTo>
                    <a:pt x="268" y="241"/>
                  </a:lnTo>
                  <a:lnTo>
                    <a:pt x="304" y="251"/>
                  </a:lnTo>
                  <a:lnTo>
                    <a:pt x="337" y="269"/>
                  </a:lnTo>
                  <a:lnTo>
                    <a:pt x="368" y="290"/>
                  </a:lnTo>
                  <a:lnTo>
                    <a:pt x="393" y="317"/>
                  </a:lnTo>
                  <a:lnTo>
                    <a:pt x="415" y="347"/>
                  </a:lnTo>
                  <a:lnTo>
                    <a:pt x="430" y="381"/>
                  </a:lnTo>
                  <a:lnTo>
                    <a:pt x="440" y="418"/>
                  </a:lnTo>
                  <a:lnTo>
                    <a:pt x="443" y="457"/>
                  </a:lnTo>
                  <a:lnTo>
                    <a:pt x="443" y="461"/>
                  </a:lnTo>
                  <a:lnTo>
                    <a:pt x="0" y="461"/>
                  </a:lnTo>
                  <a:lnTo>
                    <a:pt x="0" y="457"/>
                  </a:lnTo>
                  <a:lnTo>
                    <a:pt x="4" y="418"/>
                  </a:lnTo>
                  <a:lnTo>
                    <a:pt x="13" y="381"/>
                  </a:lnTo>
                  <a:lnTo>
                    <a:pt x="29" y="347"/>
                  </a:lnTo>
                  <a:lnTo>
                    <a:pt x="50" y="317"/>
                  </a:lnTo>
                  <a:lnTo>
                    <a:pt x="76" y="290"/>
                  </a:lnTo>
                  <a:lnTo>
                    <a:pt x="105" y="269"/>
                  </a:lnTo>
                  <a:lnTo>
                    <a:pt x="138" y="251"/>
                  </a:lnTo>
                  <a:lnTo>
                    <a:pt x="174" y="241"/>
                  </a:lnTo>
                  <a:lnTo>
                    <a:pt x="213" y="235"/>
                  </a:lnTo>
                  <a:lnTo>
                    <a:pt x="213" y="10"/>
                  </a:lnTo>
                  <a:lnTo>
                    <a:pt x="213" y="6"/>
                  </a:lnTo>
                  <a:lnTo>
                    <a:pt x="216" y="3"/>
                  </a:lnTo>
                  <a:lnTo>
                    <a:pt x="219" y="2"/>
                  </a:lnTo>
                  <a:lnTo>
                    <a:pt x="221" y="0"/>
                  </a:lnTo>
                  <a:close/>
                </a:path>
              </a:pathLst>
            </a:custGeom>
            <a:grpFill/>
            <a:ln w="0">
              <a:solidFill>
                <a:srgbClr val="505050"/>
              </a:solid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4" name="Rectangle 145"/>
            <p:cNvSpPr>
              <a:spLocks noChangeArrowheads="1"/>
            </p:cNvSpPr>
            <p:nvPr/>
          </p:nvSpPr>
          <p:spPr bwMode="auto">
            <a:xfrm>
              <a:off x="8837613" y="5434013"/>
              <a:ext cx="182563" cy="93663"/>
            </a:xfrm>
            <a:prstGeom prst="rect">
              <a:avLst/>
            </a:prstGeom>
            <a:grpFill/>
            <a:ln w="0">
              <a:solidFill>
                <a:srgbClr val="505050"/>
              </a:solidFill>
              <a:prstDash val="solid"/>
              <a:miter lim="800000"/>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75" name="Group 74"/>
          <p:cNvGrpSpPr/>
          <p:nvPr/>
        </p:nvGrpSpPr>
        <p:grpSpPr>
          <a:xfrm>
            <a:off x="11111067" y="2199250"/>
            <a:ext cx="175883" cy="305194"/>
            <a:chOff x="10096384" y="2884354"/>
            <a:chExt cx="464279" cy="807574"/>
          </a:xfrm>
        </p:grpSpPr>
        <p:sp>
          <p:nvSpPr>
            <p:cNvPr id="76" name="Oval 38"/>
            <p:cNvSpPr>
              <a:spLocks noChangeArrowheads="1"/>
            </p:cNvSpPr>
            <p:nvPr/>
          </p:nvSpPr>
          <p:spPr bwMode="black">
            <a:xfrm>
              <a:off x="10199118" y="2884354"/>
              <a:ext cx="146198" cy="13355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2" rIns="93183" bIns="46592" numCol="1" anchor="t"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pitchFamily="34" charset="0"/>
                <a:ea typeface="+mn-ea"/>
                <a:cs typeface="+mn-cs"/>
              </a:endParaRPr>
            </a:p>
          </p:txBody>
        </p:sp>
        <p:grpSp>
          <p:nvGrpSpPr>
            <p:cNvPr id="77" name="Group 76"/>
            <p:cNvGrpSpPr/>
            <p:nvPr/>
          </p:nvGrpSpPr>
          <p:grpSpPr>
            <a:xfrm>
              <a:off x="10096384" y="3033938"/>
              <a:ext cx="464279" cy="657990"/>
              <a:chOff x="10096384" y="3033938"/>
              <a:chExt cx="464279" cy="657990"/>
            </a:xfrm>
          </p:grpSpPr>
          <p:sp>
            <p:nvSpPr>
              <p:cNvPr id="78" name="Freeform 36"/>
              <p:cNvSpPr>
                <a:spLocks/>
              </p:cNvSpPr>
              <p:nvPr/>
            </p:nvSpPr>
            <p:spPr bwMode="black">
              <a:xfrm>
                <a:off x="10096384" y="3033938"/>
                <a:ext cx="326972" cy="657990"/>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2" rIns="93183" bIns="46592" numCol="1" anchor="t"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pitchFamily="34" charset="0"/>
                  <a:ea typeface="+mn-ea"/>
                  <a:cs typeface="+mn-cs"/>
                </a:endParaRPr>
              </a:p>
            </p:txBody>
          </p:sp>
          <p:sp>
            <p:nvSpPr>
              <p:cNvPr id="79" name="Freeform 39"/>
              <p:cNvSpPr>
                <a:spLocks/>
              </p:cNvSpPr>
              <p:nvPr/>
            </p:nvSpPr>
            <p:spPr bwMode="black">
              <a:xfrm>
                <a:off x="10249497" y="3061540"/>
                <a:ext cx="311166" cy="249306"/>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2" rIns="93183" bIns="46592" numCol="1" anchor="t" anchorCtr="0" compatLnSpc="1">
                <a:prstTxWarp prst="textNoShape">
                  <a:avLst/>
                </a:prstTxWarp>
              </a:bodyP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pitchFamily="34" charset="0"/>
                  <a:ea typeface="+mn-ea"/>
                  <a:cs typeface="+mn-cs"/>
                </a:endParaRPr>
              </a:p>
            </p:txBody>
          </p:sp>
        </p:grpSp>
      </p:grpSp>
      <p:grpSp>
        <p:nvGrpSpPr>
          <p:cNvPr id="80" name="Group 79"/>
          <p:cNvGrpSpPr/>
          <p:nvPr/>
        </p:nvGrpSpPr>
        <p:grpSpPr>
          <a:xfrm>
            <a:off x="9805419" y="2207542"/>
            <a:ext cx="325103" cy="288610"/>
            <a:chOff x="2990850" y="307975"/>
            <a:chExt cx="1379536" cy="1255713"/>
          </a:xfrm>
          <a:solidFill>
            <a:srgbClr val="FFFFFF"/>
          </a:solidFill>
        </p:grpSpPr>
        <p:sp>
          <p:nvSpPr>
            <p:cNvPr id="81" name="Freeform 50"/>
            <p:cNvSpPr>
              <a:spLocks noEditPoints="1"/>
            </p:cNvSpPr>
            <p:nvPr/>
          </p:nvSpPr>
          <p:spPr bwMode="auto">
            <a:xfrm>
              <a:off x="3151186" y="488950"/>
              <a:ext cx="1219200" cy="1074738"/>
            </a:xfrm>
            <a:custGeom>
              <a:avLst/>
              <a:gdLst>
                <a:gd name="T0" fmla="*/ 319 w 768"/>
                <a:gd name="T1" fmla="*/ 27 h 677"/>
                <a:gd name="T2" fmla="*/ 272 w 768"/>
                <a:gd name="T3" fmla="*/ 39 h 677"/>
                <a:gd name="T4" fmla="*/ 316 w 768"/>
                <a:gd name="T5" fmla="*/ 47 h 677"/>
                <a:gd name="T6" fmla="*/ 377 w 768"/>
                <a:gd name="T7" fmla="*/ 48 h 677"/>
                <a:gd name="T8" fmla="*/ 422 w 768"/>
                <a:gd name="T9" fmla="*/ 40 h 677"/>
                <a:gd name="T10" fmla="*/ 373 w 768"/>
                <a:gd name="T11" fmla="*/ 27 h 677"/>
                <a:gd name="T12" fmla="*/ 345 w 768"/>
                <a:gd name="T13" fmla="*/ 0 h 677"/>
                <a:gd name="T14" fmla="*/ 447 w 768"/>
                <a:gd name="T15" fmla="*/ 14 h 677"/>
                <a:gd name="T16" fmla="*/ 538 w 768"/>
                <a:gd name="T17" fmla="*/ 54 h 677"/>
                <a:gd name="T18" fmla="*/ 569 w 768"/>
                <a:gd name="T19" fmla="*/ 35 h 677"/>
                <a:gd name="T20" fmla="*/ 613 w 768"/>
                <a:gd name="T21" fmla="*/ 26 h 677"/>
                <a:gd name="T22" fmla="*/ 621 w 768"/>
                <a:gd name="T23" fmla="*/ 81 h 677"/>
                <a:gd name="T24" fmla="*/ 629 w 768"/>
                <a:gd name="T25" fmla="*/ 137 h 677"/>
                <a:gd name="T26" fmla="*/ 646 w 768"/>
                <a:gd name="T27" fmla="*/ 161 h 677"/>
                <a:gd name="T28" fmla="*/ 669 w 768"/>
                <a:gd name="T29" fmla="*/ 197 h 677"/>
                <a:gd name="T30" fmla="*/ 694 w 768"/>
                <a:gd name="T31" fmla="*/ 221 h 677"/>
                <a:gd name="T32" fmla="*/ 709 w 768"/>
                <a:gd name="T33" fmla="*/ 227 h 677"/>
                <a:gd name="T34" fmla="*/ 744 w 768"/>
                <a:gd name="T35" fmla="*/ 229 h 677"/>
                <a:gd name="T36" fmla="*/ 765 w 768"/>
                <a:gd name="T37" fmla="*/ 241 h 677"/>
                <a:gd name="T38" fmla="*/ 768 w 768"/>
                <a:gd name="T39" fmla="*/ 352 h 677"/>
                <a:gd name="T40" fmla="*/ 756 w 768"/>
                <a:gd name="T41" fmla="*/ 373 h 677"/>
                <a:gd name="T42" fmla="*/ 680 w 768"/>
                <a:gd name="T43" fmla="*/ 377 h 677"/>
                <a:gd name="T44" fmla="*/ 646 w 768"/>
                <a:gd name="T45" fmla="*/ 460 h 677"/>
                <a:gd name="T46" fmla="*/ 589 w 768"/>
                <a:gd name="T47" fmla="*/ 529 h 677"/>
                <a:gd name="T48" fmla="*/ 553 w 768"/>
                <a:gd name="T49" fmla="*/ 649 h 677"/>
                <a:gd name="T50" fmla="*/ 545 w 768"/>
                <a:gd name="T51" fmla="*/ 669 h 677"/>
                <a:gd name="T52" fmla="*/ 523 w 768"/>
                <a:gd name="T53" fmla="*/ 677 h 677"/>
                <a:gd name="T54" fmla="*/ 442 w 768"/>
                <a:gd name="T55" fmla="*/ 676 h 677"/>
                <a:gd name="T56" fmla="*/ 426 w 768"/>
                <a:gd name="T57" fmla="*/ 660 h 677"/>
                <a:gd name="T58" fmla="*/ 425 w 768"/>
                <a:gd name="T59" fmla="*/ 612 h 677"/>
                <a:gd name="T60" fmla="*/ 345 w 768"/>
                <a:gd name="T61" fmla="*/ 621 h 677"/>
                <a:gd name="T62" fmla="*/ 270 w 768"/>
                <a:gd name="T63" fmla="*/ 613 h 677"/>
                <a:gd name="T64" fmla="*/ 267 w 768"/>
                <a:gd name="T65" fmla="*/ 660 h 677"/>
                <a:gd name="T66" fmla="*/ 252 w 768"/>
                <a:gd name="T67" fmla="*/ 676 h 677"/>
                <a:gd name="T68" fmla="*/ 171 w 768"/>
                <a:gd name="T69" fmla="*/ 677 h 677"/>
                <a:gd name="T70" fmla="*/ 150 w 768"/>
                <a:gd name="T71" fmla="*/ 669 h 677"/>
                <a:gd name="T72" fmla="*/ 142 w 768"/>
                <a:gd name="T73" fmla="*/ 649 h 677"/>
                <a:gd name="T74" fmla="*/ 107 w 768"/>
                <a:gd name="T75" fmla="*/ 534 h 677"/>
                <a:gd name="T76" fmla="*/ 49 w 768"/>
                <a:gd name="T77" fmla="*/ 472 h 677"/>
                <a:gd name="T78" fmla="*/ 13 w 768"/>
                <a:gd name="T79" fmla="*/ 396 h 677"/>
                <a:gd name="T80" fmla="*/ 0 w 768"/>
                <a:gd name="T81" fmla="*/ 310 h 677"/>
                <a:gd name="T82" fmla="*/ 15 w 768"/>
                <a:gd name="T83" fmla="*/ 221 h 677"/>
                <a:gd name="T84" fmla="*/ 56 w 768"/>
                <a:gd name="T85" fmla="*/ 142 h 677"/>
                <a:gd name="T86" fmla="*/ 119 w 768"/>
                <a:gd name="T87" fmla="*/ 77 h 677"/>
                <a:gd name="T88" fmla="*/ 199 w 768"/>
                <a:gd name="T89" fmla="*/ 28 h 677"/>
                <a:gd name="T90" fmla="*/ 294 w 768"/>
                <a:gd name="T91" fmla="*/ 3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8" h="677">
                  <a:moveTo>
                    <a:pt x="346" y="26"/>
                  </a:moveTo>
                  <a:lnTo>
                    <a:pt x="319" y="27"/>
                  </a:lnTo>
                  <a:lnTo>
                    <a:pt x="295" y="31"/>
                  </a:lnTo>
                  <a:lnTo>
                    <a:pt x="272" y="39"/>
                  </a:lnTo>
                  <a:lnTo>
                    <a:pt x="290" y="55"/>
                  </a:lnTo>
                  <a:lnTo>
                    <a:pt x="316" y="47"/>
                  </a:lnTo>
                  <a:lnTo>
                    <a:pt x="346" y="44"/>
                  </a:lnTo>
                  <a:lnTo>
                    <a:pt x="377" y="48"/>
                  </a:lnTo>
                  <a:lnTo>
                    <a:pt x="405" y="56"/>
                  </a:lnTo>
                  <a:lnTo>
                    <a:pt x="422" y="40"/>
                  </a:lnTo>
                  <a:lnTo>
                    <a:pt x="399" y="32"/>
                  </a:lnTo>
                  <a:lnTo>
                    <a:pt x="373" y="27"/>
                  </a:lnTo>
                  <a:lnTo>
                    <a:pt x="346" y="26"/>
                  </a:lnTo>
                  <a:close/>
                  <a:moveTo>
                    <a:pt x="345" y="0"/>
                  </a:moveTo>
                  <a:lnTo>
                    <a:pt x="397" y="3"/>
                  </a:lnTo>
                  <a:lnTo>
                    <a:pt x="447" y="14"/>
                  </a:lnTo>
                  <a:lnTo>
                    <a:pt x="495" y="31"/>
                  </a:lnTo>
                  <a:lnTo>
                    <a:pt x="538" y="54"/>
                  </a:lnTo>
                  <a:lnTo>
                    <a:pt x="551" y="44"/>
                  </a:lnTo>
                  <a:lnTo>
                    <a:pt x="569" y="35"/>
                  </a:lnTo>
                  <a:lnTo>
                    <a:pt x="590" y="27"/>
                  </a:lnTo>
                  <a:lnTo>
                    <a:pt x="613" y="26"/>
                  </a:lnTo>
                  <a:lnTo>
                    <a:pt x="637" y="31"/>
                  </a:lnTo>
                  <a:lnTo>
                    <a:pt x="621" y="81"/>
                  </a:lnTo>
                  <a:lnTo>
                    <a:pt x="610" y="114"/>
                  </a:lnTo>
                  <a:lnTo>
                    <a:pt x="629" y="137"/>
                  </a:lnTo>
                  <a:lnTo>
                    <a:pt x="646" y="161"/>
                  </a:lnTo>
                  <a:lnTo>
                    <a:pt x="646" y="161"/>
                  </a:lnTo>
                  <a:lnTo>
                    <a:pt x="654" y="175"/>
                  </a:lnTo>
                  <a:lnTo>
                    <a:pt x="669" y="197"/>
                  </a:lnTo>
                  <a:lnTo>
                    <a:pt x="682" y="211"/>
                  </a:lnTo>
                  <a:lnTo>
                    <a:pt x="694" y="221"/>
                  </a:lnTo>
                  <a:lnTo>
                    <a:pt x="704" y="226"/>
                  </a:lnTo>
                  <a:lnTo>
                    <a:pt x="709" y="227"/>
                  </a:lnTo>
                  <a:lnTo>
                    <a:pt x="712" y="229"/>
                  </a:lnTo>
                  <a:lnTo>
                    <a:pt x="744" y="229"/>
                  </a:lnTo>
                  <a:lnTo>
                    <a:pt x="756" y="231"/>
                  </a:lnTo>
                  <a:lnTo>
                    <a:pt x="765" y="241"/>
                  </a:lnTo>
                  <a:lnTo>
                    <a:pt x="768" y="253"/>
                  </a:lnTo>
                  <a:lnTo>
                    <a:pt x="768" y="352"/>
                  </a:lnTo>
                  <a:lnTo>
                    <a:pt x="765" y="365"/>
                  </a:lnTo>
                  <a:lnTo>
                    <a:pt x="756" y="373"/>
                  </a:lnTo>
                  <a:lnTo>
                    <a:pt x="744" y="377"/>
                  </a:lnTo>
                  <a:lnTo>
                    <a:pt x="680" y="377"/>
                  </a:lnTo>
                  <a:lnTo>
                    <a:pt x="666" y="420"/>
                  </a:lnTo>
                  <a:lnTo>
                    <a:pt x="646" y="460"/>
                  </a:lnTo>
                  <a:lnTo>
                    <a:pt x="620" y="496"/>
                  </a:lnTo>
                  <a:lnTo>
                    <a:pt x="589" y="529"/>
                  </a:lnTo>
                  <a:lnTo>
                    <a:pt x="553" y="557"/>
                  </a:lnTo>
                  <a:lnTo>
                    <a:pt x="553" y="649"/>
                  </a:lnTo>
                  <a:lnTo>
                    <a:pt x="550" y="660"/>
                  </a:lnTo>
                  <a:lnTo>
                    <a:pt x="545" y="669"/>
                  </a:lnTo>
                  <a:lnTo>
                    <a:pt x="535" y="676"/>
                  </a:lnTo>
                  <a:lnTo>
                    <a:pt x="523" y="677"/>
                  </a:lnTo>
                  <a:lnTo>
                    <a:pt x="453" y="677"/>
                  </a:lnTo>
                  <a:lnTo>
                    <a:pt x="442" y="676"/>
                  </a:lnTo>
                  <a:lnTo>
                    <a:pt x="433" y="669"/>
                  </a:lnTo>
                  <a:lnTo>
                    <a:pt x="426" y="660"/>
                  </a:lnTo>
                  <a:lnTo>
                    <a:pt x="425" y="649"/>
                  </a:lnTo>
                  <a:lnTo>
                    <a:pt x="425" y="612"/>
                  </a:lnTo>
                  <a:lnTo>
                    <a:pt x="385" y="619"/>
                  </a:lnTo>
                  <a:lnTo>
                    <a:pt x="345" y="621"/>
                  </a:lnTo>
                  <a:lnTo>
                    <a:pt x="307" y="619"/>
                  </a:lnTo>
                  <a:lnTo>
                    <a:pt x="270" y="613"/>
                  </a:lnTo>
                  <a:lnTo>
                    <a:pt x="270" y="649"/>
                  </a:lnTo>
                  <a:lnTo>
                    <a:pt x="267" y="660"/>
                  </a:lnTo>
                  <a:lnTo>
                    <a:pt x="262" y="669"/>
                  </a:lnTo>
                  <a:lnTo>
                    <a:pt x="252" y="676"/>
                  </a:lnTo>
                  <a:lnTo>
                    <a:pt x="240" y="677"/>
                  </a:lnTo>
                  <a:lnTo>
                    <a:pt x="171" y="677"/>
                  </a:lnTo>
                  <a:lnTo>
                    <a:pt x="159" y="676"/>
                  </a:lnTo>
                  <a:lnTo>
                    <a:pt x="150" y="669"/>
                  </a:lnTo>
                  <a:lnTo>
                    <a:pt x="144" y="660"/>
                  </a:lnTo>
                  <a:lnTo>
                    <a:pt x="142" y="649"/>
                  </a:lnTo>
                  <a:lnTo>
                    <a:pt x="142" y="561"/>
                  </a:lnTo>
                  <a:lnTo>
                    <a:pt x="107" y="534"/>
                  </a:lnTo>
                  <a:lnTo>
                    <a:pt x="76" y="505"/>
                  </a:lnTo>
                  <a:lnTo>
                    <a:pt x="49" y="472"/>
                  </a:lnTo>
                  <a:lnTo>
                    <a:pt x="29" y="434"/>
                  </a:lnTo>
                  <a:lnTo>
                    <a:pt x="13" y="396"/>
                  </a:lnTo>
                  <a:lnTo>
                    <a:pt x="4" y="354"/>
                  </a:lnTo>
                  <a:lnTo>
                    <a:pt x="0" y="310"/>
                  </a:lnTo>
                  <a:lnTo>
                    <a:pt x="4" y="265"/>
                  </a:lnTo>
                  <a:lnTo>
                    <a:pt x="15" y="221"/>
                  </a:lnTo>
                  <a:lnTo>
                    <a:pt x="32" y="179"/>
                  </a:lnTo>
                  <a:lnTo>
                    <a:pt x="56" y="142"/>
                  </a:lnTo>
                  <a:lnTo>
                    <a:pt x="84" y="107"/>
                  </a:lnTo>
                  <a:lnTo>
                    <a:pt x="119" y="77"/>
                  </a:lnTo>
                  <a:lnTo>
                    <a:pt x="158" y="50"/>
                  </a:lnTo>
                  <a:lnTo>
                    <a:pt x="199" y="28"/>
                  </a:lnTo>
                  <a:lnTo>
                    <a:pt x="244" y="12"/>
                  </a:lnTo>
                  <a:lnTo>
                    <a:pt x="294" y="3"/>
                  </a:lnTo>
                  <a:lnTo>
                    <a:pt x="345"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2" name="Freeform 51"/>
            <p:cNvSpPr>
              <a:spLocks/>
            </p:cNvSpPr>
            <p:nvPr/>
          </p:nvSpPr>
          <p:spPr bwMode="auto">
            <a:xfrm>
              <a:off x="3117850" y="438150"/>
              <a:ext cx="254000" cy="195263"/>
            </a:xfrm>
            <a:custGeom>
              <a:avLst/>
              <a:gdLst>
                <a:gd name="T0" fmla="*/ 128 w 160"/>
                <a:gd name="T1" fmla="*/ 0 h 123"/>
                <a:gd name="T2" fmla="*/ 160 w 160"/>
                <a:gd name="T3" fmla="*/ 2 h 123"/>
                <a:gd name="T4" fmla="*/ 156 w 160"/>
                <a:gd name="T5" fmla="*/ 28 h 123"/>
                <a:gd name="T6" fmla="*/ 129 w 160"/>
                <a:gd name="T7" fmla="*/ 28 h 123"/>
                <a:gd name="T8" fmla="*/ 105 w 160"/>
                <a:gd name="T9" fmla="*/ 32 h 123"/>
                <a:gd name="T10" fmla="*/ 82 w 160"/>
                <a:gd name="T11" fmla="*/ 43 h 123"/>
                <a:gd name="T12" fmla="*/ 62 w 160"/>
                <a:gd name="T13" fmla="*/ 58 h 123"/>
                <a:gd name="T14" fmla="*/ 46 w 160"/>
                <a:gd name="T15" fmla="*/ 76 h 123"/>
                <a:gd name="T16" fmla="*/ 34 w 160"/>
                <a:gd name="T17" fmla="*/ 98 h 123"/>
                <a:gd name="T18" fmla="*/ 28 w 160"/>
                <a:gd name="T19" fmla="*/ 123 h 123"/>
                <a:gd name="T20" fmla="*/ 0 w 160"/>
                <a:gd name="T21" fmla="*/ 119 h 123"/>
                <a:gd name="T22" fmla="*/ 9 w 160"/>
                <a:gd name="T23" fmla="*/ 87 h 123"/>
                <a:gd name="T24" fmla="*/ 24 w 160"/>
                <a:gd name="T25" fmla="*/ 60 h 123"/>
                <a:gd name="T26" fmla="*/ 44 w 160"/>
                <a:gd name="T27" fmla="*/ 36 h 123"/>
                <a:gd name="T28" fmla="*/ 68 w 160"/>
                <a:gd name="T29" fmla="*/ 19 h 123"/>
                <a:gd name="T30" fmla="*/ 97 w 160"/>
                <a:gd name="T31" fmla="*/ 6 h 123"/>
                <a:gd name="T32" fmla="*/ 128 w 16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123">
                  <a:moveTo>
                    <a:pt x="128" y="0"/>
                  </a:moveTo>
                  <a:lnTo>
                    <a:pt x="160" y="2"/>
                  </a:lnTo>
                  <a:lnTo>
                    <a:pt x="156" y="28"/>
                  </a:lnTo>
                  <a:lnTo>
                    <a:pt x="129" y="28"/>
                  </a:lnTo>
                  <a:lnTo>
                    <a:pt x="105" y="32"/>
                  </a:lnTo>
                  <a:lnTo>
                    <a:pt x="82" y="43"/>
                  </a:lnTo>
                  <a:lnTo>
                    <a:pt x="62" y="58"/>
                  </a:lnTo>
                  <a:lnTo>
                    <a:pt x="46" y="76"/>
                  </a:lnTo>
                  <a:lnTo>
                    <a:pt x="34" y="98"/>
                  </a:lnTo>
                  <a:lnTo>
                    <a:pt x="28" y="123"/>
                  </a:lnTo>
                  <a:lnTo>
                    <a:pt x="0" y="119"/>
                  </a:lnTo>
                  <a:lnTo>
                    <a:pt x="9" y="87"/>
                  </a:lnTo>
                  <a:lnTo>
                    <a:pt x="24" y="60"/>
                  </a:lnTo>
                  <a:lnTo>
                    <a:pt x="44" y="36"/>
                  </a:lnTo>
                  <a:lnTo>
                    <a:pt x="68" y="19"/>
                  </a:lnTo>
                  <a:lnTo>
                    <a:pt x="97" y="6"/>
                  </a:lnTo>
                  <a:lnTo>
                    <a:pt x="128"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3" name="Freeform 52"/>
            <p:cNvSpPr>
              <a:spLocks/>
            </p:cNvSpPr>
            <p:nvPr/>
          </p:nvSpPr>
          <p:spPr bwMode="auto">
            <a:xfrm>
              <a:off x="3214688" y="533400"/>
              <a:ext cx="149225" cy="117475"/>
            </a:xfrm>
            <a:custGeom>
              <a:avLst/>
              <a:gdLst>
                <a:gd name="T0" fmla="*/ 72 w 94"/>
                <a:gd name="T1" fmla="*/ 0 h 74"/>
                <a:gd name="T2" fmla="*/ 94 w 94"/>
                <a:gd name="T3" fmla="*/ 0 h 74"/>
                <a:gd name="T4" fmla="*/ 90 w 94"/>
                <a:gd name="T5" fmla="*/ 26 h 74"/>
                <a:gd name="T6" fmla="*/ 72 w 94"/>
                <a:gd name="T7" fmla="*/ 26 h 74"/>
                <a:gd name="T8" fmla="*/ 55 w 94"/>
                <a:gd name="T9" fmla="*/ 31 h 74"/>
                <a:gd name="T10" fmla="*/ 41 w 94"/>
                <a:gd name="T11" fmla="*/ 42 h 74"/>
                <a:gd name="T12" fmla="*/ 31 w 94"/>
                <a:gd name="T13" fmla="*/ 57 h 74"/>
                <a:gd name="T14" fmla="*/ 25 w 94"/>
                <a:gd name="T15" fmla="*/ 74 h 74"/>
                <a:gd name="T16" fmla="*/ 0 w 94"/>
                <a:gd name="T17" fmla="*/ 70 h 74"/>
                <a:gd name="T18" fmla="*/ 7 w 94"/>
                <a:gd name="T19" fmla="*/ 49 h 74"/>
                <a:gd name="T20" fmla="*/ 17 w 94"/>
                <a:gd name="T21" fmla="*/ 30 h 74"/>
                <a:gd name="T22" fmla="*/ 32 w 94"/>
                <a:gd name="T23" fmla="*/ 16 h 74"/>
                <a:gd name="T24" fmla="*/ 51 w 94"/>
                <a:gd name="T25" fmla="*/ 6 h 74"/>
                <a:gd name="T26" fmla="*/ 72 w 94"/>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74">
                  <a:moveTo>
                    <a:pt x="72" y="0"/>
                  </a:moveTo>
                  <a:lnTo>
                    <a:pt x="94" y="0"/>
                  </a:lnTo>
                  <a:lnTo>
                    <a:pt x="90" y="26"/>
                  </a:lnTo>
                  <a:lnTo>
                    <a:pt x="72" y="26"/>
                  </a:lnTo>
                  <a:lnTo>
                    <a:pt x="55" y="31"/>
                  </a:lnTo>
                  <a:lnTo>
                    <a:pt x="41" y="42"/>
                  </a:lnTo>
                  <a:lnTo>
                    <a:pt x="31" y="57"/>
                  </a:lnTo>
                  <a:lnTo>
                    <a:pt x="25" y="74"/>
                  </a:lnTo>
                  <a:lnTo>
                    <a:pt x="0" y="70"/>
                  </a:lnTo>
                  <a:lnTo>
                    <a:pt x="7" y="49"/>
                  </a:lnTo>
                  <a:lnTo>
                    <a:pt x="17" y="30"/>
                  </a:lnTo>
                  <a:lnTo>
                    <a:pt x="32" y="16"/>
                  </a:lnTo>
                  <a:lnTo>
                    <a:pt x="51" y="6"/>
                  </a:lnTo>
                  <a:lnTo>
                    <a:pt x="72"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4" name="Freeform 53"/>
            <p:cNvSpPr>
              <a:spLocks/>
            </p:cNvSpPr>
            <p:nvPr/>
          </p:nvSpPr>
          <p:spPr bwMode="auto">
            <a:xfrm>
              <a:off x="2990850" y="307975"/>
              <a:ext cx="388938" cy="300038"/>
            </a:xfrm>
            <a:custGeom>
              <a:avLst/>
              <a:gdLst>
                <a:gd name="T0" fmla="*/ 207 w 245"/>
                <a:gd name="T1" fmla="*/ 0 h 189"/>
                <a:gd name="T2" fmla="*/ 245 w 245"/>
                <a:gd name="T3" fmla="*/ 1 h 189"/>
                <a:gd name="T4" fmla="*/ 239 w 245"/>
                <a:gd name="T5" fmla="*/ 45 h 189"/>
                <a:gd name="T6" fmla="*/ 204 w 245"/>
                <a:gd name="T7" fmla="*/ 42 h 189"/>
                <a:gd name="T8" fmla="*/ 170 w 245"/>
                <a:gd name="T9" fmla="*/ 48 h 189"/>
                <a:gd name="T10" fmla="*/ 140 w 245"/>
                <a:gd name="T11" fmla="*/ 60 h 189"/>
                <a:gd name="T12" fmla="*/ 110 w 245"/>
                <a:gd name="T13" fmla="*/ 76 h 189"/>
                <a:gd name="T14" fmla="*/ 86 w 245"/>
                <a:gd name="T15" fmla="*/ 98 h 189"/>
                <a:gd name="T16" fmla="*/ 66 w 245"/>
                <a:gd name="T17" fmla="*/ 125 h 189"/>
                <a:gd name="T18" fmla="*/ 52 w 245"/>
                <a:gd name="T19" fmla="*/ 156 h 189"/>
                <a:gd name="T20" fmla="*/ 42 w 245"/>
                <a:gd name="T21" fmla="*/ 189 h 189"/>
                <a:gd name="T22" fmla="*/ 0 w 245"/>
                <a:gd name="T23" fmla="*/ 183 h 189"/>
                <a:gd name="T24" fmla="*/ 9 w 245"/>
                <a:gd name="T25" fmla="*/ 145 h 189"/>
                <a:gd name="T26" fmla="*/ 25 w 245"/>
                <a:gd name="T27" fmla="*/ 110 h 189"/>
                <a:gd name="T28" fmla="*/ 45 w 245"/>
                <a:gd name="T29" fmla="*/ 80 h 189"/>
                <a:gd name="T30" fmla="*/ 70 w 245"/>
                <a:gd name="T31" fmla="*/ 53 h 189"/>
                <a:gd name="T32" fmla="*/ 100 w 245"/>
                <a:gd name="T33" fmla="*/ 30 h 189"/>
                <a:gd name="T34" fmla="*/ 133 w 245"/>
                <a:gd name="T35" fmla="*/ 14 h 189"/>
                <a:gd name="T36" fmla="*/ 169 w 245"/>
                <a:gd name="T37" fmla="*/ 4 h 189"/>
                <a:gd name="T38" fmla="*/ 207 w 245"/>
                <a:gd name="T3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 h="189">
                  <a:moveTo>
                    <a:pt x="207" y="0"/>
                  </a:moveTo>
                  <a:lnTo>
                    <a:pt x="245" y="1"/>
                  </a:lnTo>
                  <a:lnTo>
                    <a:pt x="239" y="45"/>
                  </a:lnTo>
                  <a:lnTo>
                    <a:pt x="204" y="42"/>
                  </a:lnTo>
                  <a:lnTo>
                    <a:pt x="170" y="48"/>
                  </a:lnTo>
                  <a:lnTo>
                    <a:pt x="140" y="60"/>
                  </a:lnTo>
                  <a:lnTo>
                    <a:pt x="110" y="76"/>
                  </a:lnTo>
                  <a:lnTo>
                    <a:pt x="86" y="98"/>
                  </a:lnTo>
                  <a:lnTo>
                    <a:pt x="66" y="125"/>
                  </a:lnTo>
                  <a:lnTo>
                    <a:pt x="52" y="156"/>
                  </a:lnTo>
                  <a:lnTo>
                    <a:pt x="42" y="189"/>
                  </a:lnTo>
                  <a:lnTo>
                    <a:pt x="0" y="183"/>
                  </a:lnTo>
                  <a:lnTo>
                    <a:pt x="9" y="145"/>
                  </a:lnTo>
                  <a:lnTo>
                    <a:pt x="25" y="110"/>
                  </a:lnTo>
                  <a:lnTo>
                    <a:pt x="45" y="80"/>
                  </a:lnTo>
                  <a:lnTo>
                    <a:pt x="70" y="53"/>
                  </a:lnTo>
                  <a:lnTo>
                    <a:pt x="100" y="30"/>
                  </a:lnTo>
                  <a:lnTo>
                    <a:pt x="133" y="14"/>
                  </a:lnTo>
                  <a:lnTo>
                    <a:pt x="169" y="4"/>
                  </a:lnTo>
                  <a:lnTo>
                    <a:pt x="207" y="0"/>
                  </a:lnTo>
                  <a:close/>
                </a:path>
              </a:pathLst>
            </a:custGeom>
            <a:grpFill/>
            <a:ln w="0">
              <a:noFill/>
              <a:prstDash val="solid"/>
              <a:round/>
              <a:headEnd/>
              <a:tailEnd/>
            </a:ln>
          </p:spPr>
          <p:txBody>
            <a:bodyPr vert="horz" wrap="square" lIns="93234" tIns="46616" rIns="93234" bIns="4661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85" name="Rectangle 84"/>
          <p:cNvSpPr/>
          <p:nvPr/>
        </p:nvSpPr>
        <p:spPr bwMode="auto">
          <a:xfrm>
            <a:off x="656427" y="5884933"/>
            <a:ext cx="10895055" cy="431330"/>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a:t>
            </a:r>
          </a:p>
        </p:txBody>
      </p:sp>
      <p:sp>
        <p:nvSpPr>
          <p:cNvPr id="86" name="Title 2"/>
          <p:cNvSpPr txBox="1">
            <a:spLocks/>
          </p:cNvSpPr>
          <p:nvPr/>
        </p:nvSpPr>
        <p:spPr>
          <a:xfrm>
            <a:off x="275481" y="295274"/>
            <a:ext cx="11887878" cy="917575"/>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ct val="90000"/>
              </a:lnSpc>
              <a:spcBef>
                <a:spcPct val="0"/>
              </a:spcBef>
              <a:spcAft>
                <a:spcPts val="0"/>
              </a:spcAft>
              <a:buClrTx/>
              <a:buSzTx/>
              <a:buFontTx/>
              <a:buNone/>
              <a:tabLst/>
              <a:defRPr/>
            </a:pPr>
            <a:r>
              <a:rPr kumimoji="0" lang="en-US" sz="4799" b="0" i="0" u="none" strike="noStrike" kern="1200" cap="none" spc="-102" normalizeH="0" baseline="0" noProof="0" dirty="0">
                <a:ln w="3175">
                  <a:noFill/>
                </a:ln>
                <a:solidFill>
                  <a:srgbClr val="002060"/>
                </a:solidFill>
                <a:effectLst/>
                <a:uLnTx/>
                <a:uFillTx/>
                <a:latin typeface="Segoe UI Light"/>
                <a:ea typeface="+mn-ea"/>
                <a:cs typeface="Segoe UI" pitchFamily="34" charset="0"/>
              </a:rPr>
              <a:t>Business Application Platform</a:t>
            </a:r>
          </a:p>
        </p:txBody>
      </p:sp>
      <p:graphicFrame>
        <p:nvGraphicFramePr>
          <p:cNvPr id="87" name="Table 86"/>
          <p:cNvGraphicFramePr>
            <a:graphicFrameLocks noGrp="1"/>
          </p:cNvGraphicFramePr>
          <p:nvPr>
            <p:extLst/>
          </p:nvPr>
        </p:nvGraphicFramePr>
        <p:xfrm>
          <a:off x="2745431" y="2686831"/>
          <a:ext cx="2011395" cy="2642241"/>
        </p:xfrm>
        <a:graphic>
          <a:graphicData uri="http://schemas.openxmlformats.org/drawingml/2006/table">
            <a:tbl>
              <a:tblPr/>
              <a:tblGrid>
                <a:gridCol w="2011395">
                  <a:extLst>
                    <a:ext uri="{9D8B030D-6E8A-4147-A177-3AD203B41FA5}">
                      <a16:colId xmlns:a16="http://schemas.microsoft.com/office/drawing/2014/main" val="1544284482"/>
                    </a:ext>
                  </a:extLst>
                </a:gridCol>
              </a:tblGrid>
              <a:tr h="880747">
                <a:tc>
                  <a:txBody>
                    <a:bodyPr/>
                    <a:lstStyle>
                      <a:lvl1pPr marL="0" algn="l" defTabSz="914437" rtl="0" eaLnBrk="1" latinLnBrk="0" hangingPunct="1">
                        <a:defRPr sz="1765" kern="1200">
                          <a:solidFill>
                            <a:schemeClr val="dk1"/>
                          </a:solidFill>
                          <a:latin typeface="Segoe UI"/>
                        </a:defRPr>
                      </a:lvl1pPr>
                      <a:lvl2pPr marL="457219" algn="l" defTabSz="914437" rtl="0" eaLnBrk="1" latinLnBrk="0" hangingPunct="1">
                        <a:defRPr sz="1765" kern="1200">
                          <a:solidFill>
                            <a:schemeClr val="dk1"/>
                          </a:solidFill>
                          <a:latin typeface="Segoe UI"/>
                        </a:defRPr>
                      </a:lvl2pPr>
                      <a:lvl3pPr marL="914437" algn="l" defTabSz="914437" rtl="0" eaLnBrk="1" latinLnBrk="0" hangingPunct="1">
                        <a:defRPr sz="1765" kern="1200">
                          <a:solidFill>
                            <a:schemeClr val="dk1"/>
                          </a:solidFill>
                          <a:latin typeface="Segoe UI"/>
                        </a:defRPr>
                      </a:lvl3pPr>
                      <a:lvl4pPr marL="1371656" algn="l" defTabSz="914437" rtl="0" eaLnBrk="1" latinLnBrk="0" hangingPunct="1">
                        <a:defRPr sz="1765" kern="1200">
                          <a:solidFill>
                            <a:schemeClr val="dk1"/>
                          </a:solidFill>
                          <a:latin typeface="Segoe UI"/>
                        </a:defRPr>
                      </a:lvl4pPr>
                      <a:lvl5pPr marL="1828874" algn="l" defTabSz="914437" rtl="0" eaLnBrk="1" latinLnBrk="0" hangingPunct="1">
                        <a:defRPr sz="1765" kern="1200">
                          <a:solidFill>
                            <a:schemeClr val="dk1"/>
                          </a:solidFill>
                          <a:latin typeface="Segoe UI"/>
                        </a:defRPr>
                      </a:lvl5pPr>
                      <a:lvl6pPr marL="2286095" algn="l" defTabSz="914437" rtl="0" eaLnBrk="1" latinLnBrk="0" hangingPunct="1">
                        <a:defRPr sz="1765" kern="1200">
                          <a:solidFill>
                            <a:schemeClr val="dk1"/>
                          </a:solidFill>
                          <a:latin typeface="Segoe UI"/>
                        </a:defRPr>
                      </a:lvl6pPr>
                      <a:lvl7pPr marL="2743313" algn="l" defTabSz="914437" rtl="0" eaLnBrk="1" latinLnBrk="0" hangingPunct="1">
                        <a:defRPr sz="1765" kern="1200">
                          <a:solidFill>
                            <a:schemeClr val="dk1"/>
                          </a:solidFill>
                          <a:latin typeface="Segoe UI"/>
                        </a:defRPr>
                      </a:lvl7pPr>
                      <a:lvl8pPr marL="3200531" algn="l" defTabSz="914437" rtl="0" eaLnBrk="1" latinLnBrk="0" hangingPunct="1">
                        <a:defRPr sz="1765" kern="1200">
                          <a:solidFill>
                            <a:schemeClr val="dk1"/>
                          </a:solidFill>
                          <a:latin typeface="Segoe UI"/>
                        </a:defRPr>
                      </a:lvl8pPr>
                      <a:lvl9pPr marL="3657751" algn="l" defTabSz="914437" rtl="0" eaLnBrk="1" latinLnBrk="0" hangingPunct="1">
                        <a:defRPr sz="1765"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it-IT" sz="1700" dirty="0">
                          <a:gradFill>
                            <a:gsLst>
                              <a:gs pos="0">
                                <a:srgbClr val="FFFFFF"/>
                              </a:gs>
                              <a:gs pos="100000">
                                <a:srgbClr val="FFFFFF"/>
                              </a:gs>
                            </a:gsLst>
                            <a:lin ang="5400000" scaled="0"/>
                          </a:gradFill>
                          <a:ea typeface="Segoe UI" pitchFamily="34" charset="0"/>
                          <a:cs typeface="Segoe UI" pitchFamily="34" charset="0"/>
                        </a:rPr>
                        <a:t>Power BI</a:t>
                      </a:r>
                    </a:p>
                  </a:txBody>
                  <a:tcPr marL="91427" marR="91427" marT="182854" marB="45713">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2145A"/>
                    </a:solidFill>
                  </a:tcPr>
                </a:tc>
                <a:extLst>
                  <a:ext uri="{0D108BD9-81ED-4DB2-BD59-A6C34878D82A}">
                    <a16:rowId xmlns:a16="http://schemas.microsoft.com/office/drawing/2014/main" val="2980025288"/>
                  </a:ext>
                </a:extLst>
              </a:tr>
              <a:tr h="880747">
                <a:tc>
                  <a:txBody>
                    <a:bodyPr/>
                    <a:lstStyle>
                      <a:lvl1pPr marL="0" algn="l" defTabSz="914437" rtl="0" eaLnBrk="1" latinLnBrk="0" hangingPunct="1">
                        <a:defRPr sz="1765" kern="1200">
                          <a:solidFill>
                            <a:schemeClr val="dk1"/>
                          </a:solidFill>
                          <a:latin typeface="Segoe UI"/>
                        </a:defRPr>
                      </a:lvl1pPr>
                      <a:lvl2pPr marL="457219" algn="l" defTabSz="914437" rtl="0" eaLnBrk="1" latinLnBrk="0" hangingPunct="1">
                        <a:defRPr sz="1765" kern="1200">
                          <a:solidFill>
                            <a:schemeClr val="dk1"/>
                          </a:solidFill>
                          <a:latin typeface="Segoe UI"/>
                        </a:defRPr>
                      </a:lvl2pPr>
                      <a:lvl3pPr marL="914437" algn="l" defTabSz="914437" rtl="0" eaLnBrk="1" latinLnBrk="0" hangingPunct="1">
                        <a:defRPr sz="1765" kern="1200">
                          <a:solidFill>
                            <a:schemeClr val="dk1"/>
                          </a:solidFill>
                          <a:latin typeface="Segoe UI"/>
                        </a:defRPr>
                      </a:lvl3pPr>
                      <a:lvl4pPr marL="1371656" algn="l" defTabSz="914437" rtl="0" eaLnBrk="1" latinLnBrk="0" hangingPunct="1">
                        <a:defRPr sz="1765" kern="1200">
                          <a:solidFill>
                            <a:schemeClr val="dk1"/>
                          </a:solidFill>
                          <a:latin typeface="Segoe UI"/>
                        </a:defRPr>
                      </a:lvl4pPr>
                      <a:lvl5pPr marL="1828874" algn="l" defTabSz="914437" rtl="0" eaLnBrk="1" latinLnBrk="0" hangingPunct="1">
                        <a:defRPr sz="1765" kern="1200">
                          <a:solidFill>
                            <a:schemeClr val="dk1"/>
                          </a:solidFill>
                          <a:latin typeface="Segoe UI"/>
                        </a:defRPr>
                      </a:lvl5pPr>
                      <a:lvl6pPr marL="2286095" algn="l" defTabSz="914437" rtl="0" eaLnBrk="1" latinLnBrk="0" hangingPunct="1">
                        <a:defRPr sz="1765" kern="1200">
                          <a:solidFill>
                            <a:schemeClr val="dk1"/>
                          </a:solidFill>
                          <a:latin typeface="Segoe UI"/>
                        </a:defRPr>
                      </a:lvl6pPr>
                      <a:lvl7pPr marL="2743313" algn="l" defTabSz="914437" rtl="0" eaLnBrk="1" latinLnBrk="0" hangingPunct="1">
                        <a:defRPr sz="1765" kern="1200">
                          <a:solidFill>
                            <a:schemeClr val="dk1"/>
                          </a:solidFill>
                          <a:latin typeface="Segoe UI"/>
                        </a:defRPr>
                      </a:lvl7pPr>
                      <a:lvl8pPr marL="3200531" algn="l" defTabSz="914437" rtl="0" eaLnBrk="1" latinLnBrk="0" hangingPunct="1">
                        <a:defRPr sz="1765" kern="1200">
                          <a:solidFill>
                            <a:schemeClr val="dk1"/>
                          </a:solidFill>
                          <a:latin typeface="Segoe UI"/>
                        </a:defRPr>
                      </a:lvl8pPr>
                      <a:lvl9pPr marL="3657751" algn="l" defTabSz="914437" rtl="0" eaLnBrk="1" latinLnBrk="0" hangingPunct="1">
                        <a:defRPr sz="1765" kern="1200">
                          <a:solidFill>
                            <a:schemeClr val="dk1"/>
                          </a:solidFill>
                          <a:latin typeface="Segoe UI"/>
                        </a:defRPr>
                      </a:lvl9pPr>
                    </a:lstStyle>
                    <a:p>
                      <a:pPr defTabSz="951028" fontAlgn="base">
                        <a:lnSpc>
                          <a:spcPct val="90000"/>
                        </a:lnSpc>
                        <a:spcBef>
                          <a:spcPts val="1200"/>
                        </a:spcBef>
                        <a:spcAft>
                          <a:spcPct val="0"/>
                        </a:spcAft>
                      </a:pPr>
                      <a:r>
                        <a:rPr lang="it-IT" sz="1700" dirty="0">
                          <a:gradFill>
                            <a:gsLst>
                              <a:gs pos="0">
                                <a:srgbClr val="FFFFFF"/>
                              </a:gs>
                              <a:gs pos="100000">
                                <a:srgbClr val="FFFFFF"/>
                              </a:gs>
                            </a:gsLst>
                            <a:lin ang="5400000" scaled="0"/>
                          </a:gradFill>
                          <a:ea typeface="Segoe UI" pitchFamily="34" charset="0"/>
                          <a:cs typeface="Segoe UI" pitchFamily="34" charset="0"/>
                        </a:rPr>
                        <a:t>Cortana Intelligence</a:t>
                      </a:r>
                    </a:p>
                  </a:txBody>
                  <a:tcPr marL="91427" marR="91427" marT="182854" marB="45713">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2145A"/>
                    </a:solidFill>
                  </a:tcPr>
                </a:tc>
                <a:extLst>
                  <a:ext uri="{0D108BD9-81ED-4DB2-BD59-A6C34878D82A}">
                    <a16:rowId xmlns:a16="http://schemas.microsoft.com/office/drawing/2014/main" val="1966257433"/>
                  </a:ext>
                </a:extLst>
              </a:tr>
              <a:tr h="880747">
                <a:tc>
                  <a:txBody>
                    <a:bodyPr/>
                    <a:lstStyle>
                      <a:lvl1pPr marL="0" algn="l" defTabSz="914437" rtl="0" eaLnBrk="1" latinLnBrk="0" hangingPunct="1">
                        <a:defRPr sz="1765" kern="1200">
                          <a:solidFill>
                            <a:schemeClr val="dk1"/>
                          </a:solidFill>
                          <a:latin typeface="Segoe UI"/>
                        </a:defRPr>
                      </a:lvl1pPr>
                      <a:lvl2pPr marL="457219" algn="l" defTabSz="914437" rtl="0" eaLnBrk="1" latinLnBrk="0" hangingPunct="1">
                        <a:defRPr sz="1765" kern="1200">
                          <a:solidFill>
                            <a:schemeClr val="dk1"/>
                          </a:solidFill>
                          <a:latin typeface="Segoe UI"/>
                        </a:defRPr>
                      </a:lvl2pPr>
                      <a:lvl3pPr marL="914437" algn="l" defTabSz="914437" rtl="0" eaLnBrk="1" latinLnBrk="0" hangingPunct="1">
                        <a:defRPr sz="1765" kern="1200">
                          <a:solidFill>
                            <a:schemeClr val="dk1"/>
                          </a:solidFill>
                          <a:latin typeface="Segoe UI"/>
                        </a:defRPr>
                      </a:lvl3pPr>
                      <a:lvl4pPr marL="1371656" algn="l" defTabSz="914437" rtl="0" eaLnBrk="1" latinLnBrk="0" hangingPunct="1">
                        <a:defRPr sz="1765" kern="1200">
                          <a:solidFill>
                            <a:schemeClr val="dk1"/>
                          </a:solidFill>
                          <a:latin typeface="Segoe UI"/>
                        </a:defRPr>
                      </a:lvl4pPr>
                      <a:lvl5pPr marL="1828874" algn="l" defTabSz="914437" rtl="0" eaLnBrk="1" latinLnBrk="0" hangingPunct="1">
                        <a:defRPr sz="1765" kern="1200">
                          <a:solidFill>
                            <a:schemeClr val="dk1"/>
                          </a:solidFill>
                          <a:latin typeface="Segoe UI"/>
                        </a:defRPr>
                      </a:lvl5pPr>
                      <a:lvl6pPr marL="2286095" algn="l" defTabSz="914437" rtl="0" eaLnBrk="1" latinLnBrk="0" hangingPunct="1">
                        <a:defRPr sz="1765" kern="1200">
                          <a:solidFill>
                            <a:schemeClr val="dk1"/>
                          </a:solidFill>
                          <a:latin typeface="Segoe UI"/>
                        </a:defRPr>
                      </a:lvl6pPr>
                      <a:lvl7pPr marL="2743313" algn="l" defTabSz="914437" rtl="0" eaLnBrk="1" latinLnBrk="0" hangingPunct="1">
                        <a:defRPr sz="1765" kern="1200">
                          <a:solidFill>
                            <a:schemeClr val="dk1"/>
                          </a:solidFill>
                          <a:latin typeface="Segoe UI"/>
                        </a:defRPr>
                      </a:lvl7pPr>
                      <a:lvl8pPr marL="3200531" algn="l" defTabSz="914437" rtl="0" eaLnBrk="1" latinLnBrk="0" hangingPunct="1">
                        <a:defRPr sz="1765" kern="1200">
                          <a:solidFill>
                            <a:schemeClr val="dk1"/>
                          </a:solidFill>
                          <a:latin typeface="Segoe UI"/>
                        </a:defRPr>
                      </a:lvl8pPr>
                      <a:lvl9pPr marL="3657751" algn="l" defTabSz="914437" rtl="0" eaLnBrk="1" latinLnBrk="0" hangingPunct="1">
                        <a:defRPr sz="1765"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it-IT" sz="1700" dirty="0">
                          <a:gradFill>
                            <a:gsLst>
                              <a:gs pos="0">
                                <a:srgbClr val="FFFFFF"/>
                              </a:gs>
                              <a:gs pos="100000">
                                <a:srgbClr val="FFFFFF"/>
                              </a:gs>
                            </a:gsLst>
                            <a:lin ang="5400000" scaled="0"/>
                          </a:gradFill>
                          <a:ea typeface="Segoe UI" pitchFamily="34" charset="0"/>
                          <a:cs typeface="Segoe UI" pitchFamily="34" charset="0"/>
                        </a:rPr>
                        <a:t>Azure IoT </a:t>
                      </a:r>
                      <a:endParaRPr lang="en-US" sz="1700" dirty="0"/>
                    </a:p>
                  </a:txBody>
                  <a:tcPr marL="91427" marR="91427" marT="182854" marB="45713">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32145A"/>
                    </a:solidFill>
                  </a:tcPr>
                </a:tc>
                <a:extLst>
                  <a:ext uri="{0D108BD9-81ED-4DB2-BD59-A6C34878D82A}">
                    <a16:rowId xmlns:a16="http://schemas.microsoft.com/office/drawing/2014/main" val="1029702615"/>
                  </a:ext>
                </a:extLst>
              </a:tr>
            </a:tbl>
          </a:graphicData>
        </a:graphic>
      </p:graphicFrame>
    </p:spTree>
    <p:extLst>
      <p:ext uri="{BB962C8B-B14F-4D97-AF65-F5344CB8AC3E}">
        <p14:creationId xmlns:p14="http://schemas.microsoft.com/office/powerpoint/2010/main" val="375891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4207161" y="1086287"/>
            <a:ext cx="8228432" cy="51199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 name="Rectangle 10"/>
          <p:cNvSpPr/>
          <p:nvPr/>
        </p:nvSpPr>
        <p:spPr bwMode="auto">
          <a:xfrm>
            <a:off x="883" y="1086287"/>
            <a:ext cx="4205643" cy="511991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2" name="TextBox 21"/>
          <p:cNvSpPr txBox="1"/>
          <p:nvPr/>
        </p:nvSpPr>
        <p:spPr>
          <a:xfrm>
            <a:off x="4480806" y="1269138"/>
            <a:ext cx="7679870" cy="634440"/>
          </a:xfrm>
          <a:prstGeom prst="rect">
            <a:avLst/>
          </a:prstGeom>
          <a:noFill/>
          <a:ln>
            <a:noFill/>
          </a:ln>
        </p:spPr>
        <p:txBody>
          <a:bodyPr wrap="square" lIns="182854" tIns="146283" rIns="182854" bIns="146283" rtlCol="0" anchor="t" anchorCtr="0">
            <a:spAutoFit/>
          </a:bodyPr>
          <a:lstStyle/>
          <a:p>
            <a:pPr marL="0" marR="0" lvl="0" indent="0" algn="ctr" defTabSz="932418" rtl="0" eaLnBrk="1" fontAlgn="auto" latinLnBrk="0" hangingPunct="1">
              <a:lnSpc>
                <a:spcPct val="90000"/>
              </a:lnSpc>
              <a:spcBef>
                <a:spcPts val="600"/>
              </a:spcBef>
              <a:spcAft>
                <a:spcPts val="0"/>
              </a:spcAft>
              <a:buClrTx/>
              <a:buSzTx/>
              <a:buFontTx/>
              <a:buNone/>
              <a:tabLst/>
              <a:defRPr/>
            </a:pPr>
            <a:r>
              <a:rPr kumimoji="0" lang="en-US" sz="24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Segoe UI Semilight" panose="020B0402040204020203" pitchFamily="34" charset="0"/>
              </a:rPr>
              <a:t>PARTNERS</a:t>
            </a:r>
          </a:p>
        </p:txBody>
      </p:sp>
      <p:sp>
        <p:nvSpPr>
          <p:cNvPr id="6" name="Title 5"/>
          <p:cNvSpPr>
            <a:spLocks noGrp="1"/>
          </p:cNvSpPr>
          <p:nvPr>
            <p:ph type="title"/>
          </p:nvPr>
        </p:nvSpPr>
        <p:spPr>
          <a:xfrm>
            <a:off x="275163" y="4903"/>
            <a:ext cx="10724938" cy="1351952"/>
          </a:xfrm>
        </p:spPr>
        <p:txBody>
          <a:bodyPr/>
          <a:lstStyle/>
          <a:p>
            <a:r>
              <a:rPr lang="en-US" dirty="0"/>
              <a:t>Microsoft AppSource</a:t>
            </a:r>
          </a:p>
        </p:txBody>
      </p:sp>
      <p:grpSp>
        <p:nvGrpSpPr>
          <p:cNvPr id="168" name="Group 167"/>
          <p:cNvGrpSpPr/>
          <p:nvPr/>
        </p:nvGrpSpPr>
        <p:grpSpPr>
          <a:xfrm>
            <a:off x="275163" y="2885607"/>
            <a:ext cx="3657463" cy="3062922"/>
            <a:chOff x="274320" y="3405811"/>
            <a:chExt cx="3657982" cy="3063357"/>
          </a:xfrm>
        </p:grpSpPr>
        <p:sp>
          <p:nvSpPr>
            <p:cNvPr id="36" name="TextBox 35"/>
            <p:cNvSpPr txBox="1"/>
            <p:nvPr/>
          </p:nvSpPr>
          <p:spPr>
            <a:xfrm>
              <a:off x="274701" y="4685969"/>
              <a:ext cx="3657601" cy="747420"/>
            </a:xfrm>
            <a:prstGeom prst="rect">
              <a:avLst/>
            </a:prstGeom>
            <a:noFill/>
          </p:spPr>
          <p:txBody>
            <a:bodyPr wrap="square" lIns="182854" tIns="146283" rIns="182854" bIns="146283" rtlCol="0" anchor="t" anchorCtr="0">
              <a:spAutoFit/>
            </a:bodyPr>
            <a:lstStyle/>
            <a:p>
              <a:pPr marL="0" marR="0" lvl="0" indent="0" algn="ctr" defTabSz="932418" rtl="0" eaLnBrk="1" fontAlgn="auto" latinLnBrk="0" hangingPunct="1">
                <a:lnSpc>
                  <a:spcPct val="90000"/>
                </a:lnSpc>
                <a:spcBef>
                  <a:spcPts val="600"/>
                </a:spcBef>
                <a:spcAft>
                  <a:spcPts val="0"/>
                </a:spcAft>
                <a:buClrTx/>
                <a:buSzTx/>
                <a:buFontTx/>
                <a:buNone/>
                <a:tabLst/>
                <a:defRPr/>
              </a:pPr>
              <a:r>
                <a:rPr kumimoji="0" lang="en-US" sz="3199"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Business user </a:t>
              </a:r>
            </a:p>
          </p:txBody>
        </p:sp>
        <p:sp>
          <p:nvSpPr>
            <p:cNvPr id="37" name="TextBox 36"/>
            <p:cNvSpPr txBox="1"/>
            <p:nvPr/>
          </p:nvSpPr>
          <p:spPr>
            <a:xfrm>
              <a:off x="274320" y="5326042"/>
              <a:ext cx="3657601" cy="1143126"/>
            </a:xfrm>
            <a:prstGeom prst="rect">
              <a:avLst/>
            </a:prstGeom>
            <a:noFill/>
          </p:spPr>
          <p:txBody>
            <a:bodyPr wrap="square" lIns="182854" tIns="146283" rIns="182854" bIns="146283" rtlCol="0" anchor="t" anchorCtr="0">
              <a:spAutoFit/>
            </a:bodyPr>
            <a:lstStyle/>
            <a:p>
              <a:pPr marL="0" marR="0" lvl="0" indent="0" algn="ctr" defTabSz="932418"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mn-cs"/>
                </a:rPr>
                <a:t>Discover, try, acquire </a:t>
              </a:r>
              <a:b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mn-cs"/>
                </a:rPr>
              </a:br>
              <a: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mn-cs"/>
                </a:rPr>
                <a:t>through an </a:t>
              </a:r>
              <a:b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mn-cs"/>
                </a:rPr>
              </a:br>
              <a: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mn-cs"/>
                </a:rPr>
                <a:t>end-to-end experience</a:t>
              </a:r>
            </a:p>
          </p:txBody>
        </p:sp>
        <p:grpSp>
          <p:nvGrpSpPr>
            <p:cNvPr id="16" name="Group 4"/>
            <p:cNvGrpSpPr>
              <a:grpSpLocks noChangeAspect="1"/>
            </p:cNvGrpSpPr>
            <p:nvPr/>
          </p:nvGrpSpPr>
          <p:grpSpPr bwMode="auto">
            <a:xfrm>
              <a:off x="1644937" y="3405811"/>
              <a:ext cx="917131" cy="1097280"/>
              <a:chOff x="1125" y="2122"/>
              <a:chExt cx="448" cy="536"/>
            </a:xfrm>
          </p:grpSpPr>
          <p:sp>
            <p:nvSpPr>
              <p:cNvPr id="18" name="Oval 5"/>
              <p:cNvSpPr>
                <a:spLocks noChangeArrowheads="1"/>
              </p:cNvSpPr>
              <p:nvPr/>
            </p:nvSpPr>
            <p:spPr bwMode="auto">
              <a:xfrm>
                <a:off x="1192" y="2122"/>
                <a:ext cx="314" cy="313"/>
              </a:xfrm>
              <a:prstGeom prst="ellipse">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6"/>
              <p:cNvSpPr>
                <a:spLocks/>
              </p:cNvSpPr>
              <p:nvPr/>
            </p:nvSpPr>
            <p:spPr bwMode="auto">
              <a:xfrm>
                <a:off x="1125" y="2435"/>
                <a:ext cx="448" cy="223"/>
              </a:xfrm>
              <a:custGeom>
                <a:avLst/>
                <a:gdLst>
                  <a:gd name="T0" fmla="*/ 0 w 80"/>
                  <a:gd name="T1" fmla="*/ 40 h 40"/>
                  <a:gd name="T2" fmla="*/ 40 w 80"/>
                  <a:gd name="T3" fmla="*/ 0 h 40"/>
                  <a:gd name="T4" fmla="*/ 80 w 80"/>
                  <a:gd name="T5" fmla="*/ 40 h 40"/>
                </a:gdLst>
                <a:ahLst/>
                <a:cxnLst>
                  <a:cxn ang="0">
                    <a:pos x="T0" y="T1"/>
                  </a:cxn>
                  <a:cxn ang="0">
                    <a:pos x="T2" y="T3"/>
                  </a:cxn>
                  <a:cxn ang="0">
                    <a:pos x="T4" y="T5"/>
                  </a:cxn>
                </a:cxnLst>
                <a:rect l="0" t="0" r="r" b="b"/>
                <a:pathLst>
                  <a:path w="80" h="40">
                    <a:moveTo>
                      <a:pt x="0" y="40"/>
                    </a:moveTo>
                    <a:cubicBezTo>
                      <a:pt x="0" y="18"/>
                      <a:pt x="18" y="0"/>
                      <a:pt x="40" y="0"/>
                    </a:cubicBezTo>
                    <a:cubicBezTo>
                      <a:pt x="62" y="0"/>
                      <a:pt x="80" y="18"/>
                      <a:pt x="80" y="40"/>
                    </a:cubicBezTo>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7"/>
              <p:cNvSpPr>
                <a:spLocks/>
              </p:cNvSpPr>
              <p:nvPr/>
            </p:nvSpPr>
            <p:spPr bwMode="auto">
              <a:xfrm>
                <a:off x="1315" y="2479"/>
                <a:ext cx="68" cy="179"/>
              </a:xfrm>
              <a:custGeom>
                <a:avLst/>
                <a:gdLst>
                  <a:gd name="T0" fmla="*/ 34 w 68"/>
                  <a:gd name="T1" fmla="*/ 0 h 179"/>
                  <a:gd name="T2" fmla="*/ 0 w 68"/>
                  <a:gd name="T3" fmla="*/ 157 h 179"/>
                  <a:gd name="T4" fmla="*/ 34 w 68"/>
                  <a:gd name="T5" fmla="*/ 179 h 179"/>
                  <a:gd name="T6" fmla="*/ 68 w 68"/>
                  <a:gd name="T7" fmla="*/ 157 h 179"/>
                  <a:gd name="T8" fmla="*/ 34 w 68"/>
                  <a:gd name="T9" fmla="*/ 0 h 179"/>
                  <a:gd name="T10" fmla="*/ 34 w 68"/>
                  <a:gd name="T11" fmla="*/ 0 h 179"/>
                </a:gdLst>
                <a:ahLst/>
                <a:cxnLst>
                  <a:cxn ang="0">
                    <a:pos x="T0" y="T1"/>
                  </a:cxn>
                  <a:cxn ang="0">
                    <a:pos x="T2" y="T3"/>
                  </a:cxn>
                  <a:cxn ang="0">
                    <a:pos x="T4" y="T5"/>
                  </a:cxn>
                  <a:cxn ang="0">
                    <a:pos x="T6" y="T7"/>
                  </a:cxn>
                  <a:cxn ang="0">
                    <a:pos x="T8" y="T9"/>
                  </a:cxn>
                  <a:cxn ang="0">
                    <a:pos x="T10" y="T11"/>
                  </a:cxn>
                </a:cxnLst>
                <a:rect l="0" t="0" r="r" b="b"/>
                <a:pathLst>
                  <a:path w="68" h="179">
                    <a:moveTo>
                      <a:pt x="34" y="0"/>
                    </a:moveTo>
                    <a:lnTo>
                      <a:pt x="0" y="157"/>
                    </a:lnTo>
                    <a:lnTo>
                      <a:pt x="34" y="179"/>
                    </a:lnTo>
                    <a:lnTo>
                      <a:pt x="68" y="157"/>
                    </a:lnTo>
                    <a:lnTo>
                      <a:pt x="34" y="0"/>
                    </a:lnTo>
                    <a:lnTo>
                      <a:pt x="34" y="0"/>
                    </a:lnTo>
                    <a:close/>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8"/>
              <p:cNvSpPr>
                <a:spLocks/>
              </p:cNvSpPr>
              <p:nvPr/>
            </p:nvSpPr>
            <p:spPr bwMode="auto">
              <a:xfrm>
                <a:off x="1304" y="2435"/>
                <a:ext cx="90" cy="44"/>
              </a:xfrm>
              <a:custGeom>
                <a:avLst/>
                <a:gdLst>
                  <a:gd name="T0" fmla="*/ 0 w 90"/>
                  <a:gd name="T1" fmla="*/ 0 h 44"/>
                  <a:gd name="T2" fmla="*/ 90 w 90"/>
                  <a:gd name="T3" fmla="*/ 0 h 44"/>
                  <a:gd name="T4" fmla="*/ 45 w 90"/>
                  <a:gd name="T5" fmla="*/ 44 h 44"/>
                  <a:gd name="T6" fmla="*/ 45 w 90"/>
                  <a:gd name="T7" fmla="*/ 44 h 44"/>
                  <a:gd name="T8" fmla="*/ 0 w 90"/>
                  <a:gd name="T9" fmla="*/ 0 h 44"/>
                </a:gdLst>
                <a:ahLst/>
                <a:cxnLst>
                  <a:cxn ang="0">
                    <a:pos x="T0" y="T1"/>
                  </a:cxn>
                  <a:cxn ang="0">
                    <a:pos x="T2" y="T3"/>
                  </a:cxn>
                  <a:cxn ang="0">
                    <a:pos x="T4" y="T5"/>
                  </a:cxn>
                  <a:cxn ang="0">
                    <a:pos x="T6" y="T7"/>
                  </a:cxn>
                  <a:cxn ang="0">
                    <a:pos x="T8" y="T9"/>
                  </a:cxn>
                </a:cxnLst>
                <a:rect l="0" t="0" r="r" b="b"/>
                <a:pathLst>
                  <a:path w="90" h="44">
                    <a:moveTo>
                      <a:pt x="0" y="0"/>
                    </a:moveTo>
                    <a:lnTo>
                      <a:pt x="90" y="0"/>
                    </a:lnTo>
                    <a:lnTo>
                      <a:pt x="45" y="44"/>
                    </a:lnTo>
                    <a:lnTo>
                      <a:pt x="45" y="44"/>
                    </a:lnTo>
                    <a:lnTo>
                      <a:pt x="0" y="0"/>
                    </a:lnTo>
                    <a:close/>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6" name="Group 105"/>
          <p:cNvGrpSpPr>
            <a:grpSpLocks noChangeAspect="1"/>
          </p:cNvGrpSpPr>
          <p:nvPr/>
        </p:nvGrpSpPr>
        <p:grpSpPr>
          <a:xfrm>
            <a:off x="8137887" y="2977033"/>
            <a:ext cx="365708" cy="365708"/>
            <a:chOff x="9495192" y="-2354834"/>
            <a:chExt cx="457200" cy="457200"/>
          </a:xfrm>
        </p:grpSpPr>
        <p:cxnSp>
          <p:nvCxnSpPr>
            <p:cNvPr id="103" name="Straight Connector 102"/>
            <p:cNvCxnSpPr/>
            <p:nvPr/>
          </p:nvCxnSpPr>
          <p:spPr>
            <a:xfrm>
              <a:off x="9723792" y="-2354834"/>
              <a:ext cx="0" cy="45720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9495192" y="-2126234"/>
              <a:ext cx="457200" cy="0"/>
            </a:xfrm>
            <a:prstGeom prst="line">
              <a:avLst/>
            </a:prstGeom>
            <a:ln w="381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8503596" y="2062767"/>
            <a:ext cx="3657081" cy="3603246"/>
            <a:chOff x="8503920" y="2582856"/>
            <a:chExt cx="3657600" cy="3603758"/>
          </a:xfrm>
        </p:grpSpPr>
        <p:sp>
          <p:nvSpPr>
            <p:cNvPr id="35" name="TextBox 34"/>
            <p:cNvSpPr txBox="1"/>
            <p:nvPr/>
          </p:nvSpPr>
          <p:spPr>
            <a:xfrm>
              <a:off x="8503920" y="4685969"/>
              <a:ext cx="3657600" cy="747420"/>
            </a:xfrm>
            <a:prstGeom prst="rect">
              <a:avLst/>
            </a:prstGeom>
            <a:noFill/>
          </p:spPr>
          <p:txBody>
            <a:bodyPr wrap="square" lIns="182854" tIns="146283" rIns="182854" bIns="146283" rtlCol="0" anchor="t" anchorCtr="0">
              <a:spAutoFit/>
            </a:bodyPr>
            <a:lstStyle/>
            <a:p>
              <a:pPr marL="0" marR="0" lvl="0" indent="0" algn="ctr" defTabSz="932418" rtl="0" eaLnBrk="1" fontAlgn="auto" latinLnBrk="0" hangingPunct="1">
                <a:lnSpc>
                  <a:spcPct val="90000"/>
                </a:lnSpc>
                <a:spcBef>
                  <a:spcPts val="600"/>
                </a:spcBef>
                <a:spcAft>
                  <a:spcPts val="0"/>
                </a:spcAft>
                <a:buClrTx/>
                <a:buSzTx/>
                <a:buFontTx/>
                <a:buNone/>
                <a:tabLst/>
                <a:defRPr/>
              </a:pPr>
              <a:r>
                <a:rPr kumimoji="0" lang="en-US" sz="3199" b="0" i="0" u="none" strike="noStrike" kern="1200" cap="none" spc="0" normalizeH="0" baseline="0" noProof="0">
                  <a:ln>
                    <a:noFill/>
                  </a:ln>
                  <a:gradFill>
                    <a:gsLst>
                      <a:gs pos="2917">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System integrator</a:t>
              </a:r>
            </a:p>
          </p:txBody>
        </p:sp>
        <p:sp>
          <p:nvSpPr>
            <p:cNvPr id="39" name="TextBox 38"/>
            <p:cNvSpPr txBox="1"/>
            <p:nvPr/>
          </p:nvSpPr>
          <p:spPr>
            <a:xfrm>
              <a:off x="8503920" y="5326042"/>
              <a:ext cx="3657600" cy="860572"/>
            </a:xfrm>
            <a:prstGeom prst="rect">
              <a:avLst/>
            </a:prstGeom>
            <a:noFill/>
          </p:spPr>
          <p:txBody>
            <a:bodyPr wrap="square" lIns="182854" tIns="146283" rIns="182854" bIns="146283" rtlCol="0" anchor="t" anchorCtr="0">
              <a:spAutoFit/>
            </a:bodyPr>
            <a:lstStyle/>
            <a:p>
              <a:pPr marL="0" marR="0" lvl="0" indent="0" algn="ctr" defTabSz="932418"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100000">
                        <a:srgbClr val="FFFFFF"/>
                      </a:gs>
                    </a:gsLst>
                    <a:lin ang="5400000" scaled="0"/>
                  </a:gradFill>
                  <a:effectLst/>
                  <a:uLnTx/>
                  <a:uFillTx/>
                  <a:latin typeface="Calibri" panose="020F0502020204030204"/>
                  <a:ea typeface="+mn-ea"/>
                  <a:cs typeface="+mn-cs"/>
                </a:rPr>
                <a:t>Accelerate </a:t>
              </a:r>
              <a:br>
                <a:rPr kumimoji="0" lang="en-US" sz="2000" b="0" i="0" u="none" strike="noStrike" kern="1200" cap="none" spc="0" normalizeH="0" baseline="0" noProof="0">
                  <a:ln>
                    <a:noFill/>
                  </a:ln>
                  <a:gradFill>
                    <a:gsLst>
                      <a:gs pos="2917">
                        <a:srgbClr val="FFFFFF"/>
                      </a:gs>
                      <a:gs pos="100000">
                        <a:srgbClr val="FFFFFF"/>
                      </a:gs>
                    </a:gsLst>
                    <a:lin ang="5400000" scaled="0"/>
                  </a:gradFill>
                  <a:effectLst/>
                  <a:uLnTx/>
                  <a:uFillTx/>
                  <a:latin typeface="Calibri" panose="020F0502020204030204"/>
                  <a:ea typeface="+mn-ea"/>
                  <a:cs typeface="+mn-cs"/>
                </a:rPr>
              </a:br>
              <a:r>
                <a:rPr kumimoji="0" lang="en-US" sz="2000" b="0" i="0" u="none" strike="noStrike" kern="1200" cap="none" spc="0" normalizeH="0" baseline="0" noProof="0">
                  <a:ln>
                    <a:noFill/>
                  </a:ln>
                  <a:gradFill>
                    <a:gsLst>
                      <a:gs pos="2917">
                        <a:srgbClr val="FFFFFF"/>
                      </a:gs>
                      <a:gs pos="100000">
                        <a:srgbClr val="FFFFFF"/>
                      </a:gs>
                    </a:gsLst>
                    <a:lin ang="5400000" scaled="0"/>
                  </a:gradFill>
                  <a:effectLst/>
                  <a:uLnTx/>
                  <a:uFillTx/>
                  <a:latin typeface="Calibri" panose="020F0502020204030204"/>
                  <a:ea typeface="+mn-ea"/>
                  <a:cs typeface="+mn-cs"/>
                </a:rPr>
                <a:t>time to value</a:t>
              </a:r>
            </a:p>
          </p:txBody>
        </p:sp>
        <p:grpSp>
          <p:nvGrpSpPr>
            <p:cNvPr id="100" name="Group 99"/>
            <p:cNvGrpSpPr>
              <a:grpSpLocks noChangeAspect="1"/>
            </p:cNvGrpSpPr>
            <p:nvPr/>
          </p:nvGrpSpPr>
          <p:grpSpPr>
            <a:xfrm>
              <a:off x="9171985" y="2582856"/>
              <a:ext cx="2321471" cy="1920235"/>
              <a:chOff x="8961407" y="2192359"/>
              <a:chExt cx="2529394" cy="2092222"/>
            </a:xfrm>
          </p:grpSpPr>
          <p:grpSp>
            <p:nvGrpSpPr>
              <p:cNvPr id="99" name="Group 98"/>
              <p:cNvGrpSpPr/>
              <p:nvPr/>
            </p:nvGrpSpPr>
            <p:grpSpPr>
              <a:xfrm>
                <a:off x="9235726" y="2582872"/>
                <a:ext cx="1961138" cy="1396991"/>
                <a:chOff x="9235726" y="2582872"/>
                <a:chExt cx="1961138" cy="1396991"/>
              </a:xfrm>
            </p:grpSpPr>
            <p:cxnSp>
              <p:nvCxnSpPr>
                <p:cNvPr id="28" name="Straight Connector 27"/>
                <p:cNvCxnSpPr/>
                <p:nvPr/>
              </p:nvCxnSpPr>
              <p:spPr>
                <a:xfrm flipH="1">
                  <a:off x="10274063" y="2582872"/>
                  <a:ext cx="378962" cy="727128"/>
                </a:xfrm>
                <a:prstGeom prst="line">
                  <a:avLst/>
                </a:prstGeom>
                <a:ln w="254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692919" y="2582872"/>
                  <a:ext cx="581144" cy="745406"/>
                </a:xfrm>
                <a:prstGeom prst="line">
                  <a:avLst/>
                </a:prstGeom>
                <a:ln w="254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87" idx="3"/>
                </p:cNvCxnSpPr>
                <p:nvPr/>
              </p:nvCxnSpPr>
              <p:spPr>
                <a:xfrm>
                  <a:off x="9235726" y="2984915"/>
                  <a:ext cx="1031574" cy="329533"/>
                </a:xfrm>
                <a:prstGeom prst="line">
                  <a:avLst/>
                </a:prstGeom>
                <a:ln w="254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47" idx="3"/>
                </p:cNvCxnSpPr>
                <p:nvPr/>
              </p:nvCxnSpPr>
              <p:spPr>
                <a:xfrm flipV="1">
                  <a:off x="9495192" y="3314448"/>
                  <a:ext cx="758424" cy="447566"/>
                </a:xfrm>
                <a:prstGeom prst="line">
                  <a:avLst/>
                </a:prstGeom>
                <a:ln w="254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64" idx="0"/>
                </p:cNvCxnSpPr>
                <p:nvPr/>
              </p:nvCxnSpPr>
              <p:spPr>
                <a:xfrm flipV="1">
                  <a:off x="10168939" y="3308074"/>
                  <a:ext cx="94870" cy="671789"/>
                </a:xfrm>
                <a:prstGeom prst="line">
                  <a:avLst/>
                </a:prstGeom>
                <a:ln w="254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7" idx="0"/>
                </p:cNvCxnSpPr>
                <p:nvPr/>
              </p:nvCxnSpPr>
              <p:spPr>
                <a:xfrm flipH="1" flipV="1">
                  <a:off x="10260379" y="3310000"/>
                  <a:ext cx="708597" cy="464858"/>
                </a:xfrm>
                <a:prstGeom prst="line">
                  <a:avLst/>
                </a:prstGeom>
                <a:ln w="254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59" idx="1"/>
                </p:cNvCxnSpPr>
                <p:nvPr/>
              </p:nvCxnSpPr>
              <p:spPr>
                <a:xfrm flipH="1">
                  <a:off x="10274063" y="2981279"/>
                  <a:ext cx="922801" cy="333169"/>
                </a:xfrm>
                <a:prstGeom prst="line">
                  <a:avLst/>
                </a:prstGeom>
                <a:ln w="254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2" name="Group 36"/>
              <p:cNvGrpSpPr>
                <a:grpSpLocks noChangeAspect="1"/>
              </p:cNvGrpSpPr>
              <p:nvPr/>
            </p:nvGrpSpPr>
            <p:grpSpPr bwMode="auto">
              <a:xfrm>
                <a:off x="9418602" y="2288462"/>
                <a:ext cx="365760" cy="294410"/>
                <a:chOff x="3598" y="1460"/>
                <a:chExt cx="487" cy="392"/>
              </a:xfrm>
            </p:grpSpPr>
            <p:sp>
              <p:nvSpPr>
                <p:cNvPr id="91" name="Rectangle 37"/>
                <p:cNvSpPr>
                  <a:spLocks noChangeArrowheads="1"/>
                </p:cNvSpPr>
                <p:nvPr/>
              </p:nvSpPr>
              <p:spPr bwMode="auto">
                <a:xfrm>
                  <a:off x="3598" y="1460"/>
                  <a:ext cx="487" cy="392"/>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Rectangle 38"/>
                <p:cNvSpPr>
                  <a:spLocks noChangeArrowheads="1"/>
                </p:cNvSpPr>
                <p:nvPr/>
              </p:nvSpPr>
              <p:spPr bwMode="auto">
                <a:xfrm>
                  <a:off x="3832" y="1764"/>
                  <a:ext cx="20" cy="2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oup 41"/>
              <p:cNvGrpSpPr>
                <a:grpSpLocks noChangeAspect="1"/>
              </p:cNvGrpSpPr>
              <p:nvPr/>
            </p:nvGrpSpPr>
            <p:grpSpPr bwMode="auto">
              <a:xfrm>
                <a:off x="9052846" y="2843960"/>
                <a:ext cx="182880" cy="281910"/>
                <a:chOff x="2955" y="1777"/>
                <a:chExt cx="253" cy="390"/>
              </a:xfrm>
            </p:grpSpPr>
            <p:sp>
              <p:nvSpPr>
                <p:cNvPr id="87" name="Rectangle 42"/>
                <p:cNvSpPr>
                  <a:spLocks noChangeArrowheads="1"/>
                </p:cNvSpPr>
                <p:nvPr/>
              </p:nvSpPr>
              <p:spPr bwMode="auto">
                <a:xfrm>
                  <a:off x="2955" y="1777"/>
                  <a:ext cx="253" cy="39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Line 43"/>
                <p:cNvSpPr>
                  <a:spLocks noChangeShapeType="1"/>
                </p:cNvSpPr>
                <p:nvPr/>
              </p:nvSpPr>
              <p:spPr bwMode="auto">
                <a:xfrm>
                  <a:off x="2955" y="1847"/>
                  <a:ext cx="253" cy="0"/>
                </a:xfrm>
                <a:prstGeom prst="line">
                  <a:avLst/>
                </a:prstGeom>
                <a:noFill/>
                <a:ln w="254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ine 44"/>
                <p:cNvSpPr>
                  <a:spLocks noChangeShapeType="1"/>
                </p:cNvSpPr>
                <p:nvPr/>
              </p:nvSpPr>
              <p:spPr bwMode="auto">
                <a:xfrm flipH="1">
                  <a:off x="2955" y="2055"/>
                  <a:ext cx="253" cy="0"/>
                </a:xfrm>
                <a:prstGeom prst="line">
                  <a:avLst/>
                </a:prstGeom>
                <a:noFill/>
                <a:ln w="254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45"/>
                <p:cNvSpPr>
                  <a:spLocks noChangeArrowheads="1"/>
                </p:cNvSpPr>
                <p:nvPr/>
              </p:nvSpPr>
              <p:spPr bwMode="auto">
                <a:xfrm>
                  <a:off x="3075" y="2104"/>
                  <a:ext cx="14" cy="14"/>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6" name="Freeform 54"/>
              <p:cNvSpPr>
                <a:spLocks/>
              </p:cNvSpPr>
              <p:nvPr/>
            </p:nvSpPr>
            <p:spPr bwMode="auto">
              <a:xfrm>
                <a:off x="9724979" y="2840324"/>
                <a:ext cx="1057275" cy="712787"/>
              </a:xfrm>
              <a:custGeom>
                <a:avLst/>
                <a:gdLst>
                  <a:gd name="T0" fmla="*/ 90 w 120"/>
                  <a:gd name="T1" fmla="*/ 20 h 80"/>
                  <a:gd name="T2" fmla="*/ 90 w 120"/>
                  <a:gd name="T3" fmla="*/ 20 h 80"/>
                  <a:gd name="T4" fmla="*/ 60 w 120"/>
                  <a:gd name="T5" fmla="*/ 0 h 80"/>
                  <a:gd name="T6" fmla="*/ 28 w 120"/>
                  <a:gd name="T7" fmla="*/ 32 h 80"/>
                  <a:gd name="T8" fmla="*/ 28 w 120"/>
                  <a:gd name="T9" fmla="*/ 32 h 80"/>
                  <a:gd name="T10" fmla="*/ 24 w 120"/>
                  <a:gd name="T11" fmla="*/ 32 h 80"/>
                  <a:gd name="T12" fmla="*/ 0 w 120"/>
                  <a:gd name="T13" fmla="*/ 56 h 80"/>
                  <a:gd name="T14" fmla="*/ 24 w 120"/>
                  <a:gd name="T15" fmla="*/ 80 h 80"/>
                  <a:gd name="T16" fmla="*/ 90 w 120"/>
                  <a:gd name="T17" fmla="*/ 80 h 80"/>
                  <a:gd name="T18" fmla="*/ 120 w 120"/>
                  <a:gd name="T19" fmla="*/ 50 h 80"/>
                  <a:gd name="T20" fmla="*/ 90 w 120"/>
                  <a:gd name="T21" fmla="*/ 2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0">
                    <a:moveTo>
                      <a:pt x="90" y="20"/>
                    </a:moveTo>
                    <a:cubicBezTo>
                      <a:pt x="90" y="20"/>
                      <a:pt x="90" y="20"/>
                      <a:pt x="90" y="20"/>
                    </a:cubicBezTo>
                    <a:cubicBezTo>
                      <a:pt x="85" y="8"/>
                      <a:pt x="73" y="0"/>
                      <a:pt x="60" y="0"/>
                    </a:cubicBezTo>
                    <a:cubicBezTo>
                      <a:pt x="42" y="0"/>
                      <a:pt x="28" y="14"/>
                      <a:pt x="28" y="32"/>
                    </a:cubicBezTo>
                    <a:cubicBezTo>
                      <a:pt x="28" y="32"/>
                      <a:pt x="28" y="32"/>
                      <a:pt x="28" y="32"/>
                    </a:cubicBezTo>
                    <a:cubicBezTo>
                      <a:pt x="27" y="32"/>
                      <a:pt x="25" y="32"/>
                      <a:pt x="24" y="32"/>
                    </a:cubicBezTo>
                    <a:cubicBezTo>
                      <a:pt x="11" y="32"/>
                      <a:pt x="0" y="43"/>
                      <a:pt x="0" y="56"/>
                    </a:cubicBezTo>
                    <a:cubicBezTo>
                      <a:pt x="0" y="69"/>
                      <a:pt x="11" y="80"/>
                      <a:pt x="24" y="80"/>
                    </a:cubicBezTo>
                    <a:cubicBezTo>
                      <a:pt x="90" y="80"/>
                      <a:pt x="90" y="80"/>
                      <a:pt x="90" y="80"/>
                    </a:cubicBezTo>
                    <a:cubicBezTo>
                      <a:pt x="107" y="80"/>
                      <a:pt x="120" y="67"/>
                      <a:pt x="120" y="50"/>
                    </a:cubicBezTo>
                    <a:cubicBezTo>
                      <a:pt x="120" y="33"/>
                      <a:pt x="107" y="20"/>
                      <a:pt x="90" y="20"/>
                    </a:cubicBezTo>
                    <a:close/>
                  </a:path>
                </a:pathLst>
              </a:custGeom>
              <a:solidFill>
                <a:schemeClr val="bg1"/>
              </a:solidFill>
              <a:ln w="25400" cap="flat">
                <a:solidFill>
                  <a:srgbClr val="FFFFFF"/>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oup 48"/>
              <p:cNvGrpSpPr>
                <a:grpSpLocks noChangeAspect="1"/>
              </p:cNvGrpSpPr>
              <p:nvPr/>
            </p:nvGrpSpPr>
            <p:grpSpPr bwMode="auto">
              <a:xfrm>
                <a:off x="8961407" y="3523241"/>
                <a:ext cx="640080" cy="390519"/>
                <a:chOff x="3900" y="2197"/>
                <a:chExt cx="831" cy="507"/>
              </a:xfrm>
            </p:grpSpPr>
            <p:sp>
              <p:nvSpPr>
                <p:cNvPr id="46" name="Freeform 49"/>
                <p:cNvSpPr>
                  <a:spLocks/>
                </p:cNvSpPr>
                <p:nvPr/>
              </p:nvSpPr>
              <p:spPr bwMode="auto">
                <a:xfrm>
                  <a:off x="3900" y="2507"/>
                  <a:ext cx="831" cy="197"/>
                </a:xfrm>
                <a:custGeom>
                  <a:avLst/>
                  <a:gdLst>
                    <a:gd name="T0" fmla="*/ 693 w 831"/>
                    <a:gd name="T1" fmla="*/ 0 h 197"/>
                    <a:gd name="T2" fmla="*/ 831 w 831"/>
                    <a:gd name="T3" fmla="*/ 141 h 197"/>
                    <a:gd name="T4" fmla="*/ 831 w 831"/>
                    <a:gd name="T5" fmla="*/ 197 h 197"/>
                    <a:gd name="T6" fmla="*/ 0 w 831"/>
                    <a:gd name="T7" fmla="*/ 197 h 197"/>
                    <a:gd name="T8" fmla="*/ 0 w 831"/>
                    <a:gd name="T9" fmla="*/ 141 h 197"/>
                    <a:gd name="T10" fmla="*/ 138 w 831"/>
                    <a:gd name="T11" fmla="*/ 0 h 197"/>
                    <a:gd name="T12" fmla="*/ 693 w 831"/>
                    <a:gd name="T13" fmla="*/ 0 h 197"/>
                  </a:gdLst>
                  <a:ahLst/>
                  <a:cxnLst>
                    <a:cxn ang="0">
                      <a:pos x="T0" y="T1"/>
                    </a:cxn>
                    <a:cxn ang="0">
                      <a:pos x="T2" y="T3"/>
                    </a:cxn>
                    <a:cxn ang="0">
                      <a:pos x="T4" y="T5"/>
                    </a:cxn>
                    <a:cxn ang="0">
                      <a:pos x="T6" y="T7"/>
                    </a:cxn>
                    <a:cxn ang="0">
                      <a:pos x="T8" y="T9"/>
                    </a:cxn>
                    <a:cxn ang="0">
                      <a:pos x="T10" y="T11"/>
                    </a:cxn>
                    <a:cxn ang="0">
                      <a:pos x="T12" y="T13"/>
                    </a:cxn>
                  </a:cxnLst>
                  <a:rect l="0" t="0" r="r" b="b"/>
                  <a:pathLst>
                    <a:path w="831" h="197">
                      <a:moveTo>
                        <a:pt x="693" y="0"/>
                      </a:moveTo>
                      <a:lnTo>
                        <a:pt x="831" y="141"/>
                      </a:lnTo>
                      <a:lnTo>
                        <a:pt x="831" y="197"/>
                      </a:lnTo>
                      <a:lnTo>
                        <a:pt x="0" y="197"/>
                      </a:lnTo>
                      <a:lnTo>
                        <a:pt x="0" y="141"/>
                      </a:lnTo>
                      <a:lnTo>
                        <a:pt x="138" y="0"/>
                      </a:lnTo>
                      <a:lnTo>
                        <a:pt x="693" y="0"/>
                      </a:lnTo>
                      <a:close/>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0"/>
                <p:cNvSpPr>
                  <a:spLocks/>
                </p:cNvSpPr>
                <p:nvPr/>
              </p:nvSpPr>
              <p:spPr bwMode="auto">
                <a:xfrm>
                  <a:off x="4038" y="2197"/>
                  <a:ext cx="555" cy="310"/>
                </a:xfrm>
                <a:custGeom>
                  <a:avLst/>
                  <a:gdLst>
                    <a:gd name="T0" fmla="*/ 0 w 555"/>
                    <a:gd name="T1" fmla="*/ 310 h 310"/>
                    <a:gd name="T2" fmla="*/ 0 w 555"/>
                    <a:gd name="T3" fmla="*/ 0 h 310"/>
                    <a:gd name="T4" fmla="*/ 555 w 555"/>
                    <a:gd name="T5" fmla="*/ 0 h 310"/>
                    <a:gd name="T6" fmla="*/ 555 w 555"/>
                    <a:gd name="T7" fmla="*/ 310 h 310"/>
                  </a:gdLst>
                  <a:ahLst/>
                  <a:cxnLst>
                    <a:cxn ang="0">
                      <a:pos x="T0" y="T1"/>
                    </a:cxn>
                    <a:cxn ang="0">
                      <a:pos x="T2" y="T3"/>
                    </a:cxn>
                    <a:cxn ang="0">
                      <a:pos x="T4" y="T5"/>
                    </a:cxn>
                    <a:cxn ang="0">
                      <a:pos x="T6" y="T7"/>
                    </a:cxn>
                  </a:cxnLst>
                  <a:rect l="0" t="0" r="r" b="b"/>
                  <a:pathLst>
                    <a:path w="555" h="310">
                      <a:moveTo>
                        <a:pt x="0" y="310"/>
                      </a:moveTo>
                      <a:lnTo>
                        <a:pt x="0" y="0"/>
                      </a:lnTo>
                      <a:lnTo>
                        <a:pt x="555" y="0"/>
                      </a:lnTo>
                      <a:lnTo>
                        <a:pt x="555" y="310"/>
                      </a:lnTo>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a:grpSpLocks noChangeAspect="1"/>
              </p:cNvGrpSpPr>
              <p:nvPr/>
            </p:nvGrpSpPr>
            <p:grpSpPr bwMode="auto">
              <a:xfrm>
                <a:off x="10667841" y="3582644"/>
                <a:ext cx="822960" cy="701937"/>
                <a:chOff x="6834" y="2808"/>
                <a:chExt cx="578" cy="493"/>
              </a:xfrm>
            </p:grpSpPr>
            <p:sp>
              <p:nvSpPr>
                <p:cNvPr id="7" name="Rectangle 5"/>
                <p:cNvSpPr>
                  <a:spLocks noChangeArrowheads="1"/>
                </p:cNvSpPr>
                <p:nvPr/>
              </p:nvSpPr>
              <p:spPr bwMode="auto">
                <a:xfrm>
                  <a:off x="6834" y="2943"/>
                  <a:ext cx="423" cy="268"/>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ine 6"/>
                <p:cNvSpPr>
                  <a:spLocks noChangeShapeType="1"/>
                </p:cNvSpPr>
                <p:nvPr/>
              </p:nvSpPr>
              <p:spPr bwMode="auto">
                <a:xfrm>
                  <a:off x="6945" y="3301"/>
                  <a:ext cx="223" cy="0"/>
                </a:xfrm>
                <a:prstGeom prst="line">
                  <a:avLst/>
                </a:prstGeom>
                <a:noFill/>
                <a:ln w="254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ine 7"/>
                <p:cNvSpPr>
                  <a:spLocks noChangeShapeType="1"/>
                </p:cNvSpPr>
                <p:nvPr/>
              </p:nvSpPr>
              <p:spPr bwMode="auto">
                <a:xfrm>
                  <a:off x="7056" y="3211"/>
                  <a:ext cx="0" cy="90"/>
                </a:xfrm>
                <a:prstGeom prst="line">
                  <a:avLst/>
                </a:prstGeom>
                <a:noFill/>
                <a:ln w="254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8"/>
                <p:cNvSpPr>
                  <a:spLocks/>
                </p:cNvSpPr>
                <p:nvPr/>
              </p:nvSpPr>
              <p:spPr bwMode="auto">
                <a:xfrm>
                  <a:off x="7123" y="2808"/>
                  <a:ext cx="289" cy="493"/>
                </a:xfrm>
                <a:custGeom>
                  <a:avLst/>
                  <a:gdLst>
                    <a:gd name="T0" fmla="*/ 0 w 289"/>
                    <a:gd name="T1" fmla="*/ 135 h 493"/>
                    <a:gd name="T2" fmla="*/ 0 w 289"/>
                    <a:gd name="T3" fmla="*/ 0 h 493"/>
                    <a:gd name="T4" fmla="*/ 289 w 289"/>
                    <a:gd name="T5" fmla="*/ 0 h 493"/>
                    <a:gd name="T6" fmla="*/ 289 w 289"/>
                    <a:gd name="T7" fmla="*/ 493 h 493"/>
                    <a:gd name="T8" fmla="*/ 0 w 289"/>
                    <a:gd name="T9" fmla="*/ 493 h 493"/>
                  </a:gdLst>
                  <a:ahLst/>
                  <a:cxnLst>
                    <a:cxn ang="0">
                      <a:pos x="T0" y="T1"/>
                    </a:cxn>
                    <a:cxn ang="0">
                      <a:pos x="T2" y="T3"/>
                    </a:cxn>
                    <a:cxn ang="0">
                      <a:pos x="T4" y="T5"/>
                    </a:cxn>
                    <a:cxn ang="0">
                      <a:pos x="T6" y="T7"/>
                    </a:cxn>
                    <a:cxn ang="0">
                      <a:pos x="T8" y="T9"/>
                    </a:cxn>
                  </a:cxnLst>
                  <a:rect l="0" t="0" r="r" b="b"/>
                  <a:pathLst>
                    <a:path w="289" h="493">
                      <a:moveTo>
                        <a:pt x="0" y="135"/>
                      </a:moveTo>
                      <a:lnTo>
                        <a:pt x="0" y="0"/>
                      </a:lnTo>
                      <a:lnTo>
                        <a:pt x="289" y="0"/>
                      </a:lnTo>
                      <a:lnTo>
                        <a:pt x="289" y="493"/>
                      </a:lnTo>
                      <a:lnTo>
                        <a:pt x="0" y="493"/>
                      </a:lnTo>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9"/>
                <p:cNvSpPr>
                  <a:spLocks noChangeArrowheads="1"/>
                </p:cNvSpPr>
                <p:nvPr/>
              </p:nvSpPr>
              <p:spPr bwMode="auto">
                <a:xfrm>
                  <a:off x="7323" y="2887"/>
                  <a:ext cx="22" cy="22"/>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0"/>
                <p:cNvSpPr>
                  <a:spLocks noChangeShapeType="1"/>
                </p:cNvSpPr>
                <p:nvPr/>
              </p:nvSpPr>
              <p:spPr bwMode="auto">
                <a:xfrm flipH="1">
                  <a:off x="7257" y="2987"/>
                  <a:ext cx="155" cy="0"/>
                </a:xfrm>
                <a:prstGeom prst="line">
                  <a:avLst/>
                </a:prstGeom>
                <a:noFill/>
                <a:ln w="254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1"/>
                <p:cNvSpPr>
                  <a:spLocks noChangeShapeType="1"/>
                </p:cNvSpPr>
                <p:nvPr/>
              </p:nvSpPr>
              <p:spPr bwMode="auto">
                <a:xfrm flipH="1">
                  <a:off x="7257" y="3122"/>
                  <a:ext cx="155" cy="0"/>
                </a:xfrm>
                <a:prstGeom prst="line">
                  <a:avLst/>
                </a:prstGeom>
                <a:noFill/>
                <a:ln w="254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oup 41"/>
              <p:cNvGrpSpPr>
                <a:grpSpLocks noChangeAspect="1"/>
              </p:cNvGrpSpPr>
              <p:nvPr/>
            </p:nvGrpSpPr>
            <p:grpSpPr bwMode="auto">
              <a:xfrm>
                <a:off x="11196864" y="2840324"/>
                <a:ext cx="182880" cy="281910"/>
                <a:chOff x="2955" y="1777"/>
                <a:chExt cx="253" cy="390"/>
              </a:xfrm>
            </p:grpSpPr>
            <p:sp>
              <p:nvSpPr>
                <p:cNvPr id="59" name="Rectangle 42"/>
                <p:cNvSpPr>
                  <a:spLocks noChangeArrowheads="1"/>
                </p:cNvSpPr>
                <p:nvPr/>
              </p:nvSpPr>
              <p:spPr bwMode="auto">
                <a:xfrm>
                  <a:off x="2955" y="1777"/>
                  <a:ext cx="253" cy="39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43"/>
                <p:cNvSpPr>
                  <a:spLocks noChangeShapeType="1"/>
                </p:cNvSpPr>
                <p:nvPr/>
              </p:nvSpPr>
              <p:spPr bwMode="auto">
                <a:xfrm>
                  <a:off x="2955" y="1847"/>
                  <a:ext cx="253" cy="0"/>
                </a:xfrm>
                <a:prstGeom prst="line">
                  <a:avLst/>
                </a:prstGeom>
                <a:noFill/>
                <a:ln w="254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Line 44"/>
                <p:cNvSpPr>
                  <a:spLocks noChangeShapeType="1"/>
                </p:cNvSpPr>
                <p:nvPr/>
              </p:nvSpPr>
              <p:spPr bwMode="auto">
                <a:xfrm flipH="1">
                  <a:off x="2955" y="2055"/>
                  <a:ext cx="253" cy="0"/>
                </a:xfrm>
                <a:prstGeom prst="line">
                  <a:avLst/>
                </a:prstGeom>
                <a:noFill/>
                <a:ln w="254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45"/>
                <p:cNvSpPr>
                  <a:spLocks noChangeArrowheads="1"/>
                </p:cNvSpPr>
                <p:nvPr/>
              </p:nvSpPr>
              <p:spPr bwMode="auto">
                <a:xfrm>
                  <a:off x="3075" y="2104"/>
                  <a:ext cx="14" cy="14"/>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Group 41"/>
              <p:cNvGrpSpPr>
                <a:grpSpLocks noChangeAspect="1"/>
              </p:cNvGrpSpPr>
              <p:nvPr/>
            </p:nvGrpSpPr>
            <p:grpSpPr bwMode="auto">
              <a:xfrm>
                <a:off x="10077499" y="3979863"/>
                <a:ext cx="182880" cy="281910"/>
                <a:chOff x="2955" y="1777"/>
                <a:chExt cx="253" cy="390"/>
              </a:xfrm>
            </p:grpSpPr>
            <p:sp>
              <p:nvSpPr>
                <p:cNvPr id="64" name="Rectangle 42"/>
                <p:cNvSpPr>
                  <a:spLocks noChangeArrowheads="1"/>
                </p:cNvSpPr>
                <p:nvPr/>
              </p:nvSpPr>
              <p:spPr bwMode="auto">
                <a:xfrm>
                  <a:off x="2955" y="1777"/>
                  <a:ext cx="253" cy="39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Line 43"/>
                <p:cNvSpPr>
                  <a:spLocks noChangeShapeType="1"/>
                </p:cNvSpPr>
                <p:nvPr/>
              </p:nvSpPr>
              <p:spPr bwMode="auto">
                <a:xfrm>
                  <a:off x="2955" y="1847"/>
                  <a:ext cx="253" cy="0"/>
                </a:xfrm>
                <a:prstGeom prst="line">
                  <a:avLst/>
                </a:prstGeom>
                <a:noFill/>
                <a:ln w="254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Line 44"/>
                <p:cNvSpPr>
                  <a:spLocks noChangeShapeType="1"/>
                </p:cNvSpPr>
                <p:nvPr/>
              </p:nvSpPr>
              <p:spPr bwMode="auto">
                <a:xfrm flipH="1">
                  <a:off x="2955" y="2055"/>
                  <a:ext cx="253" cy="0"/>
                </a:xfrm>
                <a:prstGeom prst="line">
                  <a:avLst/>
                </a:prstGeom>
                <a:noFill/>
                <a:ln w="254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45"/>
                <p:cNvSpPr>
                  <a:spLocks noChangeArrowheads="1"/>
                </p:cNvSpPr>
                <p:nvPr/>
              </p:nvSpPr>
              <p:spPr bwMode="auto">
                <a:xfrm>
                  <a:off x="3075" y="2104"/>
                  <a:ext cx="14" cy="14"/>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oup 48"/>
              <p:cNvGrpSpPr>
                <a:grpSpLocks noChangeAspect="1"/>
              </p:cNvGrpSpPr>
              <p:nvPr/>
            </p:nvGrpSpPr>
            <p:grpSpPr bwMode="auto">
              <a:xfrm>
                <a:off x="10332985" y="2192359"/>
                <a:ext cx="640080" cy="390519"/>
                <a:chOff x="3900" y="2197"/>
                <a:chExt cx="831" cy="507"/>
              </a:xfrm>
            </p:grpSpPr>
            <p:sp>
              <p:nvSpPr>
                <p:cNvPr id="81" name="Freeform 49"/>
                <p:cNvSpPr>
                  <a:spLocks/>
                </p:cNvSpPr>
                <p:nvPr/>
              </p:nvSpPr>
              <p:spPr bwMode="auto">
                <a:xfrm>
                  <a:off x="3900" y="2507"/>
                  <a:ext cx="831" cy="197"/>
                </a:xfrm>
                <a:custGeom>
                  <a:avLst/>
                  <a:gdLst>
                    <a:gd name="T0" fmla="*/ 693 w 831"/>
                    <a:gd name="T1" fmla="*/ 0 h 197"/>
                    <a:gd name="T2" fmla="*/ 831 w 831"/>
                    <a:gd name="T3" fmla="*/ 141 h 197"/>
                    <a:gd name="T4" fmla="*/ 831 w 831"/>
                    <a:gd name="T5" fmla="*/ 197 h 197"/>
                    <a:gd name="T6" fmla="*/ 0 w 831"/>
                    <a:gd name="T7" fmla="*/ 197 h 197"/>
                    <a:gd name="T8" fmla="*/ 0 w 831"/>
                    <a:gd name="T9" fmla="*/ 141 h 197"/>
                    <a:gd name="T10" fmla="*/ 138 w 831"/>
                    <a:gd name="T11" fmla="*/ 0 h 197"/>
                    <a:gd name="T12" fmla="*/ 693 w 831"/>
                    <a:gd name="T13" fmla="*/ 0 h 197"/>
                  </a:gdLst>
                  <a:ahLst/>
                  <a:cxnLst>
                    <a:cxn ang="0">
                      <a:pos x="T0" y="T1"/>
                    </a:cxn>
                    <a:cxn ang="0">
                      <a:pos x="T2" y="T3"/>
                    </a:cxn>
                    <a:cxn ang="0">
                      <a:pos x="T4" y="T5"/>
                    </a:cxn>
                    <a:cxn ang="0">
                      <a:pos x="T6" y="T7"/>
                    </a:cxn>
                    <a:cxn ang="0">
                      <a:pos x="T8" y="T9"/>
                    </a:cxn>
                    <a:cxn ang="0">
                      <a:pos x="T10" y="T11"/>
                    </a:cxn>
                    <a:cxn ang="0">
                      <a:pos x="T12" y="T13"/>
                    </a:cxn>
                  </a:cxnLst>
                  <a:rect l="0" t="0" r="r" b="b"/>
                  <a:pathLst>
                    <a:path w="831" h="197">
                      <a:moveTo>
                        <a:pt x="693" y="0"/>
                      </a:moveTo>
                      <a:lnTo>
                        <a:pt x="831" y="141"/>
                      </a:lnTo>
                      <a:lnTo>
                        <a:pt x="831" y="197"/>
                      </a:lnTo>
                      <a:lnTo>
                        <a:pt x="0" y="197"/>
                      </a:lnTo>
                      <a:lnTo>
                        <a:pt x="0" y="141"/>
                      </a:lnTo>
                      <a:lnTo>
                        <a:pt x="138" y="0"/>
                      </a:lnTo>
                      <a:lnTo>
                        <a:pt x="693" y="0"/>
                      </a:lnTo>
                      <a:close/>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50"/>
                <p:cNvSpPr>
                  <a:spLocks/>
                </p:cNvSpPr>
                <p:nvPr/>
              </p:nvSpPr>
              <p:spPr bwMode="auto">
                <a:xfrm>
                  <a:off x="4038" y="2197"/>
                  <a:ext cx="555" cy="310"/>
                </a:xfrm>
                <a:custGeom>
                  <a:avLst/>
                  <a:gdLst>
                    <a:gd name="T0" fmla="*/ 0 w 555"/>
                    <a:gd name="T1" fmla="*/ 310 h 310"/>
                    <a:gd name="T2" fmla="*/ 0 w 555"/>
                    <a:gd name="T3" fmla="*/ 0 h 310"/>
                    <a:gd name="T4" fmla="*/ 555 w 555"/>
                    <a:gd name="T5" fmla="*/ 0 h 310"/>
                    <a:gd name="T6" fmla="*/ 555 w 555"/>
                    <a:gd name="T7" fmla="*/ 310 h 310"/>
                  </a:gdLst>
                  <a:ahLst/>
                  <a:cxnLst>
                    <a:cxn ang="0">
                      <a:pos x="T0" y="T1"/>
                    </a:cxn>
                    <a:cxn ang="0">
                      <a:pos x="T2" y="T3"/>
                    </a:cxn>
                    <a:cxn ang="0">
                      <a:pos x="T4" y="T5"/>
                    </a:cxn>
                    <a:cxn ang="0">
                      <a:pos x="T6" y="T7"/>
                    </a:cxn>
                  </a:cxnLst>
                  <a:rect l="0" t="0" r="r" b="b"/>
                  <a:pathLst>
                    <a:path w="555" h="310">
                      <a:moveTo>
                        <a:pt x="0" y="310"/>
                      </a:moveTo>
                      <a:lnTo>
                        <a:pt x="0" y="0"/>
                      </a:lnTo>
                      <a:lnTo>
                        <a:pt x="555" y="0"/>
                      </a:lnTo>
                      <a:lnTo>
                        <a:pt x="555" y="310"/>
                      </a:lnTo>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34" name="TextBox 33"/>
          <p:cNvSpPr txBox="1"/>
          <p:nvPr/>
        </p:nvSpPr>
        <p:spPr>
          <a:xfrm>
            <a:off x="4480807" y="4165583"/>
            <a:ext cx="3657081" cy="747314"/>
          </a:xfrm>
          <a:prstGeom prst="rect">
            <a:avLst/>
          </a:prstGeom>
          <a:noFill/>
          <a:ln>
            <a:noFill/>
          </a:ln>
        </p:spPr>
        <p:txBody>
          <a:bodyPr wrap="square" lIns="182854" tIns="146283" rIns="182854" bIns="146283" rtlCol="0" anchor="t" anchorCtr="0">
            <a:spAutoFit/>
          </a:bodyPr>
          <a:lstStyle/>
          <a:p>
            <a:pPr marL="0" marR="0" lvl="0" indent="0" algn="ctr" defTabSz="932418" rtl="0" eaLnBrk="1" fontAlgn="auto" latinLnBrk="0" hangingPunct="1">
              <a:lnSpc>
                <a:spcPct val="90000"/>
              </a:lnSpc>
              <a:spcBef>
                <a:spcPts val="600"/>
              </a:spcBef>
              <a:spcAft>
                <a:spcPts val="0"/>
              </a:spcAft>
              <a:buClrTx/>
              <a:buSzTx/>
              <a:buFontTx/>
              <a:buNone/>
              <a:tabLst/>
              <a:defRPr/>
            </a:pPr>
            <a:r>
              <a:rPr kumimoji="0" lang="en-US" sz="3199"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ISV</a:t>
            </a:r>
          </a:p>
        </p:txBody>
      </p:sp>
      <p:sp>
        <p:nvSpPr>
          <p:cNvPr id="38" name="TextBox 37"/>
          <p:cNvSpPr txBox="1"/>
          <p:nvPr/>
        </p:nvSpPr>
        <p:spPr>
          <a:xfrm>
            <a:off x="4480807" y="4805565"/>
            <a:ext cx="3657081" cy="1142963"/>
          </a:xfrm>
          <a:prstGeom prst="rect">
            <a:avLst/>
          </a:prstGeom>
          <a:noFill/>
          <a:ln>
            <a:noFill/>
          </a:ln>
        </p:spPr>
        <p:txBody>
          <a:bodyPr wrap="square" lIns="182854" tIns="146283" rIns="182854" bIns="146283" rtlCol="0" anchor="t" anchorCtr="0">
            <a:spAutoFit/>
          </a:bodyPr>
          <a:lstStyle/>
          <a:p>
            <a:pPr marL="0" marR="0" lvl="0" indent="0" algn="ctr" defTabSz="932418"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mn-cs"/>
              </a:rPr>
              <a:t>Build innovative apps </a:t>
            </a:r>
            <a:b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mn-cs"/>
              </a:rPr>
            </a:br>
            <a: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mn-cs"/>
              </a:rPr>
              <a:t>and connect with </a:t>
            </a:r>
            <a:b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mn-cs"/>
              </a:rPr>
            </a:br>
            <a:r>
              <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Calibri" panose="020F0502020204030204"/>
                <a:ea typeface="+mn-ea"/>
                <a:cs typeface="+mn-cs"/>
              </a:rPr>
              <a:t>qualified customers </a:t>
            </a:r>
          </a:p>
        </p:txBody>
      </p:sp>
      <p:grpSp>
        <p:nvGrpSpPr>
          <p:cNvPr id="163" name="Group 162"/>
          <p:cNvGrpSpPr/>
          <p:nvPr/>
        </p:nvGrpSpPr>
        <p:grpSpPr>
          <a:xfrm>
            <a:off x="5102751" y="2337045"/>
            <a:ext cx="2413192" cy="1645686"/>
            <a:chOff x="5217911" y="2651760"/>
            <a:chExt cx="2413534" cy="1645919"/>
          </a:xfrm>
        </p:grpSpPr>
        <p:grpSp>
          <p:nvGrpSpPr>
            <p:cNvPr id="162" name="Group 161"/>
            <p:cNvGrpSpPr/>
            <p:nvPr/>
          </p:nvGrpSpPr>
          <p:grpSpPr>
            <a:xfrm>
              <a:off x="5217911" y="2651760"/>
              <a:ext cx="1188720" cy="1188720"/>
              <a:chOff x="5217911" y="2651760"/>
              <a:chExt cx="1188720" cy="1188720"/>
            </a:xfrm>
          </p:grpSpPr>
          <p:sp>
            <p:nvSpPr>
              <p:cNvPr id="114" name="Rectangle 113"/>
              <p:cNvSpPr>
                <a:spLocks noChangeAspect="1"/>
              </p:cNvSpPr>
              <p:nvPr/>
            </p:nvSpPr>
            <p:spPr bwMode="auto">
              <a:xfrm>
                <a:off x="5217911" y="3566160"/>
                <a:ext cx="274320" cy="27432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15" name="Rectangle 114"/>
              <p:cNvSpPr>
                <a:spLocks noChangeAspect="1"/>
              </p:cNvSpPr>
              <p:nvPr/>
            </p:nvSpPr>
            <p:spPr bwMode="auto">
              <a:xfrm>
                <a:off x="5675111" y="3566160"/>
                <a:ext cx="274320" cy="27432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12" name="Rectangle 111"/>
              <p:cNvSpPr>
                <a:spLocks noChangeAspect="1"/>
              </p:cNvSpPr>
              <p:nvPr/>
            </p:nvSpPr>
            <p:spPr bwMode="auto">
              <a:xfrm>
                <a:off x="5217911" y="3108960"/>
                <a:ext cx="274320" cy="27432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13" name="Rectangle 112"/>
              <p:cNvSpPr>
                <a:spLocks noChangeAspect="1"/>
              </p:cNvSpPr>
              <p:nvPr/>
            </p:nvSpPr>
            <p:spPr bwMode="auto">
              <a:xfrm>
                <a:off x="5675111" y="3108960"/>
                <a:ext cx="274320" cy="27432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44" name="Rectangle 143"/>
              <p:cNvSpPr>
                <a:spLocks noChangeAspect="1"/>
              </p:cNvSpPr>
              <p:nvPr/>
            </p:nvSpPr>
            <p:spPr bwMode="auto">
              <a:xfrm>
                <a:off x="5217911" y="2651760"/>
                <a:ext cx="274320" cy="27432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45" name="Rectangle 144"/>
              <p:cNvSpPr>
                <a:spLocks noChangeAspect="1"/>
              </p:cNvSpPr>
              <p:nvPr/>
            </p:nvSpPr>
            <p:spPr bwMode="auto">
              <a:xfrm>
                <a:off x="5675111" y="2651760"/>
                <a:ext cx="274320" cy="27432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46" name="Rectangle 145"/>
              <p:cNvSpPr>
                <a:spLocks noChangeAspect="1"/>
              </p:cNvSpPr>
              <p:nvPr/>
            </p:nvSpPr>
            <p:spPr bwMode="auto">
              <a:xfrm>
                <a:off x="6132311" y="2651760"/>
                <a:ext cx="274320" cy="274320"/>
              </a:xfrm>
              <a:prstGeom prst="rect">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grpSp>
        <p:grpSp>
          <p:nvGrpSpPr>
            <p:cNvPr id="152" name="Group 19"/>
            <p:cNvGrpSpPr>
              <a:grpSpLocks noChangeAspect="1"/>
            </p:cNvGrpSpPr>
            <p:nvPr/>
          </p:nvGrpSpPr>
          <p:grpSpPr bwMode="auto">
            <a:xfrm>
              <a:off x="6132311" y="3108959"/>
              <a:ext cx="1499134" cy="1188720"/>
              <a:chOff x="3897" y="2198"/>
              <a:chExt cx="623" cy="494"/>
            </a:xfrm>
          </p:grpSpPr>
          <p:sp>
            <p:nvSpPr>
              <p:cNvPr id="154" name="Oval 20"/>
              <p:cNvSpPr>
                <a:spLocks noChangeArrowheads="1"/>
              </p:cNvSpPr>
              <p:nvPr/>
            </p:nvSpPr>
            <p:spPr bwMode="auto">
              <a:xfrm>
                <a:off x="3920" y="2198"/>
                <a:ext cx="177" cy="180"/>
              </a:xfrm>
              <a:prstGeom prst="ellipse">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21"/>
              <p:cNvSpPr>
                <a:spLocks/>
              </p:cNvSpPr>
              <p:nvPr/>
            </p:nvSpPr>
            <p:spPr bwMode="auto">
              <a:xfrm>
                <a:off x="3897" y="2378"/>
                <a:ext cx="223" cy="112"/>
              </a:xfrm>
              <a:custGeom>
                <a:avLst/>
                <a:gdLst>
                  <a:gd name="T0" fmla="*/ 0 w 40"/>
                  <a:gd name="T1" fmla="*/ 20 h 20"/>
                  <a:gd name="T2" fmla="*/ 20 w 40"/>
                  <a:gd name="T3" fmla="*/ 0 h 20"/>
                  <a:gd name="T4" fmla="*/ 40 w 40"/>
                  <a:gd name="T5" fmla="*/ 20 h 20"/>
                </a:gdLst>
                <a:ahLst/>
                <a:cxnLst>
                  <a:cxn ang="0">
                    <a:pos x="T0" y="T1"/>
                  </a:cxn>
                  <a:cxn ang="0">
                    <a:pos x="T2" y="T3"/>
                  </a:cxn>
                  <a:cxn ang="0">
                    <a:pos x="T4" y="T5"/>
                  </a:cxn>
                </a:cxnLst>
                <a:rect l="0" t="0" r="r" b="b"/>
                <a:pathLst>
                  <a:path w="40" h="20">
                    <a:moveTo>
                      <a:pt x="0" y="20"/>
                    </a:moveTo>
                    <a:cubicBezTo>
                      <a:pt x="0" y="9"/>
                      <a:pt x="9" y="0"/>
                      <a:pt x="20" y="0"/>
                    </a:cubicBezTo>
                    <a:cubicBezTo>
                      <a:pt x="31" y="0"/>
                      <a:pt x="40" y="9"/>
                      <a:pt x="40" y="20"/>
                    </a:cubicBezTo>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Oval 22"/>
              <p:cNvSpPr>
                <a:spLocks noChangeArrowheads="1"/>
              </p:cNvSpPr>
              <p:nvPr/>
            </p:nvSpPr>
            <p:spPr bwMode="auto">
              <a:xfrm>
                <a:off x="4120" y="2400"/>
                <a:ext cx="177" cy="180"/>
              </a:xfrm>
              <a:prstGeom prst="ellipse">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23"/>
              <p:cNvSpPr>
                <a:spLocks/>
              </p:cNvSpPr>
              <p:nvPr/>
            </p:nvSpPr>
            <p:spPr bwMode="auto">
              <a:xfrm>
                <a:off x="4097" y="2580"/>
                <a:ext cx="223" cy="112"/>
              </a:xfrm>
              <a:custGeom>
                <a:avLst/>
                <a:gdLst>
                  <a:gd name="T0" fmla="*/ 0 w 40"/>
                  <a:gd name="T1" fmla="*/ 20 h 20"/>
                  <a:gd name="T2" fmla="*/ 20 w 40"/>
                  <a:gd name="T3" fmla="*/ 0 h 20"/>
                  <a:gd name="T4" fmla="*/ 40 w 40"/>
                  <a:gd name="T5" fmla="*/ 20 h 20"/>
                </a:gdLst>
                <a:ahLst/>
                <a:cxnLst>
                  <a:cxn ang="0">
                    <a:pos x="T0" y="T1"/>
                  </a:cxn>
                  <a:cxn ang="0">
                    <a:pos x="T2" y="T3"/>
                  </a:cxn>
                  <a:cxn ang="0">
                    <a:pos x="T4" y="T5"/>
                  </a:cxn>
                </a:cxnLst>
                <a:rect l="0" t="0" r="r" b="b"/>
                <a:pathLst>
                  <a:path w="40" h="20">
                    <a:moveTo>
                      <a:pt x="0" y="20"/>
                    </a:moveTo>
                    <a:cubicBezTo>
                      <a:pt x="0" y="9"/>
                      <a:pt x="9" y="0"/>
                      <a:pt x="20" y="0"/>
                    </a:cubicBezTo>
                    <a:cubicBezTo>
                      <a:pt x="31" y="0"/>
                      <a:pt x="40" y="9"/>
                      <a:pt x="40" y="20"/>
                    </a:cubicBezTo>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Oval 24"/>
              <p:cNvSpPr>
                <a:spLocks noChangeArrowheads="1"/>
              </p:cNvSpPr>
              <p:nvPr/>
            </p:nvSpPr>
            <p:spPr bwMode="auto">
              <a:xfrm>
                <a:off x="4320" y="2198"/>
                <a:ext cx="178" cy="180"/>
              </a:xfrm>
              <a:prstGeom prst="ellipse">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25"/>
              <p:cNvSpPr>
                <a:spLocks/>
              </p:cNvSpPr>
              <p:nvPr/>
            </p:nvSpPr>
            <p:spPr bwMode="auto">
              <a:xfrm>
                <a:off x="4297" y="2378"/>
                <a:ext cx="223" cy="112"/>
              </a:xfrm>
              <a:custGeom>
                <a:avLst/>
                <a:gdLst>
                  <a:gd name="T0" fmla="*/ 0 w 40"/>
                  <a:gd name="T1" fmla="*/ 20 h 20"/>
                  <a:gd name="T2" fmla="*/ 20 w 40"/>
                  <a:gd name="T3" fmla="*/ 0 h 20"/>
                  <a:gd name="T4" fmla="*/ 40 w 40"/>
                  <a:gd name="T5" fmla="*/ 20 h 20"/>
                </a:gdLst>
                <a:ahLst/>
                <a:cxnLst>
                  <a:cxn ang="0">
                    <a:pos x="T0" y="T1"/>
                  </a:cxn>
                  <a:cxn ang="0">
                    <a:pos x="T2" y="T3"/>
                  </a:cxn>
                  <a:cxn ang="0">
                    <a:pos x="T4" y="T5"/>
                  </a:cxn>
                </a:cxnLst>
                <a:rect l="0" t="0" r="r" b="b"/>
                <a:pathLst>
                  <a:path w="40" h="20">
                    <a:moveTo>
                      <a:pt x="0" y="20"/>
                    </a:moveTo>
                    <a:cubicBezTo>
                      <a:pt x="0" y="9"/>
                      <a:pt x="9" y="0"/>
                      <a:pt x="20" y="0"/>
                    </a:cubicBezTo>
                    <a:cubicBezTo>
                      <a:pt x="31" y="0"/>
                      <a:pt x="40" y="9"/>
                      <a:pt x="40" y="20"/>
                    </a:cubicBezTo>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7363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279" y="293597"/>
            <a:ext cx="10726460" cy="1351952"/>
          </a:xfrm>
        </p:spPr>
        <p:txBody>
          <a:bodyPr/>
          <a:lstStyle/>
          <a:p>
            <a:r>
              <a:rPr lang="en-US" dirty="0"/>
              <a:t>Easily discover third-party business apps</a:t>
            </a:r>
            <a:br>
              <a:rPr lang="en-US" dirty="0"/>
            </a:br>
            <a:endParaRPr lang="en-US" dirty="0"/>
          </a:p>
        </p:txBody>
      </p:sp>
      <p:sp>
        <p:nvSpPr>
          <p:cNvPr id="7" name="Text Placeholder 6"/>
          <p:cNvSpPr>
            <a:spLocks noGrp="1"/>
          </p:cNvSpPr>
          <p:nvPr>
            <p:ph type="body" sz="quarter" idx="10"/>
          </p:nvPr>
        </p:nvSpPr>
        <p:spPr>
          <a:xfrm>
            <a:off x="274639" y="1212850"/>
            <a:ext cx="11887133" cy="3747435"/>
          </a:xfrm>
        </p:spPr>
        <p:txBody>
          <a:bodyPr>
            <a:normAutofit/>
          </a:bodyPr>
          <a:lstStyle/>
          <a:p>
            <a:r>
              <a:rPr lang="en-US" dirty="0"/>
              <a:t>Relevant apps are </a:t>
            </a:r>
            <a:br>
              <a:rPr lang="en-US" dirty="0"/>
            </a:br>
            <a:r>
              <a:rPr lang="en-US" dirty="0"/>
              <a:t>displayed within </a:t>
            </a:r>
            <a:br>
              <a:rPr lang="en-US" dirty="0"/>
            </a:br>
            <a:r>
              <a:rPr lang="en-US" dirty="0"/>
              <a:t>context of your </a:t>
            </a:r>
            <a:br>
              <a:rPr lang="en-US" dirty="0"/>
            </a:br>
            <a:r>
              <a:rPr lang="en-US" dirty="0"/>
              <a:t>business app</a:t>
            </a:r>
          </a:p>
          <a:p>
            <a:endParaRPr lang="en-US" dirty="0"/>
          </a:p>
          <a:p>
            <a:r>
              <a:rPr lang="en-US" dirty="0"/>
              <a:t>OR </a:t>
            </a:r>
          </a:p>
          <a:p>
            <a:endParaRPr lang="en-US" dirty="0"/>
          </a:p>
          <a:p>
            <a:r>
              <a:rPr lang="en-US" dirty="0"/>
              <a:t>AppSource.com</a:t>
            </a:r>
          </a:p>
        </p:txBody>
      </p:sp>
      <p:grpSp>
        <p:nvGrpSpPr>
          <p:cNvPr id="5" name="Group 4"/>
          <p:cNvGrpSpPr/>
          <p:nvPr/>
        </p:nvGrpSpPr>
        <p:grpSpPr>
          <a:xfrm>
            <a:off x="2910988" y="1851539"/>
            <a:ext cx="10438480" cy="5028487"/>
            <a:chOff x="3246437" y="1944134"/>
            <a:chExt cx="10439961" cy="5029201"/>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6437" y="1944134"/>
              <a:ext cx="10439961" cy="5029201"/>
            </a:xfrm>
            <a:prstGeom prst="rect">
              <a:avLst/>
            </a:prstGeom>
          </p:spPr>
        </p:pic>
        <p:pic>
          <p:nvPicPr>
            <p:cNvPr id="4" name="Picture 3"/>
            <p:cNvPicPr>
              <a:picLocks noChangeAspect="1"/>
            </p:cNvPicPr>
            <p:nvPr/>
          </p:nvPicPr>
          <p:blipFill rotWithShape="1">
            <a:blip r:embed="rId4"/>
            <a:srcRect b="1008"/>
            <a:stretch/>
          </p:blipFill>
          <p:spPr>
            <a:xfrm>
              <a:off x="4878135" y="2248935"/>
              <a:ext cx="7177686" cy="4191000"/>
            </a:xfrm>
            <a:prstGeom prst="rect">
              <a:avLst/>
            </a:prstGeom>
          </p:spPr>
        </p:pic>
      </p:grpSp>
    </p:spTree>
    <p:extLst>
      <p:ext uri="{BB962C8B-B14F-4D97-AF65-F5344CB8AC3E}">
        <p14:creationId xmlns:p14="http://schemas.microsoft.com/office/powerpoint/2010/main" val="192723098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Yv6Zi1hNfEWxomY1fk06jw"/>
</p:tagLst>
</file>

<file path=ppt/theme/theme1.xml><?xml version="1.0" encoding="utf-8"?>
<a:theme xmlns:a="http://schemas.openxmlformats.org/drawingml/2006/main" name="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2017_Template.potx" id="{5417D3E2-C3A5-48BF-8802-FB8B38AE9E9C}" vid="{3B9D3600-BA2F-499E-9B74-B0493B08579C}"/>
    </a:ext>
  </a:extLst>
</a:theme>
</file>

<file path=ppt/theme/theme10.xml><?xml version="1.0" encoding="utf-8"?>
<a:theme xmlns:a="http://schemas.openxmlformats.org/drawingml/2006/main" name="1_3-50045_US_Roadshow_BeyondBuild_Template">
  <a:themeElements>
    <a:clrScheme name="Custom 3">
      <a:dk1>
        <a:srgbClr val="505050"/>
      </a:dk1>
      <a:lt1>
        <a:srgbClr val="FFFFFF"/>
      </a:lt1>
      <a:dk2>
        <a:srgbClr val="D83B01"/>
      </a:dk2>
      <a:lt2>
        <a:srgbClr val="F8F8F8"/>
      </a:lt2>
      <a:accent1>
        <a:srgbClr val="D83B01"/>
      </a:accent1>
      <a:accent2>
        <a:srgbClr val="FFB900"/>
      </a:accent2>
      <a:accent3>
        <a:srgbClr val="00BCF2"/>
      </a:accent3>
      <a:accent4>
        <a:srgbClr val="0078D7"/>
      </a:accent4>
      <a:accent5>
        <a:srgbClr val="D2D2D2"/>
      </a:accent5>
      <a:accent6>
        <a:srgbClr val="73737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0838C69F-D4D4-421C-85B3-F6CAED6CF3E1}" vid="{BA9DE3A7-CF6B-4E05-A4CF-E4F071EE9B6C}"/>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Exec Retreat Template - Dark Gray">
  <a:themeElements>
    <a:clrScheme name="ER 2017 Dark 2">
      <a:dk1>
        <a:srgbClr val="353535"/>
      </a:dk1>
      <a:lt1>
        <a:srgbClr val="FFFFFF"/>
      </a:lt1>
      <a:dk2>
        <a:srgbClr val="0078D7"/>
      </a:dk2>
      <a:lt2>
        <a:srgbClr val="CDF4FF"/>
      </a:lt2>
      <a:accent1>
        <a:srgbClr val="0078D7"/>
      </a:accent1>
      <a:accent2>
        <a:srgbClr val="D2D2D2"/>
      </a:accent2>
      <a:accent3>
        <a:srgbClr val="00BCF2"/>
      </a:accent3>
      <a:accent4>
        <a:srgbClr val="BAD80A"/>
      </a:accent4>
      <a:accent5>
        <a:srgbClr val="107C1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xec Retreat 2017 Template v03" id="{18E2FCB0-98EC-49FF-9AD9-264D5F303285}" vid="{BF3C684A-CF42-49A6-BC75-3BDB783F0B5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50111_Build 2017_DARK GRAY TEMPLATE">
  <a:themeElements>
    <a:clrScheme name="Build 2017 Colors (Dark Gray)">
      <a:dk1>
        <a:srgbClr val="505050"/>
      </a:dk1>
      <a:lt1>
        <a:srgbClr val="FFFFFF"/>
      </a:lt1>
      <a:dk2>
        <a:srgbClr val="0078D7"/>
      </a:dk2>
      <a:lt2>
        <a:srgbClr val="EAEAEA"/>
      </a:lt2>
      <a:accent1>
        <a:srgbClr val="0078D7"/>
      </a:accent1>
      <a:accent2>
        <a:srgbClr val="00BCF2"/>
      </a:accent2>
      <a:accent3>
        <a:srgbClr val="EAEAEA"/>
      </a:accent3>
      <a:accent4>
        <a:srgbClr val="002050"/>
      </a:accent4>
      <a:accent5>
        <a:srgbClr val="FFB90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2017_Template.potx" id="{5417D3E2-C3A5-48BF-8802-FB8B38AE9E9C}" vid="{D138E69B-724A-4446-A2DA-FF3B08B1663E}"/>
    </a:ext>
  </a:extLst>
</a:theme>
</file>

<file path=ppt/theme/theme3.xml><?xml version="1.0" encoding="utf-8"?>
<a:theme xmlns:a="http://schemas.openxmlformats.org/drawingml/2006/main" name="1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SVSession_Build2017.potx" id="{08946FF0-EFDB-4521-A434-F1C761FF0855}" vid="{B80AEACC-B2EF-437A-845C-146BDB96F11E}"/>
    </a:ext>
  </a:extLst>
</a:theme>
</file>

<file path=ppt/theme/theme4.xml><?xml version="1.0" encoding="utf-8"?>
<a:theme xmlns:a="http://schemas.openxmlformats.org/drawingml/2006/main" name="Exec Retreat Template - Dark Gray">
  <a:themeElements>
    <a:clrScheme name="ER 2017 Dark 2">
      <a:dk1>
        <a:srgbClr val="353535"/>
      </a:dk1>
      <a:lt1>
        <a:srgbClr val="FFFFFF"/>
      </a:lt1>
      <a:dk2>
        <a:srgbClr val="0078D7"/>
      </a:dk2>
      <a:lt2>
        <a:srgbClr val="CDF4FF"/>
      </a:lt2>
      <a:accent1>
        <a:srgbClr val="0078D7"/>
      </a:accent1>
      <a:accent2>
        <a:srgbClr val="D2D2D2"/>
      </a:accent2>
      <a:accent3>
        <a:srgbClr val="00BCF2"/>
      </a:accent3>
      <a:accent4>
        <a:srgbClr val="BAD80A"/>
      </a:accent4>
      <a:accent5>
        <a:srgbClr val="107C1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xec Retreat 2017 Template v03" id="{18E2FCB0-98EC-49FF-9AD9-264D5F303285}" vid="{BF3C684A-CF42-49A6-BC75-3BDB783F0B59}"/>
    </a:ext>
  </a:extLst>
</a:theme>
</file>

<file path=ppt/theme/theme5.xml><?xml version="1.0" encoding="utf-8"?>
<a:theme xmlns:a="http://schemas.openxmlformats.org/drawingml/2006/main" name="2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2017_Template [Read-Only]" id="{6F4885E9-16BF-45DA-8043-52AF389A1A37}" vid="{06FBAB65-A9D9-4EC4-8519-C553F3EA738E}"/>
    </a:ext>
  </a:extLst>
</a:theme>
</file>

<file path=ppt/theme/theme6.xml><?xml version="1.0" encoding="utf-8"?>
<a:theme xmlns:a="http://schemas.openxmlformats.org/drawingml/2006/main" name="3-50045_US_Roadshow_BeyondBuild_Template">
  <a:themeElements>
    <a:clrScheme name="Custom 3">
      <a:dk1>
        <a:srgbClr val="505050"/>
      </a:dk1>
      <a:lt1>
        <a:srgbClr val="FFFFFF"/>
      </a:lt1>
      <a:dk2>
        <a:srgbClr val="D83B01"/>
      </a:dk2>
      <a:lt2>
        <a:srgbClr val="F8F8F8"/>
      </a:lt2>
      <a:accent1>
        <a:srgbClr val="D83B01"/>
      </a:accent1>
      <a:accent2>
        <a:srgbClr val="FFB900"/>
      </a:accent2>
      <a:accent3>
        <a:srgbClr val="00BCF2"/>
      </a:accent3>
      <a:accent4>
        <a:srgbClr val="0078D7"/>
      </a:accent4>
      <a:accent5>
        <a:srgbClr val="D2D2D2"/>
      </a:accent5>
      <a:accent6>
        <a:srgbClr val="73737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0838C69F-D4D4-421C-85B3-F6CAED6CF3E1}" vid="{BA9DE3A7-CF6B-4E05-A4CF-E4F071EE9B6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2017_Template [Read-Only]" id="{6F4885E9-16BF-45DA-8043-52AF389A1A37}" vid="{06FBAB65-A9D9-4EC4-8519-C553F3EA738E}"/>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6" ma:contentTypeDescription="" ma:contentTypeScope="" ma:versionID="d383a91d1b86d4650368c84defa1a2c1">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2cfdfd5a193d92c0d7e2d70576dfb5fb"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element ref="ns1:_ip_UnifiedCompliancePolicyProperties" minOccurs="0"/>
                <xsd:element ref="ns1:_ip_UnifiedCompliancePolicyUIAction"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element name="LastSharedByUser" ma:index="43" nillable="true" ma:displayName="Last Shared By User" ma:description="" ma:internalName="LastSharedByUser" ma:readOnly="true">
      <xsd:simpleType>
        <xsd:restriction base="dms:Note">
          <xsd:maxLength value="255"/>
        </xsd:restriction>
      </xsd:simpleType>
    </xsd:element>
    <xsd:element name="LastSharedByTime" ma:index="4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_ip_UnifiedCompliancePolicyUIAction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Washington State Convention and Trade Center</TermName>
          <TermId xmlns="http://schemas.microsoft.com/office/infopath/2007/PartnerControls">2ebf141d-f871-4cc9-bf08-f87f112ab464</TermId>
        </TermInfo>
      </Terms>
    </d12e2661e9634d9aa98bbb375f31aced>
    <Event_x0020_Start_x0020_Date xmlns="01c77077-aee4-4b5f-bd4e-9cd40a6fff29">2017-05-10T07:00:00+00:00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Seattle</TermName>
          <TermId xmlns="http://schemas.microsoft.com/office/infopath/2007/PartnerControls">54f46ed2-c77e-4a59-b182-a4171fdb0d11</TermId>
        </TermInfo>
      </Terms>
    </iaa5f83406f94009a0f6a3e890699ff7>
    <External_x0020_Speaker xmlns="01c77077-aee4-4b5f-bd4e-9cd40a6fff29">Satish Thomas;Theresa Palmer-Boroski</External_x0020_Speaker>
    <m6878b9dd7994da4ba144f95347d99c6 xmlns="01c77077-aee4-4b5f-bd4e-9cd40a6fff29">
      <Terms xmlns="http://schemas.microsoft.com/office/infopath/2007/PartnerControls"/>
    </m6878b9dd7994da4ba144f95347d99c6>
    <Presentation_x0020_Date xmlns="01c77077-aee4-4b5f-bd4e-9cd40a6fff29">2017-05-10T07:00:00+00:00</Presentation_x0020_Date>
    <fc15c16204564de583b4c942b10d19ec xmlns="01c77077-aee4-4b5f-bd4e-9cd40a6fff29">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mb2e01f7e2d8413988e28e59aa226eec>
    <MS_x0020_Content_x0020_Owner xmlns="01c77077-aee4-4b5f-bd4e-9cd40a6fff29">
      <UserInfo>
        <DisplayName/>
        <AccountId xsi:nil="true"/>
        <AccountType/>
      </UserInfo>
    </MS_x0020_Content_x0020_Owner>
    <_ip_UnifiedCompliancePolicyProperties xmlns="http://schemas.microsoft.com/sharepoint/v3" xsi:nil="true"/>
    <Session_x0020_Code xmlns="01c77077-aee4-4b5f-bd4e-9cd40a6fff29">B8120</Session_x0020_Code>
    <Event_x0020_End_x0020_Date xmlns="01c77077-aee4-4b5f-bd4e-9cd40a6fff29">2017-05-12T07:00:00+00:00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NumberofDownloads xmlns="230e9df3-be65-4c73-a93b-d1236ebd677e" xsi:nil="true"/>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Build 2017</TermName>
          <TermId xmlns="http://schemas.microsoft.com/office/infopath/2007/PartnerControls">0407fc0d-d203-4d0a-848e-0398e286e7e2</TermId>
        </TermInfo>
      </Terms>
    </TaxKeywordTaxHTField>
    <TaxCatchAll xmlns="230e9df3-be65-4c73-a93b-d1236ebd677e">
      <Value>47</Value>
      <Value>53</Value>
      <Value>52</Value>
      <Value>316</Value>
      <Value>315</Value>
    </TaxCatchAl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08956B-D258-40C7-8C24-091EC53E30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01c77077-aee4-4b5f-bd4e-9cd40a6fff29"/>
    <ds:schemaRef ds:uri="8ff673fc-3231-4e3a-893b-6d7f7cd32766"/>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Microsoft_Build2017_Template</Template>
  <TotalTime>9</TotalTime>
  <Words>2691</Words>
  <Application>Microsoft Office PowerPoint</Application>
  <PresentationFormat>Custom</PresentationFormat>
  <Paragraphs>469</Paragraphs>
  <Slides>40</Slides>
  <Notes>39</Notes>
  <HiddenSlides>0</HiddenSlides>
  <MMClips>0</MMClips>
  <ScaleCrop>false</ScaleCrop>
  <HeadingPairs>
    <vt:vector size="8" baseType="variant">
      <vt:variant>
        <vt:lpstr>Fonts Used</vt:lpstr>
      </vt:variant>
      <vt:variant>
        <vt:i4>10</vt:i4>
      </vt:variant>
      <vt:variant>
        <vt:lpstr>Theme</vt:lpstr>
      </vt:variant>
      <vt:variant>
        <vt:i4>12</vt:i4>
      </vt:variant>
      <vt:variant>
        <vt:lpstr>Embedded OLE Servers</vt:lpstr>
      </vt:variant>
      <vt:variant>
        <vt:i4>1</vt:i4>
      </vt:variant>
      <vt:variant>
        <vt:lpstr>Slide Titles</vt:lpstr>
      </vt:variant>
      <vt:variant>
        <vt:i4>40</vt:i4>
      </vt:variant>
    </vt:vector>
  </HeadingPairs>
  <TitlesOfParts>
    <vt:vector size="63" baseType="lpstr">
      <vt:lpstr>Arial</vt:lpstr>
      <vt:lpstr>Calibri</vt:lpstr>
      <vt:lpstr>Calibri Light</vt:lpstr>
      <vt:lpstr>Consolas</vt:lpstr>
      <vt:lpstr>Segoe</vt:lpstr>
      <vt:lpstr>Segoe UI</vt:lpstr>
      <vt:lpstr>Segoe UI Light</vt:lpstr>
      <vt:lpstr>Segoe UI Semibold</vt:lpstr>
      <vt:lpstr>Segoe UI Semilight</vt:lpstr>
      <vt:lpstr>Wingdings</vt:lpstr>
      <vt:lpstr>5-50111_Build 2017_LIGHT GRAY TEMPLATE</vt:lpstr>
      <vt:lpstr>5-50111_Build 2017_DARK GRAY TEMPLATE</vt:lpstr>
      <vt:lpstr>1_5-50111_Build 2017_LIGHT GRAY TEMPLATE</vt:lpstr>
      <vt:lpstr>Exec Retreat Template - Dark Gray</vt:lpstr>
      <vt:lpstr>2_5-50111_Build 2017_LIGHT GRAY TEMPLATE</vt:lpstr>
      <vt:lpstr>3-50045_US_Roadshow_BeyondBuild_Template</vt:lpstr>
      <vt:lpstr>Office Theme</vt:lpstr>
      <vt:lpstr>3_5-50111_Build 2017_LIGHT GRAY TEMPLATE</vt:lpstr>
      <vt:lpstr>1_Office Theme</vt:lpstr>
      <vt:lpstr>1_3-50045_US_Roadshow_BeyondBuild_Template</vt:lpstr>
      <vt:lpstr>2_Office Theme</vt:lpstr>
      <vt:lpstr>1_Exec Retreat Template - Dark Gray</vt:lpstr>
      <vt:lpstr>think-cell Slide</vt:lpstr>
      <vt:lpstr>PowerPoint Presentation</vt:lpstr>
      <vt:lpstr>Innovate and get your apps in front of 100 million business users with AppSource, PowerApps, Microsoft Flow, and the Common Data Service</vt:lpstr>
      <vt:lpstr>PowerPoint Presentation</vt:lpstr>
      <vt:lpstr>Value</vt:lpstr>
      <vt:lpstr>Value</vt:lpstr>
      <vt:lpstr>Microsoft Cloud Ecosystem – Catalyst for Enterprise adoption</vt:lpstr>
      <vt:lpstr>PowerPoint Presentation</vt:lpstr>
      <vt:lpstr>Microsoft AppSource</vt:lpstr>
      <vt:lpstr>Easily discover third-party business apps </vt:lpstr>
      <vt:lpstr>PowerPoint Presentation</vt:lpstr>
      <vt:lpstr>Demo  </vt:lpstr>
      <vt:lpstr>Demo: Next Best Action // Financial services</vt:lpstr>
      <vt:lpstr>Trial experience </vt:lpstr>
      <vt:lpstr>How to enable a customer trial experience</vt:lpstr>
      <vt:lpstr>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 –  Content Packs and Connectors</vt:lpstr>
      <vt:lpstr>PowerPoint Presentation</vt:lpstr>
      <vt:lpstr>Value</vt:lpstr>
      <vt:lpstr>Enrich your app experience with embedding </vt:lpstr>
      <vt:lpstr>Value</vt:lpstr>
      <vt:lpstr>Smarter apps, simpler work </vt:lpstr>
      <vt:lpstr>Common Data Service</vt:lpstr>
      <vt:lpstr>PowerPoint Presentation</vt:lpstr>
      <vt:lpstr>Building apps with CDS</vt:lpstr>
      <vt:lpstr>Build apps with the CDS SDK</vt:lpstr>
      <vt:lpstr>Demo – CDS SDK </vt:lpstr>
      <vt:lpstr>PowerPoint Presentation</vt:lpstr>
      <vt:lpstr>How to onboard your app onto AppSource </vt:lpstr>
      <vt:lpstr>Value</vt:lpstr>
      <vt:lpstr>Call to Action – Azure for SaaS Apps</vt:lpstr>
      <vt:lpstr>Q&amp;A</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Innovate and get your apps in front of 100 million business users with AppSource, PowerApps, Microsoft Flow, and the Common Data Service</dc:title>
  <dc:subject>Microsoft Build 2017</dc:subject>
  <dc:creator>MS Events</dc:creator>
  <cp:keywords>Microsoft Build 2017</cp:keywords>
  <dc:description>Template: Mitchell Derrey, Silver Fox Productions_x000d_
Formatting: _x000d_
Audience Type:</dc:description>
  <cp:lastModifiedBy>Caitlyn Ryan</cp:lastModifiedBy>
  <cp:revision>4</cp:revision>
  <dcterms:created xsi:type="dcterms:W3CDTF">2017-05-09T23:38:49Z</dcterms:created>
  <dcterms:modified xsi:type="dcterms:W3CDTF">2017-05-11T16:15:46Z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53;#Washington State Convention and Trade Center|2ebf141d-f871-4cc9-bf08-f87f112ab464</vt:lpwstr>
  </property>
  <property fmtid="{D5CDD505-2E9C-101B-9397-08002B2CF9AE}" pid="7" name="Track">
    <vt:lpwstr/>
  </property>
  <property fmtid="{D5CDD505-2E9C-101B-9397-08002B2CF9AE}" pid="8" name="Event Location">
    <vt:lpwstr>52;#Seattle|54f46ed2-c77e-4a59-b182-a4171fdb0d11</vt:lpwstr>
  </property>
  <property fmtid="{D5CDD505-2E9C-101B-9397-08002B2CF9AE}" pid="9" name="Campaign">
    <vt:lpwstr/>
  </property>
  <property fmtid="{D5CDD505-2E9C-101B-9397-08002B2CF9AE}" pid="10" name="IsMyDocuments">
    <vt:bool>true</vt:bool>
  </property>
  <property fmtid="{D5CDD505-2E9C-101B-9397-08002B2CF9AE}" pid="11" name="TaxKeyword">
    <vt:lpwstr>315;#Microsoft Build 2017|0407fc0d-d203-4d0a-848e-0398e286e7e2</vt:lpwstr>
  </property>
  <property fmtid="{D5CDD505-2E9C-101B-9397-08002B2CF9AE}" pid="12" name="Audience1">
    <vt:lpwstr>316;#developers|8e4a08dc-5d95-4156-ab65-f22579a1592a</vt:lpwstr>
  </property>
  <property fmtid="{D5CDD505-2E9C-101B-9397-08002B2CF9AE}" pid="13" name="Event Name">
    <vt:lpwstr>47;#Build|58542b36-5bf5-46a6-a53f-a41fb7a73785</vt:lpwstr>
  </property>
</Properties>
</file>