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5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6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7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8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9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theme/theme10.xml" ContentType="application/vnd.openxmlformats-officedocument.theme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5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75" r:id="rId4"/>
    <p:sldMasterId id="2147484495" r:id="rId5"/>
    <p:sldMasterId id="2147484515" r:id="rId6"/>
    <p:sldMasterId id="2147484527" r:id="rId7"/>
    <p:sldMasterId id="2147484539" r:id="rId8"/>
    <p:sldMasterId id="2147484561" r:id="rId9"/>
    <p:sldMasterId id="2147484576" r:id="rId10"/>
    <p:sldMasterId id="2147484589" r:id="rId11"/>
    <p:sldMasterId id="2147484607" r:id="rId12"/>
    <p:sldMasterId id="2147484625" r:id="rId13"/>
    <p:sldMasterId id="2147484648" r:id="rId14"/>
  </p:sldMasterIdLst>
  <p:notesMasterIdLst>
    <p:notesMasterId r:id="rId76"/>
  </p:notesMasterIdLst>
  <p:handoutMasterIdLst>
    <p:handoutMasterId r:id="rId77"/>
  </p:handout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283" r:id="rId42"/>
    <p:sldId id="284" r:id="rId43"/>
    <p:sldId id="285" r:id="rId44"/>
    <p:sldId id="286" r:id="rId45"/>
    <p:sldId id="287" r:id="rId46"/>
    <p:sldId id="288" r:id="rId47"/>
    <p:sldId id="289" r:id="rId48"/>
    <p:sldId id="290" r:id="rId49"/>
    <p:sldId id="291" r:id="rId50"/>
    <p:sldId id="292" r:id="rId51"/>
    <p:sldId id="293" r:id="rId52"/>
    <p:sldId id="294" r:id="rId53"/>
    <p:sldId id="295" r:id="rId54"/>
    <p:sldId id="296" r:id="rId55"/>
    <p:sldId id="297" r:id="rId56"/>
    <p:sldId id="298" r:id="rId57"/>
    <p:sldId id="299" r:id="rId58"/>
    <p:sldId id="300" r:id="rId59"/>
    <p:sldId id="301" r:id="rId60"/>
    <p:sldId id="302" r:id="rId61"/>
    <p:sldId id="303" r:id="rId62"/>
    <p:sldId id="304" r:id="rId63"/>
    <p:sldId id="305" r:id="rId64"/>
    <p:sldId id="306" r:id="rId65"/>
    <p:sldId id="307" r:id="rId66"/>
    <p:sldId id="308" r:id="rId67"/>
    <p:sldId id="309" r:id="rId68"/>
    <p:sldId id="310" r:id="rId69"/>
    <p:sldId id="311" r:id="rId70"/>
    <p:sldId id="312" r:id="rId71"/>
    <p:sldId id="313" r:id="rId72"/>
    <p:sldId id="314" r:id="rId73"/>
    <p:sldId id="315" r:id="rId74"/>
    <p:sldId id="317" r:id="rId75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uild 2017 Light Gray Template" id="{E1C8FB21-FF75-44A0-8090-B2FB240B014B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7"/>
          </p14:sldIdLst>
        </p14:section>
        <p14:section name="Default Section" id="{130E62BD-2AD1-4AFA-BEC4-3030405D4615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  <p:cmAuthor id="4" name="Mitchell Derrey" initials="MD" lastIdx="8" clrIdx="4">
    <p:extLst>
      <p:ext uri="{19B8F6BF-5375-455C-9EA6-DF929625EA0E}">
        <p15:presenceInfo xmlns:p15="http://schemas.microsoft.com/office/powerpoint/2012/main" userId="S-1-5-21-383413107-1061881802-891584314-48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7373"/>
    <a:srgbClr val="323232"/>
    <a:srgbClr val="000000"/>
    <a:srgbClr val="E6E6E6"/>
    <a:srgbClr val="D2D2D2"/>
    <a:srgbClr val="505050"/>
    <a:srgbClr val="525252"/>
    <a:srgbClr val="0078D7"/>
    <a:srgbClr val="FF8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650" autoAdjust="0"/>
    <p:restoredTop sz="92136" autoAdjust="0"/>
  </p:normalViewPr>
  <p:slideViewPr>
    <p:cSldViewPr>
      <p:cViewPr varScale="1">
        <p:scale>
          <a:sx n="104" d="100"/>
          <a:sy n="104" d="100"/>
        </p:scale>
        <p:origin x="145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04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63" Type="http://schemas.openxmlformats.org/officeDocument/2006/relationships/slide" Target="slides/slide49.xml"/><Relationship Id="rId68" Type="http://schemas.openxmlformats.org/officeDocument/2006/relationships/slide" Target="slides/slide54.xml"/><Relationship Id="rId76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57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66" Type="http://schemas.openxmlformats.org/officeDocument/2006/relationships/slide" Target="slides/slide52.xml"/><Relationship Id="rId74" Type="http://schemas.openxmlformats.org/officeDocument/2006/relationships/slide" Target="slides/slide60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47.xml"/><Relationship Id="rId82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73" Type="http://schemas.openxmlformats.org/officeDocument/2006/relationships/slide" Target="slides/slide59.xml"/><Relationship Id="rId78" Type="http://schemas.openxmlformats.org/officeDocument/2006/relationships/commentAuthors" Target="commentAuthors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slide" Target="slides/slide50.xml"/><Relationship Id="rId69" Type="http://schemas.openxmlformats.org/officeDocument/2006/relationships/slide" Target="slides/slide55.xml"/><Relationship Id="rId77" Type="http://schemas.openxmlformats.org/officeDocument/2006/relationships/handoutMaster" Target="handoutMasters/handoutMaster1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37.xml"/><Relationship Id="rId72" Type="http://schemas.openxmlformats.org/officeDocument/2006/relationships/slide" Target="slides/slide58.xml"/><Relationship Id="rId80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slide" Target="slides/slide45.xml"/><Relationship Id="rId67" Type="http://schemas.openxmlformats.org/officeDocument/2006/relationships/slide" Target="slides/slide53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slide" Target="slides/slide48.xml"/><Relationship Id="rId70" Type="http://schemas.openxmlformats.org/officeDocument/2006/relationships/slide" Target="slides/slide56.xml"/><Relationship Id="rId75" Type="http://schemas.openxmlformats.org/officeDocument/2006/relationships/slide" Target="slides/slide61.xml"/><Relationship Id="rId83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1875193316652999E-2"/>
          <c:y val="3.3494360531592597E-2"/>
          <c:w val="0.93473046938561599"/>
          <c:h val="0.8433823360197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2x K80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Sheet1!$A$2:$A$17</c:f>
              <c:strCache>
                <c:ptCount val="16"/>
                <c:pt idx="0">
                  <c:v>AmberMD</c:v>
                </c:pt>
                <c:pt idx="1">
                  <c:v>Chroma</c:v>
                </c:pt>
                <c:pt idx="2">
                  <c:v>CloverLeaf</c:v>
                </c:pt>
                <c:pt idx="3">
                  <c:v>GROMACS</c:v>
                </c:pt>
                <c:pt idx="4">
                  <c:v>GTC-P</c:v>
                </c:pt>
                <c:pt idx="5">
                  <c:v>HOOMD-Blue</c:v>
                </c:pt>
                <c:pt idx="6">
                  <c:v>HPCG</c:v>
                </c:pt>
                <c:pt idx="7">
                  <c:v>LSMS</c:v>
                </c:pt>
                <c:pt idx="8">
                  <c:v>MILC</c:v>
                </c:pt>
                <c:pt idx="9">
                  <c:v>miniFE</c:v>
                </c:pt>
                <c:pt idx="10">
                  <c:v>NAMD</c:v>
                </c:pt>
                <c:pt idx="11">
                  <c:v>QUDA</c:v>
                </c:pt>
                <c:pt idx="12">
                  <c:v>SPECFEM3D</c:v>
                </c:pt>
                <c:pt idx="13">
                  <c:v>SPECFEM3D Globe</c:v>
                </c:pt>
                <c:pt idx="14">
                  <c:v>VASP</c:v>
                </c:pt>
                <c:pt idx="15">
                  <c:v>Seismic</c:v>
                </c:pt>
              </c:strCache>
            </c:strRef>
          </c:cat>
          <c:val>
            <c:numRef>
              <c:f>Sheet1!$B$2:$B$17</c:f>
              <c:numCache>
                <c:formatCode>0.0</c:formatCode>
                <c:ptCount val="16"/>
                <c:pt idx="0">
                  <c:v>11.774589228944251</c:v>
                </c:pt>
                <c:pt idx="1">
                  <c:v>11.28</c:v>
                </c:pt>
                <c:pt idx="2">
                  <c:v>9.53505046251232</c:v>
                </c:pt>
                <c:pt idx="3">
                  <c:v>3.1639004149377601</c:v>
                </c:pt>
                <c:pt idx="4">
                  <c:v>5.1675629861257582</c:v>
                </c:pt>
                <c:pt idx="5">
                  <c:v>4.324317524216883</c:v>
                </c:pt>
                <c:pt idx="6">
                  <c:v>8.1985301135821302</c:v>
                </c:pt>
                <c:pt idx="7">
                  <c:v>3.0769115621256709</c:v>
                </c:pt>
                <c:pt idx="8">
                  <c:v>5.87244920165893</c:v>
                </c:pt>
                <c:pt idx="9">
                  <c:v>6.5597474748443281</c:v>
                </c:pt>
                <c:pt idx="10">
                  <c:v>5.5448394133810304</c:v>
                </c:pt>
                <c:pt idx="11">
                  <c:v>14.321748941509799</c:v>
                </c:pt>
                <c:pt idx="12">
                  <c:v>6.9093025552466658</c:v>
                </c:pt>
                <c:pt idx="13">
                  <c:v>11.83227285544781</c:v>
                </c:pt>
                <c:pt idx="14">
                  <c:v>3.132497428288354</c:v>
                </c:pt>
                <c:pt idx="15">
                  <c:v>4.3452209131075117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9C-436D-8C29-3AE3FE07CB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4x P100 16GB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Sheet1!$A$2:$A$17</c:f>
              <c:strCache>
                <c:ptCount val="16"/>
                <c:pt idx="0">
                  <c:v>AmberMD</c:v>
                </c:pt>
                <c:pt idx="1">
                  <c:v>Chroma</c:v>
                </c:pt>
                <c:pt idx="2">
                  <c:v>CloverLeaf</c:v>
                </c:pt>
                <c:pt idx="3">
                  <c:v>GROMACS</c:v>
                </c:pt>
                <c:pt idx="4">
                  <c:v>GTC-P</c:v>
                </c:pt>
                <c:pt idx="5">
                  <c:v>HOOMD-Blue</c:v>
                </c:pt>
                <c:pt idx="6">
                  <c:v>HPCG</c:v>
                </c:pt>
                <c:pt idx="7">
                  <c:v>LSMS</c:v>
                </c:pt>
                <c:pt idx="8">
                  <c:v>MILC</c:v>
                </c:pt>
                <c:pt idx="9">
                  <c:v>miniFE</c:v>
                </c:pt>
                <c:pt idx="10">
                  <c:v>NAMD</c:v>
                </c:pt>
                <c:pt idx="11">
                  <c:v>QUDA</c:v>
                </c:pt>
                <c:pt idx="12">
                  <c:v>SPECFEM3D</c:v>
                </c:pt>
                <c:pt idx="13">
                  <c:v>SPECFEM3D Globe</c:v>
                </c:pt>
                <c:pt idx="14">
                  <c:v>VASP</c:v>
                </c:pt>
                <c:pt idx="15">
                  <c:v>Seismic</c:v>
                </c:pt>
              </c:strCache>
            </c:strRef>
          </c:cat>
          <c:val>
            <c:numRef>
              <c:f>Sheet1!$C$2:$C$17</c:f>
              <c:numCache>
                <c:formatCode>0.0</c:formatCode>
                <c:ptCount val="16"/>
                <c:pt idx="0">
                  <c:v>28.022097003075238</c:v>
                </c:pt>
                <c:pt idx="1">
                  <c:v>13.7884158616344</c:v>
                </c:pt>
                <c:pt idx="2">
                  <c:v>22.409010045593231</c:v>
                </c:pt>
                <c:pt idx="3">
                  <c:v>3.9294605809128629</c:v>
                </c:pt>
                <c:pt idx="4">
                  <c:v>8.7083870294986809</c:v>
                </c:pt>
                <c:pt idx="5">
                  <c:v>8.1982219985742439</c:v>
                </c:pt>
                <c:pt idx="6">
                  <c:v>21.40542776240018</c:v>
                </c:pt>
                <c:pt idx="7">
                  <c:v>4.9521871536759718</c:v>
                </c:pt>
                <c:pt idx="8">
                  <c:v>9.0673739066095944</c:v>
                </c:pt>
                <c:pt idx="9">
                  <c:v>13.48141900546651</c:v>
                </c:pt>
                <c:pt idx="10">
                  <c:v>7.6072931486797453</c:v>
                </c:pt>
                <c:pt idx="11">
                  <c:v>38.542476318216728</c:v>
                </c:pt>
                <c:pt idx="12">
                  <c:v>18.448397862507299</c:v>
                </c:pt>
                <c:pt idx="13">
                  <c:v>30.14305720016144</c:v>
                </c:pt>
                <c:pt idx="14">
                  <c:v>8.9593515831633166</c:v>
                </c:pt>
                <c:pt idx="15">
                  <c:v>11.8410530191458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9C-436D-8C29-3AE3FE07CB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88235888"/>
        <c:axId val="1788544864"/>
      </c:barChart>
      <c:catAx>
        <c:axId val="1788235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8544864"/>
        <c:crosses val="autoZero"/>
        <c:auto val="1"/>
        <c:lblAlgn val="ctr"/>
        <c:lblOffset val="100"/>
        <c:noMultiLvlLbl val="0"/>
      </c:catAx>
      <c:valAx>
        <c:axId val="1788544864"/>
        <c:scaling>
          <c:orientation val="minMax"/>
          <c:max val="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x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823588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4x K80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AlexnetOWT</c:v>
                </c:pt>
                <c:pt idx="1">
                  <c:v>Googlenet</c:v>
                </c:pt>
                <c:pt idx="2">
                  <c:v>InceptionV3</c:v>
                </c:pt>
                <c:pt idx="3">
                  <c:v>ResNet-50</c:v>
                </c:pt>
                <c:pt idx="4">
                  <c:v>VGG16</c:v>
                </c:pt>
                <c:pt idx="7">
                  <c:v>AlexnetOWT</c:v>
                </c:pt>
                <c:pt idx="8">
                  <c:v>ResNet-152</c:v>
                </c:pt>
                <c:pt idx="9">
                  <c:v>ResNet-50</c:v>
                </c:pt>
              </c:strCache>
            </c:strRef>
          </c:cat>
          <c:val>
            <c:numRef>
              <c:f>Sheet1!$B$2:$B$11</c:f>
              <c:numCache>
                <c:formatCode>#,##0</c:formatCode>
                <c:ptCount val="10"/>
                <c:pt idx="0">
                  <c:v>3124</c:v>
                </c:pt>
                <c:pt idx="1">
                  <c:v>1042</c:v>
                </c:pt>
                <c:pt idx="2" formatCode="General">
                  <c:v>228</c:v>
                </c:pt>
                <c:pt idx="3" formatCode="General">
                  <c:v>378</c:v>
                </c:pt>
                <c:pt idx="4" formatCode="General">
                  <c:v>274</c:v>
                </c:pt>
                <c:pt idx="7">
                  <c:v>2815</c:v>
                </c:pt>
                <c:pt idx="8" formatCode="General">
                  <c:v>123</c:v>
                </c:pt>
                <c:pt idx="9" formatCode="General">
                  <c:v>347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DB-4B51-AFBE-587BE80E81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4x P40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AlexnetOWT</c:v>
                </c:pt>
                <c:pt idx="1">
                  <c:v>Googlenet</c:v>
                </c:pt>
                <c:pt idx="2">
                  <c:v>InceptionV3</c:v>
                </c:pt>
                <c:pt idx="3">
                  <c:v>ResNet-50</c:v>
                </c:pt>
                <c:pt idx="4">
                  <c:v>VGG16</c:v>
                </c:pt>
                <c:pt idx="7">
                  <c:v>AlexnetOWT</c:v>
                </c:pt>
                <c:pt idx="8">
                  <c:v>ResNet-152</c:v>
                </c:pt>
                <c:pt idx="9">
                  <c:v>ResNet-50</c:v>
                </c:pt>
              </c:strCache>
            </c:strRef>
          </c:cat>
          <c:val>
            <c:numRef>
              <c:f>Sheet1!$C$2:$C$11</c:f>
              <c:numCache>
                <c:formatCode>#,##0</c:formatCode>
                <c:ptCount val="10"/>
                <c:pt idx="0">
                  <c:v>4697</c:v>
                </c:pt>
                <c:pt idx="1">
                  <c:v>1743</c:v>
                </c:pt>
                <c:pt idx="2" formatCode="General">
                  <c:v>432</c:v>
                </c:pt>
                <c:pt idx="3" formatCode="General">
                  <c:v>630</c:v>
                </c:pt>
                <c:pt idx="4" formatCode="General">
                  <c:v>447</c:v>
                </c:pt>
                <c:pt idx="7">
                  <c:v>4086</c:v>
                </c:pt>
                <c:pt idx="8" formatCode="General">
                  <c:v>269</c:v>
                </c:pt>
                <c:pt idx="9" formatCode="General">
                  <c:v>647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DB-4B51-AFBE-587BE80E81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4713560"/>
        <c:axId val="724712576"/>
      </c:barChart>
      <c:catAx>
        <c:axId val="724713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712576"/>
        <c:crosses val="autoZero"/>
        <c:auto val="1"/>
        <c:lblAlgn val="ctr"/>
        <c:lblOffset val="100"/>
        <c:noMultiLvlLbl val="0"/>
      </c:catAx>
      <c:valAx>
        <c:axId val="724712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471356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258698701163399"/>
          <c:y val="0.12654549131655968"/>
          <c:w val="0.76509703953818264"/>
          <c:h val="0.73910008668455263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Sheet1!$C$5</c:f>
              <c:strCache>
                <c:ptCount val="1"/>
                <c:pt idx="0">
                  <c:v>K80</c:v>
                </c:pt>
              </c:strCache>
            </c:strRef>
          </c:tx>
          <c:spPr>
            <a:solidFill>
              <a:srgbClr val="5B9BD5"/>
            </a:solidFill>
          </c:spPr>
          <c:invertIfNegative val="0"/>
          <c:cat>
            <c:numRef>
              <c:f>Sheet1!$B$6:$B$13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</c:numCache>
            </c:numRef>
          </c:cat>
          <c:val>
            <c:numRef>
              <c:f>Sheet1!$C$6:$C$13</c:f>
              <c:numCache>
                <c:formatCode>General</c:formatCode>
                <c:ptCount val="8"/>
                <c:pt idx="0">
                  <c:v>101.7</c:v>
                </c:pt>
                <c:pt idx="1">
                  <c:v>112.51</c:v>
                </c:pt>
                <c:pt idx="2">
                  <c:v>126.98</c:v>
                </c:pt>
                <c:pt idx="3">
                  <c:v>139.19</c:v>
                </c:pt>
                <c:pt idx="4">
                  <c:v>154.58000000000001</c:v>
                </c:pt>
                <c:pt idx="5">
                  <c:v>159.21</c:v>
                </c:pt>
                <c:pt idx="6">
                  <c:v>163.36000000000001</c:v>
                </c:pt>
                <c:pt idx="7">
                  <c:v>167.5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47-4C1C-AB9A-4B9C17AC665C}"/>
            </c:ext>
          </c:extLst>
        </c:ser>
        <c:ser>
          <c:idx val="0"/>
          <c:order val="1"/>
          <c:tx>
            <c:strRef>
              <c:f>Sheet1!$D$5</c:f>
              <c:strCache>
                <c:ptCount val="1"/>
                <c:pt idx="0">
                  <c:v>P40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D47-4C1C-AB9A-4B9C17AC665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D47-4C1C-AB9A-4B9C17AC665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8D47-4C1C-AB9A-4B9C17AC665C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8D47-4C1C-AB9A-4B9C17AC665C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8D47-4C1C-AB9A-4B9C17AC665C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8D47-4C1C-AB9A-4B9C17AC665C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8D47-4C1C-AB9A-4B9C17AC665C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8D47-4C1C-AB9A-4B9C17AC665C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8D47-4C1C-AB9A-4B9C17AC665C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8D47-4C1C-AB9A-4B9C17AC665C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8D47-4C1C-AB9A-4B9C17AC665C}"/>
              </c:ext>
            </c:extLst>
          </c:dPt>
          <c:dPt>
            <c:idx val="1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8D47-4C1C-AB9A-4B9C17AC665C}"/>
              </c:ext>
            </c:extLst>
          </c:dPt>
          <c:dPt>
            <c:idx val="1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8D47-4C1C-AB9A-4B9C17AC665C}"/>
              </c:ext>
            </c:extLst>
          </c:dPt>
          <c:dPt>
            <c:idx val="1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8D47-4C1C-AB9A-4B9C17AC665C}"/>
              </c:ext>
            </c:extLst>
          </c:dPt>
          <c:dPt>
            <c:idx val="2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8D47-4C1C-AB9A-4B9C17AC665C}"/>
              </c:ext>
            </c:extLst>
          </c:dPt>
          <c:dPt>
            <c:idx val="2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8D47-4C1C-AB9A-4B9C17AC665C}"/>
              </c:ext>
            </c:extLst>
          </c:dPt>
          <c:dPt>
            <c:idx val="2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8D47-4C1C-AB9A-4B9C17AC665C}"/>
              </c:ext>
            </c:extLst>
          </c:dPt>
          <c:dPt>
            <c:idx val="2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8D47-4C1C-AB9A-4B9C17AC665C}"/>
              </c:ext>
            </c:extLst>
          </c:dPt>
          <c:cat>
            <c:numRef>
              <c:f>Sheet1!$B$6:$B$13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</c:numCache>
            </c:numRef>
          </c:cat>
          <c:val>
            <c:numRef>
              <c:f>Sheet1!$D$6:$D$13</c:f>
              <c:numCache>
                <c:formatCode>General</c:formatCode>
                <c:ptCount val="8"/>
                <c:pt idx="0">
                  <c:v>479.13</c:v>
                </c:pt>
                <c:pt idx="1">
                  <c:v>889.8</c:v>
                </c:pt>
                <c:pt idx="2">
                  <c:v>1507.58</c:v>
                </c:pt>
                <c:pt idx="3">
                  <c:v>2220.96</c:v>
                </c:pt>
                <c:pt idx="4">
                  <c:v>2881.54</c:v>
                </c:pt>
                <c:pt idx="5">
                  <c:v>3246.15</c:v>
                </c:pt>
                <c:pt idx="6">
                  <c:v>3480.59</c:v>
                </c:pt>
                <c:pt idx="7">
                  <c:v>3608.71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8D47-4C1C-AB9A-4B9C17AC66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1"/>
        <c:axId val="522101136"/>
        <c:axId val="522103184"/>
      </c:barChart>
      <c:catAx>
        <c:axId val="5221011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>
                    <a:solidFill>
                      <a:schemeClr val="bg1"/>
                    </a:solidFill>
                    <a:latin typeface="+mn-lt"/>
                  </a:defRPr>
                </a:pPr>
                <a:r>
                  <a:rPr lang="en-US" sz="1600" b="0" dirty="0">
                    <a:solidFill>
                      <a:schemeClr val="bg1"/>
                    </a:solidFill>
                    <a:latin typeface="+mn-lt"/>
                  </a:rPr>
                  <a:t>Batch</a:t>
                </a:r>
                <a:r>
                  <a:rPr lang="en-US" sz="1600" b="0" baseline="0" dirty="0">
                    <a:solidFill>
                      <a:schemeClr val="bg1"/>
                    </a:solidFill>
                    <a:latin typeface="+mn-lt"/>
                  </a:rPr>
                  <a:t> Size</a:t>
                </a:r>
                <a:endParaRPr lang="en-US" sz="1600" b="0" dirty="0">
                  <a:solidFill>
                    <a:schemeClr val="bg1"/>
                  </a:solidFill>
                  <a:latin typeface="+mn-lt"/>
                </a:endParaRPr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en-US"/>
          </a:p>
        </c:txPr>
        <c:crossAx val="522103184"/>
        <c:crosses val="autoZero"/>
        <c:auto val="1"/>
        <c:lblAlgn val="ctr"/>
        <c:lblOffset val="100"/>
        <c:noMultiLvlLbl val="0"/>
      </c:catAx>
      <c:valAx>
        <c:axId val="522103184"/>
        <c:scaling>
          <c:orientation val="minMax"/>
        </c:scaling>
        <c:delete val="0"/>
        <c:axPos val="l"/>
        <c:majorGridlines>
          <c:spPr>
            <a:ln>
              <a:solidFill>
                <a:srgbClr val="FFFFFF">
                  <a:lumMod val="85000"/>
                </a:srgbClr>
              </a:solidFill>
            </a:ln>
          </c:spPr>
        </c:majorGridlines>
        <c:title>
          <c:tx>
            <c:rich>
              <a:bodyPr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0" dirty="0">
                    <a:solidFill>
                      <a:schemeClr val="bg1"/>
                    </a:solidFill>
                  </a:rPr>
                  <a:t>Throughput (images/second)</a:t>
                </a:r>
                <a:endParaRPr lang="en-US" sz="1800" b="0" dirty="0">
                  <a:solidFill>
                    <a:schemeClr val="bg1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3267326224110508E-2"/>
              <c:y val="0.27231921329135694"/>
            </c:manualLayout>
          </c:layout>
          <c:overlay val="0"/>
        </c:title>
        <c:numFmt formatCode="_(* #,##0_);_(* \(#,##0\);_(* &quot;-&quot;_);_(@_)" sourceLinked="0"/>
        <c:majorTickMark val="out"/>
        <c:min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 sz="1200" b="0">
                <a:solidFill>
                  <a:schemeClr val="bg1"/>
                </a:solidFill>
              </a:defRPr>
            </a:pPr>
            <a:endParaRPr lang="en-US"/>
          </a:p>
        </c:txPr>
        <c:crossAx val="522101136"/>
        <c:crosses val="autoZero"/>
        <c:crossBetween val="between"/>
        <c:majorUnit val="1000"/>
      </c:valAx>
      <c:spPr>
        <a:noFill/>
        <a:ln w="25400">
          <a:noFill/>
        </a:ln>
      </c:spPr>
    </c:plotArea>
    <c:legend>
      <c:legendPos val="r"/>
      <c:overlay val="0"/>
      <c:txPr>
        <a:bodyPr/>
        <a:lstStyle/>
        <a:p>
          <a:pPr>
            <a:defRPr sz="1600" b="0">
              <a:solidFill>
                <a:schemeClr val="bg1"/>
              </a:solidFill>
            </a:defRPr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C31AE8-A427-451A-8E86-480873CDCE6C}" type="doc">
      <dgm:prSet loTypeId="urn:microsoft.com/office/officeart/2005/8/layout/pyramid1" loCatId="pyramid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F666426-67A7-4CC6-9495-9BF53B5BCF39}">
      <dgm:prSet/>
      <dgm:spPr/>
      <dgm:t>
        <a:bodyPr/>
        <a:lstStyle/>
        <a:p>
          <a:r>
            <a:rPr lang="en-US" dirty="0"/>
            <a:t>Applications</a:t>
          </a:r>
        </a:p>
      </dgm:t>
    </dgm:pt>
    <dgm:pt modelId="{2FA6701E-B91F-4468-BAC1-A50BEA4D6BE8}" type="parTrans" cxnId="{315302AA-23B5-464D-800B-364E22C0A335}">
      <dgm:prSet/>
      <dgm:spPr/>
      <dgm:t>
        <a:bodyPr/>
        <a:lstStyle/>
        <a:p>
          <a:endParaRPr lang="en-US"/>
        </a:p>
      </dgm:t>
    </dgm:pt>
    <dgm:pt modelId="{FB1AEB48-1710-490D-9C71-CFC59023CA9E}" type="sibTrans" cxnId="{315302AA-23B5-464D-800B-364E22C0A335}">
      <dgm:prSet/>
      <dgm:spPr/>
      <dgm:t>
        <a:bodyPr/>
        <a:lstStyle/>
        <a:p>
          <a:endParaRPr lang="en-US"/>
        </a:p>
      </dgm:t>
    </dgm:pt>
    <dgm:pt modelId="{40B59792-9094-4518-BA13-38F76E49EC43}">
      <dgm:prSet/>
      <dgm:spPr>
        <a:noFill/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Question-answering</a:t>
          </a:r>
        </a:p>
      </dgm:t>
    </dgm:pt>
    <dgm:pt modelId="{B8061DC9-7CA2-470C-B027-F2CB1A3AC61E}" type="parTrans" cxnId="{F702E894-C200-4B88-89F9-332145433A89}">
      <dgm:prSet/>
      <dgm:spPr/>
      <dgm:t>
        <a:bodyPr/>
        <a:lstStyle/>
        <a:p>
          <a:endParaRPr lang="en-US"/>
        </a:p>
      </dgm:t>
    </dgm:pt>
    <dgm:pt modelId="{EAF9646F-FE57-49BC-B06F-B9978530DCEE}" type="sibTrans" cxnId="{F702E894-C200-4B88-89F9-332145433A89}">
      <dgm:prSet/>
      <dgm:spPr/>
      <dgm:t>
        <a:bodyPr/>
        <a:lstStyle/>
        <a:p>
          <a:endParaRPr lang="en-US"/>
        </a:p>
      </dgm:t>
    </dgm:pt>
    <dgm:pt modelId="{677F3C06-70DB-4A40-8867-1F80844645CB}">
      <dgm:prSet/>
      <dgm:spPr>
        <a:noFill/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Relevance</a:t>
          </a:r>
        </a:p>
      </dgm:t>
    </dgm:pt>
    <dgm:pt modelId="{C172CE9C-A66D-4DF1-A3DB-2E39A772007F}" type="parTrans" cxnId="{EF580460-7B76-4502-8A22-855DD0518E47}">
      <dgm:prSet/>
      <dgm:spPr/>
      <dgm:t>
        <a:bodyPr/>
        <a:lstStyle/>
        <a:p>
          <a:endParaRPr lang="en-US"/>
        </a:p>
      </dgm:t>
    </dgm:pt>
    <dgm:pt modelId="{1AC32F9C-C784-4A6D-B771-5E5CA3817C34}" type="sibTrans" cxnId="{EF580460-7B76-4502-8A22-855DD0518E47}">
      <dgm:prSet/>
      <dgm:spPr/>
      <dgm:t>
        <a:bodyPr/>
        <a:lstStyle/>
        <a:p>
          <a:endParaRPr lang="en-US"/>
        </a:p>
      </dgm:t>
    </dgm:pt>
    <dgm:pt modelId="{FBF535E4-5548-4ECA-9066-D59FB2E8BEAC}">
      <dgm:prSet/>
      <dgm:spPr>
        <a:noFill/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Image classification</a:t>
          </a:r>
        </a:p>
      </dgm:t>
    </dgm:pt>
    <dgm:pt modelId="{3367DF3D-CCC0-4257-A140-5D29DB570BCD}" type="parTrans" cxnId="{43B7FC95-F59D-409B-BE90-24A84D174C4F}">
      <dgm:prSet/>
      <dgm:spPr/>
      <dgm:t>
        <a:bodyPr/>
        <a:lstStyle/>
        <a:p>
          <a:endParaRPr lang="en-US"/>
        </a:p>
      </dgm:t>
    </dgm:pt>
    <dgm:pt modelId="{3D5C0C3C-E549-4330-85B9-5D351F0E8AA4}" type="sibTrans" cxnId="{43B7FC95-F59D-409B-BE90-24A84D174C4F}">
      <dgm:prSet/>
      <dgm:spPr/>
      <dgm:t>
        <a:bodyPr/>
        <a:lstStyle/>
        <a:p>
          <a:endParaRPr lang="en-US"/>
        </a:p>
      </dgm:t>
    </dgm:pt>
    <dgm:pt modelId="{FF4A79CC-D8CE-43AA-A133-E169EF2BF0DA}">
      <dgm:prSet/>
      <dgm:spPr>
        <a:solidFill>
          <a:srgbClr val="00B050"/>
        </a:solidFill>
      </dgm:spPr>
      <dgm:t>
        <a:bodyPr/>
        <a:lstStyle/>
        <a:p>
          <a:r>
            <a:rPr lang="en-US" dirty="0"/>
            <a:t>Models</a:t>
          </a:r>
        </a:p>
      </dgm:t>
    </dgm:pt>
    <dgm:pt modelId="{19E3EE20-EB5F-4F9A-BF18-A66EDB6D4FE2}" type="parTrans" cxnId="{5D80307A-1E19-4A65-B2CA-B81E931A37D7}">
      <dgm:prSet/>
      <dgm:spPr/>
      <dgm:t>
        <a:bodyPr/>
        <a:lstStyle/>
        <a:p>
          <a:endParaRPr lang="en-US"/>
        </a:p>
      </dgm:t>
    </dgm:pt>
    <dgm:pt modelId="{ABB230C0-9615-45ED-A8AD-CB761A549D5A}" type="sibTrans" cxnId="{5D80307A-1E19-4A65-B2CA-B81E931A37D7}">
      <dgm:prSet/>
      <dgm:spPr/>
      <dgm:t>
        <a:bodyPr/>
        <a:lstStyle/>
        <a:p>
          <a:endParaRPr lang="en-US"/>
        </a:p>
      </dgm:t>
    </dgm:pt>
    <dgm:pt modelId="{D13B759A-4134-46BF-BE11-DCD9C07C489B}">
      <dgm:prSet/>
      <dgm:spPr>
        <a:noFill/>
        <a:ln>
          <a:solidFill>
            <a:srgbClr val="00B050"/>
          </a:solidFill>
        </a:ln>
      </dgm:spPr>
      <dgm:t>
        <a:bodyPr/>
        <a:lstStyle/>
        <a:p>
          <a:r>
            <a:rPr lang="en-US">
              <a:solidFill>
                <a:schemeClr val="tx1"/>
              </a:solidFill>
            </a:rPr>
            <a:t>Multi-sequence to multi-sequence</a:t>
          </a:r>
        </a:p>
      </dgm:t>
    </dgm:pt>
    <dgm:pt modelId="{F119B6E1-11E1-4CA0-96F2-C67856DEF917}" type="parTrans" cxnId="{790C4EB7-EC28-4D0B-8EA6-D35CB6F4CCEF}">
      <dgm:prSet/>
      <dgm:spPr/>
      <dgm:t>
        <a:bodyPr/>
        <a:lstStyle/>
        <a:p>
          <a:endParaRPr lang="en-US"/>
        </a:p>
      </dgm:t>
    </dgm:pt>
    <dgm:pt modelId="{597D862E-D738-46FA-A55C-B4D7B2905EDC}" type="sibTrans" cxnId="{790C4EB7-EC28-4D0B-8EA6-D35CB6F4CCEF}">
      <dgm:prSet/>
      <dgm:spPr/>
      <dgm:t>
        <a:bodyPr/>
        <a:lstStyle/>
        <a:p>
          <a:endParaRPr lang="en-US"/>
        </a:p>
      </dgm:t>
    </dgm:pt>
    <dgm:pt modelId="{609ECB88-004E-40D2-9263-AA83252CD011}">
      <dgm:prSet/>
      <dgm:spPr>
        <a:noFill/>
        <a:ln>
          <a:solidFill>
            <a:srgbClr val="00B050"/>
          </a:solidFill>
        </a:ln>
      </dgm:spPr>
      <dgm:t>
        <a:bodyPr/>
        <a:lstStyle/>
        <a:p>
          <a:r>
            <a:rPr lang="en-US">
              <a:solidFill>
                <a:schemeClr val="tx1"/>
              </a:solidFill>
            </a:rPr>
            <a:t>Mixed Neural Representation (MiNeR)</a:t>
          </a:r>
        </a:p>
      </dgm:t>
    </dgm:pt>
    <dgm:pt modelId="{395314FF-EE8D-4C59-8F9D-D698F6A281AC}" type="parTrans" cxnId="{91C3E660-8BE7-48FF-9A9A-4C7798AD2968}">
      <dgm:prSet/>
      <dgm:spPr/>
      <dgm:t>
        <a:bodyPr/>
        <a:lstStyle/>
        <a:p>
          <a:endParaRPr lang="en-US"/>
        </a:p>
      </dgm:t>
    </dgm:pt>
    <dgm:pt modelId="{A36EE2CA-BACC-4956-864E-AE1F0F8C1282}" type="sibTrans" cxnId="{91C3E660-8BE7-48FF-9A9A-4C7798AD2968}">
      <dgm:prSet/>
      <dgm:spPr/>
      <dgm:t>
        <a:bodyPr/>
        <a:lstStyle/>
        <a:p>
          <a:endParaRPr lang="en-US"/>
        </a:p>
      </dgm:t>
    </dgm:pt>
    <dgm:pt modelId="{D5E89DF5-2136-4836-9088-004AA7288A95}">
      <dgm:prSet/>
      <dgm:spPr>
        <a:noFill/>
        <a:ln>
          <a:solidFill>
            <a:srgbClr val="00B050"/>
          </a:solidFill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Attention Sum</a:t>
          </a:r>
        </a:p>
      </dgm:t>
    </dgm:pt>
    <dgm:pt modelId="{BDACCEAA-0703-4E49-B918-89264E266611}" type="parTrans" cxnId="{4C9E8ADB-2D94-4CFE-8841-A2B5B8956CA2}">
      <dgm:prSet/>
      <dgm:spPr/>
      <dgm:t>
        <a:bodyPr/>
        <a:lstStyle/>
        <a:p>
          <a:endParaRPr lang="en-US"/>
        </a:p>
      </dgm:t>
    </dgm:pt>
    <dgm:pt modelId="{24904996-14A6-4C56-B9F0-497A594D2D4A}" type="sibTrans" cxnId="{4C9E8ADB-2D94-4CFE-8841-A2B5B8956CA2}">
      <dgm:prSet/>
      <dgm:spPr/>
      <dgm:t>
        <a:bodyPr/>
        <a:lstStyle/>
        <a:p>
          <a:endParaRPr lang="en-US"/>
        </a:p>
      </dgm:t>
    </dgm:pt>
    <dgm:pt modelId="{ED64BF62-1BCE-4E54-A49B-BA4EE47F8F6A}">
      <dgm:prSet/>
      <dgm:spPr>
        <a:noFill/>
        <a:ln>
          <a:solidFill>
            <a:srgbClr val="00B050"/>
          </a:solidFill>
        </a:ln>
      </dgm:spPr>
      <dgm:t>
        <a:bodyPr/>
        <a:lstStyle/>
        <a:p>
          <a:r>
            <a:rPr lang="en-US">
              <a:solidFill>
                <a:schemeClr val="tx1"/>
              </a:solidFill>
            </a:rPr>
            <a:t>Memory Network</a:t>
          </a:r>
        </a:p>
      </dgm:t>
    </dgm:pt>
    <dgm:pt modelId="{36A9B1E9-B10C-49CB-BF5E-7B7A2A78133E}" type="parTrans" cxnId="{3B35A796-D151-45A2-8358-D7F5E264B11C}">
      <dgm:prSet/>
      <dgm:spPr/>
      <dgm:t>
        <a:bodyPr/>
        <a:lstStyle/>
        <a:p>
          <a:endParaRPr lang="en-US"/>
        </a:p>
      </dgm:t>
    </dgm:pt>
    <dgm:pt modelId="{DDF0AC21-EB9B-4650-8FCA-E3EBF787B4A1}" type="sibTrans" cxnId="{3B35A796-D151-45A2-8358-D7F5E264B11C}">
      <dgm:prSet/>
      <dgm:spPr/>
      <dgm:t>
        <a:bodyPr/>
        <a:lstStyle/>
        <a:p>
          <a:endParaRPr lang="en-US"/>
        </a:p>
      </dgm:t>
    </dgm:pt>
    <dgm:pt modelId="{FEB4F6B5-8C70-4D75-BD49-727AB61D7684}">
      <dgm:prSet/>
      <dgm:spPr>
        <a:solidFill>
          <a:srgbClr val="FF6600"/>
        </a:solidFill>
      </dgm:spPr>
      <dgm:t>
        <a:bodyPr/>
        <a:lstStyle/>
        <a:p>
          <a:r>
            <a:rPr lang="en-US" dirty="0"/>
            <a:t>Tools</a:t>
          </a:r>
        </a:p>
      </dgm:t>
    </dgm:pt>
    <dgm:pt modelId="{4BABA0C6-857C-4305-ABB7-96A539A859E4}" type="parTrans" cxnId="{D1444BE1-8C4D-4DCD-B96C-04BD73D1BD5B}">
      <dgm:prSet/>
      <dgm:spPr/>
      <dgm:t>
        <a:bodyPr/>
        <a:lstStyle/>
        <a:p>
          <a:endParaRPr lang="en-US"/>
        </a:p>
      </dgm:t>
    </dgm:pt>
    <dgm:pt modelId="{25E00910-E430-4371-9183-EEDADDBB46A2}" type="sibTrans" cxnId="{D1444BE1-8C4D-4DCD-B96C-04BD73D1BD5B}">
      <dgm:prSet/>
      <dgm:spPr/>
      <dgm:t>
        <a:bodyPr/>
        <a:lstStyle/>
        <a:p>
          <a:endParaRPr lang="en-US"/>
        </a:p>
      </dgm:t>
    </dgm:pt>
    <dgm:pt modelId="{F9F810D9-3071-45D9-89B8-E016AC51891F}">
      <dgm:prSet/>
      <dgm:spPr>
        <a:noFill/>
        <a:ln>
          <a:solidFill>
            <a:srgbClr val="FF6600"/>
          </a:solidFill>
        </a:ln>
      </dgm:spPr>
      <dgm:t>
        <a:bodyPr/>
        <a:lstStyle/>
        <a:p>
          <a:r>
            <a:rPr lang="en-US">
              <a:solidFill>
                <a:schemeClr val="tx1"/>
              </a:solidFill>
            </a:rPr>
            <a:t>CNTK</a:t>
          </a:r>
        </a:p>
      </dgm:t>
    </dgm:pt>
    <dgm:pt modelId="{88319D19-CE16-4C41-B78C-7CED9462F7C9}" type="parTrans" cxnId="{C57EAB3D-301C-402A-849B-468F04AC6C13}">
      <dgm:prSet/>
      <dgm:spPr/>
      <dgm:t>
        <a:bodyPr/>
        <a:lstStyle/>
        <a:p>
          <a:endParaRPr lang="en-US"/>
        </a:p>
      </dgm:t>
    </dgm:pt>
    <dgm:pt modelId="{9E7C4225-E934-456B-AF0C-09B51AAE3DBB}" type="sibTrans" cxnId="{C57EAB3D-301C-402A-849B-468F04AC6C13}">
      <dgm:prSet/>
      <dgm:spPr/>
      <dgm:t>
        <a:bodyPr/>
        <a:lstStyle/>
        <a:p>
          <a:endParaRPr lang="en-US"/>
        </a:p>
      </dgm:t>
    </dgm:pt>
    <dgm:pt modelId="{DD22621F-199F-4A7F-A6A7-7FFF2FF8B150}">
      <dgm:prSet/>
      <dgm:spPr>
        <a:noFill/>
        <a:ln>
          <a:solidFill>
            <a:srgbClr val="FF6600"/>
          </a:solidFill>
        </a:ln>
      </dgm:spPr>
      <dgm:t>
        <a:bodyPr/>
        <a:lstStyle/>
        <a:p>
          <a:r>
            <a:rPr lang="en-US">
              <a:solidFill>
                <a:schemeClr val="tx1"/>
              </a:solidFill>
            </a:rPr>
            <a:t>Tensorflow</a:t>
          </a:r>
        </a:p>
      </dgm:t>
    </dgm:pt>
    <dgm:pt modelId="{CA4E8D89-1CB8-47BD-BEC7-5825041322C6}" type="parTrans" cxnId="{CFFC0A76-F3F6-43C1-9AC1-4723B0DA4CCC}">
      <dgm:prSet/>
      <dgm:spPr/>
      <dgm:t>
        <a:bodyPr/>
        <a:lstStyle/>
        <a:p>
          <a:endParaRPr lang="en-US"/>
        </a:p>
      </dgm:t>
    </dgm:pt>
    <dgm:pt modelId="{027DBD52-132E-40AD-AA3C-409F6B7B3951}" type="sibTrans" cxnId="{CFFC0A76-F3F6-43C1-9AC1-4723B0DA4CCC}">
      <dgm:prSet/>
      <dgm:spPr/>
      <dgm:t>
        <a:bodyPr/>
        <a:lstStyle/>
        <a:p>
          <a:endParaRPr lang="en-US"/>
        </a:p>
      </dgm:t>
    </dgm:pt>
    <dgm:pt modelId="{FD31E4AB-CD35-41F4-82FA-67BC3E965C00}">
      <dgm:prSet/>
      <dgm:spPr>
        <a:noFill/>
        <a:ln>
          <a:solidFill>
            <a:srgbClr val="FF6600"/>
          </a:solidFill>
        </a:ln>
      </dgm:spPr>
      <dgm:t>
        <a:bodyPr/>
        <a:lstStyle/>
        <a:p>
          <a:r>
            <a:rPr lang="en-US">
              <a:solidFill>
                <a:schemeClr val="tx1"/>
              </a:solidFill>
            </a:rPr>
            <a:t>Theano</a:t>
          </a:r>
        </a:p>
      </dgm:t>
    </dgm:pt>
    <dgm:pt modelId="{9D8DA273-83B1-4AB4-B8E0-405024156223}" type="parTrans" cxnId="{17825143-3A9B-4E19-BE77-DA14B90FAF97}">
      <dgm:prSet/>
      <dgm:spPr/>
      <dgm:t>
        <a:bodyPr/>
        <a:lstStyle/>
        <a:p>
          <a:endParaRPr lang="en-US"/>
        </a:p>
      </dgm:t>
    </dgm:pt>
    <dgm:pt modelId="{2687A871-4D0A-4B7E-AFA8-BC19BF77FEC4}" type="sibTrans" cxnId="{17825143-3A9B-4E19-BE77-DA14B90FAF97}">
      <dgm:prSet/>
      <dgm:spPr/>
      <dgm:t>
        <a:bodyPr/>
        <a:lstStyle/>
        <a:p>
          <a:endParaRPr lang="en-US"/>
        </a:p>
      </dgm:t>
    </dgm:pt>
    <dgm:pt modelId="{73D345A7-54A0-486B-8E22-D3E06A9CC35B}">
      <dgm:prSet/>
      <dgm:spPr>
        <a:noFill/>
        <a:ln>
          <a:solidFill>
            <a:srgbClr val="FF6600"/>
          </a:solidFill>
        </a:ln>
      </dgm:spPr>
      <dgm:t>
        <a:bodyPr/>
        <a:lstStyle/>
        <a:p>
          <a:r>
            <a:rPr lang="en-US" dirty="0" err="1">
              <a:solidFill>
                <a:schemeClr val="tx1"/>
              </a:solidFill>
            </a:rPr>
            <a:t>Chainer</a:t>
          </a:r>
          <a:r>
            <a:rPr lang="en-US" dirty="0">
              <a:solidFill>
                <a:schemeClr val="tx1"/>
              </a:solidFill>
            </a:rPr>
            <a:t>…</a:t>
          </a:r>
        </a:p>
      </dgm:t>
    </dgm:pt>
    <dgm:pt modelId="{1B9AE9D8-B3AD-4846-A368-ACB76F29E696}" type="parTrans" cxnId="{9BBD79C9-1EAF-4066-8487-C31C46426B1C}">
      <dgm:prSet/>
      <dgm:spPr/>
      <dgm:t>
        <a:bodyPr/>
        <a:lstStyle/>
        <a:p>
          <a:endParaRPr lang="en-US"/>
        </a:p>
      </dgm:t>
    </dgm:pt>
    <dgm:pt modelId="{318BE585-DD8D-4B2A-8107-3D9F4DC3FD94}" type="sibTrans" cxnId="{9BBD79C9-1EAF-4066-8487-C31C46426B1C}">
      <dgm:prSet/>
      <dgm:spPr/>
      <dgm:t>
        <a:bodyPr/>
        <a:lstStyle/>
        <a:p>
          <a:endParaRPr lang="en-US"/>
        </a:p>
      </dgm:t>
    </dgm:pt>
    <dgm:pt modelId="{D6B80289-A43E-43C7-9618-4057BC43F40F}">
      <dgm:prSet/>
      <dgm:spPr/>
      <dgm:t>
        <a:bodyPr/>
        <a:lstStyle/>
        <a:p>
          <a:r>
            <a:rPr lang="en-US" dirty="0"/>
            <a:t>Hardware/Infrastructure</a:t>
          </a:r>
        </a:p>
      </dgm:t>
    </dgm:pt>
    <dgm:pt modelId="{8507040D-F1F0-44ED-AA4A-C4B4AED8D342}" type="parTrans" cxnId="{851384DA-2BD4-4329-B809-47189AD9AB83}">
      <dgm:prSet/>
      <dgm:spPr/>
      <dgm:t>
        <a:bodyPr/>
        <a:lstStyle/>
        <a:p>
          <a:endParaRPr lang="en-US"/>
        </a:p>
      </dgm:t>
    </dgm:pt>
    <dgm:pt modelId="{E56B30E1-63DE-4793-BBA7-58123A0D61CC}" type="sibTrans" cxnId="{851384DA-2BD4-4329-B809-47189AD9AB83}">
      <dgm:prSet/>
      <dgm:spPr/>
      <dgm:t>
        <a:bodyPr/>
        <a:lstStyle/>
        <a:p>
          <a:endParaRPr lang="en-US"/>
        </a:p>
      </dgm:t>
    </dgm:pt>
    <dgm:pt modelId="{1D0EC9BF-088E-4ADE-8DA7-43453221163F}">
      <dgm:prSet/>
      <dgm:spPr>
        <a:noFill/>
      </dgm:spPr>
      <dgm:t>
        <a:bodyPr/>
        <a:lstStyle/>
        <a:p>
          <a:r>
            <a:rPr lang="en-US">
              <a:solidFill>
                <a:schemeClr val="tx1"/>
              </a:solidFill>
            </a:rPr>
            <a:t>GPU</a:t>
          </a:r>
        </a:p>
      </dgm:t>
    </dgm:pt>
    <dgm:pt modelId="{8E188E8F-D90C-45D8-B7A1-63F0859AE85A}" type="parTrans" cxnId="{A164B269-FE3D-4F7F-9EA8-FCCAFE0B4BCE}">
      <dgm:prSet/>
      <dgm:spPr/>
      <dgm:t>
        <a:bodyPr/>
        <a:lstStyle/>
        <a:p>
          <a:endParaRPr lang="en-US"/>
        </a:p>
      </dgm:t>
    </dgm:pt>
    <dgm:pt modelId="{C62030F6-A4F2-477A-9774-3F3BB4F65AD1}" type="sibTrans" cxnId="{A164B269-FE3D-4F7F-9EA8-FCCAFE0B4BCE}">
      <dgm:prSet/>
      <dgm:spPr/>
      <dgm:t>
        <a:bodyPr/>
        <a:lstStyle/>
        <a:p>
          <a:endParaRPr lang="en-US"/>
        </a:p>
      </dgm:t>
    </dgm:pt>
    <dgm:pt modelId="{9CEBAA95-8109-4DF2-B688-7F7CF4737772}">
      <dgm:prSet/>
      <dgm:spPr>
        <a:noFill/>
      </dgm:spPr>
      <dgm:t>
        <a:bodyPr/>
        <a:lstStyle/>
        <a:p>
          <a:r>
            <a:rPr lang="en-US">
              <a:solidFill>
                <a:schemeClr val="tx1"/>
              </a:solidFill>
            </a:rPr>
            <a:t>CPU</a:t>
          </a:r>
        </a:p>
      </dgm:t>
    </dgm:pt>
    <dgm:pt modelId="{94804D1B-0A7A-407D-995C-75003CCA7EB9}" type="parTrans" cxnId="{BC3ED7E9-A76D-4B4E-A27C-95BE31DC68A8}">
      <dgm:prSet/>
      <dgm:spPr/>
      <dgm:t>
        <a:bodyPr/>
        <a:lstStyle/>
        <a:p>
          <a:endParaRPr lang="en-US"/>
        </a:p>
      </dgm:t>
    </dgm:pt>
    <dgm:pt modelId="{7B3E3586-E233-43A4-B1EB-A96E586C2C7A}" type="sibTrans" cxnId="{BC3ED7E9-A76D-4B4E-A27C-95BE31DC68A8}">
      <dgm:prSet/>
      <dgm:spPr/>
      <dgm:t>
        <a:bodyPr/>
        <a:lstStyle/>
        <a:p>
          <a:endParaRPr lang="en-US"/>
        </a:p>
      </dgm:t>
    </dgm:pt>
    <dgm:pt modelId="{87D19931-DB02-4BDB-AEB3-44CB822A7395}">
      <dgm:prSet/>
      <dgm:spPr>
        <a:noFill/>
      </dgm:spPr>
      <dgm:t>
        <a:bodyPr/>
        <a:lstStyle/>
        <a:p>
          <a:r>
            <a:rPr lang="en-US">
              <a:solidFill>
                <a:schemeClr val="tx1"/>
              </a:solidFill>
            </a:rPr>
            <a:t>FPGA</a:t>
          </a:r>
        </a:p>
      </dgm:t>
    </dgm:pt>
    <dgm:pt modelId="{F6F5EFE3-65D1-4BC0-BCF8-A853753415EC}" type="parTrans" cxnId="{2A1C4503-8351-480C-9D5C-B2FF43D0E09C}">
      <dgm:prSet/>
      <dgm:spPr/>
      <dgm:t>
        <a:bodyPr/>
        <a:lstStyle/>
        <a:p>
          <a:endParaRPr lang="en-US"/>
        </a:p>
      </dgm:t>
    </dgm:pt>
    <dgm:pt modelId="{6BE99B46-68A9-443A-BF89-91751C95C49A}" type="sibTrans" cxnId="{2A1C4503-8351-480C-9D5C-B2FF43D0E09C}">
      <dgm:prSet/>
      <dgm:spPr/>
      <dgm:t>
        <a:bodyPr/>
        <a:lstStyle/>
        <a:p>
          <a:endParaRPr lang="en-US"/>
        </a:p>
      </dgm:t>
    </dgm:pt>
    <dgm:pt modelId="{4E599724-CE50-4CCF-BF84-5ED3672B7CC1}">
      <dgm:prSet/>
      <dgm:spPr>
        <a:noFill/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Speech recognition</a:t>
          </a:r>
        </a:p>
      </dgm:t>
    </dgm:pt>
    <dgm:pt modelId="{C15E6EB6-5679-4F4B-BFC0-ECFD2E6008BE}" type="parTrans" cxnId="{EDA72E70-8F72-4E4F-8347-FEE6F01A2511}">
      <dgm:prSet/>
      <dgm:spPr/>
      <dgm:t>
        <a:bodyPr/>
        <a:lstStyle/>
        <a:p>
          <a:endParaRPr lang="en-US"/>
        </a:p>
      </dgm:t>
    </dgm:pt>
    <dgm:pt modelId="{96AA1C44-5F8E-42D1-8806-39EEE41BAF36}" type="sibTrans" cxnId="{EDA72E70-8F72-4E4F-8347-FEE6F01A2511}">
      <dgm:prSet/>
      <dgm:spPr/>
      <dgm:t>
        <a:bodyPr/>
        <a:lstStyle/>
        <a:p>
          <a:endParaRPr lang="en-US"/>
        </a:p>
      </dgm:t>
    </dgm:pt>
    <dgm:pt modelId="{6A613854-AAE2-44DB-B4A0-0DA70FAE4BCD}" type="pres">
      <dgm:prSet presAssocID="{A7C31AE8-A427-451A-8E86-480873CDCE6C}" presName="Name0" presStyleCnt="0">
        <dgm:presLayoutVars>
          <dgm:dir/>
          <dgm:animLvl val="lvl"/>
          <dgm:resizeHandles val="exact"/>
        </dgm:presLayoutVars>
      </dgm:prSet>
      <dgm:spPr/>
    </dgm:pt>
    <dgm:pt modelId="{57141966-9597-4C6A-B025-EC69C3FD61B7}" type="pres">
      <dgm:prSet presAssocID="{0F666426-67A7-4CC6-9495-9BF53B5BCF39}" presName="Name8" presStyleCnt="0"/>
      <dgm:spPr/>
    </dgm:pt>
    <dgm:pt modelId="{47E35CAB-FA33-4E90-9076-42F34A9134BC}" type="pres">
      <dgm:prSet presAssocID="{0F666426-67A7-4CC6-9495-9BF53B5BCF39}" presName="acctBkgd" presStyleLbl="alignAcc1" presStyleIdx="0" presStyleCnt="4"/>
      <dgm:spPr/>
    </dgm:pt>
    <dgm:pt modelId="{A1416C00-3E2D-4A65-92A9-0FBFF39991C1}" type="pres">
      <dgm:prSet presAssocID="{0F666426-67A7-4CC6-9495-9BF53B5BCF39}" presName="acctTx" presStyleLbl="alignAcc1" presStyleIdx="0" presStyleCnt="4">
        <dgm:presLayoutVars>
          <dgm:bulletEnabled val="1"/>
        </dgm:presLayoutVars>
      </dgm:prSet>
      <dgm:spPr/>
    </dgm:pt>
    <dgm:pt modelId="{9A47FBAA-604E-4A76-97D9-4F4C48269E3B}" type="pres">
      <dgm:prSet presAssocID="{0F666426-67A7-4CC6-9495-9BF53B5BCF39}" presName="level" presStyleLbl="node1" presStyleIdx="0" presStyleCnt="4">
        <dgm:presLayoutVars>
          <dgm:chMax val="1"/>
          <dgm:bulletEnabled val="1"/>
        </dgm:presLayoutVars>
      </dgm:prSet>
      <dgm:spPr/>
    </dgm:pt>
    <dgm:pt modelId="{73268F37-C478-4795-9555-949811785E66}" type="pres">
      <dgm:prSet presAssocID="{0F666426-67A7-4CC6-9495-9BF53B5BCF3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31C2BC8-7672-4334-866B-8CFB1C4511A5}" type="pres">
      <dgm:prSet presAssocID="{FF4A79CC-D8CE-43AA-A133-E169EF2BF0DA}" presName="Name8" presStyleCnt="0"/>
      <dgm:spPr/>
    </dgm:pt>
    <dgm:pt modelId="{AE528DE1-97CB-4F0B-8260-E98ED0EA8351}" type="pres">
      <dgm:prSet presAssocID="{FF4A79CC-D8CE-43AA-A133-E169EF2BF0DA}" presName="acctBkgd" presStyleLbl="alignAcc1" presStyleIdx="1" presStyleCnt="4"/>
      <dgm:spPr/>
    </dgm:pt>
    <dgm:pt modelId="{49DC771C-4227-486B-A70D-566CD120570B}" type="pres">
      <dgm:prSet presAssocID="{FF4A79CC-D8CE-43AA-A133-E169EF2BF0DA}" presName="acctTx" presStyleLbl="alignAcc1" presStyleIdx="1" presStyleCnt="4">
        <dgm:presLayoutVars>
          <dgm:bulletEnabled val="1"/>
        </dgm:presLayoutVars>
      </dgm:prSet>
      <dgm:spPr/>
    </dgm:pt>
    <dgm:pt modelId="{EAE286BC-D6C4-4DE8-9357-3AB0747DD265}" type="pres">
      <dgm:prSet presAssocID="{FF4A79CC-D8CE-43AA-A133-E169EF2BF0DA}" presName="level" presStyleLbl="node1" presStyleIdx="1" presStyleCnt="4">
        <dgm:presLayoutVars>
          <dgm:chMax val="1"/>
          <dgm:bulletEnabled val="1"/>
        </dgm:presLayoutVars>
      </dgm:prSet>
      <dgm:spPr/>
    </dgm:pt>
    <dgm:pt modelId="{BB7DE40B-B0AF-4F35-8957-536C4337B2AC}" type="pres">
      <dgm:prSet presAssocID="{FF4A79CC-D8CE-43AA-A133-E169EF2BF0D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32144A8B-9C95-455B-8141-8B939366465D}" type="pres">
      <dgm:prSet presAssocID="{FEB4F6B5-8C70-4D75-BD49-727AB61D7684}" presName="Name8" presStyleCnt="0"/>
      <dgm:spPr/>
    </dgm:pt>
    <dgm:pt modelId="{107F0929-C012-4F8B-B9BC-438BA33E6A74}" type="pres">
      <dgm:prSet presAssocID="{FEB4F6B5-8C70-4D75-BD49-727AB61D7684}" presName="acctBkgd" presStyleLbl="alignAcc1" presStyleIdx="2" presStyleCnt="4"/>
      <dgm:spPr/>
    </dgm:pt>
    <dgm:pt modelId="{392B3231-0B48-4E40-B155-29BD99978193}" type="pres">
      <dgm:prSet presAssocID="{FEB4F6B5-8C70-4D75-BD49-727AB61D7684}" presName="acctTx" presStyleLbl="alignAcc1" presStyleIdx="2" presStyleCnt="4">
        <dgm:presLayoutVars>
          <dgm:bulletEnabled val="1"/>
        </dgm:presLayoutVars>
      </dgm:prSet>
      <dgm:spPr/>
    </dgm:pt>
    <dgm:pt modelId="{34647C96-EE57-4FED-BDB1-C4B55BE45953}" type="pres">
      <dgm:prSet presAssocID="{FEB4F6B5-8C70-4D75-BD49-727AB61D7684}" presName="level" presStyleLbl="node1" presStyleIdx="2" presStyleCnt="4">
        <dgm:presLayoutVars>
          <dgm:chMax val="1"/>
          <dgm:bulletEnabled val="1"/>
        </dgm:presLayoutVars>
      </dgm:prSet>
      <dgm:spPr/>
    </dgm:pt>
    <dgm:pt modelId="{64BF0465-BC79-4B1A-8220-89E92E80E9CD}" type="pres">
      <dgm:prSet presAssocID="{FEB4F6B5-8C70-4D75-BD49-727AB61D768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E784076A-C9B3-4BD6-83EE-7C8A4667AED1}" type="pres">
      <dgm:prSet presAssocID="{D6B80289-A43E-43C7-9618-4057BC43F40F}" presName="Name8" presStyleCnt="0"/>
      <dgm:spPr/>
    </dgm:pt>
    <dgm:pt modelId="{CB4BDE8D-7DFF-4C64-A65E-5A5097A575EC}" type="pres">
      <dgm:prSet presAssocID="{D6B80289-A43E-43C7-9618-4057BC43F40F}" presName="acctBkgd" presStyleLbl="alignAcc1" presStyleIdx="3" presStyleCnt="4"/>
      <dgm:spPr/>
    </dgm:pt>
    <dgm:pt modelId="{6A5D7C4A-6D0E-4C08-9975-6BE3BF688319}" type="pres">
      <dgm:prSet presAssocID="{D6B80289-A43E-43C7-9618-4057BC43F40F}" presName="acctTx" presStyleLbl="alignAcc1" presStyleIdx="3" presStyleCnt="4">
        <dgm:presLayoutVars>
          <dgm:bulletEnabled val="1"/>
        </dgm:presLayoutVars>
      </dgm:prSet>
      <dgm:spPr/>
    </dgm:pt>
    <dgm:pt modelId="{7D5DE5D8-9DBD-48A3-B1DC-04CBAB1B4CFC}" type="pres">
      <dgm:prSet presAssocID="{D6B80289-A43E-43C7-9618-4057BC43F40F}" presName="level" presStyleLbl="node1" presStyleIdx="3" presStyleCnt="4">
        <dgm:presLayoutVars>
          <dgm:chMax val="1"/>
          <dgm:bulletEnabled val="1"/>
        </dgm:presLayoutVars>
      </dgm:prSet>
      <dgm:spPr/>
    </dgm:pt>
    <dgm:pt modelId="{75DE400A-D85C-4990-ACF9-A3B27F0CF186}" type="pres">
      <dgm:prSet presAssocID="{D6B80289-A43E-43C7-9618-4057BC43F40F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2A1C4503-8351-480C-9D5C-B2FF43D0E09C}" srcId="{D6B80289-A43E-43C7-9618-4057BC43F40F}" destId="{87D19931-DB02-4BDB-AEB3-44CB822A7395}" srcOrd="2" destOrd="0" parTransId="{F6F5EFE3-65D1-4BC0-BCF8-A853753415EC}" sibTransId="{6BE99B46-68A9-443A-BF89-91751C95C49A}"/>
    <dgm:cxn modelId="{096E2A0F-1F68-4ECC-8377-507CC06E75A3}" type="presOf" srcId="{87D19931-DB02-4BDB-AEB3-44CB822A7395}" destId="{6A5D7C4A-6D0E-4C08-9975-6BE3BF688319}" srcOrd="1" destOrd="2" presId="urn:microsoft.com/office/officeart/2005/8/layout/pyramid1"/>
    <dgm:cxn modelId="{CFFE3D15-3045-4EDB-9AFC-8FB34EA2925A}" type="presOf" srcId="{FEB4F6B5-8C70-4D75-BD49-727AB61D7684}" destId="{64BF0465-BC79-4B1A-8220-89E92E80E9CD}" srcOrd="1" destOrd="0" presId="urn:microsoft.com/office/officeart/2005/8/layout/pyramid1"/>
    <dgm:cxn modelId="{4C099D1C-BB6F-43D7-8B13-2638AC21CDD0}" type="presOf" srcId="{1D0EC9BF-088E-4ADE-8DA7-43453221163F}" destId="{CB4BDE8D-7DFF-4C64-A65E-5A5097A575EC}" srcOrd="0" destOrd="0" presId="urn:microsoft.com/office/officeart/2005/8/layout/pyramid1"/>
    <dgm:cxn modelId="{4EE7942F-70E2-4C92-98B9-0079AA55ADC2}" type="presOf" srcId="{D5E89DF5-2136-4836-9088-004AA7288A95}" destId="{49DC771C-4227-486B-A70D-566CD120570B}" srcOrd="1" destOrd="2" presId="urn:microsoft.com/office/officeart/2005/8/layout/pyramid1"/>
    <dgm:cxn modelId="{B674CE31-C127-4B8F-9068-67C88726F9B8}" type="presOf" srcId="{73D345A7-54A0-486B-8E22-D3E06A9CC35B}" destId="{392B3231-0B48-4E40-B155-29BD99978193}" srcOrd="1" destOrd="3" presId="urn:microsoft.com/office/officeart/2005/8/layout/pyramid1"/>
    <dgm:cxn modelId="{A2DF7732-1466-40AE-9C22-A5049262417D}" type="presOf" srcId="{73D345A7-54A0-486B-8E22-D3E06A9CC35B}" destId="{107F0929-C012-4F8B-B9BC-438BA33E6A74}" srcOrd="0" destOrd="3" presId="urn:microsoft.com/office/officeart/2005/8/layout/pyramid1"/>
    <dgm:cxn modelId="{C57EAB3D-301C-402A-849B-468F04AC6C13}" srcId="{FEB4F6B5-8C70-4D75-BD49-727AB61D7684}" destId="{F9F810D9-3071-45D9-89B8-E016AC51891F}" srcOrd="0" destOrd="0" parTransId="{88319D19-CE16-4C41-B78C-7CED9462F7C9}" sibTransId="{9E7C4225-E934-456B-AF0C-09B51AAE3DBB}"/>
    <dgm:cxn modelId="{59C3A93E-6329-4B9F-AD7F-CF7B843CD6A2}" type="presOf" srcId="{4E599724-CE50-4CCF-BF84-5ED3672B7CC1}" destId="{47E35CAB-FA33-4E90-9076-42F34A9134BC}" srcOrd="0" destOrd="3" presId="urn:microsoft.com/office/officeart/2005/8/layout/pyramid1"/>
    <dgm:cxn modelId="{3AAAEA3F-F6F3-415F-99D4-AF0C6DAEE768}" type="presOf" srcId="{0F666426-67A7-4CC6-9495-9BF53B5BCF39}" destId="{73268F37-C478-4795-9555-949811785E66}" srcOrd="1" destOrd="0" presId="urn:microsoft.com/office/officeart/2005/8/layout/pyramid1"/>
    <dgm:cxn modelId="{307DF83F-B674-4F72-8A3D-B63205A8B26B}" type="presOf" srcId="{40B59792-9094-4518-BA13-38F76E49EC43}" destId="{47E35CAB-FA33-4E90-9076-42F34A9134BC}" srcOrd="0" destOrd="0" presId="urn:microsoft.com/office/officeart/2005/8/layout/pyramid1"/>
    <dgm:cxn modelId="{EF580460-7B76-4502-8A22-855DD0518E47}" srcId="{0F666426-67A7-4CC6-9495-9BF53B5BCF39}" destId="{677F3C06-70DB-4A40-8867-1F80844645CB}" srcOrd="1" destOrd="0" parTransId="{C172CE9C-A66D-4DF1-A3DB-2E39A772007F}" sibTransId="{1AC32F9C-C784-4A6D-B771-5E5CA3817C34}"/>
    <dgm:cxn modelId="{F2776760-E895-4BC1-AF35-9BA346FB2AC9}" type="presOf" srcId="{677F3C06-70DB-4A40-8867-1F80844645CB}" destId="{47E35CAB-FA33-4E90-9076-42F34A9134BC}" srcOrd="0" destOrd="1" presId="urn:microsoft.com/office/officeart/2005/8/layout/pyramid1"/>
    <dgm:cxn modelId="{91C3E660-8BE7-48FF-9A9A-4C7798AD2968}" srcId="{FF4A79CC-D8CE-43AA-A133-E169EF2BF0DA}" destId="{609ECB88-004E-40D2-9263-AA83252CD011}" srcOrd="1" destOrd="0" parTransId="{395314FF-EE8D-4C59-8F9D-D698F6A281AC}" sibTransId="{A36EE2CA-BACC-4956-864E-AE1F0F8C1282}"/>
    <dgm:cxn modelId="{17825143-3A9B-4E19-BE77-DA14B90FAF97}" srcId="{FEB4F6B5-8C70-4D75-BD49-727AB61D7684}" destId="{FD31E4AB-CD35-41F4-82FA-67BC3E965C00}" srcOrd="2" destOrd="0" parTransId="{9D8DA273-83B1-4AB4-B8E0-405024156223}" sibTransId="{2687A871-4D0A-4B7E-AFA8-BC19BF77FEC4}"/>
    <dgm:cxn modelId="{A424C643-4318-4889-9024-9A4FC2097EFD}" type="presOf" srcId="{F9F810D9-3071-45D9-89B8-E016AC51891F}" destId="{392B3231-0B48-4E40-B155-29BD99978193}" srcOrd="1" destOrd="0" presId="urn:microsoft.com/office/officeart/2005/8/layout/pyramid1"/>
    <dgm:cxn modelId="{E4B2BB48-4D19-401B-85B7-9916EECA0418}" type="presOf" srcId="{FF4A79CC-D8CE-43AA-A133-E169EF2BF0DA}" destId="{EAE286BC-D6C4-4DE8-9357-3AB0747DD265}" srcOrd="0" destOrd="0" presId="urn:microsoft.com/office/officeart/2005/8/layout/pyramid1"/>
    <dgm:cxn modelId="{A164B269-FE3D-4F7F-9EA8-FCCAFE0B4BCE}" srcId="{D6B80289-A43E-43C7-9618-4057BC43F40F}" destId="{1D0EC9BF-088E-4ADE-8DA7-43453221163F}" srcOrd="0" destOrd="0" parTransId="{8E188E8F-D90C-45D8-B7A1-63F0859AE85A}" sibTransId="{C62030F6-A4F2-477A-9774-3F3BB4F65AD1}"/>
    <dgm:cxn modelId="{EDA72E70-8F72-4E4F-8347-FEE6F01A2511}" srcId="{0F666426-67A7-4CC6-9495-9BF53B5BCF39}" destId="{4E599724-CE50-4CCF-BF84-5ED3672B7CC1}" srcOrd="3" destOrd="0" parTransId="{C15E6EB6-5679-4F4B-BFC0-ECFD2E6008BE}" sibTransId="{96AA1C44-5F8E-42D1-8806-39EEE41BAF36}"/>
    <dgm:cxn modelId="{E69B7E70-F2FF-4930-AFC1-28CDBDE6F9DF}" type="presOf" srcId="{D13B759A-4134-46BF-BE11-DCD9C07C489B}" destId="{49DC771C-4227-486B-A70D-566CD120570B}" srcOrd="1" destOrd="0" presId="urn:microsoft.com/office/officeart/2005/8/layout/pyramid1"/>
    <dgm:cxn modelId="{21F5F851-0BC6-42ED-98C4-DA4320FD0B48}" type="presOf" srcId="{D6B80289-A43E-43C7-9618-4057BC43F40F}" destId="{7D5DE5D8-9DBD-48A3-B1DC-04CBAB1B4CFC}" srcOrd="0" destOrd="0" presId="urn:microsoft.com/office/officeart/2005/8/layout/pyramid1"/>
    <dgm:cxn modelId="{CFFC0A76-F3F6-43C1-9AC1-4723B0DA4CCC}" srcId="{FEB4F6B5-8C70-4D75-BD49-727AB61D7684}" destId="{DD22621F-199F-4A7F-A6A7-7FFF2FF8B150}" srcOrd="1" destOrd="0" parTransId="{CA4E8D89-1CB8-47BD-BEC7-5825041322C6}" sibTransId="{027DBD52-132E-40AD-AA3C-409F6B7B3951}"/>
    <dgm:cxn modelId="{32553A79-EE4C-4E03-9A33-BA236776B392}" type="presOf" srcId="{FBF535E4-5548-4ECA-9066-D59FB2E8BEAC}" destId="{A1416C00-3E2D-4A65-92A9-0FBFF39991C1}" srcOrd="1" destOrd="2" presId="urn:microsoft.com/office/officeart/2005/8/layout/pyramid1"/>
    <dgm:cxn modelId="{5D80307A-1E19-4A65-B2CA-B81E931A37D7}" srcId="{A7C31AE8-A427-451A-8E86-480873CDCE6C}" destId="{FF4A79CC-D8CE-43AA-A133-E169EF2BF0DA}" srcOrd="1" destOrd="0" parTransId="{19E3EE20-EB5F-4F9A-BF18-A66EDB6D4FE2}" sibTransId="{ABB230C0-9615-45ED-A8AD-CB761A549D5A}"/>
    <dgm:cxn modelId="{250A5A7E-14F8-42C9-96A6-81D166E4E799}" type="presOf" srcId="{FEB4F6B5-8C70-4D75-BD49-727AB61D7684}" destId="{34647C96-EE57-4FED-BDB1-C4B55BE45953}" srcOrd="0" destOrd="0" presId="urn:microsoft.com/office/officeart/2005/8/layout/pyramid1"/>
    <dgm:cxn modelId="{490D2484-9702-492B-AB06-49DE6F9A748E}" type="presOf" srcId="{D5E89DF5-2136-4836-9088-004AA7288A95}" destId="{AE528DE1-97CB-4F0B-8260-E98ED0EA8351}" srcOrd="0" destOrd="2" presId="urn:microsoft.com/office/officeart/2005/8/layout/pyramid1"/>
    <dgm:cxn modelId="{FBBB0186-945A-43E9-909F-B52EC70AA7FC}" type="presOf" srcId="{9CEBAA95-8109-4DF2-B688-7F7CF4737772}" destId="{CB4BDE8D-7DFF-4C64-A65E-5A5097A575EC}" srcOrd="0" destOrd="1" presId="urn:microsoft.com/office/officeart/2005/8/layout/pyramid1"/>
    <dgm:cxn modelId="{C99E318C-6DF0-4257-B449-CA9C5C4C2FC0}" type="presOf" srcId="{4E599724-CE50-4CCF-BF84-5ED3672B7CC1}" destId="{A1416C00-3E2D-4A65-92A9-0FBFF39991C1}" srcOrd="1" destOrd="3" presId="urn:microsoft.com/office/officeart/2005/8/layout/pyramid1"/>
    <dgm:cxn modelId="{F702E894-C200-4B88-89F9-332145433A89}" srcId="{0F666426-67A7-4CC6-9495-9BF53B5BCF39}" destId="{40B59792-9094-4518-BA13-38F76E49EC43}" srcOrd="0" destOrd="0" parTransId="{B8061DC9-7CA2-470C-B027-F2CB1A3AC61E}" sibTransId="{EAF9646F-FE57-49BC-B06F-B9978530DCEE}"/>
    <dgm:cxn modelId="{93D95F95-025D-424C-8248-760C1976ACAF}" type="presOf" srcId="{ED64BF62-1BCE-4E54-A49B-BA4EE47F8F6A}" destId="{AE528DE1-97CB-4F0B-8260-E98ED0EA8351}" srcOrd="0" destOrd="3" presId="urn:microsoft.com/office/officeart/2005/8/layout/pyramid1"/>
    <dgm:cxn modelId="{4EDDC295-3F53-4EEC-A8B8-013203879F88}" type="presOf" srcId="{609ECB88-004E-40D2-9263-AA83252CD011}" destId="{49DC771C-4227-486B-A70D-566CD120570B}" srcOrd="1" destOrd="1" presId="urn:microsoft.com/office/officeart/2005/8/layout/pyramid1"/>
    <dgm:cxn modelId="{43B7FC95-F59D-409B-BE90-24A84D174C4F}" srcId="{0F666426-67A7-4CC6-9495-9BF53B5BCF39}" destId="{FBF535E4-5548-4ECA-9066-D59FB2E8BEAC}" srcOrd="2" destOrd="0" parTransId="{3367DF3D-CCC0-4257-A140-5D29DB570BCD}" sibTransId="{3D5C0C3C-E549-4330-85B9-5D351F0E8AA4}"/>
    <dgm:cxn modelId="{3B35A796-D151-45A2-8358-D7F5E264B11C}" srcId="{FF4A79CC-D8CE-43AA-A133-E169EF2BF0DA}" destId="{ED64BF62-1BCE-4E54-A49B-BA4EE47F8F6A}" srcOrd="3" destOrd="0" parTransId="{36A9B1E9-B10C-49CB-BF5E-7B7A2A78133E}" sibTransId="{DDF0AC21-EB9B-4650-8FCA-E3EBF787B4A1}"/>
    <dgm:cxn modelId="{0069F096-50E4-44FA-AA29-FB795EAF910D}" type="presOf" srcId="{DD22621F-199F-4A7F-A6A7-7FFF2FF8B150}" destId="{392B3231-0B48-4E40-B155-29BD99978193}" srcOrd="1" destOrd="1" presId="urn:microsoft.com/office/officeart/2005/8/layout/pyramid1"/>
    <dgm:cxn modelId="{23F18598-9348-431E-A9C3-402BC7CD46E6}" type="presOf" srcId="{87D19931-DB02-4BDB-AEB3-44CB822A7395}" destId="{CB4BDE8D-7DFF-4C64-A65E-5A5097A575EC}" srcOrd="0" destOrd="2" presId="urn:microsoft.com/office/officeart/2005/8/layout/pyramid1"/>
    <dgm:cxn modelId="{EA68F89D-5CD1-4E7E-AC7C-6F4CB4DB256E}" type="presOf" srcId="{609ECB88-004E-40D2-9263-AA83252CD011}" destId="{AE528DE1-97CB-4F0B-8260-E98ED0EA8351}" srcOrd="0" destOrd="1" presId="urn:microsoft.com/office/officeart/2005/8/layout/pyramid1"/>
    <dgm:cxn modelId="{4C3886A9-F0EE-4CBF-8F3E-331E9F297B60}" type="presOf" srcId="{FF4A79CC-D8CE-43AA-A133-E169EF2BF0DA}" destId="{BB7DE40B-B0AF-4F35-8957-536C4337B2AC}" srcOrd="1" destOrd="0" presId="urn:microsoft.com/office/officeart/2005/8/layout/pyramid1"/>
    <dgm:cxn modelId="{315302AA-23B5-464D-800B-364E22C0A335}" srcId="{A7C31AE8-A427-451A-8E86-480873CDCE6C}" destId="{0F666426-67A7-4CC6-9495-9BF53B5BCF39}" srcOrd="0" destOrd="0" parTransId="{2FA6701E-B91F-4468-BAC1-A50BEA4D6BE8}" sibTransId="{FB1AEB48-1710-490D-9C71-CFC59023CA9E}"/>
    <dgm:cxn modelId="{9E98E6B2-6F9E-42C0-A593-40438F4ED22D}" type="presOf" srcId="{0F666426-67A7-4CC6-9495-9BF53B5BCF39}" destId="{9A47FBAA-604E-4A76-97D9-4F4C48269E3B}" srcOrd="0" destOrd="0" presId="urn:microsoft.com/office/officeart/2005/8/layout/pyramid1"/>
    <dgm:cxn modelId="{790C4EB7-EC28-4D0B-8EA6-D35CB6F4CCEF}" srcId="{FF4A79CC-D8CE-43AA-A133-E169EF2BF0DA}" destId="{D13B759A-4134-46BF-BE11-DCD9C07C489B}" srcOrd="0" destOrd="0" parTransId="{F119B6E1-11E1-4CA0-96F2-C67856DEF917}" sibTransId="{597D862E-D738-46FA-A55C-B4D7B2905EDC}"/>
    <dgm:cxn modelId="{6476E7B8-1520-491C-B250-F68315439091}" type="presOf" srcId="{FD31E4AB-CD35-41F4-82FA-67BC3E965C00}" destId="{107F0929-C012-4F8B-B9BC-438BA33E6A74}" srcOrd="0" destOrd="2" presId="urn:microsoft.com/office/officeart/2005/8/layout/pyramid1"/>
    <dgm:cxn modelId="{85DFFEBB-7DC9-4575-892A-5C51BE7C4BA9}" type="presOf" srcId="{FBF535E4-5548-4ECA-9066-D59FB2E8BEAC}" destId="{47E35CAB-FA33-4E90-9076-42F34A9134BC}" srcOrd="0" destOrd="2" presId="urn:microsoft.com/office/officeart/2005/8/layout/pyramid1"/>
    <dgm:cxn modelId="{2A2321BD-DB16-46A8-8418-FA200EB09A5D}" type="presOf" srcId="{F9F810D9-3071-45D9-89B8-E016AC51891F}" destId="{107F0929-C012-4F8B-B9BC-438BA33E6A74}" srcOrd="0" destOrd="0" presId="urn:microsoft.com/office/officeart/2005/8/layout/pyramid1"/>
    <dgm:cxn modelId="{1DC64FBE-118E-47E5-A97B-08EAEC787616}" type="presOf" srcId="{FD31E4AB-CD35-41F4-82FA-67BC3E965C00}" destId="{392B3231-0B48-4E40-B155-29BD99978193}" srcOrd="1" destOrd="2" presId="urn:microsoft.com/office/officeart/2005/8/layout/pyramid1"/>
    <dgm:cxn modelId="{9BBD79C9-1EAF-4066-8487-C31C46426B1C}" srcId="{FEB4F6B5-8C70-4D75-BD49-727AB61D7684}" destId="{73D345A7-54A0-486B-8E22-D3E06A9CC35B}" srcOrd="3" destOrd="0" parTransId="{1B9AE9D8-B3AD-4846-A368-ACB76F29E696}" sibTransId="{318BE585-DD8D-4B2A-8107-3D9F4DC3FD94}"/>
    <dgm:cxn modelId="{BAD17FC9-9DFA-421C-A889-DBD325D3D1A5}" type="presOf" srcId="{40B59792-9094-4518-BA13-38F76E49EC43}" destId="{A1416C00-3E2D-4A65-92A9-0FBFF39991C1}" srcOrd="1" destOrd="0" presId="urn:microsoft.com/office/officeart/2005/8/layout/pyramid1"/>
    <dgm:cxn modelId="{848DB6CD-5BB7-4A6E-B923-D86A258FBE7B}" type="presOf" srcId="{677F3C06-70DB-4A40-8867-1F80844645CB}" destId="{A1416C00-3E2D-4A65-92A9-0FBFF39991C1}" srcOrd="1" destOrd="1" presId="urn:microsoft.com/office/officeart/2005/8/layout/pyramid1"/>
    <dgm:cxn modelId="{2A367ACE-3DC7-46EB-82FD-E92C7C39C05E}" type="presOf" srcId="{D6B80289-A43E-43C7-9618-4057BC43F40F}" destId="{75DE400A-D85C-4990-ACF9-A3B27F0CF186}" srcOrd="1" destOrd="0" presId="urn:microsoft.com/office/officeart/2005/8/layout/pyramid1"/>
    <dgm:cxn modelId="{FAB78FD2-1FCB-4054-981A-5E03BE57B785}" type="presOf" srcId="{DD22621F-199F-4A7F-A6A7-7FFF2FF8B150}" destId="{107F0929-C012-4F8B-B9BC-438BA33E6A74}" srcOrd="0" destOrd="1" presId="urn:microsoft.com/office/officeart/2005/8/layout/pyramid1"/>
    <dgm:cxn modelId="{95A3B3D6-3312-402C-BF82-65AC57E984CC}" type="presOf" srcId="{D13B759A-4134-46BF-BE11-DCD9C07C489B}" destId="{AE528DE1-97CB-4F0B-8260-E98ED0EA8351}" srcOrd="0" destOrd="0" presId="urn:microsoft.com/office/officeart/2005/8/layout/pyramid1"/>
    <dgm:cxn modelId="{851384DA-2BD4-4329-B809-47189AD9AB83}" srcId="{A7C31AE8-A427-451A-8E86-480873CDCE6C}" destId="{D6B80289-A43E-43C7-9618-4057BC43F40F}" srcOrd="3" destOrd="0" parTransId="{8507040D-F1F0-44ED-AA4A-C4B4AED8D342}" sibTransId="{E56B30E1-63DE-4793-BBA7-58123A0D61CC}"/>
    <dgm:cxn modelId="{4C9E8ADB-2D94-4CFE-8841-A2B5B8956CA2}" srcId="{FF4A79CC-D8CE-43AA-A133-E169EF2BF0DA}" destId="{D5E89DF5-2136-4836-9088-004AA7288A95}" srcOrd="2" destOrd="0" parTransId="{BDACCEAA-0703-4E49-B918-89264E266611}" sibTransId="{24904996-14A6-4C56-B9F0-497A594D2D4A}"/>
    <dgm:cxn modelId="{D1444BE1-8C4D-4DCD-B96C-04BD73D1BD5B}" srcId="{A7C31AE8-A427-451A-8E86-480873CDCE6C}" destId="{FEB4F6B5-8C70-4D75-BD49-727AB61D7684}" srcOrd="2" destOrd="0" parTransId="{4BABA0C6-857C-4305-ABB7-96A539A859E4}" sibTransId="{25E00910-E430-4371-9183-EEDADDBB46A2}"/>
    <dgm:cxn modelId="{BC3ED7E9-A76D-4B4E-A27C-95BE31DC68A8}" srcId="{D6B80289-A43E-43C7-9618-4057BC43F40F}" destId="{9CEBAA95-8109-4DF2-B688-7F7CF4737772}" srcOrd="1" destOrd="0" parTransId="{94804D1B-0A7A-407D-995C-75003CCA7EB9}" sibTransId="{7B3E3586-E233-43A4-B1EB-A96E586C2C7A}"/>
    <dgm:cxn modelId="{94D2CFEA-412C-4821-BA6C-EDEC7831517B}" type="presOf" srcId="{ED64BF62-1BCE-4E54-A49B-BA4EE47F8F6A}" destId="{49DC771C-4227-486B-A70D-566CD120570B}" srcOrd="1" destOrd="3" presId="urn:microsoft.com/office/officeart/2005/8/layout/pyramid1"/>
    <dgm:cxn modelId="{E6750BEE-86F7-4B63-BC9B-01D9461519C1}" type="presOf" srcId="{1D0EC9BF-088E-4ADE-8DA7-43453221163F}" destId="{6A5D7C4A-6D0E-4C08-9975-6BE3BF688319}" srcOrd="1" destOrd="0" presId="urn:microsoft.com/office/officeart/2005/8/layout/pyramid1"/>
    <dgm:cxn modelId="{306B61EE-0E01-470F-BB1C-C96B7134ABFC}" type="presOf" srcId="{A7C31AE8-A427-451A-8E86-480873CDCE6C}" destId="{6A613854-AAE2-44DB-B4A0-0DA70FAE4BCD}" srcOrd="0" destOrd="0" presId="urn:microsoft.com/office/officeart/2005/8/layout/pyramid1"/>
    <dgm:cxn modelId="{61BA6DF8-26E8-40F4-8054-5253A8900020}" type="presOf" srcId="{9CEBAA95-8109-4DF2-B688-7F7CF4737772}" destId="{6A5D7C4A-6D0E-4C08-9975-6BE3BF688319}" srcOrd="1" destOrd="1" presId="urn:microsoft.com/office/officeart/2005/8/layout/pyramid1"/>
    <dgm:cxn modelId="{96B6BCBC-FD23-4914-BB56-40B7D57D2F30}" type="presParOf" srcId="{6A613854-AAE2-44DB-B4A0-0DA70FAE4BCD}" destId="{57141966-9597-4C6A-B025-EC69C3FD61B7}" srcOrd="0" destOrd="0" presId="urn:microsoft.com/office/officeart/2005/8/layout/pyramid1"/>
    <dgm:cxn modelId="{7C0967C0-5E45-4638-A8A6-9CCA9E7CFBF7}" type="presParOf" srcId="{57141966-9597-4C6A-B025-EC69C3FD61B7}" destId="{47E35CAB-FA33-4E90-9076-42F34A9134BC}" srcOrd="0" destOrd="0" presId="urn:microsoft.com/office/officeart/2005/8/layout/pyramid1"/>
    <dgm:cxn modelId="{63F2DC23-8674-4C4F-B0EE-2510493F6FCC}" type="presParOf" srcId="{57141966-9597-4C6A-B025-EC69C3FD61B7}" destId="{A1416C00-3E2D-4A65-92A9-0FBFF39991C1}" srcOrd="1" destOrd="0" presId="urn:microsoft.com/office/officeart/2005/8/layout/pyramid1"/>
    <dgm:cxn modelId="{BA26E541-5BF5-46F2-959C-EE0BA01F784A}" type="presParOf" srcId="{57141966-9597-4C6A-B025-EC69C3FD61B7}" destId="{9A47FBAA-604E-4A76-97D9-4F4C48269E3B}" srcOrd="2" destOrd="0" presId="urn:microsoft.com/office/officeart/2005/8/layout/pyramid1"/>
    <dgm:cxn modelId="{8FA5E2CC-A77B-4BEE-A2CA-D6760642DECF}" type="presParOf" srcId="{57141966-9597-4C6A-B025-EC69C3FD61B7}" destId="{73268F37-C478-4795-9555-949811785E66}" srcOrd="3" destOrd="0" presId="urn:microsoft.com/office/officeart/2005/8/layout/pyramid1"/>
    <dgm:cxn modelId="{7C5F412B-39C7-4E07-BDEA-279E643F0C53}" type="presParOf" srcId="{6A613854-AAE2-44DB-B4A0-0DA70FAE4BCD}" destId="{031C2BC8-7672-4334-866B-8CFB1C4511A5}" srcOrd="1" destOrd="0" presId="urn:microsoft.com/office/officeart/2005/8/layout/pyramid1"/>
    <dgm:cxn modelId="{DA673506-2C57-448B-A305-1A9946482BBC}" type="presParOf" srcId="{031C2BC8-7672-4334-866B-8CFB1C4511A5}" destId="{AE528DE1-97CB-4F0B-8260-E98ED0EA8351}" srcOrd="0" destOrd="0" presId="urn:microsoft.com/office/officeart/2005/8/layout/pyramid1"/>
    <dgm:cxn modelId="{78FA3101-8728-4C53-AFCC-355CCF2DE3E5}" type="presParOf" srcId="{031C2BC8-7672-4334-866B-8CFB1C4511A5}" destId="{49DC771C-4227-486B-A70D-566CD120570B}" srcOrd="1" destOrd="0" presId="urn:microsoft.com/office/officeart/2005/8/layout/pyramid1"/>
    <dgm:cxn modelId="{71A444E0-A16D-42D2-A69F-9376E3AF229F}" type="presParOf" srcId="{031C2BC8-7672-4334-866B-8CFB1C4511A5}" destId="{EAE286BC-D6C4-4DE8-9357-3AB0747DD265}" srcOrd="2" destOrd="0" presId="urn:microsoft.com/office/officeart/2005/8/layout/pyramid1"/>
    <dgm:cxn modelId="{5CAC52AB-CE01-4A06-A44B-C263DFEEF70A}" type="presParOf" srcId="{031C2BC8-7672-4334-866B-8CFB1C4511A5}" destId="{BB7DE40B-B0AF-4F35-8957-536C4337B2AC}" srcOrd="3" destOrd="0" presId="urn:microsoft.com/office/officeart/2005/8/layout/pyramid1"/>
    <dgm:cxn modelId="{52DE3F28-1BCB-42FD-A0B4-053D56EA8C92}" type="presParOf" srcId="{6A613854-AAE2-44DB-B4A0-0DA70FAE4BCD}" destId="{32144A8B-9C95-455B-8141-8B939366465D}" srcOrd="2" destOrd="0" presId="urn:microsoft.com/office/officeart/2005/8/layout/pyramid1"/>
    <dgm:cxn modelId="{837BCB09-1128-4A4E-BAD7-8A6940F2EAAF}" type="presParOf" srcId="{32144A8B-9C95-455B-8141-8B939366465D}" destId="{107F0929-C012-4F8B-B9BC-438BA33E6A74}" srcOrd="0" destOrd="0" presId="urn:microsoft.com/office/officeart/2005/8/layout/pyramid1"/>
    <dgm:cxn modelId="{49754361-3EEF-454F-BD29-909EF157C011}" type="presParOf" srcId="{32144A8B-9C95-455B-8141-8B939366465D}" destId="{392B3231-0B48-4E40-B155-29BD99978193}" srcOrd="1" destOrd="0" presId="urn:microsoft.com/office/officeart/2005/8/layout/pyramid1"/>
    <dgm:cxn modelId="{3092066C-5A31-45C7-B675-9ED57208F74D}" type="presParOf" srcId="{32144A8B-9C95-455B-8141-8B939366465D}" destId="{34647C96-EE57-4FED-BDB1-C4B55BE45953}" srcOrd="2" destOrd="0" presId="urn:microsoft.com/office/officeart/2005/8/layout/pyramid1"/>
    <dgm:cxn modelId="{422CDC84-BCCB-4EF3-80F9-19802C9D3E99}" type="presParOf" srcId="{32144A8B-9C95-455B-8141-8B939366465D}" destId="{64BF0465-BC79-4B1A-8220-89E92E80E9CD}" srcOrd="3" destOrd="0" presId="urn:microsoft.com/office/officeart/2005/8/layout/pyramid1"/>
    <dgm:cxn modelId="{2DD9B87B-B673-469B-B679-FFEBA17DE7C6}" type="presParOf" srcId="{6A613854-AAE2-44DB-B4A0-0DA70FAE4BCD}" destId="{E784076A-C9B3-4BD6-83EE-7C8A4667AED1}" srcOrd="3" destOrd="0" presId="urn:microsoft.com/office/officeart/2005/8/layout/pyramid1"/>
    <dgm:cxn modelId="{DE6D60BD-EC09-437F-BC98-2D64E6503F9F}" type="presParOf" srcId="{E784076A-C9B3-4BD6-83EE-7C8A4667AED1}" destId="{CB4BDE8D-7DFF-4C64-A65E-5A5097A575EC}" srcOrd="0" destOrd="0" presId="urn:microsoft.com/office/officeart/2005/8/layout/pyramid1"/>
    <dgm:cxn modelId="{46653492-FDEE-40BB-BC8D-CA30FBC15324}" type="presParOf" srcId="{E784076A-C9B3-4BD6-83EE-7C8A4667AED1}" destId="{6A5D7C4A-6D0E-4C08-9975-6BE3BF688319}" srcOrd="1" destOrd="0" presId="urn:microsoft.com/office/officeart/2005/8/layout/pyramid1"/>
    <dgm:cxn modelId="{8086526E-8E86-47B1-8481-B373B5E70B63}" type="presParOf" srcId="{E784076A-C9B3-4BD6-83EE-7C8A4667AED1}" destId="{7D5DE5D8-9DBD-48A3-B1DC-04CBAB1B4CFC}" srcOrd="2" destOrd="0" presId="urn:microsoft.com/office/officeart/2005/8/layout/pyramid1"/>
    <dgm:cxn modelId="{D8908945-1228-4001-B21E-B6560D135887}" type="presParOf" srcId="{E784076A-C9B3-4BD6-83EE-7C8A4667AED1}" destId="{75DE400A-D85C-4990-ACF9-A3B27F0CF186}" srcOrd="3" destOrd="0" presId="urn:microsoft.com/office/officeart/2005/8/layout/pyramid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E35CAB-FA33-4E90-9076-42F34A9134BC}">
      <dsp:nvSpPr>
        <dsp:cNvPr id="0" name=""/>
        <dsp:cNvSpPr/>
      </dsp:nvSpPr>
      <dsp:spPr>
        <a:xfrm rot="10800000">
          <a:off x="3116516" y="0"/>
          <a:ext cx="6049708" cy="1457325"/>
        </a:xfrm>
        <a:prstGeom prst="nonIsoscelesTrapezoid">
          <a:avLst>
            <a:gd name="adj1" fmla="val 0"/>
            <a:gd name="adj2" fmla="val 53463"/>
          </a:avLst>
        </a:pr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chemeClr val="tx1"/>
              </a:solidFill>
            </a:rPr>
            <a:t>Question-answering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chemeClr val="tx1"/>
              </a:solidFill>
            </a:rPr>
            <a:t>Relevance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chemeClr val="tx1"/>
              </a:solidFill>
            </a:rPr>
            <a:t>Image classification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chemeClr val="tx1"/>
              </a:solidFill>
            </a:rPr>
            <a:t>Speech recognition</a:t>
          </a:r>
        </a:p>
      </dsp:txBody>
      <dsp:txXfrm rot="10800000">
        <a:off x="3895645" y="0"/>
        <a:ext cx="5270579" cy="1457325"/>
      </dsp:txXfrm>
    </dsp:sp>
    <dsp:sp modelId="{9A47FBAA-604E-4A76-97D9-4F4C48269E3B}">
      <dsp:nvSpPr>
        <dsp:cNvPr id="0" name=""/>
        <dsp:cNvSpPr/>
      </dsp:nvSpPr>
      <dsp:spPr>
        <a:xfrm>
          <a:off x="2337387" y="0"/>
          <a:ext cx="1558258" cy="1457325"/>
        </a:xfrm>
        <a:prstGeom prst="trapezoid">
          <a:avLst>
            <a:gd name="adj" fmla="val 53463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9050" h="3175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Applications</a:t>
          </a:r>
        </a:p>
      </dsp:txBody>
      <dsp:txXfrm>
        <a:off x="2337387" y="0"/>
        <a:ext cx="1558258" cy="1457325"/>
      </dsp:txXfrm>
    </dsp:sp>
    <dsp:sp modelId="{AE528DE1-97CB-4F0B-8260-E98ED0EA8351}">
      <dsp:nvSpPr>
        <dsp:cNvPr id="0" name=""/>
        <dsp:cNvSpPr/>
      </dsp:nvSpPr>
      <dsp:spPr>
        <a:xfrm rot="10800000">
          <a:off x="3895645" y="1457325"/>
          <a:ext cx="5270579" cy="1457325"/>
        </a:xfrm>
        <a:prstGeom prst="nonIsoscelesTrapezoid">
          <a:avLst>
            <a:gd name="adj1" fmla="val 0"/>
            <a:gd name="adj2" fmla="val 53463"/>
          </a:avLst>
        </a:prstGeom>
        <a:noFill/>
        <a:ln w="9525" cap="flat" cmpd="sng" algn="ctr">
          <a:solidFill>
            <a:srgbClr val="00B05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solidFill>
                <a:schemeClr val="tx1"/>
              </a:solidFill>
            </a:rPr>
            <a:t>Multi-sequence to multi-sequence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solidFill>
                <a:schemeClr val="tx1"/>
              </a:solidFill>
            </a:rPr>
            <a:t>Mixed Neural Representation (MiNeR)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>
              <a:solidFill>
                <a:schemeClr val="tx1"/>
              </a:solidFill>
            </a:rPr>
            <a:t>Attention Sum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solidFill>
                <a:schemeClr val="tx1"/>
              </a:solidFill>
            </a:rPr>
            <a:t>Memory Network</a:t>
          </a:r>
        </a:p>
      </dsp:txBody>
      <dsp:txXfrm rot="10800000">
        <a:off x="4674774" y="1457325"/>
        <a:ext cx="4491450" cy="1457325"/>
      </dsp:txXfrm>
    </dsp:sp>
    <dsp:sp modelId="{EAE286BC-D6C4-4DE8-9357-3AB0747DD265}">
      <dsp:nvSpPr>
        <dsp:cNvPr id="0" name=""/>
        <dsp:cNvSpPr/>
      </dsp:nvSpPr>
      <dsp:spPr>
        <a:xfrm>
          <a:off x="1558258" y="1457325"/>
          <a:ext cx="3116516" cy="1457325"/>
        </a:xfrm>
        <a:prstGeom prst="trapezoid">
          <a:avLst>
            <a:gd name="adj" fmla="val 53463"/>
          </a:avLst>
        </a:prstGeom>
        <a:solidFill>
          <a:srgbClr val="00B050"/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9050" h="3175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Models</a:t>
          </a:r>
        </a:p>
      </dsp:txBody>
      <dsp:txXfrm>
        <a:off x="2103648" y="1457325"/>
        <a:ext cx="2025735" cy="1457325"/>
      </dsp:txXfrm>
    </dsp:sp>
    <dsp:sp modelId="{107F0929-C012-4F8B-B9BC-438BA33E6A74}">
      <dsp:nvSpPr>
        <dsp:cNvPr id="0" name=""/>
        <dsp:cNvSpPr/>
      </dsp:nvSpPr>
      <dsp:spPr>
        <a:xfrm rot="10800000">
          <a:off x="4674774" y="2914650"/>
          <a:ext cx="4491450" cy="1457325"/>
        </a:xfrm>
        <a:prstGeom prst="nonIsoscelesTrapezoid">
          <a:avLst>
            <a:gd name="adj1" fmla="val 0"/>
            <a:gd name="adj2" fmla="val 53463"/>
          </a:avLst>
        </a:prstGeom>
        <a:noFill/>
        <a:ln w="9525" cap="flat" cmpd="sng" algn="ctr">
          <a:solidFill>
            <a:srgbClr val="FF6600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solidFill>
                <a:schemeClr val="tx1"/>
              </a:solidFill>
            </a:rPr>
            <a:t>CNTK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solidFill>
                <a:schemeClr val="tx1"/>
              </a:solidFill>
            </a:rPr>
            <a:t>Tensorflow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solidFill>
                <a:schemeClr val="tx1"/>
              </a:solidFill>
            </a:rPr>
            <a:t>Theano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 err="1">
              <a:solidFill>
                <a:schemeClr val="tx1"/>
              </a:solidFill>
            </a:rPr>
            <a:t>Chainer</a:t>
          </a:r>
          <a:r>
            <a:rPr lang="en-US" sz="1900" kern="1200" dirty="0">
              <a:solidFill>
                <a:schemeClr val="tx1"/>
              </a:solidFill>
            </a:rPr>
            <a:t>…</a:t>
          </a:r>
        </a:p>
      </dsp:txBody>
      <dsp:txXfrm rot="10800000">
        <a:off x="5453903" y="2914650"/>
        <a:ext cx="3712321" cy="1457325"/>
      </dsp:txXfrm>
    </dsp:sp>
    <dsp:sp modelId="{34647C96-EE57-4FED-BDB1-C4B55BE45953}">
      <dsp:nvSpPr>
        <dsp:cNvPr id="0" name=""/>
        <dsp:cNvSpPr/>
      </dsp:nvSpPr>
      <dsp:spPr>
        <a:xfrm>
          <a:off x="779129" y="2914650"/>
          <a:ext cx="4674774" cy="1457325"/>
        </a:xfrm>
        <a:prstGeom prst="trapezoid">
          <a:avLst>
            <a:gd name="adj" fmla="val 53463"/>
          </a:avLst>
        </a:prstGeom>
        <a:solidFill>
          <a:srgbClr val="FF6600"/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9050" h="3175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Tools</a:t>
          </a:r>
        </a:p>
      </dsp:txBody>
      <dsp:txXfrm>
        <a:off x="1597214" y="2914650"/>
        <a:ext cx="3038603" cy="1457325"/>
      </dsp:txXfrm>
    </dsp:sp>
    <dsp:sp modelId="{CB4BDE8D-7DFF-4C64-A65E-5A5097A575EC}">
      <dsp:nvSpPr>
        <dsp:cNvPr id="0" name=""/>
        <dsp:cNvSpPr/>
      </dsp:nvSpPr>
      <dsp:spPr>
        <a:xfrm rot="10800000">
          <a:off x="5453903" y="4371975"/>
          <a:ext cx="3712321" cy="1457325"/>
        </a:xfrm>
        <a:prstGeom prst="nonIsoscelesTrapezoid">
          <a:avLst>
            <a:gd name="adj1" fmla="val 0"/>
            <a:gd name="adj2" fmla="val 53463"/>
          </a:avLst>
        </a:pr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solidFill>
                <a:schemeClr val="tx1"/>
              </a:solidFill>
            </a:rPr>
            <a:t>GPU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solidFill>
                <a:schemeClr val="tx1"/>
              </a:solidFill>
            </a:rPr>
            <a:t>CPU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solidFill>
                <a:schemeClr val="tx1"/>
              </a:solidFill>
            </a:rPr>
            <a:t>FPGA</a:t>
          </a:r>
        </a:p>
      </dsp:txBody>
      <dsp:txXfrm rot="10800000">
        <a:off x="6233032" y="4371975"/>
        <a:ext cx="2933192" cy="1457325"/>
      </dsp:txXfrm>
    </dsp:sp>
    <dsp:sp modelId="{7D5DE5D8-9DBD-48A3-B1DC-04CBAB1B4CFC}">
      <dsp:nvSpPr>
        <dsp:cNvPr id="0" name=""/>
        <dsp:cNvSpPr/>
      </dsp:nvSpPr>
      <dsp:spPr>
        <a:xfrm>
          <a:off x="0" y="4371975"/>
          <a:ext cx="6233032" cy="1457325"/>
        </a:xfrm>
        <a:prstGeom prst="trapezoid">
          <a:avLst>
            <a:gd name="adj" fmla="val 53463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4450" dist="13970" dir="5400000" algn="ctr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twoPt" dir="tl"/>
        </a:scene3d>
        <a:sp3d prstMaterial="flat">
          <a:bevelT w="19050" h="3175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Hardware/Infrastructure</a:t>
          </a:r>
        </a:p>
      </dsp:txBody>
      <dsp:txXfrm>
        <a:off x="1090780" y="4371975"/>
        <a:ext cx="4051471" cy="14573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Build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0CB2F-F0BF-435A-A27A-2EC15087F634}" type="datetime8">
              <a:rPr lang="en-US" smtClean="0">
                <a:latin typeface="Segoe UI" pitchFamily="34" charset="0"/>
              </a:rPr>
              <a:t>5/12/2017 10:40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Build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18B56EA-E28F-4F92-9F16-7A6F2501B303}" type="datetime8">
              <a:rPr lang="en-US" smtClean="0"/>
              <a:t>5/12/2017 10:40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82359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28D454-7509-46D9-8479-1860C91D730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84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41E862-5122-4E5E-9A06-299709335AC8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1698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41E862-5122-4E5E-9A06-299709335AC8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8107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41E862-5122-4E5E-9A06-299709335AC8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45285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99051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40214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30146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65021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66982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4693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0811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82359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658A07-4FE9-4A30-8B3C-5F03BFC8D381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84213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05945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34000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30081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97351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70404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19262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83369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22247A-BD4F-4F20-8E7B-7219A75A676C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51440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82359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114F7E-ADBF-4D56-929F-9F5D6E89B99E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7237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82359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DE3200-35A7-44D7-AB0D-63CF7E51E497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5511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36746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BB4986-DC15-4164-A98B-0A4AEBA4610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63149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02F183-9060-4086-B70D-8050F9915D4F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0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pPr marL="0" marR="0" lvl="0" indent="0" algn="l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385830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DE9A78-1E9C-4D86-A834-C37199F4DE37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0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pPr marL="0" marR="0" lvl="0" indent="0" algn="l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11799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6C9A8A-5C32-4186-B251-03E905277E0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36517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BD5DA2-80A9-4CFB-AFF2-A0D8F498CAD1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93171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5D6196-7C24-40F8-96EF-8CDAF16CA67B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94125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D59F3-1179-49C1-892C-C3C0DE9343C5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92779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t>Microsoft Build 2017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E05E7E-E6DE-4BF4-912C-6D6CE961C270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07683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012418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14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15602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98516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401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116076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237749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02727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996098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003CB-A936-4EF6-B995-43D966F52B4D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995692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477822-8AC3-44ED-ACF8-50DFFC06609A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5/12/2017 10:40 AM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87E0CF-87F6-4B58-B8B8-DCAB2DAAF3C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27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marL="582359" marR="0" lvl="0" indent="0" algn="l" defTabSz="931467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218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41E862-5122-4E5E-9A06-299709335AC8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8378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41E862-5122-4E5E-9A06-299709335AC8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7055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1800" y="708025"/>
            <a:ext cx="6302375" cy="35448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2D639A-AF38-4D9A-897E-57859A70BDEB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671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2D639A-AF38-4D9A-897E-57859A70BDEB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0752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41E862-5122-4E5E-9A06-299709335AC8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393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1.png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102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18636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 marL="0" indent="0">
              <a:buNone/>
              <a:defRPr sz="3264"/>
            </a:lvl1pPr>
            <a:lvl2pPr marL="466298" indent="0">
              <a:buNone/>
              <a:defRPr sz="2856"/>
            </a:lvl2pPr>
            <a:lvl3pPr marL="932597" indent="0">
              <a:buNone/>
              <a:defRPr sz="2448"/>
            </a:lvl3pPr>
            <a:lvl4pPr marL="1398895" indent="0">
              <a:buNone/>
              <a:defRPr sz="2040"/>
            </a:lvl4pPr>
            <a:lvl5pPr marL="1865193" indent="0">
              <a:buNone/>
              <a:defRPr sz="2040"/>
            </a:lvl5pPr>
            <a:lvl6pPr marL="2331491" indent="0">
              <a:buNone/>
              <a:defRPr sz="2040"/>
            </a:lvl6pPr>
            <a:lvl7pPr marL="2797790" indent="0">
              <a:buNone/>
              <a:defRPr sz="2040"/>
            </a:lvl7pPr>
            <a:lvl8pPr marL="3264088" indent="0">
              <a:buNone/>
              <a:defRPr sz="2040"/>
            </a:lvl8pPr>
            <a:lvl9pPr marL="3730386" indent="0">
              <a:buNone/>
              <a:defRPr sz="204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F221C-C4FE-4A4B-AF0B-4C19A669AAB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5519C-5B2A-42CB-8AF0-577BFC6260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19919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F221C-C4FE-4A4B-AF0B-4C19A669AAB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5519C-5B2A-42CB-8AF0-577BFC6260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27098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9852" y="372394"/>
            <a:ext cx="2681615" cy="5927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5008" y="372394"/>
            <a:ext cx="7889389" cy="592753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F221C-C4FE-4A4B-AF0B-4C19A669AAB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5519C-5B2A-42CB-8AF0-577BFC6260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064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-50 Right Photo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3238" y="1286853"/>
            <a:ext cx="5257801" cy="1922005"/>
          </a:xfrm>
        </p:spPr>
        <p:txBody>
          <a:bodyPr wrap="square">
            <a:spAutoFit/>
          </a:bodyPr>
          <a:lstStyle>
            <a:lvl1pPr>
              <a:defRPr sz="6599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32524" y="0"/>
            <a:ext cx="6216650" cy="6992587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3057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7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90" y="5357957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9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7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1224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4"/>
            <a:ext cx="2743200" cy="461665"/>
          </a:xfrm>
        </p:spPr>
        <p:txBody>
          <a:bodyPr/>
          <a:lstStyle>
            <a:lvl1pPr marL="0" marR="0" indent="0" algn="r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2"/>
            <a:ext cx="1659463" cy="672108"/>
          </a:xfrm>
          <a:prstGeom prst="rect">
            <a:avLst/>
          </a:prstGeom>
        </p:spPr>
        <p:txBody>
          <a:bodyPr wrap="none" lIns="182854" tIns="146283" rIns="182854" bIns="146283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09162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557" indent="0">
              <a:buNone/>
              <a:defRPr/>
            </a:lvl2pPr>
            <a:lvl3pPr marL="457112" indent="0">
              <a:buNone/>
              <a:defRPr/>
            </a:lvl3pPr>
            <a:lvl4pPr marL="685669" indent="0">
              <a:buNone/>
              <a:defRPr/>
            </a:lvl4pPr>
            <a:lvl5pPr marL="914224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259877"/>
      </p:ext>
    </p:extLst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3" y="1211287"/>
            <a:ext cx="11888787" cy="231170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505363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39" indent="0">
              <a:buFont typeface="Wingdings" panose="05000000000000000000" pitchFamily="2" charset="2"/>
              <a:buNone/>
              <a:defRPr sz="2400" b="0"/>
            </a:lvl2pPr>
            <a:lvl3pPr marL="450763" indent="0">
              <a:buFont typeface="Wingdings" panose="05000000000000000000" pitchFamily="2" charset="2"/>
              <a:buNone/>
              <a:tabLst/>
              <a:defRPr sz="2200" b="0"/>
            </a:lvl3pPr>
            <a:lvl4pPr marL="652336" indent="0">
              <a:buFont typeface="Wingdings" panose="05000000000000000000" pitchFamily="2" charset="2"/>
              <a:buNone/>
              <a:defRPr sz="2200" b="0"/>
            </a:lvl4pPr>
            <a:lvl5pPr marL="853911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8"/>
            <a:ext cx="5486399" cy="2511229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39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763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336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3911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251" marR="0" lvl="0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251" marR="0" lvl="1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251" marR="0" lvl="2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251" marR="0" lvl="3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251" marR="0" lvl="4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562541"/>
      </p:ext>
    </p:extLst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231730" indent="-23173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6956" indent="-171417">
              <a:buFont typeface="Wingdings" panose="05000000000000000000" pitchFamily="2" charset="2"/>
              <a:buChar char=""/>
              <a:defRPr sz="2400" b="0"/>
            </a:lvl2pPr>
            <a:lvl3pPr marL="639640" indent="-188876">
              <a:buFont typeface="Wingdings" panose="05000000000000000000" pitchFamily="2" charset="2"/>
              <a:buChar char=""/>
              <a:tabLst/>
              <a:defRPr sz="2200" b="0"/>
            </a:lvl3pPr>
            <a:lvl4pPr marL="828516" indent="-176180">
              <a:buFont typeface="Wingdings" panose="05000000000000000000" pitchFamily="2" charset="2"/>
              <a:buChar char=""/>
              <a:defRPr sz="2200" b="0"/>
            </a:lvl4pPr>
            <a:lvl5pPr marL="1023741" indent="-169831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8"/>
            <a:ext cx="5486399" cy="251122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373" indent="-342834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597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170" indent="-342834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746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30" marR="0" lvl="0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30" marR="0" lvl="1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30" marR="0" lvl="2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30" marR="0" lvl="3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30" marR="0" lvl="4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115337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13832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455128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5072104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8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8799883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24312578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0967265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7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256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86860"/>
      </p:ext>
    </p:extLst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3067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2270177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911295"/>
      </p:ext>
    </p:extLst>
  </p:cSld>
  <p:clrMapOvr>
    <a:masterClrMapping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82854" rIns="182854" bIns="182854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2551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38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68350"/>
      </p:ext>
    </p:extLst>
  </p:cSld>
  <p:clrMapOvr>
    <a:masterClrMapping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1681" y="4960287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90" y="5357957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9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7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4487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4"/>
            <a:ext cx="2743200" cy="461665"/>
          </a:xfrm>
        </p:spPr>
        <p:txBody>
          <a:bodyPr/>
          <a:lstStyle>
            <a:lvl1pPr marL="0" marR="0" indent="0" algn="r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/>
        </p:nvSpPr>
        <p:spPr>
          <a:xfrm>
            <a:off x="282738" y="6041342"/>
            <a:ext cx="1659463" cy="672108"/>
          </a:xfrm>
          <a:prstGeom prst="rect">
            <a:avLst/>
          </a:prstGeom>
        </p:spPr>
        <p:txBody>
          <a:bodyPr wrap="none" lIns="182854" tIns="146283" rIns="182854" bIns="146283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033548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557" indent="0">
              <a:buNone/>
              <a:defRPr/>
            </a:lvl2pPr>
            <a:lvl3pPr marL="457112" indent="0">
              <a:buNone/>
              <a:defRPr/>
            </a:lvl3pPr>
            <a:lvl4pPr marL="685669" indent="0">
              <a:buNone/>
              <a:defRPr/>
            </a:lvl4pPr>
            <a:lvl5pPr marL="914224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04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3" y="1211287"/>
            <a:ext cx="11888787" cy="231170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87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39" indent="0">
              <a:buFont typeface="Wingdings" panose="05000000000000000000" pitchFamily="2" charset="2"/>
              <a:buNone/>
              <a:defRPr sz="2400" b="0"/>
            </a:lvl2pPr>
            <a:lvl3pPr marL="450763" indent="0">
              <a:buFont typeface="Wingdings" panose="05000000000000000000" pitchFamily="2" charset="2"/>
              <a:buNone/>
              <a:tabLst/>
              <a:defRPr sz="2200" b="0"/>
            </a:lvl3pPr>
            <a:lvl4pPr marL="652336" indent="0">
              <a:buFont typeface="Wingdings" panose="05000000000000000000" pitchFamily="2" charset="2"/>
              <a:buNone/>
              <a:defRPr sz="2200" b="0"/>
            </a:lvl4pPr>
            <a:lvl5pPr marL="853911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8"/>
            <a:ext cx="5486399" cy="2511229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39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763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336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3911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251" marR="0" lvl="0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251" marR="0" lvl="1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251" marR="0" lvl="2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251" marR="0" lvl="3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251" marR="0" lvl="4" indent="-514251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5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1287"/>
            <a:ext cx="5486399" cy="2157514"/>
          </a:xfrm>
        </p:spPr>
        <p:txBody>
          <a:bodyPr wrap="square">
            <a:spAutoFit/>
          </a:bodyPr>
          <a:lstStyle>
            <a:lvl1pPr marL="231730" indent="-23173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6956" indent="-171417">
              <a:buFont typeface="Wingdings" panose="05000000000000000000" pitchFamily="2" charset="2"/>
              <a:buChar char=""/>
              <a:defRPr sz="2400" b="0"/>
            </a:lvl2pPr>
            <a:lvl3pPr marL="639640" indent="-188876">
              <a:buFont typeface="Wingdings" panose="05000000000000000000" pitchFamily="2" charset="2"/>
              <a:buChar char=""/>
              <a:tabLst/>
              <a:defRPr sz="2200" b="0"/>
            </a:lvl3pPr>
            <a:lvl4pPr marL="828516" indent="-176180">
              <a:buFont typeface="Wingdings" panose="05000000000000000000" pitchFamily="2" charset="2"/>
              <a:buChar char=""/>
              <a:defRPr sz="2200" b="0"/>
            </a:lvl4pPr>
            <a:lvl5pPr marL="1023741" indent="-169831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8"/>
            <a:ext cx="5486399" cy="2511229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373" indent="-342834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597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170" indent="-342834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746" indent="-342834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30" marR="0" lvl="0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30" marR="0" lvl="1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30" marR="0" lvl="2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30" marR="0" lvl="3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30" marR="0" lvl="4" indent="-231730" algn="l" defTabSz="932563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72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43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7457042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8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1727497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109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8471028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34877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7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35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09459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3037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2270177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48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82854" rIns="182854" bIns="182854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9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5677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4532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19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1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2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619468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480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0384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107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92881"/>
          </a:xfrm>
        </p:spPr>
        <p:txBody>
          <a:bodyPr>
            <a:spAutoFit/>
          </a:bodyPr>
          <a:lstStyle>
            <a:lvl1pPr>
              <a:defRPr sz="39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00770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92881"/>
          </a:xfrm>
        </p:spPr>
        <p:txBody>
          <a:bodyPr>
            <a:spAutoFit/>
          </a:bodyPr>
          <a:lstStyle>
            <a:lvl1pPr>
              <a:defRPr sz="3999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82341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3395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1583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0"/>
            <a:ext cx="5486399" cy="1985506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0"/>
            <a:ext cx="5486399" cy="1985506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9203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0"/>
            <a:ext cx="5486399" cy="1985506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0"/>
            <a:ext cx="5486399" cy="1985506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836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232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70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54" tIns="146283" rIns="182854" bIns="146283" numCol="1" rtlCol="0" anchor="ctr" anchorCtr="0" compatLnSpc="1">
            <a:prstTxWarp prst="textNoShape">
              <a:avLst/>
            </a:prstTxWarp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9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199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19263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09974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9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954657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77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09974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0758226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080069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522290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41426"/>
            <a:ext cx="5486399" cy="2012859"/>
          </a:xfrm>
        </p:spPr>
        <p:txBody>
          <a:bodyPr>
            <a:spAutoFit/>
          </a:bodyPr>
          <a:lstStyle>
            <a:lvl1pPr>
              <a:defRPr sz="65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087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46372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55485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1995931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314391"/>
      </p:ext>
    </p:extLst>
  </p:cSld>
  <p:clrMapOvr>
    <a:masterClrMapping/>
  </p:clrMapOvr>
  <p:transition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7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46283" rIns="182854" bIns="146283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252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4155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-50 Right Photo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3238" y="1241426"/>
            <a:ext cx="5257801" cy="2012859"/>
          </a:xfrm>
        </p:spPr>
        <p:txBody>
          <a:bodyPr wrap="square">
            <a:spAutoFit/>
          </a:bodyPr>
          <a:lstStyle>
            <a:lvl1pPr>
              <a:defRPr sz="6599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32524" y="0"/>
            <a:ext cx="6216650" cy="6992587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635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102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1688724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98" indent="0" algn="ctr">
              <a:buNone/>
              <a:defRPr sz="2040"/>
            </a:lvl2pPr>
            <a:lvl3pPr marL="932597" indent="0" algn="ctr">
              <a:buNone/>
              <a:defRPr sz="1836"/>
            </a:lvl3pPr>
            <a:lvl4pPr marL="1398895" indent="0" algn="ctr">
              <a:buNone/>
              <a:defRPr sz="1632"/>
            </a:lvl4pPr>
            <a:lvl5pPr marL="1865193" indent="0" algn="ctr">
              <a:buNone/>
              <a:defRPr sz="1632"/>
            </a:lvl5pPr>
            <a:lvl6pPr marL="2331491" indent="0" algn="ctr">
              <a:buNone/>
              <a:defRPr sz="1632"/>
            </a:lvl6pPr>
            <a:lvl7pPr marL="2797790" indent="0" algn="ctr">
              <a:buNone/>
              <a:defRPr sz="1632"/>
            </a:lvl7pPr>
            <a:lvl8pPr marL="3264088" indent="0" algn="ctr">
              <a:buNone/>
              <a:defRPr sz="1632"/>
            </a:lvl8pPr>
            <a:lvl9pPr marL="3730386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96599-4198-4B97-AE0C-3FC50A846F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D695-DA18-4D7A-815B-6E44015D2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06409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96599-4198-4B97-AE0C-3FC50A846F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D695-DA18-4D7A-815B-6E44015D2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22539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1530052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96599-4198-4B97-AE0C-3FC50A846F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D695-DA18-4D7A-815B-6E44015D2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6700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5008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5965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96599-4198-4B97-AE0C-3FC50A846F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D695-DA18-4D7A-815B-6E44015D2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4428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7" y="372394"/>
            <a:ext cx="10726460" cy="13519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628" y="1714631"/>
            <a:ext cx="5261211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628" y="2554944"/>
            <a:ext cx="5261211" cy="37579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5965" y="1714631"/>
            <a:ext cx="5287122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5965" y="2554944"/>
            <a:ext cx="5287122" cy="37579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96599-4198-4B97-AE0C-3FC50A846F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D695-DA18-4D7A-815B-6E44015D2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11605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96599-4198-4B97-AE0C-3FC50A846F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D695-DA18-4D7A-815B-6E44015D2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60344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96599-4198-4B97-AE0C-3FC50A846F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D695-DA18-4D7A-815B-6E44015D2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72444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>
              <a:defRPr sz="3264"/>
            </a:lvl1pPr>
            <a:lvl2pPr>
              <a:defRPr sz="2856"/>
            </a:lvl2pPr>
            <a:lvl3pPr>
              <a:defRPr sz="2448"/>
            </a:lvl3pPr>
            <a:lvl4pPr>
              <a:defRPr sz="2040"/>
            </a:lvl4pPr>
            <a:lvl5pPr>
              <a:defRPr sz="2040"/>
            </a:lvl5pPr>
            <a:lvl6pPr>
              <a:defRPr sz="2040"/>
            </a:lvl6pPr>
            <a:lvl7pPr>
              <a:defRPr sz="2040"/>
            </a:lvl7pPr>
            <a:lvl8pPr>
              <a:defRPr sz="2040"/>
            </a:lvl8pPr>
            <a:lvl9pPr>
              <a:defRPr sz="20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96599-4198-4B97-AE0C-3FC50A846F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D695-DA18-4D7A-815B-6E44015D2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79461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 marL="0" indent="0">
              <a:buNone/>
              <a:defRPr sz="3264"/>
            </a:lvl1pPr>
            <a:lvl2pPr marL="466298" indent="0">
              <a:buNone/>
              <a:defRPr sz="2856"/>
            </a:lvl2pPr>
            <a:lvl3pPr marL="932597" indent="0">
              <a:buNone/>
              <a:defRPr sz="2448"/>
            </a:lvl3pPr>
            <a:lvl4pPr marL="1398895" indent="0">
              <a:buNone/>
              <a:defRPr sz="2040"/>
            </a:lvl4pPr>
            <a:lvl5pPr marL="1865193" indent="0">
              <a:buNone/>
              <a:defRPr sz="2040"/>
            </a:lvl5pPr>
            <a:lvl6pPr marL="2331491" indent="0">
              <a:buNone/>
              <a:defRPr sz="2040"/>
            </a:lvl6pPr>
            <a:lvl7pPr marL="2797790" indent="0">
              <a:buNone/>
              <a:defRPr sz="2040"/>
            </a:lvl7pPr>
            <a:lvl8pPr marL="3264088" indent="0">
              <a:buNone/>
              <a:defRPr sz="2040"/>
            </a:lvl8pPr>
            <a:lvl9pPr marL="3730386" indent="0">
              <a:buNone/>
              <a:defRPr sz="204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96599-4198-4B97-AE0C-3FC50A846F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D695-DA18-4D7A-815B-6E44015D2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9410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96599-4198-4B97-AE0C-3FC50A846F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D695-DA18-4D7A-815B-6E44015D2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11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1127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9852" y="372394"/>
            <a:ext cx="2681615" cy="5927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5008" y="372394"/>
            <a:ext cx="7889389" cy="59275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96599-4198-4B97-AE0C-3FC50A846F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6D695-DA18-4D7A-815B-6E44015D2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0269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86853"/>
            <a:ext cx="5486399" cy="1922005"/>
          </a:xfrm>
        </p:spPr>
        <p:txBody>
          <a:bodyPr>
            <a:spAutoFit/>
          </a:bodyPr>
          <a:lstStyle>
            <a:lvl1pPr>
              <a:defRPr sz="65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5611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-50 Right Photo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03238" y="1286853"/>
            <a:ext cx="5257801" cy="1922005"/>
          </a:xfrm>
        </p:spPr>
        <p:txBody>
          <a:bodyPr wrap="square">
            <a:spAutoFit/>
          </a:bodyPr>
          <a:lstStyle>
            <a:lvl1pPr>
              <a:defRPr sz="6599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32524" y="0"/>
            <a:ext cx="6216650" cy="6992587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8498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31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986479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67813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757024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32157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 dirty="0"/>
              <a:t>Click to edit Master text styles</a:t>
            </a:r>
          </a:p>
          <a:p>
            <a:pPr marL="712788" marR="0" lvl="1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Second level</a:t>
            </a:r>
          </a:p>
          <a:p>
            <a:pPr marL="908050" marR="0" lvl="2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Third level</a:t>
            </a:r>
          </a:p>
          <a:p>
            <a:pPr marL="1109662" marR="0" lvl="3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Fourth level</a:t>
            </a:r>
          </a:p>
          <a:p>
            <a:pPr marL="1311275" marR="0" lvl="4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4530601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Click to edit Master text styles</a:t>
            </a:r>
          </a:p>
          <a:p>
            <a:pPr marL="427038" marR="0" lvl="1" indent="-17145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Second level</a:t>
            </a:r>
          </a:p>
          <a:p>
            <a:pPr marL="639763" marR="0" lvl="2" indent="-1889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Third level</a:t>
            </a:r>
          </a:p>
          <a:p>
            <a:pPr marL="828675" marR="0" lvl="3" indent="-1762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Fourth level</a:t>
            </a:r>
          </a:p>
          <a:p>
            <a:pPr marL="1023938" marR="0" lvl="4" indent="-16986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9650135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102778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96245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405076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7440629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07454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6715563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31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420015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058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1737675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12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7246813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1688724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98" indent="0" algn="ctr">
              <a:buNone/>
              <a:defRPr sz="2040"/>
            </a:lvl2pPr>
            <a:lvl3pPr marL="932597" indent="0" algn="ctr">
              <a:buNone/>
              <a:defRPr sz="1836"/>
            </a:lvl3pPr>
            <a:lvl4pPr marL="1398895" indent="0" algn="ctr">
              <a:buNone/>
              <a:defRPr sz="1632"/>
            </a:lvl4pPr>
            <a:lvl5pPr marL="1865193" indent="0" algn="ctr">
              <a:buNone/>
              <a:defRPr sz="1632"/>
            </a:lvl5pPr>
            <a:lvl6pPr marL="2331491" indent="0" algn="ctr">
              <a:buNone/>
              <a:defRPr sz="1632"/>
            </a:lvl6pPr>
            <a:lvl7pPr marL="2797790" indent="0" algn="ctr">
              <a:buNone/>
              <a:defRPr sz="1632"/>
            </a:lvl7pPr>
            <a:lvl8pPr marL="3264088" indent="0" algn="ctr">
              <a:buNone/>
              <a:defRPr sz="1632"/>
            </a:lvl8pPr>
            <a:lvl9pPr marL="3730386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7A4DA-15B4-49A6-9713-BFB3F54E68CD}" type="datetime1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Internal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9F92-BFEA-4EC8-AB60-399DB9558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4532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4907F-429E-469B-8FF5-42382E956BB9}" type="datetime1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Internal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9F92-BFEA-4EC8-AB60-399DB9558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5246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1530052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416B1-6389-4DE6-B8ED-D08BB53AA3D4}" type="datetime1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Internal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9F92-BFEA-4EC8-AB60-399DB9558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434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5008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5965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46DEA-865F-40E8-94E8-4C06EE604E3D}" type="datetime1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Internal 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9F92-BFEA-4EC8-AB60-399DB9558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9183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7" y="372394"/>
            <a:ext cx="10726460" cy="13519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628" y="1714631"/>
            <a:ext cx="5261211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628" y="2554944"/>
            <a:ext cx="5261211" cy="37579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5965" y="1714631"/>
            <a:ext cx="5287122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5965" y="2554944"/>
            <a:ext cx="5287122" cy="37579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80B1-2659-4DB2-8089-B28778821BCD}" type="datetime1">
              <a:rPr lang="en-US" smtClean="0"/>
              <a:t>5/12/2017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Internal Confidential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9F92-BFEA-4EC8-AB60-399DB9558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420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7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9209F-EF9D-4541-AD13-576A43BD2346}" type="datetime1">
              <a:rPr lang="en-US" smtClean="0"/>
              <a:t>5/12/2017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Internal 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9F92-BFEA-4EC8-AB60-399DB9558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352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A044B-A132-487E-ADC0-8BE73E26C6CC}" type="datetime1">
              <a:rPr lang="en-US" smtClean="0"/>
              <a:t>5/12/2017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Internal 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9F92-BFEA-4EC8-AB60-399DB9558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2268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>
              <a:defRPr sz="3264"/>
            </a:lvl1pPr>
            <a:lvl2pPr>
              <a:defRPr sz="2856"/>
            </a:lvl2pPr>
            <a:lvl3pPr>
              <a:defRPr sz="2448"/>
            </a:lvl3pPr>
            <a:lvl4pPr>
              <a:defRPr sz="2040"/>
            </a:lvl4pPr>
            <a:lvl5pPr>
              <a:defRPr sz="2040"/>
            </a:lvl5pPr>
            <a:lvl6pPr>
              <a:defRPr sz="2040"/>
            </a:lvl6pPr>
            <a:lvl7pPr>
              <a:defRPr sz="2040"/>
            </a:lvl7pPr>
            <a:lvl8pPr>
              <a:defRPr sz="2040"/>
            </a:lvl8pPr>
            <a:lvl9pPr>
              <a:defRPr sz="204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E1F7-CAE7-4430-864F-D394031E728E}" type="datetime1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Internal 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9F92-BFEA-4EC8-AB60-399DB9558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3953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 marL="0" indent="0">
              <a:buNone/>
              <a:defRPr sz="3264"/>
            </a:lvl1pPr>
            <a:lvl2pPr marL="466298" indent="0">
              <a:buNone/>
              <a:defRPr sz="2856"/>
            </a:lvl2pPr>
            <a:lvl3pPr marL="932597" indent="0">
              <a:buNone/>
              <a:defRPr sz="2448"/>
            </a:lvl3pPr>
            <a:lvl4pPr marL="1398895" indent="0">
              <a:buNone/>
              <a:defRPr sz="2040"/>
            </a:lvl4pPr>
            <a:lvl5pPr marL="1865193" indent="0">
              <a:buNone/>
              <a:defRPr sz="2040"/>
            </a:lvl5pPr>
            <a:lvl6pPr marL="2331491" indent="0">
              <a:buNone/>
              <a:defRPr sz="2040"/>
            </a:lvl6pPr>
            <a:lvl7pPr marL="2797790" indent="0">
              <a:buNone/>
              <a:defRPr sz="2040"/>
            </a:lvl7pPr>
            <a:lvl8pPr marL="3264088" indent="0">
              <a:buNone/>
              <a:defRPr sz="2040"/>
            </a:lvl8pPr>
            <a:lvl9pPr marL="3730386" indent="0">
              <a:buNone/>
              <a:defRPr sz="204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9A83F-536A-4EE4-8B81-74AF7167A7E0}" type="datetime1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Internal 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9F92-BFEA-4EC8-AB60-399DB9558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2418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87881-F398-4A34-A78E-CF37DEC115CA}" type="datetime1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Internal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9F92-BFEA-4EC8-AB60-399DB9558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2356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9852" y="372394"/>
            <a:ext cx="2681615" cy="5927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5008" y="372394"/>
            <a:ext cx="7889389" cy="592753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E9FAF-AF13-49A2-9F14-C264E27DEA6C}" type="datetime1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Microsoft Internal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69F92-BFEA-4EC8-AB60-399DB9558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5640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1688724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98" indent="0" algn="ctr">
              <a:buNone/>
              <a:defRPr sz="2040"/>
            </a:lvl2pPr>
            <a:lvl3pPr marL="932597" indent="0" algn="ctr">
              <a:buNone/>
              <a:defRPr sz="1836"/>
            </a:lvl3pPr>
            <a:lvl4pPr marL="1398895" indent="0" algn="ctr">
              <a:buNone/>
              <a:defRPr sz="1632"/>
            </a:lvl4pPr>
            <a:lvl5pPr marL="1865193" indent="0" algn="ctr">
              <a:buNone/>
              <a:defRPr sz="1632"/>
            </a:lvl5pPr>
            <a:lvl6pPr marL="2331491" indent="0" algn="ctr">
              <a:buNone/>
              <a:defRPr sz="1632"/>
            </a:lvl6pPr>
            <a:lvl7pPr marL="2797790" indent="0" algn="ctr">
              <a:buNone/>
              <a:defRPr sz="1632"/>
            </a:lvl7pPr>
            <a:lvl8pPr marL="3264088" indent="0" algn="ctr">
              <a:buNone/>
              <a:defRPr sz="1632"/>
            </a:lvl8pPr>
            <a:lvl9pPr marL="3730386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83C32-3606-4B16-BFB9-AC1B7BC4BCCA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9D4F-2BC4-4491-BAE7-BE4411114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306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83C32-3606-4B16-BFB9-AC1B7BC4BCCA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9D4F-2BC4-4491-BAE7-BE4411114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0686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1530052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83C32-3606-4B16-BFB9-AC1B7BC4BCCA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9D4F-2BC4-4491-BAE7-BE4411114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9219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5008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5965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83C32-3606-4B16-BFB9-AC1B7BC4BCCA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9D4F-2BC4-4491-BAE7-BE4411114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106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36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7" y="372394"/>
            <a:ext cx="10726460" cy="13519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628" y="1714631"/>
            <a:ext cx="5261211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628" y="2554944"/>
            <a:ext cx="5261211" cy="37579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5965" y="1714631"/>
            <a:ext cx="5287122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5965" y="2554944"/>
            <a:ext cx="5287122" cy="37579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83C32-3606-4B16-BFB9-AC1B7BC4BCCA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9D4F-2BC4-4491-BAE7-BE4411114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5848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83C32-3606-4B16-BFB9-AC1B7BC4BCCA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9D4F-2BC4-4491-BAE7-BE4411114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2570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83C32-3606-4B16-BFB9-AC1B7BC4BCCA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9D4F-2BC4-4491-BAE7-BE4411114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9116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>
              <a:defRPr sz="3264"/>
            </a:lvl1pPr>
            <a:lvl2pPr>
              <a:defRPr sz="2856"/>
            </a:lvl2pPr>
            <a:lvl3pPr>
              <a:defRPr sz="2448"/>
            </a:lvl3pPr>
            <a:lvl4pPr>
              <a:defRPr sz="2040"/>
            </a:lvl4pPr>
            <a:lvl5pPr>
              <a:defRPr sz="2040"/>
            </a:lvl5pPr>
            <a:lvl6pPr>
              <a:defRPr sz="2040"/>
            </a:lvl6pPr>
            <a:lvl7pPr>
              <a:defRPr sz="2040"/>
            </a:lvl7pPr>
            <a:lvl8pPr>
              <a:defRPr sz="2040"/>
            </a:lvl8pPr>
            <a:lvl9pPr>
              <a:defRPr sz="204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83C32-3606-4B16-BFB9-AC1B7BC4BCCA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9D4F-2BC4-4491-BAE7-BE4411114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2187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 marL="0" indent="0">
              <a:buNone/>
              <a:defRPr sz="3264"/>
            </a:lvl1pPr>
            <a:lvl2pPr marL="466298" indent="0">
              <a:buNone/>
              <a:defRPr sz="2856"/>
            </a:lvl2pPr>
            <a:lvl3pPr marL="932597" indent="0">
              <a:buNone/>
              <a:defRPr sz="2448"/>
            </a:lvl3pPr>
            <a:lvl4pPr marL="1398895" indent="0">
              <a:buNone/>
              <a:defRPr sz="2040"/>
            </a:lvl4pPr>
            <a:lvl5pPr marL="1865193" indent="0">
              <a:buNone/>
              <a:defRPr sz="2040"/>
            </a:lvl5pPr>
            <a:lvl6pPr marL="2331491" indent="0">
              <a:buNone/>
              <a:defRPr sz="2040"/>
            </a:lvl6pPr>
            <a:lvl7pPr marL="2797790" indent="0">
              <a:buNone/>
              <a:defRPr sz="2040"/>
            </a:lvl7pPr>
            <a:lvl8pPr marL="3264088" indent="0">
              <a:buNone/>
              <a:defRPr sz="2040"/>
            </a:lvl8pPr>
            <a:lvl9pPr marL="3730386" indent="0">
              <a:buNone/>
              <a:defRPr sz="204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83C32-3606-4B16-BFB9-AC1B7BC4BCCA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9D4F-2BC4-4491-BAE7-BE4411114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1044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83C32-3606-4B16-BFB9-AC1B7BC4BCCA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9D4F-2BC4-4491-BAE7-BE4411114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1380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9852" y="372394"/>
            <a:ext cx="2681615" cy="5927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5008" y="372394"/>
            <a:ext cx="7889389" cy="592753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83C32-3606-4B16-BFB9-AC1B7BC4BCCA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99D4F-2BC4-4491-BAE7-BE4411114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0884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(event name)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 userDrawn="1"/>
        </p:nvGrpSpPr>
        <p:grpSpPr bwMode="white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white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8" name="Freeform 12"/>
            <p:cNvSpPr>
              <a:spLocks noEditPoints="1"/>
            </p:cNvSpPr>
            <p:nvPr/>
          </p:nvSpPr>
          <p:spPr bwMode="white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04630" y="493939"/>
            <a:ext cx="6959571" cy="132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46326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288">
          <p15:clr>
            <a:srgbClr val="C35EA4"/>
          </p15:clr>
        </p15:guide>
        <p15:guide id="2" pos="7546">
          <p15:clr>
            <a:srgbClr val="C35EA4"/>
          </p15:clr>
        </p15:guide>
        <p15:guide id="3" orient="horz" pos="302">
          <p15:clr>
            <a:srgbClr val="C35EA4"/>
          </p15:clr>
        </p15:guide>
        <p15:guide id="4" orient="horz" pos="4104">
          <p15:clr>
            <a:srgbClr val="C35EA4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ANIMAT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 userDrawn="1"/>
        </p:nvSpPr>
        <p:spPr bwMode="auto">
          <a:xfrm>
            <a:off x="3176" y="4395789"/>
            <a:ext cx="12433300" cy="2601913"/>
          </a:xfrm>
          <a:prstGeom prst="rect">
            <a:avLst/>
          </a:prstGeom>
          <a:solidFill>
            <a:srgbClr val="4DA0E2"/>
          </a:solidFill>
          <a:ln>
            <a:noFill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20" name="Rectangle 7"/>
          <p:cNvSpPr>
            <a:spLocks noChangeArrowheads="1"/>
          </p:cNvSpPr>
          <p:nvPr userDrawn="1"/>
        </p:nvSpPr>
        <p:spPr bwMode="auto">
          <a:xfrm>
            <a:off x="1" y="5843588"/>
            <a:ext cx="12433301" cy="1154113"/>
          </a:xfrm>
          <a:prstGeom prst="rect">
            <a:avLst/>
          </a:prstGeom>
          <a:solidFill>
            <a:srgbClr val="00188F"/>
          </a:solidFill>
          <a:ln>
            <a:noFill/>
          </a:ln>
          <a:ex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21" name="Rectangle 8"/>
          <p:cNvSpPr>
            <a:spLocks noChangeArrowheads="1"/>
          </p:cNvSpPr>
          <p:nvPr userDrawn="1"/>
        </p:nvSpPr>
        <p:spPr bwMode="auto">
          <a:xfrm>
            <a:off x="3176" y="3409951"/>
            <a:ext cx="12430127" cy="282575"/>
          </a:xfrm>
          <a:prstGeom prst="rect">
            <a:avLst/>
          </a:prstGeom>
          <a:solidFill>
            <a:srgbClr val="25B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22" name="Rectangle 21"/>
          <p:cNvSpPr/>
          <p:nvPr userDrawn="1"/>
        </p:nvSpPr>
        <p:spPr bwMode="white">
          <a:xfrm>
            <a:off x="0" y="-318"/>
            <a:ext cx="12435840" cy="6995160"/>
          </a:xfrm>
          <a:prstGeom prst="rect">
            <a:avLst/>
          </a:prstGeom>
          <a:solidFill>
            <a:srgbClr val="0078D7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293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 6"/>
          <p:cNvSpPr>
            <a:spLocks noChangeArrowheads="1"/>
          </p:cNvSpPr>
          <p:nvPr userDrawn="1"/>
        </p:nvSpPr>
        <p:spPr bwMode="auto">
          <a:xfrm>
            <a:off x="3176" y="4395789"/>
            <a:ext cx="1243330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11" name="TextBox 7"/>
          <p:cNvSpPr txBox="1"/>
          <p:nvPr userDrawn="1"/>
        </p:nvSpPr>
        <p:spPr bwMode="white">
          <a:xfrm>
            <a:off x="4443286" y="6696086"/>
            <a:ext cx="3549904" cy="16466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49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+mn-lt"/>
              </a:rPr>
              <a:t>MICROSOFT CONFIDENTIAL – INTERNAL ONLY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8506905" y="294305"/>
            <a:ext cx="3657600" cy="578303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834" indent="0">
              <a:buNone/>
              <a:defRPr sz="2000"/>
            </a:lvl2pPr>
            <a:lvl3pPr marL="571390" indent="0">
              <a:buNone/>
              <a:defRPr sz="2000"/>
            </a:lvl3pPr>
            <a:lvl4pPr marL="799946" indent="0">
              <a:buNone/>
              <a:defRPr sz="2000"/>
            </a:lvl4pPr>
            <a:lvl5pPr marL="1028503" indent="0">
              <a:buNone/>
              <a:defRPr sz="2000"/>
            </a:lvl5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274703" y="6116467"/>
            <a:ext cx="3657600" cy="578303"/>
          </a:xfrm>
        </p:spPr>
        <p:txBody>
          <a:bodyPr lIns="182880" tIns="146304" rIns="182880" bIns="146304" anchor="b"/>
          <a:lstStyle>
            <a:lvl1pPr marL="0" indent="0" algn="l">
              <a:buNone/>
              <a:defRPr sz="2000">
                <a:latin typeface="+mn-lt"/>
              </a:defRPr>
            </a:lvl1pPr>
            <a:lvl2pPr marL="342834" indent="0">
              <a:buNone/>
              <a:defRPr sz="2000"/>
            </a:lvl2pPr>
            <a:lvl3pPr marL="571390" indent="0">
              <a:buNone/>
              <a:defRPr sz="2000"/>
            </a:lvl3pPr>
            <a:lvl4pPr marL="799946" indent="0">
              <a:buNone/>
              <a:defRPr sz="2000"/>
            </a:lvl4pPr>
            <a:lvl5pPr marL="1028503" indent="0">
              <a:buNone/>
              <a:defRPr sz="2000"/>
            </a:lvl5pPr>
          </a:lstStyle>
          <a:p>
            <a:pPr lvl="0"/>
            <a:r>
              <a:rPr lang="en-US" dirty="0"/>
              <a:t>Yammer hashtag</a:t>
            </a:r>
          </a:p>
        </p:txBody>
      </p:sp>
    </p:spTree>
    <p:extLst>
      <p:ext uri="{BB962C8B-B14F-4D97-AF65-F5344CB8AC3E}">
        <p14:creationId xmlns:p14="http://schemas.microsoft.com/office/powerpoint/2010/main" val="37431923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24000" decel="7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25011E-6 L 1.00728 3.25011E-6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24000" decel="7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3.25011E-6 L 1.00728 3.25011E-6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24000" decel="76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3.25011E-6 L 1.00728 3.25011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9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455 4.96142E-6 L -4.34261E-6 4.96142E-6 " pathEditMode="relative" rAng="0" ptsTypes="AA">
                                      <p:cBhvr>
                                        <p:cTn id="17" dur="9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accel="100000" autoRev="1" fill="hold" grpId="2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9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1455 2.42851E-6 L -3.02783E-6 2.42851E-6 " pathEditMode="relative" rAng="0" ptsTypes="AA">
                                      <p:cBhvr>
                                        <p:cTn id="24" dur="9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accel="100000" autoRev="1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9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455 -1.34362E-6 L -3.90605E-7 -1.34362E-6 " pathEditMode="relative" rAng="0" ptsTypes="AA">
                                      <p:cBhvr>
                                        <p:cTn id="31" dur="9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accel="10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9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455 -1.34362E-6 L -3.90605E-7 -1.34362E-6 " pathEditMode="relative" rAng="0" ptsTypes="AA">
                                      <p:cBhvr>
                                        <p:cTn id="38" dur="9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accel="100000" autoRev="1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9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455 2.13345E-6 L 1.62369E-6 2.13345E-6 " pathEditMode="relative" rAng="0" ptsTypes="AA">
                                      <p:cBhvr>
                                        <p:cTn id="45" dur="9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accel="10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9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3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455 -2.09714E-6 L -4.54174E-6 -2.09714E-6 " pathEditMode="relative" rAng="0" ptsTypes="AA">
                                      <p:cBhvr>
                                        <p:cTn id="52" dur="9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accel="10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9" grpId="0"/>
      <p:bldP spid="9" grpId="1"/>
      <p:bldP spid="9" grpId="2"/>
      <p:bldP spid="5" grpId="0">
        <p:tmplLst>
          <p:tmpl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95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1"/>
      <p:bldP spid="5" grpId="2"/>
      <p:bldP spid="11" grpId="0"/>
      <p:bldP spid="11" grpId="1"/>
      <p:bldP spid="11" grpId="2"/>
      <p:bldP spid="12" grpId="0">
        <p:tmplLst>
          <p:tmpl>
            <p:tnLst>
              <p:par>
                <p:cTn presetID="10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95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1"/>
      <p:bldP spid="12" grpId="2"/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95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1"/>
      <p:bldP spid="13" grpId="2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11" name="TextBox 7"/>
          <p:cNvSpPr txBox="1"/>
          <p:nvPr userDrawn="1"/>
        </p:nvSpPr>
        <p:spPr bwMode="white">
          <a:xfrm>
            <a:off x="4419577" y="6696086"/>
            <a:ext cx="3597322" cy="16466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49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8506905" y="294305"/>
            <a:ext cx="3657600" cy="578303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834" indent="0">
              <a:buNone/>
              <a:defRPr sz="2000"/>
            </a:lvl2pPr>
            <a:lvl3pPr marL="571390" indent="0">
              <a:buNone/>
              <a:defRPr sz="2000"/>
            </a:lvl3pPr>
            <a:lvl4pPr marL="799946" indent="0">
              <a:buNone/>
              <a:defRPr sz="2000"/>
            </a:lvl4pPr>
            <a:lvl5pPr marL="1028503" indent="0">
              <a:buNone/>
              <a:defRPr sz="2000"/>
            </a:lvl5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274703" y="6116467"/>
            <a:ext cx="3657600" cy="578303"/>
          </a:xfrm>
        </p:spPr>
        <p:txBody>
          <a:bodyPr lIns="182880" tIns="146304" rIns="182880" bIns="146304" anchor="b"/>
          <a:lstStyle>
            <a:lvl1pPr marL="0" indent="0" algn="l">
              <a:buNone/>
              <a:defRPr sz="2000">
                <a:latin typeface="+mn-lt"/>
              </a:defRPr>
            </a:lvl1pPr>
            <a:lvl2pPr marL="342834" indent="0">
              <a:buNone/>
              <a:defRPr sz="2000"/>
            </a:lvl2pPr>
            <a:lvl3pPr marL="571390" indent="0">
              <a:buNone/>
              <a:defRPr sz="2000"/>
            </a:lvl3pPr>
            <a:lvl4pPr marL="799946" indent="0">
              <a:buNone/>
              <a:defRPr sz="2000"/>
            </a:lvl4pPr>
            <a:lvl5pPr marL="1028503" indent="0">
              <a:buNone/>
              <a:defRPr sz="2000"/>
            </a:lvl5pPr>
          </a:lstStyle>
          <a:p>
            <a:pPr lvl="0"/>
            <a:r>
              <a:rPr lang="en-US" dirty="0"/>
              <a:t>Yammer hashtag</a:t>
            </a:r>
          </a:p>
        </p:txBody>
      </p:sp>
    </p:spTree>
    <p:extLst>
      <p:ext uri="{BB962C8B-B14F-4D97-AF65-F5344CB8AC3E}">
        <p14:creationId xmlns:p14="http://schemas.microsoft.com/office/powerpoint/2010/main" val="23140426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9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identiality Slide">
    <p:bg bwMode="gray"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846561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Box 7"/>
          <p:cNvSpPr txBox="1"/>
          <p:nvPr userDrawn="1"/>
        </p:nvSpPr>
        <p:spPr bwMode="white">
          <a:xfrm>
            <a:off x="4419577" y="6696086"/>
            <a:ext cx="3597322" cy="16466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49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879829831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92881"/>
          </a:xfrm>
        </p:spPr>
        <p:txBody>
          <a:bodyPr>
            <a:spAutoFit/>
          </a:bodyPr>
          <a:lstStyle>
            <a:lvl1pPr>
              <a:defRPr sz="3999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Box 7"/>
          <p:cNvSpPr txBox="1"/>
          <p:nvPr userDrawn="1"/>
        </p:nvSpPr>
        <p:spPr bwMode="white">
          <a:xfrm>
            <a:off x="4419577" y="6696086"/>
            <a:ext cx="3597322" cy="16466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49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815494110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199"/>
            </a:lvl1pPr>
            <a:lvl2pPr marL="0" indent="0">
              <a:buNone/>
              <a:defRPr sz="2000"/>
            </a:lvl2pPr>
            <a:lvl3pPr marL="231730" indent="0">
              <a:buNone/>
              <a:tabLst/>
              <a:defRPr sz="2000"/>
            </a:lvl3pPr>
            <a:lvl4pPr marL="460287" indent="0">
              <a:buNone/>
              <a:defRPr/>
            </a:lvl4pPr>
            <a:lvl5pPr marL="685669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 userDrawn="1"/>
        </p:nvSpPr>
        <p:spPr bwMode="white">
          <a:xfrm>
            <a:off x="4419577" y="6696086"/>
            <a:ext cx="3597322" cy="16466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49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488662764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0"/>
            <a:ext cx="5486399" cy="1985506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50"/>
            <a:ext cx="5486399" cy="1985506"/>
          </a:xfrm>
        </p:spPr>
        <p:txBody>
          <a:bodyPr wrap="square">
            <a:spAutoFit/>
          </a:bodyPr>
          <a:lstStyle>
            <a:lvl1pPr marL="287282" indent="-287282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199"/>
            </a:lvl1pPr>
            <a:lvl2pPr marL="531064" indent="-233150">
              <a:defRPr sz="2400"/>
            </a:lvl2pPr>
            <a:lvl3pPr marL="699450" indent="-168387">
              <a:tabLst/>
              <a:defRPr sz="2000"/>
            </a:lvl3pPr>
            <a:lvl4pPr marL="880789" indent="-181339">
              <a:defRPr/>
            </a:lvl4pPr>
            <a:lvl5pPr marL="1049175" indent="-168387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 userDrawn="1"/>
        </p:nvSpPr>
        <p:spPr bwMode="white">
          <a:xfrm>
            <a:off x="4419577" y="6696086"/>
            <a:ext cx="3597322" cy="16466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49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772922574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9577" y="6696086"/>
            <a:ext cx="3597322" cy="16466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49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49557773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7315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40" y="3954463"/>
            <a:ext cx="7315200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9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4" name="TextBox 7"/>
          <p:cNvSpPr txBox="1"/>
          <p:nvPr userDrawn="1"/>
        </p:nvSpPr>
        <p:spPr bwMode="white">
          <a:xfrm>
            <a:off x="4419577" y="6696086"/>
            <a:ext cx="3597322" cy="16466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49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7448" y="304193"/>
            <a:ext cx="440944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7780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73151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lang="en-US" sz="7198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9577" y="6696086"/>
            <a:ext cx="3597322" cy="16466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49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6" y="3410197"/>
            <a:ext cx="12435840" cy="310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9742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9577" y="6696086"/>
            <a:ext cx="3597322" cy="16466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49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037650626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9577" y="6696086"/>
            <a:ext cx="3597322" cy="16466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49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0908672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5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3072531"/>
            <a:ext cx="5486399" cy="849463"/>
          </a:xfrm>
        </p:spPr>
        <p:txBody>
          <a:bodyPr anchor="ctr">
            <a:spAutoFit/>
          </a:bodyPr>
          <a:lstStyle>
            <a:lvl1pPr>
              <a:defRPr sz="47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1030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3917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7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99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1315" y="1"/>
            <a:ext cx="6995160" cy="699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635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 userDrawn="1"/>
        </p:nvSpPr>
        <p:spPr bwMode="white">
          <a:xfrm>
            <a:off x="4419577" y="6696086"/>
            <a:ext cx="3597322" cy="16466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49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201782363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 userDrawn="1"/>
        </p:nvSpPr>
        <p:spPr bwMode="white">
          <a:xfrm>
            <a:off x="4419577" y="6696086"/>
            <a:ext cx="3597322" cy="16466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49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3208995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2" tIns="46632" rIns="46632" bIns="466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1995931"/>
          </a:xfrm>
        </p:spPr>
        <p:txBody>
          <a:bodyPr/>
          <a:lstStyle>
            <a:lvl1pPr marL="0" indent="0">
              <a:buNone/>
              <a:defRPr sz="3299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8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94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06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795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382612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 userDrawn="1"/>
        </p:nvGrpSpPr>
        <p:grpSpPr bwMode="black">
          <a:xfrm>
            <a:off x="468308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7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8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4" tIns="182854" rIns="182854" bIns="182854" numCol="1" anchor="t" anchorCtr="0" compatLnSpc="1">
            <a:prstTxWarp prst="textNoShape">
              <a:avLst/>
            </a:prstTxWarp>
            <a:spAutoFit/>
          </a:bodyPr>
          <a:lstStyle/>
          <a:p>
            <a:pPr defTabSz="932111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0688869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1"/>
            <a:ext cx="11887200" cy="2443746"/>
          </a:xfrm>
          <a:prstGeom prst="rect">
            <a:avLst/>
          </a:prstGeom>
        </p:spPr>
        <p:txBody>
          <a:bodyPr/>
          <a:lstStyle>
            <a:lvl1pPr marL="29045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35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390" indent="-280935">
              <a:buClr>
                <a:schemeClr val="tx1"/>
              </a:buClr>
              <a:buSzPct val="90000"/>
              <a:buFont typeface="Arial" pitchFamily="34" charset="0"/>
              <a:buChar char="•"/>
              <a:defRPr sz="319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847" indent="-290457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404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8960" indent="-22855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99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9021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823" y="749323"/>
            <a:ext cx="11306829" cy="669661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680" y="2383224"/>
            <a:ext cx="11275737" cy="1150636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2265">
                <a:solidFill>
                  <a:schemeClr val="bg1"/>
                </a:solidFill>
              </a:defRPr>
            </a:lvl1pPr>
            <a:lvl2pPr marL="647500" indent="0">
              <a:buClr>
                <a:schemeClr val="bg2"/>
              </a:buClr>
              <a:buSzPct val="100000"/>
              <a:buFontTx/>
              <a:buNone/>
              <a:defRPr sz="2040">
                <a:solidFill>
                  <a:schemeClr val="bg1"/>
                </a:solidFill>
              </a:defRPr>
            </a:lvl2pPr>
            <a:lvl3pPr marL="1233846" indent="0">
              <a:buClr>
                <a:schemeClr val="bg2"/>
              </a:buClr>
              <a:buSzPct val="100000"/>
              <a:buFontTx/>
              <a:buNone/>
              <a:defRPr sz="1812">
                <a:solidFill>
                  <a:schemeClr val="bg1"/>
                </a:solidFill>
              </a:defRPr>
            </a:lvl3pPr>
            <a:lvl4pPr marL="2010846" indent="-259001">
              <a:buClr>
                <a:schemeClr val="bg2"/>
              </a:buClr>
              <a:buFont typeface="Wingdings" panose="05000000000000000000" pitchFamily="2" charset="2"/>
              <a:buChar char="§"/>
              <a:defRPr sz="2040">
                <a:solidFill>
                  <a:schemeClr val="tx1"/>
                </a:solidFill>
              </a:defRPr>
            </a:lvl4pPr>
            <a:lvl5pPr marL="2399345" indent="-259001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64823" y="1340989"/>
            <a:ext cx="11306829" cy="561372"/>
          </a:xfrm>
        </p:spPr>
        <p:txBody>
          <a:bodyPr/>
          <a:lstStyle>
            <a:lvl1pPr marL="0" indent="0" algn="ctr">
              <a:buFontTx/>
              <a:buNone/>
              <a:defRPr sz="2719" b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 marL="647500" indent="0" algn="ctr">
              <a:buFontTx/>
              <a:buNone/>
              <a:defRPr sz="3172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233846" indent="0" algn="ctr">
              <a:buFontTx/>
              <a:buNone/>
              <a:defRPr sz="3172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1751846" indent="0" algn="ctr">
              <a:buFontTx/>
              <a:buNone/>
              <a:defRPr sz="3172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2140345" indent="0" algn="ctr">
              <a:buFontTx/>
              <a:buNone/>
              <a:defRPr sz="3172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305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1688724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98" indent="0" algn="ctr">
              <a:buNone/>
              <a:defRPr sz="2040"/>
            </a:lvl2pPr>
            <a:lvl3pPr marL="932597" indent="0" algn="ctr">
              <a:buNone/>
              <a:defRPr sz="1836"/>
            </a:lvl3pPr>
            <a:lvl4pPr marL="1398895" indent="0" algn="ctr">
              <a:buNone/>
              <a:defRPr sz="1632"/>
            </a:lvl4pPr>
            <a:lvl5pPr marL="1865193" indent="0" algn="ctr">
              <a:buNone/>
              <a:defRPr sz="1632"/>
            </a:lvl5pPr>
            <a:lvl6pPr marL="2331491" indent="0" algn="ctr">
              <a:buNone/>
              <a:defRPr sz="1632"/>
            </a:lvl6pPr>
            <a:lvl7pPr marL="2797790" indent="0" algn="ctr">
              <a:buNone/>
              <a:defRPr sz="1632"/>
            </a:lvl7pPr>
            <a:lvl8pPr marL="3264088" indent="0" algn="ctr">
              <a:buNone/>
              <a:defRPr sz="1632"/>
            </a:lvl8pPr>
            <a:lvl9pPr marL="3730386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85B32-B8FD-4EE5-86B8-4A324A599665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CC749-12ED-4FA7-B5E8-BC8D0BAE1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09945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85B32-B8FD-4EE5-86B8-4A324A599665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CC749-12ED-4FA7-B5E8-BC8D0BAE1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077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5919933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1530052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85B32-B8FD-4EE5-86B8-4A324A599665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CC749-12ED-4FA7-B5E8-BC8D0BAE1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9705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5008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5965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85B32-B8FD-4EE5-86B8-4A324A599665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CC749-12ED-4FA7-B5E8-BC8D0BAE1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28164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7" y="372394"/>
            <a:ext cx="10726460" cy="13519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628" y="1714631"/>
            <a:ext cx="5261211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628" y="2554944"/>
            <a:ext cx="5261211" cy="37579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5965" y="1714631"/>
            <a:ext cx="5287122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5965" y="2554944"/>
            <a:ext cx="5287122" cy="37579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85B32-B8FD-4EE5-86B8-4A324A599665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CC749-12ED-4FA7-B5E8-BC8D0BAE1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03473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85B32-B8FD-4EE5-86B8-4A324A599665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CC749-12ED-4FA7-B5E8-BC8D0BAE1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08098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85B32-B8FD-4EE5-86B8-4A324A599665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CC749-12ED-4FA7-B5E8-BC8D0BAE1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19112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>
              <a:defRPr sz="3264"/>
            </a:lvl1pPr>
            <a:lvl2pPr>
              <a:defRPr sz="2856"/>
            </a:lvl2pPr>
            <a:lvl3pPr>
              <a:defRPr sz="2448"/>
            </a:lvl3pPr>
            <a:lvl4pPr>
              <a:defRPr sz="2040"/>
            </a:lvl4pPr>
            <a:lvl5pPr>
              <a:defRPr sz="2040"/>
            </a:lvl5pPr>
            <a:lvl6pPr>
              <a:defRPr sz="2040"/>
            </a:lvl6pPr>
            <a:lvl7pPr>
              <a:defRPr sz="2040"/>
            </a:lvl7pPr>
            <a:lvl8pPr>
              <a:defRPr sz="2040"/>
            </a:lvl8pPr>
            <a:lvl9pPr>
              <a:defRPr sz="204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85B32-B8FD-4EE5-86B8-4A324A599665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CC749-12ED-4FA7-B5E8-BC8D0BAE1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01968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 marL="0" indent="0">
              <a:buNone/>
              <a:defRPr sz="3264"/>
            </a:lvl1pPr>
            <a:lvl2pPr marL="466298" indent="0">
              <a:buNone/>
              <a:defRPr sz="2856"/>
            </a:lvl2pPr>
            <a:lvl3pPr marL="932597" indent="0">
              <a:buNone/>
              <a:defRPr sz="2448"/>
            </a:lvl3pPr>
            <a:lvl4pPr marL="1398895" indent="0">
              <a:buNone/>
              <a:defRPr sz="2040"/>
            </a:lvl4pPr>
            <a:lvl5pPr marL="1865193" indent="0">
              <a:buNone/>
              <a:defRPr sz="2040"/>
            </a:lvl5pPr>
            <a:lvl6pPr marL="2331491" indent="0">
              <a:buNone/>
              <a:defRPr sz="2040"/>
            </a:lvl6pPr>
            <a:lvl7pPr marL="2797790" indent="0">
              <a:buNone/>
              <a:defRPr sz="2040"/>
            </a:lvl7pPr>
            <a:lvl8pPr marL="3264088" indent="0">
              <a:buNone/>
              <a:defRPr sz="2040"/>
            </a:lvl8pPr>
            <a:lvl9pPr marL="3730386" indent="0">
              <a:buNone/>
              <a:defRPr sz="204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85B32-B8FD-4EE5-86B8-4A324A599665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CC749-12ED-4FA7-B5E8-BC8D0BAE1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05344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85B32-B8FD-4EE5-86B8-4A324A599665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CC749-12ED-4FA7-B5E8-BC8D0BAE1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75749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99852" y="372394"/>
            <a:ext cx="2681615" cy="59275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5008" y="372394"/>
            <a:ext cx="7889389" cy="592753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85B32-B8FD-4EE5-86B8-4A324A599665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CC749-12ED-4FA7-B5E8-BC8D0BAE1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6533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57" indent="0">
              <a:buNone/>
              <a:defRPr/>
            </a:lvl3pPr>
            <a:lvl4pPr marL="457112" indent="0">
              <a:buNone/>
              <a:defRPr/>
            </a:lvl4pPr>
            <a:lvl5pPr marL="685669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969233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280903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ccent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3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8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837308096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075832" y="6380761"/>
            <a:ext cx="2798207" cy="372394"/>
          </a:xfrm>
          <a:prstGeom prst="rect">
            <a:avLst/>
          </a:prstGeom>
        </p:spPr>
        <p:txBody>
          <a:bodyPr/>
          <a:lstStyle/>
          <a:p>
            <a:fld id="{0A164282-434E-41D4-9582-783D542A7B6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72043" y="1125775"/>
            <a:ext cx="11888787" cy="517064"/>
          </a:xfrm>
        </p:spPr>
        <p:txBody>
          <a:bodyPr/>
          <a:lstStyle>
            <a:lvl1pPr marL="0" marR="0" indent="0" algn="l" defTabSz="932563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400" kern="1200" spc="0" baseline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4pPr>
              <a:defRPr lang="en-US" sz="2400" kern="1200" spc="0" baseline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4186852"/>
      </p:ext>
    </p:extLst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54560" y="1144706"/>
            <a:ext cx="9327356" cy="2435131"/>
          </a:xfrm>
        </p:spPr>
        <p:txBody>
          <a:bodyPr anchor="b"/>
          <a:lstStyle>
            <a:lvl1pPr algn="ctr"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54560" y="3673745"/>
            <a:ext cx="9327356" cy="1688724"/>
          </a:xfrm>
        </p:spPr>
        <p:txBody>
          <a:bodyPr/>
          <a:lstStyle>
            <a:lvl1pPr marL="0" indent="0" algn="ctr">
              <a:buNone/>
              <a:defRPr sz="2448"/>
            </a:lvl1pPr>
            <a:lvl2pPr marL="466298" indent="0" algn="ctr">
              <a:buNone/>
              <a:defRPr sz="2040"/>
            </a:lvl2pPr>
            <a:lvl3pPr marL="932597" indent="0" algn="ctr">
              <a:buNone/>
              <a:defRPr sz="1836"/>
            </a:lvl3pPr>
            <a:lvl4pPr marL="1398895" indent="0" algn="ctr">
              <a:buNone/>
              <a:defRPr sz="1632"/>
            </a:lvl4pPr>
            <a:lvl5pPr marL="1865193" indent="0" algn="ctr">
              <a:buNone/>
              <a:defRPr sz="1632"/>
            </a:lvl5pPr>
            <a:lvl6pPr marL="2331491" indent="0" algn="ctr">
              <a:buNone/>
              <a:defRPr sz="1632"/>
            </a:lvl6pPr>
            <a:lvl7pPr marL="2797790" indent="0" algn="ctr">
              <a:buNone/>
              <a:defRPr sz="1632"/>
            </a:lvl7pPr>
            <a:lvl8pPr marL="3264088" indent="0" algn="ctr">
              <a:buNone/>
              <a:defRPr sz="1632"/>
            </a:lvl8pPr>
            <a:lvl9pPr marL="3730386" indent="0" algn="ctr">
              <a:buNone/>
              <a:defRPr sz="163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F221C-C4FE-4A4B-AF0B-4C19A669AAB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5519C-5B2A-42CB-8AF0-577BFC6260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32576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F221C-C4FE-4A4B-AF0B-4C19A669AAB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5519C-5B2A-42CB-8AF0-577BFC6260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72481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530" y="1743775"/>
            <a:ext cx="10726460" cy="2909528"/>
          </a:xfrm>
        </p:spPr>
        <p:txBody>
          <a:bodyPr anchor="b"/>
          <a:lstStyle>
            <a:lvl1pPr>
              <a:defRPr sz="611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530" y="4680828"/>
            <a:ext cx="10726460" cy="1530052"/>
          </a:xfrm>
        </p:spPr>
        <p:txBody>
          <a:bodyPr/>
          <a:lstStyle>
            <a:lvl1pPr marL="0" indent="0">
              <a:buNone/>
              <a:defRPr sz="2448">
                <a:solidFill>
                  <a:schemeClr val="tx1">
                    <a:tint val="75000"/>
                  </a:schemeClr>
                </a:solidFill>
              </a:defRPr>
            </a:lvl1pPr>
            <a:lvl2pPr marL="466298" indent="0">
              <a:buNone/>
              <a:defRPr sz="2040">
                <a:solidFill>
                  <a:schemeClr val="tx1">
                    <a:tint val="75000"/>
                  </a:schemeClr>
                </a:solidFill>
              </a:defRPr>
            </a:lvl2pPr>
            <a:lvl3pPr marL="932597" indent="0">
              <a:buNone/>
              <a:defRPr sz="1836">
                <a:solidFill>
                  <a:schemeClr val="tx1">
                    <a:tint val="75000"/>
                  </a:schemeClr>
                </a:solidFill>
              </a:defRPr>
            </a:lvl3pPr>
            <a:lvl4pPr marL="1398895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4pPr>
            <a:lvl5pPr marL="1865193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5pPr>
            <a:lvl6pPr marL="2331491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6pPr>
            <a:lvl7pPr marL="2797790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7pPr>
            <a:lvl8pPr marL="3264088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8pPr>
            <a:lvl9pPr marL="3730386" indent="0">
              <a:buNone/>
              <a:defRPr sz="16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F221C-C4FE-4A4B-AF0B-4C19A669AAB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5519C-5B2A-42CB-8AF0-577BFC6260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597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5008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5965" y="1861968"/>
            <a:ext cx="5285502" cy="4437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F221C-C4FE-4A4B-AF0B-4C19A669AAB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5519C-5B2A-42CB-8AF0-577BFC6260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54507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7" y="372394"/>
            <a:ext cx="10726460" cy="13519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628" y="1714631"/>
            <a:ext cx="5261211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628" y="2554944"/>
            <a:ext cx="5261211" cy="37579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5965" y="1714631"/>
            <a:ext cx="5287122" cy="840314"/>
          </a:xfrm>
        </p:spPr>
        <p:txBody>
          <a:bodyPr anchor="b"/>
          <a:lstStyle>
            <a:lvl1pPr marL="0" indent="0">
              <a:buNone/>
              <a:defRPr sz="2448" b="1"/>
            </a:lvl1pPr>
            <a:lvl2pPr marL="466298" indent="0">
              <a:buNone/>
              <a:defRPr sz="2040" b="1"/>
            </a:lvl2pPr>
            <a:lvl3pPr marL="932597" indent="0">
              <a:buNone/>
              <a:defRPr sz="1836" b="1"/>
            </a:lvl3pPr>
            <a:lvl4pPr marL="1398895" indent="0">
              <a:buNone/>
              <a:defRPr sz="1632" b="1"/>
            </a:lvl4pPr>
            <a:lvl5pPr marL="1865193" indent="0">
              <a:buNone/>
              <a:defRPr sz="1632" b="1"/>
            </a:lvl5pPr>
            <a:lvl6pPr marL="2331491" indent="0">
              <a:buNone/>
              <a:defRPr sz="1632" b="1"/>
            </a:lvl6pPr>
            <a:lvl7pPr marL="2797790" indent="0">
              <a:buNone/>
              <a:defRPr sz="1632" b="1"/>
            </a:lvl7pPr>
            <a:lvl8pPr marL="3264088" indent="0">
              <a:buNone/>
              <a:defRPr sz="1632" b="1"/>
            </a:lvl8pPr>
            <a:lvl9pPr marL="3730386" indent="0">
              <a:buNone/>
              <a:defRPr sz="1632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5965" y="2554944"/>
            <a:ext cx="5287122" cy="37579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F221C-C4FE-4A4B-AF0B-4C19A669AAB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5519C-5B2A-42CB-8AF0-577BFC6260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64339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F221C-C4FE-4A4B-AF0B-4C19A669AAB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5519C-5B2A-42CB-8AF0-577BFC6260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05786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F221C-C4FE-4A4B-AF0B-4C19A669AAB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5519C-5B2A-42CB-8AF0-577BFC6260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84427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628" y="466302"/>
            <a:ext cx="4011087" cy="1632056"/>
          </a:xfrm>
        </p:spPr>
        <p:txBody>
          <a:bodyPr anchor="b"/>
          <a:lstStyle>
            <a:lvl1pPr>
              <a:defRPr sz="3264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7122" y="1007083"/>
            <a:ext cx="6295965" cy="4970646"/>
          </a:xfrm>
        </p:spPr>
        <p:txBody>
          <a:bodyPr/>
          <a:lstStyle>
            <a:lvl1pPr>
              <a:defRPr sz="3264"/>
            </a:lvl1pPr>
            <a:lvl2pPr>
              <a:defRPr sz="2856"/>
            </a:lvl2pPr>
            <a:lvl3pPr>
              <a:defRPr sz="2448"/>
            </a:lvl3pPr>
            <a:lvl4pPr>
              <a:defRPr sz="2040"/>
            </a:lvl4pPr>
            <a:lvl5pPr>
              <a:defRPr sz="2040"/>
            </a:lvl5pPr>
            <a:lvl6pPr>
              <a:defRPr sz="2040"/>
            </a:lvl6pPr>
            <a:lvl7pPr>
              <a:defRPr sz="2040"/>
            </a:lvl7pPr>
            <a:lvl8pPr>
              <a:defRPr sz="2040"/>
            </a:lvl8pPr>
            <a:lvl9pPr>
              <a:defRPr sz="204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628" y="2098357"/>
            <a:ext cx="4011087" cy="3887467"/>
          </a:xfrm>
        </p:spPr>
        <p:txBody>
          <a:bodyPr/>
          <a:lstStyle>
            <a:lvl1pPr marL="0" indent="0">
              <a:buNone/>
              <a:defRPr sz="1632"/>
            </a:lvl1pPr>
            <a:lvl2pPr marL="466298" indent="0">
              <a:buNone/>
              <a:defRPr sz="1428"/>
            </a:lvl2pPr>
            <a:lvl3pPr marL="932597" indent="0">
              <a:buNone/>
              <a:defRPr sz="1224"/>
            </a:lvl3pPr>
            <a:lvl4pPr marL="1398895" indent="0">
              <a:buNone/>
              <a:defRPr sz="1020"/>
            </a:lvl4pPr>
            <a:lvl5pPr marL="1865193" indent="0">
              <a:buNone/>
              <a:defRPr sz="1020"/>
            </a:lvl5pPr>
            <a:lvl6pPr marL="2331491" indent="0">
              <a:buNone/>
              <a:defRPr sz="1020"/>
            </a:lvl6pPr>
            <a:lvl7pPr marL="2797790" indent="0">
              <a:buNone/>
              <a:defRPr sz="1020"/>
            </a:lvl7pPr>
            <a:lvl8pPr marL="3264088" indent="0">
              <a:buNone/>
              <a:defRPr sz="1020"/>
            </a:lvl8pPr>
            <a:lvl9pPr marL="3730386" indent="0">
              <a:buNone/>
              <a:defRPr sz="102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F221C-C4FE-4A4B-AF0B-4C19A669AAB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5519C-5B2A-42CB-8AF0-577BFC6260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534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slideLayout" Target="../slideLayouts/slideLayout150.xml"/><Relationship Id="rId18" Type="http://schemas.openxmlformats.org/officeDocument/2006/relationships/slideLayout" Target="../slideLayouts/slideLayout155.xml"/><Relationship Id="rId3" Type="http://schemas.openxmlformats.org/officeDocument/2006/relationships/slideLayout" Target="../slideLayouts/slideLayout140.xml"/><Relationship Id="rId21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44.xml"/><Relationship Id="rId12" Type="http://schemas.openxmlformats.org/officeDocument/2006/relationships/slideLayout" Target="../slideLayouts/slideLayout149.xml"/><Relationship Id="rId17" Type="http://schemas.openxmlformats.org/officeDocument/2006/relationships/slideLayout" Target="../slideLayouts/slideLayout154.xml"/><Relationship Id="rId2" Type="http://schemas.openxmlformats.org/officeDocument/2006/relationships/slideLayout" Target="../slideLayouts/slideLayout139.xml"/><Relationship Id="rId16" Type="http://schemas.openxmlformats.org/officeDocument/2006/relationships/slideLayout" Target="../slideLayouts/slideLayout153.xml"/><Relationship Id="rId20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5" Type="http://schemas.openxmlformats.org/officeDocument/2006/relationships/slideLayout" Target="../slideLayouts/slideLayout152.xml"/><Relationship Id="rId23" Type="http://schemas.openxmlformats.org/officeDocument/2006/relationships/theme" Target="../theme/theme10.xml"/><Relationship Id="rId10" Type="http://schemas.openxmlformats.org/officeDocument/2006/relationships/slideLayout" Target="../slideLayouts/slideLayout147.xml"/><Relationship Id="rId19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Relationship Id="rId14" Type="http://schemas.openxmlformats.org/officeDocument/2006/relationships/slideLayout" Target="../slideLayouts/slideLayout151.xml"/><Relationship Id="rId22" Type="http://schemas.openxmlformats.org/officeDocument/2006/relationships/slideLayout" Target="../slideLayouts/slideLayout15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7.xml"/><Relationship Id="rId13" Type="http://schemas.openxmlformats.org/officeDocument/2006/relationships/slideLayout" Target="../slideLayouts/slideLayout172.xml"/><Relationship Id="rId3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6.xml"/><Relationship Id="rId12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60.xml"/><Relationship Id="rId6" Type="http://schemas.openxmlformats.org/officeDocument/2006/relationships/slideLayout" Target="../slideLayouts/slideLayout165.xml"/><Relationship Id="rId11" Type="http://schemas.openxmlformats.org/officeDocument/2006/relationships/slideLayout" Target="../slideLayouts/slideLayout170.xml"/><Relationship Id="rId5" Type="http://schemas.openxmlformats.org/officeDocument/2006/relationships/slideLayout" Target="../slideLayouts/slideLayout164.xml"/><Relationship Id="rId10" Type="http://schemas.openxmlformats.org/officeDocument/2006/relationships/slideLayout" Target="../slideLayouts/slideLayout169.xml"/><Relationship Id="rId4" Type="http://schemas.openxmlformats.org/officeDocument/2006/relationships/slideLayout" Target="../slideLayouts/slideLayout163.xml"/><Relationship Id="rId9" Type="http://schemas.openxmlformats.org/officeDocument/2006/relationships/slideLayout" Target="../slideLayouts/slideLayout168.xml"/><Relationship Id="rId14" Type="http://schemas.openxmlformats.org/officeDocument/2006/relationships/theme" Target="../theme/theme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59.xml"/><Relationship Id="rId21" Type="http://schemas.openxmlformats.org/officeDocument/2006/relationships/slideLayout" Target="../slideLayouts/slideLayout77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slideLayout" Target="../slideLayouts/slideLayout71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Relationship Id="rId22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9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6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05.xml"/><Relationship Id="rId16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13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slideLayout" Target="../slideLayouts/slideLayout11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slideLayout" Target="../slideLayouts/slideLayout133.xml"/><Relationship Id="rId18" Type="http://schemas.openxmlformats.org/officeDocument/2006/relationships/theme" Target="../theme/theme9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17" Type="http://schemas.openxmlformats.org/officeDocument/2006/relationships/slideLayout" Target="../slideLayouts/slideLayout137.xml"/><Relationship Id="rId2" Type="http://schemas.openxmlformats.org/officeDocument/2006/relationships/slideLayout" Target="../slideLayouts/slideLayout122.xml"/><Relationship Id="rId16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3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Relationship Id="rId14" Type="http://schemas.openxmlformats.org/officeDocument/2006/relationships/slideLayout" Target="../slideLayouts/slideLayout1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02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6" r:id="rId1"/>
    <p:sldLayoutId id="2147484478" r:id="rId2"/>
    <p:sldLayoutId id="2147484480" r:id="rId3"/>
    <p:sldLayoutId id="2147484481" r:id="rId4"/>
    <p:sldLayoutId id="2147484482" r:id="rId5"/>
    <p:sldLayoutId id="2147484483" r:id="rId6"/>
    <p:sldLayoutId id="2147484484" r:id="rId7"/>
    <p:sldLayoutId id="2147484485" r:id="rId8"/>
    <p:sldLayoutId id="2147484486" r:id="rId9"/>
    <p:sldLayoutId id="2147484487" r:id="rId10"/>
    <p:sldLayoutId id="2147484488" r:id="rId11"/>
    <p:sldLayoutId id="2147484489" r:id="rId12"/>
    <p:sldLayoutId id="2147484490" r:id="rId13"/>
    <p:sldLayoutId id="2147484491" r:id="rId14"/>
    <p:sldLayoutId id="2147484492" r:id="rId15"/>
    <p:sldLayoutId id="2147484493" r:id="rId16"/>
    <p:sldLayoutId id="214748449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4" y="-8395"/>
            <a:ext cx="955641" cy="5775363"/>
            <a:chOff x="12618967" y="-8396"/>
            <a:chExt cx="955641" cy="5775363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293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293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293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29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293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79639" y="256928"/>
              <a:ext cx="860293" cy="32964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563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15628" y="4227340"/>
              <a:ext cx="2709380" cy="32964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563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29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293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7116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26" r:id="rId1"/>
    <p:sldLayoutId id="2147484627" r:id="rId2"/>
    <p:sldLayoutId id="2147484628" r:id="rId3"/>
    <p:sldLayoutId id="2147484629" r:id="rId4"/>
    <p:sldLayoutId id="2147484630" r:id="rId5"/>
    <p:sldLayoutId id="2147484631" r:id="rId6"/>
    <p:sldLayoutId id="2147484632" r:id="rId7"/>
    <p:sldLayoutId id="2147484633" r:id="rId8"/>
    <p:sldLayoutId id="2147484634" r:id="rId9"/>
    <p:sldLayoutId id="2147484635" r:id="rId10"/>
    <p:sldLayoutId id="2147484636" r:id="rId11"/>
    <p:sldLayoutId id="2147484637" r:id="rId12"/>
    <p:sldLayoutId id="2147484638" r:id="rId13"/>
    <p:sldLayoutId id="2147484639" r:id="rId14"/>
    <p:sldLayoutId id="2147484640" r:id="rId15"/>
    <p:sldLayoutId id="2147484641" r:id="rId16"/>
    <p:sldLayoutId id="2147484642" r:id="rId17"/>
    <p:sldLayoutId id="2147484643" r:id="rId18"/>
    <p:sldLayoutId id="2147484644" r:id="rId19"/>
    <p:sldLayoutId id="2147484645" r:id="rId20"/>
    <p:sldLayoutId id="2147484646" r:id="rId21"/>
    <p:sldLayoutId id="2147484647" r:id="rId22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34" marR="0" indent="-342834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088" marR="0" indent="-241253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9946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03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058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008" y="372394"/>
            <a:ext cx="10726460" cy="1351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5008" y="1861968"/>
            <a:ext cx="10726460" cy="4437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008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96599-4198-4B97-AE0C-3FC50A846F1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19583" y="6482889"/>
            <a:ext cx="4197310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3260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6D695-DA18-4D7A-815B-6E44015D23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6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49" r:id="rId1"/>
    <p:sldLayoutId id="2147484650" r:id="rId2"/>
    <p:sldLayoutId id="2147484651" r:id="rId3"/>
    <p:sldLayoutId id="2147484652" r:id="rId4"/>
    <p:sldLayoutId id="2147484653" r:id="rId5"/>
    <p:sldLayoutId id="2147484654" r:id="rId6"/>
    <p:sldLayoutId id="2147484655" r:id="rId7"/>
    <p:sldLayoutId id="2147484656" r:id="rId8"/>
    <p:sldLayoutId id="2147484657" r:id="rId9"/>
    <p:sldLayoutId id="2147484658" r:id="rId10"/>
    <p:sldLayoutId id="2147484659" r:id="rId11"/>
    <p:sldLayoutId id="2147484660" r:id="rId12"/>
    <p:sldLayoutId id="2147484661" r:id="rId13"/>
  </p:sldLayoutIdLst>
  <p:txStyles>
    <p:titleStyle>
      <a:lvl1pPr algn="l" defTabSz="932597" rtl="0" eaLnBrk="1" latinLnBrk="0" hangingPunct="1">
        <a:lnSpc>
          <a:spcPct val="90000"/>
        </a:lnSpc>
        <a:spcBef>
          <a:spcPct val="0"/>
        </a:spcBef>
        <a:buNone/>
        <a:defRPr sz="44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149" indent="-233149" algn="l" defTabSz="932597" rtl="0" eaLnBrk="1" latinLnBrk="0" hangingPunct="1">
        <a:lnSpc>
          <a:spcPct val="90000"/>
        </a:lnSpc>
        <a:spcBef>
          <a:spcPts val="1020"/>
        </a:spcBef>
        <a:buFont typeface="Arial" panose="020B0604020202020204" pitchFamily="34" charset="0"/>
        <a:buChar char="•"/>
        <a:defRPr sz="2856" kern="1200">
          <a:solidFill>
            <a:schemeClr val="tx1"/>
          </a:solidFill>
          <a:latin typeface="+mn-lt"/>
          <a:ea typeface="+mn-ea"/>
          <a:cs typeface="+mn-cs"/>
        </a:defRPr>
      </a:lvl1pPr>
      <a:lvl2pPr marL="69944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165746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632044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2098342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564641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3030939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49723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963535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1pPr>
      <a:lvl2pPr marL="46629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2pPr>
      <a:lvl3pPr marL="932597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3pPr>
      <a:lvl4pPr marL="1398895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1865193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331491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279779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26408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730386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44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96" r:id="rId1"/>
    <p:sldLayoutId id="2147484498" r:id="rId2"/>
    <p:sldLayoutId id="2147484500" r:id="rId3"/>
    <p:sldLayoutId id="2147484501" r:id="rId4"/>
    <p:sldLayoutId id="2147484502" r:id="rId5"/>
    <p:sldLayoutId id="2147484503" r:id="rId6"/>
    <p:sldLayoutId id="2147484504" r:id="rId7"/>
    <p:sldLayoutId id="2147484505" r:id="rId8"/>
    <p:sldLayoutId id="2147484506" r:id="rId9"/>
    <p:sldLayoutId id="2147484507" r:id="rId10"/>
    <p:sldLayoutId id="2147484508" r:id="rId11"/>
    <p:sldLayoutId id="2147484509" r:id="rId12"/>
    <p:sldLayoutId id="2147484510" r:id="rId13"/>
    <p:sldLayoutId id="2147484511" r:id="rId14"/>
    <p:sldLayoutId id="2147484512" r:id="rId15"/>
    <p:sldLayoutId id="2147484513" r:id="rId16"/>
    <p:sldLayoutId id="214748451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008" y="372394"/>
            <a:ext cx="10726460" cy="1351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5008" y="1861968"/>
            <a:ext cx="10726460" cy="4437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008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BCBE6-0D79-4F0B-A5F4-2DF1D1703CE5}" type="datetime1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19583" y="6482889"/>
            <a:ext cx="4197310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Microsoft Internal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3260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69F92-BFEA-4EC8-AB60-399DB9558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377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16" r:id="rId1"/>
    <p:sldLayoutId id="2147484517" r:id="rId2"/>
    <p:sldLayoutId id="2147484518" r:id="rId3"/>
    <p:sldLayoutId id="2147484519" r:id="rId4"/>
    <p:sldLayoutId id="2147484520" r:id="rId5"/>
    <p:sldLayoutId id="2147484521" r:id="rId6"/>
    <p:sldLayoutId id="2147484522" r:id="rId7"/>
    <p:sldLayoutId id="2147484523" r:id="rId8"/>
    <p:sldLayoutId id="2147484524" r:id="rId9"/>
    <p:sldLayoutId id="2147484525" r:id="rId10"/>
    <p:sldLayoutId id="2147484526" r:id="rId11"/>
  </p:sldLayoutIdLst>
  <p:hf sldNum="0" hdr="0" dt="0"/>
  <p:txStyles>
    <p:titleStyle>
      <a:lvl1pPr algn="l" defTabSz="932597" rtl="0" eaLnBrk="1" latinLnBrk="0" hangingPunct="1">
        <a:lnSpc>
          <a:spcPct val="90000"/>
        </a:lnSpc>
        <a:spcBef>
          <a:spcPct val="0"/>
        </a:spcBef>
        <a:buNone/>
        <a:defRPr sz="44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149" indent="-233149" algn="l" defTabSz="932597" rtl="0" eaLnBrk="1" latinLnBrk="0" hangingPunct="1">
        <a:lnSpc>
          <a:spcPct val="90000"/>
        </a:lnSpc>
        <a:spcBef>
          <a:spcPts val="1020"/>
        </a:spcBef>
        <a:buFont typeface="Arial" panose="020B0604020202020204" pitchFamily="34" charset="0"/>
        <a:buChar char="•"/>
        <a:defRPr sz="2856" kern="1200">
          <a:solidFill>
            <a:schemeClr val="tx1"/>
          </a:solidFill>
          <a:latin typeface="+mn-lt"/>
          <a:ea typeface="+mn-ea"/>
          <a:cs typeface="+mn-cs"/>
        </a:defRPr>
      </a:lvl1pPr>
      <a:lvl2pPr marL="69944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165746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632044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2098342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564641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3030939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49723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963535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1pPr>
      <a:lvl2pPr marL="46629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2pPr>
      <a:lvl3pPr marL="932597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3pPr>
      <a:lvl4pPr marL="1398895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1865193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331491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279779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26408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730386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008" y="372394"/>
            <a:ext cx="10726460" cy="1351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5008" y="1861968"/>
            <a:ext cx="10726460" cy="4437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008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83C32-3606-4B16-BFB9-AC1B7BC4BCCA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19583" y="6482889"/>
            <a:ext cx="4197310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3260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99D4F-2BC4-4491-BAE7-BE4411114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778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8" r:id="rId1"/>
    <p:sldLayoutId id="2147484529" r:id="rId2"/>
    <p:sldLayoutId id="2147484530" r:id="rId3"/>
    <p:sldLayoutId id="2147484531" r:id="rId4"/>
    <p:sldLayoutId id="2147484532" r:id="rId5"/>
    <p:sldLayoutId id="2147484533" r:id="rId6"/>
    <p:sldLayoutId id="2147484534" r:id="rId7"/>
    <p:sldLayoutId id="2147484535" r:id="rId8"/>
    <p:sldLayoutId id="2147484536" r:id="rId9"/>
    <p:sldLayoutId id="2147484537" r:id="rId10"/>
    <p:sldLayoutId id="2147484538" r:id="rId11"/>
  </p:sldLayoutIdLst>
  <p:txStyles>
    <p:titleStyle>
      <a:lvl1pPr algn="l" defTabSz="932597" rtl="0" eaLnBrk="1" latinLnBrk="0" hangingPunct="1">
        <a:lnSpc>
          <a:spcPct val="90000"/>
        </a:lnSpc>
        <a:spcBef>
          <a:spcPct val="0"/>
        </a:spcBef>
        <a:buNone/>
        <a:defRPr sz="44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149" indent="-233149" algn="l" defTabSz="932597" rtl="0" eaLnBrk="1" latinLnBrk="0" hangingPunct="1">
        <a:lnSpc>
          <a:spcPct val="90000"/>
        </a:lnSpc>
        <a:spcBef>
          <a:spcPts val="1020"/>
        </a:spcBef>
        <a:buFont typeface="Arial" panose="020B0604020202020204" pitchFamily="34" charset="0"/>
        <a:buChar char="•"/>
        <a:defRPr sz="2856" kern="1200">
          <a:solidFill>
            <a:schemeClr val="tx1"/>
          </a:solidFill>
          <a:latin typeface="+mn-lt"/>
          <a:ea typeface="+mn-ea"/>
          <a:cs typeface="+mn-cs"/>
        </a:defRPr>
      </a:lvl1pPr>
      <a:lvl2pPr marL="69944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165746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632044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2098342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564641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3030939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49723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963535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1pPr>
      <a:lvl2pPr marL="46629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2pPr>
      <a:lvl3pPr marL="932597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3pPr>
      <a:lvl4pPr marL="1398895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1865193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331491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279779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26408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730386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 rot="5400000">
            <a:off x="9371796" y="3072300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26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40" r:id="rId1"/>
    <p:sldLayoutId id="2147484541" r:id="rId2"/>
    <p:sldLayoutId id="2147484542" r:id="rId3"/>
    <p:sldLayoutId id="2147484543" r:id="rId4"/>
    <p:sldLayoutId id="2147484544" r:id="rId5"/>
    <p:sldLayoutId id="2147484545" r:id="rId6"/>
    <p:sldLayoutId id="2147484546" r:id="rId7"/>
    <p:sldLayoutId id="2147484547" r:id="rId8"/>
    <p:sldLayoutId id="2147484548" r:id="rId9"/>
    <p:sldLayoutId id="2147484549" r:id="rId10"/>
    <p:sldLayoutId id="2147484550" r:id="rId11"/>
    <p:sldLayoutId id="2147484551" r:id="rId12"/>
    <p:sldLayoutId id="2147484552" r:id="rId13"/>
    <p:sldLayoutId id="2147484553" r:id="rId14"/>
    <p:sldLayoutId id="2147484554" r:id="rId15"/>
    <p:sldLayoutId id="2147484555" r:id="rId16"/>
    <p:sldLayoutId id="2147484556" r:id="rId17"/>
    <p:sldLayoutId id="2147484557" r:id="rId18"/>
    <p:sldLayoutId id="2147484558" r:id="rId19"/>
    <p:sldLayoutId id="2147484559" r:id="rId20"/>
    <p:sldLayoutId id="2147484560" r:id="rId21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34" marR="0" indent="-342834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088" marR="0" indent="-241253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9946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03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058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008" y="372394"/>
            <a:ext cx="10726460" cy="1351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5008" y="1861968"/>
            <a:ext cx="10726460" cy="4437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008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85B32-B8FD-4EE5-86B8-4A324A599665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19583" y="6482889"/>
            <a:ext cx="4197310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3260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CC749-12ED-4FA7-B5E8-BC8D0BAE1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895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2" r:id="rId1"/>
    <p:sldLayoutId id="2147484563" r:id="rId2"/>
    <p:sldLayoutId id="2147484564" r:id="rId3"/>
    <p:sldLayoutId id="2147484565" r:id="rId4"/>
    <p:sldLayoutId id="2147484566" r:id="rId5"/>
    <p:sldLayoutId id="2147484567" r:id="rId6"/>
    <p:sldLayoutId id="2147484568" r:id="rId7"/>
    <p:sldLayoutId id="2147484569" r:id="rId8"/>
    <p:sldLayoutId id="2147484570" r:id="rId9"/>
    <p:sldLayoutId id="2147484571" r:id="rId10"/>
    <p:sldLayoutId id="2147484572" r:id="rId11"/>
    <p:sldLayoutId id="2147484573" r:id="rId12"/>
    <p:sldLayoutId id="2147484574" r:id="rId13"/>
    <p:sldLayoutId id="2147484575" r:id="rId14"/>
  </p:sldLayoutIdLst>
  <p:txStyles>
    <p:titleStyle>
      <a:lvl1pPr algn="l" defTabSz="932597" rtl="0" eaLnBrk="1" latinLnBrk="0" hangingPunct="1">
        <a:lnSpc>
          <a:spcPct val="90000"/>
        </a:lnSpc>
        <a:spcBef>
          <a:spcPct val="0"/>
        </a:spcBef>
        <a:buNone/>
        <a:defRPr sz="44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149" indent="-233149" algn="l" defTabSz="932597" rtl="0" eaLnBrk="1" latinLnBrk="0" hangingPunct="1">
        <a:lnSpc>
          <a:spcPct val="90000"/>
        </a:lnSpc>
        <a:spcBef>
          <a:spcPts val="1020"/>
        </a:spcBef>
        <a:buFont typeface="Arial" panose="020B0604020202020204" pitchFamily="34" charset="0"/>
        <a:buChar char="•"/>
        <a:defRPr sz="2856" kern="1200">
          <a:solidFill>
            <a:schemeClr val="tx1"/>
          </a:solidFill>
          <a:latin typeface="+mn-lt"/>
          <a:ea typeface="+mn-ea"/>
          <a:cs typeface="+mn-cs"/>
        </a:defRPr>
      </a:lvl1pPr>
      <a:lvl2pPr marL="69944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165746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632044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2098342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564641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3030939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49723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963535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1pPr>
      <a:lvl2pPr marL="46629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2pPr>
      <a:lvl3pPr marL="932597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3pPr>
      <a:lvl4pPr marL="1398895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1865193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331491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279779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26408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730386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5008" y="372394"/>
            <a:ext cx="10726460" cy="1351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5008" y="1861968"/>
            <a:ext cx="10726460" cy="4437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008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F221C-C4FE-4A4B-AF0B-4C19A669AAB1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19583" y="6482889"/>
            <a:ext cx="4197310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3260" y="6482889"/>
            <a:ext cx="2798207" cy="3723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5519C-5B2A-42CB-8AF0-577BFC6260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848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7" r:id="rId1"/>
    <p:sldLayoutId id="2147484578" r:id="rId2"/>
    <p:sldLayoutId id="2147484579" r:id="rId3"/>
    <p:sldLayoutId id="2147484580" r:id="rId4"/>
    <p:sldLayoutId id="2147484581" r:id="rId5"/>
    <p:sldLayoutId id="2147484582" r:id="rId6"/>
    <p:sldLayoutId id="2147484583" r:id="rId7"/>
    <p:sldLayoutId id="2147484584" r:id="rId8"/>
    <p:sldLayoutId id="2147484585" r:id="rId9"/>
    <p:sldLayoutId id="2147484586" r:id="rId10"/>
    <p:sldLayoutId id="2147484587" r:id="rId11"/>
    <p:sldLayoutId id="2147484588" r:id="rId12"/>
  </p:sldLayoutIdLst>
  <p:txStyles>
    <p:titleStyle>
      <a:lvl1pPr algn="l" defTabSz="932597" rtl="0" eaLnBrk="1" latinLnBrk="0" hangingPunct="1">
        <a:lnSpc>
          <a:spcPct val="90000"/>
        </a:lnSpc>
        <a:spcBef>
          <a:spcPct val="0"/>
        </a:spcBef>
        <a:buNone/>
        <a:defRPr sz="44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149" indent="-233149" algn="l" defTabSz="932597" rtl="0" eaLnBrk="1" latinLnBrk="0" hangingPunct="1">
        <a:lnSpc>
          <a:spcPct val="90000"/>
        </a:lnSpc>
        <a:spcBef>
          <a:spcPts val="1020"/>
        </a:spcBef>
        <a:buFont typeface="Arial" panose="020B0604020202020204" pitchFamily="34" charset="0"/>
        <a:buChar char="•"/>
        <a:defRPr sz="2856" kern="1200">
          <a:solidFill>
            <a:schemeClr val="tx1"/>
          </a:solidFill>
          <a:latin typeface="+mn-lt"/>
          <a:ea typeface="+mn-ea"/>
          <a:cs typeface="+mn-cs"/>
        </a:defRPr>
      </a:lvl1pPr>
      <a:lvl2pPr marL="69944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448" kern="1200">
          <a:solidFill>
            <a:schemeClr val="tx1"/>
          </a:solidFill>
          <a:latin typeface="+mn-lt"/>
          <a:ea typeface="+mn-ea"/>
          <a:cs typeface="+mn-cs"/>
        </a:defRPr>
      </a:lvl2pPr>
      <a:lvl3pPr marL="1165746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3pPr>
      <a:lvl4pPr marL="1632044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2098342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564641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3030939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497237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963535" indent="-233149" algn="l" defTabSz="932597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1pPr>
      <a:lvl2pPr marL="46629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2pPr>
      <a:lvl3pPr marL="932597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3pPr>
      <a:lvl4pPr marL="1398895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4pPr>
      <a:lvl5pPr marL="1865193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5pPr>
      <a:lvl6pPr marL="2331491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6pPr>
      <a:lvl7pPr marL="2797790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7pPr>
      <a:lvl8pPr marL="3264088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8pPr>
      <a:lvl9pPr marL="3730386" algn="l" defTabSz="932597" rtl="0" eaLnBrk="1" latinLnBrk="0" hangingPunct="1">
        <a:defRPr sz="18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6" y="3072300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2754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90" r:id="rId1"/>
    <p:sldLayoutId id="2147484591" r:id="rId2"/>
    <p:sldLayoutId id="2147484592" r:id="rId3"/>
    <p:sldLayoutId id="2147484593" r:id="rId4"/>
    <p:sldLayoutId id="2147484594" r:id="rId5"/>
    <p:sldLayoutId id="2147484595" r:id="rId6"/>
    <p:sldLayoutId id="2147484596" r:id="rId7"/>
    <p:sldLayoutId id="2147484597" r:id="rId8"/>
    <p:sldLayoutId id="2147484598" r:id="rId9"/>
    <p:sldLayoutId id="2147484599" r:id="rId10"/>
    <p:sldLayoutId id="2147484600" r:id="rId11"/>
    <p:sldLayoutId id="2147484601" r:id="rId12"/>
    <p:sldLayoutId id="2147484602" r:id="rId13"/>
    <p:sldLayoutId id="2147484603" r:id="rId14"/>
    <p:sldLayoutId id="2147484604" r:id="rId15"/>
    <p:sldLayoutId id="2147484605" r:id="rId16"/>
    <p:sldLayoutId id="2147484606" r:id="rId17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557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112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669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224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2781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6" y="3072300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2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08" r:id="rId1"/>
    <p:sldLayoutId id="2147484609" r:id="rId2"/>
    <p:sldLayoutId id="2147484610" r:id="rId3"/>
    <p:sldLayoutId id="2147484611" r:id="rId4"/>
    <p:sldLayoutId id="2147484612" r:id="rId5"/>
    <p:sldLayoutId id="2147484613" r:id="rId6"/>
    <p:sldLayoutId id="2147484614" r:id="rId7"/>
    <p:sldLayoutId id="2147484615" r:id="rId8"/>
    <p:sldLayoutId id="2147484616" r:id="rId9"/>
    <p:sldLayoutId id="2147484617" r:id="rId10"/>
    <p:sldLayoutId id="2147484618" r:id="rId11"/>
    <p:sldLayoutId id="2147484619" r:id="rId12"/>
    <p:sldLayoutId id="2147484620" r:id="rId13"/>
    <p:sldLayoutId id="2147484621" r:id="rId14"/>
    <p:sldLayoutId id="2147484622" r:id="rId15"/>
    <p:sldLayoutId id="2147484623" r:id="rId16"/>
    <p:sldLayoutId id="2147484624" r:id="rId17"/>
  </p:sldLayoutIdLst>
  <p:transition>
    <p:fade/>
  </p:transition>
  <p:txStyles>
    <p:titleStyle>
      <a:lvl1pPr algn="l" defTabSz="932563" rtl="0" eaLnBrk="1" latinLnBrk="0" hangingPunct="1">
        <a:lnSpc>
          <a:spcPct val="90000"/>
        </a:lnSpc>
        <a:spcBef>
          <a:spcPct val="0"/>
        </a:spcBef>
        <a:buNone/>
        <a:defRPr lang="en-US" sz="4799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557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99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112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669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224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2781" marR="0" indent="-228557" algn="l" defTabSz="93256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548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30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112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394" indent="-233141" algn="l" defTabSz="9325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44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26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08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89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70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53" algn="l" defTabSz="9325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6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6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7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en-us/azure/batch/batch-technical-overview" TargetMode="External"/><Relationship Id="rId1" Type="http://schemas.openxmlformats.org/officeDocument/2006/relationships/slideLayout" Target="../slideLayouts/slideLayout10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107.xml"/><Relationship Id="rId6" Type="http://schemas.openxmlformats.org/officeDocument/2006/relationships/image" Target="../media/image85.emf"/><Relationship Id="rId5" Type="http://schemas.openxmlformats.org/officeDocument/2006/relationships/image" Target="../media/image84.emf"/><Relationship Id="rId4" Type="http://schemas.openxmlformats.org/officeDocument/2006/relationships/image" Target="../media/image83.e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s://aka.ms/batchaitraining" TargetMode="External"/><Relationship Id="rId1" Type="http://schemas.openxmlformats.org/officeDocument/2006/relationships/slideLayout" Target="../slideLayouts/slideLayout10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89.tiff"/><Relationship Id="rId5" Type="http://schemas.openxmlformats.org/officeDocument/2006/relationships/image" Target="../media/image88.tiff"/><Relationship Id="rId4" Type="http://schemas.openxmlformats.org/officeDocument/2006/relationships/image" Target="../media/image8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tiff"/><Relationship Id="rId3" Type="http://schemas.openxmlformats.org/officeDocument/2006/relationships/image" Target="../media/image90.jpeg"/><Relationship Id="rId7" Type="http://schemas.microsoft.com/office/2007/relationships/hdphoto" Target="../media/hdphoto1.wdp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93.png"/><Relationship Id="rId5" Type="http://schemas.openxmlformats.org/officeDocument/2006/relationships/image" Target="../media/image92.tiff"/><Relationship Id="rId10" Type="http://schemas.microsoft.com/office/2007/relationships/hdphoto" Target="../media/hdphoto2.wdp"/><Relationship Id="rId4" Type="http://schemas.openxmlformats.org/officeDocument/2006/relationships/image" Target="../media/image91.tiff"/><Relationship Id="rId9" Type="http://schemas.openxmlformats.org/officeDocument/2006/relationships/image" Target="../media/image9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98.tiff"/><Relationship Id="rId4" Type="http://schemas.openxmlformats.org/officeDocument/2006/relationships/image" Target="../media/image9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9.xml"/><Relationship Id="rId4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9.xml"/><Relationship Id="rId4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27.emf"/><Relationship Id="rId7" Type="http://schemas.openxmlformats.org/officeDocument/2006/relationships/image" Target="../media/image3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9" Type="http://schemas.openxmlformats.org/officeDocument/2006/relationships/image" Target="../media/image33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55.png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45.gif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2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3" r="18703"/>
          <a:stretch>
            <a:fillRect/>
          </a:stretch>
        </p:blipFill>
        <p:spPr>
          <a:xfrm>
            <a:off x="1306526" y="0"/>
            <a:ext cx="12447664" cy="6991287"/>
          </a:xfrm>
          <a:blipFill>
            <a:blip r:embed="rId4"/>
            <a:stretch>
              <a:fillRect/>
            </a:stretch>
          </a:blipFill>
        </p:spPr>
      </p:pic>
      <p:sp>
        <p:nvSpPr>
          <p:cNvPr id="4" name="Rectangle 3"/>
          <p:cNvSpPr/>
          <p:nvPr/>
        </p:nvSpPr>
        <p:spPr bwMode="auto">
          <a:xfrm>
            <a:off x="880" y="-13355"/>
            <a:ext cx="5607843" cy="7019300"/>
          </a:xfrm>
          <a:prstGeom prst="rect">
            <a:avLst/>
          </a:prstGeom>
          <a:gradFill flip="none" rotWithShape="1">
            <a:gsLst>
              <a:gs pos="52000">
                <a:srgbClr val="000000"/>
              </a:gs>
              <a:gs pos="74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-4679" y="1470"/>
            <a:ext cx="3327728" cy="7004473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48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931" y="3030796"/>
            <a:ext cx="3903529" cy="1795962"/>
          </a:xfrm>
          <a:prstGeom prst="rect">
            <a:avLst/>
          </a:prstGeom>
          <a:noFill/>
        </p:spPr>
        <p:txBody>
          <a:bodyPr wrap="square" lIns="179260" tIns="143408" rIns="179260" bIns="143408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9" b="0" i="0" u="none" strike="noStrike" kern="0" cap="none" spc="-1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Cloud Access Software for high-end workstations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04047" y="1287005"/>
            <a:ext cx="5257056" cy="1008089"/>
          </a:xfrm>
        </p:spPr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Teradici</a:t>
            </a:r>
          </a:p>
        </p:txBody>
      </p:sp>
    </p:spTree>
    <p:extLst>
      <p:ext uri="{BB962C8B-B14F-4D97-AF65-F5344CB8AC3E}">
        <p14:creationId xmlns:p14="http://schemas.microsoft.com/office/powerpoint/2010/main" val="147954518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tolleson.com/wp-content/uploads/2015/04/citrix-brand-logo-digital-fabric-blu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16" y="-13355"/>
            <a:ext cx="12478753" cy="701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880" y="-13355"/>
            <a:ext cx="5607843" cy="7019300"/>
          </a:xfrm>
          <a:prstGeom prst="rect">
            <a:avLst/>
          </a:prstGeom>
          <a:gradFill flip="none" rotWithShape="1">
            <a:gsLst>
              <a:gs pos="52000">
                <a:srgbClr val="000000"/>
              </a:gs>
              <a:gs pos="74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-41494" y="1470"/>
            <a:ext cx="3327728" cy="7004473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48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931" y="3030796"/>
            <a:ext cx="3903529" cy="1274245"/>
          </a:xfrm>
          <a:prstGeom prst="rect">
            <a:avLst/>
          </a:prstGeom>
          <a:noFill/>
        </p:spPr>
        <p:txBody>
          <a:bodyPr wrap="square" lIns="179260" tIns="143408" rIns="179260" bIns="143408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9" b="0" i="0" u="none" strike="noStrike" kern="0" cap="none" spc="-1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XenApp &amp; XenDesktop Support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04047" y="1287005"/>
            <a:ext cx="5257056" cy="1008089"/>
          </a:xfrm>
        </p:spPr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Citrix</a:t>
            </a:r>
          </a:p>
        </p:txBody>
      </p:sp>
    </p:spTree>
    <p:extLst>
      <p:ext uri="{BB962C8B-B14F-4D97-AF65-F5344CB8AC3E}">
        <p14:creationId xmlns:p14="http://schemas.microsoft.com/office/powerpoint/2010/main" val="3145268397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5" r="5745"/>
          <a:stretch>
            <a:fillRect/>
          </a:stretch>
        </p:blipFill>
        <p:spPr>
          <a:xfrm>
            <a:off x="881" y="0"/>
            <a:ext cx="12447664" cy="6991287"/>
          </a:xfrm>
          <a:blipFill>
            <a:blip r:embed="rId4"/>
            <a:stretch>
              <a:fillRect/>
            </a:stretch>
          </a:blipFill>
        </p:spPr>
      </p:pic>
      <p:sp>
        <p:nvSpPr>
          <p:cNvPr id="4" name="Rectangle 3"/>
          <p:cNvSpPr/>
          <p:nvPr/>
        </p:nvSpPr>
        <p:spPr bwMode="auto">
          <a:xfrm>
            <a:off x="880" y="-13355"/>
            <a:ext cx="5607843" cy="7019300"/>
          </a:xfrm>
          <a:prstGeom prst="rect">
            <a:avLst/>
          </a:prstGeom>
          <a:gradFill flip="none" rotWithShape="1">
            <a:gsLst>
              <a:gs pos="52000">
                <a:srgbClr val="000000"/>
              </a:gs>
              <a:gs pos="74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-9919" y="-50923"/>
            <a:ext cx="3327728" cy="7004473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48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931" y="3030796"/>
            <a:ext cx="3903529" cy="1293847"/>
          </a:xfrm>
          <a:prstGeom prst="rect">
            <a:avLst/>
          </a:prstGeom>
          <a:noFill/>
        </p:spPr>
        <p:txBody>
          <a:bodyPr wrap="square" lIns="179260" tIns="143408" rIns="179260" bIns="143408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9" b="0" i="0" u="none" strike="noStrike" kern="0" cap="none" spc="-1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Run any software in a browser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04047" y="1287005"/>
            <a:ext cx="5257056" cy="1008089"/>
          </a:xfrm>
        </p:spPr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Frame</a:t>
            </a:r>
          </a:p>
        </p:txBody>
      </p:sp>
    </p:spTree>
    <p:extLst>
      <p:ext uri="{BB962C8B-B14F-4D97-AF65-F5344CB8AC3E}">
        <p14:creationId xmlns:p14="http://schemas.microsoft.com/office/powerpoint/2010/main" val="1439323897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5481" y="295274"/>
            <a:ext cx="11887878" cy="917575"/>
          </a:xfrm>
          <a:prstGeom prst="rect">
            <a:avLst/>
          </a:prstGeom>
        </p:spPr>
        <p:txBody>
          <a:bodyPr vert="horz" lIns="93260" tIns="46630" rIns="93260" bIns="466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3259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88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rPr>
              <a:t>Compute Virtual Machines (NC)</a:t>
            </a:r>
          </a:p>
        </p:txBody>
      </p:sp>
      <p:pic>
        <p:nvPicPr>
          <p:cNvPr id="5" name="Picture 2" descr="http://images.nvidia.com/content/tesla/images/tesla-3-quat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901" y="2928020"/>
            <a:ext cx="3304706" cy="240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637957" y="1724345"/>
          <a:ext cx="8280945" cy="457235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56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1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61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6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3337"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NC6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NC12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NC24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NC24r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Cores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6 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12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24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24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GPU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</a:t>
                      </a:r>
                      <a:r>
                        <a:rPr lang="en-US" sz="1500" baseline="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 K80 GPU (1/2 Physical Card)</a:t>
                      </a:r>
                      <a:endParaRPr lang="en-US" sz="15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2 K80 GPUs (1 Physical Card)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4 K80 GPUs (2 Physical Cards)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4 K80 GPUs (2 Physical Cards)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Memory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56 GB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112 GB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224 GB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224 GB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Disk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~380 GB SSD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~680 GB SSD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~1.5 TB SSD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~1.5 TB SSD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Network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Azure Network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Azure Network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Azure Network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InfiniBand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175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State of the Union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5768" y="1861968"/>
            <a:ext cx="10724938" cy="4725898"/>
          </a:xfrm>
        </p:spPr>
        <p:txBody>
          <a:bodyPr>
            <a:normAutofit fontScale="85000" lnSpcReduction="20000"/>
          </a:bodyPr>
          <a:lstStyle/>
          <a:p>
            <a:pPr marL="582873" indent="-582873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408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5000+ customer signups during preview</a:t>
            </a:r>
          </a:p>
          <a:p>
            <a:pPr marL="582873" indent="-582873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408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General Availability since December 1</a:t>
            </a:r>
            <a:r>
              <a:rPr lang="en-US" sz="4080" baseline="30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</a:t>
            </a:r>
            <a:r>
              <a:rPr lang="en-US" sz="408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</a:p>
          <a:p>
            <a:pPr marL="582873" indent="-582873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408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Huge demand for specialized hardware</a:t>
            </a:r>
          </a:p>
          <a:p>
            <a:pPr marL="582873" indent="-582873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408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GPU offerings at the forefront of hardware innovation</a:t>
            </a:r>
          </a:p>
          <a:p>
            <a:pPr marL="582873" indent="-582873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408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New 1</a:t>
            </a:r>
            <a:r>
              <a:rPr lang="en-US" sz="4080" baseline="30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st</a:t>
            </a:r>
            <a:r>
              <a:rPr lang="en-US" sz="408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party products built on N-Series like Cris.ai</a:t>
            </a:r>
          </a:p>
          <a:p>
            <a:pPr marL="582873" indent="-582873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408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100s of external customers in production</a:t>
            </a:r>
          </a:p>
          <a:p>
            <a:pPr marL="582873" indent="-582873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408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Areas such as AI &amp; Deep Learning driving growth</a:t>
            </a:r>
          </a:p>
        </p:txBody>
      </p:sp>
    </p:spTree>
    <p:extLst>
      <p:ext uri="{BB962C8B-B14F-4D97-AF65-F5344CB8AC3E}">
        <p14:creationId xmlns:p14="http://schemas.microsoft.com/office/powerpoint/2010/main" val="20470087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592" y="2520820"/>
            <a:ext cx="495230" cy="49523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562" y="2160764"/>
            <a:ext cx="495230" cy="49523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635" y="3831571"/>
            <a:ext cx="495230" cy="49523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046" y="2825633"/>
            <a:ext cx="495230" cy="49523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777" y="2543312"/>
            <a:ext cx="495230" cy="49523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706" y="3016050"/>
            <a:ext cx="495230" cy="49523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773" y="2665604"/>
            <a:ext cx="495230" cy="49523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539" y="2110047"/>
            <a:ext cx="495230" cy="49523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354" y="2048082"/>
            <a:ext cx="495230" cy="49523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957" y="2706964"/>
            <a:ext cx="495230" cy="49523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05314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Under The Covers</a:t>
            </a:r>
          </a:p>
        </p:txBody>
      </p: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1449954" y="1724345"/>
            <a:ext cx="2103801" cy="4943696"/>
            <a:chOff x="542553" y="1302726"/>
            <a:chExt cx="2567115" cy="5577059"/>
          </a:xfrm>
        </p:grpSpPr>
        <p:sp>
          <p:nvSpPr>
            <p:cNvPr id="6" name="TextBox 5"/>
            <p:cNvSpPr txBox="1"/>
            <p:nvPr/>
          </p:nvSpPr>
          <p:spPr>
            <a:xfrm>
              <a:off x="549020" y="1302726"/>
              <a:ext cx="2560293" cy="715721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txBody>
            <a:bodyPr lIns="182854" tIns="146283" rIns="182854" bIns="146283">
              <a:spAutoFit/>
            </a:bodyPr>
            <a:lstStyle/>
            <a:p>
              <a:pPr marL="0" marR="0" lvl="0" indent="0" algn="ctr" defTabSz="93259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  <a:t>Applications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49020" y="3487816"/>
              <a:ext cx="2560293" cy="109817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txBody>
            <a:bodyPr lIns="182854" tIns="146283" rIns="182854" bIns="146283">
              <a:spAutoFit/>
            </a:bodyPr>
            <a:lstStyle/>
            <a:p>
              <a:pPr marL="0" marR="0" lvl="0" indent="0" algn="ctr" defTabSz="93259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  <a:t>GPU Provisioning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49018" y="4985771"/>
              <a:ext cx="2560293" cy="715721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txBody>
            <a:bodyPr lIns="182854" tIns="146283" rIns="182854" bIns="146283">
              <a:spAutoFit/>
            </a:bodyPr>
            <a:lstStyle/>
            <a:p>
              <a:pPr marL="0" marR="0" lvl="0" indent="0" algn="ctr" defTabSz="93259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  <a:t>Host OS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49375" y="2413524"/>
              <a:ext cx="2560293" cy="715721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txBody>
            <a:bodyPr lIns="182854" tIns="146283" rIns="182854" bIns="146283">
              <a:spAutoFit/>
            </a:bodyPr>
            <a:lstStyle/>
            <a:p>
              <a:pPr marL="0" marR="0" lvl="0" indent="0" algn="ctr" defTabSz="93259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  <a:t>Client OS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42553" y="6164064"/>
              <a:ext cx="2560293" cy="715721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txBody>
            <a:bodyPr lIns="182854" tIns="146283" rIns="182854" bIns="146283">
              <a:spAutoFit/>
            </a:bodyPr>
            <a:lstStyle/>
            <a:p>
              <a:pPr marL="0" marR="0" lvl="0" indent="0" algn="ctr" defTabSz="93259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  <a:t>Hardware</a:t>
              </a:r>
            </a:p>
          </p:txBody>
        </p:sp>
        <p:cxnSp>
          <p:nvCxnSpPr>
            <p:cNvPr id="11" name="Straight Connector 10"/>
            <p:cNvCxnSpPr>
              <a:stCxn id="6" idx="2"/>
              <a:endCxn id="9" idx="0"/>
            </p:cNvCxnSpPr>
            <p:nvPr/>
          </p:nvCxnSpPr>
          <p:spPr>
            <a:xfrm>
              <a:off x="1829166" y="2018447"/>
              <a:ext cx="356" cy="395077"/>
            </a:xfrm>
            <a:prstGeom prst="line">
              <a:avLst/>
            </a:prstGeom>
            <a:ln>
              <a:solidFill>
                <a:schemeClr val="bg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>
              <a:stCxn id="9" idx="2"/>
              <a:endCxn id="7" idx="0"/>
            </p:cNvCxnSpPr>
            <p:nvPr/>
          </p:nvCxnSpPr>
          <p:spPr>
            <a:xfrm flipH="1">
              <a:off x="1829166" y="3129245"/>
              <a:ext cx="356" cy="358571"/>
            </a:xfrm>
            <a:prstGeom prst="line">
              <a:avLst/>
            </a:prstGeom>
            <a:ln>
              <a:solidFill>
                <a:schemeClr val="bg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822700" y="4659010"/>
              <a:ext cx="0" cy="326762"/>
            </a:xfrm>
            <a:prstGeom prst="line">
              <a:avLst/>
            </a:prstGeom>
            <a:ln>
              <a:solidFill>
                <a:schemeClr val="bg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8" idx="2"/>
              <a:endCxn id="10" idx="0"/>
            </p:cNvCxnSpPr>
            <p:nvPr/>
          </p:nvCxnSpPr>
          <p:spPr>
            <a:xfrm flipH="1">
              <a:off x="1822700" y="5701492"/>
              <a:ext cx="6465" cy="462572"/>
            </a:xfrm>
            <a:prstGeom prst="line">
              <a:avLst/>
            </a:prstGeom>
            <a:ln>
              <a:solidFill>
                <a:schemeClr val="bg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5683657" y="1724345"/>
            <a:ext cx="5938813" cy="18869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182854" tIns="146283" rIns="182854" bIns="146283">
            <a:spAutoFit/>
          </a:bodyPr>
          <a:lstStyle/>
          <a:p>
            <a:pPr marL="342834" marR="0" lvl="0" indent="-342834" algn="l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Azure Developer &amp; Platform Services</a:t>
            </a:r>
          </a:p>
          <a:p>
            <a:pPr marL="342834" marR="0" lvl="0" indent="-342834" algn="l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Custom Images</a:t>
            </a:r>
          </a:p>
          <a:p>
            <a:pPr marL="342834" marR="0" lvl="0" indent="-342834" algn="l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Azure Marketplace</a:t>
            </a:r>
          </a:p>
          <a:p>
            <a:pPr marL="342834" marR="0" lvl="0" indent="-342834" algn="l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Custom apps and services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83658" y="3998503"/>
            <a:ext cx="5248677" cy="12716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182854" tIns="146283" rIns="182854" bIns="146283">
            <a:spAutoFit/>
          </a:bodyPr>
          <a:lstStyle/>
          <a:p>
            <a:pPr marL="342834" marR="0" lvl="0" indent="-342834" algn="l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Hyper-V</a:t>
            </a:r>
          </a:p>
          <a:p>
            <a:pPr marL="342834" marR="0" lvl="0" indent="-342834" algn="l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DDA</a:t>
            </a:r>
          </a:p>
          <a:p>
            <a:pPr marL="342834" marR="0" lvl="0" indent="-342834" algn="l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83658" y="5667940"/>
            <a:ext cx="5248677" cy="10519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182854" tIns="146283" rIns="182854" bIns="146283">
            <a:spAutoFit/>
          </a:bodyPr>
          <a:lstStyle/>
          <a:p>
            <a:pPr marL="342834" marR="0" lvl="0" indent="-342834" algn="l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NVIDIA M60 GPU (Viz SKU)</a:t>
            </a:r>
          </a:p>
          <a:p>
            <a:pPr marL="342834" marR="0" lvl="0" indent="-342834" algn="l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NVIDIA K80 GPU (Compute SKU)</a:t>
            </a:r>
          </a:p>
        </p:txBody>
      </p:sp>
      <p:cxnSp>
        <p:nvCxnSpPr>
          <p:cNvPr id="18" name="Straight Connector 17"/>
          <p:cNvCxnSpPr>
            <a:stCxn id="6" idx="3"/>
            <a:endCxn id="6" idx="3"/>
          </p:cNvCxnSpPr>
          <p:nvPr/>
        </p:nvCxnSpPr>
        <p:spPr>
          <a:xfrm>
            <a:off x="3553463" y="204156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7" idx="3"/>
          </p:cNvCxnSpPr>
          <p:nvPr/>
        </p:nvCxnSpPr>
        <p:spPr>
          <a:xfrm flipV="1">
            <a:off x="3553463" y="4139715"/>
            <a:ext cx="2130195" cy="8297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555239" y="5056449"/>
            <a:ext cx="2057054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0" idx="3"/>
          </p:cNvCxnSpPr>
          <p:nvPr/>
        </p:nvCxnSpPr>
        <p:spPr>
          <a:xfrm flipV="1">
            <a:off x="3548163" y="6348359"/>
            <a:ext cx="2055279" cy="246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3555238" y="2843026"/>
            <a:ext cx="2055279" cy="5652"/>
          </a:xfrm>
          <a:prstGeom prst="straightConnector1">
            <a:avLst/>
          </a:prstGeom>
          <a:ln>
            <a:solidFill>
              <a:schemeClr val="bg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3548163" y="2033450"/>
            <a:ext cx="2055279" cy="5652"/>
          </a:xfrm>
          <a:prstGeom prst="straightConnector1">
            <a:avLst/>
          </a:prstGeom>
          <a:ln>
            <a:solidFill>
              <a:schemeClr val="bg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9142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5768" y="372393"/>
            <a:ext cx="11285223" cy="135195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DDA? (</a:t>
            </a:r>
            <a:r>
              <a:rPr lang="en-US" dirty="0">
                <a:solidFill>
                  <a:schemeClr val="bg1"/>
                </a:solidFill>
              </a:rPr>
              <a:t>Discreet Device Assignment</a:t>
            </a:r>
            <a:r>
              <a:rPr lang="en-US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451" y="1780677"/>
            <a:ext cx="10501502" cy="4760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451" y="2751461"/>
            <a:ext cx="4274432" cy="3011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451" y="3557961"/>
            <a:ext cx="10676306" cy="2684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450" y="4223042"/>
            <a:ext cx="2778381" cy="4565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451" y="5174397"/>
            <a:ext cx="9578613" cy="46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3028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7158" y="1527354"/>
            <a:ext cx="5397009" cy="393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82305" y="1534100"/>
            <a:ext cx="5397010" cy="392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6195275" y="487492"/>
            <a:ext cx="15897" cy="6194394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65649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75481" y="2125677"/>
            <a:ext cx="9523157" cy="1181862"/>
          </a:xfrm>
        </p:spPr>
        <p:txBody>
          <a:bodyPr>
            <a:normAutofit/>
          </a:bodyPr>
          <a:lstStyle/>
          <a:p>
            <a:r>
              <a:rPr lang="en-US" sz="673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Real World Case Studies</a:t>
            </a:r>
          </a:p>
        </p:txBody>
      </p:sp>
    </p:spTree>
    <p:extLst>
      <p:ext uri="{BB962C8B-B14F-4D97-AF65-F5344CB8AC3E}">
        <p14:creationId xmlns:p14="http://schemas.microsoft.com/office/powerpoint/2010/main" val="3529822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702" y="2125678"/>
            <a:ext cx="8381936" cy="1828786"/>
          </a:xfrm>
        </p:spPr>
        <p:txBody>
          <a:bodyPr/>
          <a:lstStyle/>
          <a:p>
            <a:r>
              <a:rPr lang="en-US" dirty="0"/>
              <a:t>Past, Present, and Future </a:t>
            </a:r>
            <a:br>
              <a:rPr lang="en-US" dirty="0"/>
            </a:br>
            <a:r>
              <a:rPr lang="en-US" dirty="0"/>
              <a:t>of GPUs in Microsoft Azure</a:t>
            </a:r>
            <a:endParaRPr lang="en-US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7799" y="4335463"/>
            <a:ext cx="3512038" cy="986152"/>
          </a:xfrm>
        </p:spPr>
        <p:txBody>
          <a:bodyPr/>
          <a:lstStyle/>
          <a:p>
            <a:r>
              <a:rPr lang="en-US" sz="2000" dirty="0"/>
              <a:t>@Karan_Batta</a:t>
            </a:r>
          </a:p>
          <a:p>
            <a:r>
              <a:rPr lang="en-US" sz="2000" dirty="0"/>
              <a:t>Senior Program Manager</a:t>
            </a:r>
          </a:p>
          <a:p>
            <a:endParaRPr lang="en-US" sz="2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B8119</a:t>
            </a:r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4313237" y="4301548"/>
            <a:ext cx="3512038" cy="986152"/>
          </a:xfrm>
          <a:prstGeom prst="rect">
            <a:avLst/>
          </a:prstGeom>
          <a:noFill/>
        </p:spPr>
        <p:txBody>
          <a:bodyPr vert="horz" wrap="square" lIns="164592" tIns="109728" rIns="164592" bIns="109728" rtlCol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3200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4572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858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144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2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43000" marR="0" indent="-2286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2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1000">
                      <a:srgbClr val="FFFFFF"/>
                    </a:gs>
                    <a:gs pos="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Alex Sutton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1000">
                      <a:srgbClr val="FFFFFF"/>
                    </a:gs>
                    <a:gs pos="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</a:rPr>
              <a:t>Principal Program Manager</a:t>
            </a:r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gradFill>
                <a:gsLst>
                  <a:gs pos="91000">
                    <a:srgbClr val="FFFFFF"/>
                  </a:gs>
                  <a:gs pos="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64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6" b="12556"/>
          <a:stretch>
            <a:fillRect/>
          </a:stretch>
        </p:blipFill>
        <p:spPr>
          <a:xfrm>
            <a:off x="1493047" y="0"/>
            <a:ext cx="12447664" cy="6991287"/>
          </a:xfrm>
          <a:blipFill>
            <a:blip r:embed="rId4"/>
            <a:stretch>
              <a:fillRect/>
            </a:stretch>
          </a:blipFill>
        </p:spPr>
      </p:pic>
      <p:sp>
        <p:nvSpPr>
          <p:cNvPr id="4" name="Rectangle 3"/>
          <p:cNvSpPr/>
          <p:nvPr/>
        </p:nvSpPr>
        <p:spPr bwMode="auto">
          <a:xfrm>
            <a:off x="880" y="-13355"/>
            <a:ext cx="5607843" cy="7019300"/>
          </a:xfrm>
          <a:prstGeom prst="rect">
            <a:avLst/>
          </a:prstGeom>
          <a:gradFill flip="none" rotWithShape="1">
            <a:gsLst>
              <a:gs pos="52000">
                <a:srgbClr val="000000"/>
              </a:gs>
              <a:gs pos="74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-4679" y="-244555"/>
            <a:ext cx="3327728" cy="7004473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48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4047" y="2295700"/>
            <a:ext cx="4588962" cy="4355584"/>
          </a:xfrm>
          <a:prstGeom prst="rect">
            <a:avLst/>
          </a:prstGeom>
          <a:noFill/>
        </p:spPr>
        <p:txBody>
          <a:bodyPr wrap="square" lIns="179260" tIns="143408" rIns="179260" bIns="143408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“By using GPU resources in Azure, we can run simulations in days that would take a month on CPU-based machines. This speeds our progress toward the development of lifesaving drugs.”</a:t>
            </a:r>
          </a:p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 </a:t>
            </a:r>
          </a:p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Dr. Nagarajan Vaidehi </a:t>
            </a:r>
          </a:p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Director</a:t>
            </a:r>
          </a:p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36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Computational Therapeutics Core Beckman Research Institute</a:t>
            </a:r>
          </a:p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56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“We are not short on ideas, just computers.”</a:t>
            </a:r>
            <a:endParaRPr kumimoji="0" lang="en-US" sz="2856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04047" y="1287005"/>
            <a:ext cx="5257056" cy="1008089"/>
          </a:xfrm>
        </p:spPr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City Of Hope</a:t>
            </a:r>
          </a:p>
        </p:txBody>
      </p:sp>
    </p:spTree>
    <p:extLst>
      <p:ext uri="{BB962C8B-B14F-4D97-AF65-F5344CB8AC3E}">
        <p14:creationId xmlns:p14="http://schemas.microsoft.com/office/powerpoint/2010/main" val="895343042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" b="963"/>
          <a:stretch>
            <a:fillRect/>
          </a:stretch>
        </p:blipFill>
        <p:spPr>
          <a:xfrm>
            <a:off x="2798691" y="0"/>
            <a:ext cx="12447664" cy="6991287"/>
          </a:xfrm>
          <a:blipFill>
            <a:blip r:embed="rId4"/>
            <a:stretch>
              <a:fillRect/>
            </a:stretch>
          </a:blipFill>
        </p:spPr>
      </p:pic>
      <p:sp>
        <p:nvSpPr>
          <p:cNvPr id="4" name="Rectangle 3"/>
          <p:cNvSpPr/>
          <p:nvPr/>
        </p:nvSpPr>
        <p:spPr bwMode="auto">
          <a:xfrm>
            <a:off x="880" y="-13355"/>
            <a:ext cx="5607843" cy="7019300"/>
          </a:xfrm>
          <a:prstGeom prst="rect">
            <a:avLst/>
          </a:prstGeom>
          <a:gradFill flip="none" rotWithShape="1">
            <a:gsLst>
              <a:gs pos="52000">
                <a:srgbClr val="000000"/>
              </a:gs>
              <a:gs pos="74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-4679" y="1470"/>
            <a:ext cx="3327728" cy="7004473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48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931" y="3030796"/>
            <a:ext cx="3903529" cy="1293847"/>
          </a:xfrm>
          <a:prstGeom prst="rect">
            <a:avLst/>
          </a:prstGeom>
          <a:noFill/>
        </p:spPr>
        <p:txBody>
          <a:bodyPr wrap="square" lIns="179260" tIns="143408" rIns="179260" bIns="143408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9" b="0" i="0" u="none" strike="noStrike" kern="0" cap="none" spc="-1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What the world is talking about? 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04047" y="1287005"/>
            <a:ext cx="5257056" cy="1008089"/>
          </a:xfrm>
        </p:spPr>
        <p:txBody>
          <a:bodyPr/>
          <a:lstStyle/>
          <a:p>
            <a:r>
              <a:rPr lang="en-US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AudioBurst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083349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" b="21"/>
          <a:stretch>
            <a:fillRect/>
          </a:stretch>
        </p:blipFill>
        <p:spPr>
          <a:xfrm>
            <a:off x="1026745" y="0"/>
            <a:ext cx="12447664" cy="6991287"/>
          </a:xfrm>
          <a:blipFill>
            <a:blip r:embed="rId4"/>
            <a:stretch>
              <a:fillRect/>
            </a:stretch>
          </a:blipFill>
        </p:spPr>
      </p:pic>
      <p:sp>
        <p:nvSpPr>
          <p:cNvPr id="4" name="Rectangle 3"/>
          <p:cNvSpPr/>
          <p:nvPr/>
        </p:nvSpPr>
        <p:spPr bwMode="auto">
          <a:xfrm>
            <a:off x="880" y="-29073"/>
            <a:ext cx="5607843" cy="7019300"/>
          </a:xfrm>
          <a:prstGeom prst="rect">
            <a:avLst/>
          </a:prstGeom>
          <a:gradFill flip="none" rotWithShape="1">
            <a:gsLst>
              <a:gs pos="52000">
                <a:srgbClr val="000000"/>
              </a:gs>
              <a:gs pos="74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-4679" y="1470"/>
            <a:ext cx="3327728" cy="7004473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48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931" y="3111102"/>
            <a:ext cx="4168600" cy="1293847"/>
          </a:xfrm>
          <a:prstGeom prst="rect">
            <a:avLst/>
          </a:prstGeom>
          <a:noFill/>
        </p:spPr>
        <p:txBody>
          <a:bodyPr wrap="square" lIns="179260" tIns="143408" rIns="179260" bIns="143408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9" b="0" i="0" u="none" strike="noStrike" kern="0" cap="none" spc="-1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Emmy &amp; BAFTA award winning studio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04047" y="830047"/>
            <a:ext cx="5257056" cy="1922005"/>
          </a:xfrm>
        </p:spPr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Jellyfish Pictures</a:t>
            </a:r>
          </a:p>
        </p:txBody>
      </p:sp>
    </p:spTree>
    <p:extLst>
      <p:ext uri="{BB962C8B-B14F-4D97-AF65-F5344CB8AC3E}">
        <p14:creationId xmlns:p14="http://schemas.microsoft.com/office/powerpoint/2010/main" val="4177216445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.ytimg.com/vi/LQcplwmerUc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71" y="-1"/>
            <a:ext cx="12453765" cy="700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880" y="-29073"/>
            <a:ext cx="5607843" cy="7019300"/>
          </a:xfrm>
          <a:prstGeom prst="rect">
            <a:avLst/>
          </a:prstGeom>
          <a:gradFill flip="none" rotWithShape="1">
            <a:gsLst>
              <a:gs pos="52000">
                <a:srgbClr val="000000"/>
              </a:gs>
              <a:gs pos="74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-4679" y="1470"/>
            <a:ext cx="3327728" cy="7004473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48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931" y="3111102"/>
            <a:ext cx="4168600" cy="1293847"/>
          </a:xfrm>
          <a:prstGeom prst="rect">
            <a:avLst/>
          </a:prstGeom>
          <a:noFill/>
        </p:spPr>
        <p:txBody>
          <a:bodyPr wrap="square" lIns="179260" tIns="143408" rIns="179260" bIns="143408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9" b="0" i="0" u="none" strike="noStrike" kern="0" cap="none" spc="-1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Sub Sea Surface Engineering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04047" y="1287005"/>
            <a:ext cx="5257056" cy="1008089"/>
          </a:xfrm>
        </p:spPr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Oceaneering</a:t>
            </a:r>
          </a:p>
        </p:txBody>
      </p:sp>
    </p:spTree>
    <p:extLst>
      <p:ext uri="{BB962C8B-B14F-4D97-AF65-F5344CB8AC3E}">
        <p14:creationId xmlns:p14="http://schemas.microsoft.com/office/powerpoint/2010/main" val="182439519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5481" y="295274"/>
            <a:ext cx="11887878" cy="91757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Next-Gen Compute Virtual Machines (NC_v2)</a:t>
            </a:r>
          </a:p>
        </p:txBody>
      </p:sp>
      <p:pic>
        <p:nvPicPr>
          <p:cNvPr id="5" name="Picture 2" descr="http://images.nvidia.com/content/tesla/images/tesla-3-quat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901" y="2928020"/>
            <a:ext cx="3304706" cy="240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637957" y="1724345"/>
          <a:ext cx="8280945" cy="457235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56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1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61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6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3337"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NC6s_v2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lvl="0" indent="0" algn="ctr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NC12s_v2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lvl="0" indent="0" algn="ctr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NC24s_v2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lvl="0" indent="0" algn="ctr" defTabSz="9143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NC24rs_v2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Cores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6 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12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24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24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GPU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 x P100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2 x P100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4 x P100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4 x P100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Memory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112 GB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224 GB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448 GB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448 GB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Disk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~700 GB SSD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~1.4 TB SSD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~3 TB SSD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~3 TB SSD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Network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Azure Network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Azure Network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Azure Network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InfiniBand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629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77476" y="207452"/>
            <a:ext cx="12434711" cy="669661"/>
          </a:xfrm>
        </p:spPr>
        <p:txBody>
          <a:bodyPr/>
          <a:lstStyle/>
          <a:p>
            <a:r>
              <a:rPr lang="en-US" sz="3672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HPC Workloads Performance Gains with P100</a:t>
            </a:r>
          </a:p>
        </p:txBody>
      </p:sp>
      <p:graphicFrame>
        <p:nvGraphicFramePr>
          <p:cNvPr id="8" name="Chart 7"/>
          <p:cNvGraphicFramePr/>
          <p:nvPr>
            <p:extLst/>
          </p:nvPr>
        </p:nvGraphicFramePr>
        <p:xfrm>
          <a:off x="877476" y="1034607"/>
          <a:ext cx="11043242" cy="4959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82" y="3164752"/>
            <a:ext cx="867214" cy="69922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71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Speedup  Relative to </a:t>
            </a:r>
          </a:p>
          <a:p>
            <a:pPr marL="0" marR="0" lvl="0" indent="0" algn="ctr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71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Dual Broadwell</a:t>
            </a:r>
          </a:p>
        </p:txBody>
      </p:sp>
      <p:sp>
        <p:nvSpPr>
          <p:cNvPr id="10" name="Rectangle 9"/>
          <p:cNvSpPr/>
          <p:nvPr/>
        </p:nvSpPr>
        <p:spPr>
          <a:xfrm>
            <a:off x="882" y="6589589"/>
            <a:ext cx="8961736" cy="411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Broadwell CPU System: Dual E5-2690v3@ 2.6GHz, 14 Core</a:t>
            </a:r>
          </a:p>
          <a:p>
            <a:pPr marL="0" marR="0" lvl="0" indent="0" algn="l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GPU System: Same CPU system with 2x K80 and 4x P100 </a:t>
            </a:r>
            <a:r>
              <a:rPr kumimoji="0" lang="en-US" sz="1122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PCIe</a:t>
            </a:r>
            <a:r>
              <a:rPr kumimoji="0" lang="en-US" sz="112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 with 16GB</a:t>
            </a:r>
          </a:p>
        </p:txBody>
      </p:sp>
    </p:spTree>
    <p:extLst>
      <p:ext uri="{BB962C8B-B14F-4D97-AF65-F5344CB8AC3E}">
        <p14:creationId xmlns:p14="http://schemas.microsoft.com/office/powerpoint/2010/main" val="25750812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267cvn3rvuq91.cloudfront.net/i/images/ai_0.jpg?sw=15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4" r="15597" b="9091"/>
          <a:stretch/>
        </p:blipFill>
        <p:spPr bwMode="auto">
          <a:xfrm>
            <a:off x="4915701" y="10"/>
            <a:ext cx="7519892" cy="6994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Freeform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" y="-489"/>
            <a:ext cx="9657198" cy="6995013"/>
          </a:xfrm>
          <a:custGeom>
            <a:avLst/>
            <a:gdLst>
              <a:gd name="connsiteX0" fmla="*/ 0 w 8078051"/>
              <a:gd name="connsiteY0" fmla="*/ 0 h 5829300"/>
              <a:gd name="connsiteX1" fmla="*/ 4453793 w 8078051"/>
              <a:gd name="connsiteY1" fmla="*/ 0 h 5829300"/>
              <a:gd name="connsiteX2" fmla="*/ 5363426 w 8078051"/>
              <a:gd name="connsiteY2" fmla="*/ 0 h 5829300"/>
              <a:gd name="connsiteX3" fmla="*/ 5368184 w 8078051"/>
              <a:gd name="connsiteY3" fmla="*/ 0 h 5829300"/>
              <a:gd name="connsiteX4" fmla="*/ 8078051 w 8078051"/>
              <a:gd name="connsiteY4" fmla="*/ 5829300 h 5829300"/>
              <a:gd name="connsiteX5" fmla="*/ 1743926 w 8078051"/>
              <a:gd name="connsiteY5" fmla="*/ 5829300 h 5829300"/>
              <a:gd name="connsiteX6" fmla="*/ 1744148 w 8078051"/>
              <a:gd name="connsiteY6" fmla="*/ 5828822 h 5829300"/>
              <a:gd name="connsiteX7" fmla="*/ 0 w 8078051"/>
              <a:gd name="connsiteY7" fmla="*/ 5828822 h 582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1" h="5829300">
                <a:moveTo>
                  <a:pt x="0" y="0"/>
                </a:moveTo>
                <a:lnTo>
                  <a:pt x="4453793" y="0"/>
                </a:lnTo>
                <a:lnTo>
                  <a:pt x="5363426" y="0"/>
                </a:lnTo>
                <a:lnTo>
                  <a:pt x="5368184" y="0"/>
                </a:lnTo>
                <a:lnTo>
                  <a:pt x="8078051" y="5829300"/>
                </a:lnTo>
                <a:lnTo>
                  <a:pt x="1743926" y="5829300"/>
                </a:lnTo>
                <a:lnTo>
                  <a:pt x="1744148" y="5828822"/>
                </a:lnTo>
                <a:lnTo>
                  <a:pt x="0" y="5828822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Freeform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" y="-489"/>
            <a:ext cx="8238865" cy="6995013"/>
          </a:xfrm>
          <a:custGeom>
            <a:avLst/>
            <a:gdLst>
              <a:gd name="connsiteX0" fmla="*/ 0 w 8078052"/>
              <a:gd name="connsiteY0" fmla="*/ 0 h 6858478"/>
              <a:gd name="connsiteX1" fmla="*/ 3829872 w 8078052"/>
              <a:gd name="connsiteY1" fmla="*/ 0 h 6858478"/>
              <a:gd name="connsiteX2" fmla="*/ 4896100 w 8078052"/>
              <a:gd name="connsiteY2" fmla="*/ 0 h 6858478"/>
              <a:gd name="connsiteX3" fmla="*/ 4901677 w 8078052"/>
              <a:gd name="connsiteY3" fmla="*/ 0 h 6858478"/>
              <a:gd name="connsiteX4" fmla="*/ 8078052 w 8078052"/>
              <a:gd name="connsiteY4" fmla="*/ 6858478 h 6858478"/>
              <a:gd name="connsiteX5" fmla="*/ 653497 w 8078052"/>
              <a:gd name="connsiteY5" fmla="*/ 6858478 h 6858478"/>
              <a:gd name="connsiteX6" fmla="*/ 653757 w 8078052"/>
              <a:gd name="connsiteY6" fmla="*/ 6857916 h 6858478"/>
              <a:gd name="connsiteX7" fmla="*/ 0 w 8078052"/>
              <a:gd name="connsiteY7" fmla="*/ 6857916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78052" h="6858478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8078052" y="6858478"/>
                </a:lnTo>
                <a:lnTo>
                  <a:pt x="653497" y="6858478"/>
                </a:lnTo>
                <a:lnTo>
                  <a:pt x="653757" y="6857916"/>
                </a:lnTo>
                <a:lnTo>
                  <a:pt x="0" y="6857916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21572" y="2652090"/>
            <a:ext cx="5046939" cy="2703979"/>
          </a:xfrm>
        </p:spPr>
        <p:txBody>
          <a:bodyPr anchor="t">
            <a:normAutofit/>
          </a:bodyPr>
          <a:lstStyle/>
          <a:p>
            <a:r>
              <a:rPr lang="en-US" sz="5507">
                <a:latin typeface="Segoe UI Light" panose="020B0502040204020203" pitchFamily="34" charset="0"/>
                <a:cs typeface="Segoe UI Light" panose="020B0502040204020203" pitchFamily="34" charset="0"/>
              </a:rPr>
              <a:t>Artificial Intelligence</a:t>
            </a:r>
          </a:p>
        </p:txBody>
      </p:sp>
    </p:spTree>
    <p:extLst>
      <p:ext uri="{BB962C8B-B14F-4D97-AF65-F5344CB8AC3E}">
        <p14:creationId xmlns:p14="http://schemas.microsoft.com/office/powerpoint/2010/main" val="2629405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ttps://msdnshared.blob.core.windows.net/media/2017/02/image17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908" y="1193644"/>
            <a:ext cx="9947769" cy="467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805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DE002-9FCA-4ECC-B134-01A082B08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Emerging AI Stack</a:t>
            </a:r>
          </a:p>
        </p:txBody>
      </p:sp>
      <p:graphicFrame>
        <p:nvGraphicFramePr>
          <p:cNvPr id="15" name="Content Placeholder 3">
            <a:extLst>
              <a:ext uri="{FF2B5EF4-FFF2-40B4-BE49-F238E27FC236}">
                <a16:creationId xmlns:a16="http://schemas.microsoft.com/office/drawing/2014/main" id="{2A18AD14-DE44-4F00-B32A-E37825D9D11E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3270250" y="1009650"/>
          <a:ext cx="9166225" cy="5829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Cylinder 15">
            <a:extLst>
              <a:ext uri="{FF2B5EF4-FFF2-40B4-BE49-F238E27FC236}">
                <a16:creationId xmlns:a16="http://schemas.microsoft.com/office/drawing/2014/main" id="{DE1FF9D1-B18F-4E77-B0ED-EE5C68B652F4}"/>
              </a:ext>
            </a:extLst>
          </p:cNvPr>
          <p:cNvSpPr/>
          <p:nvPr/>
        </p:nvSpPr>
        <p:spPr>
          <a:xfrm>
            <a:off x="381859" y="2331675"/>
            <a:ext cx="2020354" cy="2020354"/>
          </a:xfrm>
          <a:prstGeom prst="can">
            <a:avLst/>
          </a:prstGeom>
          <a:solidFill>
            <a:srgbClr val="FFC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1364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4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Data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5F3863D7-1074-40DB-ADB4-758ACED0277A}"/>
              </a:ext>
            </a:extLst>
          </p:cNvPr>
          <p:cNvCxnSpPr>
            <a:endCxn id="16" idx="1"/>
          </p:cNvCxnSpPr>
          <p:nvPr/>
        </p:nvCxnSpPr>
        <p:spPr>
          <a:xfrm rot="10800000" flipV="1">
            <a:off x="1392034" y="1476909"/>
            <a:ext cx="3652178" cy="854765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9F11B7BD-EAF7-4B01-B043-11994A8D6A4F}"/>
              </a:ext>
            </a:extLst>
          </p:cNvPr>
          <p:cNvCxnSpPr>
            <a:stCxn id="16" idx="3"/>
          </p:cNvCxnSpPr>
          <p:nvPr/>
        </p:nvCxnSpPr>
        <p:spPr>
          <a:xfrm rot="16200000" flipH="1">
            <a:off x="1120063" y="4623999"/>
            <a:ext cx="1787237" cy="1243295"/>
          </a:xfrm>
          <a:prstGeom prst="bentConnector3">
            <a:avLst>
              <a:gd name="adj1" fmla="val 100654"/>
            </a:avLst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148A27E-3A8A-4019-9080-3936A5AB3679}"/>
              </a:ext>
            </a:extLst>
          </p:cNvPr>
          <p:cNvSpPr txBox="1"/>
          <p:nvPr/>
        </p:nvSpPr>
        <p:spPr>
          <a:xfrm>
            <a:off x="1477739" y="1565132"/>
            <a:ext cx="2082063" cy="798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1364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4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Feedback Loops</a:t>
            </a:r>
          </a:p>
          <a:p>
            <a:pPr marL="0" marR="0" lvl="0" indent="0" algn="ctr" defTabSz="113643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4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Virtuous Cycle</a:t>
            </a:r>
          </a:p>
        </p:txBody>
      </p:sp>
    </p:spTree>
    <p:extLst>
      <p:ext uri="{BB962C8B-B14F-4D97-AF65-F5344CB8AC3E}">
        <p14:creationId xmlns:p14="http://schemas.microsoft.com/office/powerpoint/2010/main" val="3794559636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51196" y="2123700"/>
            <a:ext cx="4891346" cy="2893996"/>
          </a:xfrm>
          <a:prstGeom prst="rect">
            <a:avLst/>
          </a:prstGeom>
        </p:spPr>
        <p:txBody>
          <a:bodyPr vert="horz" wrap="square" lIns="149217" tIns="93260" rIns="149217" bIns="93260" rtlCol="0" anchor="t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705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0" i="0" u="none" strike="noStrike" kern="1200" cap="none" spc="-102" normalizeH="0" baseline="0" noProof="0" dirty="0">
                <a:ln w="3175"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Every Deep Learning Framework is GPU Accelerated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5897" y="469660"/>
            <a:ext cx="5805145" cy="620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79709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Our Mission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80" b="1" dirty="0">
                <a:solidFill>
                  <a:schemeClr val="accent5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“No compromise infrastructure”</a:t>
            </a:r>
          </a:p>
          <a:p>
            <a:pPr marL="0" indent="0">
              <a:buNone/>
            </a:pPr>
            <a:r>
              <a:rPr lang="en-US" sz="3672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Invest in scale out; hyper-scale workloads need low latency and high bandwidth networking</a:t>
            </a:r>
          </a:p>
          <a:p>
            <a:pPr marL="0" indent="0">
              <a:buNone/>
            </a:pPr>
            <a:r>
              <a:rPr lang="en-US" sz="3672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Near bare-metal performance  </a:t>
            </a:r>
          </a:p>
          <a:p>
            <a:pPr marL="0" indent="0">
              <a:buNone/>
            </a:pPr>
            <a:r>
              <a:rPr lang="en-US" sz="3672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Invest in eco-system of partners</a:t>
            </a:r>
          </a:p>
          <a:p>
            <a:pPr marL="0" indent="0">
              <a:buNone/>
            </a:pPr>
            <a:r>
              <a:rPr lang="en-US" sz="3672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True </a:t>
            </a:r>
            <a:r>
              <a:rPr lang="en-US" sz="4080" b="1" dirty="0">
                <a:solidFill>
                  <a:schemeClr val="accent5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“HPC in the cloud”</a:t>
            </a:r>
            <a:endParaRPr lang="en-US" sz="3672" b="1" dirty="0">
              <a:solidFill>
                <a:schemeClr val="accent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0812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Learning Demands New Class of HPC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7769186" y="2361930"/>
            <a:ext cx="3909343" cy="3004480"/>
          </a:xfrm>
          <a:prstGeom prst="rect">
            <a:avLst/>
          </a:prstGeom>
          <a:gradFill>
            <a:gsLst>
              <a:gs pos="0">
                <a:srgbClr val="E8E8E8"/>
              </a:gs>
              <a:gs pos="100000">
                <a:srgbClr val="F2F2F2"/>
              </a:gs>
            </a:gsLst>
            <a:lin ang="0" scaled="0"/>
          </a:gradFill>
          <a:ln w="6350" cap="flat" cmpd="sng" algn="ctr">
            <a:solidFill>
              <a:srgbClr val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492417" y="2361930"/>
            <a:ext cx="3906018" cy="3004480"/>
          </a:xfrm>
          <a:prstGeom prst="rect">
            <a:avLst/>
          </a:prstGeom>
          <a:gradFill>
            <a:gsLst>
              <a:gs pos="0">
                <a:srgbClr val="E8E8E8"/>
              </a:gs>
              <a:gs pos="100000">
                <a:srgbClr val="F2F2F2"/>
              </a:gs>
            </a:gsLst>
            <a:lin ang="10800000" scaled="0"/>
          </a:gradFill>
          <a:ln w="6350" cap="flat" cmpd="sng" algn="ctr">
            <a:solidFill>
              <a:srgbClr val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grpSp>
        <p:nvGrpSpPr>
          <p:cNvPr id="171" name="Group 170"/>
          <p:cNvGrpSpPr/>
          <p:nvPr/>
        </p:nvGrpSpPr>
        <p:grpSpPr>
          <a:xfrm>
            <a:off x="4052143" y="1827925"/>
            <a:ext cx="4072193" cy="4072342"/>
            <a:chOff x="3689427" y="1837287"/>
            <a:chExt cx="3593948" cy="3594079"/>
          </a:xfrm>
          <a:solidFill>
            <a:srgbClr val="0078D7"/>
          </a:solidFill>
        </p:grpSpPr>
        <p:sp>
          <p:nvSpPr>
            <p:cNvPr id="172" name="Oval 171"/>
            <p:cNvSpPr/>
            <p:nvPr/>
          </p:nvSpPr>
          <p:spPr>
            <a:xfrm>
              <a:off x="3689427" y="1837287"/>
              <a:ext cx="3593948" cy="3593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</a:ln>
            <a:effectLst>
              <a:outerShdw blurRad="127000" dist="38100" dir="5400000" algn="t" rotWithShape="0">
                <a:prstClr val="black">
                  <a:alpha val="5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73" name="Oval 172"/>
            <p:cNvSpPr/>
            <p:nvPr/>
          </p:nvSpPr>
          <p:spPr>
            <a:xfrm>
              <a:off x="3689427" y="1837420"/>
              <a:ext cx="3593948" cy="3593946"/>
            </a:xfrm>
            <a:prstGeom prst="ellipse">
              <a:avLst/>
            </a:prstGeom>
            <a:grpFill/>
            <a:ln w="12700" cap="flat" cmpd="sng" algn="ctr">
              <a:gradFill>
                <a:gsLst>
                  <a:gs pos="0">
                    <a:srgbClr val="FFFFFF">
                      <a:alpha val="23000"/>
                    </a:srgbClr>
                  </a:gs>
                  <a:gs pos="100000">
                    <a:srgbClr val="FFFFFF">
                      <a:alpha val="11000"/>
                    </a:srgbClr>
                  </a:gs>
                </a:gsLst>
                <a:lin ang="5400000" scaled="1"/>
              </a:gradFill>
              <a:prstDash val="solid"/>
            </a:ln>
            <a:effectLst>
              <a:outerShdw blurRad="114300" algn="ctr" rotWithShape="0">
                <a:prstClr val="black">
                  <a:alpha val="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</p:grpSp>
      <p:sp>
        <p:nvSpPr>
          <p:cNvPr id="174" name="Oval 173"/>
          <p:cNvSpPr/>
          <p:nvPr/>
        </p:nvSpPr>
        <p:spPr>
          <a:xfrm>
            <a:off x="4635344" y="2411277"/>
            <a:ext cx="2905789" cy="2905787"/>
          </a:xfrm>
          <a:prstGeom prst="ellipse">
            <a:avLst/>
          </a:prstGeom>
          <a:noFill/>
          <a:ln w="28575" cap="flat" cmpd="sng" algn="ctr">
            <a:solidFill>
              <a:srgbClr val="505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175" name="Rectangle 174"/>
          <p:cNvSpPr/>
          <p:nvPr/>
        </p:nvSpPr>
        <p:spPr>
          <a:xfrm>
            <a:off x="4268123" y="3199747"/>
            <a:ext cx="3640233" cy="1511792"/>
          </a:xfrm>
          <a:prstGeom prst="rect">
            <a:avLst/>
          </a:prstGeom>
          <a:solidFill>
            <a:srgbClr val="0078D7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4607970" y="4170779"/>
            <a:ext cx="2975277" cy="608382"/>
          </a:xfrm>
          <a:prstGeom prst="rect">
            <a:avLst/>
          </a:prstGeom>
          <a:solidFill>
            <a:srgbClr val="0078D7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177" name="Rectangle 176"/>
          <p:cNvSpPr/>
          <p:nvPr/>
        </p:nvSpPr>
        <p:spPr>
          <a:xfrm>
            <a:off x="5327790" y="2204894"/>
            <a:ext cx="1520898" cy="606734"/>
          </a:xfrm>
          <a:prstGeom prst="rect">
            <a:avLst/>
          </a:prstGeom>
          <a:solidFill>
            <a:srgbClr val="0078D7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178" name="Rectangle 177"/>
          <p:cNvSpPr/>
          <p:nvPr/>
        </p:nvSpPr>
        <p:spPr>
          <a:xfrm>
            <a:off x="5519809" y="4935321"/>
            <a:ext cx="1136862" cy="606734"/>
          </a:xfrm>
          <a:prstGeom prst="rect">
            <a:avLst/>
          </a:prstGeom>
          <a:solidFill>
            <a:srgbClr val="0078D7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730003" y="2418946"/>
            <a:ext cx="3095323" cy="883447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56" b="0" i="0" u="none" strike="noStrike" kern="0" cap="none" spc="0" normalizeH="0" baseline="0" noProof="0" dirty="0">
                <a:ln>
                  <a:noFill/>
                </a:ln>
                <a:solidFill>
                  <a:srgbClr val="107C1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TRAINING &amp; TESTING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8347309" y="2418946"/>
            <a:ext cx="3096850" cy="883447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56" b="0" i="0" u="none" strike="noStrike" kern="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INFERNECE &amp; SCORING</a:t>
            </a:r>
          </a:p>
        </p:txBody>
      </p:sp>
      <p:sp>
        <p:nvSpPr>
          <p:cNvPr id="181" name="TextBox 180"/>
          <p:cNvSpPr txBox="1"/>
          <p:nvPr/>
        </p:nvSpPr>
        <p:spPr>
          <a:xfrm>
            <a:off x="5389812" y="5468460"/>
            <a:ext cx="1396853" cy="286306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Data / Users</a:t>
            </a:r>
          </a:p>
        </p:txBody>
      </p:sp>
      <p:sp>
        <p:nvSpPr>
          <p:cNvPr id="182" name="TextBox 181"/>
          <p:cNvSpPr txBox="1"/>
          <p:nvPr/>
        </p:nvSpPr>
        <p:spPr>
          <a:xfrm>
            <a:off x="4813578" y="3732875"/>
            <a:ext cx="1359049" cy="47844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l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Scalable</a:t>
            </a:r>
            <a:b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</a:br>
            <a: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Performance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5866427" y="3732875"/>
            <a:ext cx="1511180" cy="478442"/>
          </a:xfrm>
          <a:prstGeom prst="rect">
            <a:avLst/>
          </a:prstGeom>
          <a:solidFill>
            <a:srgbClr val="0078D7"/>
          </a:solidFill>
          <a:ln w="6350" cap="flat" cmpd="sng" algn="ctr">
            <a:noFill/>
            <a:prstDash val="solid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Throughput</a:t>
            </a:r>
          </a:p>
          <a:p>
            <a:pPr marL="0" marR="0" lvl="0" indent="0" algn="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+ Efficiency</a:t>
            </a:r>
          </a:p>
        </p:txBody>
      </p:sp>
      <p:grpSp>
        <p:nvGrpSpPr>
          <p:cNvPr id="184" name="Group 183"/>
          <p:cNvGrpSpPr/>
          <p:nvPr/>
        </p:nvGrpSpPr>
        <p:grpSpPr>
          <a:xfrm>
            <a:off x="5495375" y="2159782"/>
            <a:ext cx="1185726" cy="707163"/>
            <a:chOff x="4900121" y="2249605"/>
            <a:chExt cx="1172559" cy="699310"/>
          </a:xfrm>
        </p:grpSpPr>
        <p:sp>
          <p:nvSpPr>
            <p:cNvPr id="185" name="Oval 184"/>
            <p:cNvSpPr/>
            <p:nvPr/>
          </p:nvSpPr>
          <p:spPr>
            <a:xfrm>
              <a:off x="5319765" y="2663593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86" name="Oval 185"/>
            <p:cNvSpPr/>
            <p:nvPr/>
          </p:nvSpPr>
          <p:spPr>
            <a:xfrm>
              <a:off x="5274540" y="2706132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87" name="Straight Connector 186"/>
            <p:cNvCxnSpPr>
              <a:stCxn id="206" idx="2"/>
              <a:endCxn id="186" idx="6"/>
            </p:cNvCxnSpPr>
            <p:nvPr/>
          </p:nvCxnSpPr>
          <p:spPr>
            <a:xfrm flipH="1">
              <a:off x="5387607" y="2602224"/>
              <a:ext cx="138690" cy="160128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188" name="Straight Connector 187"/>
            <p:cNvCxnSpPr/>
            <p:nvPr/>
          </p:nvCxnSpPr>
          <p:spPr>
            <a:xfrm flipH="1">
              <a:off x="5326262" y="2603547"/>
              <a:ext cx="230353" cy="202668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sp>
          <p:nvSpPr>
            <p:cNvPr id="189" name="Oval 188"/>
            <p:cNvSpPr/>
            <p:nvPr/>
          </p:nvSpPr>
          <p:spPr>
            <a:xfrm>
              <a:off x="5036632" y="2410899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90" name="Oval 189"/>
            <p:cNvSpPr/>
            <p:nvPr/>
          </p:nvSpPr>
          <p:spPr>
            <a:xfrm>
              <a:off x="5036217" y="2557264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91" name="Oval 190"/>
            <p:cNvSpPr/>
            <p:nvPr/>
          </p:nvSpPr>
          <p:spPr>
            <a:xfrm>
              <a:off x="5035801" y="2703630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92" name="Oval 191"/>
            <p:cNvSpPr/>
            <p:nvPr/>
          </p:nvSpPr>
          <p:spPr>
            <a:xfrm>
              <a:off x="4991407" y="2453437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93" name="Oval 192"/>
            <p:cNvSpPr/>
            <p:nvPr/>
          </p:nvSpPr>
          <p:spPr>
            <a:xfrm>
              <a:off x="4990989" y="2599804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94" name="Oval 193"/>
            <p:cNvSpPr/>
            <p:nvPr/>
          </p:nvSpPr>
          <p:spPr>
            <a:xfrm>
              <a:off x="4990574" y="2746169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95" name="Oval 194"/>
            <p:cNvSpPr/>
            <p:nvPr/>
          </p:nvSpPr>
          <p:spPr>
            <a:xfrm>
              <a:off x="4946179" y="2495976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96" name="Oval 195"/>
            <p:cNvSpPr/>
            <p:nvPr/>
          </p:nvSpPr>
          <p:spPr>
            <a:xfrm>
              <a:off x="4945763" y="2642343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97" name="Oval 196"/>
            <p:cNvSpPr/>
            <p:nvPr/>
          </p:nvSpPr>
          <p:spPr>
            <a:xfrm>
              <a:off x="4945346" y="2788708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98" name="Oval 197"/>
            <p:cNvSpPr/>
            <p:nvPr/>
          </p:nvSpPr>
          <p:spPr>
            <a:xfrm>
              <a:off x="4900536" y="2684881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99" name="Oval 198"/>
            <p:cNvSpPr/>
            <p:nvPr/>
          </p:nvSpPr>
          <p:spPr>
            <a:xfrm>
              <a:off x="4900121" y="2831247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00" name="Oval 199"/>
            <p:cNvSpPr/>
            <p:nvPr/>
          </p:nvSpPr>
          <p:spPr>
            <a:xfrm>
              <a:off x="5320182" y="2517226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01" name="Oval 200"/>
            <p:cNvSpPr/>
            <p:nvPr/>
          </p:nvSpPr>
          <p:spPr>
            <a:xfrm>
              <a:off x="5274954" y="2559766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02" name="Oval 201"/>
            <p:cNvSpPr/>
            <p:nvPr/>
          </p:nvSpPr>
          <p:spPr>
            <a:xfrm>
              <a:off x="5571940" y="2357100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03" name="Oval 202"/>
            <p:cNvSpPr/>
            <p:nvPr/>
          </p:nvSpPr>
          <p:spPr>
            <a:xfrm>
              <a:off x="5571525" y="2503466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04" name="Oval 203"/>
            <p:cNvSpPr/>
            <p:nvPr/>
          </p:nvSpPr>
          <p:spPr>
            <a:xfrm>
              <a:off x="5571109" y="2649831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05" name="Oval 204"/>
            <p:cNvSpPr/>
            <p:nvPr/>
          </p:nvSpPr>
          <p:spPr>
            <a:xfrm>
              <a:off x="5526713" y="2399639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06" name="Oval 205"/>
            <p:cNvSpPr/>
            <p:nvPr/>
          </p:nvSpPr>
          <p:spPr>
            <a:xfrm>
              <a:off x="5526298" y="2546004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07" name="Oval 206"/>
            <p:cNvSpPr/>
            <p:nvPr/>
          </p:nvSpPr>
          <p:spPr>
            <a:xfrm>
              <a:off x="5525882" y="2692370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208" name="Straight Connector 207"/>
            <p:cNvCxnSpPr>
              <a:stCxn id="201" idx="2"/>
              <a:endCxn id="263" idx="6"/>
            </p:cNvCxnSpPr>
            <p:nvPr/>
          </p:nvCxnSpPr>
          <p:spPr>
            <a:xfrm flipH="1" flipV="1">
              <a:off x="5104891" y="2363292"/>
              <a:ext cx="170064" cy="252694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09" name="Straight Connector 208"/>
            <p:cNvCxnSpPr>
              <a:stCxn id="201" idx="2"/>
              <a:endCxn id="264" idx="6"/>
            </p:cNvCxnSpPr>
            <p:nvPr/>
          </p:nvCxnSpPr>
          <p:spPr>
            <a:xfrm flipH="1" flipV="1">
              <a:off x="5059664" y="2405832"/>
              <a:ext cx="215291" cy="210156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10" name="Straight Connector 209"/>
            <p:cNvCxnSpPr>
              <a:stCxn id="201" idx="2"/>
              <a:endCxn id="265" idx="6"/>
            </p:cNvCxnSpPr>
            <p:nvPr/>
          </p:nvCxnSpPr>
          <p:spPr>
            <a:xfrm flipH="1" flipV="1">
              <a:off x="5014437" y="2448371"/>
              <a:ext cx="260519" cy="167617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11" name="Straight Connector 210"/>
            <p:cNvCxnSpPr>
              <a:stCxn id="201" idx="2"/>
              <a:endCxn id="192" idx="6"/>
            </p:cNvCxnSpPr>
            <p:nvPr/>
          </p:nvCxnSpPr>
          <p:spPr>
            <a:xfrm flipH="1" flipV="1">
              <a:off x="5104475" y="2509657"/>
              <a:ext cx="170480" cy="106328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12" name="Straight Connector 211"/>
            <p:cNvCxnSpPr>
              <a:stCxn id="201" idx="2"/>
              <a:endCxn id="195" idx="6"/>
            </p:cNvCxnSpPr>
            <p:nvPr/>
          </p:nvCxnSpPr>
          <p:spPr>
            <a:xfrm flipH="1" flipV="1">
              <a:off x="5059248" y="2552197"/>
              <a:ext cx="215707" cy="63790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13" name="Straight Connector 212"/>
            <p:cNvCxnSpPr>
              <a:stCxn id="201" idx="2"/>
              <a:endCxn id="261" idx="6"/>
            </p:cNvCxnSpPr>
            <p:nvPr/>
          </p:nvCxnSpPr>
          <p:spPr>
            <a:xfrm flipH="1" flipV="1">
              <a:off x="5014763" y="2593485"/>
              <a:ext cx="260192" cy="22502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14" name="Straight Connector 213"/>
            <p:cNvCxnSpPr>
              <a:stCxn id="201" idx="2"/>
              <a:endCxn id="193" idx="6"/>
            </p:cNvCxnSpPr>
            <p:nvPr/>
          </p:nvCxnSpPr>
          <p:spPr>
            <a:xfrm flipH="1">
              <a:off x="5104059" y="2615987"/>
              <a:ext cx="170896" cy="40036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15" name="Straight Connector 214"/>
            <p:cNvCxnSpPr>
              <a:stCxn id="201" idx="2"/>
              <a:endCxn id="196" idx="6"/>
            </p:cNvCxnSpPr>
            <p:nvPr/>
          </p:nvCxnSpPr>
          <p:spPr>
            <a:xfrm flipH="1">
              <a:off x="5058832" y="2615987"/>
              <a:ext cx="216123" cy="82576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16" name="Straight Connector 215"/>
            <p:cNvCxnSpPr>
              <a:stCxn id="201" idx="2"/>
              <a:endCxn id="198" idx="6"/>
            </p:cNvCxnSpPr>
            <p:nvPr/>
          </p:nvCxnSpPr>
          <p:spPr>
            <a:xfrm flipH="1">
              <a:off x="5013605" y="2615987"/>
              <a:ext cx="261349" cy="125115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sp>
          <p:nvSpPr>
            <p:cNvPr id="217" name="Oval 216"/>
            <p:cNvSpPr/>
            <p:nvPr/>
          </p:nvSpPr>
          <p:spPr>
            <a:xfrm>
              <a:off x="5229728" y="2602305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218" name="Straight Connector 217"/>
            <p:cNvCxnSpPr/>
            <p:nvPr/>
          </p:nvCxnSpPr>
          <p:spPr>
            <a:xfrm flipH="1" flipV="1">
              <a:off x="5417549" y="2428407"/>
              <a:ext cx="139069" cy="175142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19" name="Straight Connector 218"/>
            <p:cNvCxnSpPr/>
            <p:nvPr/>
          </p:nvCxnSpPr>
          <p:spPr>
            <a:xfrm flipH="1" flipV="1">
              <a:off x="5372322" y="2470945"/>
              <a:ext cx="184295" cy="132603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20" name="Straight Connector 219"/>
            <p:cNvCxnSpPr>
              <a:endCxn id="259" idx="6"/>
            </p:cNvCxnSpPr>
            <p:nvPr/>
          </p:nvCxnSpPr>
          <p:spPr>
            <a:xfrm flipH="1" flipV="1">
              <a:off x="5343213" y="2512161"/>
              <a:ext cx="213405" cy="91388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21" name="Straight Connector 220"/>
            <p:cNvCxnSpPr>
              <a:endCxn id="200" idx="6"/>
            </p:cNvCxnSpPr>
            <p:nvPr/>
          </p:nvCxnSpPr>
          <p:spPr>
            <a:xfrm flipH="1" flipV="1">
              <a:off x="5433251" y="2573447"/>
              <a:ext cx="123365" cy="30099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22" name="Straight Connector 221"/>
            <p:cNvCxnSpPr>
              <a:endCxn id="201" idx="6"/>
            </p:cNvCxnSpPr>
            <p:nvPr/>
          </p:nvCxnSpPr>
          <p:spPr>
            <a:xfrm flipH="1">
              <a:off x="5388024" y="2603547"/>
              <a:ext cx="168595" cy="12439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23" name="Straight Connector 222"/>
            <p:cNvCxnSpPr>
              <a:endCxn id="217" idx="6"/>
            </p:cNvCxnSpPr>
            <p:nvPr/>
          </p:nvCxnSpPr>
          <p:spPr>
            <a:xfrm flipH="1">
              <a:off x="5342796" y="2603547"/>
              <a:ext cx="213821" cy="54978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24" name="Straight Connector 223"/>
            <p:cNvCxnSpPr>
              <a:stCxn id="206" idx="2"/>
              <a:endCxn id="185" idx="6"/>
            </p:cNvCxnSpPr>
            <p:nvPr/>
          </p:nvCxnSpPr>
          <p:spPr>
            <a:xfrm flipH="1">
              <a:off x="5432835" y="2602224"/>
              <a:ext cx="93463" cy="117588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25" name="Straight Connector 224"/>
            <p:cNvCxnSpPr>
              <a:stCxn id="206" idx="6"/>
              <a:endCxn id="250" idx="2"/>
            </p:cNvCxnSpPr>
            <p:nvPr/>
          </p:nvCxnSpPr>
          <p:spPr>
            <a:xfrm flipV="1">
              <a:off x="5639367" y="2599964"/>
              <a:ext cx="168479" cy="2262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26" name="Straight Connector 225"/>
            <p:cNvCxnSpPr>
              <a:stCxn id="250" idx="2"/>
              <a:endCxn id="203" idx="6"/>
            </p:cNvCxnSpPr>
            <p:nvPr/>
          </p:nvCxnSpPr>
          <p:spPr>
            <a:xfrm flipH="1" flipV="1">
              <a:off x="5684592" y="2559686"/>
              <a:ext cx="123252" cy="40278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27" name="Straight Connector 226"/>
            <p:cNvCxnSpPr>
              <a:stCxn id="250" idx="2"/>
              <a:endCxn id="267" idx="6"/>
            </p:cNvCxnSpPr>
            <p:nvPr/>
          </p:nvCxnSpPr>
          <p:spPr>
            <a:xfrm flipH="1">
              <a:off x="5594140" y="2599964"/>
              <a:ext cx="213706" cy="44800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28" name="Straight Connector 227"/>
            <p:cNvCxnSpPr>
              <a:stCxn id="250" idx="2"/>
              <a:endCxn id="256" idx="6"/>
            </p:cNvCxnSpPr>
            <p:nvPr/>
          </p:nvCxnSpPr>
          <p:spPr>
            <a:xfrm flipH="1" flipV="1">
              <a:off x="5594555" y="2498397"/>
              <a:ext cx="213289" cy="101566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29" name="Straight Connector 228"/>
            <p:cNvCxnSpPr>
              <a:stCxn id="250" idx="2"/>
              <a:endCxn id="205" idx="6"/>
            </p:cNvCxnSpPr>
            <p:nvPr/>
          </p:nvCxnSpPr>
          <p:spPr>
            <a:xfrm flipH="1" flipV="1">
              <a:off x="5639782" y="2455860"/>
              <a:ext cx="168063" cy="144104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30" name="Straight Connector 229"/>
            <p:cNvCxnSpPr>
              <a:stCxn id="250" idx="2"/>
              <a:endCxn id="202" idx="6"/>
            </p:cNvCxnSpPr>
            <p:nvPr/>
          </p:nvCxnSpPr>
          <p:spPr>
            <a:xfrm flipH="1" flipV="1">
              <a:off x="5685009" y="2413321"/>
              <a:ext cx="122836" cy="186644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31" name="Straight Connector 230"/>
            <p:cNvCxnSpPr>
              <a:stCxn id="250" idx="2"/>
              <a:endCxn id="266" idx="6"/>
            </p:cNvCxnSpPr>
            <p:nvPr/>
          </p:nvCxnSpPr>
          <p:spPr>
            <a:xfrm flipH="1">
              <a:off x="5593724" y="2599964"/>
              <a:ext cx="214122" cy="191165"/>
            </a:xfrm>
            <a:prstGeom prst="line">
              <a:avLst/>
            </a:prstGeom>
            <a:noFill/>
            <a:ln w="12700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32" name="Straight Connector 231"/>
            <p:cNvCxnSpPr>
              <a:stCxn id="250" idx="2"/>
              <a:endCxn id="207" idx="6"/>
            </p:cNvCxnSpPr>
            <p:nvPr/>
          </p:nvCxnSpPr>
          <p:spPr>
            <a:xfrm flipH="1">
              <a:off x="5638950" y="2599964"/>
              <a:ext cx="168895" cy="148626"/>
            </a:xfrm>
            <a:prstGeom prst="line">
              <a:avLst/>
            </a:prstGeom>
            <a:noFill/>
            <a:ln w="12700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33" name="Straight Connector 232"/>
            <p:cNvCxnSpPr>
              <a:stCxn id="250" idx="2"/>
              <a:endCxn id="204" idx="6"/>
            </p:cNvCxnSpPr>
            <p:nvPr/>
          </p:nvCxnSpPr>
          <p:spPr>
            <a:xfrm flipH="1">
              <a:off x="5684177" y="2599964"/>
              <a:ext cx="123668" cy="106087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34" name="Straight Connector 233"/>
            <p:cNvCxnSpPr>
              <a:stCxn id="253" idx="2"/>
              <a:endCxn id="248" idx="6"/>
            </p:cNvCxnSpPr>
            <p:nvPr/>
          </p:nvCxnSpPr>
          <p:spPr>
            <a:xfrm flipH="1" flipV="1">
              <a:off x="5919613" y="2305827"/>
              <a:ext cx="38284" cy="145663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35" name="Straight Connector 234"/>
            <p:cNvCxnSpPr>
              <a:stCxn id="253" idx="2"/>
              <a:endCxn id="249" idx="6"/>
            </p:cNvCxnSpPr>
            <p:nvPr/>
          </p:nvCxnSpPr>
          <p:spPr>
            <a:xfrm flipH="1">
              <a:off x="5919197" y="2451489"/>
              <a:ext cx="38700" cy="703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36" name="Straight Connector 235"/>
            <p:cNvCxnSpPr>
              <a:stCxn id="253" idx="2"/>
              <a:endCxn id="250" idx="6"/>
            </p:cNvCxnSpPr>
            <p:nvPr/>
          </p:nvCxnSpPr>
          <p:spPr>
            <a:xfrm flipH="1">
              <a:off x="5920913" y="2451489"/>
              <a:ext cx="36983" cy="148474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37" name="Straight Connector 236"/>
            <p:cNvCxnSpPr>
              <a:stCxn id="253" idx="2"/>
              <a:endCxn id="251" idx="6"/>
            </p:cNvCxnSpPr>
            <p:nvPr/>
          </p:nvCxnSpPr>
          <p:spPr>
            <a:xfrm flipH="1">
              <a:off x="5920497" y="2451489"/>
              <a:ext cx="37399" cy="294841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38" name="Straight Connector 237"/>
            <p:cNvCxnSpPr>
              <a:stCxn id="253" idx="2"/>
              <a:endCxn id="252" idx="6"/>
            </p:cNvCxnSpPr>
            <p:nvPr/>
          </p:nvCxnSpPr>
          <p:spPr>
            <a:xfrm flipH="1">
              <a:off x="5920081" y="2451489"/>
              <a:ext cx="37815" cy="441206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39" name="Straight Connector 238"/>
            <p:cNvCxnSpPr>
              <a:stCxn id="254" idx="2"/>
              <a:endCxn id="248" idx="6"/>
            </p:cNvCxnSpPr>
            <p:nvPr/>
          </p:nvCxnSpPr>
          <p:spPr>
            <a:xfrm flipH="1" flipV="1">
              <a:off x="5919613" y="2305827"/>
              <a:ext cx="40000" cy="293433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40" name="Straight Connector 239"/>
            <p:cNvCxnSpPr>
              <a:stCxn id="254" idx="2"/>
              <a:endCxn id="249" idx="6"/>
            </p:cNvCxnSpPr>
            <p:nvPr/>
          </p:nvCxnSpPr>
          <p:spPr>
            <a:xfrm flipH="1" flipV="1">
              <a:off x="5919197" y="2452192"/>
              <a:ext cx="40416" cy="147068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41" name="Straight Connector 240"/>
            <p:cNvCxnSpPr>
              <a:stCxn id="254" idx="2"/>
              <a:endCxn id="250" idx="6"/>
            </p:cNvCxnSpPr>
            <p:nvPr/>
          </p:nvCxnSpPr>
          <p:spPr>
            <a:xfrm flipH="1">
              <a:off x="5920913" y="2599260"/>
              <a:ext cx="38700" cy="703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42" name="Straight Connector 241"/>
            <p:cNvCxnSpPr>
              <a:stCxn id="254" idx="2"/>
              <a:endCxn id="251" idx="6"/>
            </p:cNvCxnSpPr>
            <p:nvPr/>
          </p:nvCxnSpPr>
          <p:spPr>
            <a:xfrm flipH="1">
              <a:off x="5920497" y="2599260"/>
              <a:ext cx="39115" cy="147068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43" name="Straight Connector 242"/>
            <p:cNvCxnSpPr>
              <a:stCxn id="254" idx="2"/>
              <a:endCxn id="252" idx="6"/>
            </p:cNvCxnSpPr>
            <p:nvPr/>
          </p:nvCxnSpPr>
          <p:spPr>
            <a:xfrm flipH="1">
              <a:off x="5920081" y="2599260"/>
              <a:ext cx="39531" cy="293434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44" name="Straight Connector 243"/>
            <p:cNvCxnSpPr>
              <a:stCxn id="255" idx="2"/>
              <a:endCxn id="248" idx="6"/>
            </p:cNvCxnSpPr>
            <p:nvPr/>
          </p:nvCxnSpPr>
          <p:spPr>
            <a:xfrm flipH="1" flipV="1">
              <a:off x="5919613" y="2305827"/>
              <a:ext cx="39584" cy="439799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45" name="Straight Connector 244"/>
            <p:cNvCxnSpPr>
              <a:stCxn id="255" idx="2"/>
              <a:endCxn id="250" idx="6"/>
            </p:cNvCxnSpPr>
            <p:nvPr/>
          </p:nvCxnSpPr>
          <p:spPr>
            <a:xfrm flipH="1" flipV="1">
              <a:off x="5920913" y="2599964"/>
              <a:ext cx="38284" cy="145663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46" name="Straight Connector 245"/>
            <p:cNvCxnSpPr>
              <a:stCxn id="255" idx="2"/>
              <a:endCxn id="251" idx="6"/>
            </p:cNvCxnSpPr>
            <p:nvPr/>
          </p:nvCxnSpPr>
          <p:spPr>
            <a:xfrm flipH="1">
              <a:off x="5920497" y="2745625"/>
              <a:ext cx="38700" cy="703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cxnSp>
          <p:nvCxnSpPr>
            <p:cNvPr id="247" name="Straight Connector 246"/>
            <p:cNvCxnSpPr>
              <a:stCxn id="255" idx="2"/>
              <a:endCxn id="252" idx="6"/>
            </p:cNvCxnSpPr>
            <p:nvPr/>
          </p:nvCxnSpPr>
          <p:spPr>
            <a:xfrm flipH="1">
              <a:off x="5920081" y="2745625"/>
              <a:ext cx="39115" cy="147068"/>
            </a:xfrm>
            <a:prstGeom prst="line">
              <a:avLst/>
            </a:prstGeom>
            <a:noFill/>
            <a:ln w="9525" cap="flat" cmpd="sng" algn="ctr">
              <a:solidFill>
                <a:srgbClr val="F8F8F8"/>
              </a:solidFill>
              <a:prstDash val="solid"/>
            </a:ln>
            <a:effectLst/>
          </p:spPr>
        </p:cxnSp>
        <p:sp>
          <p:nvSpPr>
            <p:cNvPr id="248" name="Oval 247"/>
            <p:cNvSpPr/>
            <p:nvPr/>
          </p:nvSpPr>
          <p:spPr>
            <a:xfrm>
              <a:off x="5806545" y="2249605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49" name="Oval 248"/>
            <p:cNvSpPr/>
            <p:nvPr/>
          </p:nvSpPr>
          <p:spPr>
            <a:xfrm>
              <a:off x="5806129" y="2395971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50" name="Oval 249"/>
            <p:cNvSpPr/>
            <p:nvPr/>
          </p:nvSpPr>
          <p:spPr>
            <a:xfrm>
              <a:off x="5807845" y="2543743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51" name="Oval 250"/>
            <p:cNvSpPr/>
            <p:nvPr/>
          </p:nvSpPr>
          <p:spPr>
            <a:xfrm>
              <a:off x="5807428" y="2690108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52" name="Oval 251"/>
            <p:cNvSpPr/>
            <p:nvPr/>
          </p:nvSpPr>
          <p:spPr>
            <a:xfrm>
              <a:off x="5807012" y="2836475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53" name="Oval 252"/>
            <p:cNvSpPr/>
            <p:nvPr/>
          </p:nvSpPr>
          <p:spPr>
            <a:xfrm>
              <a:off x="5957896" y="2395269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54" name="Oval 253"/>
            <p:cNvSpPr/>
            <p:nvPr/>
          </p:nvSpPr>
          <p:spPr>
            <a:xfrm>
              <a:off x="5959612" y="2543039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55" name="Oval 254"/>
            <p:cNvSpPr/>
            <p:nvPr/>
          </p:nvSpPr>
          <p:spPr>
            <a:xfrm>
              <a:off x="5959196" y="2689406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56" name="Oval 255"/>
            <p:cNvSpPr/>
            <p:nvPr/>
          </p:nvSpPr>
          <p:spPr>
            <a:xfrm>
              <a:off x="5481486" y="2442178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57" name="Oval 256"/>
            <p:cNvSpPr/>
            <p:nvPr/>
          </p:nvSpPr>
          <p:spPr>
            <a:xfrm>
              <a:off x="5320597" y="2370862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58" name="Oval 257"/>
            <p:cNvSpPr/>
            <p:nvPr/>
          </p:nvSpPr>
          <p:spPr>
            <a:xfrm>
              <a:off x="5275371" y="2413402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59" name="Oval 258"/>
            <p:cNvSpPr/>
            <p:nvPr/>
          </p:nvSpPr>
          <p:spPr>
            <a:xfrm>
              <a:off x="5230144" y="2455941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60" name="Oval 259"/>
            <p:cNvSpPr/>
            <p:nvPr/>
          </p:nvSpPr>
          <p:spPr>
            <a:xfrm>
              <a:off x="5229311" y="2748673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61" name="Oval 260"/>
            <p:cNvSpPr/>
            <p:nvPr/>
          </p:nvSpPr>
          <p:spPr>
            <a:xfrm>
              <a:off x="4901693" y="2537265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62" name="Oval 261"/>
            <p:cNvSpPr/>
            <p:nvPr/>
          </p:nvSpPr>
          <p:spPr>
            <a:xfrm>
              <a:off x="5037049" y="2264535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63" name="Oval 262"/>
            <p:cNvSpPr/>
            <p:nvPr/>
          </p:nvSpPr>
          <p:spPr>
            <a:xfrm>
              <a:off x="4991821" y="2307074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64" name="Oval 263"/>
            <p:cNvSpPr/>
            <p:nvPr/>
          </p:nvSpPr>
          <p:spPr>
            <a:xfrm>
              <a:off x="4946595" y="2349613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65" name="Oval 264"/>
            <p:cNvSpPr/>
            <p:nvPr/>
          </p:nvSpPr>
          <p:spPr>
            <a:xfrm>
              <a:off x="4901367" y="2392152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66" name="Oval 265"/>
            <p:cNvSpPr/>
            <p:nvPr/>
          </p:nvSpPr>
          <p:spPr>
            <a:xfrm>
              <a:off x="5480657" y="2734909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67" name="Oval 266"/>
            <p:cNvSpPr/>
            <p:nvPr/>
          </p:nvSpPr>
          <p:spPr>
            <a:xfrm>
              <a:off x="5481071" y="2588543"/>
              <a:ext cx="113068" cy="112440"/>
            </a:xfrm>
            <a:prstGeom prst="ellipse">
              <a:avLst/>
            </a:prstGeom>
            <a:solidFill>
              <a:srgbClr val="D2D2D2"/>
            </a:solidFill>
            <a:ln w="9525" cap="flat" cmpd="sng" algn="ctr">
              <a:solidFill>
                <a:srgbClr val="505050"/>
              </a:solidFill>
              <a:prstDash val="solid"/>
            </a:ln>
            <a:effectLst/>
          </p:spPr>
          <p:txBody>
            <a:bodyPr lIns="40285" tIns="20142" rIns="40285" bIns="20142"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538" b="0" i="0" u="none" strike="noStrike" kern="0" cap="none" spc="0" normalizeH="0" baseline="3000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</p:grpSp>
      <p:grpSp>
        <p:nvGrpSpPr>
          <p:cNvPr id="268" name="Group 267"/>
          <p:cNvGrpSpPr/>
          <p:nvPr/>
        </p:nvGrpSpPr>
        <p:grpSpPr>
          <a:xfrm>
            <a:off x="5785581" y="4474734"/>
            <a:ext cx="605315" cy="922791"/>
            <a:chOff x="5140705" y="3747347"/>
            <a:chExt cx="657401" cy="1002195"/>
          </a:xfrm>
        </p:grpSpPr>
        <p:grpSp>
          <p:nvGrpSpPr>
            <p:cNvPr id="269" name="Group 268"/>
            <p:cNvGrpSpPr/>
            <p:nvPr/>
          </p:nvGrpSpPr>
          <p:grpSpPr>
            <a:xfrm>
              <a:off x="5347942" y="3747347"/>
              <a:ext cx="242925" cy="438957"/>
              <a:chOff x="2615507" y="4685988"/>
              <a:chExt cx="287427" cy="455369"/>
            </a:xfrm>
          </p:grpSpPr>
          <p:sp>
            <p:nvSpPr>
              <p:cNvPr id="271" name="Rounded Rectangle 31"/>
              <p:cNvSpPr/>
              <p:nvPr/>
            </p:nvSpPr>
            <p:spPr>
              <a:xfrm rot="16200000">
                <a:off x="2531536" y="4769959"/>
                <a:ext cx="455369" cy="287427"/>
              </a:xfrm>
              <a:prstGeom prst="roundRect">
                <a:avLst>
                  <a:gd name="adj" fmla="val 9929"/>
                </a:avLst>
              </a:prstGeom>
              <a:solidFill>
                <a:srgbClr val="50505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2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19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endParaRPr>
              </a:p>
            </p:txBody>
          </p:sp>
          <p:sp>
            <p:nvSpPr>
              <p:cNvPr id="272" name="Rounded Rectangle 32"/>
              <p:cNvSpPr/>
              <p:nvPr/>
            </p:nvSpPr>
            <p:spPr>
              <a:xfrm rot="16200000">
                <a:off x="2608343" y="4792349"/>
                <a:ext cx="301752" cy="192024"/>
              </a:xfrm>
              <a:prstGeom prst="roundRect">
                <a:avLst>
                  <a:gd name="adj" fmla="val 0"/>
                </a:avLst>
              </a:prstGeom>
              <a:solidFill>
                <a:srgbClr val="50505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2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19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endParaRPr>
              </a:p>
            </p:txBody>
          </p:sp>
          <p:sp>
            <p:nvSpPr>
              <p:cNvPr id="273" name="Oval 272"/>
              <p:cNvSpPr/>
              <p:nvPr/>
            </p:nvSpPr>
            <p:spPr>
              <a:xfrm>
                <a:off x="2736361" y="5069525"/>
                <a:ext cx="45720" cy="38750"/>
              </a:xfrm>
              <a:prstGeom prst="ellipse">
                <a:avLst/>
              </a:prstGeom>
              <a:solidFill>
                <a:srgbClr val="505050"/>
              </a:soli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22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19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endParaRPr>
              </a:p>
            </p:txBody>
          </p:sp>
        </p:grpSp>
        <p:pic>
          <p:nvPicPr>
            <p:cNvPr id="270" name="Picture 269"/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40705" y="4330256"/>
              <a:ext cx="657401" cy="419286"/>
            </a:xfrm>
            <a:prstGeom prst="rect">
              <a:avLst/>
            </a:prstGeom>
          </p:spPr>
        </p:pic>
      </p:grpSp>
      <p:sp>
        <p:nvSpPr>
          <p:cNvPr id="274" name="Isosceles Triangle 273"/>
          <p:cNvSpPr/>
          <p:nvPr/>
        </p:nvSpPr>
        <p:spPr>
          <a:xfrm rot="3290829">
            <a:off x="5228705" y="2569169"/>
            <a:ext cx="133481" cy="165466"/>
          </a:xfrm>
          <a:prstGeom prst="triangle">
            <a:avLst/>
          </a:prstGeom>
          <a:solidFill>
            <a:srgbClr val="50505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275" name="Isosceles Triangle 274"/>
          <p:cNvSpPr/>
          <p:nvPr/>
        </p:nvSpPr>
        <p:spPr>
          <a:xfrm rot="9258433">
            <a:off x="7305517" y="3103340"/>
            <a:ext cx="133481" cy="165466"/>
          </a:xfrm>
          <a:prstGeom prst="triangle">
            <a:avLst/>
          </a:prstGeom>
          <a:solidFill>
            <a:srgbClr val="50505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276" name="Isosceles Triangle 275"/>
          <p:cNvSpPr/>
          <p:nvPr/>
        </p:nvSpPr>
        <p:spPr>
          <a:xfrm rot="14777131">
            <a:off x="6597965" y="5116458"/>
            <a:ext cx="133481" cy="165466"/>
          </a:xfrm>
          <a:prstGeom prst="triangle">
            <a:avLst/>
          </a:prstGeom>
          <a:solidFill>
            <a:srgbClr val="50505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277" name="Isosceles Triangle 276"/>
          <p:cNvSpPr/>
          <p:nvPr/>
        </p:nvSpPr>
        <p:spPr>
          <a:xfrm rot="19762189">
            <a:off x="4912931" y="4699246"/>
            <a:ext cx="133481" cy="165466"/>
          </a:xfrm>
          <a:prstGeom prst="triangle">
            <a:avLst/>
          </a:prstGeom>
          <a:solidFill>
            <a:srgbClr val="50505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278" name="Rectangle 277"/>
          <p:cNvSpPr/>
          <p:nvPr/>
        </p:nvSpPr>
        <p:spPr>
          <a:xfrm>
            <a:off x="730004" y="3649105"/>
            <a:ext cx="3067949" cy="1054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Billions of TFLOPS per training run </a:t>
            </a:r>
            <a:b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</a:br>
            <a: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Years of compute-days on Xeon CPU </a:t>
            </a:r>
            <a:b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</a:br>
            <a: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GPU turns years to days</a:t>
            </a:r>
          </a:p>
        </p:txBody>
      </p:sp>
      <p:sp>
        <p:nvSpPr>
          <p:cNvPr id="279" name="Rectangle 278"/>
          <p:cNvSpPr/>
          <p:nvPr/>
        </p:nvSpPr>
        <p:spPr>
          <a:xfrm>
            <a:off x="8340315" y="3649104"/>
            <a:ext cx="3103842" cy="1054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Billions of FLOPS per inference‎ </a:t>
            </a:r>
          </a:p>
          <a:p>
            <a:pPr marL="0" marR="0" lvl="0" indent="0" algn="ctr" defTabSz="91422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Seconds for response on Xeon CPU</a:t>
            </a:r>
          </a:p>
          <a:p>
            <a:pPr marL="0" marR="0" lvl="0" indent="0" algn="ctr" defTabSz="91422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6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GPU for instant response</a:t>
            </a:r>
          </a:p>
        </p:txBody>
      </p:sp>
      <p:grpSp>
        <p:nvGrpSpPr>
          <p:cNvPr id="280" name="Group 279"/>
          <p:cNvGrpSpPr/>
          <p:nvPr/>
        </p:nvGrpSpPr>
        <p:grpSpPr>
          <a:xfrm>
            <a:off x="4378463" y="3339923"/>
            <a:ext cx="415202" cy="1264345"/>
            <a:chOff x="3240089" y="1937948"/>
            <a:chExt cx="523380" cy="1593765"/>
          </a:xfrm>
        </p:grpSpPr>
        <p:sp>
          <p:nvSpPr>
            <p:cNvPr id="281" name="Rounded Rectangle 35"/>
            <p:cNvSpPr/>
            <p:nvPr/>
          </p:nvSpPr>
          <p:spPr>
            <a:xfrm>
              <a:off x="3241224" y="1937948"/>
              <a:ext cx="522245" cy="1518474"/>
            </a:xfrm>
            <a:prstGeom prst="roundRect">
              <a:avLst>
                <a:gd name="adj" fmla="val 4365"/>
              </a:avLst>
            </a:prstGeom>
            <a:solidFill>
              <a:srgbClr val="D2D2D2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46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82" name="Rounded Rectangle 36"/>
            <p:cNvSpPr/>
            <p:nvPr/>
          </p:nvSpPr>
          <p:spPr>
            <a:xfrm>
              <a:off x="3293982" y="2090318"/>
              <a:ext cx="416728" cy="1221051"/>
            </a:xfrm>
            <a:prstGeom prst="roundRect">
              <a:avLst>
                <a:gd name="adj" fmla="val 0"/>
              </a:avLst>
            </a:prstGeom>
            <a:solidFill>
              <a:srgbClr val="505050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46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83" name="Rounded Rectangle 37"/>
            <p:cNvSpPr/>
            <p:nvPr/>
          </p:nvSpPr>
          <p:spPr>
            <a:xfrm rot="16200000">
              <a:off x="3269436" y="3443672"/>
              <a:ext cx="58694" cy="117388"/>
            </a:xfrm>
            <a:prstGeom prst="roundRect">
              <a:avLst>
                <a:gd name="adj" fmla="val 0"/>
              </a:avLst>
            </a:prstGeom>
            <a:solidFill>
              <a:srgbClr val="D2D2D2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46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84" name="Rounded Rectangle 37"/>
            <p:cNvSpPr/>
            <p:nvPr/>
          </p:nvSpPr>
          <p:spPr>
            <a:xfrm rot="16200000">
              <a:off x="3675362" y="3443672"/>
              <a:ext cx="58694" cy="117388"/>
            </a:xfrm>
            <a:prstGeom prst="roundRect">
              <a:avLst>
                <a:gd name="adj" fmla="val 0"/>
              </a:avLst>
            </a:prstGeom>
            <a:solidFill>
              <a:srgbClr val="D2D2D2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46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grpSp>
          <p:nvGrpSpPr>
            <p:cNvPr id="285" name="Group 284"/>
            <p:cNvGrpSpPr/>
            <p:nvPr/>
          </p:nvGrpSpPr>
          <p:grpSpPr>
            <a:xfrm>
              <a:off x="3320280" y="2123130"/>
              <a:ext cx="364132" cy="1159894"/>
              <a:chOff x="9255039" y="4376548"/>
              <a:chExt cx="660110" cy="1845176"/>
            </a:xfrm>
          </p:grpSpPr>
          <p:grpSp>
            <p:nvGrpSpPr>
              <p:cNvPr id="286" name="Group 285"/>
              <p:cNvGrpSpPr/>
              <p:nvPr/>
            </p:nvGrpSpPr>
            <p:grpSpPr>
              <a:xfrm>
                <a:off x="9255039" y="5984860"/>
                <a:ext cx="660110" cy="236864"/>
                <a:chOff x="11711224" y="3327463"/>
                <a:chExt cx="660110" cy="236864"/>
              </a:xfrm>
            </p:grpSpPr>
            <p:sp>
              <p:nvSpPr>
                <p:cNvPr id="305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306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287" name="Group 286"/>
              <p:cNvGrpSpPr/>
              <p:nvPr/>
            </p:nvGrpSpPr>
            <p:grpSpPr>
              <a:xfrm>
                <a:off x="9255039" y="5716808"/>
                <a:ext cx="660110" cy="236864"/>
                <a:chOff x="11711224" y="3327463"/>
                <a:chExt cx="660110" cy="236864"/>
              </a:xfrm>
            </p:grpSpPr>
            <p:sp>
              <p:nvSpPr>
                <p:cNvPr id="303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304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288" name="Group 287"/>
              <p:cNvGrpSpPr/>
              <p:nvPr/>
            </p:nvGrpSpPr>
            <p:grpSpPr>
              <a:xfrm>
                <a:off x="9255039" y="5448756"/>
                <a:ext cx="660110" cy="236864"/>
                <a:chOff x="11711224" y="3327463"/>
                <a:chExt cx="660110" cy="236864"/>
              </a:xfrm>
            </p:grpSpPr>
            <p:sp>
              <p:nvSpPr>
                <p:cNvPr id="301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302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289" name="Group 288"/>
              <p:cNvGrpSpPr/>
              <p:nvPr/>
            </p:nvGrpSpPr>
            <p:grpSpPr>
              <a:xfrm>
                <a:off x="9255039" y="5180704"/>
                <a:ext cx="660110" cy="236864"/>
                <a:chOff x="11711224" y="3327463"/>
                <a:chExt cx="660110" cy="236864"/>
              </a:xfrm>
            </p:grpSpPr>
            <p:sp>
              <p:nvSpPr>
                <p:cNvPr id="299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300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290" name="Group 289"/>
              <p:cNvGrpSpPr/>
              <p:nvPr/>
            </p:nvGrpSpPr>
            <p:grpSpPr>
              <a:xfrm>
                <a:off x="9255039" y="4912652"/>
                <a:ext cx="660110" cy="236864"/>
                <a:chOff x="11711224" y="3327463"/>
                <a:chExt cx="660110" cy="236864"/>
              </a:xfrm>
            </p:grpSpPr>
            <p:sp>
              <p:nvSpPr>
                <p:cNvPr id="297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298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291" name="Group 290"/>
              <p:cNvGrpSpPr/>
              <p:nvPr/>
            </p:nvGrpSpPr>
            <p:grpSpPr>
              <a:xfrm>
                <a:off x="9255039" y="4644600"/>
                <a:ext cx="660110" cy="236864"/>
                <a:chOff x="11711224" y="3327463"/>
                <a:chExt cx="660110" cy="236864"/>
              </a:xfrm>
            </p:grpSpPr>
            <p:sp>
              <p:nvSpPr>
                <p:cNvPr id="295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296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292" name="Group 291"/>
              <p:cNvGrpSpPr/>
              <p:nvPr/>
            </p:nvGrpSpPr>
            <p:grpSpPr>
              <a:xfrm>
                <a:off x="9255039" y="4376548"/>
                <a:ext cx="660110" cy="236864"/>
                <a:chOff x="11711224" y="3327463"/>
                <a:chExt cx="660110" cy="236864"/>
              </a:xfrm>
            </p:grpSpPr>
            <p:sp>
              <p:nvSpPr>
                <p:cNvPr id="293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294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</p:grpSp>
      </p:grpSp>
      <p:grpSp>
        <p:nvGrpSpPr>
          <p:cNvPr id="307" name="Group 306"/>
          <p:cNvGrpSpPr/>
          <p:nvPr/>
        </p:nvGrpSpPr>
        <p:grpSpPr>
          <a:xfrm>
            <a:off x="7399996" y="3339923"/>
            <a:ext cx="415202" cy="1264345"/>
            <a:chOff x="3240089" y="1937948"/>
            <a:chExt cx="523380" cy="1593765"/>
          </a:xfrm>
        </p:grpSpPr>
        <p:sp>
          <p:nvSpPr>
            <p:cNvPr id="308" name="Rounded Rectangle 35"/>
            <p:cNvSpPr/>
            <p:nvPr/>
          </p:nvSpPr>
          <p:spPr>
            <a:xfrm>
              <a:off x="3241224" y="1937948"/>
              <a:ext cx="522245" cy="1518474"/>
            </a:xfrm>
            <a:prstGeom prst="roundRect">
              <a:avLst>
                <a:gd name="adj" fmla="val 4365"/>
              </a:avLst>
            </a:prstGeom>
            <a:solidFill>
              <a:srgbClr val="D2D2D2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46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309" name="Rounded Rectangle 36"/>
            <p:cNvSpPr/>
            <p:nvPr/>
          </p:nvSpPr>
          <p:spPr>
            <a:xfrm>
              <a:off x="3293982" y="2090318"/>
              <a:ext cx="416728" cy="1221051"/>
            </a:xfrm>
            <a:prstGeom prst="roundRect">
              <a:avLst>
                <a:gd name="adj" fmla="val 0"/>
              </a:avLst>
            </a:prstGeom>
            <a:solidFill>
              <a:srgbClr val="505050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46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310" name="Rounded Rectangle 37"/>
            <p:cNvSpPr/>
            <p:nvPr/>
          </p:nvSpPr>
          <p:spPr>
            <a:xfrm rot="16200000">
              <a:off x="3269436" y="3443672"/>
              <a:ext cx="58694" cy="117388"/>
            </a:xfrm>
            <a:prstGeom prst="roundRect">
              <a:avLst>
                <a:gd name="adj" fmla="val 0"/>
              </a:avLst>
            </a:prstGeom>
            <a:solidFill>
              <a:srgbClr val="D2D2D2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46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311" name="Rounded Rectangle 37"/>
            <p:cNvSpPr/>
            <p:nvPr/>
          </p:nvSpPr>
          <p:spPr>
            <a:xfrm rot="16200000">
              <a:off x="3675362" y="3443672"/>
              <a:ext cx="58694" cy="117388"/>
            </a:xfrm>
            <a:prstGeom prst="roundRect">
              <a:avLst>
                <a:gd name="adj" fmla="val 0"/>
              </a:avLst>
            </a:prstGeom>
            <a:solidFill>
              <a:srgbClr val="D2D2D2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2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46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grpSp>
          <p:nvGrpSpPr>
            <p:cNvPr id="312" name="Group 311"/>
            <p:cNvGrpSpPr/>
            <p:nvPr/>
          </p:nvGrpSpPr>
          <p:grpSpPr>
            <a:xfrm>
              <a:off x="3320280" y="2123130"/>
              <a:ext cx="364132" cy="1159894"/>
              <a:chOff x="9255039" y="4376548"/>
              <a:chExt cx="660110" cy="1845176"/>
            </a:xfrm>
          </p:grpSpPr>
          <p:grpSp>
            <p:nvGrpSpPr>
              <p:cNvPr id="313" name="Group 312"/>
              <p:cNvGrpSpPr/>
              <p:nvPr/>
            </p:nvGrpSpPr>
            <p:grpSpPr>
              <a:xfrm>
                <a:off x="9255039" y="5984860"/>
                <a:ext cx="660110" cy="236864"/>
                <a:chOff x="11711224" y="3327463"/>
                <a:chExt cx="660110" cy="236864"/>
              </a:xfrm>
            </p:grpSpPr>
            <p:sp>
              <p:nvSpPr>
                <p:cNvPr id="332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333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314" name="Group 313"/>
              <p:cNvGrpSpPr/>
              <p:nvPr/>
            </p:nvGrpSpPr>
            <p:grpSpPr>
              <a:xfrm>
                <a:off x="9255039" y="5716808"/>
                <a:ext cx="660110" cy="236864"/>
                <a:chOff x="11711224" y="3327463"/>
                <a:chExt cx="660110" cy="236864"/>
              </a:xfrm>
            </p:grpSpPr>
            <p:sp>
              <p:nvSpPr>
                <p:cNvPr id="330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331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315" name="Group 314"/>
              <p:cNvGrpSpPr/>
              <p:nvPr/>
            </p:nvGrpSpPr>
            <p:grpSpPr>
              <a:xfrm>
                <a:off x="9255039" y="5448756"/>
                <a:ext cx="660110" cy="236864"/>
                <a:chOff x="11711224" y="3327463"/>
                <a:chExt cx="660110" cy="236864"/>
              </a:xfrm>
            </p:grpSpPr>
            <p:sp>
              <p:nvSpPr>
                <p:cNvPr id="328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329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316" name="Group 315"/>
              <p:cNvGrpSpPr/>
              <p:nvPr/>
            </p:nvGrpSpPr>
            <p:grpSpPr>
              <a:xfrm>
                <a:off x="9255039" y="5180704"/>
                <a:ext cx="660110" cy="236864"/>
                <a:chOff x="11711224" y="3327463"/>
                <a:chExt cx="660110" cy="236864"/>
              </a:xfrm>
            </p:grpSpPr>
            <p:sp>
              <p:nvSpPr>
                <p:cNvPr id="326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327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317" name="Group 316"/>
              <p:cNvGrpSpPr/>
              <p:nvPr/>
            </p:nvGrpSpPr>
            <p:grpSpPr>
              <a:xfrm>
                <a:off x="9255039" y="4912652"/>
                <a:ext cx="660110" cy="236864"/>
                <a:chOff x="11711224" y="3327463"/>
                <a:chExt cx="660110" cy="236864"/>
              </a:xfrm>
            </p:grpSpPr>
            <p:sp>
              <p:nvSpPr>
                <p:cNvPr id="324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325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318" name="Group 317"/>
              <p:cNvGrpSpPr/>
              <p:nvPr/>
            </p:nvGrpSpPr>
            <p:grpSpPr>
              <a:xfrm>
                <a:off x="9255039" y="4644600"/>
                <a:ext cx="660110" cy="236864"/>
                <a:chOff x="11711224" y="3327463"/>
                <a:chExt cx="660110" cy="236864"/>
              </a:xfrm>
            </p:grpSpPr>
            <p:sp>
              <p:nvSpPr>
                <p:cNvPr id="322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323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  <p:grpSp>
            <p:nvGrpSpPr>
              <p:cNvPr id="319" name="Group 318"/>
              <p:cNvGrpSpPr/>
              <p:nvPr/>
            </p:nvGrpSpPr>
            <p:grpSpPr>
              <a:xfrm>
                <a:off x="9255039" y="4376548"/>
                <a:ext cx="660110" cy="236864"/>
                <a:chOff x="11711224" y="3327463"/>
                <a:chExt cx="660110" cy="236864"/>
              </a:xfrm>
            </p:grpSpPr>
            <p:sp>
              <p:nvSpPr>
                <p:cNvPr id="320" name="Rounded Rectangle 37"/>
                <p:cNvSpPr/>
                <p:nvPr/>
              </p:nvSpPr>
              <p:spPr>
                <a:xfrm rot="16200000">
                  <a:off x="11922847" y="3115840"/>
                  <a:ext cx="236864" cy="66011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D2D2D2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  <p:sp>
              <p:nvSpPr>
                <p:cNvPr id="321" name="Rounded Rectangle 37"/>
                <p:cNvSpPr/>
                <p:nvPr/>
              </p:nvSpPr>
              <p:spPr>
                <a:xfrm rot="16200000" flipH="1">
                  <a:off x="11857420" y="3308735"/>
                  <a:ext cx="45720" cy="274320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6E6E6"/>
                </a:solidFill>
                <a:ln w="1079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224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46" b="0" i="0" u="none" strike="noStrike" kern="0" cap="none" spc="0" normalizeH="0" baseline="0" noProof="0">
                    <a:ln>
                      <a:noFill/>
                    </a:ln>
                    <a:solidFill>
                      <a:srgbClr val="505050"/>
                    </a:solidFill>
                    <a:effectLst/>
                    <a:uLnTx/>
                    <a:uFillTx/>
                    <a:latin typeface="Segoe UI Light" panose="020B0502040204020203" pitchFamily="34" charset="0"/>
                    <a:ea typeface="+mn-ea"/>
                    <a:cs typeface="Segoe UI Light" panose="020B0502040204020203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38470135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Recipe for Powerful AI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75546" y="1211287"/>
            <a:ext cx="11887100" cy="193953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Lots of experimentation </a:t>
            </a:r>
          </a:p>
          <a:p>
            <a:pPr marL="0" indent="0">
              <a:buNone/>
            </a:pPr>
            <a:r>
              <a:rPr lang="en-US" dirty="0"/>
              <a:t>Lots of GPUs</a:t>
            </a:r>
          </a:p>
          <a:p>
            <a:pPr marL="0" indent="0">
              <a:buNone/>
            </a:pPr>
            <a:r>
              <a:rPr lang="en-US" dirty="0"/>
              <a:t>Lots of training data</a:t>
            </a:r>
          </a:p>
        </p:txBody>
      </p:sp>
    </p:spTree>
    <p:extLst>
      <p:ext uri="{BB962C8B-B14F-4D97-AF65-F5344CB8AC3E}">
        <p14:creationId xmlns:p14="http://schemas.microsoft.com/office/powerpoint/2010/main" val="2308730795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Things That Get in Your Way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75546" y="1211287"/>
            <a:ext cx="11887100" cy="380372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Deploying virtual machines</a:t>
            </a:r>
          </a:p>
          <a:p>
            <a:pPr marL="0" indent="0">
              <a:buNone/>
            </a:pPr>
            <a:r>
              <a:rPr lang="en-US" dirty="0"/>
              <a:t>Installing drivers and software dependencies </a:t>
            </a:r>
          </a:p>
          <a:p>
            <a:pPr marL="0" indent="0">
              <a:buNone/>
            </a:pPr>
            <a:r>
              <a:rPr lang="en-US" dirty="0"/>
              <a:t>Queueing work</a:t>
            </a:r>
          </a:p>
          <a:p>
            <a:pPr marL="0" indent="0">
              <a:buNone/>
            </a:pPr>
            <a:r>
              <a:rPr lang="en-US" dirty="0"/>
              <a:t>Handling failures</a:t>
            </a:r>
          </a:p>
          <a:p>
            <a:pPr marL="0" indent="0">
              <a:buNone/>
            </a:pPr>
            <a:r>
              <a:rPr lang="en-US" dirty="0"/>
              <a:t>Keeping things secure</a:t>
            </a:r>
          </a:p>
          <a:p>
            <a:pPr marL="0" indent="0">
              <a:buNone/>
            </a:pPr>
            <a:r>
              <a:rPr lang="en-US" dirty="0"/>
              <a:t>Cleaning up when done</a:t>
            </a:r>
          </a:p>
        </p:txBody>
      </p:sp>
    </p:spTree>
    <p:extLst>
      <p:ext uri="{BB962C8B-B14F-4D97-AF65-F5344CB8AC3E}">
        <p14:creationId xmlns:p14="http://schemas.microsoft.com/office/powerpoint/2010/main" val="4092971594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Announcing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81054" y="1235400"/>
            <a:ext cx="12125462" cy="5441911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78D7"/>
                </a:solidFill>
              </a:rPr>
              <a:t>Azure Batch AI Training Service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Managed service that enables data scientists to easily train and test deep learning and other AI models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Work with clusters of GPUs to run experiments in parallel and scale to massive models and data sets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Do your AI with the scale and tools of Microsoft </a:t>
            </a:r>
          </a:p>
        </p:txBody>
      </p:sp>
    </p:spTree>
    <p:extLst>
      <p:ext uri="{BB962C8B-B14F-4D97-AF65-F5344CB8AC3E}">
        <p14:creationId xmlns:p14="http://schemas.microsoft.com/office/powerpoint/2010/main" val="3772228456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Built on Azure Batch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75546" y="1211286"/>
            <a:ext cx="11887100" cy="493351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Cloud-scale job scheduling</a:t>
            </a:r>
          </a:p>
          <a:p>
            <a:pPr marL="0" indent="0">
              <a:buNone/>
            </a:pPr>
            <a:r>
              <a:rPr lang="en-US" dirty="0"/>
              <a:t>Managed compute clusters</a:t>
            </a:r>
          </a:p>
          <a:p>
            <a:pPr marL="0" indent="0">
              <a:buNone/>
            </a:pPr>
            <a:r>
              <a:rPr lang="en-US" dirty="0"/>
              <a:t>Managed task execution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Tell us what program to run with any parameters, where to run it, and how many instances in parallel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Just pay for the compute you use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5481" y="6354161"/>
            <a:ext cx="10808077" cy="583860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4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Semilight"/>
                <a:ea typeface="+mn-ea"/>
                <a:cs typeface="+mn-cs"/>
                <a:hlinkClick r:id="rId2"/>
              </a:rPr>
              <a:t>https://azure.microsoft.com/services/batch/</a:t>
            </a:r>
          </a:p>
        </p:txBody>
      </p:sp>
    </p:spTree>
    <p:extLst>
      <p:ext uri="{BB962C8B-B14F-4D97-AF65-F5344CB8AC3E}">
        <p14:creationId xmlns:p14="http://schemas.microsoft.com/office/powerpoint/2010/main" val="980078575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Specialized for AI Training and Testing at Scale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75546" y="1211287"/>
            <a:ext cx="11887100" cy="555729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Configure a cluster</a:t>
            </a:r>
          </a:p>
          <a:p>
            <a:pPr marL="0" indent="0">
              <a:buNone/>
            </a:pPr>
            <a:r>
              <a:rPr lang="en-US" dirty="0">
                <a:solidFill>
                  <a:srgbClr val="0078D7"/>
                </a:solidFill>
              </a:rPr>
              <a:t>Add a job</a:t>
            </a:r>
          </a:p>
          <a:p>
            <a:pPr marL="0" indent="0">
              <a:buNone/>
            </a:pPr>
            <a:r>
              <a:rPr lang="en-US" dirty="0"/>
              <a:t>Read logs</a:t>
            </a:r>
          </a:p>
          <a:p>
            <a:pPr marL="0" indent="0">
              <a:buNone/>
            </a:pPr>
            <a:r>
              <a:rPr lang="en-US" dirty="0"/>
              <a:t>Export models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/>
              <a:t>Frameworks </a:t>
            </a:r>
            <a:r>
              <a:rPr lang="en-US" dirty="0"/>
              <a:t>in Docker containers</a:t>
            </a:r>
          </a:p>
          <a:p>
            <a:pPr marL="0" indent="0">
              <a:buNone/>
            </a:pPr>
            <a:r>
              <a:rPr lang="en-US" dirty="0"/>
              <a:t>Use GPU, InfiniBand, </a:t>
            </a:r>
            <a:r>
              <a:rPr lang="en-US" dirty="0" err="1"/>
              <a:t>MPI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SDK for Python, C#, Java, REST (and more)</a:t>
            </a:r>
          </a:p>
          <a:p>
            <a:pPr marL="0" indent="0">
              <a:buNone/>
            </a:pPr>
            <a:r>
              <a:rPr lang="en-US" dirty="0"/>
              <a:t>Works with tools for modeling and experimentation </a:t>
            </a:r>
          </a:p>
        </p:txBody>
      </p:sp>
    </p:spTree>
    <p:extLst>
      <p:ext uri="{BB962C8B-B14F-4D97-AF65-F5344CB8AC3E}">
        <p14:creationId xmlns:p14="http://schemas.microsoft.com/office/powerpoint/2010/main" val="3840080836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Submitting a job</a:t>
            </a:r>
          </a:p>
        </p:txBody>
      </p:sp>
    </p:spTree>
    <p:extLst>
      <p:ext uri="{BB962C8B-B14F-4D97-AF65-F5344CB8AC3E}">
        <p14:creationId xmlns:p14="http://schemas.microsoft.com/office/powerpoint/2010/main" val="236449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Specialized for Deep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75546" y="1211287"/>
            <a:ext cx="11887100" cy="504652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Configure a cluster</a:t>
            </a:r>
          </a:p>
          <a:p>
            <a:pPr marL="0" indent="0">
              <a:buNone/>
            </a:pPr>
            <a:r>
              <a:rPr lang="en-US" dirty="0">
                <a:solidFill>
                  <a:srgbClr val="0078D7"/>
                </a:solidFill>
              </a:rPr>
              <a:t>Add a job</a:t>
            </a:r>
          </a:p>
          <a:p>
            <a:pPr marL="0" indent="0">
              <a:buNone/>
            </a:pPr>
            <a:r>
              <a:rPr lang="en-US" dirty="0"/>
              <a:t>Read logs</a:t>
            </a:r>
          </a:p>
          <a:p>
            <a:pPr marL="0" indent="0">
              <a:buNone/>
            </a:pPr>
            <a:r>
              <a:rPr lang="en-US" dirty="0"/>
              <a:t>Export models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Package in Docker containers</a:t>
            </a:r>
          </a:p>
          <a:p>
            <a:pPr marL="0" indent="0">
              <a:buNone/>
            </a:pPr>
            <a:r>
              <a:rPr lang="en-US" dirty="0"/>
              <a:t>Use GPU, InfiniBand, </a:t>
            </a:r>
            <a:r>
              <a:rPr lang="en-US" dirty="0" err="1"/>
              <a:t>MPI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SDK for Python, C#, Java, REST (and more)</a:t>
            </a:r>
          </a:p>
        </p:txBody>
      </p:sp>
    </p:spTree>
    <p:extLst>
      <p:ext uri="{BB962C8B-B14F-4D97-AF65-F5344CB8AC3E}">
        <p14:creationId xmlns:p14="http://schemas.microsoft.com/office/powerpoint/2010/main" val="3734734510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Cluster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5109476"/>
          </a:xfrm>
        </p:spPr>
        <p:txBody>
          <a:bodyPr/>
          <a:lstStyle/>
          <a:p>
            <a:r>
              <a:rPr lang="en-US" dirty="0"/>
              <a:t>location</a:t>
            </a:r>
          </a:p>
          <a:p>
            <a:r>
              <a:rPr lang="en-US" dirty="0" err="1"/>
              <a:t>vmSize</a:t>
            </a:r>
            <a:endParaRPr lang="en-US" dirty="0"/>
          </a:p>
          <a:p>
            <a:r>
              <a:rPr lang="en-US" dirty="0" err="1"/>
              <a:t>targetNumberOfVMs</a:t>
            </a:r>
            <a:endParaRPr lang="en-US" dirty="0"/>
          </a:p>
          <a:p>
            <a:r>
              <a:rPr lang="en-US" dirty="0" err="1"/>
              <a:t>vmPriorityType</a:t>
            </a:r>
            <a:endParaRPr lang="en-US" dirty="0"/>
          </a:p>
          <a:p>
            <a:r>
              <a:rPr lang="en-US" dirty="0" err="1"/>
              <a:t>autoScaleSettings</a:t>
            </a:r>
            <a:r>
              <a:rPr lang="en-US" dirty="0"/>
              <a:t> </a:t>
            </a:r>
          </a:p>
          <a:p>
            <a:r>
              <a:rPr lang="en-US" dirty="0" err="1"/>
              <a:t>virtualMachineConfiguration</a:t>
            </a:r>
            <a:endParaRPr lang="en-US" dirty="0"/>
          </a:p>
          <a:p>
            <a:r>
              <a:rPr lang="en-US" dirty="0" err="1"/>
              <a:t>userAccountSetting</a:t>
            </a:r>
            <a:endParaRPr lang="en-US" dirty="0"/>
          </a:p>
          <a:p>
            <a:r>
              <a:rPr lang="en-US" dirty="0" err="1"/>
              <a:t>nodeSetup</a:t>
            </a:r>
            <a:endParaRPr lang="en-US" dirty="0"/>
          </a:p>
          <a:p>
            <a:r>
              <a:rPr lang="en-US" dirty="0" err="1"/>
              <a:t>subNetResourceId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29165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Machine and Users Config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5667962"/>
          </a:xfrm>
        </p:spPr>
        <p:txBody>
          <a:bodyPr/>
          <a:lstStyle/>
          <a:p>
            <a:r>
              <a:rPr lang="en-US" b="1" dirty="0" err="1"/>
              <a:t>virtualMachineConfiguration</a:t>
            </a:r>
            <a:endParaRPr lang="en-US" b="1" dirty="0"/>
          </a:p>
          <a:p>
            <a:r>
              <a:rPr lang="en-US" dirty="0" err="1"/>
              <a:t>imageReference</a:t>
            </a:r>
            <a:endParaRPr lang="en-US" dirty="0"/>
          </a:p>
          <a:p>
            <a:r>
              <a:rPr lang="en-US" dirty="0"/>
              <a:t>	publisher, offer, SKU, version</a:t>
            </a:r>
          </a:p>
          <a:p>
            <a:r>
              <a:rPr lang="en-US" dirty="0" err="1"/>
              <a:t>sharedVolume</a:t>
            </a:r>
            <a:endParaRPr lang="en-US" dirty="0"/>
          </a:p>
          <a:p>
            <a:r>
              <a:rPr lang="en-US" dirty="0"/>
              <a:t>	</a:t>
            </a:r>
            <a:r>
              <a:rPr lang="en-US" dirty="0" err="1"/>
              <a:t>azureFile</a:t>
            </a:r>
            <a:r>
              <a:rPr lang="en-US" dirty="0"/>
              <a:t>, </a:t>
            </a:r>
            <a:r>
              <a:rPr lang="en-US" dirty="0" err="1"/>
              <a:t>glusterFS</a:t>
            </a:r>
            <a:endParaRPr lang="en-US" dirty="0"/>
          </a:p>
          <a:p>
            <a:r>
              <a:rPr lang="en-US" dirty="0"/>
              <a:t>	</a:t>
            </a:r>
            <a:r>
              <a:rPr lang="en-US" dirty="0" err="1"/>
              <a:t>credentialsInfo</a:t>
            </a:r>
            <a:r>
              <a:rPr lang="en-US" dirty="0"/>
              <a:t>, </a:t>
            </a:r>
            <a:r>
              <a:rPr lang="en-US" dirty="0" err="1"/>
              <a:t>LinuxMountOptions</a:t>
            </a:r>
            <a:endParaRPr lang="en-US" dirty="0"/>
          </a:p>
          <a:p>
            <a:endParaRPr lang="en-US" b="1" dirty="0"/>
          </a:p>
          <a:p>
            <a:r>
              <a:rPr lang="en-US" b="1" dirty="0" err="1"/>
              <a:t>userAccountSetting</a:t>
            </a:r>
            <a:endParaRPr lang="en-US" b="1" dirty="0"/>
          </a:p>
          <a:p>
            <a:r>
              <a:rPr lang="en-US" dirty="0" err="1"/>
              <a:t>groupId</a:t>
            </a:r>
            <a:r>
              <a:rPr lang="en-US" dirty="0"/>
              <a:t>, </a:t>
            </a:r>
            <a:r>
              <a:rPr lang="en-US" dirty="0" err="1"/>
              <a:t>adminUserName</a:t>
            </a:r>
            <a:r>
              <a:rPr lang="en-US" dirty="0"/>
              <a:t>, OS configuration</a:t>
            </a:r>
          </a:p>
          <a:p>
            <a:r>
              <a:rPr lang="en-US" dirty="0" err="1"/>
              <a:t>SSH</a:t>
            </a:r>
            <a:r>
              <a:rPr lang="en-US" dirty="0"/>
              <a:t> keys, passwords</a:t>
            </a:r>
          </a:p>
        </p:txBody>
      </p:sp>
    </p:spTree>
    <p:extLst>
      <p:ext uri="{BB962C8B-B14F-4D97-AF65-F5344CB8AC3E}">
        <p14:creationId xmlns:p14="http://schemas.microsoft.com/office/powerpoint/2010/main" val="256500272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75481" y="2125677"/>
            <a:ext cx="7314162" cy="1181862"/>
          </a:xfrm>
        </p:spPr>
        <p:txBody>
          <a:bodyPr>
            <a:normAutofit/>
          </a:bodyPr>
          <a:lstStyle/>
          <a:p>
            <a:r>
              <a:rPr lang="en-US" sz="673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Recap</a:t>
            </a:r>
          </a:p>
        </p:txBody>
      </p:sp>
    </p:spTree>
    <p:extLst>
      <p:ext uri="{BB962C8B-B14F-4D97-AF65-F5344CB8AC3E}">
        <p14:creationId xmlns:p14="http://schemas.microsoft.com/office/powerpoint/2010/main" val="17503325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Node and Container Setup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4550989"/>
          </a:xfrm>
        </p:spPr>
        <p:txBody>
          <a:bodyPr/>
          <a:lstStyle/>
          <a:p>
            <a:r>
              <a:rPr lang="en-US" b="1" dirty="0" err="1"/>
              <a:t>nodeSetup</a:t>
            </a:r>
            <a:endParaRPr lang="en-US" b="1" dirty="0"/>
          </a:p>
          <a:p>
            <a:r>
              <a:rPr lang="en-US" dirty="0" err="1"/>
              <a:t>containerSettings</a:t>
            </a:r>
            <a:endParaRPr lang="en-US" dirty="0"/>
          </a:p>
          <a:p>
            <a:r>
              <a:rPr lang="en-US" dirty="0"/>
              <a:t>	</a:t>
            </a:r>
            <a:r>
              <a:rPr lang="en-US" dirty="0" err="1"/>
              <a:t>imageSourceRegistry</a:t>
            </a:r>
            <a:r>
              <a:rPr lang="en-US" dirty="0"/>
              <a:t>: URL, name, credentials</a:t>
            </a:r>
          </a:p>
          <a:p>
            <a:r>
              <a:rPr lang="en-US" dirty="0"/>
              <a:t>	</a:t>
            </a:r>
            <a:r>
              <a:rPr lang="en-US" dirty="0" err="1"/>
              <a:t>localDataVolumes</a:t>
            </a:r>
            <a:r>
              <a:rPr lang="en-US" dirty="0"/>
              <a:t>: host path, local path</a:t>
            </a:r>
          </a:p>
          <a:p>
            <a:r>
              <a:rPr lang="en-US" dirty="0"/>
              <a:t>	</a:t>
            </a:r>
            <a:r>
              <a:rPr lang="en-US" dirty="0" err="1"/>
              <a:t>sharedVolumes</a:t>
            </a:r>
            <a:endParaRPr lang="en-US" dirty="0"/>
          </a:p>
          <a:p>
            <a:r>
              <a:rPr lang="en-US" dirty="0" err="1"/>
              <a:t>setupTask</a:t>
            </a:r>
            <a:endParaRPr lang="en-US" dirty="0"/>
          </a:p>
          <a:p>
            <a:r>
              <a:rPr lang="en-US" dirty="0"/>
              <a:t>	</a:t>
            </a:r>
            <a:r>
              <a:rPr lang="en-US" dirty="0" err="1"/>
              <a:t>commandLine</a:t>
            </a:r>
            <a:endParaRPr lang="en-US" dirty="0"/>
          </a:p>
          <a:p>
            <a:r>
              <a:rPr lang="en-US" dirty="0"/>
              <a:t>	</a:t>
            </a:r>
            <a:r>
              <a:rPr lang="en-US" dirty="0" err="1"/>
              <a:t>envrionmentSettings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139022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 Cluster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3434017"/>
          </a:xfrm>
        </p:spPr>
        <p:txBody>
          <a:bodyPr/>
          <a:lstStyle/>
          <a:p>
            <a:r>
              <a:rPr lang="en-US" dirty="0" err="1"/>
              <a:t>listClusters</a:t>
            </a:r>
            <a:endParaRPr lang="en-US" dirty="0"/>
          </a:p>
          <a:p>
            <a:r>
              <a:rPr lang="en-US" dirty="0" err="1"/>
              <a:t>getClusterStatus</a:t>
            </a:r>
            <a:endParaRPr lang="en-US" dirty="0"/>
          </a:p>
          <a:p>
            <a:r>
              <a:rPr lang="en-US" dirty="0" err="1"/>
              <a:t>resizeCluster</a:t>
            </a:r>
            <a:endParaRPr lang="en-US" dirty="0"/>
          </a:p>
          <a:p>
            <a:r>
              <a:rPr lang="en-US" dirty="0"/>
              <a:t>	Target number of </a:t>
            </a:r>
            <a:r>
              <a:rPr lang="en-US" dirty="0" err="1"/>
              <a:t>VMs</a:t>
            </a:r>
            <a:endParaRPr lang="en-US" dirty="0"/>
          </a:p>
          <a:p>
            <a:r>
              <a:rPr lang="en-US" dirty="0"/>
              <a:t>	Running jobs: requeue, terminate, completion</a:t>
            </a:r>
          </a:p>
          <a:p>
            <a:r>
              <a:rPr lang="en-US" dirty="0" err="1"/>
              <a:t>deleteCluster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157212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 Job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80987" y="1245468"/>
            <a:ext cx="12123842" cy="5904003"/>
          </a:xfrm>
        </p:spPr>
        <p:txBody>
          <a:bodyPr/>
          <a:lstStyle/>
          <a:p>
            <a:r>
              <a:rPr lang="en-US" sz="3060" dirty="0" err="1"/>
              <a:t>experimentName</a:t>
            </a:r>
            <a:endParaRPr lang="en-US" sz="3060" dirty="0"/>
          </a:p>
          <a:p>
            <a:r>
              <a:rPr lang="en-US" sz="3060" dirty="0"/>
              <a:t>priority</a:t>
            </a:r>
          </a:p>
          <a:p>
            <a:r>
              <a:rPr lang="en-US" sz="3060" dirty="0" err="1"/>
              <a:t>clusterId</a:t>
            </a:r>
            <a:endParaRPr lang="en-US" sz="3060" dirty="0"/>
          </a:p>
          <a:p>
            <a:r>
              <a:rPr lang="en-US" sz="3060" dirty="0" err="1"/>
              <a:t>numberOfVMs</a:t>
            </a:r>
            <a:endParaRPr lang="en-US" sz="3060" dirty="0"/>
          </a:p>
          <a:p>
            <a:r>
              <a:rPr lang="en-US" sz="3060" dirty="0" err="1"/>
              <a:t>containerSettings</a:t>
            </a:r>
            <a:endParaRPr lang="en-US" sz="3060" dirty="0"/>
          </a:p>
          <a:p>
            <a:r>
              <a:rPr lang="en-US" sz="3060" dirty="0" err="1"/>
              <a:t>toolType</a:t>
            </a:r>
            <a:r>
              <a:rPr lang="en-US" sz="3060" dirty="0"/>
              <a:t>: </a:t>
            </a:r>
            <a:r>
              <a:rPr lang="en-US" sz="3060" dirty="0" err="1"/>
              <a:t>CNTK</a:t>
            </a:r>
            <a:r>
              <a:rPr lang="en-US" sz="3060" dirty="0"/>
              <a:t>, </a:t>
            </a:r>
            <a:r>
              <a:rPr lang="en-US" sz="3060" dirty="0" err="1"/>
              <a:t>TensorFlow</a:t>
            </a:r>
            <a:r>
              <a:rPr lang="en-US" sz="3060" dirty="0"/>
              <a:t>, </a:t>
            </a:r>
            <a:r>
              <a:rPr lang="en-US" sz="3060" dirty="0" err="1"/>
              <a:t>Chainer</a:t>
            </a:r>
            <a:r>
              <a:rPr lang="en-US" sz="3060" dirty="0"/>
              <a:t>, Caffe, custom</a:t>
            </a:r>
          </a:p>
          <a:p>
            <a:r>
              <a:rPr lang="en-US" sz="3060" dirty="0" err="1"/>
              <a:t>inputData</a:t>
            </a:r>
            <a:r>
              <a:rPr lang="en-US" sz="3060" dirty="0"/>
              <a:t>, </a:t>
            </a:r>
            <a:r>
              <a:rPr lang="en-US" sz="3060" dirty="0" err="1"/>
              <a:t>previousModel</a:t>
            </a:r>
            <a:endParaRPr lang="en-US" sz="3060" dirty="0"/>
          </a:p>
          <a:p>
            <a:r>
              <a:rPr lang="en-US" sz="3060" dirty="0" err="1"/>
              <a:t>outputModelDirectory</a:t>
            </a:r>
            <a:endParaRPr lang="en-US" sz="3060" dirty="0"/>
          </a:p>
          <a:p>
            <a:r>
              <a:rPr lang="en-US" sz="3060" dirty="0" err="1"/>
              <a:t>learningProgressLogDIrectory</a:t>
            </a:r>
            <a:r>
              <a:rPr lang="en-US" sz="3060" dirty="0"/>
              <a:t>, </a:t>
            </a:r>
            <a:r>
              <a:rPr lang="en-US" sz="3060" dirty="0" err="1"/>
              <a:t>debugLogDirectory</a:t>
            </a:r>
            <a:endParaRPr lang="en-US" sz="3060" dirty="0"/>
          </a:p>
          <a:p>
            <a:r>
              <a:rPr lang="en-US" sz="3060" dirty="0" err="1"/>
              <a:t>environmentVariables</a:t>
            </a:r>
            <a:endParaRPr lang="en-US" sz="3060" dirty="0"/>
          </a:p>
          <a:p>
            <a:r>
              <a:rPr lang="en-US" sz="3060" dirty="0"/>
              <a:t>constraints</a:t>
            </a:r>
          </a:p>
        </p:txBody>
      </p:sp>
    </p:spTree>
    <p:extLst>
      <p:ext uri="{BB962C8B-B14F-4D97-AF65-F5344CB8AC3E}">
        <p14:creationId xmlns:p14="http://schemas.microsoft.com/office/powerpoint/2010/main" val="3571695761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Tool Types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5667962"/>
          </a:xfrm>
        </p:spPr>
        <p:txBody>
          <a:bodyPr/>
          <a:lstStyle/>
          <a:p>
            <a:r>
              <a:rPr lang="en-US" b="1" dirty="0" err="1"/>
              <a:t>CNTK</a:t>
            </a:r>
            <a:r>
              <a:rPr lang="en-US" b="1" dirty="0"/>
              <a:t> Settings</a:t>
            </a:r>
            <a:endParaRPr lang="en-US" dirty="0"/>
          </a:p>
          <a:p>
            <a:r>
              <a:rPr lang="en-US" dirty="0" err="1"/>
              <a:t>languageType</a:t>
            </a:r>
            <a:endParaRPr lang="en-US" dirty="0"/>
          </a:p>
          <a:p>
            <a:r>
              <a:rPr lang="en-US" dirty="0" err="1"/>
              <a:t>configFile</a:t>
            </a:r>
            <a:endParaRPr lang="en-US" dirty="0"/>
          </a:p>
          <a:p>
            <a:r>
              <a:rPr lang="en-US" dirty="0" err="1"/>
              <a:t>pythonScriptFilePath</a:t>
            </a:r>
            <a:endParaRPr lang="en-US" dirty="0"/>
          </a:p>
          <a:p>
            <a:r>
              <a:rPr lang="en-US" dirty="0" err="1"/>
              <a:t>commandLineArgs</a:t>
            </a:r>
            <a:endParaRPr lang="en-US" dirty="0"/>
          </a:p>
          <a:p>
            <a:r>
              <a:rPr lang="en-US" dirty="0"/>
              <a:t> </a:t>
            </a:r>
          </a:p>
          <a:p>
            <a:r>
              <a:rPr lang="en-US" b="1" dirty="0" err="1"/>
              <a:t>TensorFlow</a:t>
            </a:r>
            <a:r>
              <a:rPr lang="en-US" b="1" dirty="0"/>
              <a:t> Settings</a:t>
            </a:r>
            <a:endParaRPr lang="en-US" dirty="0"/>
          </a:p>
          <a:p>
            <a:r>
              <a:rPr lang="en-US" dirty="0" err="1"/>
              <a:t>masterScriptSettings</a:t>
            </a:r>
            <a:endParaRPr lang="en-US" dirty="0"/>
          </a:p>
          <a:p>
            <a:r>
              <a:rPr lang="en-US" dirty="0" err="1"/>
              <a:t>workerScriptSettings</a:t>
            </a:r>
            <a:endParaRPr lang="en-US" dirty="0"/>
          </a:p>
          <a:p>
            <a:r>
              <a:rPr lang="en-US" dirty="0" err="1"/>
              <a:t>parameterServerSettings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409544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 Jobs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21158"/>
            <a:ext cx="11887199" cy="5109476"/>
          </a:xfrm>
        </p:spPr>
        <p:txBody>
          <a:bodyPr/>
          <a:lstStyle/>
          <a:p>
            <a:r>
              <a:rPr lang="en-US" dirty="0" err="1"/>
              <a:t>listJobs</a:t>
            </a:r>
            <a:endParaRPr lang="en-US" dirty="0"/>
          </a:p>
          <a:p>
            <a:r>
              <a:rPr lang="en-US" dirty="0" err="1"/>
              <a:t>getJob</a:t>
            </a:r>
            <a:endParaRPr lang="en-US" dirty="0"/>
          </a:p>
          <a:p>
            <a:r>
              <a:rPr lang="en-US" dirty="0" err="1"/>
              <a:t>cancelJob</a:t>
            </a:r>
            <a:endParaRPr lang="en-US" dirty="0"/>
          </a:p>
          <a:p>
            <a:r>
              <a:rPr lang="en-US" dirty="0" err="1"/>
              <a:t>deleteJob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getRemoteLoginInfo</a:t>
            </a:r>
            <a:endParaRPr lang="en-US" dirty="0"/>
          </a:p>
          <a:p>
            <a:r>
              <a:rPr lang="en-US" dirty="0" err="1"/>
              <a:t>listModels</a:t>
            </a:r>
            <a:endParaRPr lang="en-US" dirty="0"/>
          </a:p>
          <a:p>
            <a:r>
              <a:rPr lang="en-US" dirty="0" err="1"/>
              <a:t>listJobLogFiles</a:t>
            </a:r>
            <a:endParaRPr lang="en-US" dirty="0"/>
          </a:p>
          <a:p>
            <a:r>
              <a:rPr lang="en-US" dirty="0" err="1"/>
              <a:t>getProgressLogFile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527267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 and Deploy Custom AI End-to-End</a:t>
            </a:r>
          </a:p>
        </p:txBody>
      </p:sp>
      <p:sp>
        <p:nvSpPr>
          <p:cNvPr id="4" name="Oval 3"/>
          <p:cNvSpPr/>
          <p:nvPr/>
        </p:nvSpPr>
        <p:spPr>
          <a:xfrm>
            <a:off x="329547" y="1617377"/>
            <a:ext cx="3464745" cy="3464744"/>
          </a:xfrm>
          <a:prstGeom prst="ellipse">
            <a:avLst/>
          </a:prstGeom>
          <a:solidFill>
            <a:srgbClr val="00188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433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42947" y="5383993"/>
            <a:ext cx="3416877" cy="691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32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4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Segoe UI" charset="0"/>
                <a:cs typeface="Segoe UI Light" panose="020B0502040204020203" pitchFamily="34" charset="0"/>
              </a:rPr>
              <a:t>Intelligence In Your</a:t>
            </a:r>
          </a:p>
          <a:p>
            <a:pPr marL="0" marR="0" lvl="0" indent="0" algn="ctr" defTabSz="932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4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Segoe UI" charset="0"/>
                <a:cs typeface="Segoe UI Light" panose="020B0502040204020203" pitchFamily="34" charset="0"/>
              </a:rPr>
              <a:t>Apps and Data Services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8156" y="5383993"/>
            <a:ext cx="3287528" cy="691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32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4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Segoe UI" charset="0"/>
                <a:cs typeface="Segoe UI Light" panose="020B0502040204020203" pitchFamily="34" charset="0"/>
              </a:rPr>
              <a:t>Your Data</a:t>
            </a:r>
          </a:p>
          <a:p>
            <a:pPr marL="0" marR="0" lvl="0" indent="0" algn="ctr" defTabSz="932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4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Segoe UI" charset="0"/>
                <a:cs typeface="Segoe UI Light" panose="020B0502040204020203" pitchFamily="34" charset="0"/>
              </a:rPr>
              <a:t>With Any AI Tools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10236" y="5383995"/>
            <a:ext cx="3860496" cy="691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32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4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Segoe UI" charset="0"/>
                <a:cs typeface="Segoe UI Light" panose="020B0502040204020203" pitchFamily="34" charset="0"/>
              </a:rPr>
              <a:t>Training With Scale-Out</a:t>
            </a:r>
          </a:p>
          <a:p>
            <a:pPr marL="0" marR="0" lvl="0" indent="0" algn="ctr" defTabSz="932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4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Segoe UI" charset="0"/>
                <a:cs typeface="Segoe UI Light" panose="020B0502040204020203" pitchFamily="34" charset="0"/>
              </a:rPr>
              <a:t>GPU Clusters on Demand</a:t>
            </a:r>
          </a:p>
        </p:txBody>
      </p:sp>
      <p:sp>
        <p:nvSpPr>
          <p:cNvPr id="8" name="Oval 7"/>
          <p:cNvSpPr/>
          <p:nvPr/>
        </p:nvSpPr>
        <p:spPr>
          <a:xfrm>
            <a:off x="8619014" y="1641053"/>
            <a:ext cx="3464745" cy="3464744"/>
          </a:xfrm>
          <a:prstGeom prst="ellipse">
            <a:avLst/>
          </a:prstGeom>
          <a:solidFill>
            <a:srgbClr val="A8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433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4508113" y="1641053"/>
            <a:ext cx="3464745" cy="3464744"/>
          </a:xfrm>
          <a:prstGeom prst="ellipse">
            <a:avLst/>
          </a:prstGeom>
          <a:solidFill>
            <a:srgbClr val="107C10"/>
          </a:solidFill>
          <a:ln w="25400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marL="0" marR="0" lvl="0" indent="0" algn="ctr" defTabSz="12433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2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60627" y="4122803"/>
            <a:ext cx="2359716" cy="343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32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rPr>
              <a:t>Azure Batch AI Training</a:t>
            </a:r>
            <a:endParaRPr kumimoji="0" lang="en-US" sz="204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charset="0"/>
              <a:ea typeface="Segoe UI" charset="0"/>
              <a:cs typeface="Segoe UI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9841" y="3997242"/>
            <a:ext cx="2523088" cy="862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32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rPr>
              <a:t>Azure Machine Learning</a:t>
            </a:r>
          </a:p>
          <a:p>
            <a:pPr marL="0" marR="0" lvl="0" indent="0" algn="ctr" defTabSz="932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rPr>
              <a:t>Azure Data Lake</a:t>
            </a:r>
          </a:p>
          <a:p>
            <a:pPr marL="0" marR="0" lvl="0" indent="0" algn="ctr" defTabSz="932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rPr>
              <a:t>SQL Server</a:t>
            </a:r>
            <a:endParaRPr kumimoji="0" lang="en-US" sz="1428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charset="0"/>
              <a:ea typeface="Segoe UI" charset="0"/>
              <a:cs typeface="Segoe UI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8718" y="3997242"/>
            <a:ext cx="2906400" cy="862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32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rPr>
              <a:t>CNTK</a:t>
            </a: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rPr>
              <a:t>, </a:t>
            </a:r>
            <a:r>
              <a:rPr kumimoji="0" lang="en-US" sz="1632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rPr>
              <a:t>TensorFlow</a:t>
            </a: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rPr>
              <a:t>, </a:t>
            </a:r>
            <a:r>
              <a:rPr kumimoji="0" lang="en-US" sz="1632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rPr>
              <a:t>Chainer</a:t>
            </a: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rPr>
              <a:t>…</a:t>
            </a:r>
          </a:p>
          <a:p>
            <a:pPr marL="0" marR="0" lvl="0" indent="0" algn="ctr" defTabSz="932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rPr>
              <a:t>Python, Visual Studio,</a:t>
            </a:r>
          </a:p>
          <a:p>
            <a:pPr marL="0" marR="0" lvl="0" indent="0" algn="ctr" defTabSz="9325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rPr>
              <a:t>Spark…</a:t>
            </a:r>
            <a:endParaRPr kumimoji="0" lang="en-US" sz="1428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charset="0"/>
              <a:ea typeface="Segoe UI" charset="0"/>
              <a:cs typeface="Segoe UI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8946" y="2589921"/>
            <a:ext cx="2843079" cy="1122151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9535896" y="2208424"/>
            <a:ext cx="1630979" cy="1721350"/>
            <a:chOff x="9687991" y="2577310"/>
            <a:chExt cx="1203325" cy="1270000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941991" y="2945611"/>
              <a:ext cx="82550" cy="128588"/>
            </a:xfrm>
            <a:custGeom>
              <a:avLst/>
              <a:gdLst>
                <a:gd name="T0" fmla="*/ 46 w 56"/>
                <a:gd name="T1" fmla="*/ 45 h 87"/>
                <a:gd name="T2" fmla="*/ 27 w 56"/>
                <a:gd name="T3" fmla="*/ 11 h 87"/>
                <a:gd name="T4" fmla="*/ 19 w 56"/>
                <a:gd name="T5" fmla="*/ 9 h 87"/>
                <a:gd name="T6" fmla="*/ 9 w 56"/>
                <a:gd name="T7" fmla="*/ 6 h 87"/>
                <a:gd name="T8" fmla="*/ 1 w 56"/>
                <a:gd name="T9" fmla="*/ 5 h 87"/>
                <a:gd name="T10" fmla="*/ 5 w 56"/>
                <a:gd name="T11" fmla="*/ 12 h 87"/>
                <a:gd name="T12" fmla="*/ 5 w 56"/>
                <a:gd name="T13" fmla="*/ 21 h 87"/>
                <a:gd name="T14" fmla="*/ 11 w 56"/>
                <a:gd name="T15" fmla="*/ 29 h 87"/>
                <a:gd name="T16" fmla="*/ 2 w 56"/>
                <a:gd name="T17" fmla="*/ 30 h 87"/>
                <a:gd name="T18" fmla="*/ 20 w 56"/>
                <a:gd name="T19" fmla="*/ 48 h 87"/>
                <a:gd name="T20" fmla="*/ 24 w 56"/>
                <a:gd name="T21" fmla="*/ 51 h 87"/>
                <a:gd name="T22" fmla="*/ 42 w 56"/>
                <a:gd name="T23" fmla="*/ 87 h 87"/>
                <a:gd name="T24" fmla="*/ 56 w 56"/>
                <a:gd name="T25" fmla="*/ 69 h 87"/>
                <a:gd name="T26" fmla="*/ 46 w 56"/>
                <a:gd name="T27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87">
                  <a:moveTo>
                    <a:pt x="46" y="45"/>
                  </a:moveTo>
                  <a:cubicBezTo>
                    <a:pt x="41" y="28"/>
                    <a:pt x="37" y="23"/>
                    <a:pt x="27" y="11"/>
                  </a:cubicBezTo>
                  <a:cubicBezTo>
                    <a:pt x="21" y="4"/>
                    <a:pt x="18" y="5"/>
                    <a:pt x="19" y="9"/>
                  </a:cubicBezTo>
                  <a:cubicBezTo>
                    <a:pt x="14" y="1"/>
                    <a:pt x="6" y="0"/>
                    <a:pt x="9" y="6"/>
                  </a:cubicBezTo>
                  <a:cubicBezTo>
                    <a:pt x="7" y="4"/>
                    <a:pt x="3" y="2"/>
                    <a:pt x="1" y="5"/>
                  </a:cubicBezTo>
                  <a:cubicBezTo>
                    <a:pt x="0" y="7"/>
                    <a:pt x="3" y="10"/>
                    <a:pt x="5" y="12"/>
                  </a:cubicBezTo>
                  <a:cubicBezTo>
                    <a:pt x="2" y="12"/>
                    <a:pt x="1" y="16"/>
                    <a:pt x="5" y="21"/>
                  </a:cubicBezTo>
                  <a:cubicBezTo>
                    <a:pt x="9" y="25"/>
                    <a:pt x="11" y="29"/>
                    <a:pt x="11" y="29"/>
                  </a:cubicBezTo>
                  <a:cubicBezTo>
                    <a:pt x="5" y="26"/>
                    <a:pt x="2" y="27"/>
                    <a:pt x="2" y="30"/>
                  </a:cubicBezTo>
                  <a:cubicBezTo>
                    <a:pt x="7" y="35"/>
                    <a:pt x="13" y="43"/>
                    <a:pt x="20" y="48"/>
                  </a:cubicBezTo>
                  <a:cubicBezTo>
                    <a:pt x="22" y="49"/>
                    <a:pt x="23" y="50"/>
                    <a:pt x="24" y="51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46" y="45"/>
                    <a:pt x="46" y="45"/>
                    <a:pt x="46" y="45"/>
                  </a:cubicBezTo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0032479" y="3109123"/>
              <a:ext cx="52388" cy="50800"/>
            </a:xfrm>
            <a:custGeom>
              <a:avLst/>
              <a:gdLst>
                <a:gd name="T0" fmla="*/ 1 w 35"/>
                <a:gd name="T1" fmla="*/ 18 h 34"/>
                <a:gd name="T2" fmla="*/ 17 w 35"/>
                <a:gd name="T3" fmla="*/ 0 h 34"/>
                <a:gd name="T4" fmla="*/ 35 w 35"/>
                <a:gd name="T5" fmla="*/ 17 h 34"/>
                <a:gd name="T6" fmla="*/ 18 w 35"/>
                <a:gd name="T7" fmla="*/ 34 h 34"/>
                <a:gd name="T8" fmla="*/ 1 w 35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" y="18"/>
                  </a:move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8" y="34"/>
                    <a:pt x="18" y="34"/>
                  </a:cubicBezTo>
                  <a:cubicBezTo>
                    <a:pt x="9" y="34"/>
                    <a:pt x="1" y="27"/>
                    <a:pt x="1" y="18"/>
                  </a:cubicBezTo>
                  <a:close/>
                </a:path>
              </a:pathLst>
            </a:custGeom>
            <a:solidFill>
              <a:srgbClr val="BAD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9880079" y="3101186"/>
              <a:ext cx="69850" cy="69850"/>
            </a:xfrm>
            <a:custGeom>
              <a:avLst/>
              <a:gdLst>
                <a:gd name="T0" fmla="*/ 23 w 47"/>
                <a:gd name="T1" fmla="*/ 0 h 47"/>
                <a:gd name="T2" fmla="*/ 47 w 47"/>
                <a:gd name="T3" fmla="*/ 23 h 47"/>
                <a:gd name="T4" fmla="*/ 23 w 47"/>
                <a:gd name="T5" fmla="*/ 47 h 47"/>
                <a:gd name="T6" fmla="*/ 0 w 47"/>
                <a:gd name="T7" fmla="*/ 24 h 47"/>
                <a:gd name="T8" fmla="*/ 23 w 47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36" y="0"/>
                    <a:pt x="47" y="10"/>
                    <a:pt x="47" y="23"/>
                  </a:cubicBezTo>
                  <a:cubicBezTo>
                    <a:pt x="47" y="36"/>
                    <a:pt x="36" y="47"/>
                    <a:pt x="23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lose/>
                </a:path>
              </a:pathLst>
            </a:custGeom>
            <a:solidFill>
              <a:srgbClr val="BAD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913416" y="3101186"/>
              <a:ext cx="146050" cy="69850"/>
            </a:xfrm>
            <a:custGeom>
              <a:avLst/>
              <a:gdLst>
                <a:gd name="T0" fmla="*/ 0 w 92"/>
                <a:gd name="T1" fmla="*/ 44 h 44"/>
                <a:gd name="T2" fmla="*/ 92 w 92"/>
                <a:gd name="T3" fmla="*/ 37 h 44"/>
                <a:gd name="T4" fmla="*/ 91 w 92"/>
                <a:gd name="T5" fmla="*/ 5 h 44"/>
                <a:gd name="T6" fmla="*/ 0 w 92"/>
                <a:gd name="T7" fmla="*/ 0 h 44"/>
                <a:gd name="T8" fmla="*/ 0 w 92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44">
                  <a:moveTo>
                    <a:pt x="0" y="44"/>
                  </a:moveTo>
                  <a:lnTo>
                    <a:pt x="92" y="37"/>
                  </a:lnTo>
                  <a:lnTo>
                    <a:pt x="91" y="5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BAD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0029304" y="3105948"/>
              <a:ext cx="57150" cy="57150"/>
            </a:xfrm>
            <a:custGeom>
              <a:avLst/>
              <a:gdLst>
                <a:gd name="T0" fmla="*/ 11 w 39"/>
                <a:gd name="T1" fmla="*/ 5 h 39"/>
                <a:gd name="T2" fmla="*/ 34 w 39"/>
                <a:gd name="T3" fmla="*/ 11 h 39"/>
                <a:gd name="T4" fmla="*/ 28 w 39"/>
                <a:gd name="T5" fmla="*/ 34 h 39"/>
                <a:gd name="T6" fmla="*/ 5 w 39"/>
                <a:gd name="T7" fmla="*/ 28 h 39"/>
                <a:gd name="T8" fmla="*/ 11 w 39"/>
                <a:gd name="T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11" y="5"/>
                  </a:moveTo>
                  <a:cubicBezTo>
                    <a:pt x="19" y="0"/>
                    <a:pt x="30" y="3"/>
                    <a:pt x="34" y="11"/>
                  </a:cubicBezTo>
                  <a:cubicBezTo>
                    <a:pt x="39" y="19"/>
                    <a:pt x="36" y="29"/>
                    <a:pt x="28" y="34"/>
                  </a:cubicBezTo>
                  <a:cubicBezTo>
                    <a:pt x="20" y="39"/>
                    <a:pt x="10" y="36"/>
                    <a:pt x="5" y="28"/>
                  </a:cubicBezTo>
                  <a:cubicBezTo>
                    <a:pt x="0" y="20"/>
                    <a:pt x="3" y="9"/>
                    <a:pt x="11" y="5"/>
                  </a:cubicBezTo>
                  <a:close/>
                </a:path>
              </a:pathLst>
            </a:custGeom>
            <a:solidFill>
              <a:srgbClr val="BAD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9983266" y="3018636"/>
              <a:ext cx="96838" cy="128588"/>
            </a:xfrm>
            <a:custGeom>
              <a:avLst/>
              <a:gdLst>
                <a:gd name="T0" fmla="*/ 0 w 61"/>
                <a:gd name="T1" fmla="*/ 13 h 81"/>
                <a:gd name="T2" fmla="*/ 34 w 61"/>
                <a:gd name="T3" fmla="*/ 81 h 81"/>
                <a:gd name="T4" fmla="*/ 61 w 61"/>
                <a:gd name="T5" fmla="*/ 65 h 81"/>
                <a:gd name="T6" fmla="*/ 26 w 61"/>
                <a:gd name="T7" fmla="*/ 0 h 81"/>
                <a:gd name="T8" fmla="*/ 0 w 61"/>
                <a:gd name="T9" fmla="*/ 1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1">
                  <a:moveTo>
                    <a:pt x="0" y="13"/>
                  </a:moveTo>
                  <a:lnTo>
                    <a:pt x="34" y="81"/>
                  </a:lnTo>
                  <a:lnTo>
                    <a:pt x="61" y="65"/>
                  </a:lnTo>
                  <a:lnTo>
                    <a:pt x="2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AD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1" name="Freeform 253"/>
            <p:cNvSpPr>
              <a:spLocks/>
            </p:cNvSpPr>
            <p:nvPr/>
          </p:nvSpPr>
          <p:spPr bwMode="auto">
            <a:xfrm>
              <a:off x="9972153" y="2974185"/>
              <a:ext cx="7938" cy="7937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0 w 6"/>
                <a:gd name="T5" fmla="*/ 4 h 6"/>
                <a:gd name="T6" fmla="*/ 2 w 6"/>
                <a:gd name="T7" fmla="*/ 0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5"/>
                  </a:cubicBez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0" y="1"/>
                    <a:pt x="2" y="0"/>
                  </a:cubicBezTo>
                  <a:cubicBezTo>
                    <a:pt x="3" y="0"/>
                    <a:pt x="5" y="0"/>
                    <a:pt x="5" y="2"/>
                  </a:cubicBezTo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2" name="Freeform 254"/>
            <p:cNvSpPr>
              <a:spLocks/>
            </p:cNvSpPr>
            <p:nvPr/>
          </p:nvSpPr>
          <p:spPr bwMode="auto">
            <a:xfrm>
              <a:off x="9972153" y="2974185"/>
              <a:ext cx="7938" cy="7937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0 w 6"/>
                <a:gd name="T5" fmla="*/ 4 h 6"/>
                <a:gd name="T6" fmla="*/ 2 w 6"/>
                <a:gd name="T7" fmla="*/ 0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5"/>
                  </a:cubicBez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0" y="1"/>
                    <a:pt x="2" y="0"/>
                  </a:cubicBezTo>
                  <a:cubicBezTo>
                    <a:pt x="3" y="0"/>
                    <a:pt x="5" y="0"/>
                    <a:pt x="5" y="2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3" name="Freeform 255"/>
            <p:cNvSpPr>
              <a:spLocks/>
            </p:cNvSpPr>
            <p:nvPr/>
          </p:nvSpPr>
          <p:spPr bwMode="auto">
            <a:xfrm>
              <a:off x="9935641" y="2975773"/>
              <a:ext cx="46038" cy="31750"/>
            </a:xfrm>
            <a:custGeom>
              <a:avLst/>
              <a:gdLst>
                <a:gd name="T0" fmla="*/ 25 w 29"/>
                <a:gd name="T1" fmla="*/ 0 h 20"/>
                <a:gd name="T2" fmla="*/ 0 w 29"/>
                <a:gd name="T3" fmla="*/ 10 h 20"/>
                <a:gd name="T4" fmla="*/ 4 w 29"/>
                <a:gd name="T5" fmla="*/ 20 h 20"/>
                <a:gd name="T6" fmla="*/ 29 w 29"/>
                <a:gd name="T7" fmla="*/ 13 h 20"/>
                <a:gd name="T8" fmla="*/ 25 w 2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">
                  <a:moveTo>
                    <a:pt x="25" y="0"/>
                  </a:moveTo>
                  <a:lnTo>
                    <a:pt x="0" y="10"/>
                  </a:lnTo>
                  <a:lnTo>
                    <a:pt x="4" y="20"/>
                  </a:lnTo>
                  <a:lnTo>
                    <a:pt x="29" y="1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4" name="Freeform 256"/>
            <p:cNvSpPr>
              <a:spLocks/>
            </p:cNvSpPr>
            <p:nvPr/>
          </p:nvSpPr>
          <p:spPr bwMode="auto">
            <a:xfrm>
              <a:off x="9935641" y="2975773"/>
              <a:ext cx="46038" cy="31750"/>
            </a:xfrm>
            <a:custGeom>
              <a:avLst/>
              <a:gdLst>
                <a:gd name="T0" fmla="*/ 25 w 29"/>
                <a:gd name="T1" fmla="*/ 0 h 20"/>
                <a:gd name="T2" fmla="*/ 0 w 29"/>
                <a:gd name="T3" fmla="*/ 10 h 20"/>
                <a:gd name="T4" fmla="*/ 4 w 29"/>
                <a:gd name="T5" fmla="*/ 20 h 20"/>
                <a:gd name="T6" fmla="*/ 29 w 29"/>
                <a:gd name="T7" fmla="*/ 13 h 20"/>
                <a:gd name="T8" fmla="*/ 25 w 2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">
                  <a:moveTo>
                    <a:pt x="25" y="0"/>
                  </a:moveTo>
                  <a:lnTo>
                    <a:pt x="0" y="10"/>
                  </a:lnTo>
                  <a:lnTo>
                    <a:pt x="4" y="20"/>
                  </a:lnTo>
                  <a:lnTo>
                    <a:pt x="29" y="13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5" name="Freeform 257"/>
            <p:cNvSpPr>
              <a:spLocks/>
            </p:cNvSpPr>
            <p:nvPr/>
          </p:nvSpPr>
          <p:spPr bwMode="auto">
            <a:xfrm>
              <a:off x="9929291" y="2988473"/>
              <a:ext cx="15875" cy="23812"/>
            </a:xfrm>
            <a:custGeom>
              <a:avLst/>
              <a:gdLst>
                <a:gd name="T0" fmla="*/ 0 w 11"/>
                <a:gd name="T1" fmla="*/ 3 h 16"/>
                <a:gd name="T2" fmla="*/ 4 w 11"/>
                <a:gd name="T3" fmla="*/ 15 h 16"/>
                <a:gd name="T4" fmla="*/ 5 w 11"/>
                <a:gd name="T5" fmla="*/ 16 h 16"/>
                <a:gd name="T6" fmla="*/ 10 w 11"/>
                <a:gd name="T7" fmla="*/ 14 h 16"/>
                <a:gd name="T8" fmla="*/ 10 w 11"/>
                <a:gd name="T9" fmla="*/ 13 h 16"/>
                <a:gd name="T10" fmla="*/ 6 w 11"/>
                <a:gd name="T11" fmla="*/ 1 h 16"/>
                <a:gd name="T12" fmla="*/ 5 w 11"/>
                <a:gd name="T13" fmla="*/ 0 h 16"/>
                <a:gd name="T14" fmla="*/ 0 w 11"/>
                <a:gd name="T15" fmla="*/ 2 h 16"/>
                <a:gd name="T16" fmla="*/ 0 w 11"/>
                <a:gd name="T1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6">
                  <a:moveTo>
                    <a:pt x="0" y="3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1" y="14"/>
                    <a:pt x="10" y="1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</a:path>
              </a:pathLst>
            </a:cu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6" name="Freeform 258"/>
            <p:cNvSpPr>
              <a:spLocks/>
            </p:cNvSpPr>
            <p:nvPr/>
          </p:nvSpPr>
          <p:spPr bwMode="auto">
            <a:xfrm>
              <a:off x="9964216" y="2975773"/>
              <a:ext cx="17463" cy="22225"/>
            </a:xfrm>
            <a:custGeom>
              <a:avLst/>
              <a:gdLst>
                <a:gd name="T0" fmla="*/ 4 w 11"/>
                <a:gd name="T1" fmla="*/ 14 h 14"/>
                <a:gd name="T2" fmla="*/ 11 w 11"/>
                <a:gd name="T3" fmla="*/ 13 h 14"/>
                <a:gd name="T4" fmla="*/ 7 w 11"/>
                <a:gd name="T5" fmla="*/ 0 h 14"/>
                <a:gd name="T6" fmla="*/ 0 w 11"/>
                <a:gd name="T7" fmla="*/ 2 h 14"/>
                <a:gd name="T8" fmla="*/ 4 w 1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14"/>
                  </a:moveTo>
                  <a:lnTo>
                    <a:pt x="11" y="13"/>
                  </a:lnTo>
                  <a:lnTo>
                    <a:pt x="7" y="0"/>
                  </a:lnTo>
                  <a:lnTo>
                    <a:pt x="0" y="2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0D5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7" name="Freeform 259"/>
            <p:cNvSpPr>
              <a:spLocks/>
            </p:cNvSpPr>
            <p:nvPr/>
          </p:nvSpPr>
          <p:spPr bwMode="auto">
            <a:xfrm>
              <a:off x="9964216" y="2975773"/>
              <a:ext cx="17463" cy="22225"/>
            </a:xfrm>
            <a:custGeom>
              <a:avLst/>
              <a:gdLst>
                <a:gd name="T0" fmla="*/ 4 w 11"/>
                <a:gd name="T1" fmla="*/ 14 h 14"/>
                <a:gd name="T2" fmla="*/ 11 w 11"/>
                <a:gd name="T3" fmla="*/ 13 h 14"/>
                <a:gd name="T4" fmla="*/ 7 w 11"/>
                <a:gd name="T5" fmla="*/ 0 h 14"/>
                <a:gd name="T6" fmla="*/ 0 w 11"/>
                <a:gd name="T7" fmla="*/ 2 h 14"/>
                <a:gd name="T8" fmla="*/ 4 w 1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14"/>
                  </a:moveTo>
                  <a:lnTo>
                    <a:pt x="11" y="13"/>
                  </a:lnTo>
                  <a:lnTo>
                    <a:pt x="7" y="0"/>
                  </a:lnTo>
                  <a:lnTo>
                    <a:pt x="0" y="2"/>
                  </a:lnTo>
                  <a:lnTo>
                    <a:pt x="4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8" name="Oval 260"/>
            <p:cNvSpPr>
              <a:spLocks noChangeArrowheads="1"/>
            </p:cNvSpPr>
            <p:nvPr/>
          </p:nvSpPr>
          <p:spPr bwMode="auto">
            <a:xfrm>
              <a:off x="10454753" y="2870998"/>
              <a:ext cx="87313" cy="85725"/>
            </a:xfrm>
            <a:prstGeom prst="ellipse">
              <a:avLst/>
            </a:pr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29" name="Rectangle 261"/>
            <p:cNvSpPr>
              <a:spLocks noChangeArrowheads="1"/>
            </p:cNvSpPr>
            <p:nvPr/>
          </p:nvSpPr>
          <p:spPr bwMode="auto">
            <a:xfrm>
              <a:off x="10483328" y="2931323"/>
              <a:ext cx="30163" cy="742950"/>
            </a:xfrm>
            <a:prstGeom prst="rect">
              <a:avLst/>
            </a:pr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0" name="Freeform 262"/>
            <p:cNvSpPr>
              <a:spLocks/>
            </p:cNvSpPr>
            <p:nvPr/>
          </p:nvSpPr>
          <p:spPr bwMode="auto">
            <a:xfrm>
              <a:off x="10489678" y="3472660"/>
              <a:ext cx="17463" cy="354012"/>
            </a:xfrm>
            <a:custGeom>
              <a:avLst/>
              <a:gdLst>
                <a:gd name="T0" fmla="*/ 0 w 12"/>
                <a:gd name="T1" fmla="*/ 0 h 240"/>
                <a:gd name="T2" fmla="*/ 0 w 12"/>
                <a:gd name="T3" fmla="*/ 234 h 240"/>
                <a:gd name="T4" fmla="*/ 6 w 12"/>
                <a:gd name="T5" fmla="*/ 240 h 240"/>
                <a:gd name="T6" fmla="*/ 12 w 12"/>
                <a:gd name="T7" fmla="*/ 234 h 240"/>
                <a:gd name="T8" fmla="*/ 12 w 12"/>
                <a:gd name="T9" fmla="*/ 0 h 240"/>
                <a:gd name="T10" fmla="*/ 0 w 12"/>
                <a:gd name="T1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0">
                  <a:moveTo>
                    <a:pt x="0" y="0"/>
                  </a:moveTo>
                  <a:cubicBezTo>
                    <a:pt x="0" y="234"/>
                    <a:pt x="0" y="234"/>
                    <a:pt x="0" y="234"/>
                  </a:cubicBezTo>
                  <a:cubicBezTo>
                    <a:pt x="0" y="238"/>
                    <a:pt x="2" y="240"/>
                    <a:pt x="6" y="240"/>
                  </a:cubicBezTo>
                  <a:cubicBezTo>
                    <a:pt x="9" y="240"/>
                    <a:pt x="12" y="238"/>
                    <a:pt x="12" y="234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1" name="Freeform 263"/>
            <p:cNvSpPr>
              <a:spLocks/>
            </p:cNvSpPr>
            <p:nvPr/>
          </p:nvSpPr>
          <p:spPr bwMode="auto">
            <a:xfrm>
              <a:off x="10483328" y="3532985"/>
              <a:ext cx="128588" cy="296862"/>
            </a:xfrm>
            <a:custGeom>
              <a:avLst/>
              <a:gdLst>
                <a:gd name="T0" fmla="*/ 19 w 87"/>
                <a:gd name="T1" fmla="*/ 0 h 201"/>
                <a:gd name="T2" fmla="*/ 0 w 87"/>
                <a:gd name="T3" fmla="*/ 7 h 201"/>
                <a:gd name="T4" fmla="*/ 30 w 87"/>
                <a:gd name="T5" fmla="*/ 89 h 201"/>
                <a:gd name="T6" fmla="*/ 34 w 87"/>
                <a:gd name="T7" fmla="*/ 88 h 201"/>
                <a:gd name="T8" fmla="*/ 73 w 87"/>
                <a:gd name="T9" fmla="*/ 196 h 201"/>
                <a:gd name="T10" fmla="*/ 82 w 87"/>
                <a:gd name="T11" fmla="*/ 199 h 201"/>
                <a:gd name="T12" fmla="*/ 85 w 87"/>
                <a:gd name="T13" fmla="*/ 191 h 201"/>
                <a:gd name="T14" fmla="*/ 46 w 87"/>
                <a:gd name="T15" fmla="*/ 83 h 201"/>
                <a:gd name="T16" fmla="*/ 49 w 87"/>
                <a:gd name="T17" fmla="*/ 82 h 201"/>
                <a:gd name="T18" fmla="*/ 19 w 87"/>
                <a:gd name="T1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201">
                  <a:moveTo>
                    <a:pt x="19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73" y="196"/>
                    <a:pt x="73" y="196"/>
                    <a:pt x="73" y="196"/>
                  </a:cubicBezTo>
                  <a:cubicBezTo>
                    <a:pt x="75" y="199"/>
                    <a:pt x="78" y="201"/>
                    <a:pt x="82" y="199"/>
                  </a:cubicBezTo>
                  <a:cubicBezTo>
                    <a:pt x="85" y="198"/>
                    <a:pt x="87" y="195"/>
                    <a:pt x="85" y="191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9" y="82"/>
                    <a:pt x="49" y="82"/>
                    <a:pt x="49" y="8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2" name="Freeform 264"/>
            <p:cNvSpPr>
              <a:spLocks/>
            </p:cNvSpPr>
            <p:nvPr/>
          </p:nvSpPr>
          <p:spPr bwMode="auto">
            <a:xfrm>
              <a:off x="10384903" y="3532985"/>
              <a:ext cx="127000" cy="296862"/>
            </a:xfrm>
            <a:custGeom>
              <a:avLst/>
              <a:gdLst>
                <a:gd name="T0" fmla="*/ 68 w 86"/>
                <a:gd name="T1" fmla="*/ 0 h 201"/>
                <a:gd name="T2" fmla="*/ 86 w 86"/>
                <a:gd name="T3" fmla="*/ 7 h 201"/>
                <a:gd name="T4" fmla="*/ 56 w 86"/>
                <a:gd name="T5" fmla="*/ 89 h 201"/>
                <a:gd name="T6" fmla="*/ 53 w 86"/>
                <a:gd name="T7" fmla="*/ 88 h 201"/>
                <a:gd name="T8" fmla="*/ 13 w 86"/>
                <a:gd name="T9" fmla="*/ 196 h 201"/>
                <a:gd name="T10" fmla="*/ 5 w 86"/>
                <a:gd name="T11" fmla="*/ 199 h 201"/>
                <a:gd name="T12" fmla="*/ 1 w 86"/>
                <a:gd name="T13" fmla="*/ 191 h 201"/>
                <a:gd name="T14" fmla="*/ 41 w 86"/>
                <a:gd name="T15" fmla="*/ 83 h 201"/>
                <a:gd name="T16" fmla="*/ 38 w 86"/>
                <a:gd name="T17" fmla="*/ 82 h 201"/>
                <a:gd name="T18" fmla="*/ 68 w 86"/>
                <a:gd name="T1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201">
                  <a:moveTo>
                    <a:pt x="68" y="0"/>
                  </a:moveTo>
                  <a:cubicBezTo>
                    <a:pt x="86" y="7"/>
                    <a:pt x="86" y="7"/>
                    <a:pt x="86" y="7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13" y="196"/>
                    <a:pt x="13" y="196"/>
                    <a:pt x="13" y="196"/>
                  </a:cubicBezTo>
                  <a:cubicBezTo>
                    <a:pt x="12" y="199"/>
                    <a:pt x="8" y="201"/>
                    <a:pt x="5" y="199"/>
                  </a:cubicBezTo>
                  <a:cubicBezTo>
                    <a:pt x="2" y="198"/>
                    <a:pt x="0" y="195"/>
                    <a:pt x="1" y="191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38" y="82"/>
                    <a:pt x="38" y="82"/>
                    <a:pt x="38" y="82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3" name="Freeform 265"/>
            <p:cNvSpPr>
              <a:spLocks/>
            </p:cNvSpPr>
            <p:nvPr/>
          </p:nvSpPr>
          <p:spPr bwMode="auto">
            <a:xfrm>
              <a:off x="10384903" y="2870998"/>
              <a:ext cx="227013" cy="958850"/>
            </a:xfrm>
            <a:custGeom>
              <a:avLst/>
              <a:gdLst>
                <a:gd name="T0" fmla="*/ 152 w 154"/>
                <a:gd name="T1" fmla="*/ 641 h 651"/>
                <a:gd name="T2" fmla="*/ 113 w 154"/>
                <a:gd name="T3" fmla="*/ 533 h 651"/>
                <a:gd name="T4" fmla="*/ 116 w 154"/>
                <a:gd name="T5" fmla="*/ 532 h 651"/>
                <a:gd name="T6" fmla="*/ 87 w 154"/>
                <a:gd name="T7" fmla="*/ 452 h 651"/>
                <a:gd name="T8" fmla="*/ 87 w 154"/>
                <a:gd name="T9" fmla="*/ 58 h 651"/>
                <a:gd name="T10" fmla="*/ 106 w 154"/>
                <a:gd name="T11" fmla="*/ 30 h 651"/>
                <a:gd name="T12" fmla="*/ 77 w 154"/>
                <a:gd name="T13" fmla="*/ 0 h 651"/>
                <a:gd name="T14" fmla="*/ 47 w 154"/>
                <a:gd name="T15" fmla="*/ 30 h 651"/>
                <a:gd name="T16" fmla="*/ 67 w 154"/>
                <a:gd name="T17" fmla="*/ 58 h 651"/>
                <a:gd name="T18" fmla="*/ 67 w 154"/>
                <a:gd name="T19" fmla="*/ 452 h 651"/>
                <a:gd name="T20" fmla="*/ 38 w 154"/>
                <a:gd name="T21" fmla="*/ 532 h 651"/>
                <a:gd name="T22" fmla="*/ 41 w 154"/>
                <a:gd name="T23" fmla="*/ 533 h 651"/>
                <a:gd name="T24" fmla="*/ 1 w 154"/>
                <a:gd name="T25" fmla="*/ 641 h 651"/>
                <a:gd name="T26" fmla="*/ 5 w 154"/>
                <a:gd name="T27" fmla="*/ 649 h 651"/>
                <a:gd name="T28" fmla="*/ 13 w 154"/>
                <a:gd name="T29" fmla="*/ 646 h 651"/>
                <a:gd name="T30" fmla="*/ 53 w 154"/>
                <a:gd name="T31" fmla="*/ 538 h 651"/>
                <a:gd name="T32" fmla="*/ 56 w 154"/>
                <a:gd name="T33" fmla="*/ 539 h 651"/>
                <a:gd name="T34" fmla="*/ 67 w 154"/>
                <a:gd name="T35" fmla="*/ 510 h 651"/>
                <a:gd name="T36" fmla="*/ 67 w 154"/>
                <a:gd name="T37" fmla="*/ 546 h 651"/>
                <a:gd name="T38" fmla="*/ 71 w 154"/>
                <a:gd name="T39" fmla="*/ 546 h 651"/>
                <a:gd name="T40" fmla="*/ 71 w 154"/>
                <a:gd name="T41" fmla="*/ 643 h 651"/>
                <a:gd name="T42" fmla="*/ 77 w 154"/>
                <a:gd name="T43" fmla="*/ 649 h 651"/>
                <a:gd name="T44" fmla="*/ 83 w 154"/>
                <a:gd name="T45" fmla="*/ 643 h 651"/>
                <a:gd name="T46" fmla="*/ 83 w 154"/>
                <a:gd name="T47" fmla="*/ 546 h 651"/>
                <a:gd name="T48" fmla="*/ 87 w 154"/>
                <a:gd name="T49" fmla="*/ 546 h 651"/>
                <a:gd name="T50" fmla="*/ 87 w 154"/>
                <a:gd name="T51" fmla="*/ 510 h 651"/>
                <a:gd name="T52" fmla="*/ 97 w 154"/>
                <a:gd name="T53" fmla="*/ 539 h 651"/>
                <a:gd name="T54" fmla="*/ 101 w 154"/>
                <a:gd name="T55" fmla="*/ 538 h 651"/>
                <a:gd name="T56" fmla="*/ 140 w 154"/>
                <a:gd name="T57" fmla="*/ 646 h 651"/>
                <a:gd name="T58" fmla="*/ 149 w 154"/>
                <a:gd name="T59" fmla="*/ 649 h 651"/>
                <a:gd name="T60" fmla="*/ 152 w 154"/>
                <a:gd name="T61" fmla="*/ 64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4" h="651">
                  <a:moveTo>
                    <a:pt x="152" y="641"/>
                  </a:moveTo>
                  <a:cubicBezTo>
                    <a:pt x="113" y="533"/>
                    <a:pt x="113" y="533"/>
                    <a:pt x="113" y="533"/>
                  </a:cubicBezTo>
                  <a:cubicBezTo>
                    <a:pt x="116" y="532"/>
                    <a:pt x="116" y="532"/>
                    <a:pt x="116" y="532"/>
                  </a:cubicBezTo>
                  <a:cubicBezTo>
                    <a:pt x="87" y="452"/>
                    <a:pt x="87" y="452"/>
                    <a:pt x="87" y="452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98" y="54"/>
                    <a:pt x="106" y="43"/>
                    <a:pt x="106" y="30"/>
                  </a:cubicBezTo>
                  <a:cubicBezTo>
                    <a:pt x="106" y="14"/>
                    <a:pt x="93" y="0"/>
                    <a:pt x="77" y="0"/>
                  </a:cubicBezTo>
                  <a:cubicBezTo>
                    <a:pt x="61" y="0"/>
                    <a:pt x="47" y="14"/>
                    <a:pt x="47" y="30"/>
                  </a:cubicBezTo>
                  <a:cubicBezTo>
                    <a:pt x="47" y="43"/>
                    <a:pt x="55" y="54"/>
                    <a:pt x="67" y="58"/>
                  </a:cubicBezTo>
                  <a:cubicBezTo>
                    <a:pt x="67" y="452"/>
                    <a:pt x="67" y="452"/>
                    <a:pt x="67" y="452"/>
                  </a:cubicBezTo>
                  <a:cubicBezTo>
                    <a:pt x="38" y="532"/>
                    <a:pt x="38" y="532"/>
                    <a:pt x="38" y="532"/>
                  </a:cubicBezTo>
                  <a:cubicBezTo>
                    <a:pt x="41" y="533"/>
                    <a:pt x="41" y="533"/>
                    <a:pt x="41" y="533"/>
                  </a:cubicBezTo>
                  <a:cubicBezTo>
                    <a:pt x="1" y="641"/>
                    <a:pt x="1" y="641"/>
                    <a:pt x="1" y="641"/>
                  </a:cubicBezTo>
                  <a:cubicBezTo>
                    <a:pt x="0" y="645"/>
                    <a:pt x="2" y="648"/>
                    <a:pt x="5" y="649"/>
                  </a:cubicBezTo>
                  <a:cubicBezTo>
                    <a:pt x="8" y="651"/>
                    <a:pt x="12" y="649"/>
                    <a:pt x="13" y="646"/>
                  </a:cubicBezTo>
                  <a:cubicBezTo>
                    <a:pt x="53" y="538"/>
                    <a:pt x="53" y="538"/>
                    <a:pt x="53" y="538"/>
                  </a:cubicBezTo>
                  <a:cubicBezTo>
                    <a:pt x="56" y="539"/>
                    <a:pt x="56" y="539"/>
                    <a:pt x="56" y="539"/>
                  </a:cubicBezTo>
                  <a:cubicBezTo>
                    <a:pt x="67" y="510"/>
                    <a:pt x="67" y="510"/>
                    <a:pt x="67" y="510"/>
                  </a:cubicBezTo>
                  <a:cubicBezTo>
                    <a:pt x="67" y="546"/>
                    <a:pt x="67" y="546"/>
                    <a:pt x="67" y="546"/>
                  </a:cubicBezTo>
                  <a:cubicBezTo>
                    <a:pt x="71" y="546"/>
                    <a:pt x="71" y="546"/>
                    <a:pt x="71" y="546"/>
                  </a:cubicBezTo>
                  <a:cubicBezTo>
                    <a:pt x="71" y="643"/>
                    <a:pt x="71" y="643"/>
                    <a:pt x="71" y="643"/>
                  </a:cubicBezTo>
                  <a:cubicBezTo>
                    <a:pt x="71" y="647"/>
                    <a:pt x="73" y="649"/>
                    <a:pt x="77" y="649"/>
                  </a:cubicBezTo>
                  <a:cubicBezTo>
                    <a:pt x="80" y="649"/>
                    <a:pt x="83" y="647"/>
                    <a:pt x="83" y="643"/>
                  </a:cubicBezTo>
                  <a:cubicBezTo>
                    <a:pt x="83" y="546"/>
                    <a:pt x="83" y="546"/>
                    <a:pt x="83" y="546"/>
                  </a:cubicBezTo>
                  <a:cubicBezTo>
                    <a:pt x="87" y="546"/>
                    <a:pt x="87" y="546"/>
                    <a:pt x="87" y="546"/>
                  </a:cubicBezTo>
                  <a:cubicBezTo>
                    <a:pt x="87" y="510"/>
                    <a:pt x="87" y="510"/>
                    <a:pt x="87" y="510"/>
                  </a:cubicBezTo>
                  <a:cubicBezTo>
                    <a:pt x="97" y="539"/>
                    <a:pt x="97" y="539"/>
                    <a:pt x="97" y="539"/>
                  </a:cubicBezTo>
                  <a:cubicBezTo>
                    <a:pt x="101" y="538"/>
                    <a:pt x="101" y="538"/>
                    <a:pt x="101" y="538"/>
                  </a:cubicBezTo>
                  <a:cubicBezTo>
                    <a:pt x="140" y="646"/>
                    <a:pt x="140" y="646"/>
                    <a:pt x="140" y="646"/>
                  </a:cubicBezTo>
                  <a:cubicBezTo>
                    <a:pt x="142" y="649"/>
                    <a:pt x="145" y="651"/>
                    <a:pt x="149" y="649"/>
                  </a:cubicBezTo>
                  <a:cubicBezTo>
                    <a:pt x="152" y="648"/>
                    <a:pt x="154" y="645"/>
                    <a:pt x="152" y="641"/>
                  </a:cubicBezTo>
                  <a:close/>
                </a:path>
              </a:pathLst>
            </a:custGeom>
            <a:solidFill>
              <a:srgbClr val="0D5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4" name="Freeform 266"/>
            <p:cNvSpPr>
              <a:spLocks/>
            </p:cNvSpPr>
            <p:nvPr/>
          </p:nvSpPr>
          <p:spPr bwMode="auto">
            <a:xfrm>
              <a:off x="9968978" y="2923385"/>
              <a:ext cx="123825" cy="93662"/>
            </a:xfrm>
            <a:custGeom>
              <a:avLst/>
              <a:gdLst>
                <a:gd name="T0" fmla="*/ 78 w 78"/>
                <a:gd name="T1" fmla="*/ 37 h 59"/>
                <a:gd name="T2" fmla="*/ 12 w 78"/>
                <a:gd name="T3" fmla="*/ 59 h 59"/>
                <a:gd name="T4" fmla="*/ 0 w 78"/>
                <a:gd name="T5" fmla="*/ 21 h 59"/>
                <a:gd name="T6" fmla="*/ 66 w 78"/>
                <a:gd name="T7" fmla="*/ 0 h 59"/>
                <a:gd name="T8" fmla="*/ 78 w 78"/>
                <a:gd name="T9" fmla="*/ 3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9">
                  <a:moveTo>
                    <a:pt x="78" y="37"/>
                  </a:moveTo>
                  <a:lnTo>
                    <a:pt x="12" y="59"/>
                  </a:lnTo>
                  <a:lnTo>
                    <a:pt x="0" y="21"/>
                  </a:lnTo>
                  <a:lnTo>
                    <a:pt x="66" y="0"/>
                  </a:lnTo>
                  <a:lnTo>
                    <a:pt x="78" y="37"/>
                  </a:lnTo>
                  <a:close/>
                </a:path>
              </a:pathLst>
            </a:cu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5" name="Freeform 267"/>
            <p:cNvSpPr>
              <a:spLocks/>
            </p:cNvSpPr>
            <p:nvPr/>
          </p:nvSpPr>
          <p:spPr bwMode="auto">
            <a:xfrm>
              <a:off x="9968978" y="2923385"/>
              <a:ext cx="123825" cy="93662"/>
            </a:xfrm>
            <a:custGeom>
              <a:avLst/>
              <a:gdLst>
                <a:gd name="T0" fmla="*/ 78 w 78"/>
                <a:gd name="T1" fmla="*/ 37 h 59"/>
                <a:gd name="T2" fmla="*/ 12 w 78"/>
                <a:gd name="T3" fmla="*/ 59 h 59"/>
                <a:gd name="T4" fmla="*/ 0 w 78"/>
                <a:gd name="T5" fmla="*/ 21 h 59"/>
                <a:gd name="T6" fmla="*/ 66 w 78"/>
                <a:gd name="T7" fmla="*/ 0 h 59"/>
                <a:gd name="T8" fmla="*/ 78 w 78"/>
                <a:gd name="T9" fmla="*/ 3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9">
                  <a:moveTo>
                    <a:pt x="78" y="37"/>
                  </a:moveTo>
                  <a:lnTo>
                    <a:pt x="12" y="59"/>
                  </a:lnTo>
                  <a:lnTo>
                    <a:pt x="0" y="21"/>
                  </a:lnTo>
                  <a:lnTo>
                    <a:pt x="66" y="0"/>
                  </a:lnTo>
                  <a:lnTo>
                    <a:pt x="78" y="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6" name="Freeform 268"/>
            <p:cNvSpPr>
              <a:spLocks/>
            </p:cNvSpPr>
            <p:nvPr/>
          </p:nvSpPr>
          <p:spPr bwMode="auto">
            <a:xfrm>
              <a:off x="10035653" y="2797973"/>
              <a:ext cx="338138" cy="212725"/>
            </a:xfrm>
            <a:custGeom>
              <a:avLst/>
              <a:gdLst>
                <a:gd name="T0" fmla="*/ 213 w 213"/>
                <a:gd name="T1" fmla="*/ 86 h 134"/>
                <a:gd name="T2" fmla="*/ 19 w 213"/>
                <a:gd name="T3" fmla="*/ 134 h 134"/>
                <a:gd name="T4" fmla="*/ 0 w 213"/>
                <a:gd name="T5" fmla="*/ 74 h 134"/>
                <a:gd name="T6" fmla="*/ 185 w 213"/>
                <a:gd name="T7" fmla="*/ 0 h 134"/>
                <a:gd name="T8" fmla="*/ 213 w 213"/>
                <a:gd name="T9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34">
                  <a:moveTo>
                    <a:pt x="213" y="86"/>
                  </a:moveTo>
                  <a:lnTo>
                    <a:pt x="19" y="134"/>
                  </a:lnTo>
                  <a:lnTo>
                    <a:pt x="0" y="74"/>
                  </a:lnTo>
                  <a:lnTo>
                    <a:pt x="185" y="0"/>
                  </a:lnTo>
                  <a:lnTo>
                    <a:pt x="213" y="86"/>
                  </a:lnTo>
                  <a:close/>
                </a:path>
              </a:pathLst>
            </a:cu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7" name="Freeform 269"/>
            <p:cNvSpPr>
              <a:spLocks/>
            </p:cNvSpPr>
            <p:nvPr/>
          </p:nvSpPr>
          <p:spPr bwMode="auto">
            <a:xfrm>
              <a:off x="10035653" y="2797973"/>
              <a:ext cx="338138" cy="212725"/>
            </a:xfrm>
            <a:custGeom>
              <a:avLst/>
              <a:gdLst>
                <a:gd name="T0" fmla="*/ 213 w 213"/>
                <a:gd name="T1" fmla="*/ 86 h 134"/>
                <a:gd name="T2" fmla="*/ 19 w 213"/>
                <a:gd name="T3" fmla="*/ 134 h 134"/>
                <a:gd name="T4" fmla="*/ 0 w 213"/>
                <a:gd name="T5" fmla="*/ 74 h 134"/>
                <a:gd name="T6" fmla="*/ 185 w 213"/>
                <a:gd name="T7" fmla="*/ 0 h 134"/>
                <a:gd name="T8" fmla="*/ 213 w 213"/>
                <a:gd name="T9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34">
                  <a:moveTo>
                    <a:pt x="213" y="86"/>
                  </a:moveTo>
                  <a:lnTo>
                    <a:pt x="19" y="134"/>
                  </a:lnTo>
                  <a:lnTo>
                    <a:pt x="0" y="74"/>
                  </a:lnTo>
                  <a:lnTo>
                    <a:pt x="185" y="0"/>
                  </a:lnTo>
                  <a:lnTo>
                    <a:pt x="213" y="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8" name="Freeform 270"/>
            <p:cNvSpPr>
              <a:spLocks/>
            </p:cNvSpPr>
            <p:nvPr/>
          </p:nvSpPr>
          <p:spPr bwMode="auto">
            <a:xfrm>
              <a:off x="10035653" y="2797973"/>
              <a:ext cx="338138" cy="212725"/>
            </a:xfrm>
            <a:custGeom>
              <a:avLst/>
              <a:gdLst>
                <a:gd name="T0" fmla="*/ 213 w 213"/>
                <a:gd name="T1" fmla="*/ 86 h 134"/>
                <a:gd name="T2" fmla="*/ 19 w 213"/>
                <a:gd name="T3" fmla="*/ 134 h 134"/>
                <a:gd name="T4" fmla="*/ 0 w 213"/>
                <a:gd name="T5" fmla="*/ 74 h 134"/>
                <a:gd name="T6" fmla="*/ 185 w 213"/>
                <a:gd name="T7" fmla="*/ 0 h 134"/>
                <a:gd name="T8" fmla="*/ 213 w 213"/>
                <a:gd name="T9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34">
                  <a:moveTo>
                    <a:pt x="213" y="86"/>
                  </a:moveTo>
                  <a:lnTo>
                    <a:pt x="19" y="134"/>
                  </a:lnTo>
                  <a:lnTo>
                    <a:pt x="0" y="74"/>
                  </a:lnTo>
                  <a:lnTo>
                    <a:pt x="185" y="0"/>
                  </a:lnTo>
                  <a:lnTo>
                    <a:pt x="213" y="86"/>
                  </a:lnTo>
                  <a:close/>
                </a:path>
              </a:pathLst>
            </a:cu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39" name="Freeform 271"/>
            <p:cNvSpPr>
              <a:spLocks/>
            </p:cNvSpPr>
            <p:nvPr/>
          </p:nvSpPr>
          <p:spPr bwMode="auto">
            <a:xfrm>
              <a:off x="10035653" y="2797973"/>
              <a:ext cx="338138" cy="212725"/>
            </a:xfrm>
            <a:custGeom>
              <a:avLst/>
              <a:gdLst>
                <a:gd name="T0" fmla="*/ 213 w 213"/>
                <a:gd name="T1" fmla="*/ 86 h 134"/>
                <a:gd name="T2" fmla="*/ 19 w 213"/>
                <a:gd name="T3" fmla="*/ 134 h 134"/>
                <a:gd name="T4" fmla="*/ 0 w 213"/>
                <a:gd name="T5" fmla="*/ 74 h 134"/>
                <a:gd name="T6" fmla="*/ 185 w 213"/>
                <a:gd name="T7" fmla="*/ 0 h 134"/>
                <a:gd name="T8" fmla="*/ 213 w 213"/>
                <a:gd name="T9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34">
                  <a:moveTo>
                    <a:pt x="213" y="86"/>
                  </a:moveTo>
                  <a:lnTo>
                    <a:pt x="19" y="134"/>
                  </a:lnTo>
                  <a:lnTo>
                    <a:pt x="0" y="74"/>
                  </a:lnTo>
                  <a:lnTo>
                    <a:pt x="185" y="0"/>
                  </a:lnTo>
                  <a:lnTo>
                    <a:pt x="213" y="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0" name="Freeform 272"/>
            <p:cNvSpPr>
              <a:spLocks/>
            </p:cNvSpPr>
            <p:nvPr/>
          </p:nvSpPr>
          <p:spPr bwMode="auto">
            <a:xfrm>
              <a:off x="10210278" y="2834485"/>
              <a:ext cx="69850" cy="131762"/>
            </a:xfrm>
            <a:custGeom>
              <a:avLst/>
              <a:gdLst>
                <a:gd name="T0" fmla="*/ 24 w 44"/>
                <a:gd name="T1" fmla="*/ 83 h 83"/>
                <a:gd name="T2" fmla="*/ 44 w 44"/>
                <a:gd name="T3" fmla="*/ 78 h 83"/>
                <a:gd name="T4" fmla="*/ 18 w 44"/>
                <a:gd name="T5" fmla="*/ 0 h 83"/>
                <a:gd name="T6" fmla="*/ 0 w 44"/>
                <a:gd name="T7" fmla="*/ 8 h 83"/>
                <a:gd name="T8" fmla="*/ 24 w 44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3">
                  <a:moveTo>
                    <a:pt x="24" y="83"/>
                  </a:moveTo>
                  <a:lnTo>
                    <a:pt x="44" y="78"/>
                  </a:lnTo>
                  <a:lnTo>
                    <a:pt x="18" y="0"/>
                  </a:lnTo>
                  <a:lnTo>
                    <a:pt x="0" y="8"/>
                  </a:lnTo>
                  <a:lnTo>
                    <a:pt x="24" y="83"/>
                  </a:lnTo>
                  <a:close/>
                </a:path>
              </a:pathLst>
            </a:custGeom>
            <a:solidFill>
              <a:srgbClr val="0D5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1" name="Freeform 273"/>
            <p:cNvSpPr>
              <a:spLocks/>
            </p:cNvSpPr>
            <p:nvPr/>
          </p:nvSpPr>
          <p:spPr bwMode="auto">
            <a:xfrm>
              <a:off x="10210278" y="2834485"/>
              <a:ext cx="69850" cy="131762"/>
            </a:xfrm>
            <a:custGeom>
              <a:avLst/>
              <a:gdLst>
                <a:gd name="T0" fmla="*/ 24 w 44"/>
                <a:gd name="T1" fmla="*/ 83 h 83"/>
                <a:gd name="T2" fmla="*/ 44 w 44"/>
                <a:gd name="T3" fmla="*/ 78 h 83"/>
                <a:gd name="T4" fmla="*/ 18 w 44"/>
                <a:gd name="T5" fmla="*/ 0 h 83"/>
                <a:gd name="T6" fmla="*/ 0 w 44"/>
                <a:gd name="T7" fmla="*/ 8 h 83"/>
                <a:gd name="T8" fmla="*/ 24 w 44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3">
                  <a:moveTo>
                    <a:pt x="24" y="83"/>
                  </a:moveTo>
                  <a:lnTo>
                    <a:pt x="44" y="78"/>
                  </a:lnTo>
                  <a:lnTo>
                    <a:pt x="18" y="0"/>
                  </a:lnTo>
                  <a:lnTo>
                    <a:pt x="0" y="8"/>
                  </a:lnTo>
                  <a:lnTo>
                    <a:pt x="24" y="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2" name="Freeform 274"/>
            <p:cNvSpPr>
              <a:spLocks/>
            </p:cNvSpPr>
            <p:nvPr/>
          </p:nvSpPr>
          <p:spPr bwMode="auto">
            <a:xfrm>
              <a:off x="10010253" y="2934498"/>
              <a:ext cx="50800" cy="68262"/>
            </a:xfrm>
            <a:custGeom>
              <a:avLst/>
              <a:gdLst>
                <a:gd name="T0" fmla="*/ 12 w 32"/>
                <a:gd name="T1" fmla="*/ 43 h 43"/>
                <a:gd name="T2" fmla="*/ 32 w 32"/>
                <a:gd name="T3" fmla="*/ 37 h 43"/>
                <a:gd name="T4" fmla="*/ 20 w 32"/>
                <a:gd name="T5" fmla="*/ 0 h 43"/>
                <a:gd name="T6" fmla="*/ 0 w 32"/>
                <a:gd name="T7" fmla="*/ 6 h 43"/>
                <a:gd name="T8" fmla="*/ 12 w 3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3">
                  <a:moveTo>
                    <a:pt x="12" y="43"/>
                  </a:moveTo>
                  <a:lnTo>
                    <a:pt x="32" y="37"/>
                  </a:lnTo>
                  <a:lnTo>
                    <a:pt x="20" y="0"/>
                  </a:lnTo>
                  <a:lnTo>
                    <a:pt x="0" y="6"/>
                  </a:lnTo>
                  <a:lnTo>
                    <a:pt x="12" y="43"/>
                  </a:lnTo>
                  <a:close/>
                </a:path>
              </a:pathLst>
            </a:custGeom>
            <a:solidFill>
              <a:srgbClr val="0D5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3" name="Freeform 275"/>
            <p:cNvSpPr>
              <a:spLocks/>
            </p:cNvSpPr>
            <p:nvPr/>
          </p:nvSpPr>
          <p:spPr bwMode="auto">
            <a:xfrm>
              <a:off x="10010253" y="2934498"/>
              <a:ext cx="50800" cy="68262"/>
            </a:xfrm>
            <a:custGeom>
              <a:avLst/>
              <a:gdLst>
                <a:gd name="T0" fmla="*/ 12 w 32"/>
                <a:gd name="T1" fmla="*/ 43 h 43"/>
                <a:gd name="T2" fmla="*/ 32 w 32"/>
                <a:gd name="T3" fmla="*/ 37 h 43"/>
                <a:gd name="T4" fmla="*/ 20 w 32"/>
                <a:gd name="T5" fmla="*/ 0 h 43"/>
                <a:gd name="T6" fmla="*/ 0 w 32"/>
                <a:gd name="T7" fmla="*/ 6 h 43"/>
                <a:gd name="T8" fmla="*/ 12 w 3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3">
                  <a:moveTo>
                    <a:pt x="12" y="43"/>
                  </a:moveTo>
                  <a:lnTo>
                    <a:pt x="32" y="37"/>
                  </a:lnTo>
                  <a:lnTo>
                    <a:pt x="20" y="0"/>
                  </a:lnTo>
                  <a:lnTo>
                    <a:pt x="0" y="6"/>
                  </a:lnTo>
                  <a:lnTo>
                    <a:pt x="12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4" name="Freeform 276"/>
            <p:cNvSpPr>
              <a:spLocks/>
            </p:cNvSpPr>
            <p:nvPr/>
          </p:nvSpPr>
          <p:spPr bwMode="auto">
            <a:xfrm>
              <a:off x="10234091" y="2613823"/>
              <a:ext cx="579438" cy="363537"/>
            </a:xfrm>
            <a:custGeom>
              <a:avLst/>
              <a:gdLst>
                <a:gd name="T0" fmla="*/ 365 w 365"/>
                <a:gd name="T1" fmla="*/ 147 h 229"/>
                <a:gd name="T2" fmla="*/ 32 w 365"/>
                <a:gd name="T3" fmla="*/ 229 h 229"/>
                <a:gd name="T4" fmla="*/ 0 w 365"/>
                <a:gd name="T5" fmla="*/ 127 h 229"/>
                <a:gd name="T6" fmla="*/ 318 w 365"/>
                <a:gd name="T7" fmla="*/ 0 h 229"/>
                <a:gd name="T8" fmla="*/ 365 w 365"/>
                <a:gd name="T9" fmla="*/ 14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229">
                  <a:moveTo>
                    <a:pt x="365" y="147"/>
                  </a:moveTo>
                  <a:lnTo>
                    <a:pt x="32" y="229"/>
                  </a:lnTo>
                  <a:lnTo>
                    <a:pt x="0" y="127"/>
                  </a:lnTo>
                  <a:lnTo>
                    <a:pt x="318" y="0"/>
                  </a:lnTo>
                  <a:lnTo>
                    <a:pt x="365" y="147"/>
                  </a:lnTo>
                  <a:close/>
                </a:path>
              </a:pathLst>
            </a:cu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5" name="Freeform 277"/>
            <p:cNvSpPr>
              <a:spLocks/>
            </p:cNvSpPr>
            <p:nvPr/>
          </p:nvSpPr>
          <p:spPr bwMode="auto">
            <a:xfrm>
              <a:off x="10234091" y="2613823"/>
              <a:ext cx="579438" cy="363537"/>
            </a:xfrm>
            <a:custGeom>
              <a:avLst/>
              <a:gdLst>
                <a:gd name="T0" fmla="*/ 365 w 365"/>
                <a:gd name="T1" fmla="*/ 147 h 229"/>
                <a:gd name="T2" fmla="*/ 32 w 365"/>
                <a:gd name="T3" fmla="*/ 229 h 229"/>
                <a:gd name="T4" fmla="*/ 0 w 365"/>
                <a:gd name="T5" fmla="*/ 127 h 229"/>
                <a:gd name="T6" fmla="*/ 318 w 365"/>
                <a:gd name="T7" fmla="*/ 0 h 229"/>
                <a:gd name="T8" fmla="*/ 365 w 365"/>
                <a:gd name="T9" fmla="*/ 14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229">
                  <a:moveTo>
                    <a:pt x="365" y="147"/>
                  </a:moveTo>
                  <a:lnTo>
                    <a:pt x="32" y="229"/>
                  </a:lnTo>
                  <a:lnTo>
                    <a:pt x="0" y="127"/>
                  </a:lnTo>
                  <a:lnTo>
                    <a:pt x="318" y="0"/>
                  </a:lnTo>
                  <a:lnTo>
                    <a:pt x="365" y="1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6" name="Freeform 278"/>
            <p:cNvSpPr>
              <a:spLocks/>
            </p:cNvSpPr>
            <p:nvPr/>
          </p:nvSpPr>
          <p:spPr bwMode="auto">
            <a:xfrm>
              <a:off x="10042003" y="2877348"/>
              <a:ext cx="182563" cy="77787"/>
            </a:xfrm>
            <a:custGeom>
              <a:avLst/>
              <a:gdLst>
                <a:gd name="T0" fmla="*/ 111 w 115"/>
                <a:gd name="T1" fmla="*/ 0 h 49"/>
                <a:gd name="T2" fmla="*/ 0 w 115"/>
                <a:gd name="T3" fmla="*/ 38 h 49"/>
                <a:gd name="T4" fmla="*/ 0 w 115"/>
                <a:gd name="T5" fmla="*/ 39 h 49"/>
                <a:gd name="T6" fmla="*/ 3 w 115"/>
                <a:gd name="T7" fmla="*/ 49 h 49"/>
                <a:gd name="T8" fmla="*/ 115 w 115"/>
                <a:gd name="T9" fmla="*/ 11 h 49"/>
                <a:gd name="T10" fmla="*/ 114 w 115"/>
                <a:gd name="T11" fmla="*/ 7 h 49"/>
                <a:gd name="T12" fmla="*/ 111 w 115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49">
                  <a:moveTo>
                    <a:pt x="111" y="0"/>
                  </a:moveTo>
                  <a:lnTo>
                    <a:pt x="0" y="38"/>
                  </a:lnTo>
                  <a:lnTo>
                    <a:pt x="0" y="39"/>
                  </a:lnTo>
                  <a:lnTo>
                    <a:pt x="3" y="49"/>
                  </a:lnTo>
                  <a:lnTo>
                    <a:pt x="115" y="11"/>
                  </a:lnTo>
                  <a:lnTo>
                    <a:pt x="114" y="7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409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7" name="Freeform 279"/>
            <p:cNvSpPr>
              <a:spLocks/>
            </p:cNvSpPr>
            <p:nvPr/>
          </p:nvSpPr>
          <p:spPr bwMode="auto">
            <a:xfrm>
              <a:off x="10042003" y="2877348"/>
              <a:ext cx="182563" cy="77787"/>
            </a:xfrm>
            <a:custGeom>
              <a:avLst/>
              <a:gdLst>
                <a:gd name="T0" fmla="*/ 111 w 115"/>
                <a:gd name="T1" fmla="*/ 0 h 49"/>
                <a:gd name="T2" fmla="*/ 0 w 115"/>
                <a:gd name="T3" fmla="*/ 38 h 49"/>
                <a:gd name="T4" fmla="*/ 0 w 115"/>
                <a:gd name="T5" fmla="*/ 39 h 49"/>
                <a:gd name="T6" fmla="*/ 3 w 115"/>
                <a:gd name="T7" fmla="*/ 49 h 49"/>
                <a:gd name="T8" fmla="*/ 115 w 115"/>
                <a:gd name="T9" fmla="*/ 11 h 49"/>
                <a:gd name="T10" fmla="*/ 114 w 115"/>
                <a:gd name="T11" fmla="*/ 7 h 49"/>
                <a:gd name="T12" fmla="*/ 111 w 115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49">
                  <a:moveTo>
                    <a:pt x="111" y="0"/>
                  </a:moveTo>
                  <a:lnTo>
                    <a:pt x="0" y="38"/>
                  </a:lnTo>
                  <a:lnTo>
                    <a:pt x="0" y="39"/>
                  </a:lnTo>
                  <a:lnTo>
                    <a:pt x="3" y="49"/>
                  </a:lnTo>
                  <a:lnTo>
                    <a:pt x="115" y="11"/>
                  </a:lnTo>
                  <a:lnTo>
                    <a:pt x="114" y="7"/>
                  </a:lnTo>
                  <a:lnTo>
                    <a:pt x="1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8" name="Freeform 280"/>
            <p:cNvSpPr>
              <a:spLocks/>
            </p:cNvSpPr>
            <p:nvPr/>
          </p:nvSpPr>
          <p:spPr bwMode="auto">
            <a:xfrm>
              <a:off x="10222978" y="2888460"/>
              <a:ext cx="1588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4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4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7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49" name="Freeform 281"/>
            <p:cNvSpPr>
              <a:spLocks/>
            </p:cNvSpPr>
            <p:nvPr/>
          </p:nvSpPr>
          <p:spPr bwMode="auto">
            <a:xfrm>
              <a:off x="10222978" y="2888460"/>
              <a:ext cx="1588" cy="6350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4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1" y="4"/>
                  </a:lnTo>
                  <a:lnTo>
                    <a:pt x="1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0" name="Freeform 282"/>
            <p:cNvSpPr>
              <a:spLocks/>
            </p:cNvSpPr>
            <p:nvPr/>
          </p:nvSpPr>
          <p:spPr bwMode="auto">
            <a:xfrm>
              <a:off x="10042003" y="2937673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7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1" name="Freeform 283"/>
            <p:cNvSpPr>
              <a:spLocks/>
            </p:cNvSpPr>
            <p:nvPr/>
          </p:nvSpPr>
          <p:spPr bwMode="auto">
            <a:xfrm>
              <a:off x="10042003" y="2937673"/>
              <a:ext cx="0" cy="1587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2" name="Freeform 284"/>
            <p:cNvSpPr>
              <a:spLocks/>
            </p:cNvSpPr>
            <p:nvPr/>
          </p:nvSpPr>
          <p:spPr bwMode="auto">
            <a:xfrm>
              <a:off x="9973741" y="2972598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D5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3" name="Freeform 285"/>
            <p:cNvSpPr>
              <a:spLocks/>
            </p:cNvSpPr>
            <p:nvPr/>
          </p:nvSpPr>
          <p:spPr bwMode="auto">
            <a:xfrm>
              <a:off x="9973741" y="2972598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4" name="Freeform 286"/>
            <p:cNvSpPr>
              <a:spLocks/>
            </p:cNvSpPr>
            <p:nvPr/>
          </p:nvSpPr>
          <p:spPr bwMode="auto">
            <a:xfrm>
              <a:off x="9973741" y="2956723"/>
              <a:ext cx="44450" cy="22225"/>
            </a:xfrm>
            <a:custGeom>
              <a:avLst/>
              <a:gdLst>
                <a:gd name="T0" fmla="*/ 26 w 28"/>
                <a:gd name="T1" fmla="*/ 0 h 14"/>
                <a:gd name="T2" fmla="*/ 0 w 28"/>
                <a:gd name="T3" fmla="*/ 10 h 14"/>
                <a:gd name="T4" fmla="*/ 1 w 28"/>
                <a:gd name="T5" fmla="*/ 11 h 14"/>
                <a:gd name="T6" fmla="*/ 1 w 28"/>
                <a:gd name="T7" fmla="*/ 14 h 14"/>
                <a:gd name="T8" fmla="*/ 28 w 28"/>
                <a:gd name="T9" fmla="*/ 6 h 14"/>
                <a:gd name="T10" fmla="*/ 26 w 2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4">
                  <a:moveTo>
                    <a:pt x="26" y="0"/>
                  </a:moveTo>
                  <a:lnTo>
                    <a:pt x="0" y="10"/>
                  </a:lnTo>
                  <a:lnTo>
                    <a:pt x="1" y="11"/>
                  </a:lnTo>
                  <a:lnTo>
                    <a:pt x="1" y="14"/>
                  </a:lnTo>
                  <a:lnTo>
                    <a:pt x="28" y="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409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5" name="Freeform 287"/>
            <p:cNvSpPr>
              <a:spLocks/>
            </p:cNvSpPr>
            <p:nvPr/>
          </p:nvSpPr>
          <p:spPr bwMode="auto">
            <a:xfrm>
              <a:off x="9973741" y="2956723"/>
              <a:ext cx="44450" cy="22225"/>
            </a:xfrm>
            <a:custGeom>
              <a:avLst/>
              <a:gdLst>
                <a:gd name="T0" fmla="*/ 26 w 28"/>
                <a:gd name="T1" fmla="*/ 0 h 14"/>
                <a:gd name="T2" fmla="*/ 0 w 28"/>
                <a:gd name="T3" fmla="*/ 10 h 14"/>
                <a:gd name="T4" fmla="*/ 1 w 28"/>
                <a:gd name="T5" fmla="*/ 11 h 14"/>
                <a:gd name="T6" fmla="*/ 1 w 28"/>
                <a:gd name="T7" fmla="*/ 14 h 14"/>
                <a:gd name="T8" fmla="*/ 28 w 28"/>
                <a:gd name="T9" fmla="*/ 6 h 14"/>
                <a:gd name="T10" fmla="*/ 26 w 2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4">
                  <a:moveTo>
                    <a:pt x="26" y="0"/>
                  </a:moveTo>
                  <a:lnTo>
                    <a:pt x="0" y="10"/>
                  </a:lnTo>
                  <a:lnTo>
                    <a:pt x="1" y="11"/>
                  </a:lnTo>
                  <a:lnTo>
                    <a:pt x="1" y="14"/>
                  </a:lnTo>
                  <a:lnTo>
                    <a:pt x="28" y="6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6" name="Freeform 288"/>
            <p:cNvSpPr>
              <a:spLocks/>
            </p:cNvSpPr>
            <p:nvPr/>
          </p:nvSpPr>
          <p:spPr bwMode="auto">
            <a:xfrm>
              <a:off x="10788128" y="2616998"/>
              <a:ext cx="103188" cy="198437"/>
            </a:xfrm>
            <a:custGeom>
              <a:avLst/>
              <a:gdLst>
                <a:gd name="T0" fmla="*/ 43 w 70"/>
                <a:gd name="T1" fmla="*/ 135 h 135"/>
                <a:gd name="T2" fmla="*/ 59 w 70"/>
                <a:gd name="T3" fmla="*/ 56 h 135"/>
                <a:gd name="T4" fmla="*/ 0 w 70"/>
                <a:gd name="T5" fmla="*/ 0 h 135"/>
                <a:gd name="T6" fmla="*/ 43 w 70"/>
                <a:gd name="T7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135">
                  <a:moveTo>
                    <a:pt x="43" y="135"/>
                  </a:moveTo>
                  <a:cubicBezTo>
                    <a:pt x="63" y="122"/>
                    <a:pt x="70" y="89"/>
                    <a:pt x="59" y="56"/>
                  </a:cubicBezTo>
                  <a:cubicBezTo>
                    <a:pt x="49" y="22"/>
                    <a:pt x="23" y="0"/>
                    <a:pt x="0" y="0"/>
                  </a:cubicBezTo>
                  <a:cubicBezTo>
                    <a:pt x="43" y="135"/>
                    <a:pt x="43" y="135"/>
                    <a:pt x="43" y="1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7" name="Freeform 289"/>
            <p:cNvSpPr>
              <a:spLocks/>
            </p:cNvSpPr>
            <p:nvPr/>
          </p:nvSpPr>
          <p:spPr bwMode="auto">
            <a:xfrm>
              <a:off x="10788128" y="2616998"/>
              <a:ext cx="77788" cy="60325"/>
            </a:xfrm>
            <a:custGeom>
              <a:avLst/>
              <a:gdLst>
                <a:gd name="T0" fmla="*/ 13 w 53"/>
                <a:gd name="T1" fmla="*/ 27 h 41"/>
                <a:gd name="T2" fmla="*/ 53 w 53"/>
                <a:gd name="T3" fmla="*/ 41 h 41"/>
                <a:gd name="T4" fmla="*/ 0 w 53"/>
                <a:gd name="T5" fmla="*/ 0 h 41"/>
                <a:gd name="T6" fmla="*/ 8 w 53"/>
                <a:gd name="T7" fmla="*/ 27 h 41"/>
                <a:gd name="T8" fmla="*/ 13 w 53"/>
                <a:gd name="T9" fmla="*/ 2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1">
                  <a:moveTo>
                    <a:pt x="13" y="27"/>
                  </a:moveTo>
                  <a:cubicBezTo>
                    <a:pt x="28" y="27"/>
                    <a:pt x="42" y="32"/>
                    <a:pt x="53" y="41"/>
                  </a:cubicBezTo>
                  <a:cubicBezTo>
                    <a:pt x="41" y="16"/>
                    <a:pt x="20" y="0"/>
                    <a:pt x="0" y="0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7"/>
                    <a:pt x="11" y="27"/>
                    <a:pt x="13" y="27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8" name="Freeform 290"/>
            <p:cNvSpPr>
              <a:spLocks/>
            </p:cNvSpPr>
            <p:nvPr/>
          </p:nvSpPr>
          <p:spPr bwMode="auto">
            <a:xfrm>
              <a:off x="10730978" y="2577310"/>
              <a:ext cx="147638" cy="287337"/>
            </a:xfrm>
            <a:custGeom>
              <a:avLst/>
              <a:gdLst>
                <a:gd name="T0" fmla="*/ 93 w 93"/>
                <a:gd name="T1" fmla="*/ 169 h 181"/>
                <a:gd name="T2" fmla="*/ 55 w 93"/>
                <a:gd name="T3" fmla="*/ 181 h 181"/>
                <a:gd name="T4" fmla="*/ 0 w 93"/>
                <a:gd name="T5" fmla="*/ 13 h 181"/>
                <a:gd name="T6" fmla="*/ 39 w 93"/>
                <a:gd name="T7" fmla="*/ 0 h 181"/>
                <a:gd name="T8" fmla="*/ 93 w 93"/>
                <a:gd name="T9" fmla="*/ 16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81">
                  <a:moveTo>
                    <a:pt x="93" y="169"/>
                  </a:moveTo>
                  <a:lnTo>
                    <a:pt x="55" y="181"/>
                  </a:lnTo>
                  <a:lnTo>
                    <a:pt x="0" y="13"/>
                  </a:lnTo>
                  <a:lnTo>
                    <a:pt x="39" y="0"/>
                  </a:lnTo>
                  <a:lnTo>
                    <a:pt x="93" y="169"/>
                  </a:lnTo>
                  <a:close/>
                </a:path>
              </a:pathLst>
            </a:custGeom>
            <a:solidFill>
              <a:srgbClr val="107C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59" name="Freeform 291"/>
            <p:cNvSpPr>
              <a:spLocks/>
            </p:cNvSpPr>
            <p:nvPr/>
          </p:nvSpPr>
          <p:spPr bwMode="auto">
            <a:xfrm>
              <a:off x="10730978" y="2577310"/>
              <a:ext cx="147638" cy="287337"/>
            </a:xfrm>
            <a:custGeom>
              <a:avLst/>
              <a:gdLst>
                <a:gd name="T0" fmla="*/ 93 w 93"/>
                <a:gd name="T1" fmla="*/ 169 h 181"/>
                <a:gd name="T2" fmla="*/ 55 w 93"/>
                <a:gd name="T3" fmla="*/ 181 h 181"/>
                <a:gd name="T4" fmla="*/ 0 w 93"/>
                <a:gd name="T5" fmla="*/ 13 h 181"/>
                <a:gd name="T6" fmla="*/ 39 w 93"/>
                <a:gd name="T7" fmla="*/ 0 h 181"/>
                <a:gd name="T8" fmla="*/ 93 w 93"/>
                <a:gd name="T9" fmla="*/ 16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81">
                  <a:moveTo>
                    <a:pt x="93" y="169"/>
                  </a:moveTo>
                  <a:lnTo>
                    <a:pt x="55" y="181"/>
                  </a:lnTo>
                  <a:lnTo>
                    <a:pt x="0" y="13"/>
                  </a:lnTo>
                  <a:lnTo>
                    <a:pt x="39" y="0"/>
                  </a:lnTo>
                  <a:lnTo>
                    <a:pt x="93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60" name="Freeform 292"/>
            <p:cNvSpPr>
              <a:spLocks/>
            </p:cNvSpPr>
            <p:nvPr/>
          </p:nvSpPr>
          <p:spPr bwMode="auto">
            <a:xfrm>
              <a:off x="10708753" y="2613823"/>
              <a:ext cx="104775" cy="241300"/>
            </a:xfrm>
            <a:custGeom>
              <a:avLst/>
              <a:gdLst>
                <a:gd name="T0" fmla="*/ 47 w 66"/>
                <a:gd name="T1" fmla="*/ 152 h 152"/>
                <a:gd name="T2" fmla="*/ 66 w 66"/>
                <a:gd name="T3" fmla="*/ 147 h 152"/>
                <a:gd name="T4" fmla="*/ 19 w 66"/>
                <a:gd name="T5" fmla="*/ 0 h 152"/>
                <a:gd name="T6" fmla="*/ 0 w 66"/>
                <a:gd name="T7" fmla="*/ 8 h 152"/>
                <a:gd name="T8" fmla="*/ 35 w 66"/>
                <a:gd name="T9" fmla="*/ 115 h 152"/>
                <a:gd name="T10" fmla="*/ 47 w 66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52">
                  <a:moveTo>
                    <a:pt x="47" y="152"/>
                  </a:moveTo>
                  <a:lnTo>
                    <a:pt x="66" y="147"/>
                  </a:lnTo>
                  <a:lnTo>
                    <a:pt x="19" y="0"/>
                  </a:lnTo>
                  <a:lnTo>
                    <a:pt x="0" y="8"/>
                  </a:lnTo>
                  <a:lnTo>
                    <a:pt x="35" y="115"/>
                  </a:lnTo>
                  <a:lnTo>
                    <a:pt x="47" y="152"/>
                  </a:lnTo>
                  <a:close/>
                </a:path>
              </a:pathLst>
            </a:custGeom>
            <a:solidFill>
              <a:srgbClr val="0D5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61" name="Freeform 293"/>
            <p:cNvSpPr>
              <a:spLocks/>
            </p:cNvSpPr>
            <p:nvPr/>
          </p:nvSpPr>
          <p:spPr bwMode="auto">
            <a:xfrm>
              <a:off x="10708753" y="2613823"/>
              <a:ext cx="104775" cy="241300"/>
            </a:xfrm>
            <a:custGeom>
              <a:avLst/>
              <a:gdLst>
                <a:gd name="T0" fmla="*/ 47 w 66"/>
                <a:gd name="T1" fmla="*/ 152 h 152"/>
                <a:gd name="T2" fmla="*/ 66 w 66"/>
                <a:gd name="T3" fmla="*/ 147 h 152"/>
                <a:gd name="T4" fmla="*/ 19 w 66"/>
                <a:gd name="T5" fmla="*/ 0 h 152"/>
                <a:gd name="T6" fmla="*/ 0 w 66"/>
                <a:gd name="T7" fmla="*/ 8 h 152"/>
                <a:gd name="T8" fmla="*/ 35 w 66"/>
                <a:gd name="T9" fmla="*/ 115 h 152"/>
                <a:gd name="T10" fmla="*/ 47 w 66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52">
                  <a:moveTo>
                    <a:pt x="47" y="152"/>
                  </a:moveTo>
                  <a:lnTo>
                    <a:pt x="66" y="147"/>
                  </a:lnTo>
                  <a:lnTo>
                    <a:pt x="19" y="0"/>
                  </a:lnTo>
                  <a:lnTo>
                    <a:pt x="0" y="8"/>
                  </a:lnTo>
                  <a:lnTo>
                    <a:pt x="35" y="115"/>
                  </a:lnTo>
                  <a:lnTo>
                    <a:pt x="47" y="1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62" name="Freeform 294"/>
            <p:cNvSpPr>
              <a:spLocks/>
            </p:cNvSpPr>
            <p:nvPr/>
          </p:nvSpPr>
          <p:spPr bwMode="auto">
            <a:xfrm>
              <a:off x="10242028" y="2844010"/>
              <a:ext cx="1588" cy="635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1 w 1"/>
                <a:gd name="T7" fmla="*/ 4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9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63" name="Freeform 295"/>
            <p:cNvSpPr>
              <a:spLocks/>
            </p:cNvSpPr>
            <p:nvPr/>
          </p:nvSpPr>
          <p:spPr bwMode="auto">
            <a:xfrm>
              <a:off x="10242028" y="2844010"/>
              <a:ext cx="1588" cy="635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1 w 1"/>
                <a:gd name="T7" fmla="*/ 4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64" name="Freeform 296"/>
            <p:cNvSpPr>
              <a:spLocks/>
            </p:cNvSpPr>
            <p:nvPr/>
          </p:nvSpPr>
          <p:spPr bwMode="auto">
            <a:xfrm>
              <a:off x="10242028" y="2844010"/>
              <a:ext cx="1588" cy="635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7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65" name="Freeform 297"/>
            <p:cNvSpPr>
              <a:spLocks/>
            </p:cNvSpPr>
            <p:nvPr/>
          </p:nvSpPr>
          <p:spPr bwMode="auto">
            <a:xfrm>
              <a:off x="10242028" y="2844010"/>
              <a:ext cx="1588" cy="635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0 h 4"/>
                <a:gd name="T4" fmla="*/ 1 w 1"/>
                <a:gd name="T5" fmla="*/ 4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lnTo>
                    <a:pt x="0" y="0"/>
                  </a:lnTo>
                  <a:lnTo>
                    <a:pt x="1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66" name="Freeform 298"/>
            <p:cNvSpPr>
              <a:spLocks/>
            </p:cNvSpPr>
            <p:nvPr/>
          </p:nvSpPr>
          <p:spPr bwMode="auto">
            <a:xfrm>
              <a:off x="10242028" y="2677323"/>
              <a:ext cx="490538" cy="190500"/>
            </a:xfrm>
            <a:custGeom>
              <a:avLst/>
              <a:gdLst>
                <a:gd name="T0" fmla="*/ 304 w 309"/>
                <a:gd name="T1" fmla="*/ 0 h 120"/>
                <a:gd name="T2" fmla="*/ 0 w 309"/>
                <a:gd name="T3" fmla="*/ 105 h 120"/>
                <a:gd name="T4" fmla="*/ 1 w 309"/>
                <a:gd name="T5" fmla="*/ 109 h 120"/>
                <a:gd name="T6" fmla="*/ 5 w 309"/>
                <a:gd name="T7" fmla="*/ 120 h 120"/>
                <a:gd name="T8" fmla="*/ 309 w 309"/>
                <a:gd name="T9" fmla="*/ 15 h 120"/>
                <a:gd name="T10" fmla="*/ 307 w 309"/>
                <a:gd name="T11" fmla="*/ 8 h 120"/>
                <a:gd name="T12" fmla="*/ 304 w 309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120">
                  <a:moveTo>
                    <a:pt x="304" y="0"/>
                  </a:moveTo>
                  <a:lnTo>
                    <a:pt x="0" y="105"/>
                  </a:lnTo>
                  <a:lnTo>
                    <a:pt x="1" y="109"/>
                  </a:lnTo>
                  <a:lnTo>
                    <a:pt x="5" y="120"/>
                  </a:lnTo>
                  <a:lnTo>
                    <a:pt x="309" y="15"/>
                  </a:lnTo>
                  <a:lnTo>
                    <a:pt x="307" y="8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409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67" name="Freeform 299"/>
            <p:cNvSpPr>
              <a:spLocks/>
            </p:cNvSpPr>
            <p:nvPr/>
          </p:nvSpPr>
          <p:spPr bwMode="auto">
            <a:xfrm>
              <a:off x="10242028" y="2677323"/>
              <a:ext cx="490538" cy="190500"/>
            </a:xfrm>
            <a:custGeom>
              <a:avLst/>
              <a:gdLst>
                <a:gd name="T0" fmla="*/ 304 w 309"/>
                <a:gd name="T1" fmla="*/ 0 h 120"/>
                <a:gd name="T2" fmla="*/ 0 w 309"/>
                <a:gd name="T3" fmla="*/ 105 h 120"/>
                <a:gd name="T4" fmla="*/ 1 w 309"/>
                <a:gd name="T5" fmla="*/ 109 h 120"/>
                <a:gd name="T6" fmla="*/ 5 w 309"/>
                <a:gd name="T7" fmla="*/ 120 h 120"/>
                <a:gd name="T8" fmla="*/ 309 w 309"/>
                <a:gd name="T9" fmla="*/ 15 h 120"/>
                <a:gd name="T10" fmla="*/ 307 w 309"/>
                <a:gd name="T11" fmla="*/ 8 h 120"/>
                <a:gd name="T12" fmla="*/ 304 w 309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120">
                  <a:moveTo>
                    <a:pt x="304" y="0"/>
                  </a:moveTo>
                  <a:lnTo>
                    <a:pt x="0" y="105"/>
                  </a:lnTo>
                  <a:lnTo>
                    <a:pt x="1" y="109"/>
                  </a:lnTo>
                  <a:lnTo>
                    <a:pt x="5" y="120"/>
                  </a:lnTo>
                  <a:lnTo>
                    <a:pt x="309" y="15"/>
                  </a:lnTo>
                  <a:lnTo>
                    <a:pt x="307" y="8"/>
                  </a:lnTo>
                  <a:lnTo>
                    <a:pt x="3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68" name="Freeform 300"/>
            <p:cNvSpPr>
              <a:spLocks/>
            </p:cNvSpPr>
            <p:nvPr/>
          </p:nvSpPr>
          <p:spPr bwMode="auto">
            <a:xfrm>
              <a:off x="10729391" y="2690023"/>
              <a:ext cx="3175" cy="11112"/>
            </a:xfrm>
            <a:custGeom>
              <a:avLst/>
              <a:gdLst>
                <a:gd name="T0" fmla="*/ 0 w 2"/>
                <a:gd name="T1" fmla="*/ 0 h 7"/>
                <a:gd name="T2" fmla="*/ 2 w 2"/>
                <a:gd name="T3" fmla="*/ 7 h 7"/>
                <a:gd name="T4" fmla="*/ 2 w 2"/>
                <a:gd name="T5" fmla="*/ 7 h 7"/>
                <a:gd name="T6" fmla="*/ 0 w 2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2" y="7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7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69" name="Freeform 301"/>
            <p:cNvSpPr>
              <a:spLocks/>
            </p:cNvSpPr>
            <p:nvPr/>
          </p:nvSpPr>
          <p:spPr bwMode="auto">
            <a:xfrm>
              <a:off x="10729391" y="2690023"/>
              <a:ext cx="3175" cy="11112"/>
            </a:xfrm>
            <a:custGeom>
              <a:avLst/>
              <a:gdLst>
                <a:gd name="T0" fmla="*/ 0 w 2"/>
                <a:gd name="T1" fmla="*/ 0 h 7"/>
                <a:gd name="T2" fmla="*/ 2 w 2"/>
                <a:gd name="T3" fmla="*/ 7 h 7"/>
                <a:gd name="T4" fmla="*/ 2 w 2"/>
                <a:gd name="T5" fmla="*/ 7 h 7"/>
                <a:gd name="T6" fmla="*/ 0 w 2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lnTo>
                    <a:pt x="2" y="7"/>
                  </a:lnTo>
                  <a:lnTo>
                    <a:pt x="2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70" name="Freeform 302"/>
            <p:cNvSpPr>
              <a:spLocks/>
            </p:cNvSpPr>
            <p:nvPr/>
          </p:nvSpPr>
          <p:spPr bwMode="auto">
            <a:xfrm>
              <a:off x="10818291" y="2658273"/>
              <a:ext cx="6350" cy="19050"/>
            </a:xfrm>
            <a:custGeom>
              <a:avLst/>
              <a:gdLst>
                <a:gd name="T0" fmla="*/ 0 w 4"/>
                <a:gd name="T1" fmla="*/ 0 h 12"/>
                <a:gd name="T2" fmla="*/ 4 w 4"/>
                <a:gd name="T3" fmla="*/ 12 h 12"/>
                <a:gd name="T4" fmla="*/ 4 w 4"/>
                <a:gd name="T5" fmla="*/ 12 h 12"/>
                <a:gd name="T6" fmla="*/ 0 w 4"/>
                <a:gd name="T7" fmla="*/ 0 h 12"/>
                <a:gd name="T8" fmla="*/ 0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0" y="0"/>
                  </a:moveTo>
                  <a:lnTo>
                    <a:pt x="4" y="12"/>
                  </a:lnTo>
                  <a:lnTo>
                    <a:pt x="4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71" name="Freeform 303"/>
            <p:cNvSpPr>
              <a:spLocks/>
            </p:cNvSpPr>
            <p:nvPr/>
          </p:nvSpPr>
          <p:spPr bwMode="auto">
            <a:xfrm>
              <a:off x="10818291" y="2658273"/>
              <a:ext cx="6350" cy="19050"/>
            </a:xfrm>
            <a:custGeom>
              <a:avLst/>
              <a:gdLst>
                <a:gd name="T0" fmla="*/ 0 w 4"/>
                <a:gd name="T1" fmla="*/ 0 h 12"/>
                <a:gd name="T2" fmla="*/ 4 w 4"/>
                <a:gd name="T3" fmla="*/ 12 h 12"/>
                <a:gd name="T4" fmla="*/ 4 w 4"/>
                <a:gd name="T5" fmla="*/ 12 h 12"/>
                <a:gd name="T6" fmla="*/ 0 w 4"/>
                <a:gd name="T7" fmla="*/ 0 h 12"/>
                <a:gd name="T8" fmla="*/ 0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0" y="0"/>
                  </a:moveTo>
                  <a:lnTo>
                    <a:pt x="4" y="12"/>
                  </a:lnTo>
                  <a:lnTo>
                    <a:pt x="4" y="1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72" name="Freeform 304"/>
            <p:cNvSpPr>
              <a:spLocks/>
            </p:cNvSpPr>
            <p:nvPr/>
          </p:nvSpPr>
          <p:spPr bwMode="auto">
            <a:xfrm>
              <a:off x="10753203" y="2639223"/>
              <a:ext cx="71438" cy="58737"/>
            </a:xfrm>
            <a:custGeom>
              <a:avLst/>
              <a:gdLst>
                <a:gd name="T0" fmla="*/ 37 w 45"/>
                <a:gd name="T1" fmla="*/ 0 h 37"/>
                <a:gd name="T2" fmla="*/ 0 w 45"/>
                <a:gd name="T3" fmla="*/ 13 h 37"/>
                <a:gd name="T4" fmla="*/ 8 w 45"/>
                <a:gd name="T5" fmla="*/ 37 h 37"/>
                <a:gd name="T6" fmla="*/ 45 w 45"/>
                <a:gd name="T7" fmla="*/ 24 h 37"/>
                <a:gd name="T8" fmla="*/ 41 w 45"/>
                <a:gd name="T9" fmla="*/ 12 h 37"/>
                <a:gd name="T10" fmla="*/ 40 w 45"/>
                <a:gd name="T11" fmla="*/ 9 h 37"/>
                <a:gd name="T12" fmla="*/ 37 w 4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7">
                  <a:moveTo>
                    <a:pt x="37" y="0"/>
                  </a:moveTo>
                  <a:lnTo>
                    <a:pt x="0" y="13"/>
                  </a:lnTo>
                  <a:lnTo>
                    <a:pt x="8" y="37"/>
                  </a:lnTo>
                  <a:lnTo>
                    <a:pt x="45" y="24"/>
                  </a:lnTo>
                  <a:lnTo>
                    <a:pt x="41" y="12"/>
                  </a:lnTo>
                  <a:lnTo>
                    <a:pt x="40" y="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409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73" name="Freeform 305"/>
            <p:cNvSpPr>
              <a:spLocks/>
            </p:cNvSpPr>
            <p:nvPr/>
          </p:nvSpPr>
          <p:spPr bwMode="auto">
            <a:xfrm>
              <a:off x="10753203" y="2639223"/>
              <a:ext cx="71438" cy="58737"/>
            </a:xfrm>
            <a:custGeom>
              <a:avLst/>
              <a:gdLst>
                <a:gd name="T0" fmla="*/ 37 w 45"/>
                <a:gd name="T1" fmla="*/ 0 h 37"/>
                <a:gd name="T2" fmla="*/ 0 w 45"/>
                <a:gd name="T3" fmla="*/ 13 h 37"/>
                <a:gd name="T4" fmla="*/ 8 w 45"/>
                <a:gd name="T5" fmla="*/ 37 h 37"/>
                <a:gd name="T6" fmla="*/ 45 w 45"/>
                <a:gd name="T7" fmla="*/ 24 h 37"/>
                <a:gd name="T8" fmla="*/ 41 w 45"/>
                <a:gd name="T9" fmla="*/ 12 h 37"/>
                <a:gd name="T10" fmla="*/ 40 w 45"/>
                <a:gd name="T11" fmla="*/ 9 h 37"/>
                <a:gd name="T12" fmla="*/ 37 w 4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7">
                  <a:moveTo>
                    <a:pt x="37" y="0"/>
                  </a:moveTo>
                  <a:lnTo>
                    <a:pt x="0" y="13"/>
                  </a:lnTo>
                  <a:lnTo>
                    <a:pt x="8" y="37"/>
                  </a:lnTo>
                  <a:lnTo>
                    <a:pt x="45" y="24"/>
                  </a:lnTo>
                  <a:lnTo>
                    <a:pt x="41" y="12"/>
                  </a:lnTo>
                  <a:lnTo>
                    <a:pt x="40" y="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74" name="Freeform 306"/>
            <p:cNvSpPr>
              <a:spLocks/>
            </p:cNvSpPr>
            <p:nvPr/>
          </p:nvSpPr>
          <p:spPr bwMode="auto">
            <a:xfrm>
              <a:off x="10753203" y="2659860"/>
              <a:ext cx="12700" cy="38100"/>
            </a:xfrm>
            <a:custGeom>
              <a:avLst/>
              <a:gdLst>
                <a:gd name="T0" fmla="*/ 0 w 8"/>
                <a:gd name="T1" fmla="*/ 0 h 24"/>
                <a:gd name="T2" fmla="*/ 0 w 8"/>
                <a:gd name="T3" fmla="*/ 0 h 24"/>
                <a:gd name="T4" fmla="*/ 8 w 8"/>
                <a:gd name="T5" fmla="*/ 24 h 24"/>
                <a:gd name="T6" fmla="*/ 0 w 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4">
                  <a:moveTo>
                    <a:pt x="0" y="0"/>
                  </a:moveTo>
                  <a:lnTo>
                    <a:pt x="0" y="0"/>
                  </a:lnTo>
                  <a:lnTo>
                    <a:pt x="8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75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75" name="Freeform 307"/>
            <p:cNvSpPr>
              <a:spLocks/>
            </p:cNvSpPr>
            <p:nvPr/>
          </p:nvSpPr>
          <p:spPr bwMode="auto">
            <a:xfrm>
              <a:off x="10753203" y="2659860"/>
              <a:ext cx="12700" cy="38100"/>
            </a:xfrm>
            <a:custGeom>
              <a:avLst/>
              <a:gdLst>
                <a:gd name="T0" fmla="*/ 0 w 8"/>
                <a:gd name="T1" fmla="*/ 0 h 24"/>
                <a:gd name="T2" fmla="*/ 0 w 8"/>
                <a:gd name="T3" fmla="*/ 0 h 24"/>
                <a:gd name="T4" fmla="*/ 8 w 8"/>
                <a:gd name="T5" fmla="*/ 24 h 24"/>
                <a:gd name="T6" fmla="*/ 0 w 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4">
                  <a:moveTo>
                    <a:pt x="0" y="0"/>
                  </a:moveTo>
                  <a:lnTo>
                    <a:pt x="0" y="0"/>
                  </a:lnTo>
                  <a:lnTo>
                    <a:pt x="8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76" name="Freeform 308"/>
            <p:cNvSpPr>
              <a:spLocks/>
            </p:cNvSpPr>
            <p:nvPr/>
          </p:nvSpPr>
          <p:spPr bwMode="auto">
            <a:xfrm>
              <a:off x="9687991" y="3217073"/>
              <a:ext cx="55563" cy="55562"/>
            </a:xfrm>
            <a:custGeom>
              <a:avLst/>
              <a:gdLst>
                <a:gd name="T0" fmla="*/ 31 w 38"/>
                <a:gd name="T1" fmla="*/ 6 h 38"/>
                <a:gd name="T2" fmla="*/ 32 w 38"/>
                <a:gd name="T3" fmla="*/ 31 h 38"/>
                <a:gd name="T4" fmla="*/ 8 w 38"/>
                <a:gd name="T5" fmla="*/ 32 h 38"/>
                <a:gd name="T6" fmla="*/ 6 w 38"/>
                <a:gd name="T7" fmla="*/ 8 h 38"/>
                <a:gd name="T8" fmla="*/ 31 w 38"/>
                <a:gd name="T9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31" y="6"/>
                  </a:moveTo>
                  <a:cubicBezTo>
                    <a:pt x="38" y="13"/>
                    <a:pt x="38" y="24"/>
                    <a:pt x="32" y="31"/>
                  </a:cubicBezTo>
                  <a:cubicBezTo>
                    <a:pt x="25" y="38"/>
                    <a:pt x="15" y="38"/>
                    <a:pt x="8" y="32"/>
                  </a:cubicBezTo>
                  <a:cubicBezTo>
                    <a:pt x="1" y="25"/>
                    <a:pt x="0" y="15"/>
                    <a:pt x="6" y="8"/>
                  </a:cubicBezTo>
                  <a:cubicBezTo>
                    <a:pt x="13" y="1"/>
                    <a:pt x="24" y="0"/>
                    <a:pt x="31" y="6"/>
                  </a:cubicBezTo>
                  <a:close/>
                </a:path>
              </a:pathLst>
            </a:custGeom>
            <a:solidFill>
              <a:srgbClr val="BAD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77" name="Freeform 309"/>
            <p:cNvSpPr>
              <a:spLocks/>
            </p:cNvSpPr>
            <p:nvPr/>
          </p:nvSpPr>
          <p:spPr bwMode="auto">
            <a:xfrm>
              <a:off x="9775303" y="3099598"/>
              <a:ext cx="76200" cy="77787"/>
            </a:xfrm>
            <a:custGeom>
              <a:avLst/>
              <a:gdLst>
                <a:gd name="T0" fmla="*/ 43 w 52"/>
                <a:gd name="T1" fmla="*/ 42 h 52"/>
                <a:gd name="T2" fmla="*/ 10 w 52"/>
                <a:gd name="T3" fmla="*/ 44 h 52"/>
                <a:gd name="T4" fmla="*/ 9 w 52"/>
                <a:gd name="T5" fmla="*/ 10 h 52"/>
                <a:gd name="T6" fmla="*/ 42 w 52"/>
                <a:gd name="T7" fmla="*/ 9 h 52"/>
                <a:gd name="T8" fmla="*/ 43 w 52"/>
                <a:gd name="T9" fmla="*/ 4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43" y="42"/>
                  </a:moveTo>
                  <a:cubicBezTo>
                    <a:pt x="35" y="52"/>
                    <a:pt x="20" y="52"/>
                    <a:pt x="10" y="44"/>
                  </a:cubicBezTo>
                  <a:cubicBezTo>
                    <a:pt x="1" y="35"/>
                    <a:pt x="0" y="20"/>
                    <a:pt x="9" y="10"/>
                  </a:cubicBezTo>
                  <a:cubicBezTo>
                    <a:pt x="18" y="1"/>
                    <a:pt x="33" y="0"/>
                    <a:pt x="42" y="9"/>
                  </a:cubicBezTo>
                  <a:cubicBezTo>
                    <a:pt x="52" y="18"/>
                    <a:pt x="52" y="33"/>
                    <a:pt x="43" y="42"/>
                  </a:cubicBezTo>
                  <a:close/>
                </a:path>
              </a:pathLst>
            </a:custGeom>
            <a:solidFill>
              <a:srgbClr val="BAD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78" name="Freeform 310"/>
            <p:cNvSpPr>
              <a:spLocks/>
            </p:cNvSpPr>
            <p:nvPr/>
          </p:nvSpPr>
          <p:spPr bwMode="auto">
            <a:xfrm>
              <a:off x="9695928" y="3115473"/>
              <a:ext cx="142875" cy="146050"/>
            </a:xfrm>
            <a:custGeom>
              <a:avLst/>
              <a:gdLst>
                <a:gd name="T0" fmla="*/ 58 w 90"/>
                <a:gd name="T1" fmla="*/ 0 h 92"/>
                <a:gd name="T2" fmla="*/ 0 w 90"/>
                <a:gd name="T3" fmla="*/ 71 h 92"/>
                <a:gd name="T4" fmla="*/ 24 w 90"/>
                <a:gd name="T5" fmla="*/ 92 h 92"/>
                <a:gd name="T6" fmla="*/ 90 w 90"/>
                <a:gd name="T7" fmla="*/ 29 h 92"/>
                <a:gd name="T8" fmla="*/ 58 w 90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2">
                  <a:moveTo>
                    <a:pt x="58" y="0"/>
                  </a:moveTo>
                  <a:lnTo>
                    <a:pt x="0" y="71"/>
                  </a:lnTo>
                  <a:lnTo>
                    <a:pt x="24" y="92"/>
                  </a:lnTo>
                  <a:lnTo>
                    <a:pt x="90" y="2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BAD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79" name="Freeform 311"/>
            <p:cNvSpPr>
              <a:spLocks/>
            </p:cNvSpPr>
            <p:nvPr/>
          </p:nvSpPr>
          <p:spPr bwMode="auto">
            <a:xfrm>
              <a:off x="9873728" y="3545685"/>
              <a:ext cx="63500" cy="261937"/>
            </a:xfrm>
            <a:custGeom>
              <a:avLst/>
              <a:gdLst>
                <a:gd name="T0" fmla="*/ 42 w 43"/>
                <a:gd name="T1" fmla="*/ 19 h 177"/>
                <a:gd name="T2" fmla="*/ 27 w 43"/>
                <a:gd name="T3" fmla="*/ 1 h 177"/>
                <a:gd name="T4" fmla="*/ 9 w 43"/>
                <a:gd name="T5" fmla="*/ 16 h 177"/>
                <a:gd name="T6" fmla="*/ 0 w 43"/>
                <a:gd name="T7" fmla="*/ 170 h 177"/>
                <a:gd name="T8" fmla="*/ 19 w 43"/>
                <a:gd name="T9" fmla="*/ 171 h 177"/>
                <a:gd name="T10" fmla="*/ 42 w 43"/>
                <a:gd name="T11" fmla="*/ 1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77">
                  <a:moveTo>
                    <a:pt x="42" y="19"/>
                  </a:moveTo>
                  <a:cubicBezTo>
                    <a:pt x="43" y="10"/>
                    <a:pt x="36" y="2"/>
                    <a:pt x="27" y="1"/>
                  </a:cubicBezTo>
                  <a:cubicBezTo>
                    <a:pt x="18" y="0"/>
                    <a:pt x="10" y="7"/>
                    <a:pt x="9" y="1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1" y="175"/>
                    <a:pt x="19" y="177"/>
                    <a:pt x="19" y="171"/>
                  </a:cubicBezTo>
                  <a:lnTo>
                    <a:pt x="42" y="19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80" name="Freeform 312"/>
            <p:cNvSpPr>
              <a:spLocks/>
            </p:cNvSpPr>
            <p:nvPr/>
          </p:nvSpPr>
          <p:spPr bwMode="auto">
            <a:xfrm>
              <a:off x="9886428" y="3545685"/>
              <a:ext cx="50800" cy="52387"/>
            </a:xfrm>
            <a:custGeom>
              <a:avLst/>
              <a:gdLst>
                <a:gd name="T0" fmla="*/ 34 w 35"/>
                <a:gd name="T1" fmla="*/ 19 h 35"/>
                <a:gd name="T2" fmla="*/ 16 w 35"/>
                <a:gd name="T3" fmla="*/ 34 h 35"/>
                <a:gd name="T4" fmla="*/ 1 w 35"/>
                <a:gd name="T5" fmla="*/ 16 h 35"/>
                <a:gd name="T6" fmla="*/ 19 w 35"/>
                <a:gd name="T7" fmla="*/ 1 h 35"/>
                <a:gd name="T8" fmla="*/ 34 w 35"/>
                <a:gd name="T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34" y="19"/>
                  </a:moveTo>
                  <a:cubicBezTo>
                    <a:pt x="34" y="28"/>
                    <a:pt x="26" y="35"/>
                    <a:pt x="16" y="34"/>
                  </a:cubicBezTo>
                  <a:cubicBezTo>
                    <a:pt x="7" y="33"/>
                    <a:pt x="0" y="25"/>
                    <a:pt x="1" y="16"/>
                  </a:cubicBezTo>
                  <a:cubicBezTo>
                    <a:pt x="2" y="7"/>
                    <a:pt x="10" y="0"/>
                    <a:pt x="19" y="1"/>
                  </a:cubicBezTo>
                  <a:cubicBezTo>
                    <a:pt x="28" y="2"/>
                    <a:pt x="35" y="10"/>
                    <a:pt x="34" y="19"/>
                  </a:cubicBez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81" name="Freeform 313"/>
            <p:cNvSpPr>
              <a:spLocks/>
            </p:cNvSpPr>
            <p:nvPr/>
          </p:nvSpPr>
          <p:spPr bwMode="auto">
            <a:xfrm>
              <a:off x="9865791" y="3353598"/>
              <a:ext cx="80963" cy="242887"/>
            </a:xfrm>
            <a:custGeom>
              <a:avLst/>
              <a:gdLst>
                <a:gd name="T0" fmla="*/ 48 w 55"/>
                <a:gd name="T1" fmla="*/ 148 h 165"/>
                <a:gd name="T2" fmla="*/ 32 w 55"/>
                <a:gd name="T3" fmla="*/ 165 h 165"/>
                <a:gd name="T4" fmla="*/ 15 w 55"/>
                <a:gd name="T5" fmla="*/ 149 h 165"/>
                <a:gd name="T6" fmla="*/ 0 w 55"/>
                <a:gd name="T7" fmla="*/ 28 h 165"/>
                <a:gd name="T8" fmla="*/ 27 w 55"/>
                <a:gd name="T9" fmla="*/ 1 h 165"/>
                <a:gd name="T10" fmla="*/ 55 w 55"/>
                <a:gd name="T11" fmla="*/ 26 h 165"/>
                <a:gd name="T12" fmla="*/ 48 w 55"/>
                <a:gd name="T13" fmla="*/ 14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65">
                  <a:moveTo>
                    <a:pt x="48" y="148"/>
                  </a:moveTo>
                  <a:cubicBezTo>
                    <a:pt x="49" y="157"/>
                    <a:pt x="41" y="165"/>
                    <a:pt x="32" y="165"/>
                  </a:cubicBezTo>
                  <a:cubicBezTo>
                    <a:pt x="23" y="165"/>
                    <a:pt x="15" y="158"/>
                    <a:pt x="15" y="14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1"/>
                    <a:pt x="27" y="1"/>
                  </a:cubicBezTo>
                  <a:cubicBezTo>
                    <a:pt x="42" y="0"/>
                    <a:pt x="55" y="11"/>
                    <a:pt x="55" y="26"/>
                  </a:cubicBezTo>
                  <a:lnTo>
                    <a:pt x="48" y="148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82" name="Freeform 314"/>
            <p:cNvSpPr>
              <a:spLocks/>
            </p:cNvSpPr>
            <p:nvPr/>
          </p:nvSpPr>
          <p:spPr bwMode="auto">
            <a:xfrm>
              <a:off x="9791178" y="3545685"/>
              <a:ext cx="63500" cy="261937"/>
            </a:xfrm>
            <a:custGeom>
              <a:avLst/>
              <a:gdLst>
                <a:gd name="T0" fmla="*/ 1 w 43"/>
                <a:gd name="T1" fmla="*/ 19 h 177"/>
                <a:gd name="T2" fmla="*/ 16 w 43"/>
                <a:gd name="T3" fmla="*/ 1 h 177"/>
                <a:gd name="T4" fmla="*/ 34 w 43"/>
                <a:gd name="T5" fmla="*/ 16 h 177"/>
                <a:gd name="T6" fmla="*/ 43 w 43"/>
                <a:gd name="T7" fmla="*/ 170 h 177"/>
                <a:gd name="T8" fmla="*/ 24 w 43"/>
                <a:gd name="T9" fmla="*/ 171 h 177"/>
                <a:gd name="T10" fmla="*/ 1 w 43"/>
                <a:gd name="T11" fmla="*/ 1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77">
                  <a:moveTo>
                    <a:pt x="1" y="19"/>
                  </a:moveTo>
                  <a:cubicBezTo>
                    <a:pt x="0" y="10"/>
                    <a:pt x="7" y="2"/>
                    <a:pt x="16" y="1"/>
                  </a:cubicBezTo>
                  <a:cubicBezTo>
                    <a:pt x="26" y="0"/>
                    <a:pt x="34" y="7"/>
                    <a:pt x="34" y="16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75"/>
                    <a:pt x="25" y="177"/>
                    <a:pt x="24" y="171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83" name="Freeform 315"/>
            <p:cNvSpPr>
              <a:spLocks/>
            </p:cNvSpPr>
            <p:nvPr/>
          </p:nvSpPr>
          <p:spPr bwMode="auto">
            <a:xfrm>
              <a:off x="9791178" y="3545685"/>
              <a:ext cx="52388" cy="52387"/>
            </a:xfrm>
            <a:custGeom>
              <a:avLst/>
              <a:gdLst>
                <a:gd name="T0" fmla="*/ 1 w 35"/>
                <a:gd name="T1" fmla="*/ 19 h 35"/>
                <a:gd name="T2" fmla="*/ 19 w 35"/>
                <a:gd name="T3" fmla="*/ 34 h 35"/>
                <a:gd name="T4" fmla="*/ 34 w 35"/>
                <a:gd name="T5" fmla="*/ 16 h 35"/>
                <a:gd name="T6" fmla="*/ 16 w 35"/>
                <a:gd name="T7" fmla="*/ 1 h 35"/>
                <a:gd name="T8" fmla="*/ 1 w 35"/>
                <a:gd name="T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" y="19"/>
                  </a:moveTo>
                  <a:cubicBezTo>
                    <a:pt x="2" y="28"/>
                    <a:pt x="10" y="35"/>
                    <a:pt x="19" y="34"/>
                  </a:cubicBezTo>
                  <a:cubicBezTo>
                    <a:pt x="28" y="33"/>
                    <a:pt x="35" y="25"/>
                    <a:pt x="34" y="16"/>
                  </a:cubicBezTo>
                  <a:cubicBezTo>
                    <a:pt x="34" y="7"/>
                    <a:pt x="26" y="0"/>
                    <a:pt x="16" y="1"/>
                  </a:cubicBezTo>
                  <a:cubicBezTo>
                    <a:pt x="7" y="2"/>
                    <a:pt x="0" y="10"/>
                    <a:pt x="1" y="19"/>
                  </a:cubicBez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84" name="Freeform 316"/>
            <p:cNvSpPr>
              <a:spLocks/>
            </p:cNvSpPr>
            <p:nvPr/>
          </p:nvSpPr>
          <p:spPr bwMode="auto">
            <a:xfrm>
              <a:off x="9784828" y="3353598"/>
              <a:ext cx="82550" cy="244475"/>
            </a:xfrm>
            <a:custGeom>
              <a:avLst/>
              <a:gdLst>
                <a:gd name="T0" fmla="*/ 5 w 56"/>
                <a:gd name="T1" fmla="*/ 148 h 166"/>
                <a:gd name="T2" fmla="*/ 21 w 56"/>
                <a:gd name="T3" fmla="*/ 165 h 166"/>
                <a:gd name="T4" fmla="*/ 38 w 56"/>
                <a:gd name="T5" fmla="*/ 149 h 166"/>
                <a:gd name="T6" fmla="*/ 55 w 56"/>
                <a:gd name="T7" fmla="*/ 29 h 166"/>
                <a:gd name="T8" fmla="*/ 29 w 56"/>
                <a:gd name="T9" fmla="*/ 1 h 166"/>
                <a:gd name="T10" fmla="*/ 0 w 56"/>
                <a:gd name="T11" fmla="*/ 26 h 166"/>
                <a:gd name="T12" fmla="*/ 5 w 56"/>
                <a:gd name="T13" fmla="*/ 14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66">
                  <a:moveTo>
                    <a:pt x="5" y="148"/>
                  </a:moveTo>
                  <a:cubicBezTo>
                    <a:pt x="5" y="157"/>
                    <a:pt x="12" y="165"/>
                    <a:pt x="21" y="165"/>
                  </a:cubicBezTo>
                  <a:cubicBezTo>
                    <a:pt x="30" y="166"/>
                    <a:pt x="38" y="158"/>
                    <a:pt x="38" y="14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14"/>
                    <a:pt x="44" y="1"/>
                    <a:pt x="29" y="1"/>
                  </a:cubicBezTo>
                  <a:cubicBezTo>
                    <a:pt x="14" y="0"/>
                    <a:pt x="1" y="11"/>
                    <a:pt x="0" y="26"/>
                  </a:cubicBezTo>
                  <a:lnTo>
                    <a:pt x="5" y="148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85" name="Freeform 317"/>
            <p:cNvSpPr>
              <a:spLocks/>
            </p:cNvSpPr>
            <p:nvPr/>
          </p:nvSpPr>
          <p:spPr bwMode="auto">
            <a:xfrm>
              <a:off x="9781653" y="3339310"/>
              <a:ext cx="107950" cy="447675"/>
            </a:xfrm>
            <a:custGeom>
              <a:avLst/>
              <a:gdLst>
                <a:gd name="T0" fmla="*/ 49 w 73"/>
                <a:gd name="T1" fmla="*/ 160 h 304"/>
                <a:gd name="T2" fmla="*/ 51 w 73"/>
                <a:gd name="T3" fmla="*/ 304 h 304"/>
                <a:gd name="T4" fmla="*/ 23 w 73"/>
                <a:gd name="T5" fmla="*/ 304 h 304"/>
                <a:gd name="T6" fmla="*/ 1 w 73"/>
                <a:gd name="T7" fmla="*/ 163 h 304"/>
                <a:gd name="T8" fmla="*/ 0 w 73"/>
                <a:gd name="T9" fmla="*/ 15 h 304"/>
                <a:gd name="T10" fmla="*/ 58 w 73"/>
                <a:gd name="T11" fmla="*/ 0 h 304"/>
                <a:gd name="T12" fmla="*/ 49 w 73"/>
                <a:gd name="T13" fmla="*/ 16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304">
                  <a:moveTo>
                    <a:pt x="49" y="160"/>
                  </a:moveTo>
                  <a:cubicBezTo>
                    <a:pt x="51" y="304"/>
                    <a:pt x="51" y="304"/>
                    <a:pt x="51" y="304"/>
                  </a:cubicBezTo>
                  <a:cubicBezTo>
                    <a:pt x="23" y="304"/>
                    <a:pt x="23" y="304"/>
                    <a:pt x="23" y="304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3" y="44"/>
                    <a:pt x="48" y="109"/>
                    <a:pt x="49" y="160"/>
                  </a:cubicBezTo>
                  <a:close/>
                </a:path>
              </a:pathLst>
            </a:custGeom>
            <a:solidFill>
              <a:srgbClr val="2139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86" name="Freeform 318"/>
            <p:cNvSpPr>
              <a:spLocks/>
            </p:cNvSpPr>
            <p:nvPr/>
          </p:nvSpPr>
          <p:spPr bwMode="auto">
            <a:xfrm>
              <a:off x="9859441" y="3340898"/>
              <a:ext cx="92075" cy="446087"/>
            </a:xfrm>
            <a:custGeom>
              <a:avLst/>
              <a:gdLst>
                <a:gd name="T0" fmla="*/ 8 w 58"/>
                <a:gd name="T1" fmla="*/ 281 h 281"/>
                <a:gd name="T2" fmla="*/ 32 w 58"/>
                <a:gd name="T3" fmla="*/ 281 h 281"/>
                <a:gd name="T4" fmla="*/ 58 w 58"/>
                <a:gd name="T5" fmla="*/ 146 h 281"/>
                <a:gd name="T6" fmla="*/ 55 w 58"/>
                <a:gd name="T7" fmla="*/ 0 h 281"/>
                <a:gd name="T8" fmla="*/ 0 w 58"/>
                <a:gd name="T9" fmla="*/ 0 h 281"/>
                <a:gd name="T10" fmla="*/ 12 w 58"/>
                <a:gd name="T11" fmla="*/ 147 h 281"/>
                <a:gd name="T12" fmla="*/ 8 w 58"/>
                <a:gd name="T13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81">
                  <a:moveTo>
                    <a:pt x="8" y="281"/>
                  </a:moveTo>
                  <a:lnTo>
                    <a:pt x="32" y="281"/>
                  </a:lnTo>
                  <a:lnTo>
                    <a:pt x="58" y="146"/>
                  </a:lnTo>
                  <a:lnTo>
                    <a:pt x="55" y="0"/>
                  </a:lnTo>
                  <a:lnTo>
                    <a:pt x="0" y="0"/>
                  </a:lnTo>
                  <a:lnTo>
                    <a:pt x="12" y="147"/>
                  </a:lnTo>
                  <a:lnTo>
                    <a:pt x="8" y="281"/>
                  </a:lnTo>
                  <a:close/>
                </a:path>
              </a:pathLst>
            </a:custGeom>
            <a:solidFill>
              <a:srgbClr val="2139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87" name="Freeform 319"/>
            <p:cNvSpPr>
              <a:spLocks/>
            </p:cNvSpPr>
            <p:nvPr/>
          </p:nvSpPr>
          <p:spPr bwMode="auto">
            <a:xfrm>
              <a:off x="9872141" y="3810798"/>
              <a:ext cx="131763" cy="33337"/>
            </a:xfrm>
            <a:custGeom>
              <a:avLst/>
              <a:gdLst>
                <a:gd name="T0" fmla="*/ 0 w 89"/>
                <a:gd name="T1" fmla="*/ 2 h 23"/>
                <a:gd name="T2" fmla="*/ 0 w 89"/>
                <a:gd name="T3" fmla="*/ 16 h 23"/>
                <a:gd name="T4" fmla="*/ 9 w 89"/>
                <a:gd name="T5" fmla="*/ 20 h 23"/>
                <a:gd name="T6" fmla="*/ 51 w 89"/>
                <a:gd name="T7" fmla="*/ 23 h 23"/>
                <a:gd name="T8" fmla="*/ 80 w 89"/>
                <a:gd name="T9" fmla="*/ 21 h 23"/>
                <a:gd name="T10" fmla="*/ 83 w 89"/>
                <a:gd name="T11" fmla="*/ 14 h 23"/>
                <a:gd name="T12" fmla="*/ 43 w 89"/>
                <a:gd name="T13" fmla="*/ 3 h 23"/>
                <a:gd name="T14" fmla="*/ 0 w 89"/>
                <a:gd name="T1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23">
                  <a:moveTo>
                    <a:pt x="0" y="2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1" y="19"/>
                    <a:pt x="4" y="20"/>
                    <a:pt x="9" y="20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8" y="23"/>
                    <a:pt x="80" y="21"/>
                    <a:pt x="80" y="21"/>
                  </a:cubicBezTo>
                  <a:cubicBezTo>
                    <a:pt x="89" y="19"/>
                    <a:pt x="85" y="15"/>
                    <a:pt x="83" y="14"/>
                  </a:cubicBezTo>
                  <a:cubicBezTo>
                    <a:pt x="75" y="14"/>
                    <a:pt x="57" y="8"/>
                    <a:pt x="43" y="3"/>
                  </a:cubicBezTo>
                  <a:cubicBezTo>
                    <a:pt x="31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9AB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88" name="Freeform 320"/>
            <p:cNvSpPr>
              <a:spLocks/>
            </p:cNvSpPr>
            <p:nvPr/>
          </p:nvSpPr>
          <p:spPr bwMode="auto">
            <a:xfrm>
              <a:off x="9872141" y="3794923"/>
              <a:ext cx="87313" cy="30162"/>
            </a:xfrm>
            <a:custGeom>
              <a:avLst/>
              <a:gdLst>
                <a:gd name="T0" fmla="*/ 1 w 59"/>
                <a:gd name="T1" fmla="*/ 0 h 20"/>
                <a:gd name="T2" fmla="*/ 0 w 59"/>
                <a:gd name="T3" fmla="*/ 12 h 20"/>
                <a:gd name="T4" fmla="*/ 51 w 59"/>
                <a:gd name="T5" fmla="*/ 19 h 20"/>
                <a:gd name="T6" fmla="*/ 57 w 59"/>
                <a:gd name="T7" fmla="*/ 17 h 20"/>
                <a:gd name="T8" fmla="*/ 21 w 59"/>
                <a:gd name="T9" fmla="*/ 0 h 20"/>
                <a:gd name="T10" fmla="*/ 1 w 5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0">
                  <a:moveTo>
                    <a:pt x="1" y="0"/>
                  </a:moveTo>
                  <a:cubicBezTo>
                    <a:pt x="1" y="5"/>
                    <a:pt x="0" y="9"/>
                    <a:pt x="0" y="12"/>
                  </a:cubicBezTo>
                  <a:cubicBezTo>
                    <a:pt x="1" y="16"/>
                    <a:pt x="51" y="19"/>
                    <a:pt x="51" y="19"/>
                  </a:cubicBezTo>
                  <a:cubicBezTo>
                    <a:pt x="52" y="20"/>
                    <a:pt x="59" y="18"/>
                    <a:pt x="57" y="17"/>
                  </a:cubicBezTo>
                  <a:cubicBezTo>
                    <a:pt x="45" y="14"/>
                    <a:pt x="20" y="4"/>
                    <a:pt x="2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89" name="Freeform 321"/>
            <p:cNvSpPr>
              <a:spLocks/>
            </p:cNvSpPr>
            <p:nvPr/>
          </p:nvSpPr>
          <p:spPr bwMode="auto">
            <a:xfrm>
              <a:off x="9727678" y="3810798"/>
              <a:ext cx="130175" cy="36512"/>
            </a:xfrm>
            <a:custGeom>
              <a:avLst/>
              <a:gdLst>
                <a:gd name="T0" fmla="*/ 88 w 88"/>
                <a:gd name="T1" fmla="*/ 0 h 24"/>
                <a:gd name="T2" fmla="*/ 88 w 88"/>
                <a:gd name="T3" fmla="*/ 14 h 24"/>
                <a:gd name="T4" fmla="*/ 80 w 88"/>
                <a:gd name="T5" fmla="*/ 19 h 24"/>
                <a:gd name="T6" fmla="*/ 38 w 88"/>
                <a:gd name="T7" fmla="*/ 23 h 24"/>
                <a:gd name="T8" fmla="*/ 9 w 88"/>
                <a:gd name="T9" fmla="*/ 23 h 24"/>
                <a:gd name="T10" fmla="*/ 6 w 88"/>
                <a:gd name="T11" fmla="*/ 17 h 24"/>
                <a:gd name="T12" fmla="*/ 45 w 88"/>
                <a:gd name="T13" fmla="*/ 4 h 24"/>
                <a:gd name="T14" fmla="*/ 88 w 88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4">
                  <a:moveTo>
                    <a:pt x="88" y="0"/>
                  </a:moveTo>
                  <a:cubicBezTo>
                    <a:pt x="88" y="14"/>
                    <a:pt x="88" y="14"/>
                    <a:pt x="88" y="14"/>
                  </a:cubicBezTo>
                  <a:cubicBezTo>
                    <a:pt x="88" y="17"/>
                    <a:pt x="85" y="19"/>
                    <a:pt x="80" y="19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1" y="24"/>
                    <a:pt x="9" y="23"/>
                    <a:pt x="9" y="23"/>
                  </a:cubicBezTo>
                  <a:cubicBezTo>
                    <a:pt x="0" y="22"/>
                    <a:pt x="4" y="17"/>
                    <a:pt x="6" y="17"/>
                  </a:cubicBezTo>
                  <a:cubicBezTo>
                    <a:pt x="13" y="16"/>
                    <a:pt x="31" y="9"/>
                    <a:pt x="45" y="4"/>
                  </a:cubicBezTo>
                  <a:cubicBezTo>
                    <a:pt x="57" y="0"/>
                    <a:pt x="88" y="0"/>
                    <a:pt x="88" y="0"/>
                  </a:cubicBezTo>
                  <a:close/>
                </a:path>
              </a:pathLst>
            </a:custGeom>
            <a:solidFill>
              <a:srgbClr val="9AB2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90" name="Freeform 322"/>
            <p:cNvSpPr>
              <a:spLocks/>
            </p:cNvSpPr>
            <p:nvPr/>
          </p:nvSpPr>
          <p:spPr bwMode="auto">
            <a:xfrm>
              <a:off x="9770541" y="3794923"/>
              <a:ext cx="87313" cy="33337"/>
            </a:xfrm>
            <a:custGeom>
              <a:avLst/>
              <a:gdLst>
                <a:gd name="T0" fmla="*/ 57 w 59"/>
                <a:gd name="T1" fmla="*/ 0 h 22"/>
                <a:gd name="T2" fmla="*/ 59 w 59"/>
                <a:gd name="T3" fmla="*/ 11 h 22"/>
                <a:gd name="T4" fmla="*/ 8 w 59"/>
                <a:gd name="T5" fmla="*/ 22 h 22"/>
                <a:gd name="T6" fmla="*/ 3 w 59"/>
                <a:gd name="T7" fmla="*/ 20 h 22"/>
                <a:gd name="T8" fmla="*/ 38 w 59"/>
                <a:gd name="T9" fmla="*/ 0 h 22"/>
                <a:gd name="T10" fmla="*/ 57 w 5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2">
                  <a:moveTo>
                    <a:pt x="57" y="0"/>
                  </a:moveTo>
                  <a:cubicBezTo>
                    <a:pt x="57" y="4"/>
                    <a:pt x="59" y="9"/>
                    <a:pt x="59" y="11"/>
                  </a:cubicBezTo>
                  <a:cubicBezTo>
                    <a:pt x="59" y="15"/>
                    <a:pt x="8" y="22"/>
                    <a:pt x="8" y="22"/>
                  </a:cubicBezTo>
                  <a:cubicBezTo>
                    <a:pt x="7" y="22"/>
                    <a:pt x="0" y="21"/>
                    <a:pt x="3" y="20"/>
                  </a:cubicBezTo>
                  <a:cubicBezTo>
                    <a:pt x="14" y="16"/>
                    <a:pt x="38" y="5"/>
                    <a:pt x="38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91" name="Freeform 323"/>
            <p:cNvSpPr>
              <a:spLocks/>
            </p:cNvSpPr>
            <p:nvPr/>
          </p:nvSpPr>
          <p:spPr bwMode="auto">
            <a:xfrm>
              <a:off x="9778478" y="3093248"/>
              <a:ext cx="177800" cy="280987"/>
            </a:xfrm>
            <a:custGeom>
              <a:avLst/>
              <a:gdLst>
                <a:gd name="T0" fmla="*/ 60 w 121"/>
                <a:gd name="T1" fmla="*/ 0 h 191"/>
                <a:gd name="T2" fmla="*/ 20 w 121"/>
                <a:gd name="T3" fmla="*/ 8 h 191"/>
                <a:gd name="T4" fmla="*/ 9 w 121"/>
                <a:gd name="T5" fmla="*/ 59 h 191"/>
                <a:gd name="T6" fmla="*/ 8 w 121"/>
                <a:gd name="T7" fmla="*/ 133 h 191"/>
                <a:gd name="T8" fmla="*/ 0 w 121"/>
                <a:gd name="T9" fmla="*/ 184 h 191"/>
                <a:gd name="T10" fmla="*/ 115 w 121"/>
                <a:gd name="T11" fmla="*/ 174 h 191"/>
                <a:gd name="T12" fmla="*/ 114 w 121"/>
                <a:gd name="T13" fmla="*/ 133 h 191"/>
                <a:gd name="T14" fmla="*/ 113 w 121"/>
                <a:gd name="T15" fmla="*/ 61 h 191"/>
                <a:gd name="T16" fmla="*/ 121 w 121"/>
                <a:gd name="T17" fmla="*/ 8 h 191"/>
                <a:gd name="T18" fmla="*/ 60 w 121"/>
                <a:gd name="T1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91">
                  <a:moveTo>
                    <a:pt x="60" y="0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39" y="191"/>
                    <a:pt x="82" y="171"/>
                    <a:pt x="115" y="174"/>
                  </a:cubicBezTo>
                  <a:cubicBezTo>
                    <a:pt x="114" y="133"/>
                    <a:pt x="114" y="133"/>
                    <a:pt x="114" y="133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solidFill>
              <a:srgbClr val="BAD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92" name="Freeform 324"/>
            <p:cNvSpPr>
              <a:spLocks/>
            </p:cNvSpPr>
            <p:nvPr/>
          </p:nvSpPr>
          <p:spPr bwMode="auto">
            <a:xfrm>
              <a:off x="9843566" y="3059910"/>
              <a:ext cx="50800" cy="82550"/>
            </a:xfrm>
            <a:custGeom>
              <a:avLst/>
              <a:gdLst>
                <a:gd name="T0" fmla="*/ 34 w 34"/>
                <a:gd name="T1" fmla="*/ 0 h 56"/>
                <a:gd name="T2" fmla="*/ 0 w 34"/>
                <a:gd name="T3" fmla="*/ 2 h 56"/>
                <a:gd name="T4" fmla="*/ 0 w 34"/>
                <a:gd name="T5" fmla="*/ 34 h 56"/>
                <a:gd name="T6" fmla="*/ 16 w 34"/>
                <a:gd name="T7" fmla="*/ 56 h 56"/>
                <a:gd name="T8" fmla="*/ 31 w 34"/>
                <a:gd name="T9" fmla="*/ 34 h 56"/>
                <a:gd name="T10" fmla="*/ 34 w 34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6">
                  <a:moveTo>
                    <a:pt x="3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6"/>
                    <a:pt x="0" y="34"/>
                  </a:cubicBezTo>
                  <a:cubicBezTo>
                    <a:pt x="0" y="41"/>
                    <a:pt x="2" y="56"/>
                    <a:pt x="16" y="56"/>
                  </a:cubicBezTo>
                  <a:cubicBezTo>
                    <a:pt x="29" y="56"/>
                    <a:pt x="31" y="41"/>
                    <a:pt x="31" y="34"/>
                  </a:cubicBezTo>
                  <a:cubicBezTo>
                    <a:pt x="32" y="26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93" name="Freeform 325"/>
            <p:cNvSpPr>
              <a:spLocks/>
            </p:cNvSpPr>
            <p:nvPr/>
          </p:nvSpPr>
          <p:spPr bwMode="auto">
            <a:xfrm>
              <a:off x="9848328" y="3074198"/>
              <a:ext cx="44450" cy="23812"/>
            </a:xfrm>
            <a:custGeom>
              <a:avLst/>
              <a:gdLst>
                <a:gd name="T0" fmla="*/ 1 w 30"/>
                <a:gd name="T1" fmla="*/ 0 h 17"/>
                <a:gd name="T2" fmla="*/ 29 w 30"/>
                <a:gd name="T3" fmla="*/ 15 h 17"/>
                <a:gd name="T4" fmla="*/ 30 w 30"/>
                <a:gd name="T5" fmla="*/ 3 h 17"/>
                <a:gd name="T6" fmla="*/ 1 w 30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7">
                  <a:moveTo>
                    <a:pt x="1" y="0"/>
                  </a:moveTo>
                  <a:cubicBezTo>
                    <a:pt x="0" y="15"/>
                    <a:pt x="21" y="17"/>
                    <a:pt x="29" y="15"/>
                  </a:cubicBezTo>
                  <a:cubicBezTo>
                    <a:pt x="30" y="3"/>
                    <a:pt x="30" y="3"/>
                    <a:pt x="30" y="3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EB6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94" name="Freeform 326"/>
            <p:cNvSpPr>
              <a:spLocks/>
            </p:cNvSpPr>
            <p:nvPr/>
          </p:nvSpPr>
          <p:spPr bwMode="auto">
            <a:xfrm>
              <a:off x="9789591" y="2948785"/>
              <a:ext cx="131763" cy="136525"/>
            </a:xfrm>
            <a:custGeom>
              <a:avLst/>
              <a:gdLst>
                <a:gd name="T0" fmla="*/ 70 w 89"/>
                <a:gd name="T1" fmla="*/ 35 h 93"/>
                <a:gd name="T2" fmla="*/ 6 w 89"/>
                <a:gd name="T3" fmla="*/ 40 h 93"/>
                <a:gd name="T4" fmla="*/ 38 w 89"/>
                <a:gd name="T5" fmla="*/ 88 h 93"/>
                <a:gd name="T6" fmla="*/ 76 w 89"/>
                <a:gd name="T7" fmla="*/ 87 h 93"/>
                <a:gd name="T8" fmla="*/ 83 w 89"/>
                <a:gd name="T9" fmla="*/ 82 h 93"/>
                <a:gd name="T10" fmla="*/ 80 w 89"/>
                <a:gd name="T11" fmla="*/ 58 h 93"/>
                <a:gd name="T12" fmla="*/ 84 w 89"/>
                <a:gd name="T13" fmla="*/ 51 h 93"/>
                <a:gd name="T14" fmla="*/ 72 w 89"/>
                <a:gd name="T15" fmla="*/ 38 h 93"/>
                <a:gd name="T16" fmla="*/ 70 w 89"/>
                <a:gd name="T17" fmla="*/ 3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3">
                  <a:moveTo>
                    <a:pt x="70" y="35"/>
                  </a:moveTo>
                  <a:cubicBezTo>
                    <a:pt x="53" y="0"/>
                    <a:pt x="12" y="12"/>
                    <a:pt x="6" y="40"/>
                  </a:cubicBezTo>
                  <a:cubicBezTo>
                    <a:pt x="0" y="67"/>
                    <a:pt x="20" y="82"/>
                    <a:pt x="38" y="88"/>
                  </a:cubicBezTo>
                  <a:cubicBezTo>
                    <a:pt x="52" y="93"/>
                    <a:pt x="68" y="89"/>
                    <a:pt x="76" y="87"/>
                  </a:cubicBezTo>
                  <a:cubicBezTo>
                    <a:pt x="84" y="85"/>
                    <a:pt x="83" y="82"/>
                    <a:pt x="83" y="82"/>
                  </a:cubicBezTo>
                  <a:cubicBezTo>
                    <a:pt x="82" y="77"/>
                    <a:pt x="78" y="61"/>
                    <a:pt x="80" y="58"/>
                  </a:cubicBezTo>
                  <a:cubicBezTo>
                    <a:pt x="89" y="54"/>
                    <a:pt x="85" y="52"/>
                    <a:pt x="84" y="51"/>
                  </a:cubicBezTo>
                  <a:cubicBezTo>
                    <a:pt x="83" y="50"/>
                    <a:pt x="72" y="41"/>
                    <a:pt x="72" y="38"/>
                  </a:cubicBezTo>
                  <a:cubicBezTo>
                    <a:pt x="71" y="37"/>
                    <a:pt x="71" y="36"/>
                    <a:pt x="70" y="35"/>
                  </a:cubicBez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95" name="Freeform 327"/>
            <p:cNvSpPr>
              <a:spLocks/>
            </p:cNvSpPr>
            <p:nvPr/>
          </p:nvSpPr>
          <p:spPr bwMode="auto">
            <a:xfrm>
              <a:off x="9841978" y="3026573"/>
              <a:ext cx="7938" cy="22225"/>
            </a:xfrm>
            <a:custGeom>
              <a:avLst/>
              <a:gdLst>
                <a:gd name="T0" fmla="*/ 5 w 6"/>
                <a:gd name="T1" fmla="*/ 0 h 15"/>
                <a:gd name="T2" fmla="*/ 0 w 6"/>
                <a:gd name="T3" fmla="*/ 2 h 15"/>
                <a:gd name="T4" fmla="*/ 3 w 6"/>
                <a:gd name="T5" fmla="*/ 11 h 15"/>
                <a:gd name="T6" fmla="*/ 6 w 6"/>
                <a:gd name="T7" fmla="*/ 15 h 15"/>
                <a:gd name="T8" fmla="*/ 5 w 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5" y="0"/>
                  </a:moveTo>
                  <a:cubicBezTo>
                    <a:pt x="3" y="0"/>
                    <a:pt x="1" y="0"/>
                    <a:pt x="0" y="2"/>
                  </a:cubicBezTo>
                  <a:cubicBezTo>
                    <a:pt x="0" y="4"/>
                    <a:pt x="1" y="8"/>
                    <a:pt x="3" y="11"/>
                  </a:cubicBezTo>
                  <a:cubicBezTo>
                    <a:pt x="4" y="13"/>
                    <a:pt x="5" y="14"/>
                    <a:pt x="6" y="15"/>
                  </a:cubicBezTo>
                  <a:cubicBezTo>
                    <a:pt x="5" y="12"/>
                    <a:pt x="2" y="3"/>
                    <a:pt x="5" y="0"/>
                  </a:cubicBezTo>
                  <a:close/>
                </a:path>
              </a:pathLst>
            </a:custGeom>
            <a:solidFill>
              <a:srgbClr val="DEB6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96" name="Freeform 328"/>
            <p:cNvSpPr>
              <a:spLocks/>
            </p:cNvSpPr>
            <p:nvPr/>
          </p:nvSpPr>
          <p:spPr bwMode="auto">
            <a:xfrm>
              <a:off x="9781653" y="2950373"/>
              <a:ext cx="115888" cy="127000"/>
            </a:xfrm>
            <a:custGeom>
              <a:avLst/>
              <a:gdLst>
                <a:gd name="T0" fmla="*/ 72 w 78"/>
                <a:gd name="T1" fmla="*/ 34 h 87"/>
                <a:gd name="T2" fmla="*/ 63 w 78"/>
                <a:gd name="T3" fmla="*/ 25 h 87"/>
                <a:gd name="T4" fmla="*/ 70 w 78"/>
                <a:gd name="T5" fmla="*/ 35 h 87"/>
                <a:gd name="T6" fmla="*/ 53 w 78"/>
                <a:gd name="T7" fmla="*/ 51 h 87"/>
                <a:gd name="T8" fmla="*/ 45 w 78"/>
                <a:gd name="T9" fmla="*/ 52 h 87"/>
                <a:gd name="T10" fmla="*/ 40 w 78"/>
                <a:gd name="T11" fmla="*/ 54 h 87"/>
                <a:gd name="T12" fmla="*/ 43 w 78"/>
                <a:gd name="T13" fmla="*/ 63 h 87"/>
                <a:gd name="T14" fmla="*/ 46 w 78"/>
                <a:gd name="T15" fmla="*/ 67 h 87"/>
                <a:gd name="T16" fmla="*/ 43 w 78"/>
                <a:gd name="T17" fmla="*/ 87 h 87"/>
                <a:gd name="T18" fmla="*/ 16 w 78"/>
                <a:gd name="T19" fmla="*/ 71 h 87"/>
                <a:gd name="T20" fmla="*/ 24 w 78"/>
                <a:gd name="T21" fmla="*/ 15 h 87"/>
                <a:gd name="T22" fmla="*/ 78 w 78"/>
                <a:gd name="T23" fmla="*/ 31 h 87"/>
                <a:gd name="T24" fmla="*/ 72 w 78"/>
                <a:gd name="T25" fmla="*/ 3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87">
                  <a:moveTo>
                    <a:pt x="72" y="34"/>
                  </a:moveTo>
                  <a:cubicBezTo>
                    <a:pt x="72" y="32"/>
                    <a:pt x="64" y="25"/>
                    <a:pt x="63" y="25"/>
                  </a:cubicBezTo>
                  <a:cubicBezTo>
                    <a:pt x="63" y="26"/>
                    <a:pt x="71" y="34"/>
                    <a:pt x="70" y="35"/>
                  </a:cubicBezTo>
                  <a:cubicBezTo>
                    <a:pt x="66" y="38"/>
                    <a:pt x="46" y="33"/>
                    <a:pt x="53" y="51"/>
                  </a:cubicBezTo>
                  <a:cubicBezTo>
                    <a:pt x="54" y="54"/>
                    <a:pt x="49" y="53"/>
                    <a:pt x="45" y="52"/>
                  </a:cubicBezTo>
                  <a:cubicBezTo>
                    <a:pt x="43" y="52"/>
                    <a:pt x="41" y="52"/>
                    <a:pt x="40" y="54"/>
                  </a:cubicBezTo>
                  <a:cubicBezTo>
                    <a:pt x="40" y="56"/>
                    <a:pt x="41" y="60"/>
                    <a:pt x="43" y="63"/>
                  </a:cubicBezTo>
                  <a:cubicBezTo>
                    <a:pt x="44" y="65"/>
                    <a:pt x="45" y="66"/>
                    <a:pt x="46" y="67"/>
                  </a:cubicBezTo>
                  <a:cubicBezTo>
                    <a:pt x="48" y="70"/>
                    <a:pt x="51" y="83"/>
                    <a:pt x="43" y="87"/>
                  </a:cubicBezTo>
                  <a:cubicBezTo>
                    <a:pt x="43" y="87"/>
                    <a:pt x="24" y="81"/>
                    <a:pt x="16" y="71"/>
                  </a:cubicBezTo>
                  <a:cubicBezTo>
                    <a:pt x="5" y="56"/>
                    <a:pt x="0" y="33"/>
                    <a:pt x="24" y="15"/>
                  </a:cubicBezTo>
                  <a:cubicBezTo>
                    <a:pt x="45" y="0"/>
                    <a:pt x="72" y="9"/>
                    <a:pt x="78" y="31"/>
                  </a:cubicBezTo>
                  <a:lnTo>
                    <a:pt x="72" y="34"/>
                  </a:lnTo>
                  <a:close/>
                </a:path>
              </a:pathLst>
            </a:custGeom>
            <a:solidFill>
              <a:srgbClr val="BA6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97" name="Freeform 329"/>
            <p:cNvSpPr>
              <a:spLocks/>
            </p:cNvSpPr>
            <p:nvPr/>
          </p:nvSpPr>
          <p:spPr bwMode="auto">
            <a:xfrm>
              <a:off x="9892778" y="3050385"/>
              <a:ext cx="17463" cy="3175"/>
            </a:xfrm>
            <a:custGeom>
              <a:avLst/>
              <a:gdLst>
                <a:gd name="T0" fmla="*/ 0 w 11"/>
                <a:gd name="T1" fmla="*/ 1 h 2"/>
                <a:gd name="T2" fmla="*/ 6 w 11"/>
                <a:gd name="T3" fmla="*/ 1 h 2"/>
                <a:gd name="T4" fmla="*/ 9 w 11"/>
                <a:gd name="T5" fmla="*/ 1 h 2"/>
                <a:gd name="T6" fmla="*/ 11 w 11"/>
                <a:gd name="T7" fmla="*/ 0 h 2"/>
                <a:gd name="T8" fmla="*/ 11 w 11"/>
                <a:gd name="T9" fmla="*/ 1 h 2"/>
                <a:gd name="T10" fmla="*/ 11 w 11"/>
                <a:gd name="T11" fmla="*/ 1 h 2"/>
                <a:gd name="T12" fmla="*/ 11 w 11"/>
                <a:gd name="T13" fmla="*/ 2 h 2"/>
                <a:gd name="T14" fmla="*/ 9 w 11"/>
                <a:gd name="T15" fmla="*/ 2 h 2"/>
                <a:gd name="T16" fmla="*/ 6 w 11"/>
                <a:gd name="T17" fmla="*/ 2 h 2"/>
                <a:gd name="T18" fmla="*/ 0 w 1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">
                  <a:moveTo>
                    <a:pt x="0" y="1"/>
                  </a:moveTo>
                  <a:cubicBezTo>
                    <a:pt x="0" y="1"/>
                    <a:pt x="3" y="2"/>
                    <a:pt x="6" y="1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3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910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98" name="Freeform 330"/>
            <p:cNvSpPr>
              <a:spLocks/>
            </p:cNvSpPr>
            <p:nvPr/>
          </p:nvSpPr>
          <p:spPr bwMode="auto">
            <a:xfrm>
              <a:off x="9892778" y="3051973"/>
              <a:ext cx="17463" cy="3175"/>
            </a:xfrm>
            <a:custGeom>
              <a:avLst/>
              <a:gdLst>
                <a:gd name="T0" fmla="*/ 0 w 11"/>
                <a:gd name="T1" fmla="*/ 0 h 2"/>
                <a:gd name="T2" fmla="*/ 5 w 11"/>
                <a:gd name="T3" fmla="*/ 1 h 2"/>
                <a:gd name="T4" fmla="*/ 11 w 11"/>
                <a:gd name="T5" fmla="*/ 0 h 2"/>
                <a:gd name="T6" fmla="*/ 11 w 11"/>
                <a:gd name="T7" fmla="*/ 1 h 2"/>
                <a:gd name="T8" fmla="*/ 11 w 11"/>
                <a:gd name="T9" fmla="*/ 2 h 2"/>
                <a:gd name="T10" fmla="*/ 11 w 11"/>
                <a:gd name="T11" fmla="*/ 2 h 2"/>
                <a:gd name="T12" fmla="*/ 5 w 11"/>
                <a:gd name="T13" fmla="*/ 1 h 2"/>
                <a:gd name="T14" fmla="*/ 0 w 1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">
                  <a:moveTo>
                    <a:pt x="0" y="0"/>
                  </a:moveTo>
                  <a:cubicBezTo>
                    <a:pt x="0" y="0"/>
                    <a:pt x="3" y="1"/>
                    <a:pt x="5" y="1"/>
                  </a:cubicBezTo>
                  <a:cubicBezTo>
                    <a:pt x="8" y="1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8" y="2"/>
                    <a:pt x="5" y="1"/>
                  </a:cubicBezTo>
                  <a:cubicBezTo>
                    <a:pt x="3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10F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99" name="Freeform 331"/>
            <p:cNvSpPr>
              <a:spLocks/>
            </p:cNvSpPr>
            <p:nvPr/>
          </p:nvSpPr>
          <p:spPr bwMode="auto">
            <a:xfrm>
              <a:off x="9726091" y="3024985"/>
              <a:ext cx="79375" cy="134937"/>
            </a:xfrm>
            <a:custGeom>
              <a:avLst/>
              <a:gdLst>
                <a:gd name="T0" fmla="*/ 47 w 54"/>
                <a:gd name="T1" fmla="*/ 0 h 92"/>
                <a:gd name="T2" fmla="*/ 54 w 54"/>
                <a:gd name="T3" fmla="*/ 89 h 92"/>
                <a:gd name="T4" fmla="*/ 42 w 54"/>
                <a:gd name="T5" fmla="*/ 12 h 92"/>
                <a:gd name="T6" fmla="*/ 50 w 54"/>
                <a:gd name="T7" fmla="*/ 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2">
                  <a:moveTo>
                    <a:pt x="47" y="0"/>
                  </a:moveTo>
                  <a:cubicBezTo>
                    <a:pt x="16" y="17"/>
                    <a:pt x="0" y="92"/>
                    <a:pt x="54" y="89"/>
                  </a:cubicBezTo>
                  <a:cubicBezTo>
                    <a:pt x="38" y="72"/>
                    <a:pt x="25" y="34"/>
                    <a:pt x="42" y="12"/>
                  </a:cubicBezTo>
                  <a:cubicBezTo>
                    <a:pt x="46" y="8"/>
                    <a:pt x="49" y="7"/>
                    <a:pt x="50" y="8"/>
                  </a:cubicBezTo>
                </a:path>
              </a:pathLst>
            </a:custGeom>
            <a:solidFill>
              <a:srgbClr val="BA6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00" name="Freeform 332"/>
            <p:cNvSpPr>
              <a:spLocks/>
            </p:cNvSpPr>
            <p:nvPr/>
          </p:nvSpPr>
          <p:spPr bwMode="auto">
            <a:xfrm>
              <a:off x="9745141" y="3307560"/>
              <a:ext cx="77788" cy="130175"/>
            </a:xfrm>
            <a:custGeom>
              <a:avLst/>
              <a:gdLst>
                <a:gd name="T0" fmla="*/ 10 w 53"/>
                <a:gd name="T1" fmla="*/ 42 h 88"/>
                <a:gd name="T2" fmla="*/ 26 w 53"/>
                <a:gd name="T3" fmla="*/ 76 h 88"/>
                <a:gd name="T4" fmla="*/ 35 w 53"/>
                <a:gd name="T5" fmla="*/ 79 h 88"/>
                <a:gd name="T6" fmla="*/ 45 w 53"/>
                <a:gd name="T7" fmla="*/ 82 h 88"/>
                <a:gd name="T8" fmla="*/ 51 w 53"/>
                <a:gd name="T9" fmla="*/ 83 h 88"/>
                <a:gd name="T10" fmla="*/ 49 w 53"/>
                <a:gd name="T11" fmla="*/ 77 h 88"/>
                <a:gd name="T12" fmla="*/ 49 w 53"/>
                <a:gd name="T13" fmla="*/ 68 h 88"/>
                <a:gd name="T14" fmla="*/ 44 w 53"/>
                <a:gd name="T15" fmla="*/ 59 h 88"/>
                <a:gd name="T16" fmla="*/ 53 w 53"/>
                <a:gd name="T17" fmla="*/ 58 h 88"/>
                <a:gd name="T18" fmla="*/ 35 w 53"/>
                <a:gd name="T19" fmla="*/ 40 h 88"/>
                <a:gd name="T20" fmla="*/ 31 w 53"/>
                <a:gd name="T21" fmla="*/ 37 h 88"/>
                <a:gd name="T22" fmla="*/ 15 w 53"/>
                <a:gd name="T23" fmla="*/ 0 h 88"/>
                <a:gd name="T24" fmla="*/ 0 w 53"/>
                <a:gd name="T25" fmla="*/ 18 h 88"/>
                <a:gd name="T26" fmla="*/ 10 w 53"/>
                <a:gd name="T27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88">
                  <a:moveTo>
                    <a:pt x="10" y="42"/>
                  </a:moveTo>
                  <a:cubicBezTo>
                    <a:pt x="13" y="59"/>
                    <a:pt x="17" y="64"/>
                    <a:pt x="26" y="76"/>
                  </a:cubicBezTo>
                  <a:cubicBezTo>
                    <a:pt x="32" y="83"/>
                    <a:pt x="36" y="83"/>
                    <a:pt x="35" y="79"/>
                  </a:cubicBezTo>
                  <a:cubicBezTo>
                    <a:pt x="39" y="87"/>
                    <a:pt x="47" y="88"/>
                    <a:pt x="45" y="82"/>
                  </a:cubicBezTo>
                  <a:cubicBezTo>
                    <a:pt x="46" y="84"/>
                    <a:pt x="49" y="85"/>
                    <a:pt x="51" y="83"/>
                  </a:cubicBezTo>
                  <a:cubicBezTo>
                    <a:pt x="52" y="80"/>
                    <a:pt x="50" y="78"/>
                    <a:pt x="49" y="77"/>
                  </a:cubicBezTo>
                  <a:cubicBezTo>
                    <a:pt x="51" y="76"/>
                    <a:pt x="53" y="73"/>
                    <a:pt x="49" y="68"/>
                  </a:cubicBezTo>
                  <a:cubicBezTo>
                    <a:pt x="45" y="64"/>
                    <a:pt x="44" y="59"/>
                    <a:pt x="44" y="59"/>
                  </a:cubicBezTo>
                  <a:cubicBezTo>
                    <a:pt x="49" y="62"/>
                    <a:pt x="53" y="61"/>
                    <a:pt x="53" y="58"/>
                  </a:cubicBezTo>
                  <a:cubicBezTo>
                    <a:pt x="48" y="54"/>
                    <a:pt x="42" y="45"/>
                    <a:pt x="35" y="40"/>
                  </a:cubicBezTo>
                  <a:cubicBezTo>
                    <a:pt x="34" y="38"/>
                    <a:pt x="33" y="37"/>
                    <a:pt x="31" y="3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10" y="42"/>
                  </a:lnTo>
                  <a:close/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01" name="Freeform 333"/>
            <p:cNvSpPr>
              <a:spLocks/>
            </p:cNvSpPr>
            <p:nvPr/>
          </p:nvSpPr>
          <p:spPr bwMode="auto">
            <a:xfrm>
              <a:off x="9687991" y="3217073"/>
              <a:ext cx="57150" cy="57150"/>
            </a:xfrm>
            <a:custGeom>
              <a:avLst/>
              <a:gdLst>
                <a:gd name="T0" fmla="*/ 27 w 39"/>
                <a:gd name="T1" fmla="*/ 34 h 39"/>
                <a:gd name="T2" fmla="*/ 4 w 39"/>
                <a:gd name="T3" fmla="*/ 27 h 39"/>
                <a:gd name="T4" fmla="*/ 11 w 39"/>
                <a:gd name="T5" fmla="*/ 4 h 39"/>
                <a:gd name="T6" fmla="*/ 34 w 39"/>
                <a:gd name="T7" fmla="*/ 11 h 39"/>
                <a:gd name="T8" fmla="*/ 27 w 39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27" y="34"/>
                  </a:moveTo>
                  <a:cubicBezTo>
                    <a:pt x="19" y="39"/>
                    <a:pt x="8" y="35"/>
                    <a:pt x="4" y="27"/>
                  </a:cubicBezTo>
                  <a:cubicBezTo>
                    <a:pt x="0" y="19"/>
                    <a:pt x="3" y="8"/>
                    <a:pt x="11" y="4"/>
                  </a:cubicBezTo>
                  <a:cubicBezTo>
                    <a:pt x="20" y="0"/>
                    <a:pt x="30" y="3"/>
                    <a:pt x="34" y="11"/>
                  </a:cubicBezTo>
                  <a:cubicBezTo>
                    <a:pt x="39" y="19"/>
                    <a:pt x="35" y="30"/>
                    <a:pt x="27" y="34"/>
                  </a:cubicBezTo>
                  <a:close/>
                </a:path>
              </a:pathLst>
            </a:custGeom>
            <a:solidFill>
              <a:srgbClr val="BAD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02" name="Freeform 334"/>
            <p:cNvSpPr>
              <a:spLocks/>
            </p:cNvSpPr>
            <p:nvPr/>
          </p:nvSpPr>
          <p:spPr bwMode="auto">
            <a:xfrm>
              <a:off x="9692753" y="3232948"/>
              <a:ext cx="93663" cy="128587"/>
            </a:xfrm>
            <a:custGeom>
              <a:avLst/>
              <a:gdLst>
                <a:gd name="T0" fmla="*/ 59 w 59"/>
                <a:gd name="T1" fmla="*/ 69 h 81"/>
                <a:gd name="T2" fmla="*/ 28 w 59"/>
                <a:gd name="T3" fmla="*/ 0 h 81"/>
                <a:gd name="T4" fmla="*/ 0 w 59"/>
                <a:gd name="T5" fmla="*/ 15 h 81"/>
                <a:gd name="T6" fmla="*/ 33 w 59"/>
                <a:gd name="T7" fmla="*/ 81 h 81"/>
                <a:gd name="T8" fmla="*/ 59 w 59"/>
                <a:gd name="T9" fmla="*/ 6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1">
                  <a:moveTo>
                    <a:pt x="59" y="69"/>
                  </a:moveTo>
                  <a:lnTo>
                    <a:pt x="28" y="0"/>
                  </a:lnTo>
                  <a:lnTo>
                    <a:pt x="0" y="15"/>
                  </a:lnTo>
                  <a:lnTo>
                    <a:pt x="33" y="81"/>
                  </a:lnTo>
                  <a:lnTo>
                    <a:pt x="59" y="69"/>
                  </a:lnTo>
                  <a:close/>
                </a:path>
              </a:pathLst>
            </a:custGeom>
            <a:solidFill>
              <a:srgbClr val="BAD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03" name="Freeform 335"/>
            <p:cNvSpPr>
              <a:spLocks/>
            </p:cNvSpPr>
            <p:nvPr/>
          </p:nvSpPr>
          <p:spPr bwMode="auto">
            <a:xfrm>
              <a:off x="9880078" y="3015460"/>
              <a:ext cx="7938" cy="6350"/>
            </a:xfrm>
            <a:custGeom>
              <a:avLst/>
              <a:gdLst>
                <a:gd name="T0" fmla="*/ 3 w 5"/>
                <a:gd name="T1" fmla="*/ 3 h 5"/>
                <a:gd name="T2" fmla="*/ 5 w 5"/>
                <a:gd name="T3" fmla="*/ 4 h 5"/>
                <a:gd name="T4" fmla="*/ 5 w 5"/>
                <a:gd name="T5" fmla="*/ 2 h 5"/>
                <a:gd name="T6" fmla="*/ 2 w 5"/>
                <a:gd name="T7" fmla="*/ 0 h 5"/>
                <a:gd name="T8" fmla="*/ 0 w 5"/>
                <a:gd name="T9" fmla="*/ 3 h 5"/>
                <a:gd name="T10" fmla="*/ 1 w 5"/>
                <a:gd name="T11" fmla="*/ 5 h 5"/>
                <a:gd name="T12" fmla="*/ 3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3"/>
                  </a:moveTo>
                  <a:cubicBezTo>
                    <a:pt x="4" y="3"/>
                    <a:pt x="4" y="4"/>
                    <a:pt x="5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4"/>
                    <a:pt x="2" y="4"/>
                    <a:pt x="3" y="3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04" name="Freeform 336"/>
            <p:cNvSpPr>
              <a:spLocks/>
            </p:cNvSpPr>
            <p:nvPr/>
          </p:nvSpPr>
          <p:spPr bwMode="auto">
            <a:xfrm>
              <a:off x="9945166" y="2983710"/>
              <a:ext cx="30163" cy="33337"/>
            </a:xfrm>
            <a:custGeom>
              <a:avLst/>
              <a:gdLst>
                <a:gd name="T0" fmla="*/ 18 w 21"/>
                <a:gd name="T1" fmla="*/ 22 h 22"/>
                <a:gd name="T2" fmla="*/ 0 w 21"/>
                <a:gd name="T3" fmla="*/ 4 h 22"/>
                <a:gd name="T4" fmla="*/ 8 w 21"/>
                <a:gd name="T5" fmla="*/ 3 h 22"/>
                <a:gd name="T6" fmla="*/ 21 w 21"/>
                <a:gd name="T7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8" y="22"/>
                  </a:moveTo>
                  <a:cubicBezTo>
                    <a:pt x="11" y="17"/>
                    <a:pt x="5" y="8"/>
                    <a:pt x="0" y="4"/>
                  </a:cubicBezTo>
                  <a:cubicBezTo>
                    <a:pt x="0" y="1"/>
                    <a:pt x="3" y="0"/>
                    <a:pt x="8" y="3"/>
                  </a:cubicBezTo>
                  <a:cubicBezTo>
                    <a:pt x="13" y="5"/>
                    <a:pt x="19" y="12"/>
                    <a:pt x="21" y="9"/>
                  </a:cubicBezTo>
                </a:path>
              </a:pathLst>
            </a:custGeom>
            <a:solidFill>
              <a:srgbClr val="F6CA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447570" y="2893737"/>
            <a:ext cx="1362097" cy="1069972"/>
            <a:chOff x="10013950" y="2701926"/>
            <a:chExt cx="1250950" cy="982663"/>
          </a:xfrm>
        </p:grpSpPr>
        <p:sp>
          <p:nvSpPr>
            <p:cNvPr id="106" name="Freeform 7"/>
            <p:cNvSpPr>
              <a:spLocks/>
            </p:cNvSpPr>
            <p:nvPr/>
          </p:nvSpPr>
          <p:spPr bwMode="auto">
            <a:xfrm>
              <a:off x="10099675" y="3001963"/>
              <a:ext cx="871538" cy="649288"/>
            </a:xfrm>
            <a:custGeom>
              <a:avLst/>
              <a:gdLst>
                <a:gd name="T0" fmla="*/ 992 w 1012"/>
                <a:gd name="T1" fmla="*/ 279 h 756"/>
                <a:gd name="T2" fmla="*/ 915 w 1012"/>
                <a:gd name="T3" fmla="*/ 197 h 756"/>
                <a:gd name="T4" fmla="*/ 899 w 1012"/>
                <a:gd name="T5" fmla="*/ 188 h 756"/>
                <a:gd name="T6" fmla="*/ 899 w 1012"/>
                <a:gd name="T7" fmla="*/ 0 h 756"/>
                <a:gd name="T8" fmla="*/ 0 w 1012"/>
                <a:gd name="T9" fmla="*/ 0 h 756"/>
                <a:gd name="T10" fmla="*/ 0 w 1012"/>
                <a:gd name="T11" fmla="*/ 244 h 756"/>
                <a:gd name="T12" fmla="*/ 52 w 1012"/>
                <a:gd name="T13" fmla="*/ 244 h 756"/>
                <a:gd name="T14" fmla="*/ 52 w 1012"/>
                <a:gd name="T15" fmla="*/ 54 h 756"/>
                <a:gd name="T16" fmla="*/ 847 w 1012"/>
                <a:gd name="T17" fmla="*/ 54 h 756"/>
                <a:gd name="T18" fmla="*/ 847 w 1012"/>
                <a:gd name="T19" fmla="*/ 230 h 756"/>
                <a:gd name="T20" fmla="*/ 806 w 1012"/>
                <a:gd name="T21" fmla="*/ 278 h 756"/>
                <a:gd name="T22" fmla="*/ 787 w 1012"/>
                <a:gd name="T23" fmla="*/ 328 h 756"/>
                <a:gd name="T24" fmla="*/ 787 w 1012"/>
                <a:gd name="T25" fmla="*/ 727 h 756"/>
                <a:gd name="T26" fmla="*/ 816 w 1012"/>
                <a:gd name="T27" fmla="*/ 756 h 756"/>
                <a:gd name="T28" fmla="*/ 983 w 1012"/>
                <a:gd name="T29" fmla="*/ 756 h 756"/>
                <a:gd name="T30" fmla="*/ 1012 w 1012"/>
                <a:gd name="T31" fmla="*/ 727 h 756"/>
                <a:gd name="T32" fmla="*/ 1012 w 1012"/>
                <a:gd name="T33" fmla="*/ 328 h 756"/>
                <a:gd name="T34" fmla="*/ 992 w 1012"/>
                <a:gd name="T35" fmla="*/ 27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2" h="756">
                  <a:moveTo>
                    <a:pt x="992" y="279"/>
                  </a:moveTo>
                  <a:cubicBezTo>
                    <a:pt x="915" y="197"/>
                    <a:pt x="915" y="197"/>
                    <a:pt x="915" y="197"/>
                  </a:cubicBezTo>
                  <a:cubicBezTo>
                    <a:pt x="910" y="192"/>
                    <a:pt x="905" y="189"/>
                    <a:pt x="899" y="188"/>
                  </a:cubicBezTo>
                  <a:cubicBezTo>
                    <a:pt x="899" y="0"/>
                    <a:pt x="899" y="0"/>
                    <a:pt x="89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52" y="244"/>
                    <a:pt x="52" y="244"/>
                    <a:pt x="52" y="24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847" y="54"/>
                    <a:pt x="847" y="54"/>
                    <a:pt x="847" y="54"/>
                  </a:cubicBezTo>
                  <a:cubicBezTo>
                    <a:pt x="847" y="230"/>
                    <a:pt x="847" y="230"/>
                    <a:pt x="847" y="230"/>
                  </a:cubicBezTo>
                  <a:cubicBezTo>
                    <a:pt x="806" y="278"/>
                    <a:pt x="806" y="278"/>
                    <a:pt x="806" y="278"/>
                  </a:cubicBezTo>
                  <a:cubicBezTo>
                    <a:pt x="795" y="290"/>
                    <a:pt x="787" y="313"/>
                    <a:pt x="787" y="328"/>
                  </a:cubicBezTo>
                  <a:cubicBezTo>
                    <a:pt x="787" y="727"/>
                    <a:pt x="787" y="727"/>
                    <a:pt x="787" y="727"/>
                  </a:cubicBezTo>
                  <a:cubicBezTo>
                    <a:pt x="787" y="743"/>
                    <a:pt x="800" y="756"/>
                    <a:pt x="816" y="756"/>
                  </a:cubicBezTo>
                  <a:cubicBezTo>
                    <a:pt x="983" y="756"/>
                    <a:pt x="983" y="756"/>
                    <a:pt x="983" y="756"/>
                  </a:cubicBezTo>
                  <a:cubicBezTo>
                    <a:pt x="999" y="756"/>
                    <a:pt x="1012" y="743"/>
                    <a:pt x="1012" y="727"/>
                  </a:cubicBezTo>
                  <a:cubicBezTo>
                    <a:pt x="1012" y="328"/>
                    <a:pt x="1012" y="328"/>
                    <a:pt x="1012" y="328"/>
                  </a:cubicBezTo>
                  <a:cubicBezTo>
                    <a:pt x="1012" y="313"/>
                    <a:pt x="1003" y="290"/>
                    <a:pt x="992" y="279"/>
                  </a:cubicBezTo>
                  <a:close/>
                </a:path>
              </a:pathLst>
            </a:custGeom>
            <a:solidFill>
              <a:srgbClr val="A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07" name="Freeform 8"/>
            <p:cNvSpPr>
              <a:spLocks/>
            </p:cNvSpPr>
            <p:nvPr/>
          </p:nvSpPr>
          <p:spPr bwMode="auto">
            <a:xfrm>
              <a:off x="10366375" y="2744788"/>
              <a:ext cx="184150" cy="482600"/>
            </a:xfrm>
            <a:custGeom>
              <a:avLst/>
              <a:gdLst>
                <a:gd name="T0" fmla="*/ 212 w 214"/>
                <a:gd name="T1" fmla="*/ 108 h 563"/>
                <a:gd name="T2" fmla="*/ 178 w 214"/>
                <a:gd name="T3" fmla="*/ 24 h 563"/>
                <a:gd name="T4" fmla="*/ 165 w 214"/>
                <a:gd name="T5" fmla="*/ 14 h 563"/>
                <a:gd name="T6" fmla="*/ 160 w 214"/>
                <a:gd name="T7" fmla="*/ 13 h 563"/>
                <a:gd name="T8" fmla="*/ 150 w 214"/>
                <a:gd name="T9" fmla="*/ 84 h 563"/>
                <a:gd name="T10" fmla="*/ 126 w 214"/>
                <a:gd name="T11" fmla="*/ 112 h 563"/>
                <a:gd name="T12" fmla="*/ 86 w 214"/>
                <a:gd name="T13" fmla="*/ 107 h 563"/>
                <a:gd name="T14" fmla="*/ 70 w 214"/>
                <a:gd name="T15" fmla="*/ 72 h 563"/>
                <a:gd name="T16" fmla="*/ 80 w 214"/>
                <a:gd name="T17" fmla="*/ 2 h 563"/>
                <a:gd name="T18" fmla="*/ 75 w 214"/>
                <a:gd name="T19" fmla="*/ 1 h 563"/>
                <a:gd name="T20" fmla="*/ 60 w 214"/>
                <a:gd name="T21" fmla="*/ 7 h 563"/>
                <a:gd name="T22" fmla="*/ 4 w 214"/>
                <a:gd name="T23" fmla="*/ 79 h 563"/>
                <a:gd name="T24" fmla="*/ 2 w 214"/>
                <a:gd name="T25" fmla="*/ 95 h 563"/>
                <a:gd name="T26" fmla="*/ 36 w 214"/>
                <a:gd name="T27" fmla="*/ 179 h 563"/>
                <a:gd name="T28" fmla="*/ 49 w 214"/>
                <a:gd name="T29" fmla="*/ 190 h 563"/>
                <a:gd name="T30" fmla="*/ 56 w 214"/>
                <a:gd name="T31" fmla="*/ 191 h 563"/>
                <a:gd name="T32" fmla="*/ 5 w 214"/>
                <a:gd name="T33" fmla="*/ 552 h 563"/>
                <a:gd name="T34" fmla="*/ 81 w 214"/>
                <a:gd name="T35" fmla="*/ 563 h 563"/>
                <a:gd name="T36" fmla="*/ 132 w 214"/>
                <a:gd name="T37" fmla="*/ 201 h 563"/>
                <a:gd name="T38" fmla="*/ 139 w 214"/>
                <a:gd name="T39" fmla="*/ 202 h 563"/>
                <a:gd name="T40" fmla="*/ 154 w 214"/>
                <a:gd name="T41" fmla="*/ 196 h 563"/>
                <a:gd name="T42" fmla="*/ 210 w 214"/>
                <a:gd name="T43" fmla="*/ 125 h 563"/>
                <a:gd name="T44" fmla="*/ 212 w 214"/>
                <a:gd name="T45" fmla="*/ 108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4" h="563">
                  <a:moveTo>
                    <a:pt x="212" y="108"/>
                  </a:moveTo>
                  <a:cubicBezTo>
                    <a:pt x="178" y="24"/>
                    <a:pt x="178" y="24"/>
                    <a:pt x="178" y="24"/>
                  </a:cubicBezTo>
                  <a:cubicBezTo>
                    <a:pt x="176" y="19"/>
                    <a:pt x="170" y="14"/>
                    <a:pt x="165" y="14"/>
                  </a:cubicBezTo>
                  <a:cubicBezTo>
                    <a:pt x="160" y="13"/>
                    <a:pt x="160" y="13"/>
                    <a:pt x="160" y="13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0"/>
                    <a:pt x="63" y="3"/>
                    <a:pt x="60" y="7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1" y="83"/>
                    <a:pt x="0" y="90"/>
                    <a:pt x="2" y="95"/>
                  </a:cubicBezTo>
                  <a:cubicBezTo>
                    <a:pt x="36" y="179"/>
                    <a:pt x="36" y="179"/>
                    <a:pt x="36" y="179"/>
                  </a:cubicBezTo>
                  <a:cubicBezTo>
                    <a:pt x="38" y="184"/>
                    <a:pt x="43" y="189"/>
                    <a:pt x="49" y="190"/>
                  </a:cubicBezTo>
                  <a:cubicBezTo>
                    <a:pt x="56" y="191"/>
                    <a:pt x="56" y="191"/>
                    <a:pt x="56" y="191"/>
                  </a:cubicBezTo>
                  <a:cubicBezTo>
                    <a:pt x="5" y="552"/>
                    <a:pt x="5" y="552"/>
                    <a:pt x="5" y="552"/>
                  </a:cubicBezTo>
                  <a:cubicBezTo>
                    <a:pt x="81" y="563"/>
                    <a:pt x="81" y="563"/>
                    <a:pt x="81" y="563"/>
                  </a:cubicBezTo>
                  <a:cubicBezTo>
                    <a:pt x="132" y="201"/>
                    <a:pt x="132" y="201"/>
                    <a:pt x="132" y="201"/>
                  </a:cubicBezTo>
                  <a:cubicBezTo>
                    <a:pt x="139" y="202"/>
                    <a:pt x="139" y="202"/>
                    <a:pt x="139" y="202"/>
                  </a:cubicBezTo>
                  <a:cubicBezTo>
                    <a:pt x="144" y="203"/>
                    <a:pt x="151" y="200"/>
                    <a:pt x="154" y="196"/>
                  </a:cubicBezTo>
                  <a:cubicBezTo>
                    <a:pt x="210" y="125"/>
                    <a:pt x="210" y="125"/>
                    <a:pt x="210" y="125"/>
                  </a:cubicBezTo>
                  <a:cubicBezTo>
                    <a:pt x="213" y="120"/>
                    <a:pt x="214" y="113"/>
                    <a:pt x="212" y="108"/>
                  </a:cubicBezTo>
                  <a:close/>
                </a:path>
              </a:pathLst>
            </a:custGeom>
            <a:solidFill>
              <a:srgbClr val="401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08" name="Freeform 9"/>
            <p:cNvSpPr>
              <a:spLocks/>
            </p:cNvSpPr>
            <p:nvPr/>
          </p:nvSpPr>
          <p:spPr bwMode="auto">
            <a:xfrm>
              <a:off x="10388600" y="2746376"/>
              <a:ext cx="161925" cy="481013"/>
            </a:xfrm>
            <a:custGeom>
              <a:avLst/>
              <a:gdLst>
                <a:gd name="T0" fmla="*/ 186 w 188"/>
                <a:gd name="T1" fmla="*/ 106 h 561"/>
                <a:gd name="T2" fmla="*/ 158 w 188"/>
                <a:gd name="T3" fmla="*/ 35 h 561"/>
                <a:gd name="T4" fmla="*/ 151 w 188"/>
                <a:gd name="T5" fmla="*/ 85 h 561"/>
                <a:gd name="T6" fmla="*/ 126 w 188"/>
                <a:gd name="T7" fmla="*/ 114 h 561"/>
                <a:gd name="T8" fmla="*/ 100 w 188"/>
                <a:gd name="T9" fmla="*/ 110 h 561"/>
                <a:gd name="T10" fmla="*/ 60 w 188"/>
                <a:gd name="T11" fmla="*/ 105 h 561"/>
                <a:gd name="T12" fmla="*/ 44 w 188"/>
                <a:gd name="T13" fmla="*/ 70 h 561"/>
                <a:gd name="T14" fmla="*/ 54 w 188"/>
                <a:gd name="T15" fmla="*/ 0 h 561"/>
                <a:gd name="T16" fmla="*/ 51 w 188"/>
                <a:gd name="T17" fmla="*/ 21 h 561"/>
                <a:gd name="T18" fmla="*/ 4 w 188"/>
                <a:gd name="T19" fmla="*/ 80 h 561"/>
                <a:gd name="T20" fmla="*/ 2 w 188"/>
                <a:gd name="T21" fmla="*/ 97 h 561"/>
                <a:gd name="T22" fmla="*/ 36 w 188"/>
                <a:gd name="T23" fmla="*/ 181 h 561"/>
                <a:gd name="T24" fmla="*/ 49 w 188"/>
                <a:gd name="T25" fmla="*/ 191 h 561"/>
                <a:gd name="T26" fmla="*/ 57 w 188"/>
                <a:gd name="T27" fmla="*/ 193 h 561"/>
                <a:gd name="T28" fmla="*/ 6 w 188"/>
                <a:gd name="T29" fmla="*/ 554 h 561"/>
                <a:gd name="T30" fmla="*/ 55 w 188"/>
                <a:gd name="T31" fmla="*/ 561 h 561"/>
                <a:gd name="T32" fmla="*/ 106 w 188"/>
                <a:gd name="T33" fmla="*/ 199 h 561"/>
                <a:gd name="T34" fmla="*/ 113 w 188"/>
                <a:gd name="T35" fmla="*/ 200 h 561"/>
                <a:gd name="T36" fmla="*/ 128 w 188"/>
                <a:gd name="T37" fmla="*/ 194 h 561"/>
                <a:gd name="T38" fmla="*/ 184 w 188"/>
                <a:gd name="T39" fmla="*/ 123 h 561"/>
                <a:gd name="T40" fmla="*/ 186 w 188"/>
                <a:gd name="T41" fmla="*/ 106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8" h="561">
                  <a:moveTo>
                    <a:pt x="186" y="106"/>
                  </a:moveTo>
                  <a:cubicBezTo>
                    <a:pt x="158" y="35"/>
                    <a:pt x="158" y="35"/>
                    <a:pt x="158" y="35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26" y="114"/>
                    <a:pt x="126" y="114"/>
                    <a:pt x="126" y="114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1" y="85"/>
                    <a:pt x="0" y="92"/>
                    <a:pt x="2" y="97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8" y="186"/>
                    <a:pt x="44" y="191"/>
                    <a:pt x="49" y="191"/>
                  </a:cubicBezTo>
                  <a:cubicBezTo>
                    <a:pt x="57" y="193"/>
                    <a:pt x="57" y="193"/>
                    <a:pt x="57" y="193"/>
                  </a:cubicBezTo>
                  <a:cubicBezTo>
                    <a:pt x="6" y="554"/>
                    <a:pt x="6" y="554"/>
                    <a:pt x="6" y="554"/>
                  </a:cubicBezTo>
                  <a:cubicBezTo>
                    <a:pt x="55" y="561"/>
                    <a:pt x="55" y="561"/>
                    <a:pt x="55" y="561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113" y="200"/>
                    <a:pt x="113" y="200"/>
                    <a:pt x="113" y="200"/>
                  </a:cubicBezTo>
                  <a:cubicBezTo>
                    <a:pt x="118" y="201"/>
                    <a:pt x="125" y="198"/>
                    <a:pt x="128" y="194"/>
                  </a:cubicBezTo>
                  <a:cubicBezTo>
                    <a:pt x="184" y="123"/>
                    <a:pt x="184" y="123"/>
                    <a:pt x="184" y="123"/>
                  </a:cubicBezTo>
                  <a:cubicBezTo>
                    <a:pt x="187" y="118"/>
                    <a:pt x="188" y="111"/>
                    <a:pt x="186" y="106"/>
                  </a:cubicBezTo>
                  <a:close/>
                </a:path>
              </a:pathLst>
            </a:custGeom>
            <a:solidFill>
              <a:srgbClr val="5C2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09" name="Freeform 10"/>
            <p:cNvSpPr>
              <a:spLocks/>
            </p:cNvSpPr>
            <p:nvPr/>
          </p:nvSpPr>
          <p:spPr bwMode="auto">
            <a:xfrm>
              <a:off x="10013950" y="2760663"/>
              <a:ext cx="344488" cy="360363"/>
            </a:xfrm>
            <a:custGeom>
              <a:avLst/>
              <a:gdLst>
                <a:gd name="T0" fmla="*/ 400 w 400"/>
                <a:gd name="T1" fmla="*/ 111 h 421"/>
                <a:gd name="T2" fmla="*/ 211 w 400"/>
                <a:gd name="T3" fmla="*/ 24 h 421"/>
                <a:gd name="T4" fmla="*/ 210 w 400"/>
                <a:gd name="T5" fmla="*/ 24 h 421"/>
                <a:gd name="T6" fmla="*/ 167 w 400"/>
                <a:gd name="T7" fmla="*/ 31 h 421"/>
                <a:gd name="T8" fmla="*/ 166 w 400"/>
                <a:gd name="T9" fmla="*/ 31 h 421"/>
                <a:gd name="T10" fmla="*/ 165 w 400"/>
                <a:gd name="T11" fmla="*/ 31 h 421"/>
                <a:gd name="T12" fmla="*/ 164 w 400"/>
                <a:gd name="T13" fmla="*/ 31 h 421"/>
                <a:gd name="T14" fmla="*/ 164 w 400"/>
                <a:gd name="T15" fmla="*/ 31 h 421"/>
                <a:gd name="T16" fmla="*/ 164 w 400"/>
                <a:gd name="T17" fmla="*/ 31 h 421"/>
                <a:gd name="T18" fmla="*/ 164 w 400"/>
                <a:gd name="T19" fmla="*/ 31 h 421"/>
                <a:gd name="T20" fmla="*/ 161 w 400"/>
                <a:gd name="T21" fmla="*/ 32 h 421"/>
                <a:gd name="T22" fmla="*/ 159 w 400"/>
                <a:gd name="T23" fmla="*/ 32 h 421"/>
                <a:gd name="T24" fmla="*/ 159 w 400"/>
                <a:gd name="T25" fmla="*/ 32 h 421"/>
                <a:gd name="T26" fmla="*/ 108 w 400"/>
                <a:gd name="T27" fmla="*/ 54 h 421"/>
                <a:gd name="T28" fmla="*/ 94 w 400"/>
                <a:gd name="T29" fmla="*/ 72 h 421"/>
                <a:gd name="T30" fmla="*/ 71 w 400"/>
                <a:gd name="T31" fmla="*/ 68 h 421"/>
                <a:gd name="T32" fmla="*/ 36 w 400"/>
                <a:gd name="T33" fmla="*/ 61 h 421"/>
                <a:gd name="T34" fmla="*/ 23 w 400"/>
                <a:gd name="T35" fmla="*/ 64 h 421"/>
                <a:gd name="T36" fmla="*/ 14 w 400"/>
                <a:gd name="T37" fmla="*/ 67 h 421"/>
                <a:gd name="T38" fmla="*/ 12 w 400"/>
                <a:gd name="T39" fmla="*/ 67 h 421"/>
                <a:gd name="T40" fmla="*/ 1 w 400"/>
                <a:gd name="T41" fmla="*/ 84 h 421"/>
                <a:gd name="T42" fmla="*/ 19 w 400"/>
                <a:gd name="T43" fmla="*/ 159 h 421"/>
                <a:gd name="T44" fmla="*/ 36 w 400"/>
                <a:gd name="T45" fmla="*/ 169 h 421"/>
                <a:gd name="T46" fmla="*/ 38 w 400"/>
                <a:gd name="T47" fmla="*/ 169 h 421"/>
                <a:gd name="T48" fmla="*/ 38 w 400"/>
                <a:gd name="T49" fmla="*/ 169 h 421"/>
                <a:gd name="T50" fmla="*/ 62 w 400"/>
                <a:gd name="T51" fmla="*/ 163 h 421"/>
                <a:gd name="T52" fmla="*/ 88 w 400"/>
                <a:gd name="T53" fmla="*/ 143 h 421"/>
                <a:gd name="T54" fmla="*/ 107 w 400"/>
                <a:gd name="T55" fmla="*/ 129 h 421"/>
                <a:gd name="T56" fmla="*/ 119 w 400"/>
                <a:gd name="T57" fmla="*/ 132 h 421"/>
                <a:gd name="T58" fmla="*/ 119 w 400"/>
                <a:gd name="T59" fmla="*/ 133 h 421"/>
                <a:gd name="T60" fmla="*/ 121 w 400"/>
                <a:gd name="T61" fmla="*/ 140 h 421"/>
                <a:gd name="T62" fmla="*/ 139 w 400"/>
                <a:gd name="T63" fmla="*/ 151 h 421"/>
                <a:gd name="T64" fmla="*/ 162 w 400"/>
                <a:gd name="T65" fmla="*/ 145 h 421"/>
                <a:gd name="T66" fmla="*/ 226 w 400"/>
                <a:gd name="T67" fmla="*/ 421 h 421"/>
                <a:gd name="T68" fmla="*/ 277 w 400"/>
                <a:gd name="T69" fmla="*/ 408 h 421"/>
                <a:gd name="T70" fmla="*/ 213 w 400"/>
                <a:gd name="T71" fmla="*/ 133 h 421"/>
                <a:gd name="T72" fmla="*/ 236 w 400"/>
                <a:gd name="T73" fmla="*/ 128 h 421"/>
                <a:gd name="T74" fmla="*/ 246 w 400"/>
                <a:gd name="T75" fmla="*/ 110 h 421"/>
                <a:gd name="T76" fmla="*/ 245 w 400"/>
                <a:gd name="T77" fmla="*/ 105 h 421"/>
                <a:gd name="T78" fmla="*/ 400 w 400"/>
                <a:gd name="T79" fmla="*/ 11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0" h="421">
                  <a:moveTo>
                    <a:pt x="400" y="111"/>
                  </a:moveTo>
                  <a:cubicBezTo>
                    <a:pt x="361" y="0"/>
                    <a:pt x="211" y="24"/>
                    <a:pt x="211" y="24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00" y="25"/>
                    <a:pt x="185" y="26"/>
                    <a:pt x="167" y="31"/>
                  </a:cubicBezTo>
                  <a:cubicBezTo>
                    <a:pt x="166" y="31"/>
                    <a:pt x="166" y="31"/>
                    <a:pt x="166" y="31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65" y="31"/>
                    <a:pt x="164" y="31"/>
                    <a:pt x="164" y="31"/>
                  </a:cubicBezTo>
                  <a:cubicBezTo>
                    <a:pt x="164" y="31"/>
                    <a:pt x="164" y="31"/>
                    <a:pt x="164" y="31"/>
                  </a:cubicBezTo>
                  <a:cubicBezTo>
                    <a:pt x="164" y="31"/>
                    <a:pt x="164" y="31"/>
                    <a:pt x="164" y="31"/>
                  </a:cubicBezTo>
                  <a:cubicBezTo>
                    <a:pt x="164" y="31"/>
                    <a:pt x="164" y="31"/>
                    <a:pt x="164" y="31"/>
                  </a:cubicBezTo>
                  <a:cubicBezTo>
                    <a:pt x="163" y="31"/>
                    <a:pt x="162" y="32"/>
                    <a:pt x="161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28" y="40"/>
                    <a:pt x="109" y="50"/>
                    <a:pt x="108" y="54"/>
                  </a:cubicBezTo>
                  <a:cubicBezTo>
                    <a:pt x="106" y="67"/>
                    <a:pt x="98" y="71"/>
                    <a:pt x="94" y="72"/>
                  </a:cubicBezTo>
                  <a:cubicBezTo>
                    <a:pt x="90" y="73"/>
                    <a:pt x="79" y="72"/>
                    <a:pt x="71" y="68"/>
                  </a:cubicBezTo>
                  <a:cubicBezTo>
                    <a:pt x="57" y="63"/>
                    <a:pt x="36" y="61"/>
                    <a:pt x="36" y="61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4" y="69"/>
                    <a:pt x="0" y="77"/>
                    <a:pt x="1" y="84"/>
                  </a:cubicBezTo>
                  <a:cubicBezTo>
                    <a:pt x="19" y="159"/>
                    <a:pt x="19" y="159"/>
                    <a:pt x="19" y="159"/>
                  </a:cubicBezTo>
                  <a:cubicBezTo>
                    <a:pt x="21" y="166"/>
                    <a:pt x="29" y="171"/>
                    <a:pt x="36" y="169"/>
                  </a:cubicBezTo>
                  <a:cubicBezTo>
                    <a:pt x="38" y="169"/>
                    <a:pt x="38" y="169"/>
                    <a:pt x="38" y="169"/>
                  </a:cubicBezTo>
                  <a:cubicBezTo>
                    <a:pt x="38" y="169"/>
                    <a:pt x="38" y="169"/>
                    <a:pt x="38" y="169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62" y="163"/>
                    <a:pt x="80" y="153"/>
                    <a:pt x="88" y="143"/>
                  </a:cubicBezTo>
                  <a:cubicBezTo>
                    <a:pt x="94" y="136"/>
                    <a:pt x="103" y="130"/>
                    <a:pt x="107" y="129"/>
                  </a:cubicBezTo>
                  <a:cubicBezTo>
                    <a:pt x="110" y="129"/>
                    <a:pt x="115" y="129"/>
                    <a:pt x="119" y="132"/>
                  </a:cubicBezTo>
                  <a:cubicBezTo>
                    <a:pt x="119" y="132"/>
                    <a:pt x="119" y="132"/>
                    <a:pt x="119" y="133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23" y="148"/>
                    <a:pt x="131" y="152"/>
                    <a:pt x="139" y="151"/>
                  </a:cubicBezTo>
                  <a:cubicBezTo>
                    <a:pt x="162" y="145"/>
                    <a:pt x="162" y="145"/>
                    <a:pt x="162" y="145"/>
                  </a:cubicBezTo>
                  <a:cubicBezTo>
                    <a:pt x="226" y="421"/>
                    <a:pt x="226" y="421"/>
                    <a:pt x="226" y="421"/>
                  </a:cubicBezTo>
                  <a:cubicBezTo>
                    <a:pt x="277" y="408"/>
                    <a:pt x="277" y="408"/>
                    <a:pt x="277" y="408"/>
                  </a:cubicBezTo>
                  <a:cubicBezTo>
                    <a:pt x="213" y="133"/>
                    <a:pt x="213" y="133"/>
                    <a:pt x="213" y="133"/>
                  </a:cubicBezTo>
                  <a:cubicBezTo>
                    <a:pt x="236" y="128"/>
                    <a:pt x="236" y="128"/>
                    <a:pt x="236" y="128"/>
                  </a:cubicBezTo>
                  <a:cubicBezTo>
                    <a:pt x="243" y="126"/>
                    <a:pt x="248" y="118"/>
                    <a:pt x="246" y="110"/>
                  </a:cubicBezTo>
                  <a:cubicBezTo>
                    <a:pt x="245" y="105"/>
                    <a:pt x="245" y="105"/>
                    <a:pt x="245" y="105"/>
                  </a:cubicBezTo>
                  <a:cubicBezTo>
                    <a:pt x="312" y="56"/>
                    <a:pt x="391" y="108"/>
                    <a:pt x="400" y="111"/>
                  </a:cubicBezTo>
                  <a:close/>
                </a:path>
              </a:pathLst>
            </a:cu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10" name="Freeform 11"/>
            <p:cNvSpPr>
              <a:spLocks/>
            </p:cNvSpPr>
            <p:nvPr/>
          </p:nvSpPr>
          <p:spPr bwMode="auto">
            <a:xfrm>
              <a:off x="10150475" y="2959101"/>
              <a:ext cx="168275" cy="349250"/>
            </a:xfrm>
            <a:custGeom>
              <a:avLst/>
              <a:gdLst>
                <a:gd name="T0" fmla="*/ 194 w 196"/>
                <a:gd name="T1" fmla="*/ 367 h 406"/>
                <a:gd name="T2" fmla="*/ 183 w 196"/>
                <a:gd name="T3" fmla="*/ 385 h 406"/>
                <a:gd name="T4" fmla="*/ 103 w 196"/>
                <a:gd name="T5" fmla="*/ 404 h 406"/>
                <a:gd name="T6" fmla="*/ 85 w 196"/>
                <a:gd name="T7" fmla="*/ 393 h 406"/>
                <a:gd name="T8" fmla="*/ 2 w 196"/>
                <a:gd name="T9" fmla="*/ 38 h 406"/>
                <a:gd name="T10" fmla="*/ 13 w 196"/>
                <a:gd name="T11" fmla="*/ 21 h 406"/>
                <a:gd name="T12" fmla="*/ 93 w 196"/>
                <a:gd name="T13" fmla="*/ 2 h 406"/>
                <a:gd name="T14" fmla="*/ 111 w 196"/>
                <a:gd name="T15" fmla="*/ 13 h 406"/>
                <a:gd name="T16" fmla="*/ 194 w 196"/>
                <a:gd name="T17" fmla="*/ 36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406">
                  <a:moveTo>
                    <a:pt x="194" y="367"/>
                  </a:moveTo>
                  <a:cubicBezTo>
                    <a:pt x="196" y="375"/>
                    <a:pt x="191" y="383"/>
                    <a:pt x="183" y="385"/>
                  </a:cubicBezTo>
                  <a:cubicBezTo>
                    <a:pt x="103" y="404"/>
                    <a:pt x="103" y="404"/>
                    <a:pt x="103" y="404"/>
                  </a:cubicBezTo>
                  <a:cubicBezTo>
                    <a:pt x="95" y="406"/>
                    <a:pt x="87" y="401"/>
                    <a:pt x="85" y="393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1"/>
                    <a:pt x="5" y="23"/>
                    <a:pt x="13" y="21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101" y="0"/>
                    <a:pt x="109" y="5"/>
                    <a:pt x="111" y="13"/>
                  </a:cubicBezTo>
                  <a:lnTo>
                    <a:pt x="194" y="367"/>
                  </a:lnTo>
                  <a:close/>
                </a:path>
              </a:pathLst>
            </a:custGeom>
            <a:solidFill>
              <a:srgbClr val="5C2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10150475" y="2974976"/>
              <a:ext cx="100013" cy="333375"/>
            </a:xfrm>
            <a:custGeom>
              <a:avLst/>
              <a:gdLst>
                <a:gd name="T0" fmla="*/ 27 w 117"/>
                <a:gd name="T1" fmla="*/ 0 h 388"/>
                <a:gd name="T2" fmla="*/ 13 w 117"/>
                <a:gd name="T3" fmla="*/ 3 h 388"/>
                <a:gd name="T4" fmla="*/ 2 w 117"/>
                <a:gd name="T5" fmla="*/ 20 h 388"/>
                <a:gd name="T6" fmla="*/ 85 w 117"/>
                <a:gd name="T7" fmla="*/ 375 h 388"/>
                <a:gd name="T8" fmla="*/ 103 w 117"/>
                <a:gd name="T9" fmla="*/ 386 h 388"/>
                <a:gd name="T10" fmla="*/ 117 w 117"/>
                <a:gd name="T11" fmla="*/ 382 h 388"/>
                <a:gd name="T12" fmla="*/ 27 w 117"/>
                <a:gd name="T1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388">
                  <a:moveTo>
                    <a:pt x="27" y="0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5" y="5"/>
                    <a:pt x="0" y="13"/>
                    <a:pt x="2" y="20"/>
                  </a:cubicBezTo>
                  <a:cubicBezTo>
                    <a:pt x="85" y="375"/>
                    <a:pt x="85" y="375"/>
                    <a:pt x="85" y="375"/>
                  </a:cubicBezTo>
                  <a:cubicBezTo>
                    <a:pt x="87" y="383"/>
                    <a:pt x="95" y="388"/>
                    <a:pt x="103" y="386"/>
                  </a:cubicBezTo>
                  <a:cubicBezTo>
                    <a:pt x="117" y="382"/>
                    <a:pt x="117" y="382"/>
                    <a:pt x="117" y="382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401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12" name="Freeform 13"/>
            <p:cNvSpPr>
              <a:spLocks/>
            </p:cNvSpPr>
            <p:nvPr/>
          </p:nvSpPr>
          <p:spPr bwMode="auto">
            <a:xfrm>
              <a:off x="10013950" y="2813051"/>
              <a:ext cx="52388" cy="93663"/>
            </a:xfrm>
            <a:custGeom>
              <a:avLst/>
              <a:gdLst>
                <a:gd name="T0" fmla="*/ 43 w 62"/>
                <a:gd name="T1" fmla="*/ 92 h 110"/>
                <a:gd name="T2" fmla="*/ 26 w 62"/>
                <a:gd name="T3" fmla="*/ 18 h 110"/>
                <a:gd name="T4" fmla="*/ 36 w 62"/>
                <a:gd name="T5" fmla="*/ 0 h 110"/>
                <a:gd name="T6" fmla="*/ 36 w 62"/>
                <a:gd name="T7" fmla="*/ 0 h 110"/>
                <a:gd name="T8" fmla="*/ 23 w 62"/>
                <a:gd name="T9" fmla="*/ 3 h 110"/>
                <a:gd name="T10" fmla="*/ 14 w 62"/>
                <a:gd name="T11" fmla="*/ 6 h 110"/>
                <a:gd name="T12" fmla="*/ 12 w 62"/>
                <a:gd name="T13" fmla="*/ 6 h 110"/>
                <a:gd name="T14" fmla="*/ 1 w 62"/>
                <a:gd name="T15" fmla="*/ 23 h 110"/>
                <a:gd name="T16" fmla="*/ 19 w 62"/>
                <a:gd name="T17" fmla="*/ 98 h 110"/>
                <a:gd name="T18" fmla="*/ 36 w 62"/>
                <a:gd name="T19" fmla="*/ 108 h 110"/>
                <a:gd name="T20" fmla="*/ 38 w 62"/>
                <a:gd name="T21" fmla="*/ 108 h 110"/>
                <a:gd name="T22" fmla="*/ 38 w 62"/>
                <a:gd name="T23" fmla="*/ 108 h 110"/>
                <a:gd name="T24" fmla="*/ 62 w 62"/>
                <a:gd name="T25" fmla="*/ 102 h 110"/>
                <a:gd name="T26" fmla="*/ 62 w 62"/>
                <a:gd name="T27" fmla="*/ 102 h 110"/>
                <a:gd name="T28" fmla="*/ 62 w 62"/>
                <a:gd name="T29" fmla="*/ 102 h 110"/>
                <a:gd name="T30" fmla="*/ 61 w 62"/>
                <a:gd name="T31" fmla="*/ 103 h 110"/>
                <a:gd name="T32" fmla="*/ 43 w 62"/>
                <a:gd name="T33" fmla="*/ 9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110">
                  <a:moveTo>
                    <a:pt x="43" y="92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4" y="10"/>
                    <a:pt x="29" y="2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4" y="8"/>
                    <a:pt x="0" y="16"/>
                    <a:pt x="1" y="23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21" y="105"/>
                    <a:pt x="29" y="110"/>
                    <a:pt x="36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3" y="104"/>
                    <a:pt x="45" y="100"/>
                    <a:pt x="43" y="92"/>
                  </a:cubicBezTo>
                  <a:close/>
                </a:path>
              </a:pathLst>
            </a:custGeom>
            <a:solidFill>
              <a:srgbClr val="DB9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13" name="Freeform 14"/>
            <p:cNvSpPr>
              <a:spLocks/>
            </p:cNvSpPr>
            <p:nvPr/>
          </p:nvSpPr>
          <p:spPr bwMode="auto">
            <a:xfrm>
              <a:off x="10152063" y="2881313"/>
              <a:ext cx="34925" cy="93663"/>
            </a:xfrm>
            <a:custGeom>
              <a:avLst/>
              <a:gdLst>
                <a:gd name="T0" fmla="*/ 9 w 22"/>
                <a:gd name="T1" fmla="*/ 0 h 59"/>
                <a:gd name="T2" fmla="*/ 0 w 22"/>
                <a:gd name="T3" fmla="*/ 2 h 59"/>
                <a:gd name="T4" fmla="*/ 14 w 22"/>
                <a:gd name="T5" fmla="*/ 59 h 59"/>
                <a:gd name="T6" fmla="*/ 22 w 22"/>
                <a:gd name="T7" fmla="*/ 57 h 59"/>
                <a:gd name="T8" fmla="*/ 9 w 22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9">
                  <a:moveTo>
                    <a:pt x="9" y="0"/>
                  </a:moveTo>
                  <a:lnTo>
                    <a:pt x="0" y="2"/>
                  </a:lnTo>
                  <a:lnTo>
                    <a:pt x="14" y="59"/>
                  </a:lnTo>
                  <a:lnTo>
                    <a:pt x="22" y="5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B9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14" name="Freeform 15"/>
            <p:cNvSpPr>
              <a:spLocks/>
            </p:cNvSpPr>
            <p:nvPr/>
          </p:nvSpPr>
          <p:spPr bwMode="auto">
            <a:xfrm>
              <a:off x="10269538" y="2900363"/>
              <a:ext cx="666750" cy="376238"/>
            </a:xfrm>
            <a:custGeom>
              <a:avLst/>
              <a:gdLst>
                <a:gd name="T0" fmla="*/ 106 w 774"/>
                <a:gd name="T1" fmla="*/ 221 h 438"/>
                <a:gd name="T2" fmla="*/ 103 w 774"/>
                <a:gd name="T3" fmla="*/ 194 h 438"/>
                <a:gd name="T4" fmla="*/ 239 w 774"/>
                <a:gd name="T5" fmla="*/ 59 h 438"/>
                <a:gd name="T6" fmla="*/ 319 w 774"/>
                <a:gd name="T7" fmla="*/ 85 h 438"/>
                <a:gd name="T8" fmla="*/ 467 w 774"/>
                <a:gd name="T9" fmla="*/ 0 h 438"/>
                <a:gd name="T10" fmla="*/ 636 w 774"/>
                <a:gd name="T11" fmla="*/ 167 h 438"/>
                <a:gd name="T12" fmla="*/ 638 w 774"/>
                <a:gd name="T13" fmla="*/ 167 h 438"/>
                <a:gd name="T14" fmla="*/ 774 w 774"/>
                <a:gd name="T15" fmla="*/ 302 h 438"/>
                <a:gd name="T16" fmla="*/ 638 w 774"/>
                <a:gd name="T17" fmla="*/ 438 h 438"/>
                <a:gd name="T18" fmla="*/ 109 w 774"/>
                <a:gd name="T19" fmla="*/ 438 h 438"/>
                <a:gd name="T20" fmla="*/ 0 w 774"/>
                <a:gd name="T21" fmla="*/ 329 h 438"/>
                <a:gd name="T22" fmla="*/ 106 w 774"/>
                <a:gd name="T23" fmla="*/ 221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4" h="438">
                  <a:moveTo>
                    <a:pt x="106" y="221"/>
                  </a:moveTo>
                  <a:cubicBezTo>
                    <a:pt x="104" y="212"/>
                    <a:pt x="103" y="203"/>
                    <a:pt x="103" y="194"/>
                  </a:cubicBezTo>
                  <a:cubicBezTo>
                    <a:pt x="103" y="119"/>
                    <a:pt x="164" y="59"/>
                    <a:pt x="239" y="59"/>
                  </a:cubicBezTo>
                  <a:cubicBezTo>
                    <a:pt x="269" y="59"/>
                    <a:pt x="297" y="69"/>
                    <a:pt x="319" y="85"/>
                  </a:cubicBezTo>
                  <a:cubicBezTo>
                    <a:pt x="349" y="34"/>
                    <a:pt x="404" y="0"/>
                    <a:pt x="467" y="0"/>
                  </a:cubicBezTo>
                  <a:cubicBezTo>
                    <a:pt x="559" y="0"/>
                    <a:pt x="635" y="74"/>
                    <a:pt x="636" y="167"/>
                  </a:cubicBezTo>
                  <a:cubicBezTo>
                    <a:pt x="637" y="167"/>
                    <a:pt x="638" y="167"/>
                    <a:pt x="638" y="167"/>
                  </a:cubicBezTo>
                  <a:cubicBezTo>
                    <a:pt x="713" y="167"/>
                    <a:pt x="774" y="227"/>
                    <a:pt x="774" y="302"/>
                  </a:cubicBezTo>
                  <a:cubicBezTo>
                    <a:pt x="774" y="377"/>
                    <a:pt x="713" y="438"/>
                    <a:pt x="638" y="438"/>
                  </a:cubicBezTo>
                  <a:cubicBezTo>
                    <a:pt x="109" y="438"/>
                    <a:pt x="109" y="438"/>
                    <a:pt x="109" y="438"/>
                  </a:cubicBezTo>
                  <a:cubicBezTo>
                    <a:pt x="49" y="438"/>
                    <a:pt x="0" y="389"/>
                    <a:pt x="0" y="329"/>
                  </a:cubicBezTo>
                  <a:cubicBezTo>
                    <a:pt x="0" y="270"/>
                    <a:pt x="47" y="222"/>
                    <a:pt x="106" y="2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15" name="Freeform 16"/>
            <p:cNvSpPr>
              <a:spLocks/>
            </p:cNvSpPr>
            <p:nvPr/>
          </p:nvSpPr>
          <p:spPr bwMode="auto">
            <a:xfrm>
              <a:off x="10269538" y="3108326"/>
              <a:ext cx="649288" cy="168275"/>
            </a:xfrm>
            <a:custGeom>
              <a:avLst/>
              <a:gdLst>
                <a:gd name="T0" fmla="*/ 44 w 754"/>
                <a:gd name="T1" fmla="*/ 0 h 196"/>
                <a:gd name="T2" fmla="*/ 30 w 754"/>
                <a:gd name="T3" fmla="*/ 52 h 196"/>
                <a:gd name="T4" fmla="*/ 139 w 754"/>
                <a:gd name="T5" fmla="*/ 161 h 196"/>
                <a:gd name="T6" fmla="*/ 668 w 754"/>
                <a:gd name="T7" fmla="*/ 161 h 196"/>
                <a:gd name="T8" fmla="*/ 754 w 754"/>
                <a:gd name="T9" fmla="*/ 130 h 196"/>
                <a:gd name="T10" fmla="*/ 638 w 754"/>
                <a:gd name="T11" fmla="*/ 196 h 196"/>
                <a:gd name="T12" fmla="*/ 109 w 754"/>
                <a:gd name="T13" fmla="*/ 196 h 196"/>
                <a:gd name="T14" fmla="*/ 0 w 754"/>
                <a:gd name="T15" fmla="*/ 87 h 196"/>
                <a:gd name="T16" fmla="*/ 44 w 754"/>
                <a:gd name="T1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4" h="196">
                  <a:moveTo>
                    <a:pt x="44" y="0"/>
                  </a:moveTo>
                  <a:cubicBezTo>
                    <a:pt x="35" y="16"/>
                    <a:pt x="30" y="34"/>
                    <a:pt x="30" y="52"/>
                  </a:cubicBezTo>
                  <a:cubicBezTo>
                    <a:pt x="30" y="112"/>
                    <a:pt x="79" y="161"/>
                    <a:pt x="139" y="161"/>
                  </a:cubicBezTo>
                  <a:cubicBezTo>
                    <a:pt x="668" y="161"/>
                    <a:pt x="668" y="161"/>
                    <a:pt x="668" y="161"/>
                  </a:cubicBezTo>
                  <a:cubicBezTo>
                    <a:pt x="701" y="161"/>
                    <a:pt x="731" y="149"/>
                    <a:pt x="754" y="130"/>
                  </a:cubicBezTo>
                  <a:cubicBezTo>
                    <a:pt x="730" y="169"/>
                    <a:pt x="687" y="196"/>
                    <a:pt x="638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49" y="196"/>
                    <a:pt x="0" y="147"/>
                    <a:pt x="0" y="87"/>
                  </a:cubicBezTo>
                  <a:cubicBezTo>
                    <a:pt x="0" y="52"/>
                    <a:pt x="17" y="20"/>
                    <a:pt x="44" y="0"/>
                  </a:cubicBez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16" name="Rectangle 17"/>
            <p:cNvSpPr>
              <a:spLocks noChangeArrowheads="1"/>
            </p:cNvSpPr>
            <p:nvPr/>
          </p:nvSpPr>
          <p:spPr bwMode="auto">
            <a:xfrm>
              <a:off x="10120313" y="3259138"/>
              <a:ext cx="850900" cy="392113"/>
            </a:xfrm>
            <a:prstGeom prst="rect">
              <a:avLst/>
            </a:prstGeom>
            <a:solidFill>
              <a:srgbClr val="E81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17" name="Freeform 18"/>
            <p:cNvSpPr>
              <a:spLocks/>
            </p:cNvSpPr>
            <p:nvPr/>
          </p:nvSpPr>
          <p:spPr bwMode="auto">
            <a:xfrm>
              <a:off x="10204450" y="3259138"/>
              <a:ext cx="766763" cy="312738"/>
            </a:xfrm>
            <a:custGeom>
              <a:avLst/>
              <a:gdLst>
                <a:gd name="T0" fmla="*/ 0 w 891"/>
                <a:gd name="T1" fmla="*/ 365 h 365"/>
                <a:gd name="T2" fmla="*/ 891 w 891"/>
                <a:gd name="T3" fmla="*/ 0 h 365"/>
                <a:gd name="T4" fmla="*/ 0 w 891"/>
                <a:gd name="T5" fmla="*/ 0 h 365"/>
                <a:gd name="T6" fmla="*/ 0 w 891"/>
                <a:gd name="T7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1" h="365">
                  <a:moveTo>
                    <a:pt x="0" y="365"/>
                  </a:moveTo>
                  <a:cubicBezTo>
                    <a:pt x="0" y="365"/>
                    <a:pt x="152" y="0"/>
                    <a:pt x="891" y="0"/>
                  </a:cubicBezTo>
                  <a:cubicBezTo>
                    <a:pt x="51" y="0"/>
                    <a:pt x="0" y="0"/>
                    <a:pt x="0" y="0"/>
                  </a:cubicBezTo>
                  <a:lnTo>
                    <a:pt x="0" y="365"/>
                  </a:lnTo>
                  <a:close/>
                </a:path>
              </a:pathLst>
            </a:custGeom>
            <a:solidFill>
              <a:srgbClr val="BA1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18" name="Freeform 19"/>
            <p:cNvSpPr>
              <a:spLocks/>
            </p:cNvSpPr>
            <p:nvPr/>
          </p:nvSpPr>
          <p:spPr bwMode="auto">
            <a:xfrm>
              <a:off x="10191750" y="3630613"/>
              <a:ext cx="779463" cy="20638"/>
            </a:xfrm>
            <a:custGeom>
              <a:avLst/>
              <a:gdLst>
                <a:gd name="T0" fmla="*/ 904 w 904"/>
                <a:gd name="T1" fmla="*/ 24 h 24"/>
                <a:gd name="T2" fmla="*/ 904 w 904"/>
                <a:gd name="T3" fmla="*/ 0 h 24"/>
                <a:gd name="T4" fmla="*/ 29 w 904"/>
                <a:gd name="T5" fmla="*/ 0 h 24"/>
                <a:gd name="T6" fmla="*/ 0 w 904"/>
                <a:gd name="T7" fmla="*/ 24 h 24"/>
                <a:gd name="T8" fmla="*/ 904 w 90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24">
                  <a:moveTo>
                    <a:pt x="904" y="24"/>
                  </a:moveTo>
                  <a:cubicBezTo>
                    <a:pt x="904" y="0"/>
                    <a:pt x="904" y="0"/>
                    <a:pt x="90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14"/>
                    <a:pt x="15" y="24"/>
                    <a:pt x="0" y="24"/>
                  </a:cubicBezTo>
                  <a:lnTo>
                    <a:pt x="904" y="24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19" name="Freeform 20"/>
            <p:cNvSpPr>
              <a:spLocks/>
            </p:cNvSpPr>
            <p:nvPr/>
          </p:nvSpPr>
          <p:spPr bwMode="auto">
            <a:xfrm>
              <a:off x="10028238" y="3160713"/>
              <a:ext cx="193675" cy="490538"/>
            </a:xfrm>
            <a:custGeom>
              <a:avLst/>
              <a:gdLst>
                <a:gd name="T0" fmla="*/ 225 w 225"/>
                <a:gd name="T1" fmla="*/ 115 h 571"/>
                <a:gd name="T2" fmla="*/ 128 w 225"/>
                <a:gd name="T3" fmla="*/ 12 h 571"/>
                <a:gd name="T4" fmla="*/ 89 w 225"/>
                <a:gd name="T5" fmla="*/ 12 h 571"/>
                <a:gd name="T6" fmla="*/ 1 w 225"/>
                <a:gd name="T7" fmla="*/ 113 h 571"/>
                <a:gd name="T8" fmla="*/ 0 w 225"/>
                <a:gd name="T9" fmla="*/ 116 h 571"/>
                <a:gd name="T10" fmla="*/ 0 w 225"/>
                <a:gd name="T11" fmla="*/ 557 h 571"/>
                <a:gd name="T12" fmla="*/ 14 w 225"/>
                <a:gd name="T13" fmla="*/ 571 h 571"/>
                <a:gd name="T14" fmla="*/ 210 w 225"/>
                <a:gd name="T15" fmla="*/ 571 h 571"/>
                <a:gd name="T16" fmla="*/ 225 w 225"/>
                <a:gd name="T17" fmla="*/ 557 h 571"/>
                <a:gd name="T18" fmla="*/ 225 w 225"/>
                <a:gd name="T19" fmla="*/ 115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5" h="571">
                  <a:moveTo>
                    <a:pt x="225" y="115"/>
                  </a:moveTo>
                  <a:cubicBezTo>
                    <a:pt x="128" y="12"/>
                    <a:pt x="128" y="12"/>
                    <a:pt x="128" y="12"/>
                  </a:cubicBezTo>
                  <a:cubicBezTo>
                    <a:pt x="117" y="0"/>
                    <a:pt x="100" y="0"/>
                    <a:pt x="89" y="12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0" y="114"/>
                    <a:pt x="0" y="115"/>
                    <a:pt x="0" y="116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65"/>
                    <a:pt x="6" y="571"/>
                    <a:pt x="14" y="571"/>
                  </a:cubicBezTo>
                  <a:cubicBezTo>
                    <a:pt x="210" y="571"/>
                    <a:pt x="210" y="571"/>
                    <a:pt x="210" y="571"/>
                  </a:cubicBezTo>
                  <a:cubicBezTo>
                    <a:pt x="218" y="571"/>
                    <a:pt x="225" y="565"/>
                    <a:pt x="225" y="557"/>
                  </a:cubicBezTo>
                  <a:lnTo>
                    <a:pt x="225" y="115"/>
                  </a:lnTo>
                  <a:close/>
                </a:path>
              </a:pathLst>
            </a:custGeom>
            <a:solidFill>
              <a:srgbClr val="A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20" name="Freeform 21"/>
            <p:cNvSpPr>
              <a:spLocks/>
            </p:cNvSpPr>
            <p:nvPr/>
          </p:nvSpPr>
          <p:spPr bwMode="auto">
            <a:xfrm>
              <a:off x="10588625" y="3213101"/>
              <a:ext cx="349250" cy="471488"/>
            </a:xfrm>
            <a:custGeom>
              <a:avLst/>
              <a:gdLst>
                <a:gd name="T0" fmla="*/ 17 w 404"/>
                <a:gd name="T1" fmla="*/ 550 h 550"/>
                <a:gd name="T2" fmla="*/ 0 w 404"/>
                <a:gd name="T3" fmla="*/ 534 h 550"/>
                <a:gd name="T4" fmla="*/ 0 w 404"/>
                <a:gd name="T5" fmla="*/ 17 h 550"/>
                <a:gd name="T6" fmla="*/ 17 w 404"/>
                <a:gd name="T7" fmla="*/ 0 h 550"/>
                <a:gd name="T8" fmla="*/ 388 w 404"/>
                <a:gd name="T9" fmla="*/ 0 h 550"/>
                <a:gd name="T10" fmla="*/ 404 w 404"/>
                <a:gd name="T11" fmla="*/ 17 h 550"/>
                <a:gd name="T12" fmla="*/ 404 w 404"/>
                <a:gd name="T13" fmla="*/ 534 h 550"/>
                <a:gd name="T14" fmla="*/ 388 w 404"/>
                <a:gd name="T15" fmla="*/ 550 h 550"/>
                <a:gd name="T16" fmla="*/ 17 w 404"/>
                <a:gd name="T17" fmla="*/ 55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4" h="550">
                  <a:moveTo>
                    <a:pt x="17" y="550"/>
                  </a:moveTo>
                  <a:cubicBezTo>
                    <a:pt x="8" y="550"/>
                    <a:pt x="0" y="543"/>
                    <a:pt x="0" y="53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96" y="0"/>
                    <a:pt x="404" y="8"/>
                    <a:pt x="404" y="17"/>
                  </a:cubicBezTo>
                  <a:cubicBezTo>
                    <a:pt x="404" y="534"/>
                    <a:pt x="404" y="534"/>
                    <a:pt x="404" y="534"/>
                  </a:cubicBezTo>
                  <a:cubicBezTo>
                    <a:pt x="404" y="543"/>
                    <a:pt x="396" y="550"/>
                    <a:pt x="388" y="550"/>
                  </a:cubicBezTo>
                  <a:lnTo>
                    <a:pt x="17" y="5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21" name="Freeform 22"/>
            <p:cNvSpPr>
              <a:spLocks/>
            </p:cNvSpPr>
            <p:nvPr/>
          </p:nvSpPr>
          <p:spPr bwMode="auto">
            <a:xfrm>
              <a:off x="10594975" y="3213101"/>
              <a:ext cx="347663" cy="471488"/>
            </a:xfrm>
            <a:custGeom>
              <a:avLst/>
              <a:gdLst>
                <a:gd name="T0" fmla="*/ 16 w 403"/>
                <a:gd name="T1" fmla="*/ 550 h 550"/>
                <a:gd name="T2" fmla="*/ 0 w 403"/>
                <a:gd name="T3" fmla="*/ 534 h 550"/>
                <a:gd name="T4" fmla="*/ 0 w 403"/>
                <a:gd name="T5" fmla="*/ 17 h 550"/>
                <a:gd name="T6" fmla="*/ 16 w 403"/>
                <a:gd name="T7" fmla="*/ 0 h 550"/>
                <a:gd name="T8" fmla="*/ 387 w 403"/>
                <a:gd name="T9" fmla="*/ 0 h 550"/>
                <a:gd name="T10" fmla="*/ 403 w 403"/>
                <a:gd name="T11" fmla="*/ 17 h 550"/>
                <a:gd name="T12" fmla="*/ 403 w 403"/>
                <a:gd name="T13" fmla="*/ 534 h 550"/>
                <a:gd name="T14" fmla="*/ 387 w 403"/>
                <a:gd name="T15" fmla="*/ 550 h 550"/>
                <a:gd name="T16" fmla="*/ 16 w 403"/>
                <a:gd name="T17" fmla="*/ 55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3" h="550">
                  <a:moveTo>
                    <a:pt x="16" y="550"/>
                  </a:moveTo>
                  <a:cubicBezTo>
                    <a:pt x="7" y="550"/>
                    <a:pt x="0" y="543"/>
                    <a:pt x="0" y="53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96" y="0"/>
                    <a:pt x="403" y="8"/>
                    <a:pt x="403" y="17"/>
                  </a:cubicBezTo>
                  <a:cubicBezTo>
                    <a:pt x="403" y="534"/>
                    <a:pt x="403" y="534"/>
                    <a:pt x="403" y="534"/>
                  </a:cubicBezTo>
                  <a:cubicBezTo>
                    <a:pt x="403" y="543"/>
                    <a:pt x="396" y="550"/>
                    <a:pt x="387" y="550"/>
                  </a:cubicBezTo>
                  <a:lnTo>
                    <a:pt x="16" y="55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22" name="Rectangle 23"/>
            <p:cNvSpPr>
              <a:spLocks noChangeArrowheads="1"/>
            </p:cNvSpPr>
            <p:nvPr/>
          </p:nvSpPr>
          <p:spPr bwMode="auto">
            <a:xfrm>
              <a:off x="10633075" y="3251201"/>
              <a:ext cx="269875" cy="395288"/>
            </a:xfrm>
            <a:prstGeom prst="rect">
              <a:avLst/>
            </a:prstGeom>
            <a:solidFill>
              <a:srgbClr val="FF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23" name="Freeform 24"/>
            <p:cNvSpPr>
              <a:spLocks/>
            </p:cNvSpPr>
            <p:nvPr/>
          </p:nvSpPr>
          <p:spPr bwMode="auto">
            <a:xfrm>
              <a:off x="10915650" y="3449638"/>
              <a:ext cx="14288" cy="14288"/>
            </a:xfrm>
            <a:custGeom>
              <a:avLst/>
              <a:gdLst>
                <a:gd name="T0" fmla="*/ 0 w 9"/>
                <a:gd name="T1" fmla="*/ 0 h 9"/>
                <a:gd name="T2" fmla="*/ 1 w 9"/>
                <a:gd name="T3" fmla="*/ 9 h 9"/>
                <a:gd name="T4" fmla="*/ 7 w 9"/>
                <a:gd name="T5" fmla="*/ 9 h 9"/>
                <a:gd name="T6" fmla="*/ 9 w 9"/>
                <a:gd name="T7" fmla="*/ 0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1" y="9"/>
                  </a:lnTo>
                  <a:lnTo>
                    <a:pt x="7" y="9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24" name="Freeform 25"/>
            <p:cNvSpPr>
              <a:spLocks/>
            </p:cNvSpPr>
            <p:nvPr/>
          </p:nvSpPr>
          <p:spPr bwMode="auto">
            <a:xfrm>
              <a:off x="11233150" y="3640138"/>
              <a:ext cx="31750" cy="39688"/>
            </a:xfrm>
            <a:custGeom>
              <a:avLst/>
              <a:gdLst>
                <a:gd name="T0" fmla="*/ 15 w 37"/>
                <a:gd name="T1" fmla="*/ 39 h 47"/>
                <a:gd name="T2" fmla="*/ 0 w 37"/>
                <a:gd name="T3" fmla="*/ 10 h 47"/>
                <a:gd name="T4" fmla="*/ 19 w 37"/>
                <a:gd name="T5" fmla="*/ 0 h 47"/>
                <a:gd name="T6" fmla="*/ 34 w 37"/>
                <a:gd name="T7" fmla="*/ 30 h 47"/>
                <a:gd name="T8" fmla="*/ 30 w 37"/>
                <a:gd name="T9" fmla="*/ 44 h 47"/>
                <a:gd name="T10" fmla="*/ 30 w 37"/>
                <a:gd name="T11" fmla="*/ 44 h 47"/>
                <a:gd name="T12" fmla="*/ 15 w 37"/>
                <a:gd name="T13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7">
                  <a:moveTo>
                    <a:pt x="15" y="3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7" y="35"/>
                    <a:pt x="35" y="41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5" y="47"/>
                    <a:pt x="18" y="45"/>
                    <a:pt x="15" y="39"/>
                  </a:cubicBezTo>
                  <a:close/>
                </a:path>
              </a:pathLst>
            </a:custGeom>
            <a:solidFill>
              <a:srgbClr val="E811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25" name="Freeform 26"/>
            <p:cNvSpPr>
              <a:spLocks/>
            </p:cNvSpPr>
            <p:nvPr/>
          </p:nvSpPr>
          <p:spPr bwMode="auto">
            <a:xfrm>
              <a:off x="10768013" y="2794001"/>
              <a:ext cx="484188" cy="806450"/>
            </a:xfrm>
            <a:custGeom>
              <a:avLst/>
              <a:gdLst>
                <a:gd name="T0" fmla="*/ 58 w 305"/>
                <a:gd name="T1" fmla="*/ 0 h 508"/>
                <a:gd name="T2" fmla="*/ 19 w 305"/>
                <a:gd name="T3" fmla="*/ 20 h 508"/>
                <a:gd name="T4" fmla="*/ 0 w 305"/>
                <a:gd name="T5" fmla="*/ 29 h 508"/>
                <a:gd name="T6" fmla="*/ 247 w 305"/>
                <a:gd name="T7" fmla="*/ 508 h 508"/>
                <a:gd name="T8" fmla="*/ 267 w 305"/>
                <a:gd name="T9" fmla="*/ 499 h 508"/>
                <a:gd name="T10" fmla="*/ 305 w 305"/>
                <a:gd name="T11" fmla="*/ 479 h 508"/>
                <a:gd name="T12" fmla="*/ 58 w 305"/>
                <a:gd name="T13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508">
                  <a:moveTo>
                    <a:pt x="58" y="0"/>
                  </a:moveTo>
                  <a:lnTo>
                    <a:pt x="19" y="20"/>
                  </a:lnTo>
                  <a:lnTo>
                    <a:pt x="0" y="29"/>
                  </a:lnTo>
                  <a:lnTo>
                    <a:pt x="247" y="508"/>
                  </a:lnTo>
                  <a:lnTo>
                    <a:pt x="267" y="499"/>
                  </a:lnTo>
                  <a:lnTo>
                    <a:pt x="305" y="479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5C2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26" name="Freeform 27"/>
            <p:cNvSpPr>
              <a:spLocks/>
            </p:cNvSpPr>
            <p:nvPr/>
          </p:nvSpPr>
          <p:spPr bwMode="auto">
            <a:xfrm>
              <a:off x="10763250" y="2770188"/>
              <a:ext cx="87313" cy="65088"/>
            </a:xfrm>
            <a:custGeom>
              <a:avLst/>
              <a:gdLst>
                <a:gd name="T0" fmla="*/ 0 w 55"/>
                <a:gd name="T1" fmla="*/ 23 h 41"/>
                <a:gd name="T2" fmla="*/ 9 w 55"/>
                <a:gd name="T3" fmla="*/ 41 h 41"/>
                <a:gd name="T4" fmla="*/ 55 w 55"/>
                <a:gd name="T5" fmla="*/ 18 h 41"/>
                <a:gd name="T6" fmla="*/ 45 w 55"/>
                <a:gd name="T7" fmla="*/ 0 h 41"/>
                <a:gd name="T8" fmla="*/ 0 w 55"/>
                <a:gd name="T9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0" y="23"/>
                  </a:moveTo>
                  <a:lnTo>
                    <a:pt x="9" y="41"/>
                  </a:lnTo>
                  <a:lnTo>
                    <a:pt x="55" y="18"/>
                  </a:lnTo>
                  <a:lnTo>
                    <a:pt x="45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281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27" name="Freeform 28"/>
            <p:cNvSpPr>
              <a:spLocks/>
            </p:cNvSpPr>
            <p:nvPr/>
          </p:nvSpPr>
          <p:spPr bwMode="auto">
            <a:xfrm>
              <a:off x="11160125" y="3554413"/>
              <a:ext cx="103188" cy="111125"/>
            </a:xfrm>
            <a:custGeom>
              <a:avLst/>
              <a:gdLst>
                <a:gd name="T0" fmla="*/ 65 w 65"/>
                <a:gd name="T1" fmla="*/ 61 h 70"/>
                <a:gd name="T2" fmla="*/ 58 w 65"/>
                <a:gd name="T3" fmla="*/ 0 h 70"/>
                <a:gd name="T4" fmla="*/ 0 w 65"/>
                <a:gd name="T5" fmla="*/ 29 h 70"/>
                <a:gd name="T6" fmla="*/ 46 w 65"/>
                <a:gd name="T7" fmla="*/ 70 h 70"/>
                <a:gd name="T8" fmla="*/ 65 w 65"/>
                <a:gd name="T9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0">
                  <a:moveTo>
                    <a:pt x="65" y="61"/>
                  </a:moveTo>
                  <a:lnTo>
                    <a:pt x="58" y="0"/>
                  </a:lnTo>
                  <a:lnTo>
                    <a:pt x="0" y="29"/>
                  </a:lnTo>
                  <a:lnTo>
                    <a:pt x="46" y="70"/>
                  </a:lnTo>
                  <a:lnTo>
                    <a:pt x="65" y="61"/>
                  </a:lnTo>
                  <a:close/>
                </a:path>
              </a:pathLst>
            </a:custGeom>
            <a:solidFill>
              <a:srgbClr val="5C2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28" name="Freeform 29"/>
            <p:cNvSpPr>
              <a:spLocks/>
            </p:cNvSpPr>
            <p:nvPr/>
          </p:nvSpPr>
          <p:spPr bwMode="auto">
            <a:xfrm>
              <a:off x="10768013" y="2825751"/>
              <a:ext cx="423863" cy="774700"/>
            </a:xfrm>
            <a:custGeom>
              <a:avLst/>
              <a:gdLst>
                <a:gd name="T0" fmla="*/ 0 w 267"/>
                <a:gd name="T1" fmla="*/ 9 h 488"/>
                <a:gd name="T2" fmla="*/ 247 w 267"/>
                <a:gd name="T3" fmla="*/ 488 h 488"/>
                <a:gd name="T4" fmla="*/ 267 w 267"/>
                <a:gd name="T5" fmla="*/ 479 h 488"/>
                <a:gd name="T6" fmla="*/ 19 w 267"/>
                <a:gd name="T7" fmla="*/ 0 h 488"/>
                <a:gd name="T8" fmla="*/ 0 w 267"/>
                <a:gd name="T9" fmla="*/ 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488">
                  <a:moveTo>
                    <a:pt x="0" y="9"/>
                  </a:moveTo>
                  <a:lnTo>
                    <a:pt x="247" y="488"/>
                  </a:lnTo>
                  <a:lnTo>
                    <a:pt x="267" y="479"/>
                  </a:lnTo>
                  <a:lnTo>
                    <a:pt x="19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01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29" name="Freeform 30"/>
            <p:cNvSpPr>
              <a:spLocks/>
            </p:cNvSpPr>
            <p:nvPr/>
          </p:nvSpPr>
          <p:spPr bwMode="auto">
            <a:xfrm>
              <a:off x="10721975" y="2701926"/>
              <a:ext cx="122238" cy="111125"/>
            </a:xfrm>
            <a:custGeom>
              <a:avLst/>
              <a:gdLst>
                <a:gd name="T0" fmla="*/ 110 w 141"/>
                <a:gd name="T1" fmla="*/ 12 h 128"/>
                <a:gd name="T2" fmla="*/ 87 w 141"/>
                <a:gd name="T3" fmla="*/ 4 h 128"/>
                <a:gd name="T4" fmla="*/ 47 w 141"/>
                <a:gd name="T5" fmla="*/ 25 h 128"/>
                <a:gd name="T6" fmla="*/ 31 w 141"/>
                <a:gd name="T7" fmla="*/ 33 h 128"/>
                <a:gd name="T8" fmla="*/ 16 w 141"/>
                <a:gd name="T9" fmla="*/ 40 h 128"/>
                <a:gd name="T10" fmla="*/ 11 w 141"/>
                <a:gd name="T11" fmla="*/ 43 h 128"/>
                <a:gd name="T12" fmla="*/ 4 w 141"/>
                <a:gd name="T13" fmla="*/ 66 h 128"/>
                <a:gd name="T14" fmla="*/ 36 w 141"/>
                <a:gd name="T15" fmla="*/ 128 h 128"/>
                <a:gd name="T16" fmla="*/ 71 w 141"/>
                <a:gd name="T17" fmla="*/ 109 h 128"/>
                <a:gd name="T18" fmla="*/ 141 w 141"/>
                <a:gd name="T19" fmla="*/ 73 h 128"/>
                <a:gd name="T20" fmla="*/ 110 w 141"/>
                <a:gd name="T21" fmla="*/ 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28">
                  <a:moveTo>
                    <a:pt x="110" y="12"/>
                  </a:moveTo>
                  <a:cubicBezTo>
                    <a:pt x="106" y="3"/>
                    <a:pt x="95" y="0"/>
                    <a:pt x="87" y="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3" y="27"/>
                    <a:pt x="37" y="30"/>
                    <a:pt x="31" y="33"/>
                  </a:cubicBezTo>
                  <a:cubicBezTo>
                    <a:pt x="26" y="35"/>
                    <a:pt x="20" y="38"/>
                    <a:pt x="16" y="40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3" y="47"/>
                    <a:pt x="0" y="58"/>
                    <a:pt x="4" y="66"/>
                  </a:cubicBezTo>
                  <a:cubicBezTo>
                    <a:pt x="36" y="128"/>
                    <a:pt x="36" y="128"/>
                    <a:pt x="36" y="128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141" y="73"/>
                    <a:pt x="141" y="73"/>
                    <a:pt x="141" y="73"/>
                  </a:cubicBezTo>
                  <a:lnTo>
                    <a:pt x="110" y="12"/>
                  </a:lnTo>
                  <a:close/>
                </a:path>
              </a:pathLst>
            </a:custGeom>
            <a:solidFill>
              <a:srgbClr val="5C2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0" name="Freeform 31"/>
            <p:cNvSpPr>
              <a:spLocks/>
            </p:cNvSpPr>
            <p:nvPr/>
          </p:nvSpPr>
          <p:spPr bwMode="auto">
            <a:xfrm>
              <a:off x="10723563" y="2732088"/>
              <a:ext cx="58738" cy="79375"/>
            </a:xfrm>
            <a:custGeom>
              <a:avLst/>
              <a:gdLst>
                <a:gd name="T0" fmla="*/ 68 w 69"/>
                <a:gd name="T1" fmla="*/ 71 h 93"/>
                <a:gd name="T2" fmla="*/ 33 w 69"/>
                <a:gd name="T3" fmla="*/ 3 h 93"/>
                <a:gd name="T4" fmla="*/ 26 w 69"/>
                <a:gd name="T5" fmla="*/ 1 h 93"/>
                <a:gd name="T6" fmla="*/ 15 w 69"/>
                <a:gd name="T7" fmla="*/ 6 h 93"/>
                <a:gd name="T8" fmla="*/ 15 w 69"/>
                <a:gd name="T9" fmla="*/ 6 h 93"/>
                <a:gd name="T10" fmla="*/ 5 w 69"/>
                <a:gd name="T11" fmla="*/ 37 h 93"/>
                <a:gd name="T12" fmla="*/ 32 w 69"/>
                <a:gd name="T13" fmla="*/ 89 h 93"/>
                <a:gd name="T14" fmla="*/ 39 w 69"/>
                <a:gd name="T15" fmla="*/ 91 h 93"/>
                <a:gd name="T16" fmla="*/ 65 w 69"/>
                <a:gd name="T17" fmla="*/ 78 h 93"/>
                <a:gd name="T18" fmla="*/ 68 w 69"/>
                <a:gd name="T19" fmla="*/ 7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93">
                  <a:moveTo>
                    <a:pt x="68" y="71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1" y="1"/>
                    <a:pt x="28" y="0"/>
                    <a:pt x="26" y="1"/>
                  </a:cubicBezTo>
                  <a:cubicBezTo>
                    <a:pt x="22" y="3"/>
                    <a:pt x="18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4" y="12"/>
                    <a:pt x="0" y="26"/>
                    <a:pt x="5" y="37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4" y="92"/>
                    <a:pt x="37" y="93"/>
                    <a:pt x="39" y="91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8" y="77"/>
                    <a:pt x="69" y="73"/>
                    <a:pt x="68" y="71"/>
                  </a:cubicBezTo>
                  <a:close/>
                </a:path>
              </a:pathLst>
            </a:custGeom>
            <a:solidFill>
              <a:srgbClr val="401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1" name="Freeform 32"/>
            <p:cNvSpPr>
              <a:spLocks/>
            </p:cNvSpPr>
            <p:nvPr/>
          </p:nvSpPr>
          <p:spPr bwMode="auto">
            <a:xfrm>
              <a:off x="11122025" y="3295651"/>
              <a:ext cx="68263" cy="115888"/>
            </a:xfrm>
            <a:custGeom>
              <a:avLst/>
              <a:gdLst>
                <a:gd name="T0" fmla="*/ 36 w 43"/>
                <a:gd name="T1" fmla="*/ 73 h 73"/>
                <a:gd name="T2" fmla="*/ 0 w 43"/>
                <a:gd name="T3" fmla="*/ 4 h 73"/>
                <a:gd name="T4" fmla="*/ 7 w 43"/>
                <a:gd name="T5" fmla="*/ 0 h 73"/>
                <a:gd name="T6" fmla="*/ 43 w 43"/>
                <a:gd name="T7" fmla="*/ 69 h 73"/>
                <a:gd name="T8" fmla="*/ 36 w 43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3">
                  <a:moveTo>
                    <a:pt x="36" y="73"/>
                  </a:moveTo>
                  <a:lnTo>
                    <a:pt x="0" y="4"/>
                  </a:lnTo>
                  <a:lnTo>
                    <a:pt x="7" y="0"/>
                  </a:lnTo>
                  <a:lnTo>
                    <a:pt x="43" y="69"/>
                  </a:lnTo>
                  <a:lnTo>
                    <a:pt x="36" y="73"/>
                  </a:lnTo>
                  <a:close/>
                </a:path>
              </a:pathLst>
            </a:custGeom>
            <a:solidFill>
              <a:srgbClr val="5C2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2" name="Freeform 33"/>
            <p:cNvSpPr>
              <a:spLocks/>
            </p:cNvSpPr>
            <p:nvPr/>
          </p:nvSpPr>
          <p:spPr bwMode="auto">
            <a:xfrm>
              <a:off x="11122025" y="3298826"/>
              <a:ext cx="63500" cy="112713"/>
            </a:xfrm>
            <a:custGeom>
              <a:avLst/>
              <a:gdLst>
                <a:gd name="T0" fmla="*/ 36 w 40"/>
                <a:gd name="T1" fmla="*/ 71 h 71"/>
                <a:gd name="T2" fmla="*/ 0 w 40"/>
                <a:gd name="T3" fmla="*/ 2 h 71"/>
                <a:gd name="T4" fmla="*/ 4 w 40"/>
                <a:gd name="T5" fmla="*/ 0 h 71"/>
                <a:gd name="T6" fmla="*/ 40 w 40"/>
                <a:gd name="T7" fmla="*/ 69 h 71"/>
                <a:gd name="T8" fmla="*/ 36 w 40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1">
                  <a:moveTo>
                    <a:pt x="36" y="71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0" y="69"/>
                  </a:lnTo>
                  <a:lnTo>
                    <a:pt x="36" y="71"/>
                  </a:lnTo>
                  <a:close/>
                </a:path>
              </a:pathLst>
            </a:custGeom>
            <a:solidFill>
              <a:srgbClr val="4014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3" name="Rectangle 34"/>
            <p:cNvSpPr>
              <a:spLocks noChangeArrowheads="1"/>
            </p:cNvSpPr>
            <p:nvPr/>
          </p:nvSpPr>
          <p:spPr bwMode="auto">
            <a:xfrm>
              <a:off x="10656888" y="3324226"/>
              <a:ext cx="223838" cy="282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4" name="Freeform 35"/>
            <p:cNvSpPr>
              <a:spLocks noEditPoints="1"/>
            </p:cNvSpPr>
            <p:nvPr/>
          </p:nvSpPr>
          <p:spPr bwMode="auto">
            <a:xfrm>
              <a:off x="10688638" y="3263901"/>
              <a:ext cx="158750" cy="66675"/>
            </a:xfrm>
            <a:custGeom>
              <a:avLst/>
              <a:gdLst>
                <a:gd name="T0" fmla="*/ 175 w 183"/>
                <a:gd name="T1" fmla="*/ 35 h 79"/>
                <a:gd name="T2" fmla="*/ 128 w 183"/>
                <a:gd name="T3" fmla="*/ 35 h 79"/>
                <a:gd name="T4" fmla="*/ 93 w 183"/>
                <a:gd name="T5" fmla="*/ 0 h 79"/>
                <a:gd name="T6" fmla="*/ 57 w 183"/>
                <a:gd name="T7" fmla="*/ 35 h 79"/>
                <a:gd name="T8" fmla="*/ 8 w 183"/>
                <a:gd name="T9" fmla="*/ 35 h 79"/>
                <a:gd name="T10" fmla="*/ 0 w 183"/>
                <a:gd name="T11" fmla="*/ 43 h 79"/>
                <a:gd name="T12" fmla="*/ 0 w 183"/>
                <a:gd name="T13" fmla="*/ 71 h 79"/>
                <a:gd name="T14" fmla="*/ 8 w 183"/>
                <a:gd name="T15" fmla="*/ 79 h 79"/>
                <a:gd name="T16" fmla="*/ 175 w 183"/>
                <a:gd name="T17" fmla="*/ 79 h 79"/>
                <a:gd name="T18" fmla="*/ 183 w 183"/>
                <a:gd name="T19" fmla="*/ 71 h 79"/>
                <a:gd name="T20" fmla="*/ 183 w 183"/>
                <a:gd name="T21" fmla="*/ 43 h 79"/>
                <a:gd name="T22" fmla="*/ 175 w 183"/>
                <a:gd name="T23" fmla="*/ 35 h 79"/>
                <a:gd name="T24" fmla="*/ 73 w 183"/>
                <a:gd name="T25" fmla="*/ 35 h 79"/>
                <a:gd name="T26" fmla="*/ 93 w 183"/>
                <a:gd name="T27" fmla="*/ 15 h 79"/>
                <a:gd name="T28" fmla="*/ 112 w 183"/>
                <a:gd name="T29" fmla="*/ 35 h 79"/>
                <a:gd name="T30" fmla="*/ 73 w 183"/>
                <a:gd name="T31" fmla="*/ 3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" h="79">
                  <a:moveTo>
                    <a:pt x="175" y="35"/>
                  </a:moveTo>
                  <a:cubicBezTo>
                    <a:pt x="128" y="35"/>
                    <a:pt x="128" y="35"/>
                    <a:pt x="128" y="35"/>
                  </a:cubicBezTo>
                  <a:cubicBezTo>
                    <a:pt x="128" y="15"/>
                    <a:pt x="112" y="0"/>
                    <a:pt x="93" y="0"/>
                  </a:cubicBezTo>
                  <a:cubicBezTo>
                    <a:pt x="73" y="0"/>
                    <a:pt x="57" y="15"/>
                    <a:pt x="5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4" y="35"/>
                    <a:pt x="0" y="38"/>
                    <a:pt x="0" y="4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5"/>
                    <a:pt x="4" y="79"/>
                    <a:pt x="8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80" y="79"/>
                    <a:pt x="183" y="75"/>
                    <a:pt x="183" y="7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38"/>
                    <a:pt x="180" y="35"/>
                    <a:pt x="175" y="35"/>
                  </a:cubicBezTo>
                  <a:close/>
                  <a:moveTo>
                    <a:pt x="73" y="35"/>
                  </a:moveTo>
                  <a:cubicBezTo>
                    <a:pt x="73" y="24"/>
                    <a:pt x="82" y="15"/>
                    <a:pt x="93" y="15"/>
                  </a:cubicBezTo>
                  <a:cubicBezTo>
                    <a:pt x="103" y="15"/>
                    <a:pt x="112" y="24"/>
                    <a:pt x="112" y="35"/>
                  </a:cubicBezTo>
                  <a:lnTo>
                    <a:pt x="73" y="35"/>
                  </a:lnTo>
                  <a:close/>
                </a:path>
              </a:pathLst>
            </a:custGeom>
            <a:solidFill>
              <a:srgbClr val="002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5" name="Freeform 36"/>
            <p:cNvSpPr>
              <a:spLocks/>
            </p:cNvSpPr>
            <p:nvPr/>
          </p:nvSpPr>
          <p:spPr bwMode="auto">
            <a:xfrm>
              <a:off x="10688638" y="3435351"/>
              <a:ext cx="160338" cy="14288"/>
            </a:xfrm>
            <a:custGeom>
              <a:avLst/>
              <a:gdLst>
                <a:gd name="T0" fmla="*/ 176 w 185"/>
                <a:gd name="T1" fmla="*/ 18 h 18"/>
                <a:gd name="T2" fmla="*/ 9 w 185"/>
                <a:gd name="T3" fmla="*/ 18 h 18"/>
                <a:gd name="T4" fmla="*/ 0 w 185"/>
                <a:gd name="T5" fmla="*/ 9 h 18"/>
                <a:gd name="T6" fmla="*/ 9 w 185"/>
                <a:gd name="T7" fmla="*/ 0 h 18"/>
                <a:gd name="T8" fmla="*/ 176 w 185"/>
                <a:gd name="T9" fmla="*/ 0 h 18"/>
                <a:gd name="T10" fmla="*/ 185 w 185"/>
                <a:gd name="T11" fmla="*/ 9 h 18"/>
                <a:gd name="T12" fmla="*/ 176 w 18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8">
                  <a:moveTo>
                    <a:pt x="176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5" y="4"/>
                    <a:pt x="185" y="9"/>
                  </a:cubicBezTo>
                  <a:cubicBezTo>
                    <a:pt x="185" y="14"/>
                    <a:pt x="181" y="18"/>
                    <a:pt x="176" y="18"/>
                  </a:cubicBezTo>
                  <a:close/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6" name="Freeform 37"/>
            <p:cNvSpPr>
              <a:spLocks/>
            </p:cNvSpPr>
            <p:nvPr/>
          </p:nvSpPr>
          <p:spPr bwMode="auto">
            <a:xfrm>
              <a:off x="10688638" y="3386138"/>
              <a:ext cx="85725" cy="15875"/>
            </a:xfrm>
            <a:custGeom>
              <a:avLst/>
              <a:gdLst>
                <a:gd name="T0" fmla="*/ 90 w 99"/>
                <a:gd name="T1" fmla="*/ 19 h 19"/>
                <a:gd name="T2" fmla="*/ 9 w 99"/>
                <a:gd name="T3" fmla="*/ 19 h 19"/>
                <a:gd name="T4" fmla="*/ 0 w 99"/>
                <a:gd name="T5" fmla="*/ 10 h 19"/>
                <a:gd name="T6" fmla="*/ 9 w 99"/>
                <a:gd name="T7" fmla="*/ 0 h 19"/>
                <a:gd name="T8" fmla="*/ 90 w 99"/>
                <a:gd name="T9" fmla="*/ 0 h 19"/>
                <a:gd name="T10" fmla="*/ 99 w 99"/>
                <a:gd name="T11" fmla="*/ 10 h 19"/>
                <a:gd name="T12" fmla="*/ 90 w 99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9">
                  <a:moveTo>
                    <a:pt x="90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5" y="0"/>
                    <a:pt x="99" y="5"/>
                    <a:pt x="99" y="10"/>
                  </a:cubicBezTo>
                  <a:cubicBezTo>
                    <a:pt x="99" y="15"/>
                    <a:pt x="95" y="19"/>
                    <a:pt x="90" y="19"/>
                  </a:cubicBezTo>
                  <a:close/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7" name="Freeform 38"/>
            <p:cNvSpPr>
              <a:spLocks/>
            </p:cNvSpPr>
            <p:nvPr/>
          </p:nvSpPr>
          <p:spPr bwMode="auto">
            <a:xfrm>
              <a:off x="10688638" y="3462338"/>
              <a:ext cx="160338" cy="15875"/>
            </a:xfrm>
            <a:custGeom>
              <a:avLst/>
              <a:gdLst>
                <a:gd name="T0" fmla="*/ 176 w 185"/>
                <a:gd name="T1" fmla="*/ 18 h 18"/>
                <a:gd name="T2" fmla="*/ 9 w 185"/>
                <a:gd name="T3" fmla="*/ 18 h 18"/>
                <a:gd name="T4" fmla="*/ 0 w 185"/>
                <a:gd name="T5" fmla="*/ 9 h 18"/>
                <a:gd name="T6" fmla="*/ 9 w 185"/>
                <a:gd name="T7" fmla="*/ 0 h 18"/>
                <a:gd name="T8" fmla="*/ 176 w 185"/>
                <a:gd name="T9" fmla="*/ 0 h 18"/>
                <a:gd name="T10" fmla="*/ 185 w 185"/>
                <a:gd name="T11" fmla="*/ 9 h 18"/>
                <a:gd name="T12" fmla="*/ 176 w 18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8">
                  <a:moveTo>
                    <a:pt x="176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5" y="4"/>
                    <a:pt x="185" y="9"/>
                  </a:cubicBezTo>
                  <a:cubicBezTo>
                    <a:pt x="185" y="14"/>
                    <a:pt x="181" y="18"/>
                    <a:pt x="176" y="18"/>
                  </a:cubicBezTo>
                  <a:close/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8" name="Freeform 39"/>
            <p:cNvSpPr>
              <a:spLocks/>
            </p:cNvSpPr>
            <p:nvPr/>
          </p:nvSpPr>
          <p:spPr bwMode="auto">
            <a:xfrm>
              <a:off x="10688638" y="3490913"/>
              <a:ext cx="160338" cy="14288"/>
            </a:xfrm>
            <a:custGeom>
              <a:avLst/>
              <a:gdLst>
                <a:gd name="T0" fmla="*/ 176 w 185"/>
                <a:gd name="T1" fmla="*/ 18 h 18"/>
                <a:gd name="T2" fmla="*/ 9 w 185"/>
                <a:gd name="T3" fmla="*/ 18 h 18"/>
                <a:gd name="T4" fmla="*/ 0 w 185"/>
                <a:gd name="T5" fmla="*/ 9 h 18"/>
                <a:gd name="T6" fmla="*/ 9 w 185"/>
                <a:gd name="T7" fmla="*/ 0 h 18"/>
                <a:gd name="T8" fmla="*/ 176 w 185"/>
                <a:gd name="T9" fmla="*/ 0 h 18"/>
                <a:gd name="T10" fmla="*/ 185 w 185"/>
                <a:gd name="T11" fmla="*/ 9 h 18"/>
                <a:gd name="T12" fmla="*/ 176 w 18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8">
                  <a:moveTo>
                    <a:pt x="176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5" y="4"/>
                    <a:pt x="185" y="9"/>
                  </a:cubicBezTo>
                  <a:cubicBezTo>
                    <a:pt x="185" y="14"/>
                    <a:pt x="181" y="18"/>
                    <a:pt x="176" y="18"/>
                  </a:cubicBezTo>
                  <a:close/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39" name="Freeform 40"/>
            <p:cNvSpPr>
              <a:spLocks/>
            </p:cNvSpPr>
            <p:nvPr/>
          </p:nvSpPr>
          <p:spPr bwMode="auto">
            <a:xfrm>
              <a:off x="10688638" y="3517901"/>
              <a:ext cx="160338" cy="15875"/>
            </a:xfrm>
            <a:custGeom>
              <a:avLst/>
              <a:gdLst>
                <a:gd name="T0" fmla="*/ 176 w 185"/>
                <a:gd name="T1" fmla="*/ 18 h 18"/>
                <a:gd name="T2" fmla="*/ 9 w 185"/>
                <a:gd name="T3" fmla="*/ 18 h 18"/>
                <a:gd name="T4" fmla="*/ 0 w 185"/>
                <a:gd name="T5" fmla="*/ 9 h 18"/>
                <a:gd name="T6" fmla="*/ 9 w 185"/>
                <a:gd name="T7" fmla="*/ 0 h 18"/>
                <a:gd name="T8" fmla="*/ 176 w 185"/>
                <a:gd name="T9" fmla="*/ 0 h 18"/>
                <a:gd name="T10" fmla="*/ 185 w 185"/>
                <a:gd name="T11" fmla="*/ 9 h 18"/>
                <a:gd name="T12" fmla="*/ 176 w 18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8">
                  <a:moveTo>
                    <a:pt x="176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5" y="4"/>
                    <a:pt x="185" y="9"/>
                  </a:cubicBezTo>
                  <a:cubicBezTo>
                    <a:pt x="185" y="14"/>
                    <a:pt x="181" y="18"/>
                    <a:pt x="176" y="18"/>
                  </a:cubicBezTo>
                  <a:close/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  <p:sp>
          <p:nvSpPr>
            <p:cNvPr id="140" name="Freeform 41"/>
            <p:cNvSpPr>
              <a:spLocks/>
            </p:cNvSpPr>
            <p:nvPr/>
          </p:nvSpPr>
          <p:spPr bwMode="auto">
            <a:xfrm>
              <a:off x="10688638" y="3546476"/>
              <a:ext cx="160338" cy="15875"/>
            </a:xfrm>
            <a:custGeom>
              <a:avLst/>
              <a:gdLst>
                <a:gd name="T0" fmla="*/ 176 w 185"/>
                <a:gd name="T1" fmla="*/ 18 h 18"/>
                <a:gd name="T2" fmla="*/ 9 w 185"/>
                <a:gd name="T3" fmla="*/ 18 h 18"/>
                <a:gd name="T4" fmla="*/ 0 w 185"/>
                <a:gd name="T5" fmla="*/ 9 h 18"/>
                <a:gd name="T6" fmla="*/ 9 w 185"/>
                <a:gd name="T7" fmla="*/ 0 h 18"/>
                <a:gd name="T8" fmla="*/ 176 w 185"/>
                <a:gd name="T9" fmla="*/ 0 h 18"/>
                <a:gd name="T10" fmla="*/ 185 w 185"/>
                <a:gd name="T11" fmla="*/ 9 h 18"/>
                <a:gd name="T12" fmla="*/ 176 w 185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8">
                  <a:moveTo>
                    <a:pt x="176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5" y="4"/>
                    <a:pt x="185" y="9"/>
                  </a:cubicBezTo>
                  <a:cubicBezTo>
                    <a:pt x="185" y="14"/>
                    <a:pt x="181" y="18"/>
                    <a:pt x="176" y="18"/>
                  </a:cubicBezTo>
                  <a:close/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25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36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endParaRPr>
            </a:p>
          </p:txBody>
        </p:sp>
      </p:grpSp>
      <p:pic>
        <p:nvPicPr>
          <p:cNvPr id="141" name="Picture 1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2790" y="2256613"/>
            <a:ext cx="252954" cy="1637882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687" y="2493407"/>
            <a:ext cx="633906" cy="1405361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462" y="1919141"/>
            <a:ext cx="786266" cy="475792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34460" y="1901587"/>
            <a:ext cx="994211" cy="485099"/>
          </a:xfrm>
          <a:prstGeom prst="rect">
            <a:avLst/>
          </a:prstGeom>
        </p:spPr>
      </p:pic>
      <p:sp>
        <p:nvSpPr>
          <p:cNvPr id="145" name="TextBox 144"/>
          <p:cNvSpPr txBox="1"/>
          <p:nvPr/>
        </p:nvSpPr>
        <p:spPr>
          <a:xfrm>
            <a:off x="3621823" y="5347436"/>
            <a:ext cx="587132" cy="762459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64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Segoe UI" charset="0"/>
                <a:cs typeface="Segoe UI" charset="0"/>
              </a:rPr>
              <a:t>+</a:t>
            </a:r>
            <a:endParaRPr kumimoji="0" lang="en-US" sz="3264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8139674" y="5318014"/>
            <a:ext cx="587132" cy="762459"/>
          </a:xfrm>
          <a:prstGeom prst="rect">
            <a:avLst/>
          </a:prstGeom>
          <a:noFill/>
        </p:spPr>
        <p:txBody>
          <a:bodyPr wrap="square" lIns="186521" tIns="149217" rIns="186521" bIns="149217" rtlCol="0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12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64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charset="0"/>
                <a:ea typeface="+mn-ea"/>
                <a:cs typeface="Segoe UI" charset="0"/>
              </a:rPr>
              <a:t>=</a:t>
            </a:r>
            <a:endParaRPr kumimoji="0" lang="en-US" sz="3264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119954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Build, Train, Deploy on Azure</a:t>
            </a:r>
          </a:p>
        </p:txBody>
      </p:sp>
    </p:spTree>
    <p:extLst>
      <p:ext uri="{BB962C8B-B14F-4D97-AF65-F5344CB8AC3E}">
        <p14:creationId xmlns:p14="http://schemas.microsoft.com/office/powerpoint/2010/main" val="1494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Register for Preview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81054" y="2659062"/>
            <a:ext cx="12125462" cy="696735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https://aka.ms/batchaitraining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32567255"/>
      </p:ext>
    </p:extLst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for AI</a:t>
            </a:r>
          </a:p>
        </p:txBody>
      </p:sp>
    </p:spTree>
    <p:extLst>
      <p:ext uri="{BB962C8B-B14F-4D97-AF65-F5344CB8AC3E}">
        <p14:creationId xmlns:p14="http://schemas.microsoft.com/office/powerpoint/2010/main" val="2913350777"/>
      </p:ext>
    </p:extLst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is everywhere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0462" y="1973480"/>
            <a:ext cx="3649695" cy="3200185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2255" y="1973479"/>
            <a:ext cx="3654303" cy="3200185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048" y="1973479"/>
            <a:ext cx="3654303" cy="3200185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771568" y="5284071"/>
            <a:ext cx="3119259" cy="33430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“</a:t>
            </a:r>
            <a:r>
              <a:rPr kumimoji="0" lang="en-US" sz="17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Find where I parked my car”</a:t>
            </a:r>
            <a:endParaRPr kumimoji="0" lang="en-US" sz="1700" b="0" i="0" u="none" strike="noStrike" kern="0" cap="none" spc="0" normalizeH="0" baseline="0" noProof="0" dirty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27889" y="5284072"/>
            <a:ext cx="3234823" cy="574443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“Find the bag I just saw </a:t>
            </a:r>
            <a:b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</a:b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in this magazine”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05969" y="5284072"/>
            <a:ext cx="3348199" cy="574443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“What movie should </a:t>
            </a:r>
            <a:b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</a:b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I watch next?”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96072" y="4647751"/>
            <a:ext cx="1101171" cy="50209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6437" y="4810545"/>
            <a:ext cx="782201" cy="198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867362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Visualization Virtual Machines (NV)</a:t>
            </a:r>
          </a:p>
        </p:txBody>
      </p:sp>
      <p:sp>
        <p:nvSpPr>
          <p:cNvPr id="4" name="Rectangle 3"/>
          <p:cNvSpPr/>
          <p:nvPr/>
        </p:nvSpPr>
        <p:spPr>
          <a:xfrm>
            <a:off x="377219" y="935895"/>
            <a:ext cx="3982979" cy="4783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48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Powered by </a:t>
            </a:r>
            <a:r>
              <a:rPr kumimoji="0" lang="en-US" sz="2448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NVIDIA Quadro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75482" y="1668741"/>
          <a:ext cx="7679848" cy="479043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19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9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9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99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76297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+mj-lt"/>
                      </a:endParaRP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NV6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NV12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NV24</a:t>
                      </a:r>
                    </a:p>
                  </a:txBody>
                  <a:tcPr marL="79447" marR="79447" marT="39723" marB="39723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69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+mj-lt"/>
                        </a:rPr>
                        <a:t>Cores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6 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12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24</a:t>
                      </a:r>
                    </a:p>
                  </a:txBody>
                  <a:tcPr marL="79447" marR="79447" marT="39723" marB="39723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69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+mj-lt"/>
                        </a:rPr>
                        <a:t>GPU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1</a:t>
                      </a:r>
                      <a:r>
                        <a:rPr lang="en-US" sz="1600" baseline="0" dirty="0">
                          <a:latin typeface="+mj-lt"/>
                        </a:rPr>
                        <a:t> M60 GPU (1/2 Physical Card)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2</a:t>
                      </a:r>
                      <a:r>
                        <a:rPr lang="en-US" sz="1600" baseline="0" dirty="0">
                          <a:latin typeface="+mj-lt"/>
                        </a:rPr>
                        <a:t> M60 GPUs (1 Physical Card)</a:t>
                      </a:r>
                      <a:endParaRPr lang="en-US" sz="1600" dirty="0">
                        <a:latin typeface="+mj-lt"/>
                      </a:endParaRP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4 M60 GPUs (2 Physical Cards)</a:t>
                      </a:r>
                    </a:p>
                  </a:txBody>
                  <a:tcPr marL="79447" marR="79447" marT="39723" marB="39723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69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+mj-lt"/>
                        </a:rPr>
                        <a:t>Memory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56 GB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112 GB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224 GB</a:t>
                      </a:r>
                    </a:p>
                  </a:txBody>
                  <a:tcPr marL="79447" marR="79447" marT="39723" marB="39723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69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+mj-lt"/>
                        </a:rPr>
                        <a:t>Disk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~380 GB SSD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~680 GB SSD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~1.5 TB SSD</a:t>
                      </a:r>
                    </a:p>
                  </a:txBody>
                  <a:tcPr marL="79447" marR="79447" marT="39723" marB="39723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569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+mj-lt"/>
                        </a:rPr>
                        <a:t>Network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Azure Network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Azure Network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Azure Network</a:t>
                      </a:r>
                    </a:p>
                  </a:txBody>
                  <a:tcPr marL="79447" marR="79447" marT="39723" marB="39723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569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+mj-lt"/>
                        </a:rPr>
                        <a:t>GRID/Quadro Licenses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1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2</a:t>
                      </a:r>
                    </a:p>
                  </a:txBody>
                  <a:tcPr marL="79447" marR="79447" marT="39723" marB="3972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+mj-lt"/>
                        </a:rPr>
                        <a:t>4</a:t>
                      </a:r>
                    </a:p>
                  </a:txBody>
                  <a:tcPr marL="79447" marR="79447" marT="39723" marB="39723" anchor="ctr"/>
                </a:tc>
                <a:extLst>
                  <a:ext uri="{0D108BD9-81ED-4DB2-BD59-A6C34878D82A}">
                    <a16:rowId xmlns:a16="http://schemas.microsoft.com/office/drawing/2014/main" val="3214816233"/>
                  </a:ext>
                </a:extLst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9921" y="2674428"/>
            <a:ext cx="3532752" cy="257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911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Touching our lives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2256" y="1897290"/>
            <a:ext cx="3654303" cy="3200185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0463" y="1897290"/>
            <a:ext cx="3649695" cy="3196726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8039802" y="4308024"/>
            <a:ext cx="3650355" cy="78599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72255" y="4308024"/>
            <a:ext cx="3650355" cy="78599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048" y="1897290"/>
            <a:ext cx="3650355" cy="3196726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7296" y="4676961"/>
            <a:ext cx="1119605" cy="239036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04048" y="4308024"/>
            <a:ext cx="3650355" cy="78599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808" y="4594220"/>
            <a:ext cx="402188" cy="40218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00154" y="5207883"/>
            <a:ext cx="3778067" cy="574443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Bringing grandmother closer to family by bridging language barrier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01058" y="5207883"/>
            <a:ext cx="3910129" cy="574443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Predicting sick </a:t>
            </a:r>
            <a:r>
              <a:rPr kumimoji="0" lang="en-US" sz="17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baby’s vitals like </a:t>
            </a: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heart rate, blood pressure</a:t>
            </a:r>
            <a:r>
              <a:rPr kumimoji="0" lang="en-US" sz="1700" b="0" i="0" u="none" strike="noStrike" kern="0" cap="none" spc="0" normalizeH="0" baseline="0" noProof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, survival rate</a:t>
            </a:r>
            <a:endParaRPr kumimoji="0" lang="en-US" sz="1700" b="0" i="0" u="none" strike="noStrike" kern="0" cap="none" spc="0" normalizeH="0" baseline="0" noProof="0" dirty="0">
              <a:ln>
                <a:noFill/>
              </a:ln>
              <a:solidFill>
                <a:srgbClr val="353535"/>
              </a:soli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80261" y="5207883"/>
            <a:ext cx="3847817" cy="574443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Enabling the blind to “see” their surrounding, read emotions on faces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11698" y="4511684"/>
            <a:ext cx="1073552" cy="53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27041"/>
      </p:ext>
    </p:extLst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Fueling all industries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5481" y="295274"/>
            <a:ext cx="11887878" cy="917575"/>
          </a:xfrm>
          <a:prstGeom prst="rect">
            <a:avLst/>
          </a:prstGeom>
        </p:spPr>
        <p:txBody>
          <a:bodyPr vert="horz" wrap="square" lIns="149217" tIns="93260" rIns="149217" bIns="93260" rtlCol="0" anchor="t">
            <a:no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705" b="0" kern="1200" cap="none" spc="-10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0" i="0" u="none" strike="noStrike" kern="1200" cap="none" spc="-102" normalizeH="0" baseline="0" noProof="0" dirty="0">
                <a:ln w="3175">
                  <a:noFill/>
                </a:ln>
                <a:gradFill>
                  <a:gsLst>
                    <a:gs pos="1250">
                      <a:srgbClr val="353535"/>
                    </a:gs>
                    <a:gs pos="100000">
                      <a:srgbClr val="353535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Fueling all industries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55927" y="2049668"/>
            <a:ext cx="3649695" cy="3196726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049" y="2049668"/>
            <a:ext cx="3650355" cy="3196726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87298" y="5360261"/>
            <a:ext cx="3830922" cy="574443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Increasing public safety with smart video surveillance at airports </a:t>
            </a: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Arial" panose="020B0604020202020204" pitchFamily="34" charset="0"/>
              </a:rPr>
              <a:t>&amp;</a:t>
            </a: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 malls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7719" y="5360261"/>
            <a:ext cx="3650355" cy="574443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Providing intelligent services in hotels, banks and stores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55927" y="5360261"/>
            <a:ext cx="3649695" cy="574443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marL="0" marR="0" lvl="0" indent="0" algn="ctr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353535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Separating weeds as it harvests, reduces chemical usage by 90%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r="18105"/>
          <a:stretch/>
        </p:blipFill>
        <p:spPr>
          <a:xfrm>
            <a:off x="4202755" y="2049667"/>
            <a:ext cx="3798321" cy="3196726"/>
          </a:xfrm>
          <a:prstGeom prst="rect">
            <a:avLst/>
          </a:prstGeom>
          <a:ln w="63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037496058"/>
      </p:ext>
    </p:extLst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" r="2268"/>
          <a:stretch>
            <a:fillRect/>
          </a:stretch>
        </p:blipFill>
        <p:spPr>
          <a:xfrm>
            <a:off x="881" y="0"/>
            <a:ext cx="12447664" cy="6991287"/>
          </a:xfrm>
          <a:blipFill>
            <a:blip r:embed="rId4"/>
            <a:stretch>
              <a:fillRect/>
            </a:stretch>
          </a:blipFill>
        </p:spPr>
      </p:pic>
      <p:sp>
        <p:nvSpPr>
          <p:cNvPr id="4" name="Rectangle 3"/>
          <p:cNvSpPr/>
          <p:nvPr/>
        </p:nvSpPr>
        <p:spPr bwMode="auto">
          <a:xfrm>
            <a:off x="880" y="-13355"/>
            <a:ext cx="5607843" cy="7019300"/>
          </a:xfrm>
          <a:prstGeom prst="rect">
            <a:avLst/>
          </a:prstGeom>
          <a:gradFill flip="none" rotWithShape="1">
            <a:gsLst>
              <a:gs pos="52000">
                <a:srgbClr val="000000"/>
              </a:gs>
              <a:gs pos="74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-4679" y="1470"/>
            <a:ext cx="3327728" cy="7004473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48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931" y="3030796"/>
            <a:ext cx="3903529" cy="1293847"/>
          </a:xfrm>
          <a:prstGeom prst="rect">
            <a:avLst/>
          </a:prstGeom>
          <a:noFill/>
        </p:spPr>
        <p:txBody>
          <a:bodyPr wrap="square" lIns="179260" tIns="143408" rIns="179260" bIns="143408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9" b="0" i="0" u="none" strike="noStrike" kern="0" cap="none" spc="-1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Democratize Financial Analysis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04047" y="1287005"/>
            <a:ext cx="5257056" cy="1098634"/>
          </a:xfrm>
        </p:spPr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NOONUM</a:t>
            </a:r>
          </a:p>
        </p:txBody>
      </p:sp>
    </p:spTree>
    <p:extLst>
      <p:ext uri="{BB962C8B-B14F-4D97-AF65-F5344CB8AC3E}">
        <p14:creationId xmlns:p14="http://schemas.microsoft.com/office/powerpoint/2010/main" val="3623275053"/>
      </p:ext>
    </p:extLst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" r="4153"/>
          <a:stretch>
            <a:fillRect/>
          </a:stretch>
        </p:blipFill>
        <p:spPr>
          <a:xfrm>
            <a:off x="2425650" y="0"/>
            <a:ext cx="12447664" cy="6991287"/>
          </a:xfrm>
          <a:blipFill>
            <a:blip r:embed="rId4"/>
            <a:stretch>
              <a:fillRect/>
            </a:stretch>
          </a:blipFill>
        </p:spPr>
      </p:pic>
      <p:sp>
        <p:nvSpPr>
          <p:cNvPr id="4" name="Rectangle 3"/>
          <p:cNvSpPr/>
          <p:nvPr/>
        </p:nvSpPr>
        <p:spPr bwMode="auto">
          <a:xfrm>
            <a:off x="880" y="-13355"/>
            <a:ext cx="5607843" cy="7019300"/>
          </a:xfrm>
          <a:prstGeom prst="rect">
            <a:avLst/>
          </a:prstGeom>
          <a:gradFill flip="none" rotWithShape="1">
            <a:gsLst>
              <a:gs pos="52000">
                <a:srgbClr val="000000"/>
              </a:gs>
              <a:gs pos="74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-4679" y="1470"/>
            <a:ext cx="3327728" cy="7004473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48000">
                <a:schemeClr val="bg2">
                  <a:lumMod val="10000"/>
                  <a:alpha val="73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60" tIns="143408" rIns="179260" bIns="1434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3926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930" y="3030796"/>
            <a:ext cx="4691720" cy="1795962"/>
          </a:xfrm>
          <a:prstGeom prst="rect">
            <a:avLst/>
          </a:prstGeom>
          <a:noFill/>
        </p:spPr>
        <p:txBody>
          <a:bodyPr wrap="square" lIns="179260" tIns="143408" rIns="179260" bIns="143408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9" b="0" i="0" u="none" strike="noStrike" kern="0" cap="none" spc="-10" normalizeH="0" baseline="0" noProof="0" dirty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Open Marketplace for Algorithms &amp; Algorithm development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04047" y="1287005"/>
            <a:ext cx="5257056" cy="1098634"/>
          </a:xfrm>
        </p:spPr>
        <p:txBody>
          <a:bodyPr/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Algorithmia</a:t>
            </a:r>
          </a:p>
        </p:txBody>
      </p:sp>
    </p:spTree>
    <p:extLst>
      <p:ext uri="{BB962C8B-B14F-4D97-AF65-F5344CB8AC3E}">
        <p14:creationId xmlns:p14="http://schemas.microsoft.com/office/powerpoint/2010/main" val="1802310365"/>
      </p:ext>
    </p:extLst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microsoft.com/en-us/research/wp-content/uploads/2016/10/CNTK-herofina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16235" y="-1"/>
            <a:ext cx="20451828" cy="700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481" y="2125662"/>
            <a:ext cx="6355910" cy="2178545"/>
          </a:xfrm>
        </p:spPr>
        <p:txBody>
          <a:bodyPr/>
          <a:lstStyle/>
          <a:p>
            <a:r>
              <a:rPr lang="en-US" dirty="0"/>
              <a:t>Microsoft Cognitive Toolkit</a:t>
            </a:r>
          </a:p>
        </p:txBody>
      </p:sp>
    </p:spTree>
    <p:extLst>
      <p:ext uri="{BB962C8B-B14F-4D97-AF65-F5344CB8AC3E}">
        <p14:creationId xmlns:p14="http://schemas.microsoft.com/office/powerpoint/2010/main" val="1756555015"/>
      </p:ext>
    </p:extLst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80" y="496"/>
            <a:ext cx="7085595" cy="69615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89642" y="2170328"/>
            <a:ext cx="4723730" cy="2234415"/>
          </a:xfrm>
          <a:prstGeom prst="rect">
            <a:avLst/>
          </a:prstGeom>
          <a:noFill/>
        </p:spPr>
        <p:txBody>
          <a:bodyPr wrap="square" lIns="182854" tIns="146283" rIns="182854" bIns="146283" rtlCol="0">
            <a:spAutoFit/>
          </a:bodyPr>
          <a:lstStyle/>
          <a:p>
            <a:pPr marL="0" marR="0" lvl="0" indent="0" algn="l" defTabSz="91422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The system's word error rate is reported to be 5.9 percent, which is "about equal" to professional transcriptionists asked to work on speech 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gradFill>
                <a:gsLst>
                  <a:gs pos="2917">
                    <a:srgbClr val="505050"/>
                  </a:gs>
                  <a:gs pos="30000">
                    <a:srgbClr val="505050"/>
                  </a:gs>
                </a:gsLst>
                <a:lin ang="5400000" scaled="0"/>
              </a:gradFill>
              <a:effectLst/>
              <a:uLnTx/>
              <a:uFillTx/>
              <a:latin typeface="Segoe U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8623379"/>
      </p:ext>
    </p:extLst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882" y="-1"/>
            <a:ext cx="12434711" cy="6994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0" b="12360"/>
          <a:stretch/>
        </p:blipFill>
        <p:spPr>
          <a:xfrm>
            <a:off x="902" y="10"/>
            <a:ext cx="12434691" cy="6994515"/>
          </a:xfrm>
          <a:prstGeom prst="rect">
            <a:avLst/>
          </a:prstGeom>
        </p:spPr>
      </p:pic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2" y="4847594"/>
            <a:ext cx="4701875" cy="1350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504" y="4954455"/>
            <a:ext cx="4491392" cy="1088037"/>
          </a:xfrm>
          <a:prstGeom prst="rect">
            <a:avLst/>
          </a:prstGeom>
          <a:noFill/>
          <a:ln w="174625" cap="sq" cmpd="thinThick">
            <a:noFill/>
            <a:miter lim="800000"/>
          </a:ln>
        </p:spPr>
        <p:txBody>
          <a:bodyPr vert="horz" lIns="93260" tIns="46630" rIns="93260" bIns="46630" rtlCol="0" anchor="ctr"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2652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Cognitive Toolkit fastest on Azure &amp; Pascal GPUs</a:t>
            </a:r>
          </a:p>
        </p:txBody>
      </p:sp>
    </p:spTree>
    <p:extLst>
      <p:ext uri="{BB962C8B-B14F-4D97-AF65-F5344CB8AC3E}">
        <p14:creationId xmlns:p14="http://schemas.microsoft.com/office/powerpoint/2010/main" val="2884949339"/>
      </p:ext>
    </p:extLst>
  </p:cSld>
  <p:clrMapOvr>
    <a:masterClrMapping/>
  </p:clrMapOvr>
  <p:transition spd="slow"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5481" y="295274"/>
            <a:ext cx="11887878" cy="917575"/>
          </a:xfrm>
          <a:prstGeom prst="rect">
            <a:avLst/>
          </a:prstGeom>
        </p:spPr>
        <p:txBody>
          <a:bodyPr vert="horz" lIns="93260" tIns="46630" rIns="93260" bIns="4663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3259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88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rPr>
              <a:t>Deep Learning Virtual Machines (ND)</a:t>
            </a:r>
          </a:p>
        </p:txBody>
      </p:sp>
      <p:pic>
        <p:nvPicPr>
          <p:cNvPr id="5" name="Picture 2" descr="http://images.nvidia.com/content/tesla/images/tesla-3-quat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901" y="2928020"/>
            <a:ext cx="3304706" cy="240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637957" y="1724345"/>
          <a:ext cx="8280945" cy="457235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56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1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61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6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3337">
                <a:tc>
                  <a:txBody>
                    <a:bodyPr/>
                    <a:lstStyle/>
                    <a:p>
                      <a:pPr algn="ctr"/>
                      <a:endParaRPr lang="en-US" sz="1500" dirty="0">
                        <a:latin typeface="Segoe UI Light" panose="020B0502040204020203" pitchFamily="34" charset="0"/>
                        <a:cs typeface="Segoe UI Light" panose="020B0502040204020203" pitchFamily="34" charset="0"/>
                      </a:endParaRP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ND6s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ND12s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ND24s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ND24rs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Cores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6 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12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24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24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GPU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 x P40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 x P40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4 x P40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4 x P40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Memory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112 GB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224 GB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448 GB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448 GB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Disk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~700 GB SSD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~1.4 TB SSD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~3 TB SSD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~3 TB SSD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3803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Network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Azure Network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Azure Network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marL="0" marR="0" indent="0" algn="ctr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Azure Network</a:t>
                      </a:r>
                    </a:p>
                  </a:txBody>
                  <a:tcPr marL="74622" marR="74622" marT="37310" marB="3731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Segoe UI Light" panose="020B0502040204020203" pitchFamily="34" charset="0"/>
                          <a:cs typeface="Segoe UI Light" panose="020B0502040204020203" pitchFamily="34" charset="0"/>
                        </a:rPr>
                        <a:t>InfiniBand</a:t>
                      </a:r>
                    </a:p>
                  </a:txBody>
                  <a:tcPr marL="74622" marR="74622" marT="37310" marB="3731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84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77476" y="207452"/>
            <a:ext cx="12434711" cy="669661"/>
          </a:xfrm>
        </p:spPr>
        <p:txBody>
          <a:bodyPr/>
          <a:lstStyle/>
          <a:p>
            <a:r>
              <a:rPr lang="en-US" sz="3672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Training Workloads Performance Gains with P40</a:t>
            </a:r>
          </a:p>
        </p:txBody>
      </p:sp>
      <p:graphicFrame>
        <p:nvGraphicFramePr>
          <p:cNvPr id="4" name="Chart 3"/>
          <p:cNvGraphicFramePr/>
          <p:nvPr>
            <p:extLst/>
          </p:nvPr>
        </p:nvGraphicFramePr>
        <p:xfrm>
          <a:off x="1091427" y="1386115"/>
          <a:ext cx="10606440" cy="5526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Placeholder 18"/>
          <p:cNvSpPr txBox="1">
            <a:spLocks/>
          </p:cNvSpPr>
          <p:nvPr/>
        </p:nvSpPr>
        <p:spPr bwMode="auto">
          <a:xfrm>
            <a:off x="392642" y="877113"/>
            <a:ext cx="11305225" cy="59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bg2"/>
              </a:buClr>
              <a:buSzPct val="100000"/>
              <a:buFontTx/>
              <a:buNone/>
              <a:defRPr sz="2667" b="0">
                <a:solidFill>
                  <a:schemeClr val="tx2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634994" indent="0" algn="ctr" rtl="0" fontAlgn="base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bg2"/>
              </a:buClr>
              <a:buSzPct val="100000"/>
              <a:buFontTx/>
              <a:buNone/>
              <a:defRPr sz="3111" b="0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210016" indent="0" algn="ctr" rtl="0" fontAlgn="base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bg2"/>
              </a:buClr>
              <a:buSzPct val="100000"/>
              <a:buFontTx/>
              <a:buNone/>
              <a:defRPr sz="3111" b="0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1718011" indent="0" algn="ctr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3111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2099007" indent="0" algn="ctr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3111">
                <a:solidFill>
                  <a:schemeClr val="tx2"/>
                </a:solidFill>
                <a:latin typeface="Trebuchet MS" panose="020B0603020202020204" pitchFamily="34" charset="0"/>
              </a:defRPr>
            </a:lvl5pPr>
            <a:lvl6pPr marL="2860999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6pPr>
            <a:lvl7pPr marL="3368994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7pPr>
            <a:lvl8pPr marL="3876989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8pPr>
            <a:lvl9pPr marL="4384984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932597" rtl="0" eaLnBrk="1" fontAlgn="base" latinLnBrk="0" hangingPunct="1">
              <a:lnSpc>
                <a:spcPct val="90000"/>
              </a:lnSpc>
              <a:spcBef>
                <a:spcPts val="1020"/>
              </a:spcBef>
              <a:spcAft>
                <a:spcPts val="1020"/>
              </a:spcAft>
              <a:buClr>
                <a:srgbClr val="B3B3B3"/>
              </a:buClr>
              <a:buSzPct val="100000"/>
              <a:buFontTx/>
              <a:buNone/>
              <a:tabLst/>
              <a:defRPr/>
            </a:pPr>
            <a:r>
              <a:rPr kumimoji="0" lang="en-US" sz="2720" b="0" i="0" u="none" strike="noStrike" kern="0" cap="none" spc="0" normalizeH="0" baseline="0" noProof="0" dirty="0">
                <a:ln>
                  <a:noFill/>
                </a:ln>
                <a:solidFill>
                  <a:srgbClr val="76B9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Speed-Up ranging to over 2x for training workloads</a:t>
            </a:r>
          </a:p>
        </p:txBody>
      </p:sp>
      <p:sp>
        <p:nvSpPr>
          <p:cNvPr id="9" name="Text Placeholder 18"/>
          <p:cNvSpPr txBox="1">
            <a:spLocks/>
          </p:cNvSpPr>
          <p:nvPr/>
        </p:nvSpPr>
        <p:spPr bwMode="auto">
          <a:xfrm>
            <a:off x="8792924" y="3894883"/>
            <a:ext cx="2797142" cy="59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bg2"/>
              </a:buClr>
              <a:buSzPct val="100000"/>
              <a:buFontTx/>
              <a:buNone/>
              <a:defRPr sz="2667" b="0">
                <a:solidFill>
                  <a:schemeClr val="tx2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634994" indent="0" algn="ctr" rtl="0" fontAlgn="base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bg2"/>
              </a:buClr>
              <a:buSzPct val="100000"/>
              <a:buFontTx/>
              <a:buNone/>
              <a:defRPr sz="3111" b="0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210016" indent="0" algn="ctr" rtl="0" fontAlgn="base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bg2"/>
              </a:buClr>
              <a:buSzPct val="100000"/>
              <a:buFontTx/>
              <a:buNone/>
              <a:defRPr sz="3111" b="0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1718011" indent="0" algn="ctr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3111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2099007" indent="0" algn="ctr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3111">
                <a:solidFill>
                  <a:schemeClr val="tx2"/>
                </a:solidFill>
                <a:latin typeface="Trebuchet MS" panose="020B0603020202020204" pitchFamily="34" charset="0"/>
              </a:defRPr>
            </a:lvl5pPr>
            <a:lvl6pPr marL="2860999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6pPr>
            <a:lvl7pPr marL="3368994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7pPr>
            <a:lvl8pPr marL="3876989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8pPr>
            <a:lvl9pPr marL="4384984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932597" rtl="0" eaLnBrk="1" fontAlgn="base" latinLnBrk="0" hangingPunct="1">
              <a:lnSpc>
                <a:spcPct val="90000"/>
              </a:lnSpc>
              <a:spcBef>
                <a:spcPts val="1020"/>
              </a:spcBef>
              <a:spcAft>
                <a:spcPts val="1020"/>
              </a:spcAft>
              <a:buClr>
                <a:srgbClr val="B3B3B3"/>
              </a:buClr>
              <a:buSzPct val="100000"/>
              <a:buFontTx/>
              <a:buNone/>
              <a:tabLst/>
              <a:defRPr/>
            </a:pPr>
            <a:r>
              <a:rPr kumimoji="0" lang="en-US" sz="272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CNTK</a:t>
            </a:r>
          </a:p>
        </p:txBody>
      </p:sp>
      <p:sp>
        <p:nvSpPr>
          <p:cNvPr id="10" name="Text Placeholder 18"/>
          <p:cNvSpPr txBox="1">
            <a:spLocks/>
          </p:cNvSpPr>
          <p:nvPr/>
        </p:nvSpPr>
        <p:spPr bwMode="auto">
          <a:xfrm>
            <a:off x="2359967" y="3894883"/>
            <a:ext cx="2797142" cy="59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bg2"/>
              </a:buClr>
              <a:buSzPct val="100000"/>
              <a:buFontTx/>
              <a:buNone/>
              <a:defRPr sz="2667" b="0">
                <a:solidFill>
                  <a:schemeClr val="tx2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634994" indent="0" algn="ctr" rtl="0" fontAlgn="base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bg2"/>
              </a:buClr>
              <a:buSzPct val="100000"/>
              <a:buFontTx/>
              <a:buNone/>
              <a:defRPr sz="3111" b="0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210016" indent="0" algn="ctr" rtl="0" fontAlgn="base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bg2"/>
              </a:buClr>
              <a:buSzPct val="100000"/>
              <a:buFontTx/>
              <a:buNone/>
              <a:defRPr sz="3111" b="0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1718011" indent="0" algn="ctr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3111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2099007" indent="0" algn="ctr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3111">
                <a:solidFill>
                  <a:schemeClr val="tx2"/>
                </a:solidFill>
                <a:latin typeface="Trebuchet MS" panose="020B0603020202020204" pitchFamily="34" charset="0"/>
              </a:defRPr>
            </a:lvl5pPr>
            <a:lvl6pPr marL="2860999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6pPr>
            <a:lvl7pPr marL="3368994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7pPr>
            <a:lvl8pPr marL="3876989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8pPr>
            <a:lvl9pPr marL="4384984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932597" rtl="0" eaLnBrk="1" fontAlgn="base" latinLnBrk="0" hangingPunct="1">
              <a:lnSpc>
                <a:spcPct val="90000"/>
              </a:lnSpc>
              <a:spcBef>
                <a:spcPts val="1020"/>
              </a:spcBef>
              <a:spcAft>
                <a:spcPts val="1020"/>
              </a:spcAft>
              <a:buClr>
                <a:srgbClr val="B3B3B3"/>
              </a:buClr>
              <a:buSzPct val="100000"/>
              <a:buFontTx/>
              <a:buNone/>
              <a:tabLst/>
              <a:defRPr/>
            </a:pPr>
            <a:r>
              <a:rPr kumimoji="0" lang="en-US" sz="272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Caffe</a:t>
            </a:r>
          </a:p>
        </p:txBody>
      </p:sp>
    </p:spTree>
    <p:extLst>
      <p:ext uri="{BB962C8B-B14F-4D97-AF65-F5344CB8AC3E}">
        <p14:creationId xmlns:p14="http://schemas.microsoft.com/office/powerpoint/2010/main" val="56219831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77476" y="207452"/>
            <a:ext cx="12434711" cy="669661"/>
          </a:xfrm>
        </p:spPr>
        <p:txBody>
          <a:bodyPr/>
          <a:lstStyle/>
          <a:p>
            <a:r>
              <a:rPr lang="en-US" sz="3672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Up to 21x Inference Throughput with P40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/>
          </p:nvPr>
        </p:nvGraphicFramePr>
        <p:xfrm>
          <a:off x="565624" y="1644247"/>
          <a:ext cx="10907694" cy="5050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218118" y="2274942"/>
            <a:ext cx="1278830" cy="31835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marL="0" marR="0" lvl="0" indent="0" algn="ctr" defTabSz="1036208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87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21x </a:t>
            </a:r>
            <a:r>
              <a:rPr kumimoji="0" lang="en-US" sz="1587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Speedup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9531434" y="2686007"/>
            <a:ext cx="0" cy="3122313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01863" y="6620297"/>
            <a:ext cx="8635216" cy="23824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l" defTabSz="1036208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2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GPU: Ubuntu 14.04.5, Tensor RT 2.1, CUDA 8.0.42, </a:t>
            </a:r>
            <a:r>
              <a:rPr kumimoji="0" lang="en-US" sz="102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cuDNN</a:t>
            </a:r>
            <a:r>
              <a:rPr kumimoji="0" lang="en-US" sz="102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6.0.5; precision FP32 (K80), INT8 (P40 GPU).</a:t>
            </a:r>
            <a:endParaRPr kumimoji="0" lang="pt-BR" sz="102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62120" y="2280415"/>
            <a:ext cx="1193815" cy="350264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marL="0" marR="0" lvl="0" indent="0" algn="ctr" defTabSz="1036208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1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ResNet-50</a:t>
            </a:r>
          </a:p>
        </p:txBody>
      </p:sp>
      <p:sp>
        <p:nvSpPr>
          <p:cNvPr id="16" name="Text Placeholder 18"/>
          <p:cNvSpPr txBox="1">
            <a:spLocks/>
          </p:cNvSpPr>
          <p:nvPr/>
        </p:nvSpPr>
        <p:spPr bwMode="auto">
          <a:xfrm>
            <a:off x="565625" y="1340989"/>
            <a:ext cx="11305225" cy="595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260" tIns="46630" rIns="93260" bIns="4663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bg2"/>
              </a:buClr>
              <a:buSzPct val="100000"/>
              <a:buFontTx/>
              <a:buNone/>
              <a:defRPr sz="2667" b="0">
                <a:solidFill>
                  <a:schemeClr val="tx2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634994" indent="0" algn="ctr" rtl="0" fontAlgn="base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bg2"/>
              </a:buClr>
              <a:buSzPct val="100000"/>
              <a:buFontTx/>
              <a:buNone/>
              <a:defRPr sz="3111" b="0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210016" indent="0" algn="ctr" rtl="0" fontAlgn="base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chemeClr val="bg2"/>
              </a:buClr>
              <a:buSzPct val="100000"/>
              <a:buFontTx/>
              <a:buNone/>
              <a:defRPr sz="3111" b="0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1718011" indent="0" algn="ctr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3111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2099007" indent="0" algn="ctr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3111">
                <a:solidFill>
                  <a:schemeClr val="tx2"/>
                </a:solidFill>
                <a:latin typeface="Trebuchet MS" panose="020B0603020202020204" pitchFamily="34" charset="0"/>
              </a:defRPr>
            </a:lvl5pPr>
            <a:lvl6pPr marL="2860999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6pPr>
            <a:lvl7pPr marL="3368994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7pPr>
            <a:lvl8pPr marL="3876989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8pPr>
            <a:lvl9pPr marL="4384984" indent="-253997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222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932597" rtl="0" eaLnBrk="1" fontAlgn="base" latinLnBrk="0" hangingPunct="1">
              <a:lnSpc>
                <a:spcPct val="90000"/>
              </a:lnSpc>
              <a:spcBef>
                <a:spcPts val="1020"/>
              </a:spcBef>
              <a:spcAft>
                <a:spcPts val="1020"/>
              </a:spcAft>
              <a:buClr>
                <a:srgbClr val="B3B3B3"/>
              </a:buClr>
              <a:buSzPct val="100000"/>
              <a:buFontTx/>
              <a:buNone/>
              <a:tabLst/>
              <a:defRPr/>
            </a:pPr>
            <a:r>
              <a:rPr kumimoji="0" lang="en-US" sz="2720" b="0" i="0" u="none" strike="noStrike" kern="0" cap="none" spc="0" normalizeH="0" baseline="0" noProof="0" dirty="0">
                <a:ln>
                  <a:noFill/>
                </a:ln>
                <a:solidFill>
                  <a:srgbClr val="76B9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Optimize performance with </a:t>
            </a:r>
            <a:r>
              <a:rPr kumimoji="0" lang="en-US" sz="2720" b="0" i="0" u="none" strike="noStrike" kern="0" cap="none" spc="0" normalizeH="0" baseline="0" noProof="0" dirty="0" err="1">
                <a:ln>
                  <a:noFill/>
                </a:ln>
                <a:solidFill>
                  <a:srgbClr val="76B9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TensorRT</a:t>
            </a:r>
            <a:r>
              <a:rPr kumimoji="0" lang="en-US" sz="2720" b="0" i="0" u="none" strike="noStrike" kern="0" cap="none" spc="0" normalizeH="0" baseline="0" noProof="0" dirty="0">
                <a:ln>
                  <a:noFill/>
                </a:ln>
                <a:solidFill>
                  <a:srgbClr val="76B9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t> and reduced precision</a:t>
            </a:r>
          </a:p>
        </p:txBody>
      </p:sp>
    </p:spTree>
    <p:extLst>
      <p:ext uri="{BB962C8B-B14F-4D97-AF65-F5344CB8AC3E}">
        <p14:creationId xmlns:p14="http://schemas.microsoft.com/office/powerpoint/2010/main" val="24625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96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“&lt;Everything&gt;” in the Cloud</a:t>
            </a:r>
          </a:p>
        </p:txBody>
      </p:sp>
      <p:sp>
        <p:nvSpPr>
          <p:cNvPr id="8" name="Slide Number Placeholder 2"/>
          <p:cNvSpPr txBox="1">
            <a:spLocks/>
          </p:cNvSpPr>
          <p:nvPr/>
        </p:nvSpPr>
        <p:spPr>
          <a:xfrm>
            <a:off x="881" y="496"/>
            <a:ext cx="0" cy="0"/>
          </a:xfrm>
        </p:spPr>
        <p:txBody>
          <a:bodyPr/>
          <a:lstStyle>
            <a:defPPr>
              <a:defRPr lang="en-US"/>
            </a:defPPr>
            <a:lvl1pPr marL="0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71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742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113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484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85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8226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597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969" algn="l" defTabSz="93274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51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88726" y="1853411"/>
            <a:ext cx="2859023" cy="350299"/>
          </a:xfrm>
          <a:prstGeom prst="rect">
            <a:avLst/>
          </a:prstGeom>
        </p:spPr>
        <p:txBody>
          <a:bodyPr wrap="square" lIns="93228" tIns="46615" rIns="93228" bIns="46615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Storage &amp; Shared Workspace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-1223072" y="3268474"/>
            <a:ext cx="3474454" cy="957048"/>
          </a:xfrm>
          <a:prstGeom prst="rect">
            <a:avLst/>
          </a:prstGeom>
          <a:noFill/>
        </p:spPr>
        <p:txBody>
          <a:bodyPr wrap="none" lIns="93228" tIns="46615" rIns="93228" bIns="46615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98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CONSUME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030520" y="5961753"/>
            <a:ext cx="1342526" cy="350299"/>
          </a:xfrm>
          <a:prstGeom prst="rect">
            <a:avLst/>
          </a:prstGeom>
        </p:spPr>
        <p:txBody>
          <a:bodyPr wrap="none" lIns="93228" tIns="46615" rIns="93228" bIns="46615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Workstations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209208" y="5938349"/>
            <a:ext cx="1028427" cy="350299"/>
          </a:xfrm>
          <a:prstGeom prst="rect">
            <a:avLst/>
          </a:prstGeom>
        </p:spPr>
        <p:txBody>
          <a:bodyPr wrap="square" lIns="93228" tIns="46615" rIns="93228" bIns="46615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Compute</a:t>
            </a:r>
          </a:p>
        </p:txBody>
      </p:sp>
      <p:sp>
        <p:nvSpPr>
          <p:cNvPr id="13" name="Left-Right Arrow 74"/>
          <p:cNvSpPr/>
          <p:nvPr/>
        </p:nvSpPr>
        <p:spPr>
          <a:xfrm rot="16200000">
            <a:off x="5132105" y="4249344"/>
            <a:ext cx="2046850" cy="265060"/>
          </a:xfrm>
          <a:prstGeom prst="leftRightArrow">
            <a:avLst/>
          </a:prstGeom>
          <a:solidFill>
            <a:srgbClr val="31A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228" tIns="46615" rIns="93228" bIns="46615"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21405" y="3293835"/>
            <a:ext cx="2110076" cy="277251"/>
          </a:xfrm>
          <a:prstGeom prst="rect">
            <a:avLst/>
          </a:prstGeom>
          <a:noFill/>
        </p:spPr>
        <p:txBody>
          <a:bodyPr wrap="square" lIns="93228" tIns="46615" rIns="93228" bIns="46615" rtlCol="0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ts val="13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Design &amp; Create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633" y="2311025"/>
            <a:ext cx="735795" cy="95563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767" y="4756017"/>
            <a:ext cx="859312" cy="1038154"/>
          </a:xfrm>
          <a:prstGeom prst="rect">
            <a:avLst/>
          </a:prstGeom>
        </p:spPr>
      </p:pic>
      <p:sp>
        <p:nvSpPr>
          <p:cNvPr id="19" name="Left-Right Arrow 74"/>
          <p:cNvSpPr/>
          <p:nvPr/>
        </p:nvSpPr>
        <p:spPr>
          <a:xfrm>
            <a:off x="7118048" y="3544889"/>
            <a:ext cx="2228560" cy="245682"/>
          </a:xfrm>
          <a:prstGeom prst="leftRightArrow">
            <a:avLst/>
          </a:prstGeom>
          <a:solidFill>
            <a:srgbClr val="CF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228" tIns="46615" rIns="93228" bIns="46615"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5400000">
            <a:off x="10596164" y="3312048"/>
            <a:ext cx="2573617" cy="957048"/>
          </a:xfrm>
          <a:prstGeom prst="rect">
            <a:avLst/>
          </a:prstGeom>
          <a:noFill/>
        </p:spPr>
        <p:txBody>
          <a:bodyPr wrap="none" lIns="93228" tIns="46615" rIns="93228" bIns="46615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98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CREATE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7058439" y="4777183"/>
            <a:ext cx="1273602" cy="1012442"/>
            <a:chOff x="6541923" y="3872746"/>
            <a:chExt cx="1035244" cy="973854"/>
          </a:xfrm>
        </p:grpSpPr>
        <p:sp>
          <p:nvSpPr>
            <p:cNvPr id="25" name="Rectangle 24"/>
            <p:cNvSpPr/>
            <p:nvPr/>
          </p:nvSpPr>
          <p:spPr bwMode="auto">
            <a:xfrm>
              <a:off x="7067152" y="3872746"/>
              <a:ext cx="510015" cy="498112"/>
            </a:xfrm>
            <a:prstGeom prst="rect">
              <a:avLst/>
            </a:prstGeom>
            <a:solidFill>
              <a:srgbClr val="0076A9"/>
            </a:solidFill>
            <a:ln w="158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23" rIns="0" bIns="4662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11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7066612" y="4355164"/>
              <a:ext cx="510555" cy="332097"/>
            </a:xfrm>
            <a:prstGeom prst="rect">
              <a:avLst/>
            </a:prstGeom>
            <a:solidFill>
              <a:srgbClr val="31ABB2"/>
            </a:solidFill>
            <a:ln w="158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23" rIns="0" bIns="4662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11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98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6801228" y="3947664"/>
              <a:ext cx="510015" cy="498112"/>
            </a:xfrm>
            <a:prstGeom prst="rect">
              <a:avLst/>
            </a:prstGeom>
            <a:solidFill>
              <a:srgbClr val="0076A9"/>
            </a:solidFill>
            <a:ln w="158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23" rIns="0" bIns="4662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11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6800688" y="4430081"/>
              <a:ext cx="510555" cy="332097"/>
            </a:xfrm>
            <a:prstGeom prst="rect">
              <a:avLst/>
            </a:prstGeom>
            <a:solidFill>
              <a:srgbClr val="31ABB2"/>
            </a:solidFill>
            <a:ln w="158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23" rIns="0" bIns="4662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11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98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 bwMode="auto">
            <a:xfrm>
              <a:off x="6542463" y="4032085"/>
              <a:ext cx="510015" cy="498112"/>
            </a:xfrm>
            <a:prstGeom prst="rect">
              <a:avLst/>
            </a:prstGeom>
            <a:solidFill>
              <a:srgbClr val="0076A9"/>
            </a:solidFill>
            <a:ln w="158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23" rIns="0" bIns="4662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11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A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  <a:t>VM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 bwMode="auto">
            <a:xfrm>
              <a:off x="6541923" y="4514503"/>
              <a:ext cx="510555" cy="332097"/>
            </a:xfrm>
            <a:prstGeom prst="rect">
              <a:avLst/>
            </a:prstGeom>
            <a:solidFill>
              <a:srgbClr val="31ABB2"/>
            </a:solidFill>
            <a:ln w="158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0" tIns="46623" rIns="0" bIns="4662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3211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A" sz="1198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 pitchFamily="34" charset="0"/>
                  <a:ea typeface="+mn-ea"/>
                  <a:cs typeface="Segoe UI Light" panose="020B0502040204020203" pitchFamily="34" charset="0"/>
                </a:rPr>
                <a:t>GPU</a:t>
              </a:r>
              <a:endParaRPr kumimoji="0" lang="en-US" sz="1198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endParaRPr>
            </a:p>
          </p:txBody>
        </p:sp>
      </p:grpSp>
      <p:sp>
        <p:nvSpPr>
          <p:cNvPr id="33" name="Left-Right Arrow 60"/>
          <p:cNvSpPr/>
          <p:nvPr/>
        </p:nvSpPr>
        <p:spPr>
          <a:xfrm flipV="1">
            <a:off x="5437145" y="5203506"/>
            <a:ext cx="1507753" cy="257178"/>
          </a:xfrm>
          <a:prstGeom prst="leftRightArrow">
            <a:avLst/>
          </a:prstGeom>
          <a:solidFill>
            <a:srgbClr val="31AB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228" tIns="46615" rIns="93228" bIns="46615"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8021" y="2039295"/>
            <a:ext cx="1168157" cy="70602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9627519" y="5800213"/>
            <a:ext cx="1419367" cy="350299"/>
          </a:xfrm>
          <a:prstGeom prst="rect">
            <a:avLst/>
          </a:prstGeom>
          <a:noFill/>
        </p:spPr>
        <p:txBody>
          <a:bodyPr wrap="none" lIns="93228" tIns="46615" rIns="93228" bIns="46615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Satellite office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915" y="4917076"/>
            <a:ext cx="1028513" cy="87255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485" y="4983241"/>
            <a:ext cx="191205" cy="613802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482623" y="5732750"/>
            <a:ext cx="1430812" cy="350299"/>
          </a:xfrm>
          <a:prstGeom prst="rect">
            <a:avLst/>
          </a:prstGeom>
          <a:noFill/>
        </p:spPr>
        <p:txBody>
          <a:bodyPr wrap="none" lIns="93228" tIns="46615" rIns="93228" bIns="46615" rtlCol="0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Design review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497149" y="2678879"/>
            <a:ext cx="1625227" cy="350299"/>
          </a:xfrm>
          <a:prstGeom prst="rect">
            <a:avLst/>
          </a:prstGeom>
          <a:noFill/>
        </p:spPr>
        <p:txBody>
          <a:bodyPr wrap="square" lIns="93228" tIns="46615" rIns="93228" bIns="46615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Post-Processing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28655" y="2049532"/>
            <a:ext cx="1200616" cy="6356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39505" y="3264633"/>
            <a:ext cx="1073533" cy="856322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041" y="4847070"/>
            <a:ext cx="1048986" cy="88991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60667" y="4976469"/>
            <a:ext cx="810106" cy="428901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1204640" y="4149401"/>
            <a:ext cx="1981778" cy="350299"/>
          </a:xfrm>
          <a:prstGeom prst="rect">
            <a:avLst/>
          </a:prstGeom>
          <a:noFill/>
        </p:spPr>
        <p:txBody>
          <a:bodyPr wrap="none" lIns="93228" tIns="46615" rIns="93228" bIns="46615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3D Print / Prototype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197" y="3388316"/>
            <a:ext cx="1028513" cy="87255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767" y="3454481"/>
            <a:ext cx="191205" cy="613802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9602359" y="4253201"/>
            <a:ext cx="1174131" cy="350299"/>
          </a:xfrm>
          <a:prstGeom prst="rect">
            <a:avLst/>
          </a:prstGeom>
          <a:noFill/>
        </p:spPr>
        <p:txBody>
          <a:bodyPr wrap="none" lIns="93228" tIns="46615" rIns="93228" bIns="46615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Main office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9555819" y="2728103"/>
            <a:ext cx="1283669" cy="350299"/>
          </a:xfrm>
          <a:prstGeom prst="rect">
            <a:avLst/>
          </a:prstGeom>
          <a:noFill/>
        </p:spPr>
        <p:txBody>
          <a:bodyPr wrap="none" lIns="93228" tIns="46615" rIns="93228" bIns="46615" rtlCol="0">
            <a:spAutoFit/>
          </a:bodyPr>
          <a:lstStyle/>
          <a:p>
            <a:pPr marL="0" marR="0" lvl="0" indent="0" algn="l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On the road</a:t>
            </a:r>
          </a:p>
        </p:txBody>
      </p:sp>
      <p:sp>
        <p:nvSpPr>
          <p:cNvPr id="54" name="Left-Right Arrow 74"/>
          <p:cNvSpPr/>
          <p:nvPr/>
        </p:nvSpPr>
        <p:spPr>
          <a:xfrm>
            <a:off x="2964453" y="3544889"/>
            <a:ext cx="2228560" cy="245682"/>
          </a:xfrm>
          <a:prstGeom prst="leftRightArrow">
            <a:avLst/>
          </a:prstGeom>
          <a:solidFill>
            <a:srgbClr val="CFC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228" tIns="46615" rIns="93228" bIns="46615"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36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023694" y="3296308"/>
            <a:ext cx="2110076" cy="277251"/>
          </a:xfrm>
          <a:prstGeom prst="rect">
            <a:avLst/>
          </a:prstGeom>
          <a:noFill/>
        </p:spPr>
        <p:txBody>
          <a:bodyPr wrap="square" lIns="93228" tIns="46615" rIns="93228" bIns="46615" rtlCol="0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ts val="13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32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Simulate &amp; Render</a:t>
            </a:r>
          </a:p>
        </p:txBody>
      </p:sp>
    </p:spTree>
    <p:extLst>
      <p:ext uri="{BB962C8B-B14F-4D97-AF65-F5344CB8AC3E}">
        <p14:creationId xmlns:p14="http://schemas.microsoft.com/office/powerpoint/2010/main" val="299759809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883" y="4096600"/>
            <a:ext cx="12434711" cy="1554243"/>
          </a:xfrm>
          <a:prstGeom prst="rect">
            <a:avLst/>
          </a:prstGeom>
          <a:solidFill>
            <a:schemeClr val="accent1"/>
          </a:solidFill>
          <a:ln w="3175"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2742810" tIns="46630" rIns="91427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9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Follow me @Karan_Batta</a:t>
            </a:r>
          </a:p>
        </p:txBody>
      </p:sp>
      <p:sp>
        <p:nvSpPr>
          <p:cNvPr id="4" name="Oval 3"/>
          <p:cNvSpPr/>
          <p:nvPr/>
        </p:nvSpPr>
        <p:spPr bwMode="auto">
          <a:xfrm>
            <a:off x="275481" y="3824547"/>
            <a:ext cx="2076155" cy="2076155"/>
          </a:xfrm>
          <a:prstGeom prst="ellipse">
            <a:avLst/>
          </a:prstGeom>
          <a:solidFill>
            <a:schemeClr val="tx1"/>
          </a:solidFill>
          <a:ln w="762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2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908805" y="4203906"/>
            <a:ext cx="809510" cy="1317438"/>
          </a:xfrm>
          <a:custGeom>
            <a:avLst/>
            <a:gdLst>
              <a:gd name="T0" fmla="*/ 106 w 213"/>
              <a:gd name="T1" fmla="*/ 224 h 348"/>
              <a:gd name="T2" fmla="*/ 159 w 213"/>
              <a:gd name="T3" fmla="*/ 171 h 348"/>
              <a:gd name="T4" fmla="*/ 159 w 213"/>
              <a:gd name="T5" fmla="*/ 53 h 348"/>
              <a:gd name="T6" fmla="*/ 106 w 213"/>
              <a:gd name="T7" fmla="*/ 0 h 348"/>
              <a:gd name="T8" fmla="*/ 54 w 213"/>
              <a:gd name="T9" fmla="*/ 53 h 348"/>
              <a:gd name="T10" fmla="*/ 54 w 213"/>
              <a:gd name="T11" fmla="*/ 171 h 348"/>
              <a:gd name="T12" fmla="*/ 106 w 213"/>
              <a:gd name="T13" fmla="*/ 224 h 348"/>
              <a:gd name="T14" fmla="*/ 78 w 213"/>
              <a:gd name="T15" fmla="*/ 53 h 348"/>
              <a:gd name="T16" fmla="*/ 106 w 213"/>
              <a:gd name="T17" fmla="*/ 24 h 348"/>
              <a:gd name="T18" fmla="*/ 135 w 213"/>
              <a:gd name="T19" fmla="*/ 53 h 348"/>
              <a:gd name="T20" fmla="*/ 135 w 213"/>
              <a:gd name="T21" fmla="*/ 171 h 348"/>
              <a:gd name="T22" fmla="*/ 106 w 213"/>
              <a:gd name="T23" fmla="*/ 200 h 348"/>
              <a:gd name="T24" fmla="*/ 78 w 213"/>
              <a:gd name="T25" fmla="*/ 171 h 348"/>
              <a:gd name="T26" fmla="*/ 78 w 213"/>
              <a:gd name="T27" fmla="*/ 53 h 348"/>
              <a:gd name="T28" fmla="*/ 213 w 213"/>
              <a:gd name="T29" fmla="*/ 137 h 348"/>
              <a:gd name="T30" fmla="*/ 213 w 213"/>
              <a:gd name="T31" fmla="*/ 182 h 348"/>
              <a:gd name="T32" fmla="*/ 124 w 213"/>
              <a:gd name="T33" fmla="*/ 277 h 348"/>
              <a:gd name="T34" fmla="*/ 124 w 213"/>
              <a:gd name="T35" fmla="*/ 313 h 348"/>
              <a:gd name="T36" fmla="*/ 177 w 213"/>
              <a:gd name="T37" fmla="*/ 313 h 348"/>
              <a:gd name="T38" fmla="*/ 177 w 213"/>
              <a:gd name="T39" fmla="*/ 348 h 348"/>
              <a:gd name="T40" fmla="*/ 35 w 213"/>
              <a:gd name="T41" fmla="*/ 348 h 348"/>
              <a:gd name="T42" fmla="*/ 35 w 213"/>
              <a:gd name="T43" fmla="*/ 313 h 348"/>
              <a:gd name="T44" fmla="*/ 89 w 213"/>
              <a:gd name="T45" fmla="*/ 313 h 348"/>
              <a:gd name="T46" fmla="*/ 89 w 213"/>
              <a:gd name="T47" fmla="*/ 277 h 348"/>
              <a:gd name="T48" fmla="*/ 0 w 213"/>
              <a:gd name="T49" fmla="*/ 182 h 348"/>
              <a:gd name="T50" fmla="*/ 0 w 213"/>
              <a:gd name="T51" fmla="*/ 137 h 348"/>
              <a:gd name="T52" fmla="*/ 34 w 213"/>
              <a:gd name="T53" fmla="*/ 137 h 348"/>
              <a:gd name="T54" fmla="*/ 34 w 213"/>
              <a:gd name="T55" fmla="*/ 182 h 348"/>
              <a:gd name="T56" fmla="*/ 94 w 213"/>
              <a:gd name="T57" fmla="*/ 242 h 348"/>
              <a:gd name="T58" fmla="*/ 118 w 213"/>
              <a:gd name="T59" fmla="*/ 242 h 348"/>
              <a:gd name="T60" fmla="*/ 178 w 213"/>
              <a:gd name="T61" fmla="*/ 182 h 348"/>
              <a:gd name="T62" fmla="*/ 178 w 213"/>
              <a:gd name="T63" fmla="*/ 137 h 348"/>
              <a:gd name="T64" fmla="*/ 213 w 213"/>
              <a:gd name="T65" fmla="*/ 137 h 348"/>
              <a:gd name="T66" fmla="*/ 103 w 213"/>
              <a:gd name="T67" fmla="*/ 67 h 348"/>
              <a:gd name="T68" fmla="*/ 95 w 213"/>
              <a:gd name="T69" fmla="*/ 75 h 348"/>
              <a:gd name="T70" fmla="*/ 87 w 213"/>
              <a:gd name="T71" fmla="*/ 67 h 348"/>
              <a:gd name="T72" fmla="*/ 95 w 213"/>
              <a:gd name="T73" fmla="*/ 59 h 348"/>
              <a:gd name="T74" fmla="*/ 103 w 213"/>
              <a:gd name="T75" fmla="*/ 67 h 348"/>
              <a:gd name="T76" fmla="*/ 103 w 213"/>
              <a:gd name="T77" fmla="*/ 90 h 348"/>
              <a:gd name="T78" fmla="*/ 95 w 213"/>
              <a:gd name="T79" fmla="*/ 98 h 348"/>
              <a:gd name="T80" fmla="*/ 87 w 213"/>
              <a:gd name="T81" fmla="*/ 90 h 348"/>
              <a:gd name="T82" fmla="*/ 95 w 213"/>
              <a:gd name="T83" fmla="*/ 82 h 348"/>
              <a:gd name="T84" fmla="*/ 103 w 213"/>
              <a:gd name="T85" fmla="*/ 90 h 348"/>
              <a:gd name="T86" fmla="*/ 126 w 213"/>
              <a:gd name="T87" fmla="*/ 67 h 348"/>
              <a:gd name="T88" fmla="*/ 118 w 213"/>
              <a:gd name="T89" fmla="*/ 75 h 348"/>
              <a:gd name="T90" fmla="*/ 110 w 213"/>
              <a:gd name="T91" fmla="*/ 67 h 348"/>
              <a:gd name="T92" fmla="*/ 118 w 213"/>
              <a:gd name="T93" fmla="*/ 59 h 348"/>
              <a:gd name="T94" fmla="*/ 126 w 213"/>
              <a:gd name="T95" fmla="*/ 67 h 348"/>
              <a:gd name="T96" fmla="*/ 126 w 213"/>
              <a:gd name="T97" fmla="*/ 90 h 348"/>
              <a:gd name="T98" fmla="*/ 118 w 213"/>
              <a:gd name="T99" fmla="*/ 98 h 348"/>
              <a:gd name="T100" fmla="*/ 110 w 213"/>
              <a:gd name="T101" fmla="*/ 90 h 348"/>
              <a:gd name="T102" fmla="*/ 118 w 213"/>
              <a:gd name="T103" fmla="*/ 82 h 348"/>
              <a:gd name="T104" fmla="*/ 126 w 213"/>
              <a:gd name="T105" fmla="*/ 90 h 348"/>
              <a:gd name="T106" fmla="*/ 103 w 213"/>
              <a:gd name="T107" fmla="*/ 112 h 348"/>
              <a:gd name="T108" fmla="*/ 95 w 213"/>
              <a:gd name="T109" fmla="*/ 120 h 348"/>
              <a:gd name="T110" fmla="*/ 87 w 213"/>
              <a:gd name="T111" fmla="*/ 112 h 348"/>
              <a:gd name="T112" fmla="*/ 95 w 213"/>
              <a:gd name="T113" fmla="*/ 104 h 348"/>
              <a:gd name="T114" fmla="*/ 103 w 213"/>
              <a:gd name="T115" fmla="*/ 112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3" h="348">
                <a:moveTo>
                  <a:pt x="106" y="224"/>
                </a:moveTo>
                <a:cubicBezTo>
                  <a:pt x="135" y="224"/>
                  <a:pt x="159" y="200"/>
                  <a:pt x="159" y="171"/>
                </a:cubicBezTo>
                <a:cubicBezTo>
                  <a:pt x="159" y="152"/>
                  <a:pt x="159" y="75"/>
                  <a:pt x="159" y="53"/>
                </a:cubicBezTo>
                <a:cubicBezTo>
                  <a:pt x="159" y="23"/>
                  <a:pt x="135" y="0"/>
                  <a:pt x="106" y="0"/>
                </a:cubicBezTo>
                <a:cubicBezTo>
                  <a:pt x="77" y="0"/>
                  <a:pt x="54" y="23"/>
                  <a:pt x="54" y="53"/>
                </a:cubicBezTo>
                <a:cubicBezTo>
                  <a:pt x="54" y="69"/>
                  <a:pt x="54" y="154"/>
                  <a:pt x="54" y="171"/>
                </a:cubicBezTo>
                <a:cubicBezTo>
                  <a:pt x="54" y="200"/>
                  <a:pt x="77" y="224"/>
                  <a:pt x="106" y="224"/>
                </a:cubicBezTo>
                <a:close/>
                <a:moveTo>
                  <a:pt x="78" y="53"/>
                </a:moveTo>
                <a:cubicBezTo>
                  <a:pt x="78" y="37"/>
                  <a:pt x="90" y="24"/>
                  <a:pt x="106" y="24"/>
                </a:cubicBezTo>
                <a:cubicBezTo>
                  <a:pt x="122" y="24"/>
                  <a:pt x="135" y="37"/>
                  <a:pt x="135" y="53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135" y="187"/>
                  <a:pt x="122" y="200"/>
                  <a:pt x="106" y="200"/>
                </a:cubicBezTo>
                <a:cubicBezTo>
                  <a:pt x="90" y="200"/>
                  <a:pt x="78" y="187"/>
                  <a:pt x="78" y="171"/>
                </a:cubicBezTo>
                <a:lnTo>
                  <a:pt x="78" y="53"/>
                </a:lnTo>
                <a:close/>
                <a:moveTo>
                  <a:pt x="213" y="137"/>
                </a:moveTo>
                <a:cubicBezTo>
                  <a:pt x="213" y="137"/>
                  <a:pt x="213" y="137"/>
                  <a:pt x="213" y="182"/>
                </a:cubicBezTo>
                <a:cubicBezTo>
                  <a:pt x="213" y="232"/>
                  <a:pt x="173" y="273"/>
                  <a:pt x="124" y="277"/>
                </a:cubicBezTo>
                <a:cubicBezTo>
                  <a:pt x="124" y="277"/>
                  <a:pt x="124" y="277"/>
                  <a:pt x="124" y="313"/>
                </a:cubicBezTo>
                <a:cubicBezTo>
                  <a:pt x="124" y="313"/>
                  <a:pt x="124" y="313"/>
                  <a:pt x="177" y="313"/>
                </a:cubicBezTo>
                <a:cubicBezTo>
                  <a:pt x="177" y="313"/>
                  <a:pt x="177" y="313"/>
                  <a:pt x="177" y="348"/>
                </a:cubicBezTo>
                <a:cubicBezTo>
                  <a:pt x="177" y="348"/>
                  <a:pt x="177" y="348"/>
                  <a:pt x="35" y="348"/>
                </a:cubicBezTo>
                <a:cubicBezTo>
                  <a:pt x="35" y="348"/>
                  <a:pt x="35" y="348"/>
                  <a:pt x="35" y="313"/>
                </a:cubicBezTo>
                <a:cubicBezTo>
                  <a:pt x="35" y="313"/>
                  <a:pt x="35" y="313"/>
                  <a:pt x="89" y="313"/>
                </a:cubicBezTo>
                <a:cubicBezTo>
                  <a:pt x="89" y="313"/>
                  <a:pt x="89" y="313"/>
                  <a:pt x="89" y="277"/>
                </a:cubicBezTo>
                <a:cubicBezTo>
                  <a:pt x="39" y="273"/>
                  <a:pt x="0" y="232"/>
                  <a:pt x="0" y="182"/>
                </a:cubicBezTo>
                <a:cubicBezTo>
                  <a:pt x="0" y="182"/>
                  <a:pt x="0" y="182"/>
                  <a:pt x="0" y="137"/>
                </a:cubicBezTo>
                <a:cubicBezTo>
                  <a:pt x="0" y="137"/>
                  <a:pt x="0" y="137"/>
                  <a:pt x="34" y="137"/>
                </a:cubicBezTo>
                <a:cubicBezTo>
                  <a:pt x="34" y="137"/>
                  <a:pt x="34" y="137"/>
                  <a:pt x="34" y="182"/>
                </a:cubicBezTo>
                <a:cubicBezTo>
                  <a:pt x="34" y="215"/>
                  <a:pt x="62" y="242"/>
                  <a:pt x="94" y="242"/>
                </a:cubicBezTo>
                <a:cubicBezTo>
                  <a:pt x="94" y="242"/>
                  <a:pt x="94" y="242"/>
                  <a:pt x="118" y="242"/>
                </a:cubicBezTo>
                <a:cubicBezTo>
                  <a:pt x="151" y="242"/>
                  <a:pt x="178" y="215"/>
                  <a:pt x="178" y="182"/>
                </a:cubicBezTo>
                <a:cubicBezTo>
                  <a:pt x="178" y="182"/>
                  <a:pt x="178" y="182"/>
                  <a:pt x="178" y="137"/>
                </a:cubicBezTo>
                <a:lnTo>
                  <a:pt x="213" y="137"/>
                </a:lnTo>
                <a:close/>
                <a:moveTo>
                  <a:pt x="103" y="67"/>
                </a:moveTo>
                <a:cubicBezTo>
                  <a:pt x="103" y="71"/>
                  <a:pt x="99" y="75"/>
                  <a:pt x="95" y="75"/>
                </a:cubicBezTo>
                <a:cubicBezTo>
                  <a:pt x="90" y="75"/>
                  <a:pt x="87" y="71"/>
                  <a:pt x="87" y="67"/>
                </a:cubicBezTo>
                <a:cubicBezTo>
                  <a:pt x="87" y="62"/>
                  <a:pt x="90" y="59"/>
                  <a:pt x="95" y="59"/>
                </a:cubicBezTo>
                <a:cubicBezTo>
                  <a:pt x="99" y="59"/>
                  <a:pt x="103" y="62"/>
                  <a:pt x="103" y="67"/>
                </a:cubicBezTo>
                <a:close/>
                <a:moveTo>
                  <a:pt x="103" y="90"/>
                </a:moveTo>
                <a:cubicBezTo>
                  <a:pt x="103" y="94"/>
                  <a:pt x="99" y="98"/>
                  <a:pt x="95" y="98"/>
                </a:cubicBezTo>
                <a:cubicBezTo>
                  <a:pt x="90" y="98"/>
                  <a:pt x="87" y="94"/>
                  <a:pt x="87" y="90"/>
                </a:cubicBezTo>
                <a:cubicBezTo>
                  <a:pt x="87" y="85"/>
                  <a:pt x="90" y="82"/>
                  <a:pt x="95" y="82"/>
                </a:cubicBezTo>
                <a:cubicBezTo>
                  <a:pt x="99" y="82"/>
                  <a:pt x="103" y="85"/>
                  <a:pt x="103" y="90"/>
                </a:cubicBezTo>
                <a:close/>
                <a:moveTo>
                  <a:pt x="126" y="67"/>
                </a:moveTo>
                <a:cubicBezTo>
                  <a:pt x="126" y="71"/>
                  <a:pt x="122" y="75"/>
                  <a:pt x="118" y="75"/>
                </a:cubicBezTo>
                <a:cubicBezTo>
                  <a:pt x="113" y="75"/>
                  <a:pt x="110" y="71"/>
                  <a:pt x="110" y="67"/>
                </a:cubicBezTo>
                <a:cubicBezTo>
                  <a:pt x="110" y="62"/>
                  <a:pt x="113" y="59"/>
                  <a:pt x="118" y="59"/>
                </a:cubicBezTo>
                <a:cubicBezTo>
                  <a:pt x="122" y="59"/>
                  <a:pt x="126" y="62"/>
                  <a:pt x="126" y="67"/>
                </a:cubicBezTo>
                <a:close/>
                <a:moveTo>
                  <a:pt x="126" y="90"/>
                </a:moveTo>
                <a:cubicBezTo>
                  <a:pt x="126" y="94"/>
                  <a:pt x="122" y="98"/>
                  <a:pt x="118" y="98"/>
                </a:cubicBezTo>
                <a:cubicBezTo>
                  <a:pt x="113" y="98"/>
                  <a:pt x="110" y="94"/>
                  <a:pt x="110" y="90"/>
                </a:cubicBezTo>
                <a:cubicBezTo>
                  <a:pt x="110" y="85"/>
                  <a:pt x="113" y="82"/>
                  <a:pt x="118" y="82"/>
                </a:cubicBezTo>
                <a:cubicBezTo>
                  <a:pt x="122" y="82"/>
                  <a:pt x="126" y="85"/>
                  <a:pt x="126" y="90"/>
                </a:cubicBezTo>
                <a:close/>
                <a:moveTo>
                  <a:pt x="103" y="112"/>
                </a:moveTo>
                <a:cubicBezTo>
                  <a:pt x="103" y="116"/>
                  <a:pt x="99" y="120"/>
                  <a:pt x="95" y="120"/>
                </a:cubicBezTo>
                <a:cubicBezTo>
                  <a:pt x="90" y="120"/>
                  <a:pt x="87" y="116"/>
                  <a:pt x="87" y="112"/>
                </a:cubicBezTo>
                <a:cubicBezTo>
                  <a:pt x="87" y="107"/>
                  <a:pt x="90" y="104"/>
                  <a:pt x="95" y="104"/>
                </a:cubicBezTo>
                <a:cubicBezTo>
                  <a:pt x="99" y="104"/>
                  <a:pt x="103" y="107"/>
                  <a:pt x="103" y="1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2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275481" y="1364586"/>
            <a:ext cx="11885514" cy="1831715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497" b="0" i="0" u="none" strike="noStrike" kern="1200" cap="none" spc="-102" normalizeH="0" baseline="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Thanks!</a:t>
            </a:r>
          </a:p>
        </p:txBody>
      </p:sp>
      <p:pic>
        <p:nvPicPr>
          <p:cNvPr id="3074" name="Picture 2" descr="https://upload.wikimedia.org/wikipedia/commons/thumb/9/96/Microsoft_logo_%282012%29.svg/2000px-Microsoft_logo_%282012%29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531" y="6005860"/>
            <a:ext cx="3164356" cy="67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36053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038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2" y="749321"/>
            <a:ext cx="12434711" cy="669661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Graphics are Required for More Workloads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65625" y="1340988"/>
            <a:ext cx="11305225" cy="102515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Today’s professionals need access to a great user experience at all levels</a:t>
            </a:r>
          </a:p>
          <a:p>
            <a:endParaRPr lang="en-US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Rectangle 4"/>
          <p:cNvSpPr>
            <a:spLocks noChangeAspect="1"/>
          </p:cNvSpPr>
          <p:nvPr/>
        </p:nvSpPr>
        <p:spPr>
          <a:xfrm>
            <a:off x="4595228" y="3108677"/>
            <a:ext cx="3126805" cy="360375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362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6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  <a:sym typeface="Arial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5267070" y="3495032"/>
            <a:ext cx="1783120" cy="17831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362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9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  <a:sym typeface="Arial"/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8288158" y="3049464"/>
            <a:ext cx="3126805" cy="36629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362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6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  <a:sym typeface="Arial"/>
            </a:endParaRPr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902297" y="3093875"/>
            <a:ext cx="3126805" cy="36185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362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6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  <a:sym typeface="Arial"/>
            </a:endParaRP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902297" y="5152346"/>
            <a:ext cx="3126804" cy="1521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362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39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  <a:sym typeface="Arial"/>
            </a:endParaRPr>
          </a:p>
        </p:txBody>
      </p:sp>
      <p:sp>
        <p:nvSpPr>
          <p:cNvPr id="9" name="TextBox 8"/>
          <p:cNvSpPr txBox="1">
            <a:spLocks noChangeAspect="1"/>
          </p:cNvSpPr>
          <p:nvPr/>
        </p:nvSpPr>
        <p:spPr>
          <a:xfrm>
            <a:off x="902296" y="5548888"/>
            <a:ext cx="3126805" cy="86245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ctr" defTabSz="1036208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1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  <a:sym typeface="Arial"/>
              </a:rPr>
              <a:t>Number of applications that require graphics doubled since 2011</a:t>
            </a:r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1574140" y="3495032"/>
            <a:ext cx="1783120" cy="17831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362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46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  <a:sym typeface="Arial"/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1235140" y="3636712"/>
            <a:ext cx="2461121" cy="1517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0362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66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Arial"/>
                <a:cs typeface="Segoe UI Light" panose="020B0502040204020203" pitchFamily="34" charset="0"/>
                <a:sym typeface="Arial"/>
              </a:rPr>
              <a:t>2</a:t>
            </a:r>
            <a:r>
              <a:rPr kumimoji="0" lang="en-US" sz="7479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Arial"/>
                <a:cs typeface="Segoe UI Light" panose="020B0502040204020203" pitchFamily="34" charset="0"/>
                <a:sym typeface="Arial"/>
              </a:rPr>
              <a:t>x</a:t>
            </a:r>
            <a:endParaRPr kumimoji="0" lang="en-US" sz="6119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Arial"/>
              <a:cs typeface="Segoe UI Light" panose="020B0502040204020203" pitchFamily="34" charset="0"/>
              <a:sym typeface="Arial"/>
            </a:endParaRP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4928070" y="3758785"/>
            <a:ext cx="2461121" cy="126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0362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79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Arial"/>
                <a:cs typeface="Segoe UI Light" panose="020B0502040204020203" pitchFamily="34" charset="0"/>
                <a:sym typeface="Arial"/>
              </a:rPr>
              <a:t>56</a:t>
            </a:r>
            <a:r>
              <a:rPr kumimoji="0" lang="en-US" sz="4532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Arial"/>
                <a:cs typeface="Segoe UI Light" panose="020B0502040204020203" pitchFamily="34" charset="0"/>
                <a:sym typeface="Arial"/>
              </a:rPr>
              <a:t>%</a:t>
            </a:r>
            <a:endParaRPr kumimoji="0" lang="en-US" sz="7479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Arial"/>
              <a:cs typeface="Segoe UI Light" panose="020B0502040204020203" pitchFamily="34" charset="0"/>
              <a:sym typeface="Arial"/>
            </a:endParaRPr>
          </a:p>
        </p:txBody>
      </p:sp>
      <p:sp>
        <p:nvSpPr>
          <p:cNvPr id="21" name="TextBox 20"/>
          <p:cNvSpPr txBox="1">
            <a:spLocks noChangeAspect="1"/>
          </p:cNvSpPr>
          <p:nvPr/>
        </p:nvSpPr>
        <p:spPr>
          <a:xfrm>
            <a:off x="4614046" y="5548889"/>
            <a:ext cx="3126805" cy="86245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ctr" defTabSz="1036208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1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  <a:sym typeface="Arial"/>
              </a:rPr>
              <a:t>Over half of enterprise users access at least one graphics accelerated app </a:t>
            </a:r>
          </a:p>
        </p:txBody>
      </p:sp>
      <p:sp>
        <p:nvSpPr>
          <p:cNvPr id="23" name="Oval 22"/>
          <p:cNvSpPr>
            <a:spLocks noChangeAspect="1"/>
          </p:cNvSpPr>
          <p:nvPr/>
        </p:nvSpPr>
        <p:spPr>
          <a:xfrm>
            <a:off x="8959999" y="3495032"/>
            <a:ext cx="1783120" cy="17831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362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  <a:sym typeface="Arial"/>
            </a:endParaRPr>
          </a:p>
        </p:txBody>
      </p:sp>
      <p:sp>
        <p:nvSpPr>
          <p:cNvPr id="24" name="Rectangle 23"/>
          <p:cNvSpPr>
            <a:spLocks noChangeAspect="1"/>
          </p:cNvSpPr>
          <p:nvPr/>
        </p:nvSpPr>
        <p:spPr>
          <a:xfrm>
            <a:off x="8621001" y="3758785"/>
            <a:ext cx="2461121" cy="126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0362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479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Arial"/>
                <a:cs typeface="Segoe UI Light" panose="020B0502040204020203" pitchFamily="34" charset="0"/>
                <a:sym typeface="Arial"/>
              </a:rPr>
              <a:t>50</a:t>
            </a:r>
            <a:r>
              <a:rPr kumimoji="0" lang="en-US" sz="4986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Arial"/>
                <a:cs typeface="Segoe UI Light" panose="020B0502040204020203" pitchFamily="34" charset="0"/>
                <a:sym typeface="Arial"/>
              </a:rPr>
              <a:t>%</a:t>
            </a:r>
          </a:p>
        </p:txBody>
      </p:sp>
      <p:sp>
        <p:nvSpPr>
          <p:cNvPr id="25" name="TextBox 24"/>
          <p:cNvSpPr txBox="1">
            <a:spLocks noChangeAspect="1"/>
          </p:cNvSpPr>
          <p:nvPr/>
        </p:nvSpPr>
        <p:spPr>
          <a:xfrm>
            <a:off x="8306976" y="5598326"/>
            <a:ext cx="3126805" cy="86245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0" marR="0" lvl="0" indent="0" algn="ctr" defTabSz="1036208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1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  <a:sym typeface="Arial"/>
              </a:rPr>
              <a:t>Majority of enterprises will have started deployments by Jan 2017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598308" y="1957281"/>
            <a:ext cx="6474708" cy="961618"/>
            <a:chOff x="2292054" y="1413660"/>
            <a:chExt cx="5713496" cy="848563"/>
          </a:xfrm>
        </p:grpSpPr>
        <p:pic>
          <p:nvPicPr>
            <p:cNvPr id="19" name="Picture 2" descr="http://news.microsoft.com/en-my/wp-content/uploads/sites/77/2015/10/Office-logo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2054" y="1413660"/>
              <a:ext cx="1272845" cy="848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 descr="https://cdn1.vox-cdn.com/uploads/chorus_asset/file/3665120/Microsoft_Edge_logo.svg.0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3985" y="1592882"/>
              <a:ext cx="453542" cy="490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6" descr="https://upload.wikimedia.org/wikipedia/commons/thumb/7/76/Mozilla_Firefox_logo_2013.svg/2000px-Mozilla_Firefox_logo_2013.svg.pn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6322" y="1592882"/>
              <a:ext cx="468173" cy="490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8" descr="http://img.talkandroid.com/uploads/2015/11/Chrome-Logo.pn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9145" y="1592882"/>
              <a:ext cx="490118" cy="490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http://vignette1.wikia.nocookie.net/logopedia/images/5/5f/Wmp.png/revision/latest?cb=20130827120707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511386" y="1592882"/>
              <a:ext cx="658368" cy="490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14" descr="https://upload.wikimedia.org/wikipedia/commons/d/d8/Adobe_Illustrator_Icon_CS6.pn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8346" y="1592882"/>
              <a:ext cx="490118" cy="490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6" descr="http://aaronlinsdau.com/wp-content/uploads/2014/06/Photoshop-CC-logo.png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1889" y="1592882"/>
              <a:ext cx="490118" cy="490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30" descr="https://upload.wikimedia.org/wikipedia/commons/archive/1/10/20120826091359!Adobe_InDesign_icon.png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5432" y="1592882"/>
              <a:ext cx="490118" cy="4901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6246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>
          <a:xfrm>
            <a:off x="654633" y="3247961"/>
            <a:ext cx="11199440" cy="799097"/>
          </a:xfrm>
          <a:prstGeom prst="rect">
            <a:avLst/>
          </a:prstGeom>
          <a:solidFill>
            <a:srgbClr val="92D05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584" tIns="51791" rIns="103584" bIns="51791"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4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       </a:t>
            </a:r>
            <a:endParaRPr kumimoji="0" lang="en-US" sz="2719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4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4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4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939839" y="3374479"/>
            <a:ext cx="4094153" cy="54606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9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+mn-ea"/>
                <a:cs typeface="+mn-cs"/>
              </a:rPr>
              <a:t>NVIDIA Quadro Driver</a:t>
            </a:r>
          </a:p>
        </p:txBody>
      </p:sp>
      <p:pic>
        <p:nvPicPr>
          <p:cNvPr id="1026" name="Picture 2" descr="http://logonoid.com/images/revit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340" y="2192482"/>
            <a:ext cx="1316109" cy="50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formyedu.com/wp-content/uploads/2015/07/autocad-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651" y="1651640"/>
            <a:ext cx="1650154" cy="538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prometric.com/en-us/clients/schlumberger/PublishingImages/Petrel_tagline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471" b="32466"/>
          <a:stretch/>
        </p:blipFill>
        <p:spPr bwMode="auto">
          <a:xfrm>
            <a:off x="10082751" y="2192482"/>
            <a:ext cx="1444796" cy="50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catia.net/frame/siemens-nx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699" y="1468028"/>
            <a:ext cx="1353810" cy="50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upload.wikimedia.org/wikipedia/commons/d/dd/CATIA_Logotype_RGB_Blue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8" t="19270" r="11938" b="21865"/>
          <a:stretch/>
        </p:blipFill>
        <p:spPr bwMode="auto">
          <a:xfrm>
            <a:off x="4897350" y="2218385"/>
            <a:ext cx="1497876" cy="45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upload.wikimedia.org/wikipedia/en/thumb/d/d2/SolidWorks_Logo.svg/800px-SolidWorks_Logo.sv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103" y="1493930"/>
            <a:ext cx="2210299" cy="45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uwm.edu/software/wp-content/uploads/sites/76/2014/06/ESRI_ARCMAP_transparente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129" y="2192482"/>
            <a:ext cx="1388228" cy="50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www.3dexcite.com/static/system/modules/com.realtimetechnology.corporatewebsite/3.9.2/resources/img/logo_3ds_3dexcite_og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9805" y="1493930"/>
            <a:ext cx="1857742" cy="45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s.graphiq.com/sites/default/files/2678/media/images/t2/Maya_587300_i0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259" y="2239106"/>
            <a:ext cx="1789588" cy="41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news.microsoft.com/en-my/wp-content/uploads/sites/77/2015/10/Office-logo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99" y="1326351"/>
            <a:ext cx="1204511" cy="80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cdn1.vox-cdn.com/uploads/chorus_asset/file/3665120/Microsoft_Edge_logo.svg.0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72" y="2213205"/>
            <a:ext cx="430721" cy="46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upload.wikimedia.org/wikipedia/commons/thumb/7/76/Mozilla_Firefox_logo_2013.svg/2000px-Mozilla_Firefox_logo_2013.svg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697" y="2213205"/>
            <a:ext cx="440052" cy="46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img.talkandroid.com/uploads/2015/11/Chrome-Logo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650" y="2213205"/>
            <a:ext cx="466235" cy="46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vignette1.wikia.nocookie.net/logopedia/images/5/5f/Wmp.png/revision/latest?cb=20130827120707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3" b="5452"/>
          <a:stretch/>
        </p:blipFill>
        <p:spPr bwMode="auto">
          <a:xfrm>
            <a:off x="2619788" y="2216082"/>
            <a:ext cx="621648" cy="46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4" descr="https://upload.wikimedia.org/wikipedia/commons/d/d8/Adobe_Illustrator_Icon_CS6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328" y="1509209"/>
            <a:ext cx="466235" cy="46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http://aaronlinsdau.com/wp-content/uploads/2014/06/Photoshop-CC-logo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861" y="1509209"/>
            <a:ext cx="466235" cy="46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upload.wikimedia.org/wikipedia/commons/archive/1/10/20120826091359!Adobe_InDesign_icon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394" y="1509209"/>
            <a:ext cx="466235" cy="46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654633" y="4188035"/>
            <a:ext cx="11199440" cy="671843"/>
          </a:xfrm>
          <a:prstGeom prst="rect">
            <a:avLst/>
          </a:prstGeom>
          <a:solidFill>
            <a:srgbClr val="00B0F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584" tIns="51791" rIns="103584" bIns="51791"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4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       </a:t>
            </a:r>
            <a:endParaRPr kumimoji="0" lang="en-US" sz="2719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4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4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4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36806" y="4320906"/>
            <a:ext cx="9934449" cy="489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Azure NV/NVIDIA Tesla M60 GPUs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56797" y="4988620"/>
            <a:ext cx="11199440" cy="1090285"/>
          </a:xfrm>
          <a:prstGeom prst="rect">
            <a:avLst/>
          </a:prstGeom>
          <a:solidFill>
            <a:srgbClr val="00206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584" tIns="51791" rIns="103584" bIns="51791" rtlCol="0" anchor="ctr"/>
          <a:lstStyle/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4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light"/>
                <a:ea typeface="+mn-ea"/>
                <a:cs typeface="+mn-cs"/>
              </a:rPr>
              <a:t>       </a:t>
            </a:r>
            <a:endParaRPr kumimoji="0" lang="en-US" sz="2719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4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4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  <a:p>
            <a:pPr marL="0" marR="0" lvl="0" indent="0" algn="ctr" defTabSz="9325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4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light"/>
              <a:ea typeface="+mn-ea"/>
              <a:cs typeface="+mn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615994" y="5263025"/>
            <a:ext cx="7144262" cy="4896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3259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rPr>
              <a:t>Azure IaaS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+mn-ea"/>
              <a:cs typeface="Segoe UI Light" panose="020B0502040204020203" pitchFamily="34" charset="0"/>
            </a:endParaRP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275482" y="295730"/>
            <a:ext cx="11887878" cy="917444"/>
          </a:xfrm>
          <a:prstGeom prst="rect">
            <a:avLst/>
          </a:prstGeom>
        </p:spPr>
        <p:txBody>
          <a:bodyPr vert="horz" wrap="square" lIns="146283" tIns="91427" rIns="146283" bIns="91427" rtlCol="0" anchor="t">
            <a:noAutofit/>
          </a:bodyPr>
          <a:lstStyle>
            <a:lvl1pPr algn="ctr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5130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799" b="0" i="0" u="none" strike="noStrike" kern="1200" cap="none" spc="-104" normalizeH="0" baseline="0" noProof="0" dirty="0">
                <a:ln w="3175">
                  <a:noFill/>
                </a:ln>
                <a:solidFill>
                  <a:srgbClr val="002050"/>
                </a:soli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NVIDIA GRID</a:t>
            </a:r>
          </a:p>
        </p:txBody>
      </p:sp>
    </p:spTree>
    <p:extLst>
      <p:ext uri="{BB962C8B-B14F-4D97-AF65-F5344CB8AC3E}">
        <p14:creationId xmlns:p14="http://schemas.microsoft.com/office/powerpoint/2010/main" val="296889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75481" y="2125662"/>
            <a:ext cx="11885514" cy="1205129"/>
          </a:xfrm>
          <a:prstGeom prst="rect">
            <a:avLst/>
          </a:prstGeom>
          <a:noFill/>
        </p:spPr>
        <p:txBody>
          <a:bodyPr vert="horz" wrap="square" lIns="149217" tIns="93260" rIns="149217" bIns="93260" rtlCol="0" anchor="t" anchorCtr="0">
            <a:sp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7058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5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198" b="0" i="0" u="none" strike="noStrike" kern="1200" cap="none" spc="-100" normalizeH="0" baseline="0" noProof="0" dirty="0">
                <a:ln w="3175">
                  <a:noFill/>
                </a:ln>
                <a:gradFill>
                  <a:gsLst>
                    <a:gs pos="100000">
                      <a:srgbClr val="FFFFFF"/>
                    </a:gs>
                    <a:gs pos="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Partner Solutions</a:t>
            </a:r>
          </a:p>
        </p:txBody>
      </p:sp>
    </p:spTree>
    <p:extLst>
      <p:ext uri="{BB962C8B-B14F-4D97-AF65-F5344CB8AC3E}">
        <p14:creationId xmlns:p14="http://schemas.microsoft.com/office/powerpoint/2010/main" val="214646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3B9D3600-BA2F-499E-9B74-B0493B08579C}"/>
    </a:ext>
  </a:extLst>
</a:theme>
</file>

<file path=ppt/theme/theme10.xml><?xml version="1.0" encoding="utf-8"?>
<a:theme xmlns:a="http://schemas.openxmlformats.org/drawingml/2006/main" name="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gnite_2016_v1.potx" id="{98105F52-8259-4AC2-BAE3-E2F4B7844D1C}" vid="{45F72ABF-74EF-4153-9869-B0E0FD09A98C}"/>
    </a:ext>
  </a:extLst>
</a:theme>
</file>

<file path=ppt/theme/theme1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D138E69B-724A-4446-A2DA-FF3B08B1663E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-50091_TR24_BO_CT_Template">
  <a:themeElements>
    <a:clrScheme name="TR24">
      <a:dk1>
        <a:srgbClr val="353535"/>
      </a:dk1>
      <a:lt1>
        <a:srgbClr val="FFFFFF"/>
      </a:lt1>
      <a:dk2>
        <a:srgbClr val="0078D7"/>
      </a:dk2>
      <a:lt2>
        <a:srgbClr val="E6E6E6"/>
      </a:lt2>
      <a:accent1>
        <a:srgbClr val="0078D7"/>
      </a:accent1>
      <a:accent2>
        <a:srgbClr val="00188F"/>
      </a:accent2>
      <a:accent3>
        <a:srgbClr val="002050"/>
      </a:accent3>
      <a:accent4>
        <a:srgbClr val="D83B01"/>
      </a:accent4>
      <a:accent5>
        <a:srgbClr val="737373"/>
      </a:accent5>
      <a:accent6>
        <a:srgbClr val="505050"/>
      </a:accent6>
      <a:hlink>
        <a:srgbClr val="00188F"/>
      </a:hlink>
      <a:folHlink>
        <a:srgbClr val="00188F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R24_BO_CT_Template.potx [Read-Only]" id="{50EABD6B-5AA7-41F8-8208-02F93D083B66}" vid="{98CA0642-B885-452C-B533-0D85146AF589}"/>
    </a:ext>
  </a:extLst>
</a:theme>
</file>

<file path=ppt/theme/theme6.xml><?xml version="1.0" encoding="utf-8"?>
<a:theme xmlns:a="http://schemas.openxmlformats.org/drawingml/2006/main" name="4_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D138E69B-724A-4446-A2DA-FF3B08B1663E}"/>
    </a:ext>
  </a:extLst>
</a:theme>
</file>

<file path=ppt/theme/theme9.xml><?xml version="1.0" encoding="utf-8"?>
<a:theme xmlns:a="http://schemas.openxmlformats.org/drawingml/2006/main" name="1_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.potx" id="{5417D3E2-C3A5-48BF-8802-FB8B38AE9E9C}" vid="{3B9D3600-BA2F-499E-9B74-B0493B08579C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31DCF4CA090F824DB1E4CCBB6B9D64EA00101E8AAD132F8F4D96340D6376C8BB3E" ma:contentTypeVersion="26" ma:contentTypeDescription="" ma:contentTypeScope="" ma:versionID="d383a91d1b86d4650368c84defa1a2c1">
  <xsd:schema xmlns:xsd="http://www.w3.org/2001/XMLSchema" xmlns:xs="http://www.w3.org/2001/XMLSchema" xmlns:p="http://schemas.microsoft.com/office/2006/metadata/properties" xmlns:ns1="http://schemas.microsoft.com/sharepoint/v3" xmlns:ns2="01c77077-aee4-4b5f-bd4e-9cd40a6fff29" xmlns:ns3="230e9df3-be65-4c73-a93b-d1236ebd677e" xmlns:ns5="8ff673fc-3231-4e3a-893b-6d7f7cd32766" targetNamespace="http://schemas.microsoft.com/office/2006/metadata/properties" ma:root="true" ma:fieldsID="2cfdfd5a193d92c0d7e2d70576dfb5fb" ns1:_="" ns2:_="" ns3:_="" ns5:_="">
    <xsd:import namespace="http://schemas.microsoft.com/sharepoint/v3"/>
    <xsd:import namespace="01c77077-aee4-4b5f-bd4e-9cd40a6fff29"/>
    <xsd:import namespace="230e9df3-be65-4c73-a93b-d1236ebd677e"/>
    <xsd:import namespace="8ff673fc-3231-4e3a-893b-6d7f7cd32766"/>
    <xsd:element name="properties">
      <xsd:complexType>
        <xsd:sequence>
          <xsd:element name="documentManagement">
            <xsd:complexType>
              <xsd:all>
                <xsd:element ref="ns2:mb2e01f7e2d8413988e28e59aa226eec" minOccurs="0"/>
                <xsd:element ref="ns3:TaxCatchAll" minOccurs="0"/>
                <xsd:element ref="ns3:TaxCatchAllLabel" minOccurs="0"/>
                <xsd:element ref="ns2:iaa5f83406f94009a0f6a3e890699ff7" minOccurs="0"/>
                <xsd:element ref="ns2:d12e2661e9634d9aa98bbb375f31aced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o1010385baed4da9b5076a6aa651d1e5" minOccurs="0"/>
                <xsd:element ref="ns2:kc6d1bd9a46e4e5fbbbf99ca3de7a092" minOccurs="0"/>
                <xsd:element ref="ns2:Session_x0020_Code" minOccurs="0"/>
                <xsd:element ref="ns2:MS_x0020_Content_x0020_Owner" minOccurs="0"/>
                <xsd:element ref="ns2:m6878b9dd7994da4ba144f95347d99c6" minOccurs="0"/>
                <xsd:element ref="ns2:fc15c16204564de583b4c942b10d19ec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5:Target_x0020_Audiences" minOccurs="0"/>
                <xsd:element ref="ns2:SharedWithUsers" minOccurs="0"/>
                <xsd:element ref="ns2:SharedWithDetails" minOccurs="0"/>
                <xsd:element ref="ns3:NumberofDownloads" minOccurs="0"/>
                <xsd:element ref="ns1:_ip_UnifiedCompliancePolicyProperties" minOccurs="0"/>
                <xsd:element ref="ns1:_ip_UnifiedCompliancePolicyUIAction" minOccurs="0"/>
                <xsd:element ref="ns2:LastSharedByUser" minOccurs="0"/>
                <xsd:element ref="ns2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  <xsd:element name="_ip_UnifiedCompliancePolicyProperties" ma:index="4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4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77077-aee4-4b5f-bd4e-9cd40a6fff29" elementFormDefault="qualified">
    <xsd:import namespace="http://schemas.microsoft.com/office/2006/documentManagement/types"/>
    <xsd:import namespace="http://schemas.microsoft.com/office/infopath/2007/PartnerControls"/>
    <xsd:element name="mb2e01f7e2d8413988e28e59aa226eec" ma:index="8" nillable="true" ma:taxonomy="true" ma:internalName="mb2e01f7e2d8413988e28e59aa226eec" ma:taxonomyFieldName="Event_x0020_Name" ma:displayName="Event Name" ma:default="" ma:fieldId="{6b2e01f7-e2d8-4139-88e2-8e59aa226eec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iaa5f83406f94009a0f6a3e890699ff7" ma:index="12" nillable="true" ma:taxonomy="true" ma:internalName="iaa5f83406f94009a0f6a3e890699ff7" ma:taxonomyFieldName="Event_x0020_Location" ma:displayName="Event Location" ma:default="" ma:fieldId="{2aa5f834-06f9-4009-a0f6-a3e890699ff7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2e2661e9634d9aa98bbb375f31aced" ma:index="14" nillable="true" ma:taxonomy="true" ma:internalName="d12e2661e9634d9aa98bbb375f31aced" ma:taxonomyFieldName="Event_x0020_Venue" ma:displayName="Event Venue" ma:default="" ma:fieldId="{d12e2661-e963-4d9a-a98b-bb375f31aced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o1010385baed4da9b5076a6aa651d1e5" ma:index="21" nillable="true" ma:taxonomy="true" ma:internalName="o1010385baed4da9b5076a6aa651d1e5" ma:taxonomyFieldName="Product" ma:displayName="Product" ma:default="" ma:fieldId="{81010385-baed-4da9-b507-6a6aa651d1e5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c6d1bd9a46e4e5fbbbf99ca3de7a092" ma:index="23" nillable="true" ma:taxonomy="true" ma:internalName="kc6d1bd9a46e4e5fbbbf99ca3de7a092" ma:taxonomyFieldName="Campaign" ma:displayName="Campaign" ma:default="" ma:fieldId="{4c6d1bd9-a46e-4e5f-bbbf-99ca3de7a092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6878b9dd7994da4ba144f95347d99c6" ma:index="27" nillable="true" ma:taxonomy="true" ma:internalName="m6878b9dd7994da4ba144f95347d99c6" ma:taxonomyFieldName="Track" ma:displayName="Track" ma:default="" ma:fieldId="{66878b9d-d799-4da4-ba14-4f95347d99c6}" ma:sspId="e385fb40-52d4-4fae-9c5b-3e8ff8a5878e" ma:termSetId="8113a965-58e2-4a85-99b9-55376be5482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c15c16204564de583b4c942b10d19ec" ma:index="29" nillable="true" ma:taxonomy="true" ma:internalName="fc15c16204564de583b4c942b10d19ec" ma:taxonomyFieldName="Audience1" ma:displayName="Audience" ma:default="" ma:fieldId="{fc15c162-0456-4de5-83b4-c942b10d19ec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43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44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0d8ba32e-6f24-4e39-985b-e3fd5ec6bdb7}" ma:internalName="TaxCatchAll" ma:showField="CatchAllData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0d8ba32e-6f24-4e39-985b-e3fd5ec6bdb7}" ma:internalName="TaxCatchAllLabel" ma:readOnly="true" ma:showField="CatchAllDataLabel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NumberofDownloads" ma:index="40" nillable="true" ma:displayName="NumberofDownloads" ma:internalName="NumberofDownload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673fc-3231-4e3a-893b-6d7f7cd32766" elementFormDefault="qualified">
    <xsd:import namespace="http://schemas.microsoft.com/office/2006/documentManagement/types"/>
    <xsd:import namespace="http://schemas.microsoft.com/office/infopath/2007/PartnerControls"/>
    <xsd:element name="Target_x0020_Audiences" ma:index="37" nillable="true" ma:displayName="Target Audiences" ma:internalName="Target_x0020_Audiences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_ip_UnifiedCompliancePolicyUIAction xmlns="http://schemas.microsoft.com/sharepoint/v3" xsi:nil="true"/>
    <d12e2661e9634d9aa98bbb375f31aced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Washington State Convention and Trade Center</TermName>
          <TermId xmlns="http://schemas.microsoft.com/office/infopath/2007/PartnerControls">2ebf141d-f871-4cc9-bf08-f87f112ab464</TermId>
        </TermInfo>
      </Terms>
    </d12e2661e9634d9aa98bbb375f31aced>
    <Event_x0020_Start_x0020_Date xmlns="01c77077-aee4-4b5f-bd4e-9cd40a6fff29">2017-05-10T07:00:00+00:00</Event_x0020_Start_x0020_Date>
    <Target_x0020_Audiences xmlns="8ff673fc-3231-4e3a-893b-6d7f7cd32766" xsi:nil="true"/>
    <iaa5f83406f94009a0f6a3e890699ff7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Seattle</TermName>
          <TermId xmlns="http://schemas.microsoft.com/office/infopath/2007/PartnerControls">54f46ed2-c77e-4a59-b182-a4171fdb0d11</TermId>
        </TermInfo>
      </Terms>
    </iaa5f83406f94009a0f6a3e890699ff7>
    <External_x0020_Speaker xmlns="01c77077-aee4-4b5f-bd4e-9cd40a6fff29">Alex Sutton; Karan Batta</External_x0020_Speaker>
    <m6878b9dd7994da4ba144f95347d99c6 xmlns="01c77077-aee4-4b5f-bd4e-9cd40a6fff29">
      <Terms xmlns="http://schemas.microsoft.com/office/infopath/2007/PartnerControls"/>
    </m6878b9dd7994da4ba144f95347d99c6>
    <Presentation_x0020_Date xmlns="01c77077-aee4-4b5f-bd4e-9cd40a6fff29">2017-05-12T07:00:00+00:00</Presentation_x0020_Date>
    <fc15c16204564de583b4c942b10d19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developers</TermName>
          <TermId xmlns="http://schemas.microsoft.com/office/infopath/2007/PartnerControls">8e4a08dc-5d95-4156-ab65-f22579a1592a</TermId>
        </TermInfo>
      </Terms>
    </fc15c16204564de583b4c942b10d19ec>
    <mb2e01f7e2d8413988e28e59aa226e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Build</TermName>
          <TermId xmlns="http://schemas.microsoft.com/office/infopath/2007/PartnerControls">58542b36-5bf5-46a6-a53f-a41fb7a73785</TermId>
        </TermInfo>
      </Terms>
    </mb2e01f7e2d8413988e28e59aa226eec>
    <MS_x0020_Content_x0020_Owner xmlns="01c77077-aee4-4b5f-bd4e-9cd40a6fff29">
      <UserInfo>
        <DisplayName/>
        <AccountId xsi:nil="true"/>
        <AccountType/>
      </UserInfo>
    </MS_x0020_Content_x0020_Owner>
    <_ip_UnifiedCompliancePolicyProperties xmlns="http://schemas.microsoft.com/sharepoint/v3" xsi:nil="true"/>
    <Session_x0020_Code xmlns="01c77077-aee4-4b5f-bd4e-9cd40a6fff29">B8119</Session_x0020_Code>
    <Event_x0020_End_x0020_Date xmlns="01c77077-aee4-4b5f-bd4e-9cd40a6fff29">2017-05-12T07:00:00+00:00</Event_x0020_End_x0020_Date>
    <o1010385baed4da9b5076a6aa651d1e5 xmlns="01c77077-aee4-4b5f-bd4e-9cd40a6fff29">
      <Terms xmlns="http://schemas.microsoft.com/office/infopath/2007/PartnerControls"/>
    </o1010385baed4da9b5076a6aa651d1e5>
    <kc6d1bd9a46e4e5fbbbf99ca3de7a092 xmlns="01c77077-aee4-4b5f-bd4e-9cd40a6fff29">
      <Terms xmlns="http://schemas.microsoft.com/office/infopath/2007/PartnerControls"/>
    </kc6d1bd9a46e4e5fbbbf99ca3de7a092>
    <NumberofDownloads xmlns="230e9df3-be65-4c73-a93b-d1236ebd677e" xsi:nil="true"/>
    <MS_x0020_Speaker xmlns="01c77077-aee4-4b5f-bd4e-9cd40a6fff29">
      <UserInfo>
        <DisplayName/>
        <AccountId xsi:nil="true"/>
        <AccountType/>
      </UserInfo>
    </MS_x0020_Speak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Build 2017</TermName>
          <TermId xmlns="http://schemas.microsoft.com/office/infopath/2007/PartnerControls">0407fc0d-d203-4d0a-848e-0398e286e7e2</TermId>
        </TermInfo>
      </Terms>
    </TaxKeywordTaxHTField>
    <TaxCatchAll xmlns="230e9df3-be65-4c73-a93b-d1236ebd677e">
      <Value>47</Value>
      <Value>53</Value>
      <Value>52</Value>
      <Value>316</Value>
      <Value>315</Value>
    </TaxCatchAll>
  </documentManagement>
</p:properties>
</file>

<file path=customXml/itemProps1.xml><?xml version="1.0" encoding="utf-8"?>
<ds:datastoreItem xmlns:ds="http://schemas.openxmlformats.org/officeDocument/2006/customXml" ds:itemID="{A408956B-D258-40C7-8C24-091EC53E30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1c77077-aee4-4b5f-bd4e-9cd40a6fff29"/>
    <ds:schemaRef ds:uri="230e9df3-be65-4c73-a93b-d1236ebd677e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230e9df3-be65-4c73-a93b-d1236ebd677e"/>
    <ds:schemaRef ds:uri="http://purl.org/dc/terms/"/>
    <ds:schemaRef ds:uri="01c77077-aee4-4b5f-bd4e-9cd40a6fff29"/>
    <ds:schemaRef ds:uri="8ff673fc-3231-4e3a-893b-6d7f7cd32766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Microsoft_Build2017_Template</Template>
  <TotalTime>3</TotalTime>
  <Words>1828</Words>
  <Application>Microsoft Office PowerPoint</Application>
  <PresentationFormat>Custom</PresentationFormat>
  <Paragraphs>505</Paragraphs>
  <Slides>61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61</vt:i4>
      </vt:variant>
    </vt:vector>
  </HeadingPairs>
  <TitlesOfParts>
    <vt:vector size="81" baseType="lpstr">
      <vt:lpstr>Arial</vt:lpstr>
      <vt:lpstr>Calibri</vt:lpstr>
      <vt:lpstr>Calibri Light</vt:lpstr>
      <vt:lpstr>Consolas</vt:lpstr>
      <vt:lpstr>Segoe UI</vt:lpstr>
      <vt:lpstr>Segoe UI Light</vt:lpstr>
      <vt:lpstr>Segoe UI Semilight</vt:lpstr>
      <vt:lpstr>Trebuchet MS</vt:lpstr>
      <vt:lpstr>Wingdings</vt:lpstr>
      <vt:lpstr>5-50111_Build 2017_LIGHT GRAY TEMPLATE</vt:lpstr>
      <vt:lpstr>5-50111_Build 2017_DARK GRAY TEMPLATE</vt:lpstr>
      <vt:lpstr>3_Office Theme</vt:lpstr>
      <vt:lpstr>Office Theme</vt:lpstr>
      <vt:lpstr>5-50091_TR24_BO_CT_Template</vt:lpstr>
      <vt:lpstr>4_Office Theme</vt:lpstr>
      <vt:lpstr>1_Office Theme</vt:lpstr>
      <vt:lpstr>1_5-50111_Build 2017_DARK GRAY TEMPLATE</vt:lpstr>
      <vt:lpstr>1_5-50111_Build 2017_LIGHT GRAY TEMPLATE</vt:lpstr>
      <vt:lpstr>5-50002_Ignite_Breakout_Template</vt:lpstr>
      <vt:lpstr>2_Office Theme</vt:lpstr>
      <vt:lpstr>PowerPoint Presentation</vt:lpstr>
      <vt:lpstr>Past, Present, and Future  of GPUs in Microsoft Azure</vt:lpstr>
      <vt:lpstr>Our Mission</vt:lpstr>
      <vt:lpstr>Recap</vt:lpstr>
      <vt:lpstr>Visualization Virtual Machines (NV)</vt:lpstr>
      <vt:lpstr>“&lt;Everything&gt;” in the Cloud</vt:lpstr>
      <vt:lpstr>Graphics are Required for More Workloads</vt:lpstr>
      <vt:lpstr>PowerPoint Presentation</vt:lpstr>
      <vt:lpstr>PowerPoint Presentation</vt:lpstr>
      <vt:lpstr>Teradici</vt:lpstr>
      <vt:lpstr>Citrix</vt:lpstr>
      <vt:lpstr>Frame</vt:lpstr>
      <vt:lpstr>PowerPoint Presentation</vt:lpstr>
      <vt:lpstr>State of the Union</vt:lpstr>
      <vt:lpstr>PowerPoint Presentation</vt:lpstr>
      <vt:lpstr>Under The Covers</vt:lpstr>
      <vt:lpstr>DDA? (Discreet Device Assignment)</vt:lpstr>
      <vt:lpstr>PowerPoint Presentation</vt:lpstr>
      <vt:lpstr>Real World Case Studies</vt:lpstr>
      <vt:lpstr>City Of Hope</vt:lpstr>
      <vt:lpstr>AudioBurst</vt:lpstr>
      <vt:lpstr>Jellyfish Pictures</vt:lpstr>
      <vt:lpstr>Oceaneering</vt:lpstr>
      <vt:lpstr>Next-Gen Compute Virtual Machines (NC_v2)</vt:lpstr>
      <vt:lpstr>HPC Workloads Performance Gains with P100</vt:lpstr>
      <vt:lpstr>Artificial Intelligence</vt:lpstr>
      <vt:lpstr>PowerPoint Presentation</vt:lpstr>
      <vt:lpstr>Emerging AI Stack</vt:lpstr>
      <vt:lpstr>PowerPoint Presentation</vt:lpstr>
      <vt:lpstr>Deep Learning Demands New Class of HPC</vt:lpstr>
      <vt:lpstr>Recipe for Powerful AI</vt:lpstr>
      <vt:lpstr>Things That Get in Your Way</vt:lpstr>
      <vt:lpstr>Announcing</vt:lpstr>
      <vt:lpstr>Built on Azure Batch</vt:lpstr>
      <vt:lpstr>Specialized for AI Training and Testing at Scale</vt:lpstr>
      <vt:lpstr>Demo</vt:lpstr>
      <vt:lpstr>Specialized for Deep Learning</vt:lpstr>
      <vt:lpstr>Add Cluster</vt:lpstr>
      <vt:lpstr>Virtual Machine and Users Config</vt:lpstr>
      <vt:lpstr>Node and Container Setup</vt:lpstr>
      <vt:lpstr>Manage Cluster</vt:lpstr>
      <vt:lpstr>Add Job</vt:lpstr>
      <vt:lpstr>Configure Tool Types</vt:lpstr>
      <vt:lpstr>Manage Jobs</vt:lpstr>
      <vt:lpstr>Train and Deploy Custom AI End-to-End</vt:lpstr>
      <vt:lpstr>Demo</vt:lpstr>
      <vt:lpstr>Register for Preview</vt:lpstr>
      <vt:lpstr>Azure for AI</vt:lpstr>
      <vt:lpstr>AI is everywhere</vt:lpstr>
      <vt:lpstr>Touching our lives</vt:lpstr>
      <vt:lpstr>Fueling all industries</vt:lpstr>
      <vt:lpstr>NOONUM</vt:lpstr>
      <vt:lpstr>Algorithmia</vt:lpstr>
      <vt:lpstr>Microsoft Cognitive Toolkit</vt:lpstr>
      <vt:lpstr>PowerPoint Presentation</vt:lpstr>
      <vt:lpstr>Cognitive Toolkit fastest on Azure &amp; Pascal GPUs</vt:lpstr>
      <vt:lpstr>PowerPoint Presentation</vt:lpstr>
      <vt:lpstr>Training Workloads Performance Gains with P40</vt:lpstr>
      <vt:lpstr>Up to 21x Inference Throughput with P40</vt:lpstr>
      <vt:lpstr>PowerPoint Presentation</vt:lpstr>
      <vt:lpstr>PowerPoint Presentation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Past, present, and future of GPUs in Microsoft Azure</dc:title>
  <dc:subject>Microsoft Build 2017</dc:subject>
  <dc:creator>MS Events</dc:creator>
  <cp:keywords>Microsoft Build 2017</cp:keywords>
  <dc:description>Template: Mitchell Derrey, Silver Fox Productions_x000d_
Formatting: _x000d_
Audience Type:</dc:description>
  <cp:lastModifiedBy>Caitlyn Ryan</cp:lastModifiedBy>
  <cp:revision>3</cp:revision>
  <dcterms:created xsi:type="dcterms:W3CDTF">2017-05-12T15:04:41Z</dcterms:created>
  <dcterms:modified xsi:type="dcterms:W3CDTF">2017-05-12T17:41:34Z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0x01010031DCF4CA090F824DB1E4CCBB6B9D64EA00101E8AAD132F8F4D96340D6376C8BB3E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53;#Washington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52;#Seattle|54f46ed2-c77e-4a59-b182-a4171fdb0d11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315;#Microsoft Build 2017|0407fc0d-d203-4d0a-848e-0398e286e7e2</vt:lpwstr>
  </property>
  <property fmtid="{D5CDD505-2E9C-101B-9397-08002B2CF9AE}" pid="12" name="Audience1">
    <vt:lpwstr>316;#developers|8e4a08dc-5d95-4156-ab65-f22579a1592a</vt:lpwstr>
  </property>
  <property fmtid="{D5CDD505-2E9C-101B-9397-08002B2CF9AE}" pid="13" name="Event Name">
    <vt:lpwstr>47;#Build|58542b36-5bf5-46a6-a53f-a41fb7a73785</vt:lpwstr>
  </property>
</Properties>
</file>