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75" r:id="rId4"/>
    <p:sldMasterId id="2147484495" r:id="rId5"/>
  </p:sldMasterIdLst>
  <p:notesMasterIdLst>
    <p:notesMasterId r:id="rId21"/>
  </p:notesMasterIdLst>
  <p:handoutMasterIdLst>
    <p:handoutMasterId r:id="rId22"/>
  </p:handoutMasterIdLst>
  <p:sldIdLst>
    <p:sldId id="1486" r:id="rId6"/>
    <p:sldId id="1568" r:id="rId7"/>
    <p:sldId id="1569" r:id="rId8"/>
    <p:sldId id="1570" r:id="rId9"/>
    <p:sldId id="1571" r:id="rId10"/>
    <p:sldId id="1572" r:id="rId11"/>
    <p:sldId id="1573" r:id="rId12"/>
    <p:sldId id="1574" r:id="rId13"/>
    <p:sldId id="1575" r:id="rId14"/>
    <p:sldId id="1576" r:id="rId15"/>
    <p:sldId id="1577" r:id="rId16"/>
    <p:sldId id="1578" r:id="rId17"/>
    <p:sldId id="1579" r:id="rId18"/>
    <p:sldId id="1580" r:id="rId19"/>
    <p:sldId id="1547" r:id="rId20"/>
  </p:sldIdLst>
  <p:sldSz cx="12436475" cy="6994525"/>
  <p:notesSz cx="6858000" cy="9144000"/>
  <p:defaultTextStyle>
    <a:defPPr>
      <a:defRPr lang="en-US"/>
    </a:defPPr>
    <a:lvl1pPr marL="0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6371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32742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99113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65484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3185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ku Uchikawa" initials="SU" lastIdx="11" clrIdx="0"/>
  <p:cmAuthor id="1" name="Mary Feil-Jacobs" initials="MFJ" lastIdx="43" clrIdx="1"/>
  <p:cmAuthor id="2" name="Monica Lueder" initials="ML" lastIdx="22" clrIdx="2">
    <p:extLst>
      <p:ext uri="{19B8F6BF-5375-455C-9EA6-DF929625EA0E}">
        <p15:presenceInfo xmlns:p15="http://schemas.microsoft.com/office/powerpoint/2012/main" userId="S-1-5-21-2127521184-1604012920-1887927527-2598260" providerId="AD"/>
      </p:ext>
    </p:extLst>
  </p:cmAuthor>
  <p:cmAuthor id="3" name="Mary Feil-Jacobs" initials="MF" lastIdx="22" clrIdx="3">
    <p:extLst>
      <p:ext uri="{19B8F6BF-5375-455C-9EA6-DF929625EA0E}">
        <p15:presenceInfo xmlns:p15="http://schemas.microsoft.com/office/powerpoint/2012/main" userId="S-1-5-21-2127521184-1604012920-1887927527-65006" providerId="AD"/>
      </p:ext>
    </p:extLst>
  </p:cmAuthor>
  <p:cmAuthor id="4" name="Mitchell Derrey" initials="MD" lastIdx="8" clrIdx="4">
    <p:extLst>
      <p:ext uri="{19B8F6BF-5375-455C-9EA6-DF929625EA0E}">
        <p15:presenceInfo xmlns:p15="http://schemas.microsoft.com/office/powerpoint/2012/main" userId="S-1-5-21-383413107-1061881802-891584314-485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37373"/>
    <a:srgbClr val="323232"/>
    <a:srgbClr val="000000"/>
    <a:srgbClr val="E6E6E6"/>
    <a:srgbClr val="D2D2D2"/>
    <a:srgbClr val="505050"/>
    <a:srgbClr val="525252"/>
    <a:srgbClr val="0078D7"/>
    <a:srgbClr val="FF8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814" autoAdjust="0"/>
    <p:restoredTop sz="92136" autoAdjust="0"/>
  </p:normalViewPr>
  <p:slideViewPr>
    <p:cSldViewPr>
      <p:cViewPr varScale="1">
        <p:scale>
          <a:sx n="104" d="100"/>
          <a:sy n="104" d="100"/>
        </p:scale>
        <p:origin x="1458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howGuides="1">
      <p:cViewPr varScale="1">
        <p:scale>
          <a:sx n="81" d="100"/>
          <a:sy n="81" d="100"/>
        </p:scale>
        <p:origin x="3042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commentAuthors" Target="commentAuthors.xml"/><Relationship Id="rId28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-1157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>
                <a:latin typeface="Segoe UI" pitchFamily="34" charset="0"/>
              </a:rPr>
              <a:t>Microsoft Build 2017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0CB2F-F0BF-435A-A27A-2EC15087F634}" type="datetime8">
              <a:rPr lang="en-US" smtClean="0">
                <a:latin typeface="Segoe UI" pitchFamily="34" charset="0"/>
              </a:rPr>
              <a:t>5/12/2017 12:12 PM</a:t>
            </a:fld>
            <a:endParaRPr lang="en-US" dirty="0">
              <a:latin typeface="Segoe U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5795010" cy="332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398463" defTabSz="914099" eaLnBrk="0" hangingPunct="0"/>
            <a:r>
              <a:rPr lang="en-US" sz="4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"/>
          </p:nvPr>
        </p:nvSpPr>
        <p:spPr>
          <a:xfrm>
            <a:off x="5783579" y="8685213"/>
            <a:ext cx="107283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9E9D6-92A0-482B-A603-C9BA7FFB8190}" type="slidenum">
              <a:rPr lang="en-US" smtClean="0">
                <a:latin typeface="Segoe UI" pitchFamily="34" charset="0"/>
              </a:rPr>
              <a:t>‹#›</a:t>
            </a:fld>
            <a:endParaRPr lang="en-US" dirty="0">
              <a:latin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59563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itchFamily="34" charset="0"/>
              </a:defRPr>
            </a:lvl1pPr>
          </a:lstStyle>
          <a:p>
            <a:r>
              <a:rPr lang="en-US" dirty="0"/>
              <a:t>Microsoft Build 2017</a:t>
            </a:r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0" y="8686800"/>
            <a:ext cx="5920740" cy="3559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571500" indent="0" algn="l">
              <a:defRPr sz="1200"/>
            </a:lvl1pPr>
          </a:lstStyle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D18B56EA-E28F-4F92-9F16-7A6F2501B303}" type="datetime8">
              <a:rPr lang="en-US" smtClean="0"/>
              <a:t>5/12/2017 12:12 PM</a:t>
            </a:fld>
            <a:endParaRPr lang="en-US" dirty="0"/>
          </a:p>
        </p:txBody>
      </p:sp>
      <p:sp>
        <p:nvSpPr>
          <p:cNvPr id="12" name="Notes Placeholder 11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5"/>
          </p:nvPr>
        </p:nvSpPr>
        <p:spPr>
          <a:xfrm>
            <a:off x="5909309" y="8685213"/>
            <a:ext cx="94710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B4008EB6-D09E-4580-8CD6-DDB14511944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648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32742" rtl="0" eaLnBrk="1" latinLnBrk="0" hangingPunct="1">
      <a:lnSpc>
        <a:spcPct val="90000"/>
      </a:lnSpc>
      <a:spcAft>
        <a:spcPts val="340"/>
      </a:spcAft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1pPr>
    <a:lvl2pPr marL="217262" indent="-107956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2pPr>
    <a:lvl3pPr marL="334664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3pPr>
    <a:lvl4pPr marL="492551" indent="-149789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4pPr>
    <a:lvl5pPr marL="627496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5pPr>
    <a:lvl6pPr marL="233185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C1C3D530-3419-45A5-AB8A-2242E8FDFF4E}" type="datetime8">
              <a:rPr lang="en-US" smtClean="0"/>
              <a:t>5/12/2017 12:12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969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13C66B-7AF5-40BA-8933-D16874FF94CC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12:12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31458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EC29EE-A8AD-4CE0-9C0B-116E0D4D753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12:12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5710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EC29EE-A8AD-4CE0-9C0B-116E0D4D753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12:12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58217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EC29EE-A8AD-4CE0-9C0B-116E0D4D753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12:12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2342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EC29EE-A8AD-4CE0-9C0B-116E0D4D753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12:12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6083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69DC94B-DB72-488C-A100-9C8F7341285A}" type="datetime8">
              <a:rPr lang="en-US" smtClean="0">
                <a:solidFill>
                  <a:prstClr val="black"/>
                </a:solidFill>
              </a:rPr>
              <a:t>5/12/2017 12:12 PM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C87E0CF-87F6-4B58-B8B8-DCAB2DAAF3CA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529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Build 2017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436475" cy="5571636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1681" y="4960286"/>
            <a:ext cx="12434794" cy="2034239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>
            <a:off x="460689" y="5357956"/>
            <a:ext cx="2648621" cy="11698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688" y="479424"/>
            <a:ext cx="1451843" cy="3096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523"/>
          <a:stretch/>
        </p:blipFill>
        <p:spPr>
          <a:xfrm>
            <a:off x="7752216" y="4960286"/>
            <a:ext cx="4684259" cy="203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0102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186366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138322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740132"/>
            <a:ext cx="4892040" cy="1514261"/>
          </a:xfrm>
        </p:spPr>
        <p:txBody>
          <a:bodyPr wrap="square" anchor="ctr">
            <a:spAutoFit/>
          </a:bodyPr>
          <a:lstStyle>
            <a:lvl1pPr>
              <a:defRPr sz="48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Square photo layout</a:t>
            </a:r>
          </a:p>
        </p:txBody>
      </p:sp>
      <p:sp>
        <p:nvSpPr>
          <p:cNvPr id="6" name="Picture Placeholder 4"/>
          <p:cNvSpPr>
            <a:spLocks noGrp="1" noChangeAspect="1"/>
          </p:cNvSpPr>
          <p:nvPr>
            <p:ph type="pic" sz="quarter" idx="10"/>
          </p:nvPr>
        </p:nvSpPr>
        <p:spPr bwMode="ltGray">
          <a:xfrm>
            <a:off x="5441315" y="0"/>
            <a:ext cx="6995160" cy="6992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38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42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01096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90384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77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9" y="6220609"/>
            <a:ext cx="4572000" cy="4770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Copyright Microsoft Corporation. All rights reserved. </a:t>
            </a:r>
          </a:p>
        </p:txBody>
      </p:sp>
      <p:pic>
        <p:nvPicPr>
          <p:cNvPr id="8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1102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112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2-color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386766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Build 2017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436475" cy="5571636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1681" y="4960286"/>
            <a:ext cx="12434794" cy="2034239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>
            <a:off x="460689" y="5357956"/>
            <a:ext cx="2648621" cy="11698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688" y="479424"/>
            <a:ext cx="1451843" cy="3096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523"/>
          <a:stretch/>
        </p:blipFill>
        <p:spPr>
          <a:xfrm>
            <a:off x="7752216" y="4960286"/>
            <a:ext cx="4684259" cy="203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9315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1" y="3955786"/>
            <a:ext cx="7315137" cy="1828007"/>
          </a:xfrm>
          <a:noFill/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3002"/>
          <a:stretch/>
        </p:blipFill>
        <p:spPr>
          <a:xfrm>
            <a:off x="7752216" y="5084764"/>
            <a:ext cx="4684259" cy="1909762"/>
          </a:xfrm>
          <a:prstGeom prst="rect">
            <a:avLst/>
          </a:prstGeom>
        </p:spPr>
      </p:pic>
      <p:sp>
        <p:nvSpPr>
          <p:cNvPr id="8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9418638" y="296863"/>
            <a:ext cx="2743200" cy="461665"/>
          </a:xfrm>
        </p:spPr>
        <p:txBody>
          <a:bodyPr/>
          <a:lstStyle>
            <a:lvl1pPr marL="0" marR="0" indent="0" algn="r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20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Session Code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282738" y="6041341"/>
            <a:ext cx="1634102" cy="664797"/>
          </a:xfrm>
          <a:prstGeom prst="rect">
            <a:avLst/>
          </a:prstGeom>
        </p:spPr>
        <p:txBody>
          <a:bodyPr wrap="none" lIns="182880" tIns="146304" rIns="182880" bIns="146304">
            <a:spAutoFit/>
          </a:bodyPr>
          <a:lstStyle/>
          <a:p>
            <a:r>
              <a:rPr lang="en-US" sz="2400" dirty="0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#</a:t>
            </a:r>
            <a:r>
              <a:rPr lang="en-US" sz="2400" dirty="0" err="1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MSBuild</a:t>
            </a:r>
            <a:endParaRPr lang="en-US" sz="2400" dirty="0">
              <a:gradFill>
                <a:gsLst>
                  <a:gs pos="2597">
                    <a:schemeClr val="tx1"/>
                  </a:gs>
                  <a:gs pos="18182">
                    <a:schemeClr val="tx1"/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8678132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1" y="3955786"/>
            <a:ext cx="7315137" cy="1828007"/>
          </a:xfrm>
          <a:noFill/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3002"/>
          <a:stretch/>
        </p:blipFill>
        <p:spPr>
          <a:xfrm>
            <a:off x="7752216" y="5084764"/>
            <a:ext cx="4684259" cy="1909762"/>
          </a:xfrm>
          <a:prstGeom prst="rect">
            <a:avLst/>
          </a:prstGeom>
        </p:spPr>
      </p:pic>
      <p:sp>
        <p:nvSpPr>
          <p:cNvPr id="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9418638" y="296863"/>
            <a:ext cx="2743200" cy="461665"/>
          </a:xfrm>
        </p:spPr>
        <p:txBody>
          <a:bodyPr/>
          <a:lstStyle>
            <a:lvl1pPr marL="0" marR="0" indent="0" algn="r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20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Session Code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282738" y="6041341"/>
            <a:ext cx="1634102" cy="664797"/>
          </a:xfrm>
          <a:prstGeom prst="rect">
            <a:avLst/>
          </a:prstGeom>
        </p:spPr>
        <p:txBody>
          <a:bodyPr wrap="none" lIns="182880" tIns="146304" rIns="182880" bIns="146304">
            <a:spAutoFit/>
          </a:bodyPr>
          <a:lstStyle/>
          <a:p>
            <a:r>
              <a:rPr lang="en-US" sz="2400" dirty="0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#</a:t>
            </a:r>
            <a:r>
              <a:rPr lang="en-US" sz="2400" dirty="0" err="1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MSBuild</a:t>
            </a:r>
            <a:endParaRPr lang="en-US" sz="2400" dirty="0">
              <a:gradFill>
                <a:gsLst>
                  <a:gs pos="2597">
                    <a:schemeClr val="tx1"/>
                  </a:gs>
                  <a:gs pos="18182">
                    <a:schemeClr val="tx1"/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0986479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8787" cy="2308324"/>
          </a:xfrm>
        </p:spPr>
        <p:txBody>
          <a:bodyPr>
            <a:spAutoFit/>
          </a:bodyPr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7570247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548481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12321570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None/>
              <a:defRPr sz="3000" b="0">
                <a:latin typeface="+mn-lt"/>
              </a:defRPr>
            </a:lvl1pPr>
            <a:lvl2pPr marL="255588" indent="0">
              <a:buFont typeface="Wingdings" panose="05000000000000000000" pitchFamily="2" charset="2"/>
              <a:buNone/>
              <a:defRPr sz="2400" b="0"/>
            </a:lvl2pPr>
            <a:lvl3pPr marL="450850" indent="0">
              <a:buFont typeface="Wingdings" panose="05000000000000000000" pitchFamily="2" charset="2"/>
              <a:buNone/>
              <a:tabLst/>
              <a:defRPr sz="2200" b="0"/>
            </a:lvl3pPr>
            <a:lvl4pPr marL="652462" indent="0">
              <a:buFont typeface="Wingdings" panose="05000000000000000000" pitchFamily="2" charset="2"/>
              <a:buNone/>
              <a:defRPr sz="2200" b="0"/>
            </a:lvl4pPr>
            <a:lvl5pPr marL="854075" indent="0">
              <a:buFont typeface="Wingdings" panose="05000000000000000000" pitchFamily="2" charset="2"/>
              <a:buNone/>
              <a:tabLst/>
              <a:defRPr sz="22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Arial" panose="020B0604020202020204" pitchFamily="34" charset="0"/>
              <a:buNone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255588" indent="0">
              <a:buFont typeface="Arial" panose="020B0604020202020204" pitchFamily="34" charset="0"/>
              <a:buNone/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0850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52462" indent="0">
              <a:buFont typeface="Arial" panose="020B0604020202020204" pitchFamily="34" charset="0"/>
              <a:buNone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854075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514350" marR="0" lvl="0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 dirty="0"/>
              <a:t>Click to edit Master text styles</a:t>
            </a:r>
          </a:p>
          <a:p>
            <a:pPr marL="712788" marR="0" lvl="1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Second level</a:t>
            </a:r>
          </a:p>
          <a:p>
            <a:pPr marL="908050" marR="0" lvl="2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Third level</a:t>
            </a:r>
          </a:p>
          <a:p>
            <a:pPr marL="1109662" marR="0" lvl="3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Fourth level</a:t>
            </a:r>
          </a:p>
          <a:p>
            <a:pPr marL="1311275" marR="0" lvl="4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54530601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231775" indent="-231775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3000" b="0">
                <a:latin typeface="+mn-lt"/>
              </a:defRPr>
            </a:lvl1pPr>
            <a:lvl2pPr marL="427038" indent="-171450">
              <a:buFont typeface="Wingdings" panose="05000000000000000000" pitchFamily="2" charset="2"/>
              <a:buChar char=""/>
              <a:defRPr sz="2400" b="0"/>
            </a:lvl2pPr>
            <a:lvl3pPr marL="639763" indent="-188913">
              <a:buFont typeface="Wingdings" panose="05000000000000000000" pitchFamily="2" charset="2"/>
              <a:buChar char=""/>
              <a:tabLst/>
              <a:defRPr sz="2200" b="0"/>
            </a:lvl3pPr>
            <a:lvl4pPr marL="828675" indent="-176213">
              <a:buFont typeface="Wingdings" panose="05000000000000000000" pitchFamily="2" charset="2"/>
              <a:buChar char=""/>
              <a:defRPr sz="2200" b="0"/>
            </a:lvl4pPr>
            <a:lvl5pPr marL="1023938" indent="-169863">
              <a:buFont typeface="Wingdings" panose="05000000000000000000" pitchFamily="2" charset="2"/>
              <a:buChar char=""/>
              <a:tabLst/>
              <a:defRPr sz="22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98488" indent="-342900"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793750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95362" indent="-342900"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96975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31775" marR="0" lvl="0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Click to edit Master text styles</a:t>
            </a:r>
          </a:p>
          <a:p>
            <a:pPr marL="427038" marR="0" lvl="1" indent="-17145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Second level</a:t>
            </a:r>
          </a:p>
          <a:p>
            <a:pPr marL="639763" marR="0" lvl="2" indent="-18891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Third level</a:t>
            </a:r>
          </a:p>
          <a:p>
            <a:pPr marL="828675" marR="0" lvl="3" indent="-17621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Fourth level</a:t>
            </a:r>
          </a:p>
          <a:p>
            <a:pPr marL="1023938" marR="0" lvl="4" indent="-16986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79650135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81027781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7962452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200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3405076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574406291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0074542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8787" cy="2308324"/>
          </a:xfrm>
        </p:spPr>
        <p:txBody>
          <a:bodyPr>
            <a:spAutoFit/>
          </a:bodyPr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31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740132"/>
            <a:ext cx="4892040" cy="1514261"/>
          </a:xfrm>
        </p:spPr>
        <p:txBody>
          <a:bodyPr wrap="square" anchor="ctr">
            <a:spAutoFit/>
          </a:bodyPr>
          <a:lstStyle>
            <a:lvl1pPr>
              <a:defRPr sz="48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Square photo layout</a:t>
            </a:r>
          </a:p>
        </p:txBody>
      </p:sp>
      <p:sp>
        <p:nvSpPr>
          <p:cNvPr id="6" name="Picture Placeholder 4"/>
          <p:cNvSpPr>
            <a:spLocks noGrp="1" noChangeAspect="1"/>
          </p:cNvSpPr>
          <p:nvPr>
            <p:ph type="pic" sz="quarter" idx="10"/>
          </p:nvPr>
        </p:nvSpPr>
        <p:spPr bwMode="ltGray">
          <a:xfrm>
            <a:off x="5441315" y="0"/>
            <a:ext cx="6995160" cy="6992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667155633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pos="3427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6420015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20585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61737675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9" y="6220609"/>
            <a:ext cx="4572000" cy="4770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Copyright Microsoft Corporation. All rights reserved. </a:t>
            </a:r>
          </a:p>
        </p:txBody>
      </p:sp>
      <p:pic>
        <p:nvPicPr>
          <p:cNvPr id="8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6120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7724681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54848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784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None/>
              <a:defRPr sz="3000" b="0">
                <a:latin typeface="+mn-lt"/>
              </a:defRPr>
            </a:lvl1pPr>
            <a:lvl2pPr marL="255588" indent="0">
              <a:buFont typeface="Wingdings" panose="05000000000000000000" pitchFamily="2" charset="2"/>
              <a:buNone/>
              <a:defRPr sz="2400" b="0"/>
            </a:lvl2pPr>
            <a:lvl3pPr marL="450850" indent="0">
              <a:buFont typeface="Wingdings" panose="05000000000000000000" pitchFamily="2" charset="2"/>
              <a:buNone/>
              <a:tabLst/>
              <a:defRPr sz="2200" b="0"/>
            </a:lvl3pPr>
            <a:lvl4pPr marL="652462" indent="0">
              <a:buFont typeface="Wingdings" panose="05000000000000000000" pitchFamily="2" charset="2"/>
              <a:buNone/>
              <a:defRPr sz="2200" b="0"/>
            </a:lvl4pPr>
            <a:lvl5pPr marL="854075" indent="0">
              <a:buFont typeface="Wingdings" panose="05000000000000000000" pitchFamily="2" charset="2"/>
              <a:buNone/>
              <a:tabLst/>
              <a:defRPr sz="22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Arial" panose="020B0604020202020204" pitchFamily="34" charset="0"/>
              <a:buNone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255588" indent="0">
              <a:buFont typeface="Arial" panose="020B0604020202020204" pitchFamily="34" charset="0"/>
              <a:buNone/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0850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52462" indent="0">
              <a:buFont typeface="Arial" panose="020B0604020202020204" pitchFamily="34" charset="0"/>
              <a:buNone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854075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514350" marR="0" lvl="0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Edit Master text styles</a:t>
            </a:r>
          </a:p>
          <a:p>
            <a:pPr marL="514350" marR="0" lvl="1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Second level</a:t>
            </a:r>
          </a:p>
          <a:p>
            <a:pPr marL="514350" marR="0" lvl="2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Third level</a:t>
            </a:r>
          </a:p>
          <a:p>
            <a:pPr marL="514350" marR="0" lvl="3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Fourth level</a:t>
            </a:r>
          </a:p>
          <a:p>
            <a:pPr marL="514350" marR="0" lvl="4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36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231775" indent="-231775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3000" b="0">
                <a:latin typeface="+mn-lt"/>
              </a:defRPr>
            </a:lvl1pPr>
            <a:lvl2pPr marL="427038" indent="-171450">
              <a:buFont typeface="Wingdings" panose="05000000000000000000" pitchFamily="2" charset="2"/>
              <a:buChar char=""/>
              <a:defRPr sz="2400" b="0"/>
            </a:lvl2pPr>
            <a:lvl3pPr marL="639763" indent="-188913">
              <a:buFont typeface="Wingdings" panose="05000000000000000000" pitchFamily="2" charset="2"/>
              <a:buChar char=""/>
              <a:tabLst/>
              <a:defRPr sz="2200" b="0"/>
            </a:lvl3pPr>
            <a:lvl4pPr marL="828675" indent="-176213">
              <a:buFont typeface="Wingdings" panose="05000000000000000000" pitchFamily="2" charset="2"/>
              <a:buChar char=""/>
              <a:defRPr sz="2200" b="0"/>
            </a:lvl4pPr>
            <a:lvl5pPr marL="1023938" indent="-169863">
              <a:buFont typeface="Wingdings" panose="05000000000000000000" pitchFamily="2" charset="2"/>
              <a:buChar char=""/>
              <a:tabLst/>
              <a:defRPr sz="22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98488" indent="-342900"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793750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95362" indent="-342900"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96975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31775" marR="0" lvl="0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Edit Master text styles</a:t>
            </a:r>
          </a:p>
          <a:p>
            <a:pPr marL="231775" marR="0" lvl="1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Second level</a:t>
            </a:r>
          </a:p>
          <a:p>
            <a:pPr marL="231775" marR="0" lvl="2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Third level</a:t>
            </a:r>
          </a:p>
          <a:p>
            <a:pPr marL="231775" marR="0" lvl="3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Fourth level</a:t>
            </a:r>
          </a:p>
          <a:p>
            <a:pPr marL="231775" marR="0" lvl="4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93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5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15919933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200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3280903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30832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371795" y="3072299"/>
            <a:ext cx="6995160" cy="84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602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76" r:id="rId1"/>
    <p:sldLayoutId id="2147484478" r:id="rId2"/>
    <p:sldLayoutId id="2147484480" r:id="rId3"/>
    <p:sldLayoutId id="2147484481" r:id="rId4"/>
    <p:sldLayoutId id="2147484482" r:id="rId5"/>
    <p:sldLayoutId id="2147484483" r:id="rId6"/>
    <p:sldLayoutId id="2147484484" r:id="rId7"/>
    <p:sldLayoutId id="2147484485" r:id="rId8"/>
    <p:sldLayoutId id="2147484486" r:id="rId9"/>
    <p:sldLayoutId id="2147484487" r:id="rId10"/>
    <p:sldLayoutId id="2147484488" r:id="rId11"/>
    <p:sldLayoutId id="2147484489" r:id="rId12"/>
    <p:sldLayoutId id="2147484490" r:id="rId13"/>
    <p:sldLayoutId id="2147484491" r:id="rId14"/>
    <p:sldLayoutId id="2147484492" r:id="rId15"/>
    <p:sldLayoutId id="2147484493" r:id="rId16"/>
    <p:sldLayoutId id="2147484494" r:id="rId17"/>
    <p:sldLayoutId id="2147484515" r:id="rId18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36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572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858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9144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430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30832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371795" y="3072299"/>
            <a:ext cx="6995160" cy="84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5447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496" r:id="rId1"/>
    <p:sldLayoutId id="2147484498" r:id="rId2"/>
    <p:sldLayoutId id="2147484500" r:id="rId3"/>
    <p:sldLayoutId id="2147484501" r:id="rId4"/>
    <p:sldLayoutId id="2147484502" r:id="rId5"/>
    <p:sldLayoutId id="2147484503" r:id="rId6"/>
    <p:sldLayoutId id="2147484504" r:id="rId7"/>
    <p:sldLayoutId id="2147484505" r:id="rId8"/>
    <p:sldLayoutId id="2147484506" r:id="rId9"/>
    <p:sldLayoutId id="2147484507" r:id="rId10"/>
    <p:sldLayoutId id="2147484508" r:id="rId11"/>
    <p:sldLayoutId id="2147484509" r:id="rId12"/>
    <p:sldLayoutId id="2147484510" r:id="rId13"/>
    <p:sldLayoutId id="2147484511" r:id="rId14"/>
    <p:sldLayoutId id="2147484512" r:id="rId15"/>
    <p:sldLayoutId id="2147484513" r:id="rId16"/>
    <p:sldLayoutId id="2147484514" r:id="rId17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36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572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858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9144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430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stackoverflow.com/insights/survey/2017#most-popular-technologies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stackoverflow.com/insights/survey/2017#most-loved-dreaded-and-wanted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027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74639" y="295274"/>
            <a:ext cx="12039598" cy="917575"/>
          </a:xfrm>
        </p:spPr>
        <p:txBody>
          <a:bodyPr/>
          <a:lstStyle/>
          <a:p>
            <a:r>
              <a:rPr lang="en-US" dirty="0"/>
              <a:t>C# 8.0: Async streams and disposables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55638" y="1748118"/>
            <a:ext cx="11505358" cy="3508155"/>
          </a:xfrm>
        </p:spPr>
        <p:txBody>
          <a:bodyPr>
            <a:noAutofit/>
          </a:bodyPr>
          <a:lstStyle/>
          <a:p>
            <a:r>
              <a:rPr lang="en-US" sz="2040" dirty="0">
                <a:solidFill>
                  <a:srgbClr val="2B91AF"/>
                </a:solidFill>
                <a:highlight>
                  <a:srgbClr val="FFFFFF"/>
                </a:highlight>
              </a:rPr>
              <a:t>IAsyncEnumerable</a:t>
            </a:r>
            <a:r>
              <a:rPr lang="en-US" sz="2040" dirty="0">
                <a:solidFill>
                  <a:srgbClr val="000000"/>
                </a:solidFill>
                <a:highlight>
                  <a:srgbClr val="FFFFFF"/>
                </a:highlight>
              </a:rPr>
              <a:t>&lt;</a:t>
            </a:r>
            <a:r>
              <a:rPr lang="en-US" sz="2040" dirty="0">
                <a:solidFill>
                  <a:srgbClr val="2B91AF"/>
                </a:solidFill>
                <a:highlight>
                  <a:srgbClr val="FFFFFF"/>
                </a:highlight>
              </a:rPr>
              <a:t>Person</a:t>
            </a:r>
            <a:r>
              <a:rPr lang="en-US" sz="2040" dirty="0">
                <a:solidFill>
                  <a:srgbClr val="000000"/>
                </a:solidFill>
                <a:highlight>
                  <a:srgbClr val="FFFFFF"/>
                </a:highlight>
              </a:rPr>
              <a:t>&gt; people = </a:t>
            </a:r>
            <a:r>
              <a:rPr lang="en-US" sz="2040" dirty="0" err="1">
                <a:solidFill>
                  <a:srgbClr val="000000"/>
                </a:solidFill>
                <a:highlight>
                  <a:srgbClr val="FFFFFF"/>
                </a:highlight>
              </a:rPr>
              <a:t>database.GetPeopleAsync</a:t>
            </a:r>
            <a:r>
              <a:rPr lang="en-US" sz="2040" dirty="0">
                <a:solidFill>
                  <a:srgbClr val="000000"/>
                </a:solidFill>
                <a:highlight>
                  <a:srgbClr val="FFFFFF"/>
                </a:highlight>
              </a:rPr>
              <a:t>(); </a:t>
            </a:r>
          </a:p>
          <a:p>
            <a:endParaRPr lang="en-US" sz="204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US" sz="2040" dirty="0">
                <a:solidFill>
                  <a:srgbClr val="0000FF"/>
                </a:solidFill>
                <a:highlight>
                  <a:srgbClr val="FFFFFF"/>
                </a:highlight>
              </a:rPr>
              <a:t>foreach await</a:t>
            </a:r>
            <a:r>
              <a:rPr lang="en-US" sz="2040" dirty="0">
                <a:solidFill>
                  <a:srgbClr val="000000"/>
                </a:solidFill>
                <a:highlight>
                  <a:srgbClr val="FFFFFF"/>
                </a:highlight>
              </a:rPr>
              <a:t> (</a:t>
            </a:r>
            <a:r>
              <a:rPr lang="en-US" sz="2040" dirty="0">
                <a:solidFill>
                  <a:srgbClr val="0000FF"/>
                </a:solidFill>
                <a:highlight>
                  <a:srgbClr val="FFFFFF"/>
                </a:highlight>
              </a:rPr>
              <a:t>var </a:t>
            </a:r>
            <a:r>
              <a:rPr lang="en-US" sz="2040" dirty="0">
                <a:solidFill>
                  <a:srgbClr val="000000"/>
                </a:solidFill>
                <a:highlight>
                  <a:srgbClr val="FFFFFF"/>
                </a:highlight>
              </a:rPr>
              <a:t>p </a:t>
            </a:r>
            <a:r>
              <a:rPr lang="en-US" sz="2040" dirty="0">
                <a:solidFill>
                  <a:srgbClr val="0000FF"/>
                </a:solidFill>
                <a:highlight>
                  <a:srgbClr val="FFFFFF"/>
                </a:highlight>
              </a:rPr>
              <a:t>in </a:t>
            </a:r>
            <a:r>
              <a:rPr lang="en-US" sz="2040" dirty="0">
                <a:solidFill>
                  <a:srgbClr val="000000"/>
                </a:solidFill>
                <a:highlight>
                  <a:srgbClr val="FFFFFF"/>
                </a:highlight>
              </a:rPr>
              <a:t>people) { … }</a:t>
            </a:r>
          </a:p>
          <a:p>
            <a:endParaRPr lang="en-US" sz="204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endParaRPr lang="en-US" sz="204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US" sz="2040" dirty="0">
                <a:solidFill>
                  <a:srgbClr val="0000FF"/>
                </a:solidFill>
                <a:highlight>
                  <a:srgbClr val="FFFFFF"/>
                </a:highlight>
              </a:rPr>
              <a:t>using await</a:t>
            </a:r>
            <a:r>
              <a:rPr lang="en-US" sz="2040" dirty="0">
                <a:solidFill>
                  <a:srgbClr val="000000"/>
                </a:solidFill>
                <a:highlight>
                  <a:srgbClr val="FFFFFF"/>
                </a:highlight>
              </a:rPr>
              <a:t> (</a:t>
            </a:r>
            <a:r>
              <a:rPr lang="en-US" sz="2040" dirty="0" err="1">
                <a:solidFill>
                  <a:srgbClr val="2B91AF"/>
                </a:solidFill>
                <a:highlight>
                  <a:srgbClr val="FFFFFF"/>
                </a:highlight>
              </a:rPr>
              <a:t>IAsyncDisposable</a:t>
            </a:r>
            <a:r>
              <a:rPr lang="en-US" sz="2040" dirty="0">
                <a:solidFill>
                  <a:srgbClr val="000000"/>
                </a:solidFill>
                <a:highlight>
                  <a:srgbClr val="FFFFFF"/>
                </a:highlight>
              </a:rPr>
              <a:t> resource = </a:t>
            </a:r>
            <a:r>
              <a:rPr lang="en-US" sz="2040" dirty="0">
                <a:solidFill>
                  <a:srgbClr val="0000FF"/>
                </a:solidFill>
                <a:highlight>
                  <a:srgbClr val="FFFFFF"/>
                </a:highlight>
              </a:rPr>
              <a:t>await</a:t>
            </a:r>
            <a:r>
              <a:rPr lang="en-US" sz="204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US" sz="2040" dirty="0" err="1">
                <a:solidFill>
                  <a:srgbClr val="000000"/>
                </a:solidFill>
                <a:highlight>
                  <a:srgbClr val="FFFFFF"/>
                </a:highlight>
              </a:rPr>
              <a:t>store.GetRecordAsync</a:t>
            </a:r>
            <a:r>
              <a:rPr lang="en-US" sz="2040" dirty="0">
                <a:solidFill>
                  <a:srgbClr val="000000"/>
                </a:solidFill>
                <a:highlight>
                  <a:srgbClr val="FFFFFF"/>
                </a:highlight>
              </a:rPr>
              <a:t>(…)) { … }</a:t>
            </a:r>
          </a:p>
        </p:txBody>
      </p:sp>
    </p:spTree>
    <p:extLst>
      <p:ext uri="{BB962C8B-B14F-4D97-AF65-F5344CB8AC3E}">
        <p14:creationId xmlns:p14="http://schemas.microsoft.com/office/powerpoint/2010/main" val="106742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C# 8.0: Extension everything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74639" y="1516062"/>
            <a:ext cx="11889564" cy="54065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33149" indent="-233149" algn="l" defTabSz="932597" rtl="0" eaLnBrk="1" latinLnBrk="0" hangingPunct="1">
              <a:lnSpc>
                <a:spcPct val="90000"/>
              </a:lnSpc>
              <a:spcBef>
                <a:spcPts val="1020"/>
              </a:spcBef>
              <a:buFont typeface="Arial" panose="020B0604020202020204" pitchFamily="34" charset="0"/>
              <a:buChar char="•"/>
              <a:defRPr sz="285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9447" indent="-233149" algn="l" defTabSz="932597" rtl="0" eaLnBrk="1" latinLnBrk="0" hangingPunct="1">
              <a:lnSpc>
                <a:spcPct val="90000"/>
              </a:lnSpc>
              <a:spcBef>
                <a:spcPts val="510"/>
              </a:spcBef>
              <a:buFont typeface="Arial" panose="020B0604020202020204" pitchFamily="34" charset="0"/>
              <a:buChar char="•"/>
              <a:defRPr sz="244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65746" indent="-233149" algn="l" defTabSz="932597" rtl="0" eaLnBrk="1" latinLnBrk="0" hangingPunct="1">
              <a:lnSpc>
                <a:spcPct val="90000"/>
              </a:lnSpc>
              <a:spcBef>
                <a:spcPts val="510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2044" indent="-233149" algn="l" defTabSz="932597" rtl="0" eaLnBrk="1" latinLnBrk="0" hangingPunct="1">
              <a:lnSpc>
                <a:spcPct val="90000"/>
              </a:lnSpc>
              <a:spcBef>
                <a:spcPts val="510"/>
              </a:spcBef>
              <a:buFont typeface="Arial" panose="020B0604020202020204" pitchFamily="34" charset="0"/>
              <a:buChar char="•"/>
              <a:defRPr sz="18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98342" indent="-233149" algn="l" defTabSz="932597" rtl="0" eaLnBrk="1" latinLnBrk="0" hangingPunct="1">
              <a:lnSpc>
                <a:spcPct val="90000"/>
              </a:lnSpc>
              <a:spcBef>
                <a:spcPts val="510"/>
              </a:spcBef>
              <a:buFont typeface="Arial" panose="020B0604020202020204" pitchFamily="34" charset="0"/>
              <a:buChar char="•"/>
              <a:defRPr sz="18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64641" indent="-233149" algn="l" defTabSz="932597" rtl="0" eaLnBrk="1" latinLnBrk="0" hangingPunct="1">
              <a:lnSpc>
                <a:spcPct val="90000"/>
              </a:lnSpc>
              <a:spcBef>
                <a:spcPts val="510"/>
              </a:spcBef>
              <a:buFont typeface="Arial" panose="020B0604020202020204" pitchFamily="34" charset="0"/>
              <a:buChar char="•"/>
              <a:defRPr sz="18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0939" indent="-233149" algn="l" defTabSz="932597" rtl="0" eaLnBrk="1" latinLnBrk="0" hangingPunct="1">
              <a:lnSpc>
                <a:spcPct val="90000"/>
              </a:lnSpc>
              <a:spcBef>
                <a:spcPts val="510"/>
              </a:spcBef>
              <a:buFont typeface="Arial" panose="020B0604020202020204" pitchFamily="34" charset="0"/>
              <a:buChar char="•"/>
              <a:defRPr sz="18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237" indent="-233149" algn="l" defTabSz="932597" rtl="0" eaLnBrk="1" latinLnBrk="0" hangingPunct="1">
              <a:lnSpc>
                <a:spcPct val="90000"/>
              </a:lnSpc>
              <a:spcBef>
                <a:spcPts val="510"/>
              </a:spcBef>
              <a:buFont typeface="Arial" panose="020B0604020202020204" pitchFamily="34" charset="0"/>
              <a:buChar char="•"/>
              <a:defRPr sz="18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3535" indent="-233149" algn="l" defTabSz="932597" rtl="0" eaLnBrk="1" latinLnBrk="0" hangingPunct="1">
              <a:lnSpc>
                <a:spcPct val="90000"/>
              </a:lnSpc>
              <a:spcBef>
                <a:spcPts val="510"/>
              </a:spcBef>
              <a:buFont typeface="Arial" panose="020B0604020202020204" pitchFamily="34" charset="0"/>
              <a:buChar char="•"/>
              <a:defRPr sz="18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325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extension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B91A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Enrollee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extends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Person</a:t>
            </a:r>
          </a:p>
          <a:p>
            <a:pPr marL="0" marR="0" lvl="0" indent="0" algn="l" defTabSz="9325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{</a:t>
            </a:r>
          </a:p>
          <a:p>
            <a:pPr marL="0" marR="0" lvl="0" indent="0" algn="l" defTabSz="9325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  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// static field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FF"/>
              </a:highlight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325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  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static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B91A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Dictionary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&lt;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B91A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Person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,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B91A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Professor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&gt; enrollees =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new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B91A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Dictionary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&lt;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B91A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Person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,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B91A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Professor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&gt;();</a:t>
            </a:r>
          </a:p>
          <a:p>
            <a:pPr marL="0" marR="0" lvl="0" indent="0" algn="l" defTabSz="9325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FF"/>
              </a:highlight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325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  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// instance method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FF"/>
              </a:highlight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325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  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public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void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Enroll(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B91A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Professor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supervisor) { enrollees[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this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] = supervisor; }</a:t>
            </a:r>
          </a:p>
          <a:p>
            <a:pPr marL="0" marR="0" lvl="0" indent="0" algn="l" defTabSz="9325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FF"/>
              </a:highlight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325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  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// instance property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FF"/>
              </a:highlight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325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  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public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B91A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Professor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Supervisor =&gt;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enrollees.TryGetValue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(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this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,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out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var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supervisor) ? supervisor :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null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;</a:t>
            </a:r>
          </a:p>
          <a:p>
            <a:pPr marL="0" marR="0" lvl="0" indent="0" algn="l" defTabSz="9325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FF"/>
              </a:highlight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325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  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// static property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FF"/>
              </a:highlight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325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  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public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static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B91A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ICollection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&lt;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B91A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Person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&gt; Students =&gt;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enrollees.Keys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;</a:t>
            </a:r>
          </a:p>
          <a:p>
            <a:pPr marL="0" marR="0" lvl="0" indent="0" algn="l" defTabSz="9325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FF"/>
              </a:highlight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325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  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// instance constructor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FF"/>
              </a:highlight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  <a:p>
            <a:pPr marL="0" marR="0" lvl="0" indent="0" algn="l" defTabSz="9325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  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public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Person(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string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name,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B91A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Professor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 supervisor) :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this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(name) {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this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.Enroll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(supervisor); }          </a:t>
            </a:r>
          </a:p>
          <a:p>
            <a:pPr marL="0" marR="0" lvl="0" indent="0" algn="l" defTabSz="9325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}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1207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C# 8.0: Records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20531" y="2125662"/>
            <a:ext cx="12146106" cy="2805898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1836" dirty="0">
                <a:solidFill>
                  <a:srgbClr val="0000FF"/>
                </a:solidFill>
                <a:highlight>
                  <a:srgbClr val="FFFFFF"/>
                </a:highlight>
              </a:rPr>
              <a:t>class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US" sz="1836" dirty="0">
                <a:solidFill>
                  <a:srgbClr val="2B91AF"/>
                </a:solidFill>
                <a:highlight>
                  <a:srgbClr val="FFFFFF"/>
                </a:highlight>
              </a:rPr>
              <a:t>Person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: </a:t>
            </a:r>
            <a:r>
              <a:rPr lang="en-US" sz="1836" dirty="0" err="1">
                <a:solidFill>
                  <a:srgbClr val="2B91AF"/>
                </a:solidFill>
                <a:highlight>
                  <a:srgbClr val="FFFFFF"/>
                </a:highlight>
              </a:rPr>
              <a:t>IEquatable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&lt;</a:t>
            </a:r>
            <a:r>
              <a:rPr lang="en-US" sz="1836" dirty="0">
                <a:solidFill>
                  <a:srgbClr val="2B91AF"/>
                </a:solidFill>
                <a:highlight>
                  <a:srgbClr val="FFFFFF"/>
                </a:highlight>
              </a:rPr>
              <a:t>Person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&gt;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{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   </a:t>
            </a:r>
            <a:r>
              <a:rPr lang="en-US" sz="1836" dirty="0">
                <a:solidFill>
                  <a:srgbClr val="0000FF"/>
                </a:solidFill>
                <a:highlight>
                  <a:srgbClr val="FFFFFF"/>
                </a:highlight>
              </a:rPr>
              <a:t>public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US" sz="1836" dirty="0">
                <a:solidFill>
                  <a:srgbClr val="0000FF"/>
                </a:solidFill>
                <a:highlight>
                  <a:srgbClr val="FFFFFF"/>
                </a:highlight>
              </a:rPr>
              <a:t>string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First { </a:t>
            </a:r>
            <a:r>
              <a:rPr lang="en-US" sz="1836" dirty="0">
                <a:solidFill>
                  <a:srgbClr val="0000FF"/>
                </a:solidFill>
                <a:highlight>
                  <a:srgbClr val="FFFFFF"/>
                </a:highlight>
              </a:rPr>
              <a:t>get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; }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   </a:t>
            </a:r>
            <a:r>
              <a:rPr lang="en-US" sz="1836" dirty="0">
                <a:solidFill>
                  <a:srgbClr val="0000FF"/>
                </a:solidFill>
                <a:highlight>
                  <a:srgbClr val="FFFFFF"/>
                </a:highlight>
              </a:rPr>
              <a:t>public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US" sz="1836" dirty="0">
                <a:solidFill>
                  <a:srgbClr val="0000FF"/>
                </a:solidFill>
                <a:highlight>
                  <a:srgbClr val="FFFFFF"/>
                </a:highlight>
              </a:rPr>
              <a:t>string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Last { </a:t>
            </a:r>
            <a:r>
              <a:rPr lang="en-US" sz="1836" dirty="0">
                <a:solidFill>
                  <a:srgbClr val="0000FF"/>
                </a:solidFill>
                <a:highlight>
                  <a:srgbClr val="FFFFFF"/>
                </a:highlight>
              </a:rPr>
              <a:t>get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; }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836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   </a:t>
            </a:r>
            <a:r>
              <a:rPr lang="en-US" sz="1836" dirty="0">
                <a:solidFill>
                  <a:srgbClr val="0000FF"/>
                </a:solidFill>
                <a:highlight>
                  <a:srgbClr val="FFFFFF"/>
                </a:highlight>
              </a:rPr>
              <a:t>public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Person(</a:t>
            </a:r>
            <a:r>
              <a:rPr lang="en-US" sz="1836" dirty="0">
                <a:solidFill>
                  <a:srgbClr val="0000FF"/>
                </a:solidFill>
                <a:highlight>
                  <a:srgbClr val="FFFFFF"/>
                </a:highlight>
              </a:rPr>
              <a:t>string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First, </a:t>
            </a:r>
            <a:r>
              <a:rPr lang="en-US" sz="1836" dirty="0">
                <a:solidFill>
                  <a:srgbClr val="0000FF"/>
                </a:solidFill>
                <a:highlight>
                  <a:srgbClr val="FFFFFF"/>
                </a:highlight>
              </a:rPr>
              <a:t>string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Last) =&gt; (</a:t>
            </a:r>
            <a:r>
              <a:rPr lang="en-US" sz="1836" dirty="0" err="1">
                <a:solidFill>
                  <a:srgbClr val="0000FF"/>
                </a:solidFill>
                <a:highlight>
                  <a:srgbClr val="FFFFFF"/>
                </a:highlight>
              </a:rPr>
              <a:t>this</a:t>
            </a:r>
            <a:r>
              <a:rPr lang="en-US" sz="1836" dirty="0" err="1">
                <a:solidFill>
                  <a:srgbClr val="000000"/>
                </a:solidFill>
                <a:highlight>
                  <a:srgbClr val="FFFFFF"/>
                </a:highlight>
              </a:rPr>
              <a:t>.First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, </a:t>
            </a:r>
            <a:r>
              <a:rPr lang="en-US" sz="1836" dirty="0" err="1">
                <a:solidFill>
                  <a:srgbClr val="0000FF"/>
                </a:solidFill>
                <a:highlight>
                  <a:srgbClr val="FFFFFF"/>
                </a:highlight>
              </a:rPr>
              <a:t>this</a:t>
            </a:r>
            <a:r>
              <a:rPr lang="en-US" sz="1836" dirty="0" err="1">
                <a:solidFill>
                  <a:srgbClr val="000000"/>
                </a:solidFill>
                <a:highlight>
                  <a:srgbClr val="FFFFFF"/>
                </a:highlight>
              </a:rPr>
              <a:t>.Last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) = (First, Last);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836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   </a:t>
            </a:r>
            <a:r>
              <a:rPr lang="en-US" sz="1836" dirty="0">
                <a:solidFill>
                  <a:srgbClr val="0000FF"/>
                </a:solidFill>
                <a:highlight>
                  <a:srgbClr val="FFFFFF"/>
                </a:highlight>
              </a:rPr>
              <a:t>public void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Deconstruct(</a:t>
            </a:r>
            <a:r>
              <a:rPr lang="en-US" sz="1836" dirty="0">
                <a:solidFill>
                  <a:srgbClr val="0000FF"/>
                </a:solidFill>
                <a:highlight>
                  <a:srgbClr val="FFFFFF"/>
                </a:highlight>
              </a:rPr>
              <a:t>out string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First, </a:t>
            </a:r>
            <a:r>
              <a:rPr lang="en-US" sz="1836" dirty="0">
                <a:solidFill>
                  <a:srgbClr val="0000FF"/>
                </a:solidFill>
                <a:highlight>
                  <a:srgbClr val="FFFFFF"/>
                </a:highlight>
              </a:rPr>
              <a:t>out string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Last)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       =&gt; (First, Last) = (</a:t>
            </a:r>
            <a:r>
              <a:rPr lang="en-US" sz="1836" dirty="0" err="1">
                <a:solidFill>
                  <a:srgbClr val="0000FF"/>
                </a:solidFill>
                <a:highlight>
                  <a:srgbClr val="FFFFFF"/>
                </a:highlight>
              </a:rPr>
              <a:t>this</a:t>
            </a:r>
            <a:r>
              <a:rPr lang="en-US" sz="1836" dirty="0" err="1">
                <a:solidFill>
                  <a:srgbClr val="000000"/>
                </a:solidFill>
                <a:highlight>
                  <a:srgbClr val="FFFFFF"/>
                </a:highlight>
              </a:rPr>
              <a:t>.First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, </a:t>
            </a:r>
            <a:r>
              <a:rPr lang="en-US" sz="1836" dirty="0" err="1">
                <a:solidFill>
                  <a:srgbClr val="0000FF"/>
                </a:solidFill>
                <a:highlight>
                  <a:srgbClr val="FFFFFF"/>
                </a:highlight>
              </a:rPr>
              <a:t>this</a:t>
            </a:r>
            <a:r>
              <a:rPr lang="en-US" sz="1836" dirty="0" err="1">
                <a:solidFill>
                  <a:srgbClr val="000000"/>
                </a:solidFill>
                <a:highlight>
                  <a:srgbClr val="FFFFFF"/>
                </a:highlight>
              </a:rPr>
              <a:t>.Last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);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836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   </a:t>
            </a:r>
            <a:r>
              <a:rPr lang="en-US" sz="1836" dirty="0">
                <a:solidFill>
                  <a:srgbClr val="0000FF"/>
                </a:solidFill>
                <a:highlight>
                  <a:srgbClr val="FFFFFF"/>
                </a:highlight>
              </a:rPr>
              <a:t>public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US" sz="1836" dirty="0">
                <a:solidFill>
                  <a:srgbClr val="0000FF"/>
                </a:solidFill>
                <a:highlight>
                  <a:srgbClr val="FFFFFF"/>
                </a:highlight>
              </a:rPr>
              <a:t>bool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Equals(</a:t>
            </a:r>
            <a:r>
              <a:rPr lang="en-US" sz="1836" dirty="0">
                <a:solidFill>
                  <a:srgbClr val="2B91AF"/>
                </a:solidFill>
                <a:highlight>
                  <a:srgbClr val="FFFFFF"/>
                </a:highlight>
              </a:rPr>
              <a:t>Person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other)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       =&gt; other != </a:t>
            </a:r>
            <a:r>
              <a:rPr lang="en-US" sz="1836" dirty="0">
                <a:solidFill>
                  <a:srgbClr val="0000FF"/>
                </a:solidFill>
                <a:highlight>
                  <a:srgbClr val="FFFFFF"/>
                </a:highlight>
              </a:rPr>
              <a:t>null 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&amp;&amp; First == </a:t>
            </a:r>
            <a:r>
              <a:rPr lang="en-US" sz="1836" dirty="0" err="1">
                <a:solidFill>
                  <a:srgbClr val="000000"/>
                </a:solidFill>
                <a:highlight>
                  <a:srgbClr val="FFFFFF"/>
                </a:highlight>
              </a:rPr>
              <a:t>other.First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&amp;&amp; Last == </a:t>
            </a:r>
            <a:r>
              <a:rPr lang="en-US" sz="1836" dirty="0" err="1">
                <a:solidFill>
                  <a:srgbClr val="000000"/>
                </a:solidFill>
                <a:highlight>
                  <a:srgbClr val="FFFFFF"/>
                </a:highlight>
              </a:rPr>
              <a:t>other.Last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836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   </a:t>
            </a:r>
            <a:r>
              <a:rPr lang="en-US" sz="1836" dirty="0">
                <a:solidFill>
                  <a:srgbClr val="0000FF"/>
                </a:solidFill>
                <a:highlight>
                  <a:srgbClr val="FFFFFF"/>
                </a:highlight>
              </a:rPr>
              <a:t>public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US" sz="1836" dirty="0">
                <a:solidFill>
                  <a:srgbClr val="0000FF"/>
                </a:solidFill>
                <a:highlight>
                  <a:srgbClr val="FFFFFF"/>
                </a:highlight>
              </a:rPr>
              <a:t>override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US" sz="1836" dirty="0">
                <a:solidFill>
                  <a:srgbClr val="0000FF"/>
                </a:solidFill>
                <a:highlight>
                  <a:srgbClr val="FFFFFF"/>
                </a:highlight>
              </a:rPr>
              <a:t>bool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Equals(</a:t>
            </a:r>
            <a:r>
              <a:rPr lang="en-US" sz="1836" dirty="0">
                <a:solidFill>
                  <a:srgbClr val="0000FF"/>
                </a:solidFill>
                <a:highlight>
                  <a:srgbClr val="FFFFFF"/>
                </a:highlight>
              </a:rPr>
              <a:t>object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US" sz="1836" dirty="0" err="1">
                <a:solidFill>
                  <a:srgbClr val="000000"/>
                </a:solidFill>
                <a:highlight>
                  <a:srgbClr val="FFFFFF"/>
                </a:highlight>
              </a:rPr>
              <a:t>obj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) =&gt; </a:t>
            </a:r>
            <a:r>
              <a:rPr lang="en-US" sz="1836" dirty="0" err="1">
                <a:solidFill>
                  <a:srgbClr val="000000"/>
                </a:solidFill>
                <a:highlight>
                  <a:srgbClr val="FFFFFF"/>
                </a:highlight>
              </a:rPr>
              <a:t>obj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US" sz="1836" dirty="0">
                <a:solidFill>
                  <a:srgbClr val="0000FF"/>
                </a:solidFill>
                <a:highlight>
                  <a:srgbClr val="FFFFFF"/>
                </a:highlight>
              </a:rPr>
              <a:t>is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US" sz="1836" dirty="0">
                <a:solidFill>
                  <a:srgbClr val="2B91AF"/>
                </a:solidFill>
                <a:highlight>
                  <a:srgbClr val="FFFFFF"/>
                </a:highlight>
              </a:rPr>
              <a:t>Person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other ? Equals(other) : </a:t>
            </a:r>
            <a:r>
              <a:rPr lang="en-US" sz="1836" dirty="0">
                <a:solidFill>
                  <a:srgbClr val="0000FF"/>
                </a:solidFill>
                <a:highlight>
                  <a:srgbClr val="FFFFFF"/>
                </a:highlight>
              </a:rPr>
              <a:t>false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   </a:t>
            </a:r>
            <a:r>
              <a:rPr lang="en-US" sz="1836" dirty="0">
                <a:solidFill>
                  <a:srgbClr val="0000FF"/>
                </a:solidFill>
                <a:highlight>
                  <a:srgbClr val="FFFFFF"/>
                </a:highlight>
              </a:rPr>
              <a:t>public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US" sz="1836" dirty="0">
                <a:solidFill>
                  <a:srgbClr val="0000FF"/>
                </a:solidFill>
                <a:highlight>
                  <a:srgbClr val="FFFFFF"/>
                </a:highlight>
              </a:rPr>
              <a:t>override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US" sz="1836" dirty="0">
                <a:solidFill>
                  <a:srgbClr val="0000FF"/>
                </a:solidFill>
                <a:highlight>
                  <a:srgbClr val="FFFFFF"/>
                </a:highlight>
              </a:rPr>
              <a:t>int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US" sz="1836" dirty="0" err="1">
                <a:solidFill>
                  <a:srgbClr val="000000"/>
                </a:solidFill>
                <a:highlight>
                  <a:srgbClr val="FFFFFF"/>
                </a:highlight>
              </a:rPr>
              <a:t>GetHashCode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() =&gt; </a:t>
            </a:r>
            <a:r>
              <a:rPr lang="en-US" sz="1836" dirty="0" err="1">
                <a:solidFill>
                  <a:srgbClr val="000000"/>
                </a:solidFill>
                <a:highlight>
                  <a:srgbClr val="FFFFFF"/>
                </a:highlight>
              </a:rPr>
              <a:t>GreatHashFunction</a:t>
            </a: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(First, Last);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    …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36" dirty="0">
                <a:solidFill>
                  <a:srgbClr val="000000"/>
                </a:solidFill>
                <a:highlight>
                  <a:srgbClr val="FFFFFF"/>
                </a:highlight>
              </a:rPr>
              <a:t>}</a:t>
            </a:r>
          </a:p>
          <a:p>
            <a:pPr>
              <a:lnSpc>
                <a:spcPct val="80000"/>
              </a:lnSpc>
            </a:pPr>
            <a:endParaRPr lang="en-US" sz="204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>
              <a:lnSpc>
                <a:spcPct val="80000"/>
              </a:lnSpc>
            </a:pPr>
            <a:endParaRPr lang="en-US" sz="204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>
              <a:lnSpc>
                <a:spcPct val="80000"/>
              </a:lnSpc>
            </a:pPr>
            <a:endParaRPr lang="en-US" sz="204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>
              <a:lnSpc>
                <a:spcPct val="80000"/>
              </a:lnSpc>
            </a:pPr>
            <a:endParaRPr lang="en-US" sz="2040" dirty="0">
              <a:solidFill>
                <a:srgbClr val="000000"/>
              </a:solidFill>
              <a:highlight>
                <a:srgbClr val="FFFFFF"/>
              </a:highlight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50837" y="1439862"/>
            <a:ext cx="11883828" cy="2131051"/>
          </a:xfrm>
          <a:prstGeom prst="rect">
            <a:avLst/>
          </a:prstGeom>
        </p:spPr>
        <p:txBody>
          <a:bodyPr vert="horz" lIns="93247" tIns="46623" rIns="93247" bIns="46623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35" kern="12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ea typeface="+mn-ea"/>
                <a:cs typeface="Consolas" panose="020B0609020204030204" pitchFamily="49" charset="0"/>
              </a:defRPr>
            </a:lvl1pPr>
            <a:lvl2pPr marL="33972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ea typeface="+mn-ea"/>
                <a:cs typeface="Consolas" panose="020B0609020204030204" pitchFamily="49" charset="0"/>
              </a:defRPr>
            </a:lvl2pPr>
            <a:lvl3pPr marL="57309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ea typeface="+mn-ea"/>
                <a:cs typeface="Consolas" panose="020B0609020204030204" pitchFamily="49" charset="0"/>
              </a:defRPr>
            </a:lvl3pPr>
            <a:lvl4pPr marL="79851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ea typeface="+mn-ea"/>
                <a:cs typeface="Consolas" panose="020B0609020204030204" pitchFamily="49" charset="0"/>
              </a:defRPr>
            </a:lvl4pPr>
            <a:lvl5pPr marL="1030292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ea typeface="+mn-ea"/>
                <a:cs typeface="Consolas" panose="020B0609020204030204" pitchFamily="49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4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</a:rPr>
              <a:t>class</a:t>
            </a:r>
            <a:r>
              <a:rPr kumimoji="0" lang="en-US" sz="204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</a:rPr>
              <a:t> </a:t>
            </a:r>
            <a:r>
              <a:rPr kumimoji="0" lang="en-US" sz="2040" b="0" i="0" u="none" strike="noStrike" kern="1200" cap="none" spc="0" normalizeH="0" baseline="0" noProof="0" dirty="0">
                <a:ln>
                  <a:noFill/>
                </a:ln>
                <a:solidFill>
                  <a:srgbClr val="2B91A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</a:rPr>
              <a:t>Person</a:t>
            </a:r>
            <a:r>
              <a:rPr kumimoji="0" lang="en-US" sz="204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</a:rPr>
              <a:t>(</a:t>
            </a:r>
            <a:r>
              <a:rPr kumimoji="0" lang="en-US" sz="204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</a:rPr>
              <a:t>string</a:t>
            </a:r>
            <a:r>
              <a:rPr kumimoji="0" lang="en-US" sz="204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</a:rPr>
              <a:t> First, </a:t>
            </a:r>
            <a:r>
              <a:rPr kumimoji="0" lang="en-US" sz="204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</a:rPr>
              <a:t>string</a:t>
            </a:r>
            <a:r>
              <a:rPr kumimoji="0" lang="en-US" sz="204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onsolas" panose="020B0609020204030204" pitchFamily="49" charset="0"/>
                <a:ea typeface="+mn-ea"/>
              </a:rPr>
              <a:t> Last);</a:t>
            </a:r>
          </a:p>
        </p:txBody>
      </p:sp>
    </p:spTree>
    <p:extLst>
      <p:ext uri="{BB962C8B-B14F-4D97-AF65-F5344CB8AC3E}">
        <p14:creationId xmlns:p14="http://schemas.microsoft.com/office/powerpoint/2010/main" val="218686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487344"/>
            <a:ext cx="11887200" cy="391491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Language strategy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blogs.msdn.microsoft.com/</a:t>
            </a:r>
            <a:r>
              <a:rPr lang="en-US" dirty="0" err="1"/>
              <a:t>dotnet</a:t>
            </a:r>
            <a:r>
              <a:rPr lang="en-US" dirty="0"/>
              <a:t>/2017/02/01/the-net-language-strategy/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blogs.msdn.microsoft.com/</a:t>
            </a:r>
            <a:r>
              <a:rPr lang="en-US" dirty="0" err="1"/>
              <a:t>vbteam</a:t>
            </a:r>
            <a:r>
              <a:rPr lang="en-US" dirty="0"/>
              <a:t>/2017/02/01/digging-deeper-into-the-visual-basic-language-strategy/</a:t>
            </a:r>
          </a:p>
          <a:p>
            <a:pPr>
              <a:lnSpc>
                <a:spcPct val="100000"/>
              </a:lnSpc>
            </a:pPr>
            <a:r>
              <a:rPr lang="en-US" dirty="0"/>
              <a:t>C# design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github.com/</a:t>
            </a:r>
            <a:r>
              <a:rPr lang="en-US" dirty="0" err="1"/>
              <a:t>dotnet</a:t>
            </a:r>
            <a:r>
              <a:rPr lang="en-US" dirty="0"/>
              <a:t>/</a:t>
            </a:r>
            <a:r>
              <a:rPr lang="en-US" dirty="0" err="1"/>
              <a:t>csharplang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blogs.msdn.microsoft.com/</a:t>
            </a:r>
            <a:r>
              <a:rPr lang="en-US" dirty="0" err="1"/>
              <a:t>dotnet</a:t>
            </a:r>
            <a:r>
              <a:rPr lang="en-US" dirty="0"/>
              <a:t>/2017/03/09/new-features-in-c-7-0/</a:t>
            </a:r>
          </a:p>
          <a:p>
            <a:pPr>
              <a:lnSpc>
                <a:spcPct val="100000"/>
              </a:lnSpc>
            </a:pPr>
            <a:r>
              <a:rPr lang="en-US" dirty="0"/>
              <a:t>Roslyn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github.com/</a:t>
            </a:r>
            <a:r>
              <a:rPr lang="en-US" dirty="0" err="1"/>
              <a:t>dotnet</a:t>
            </a:r>
            <a:r>
              <a:rPr lang="en-US" dirty="0"/>
              <a:t>/</a:t>
            </a:r>
            <a:r>
              <a:rPr lang="en-US" dirty="0" err="1"/>
              <a:t>roslyn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03121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to find us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638" y="2278062"/>
            <a:ext cx="11887200" cy="2659190"/>
          </a:xfrm>
        </p:spPr>
        <p:txBody>
          <a:bodyPr/>
          <a:lstStyle/>
          <a:p>
            <a:pPr lvl="1" algn="ctr">
              <a:lnSpc>
                <a:spcPct val="100000"/>
              </a:lnSpc>
            </a:pPr>
            <a:r>
              <a:rPr lang="en-US" sz="3600" dirty="0"/>
              <a:t>At the “C#, Visual Basic and F#” booth</a:t>
            </a:r>
          </a:p>
          <a:p>
            <a:pPr lvl="1" algn="ctr">
              <a:lnSpc>
                <a:spcPct val="100000"/>
              </a:lnSpc>
            </a:pPr>
            <a:endParaRPr lang="en-US" sz="2800" dirty="0"/>
          </a:p>
          <a:p>
            <a:pPr lvl="1" algn="ctr">
              <a:lnSpc>
                <a:spcPct val="100000"/>
              </a:lnSpc>
            </a:pPr>
            <a:endParaRPr lang="en-US" sz="2800" dirty="0"/>
          </a:p>
          <a:p>
            <a:pPr lvl="1" algn="ctr">
              <a:lnSpc>
                <a:spcPct val="100000"/>
              </a:lnSpc>
            </a:pPr>
            <a:r>
              <a:rPr lang="en-US" sz="4800" dirty="0">
                <a:solidFill>
                  <a:schemeClr val="accent2"/>
                </a:solidFill>
              </a:rPr>
              <a:t>@</a:t>
            </a:r>
            <a:r>
              <a:rPr lang="en-US" sz="4800" dirty="0" err="1">
                <a:solidFill>
                  <a:schemeClr val="accent2"/>
                </a:solidFill>
              </a:rPr>
              <a:t>roslyn</a:t>
            </a:r>
            <a:r>
              <a:rPr lang="en-US" sz="4800" dirty="0">
                <a:solidFill>
                  <a:schemeClr val="accent2"/>
                </a:solidFill>
              </a:rPr>
              <a:t>   @</a:t>
            </a:r>
            <a:r>
              <a:rPr lang="en-US" sz="4800" dirty="0" err="1">
                <a:solidFill>
                  <a:schemeClr val="accent2"/>
                </a:solidFill>
              </a:rPr>
              <a:t>dcampbell</a:t>
            </a:r>
            <a:r>
              <a:rPr lang="en-US" sz="4800" dirty="0">
                <a:solidFill>
                  <a:schemeClr val="accent2"/>
                </a:solidFill>
              </a:rPr>
              <a:t>   @</a:t>
            </a:r>
            <a:r>
              <a:rPr lang="en-US" sz="4800" dirty="0" err="1">
                <a:solidFill>
                  <a:schemeClr val="accent2"/>
                </a:solidFill>
              </a:rPr>
              <a:t>MadsTorgersen</a:t>
            </a:r>
            <a:endParaRPr lang="en-US" sz="4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836760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0383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Future of C#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Mads Torgersen</a:t>
            </a:r>
          </a:p>
          <a:p>
            <a:r>
              <a:rPr lang="en-US" dirty="0"/>
              <a:t>Dustin Campbell</a:t>
            </a:r>
          </a:p>
          <a:p>
            <a:endParaRPr lang="en-US" dirty="0"/>
          </a:p>
          <a:p>
            <a:r>
              <a:rPr lang="en-US" sz="2800" dirty="0">
                <a:solidFill>
                  <a:schemeClr val="bg2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@</a:t>
            </a:r>
            <a:r>
              <a:rPr lang="en-US" sz="280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MadsTorgersen</a:t>
            </a:r>
            <a:r>
              <a:rPr lang="en-US" sz="2800" dirty="0">
                <a:solidFill>
                  <a:schemeClr val="bg2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, @</a:t>
            </a:r>
            <a:r>
              <a:rPr lang="en-US" sz="280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dcampbell</a:t>
            </a:r>
            <a:endParaRPr lang="en-US" sz="2800" dirty="0">
              <a:solidFill>
                <a:schemeClr val="bg2">
                  <a:lumMod val="40000"/>
                  <a:lumOff val="60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B8104</a:t>
            </a:r>
          </a:p>
        </p:txBody>
      </p:sp>
    </p:spTree>
    <p:extLst>
      <p:ext uri="{BB962C8B-B14F-4D97-AF65-F5344CB8AC3E}">
        <p14:creationId xmlns:p14="http://schemas.microsoft.com/office/powerpoint/2010/main" val="3788647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Stack Overflow</a:t>
            </a:r>
            <a:r>
              <a:rPr lang="en-US" dirty="0"/>
              <a:t> - most </a:t>
            </a:r>
            <a:r>
              <a:rPr lang="en-US" i="1" dirty="0"/>
              <a:t>popular</a:t>
            </a:r>
            <a:r>
              <a:rPr lang="en-US" dirty="0"/>
              <a:t> technologies</a:t>
            </a: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269239" y="6236146"/>
            <a:ext cx="11653523" cy="452590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>
            <a:lvl1pPr marL="342900" marR="0" indent="-3429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  <a:defRPr sz="4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584200" marR="0" indent="-2413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8001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0287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2573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/>
            </a:pPr>
            <a:r>
              <a:rPr kumimoji="0" lang="en-US" sz="1961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effectLst/>
                <a:uLnTx/>
                <a:uFillTx/>
                <a:latin typeface="Segoe UI Light"/>
                <a:ea typeface="+mn-ea"/>
                <a:cs typeface="+mn-cs"/>
                <a:hlinkClick r:id="rId2"/>
              </a:rPr>
              <a:t>stackoverflow.com/insights/survey/2017#most-popular-technologies</a:t>
            </a:r>
            <a:r>
              <a:rPr kumimoji="0" lang="en-US" sz="1961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effectLst/>
                <a:uLnTx/>
                <a:uFillTx/>
                <a:latin typeface="Segoe UI Light"/>
                <a:ea typeface="+mn-ea"/>
                <a:cs typeface="+mn-cs"/>
              </a:rPr>
              <a:t>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712" y="1514624"/>
            <a:ext cx="7245722" cy="457858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1645" y="2793183"/>
            <a:ext cx="5373901" cy="5701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18577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Stack Overflow</a:t>
            </a:r>
            <a:r>
              <a:rPr lang="en-US" dirty="0"/>
              <a:t> - most </a:t>
            </a:r>
            <a:r>
              <a:rPr lang="en-US" i="1" dirty="0"/>
              <a:t>loved</a:t>
            </a:r>
            <a:r>
              <a:rPr lang="en-US" dirty="0"/>
              <a:t> technologies</a:t>
            </a:r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269239" y="6236146"/>
            <a:ext cx="11653523" cy="452590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>
            <a:lvl1pPr marL="342900" marR="0" indent="-3429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  <a:defRPr sz="4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584200" marR="0" indent="-2413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8001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0287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2573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/>
            </a:pPr>
            <a:r>
              <a:rPr kumimoji="0" lang="en-US" sz="1961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effectLst/>
                <a:uLnTx/>
                <a:uFillTx/>
                <a:latin typeface="Segoe UI Light"/>
                <a:ea typeface="+mn-ea"/>
                <a:cs typeface="+mn-cs"/>
                <a:hlinkClick r:id="rId2"/>
              </a:rPr>
              <a:t>stackoverflow.com/insights/survey/2017#most-loved-dreaded-and-wanted</a:t>
            </a:r>
            <a:endParaRPr kumimoji="0" lang="en-US" sz="1961" b="0" i="0" u="none" strike="noStrike" kern="1200" cap="none" spc="0" normalizeH="0" baseline="0" noProof="0" dirty="0">
              <a:ln>
                <a:noFill/>
              </a:ln>
              <a:gradFill>
                <a:gsLst>
                  <a:gs pos="1250">
                    <a:srgbClr val="505050"/>
                  </a:gs>
                  <a:gs pos="100000">
                    <a:srgbClr val="505050"/>
                  </a:gs>
                </a:gsLst>
                <a:lin ang="5400000" scaled="0"/>
              </a:gradFill>
              <a:effectLst/>
              <a:uLnTx/>
              <a:uFillTx/>
              <a:latin typeface="Segoe UI Light"/>
              <a:ea typeface="+mn-ea"/>
              <a:cs typeface="+mn-c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4499" y="1521441"/>
            <a:ext cx="7093315" cy="452778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3901" y="4617785"/>
            <a:ext cx="6693943" cy="5780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2970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.NET Language Strategy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6395" y="4912169"/>
            <a:ext cx="11775265" cy="1553162"/>
            <a:chOff x="456395" y="4908201"/>
            <a:chExt cx="11775265" cy="1553162"/>
          </a:xfrm>
        </p:grpSpPr>
        <p:sp>
          <p:nvSpPr>
            <p:cNvPr id="7" name="Pentagon 6"/>
            <p:cNvSpPr/>
            <p:nvPr/>
          </p:nvSpPr>
          <p:spPr bwMode="auto">
            <a:xfrm>
              <a:off x="456395" y="4954221"/>
              <a:ext cx="3384427" cy="1507142"/>
            </a:xfrm>
            <a:prstGeom prst="homePlate">
              <a:avLst>
                <a:gd name="adj" fmla="val 19347"/>
              </a:avLst>
            </a:prstGeom>
            <a:solidFill>
              <a:srgbClr val="D83B01"/>
            </a:solidFill>
            <a:ln w="158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82672" tIns="146138" rIns="182672" bIns="14613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0" cap="all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F#</a:t>
              </a:r>
            </a:p>
          </p:txBody>
        </p:sp>
        <p:sp>
          <p:nvSpPr>
            <p:cNvPr id="8" name="Chevron 7"/>
            <p:cNvSpPr/>
            <p:nvPr/>
          </p:nvSpPr>
          <p:spPr bwMode="auto">
            <a:xfrm>
              <a:off x="3749384" y="4954221"/>
              <a:ext cx="8482276" cy="1507142"/>
            </a:xfrm>
            <a:prstGeom prst="chevron">
              <a:avLst>
                <a:gd name="adj" fmla="val 21616"/>
              </a:avLst>
            </a:prstGeom>
            <a:solidFill>
              <a:srgbClr val="E6E6E6">
                <a:alpha val="80000"/>
              </a:srgbClr>
            </a:solidFill>
            <a:ln w="158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82672" tIns="146138" rIns="182672" bIns="14613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Segoe UI" pitchFamily="34" charset="0"/>
                  <a:cs typeface="Segoe UI Semibold" panose="020B0702040204020203" pitchFamily="34" charset="0"/>
                </a:rPr>
                <a:t>10,000’s</a:t>
              </a:r>
            </a:p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Segoe UI" pitchFamily="34" charset="0"/>
                  <a:cs typeface="Segoe UI Semibold" panose="020B0702040204020203" pitchFamily="34" charset="0"/>
                </a:rPr>
                <a:t>Tens of thousands</a:t>
              </a:r>
            </a:p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Semibold" panose="020B0702040204020203" pitchFamily="34" charset="0"/>
                <a:ea typeface="Segoe UI" pitchFamily="34" charset="0"/>
                <a:cs typeface="Segoe UI Semibold" panose="020B0702040204020203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11865852" y="4908201"/>
              <a:ext cx="365808" cy="1553162"/>
            </a:xfrm>
            <a:prstGeom prst="rect">
              <a:avLst/>
            </a:prstGeom>
            <a:solidFill>
              <a:srgbClr val="F8F8F8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32472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48773" y="3207092"/>
            <a:ext cx="11782886" cy="1553162"/>
            <a:chOff x="456395" y="3210365"/>
            <a:chExt cx="11201479" cy="1553162"/>
          </a:xfrm>
        </p:grpSpPr>
        <p:sp>
          <p:nvSpPr>
            <p:cNvPr id="11" name="Pentagon 10"/>
            <p:cNvSpPr/>
            <p:nvPr/>
          </p:nvSpPr>
          <p:spPr bwMode="auto">
            <a:xfrm>
              <a:off x="456395" y="3210365"/>
              <a:ext cx="3224674" cy="1507142"/>
            </a:xfrm>
            <a:prstGeom prst="homePlate">
              <a:avLst>
                <a:gd name="adj" fmla="val 19347"/>
              </a:avLst>
            </a:prstGeom>
            <a:solidFill>
              <a:srgbClr val="D83B01"/>
            </a:solidFill>
            <a:ln w="158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82672" tIns="146138" rIns="182672" bIns="14613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0" cap="all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VB</a:t>
              </a:r>
            </a:p>
          </p:txBody>
        </p:sp>
        <p:sp>
          <p:nvSpPr>
            <p:cNvPr id="12" name="Chevron 11"/>
            <p:cNvSpPr/>
            <p:nvPr/>
          </p:nvSpPr>
          <p:spPr bwMode="auto">
            <a:xfrm>
              <a:off x="3594143" y="3210365"/>
              <a:ext cx="8063731" cy="1507142"/>
            </a:xfrm>
            <a:prstGeom prst="chevron">
              <a:avLst>
                <a:gd name="adj" fmla="val 21616"/>
              </a:avLst>
            </a:prstGeom>
            <a:solidFill>
              <a:srgbClr val="E6E6E6">
                <a:alpha val="80000"/>
              </a:srgbClr>
            </a:solidFill>
            <a:ln w="158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82672" tIns="146138" rIns="182672" bIns="14613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Segoe UI" pitchFamily="34" charset="0"/>
                  <a:cs typeface="Segoe UI Semibold" panose="020B0702040204020203" pitchFamily="34" charset="0"/>
                </a:rPr>
                <a:t>100,000’s</a:t>
              </a:r>
            </a:p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Segoe UI" pitchFamily="34" charset="0"/>
                  <a:cs typeface="Segoe UI Semibold" panose="020B0702040204020203" pitchFamily="34" charset="0"/>
                </a:rPr>
                <a:t>Hundreds of thousands</a:t>
              </a:r>
            </a:p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Semibold" panose="020B0702040204020203" pitchFamily="34" charset="0"/>
                <a:ea typeface="Segoe UI" pitchFamily="34" charset="0"/>
                <a:cs typeface="Segoe UI Semibold" panose="020B0702040204020203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11292066" y="3210365"/>
              <a:ext cx="365808" cy="1553162"/>
            </a:xfrm>
            <a:prstGeom prst="rect">
              <a:avLst/>
            </a:prstGeom>
            <a:solidFill>
              <a:srgbClr val="F8F8F8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32472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56397" y="1455996"/>
            <a:ext cx="11775262" cy="1553162"/>
            <a:chOff x="456396" y="1452028"/>
            <a:chExt cx="10733761" cy="1553162"/>
          </a:xfrm>
        </p:grpSpPr>
        <p:sp>
          <p:nvSpPr>
            <p:cNvPr id="15" name="Pentagon 14"/>
            <p:cNvSpPr/>
            <p:nvPr/>
          </p:nvSpPr>
          <p:spPr bwMode="auto">
            <a:xfrm>
              <a:off x="456396" y="1452028"/>
              <a:ext cx="3085080" cy="1507142"/>
            </a:xfrm>
            <a:prstGeom prst="homePlate">
              <a:avLst>
                <a:gd name="adj" fmla="val 19347"/>
              </a:avLst>
            </a:prstGeom>
            <a:solidFill>
              <a:srgbClr val="D83B01"/>
            </a:solidFill>
            <a:ln w="158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82672" tIns="146138" rIns="182672" bIns="14613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0" cap="all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"/>
                  <a:ea typeface="Segoe UI" pitchFamily="34" charset="0"/>
                  <a:cs typeface="Segoe UI Semilight" panose="020B0402040204020203" pitchFamily="34" charset="0"/>
                </a:rPr>
                <a:t>C#</a:t>
              </a:r>
              <a:endParaRPr kumimoji="0" lang="en-US" sz="3600" b="0" i="0" u="none" strike="noStrike" kern="0" cap="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Semilight" panose="020B0402040204020203" pitchFamily="34" charset="0"/>
                <a:ea typeface="Segoe UI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16" name="Chevron 15"/>
            <p:cNvSpPr/>
            <p:nvPr/>
          </p:nvSpPr>
          <p:spPr bwMode="auto">
            <a:xfrm>
              <a:off x="3458124" y="1452028"/>
              <a:ext cx="7732033" cy="1507142"/>
            </a:xfrm>
            <a:prstGeom prst="chevron">
              <a:avLst>
                <a:gd name="adj" fmla="val 21616"/>
              </a:avLst>
            </a:prstGeom>
            <a:solidFill>
              <a:srgbClr val="E6E6E6"/>
            </a:solidFill>
            <a:ln w="158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82672" tIns="146138" rIns="182672" bIns="14613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Segoe UI" pitchFamily="34" charset="0"/>
                  <a:cs typeface="Segoe UI Semibold" panose="020B0702040204020203" pitchFamily="34" charset="0"/>
                </a:rPr>
                <a:t>1,000,000’s</a:t>
              </a:r>
            </a:p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Segoe UI" pitchFamily="34" charset="0"/>
                  <a:cs typeface="Segoe UI Semibold" panose="020B0702040204020203" pitchFamily="34" charset="0"/>
                </a:rPr>
                <a:t>Millions</a:t>
              </a:r>
            </a:p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Semibold" panose="020B0702040204020203" pitchFamily="34" charset="0"/>
                <a:ea typeface="Segoe UI" pitchFamily="34" charset="0"/>
                <a:cs typeface="Segoe UI Semibold" panose="020B0702040204020203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10824349" y="1452028"/>
              <a:ext cx="365808" cy="1553162"/>
            </a:xfrm>
            <a:prstGeom prst="rect">
              <a:avLst/>
            </a:prstGeom>
            <a:solidFill>
              <a:srgbClr val="F8F8F8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32472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</p:grpSp>
      <p:sp>
        <p:nvSpPr>
          <p:cNvPr id="2" name="Rectangle 1"/>
          <p:cNvSpPr/>
          <p:nvPr/>
        </p:nvSpPr>
        <p:spPr bwMode="auto">
          <a:xfrm>
            <a:off x="4298018" y="2582873"/>
            <a:ext cx="7497998" cy="3657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  <a:effectLst/>
              <a:uLnTx/>
              <a:uFillTx/>
              <a:latin typeface="Segoe UI Semilight"/>
              <a:ea typeface="+mn-ea"/>
              <a:cs typeface="+mn-cs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4298018" y="4320213"/>
            <a:ext cx="749808" cy="3657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  <a:effectLst/>
              <a:uLnTx/>
              <a:uFillTx/>
              <a:latin typeface="Segoe UI Semilight"/>
              <a:ea typeface="+mn-ea"/>
              <a:cs typeface="+mn-cs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4298018" y="6057554"/>
            <a:ext cx="73152" cy="3657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  <a:effectLst/>
              <a:uLnTx/>
              <a:uFillTx/>
              <a:latin typeface="Segoe UI Semi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3009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C#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6395" y="4912169"/>
            <a:ext cx="11775265" cy="1553162"/>
            <a:chOff x="456395" y="4908201"/>
            <a:chExt cx="11775265" cy="1553162"/>
          </a:xfrm>
        </p:grpSpPr>
        <p:sp>
          <p:nvSpPr>
            <p:cNvPr id="7" name="Pentagon 6"/>
            <p:cNvSpPr/>
            <p:nvPr/>
          </p:nvSpPr>
          <p:spPr bwMode="auto">
            <a:xfrm>
              <a:off x="456395" y="4954221"/>
              <a:ext cx="3384427" cy="1507142"/>
            </a:xfrm>
            <a:prstGeom prst="homePlate">
              <a:avLst>
                <a:gd name="adj" fmla="val 19347"/>
              </a:avLst>
            </a:prstGeom>
            <a:solidFill>
              <a:srgbClr val="D83B01"/>
            </a:solidFill>
            <a:ln w="158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82672" tIns="146138" rIns="182672" bIns="14613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0" cap="all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F#</a:t>
              </a:r>
            </a:p>
          </p:txBody>
        </p:sp>
        <p:sp>
          <p:nvSpPr>
            <p:cNvPr id="8" name="Chevron 7"/>
            <p:cNvSpPr/>
            <p:nvPr/>
          </p:nvSpPr>
          <p:spPr bwMode="auto">
            <a:xfrm>
              <a:off x="3749384" y="4954221"/>
              <a:ext cx="8482276" cy="1507142"/>
            </a:xfrm>
            <a:prstGeom prst="chevron">
              <a:avLst>
                <a:gd name="adj" fmla="val 21616"/>
              </a:avLst>
            </a:prstGeom>
            <a:solidFill>
              <a:srgbClr val="E6E6E6">
                <a:alpha val="80000"/>
              </a:srgbClr>
            </a:solidFill>
            <a:ln w="158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82672" tIns="146138" rIns="182672" bIns="14613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Segoe UI" pitchFamily="34" charset="0"/>
                  <a:cs typeface="Segoe UI Semibold" panose="020B0702040204020203" pitchFamily="34" charset="0"/>
                </a:rPr>
                <a:t>10,000’s</a:t>
              </a:r>
            </a:p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Segoe UI" pitchFamily="34" charset="0"/>
                  <a:cs typeface="Segoe UI Semibold" panose="020B0702040204020203" pitchFamily="34" charset="0"/>
                </a:rPr>
                <a:t>Tens of thousands</a:t>
              </a:r>
            </a:p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Semibold" panose="020B0702040204020203" pitchFamily="34" charset="0"/>
                <a:ea typeface="Segoe UI" pitchFamily="34" charset="0"/>
                <a:cs typeface="Segoe UI Semibold" panose="020B0702040204020203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11865852" y="4908201"/>
              <a:ext cx="365808" cy="1553162"/>
            </a:xfrm>
            <a:prstGeom prst="rect">
              <a:avLst/>
            </a:prstGeom>
            <a:solidFill>
              <a:srgbClr val="F8F8F8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32472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48773" y="3207092"/>
            <a:ext cx="11782886" cy="1553162"/>
            <a:chOff x="456395" y="3210365"/>
            <a:chExt cx="11201479" cy="1553162"/>
          </a:xfrm>
        </p:grpSpPr>
        <p:sp>
          <p:nvSpPr>
            <p:cNvPr id="11" name="Pentagon 10"/>
            <p:cNvSpPr/>
            <p:nvPr/>
          </p:nvSpPr>
          <p:spPr bwMode="auto">
            <a:xfrm>
              <a:off x="456395" y="3210365"/>
              <a:ext cx="3224674" cy="1507142"/>
            </a:xfrm>
            <a:prstGeom prst="homePlate">
              <a:avLst>
                <a:gd name="adj" fmla="val 19347"/>
              </a:avLst>
            </a:prstGeom>
            <a:solidFill>
              <a:srgbClr val="D83B01"/>
            </a:solidFill>
            <a:ln w="158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82672" tIns="146138" rIns="182672" bIns="14613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0" cap="all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VB</a:t>
              </a:r>
            </a:p>
          </p:txBody>
        </p:sp>
        <p:sp>
          <p:nvSpPr>
            <p:cNvPr id="12" name="Chevron 11"/>
            <p:cNvSpPr/>
            <p:nvPr/>
          </p:nvSpPr>
          <p:spPr bwMode="auto">
            <a:xfrm>
              <a:off x="3594143" y="3210365"/>
              <a:ext cx="8063731" cy="1507142"/>
            </a:xfrm>
            <a:prstGeom prst="chevron">
              <a:avLst>
                <a:gd name="adj" fmla="val 21616"/>
              </a:avLst>
            </a:prstGeom>
            <a:solidFill>
              <a:srgbClr val="E6E6E6">
                <a:alpha val="80000"/>
              </a:srgbClr>
            </a:solidFill>
            <a:ln w="158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82672" tIns="146138" rIns="182672" bIns="14613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Segoe UI" pitchFamily="34" charset="0"/>
                  <a:cs typeface="Segoe UI Semibold" panose="020B0702040204020203" pitchFamily="34" charset="0"/>
                </a:rPr>
                <a:t>100,000’s</a:t>
              </a:r>
            </a:p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Segoe UI" pitchFamily="34" charset="0"/>
                  <a:cs typeface="Segoe UI Semibold" panose="020B0702040204020203" pitchFamily="34" charset="0"/>
                </a:rPr>
                <a:t>Hundreds of thousands</a:t>
              </a:r>
            </a:p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Semibold" panose="020B0702040204020203" pitchFamily="34" charset="0"/>
                <a:ea typeface="Segoe UI" pitchFamily="34" charset="0"/>
                <a:cs typeface="Segoe UI Semibold" panose="020B0702040204020203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11292066" y="3210365"/>
              <a:ext cx="365808" cy="1553162"/>
            </a:xfrm>
            <a:prstGeom prst="rect">
              <a:avLst/>
            </a:prstGeom>
            <a:solidFill>
              <a:srgbClr val="F8F8F8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32472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56397" y="1455996"/>
            <a:ext cx="11775262" cy="1553162"/>
            <a:chOff x="456396" y="1452028"/>
            <a:chExt cx="10733761" cy="1553162"/>
          </a:xfrm>
        </p:grpSpPr>
        <p:sp>
          <p:nvSpPr>
            <p:cNvPr id="15" name="Pentagon 14"/>
            <p:cNvSpPr/>
            <p:nvPr/>
          </p:nvSpPr>
          <p:spPr bwMode="auto">
            <a:xfrm>
              <a:off x="456396" y="1452028"/>
              <a:ext cx="3085080" cy="1507142"/>
            </a:xfrm>
            <a:prstGeom prst="homePlate">
              <a:avLst>
                <a:gd name="adj" fmla="val 19347"/>
              </a:avLst>
            </a:prstGeom>
            <a:solidFill>
              <a:srgbClr val="D83B01"/>
            </a:solidFill>
            <a:ln w="158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82672" tIns="146138" rIns="182672" bIns="14613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0" cap="all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"/>
                  <a:ea typeface="Segoe UI" pitchFamily="34" charset="0"/>
                  <a:cs typeface="Segoe UI Semilight" panose="020B0402040204020203" pitchFamily="34" charset="0"/>
                </a:rPr>
                <a:t>C#</a:t>
              </a:r>
              <a:endParaRPr kumimoji="0" lang="en-US" sz="3600" b="0" i="0" u="none" strike="noStrike" kern="0" cap="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Semilight" panose="020B0402040204020203" pitchFamily="34" charset="0"/>
                <a:ea typeface="Segoe UI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16" name="Chevron 15"/>
            <p:cNvSpPr/>
            <p:nvPr/>
          </p:nvSpPr>
          <p:spPr bwMode="auto">
            <a:xfrm>
              <a:off x="3458124" y="1452028"/>
              <a:ext cx="7732033" cy="1507142"/>
            </a:xfrm>
            <a:prstGeom prst="chevron">
              <a:avLst>
                <a:gd name="adj" fmla="val 21616"/>
              </a:avLst>
            </a:prstGeom>
            <a:solidFill>
              <a:srgbClr val="E6E6E6"/>
            </a:solidFill>
            <a:ln w="158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82672" tIns="146138" rIns="182672" bIns="14613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Segoe UI" pitchFamily="34" charset="0"/>
                  <a:cs typeface="Segoe UI Semibold" panose="020B0702040204020203" pitchFamily="34" charset="0"/>
                </a:rPr>
                <a:t>1,000,000’s</a:t>
              </a:r>
            </a:p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Segoe UI" pitchFamily="34" charset="0"/>
                  <a:cs typeface="Segoe UI Semibold" panose="020B0702040204020203" pitchFamily="34" charset="0"/>
                </a:rPr>
                <a:t>Millions</a:t>
              </a:r>
            </a:p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Semibold" panose="020B0702040204020203" pitchFamily="34" charset="0"/>
                <a:ea typeface="Segoe UI" pitchFamily="34" charset="0"/>
                <a:cs typeface="Segoe UI Semibold" panose="020B0702040204020203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10824349" y="1452028"/>
              <a:ext cx="365808" cy="1553162"/>
            </a:xfrm>
            <a:prstGeom prst="rect">
              <a:avLst/>
            </a:prstGeom>
            <a:solidFill>
              <a:srgbClr val="F8F8F8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32472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</p:grpSp>
      <p:sp>
        <p:nvSpPr>
          <p:cNvPr id="2" name="Rectangle 1"/>
          <p:cNvSpPr/>
          <p:nvPr/>
        </p:nvSpPr>
        <p:spPr bwMode="auto">
          <a:xfrm>
            <a:off x="4298018" y="2582873"/>
            <a:ext cx="7497998" cy="3657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  <a:effectLst/>
              <a:uLnTx/>
              <a:uFillTx/>
              <a:latin typeface="Segoe UI Semilight"/>
              <a:ea typeface="+mn-ea"/>
              <a:cs typeface="+mn-cs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4298018" y="4320213"/>
            <a:ext cx="749808" cy="3657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  <a:effectLst/>
              <a:uLnTx/>
              <a:uFillTx/>
              <a:latin typeface="Segoe UI Semilight"/>
              <a:ea typeface="+mn-ea"/>
              <a:cs typeface="+mn-cs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4298018" y="6057554"/>
            <a:ext cx="73152" cy="3657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  <a:effectLst/>
              <a:uLnTx/>
              <a:uFillTx/>
              <a:latin typeface="Segoe UI Semilight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366141" y="3131506"/>
            <a:ext cx="11704192" cy="3405743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 Semilight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586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 Basic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6395" y="4912169"/>
            <a:ext cx="11775265" cy="1553162"/>
            <a:chOff x="456395" y="4908201"/>
            <a:chExt cx="11775265" cy="1553162"/>
          </a:xfrm>
        </p:grpSpPr>
        <p:sp>
          <p:nvSpPr>
            <p:cNvPr id="7" name="Pentagon 6"/>
            <p:cNvSpPr/>
            <p:nvPr/>
          </p:nvSpPr>
          <p:spPr bwMode="auto">
            <a:xfrm>
              <a:off x="456395" y="4954221"/>
              <a:ext cx="3384427" cy="1507142"/>
            </a:xfrm>
            <a:prstGeom prst="homePlate">
              <a:avLst>
                <a:gd name="adj" fmla="val 19347"/>
              </a:avLst>
            </a:prstGeom>
            <a:solidFill>
              <a:srgbClr val="D83B01"/>
            </a:solidFill>
            <a:ln w="158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82672" tIns="146138" rIns="182672" bIns="14613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0" cap="all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F#</a:t>
              </a:r>
            </a:p>
          </p:txBody>
        </p:sp>
        <p:sp>
          <p:nvSpPr>
            <p:cNvPr id="8" name="Chevron 7"/>
            <p:cNvSpPr/>
            <p:nvPr/>
          </p:nvSpPr>
          <p:spPr bwMode="auto">
            <a:xfrm>
              <a:off x="3749384" y="4954221"/>
              <a:ext cx="8482276" cy="1507142"/>
            </a:xfrm>
            <a:prstGeom prst="chevron">
              <a:avLst>
                <a:gd name="adj" fmla="val 21616"/>
              </a:avLst>
            </a:prstGeom>
            <a:solidFill>
              <a:srgbClr val="E6E6E6">
                <a:alpha val="80000"/>
              </a:srgbClr>
            </a:solidFill>
            <a:ln w="158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82672" tIns="146138" rIns="182672" bIns="14613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Segoe UI" pitchFamily="34" charset="0"/>
                  <a:cs typeface="Segoe UI Semibold" panose="020B0702040204020203" pitchFamily="34" charset="0"/>
                </a:rPr>
                <a:t>10,000’s</a:t>
              </a:r>
            </a:p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Segoe UI" pitchFamily="34" charset="0"/>
                  <a:cs typeface="Segoe UI Semibold" panose="020B0702040204020203" pitchFamily="34" charset="0"/>
                </a:rPr>
                <a:t>Tens of thousands</a:t>
              </a:r>
            </a:p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Semibold" panose="020B0702040204020203" pitchFamily="34" charset="0"/>
                <a:ea typeface="Segoe UI" pitchFamily="34" charset="0"/>
                <a:cs typeface="Segoe UI Semibold" panose="020B0702040204020203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11865852" y="4908201"/>
              <a:ext cx="365808" cy="1553162"/>
            </a:xfrm>
            <a:prstGeom prst="rect">
              <a:avLst/>
            </a:prstGeom>
            <a:solidFill>
              <a:srgbClr val="F8F8F8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32472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48773" y="3207092"/>
            <a:ext cx="11782886" cy="1553162"/>
            <a:chOff x="456395" y="3210365"/>
            <a:chExt cx="11201479" cy="1553162"/>
          </a:xfrm>
        </p:grpSpPr>
        <p:sp>
          <p:nvSpPr>
            <p:cNvPr id="11" name="Pentagon 10"/>
            <p:cNvSpPr/>
            <p:nvPr/>
          </p:nvSpPr>
          <p:spPr bwMode="auto">
            <a:xfrm>
              <a:off x="456395" y="3210365"/>
              <a:ext cx="3224674" cy="1507142"/>
            </a:xfrm>
            <a:prstGeom prst="homePlate">
              <a:avLst>
                <a:gd name="adj" fmla="val 19347"/>
              </a:avLst>
            </a:prstGeom>
            <a:solidFill>
              <a:srgbClr val="D83B01"/>
            </a:solidFill>
            <a:ln w="158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82672" tIns="146138" rIns="182672" bIns="14613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0" cap="all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VB</a:t>
              </a:r>
            </a:p>
          </p:txBody>
        </p:sp>
        <p:sp>
          <p:nvSpPr>
            <p:cNvPr id="12" name="Chevron 11"/>
            <p:cNvSpPr/>
            <p:nvPr/>
          </p:nvSpPr>
          <p:spPr bwMode="auto">
            <a:xfrm>
              <a:off x="3594143" y="3210365"/>
              <a:ext cx="8063731" cy="1507142"/>
            </a:xfrm>
            <a:prstGeom prst="chevron">
              <a:avLst>
                <a:gd name="adj" fmla="val 21616"/>
              </a:avLst>
            </a:prstGeom>
            <a:solidFill>
              <a:srgbClr val="E6E6E6">
                <a:alpha val="80000"/>
              </a:srgbClr>
            </a:solidFill>
            <a:ln w="158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82672" tIns="146138" rIns="182672" bIns="14613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Segoe UI" pitchFamily="34" charset="0"/>
                  <a:cs typeface="Segoe UI Semibold" panose="020B0702040204020203" pitchFamily="34" charset="0"/>
                </a:rPr>
                <a:t>100,000’s</a:t>
              </a:r>
            </a:p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Segoe UI" pitchFamily="34" charset="0"/>
                  <a:cs typeface="Segoe UI Semibold" panose="020B0702040204020203" pitchFamily="34" charset="0"/>
                </a:rPr>
                <a:t>Hundreds of thousands</a:t>
              </a:r>
            </a:p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Semibold" panose="020B0702040204020203" pitchFamily="34" charset="0"/>
                <a:ea typeface="Segoe UI" pitchFamily="34" charset="0"/>
                <a:cs typeface="Segoe UI Semibold" panose="020B0702040204020203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11292066" y="3210365"/>
              <a:ext cx="365808" cy="1553162"/>
            </a:xfrm>
            <a:prstGeom prst="rect">
              <a:avLst/>
            </a:prstGeom>
            <a:solidFill>
              <a:srgbClr val="F8F8F8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32472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56397" y="1455996"/>
            <a:ext cx="11775262" cy="1553162"/>
            <a:chOff x="456396" y="1452028"/>
            <a:chExt cx="10733761" cy="1553162"/>
          </a:xfrm>
        </p:grpSpPr>
        <p:sp>
          <p:nvSpPr>
            <p:cNvPr id="15" name="Pentagon 14"/>
            <p:cNvSpPr/>
            <p:nvPr/>
          </p:nvSpPr>
          <p:spPr bwMode="auto">
            <a:xfrm>
              <a:off x="456396" y="1452028"/>
              <a:ext cx="3085080" cy="1507142"/>
            </a:xfrm>
            <a:prstGeom prst="homePlate">
              <a:avLst>
                <a:gd name="adj" fmla="val 19347"/>
              </a:avLst>
            </a:prstGeom>
            <a:solidFill>
              <a:srgbClr val="D83B01"/>
            </a:solidFill>
            <a:ln w="158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82672" tIns="146138" rIns="182672" bIns="14613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0" cap="all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"/>
                  <a:ea typeface="Segoe UI" pitchFamily="34" charset="0"/>
                  <a:cs typeface="Segoe UI Semilight" panose="020B0402040204020203" pitchFamily="34" charset="0"/>
                </a:rPr>
                <a:t>C#</a:t>
              </a:r>
              <a:endParaRPr kumimoji="0" lang="en-US" sz="3600" b="0" i="0" u="none" strike="noStrike" kern="0" cap="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Semilight" panose="020B0402040204020203" pitchFamily="34" charset="0"/>
                <a:ea typeface="Segoe UI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16" name="Chevron 15"/>
            <p:cNvSpPr/>
            <p:nvPr/>
          </p:nvSpPr>
          <p:spPr bwMode="auto">
            <a:xfrm>
              <a:off x="3458124" y="1452028"/>
              <a:ext cx="7732033" cy="1507142"/>
            </a:xfrm>
            <a:prstGeom prst="chevron">
              <a:avLst>
                <a:gd name="adj" fmla="val 21616"/>
              </a:avLst>
            </a:prstGeom>
            <a:solidFill>
              <a:srgbClr val="E6E6E6"/>
            </a:solidFill>
            <a:ln w="158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82672" tIns="146138" rIns="182672" bIns="14613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Segoe UI" pitchFamily="34" charset="0"/>
                  <a:cs typeface="Segoe UI Semibold" panose="020B0702040204020203" pitchFamily="34" charset="0"/>
                </a:rPr>
                <a:t>1,000,000’s</a:t>
              </a:r>
            </a:p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Segoe UI" pitchFamily="34" charset="0"/>
                  <a:cs typeface="Segoe UI Semibold" panose="020B0702040204020203" pitchFamily="34" charset="0"/>
                </a:rPr>
                <a:t>Millions</a:t>
              </a:r>
            </a:p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Semibold" panose="020B0702040204020203" pitchFamily="34" charset="0"/>
                <a:ea typeface="Segoe UI" pitchFamily="34" charset="0"/>
                <a:cs typeface="Segoe UI Semibold" panose="020B0702040204020203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10824349" y="1452028"/>
              <a:ext cx="365808" cy="1553162"/>
            </a:xfrm>
            <a:prstGeom prst="rect">
              <a:avLst/>
            </a:prstGeom>
            <a:solidFill>
              <a:srgbClr val="F8F8F8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32472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</p:grpSp>
      <p:sp>
        <p:nvSpPr>
          <p:cNvPr id="2" name="Rectangle 1"/>
          <p:cNvSpPr/>
          <p:nvPr/>
        </p:nvSpPr>
        <p:spPr bwMode="auto">
          <a:xfrm>
            <a:off x="4298018" y="2582873"/>
            <a:ext cx="7497998" cy="3657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  <a:effectLst/>
              <a:uLnTx/>
              <a:uFillTx/>
              <a:latin typeface="Segoe UI Semilight"/>
              <a:ea typeface="+mn-ea"/>
              <a:cs typeface="+mn-cs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4298018" y="4320213"/>
            <a:ext cx="749808" cy="3657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  <a:effectLst/>
              <a:uLnTx/>
              <a:uFillTx/>
              <a:latin typeface="Segoe UI Semilight"/>
              <a:ea typeface="+mn-ea"/>
              <a:cs typeface="+mn-cs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4298018" y="6057554"/>
            <a:ext cx="73152" cy="3657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  <a:effectLst/>
              <a:uLnTx/>
              <a:uFillTx/>
              <a:latin typeface="Segoe UI Semilight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366141" y="4868847"/>
            <a:ext cx="11704192" cy="1668402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 Semiligh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66141" y="1371665"/>
            <a:ext cx="11704192" cy="1668402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 Semilight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19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F#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6395" y="4912169"/>
            <a:ext cx="11775265" cy="1553162"/>
            <a:chOff x="456395" y="4908201"/>
            <a:chExt cx="11775265" cy="1553162"/>
          </a:xfrm>
        </p:grpSpPr>
        <p:sp>
          <p:nvSpPr>
            <p:cNvPr id="7" name="Pentagon 6"/>
            <p:cNvSpPr/>
            <p:nvPr/>
          </p:nvSpPr>
          <p:spPr bwMode="auto">
            <a:xfrm>
              <a:off x="456395" y="4954221"/>
              <a:ext cx="3384427" cy="1507142"/>
            </a:xfrm>
            <a:prstGeom prst="homePlate">
              <a:avLst>
                <a:gd name="adj" fmla="val 19347"/>
              </a:avLst>
            </a:prstGeom>
            <a:solidFill>
              <a:srgbClr val="D83B01"/>
            </a:solidFill>
            <a:ln w="158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82672" tIns="146138" rIns="182672" bIns="14613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0" cap="all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F#</a:t>
              </a:r>
            </a:p>
          </p:txBody>
        </p:sp>
        <p:sp>
          <p:nvSpPr>
            <p:cNvPr id="8" name="Chevron 7"/>
            <p:cNvSpPr/>
            <p:nvPr/>
          </p:nvSpPr>
          <p:spPr bwMode="auto">
            <a:xfrm>
              <a:off x="3749384" y="4954221"/>
              <a:ext cx="8482276" cy="1507142"/>
            </a:xfrm>
            <a:prstGeom prst="chevron">
              <a:avLst>
                <a:gd name="adj" fmla="val 21616"/>
              </a:avLst>
            </a:prstGeom>
            <a:solidFill>
              <a:srgbClr val="E6E6E6">
                <a:alpha val="80000"/>
              </a:srgbClr>
            </a:solidFill>
            <a:ln w="158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82672" tIns="146138" rIns="182672" bIns="14613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Segoe UI" pitchFamily="34" charset="0"/>
                  <a:cs typeface="Segoe UI Semibold" panose="020B0702040204020203" pitchFamily="34" charset="0"/>
                </a:rPr>
                <a:t>10,000’s</a:t>
              </a:r>
            </a:p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Segoe UI" pitchFamily="34" charset="0"/>
                  <a:cs typeface="Segoe UI Semibold" panose="020B0702040204020203" pitchFamily="34" charset="0"/>
                </a:rPr>
                <a:t>Tens of thousands</a:t>
              </a:r>
            </a:p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Semibold" panose="020B0702040204020203" pitchFamily="34" charset="0"/>
                <a:ea typeface="Segoe UI" pitchFamily="34" charset="0"/>
                <a:cs typeface="Segoe UI Semibold" panose="020B0702040204020203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11865852" y="4908201"/>
              <a:ext cx="365808" cy="1553162"/>
            </a:xfrm>
            <a:prstGeom prst="rect">
              <a:avLst/>
            </a:prstGeom>
            <a:solidFill>
              <a:srgbClr val="F8F8F8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32472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48773" y="3207092"/>
            <a:ext cx="11782886" cy="1553162"/>
            <a:chOff x="456395" y="3210365"/>
            <a:chExt cx="11201479" cy="1553162"/>
          </a:xfrm>
        </p:grpSpPr>
        <p:sp>
          <p:nvSpPr>
            <p:cNvPr id="11" name="Pentagon 10"/>
            <p:cNvSpPr/>
            <p:nvPr/>
          </p:nvSpPr>
          <p:spPr bwMode="auto">
            <a:xfrm>
              <a:off x="456395" y="3210365"/>
              <a:ext cx="3224674" cy="1507142"/>
            </a:xfrm>
            <a:prstGeom prst="homePlate">
              <a:avLst>
                <a:gd name="adj" fmla="val 19347"/>
              </a:avLst>
            </a:prstGeom>
            <a:solidFill>
              <a:srgbClr val="D83B01"/>
            </a:solidFill>
            <a:ln w="158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82672" tIns="146138" rIns="182672" bIns="14613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0" cap="all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VB</a:t>
              </a:r>
            </a:p>
          </p:txBody>
        </p:sp>
        <p:sp>
          <p:nvSpPr>
            <p:cNvPr id="12" name="Chevron 11"/>
            <p:cNvSpPr/>
            <p:nvPr/>
          </p:nvSpPr>
          <p:spPr bwMode="auto">
            <a:xfrm>
              <a:off x="3594143" y="3210365"/>
              <a:ext cx="8063731" cy="1507142"/>
            </a:xfrm>
            <a:prstGeom prst="chevron">
              <a:avLst>
                <a:gd name="adj" fmla="val 21616"/>
              </a:avLst>
            </a:prstGeom>
            <a:solidFill>
              <a:srgbClr val="E6E6E6">
                <a:alpha val="80000"/>
              </a:srgbClr>
            </a:solidFill>
            <a:ln w="158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82672" tIns="146138" rIns="182672" bIns="14613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Segoe UI" pitchFamily="34" charset="0"/>
                  <a:cs typeface="Segoe UI Semibold" panose="020B0702040204020203" pitchFamily="34" charset="0"/>
                </a:rPr>
                <a:t>100,000’s</a:t>
              </a:r>
            </a:p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Segoe UI" pitchFamily="34" charset="0"/>
                  <a:cs typeface="Segoe UI Semibold" panose="020B0702040204020203" pitchFamily="34" charset="0"/>
                </a:rPr>
                <a:t>Hundreds of thousands</a:t>
              </a:r>
            </a:p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Semibold" panose="020B0702040204020203" pitchFamily="34" charset="0"/>
                <a:ea typeface="Segoe UI" pitchFamily="34" charset="0"/>
                <a:cs typeface="Segoe UI Semibold" panose="020B0702040204020203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11292066" y="3210365"/>
              <a:ext cx="365808" cy="1553162"/>
            </a:xfrm>
            <a:prstGeom prst="rect">
              <a:avLst/>
            </a:prstGeom>
            <a:solidFill>
              <a:srgbClr val="F8F8F8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32472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56397" y="1455996"/>
            <a:ext cx="11775262" cy="1553162"/>
            <a:chOff x="456396" y="1452028"/>
            <a:chExt cx="10733761" cy="1553162"/>
          </a:xfrm>
        </p:grpSpPr>
        <p:sp>
          <p:nvSpPr>
            <p:cNvPr id="15" name="Pentagon 14"/>
            <p:cNvSpPr/>
            <p:nvPr/>
          </p:nvSpPr>
          <p:spPr bwMode="auto">
            <a:xfrm>
              <a:off x="456396" y="1452028"/>
              <a:ext cx="3085080" cy="1507142"/>
            </a:xfrm>
            <a:prstGeom prst="homePlate">
              <a:avLst>
                <a:gd name="adj" fmla="val 19347"/>
              </a:avLst>
            </a:prstGeom>
            <a:solidFill>
              <a:srgbClr val="D83B01"/>
            </a:solidFill>
            <a:ln w="158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82672" tIns="146138" rIns="182672" bIns="14613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0" cap="all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"/>
                  <a:ea typeface="Segoe UI" pitchFamily="34" charset="0"/>
                  <a:cs typeface="Segoe UI Semilight" panose="020B0402040204020203" pitchFamily="34" charset="0"/>
                </a:rPr>
                <a:t>C#</a:t>
              </a:r>
              <a:endParaRPr kumimoji="0" lang="en-US" sz="3600" b="0" i="0" u="none" strike="noStrike" kern="0" cap="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Semilight" panose="020B0402040204020203" pitchFamily="34" charset="0"/>
                <a:ea typeface="Segoe UI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16" name="Chevron 15"/>
            <p:cNvSpPr/>
            <p:nvPr/>
          </p:nvSpPr>
          <p:spPr bwMode="auto">
            <a:xfrm>
              <a:off x="3458124" y="1452028"/>
              <a:ext cx="7732033" cy="1507142"/>
            </a:xfrm>
            <a:prstGeom prst="chevron">
              <a:avLst>
                <a:gd name="adj" fmla="val 21616"/>
              </a:avLst>
            </a:prstGeom>
            <a:solidFill>
              <a:srgbClr val="E6E6E6"/>
            </a:solidFill>
            <a:ln w="158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82672" tIns="146138" rIns="182672" bIns="14613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Segoe UI" pitchFamily="34" charset="0"/>
                  <a:cs typeface="Segoe UI Semibold" panose="020B0702040204020203" pitchFamily="34" charset="0"/>
                </a:rPr>
                <a:t>1,000,000’s</a:t>
              </a:r>
            </a:p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Segoe UI" pitchFamily="34" charset="0"/>
                  <a:cs typeface="Segoe UI Semibold" panose="020B0702040204020203" pitchFamily="34" charset="0"/>
                </a:rPr>
                <a:t>Millions</a:t>
              </a:r>
            </a:p>
            <a:p>
              <a:pPr marL="0" marR="0" lvl="0" indent="0" algn="l" defTabSz="9314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Segoe UI Semibold" panose="020B0702040204020203" pitchFamily="34" charset="0"/>
                <a:ea typeface="Segoe UI" pitchFamily="34" charset="0"/>
                <a:cs typeface="Segoe UI Semibold" panose="020B0702040204020203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10824349" y="1452028"/>
              <a:ext cx="365808" cy="1553162"/>
            </a:xfrm>
            <a:prstGeom prst="rect">
              <a:avLst/>
            </a:prstGeom>
            <a:solidFill>
              <a:srgbClr val="F8F8F8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32472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</p:grpSp>
      <p:sp>
        <p:nvSpPr>
          <p:cNvPr id="2" name="Rectangle 1"/>
          <p:cNvSpPr/>
          <p:nvPr/>
        </p:nvSpPr>
        <p:spPr bwMode="auto">
          <a:xfrm>
            <a:off x="4298018" y="2582873"/>
            <a:ext cx="7497998" cy="3657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  <a:effectLst/>
              <a:uLnTx/>
              <a:uFillTx/>
              <a:latin typeface="Segoe UI Semilight"/>
              <a:ea typeface="+mn-ea"/>
              <a:cs typeface="+mn-cs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4298018" y="4320213"/>
            <a:ext cx="749808" cy="3657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  <a:effectLst/>
              <a:uLnTx/>
              <a:uFillTx/>
              <a:latin typeface="Segoe UI Semilight"/>
              <a:ea typeface="+mn-ea"/>
              <a:cs typeface="+mn-cs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4298018" y="6057554"/>
            <a:ext cx="73152" cy="3657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32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  <a:effectLst/>
              <a:uLnTx/>
              <a:uFillTx/>
              <a:latin typeface="Segoe UI Semilight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366141" y="1394165"/>
            <a:ext cx="11704192" cy="3405743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 Semilight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879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C#: The road ahead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03237" y="1212850"/>
            <a:ext cx="11660966" cy="524451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C# 7.0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It’s there – use it!</a:t>
            </a:r>
          </a:p>
          <a:p>
            <a:pPr>
              <a:lnSpc>
                <a:spcPct val="100000"/>
              </a:lnSpc>
            </a:pPr>
            <a:r>
              <a:rPr lang="en-US" dirty="0"/>
              <a:t>C# 7.1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First point release – tiny features</a:t>
            </a:r>
          </a:p>
          <a:p>
            <a:pPr>
              <a:lnSpc>
                <a:spcPct val="100000"/>
              </a:lnSpc>
            </a:pPr>
            <a:r>
              <a:rPr lang="en-US" dirty="0"/>
              <a:t>C# 7.2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Safe, efficient low-level code</a:t>
            </a:r>
          </a:p>
          <a:p>
            <a:pPr>
              <a:lnSpc>
                <a:spcPct val="100000"/>
              </a:lnSpc>
            </a:pPr>
            <a:r>
              <a:rPr lang="en-US" dirty="0"/>
              <a:t>C# 7.3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Next steps for pattern matching?</a:t>
            </a:r>
          </a:p>
          <a:p>
            <a:pPr>
              <a:lnSpc>
                <a:spcPct val="100000"/>
              </a:lnSpc>
            </a:pPr>
            <a:r>
              <a:rPr lang="en-US" dirty="0"/>
              <a:t>C# 8.0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Major features</a:t>
            </a:r>
          </a:p>
        </p:txBody>
      </p:sp>
      <p:sp>
        <p:nvSpPr>
          <p:cNvPr id="4" name="Rectangle: Rounded Corners 3"/>
          <p:cNvSpPr/>
          <p:nvPr/>
        </p:nvSpPr>
        <p:spPr bwMode="auto">
          <a:xfrm>
            <a:off x="427036" y="1211262"/>
            <a:ext cx="4191000" cy="2209800"/>
          </a:xfrm>
          <a:prstGeom prst="roundRect">
            <a:avLst/>
          </a:prstGeom>
          <a:noFill/>
          <a:ln w="38100">
            <a:solidFill>
              <a:schemeClr val="accent5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 Semiligh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Rectangle: Rounded Corners 4"/>
          <p:cNvSpPr/>
          <p:nvPr/>
        </p:nvSpPr>
        <p:spPr bwMode="auto">
          <a:xfrm>
            <a:off x="427036" y="5326062"/>
            <a:ext cx="2438400" cy="1219200"/>
          </a:xfrm>
          <a:prstGeom prst="roundRect">
            <a:avLst/>
          </a:prstGeom>
          <a:noFill/>
          <a:ln w="38100">
            <a:solidFill>
              <a:schemeClr val="accent5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 Semiligh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65836" y="1678100"/>
            <a:ext cx="3168175" cy="1209562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0" i="0" u="none" strike="noStrike" kern="1200" cap="none" spc="0" normalizeH="0" baseline="0" noProof="0" dirty="0">
                <a:ln>
                  <a:noFill/>
                </a:ln>
                <a:solidFill>
                  <a:srgbClr val="FFB900"/>
                </a:solidFill>
                <a:effectLst/>
                <a:uLnTx/>
                <a:uFillTx/>
                <a:latin typeface="Segoe UI Semilight"/>
                <a:ea typeface="+mn-ea"/>
                <a:cs typeface="+mn-cs"/>
              </a:rPr>
              <a:t>Demos!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52529" y="5326062"/>
            <a:ext cx="5232907" cy="1209562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0" i="0" u="none" strike="noStrike" kern="1200" cap="none" spc="0" normalizeH="0" baseline="0" noProof="0" dirty="0">
                <a:ln>
                  <a:noFill/>
                </a:ln>
                <a:solidFill>
                  <a:srgbClr val="FFB900"/>
                </a:solidFill>
                <a:effectLst/>
                <a:uLnTx/>
                <a:uFillTx/>
                <a:latin typeface="Segoe UI Semilight"/>
                <a:ea typeface="+mn-ea"/>
                <a:cs typeface="+mn-cs"/>
              </a:rPr>
              <a:t>More demos!</a:t>
            </a:r>
          </a:p>
        </p:txBody>
      </p:sp>
    </p:spTree>
    <p:extLst>
      <p:ext uri="{BB962C8B-B14F-4D97-AF65-F5344CB8AC3E}">
        <p14:creationId xmlns:p14="http://schemas.microsoft.com/office/powerpoint/2010/main" val="132881964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5" grpId="0" animBg="1"/>
      <p:bldP spid="6" grpId="0"/>
      <p:bldP spid="7" grpId="0"/>
    </p:bldLst>
  </p:timing>
</p:sld>
</file>

<file path=ppt/theme/theme1.xml><?xml version="1.0" encoding="utf-8"?>
<a:theme xmlns:a="http://schemas.openxmlformats.org/drawingml/2006/main" name="5-50111_Build 2017_LIGHT GRAY TEMPLATE">
  <a:themeElements>
    <a:clrScheme name="Build 2017 Colors">
      <a:dk1>
        <a:srgbClr val="505050"/>
      </a:dk1>
      <a:lt1>
        <a:srgbClr val="FFFFFF"/>
      </a:lt1>
      <a:dk2>
        <a:srgbClr val="0078D7"/>
      </a:dk2>
      <a:lt2>
        <a:srgbClr val="EAEAEA"/>
      </a:lt2>
      <a:accent1>
        <a:srgbClr val="0078D7"/>
      </a:accent1>
      <a:accent2>
        <a:srgbClr val="00BCF2"/>
      </a:accent2>
      <a:accent3>
        <a:srgbClr val="505050"/>
      </a:accent3>
      <a:accent4>
        <a:srgbClr val="002050"/>
      </a:accent4>
      <a:accent5>
        <a:srgbClr val="FFB900"/>
      </a:accent5>
      <a:accent6>
        <a:srgbClr val="D2D2D2"/>
      </a:accent6>
      <a:hlink>
        <a:srgbClr val="00BCF2"/>
      </a:hlink>
      <a:folHlink>
        <a:srgbClr val="00BCF2"/>
      </a:folHlink>
    </a:clrScheme>
    <a:fontScheme name="Segoe UI Light - Segoe UI Semilight">
      <a:majorFont>
        <a:latin typeface="Segoe UI Light"/>
        <a:ea typeface=""/>
        <a:cs typeface=""/>
      </a:majorFont>
      <a:minorFont>
        <a:latin typeface="Segoe UI Semiligh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Build2017_Template.potx" id="{5417D3E2-C3A5-48BF-8802-FB8B38AE9E9C}" vid="{3B9D3600-BA2F-499E-9B74-B0493B08579C}"/>
    </a:ext>
  </a:extLst>
</a:theme>
</file>

<file path=ppt/theme/theme2.xml><?xml version="1.0" encoding="utf-8"?>
<a:theme xmlns:a="http://schemas.openxmlformats.org/drawingml/2006/main" name="5-50111_Build 2017_DARK GRAY TEMPLATE">
  <a:themeElements>
    <a:clrScheme name="Build 2017 Colors (Dark Gray)">
      <a:dk1>
        <a:srgbClr val="505050"/>
      </a:dk1>
      <a:lt1>
        <a:srgbClr val="FFFFFF"/>
      </a:lt1>
      <a:dk2>
        <a:srgbClr val="0078D7"/>
      </a:dk2>
      <a:lt2>
        <a:srgbClr val="EAEAEA"/>
      </a:lt2>
      <a:accent1>
        <a:srgbClr val="0078D7"/>
      </a:accent1>
      <a:accent2>
        <a:srgbClr val="00BCF2"/>
      </a:accent2>
      <a:accent3>
        <a:srgbClr val="EAEAEA"/>
      </a:accent3>
      <a:accent4>
        <a:srgbClr val="002050"/>
      </a:accent4>
      <a:accent5>
        <a:srgbClr val="FFB900"/>
      </a:accent5>
      <a:accent6>
        <a:srgbClr val="737373"/>
      </a:accent6>
      <a:hlink>
        <a:srgbClr val="00BCF2"/>
      </a:hlink>
      <a:folHlink>
        <a:srgbClr val="00BCF2"/>
      </a:folHlink>
    </a:clrScheme>
    <a:fontScheme name="Segoe UI Light - Segoe UI Semilight">
      <a:majorFont>
        <a:latin typeface="Segoe UI Light"/>
        <a:ea typeface=""/>
        <a:cs typeface=""/>
      </a:majorFont>
      <a:minorFont>
        <a:latin typeface="Segoe UI Semiligh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Build2017_Template.potx" id="{5417D3E2-C3A5-48BF-8802-FB8B38AE9E9C}" vid="{D138E69B-724A-4446-A2DA-FF3B08B1663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kesCount xmlns="http://schemas.microsoft.com/sharepoint/v3" xsi:nil="true"/>
    <_ip_UnifiedCompliancePolicyUIAction xmlns="http://schemas.microsoft.com/sharepoint/v3" xsi:nil="true"/>
    <d12e2661e9634d9aa98bbb375f31aced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Washington State Convention and Trade Center</TermName>
          <TermId xmlns="http://schemas.microsoft.com/office/infopath/2007/PartnerControls">2ebf141d-f871-4cc9-bf08-f87f112ab464</TermId>
        </TermInfo>
      </Terms>
    </d12e2661e9634d9aa98bbb375f31aced>
    <Event_x0020_Start_x0020_Date xmlns="01c77077-aee4-4b5f-bd4e-9cd40a6fff29">2017-05-10T07:00:00+00:00</Event_x0020_Start_x0020_Date>
    <Target_x0020_Audiences xmlns="8ff673fc-3231-4e3a-893b-6d7f7cd32766" xsi:nil="true"/>
    <iaa5f83406f94009a0f6a3e890699ff7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Seattle</TermName>
          <TermId xmlns="http://schemas.microsoft.com/office/infopath/2007/PartnerControls">54f46ed2-c77e-4a59-b182-a4171fdb0d11</TermId>
        </TermInfo>
      </Terms>
    </iaa5f83406f94009a0f6a3e890699ff7>
    <External_x0020_Speaker xmlns="01c77077-aee4-4b5f-bd4e-9cd40a6fff29">Dustin Campbell;Mads Torgersen</External_x0020_Speaker>
    <m6878b9dd7994da4ba144f95347d99c6 xmlns="01c77077-aee4-4b5f-bd4e-9cd40a6fff29">
      <Terms xmlns="http://schemas.microsoft.com/office/infopath/2007/PartnerControls"/>
    </m6878b9dd7994da4ba144f95347d99c6>
    <Presentation_x0020_Date xmlns="01c77077-aee4-4b5f-bd4e-9cd40a6fff29">2017-05-12T07:00:00+00:00</Presentation_x0020_Date>
    <fc15c16204564de583b4c942b10d19ec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developers</TermName>
          <TermId xmlns="http://schemas.microsoft.com/office/infopath/2007/PartnerControls">8e4a08dc-5d95-4156-ab65-f22579a1592a</TermId>
        </TermInfo>
      </Terms>
    </fc15c16204564de583b4c942b10d19ec>
    <mb2e01f7e2d8413988e28e59aa226eec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Build</TermName>
          <TermId xmlns="http://schemas.microsoft.com/office/infopath/2007/PartnerControls">58542b36-5bf5-46a6-a53f-a41fb7a73785</TermId>
        </TermInfo>
      </Terms>
    </mb2e01f7e2d8413988e28e59aa226eec>
    <MS_x0020_Content_x0020_Owner xmlns="01c77077-aee4-4b5f-bd4e-9cd40a6fff29">
      <UserInfo>
        <DisplayName/>
        <AccountId xsi:nil="true"/>
        <AccountType/>
      </UserInfo>
    </MS_x0020_Content_x0020_Owner>
    <_ip_UnifiedCompliancePolicyProperties xmlns="http://schemas.microsoft.com/sharepoint/v3" xsi:nil="true"/>
    <Session_x0020_Code xmlns="01c77077-aee4-4b5f-bd4e-9cd40a6fff29">B8104</Session_x0020_Code>
    <Event_x0020_End_x0020_Date xmlns="01c77077-aee4-4b5f-bd4e-9cd40a6fff29">2017-05-12T07:00:00+00:00</Event_x0020_End_x0020_Date>
    <o1010385baed4da9b5076a6aa651d1e5 xmlns="01c77077-aee4-4b5f-bd4e-9cd40a6fff29">
      <Terms xmlns="http://schemas.microsoft.com/office/infopath/2007/PartnerControls"/>
    </o1010385baed4da9b5076a6aa651d1e5>
    <kc6d1bd9a46e4e5fbbbf99ca3de7a092 xmlns="01c77077-aee4-4b5f-bd4e-9cd40a6fff29">
      <Terms xmlns="http://schemas.microsoft.com/office/infopath/2007/PartnerControls"/>
    </kc6d1bd9a46e4e5fbbbf99ca3de7a092>
    <NumberofDownloads xmlns="230e9df3-be65-4c73-a93b-d1236ebd677e" xsi:nil="true"/>
    <MS_x0020_Speaker xmlns="01c77077-aee4-4b5f-bd4e-9cd40a6fff29">
      <UserInfo>
        <DisplayName/>
        <AccountId xsi:nil="true"/>
        <AccountType/>
      </UserInfo>
    </MS_x0020_Speaker>
    <TaxKeywordTaxHTField xmlns="230e9df3-be65-4c73-a93b-d1236ebd677e">
      <Terms xmlns="http://schemas.microsoft.com/office/infopath/2007/PartnerControls">
        <TermInfo xmlns="http://schemas.microsoft.com/office/infopath/2007/PartnerControls">
          <TermName xmlns="http://schemas.microsoft.com/office/infopath/2007/PartnerControls">Microsoft Build 2017</TermName>
          <TermId xmlns="http://schemas.microsoft.com/office/infopath/2007/PartnerControls">0407fc0d-d203-4d0a-848e-0398e286e7e2</TermId>
        </TermInfo>
      </Terms>
    </TaxKeywordTaxHTField>
    <TaxCatchAll xmlns="230e9df3-be65-4c73-a93b-d1236ebd677e">
      <Value>47</Value>
      <Value>53</Value>
      <Value>52</Value>
      <Value>316</Value>
      <Value>315</Value>
    </TaxCatchAl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resentationsDoc" ma:contentTypeID="0x01010031DCF4CA090F824DB1E4CCBB6B9D64EA00101E8AAD132F8F4D96340D6376C8BB3E" ma:contentTypeVersion="26" ma:contentTypeDescription="" ma:contentTypeScope="" ma:versionID="d383a91d1b86d4650368c84defa1a2c1">
  <xsd:schema xmlns:xsd="http://www.w3.org/2001/XMLSchema" xmlns:xs="http://www.w3.org/2001/XMLSchema" xmlns:p="http://schemas.microsoft.com/office/2006/metadata/properties" xmlns:ns1="http://schemas.microsoft.com/sharepoint/v3" xmlns:ns2="01c77077-aee4-4b5f-bd4e-9cd40a6fff29" xmlns:ns3="230e9df3-be65-4c73-a93b-d1236ebd677e" xmlns:ns5="8ff673fc-3231-4e3a-893b-6d7f7cd32766" targetNamespace="http://schemas.microsoft.com/office/2006/metadata/properties" ma:root="true" ma:fieldsID="2cfdfd5a193d92c0d7e2d70576dfb5fb" ns1:_="" ns2:_="" ns3:_="" ns5:_="">
    <xsd:import namespace="http://schemas.microsoft.com/sharepoint/v3"/>
    <xsd:import namespace="01c77077-aee4-4b5f-bd4e-9cd40a6fff29"/>
    <xsd:import namespace="230e9df3-be65-4c73-a93b-d1236ebd677e"/>
    <xsd:import namespace="8ff673fc-3231-4e3a-893b-6d7f7cd32766"/>
    <xsd:element name="properties">
      <xsd:complexType>
        <xsd:sequence>
          <xsd:element name="documentManagement">
            <xsd:complexType>
              <xsd:all>
                <xsd:element ref="ns2:mb2e01f7e2d8413988e28e59aa226eec" minOccurs="0"/>
                <xsd:element ref="ns3:TaxCatchAll" minOccurs="0"/>
                <xsd:element ref="ns3:TaxCatchAllLabel" minOccurs="0"/>
                <xsd:element ref="ns2:iaa5f83406f94009a0f6a3e890699ff7" minOccurs="0"/>
                <xsd:element ref="ns2:d12e2661e9634d9aa98bbb375f31aced" minOccurs="0"/>
                <xsd:element ref="ns2:Event_x0020_Start_x0020_Date" minOccurs="0"/>
                <xsd:element ref="ns2:Event_x0020_End_x0020_Date" minOccurs="0"/>
                <xsd:element ref="ns2:Presentation_x0020_Date" minOccurs="0"/>
                <xsd:element ref="ns2:MS_x0020_Speaker" minOccurs="0"/>
                <xsd:element ref="ns2:External_x0020_Speaker" minOccurs="0"/>
                <xsd:element ref="ns2:o1010385baed4da9b5076a6aa651d1e5" minOccurs="0"/>
                <xsd:element ref="ns2:kc6d1bd9a46e4e5fbbbf99ca3de7a092" minOccurs="0"/>
                <xsd:element ref="ns2:Session_x0020_Code" minOccurs="0"/>
                <xsd:element ref="ns2:MS_x0020_Content_x0020_Owner" minOccurs="0"/>
                <xsd:element ref="ns2:m6878b9dd7994da4ba144f95347d99c6" minOccurs="0"/>
                <xsd:element ref="ns2:fc15c16204564de583b4c942b10d19ec" minOccurs="0"/>
                <xsd:element ref="ns1:AverageRating" minOccurs="0"/>
                <xsd:element ref="ns1:RatingCount" minOccurs="0"/>
                <xsd:element ref="ns1:LikesCount" minOccurs="0"/>
                <xsd:element ref="ns3:TaxKeywordTaxHTField" minOccurs="0"/>
                <xsd:element ref="ns5:Target_x0020_Audiences" minOccurs="0"/>
                <xsd:element ref="ns2:SharedWithUsers" minOccurs="0"/>
                <xsd:element ref="ns2:SharedWithDetails" minOccurs="0"/>
                <xsd:element ref="ns3:NumberofDownloads" minOccurs="0"/>
                <xsd:element ref="ns1:_ip_UnifiedCompliancePolicyProperties" minOccurs="0"/>
                <xsd:element ref="ns1:_ip_UnifiedCompliancePolicyUIAction" minOccurs="0"/>
                <xsd:element ref="ns2:LastSharedByUser" minOccurs="0"/>
                <xsd:element ref="ns2:LastSharedBy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31" nillable="true" ma:displayName="Rating (0-5)" ma:decimals="2" ma:description="Average value of all the ratings that have been submitted" ma:internalName="AverageRating" ma:readOnly="true">
      <xsd:simpleType>
        <xsd:restriction base="dms:Number"/>
      </xsd:simpleType>
    </xsd:element>
    <xsd:element name="RatingCount" ma:index="32" nillable="true" ma:displayName="Number of Ratings" ma:decimals="0" ma:description="Number of ratings submitted" ma:internalName="RatingCount" ma:readOnly="true">
      <xsd:simpleType>
        <xsd:restriction base="dms:Number"/>
      </xsd:simpleType>
    </xsd:element>
    <xsd:element name="LikesCount" ma:index="33" nillable="true" ma:displayName="Number of Likes" ma:internalName="LikesCount">
      <xsd:simpleType>
        <xsd:restriction base="dms:Unknown"/>
      </xsd:simpleType>
    </xsd:element>
    <xsd:element name="_ip_UnifiedCompliancePolicyProperties" ma:index="4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4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c77077-aee4-4b5f-bd4e-9cd40a6fff29" elementFormDefault="qualified">
    <xsd:import namespace="http://schemas.microsoft.com/office/2006/documentManagement/types"/>
    <xsd:import namespace="http://schemas.microsoft.com/office/infopath/2007/PartnerControls"/>
    <xsd:element name="mb2e01f7e2d8413988e28e59aa226eec" ma:index="8" nillable="true" ma:taxonomy="true" ma:internalName="mb2e01f7e2d8413988e28e59aa226eec" ma:taxonomyFieldName="Event_x0020_Name" ma:displayName="Event Name" ma:default="" ma:fieldId="{6b2e01f7-e2d8-4139-88e2-8e59aa226eec}" ma:sspId="e385fb40-52d4-4fae-9c5b-3e8ff8a5878e" ma:termSetId="32cfb7b5-aebe-4989-95ed-0d5619f5d6c0" ma:anchorId="eaa4d92a-3824-4a49-92be-7ef169e4e325" ma:open="false" ma:isKeyword="false">
      <xsd:complexType>
        <xsd:sequence>
          <xsd:element ref="pc:Terms" minOccurs="0" maxOccurs="1"/>
        </xsd:sequence>
      </xsd:complexType>
    </xsd:element>
    <xsd:element name="iaa5f83406f94009a0f6a3e890699ff7" ma:index="12" nillable="true" ma:taxonomy="true" ma:internalName="iaa5f83406f94009a0f6a3e890699ff7" ma:taxonomyFieldName="Event_x0020_Location" ma:displayName="Event Location" ma:default="" ma:fieldId="{2aa5f834-06f9-4009-a0f6-a3e890699ff7}" ma:sspId="e385fb40-52d4-4fae-9c5b-3e8ff8a5878e" ma:termSetId="ff02addd-433e-4baa-a831-22be402789d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12e2661e9634d9aa98bbb375f31aced" ma:index="14" nillable="true" ma:taxonomy="true" ma:internalName="d12e2661e9634d9aa98bbb375f31aced" ma:taxonomyFieldName="Event_x0020_Venue" ma:displayName="Event Venue" ma:default="" ma:fieldId="{d12e2661-e963-4d9a-a98b-bb375f31aced}" ma:sspId="e385fb40-52d4-4fae-9c5b-3e8ff8a5878e" ma:termSetId="ff02addd-433e-4baa-a831-22be402789db" ma:anchorId="d989be80-0593-11e1-be50-0800200c9a66" ma:open="false" ma:isKeyword="false">
      <xsd:complexType>
        <xsd:sequence>
          <xsd:element ref="pc:Terms" minOccurs="0" maxOccurs="1"/>
        </xsd:sequence>
      </xsd:complexType>
    </xsd:element>
    <xsd:element name="Event_x0020_Start_x0020_Date" ma:index="16" nillable="true" ma:displayName="Event Start Date" ma:format="DateOnly" ma:internalName="Event_x0020_Start_x0020_Date">
      <xsd:simpleType>
        <xsd:restriction base="dms:DateTime"/>
      </xsd:simpleType>
    </xsd:element>
    <xsd:element name="Event_x0020_End_x0020_Date" ma:index="17" nillable="true" ma:displayName="Event End Date" ma:format="DateOnly" ma:internalName="Event_x0020_End_x0020_Date">
      <xsd:simpleType>
        <xsd:restriction base="dms:DateTime"/>
      </xsd:simpleType>
    </xsd:element>
    <xsd:element name="Presentation_x0020_Date" ma:index="18" nillable="true" ma:displayName="Presentation Date" ma:format="DateOnly" ma:internalName="Presentation_x0020_Date">
      <xsd:simpleType>
        <xsd:restriction base="dms:DateTime"/>
      </xsd:simpleType>
    </xsd:element>
    <xsd:element name="MS_x0020_Speaker" ma:index="19" nillable="true" ma:displayName="MS Speaker" ma:list="UserInfo" ma:SharePointGroup="0" ma:internalName="MS_x0020_Speaker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_x0020_Speaker" ma:index="20" nillable="true" ma:displayName="External Speaker" ma:internalName="External_x0020_Speaker">
      <xsd:simpleType>
        <xsd:restriction base="dms:Text">
          <xsd:maxLength value="255"/>
        </xsd:restriction>
      </xsd:simpleType>
    </xsd:element>
    <xsd:element name="o1010385baed4da9b5076a6aa651d1e5" ma:index="21" nillable="true" ma:taxonomy="true" ma:internalName="o1010385baed4da9b5076a6aa651d1e5" ma:taxonomyFieldName="Product" ma:displayName="Product" ma:default="" ma:fieldId="{81010385-baed-4da9-b507-6a6aa651d1e5}" ma:taxonomyMulti="true" ma:sspId="e385fb40-52d4-4fae-9c5b-3e8ff8a5878e" ma:termSetId="e8298524-23d5-441d-8e61-21bed1c2c47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c6d1bd9a46e4e5fbbbf99ca3de7a092" ma:index="23" nillable="true" ma:taxonomy="true" ma:internalName="kc6d1bd9a46e4e5fbbbf99ca3de7a092" ma:taxonomyFieldName="Campaign" ma:displayName="Campaign" ma:default="" ma:fieldId="{4c6d1bd9-a46e-4e5f-bbbf-99ca3de7a092}" ma:taxonomyMulti="true" ma:sspId="e385fb40-52d4-4fae-9c5b-3e8ff8a5878e" ma:termSetId="eb6054b1-3a98-4c79-97b4-d20150dd266e" ma:anchorId="a7bf803d-fc4f-4bb4-903c-88e76437cc17" ma:open="false" ma:isKeyword="false">
      <xsd:complexType>
        <xsd:sequence>
          <xsd:element ref="pc:Terms" minOccurs="0" maxOccurs="1"/>
        </xsd:sequence>
      </xsd:complexType>
    </xsd:element>
    <xsd:element name="Session_x0020_Code" ma:index="25" nillable="true" ma:displayName="Session Code" ma:internalName="Session_x0020_Code">
      <xsd:simpleType>
        <xsd:restriction base="dms:Text">
          <xsd:maxLength value="255"/>
        </xsd:restriction>
      </xsd:simpleType>
    </xsd:element>
    <xsd:element name="MS_x0020_Content_x0020_Owner" ma:index="26" nillable="true" ma:displayName="MS Content Owner" ma:list="UserInfo" ma:SharePointGroup="0" ma:internalName="MS_x0020_Content_x0020_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6878b9dd7994da4ba144f95347d99c6" ma:index="27" nillable="true" ma:taxonomy="true" ma:internalName="m6878b9dd7994da4ba144f95347d99c6" ma:taxonomyFieldName="Track" ma:displayName="Track" ma:default="" ma:fieldId="{66878b9d-d799-4da4-ba14-4f95347d99c6}" ma:sspId="e385fb40-52d4-4fae-9c5b-3e8ff8a5878e" ma:termSetId="8113a965-58e2-4a85-99b9-55376be5482e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fc15c16204564de583b4c942b10d19ec" ma:index="29" nillable="true" ma:taxonomy="true" ma:internalName="fc15c16204564de583b4c942b10d19ec" ma:taxonomyFieldName="Audience1" ma:displayName="Audience" ma:default="" ma:fieldId="{fc15c162-0456-4de5-83b4-c942b10d19ec}" ma:taxonomyMulti="true" ma:sspId="e385fb40-52d4-4fae-9c5b-3e8ff8a5878e" ma:termSetId="02c0b350-7782-44ed-b079-a5ef0c1b9fe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43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44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0d8ba32e-6f24-4e39-985b-e3fd5ec6bdb7}" ma:internalName="TaxCatchAll" ma:showField="CatchAllData" ma:web="01c77077-aee4-4b5f-bd4e-9cd40a6fff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0d8ba32e-6f24-4e39-985b-e3fd5ec6bdb7}" ma:internalName="TaxCatchAllLabel" ma:readOnly="true" ma:showField="CatchAllDataLabel" ma:web="01c77077-aee4-4b5f-bd4e-9cd40a6fff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35" nillable="true" ma:taxonomy="true" ma:internalName="TaxKeywordTaxHTField" ma:taxonomyFieldName="TaxKeyword" ma:displayName="Enterprise Keywords" ma:fieldId="{23f27201-bee3-471e-b2e7-b64fd8b7ca38}" ma:taxonomyMulti="true" ma:sspId="e385fb40-52d4-4fae-9c5b-3e8ff8a5878e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NumberofDownloads" ma:index="40" nillable="true" ma:displayName="NumberofDownloads" ma:internalName="NumberofDownload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f673fc-3231-4e3a-893b-6d7f7cd32766" elementFormDefault="qualified">
    <xsd:import namespace="http://schemas.microsoft.com/office/2006/documentManagement/types"/>
    <xsd:import namespace="http://schemas.microsoft.com/office/infopath/2007/PartnerControls"/>
    <xsd:element name="Target_x0020_Audiences" ma:index="37" nillable="true" ma:displayName="Target Audiences" ma:internalName="Target_x0020_Audiences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3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990F116-B58F-4255-B05B-DA3808E0E5C6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230e9df3-be65-4c73-a93b-d1236ebd677e"/>
    <ds:schemaRef ds:uri="http://purl.org/dc/terms/"/>
    <ds:schemaRef ds:uri="01c77077-aee4-4b5f-bd4e-9cd40a6fff29"/>
    <ds:schemaRef ds:uri="8ff673fc-3231-4e3a-893b-6d7f7cd32766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58FDAC0-319D-4A54-8D8E-1D42CB1F800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408956B-D258-40C7-8C24-091EC53E30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1c77077-aee4-4b5f-bd4e-9cd40a6fff29"/>
    <ds:schemaRef ds:uri="230e9df3-be65-4c73-a93b-d1236ebd677e"/>
    <ds:schemaRef ds:uri="8ff673fc-3231-4e3a-893b-6d7f7cd327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Microsoft_Build2017_Template</Template>
  <TotalTime>1</TotalTime>
  <Words>783</Words>
  <Application>Microsoft Office PowerPoint</Application>
  <PresentationFormat>Custom</PresentationFormat>
  <Paragraphs>144</Paragraphs>
  <Slides>15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Arial</vt:lpstr>
      <vt:lpstr>Calibri</vt:lpstr>
      <vt:lpstr>Consolas</vt:lpstr>
      <vt:lpstr>Segoe UI</vt:lpstr>
      <vt:lpstr>Segoe UI Light</vt:lpstr>
      <vt:lpstr>Segoe UI Semibold</vt:lpstr>
      <vt:lpstr>Segoe UI Semilight</vt:lpstr>
      <vt:lpstr>Wingdings</vt:lpstr>
      <vt:lpstr>5-50111_Build 2017_LIGHT GRAY TEMPLATE</vt:lpstr>
      <vt:lpstr>5-50111_Build 2017_DARK GRAY TEMPLATE</vt:lpstr>
      <vt:lpstr>PowerPoint Presentation</vt:lpstr>
      <vt:lpstr>The Future of C#</vt:lpstr>
      <vt:lpstr>Stack Overflow - most popular technologies</vt:lpstr>
      <vt:lpstr>Stack Overflow - most loved technologies</vt:lpstr>
      <vt:lpstr>.NET Language Strategy</vt:lpstr>
      <vt:lpstr>C#</vt:lpstr>
      <vt:lpstr>Visual Basic</vt:lpstr>
      <vt:lpstr>F#</vt:lpstr>
      <vt:lpstr>C#: The road ahead</vt:lpstr>
      <vt:lpstr>C# 8.0: Async streams and disposables</vt:lpstr>
      <vt:lpstr>C# 8.0: Extension everything</vt:lpstr>
      <vt:lpstr>C# 8.0: Records</vt:lpstr>
      <vt:lpstr>Resources</vt:lpstr>
      <vt:lpstr>Where to find us</vt:lpstr>
      <vt:lpstr>PowerPoint Presentation</vt:lpstr>
    </vt:vector>
  </TitlesOfParts>
  <Manager/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future of C#</dc:title>
  <dc:subject>Microsoft Build 2017</dc:subject>
  <dc:creator>MS Events</dc:creator>
  <cp:keywords>Microsoft Build 2017</cp:keywords>
  <dc:description>Template: Mitchell Derrey, Silver Fox Productions_x000d_
Formatting: _x000d_
Audience Type:</dc:description>
  <cp:lastModifiedBy>Caitlyn Ryan</cp:lastModifiedBy>
  <cp:revision>2</cp:revision>
  <dcterms:created xsi:type="dcterms:W3CDTF">2017-05-12T15:11:31Z</dcterms:created>
  <dcterms:modified xsi:type="dcterms:W3CDTF">2017-05-12T19:12:53Z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0x01010031DCF4CA090F824DB1E4CCBB6B9D64EA00101E8AAD132F8F4D96340D6376C8BB3E</vt:lpwstr>
  </property>
  <property fmtid="{D5CDD505-2E9C-101B-9397-08002B2CF9AE}" pid="3" name="Product">
    <vt:lpwstr/>
  </property>
  <property fmtid="{D5CDD505-2E9C-101B-9397-08002B2CF9AE}" pid="4" name="Event1">
    <vt:lpwstr>622;#Unassigned|2c8af875-f38a-40b8-a0a9-056aed3fc8c0</vt:lpwstr>
  </property>
  <property fmtid="{D5CDD505-2E9C-101B-9397-08002B2CF9AE}" pid="5" name="Audience">
    <vt:lpwstr/>
  </property>
  <property fmtid="{D5CDD505-2E9C-101B-9397-08002B2CF9AE}" pid="6" name="Event Venue">
    <vt:lpwstr>53;#Washington State Convention and Trade Center|2ebf141d-f871-4cc9-bf08-f87f112ab464</vt:lpwstr>
  </property>
  <property fmtid="{D5CDD505-2E9C-101B-9397-08002B2CF9AE}" pid="7" name="Track">
    <vt:lpwstr/>
  </property>
  <property fmtid="{D5CDD505-2E9C-101B-9397-08002B2CF9AE}" pid="8" name="Event Location">
    <vt:lpwstr>52;#Seattle|54f46ed2-c77e-4a59-b182-a4171fdb0d11</vt:lpwstr>
  </property>
  <property fmtid="{D5CDD505-2E9C-101B-9397-08002B2CF9AE}" pid="9" name="Campaign">
    <vt:lpwstr/>
  </property>
  <property fmtid="{D5CDD505-2E9C-101B-9397-08002B2CF9AE}" pid="10" name="IsMyDocuments">
    <vt:bool>true</vt:bool>
  </property>
  <property fmtid="{D5CDD505-2E9C-101B-9397-08002B2CF9AE}" pid="11" name="TaxKeyword">
    <vt:lpwstr>315;#Microsoft Build 2017|0407fc0d-d203-4d0a-848e-0398e286e7e2</vt:lpwstr>
  </property>
  <property fmtid="{D5CDD505-2E9C-101B-9397-08002B2CF9AE}" pid="12" name="Audience1">
    <vt:lpwstr>316;#developers|8e4a08dc-5d95-4156-ab65-f22579a1592a</vt:lpwstr>
  </property>
  <property fmtid="{D5CDD505-2E9C-101B-9397-08002B2CF9AE}" pid="13" name="Event Name">
    <vt:lpwstr>47;#Build|58542b36-5bf5-46a6-a53f-a41fb7a73785</vt:lpwstr>
  </property>
</Properties>
</file>