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475" r:id="rId4"/>
    <p:sldMasterId id="2147484495" r:id="rId5"/>
    <p:sldMasterId id="2147484515" r:id="rId6"/>
  </p:sldMasterIdLst>
  <p:notesMasterIdLst>
    <p:notesMasterId r:id="rId31"/>
  </p:notesMasterIdLst>
  <p:handoutMasterIdLst>
    <p:handoutMasterId r:id="rId32"/>
  </p:handoutMasterIdLst>
  <p:sldIdLst>
    <p:sldId id="1486" r:id="rId7"/>
    <p:sldId id="1517" r:id="rId8"/>
    <p:sldId id="1518" r:id="rId9"/>
    <p:sldId id="1519" r:id="rId10"/>
    <p:sldId id="1520" r:id="rId11"/>
    <p:sldId id="1521" r:id="rId12"/>
    <p:sldId id="1522" r:id="rId13"/>
    <p:sldId id="1523" r:id="rId14"/>
    <p:sldId id="1524" r:id="rId15"/>
    <p:sldId id="1525" r:id="rId16"/>
    <p:sldId id="1526" r:id="rId17"/>
    <p:sldId id="1527" r:id="rId18"/>
    <p:sldId id="1528" r:id="rId19"/>
    <p:sldId id="1529" r:id="rId20"/>
    <p:sldId id="1530" r:id="rId21"/>
    <p:sldId id="1531" r:id="rId22"/>
    <p:sldId id="1532" r:id="rId23"/>
    <p:sldId id="1533" r:id="rId24"/>
    <p:sldId id="1534" r:id="rId25"/>
    <p:sldId id="1535" r:id="rId26"/>
    <p:sldId id="1537" r:id="rId27"/>
    <p:sldId id="1538" r:id="rId28"/>
    <p:sldId id="1539" r:id="rId29"/>
    <p:sldId id="1516" r:id="rId30"/>
  </p:sldIdLst>
  <p:sldSz cx="12436475" cy="6994525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ACD8F66-CBC2-4294-9653-B709A3AFCA8D}">
          <p14:sldIdLst>
            <p14:sldId id="1486"/>
            <p14:sldId id="1517"/>
            <p14:sldId id="1518"/>
            <p14:sldId id="1519"/>
            <p14:sldId id="1520"/>
            <p14:sldId id="1521"/>
            <p14:sldId id="1522"/>
            <p14:sldId id="1523"/>
          </p14:sldIdLst>
        </p14:section>
        <p14:section name="Core Platform" id="{DF9765C5-119D-47E7-A814-143C741F713D}">
          <p14:sldIdLst>
            <p14:sldId id="1524"/>
            <p14:sldId id="1525"/>
            <p14:sldId id="1526"/>
            <p14:sldId id="1527"/>
            <p14:sldId id="1528"/>
            <p14:sldId id="1529"/>
          </p14:sldIdLst>
        </p14:section>
        <p14:section name="Bot Intelligence" id="{8A7D38BD-3204-449D-8C83-33C5C153C429}">
          <p14:sldIdLst>
            <p14:sldId id="1530"/>
            <p14:sldId id="1531"/>
            <p14:sldId id="1532"/>
            <p14:sldId id="1533"/>
          </p14:sldIdLst>
        </p14:section>
        <p14:section name="Summary" id="{D2B2CE68-4851-4645-BEDE-4E47A1CAA1E3}">
          <p14:sldIdLst/>
        </p14:section>
        <p14:section name="Azure Bot Service V.Next" id="{BC3BE440-5C50-46CF-A26B-D792054437CD}">
          <p14:sldIdLst>
            <p14:sldId id="1534"/>
            <p14:sldId id="1535"/>
            <p14:sldId id="1537"/>
            <p14:sldId id="1538"/>
            <p14:sldId id="1539"/>
            <p14:sldId id="151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2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  <p:cmAuthor id="4" name="Mitchell Derrey" initials="MD" lastIdx="8" clrIdx="4">
    <p:extLst>
      <p:ext uri="{19B8F6BF-5375-455C-9EA6-DF929625EA0E}">
        <p15:presenceInfo xmlns:p15="http://schemas.microsoft.com/office/powerpoint/2012/main" userId="S-1-5-21-383413107-1061881802-891584314-485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37373"/>
    <a:srgbClr val="323232"/>
    <a:srgbClr val="000000"/>
    <a:srgbClr val="E6E6E6"/>
    <a:srgbClr val="D2D2D2"/>
    <a:srgbClr val="505050"/>
    <a:srgbClr val="525252"/>
    <a:srgbClr val="0078D7"/>
    <a:srgbClr val="FF8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650" autoAdjust="0"/>
    <p:restoredTop sz="92136" autoAdjust="0"/>
  </p:normalViewPr>
  <p:slideViewPr>
    <p:cSldViewPr>
      <p:cViewPr varScale="1">
        <p:scale>
          <a:sx n="104" d="100"/>
          <a:sy n="104" d="100"/>
        </p:scale>
        <p:origin x="145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notesViewPr>
    <p:cSldViewPr showGuides="1">
      <p:cViewPr varScale="1">
        <p:scale>
          <a:sx n="81" d="100"/>
          <a:sy n="81" d="100"/>
        </p:scale>
        <p:origin x="3042" y="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commentAuthors" Target="commentAuthor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>
                <a:latin typeface="Segoe UI" pitchFamily="34" charset="0"/>
              </a:rPr>
              <a:t>Microsoft Build 2017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D0CB2F-F0BF-435A-A27A-2EC15087F634}" type="datetime8">
              <a:rPr lang="en-US" smtClean="0">
                <a:latin typeface="Segoe UI" pitchFamily="34" charset="0"/>
              </a:rPr>
              <a:t>5/12/2017 2:15 PM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r>
              <a:rPr lang="en-US" dirty="0"/>
              <a:t>Microsoft Build 2017</a:t>
            </a:r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D18B56EA-E28F-4F92-9F16-7A6F2501B303}" type="datetime8">
              <a:rPr lang="en-US" smtClean="0"/>
              <a:t>5/12/2017 2:14 PM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32742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7262" indent="-107956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34664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92551" indent="-149789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27496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33185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1C3D530-3419-45A5-AB8A-2242E8FDFF4E}" type="datetime8">
              <a:rPr lang="en-US" smtClean="0"/>
              <a:t>5/12/2017 2:14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969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957724-74D0-4AAB-8366-EF91C6CD080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77433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957724-74D0-4AAB-8366-EF91C6CD080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1737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FAA446-E61B-4D43-A3B1-7749AA6DC131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2:14 PM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49776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D1E034-5232-41F8-B991-F18E5FA0EB1B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14106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FAA446-E61B-4D43-A3B1-7749AA6DC131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2:14 PM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95092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10" name="Date Placeholder 9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70A388-5CB4-42F2-85B9-1AE1F63398FA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2:14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12" name="Header Placeholder 11"/>
          <p:cNvSpPr>
            <a:spLocks noGrp="1"/>
          </p:cNvSpPr>
          <p:nvPr>
            <p:ph type="hdr" sz="quarter" idx="1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marL="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8374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8AB9A6D4-FB34-4BDB-BA1E-7271914431FC}" type="datetime8">
              <a:rPr lang="en-US" smtClean="0">
                <a:solidFill>
                  <a:prstClr val="black"/>
                </a:solidFill>
              </a:rPr>
              <a:t>5/12/2017 2:14 PM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C87E0CF-87F6-4B58-B8B8-DCAB2DAAF3CA}" type="slidenum">
              <a:rPr lang="en-US" smtClean="0">
                <a:solidFill>
                  <a:prstClr val="black"/>
                </a:solidFill>
              </a:rPr>
              <a:pPr/>
              <a:t>24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329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Build 201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436475" cy="557163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1681" y="4960286"/>
            <a:ext cx="12434794" cy="2034239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60689" y="5357956"/>
            <a:ext cx="2648621" cy="1169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688" y="479424"/>
            <a:ext cx="1451843" cy="3096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523"/>
          <a:stretch/>
        </p:blipFill>
        <p:spPr>
          <a:xfrm>
            <a:off x="7752216" y="4960286"/>
            <a:ext cx="4684259" cy="203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0102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6186366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138322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38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01096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90384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277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1102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1127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Build 201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436475" cy="557163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1681" y="4960286"/>
            <a:ext cx="12434794" cy="2034239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60689" y="5357956"/>
            <a:ext cx="2648621" cy="1169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688" y="479424"/>
            <a:ext cx="1451843" cy="3096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523"/>
          <a:stretch/>
        </p:blipFill>
        <p:spPr>
          <a:xfrm>
            <a:off x="7752216" y="4960286"/>
            <a:ext cx="4684259" cy="203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9315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002"/>
          <a:stretch/>
        </p:blipFill>
        <p:spPr>
          <a:xfrm>
            <a:off x="7752216" y="5084764"/>
            <a:ext cx="4684259" cy="1909762"/>
          </a:xfrm>
          <a:prstGeom prst="rect">
            <a:avLst/>
          </a:prstGeom>
        </p:spPr>
      </p:pic>
      <p:sp>
        <p:nvSpPr>
          <p:cNvPr id="7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418638" y="296863"/>
            <a:ext cx="2743200" cy="461665"/>
          </a:xfrm>
        </p:spPr>
        <p:txBody>
          <a:bodyPr/>
          <a:lstStyle>
            <a:lvl1pPr marL="0" marR="0" indent="0" algn="r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282738" y="6041341"/>
            <a:ext cx="1634102" cy="664797"/>
          </a:xfrm>
          <a:prstGeom prst="rect">
            <a:avLst/>
          </a:prstGeom>
        </p:spPr>
        <p:txBody>
          <a:bodyPr wrap="none" lIns="182880" tIns="146304" rIns="182880" bIns="146304">
            <a:spAutoFit/>
          </a:bodyPr>
          <a:lstStyle/>
          <a:p>
            <a:r>
              <a:rPr lang="en-US" sz="2400" dirty="0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dirty="0" err="1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 dirty="0">
              <a:gradFill>
                <a:gsLst>
                  <a:gs pos="2597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0986479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002"/>
          <a:stretch/>
        </p:blipFill>
        <p:spPr>
          <a:xfrm>
            <a:off x="7752216" y="5084764"/>
            <a:ext cx="4684259" cy="1909762"/>
          </a:xfrm>
          <a:prstGeom prst="rect">
            <a:avLst/>
          </a:prstGeom>
        </p:spPr>
      </p:pic>
      <p:sp>
        <p:nvSpPr>
          <p:cNvPr id="8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418638" y="296863"/>
            <a:ext cx="2743200" cy="461665"/>
          </a:xfrm>
        </p:spPr>
        <p:txBody>
          <a:bodyPr/>
          <a:lstStyle>
            <a:lvl1pPr marL="0" marR="0" indent="0" algn="r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282738" y="6041341"/>
            <a:ext cx="1634102" cy="664797"/>
          </a:xfrm>
          <a:prstGeom prst="rect">
            <a:avLst/>
          </a:prstGeom>
        </p:spPr>
        <p:txBody>
          <a:bodyPr wrap="none" lIns="182880" tIns="146304" rIns="182880" bIns="146304">
            <a:spAutoFit/>
          </a:bodyPr>
          <a:lstStyle/>
          <a:p>
            <a:r>
              <a:rPr lang="en-US" sz="2400" dirty="0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dirty="0" err="1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 dirty="0">
              <a:gradFill>
                <a:gsLst>
                  <a:gs pos="2597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8678132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8787" cy="2308324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17570247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48481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12321570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350" marR="0" lvl="0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 dirty="0"/>
              <a:t>Click to edit Master text styles</a:t>
            </a:r>
          </a:p>
          <a:p>
            <a:pPr marL="712788" marR="0" lvl="1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Second level</a:t>
            </a:r>
          </a:p>
          <a:p>
            <a:pPr marL="908050" marR="0" lvl="2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Third level</a:t>
            </a:r>
          </a:p>
          <a:p>
            <a:pPr marL="1109662" marR="0" lvl="3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Fourth level</a:t>
            </a:r>
          </a:p>
          <a:p>
            <a:pPr marL="1311275" marR="0" lvl="4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54530601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75" marR="0" lvl="0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Click to edit Master text styles</a:t>
            </a:r>
          </a:p>
          <a:p>
            <a:pPr marL="427038" marR="0" lvl="1" indent="-17145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Second level</a:t>
            </a:r>
          </a:p>
          <a:p>
            <a:pPr marL="639763" marR="0" lvl="2" indent="-188913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Third level</a:t>
            </a:r>
          </a:p>
          <a:p>
            <a:pPr marL="828675" marR="0" lvl="3" indent="-176213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Fourth level</a:t>
            </a:r>
          </a:p>
          <a:p>
            <a:pPr marL="1023938" marR="0" lvl="4" indent="-169863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79650135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81027781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962452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4050760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574406291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0074542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667155633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8787" cy="2308324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131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6420015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2058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1737675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6120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77246813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Build 201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9" y="479425"/>
            <a:ext cx="1451843" cy="310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436475" cy="557163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1681" y="4960287"/>
            <a:ext cx="12434794" cy="2034239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60690" y="5357957"/>
            <a:ext cx="2648621" cy="1169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689" y="479424"/>
            <a:ext cx="1451843" cy="3096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523"/>
          <a:stretch/>
        </p:blipFill>
        <p:spPr>
          <a:xfrm>
            <a:off x="7752216" y="4960287"/>
            <a:ext cx="4684259" cy="203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7052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2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9" y="479425"/>
            <a:ext cx="1451843" cy="3108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002"/>
          <a:stretch/>
        </p:blipFill>
        <p:spPr>
          <a:xfrm>
            <a:off x="7752216" y="5084764"/>
            <a:ext cx="4684259" cy="1909762"/>
          </a:xfrm>
          <a:prstGeom prst="rect">
            <a:avLst/>
          </a:prstGeom>
        </p:spPr>
      </p:pic>
      <p:sp>
        <p:nvSpPr>
          <p:cNvPr id="7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418638" y="296864"/>
            <a:ext cx="2743200" cy="461665"/>
          </a:xfrm>
        </p:spPr>
        <p:txBody>
          <a:bodyPr/>
          <a:lstStyle>
            <a:lvl1pPr marL="0" marR="0" indent="0" algn="r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282738" y="6041342"/>
            <a:ext cx="1659463" cy="672108"/>
          </a:xfrm>
          <a:prstGeom prst="rect">
            <a:avLst/>
          </a:prstGeom>
        </p:spPr>
        <p:txBody>
          <a:bodyPr wrap="none" lIns="182854" tIns="146283" rIns="182854" bIns="146283">
            <a:spAutoFit/>
          </a:bodyPr>
          <a:lstStyle/>
          <a:p>
            <a:r>
              <a:rPr lang="en-US" sz="2400" dirty="0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dirty="0" err="1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 dirty="0">
              <a:gradFill>
                <a:gsLst>
                  <a:gs pos="2597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0813803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0"/>
            <a:ext cx="11888787" cy="2419958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8557" indent="0">
              <a:buNone/>
              <a:defRPr/>
            </a:lvl2pPr>
            <a:lvl3pPr marL="457112" indent="0">
              <a:buNone/>
              <a:defRPr/>
            </a:lvl3pPr>
            <a:lvl4pPr marL="685669" indent="0">
              <a:buNone/>
              <a:defRPr/>
            </a:lvl4pPr>
            <a:lvl5pPr marL="914224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22770131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3" y="1211287"/>
            <a:ext cx="11888787" cy="241995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29937569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39" indent="0">
              <a:buFont typeface="Wingdings" panose="05000000000000000000" pitchFamily="2" charset="2"/>
              <a:buNone/>
              <a:defRPr sz="2400" b="0"/>
            </a:lvl2pPr>
            <a:lvl3pPr marL="450763" indent="0">
              <a:buFont typeface="Wingdings" panose="05000000000000000000" pitchFamily="2" charset="2"/>
              <a:buNone/>
              <a:tabLst/>
              <a:defRPr sz="2200" b="0"/>
            </a:lvl3pPr>
            <a:lvl4pPr marL="652336" indent="0">
              <a:buFont typeface="Wingdings" panose="05000000000000000000" pitchFamily="2" charset="2"/>
              <a:buNone/>
              <a:defRPr sz="2200" b="0"/>
            </a:lvl4pPr>
            <a:lvl5pPr marL="853911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65935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39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763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336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3911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251" marR="0" lvl="0" indent="-514251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 dirty="0"/>
              <a:t>Click to edit Master text styles</a:t>
            </a:r>
          </a:p>
          <a:p>
            <a:pPr marL="712651" marR="0" lvl="1" indent="-457112" algn="l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Second level</a:t>
            </a:r>
          </a:p>
          <a:p>
            <a:pPr marL="907875" marR="0" lvl="2" indent="-457112" algn="l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Third level</a:t>
            </a:r>
          </a:p>
          <a:p>
            <a:pPr marL="1109449" marR="0" lvl="3" indent="-457112" algn="l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Fourth level</a:t>
            </a:r>
          </a:p>
          <a:p>
            <a:pPr marL="1311023" marR="0" lvl="4" indent="-457112" algn="l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41828320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4848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78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1287"/>
            <a:ext cx="5486399" cy="2157514"/>
          </a:xfrm>
        </p:spPr>
        <p:txBody>
          <a:bodyPr wrap="square">
            <a:spAutoFit/>
          </a:bodyPr>
          <a:lstStyle>
            <a:lvl1pPr marL="231730" indent="-23173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6956" indent="-171417">
              <a:buFont typeface="Wingdings" panose="05000000000000000000" pitchFamily="2" charset="2"/>
              <a:buChar char=""/>
              <a:defRPr sz="2400" b="0"/>
            </a:lvl2pPr>
            <a:lvl3pPr marL="639640" indent="-188876">
              <a:buFont typeface="Wingdings" panose="05000000000000000000" pitchFamily="2" charset="2"/>
              <a:buChar char=""/>
              <a:tabLst/>
              <a:defRPr sz="2200" b="0"/>
            </a:lvl3pPr>
            <a:lvl4pPr marL="828516" indent="-176180">
              <a:buFont typeface="Wingdings" panose="05000000000000000000" pitchFamily="2" charset="2"/>
              <a:buChar char=""/>
              <a:defRPr sz="2200" b="0"/>
            </a:lvl4pPr>
            <a:lvl5pPr marL="1023741" indent="-169831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65935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373" indent="-342834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597" indent="-342834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170" indent="-342834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746" indent="-342834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30" marR="0" lvl="0" indent="-231730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Click to edit Master text styles</a:t>
            </a:r>
          </a:p>
          <a:p>
            <a:pPr marL="426956" marR="0" lvl="1" indent="-171417" algn="l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Second level</a:t>
            </a:r>
          </a:p>
          <a:p>
            <a:pPr marL="639640" marR="0" lvl="2" indent="-188876" algn="l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Third level</a:t>
            </a:r>
          </a:p>
          <a:p>
            <a:pPr marL="828516" marR="0" lvl="3" indent="-176180" algn="l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Fourth level</a:t>
            </a:r>
          </a:p>
          <a:p>
            <a:pPr marL="1023741" marR="0" lvl="4" indent="-169831" algn="l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96609173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6016810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9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9722939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198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2674793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14610794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5667112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79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99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842605994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3175093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64276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2" tIns="46632" rIns="46632" bIns="466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8"/>
            <a:ext cx="11887199" cy="2368277"/>
          </a:xfrm>
        </p:spPr>
        <p:txBody>
          <a:bodyPr/>
          <a:lstStyle>
            <a:lvl1pPr marL="0" indent="0">
              <a:buNone/>
              <a:defRPr sz="3299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8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94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406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795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15580226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350" marR="0" lvl="0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Edit Master text styles</a:t>
            </a:r>
          </a:p>
          <a:p>
            <a:pPr marL="514350" marR="0" lvl="1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Second level</a:t>
            </a:r>
          </a:p>
          <a:p>
            <a:pPr marL="514350" marR="0" lvl="2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Third level</a:t>
            </a:r>
          </a:p>
          <a:p>
            <a:pPr marL="514350" marR="0" lvl="3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Fourth level</a:t>
            </a:r>
          </a:p>
          <a:p>
            <a:pPr marL="514350" marR="0" lvl="4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36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54" tIns="182854" rIns="182854" bIns="182854" numCol="1" anchor="t" anchorCtr="0" compatLnSpc="1">
            <a:prstTxWarp prst="textNoShape">
              <a:avLst/>
            </a:prstTxWarp>
            <a:spAutoFit/>
          </a:bodyPr>
          <a:lstStyle/>
          <a:p>
            <a:pPr defTabSz="932111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9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1058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9" y="1212851"/>
            <a:ext cx="11887200" cy="2443746"/>
          </a:xfrm>
          <a:prstGeom prst="rect">
            <a:avLst/>
          </a:prstGeom>
        </p:spPr>
        <p:txBody>
          <a:bodyPr/>
          <a:lstStyle>
            <a:lvl1pPr marL="290457" indent="-290457">
              <a:buClr>
                <a:schemeClr val="tx1"/>
              </a:buClr>
              <a:buSzPct val="90000"/>
              <a:buFont typeface="Arial" pitchFamily="34" charset="0"/>
              <a:buChar char="•"/>
              <a:defRPr sz="35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390" indent="-280935">
              <a:buClr>
                <a:schemeClr val="tx1"/>
              </a:buClr>
              <a:buSzPct val="90000"/>
              <a:buFont typeface="Arial" pitchFamily="34" charset="0"/>
              <a:buChar char="•"/>
              <a:defRPr sz="31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1847" indent="-290457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404" indent="-228557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8960" indent="-228557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99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76339894"/>
      </p:ext>
    </p:extLst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54560" y="1144706"/>
            <a:ext cx="9327356" cy="2435131"/>
          </a:xfrm>
        </p:spPr>
        <p:txBody>
          <a:bodyPr anchor="b"/>
          <a:lstStyle>
            <a:lvl1pPr algn="ctr">
              <a:defRPr sz="6119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4560" y="3673745"/>
            <a:ext cx="9327356" cy="523733"/>
          </a:xfrm>
        </p:spPr>
        <p:txBody>
          <a:bodyPr/>
          <a:lstStyle>
            <a:lvl1pPr marL="0" indent="0" algn="ctr">
              <a:buNone/>
              <a:defRPr sz="2448">
                <a:latin typeface="+mn-lt"/>
              </a:defRPr>
            </a:lvl1pPr>
            <a:lvl2pPr marL="466298" indent="0" algn="ctr">
              <a:buNone/>
              <a:defRPr sz="2040"/>
            </a:lvl2pPr>
            <a:lvl3pPr marL="932597" indent="0" algn="ctr">
              <a:buNone/>
              <a:defRPr sz="1836"/>
            </a:lvl3pPr>
            <a:lvl4pPr marL="1398895" indent="0" algn="ctr">
              <a:buNone/>
              <a:defRPr sz="1632"/>
            </a:lvl4pPr>
            <a:lvl5pPr marL="1865193" indent="0" algn="ctr">
              <a:buNone/>
              <a:defRPr sz="1632"/>
            </a:lvl5pPr>
            <a:lvl6pPr marL="2331491" indent="0" algn="ctr">
              <a:buNone/>
              <a:defRPr sz="1632"/>
            </a:lvl6pPr>
            <a:lvl7pPr marL="2797790" indent="0" algn="ctr">
              <a:buNone/>
              <a:defRPr sz="1632"/>
            </a:lvl7pPr>
            <a:lvl8pPr marL="3264088" indent="0" algn="ctr">
              <a:buNone/>
              <a:defRPr sz="1632"/>
            </a:lvl8pPr>
            <a:lvl9pPr marL="3730386" indent="0" algn="ctr">
              <a:buNone/>
              <a:defRPr sz="1632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4A846E5-60AA-414D-AA79-C9266F29268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007245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531" y="228914"/>
            <a:ext cx="11898032" cy="661299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531" y="1636295"/>
            <a:ext cx="11898032" cy="241995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327356" y="6482888"/>
            <a:ext cx="2798207" cy="37239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A94EDC9-DDE2-4535-BE7F-B027FC5F82A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28326" y="948794"/>
            <a:ext cx="11897237" cy="693267"/>
          </a:xfrm>
        </p:spPr>
        <p:txBody>
          <a:bodyPr/>
          <a:lstStyle>
            <a:lvl1pPr marL="0" indent="0">
              <a:buNone/>
              <a:defRPr i="1">
                <a:latin typeface="+mj-lt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345758052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62A59-311D-4337-815A-60A206A39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6627" y="372394"/>
            <a:ext cx="10726460" cy="1351952"/>
          </a:xfrm>
        </p:spPr>
        <p:txBody>
          <a:bodyPr/>
          <a:lstStyle>
            <a:lvl1pPr>
              <a:defRPr>
                <a:latin typeface="+mj-lt"/>
                <a:cs typeface="Segoe UI Light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EBAF90-405F-4502-9BB3-237EBA5BA6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6628" y="2031212"/>
            <a:ext cx="5261211" cy="523733"/>
          </a:xfrm>
        </p:spPr>
        <p:txBody>
          <a:bodyPr anchor="b"/>
          <a:lstStyle>
            <a:lvl1pPr marL="0" indent="0">
              <a:buNone/>
              <a:defRPr sz="2448" b="1">
                <a:latin typeface="+mn-lt"/>
              </a:defRPr>
            </a:lvl1pPr>
            <a:lvl2pPr marL="466298" indent="0">
              <a:buNone/>
              <a:defRPr sz="2040" b="1"/>
            </a:lvl2pPr>
            <a:lvl3pPr marL="932597" indent="0">
              <a:buNone/>
              <a:defRPr sz="1836" b="1"/>
            </a:lvl3pPr>
            <a:lvl4pPr marL="1398895" indent="0">
              <a:buNone/>
              <a:defRPr sz="1632" b="1"/>
            </a:lvl4pPr>
            <a:lvl5pPr marL="1865193" indent="0">
              <a:buNone/>
              <a:defRPr sz="1632" b="1"/>
            </a:lvl5pPr>
            <a:lvl6pPr marL="2331491" indent="0">
              <a:buNone/>
              <a:defRPr sz="1632" b="1"/>
            </a:lvl6pPr>
            <a:lvl7pPr marL="2797790" indent="0">
              <a:buNone/>
              <a:defRPr sz="1632" b="1"/>
            </a:lvl7pPr>
            <a:lvl8pPr marL="3264088" indent="0">
              <a:buNone/>
              <a:defRPr sz="1632" b="1"/>
            </a:lvl8pPr>
            <a:lvl9pPr marL="3730386" indent="0">
              <a:buNone/>
              <a:defRPr sz="1632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4E75CF-90B9-44AA-83D7-3A79CE9DAE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56628" y="2554944"/>
            <a:ext cx="5261211" cy="2419958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C6FB0C-6D7F-48D9-96B9-E3020DE422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95965" y="2031212"/>
            <a:ext cx="5287122" cy="523733"/>
          </a:xfrm>
        </p:spPr>
        <p:txBody>
          <a:bodyPr anchor="b"/>
          <a:lstStyle>
            <a:lvl1pPr marL="0" indent="0">
              <a:buNone/>
              <a:defRPr sz="2448" b="1">
                <a:latin typeface="+mn-lt"/>
              </a:defRPr>
            </a:lvl1pPr>
            <a:lvl2pPr marL="466298" indent="0">
              <a:buNone/>
              <a:defRPr sz="2040" b="1"/>
            </a:lvl2pPr>
            <a:lvl3pPr marL="932597" indent="0">
              <a:buNone/>
              <a:defRPr sz="1836" b="1"/>
            </a:lvl3pPr>
            <a:lvl4pPr marL="1398895" indent="0">
              <a:buNone/>
              <a:defRPr sz="1632" b="1"/>
            </a:lvl4pPr>
            <a:lvl5pPr marL="1865193" indent="0">
              <a:buNone/>
              <a:defRPr sz="1632" b="1"/>
            </a:lvl5pPr>
            <a:lvl6pPr marL="2331491" indent="0">
              <a:buNone/>
              <a:defRPr sz="1632" b="1"/>
            </a:lvl6pPr>
            <a:lvl7pPr marL="2797790" indent="0">
              <a:buNone/>
              <a:defRPr sz="1632" b="1"/>
            </a:lvl7pPr>
            <a:lvl8pPr marL="3264088" indent="0">
              <a:buNone/>
              <a:defRPr sz="1632" b="1"/>
            </a:lvl8pPr>
            <a:lvl9pPr marL="3730386" indent="0">
              <a:buNone/>
              <a:defRPr sz="1632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A4733B5-DA96-4CDE-8166-BCF8E0B63E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95965" y="2554944"/>
            <a:ext cx="5287122" cy="2419958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7145D8E-3856-4C82-A5FA-0F3A63BAD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E95E141-35C6-4F4E-B827-C0938F4EB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79C2872-8921-403C-AC2E-28E3A9EEFEE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07389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Only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6" name="Rectangle 35"/>
          <p:cNvSpPr/>
          <p:nvPr userDrawn="1"/>
        </p:nvSpPr>
        <p:spPr bwMode="auto">
          <a:xfrm>
            <a:off x="0" y="6451105"/>
            <a:ext cx="12436475" cy="543421"/>
          </a:xfrm>
          <a:prstGeom prst="rect">
            <a:avLst/>
          </a:prstGeom>
          <a:solidFill>
            <a:srgbClr val="409AE1"/>
          </a:solidFill>
          <a:ln w="28575">
            <a:noFill/>
          </a:ln>
        </p:spPr>
        <p:txBody>
          <a:bodyPr vert="horz" wrap="square" lIns="93234" tIns="46616" rIns="93234" bIns="46616" numCol="1" anchor="t" anchorCtr="0" compatLnSpc="1">
            <a:prstTxWarp prst="textNoShape">
              <a:avLst/>
            </a:prstTxWarp>
          </a:bodyPr>
          <a:lstStyle/>
          <a:p>
            <a:pPr marR="0" lvl="0" indent="0" defTabSz="95093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071" b="0" i="0" u="none" strike="noStrike" kern="0" cap="none" spc="0" normalizeH="0" baseline="0">
              <a:ln>
                <a:noFill/>
              </a:ln>
              <a:solidFill>
                <a:srgbClr val="333333"/>
              </a:solidFill>
              <a:effectLst/>
              <a:uLnTx/>
              <a:uFillTx/>
            </a:endParaRPr>
          </a:p>
        </p:txBody>
      </p:sp>
      <p:sp>
        <p:nvSpPr>
          <p:cNvPr id="6" name="Freeform 539"/>
          <p:cNvSpPr>
            <a:spLocks noChangeAspect="1"/>
          </p:cNvSpPr>
          <p:nvPr userDrawn="1"/>
        </p:nvSpPr>
        <p:spPr bwMode="auto">
          <a:xfrm>
            <a:off x="9490357" y="6077722"/>
            <a:ext cx="2007519" cy="1103550"/>
          </a:xfrm>
          <a:custGeom>
            <a:avLst/>
            <a:gdLst>
              <a:gd name="T0" fmla="*/ 312 w 400"/>
              <a:gd name="T1" fmla="*/ 220 h 220"/>
              <a:gd name="T2" fmla="*/ 45 w 400"/>
              <a:gd name="T3" fmla="*/ 220 h 220"/>
              <a:gd name="T4" fmla="*/ 0 w 400"/>
              <a:gd name="T5" fmla="*/ 175 h 220"/>
              <a:gd name="T6" fmla="*/ 34 w 400"/>
              <a:gd name="T7" fmla="*/ 131 h 220"/>
              <a:gd name="T8" fmla="*/ 87 w 400"/>
              <a:gd name="T9" fmla="*/ 91 h 220"/>
              <a:gd name="T10" fmla="*/ 183 w 400"/>
              <a:gd name="T11" fmla="*/ 0 h 220"/>
              <a:gd name="T12" fmla="*/ 270 w 400"/>
              <a:gd name="T13" fmla="*/ 55 h 220"/>
              <a:gd name="T14" fmla="*/ 312 w 400"/>
              <a:gd name="T15" fmla="*/ 44 h 220"/>
              <a:gd name="T16" fmla="*/ 400 w 400"/>
              <a:gd name="T17" fmla="*/ 132 h 220"/>
              <a:gd name="T18" fmla="*/ 312 w 400"/>
              <a:gd name="T19" fmla="*/ 22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0" h="220">
                <a:moveTo>
                  <a:pt x="312" y="220"/>
                </a:moveTo>
                <a:cubicBezTo>
                  <a:pt x="45" y="220"/>
                  <a:pt x="45" y="220"/>
                  <a:pt x="45" y="220"/>
                </a:cubicBezTo>
                <a:cubicBezTo>
                  <a:pt x="20" y="220"/>
                  <a:pt x="0" y="200"/>
                  <a:pt x="0" y="175"/>
                </a:cubicBezTo>
                <a:cubicBezTo>
                  <a:pt x="0" y="154"/>
                  <a:pt x="15" y="136"/>
                  <a:pt x="34" y="131"/>
                </a:cubicBezTo>
                <a:cubicBezTo>
                  <a:pt x="43" y="110"/>
                  <a:pt x="63" y="94"/>
                  <a:pt x="87" y="91"/>
                </a:cubicBezTo>
                <a:cubicBezTo>
                  <a:pt x="89" y="40"/>
                  <a:pt x="131" y="0"/>
                  <a:pt x="183" y="0"/>
                </a:cubicBezTo>
                <a:cubicBezTo>
                  <a:pt x="220" y="0"/>
                  <a:pt x="254" y="22"/>
                  <a:pt x="270" y="55"/>
                </a:cubicBezTo>
                <a:cubicBezTo>
                  <a:pt x="282" y="48"/>
                  <a:pt x="297" y="44"/>
                  <a:pt x="312" y="44"/>
                </a:cubicBezTo>
                <a:cubicBezTo>
                  <a:pt x="360" y="44"/>
                  <a:pt x="400" y="84"/>
                  <a:pt x="400" y="132"/>
                </a:cubicBezTo>
                <a:cubicBezTo>
                  <a:pt x="400" y="181"/>
                  <a:pt x="360" y="220"/>
                  <a:pt x="312" y="220"/>
                </a:cubicBezTo>
                <a:close/>
              </a:path>
            </a:pathLst>
          </a:custGeom>
          <a:solidFill>
            <a:srgbClr val="409AE1"/>
          </a:solidFill>
          <a:ln w="28575">
            <a:noFill/>
          </a:ln>
          <a:extLst/>
        </p:spPr>
        <p:txBody>
          <a:bodyPr vert="horz" wrap="square" lIns="93234" tIns="46616" rIns="93234" bIns="4661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5093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71" b="0" i="0" u="none" strike="noStrike" kern="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9525833" y="6339910"/>
            <a:ext cx="1861214" cy="789126"/>
            <a:chOff x="4494770" y="2621197"/>
            <a:chExt cx="3127126" cy="1326043"/>
          </a:xfrm>
        </p:grpSpPr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4494770" y="3400845"/>
              <a:ext cx="457856" cy="62986"/>
            </a:xfrm>
            <a:custGeom>
              <a:avLst/>
              <a:gdLst>
                <a:gd name="T0" fmla="*/ 704 w 756"/>
                <a:gd name="T1" fmla="*/ 104 h 104"/>
                <a:gd name="T2" fmla="*/ 52 w 756"/>
                <a:gd name="T3" fmla="*/ 104 h 104"/>
                <a:gd name="T4" fmla="*/ 52 w 756"/>
                <a:gd name="T5" fmla="*/ 104 h 104"/>
                <a:gd name="T6" fmla="*/ 42 w 756"/>
                <a:gd name="T7" fmla="*/ 104 h 104"/>
                <a:gd name="T8" fmla="*/ 32 w 756"/>
                <a:gd name="T9" fmla="*/ 100 h 104"/>
                <a:gd name="T10" fmla="*/ 22 w 756"/>
                <a:gd name="T11" fmla="*/ 96 h 104"/>
                <a:gd name="T12" fmla="*/ 14 w 756"/>
                <a:gd name="T13" fmla="*/ 90 h 104"/>
                <a:gd name="T14" fmla="*/ 8 w 756"/>
                <a:gd name="T15" fmla="*/ 82 h 104"/>
                <a:gd name="T16" fmla="*/ 4 w 756"/>
                <a:gd name="T17" fmla="*/ 72 h 104"/>
                <a:gd name="T18" fmla="*/ 0 w 756"/>
                <a:gd name="T19" fmla="*/ 62 h 104"/>
                <a:gd name="T20" fmla="*/ 0 w 756"/>
                <a:gd name="T21" fmla="*/ 52 h 104"/>
                <a:gd name="T22" fmla="*/ 0 w 756"/>
                <a:gd name="T23" fmla="*/ 52 h 104"/>
                <a:gd name="T24" fmla="*/ 0 w 756"/>
                <a:gd name="T25" fmla="*/ 42 h 104"/>
                <a:gd name="T26" fmla="*/ 4 w 756"/>
                <a:gd name="T27" fmla="*/ 32 h 104"/>
                <a:gd name="T28" fmla="*/ 8 w 756"/>
                <a:gd name="T29" fmla="*/ 22 h 104"/>
                <a:gd name="T30" fmla="*/ 14 w 756"/>
                <a:gd name="T31" fmla="*/ 16 h 104"/>
                <a:gd name="T32" fmla="*/ 22 w 756"/>
                <a:gd name="T33" fmla="*/ 8 h 104"/>
                <a:gd name="T34" fmla="*/ 32 w 756"/>
                <a:gd name="T35" fmla="*/ 4 h 104"/>
                <a:gd name="T36" fmla="*/ 42 w 756"/>
                <a:gd name="T37" fmla="*/ 0 h 104"/>
                <a:gd name="T38" fmla="*/ 52 w 756"/>
                <a:gd name="T39" fmla="*/ 0 h 104"/>
                <a:gd name="T40" fmla="*/ 704 w 756"/>
                <a:gd name="T41" fmla="*/ 0 h 104"/>
                <a:gd name="T42" fmla="*/ 704 w 756"/>
                <a:gd name="T43" fmla="*/ 0 h 104"/>
                <a:gd name="T44" fmla="*/ 714 w 756"/>
                <a:gd name="T45" fmla="*/ 0 h 104"/>
                <a:gd name="T46" fmla="*/ 724 w 756"/>
                <a:gd name="T47" fmla="*/ 4 h 104"/>
                <a:gd name="T48" fmla="*/ 732 w 756"/>
                <a:gd name="T49" fmla="*/ 8 h 104"/>
                <a:gd name="T50" fmla="*/ 740 w 756"/>
                <a:gd name="T51" fmla="*/ 16 h 104"/>
                <a:gd name="T52" fmla="*/ 748 w 756"/>
                <a:gd name="T53" fmla="*/ 22 h 104"/>
                <a:gd name="T54" fmla="*/ 752 w 756"/>
                <a:gd name="T55" fmla="*/ 32 h 104"/>
                <a:gd name="T56" fmla="*/ 756 w 756"/>
                <a:gd name="T57" fmla="*/ 42 h 104"/>
                <a:gd name="T58" fmla="*/ 756 w 756"/>
                <a:gd name="T59" fmla="*/ 52 h 104"/>
                <a:gd name="T60" fmla="*/ 756 w 756"/>
                <a:gd name="T61" fmla="*/ 52 h 104"/>
                <a:gd name="T62" fmla="*/ 756 w 756"/>
                <a:gd name="T63" fmla="*/ 62 h 104"/>
                <a:gd name="T64" fmla="*/ 752 w 756"/>
                <a:gd name="T65" fmla="*/ 72 h 104"/>
                <a:gd name="T66" fmla="*/ 748 w 756"/>
                <a:gd name="T67" fmla="*/ 82 h 104"/>
                <a:gd name="T68" fmla="*/ 740 w 756"/>
                <a:gd name="T69" fmla="*/ 90 h 104"/>
                <a:gd name="T70" fmla="*/ 732 w 756"/>
                <a:gd name="T71" fmla="*/ 96 h 104"/>
                <a:gd name="T72" fmla="*/ 724 w 756"/>
                <a:gd name="T73" fmla="*/ 100 h 104"/>
                <a:gd name="T74" fmla="*/ 714 w 756"/>
                <a:gd name="T75" fmla="*/ 104 h 104"/>
                <a:gd name="T76" fmla="*/ 704 w 756"/>
                <a:gd name="T77" fmla="*/ 104 h 104"/>
                <a:gd name="T78" fmla="*/ 704 w 756"/>
                <a:gd name="T7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56" h="104">
                  <a:moveTo>
                    <a:pt x="704" y="104"/>
                  </a:moveTo>
                  <a:lnTo>
                    <a:pt x="52" y="104"/>
                  </a:lnTo>
                  <a:lnTo>
                    <a:pt x="52" y="104"/>
                  </a:lnTo>
                  <a:lnTo>
                    <a:pt x="42" y="104"/>
                  </a:lnTo>
                  <a:lnTo>
                    <a:pt x="32" y="100"/>
                  </a:lnTo>
                  <a:lnTo>
                    <a:pt x="22" y="96"/>
                  </a:lnTo>
                  <a:lnTo>
                    <a:pt x="14" y="90"/>
                  </a:lnTo>
                  <a:lnTo>
                    <a:pt x="8" y="82"/>
                  </a:lnTo>
                  <a:lnTo>
                    <a:pt x="4" y="72"/>
                  </a:lnTo>
                  <a:lnTo>
                    <a:pt x="0" y="6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42"/>
                  </a:lnTo>
                  <a:lnTo>
                    <a:pt x="4" y="32"/>
                  </a:lnTo>
                  <a:lnTo>
                    <a:pt x="8" y="22"/>
                  </a:lnTo>
                  <a:lnTo>
                    <a:pt x="14" y="16"/>
                  </a:lnTo>
                  <a:lnTo>
                    <a:pt x="22" y="8"/>
                  </a:lnTo>
                  <a:lnTo>
                    <a:pt x="32" y="4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4" y="0"/>
                  </a:lnTo>
                  <a:lnTo>
                    <a:pt x="724" y="4"/>
                  </a:lnTo>
                  <a:lnTo>
                    <a:pt x="732" y="8"/>
                  </a:lnTo>
                  <a:lnTo>
                    <a:pt x="740" y="16"/>
                  </a:lnTo>
                  <a:lnTo>
                    <a:pt x="748" y="22"/>
                  </a:lnTo>
                  <a:lnTo>
                    <a:pt x="752" y="32"/>
                  </a:lnTo>
                  <a:lnTo>
                    <a:pt x="756" y="42"/>
                  </a:lnTo>
                  <a:lnTo>
                    <a:pt x="756" y="52"/>
                  </a:lnTo>
                  <a:lnTo>
                    <a:pt x="756" y="52"/>
                  </a:lnTo>
                  <a:lnTo>
                    <a:pt x="756" y="62"/>
                  </a:lnTo>
                  <a:lnTo>
                    <a:pt x="752" y="72"/>
                  </a:lnTo>
                  <a:lnTo>
                    <a:pt x="748" y="82"/>
                  </a:lnTo>
                  <a:lnTo>
                    <a:pt x="740" y="90"/>
                  </a:lnTo>
                  <a:lnTo>
                    <a:pt x="732" y="96"/>
                  </a:lnTo>
                  <a:lnTo>
                    <a:pt x="724" y="100"/>
                  </a:lnTo>
                  <a:lnTo>
                    <a:pt x="714" y="104"/>
                  </a:lnTo>
                  <a:lnTo>
                    <a:pt x="704" y="104"/>
                  </a:lnTo>
                  <a:lnTo>
                    <a:pt x="704" y="104"/>
                  </a:lnTo>
                  <a:close/>
                </a:path>
              </a:pathLst>
            </a:custGeom>
            <a:solidFill>
              <a:srgbClr val="1A86D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4889641" y="3331803"/>
              <a:ext cx="540222" cy="245886"/>
            </a:xfrm>
            <a:custGeom>
              <a:avLst/>
              <a:gdLst>
                <a:gd name="T0" fmla="*/ 456 w 892"/>
                <a:gd name="T1" fmla="*/ 406 h 406"/>
                <a:gd name="T2" fmla="*/ 436 w 892"/>
                <a:gd name="T3" fmla="*/ 402 h 406"/>
                <a:gd name="T4" fmla="*/ 418 w 892"/>
                <a:gd name="T5" fmla="*/ 390 h 406"/>
                <a:gd name="T6" fmla="*/ 408 w 892"/>
                <a:gd name="T7" fmla="*/ 374 h 406"/>
                <a:gd name="T8" fmla="*/ 404 w 892"/>
                <a:gd name="T9" fmla="*/ 354 h 406"/>
                <a:gd name="T10" fmla="*/ 402 w 892"/>
                <a:gd name="T11" fmla="*/ 346 h 406"/>
                <a:gd name="T12" fmla="*/ 396 w 892"/>
                <a:gd name="T13" fmla="*/ 344 h 406"/>
                <a:gd name="T14" fmla="*/ 164 w 892"/>
                <a:gd name="T15" fmla="*/ 344 h 406"/>
                <a:gd name="T16" fmla="*/ 138 w 892"/>
                <a:gd name="T17" fmla="*/ 344 h 406"/>
                <a:gd name="T18" fmla="*/ 104 w 892"/>
                <a:gd name="T19" fmla="*/ 336 h 406"/>
                <a:gd name="T20" fmla="*/ 66 w 892"/>
                <a:gd name="T21" fmla="*/ 318 h 406"/>
                <a:gd name="T22" fmla="*/ 46 w 892"/>
                <a:gd name="T23" fmla="*/ 302 h 406"/>
                <a:gd name="T24" fmla="*/ 30 w 892"/>
                <a:gd name="T25" fmla="*/ 284 h 406"/>
                <a:gd name="T26" fmla="*/ 14 w 892"/>
                <a:gd name="T27" fmla="*/ 258 h 406"/>
                <a:gd name="T28" fmla="*/ 4 w 892"/>
                <a:gd name="T29" fmla="*/ 224 h 406"/>
                <a:gd name="T30" fmla="*/ 0 w 892"/>
                <a:gd name="T31" fmla="*/ 180 h 406"/>
                <a:gd name="T32" fmla="*/ 0 w 892"/>
                <a:gd name="T33" fmla="*/ 156 h 406"/>
                <a:gd name="T34" fmla="*/ 10 w 892"/>
                <a:gd name="T35" fmla="*/ 114 h 406"/>
                <a:gd name="T36" fmla="*/ 28 w 892"/>
                <a:gd name="T37" fmla="*/ 80 h 406"/>
                <a:gd name="T38" fmla="*/ 52 w 892"/>
                <a:gd name="T39" fmla="*/ 54 h 406"/>
                <a:gd name="T40" fmla="*/ 78 w 892"/>
                <a:gd name="T41" fmla="*/ 32 h 406"/>
                <a:gd name="T42" fmla="*/ 108 w 892"/>
                <a:gd name="T43" fmla="*/ 18 h 406"/>
                <a:gd name="T44" fmla="*/ 150 w 892"/>
                <a:gd name="T45" fmla="*/ 4 h 406"/>
                <a:gd name="T46" fmla="*/ 840 w 892"/>
                <a:gd name="T47" fmla="*/ 0 h 406"/>
                <a:gd name="T48" fmla="*/ 852 w 892"/>
                <a:gd name="T49" fmla="*/ 2 h 406"/>
                <a:gd name="T50" fmla="*/ 870 w 892"/>
                <a:gd name="T51" fmla="*/ 10 h 406"/>
                <a:gd name="T52" fmla="*/ 884 w 892"/>
                <a:gd name="T53" fmla="*/ 24 h 406"/>
                <a:gd name="T54" fmla="*/ 892 w 892"/>
                <a:gd name="T55" fmla="*/ 42 h 406"/>
                <a:gd name="T56" fmla="*/ 892 w 892"/>
                <a:gd name="T57" fmla="*/ 52 h 406"/>
                <a:gd name="T58" fmla="*/ 888 w 892"/>
                <a:gd name="T59" fmla="*/ 74 h 406"/>
                <a:gd name="T60" fmla="*/ 878 w 892"/>
                <a:gd name="T61" fmla="*/ 90 h 406"/>
                <a:gd name="T62" fmla="*/ 860 w 892"/>
                <a:gd name="T63" fmla="*/ 102 h 406"/>
                <a:gd name="T64" fmla="*/ 840 w 892"/>
                <a:gd name="T65" fmla="*/ 106 h 406"/>
                <a:gd name="T66" fmla="*/ 180 w 892"/>
                <a:gd name="T67" fmla="*/ 106 h 406"/>
                <a:gd name="T68" fmla="*/ 148 w 892"/>
                <a:gd name="T69" fmla="*/ 114 h 406"/>
                <a:gd name="T70" fmla="*/ 124 w 892"/>
                <a:gd name="T71" fmla="*/ 130 h 406"/>
                <a:gd name="T72" fmla="*/ 110 w 892"/>
                <a:gd name="T73" fmla="*/ 150 h 406"/>
                <a:gd name="T74" fmla="*/ 104 w 892"/>
                <a:gd name="T75" fmla="*/ 170 h 406"/>
                <a:gd name="T76" fmla="*/ 104 w 892"/>
                <a:gd name="T77" fmla="*/ 180 h 406"/>
                <a:gd name="T78" fmla="*/ 108 w 892"/>
                <a:gd name="T79" fmla="*/ 208 h 406"/>
                <a:gd name="T80" fmla="*/ 118 w 892"/>
                <a:gd name="T81" fmla="*/ 226 h 406"/>
                <a:gd name="T82" fmla="*/ 130 w 892"/>
                <a:gd name="T83" fmla="*/ 234 h 406"/>
                <a:gd name="T84" fmla="*/ 152 w 892"/>
                <a:gd name="T85" fmla="*/ 240 h 406"/>
                <a:gd name="T86" fmla="*/ 394 w 892"/>
                <a:gd name="T87" fmla="*/ 240 h 406"/>
                <a:gd name="T88" fmla="*/ 406 w 892"/>
                <a:gd name="T89" fmla="*/ 240 h 406"/>
                <a:gd name="T90" fmla="*/ 438 w 892"/>
                <a:gd name="T91" fmla="*/ 248 h 406"/>
                <a:gd name="T92" fmla="*/ 464 w 892"/>
                <a:gd name="T93" fmla="*/ 260 h 406"/>
                <a:gd name="T94" fmla="*/ 476 w 892"/>
                <a:gd name="T95" fmla="*/ 270 h 406"/>
                <a:gd name="T96" fmla="*/ 498 w 892"/>
                <a:gd name="T97" fmla="*/ 302 h 406"/>
                <a:gd name="T98" fmla="*/ 506 w 892"/>
                <a:gd name="T99" fmla="*/ 324 h 406"/>
                <a:gd name="T100" fmla="*/ 508 w 892"/>
                <a:gd name="T101" fmla="*/ 354 h 406"/>
                <a:gd name="T102" fmla="*/ 508 w 892"/>
                <a:gd name="T103" fmla="*/ 364 h 406"/>
                <a:gd name="T104" fmla="*/ 500 w 892"/>
                <a:gd name="T105" fmla="*/ 384 h 406"/>
                <a:gd name="T106" fmla="*/ 486 w 892"/>
                <a:gd name="T107" fmla="*/ 398 h 406"/>
                <a:gd name="T108" fmla="*/ 466 w 892"/>
                <a:gd name="T109" fmla="*/ 406 h 406"/>
                <a:gd name="T110" fmla="*/ 456 w 892"/>
                <a:gd name="T111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2" h="406">
                  <a:moveTo>
                    <a:pt x="456" y="406"/>
                  </a:moveTo>
                  <a:lnTo>
                    <a:pt x="456" y="406"/>
                  </a:lnTo>
                  <a:lnTo>
                    <a:pt x="446" y="406"/>
                  </a:lnTo>
                  <a:lnTo>
                    <a:pt x="436" y="402"/>
                  </a:lnTo>
                  <a:lnTo>
                    <a:pt x="426" y="398"/>
                  </a:lnTo>
                  <a:lnTo>
                    <a:pt x="418" y="390"/>
                  </a:lnTo>
                  <a:lnTo>
                    <a:pt x="412" y="384"/>
                  </a:lnTo>
                  <a:lnTo>
                    <a:pt x="408" y="374"/>
                  </a:lnTo>
                  <a:lnTo>
                    <a:pt x="404" y="364"/>
                  </a:lnTo>
                  <a:lnTo>
                    <a:pt x="404" y="354"/>
                  </a:lnTo>
                  <a:lnTo>
                    <a:pt x="404" y="354"/>
                  </a:lnTo>
                  <a:lnTo>
                    <a:pt x="402" y="346"/>
                  </a:lnTo>
                  <a:lnTo>
                    <a:pt x="402" y="346"/>
                  </a:lnTo>
                  <a:lnTo>
                    <a:pt x="396" y="344"/>
                  </a:lnTo>
                  <a:lnTo>
                    <a:pt x="164" y="344"/>
                  </a:lnTo>
                  <a:lnTo>
                    <a:pt x="164" y="344"/>
                  </a:lnTo>
                  <a:lnTo>
                    <a:pt x="150" y="344"/>
                  </a:lnTo>
                  <a:lnTo>
                    <a:pt x="138" y="344"/>
                  </a:lnTo>
                  <a:lnTo>
                    <a:pt x="122" y="340"/>
                  </a:lnTo>
                  <a:lnTo>
                    <a:pt x="104" y="336"/>
                  </a:lnTo>
                  <a:lnTo>
                    <a:pt x="84" y="328"/>
                  </a:lnTo>
                  <a:lnTo>
                    <a:pt x="66" y="318"/>
                  </a:lnTo>
                  <a:lnTo>
                    <a:pt x="46" y="302"/>
                  </a:lnTo>
                  <a:lnTo>
                    <a:pt x="46" y="302"/>
                  </a:lnTo>
                  <a:lnTo>
                    <a:pt x="38" y="294"/>
                  </a:lnTo>
                  <a:lnTo>
                    <a:pt x="30" y="284"/>
                  </a:lnTo>
                  <a:lnTo>
                    <a:pt x="22" y="272"/>
                  </a:lnTo>
                  <a:lnTo>
                    <a:pt x="14" y="258"/>
                  </a:lnTo>
                  <a:lnTo>
                    <a:pt x="8" y="242"/>
                  </a:lnTo>
                  <a:lnTo>
                    <a:pt x="4" y="224"/>
                  </a:lnTo>
                  <a:lnTo>
                    <a:pt x="0" y="204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56"/>
                  </a:lnTo>
                  <a:lnTo>
                    <a:pt x="4" y="134"/>
                  </a:lnTo>
                  <a:lnTo>
                    <a:pt x="10" y="114"/>
                  </a:lnTo>
                  <a:lnTo>
                    <a:pt x="18" y="96"/>
                  </a:lnTo>
                  <a:lnTo>
                    <a:pt x="28" y="80"/>
                  </a:lnTo>
                  <a:lnTo>
                    <a:pt x="38" y="66"/>
                  </a:lnTo>
                  <a:lnTo>
                    <a:pt x="52" y="54"/>
                  </a:lnTo>
                  <a:lnTo>
                    <a:pt x="64" y="42"/>
                  </a:lnTo>
                  <a:lnTo>
                    <a:pt x="78" y="32"/>
                  </a:lnTo>
                  <a:lnTo>
                    <a:pt x="92" y="24"/>
                  </a:lnTo>
                  <a:lnTo>
                    <a:pt x="108" y="18"/>
                  </a:lnTo>
                  <a:lnTo>
                    <a:pt x="122" y="12"/>
                  </a:lnTo>
                  <a:lnTo>
                    <a:pt x="150" y="4"/>
                  </a:lnTo>
                  <a:lnTo>
                    <a:pt x="176" y="0"/>
                  </a:lnTo>
                  <a:lnTo>
                    <a:pt x="840" y="0"/>
                  </a:lnTo>
                  <a:lnTo>
                    <a:pt x="840" y="0"/>
                  </a:lnTo>
                  <a:lnTo>
                    <a:pt x="852" y="2"/>
                  </a:lnTo>
                  <a:lnTo>
                    <a:pt x="860" y="4"/>
                  </a:lnTo>
                  <a:lnTo>
                    <a:pt x="870" y="10"/>
                  </a:lnTo>
                  <a:lnTo>
                    <a:pt x="878" y="16"/>
                  </a:lnTo>
                  <a:lnTo>
                    <a:pt x="884" y="24"/>
                  </a:lnTo>
                  <a:lnTo>
                    <a:pt x="888" y="32"/>
                  </a:lnTo>
                  <a:lnTo>
                    <a:pt x="892" y="42"/>
                  </a:lnTo>
                  <a:lnTo>
                    <a:pt x="892" y="52"/>
                  </a:lnTo>
                  <a:lnTo>
                    <a:pt x="892" y="52"/>
                  </a:lnTo>
                  <a:lnTo>
                    <a:pt x="892" y="64"/>
                  </a:lnTo>
                  <a:lnTo>
                    <a:pt x="888" y="74"/>
                  </a:lnTo>
                  <a:lnTo>
                    <a:pt x="884" y="82"/>
                  </a:lnTo>
                  <a:lnTo>
                    <a:pt x="878" y="90"/>
                  </a:lnTo>
                  <a:lnTo>
                    <a:pt x="870" y="96"/>
                  </a:lnTo>
                  <a:lnTo>
                    <a:pt x="860" y="102"/>
                  </a:lnTo>
                  <a:lnTo>
                    <a:pt x="852" y="104"/>
                  </a:lnTo>
                  <a:lnTo>
                    <a:pt x="840" y="106"/>
                  </a:lnTo>
                  <a:lnTo>
                    <a:pt x="180" y="106"/>
                  </a:lnTo>
                  <a:lnTo>
                    <a:pt x="180" y="106"/>
                  </a:lnTo>
                  <a:lnTo>
                    <a:pt x="162" y="108"/>
                  </a:lnTo>
                  <a:lnTo>
                    <a:pt x="148" y="114"/>
                  </a:lnTo>
                  <a:lnTo>
                    <a:pt x="136" y="120"/>
                  </a:lnTo>
                  <a:lnTo>
                    <a:pt x="124" y="130"/>
                  </a:lnTo>
                  <a:lnTo>
                    <a:pt x="114" y="142"/>
                  </a:lnTo>
                  <a:lnTo>
                    <a:pt x="110" y="150"/>
                  </a:lnTo>
                  <a:lnTo>
                    <a:pt x="106" y="158"/>
                  </a:lnTo>
                  <a:lnTo>
                    <a:pt x="104" y="170"/>
                  </a:lnTo>
                  <a:lnTo>
                    <a:pt x="104" y="180"/>
                  </a:lnTo>
                  <a:lnTo>
                    <a:pt x="104" y="180"/>
                  </a:lnTo>
                  <a:lnTo>
                    <a:pt x="106" y="196"/>
                  </a:lnTo>
                  <a:lnTo>
                    <a:pt x="108" y="208"/>
                  </a:lnTo>
                  <a:lnTo>
                    <a:pt x="112" y="218"/>
                  </a:lnTo>
                  <a:lnTo>
                    <a:pt x="118" y="226"/>
                  </a:lnTo>
                  <a:lnTo>
                    <a:pt x="118" y="226"/>
                  </a:lnTo>
                  <a:lnTo>
                    <a:pt x="130" y="234"/>
                  </a:lnTo>
                  <a:lnTo>
                    <a:pt x="142" y="238"/>
                  </a:lnTo>
                  <a:lnTo>
                    <a:pt x="152" y="240"/>
                  </a:lnTo>
                  <a:lnTo>
                    <a:pt x="160" y="240"/>
                  </a:lnTo>
                  <a:lnTo>
                    <a:pt x="394" y="240"/>
                  </a:lnTo>
                  <a:lnTo>
                    <a:pt x="394" y="240"/>
                  </a:lnTo>
                  <a:lnTo>
                    <a:pt x="406" y="240"/>
                  </a:lnTo>
                  <a:lnTo>
                    <a:pt x="426" y="244"/>
                  </a:lnTo>
                  <a:lnTo>
                    <a:pt x="438" y="248"/>
                  </a:lnTo>
                  <a:lnTo>
                    <a:pt x="450" y="252"/>
                  </a:lnTo>
                  <a:lnTo>
                    <a:pt x="464" y="260"/>
                  </a:lnTo>
                  <a:lnTo>
                    <a:pt x="476" y="270"/>
                  </a:lnTo>
                  <a:lnTo>
                    <a:pt x="476" y="270"/>
                  </a:lnTo>
                  <a:lnTo>
                    <a:pt x="488" y="284"/>
                  </a:lnTo>
                  <a:lnTo>
                    <a:pt x="498" y="302"/>
                  </a:lnTo>
                  <a:lnTo>
                    <a:pt x="502" y="312"/>
                  </a:lnTo>
                  <a:lnTo>
                    <a:pt x="506" y="324"/>
                  </a:lnTo>
                  <a:lnTo>
                    <a:pt x="508" y="338"/>
                  </a:lnTo>
                  <a:lnTo>
                    <a:pt x="508" y="354"/>
                  </a:lnTo>
                  <a:lnTo>
                    <a:pt x="508" y="354"/>
                  </a:lnTo>
                  <a:lnTo>
                    <a:pt x="508" y="364"/>
                  </a:lnTo>
                  <a:lnTo>
                    <a:pt x="504" y="374"/>
                  </a:lnTo>
                  <a:lnTo>
                    <a:pt x="500" y="384"/>
                  </a:lnTo>
                  <a:lnTo>
                    <a:pt x="494" y="390"/>
                  </a:lnTo>
                  <a:lnTo>
                    <a:pt x="486" y="398"/>
                  </a:lnTo>
                  <a:lnTo>
                    <a:pt x="476" y="402"/>
                  </a:lnTo>
                  <a:lnTo>
                    <a:pt x="466" y="406"/>
                  </a:lnTo>
                  <a:lnTo>
                    <a:pt x="456" y="406"/>
                  </a:lnTo>
                  <a:lnTo>
                    <a:pt x="456" y="406"/>
                  </a:lnTo>
                  <a:close/>
                </a:path>
              </a:pathLst>
            </a:custGeom>
            <a:solidFill>
              <a:srgbClr val="1A86D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6726775" y="3077438"/>
              <a:ext cx="895121" cy="245886"/>
            </a:xfrm>
            <a:custGeom>
              <a:avLst/>
              <a:gdLst>
                <a:gd name="T0" fmla="*/ 52 w 1478"/>
                <a:gd name="T1" fmla="*/ 406 h 406"/>
                <a:gd name="T2" fmla="*/ 32 w 1478"/>
                <a:gd name="T3" fmla="*/ 402 h 406"/>
                <a:gd name="T4" fmla="*/ 14 w 1478"/>
                <a:gd name="T5" fmla="*/ 390 h 406"/>
                <a:gd name="T6" fmla="*/ 4 w 1478"/>
                <a:gd name="T7" fmla="*/ 374 h 406"/>
                <a:gd name="T8" fmla="*/ 0 w 1478"/>
                <a:gd name="T9" fmla="*/ 352 h 406"/>
                <a:gd name="T10" fmla="*/ 0 w 1478"/>
                <a:gd name="T11" fmla="*/ 342 h 406"/>
                <a:gd name="T12" fmla="*/ 8 w 1478"/>
                <a:gd name="T13" fmla="*/ 324 h 406"/>
                <a:gd name="T14" fmla="*/ 22 w 1478"/>
                <a:gd name="T15" fmla="*/ 310 h 406"/>
                <a:gd name="T16" fmla="*/ 42 w 1478"/>
                <a:gd name="T17" fmla="*/ 302 h 406"/>
                <a:gd name="T18" fmla="*/ 1300 w 1478"/>
                <a:gd name="T19" fmla="*/ 300 h 406"/>
                <a:gd name="T20" fmla="*/ 1316 w 1478"/>
                <a:gd name="T21" fmla="*/ 296 h 406"/>
                <a:gd name="T22" fmla="*/ 1342 w 1478"/>
                <a:gd name="T23" fmla="*/ 286 h 406"/>
                <a:gd name="T24" fmla="*/ 1364 w 1478"/>
                <a:gd name="T25" fmla="*/ 264 h 406"/>
                <a:gd name="T26" fmla="*/ 1372 w 1478"/>
                <a:gd name="T27" fmla="*/ 246 h 406"/>
                <a:gd name="T28" fmla="*/ 1374 w 1478"/>
                <a:gd name="T29" fmla="*/ 226 h 406"/>
                <a:gd name="T30" fmla="*/ 1374 w 1478"/>
                <a:gd name="T31" fmla="*/ 210 h 406"/>
                <a:gd name="T32" fmla="*/ 1366 w 1478"/>
                <a:gd name="T33" fmla="*/ 188 h 406"/>
                <a:gd name="T34" fmla="*/ 1360 w 1478"/>
                <a:gd name="T35" fmla="*/ 180 h 406"/>
                <a:gd name="T36" fmla="*/ 1336 w 1478"/>
                <a:gd name="T37" fmla="*/ 168 h 406"/>
                <a:gd name="T38" fmla="*/ 1318 w 1478"/>
                <a:gd name="T39" fmla="*/ 166 h 406"/>
                <a:gd name="T40" fmla="*/ 1084 w 1478"/>
                <a:gd name="T41" fmla="*/ 166 h 406"/>
                <a:gd name="T42" fmla="*/ 1052 w 1478"/>
                <a:gd name="T43" fmla="*/ 162 h 406"/>
                <a:gd name="T44" fmla="*/ 1028 w 1478"/>
                <a:gd name="T45" fmla="*/ 152 h 406"/>
                <a:gd name="T46" fmla="*/ 1002 w 1478"/>
                <a:gd name="T47" fmla="*/ 134 h 406"/>
                <a:gd name="T48" fmla="*/ 990 w 1478"/>
                <a:gd name="T49" fmla="*/ 122 h 406"/>
                <a:gd name="T50" fmla="*/ 976 w 1478"/>
                <a:gd name="T51" fmla="*/ 94 h 406"/>
                <a:gd name="T52" fmla="*/ 970 w 1478"/>
                <a:gd name="T53" fmla="*/ 68 h 406"/>
                <a:gd name="T54" fmla="*/ 970 w 1478"/>
                <a:gd name="T55" fmla="*/ 52 h 406"/>
                <a:gd name="T56" fmla="*/ 974 w 1478"/>
                <a:gd name="T57" fmla="*/ 32 h 406"/>
                <a:gd name="T58" fmla="*/ 984 w 1478"/>
                <a:gd name="T59" fmla="*/ 14 h 406"/>
                <a:gd name="T60" fmla="*/ 1002 w 1478"/>
                <a:gd name="T61" fmla="*/ 4 h 406"/>
                <a:gd name="T62" fmla="*/ 1022 w 1478"/>
                <a:gd name="T63" fmla="*/ 0 h 406"/>
                <a:gd name="T64" fmla="*/ 1032 w 1478"/>
                <a:gd name="T65" fmla="*/ 0 h 406"/>
                <a:gd name="T66" fmla="*/ 1052 w 1478"/>
                <a:gd name="T67" fmla="*/ 8 h 406"/>
                <a:gd name="T68" fmla="*/ 1066 w 1478"/>
                <a:gd name="T69" fmla="*/ 22 h 406"/>
                <a:gd name="T70" fmla="*/ 1074 w 1478"/>
                <a:gd name="T71" fmla="*/ 42 h 406"/>
                <a:gd name="T72" fmla="*/ 1074 w 1478"/>
                <a:gd name="T73" fmla="*/ 52 h 406"/>
                <a:gd name="T74" fmla="*/ 1076 w 1478"/>
                <a:gd name="T75" fmla="*/ 60 h 406"/>
                <a:gd name="T76" fmla="*/ 1314 w 1478"/>
                <a:gd name="T77" fmla="*/ 60 h 406"/>
                <a:gd name="T78" fmla="*/ 1328 w 1478"/>
                <a:gd name="T79" fmla="*/ 60 h 406"/>
                <a:gd name="T80" fmla="*/ 1356 w 1478"/>
                <a:gd name="T81" fmla="*/ 64 h 406"/>
                <a:gd name="T82" fmla="*/ 1394 w 1478"/>
                <a:gd name="T83" fmla="*/ 78 h 406"/>
                <a:gd name="T84" fmla="*/ 1432 w 1478"/>
                <a:gd name="T85" fmla="*/ 104 h 406"/>
                <a:gd name="T86" fmla="*/ 1440 w 1478"/>
                <a:gd name="T87" fmla="*/ 112 h 406"/>
                <a:gd name="T88" fmla="*/ 1456 w 1478"/>
                <a:gd name="T89" fmla="*/ 134 h 406"/>
                <a:gd name="T90" fmla="*/ 1470 w 1478"/>
                <a:gd name="T91" fmla="*/ 164 h 406"/>
                <a:gd name="T92" fmla="*/ 1478 w 1478"/>
                <a:gd name="T93" fmla="*/ 202 h 406"/>
                <a:gd name="T94" fmla="*/ 1478 w 1478"/>
                <a:gd name="T95" fmla="*/ 226 h 406"/>
                <a:gd name="T96" fmla="*/ 1474 w 1478"/>
                <a:gd name="T97" fmla="*/ 272 h 406"/>
                <a:gd name="T98" fmla="*/ 1460 w 1478"/>
                <a:gd name="T99" fmla="*/ 310 h 406"/>
                <a:gd name="T100" fmla="*/ 1440 w 1478"/>
                <a:gd name="T101" fmla="*/ 340 h 406"/>
                <a:gd name="T102" fmla="*/ 1414 w 1478"/>
                <a:gd name="T103" fmla="*/ 364 h 406"/>
                <a:gd name="T104" fmla="*/ 1386 w 1478"/>
                <a:gd name="T105" fmla="*/ 382 h 406"/>
                <a:gd name="T106" fmla="*/ 1356 w 1478"/>
                <a:gd name="T107" fmla="*/ 394 h 406"/>
                <a:gd name="T108" fmla="*/ 1302 w 1478"/>
                <a:gd name="T109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78" h="406">
                  <a:moveTo>
                    <a:pt x="52" y="406"/>
                  </a:moveTo>
                  <a:lnTo>
                    <a:pt x="52" y="406"/>
                  </a:lnTo>
                  <a:lnTo>
                    <a:pt x="42" y="404"/>
                  </a:lnTo>
                  <a:lnTo>
                    <a:pt x="32" y="402"/>
                  </a:lnTo>
                  <a:lnTo>
                    <a:pt x="22" y="396"/>
                  </a:lnTo>
                  <a:lnTo>
                    <a:pt x="14" y="390"/>
                  </a:lnTo>
                  <a:lnTo>
                    <a:pt x="8" y="382"/>
                  </a:lnTo>
                  <a:lnTo>
                    <a:pt x="4" y="374"/>
                  </a:lnTo>
                  <a:lnTo>
                    <a:pt x="0" y="364"/>
                  </a:lnTo>
                  <a:lnTo>
                    <a:pt x="0" y="352"/>
                  </a:lnTo>
                  <a:lnTo>
                    <a:pt x="0" y="352"/>
                  </a:lnTo>
                  <a:lnTo>
                    <a:pt x="0" y="342"/>
                  </a:lnTo>
                  <a:lnTo>
                    <a:pt x="4" y="332"/>
                  </a:lnTo>
                  <a:lnTo>
                    <a:pt x="8" y="324"/>
                  </a:lnTo>
                  <a:lnTo>
                    <a:pt x="14" y="316"/>
                  </a:lnTo>
                  <a:lnTo>
                    <a:pt x="22" y="310"/>
                  </a:lnTo>
                  <a:lnTo>
                    <a:pt x="32" y="304"/>
                  </a:lnTo>
                  <a:lnTo>
                    <a:pt x="42" y="302"/>
                  </a:lnTo>
                  <a:lnTo>
                    <a:pt x="52" y="300"/>
                  </a:lnTo>
                  <a:lnTo>
                    <a:pt x="1300" y="300"/>
                  </a:lnTo>
                  <a:lnTo>
                    <a:pt x="1300" y="300"/>
                  </a:lnTo>
                  <a:lnTo>
                    <a:pt x="1316" y="296"/>
                  </a:lnTo>
                  <a:lnTo>
                    <a:pt x="1330" y="292"/>
                  </a:lnTo>
                  <a:lnTo>
                    <a:pt x="1342" y="286"/>
                  </a:lnTo>
                  <a:lnTo>
                    <a:pt x="1354" y="276"/>
                  </a:lnTo>
                  <a:lnTo>
                    <a:pt x="1364" y="264"/>
                  </a:lnTo>
                  <a:lnTo>
                    <a:pt x="1368" y="256"/>
                  </a:lnTo>
                  <a:lnTo>
                    <a:pt x="1372" y="246"/>
                  </a:lnTo>
                  <a:lnTo>
                    <a:pt x="1374" y="236"/>
                  </a:lnTo>
                  <a:lnTo>
                    <a:pt x="1374" y="226"/>
                  </a:lnTo>
                  <a:lnTo>
                    <a:pt x="1374" y="226"/>
                  </a:lnTo>
                  <a:lnTo>
                    <a:pt x="1374" y="210"/>
                  </a:lnTo>
                  <a:lnTo>
                    <a:pt x="1370" y="198"/>
                  </a:lnTo>
                  <a:lnTo>
                    <a:pt x="1366" y="188"/>
                  </a:lnTo>
                  <a:lnTo>
                    <a:pt x="1360" y="180"/>
                  </a:lnTo>
                  <a:lnTo>
                    <a:pt x="1360" y="180"/>
                  </a:lnTo>
                  <a:lnTo>
                    <a:pt x="1348" y="172"/>
                  </a:lnTo>
                  <a:lnTo>
                    <a:pt x="1336" y="168"/>
                  </a:lnTo>
                  <a:lnTo>
                    <a:pt x="1326" y="166"/>
                  </a:lnTo>
                  <a:lnTo>
                    <a:pt x="1318" y="166"/>
                  </a:lnTo>
                  <a:lnTo>
                    <a:pt x="1084" y="166"/>
                  </a:lnTo>
                  <a:lnTo>
                    <a:pt x="1084" y="166"/>
                  </a:lnTo>
                  <a:lnTo>
                    <a:pt x="1072" y="166"/>
                  </a:lnTo>
                  <a:lnTo>
                    <a:pt x="1052" y="162"/>
                  </a:lnTo>
                  <a:lnTo>
                    <a:pt x="1040" y="158"/>
                  </a:lnTo>
                  <a:lnTo>
                    <a:pt x="1028" y="152"/>
                  </a:lnTo>
                  <a:lnTo>
                    <a:pt x="1014" y="146"/>
                  </a:lnTo>
                  <a:lnTo>
                    <a:pt x="1002" y="134"/>
                  </a:lnTo>
                  <a:lnTo>
                    <a:pt x="1002" y="134"/>
                  </a:lnTo>
                  <a:lnTo>
                    <a:pt x="990" y="122"/>
                  </a:lnTo>
                  <a:lnTo>
                    <a:pt x="980" y="104"/>
                  </a:lnTo>
                  <a:lnTo>
                    <a:pt x="976" y="94"/>
                  </a:lnTo>
                  <a:lnTo>
                    <a:pt x="972" y="80"/>
                  </a:lnTo>
                  <a:lnTo>
                    <a:pt x="970" y="68"/>
                  </a:lnTo>
                  <a:lnTo>
                    <a:pt x="970" y="52"/>
                  </a:lnTo>
                  <a:lnTo>
                    <a:pt x="970" y="52"/>
                  </a:lnTo>
                  <a:lnTo>
                    <a:pt x="970" y="42"/>
                  </a:lnTo>
                  <a:lnTo>
                    <a:pt x="974" y="32"/>
                  </a:lnTo>
                  <a:lnTo>
                    <a:pt x="978" y="22"/>
                  </a:lnTo>
                  <a:lnTo>
                    <a:pt x="984" y="14"/>
                  </a:lnTo>
                  <a:lnTo>
                    <a:pt x="992" y="8"/>
                  </a:lnTo>
                  <a:lnTo>
                    <a:pt x="1002" y="4"/>
                  </a:lnTo>
                  <a:lnTo>
                    <a:pt x="1012" y="0"/>
                  </a:lnTo>
                  <a:lnTo>
                    <a:pt x="1022" y="0"/>
                  </a:lnTo>
                  <a:lnTo>
                    <a:pt x="1022" y="0"/>
                  </a:lnTo>
                  <a:lnTo>
                    <a:pt x="1032" y="0"/>
                  </a:lnTo>
                  <a:lnTo>
                    <a:pt x="1042" y="4"/>
                  </a:lnTo>
                  <a:lnTo>
                    <a:pt x="1052" y="8"/>
                  </a:lnTo>
                  <a:lnTo>
                    <a:pt x="1060" y="14"/>
                  </a:lnTo>
                  <a:lnTo>
                    <a:pt x="1066" y="22"/>
                  </a:lnTo>
                  <a:lnTo>
                    <a:pt x="1070" y="32"/>
                  </a:lnTo>
                  <a:lnTo>
                    <a:pt x="1074" y="42"/>
                  </a:lnTo>
                  <a:lnTo>
                    <a:pt x="1074" y="52"/>
                  </a:lnTo>
                  <a:lnTo>
                    <a:pt x="1074" y="52"/>
                  </a:lnTo>
                  <a:lnTo>
                    <a:pt x="1076" y="60"/>
                  </a:lnTo>
                  <a:lnTo>
                    <a:pt x="1076" y="60"/>
                  </a:lnTo>
                  <a:lnTo>
                    <a:pt x="1082" y="60"/>
                  </a:lnTo>
                  <a:lnTo>
                    <a:pt x="1314" y="60"/>
                  </a:lnTo>
                  <a:lnTo>
                    <a:pt x="1314" y="60"/>
                  </a:lnTo>
                  <a:lnTo>
                    <a:pt x="1328" y="60"/>
                  </a:lnTo>
                  <a:lnTo>
                    <a:pt x="1340" y="62"/>
                  </a:lnTo>
                  <a:lnTo>
                    <a:pt x="1356" y="64"/>
                  </a:lnTo>
                  <a:lnTo>
                    <a:pt x="1374" y="70"/>
                  </a:lnTo>
                  <a:lnTo>
                    <a:pt x="1394" y="78"/>
                  </a:lnTo>
                  <a:lnTo>
                    <a:pt x="1412" y="88"/>
                  </a:lnTo>
                  <a:lnTo>
                    <a:pt x="1432" y="104"/>
                  </a:lnTo>
                  <a:lnTo>
                    <a:pt x="1432" y="104"/>
                  </a:lnTo>
                  <a:lnTo>
                    <a:pt x="1440" y="112"/>
                  </a:lnTo>
                  <a:lnTo>
                    <a:pt x="1448" y="122"/>
                  </a:lnTo>
                  <a:lnTo>
                    <a:pt x="1456" y="134"/>
                  </a:lnTo>
                  <a:lnTo>
                    <a:pt x="1464" y="148"/>
                  </a:lnTo>
                  <a:lnTo>
                    <a:pt x="1470" y="164"/>
                  </a:lnTo>
                  <a:lnTo>
                    <a:pt x="1474" y="182"/>
                  </a:lnTo>
                  <a:lnTo>
                    <a:pt x="1478" y="202"/>
                  </a:lnTo>
                  <a:lnTo>
                    <a:pt x="1478" y="226"/>
                  </a:lnTo>
                  <a:lnTo>
                    <a:pt x="1478" y="226"/>
                  </a:lnTo>
                  <a:lnTo>
                    <a:pt x="1478" y="250"/>
                  </a:lnTo>
                  <a:lnTo>
                    <a:pt x="1474" y="272"/>
                  </a:lnTo>
                  <a:lnTo>
                    <a:pt x="1468" y="292"/>
                  </a:lnTo>
                  <a:lnTo>
                    <a:pt x="1460" y="310"/>
                  </a:lnTo>
                  <a:lnTo>
                    <a:pt x="1450" y="326"/>
                  </a:lnTo>
                  <a:lnTo>
                    <a:pt x="1440" y="340"/>
                  </a:lnTo>
                  <a:lnTo>
                    <a:pt x="1426" y="352"/>
                  </a:lnTo>
                  <a:lnTo>
                    <a:pt x="1414" y="364"/>
                  </a:lnTo>
                  <a:lnTo>
                    <a:pt x="1400" y="374"/>
                  </a:lnTo>
                  <a:lnTo>
                    <a:pt x="1386" y="382"/>
                  </a:lnTo>
                  <a:lnTo>
                    <a:pt x="1370" y="388"/>
                  </a:lnTo>
                  <a:lnTo>
                    <a:pt x="1356" y="394"/>
                  </a:lnTo>
                  <a:lnTo>
                    <a:pt x="1328" y="402"/>
                  </a:lnTo>
                  <a:lnTo>
                    <a:pt x="1302" y="406"/>
                  </a:lnTo>
                  <a:lnTo>
                    <a:pt x="52" y="406"/>
                  </a:lnTo>
                  <a:close/>
                </a:path>
              </a:pathLst>
            </a:custGeom>
            <a:solidFill>
              <a:srgbClr val="1A86D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15"/>
            <p:cNvSpPr>
              <a:spLocks noEditPoints="1"/>
            </p:cNvSpPr>
            <p:nvPr/>
          </p:nvSpPr>
          <p:spPr bwMode="auto">
            <a:xfrm>
              <a:off x="6892717" y="3505013"/>
              <a:ext cx="208337" cy="208337"/>
            </a:xfrm>
            <a:custGeom>
              <a:avLst/>
              <a:gdLst>
                <a:gd name="T0" fmla="*/ 172 w 344"/>
                <a:gd name="T1" fmla="*/ 344 h 344"/>
                <a:gd name="T2" fmla="*/ 172 w 344"/>
                <a:gd name="T3" fmla="*/ 344 h 344"/>
                <a:gd name="T4" fmla="*/ 142 w 344"/>
                <a:gd name="T5" fmla="*/ 334 h 344"/>
                <a:gd name="T6" fmla="*/ 124 w 344"/>
                <a:gd name="T7" fmla="*/ 312 h 344"/>
                <a:gd name="T8" fmla="*/ 118 w 344"/>
                <a:gd name="T9" fmla="*/ 300 h 344"/>
                <a:gd name="T10" fmla="*/ 102 w 344"/>
                <a:gd name="T11" fmla="*/ 278 h 344"/>
                <a:gd name="T12" fmla="*/ 72 w 344"/>
                <a:gd name="T13" fmla="*/ 248 h 344"/>
                <a:gd name="T14" fmla="*/ 28 w 344"/>
                <a:gd name="T15" fmla="*/ 218 h 344"/>
                <a:gd name="T16" fmla="*/ 16 w 344"/>
                <a:gd name="T17" fmla="*/ 210 h 344"/>
                <a:gd name="T18" fmla="*/ 2 w 344"/>
                <a:gd name="T19" fmla="*/ 186 h 344"/>
                <a:gd name="T20" fmla="*/ 0 w 344"/>
                <a:gd name="T21" fmla="*/ 172 h 344"/>
                <a:gd name="T22" fmla="*/ 8 w 344"/>
                <a:gd name="T23" fmla="*/ 144 h 344"/>
                <a:gd name="T24" fmla="*/ 30 w 344"/>
                <a:gd name="T25" fmla="*/ 124 h 344"/>
                <a:gd name="T26" fmla="*/ 54 w 344"/>
                <a:gd name="T27" fmla="*/ 112 h 344"/>
                <a:gd name="T28" fmla="*/ 90 w 344"/>
                <a:gd name="T29" fmla="*/ 82 h 344"/>
                <a:gd name="T30" fmla="*/ 112 w 344"/>
                <a:gd name="T31" fmla="*/ 54 h 344"/>
                <a:gd name="T32" fmla="*/ 124 w 344"/>
                <a:gd name="T33" fmla="*/ 34 h 344"/>
                <a:gd name="T34" fmla="*/ 126 w 344"/>
                <a:gd name="T35" fmla="*/ 26 h 344"/>
                <a:gd name="T36" fmla="*/ 142 w 344"/>
                <a:gd name="T37" fmla="*/ 10 h 344"/>
                <a:gd name="T38" fmla="*/ 164 w 344"/>
                <a:gd name="T39" fmla="*/ 2 h 344"/>
                <a:gd name="T40" fmla="*/ 172 w 344"/>
                <a:gd name="T41" fmla="*/ 0 h 344"/>
                <a:gd name="T42" fmla="*/ 172 w 344"/>
                <a:gd name="T43" fmla="*/ 0 h 344"/>
                <a:gd name="T44" fmla="*/ 188 w 344"/>
                <a:gd name="T45" fmla="*/ 2 h 344"/>
                <a:gd name="T46" fmla="*/ 214 w 344"/>
                <a:gd name="T47" fmla="*/ 20 h 344"/>
                <a:gd name="T48" fmla="*/ 222 w 344"/>
                <a:gd name="T49" fmla="*/ 34 h 344"/>
                <a:gd name="T50" fmla="*/ 226 w 344"/>
                <a:gd name="T51" fmla="*/ 44 h 344"/>
                <a:gd name="T52" fmla="*/ 242 w 344"/>
                <a:gd name="T53" fmla="*/ 68 h 344"/>
                <a:gd name="T54" fmla="*/ 270 w 344"/>
                <a:gd name="T55" fmla="*/ 96 h 344"/>
                <a:gd name="T56" fmla="*/ 314 w 344"/>
                <a:gd name="T57" fmla="*/ 124 h 344"/>
                <a:gd name="T58" fmla="*/ 328 w 344"/>
                <a:gd name="T59" fmla="*/ 134 h 344"/>
                <a:gd name="T60" fmla="*/ 342 w 344"/>
                <a:gd name="T61" fmla="*/ 160 h 344"/>
                <a:gd name="T62" fmla="*/ 344 w 344"/>
                <a:gd name="T63" fmla="*/ 176 h 344"/>
                <a:gd name="T64" fmla="*/ 340 w 344"/>
                <a:gd name="T65" fmla="*/ 190 h 344"/>
                <a:gd name="T66" fmla="*/ 322 w 344"/>
                <a:gd name="T67" fmla="*/ 214 h 344"/>
                <a:gd name="T68" fmla="*/ 308 w 344"/>
                <a:gd name="T69" fmla="*/ 222 h 344"/>
                <a:gd name="T70" fmla="*/ 276 w 344"/>
                <a:gd name="T71" fmla="*/ 240 h 344"/>
                <a:gd name="T72" fmla="*/ 250 w 344"/>
                <a:gd name="T73" fmla="*/ 266 h 344"/>
                <a:gd name="T74" fmla="*/ 232 w 344"/>
                <a:gd name="T75" fmla="*/ 292 h 344"/>
                <a:gd name="T76" fmla="*/ 220 w 344"/>
                <a:gd name="T77" fmla="*/ 312 h 344"/>
                <a:gd name="T78" fmla="*/ 200 w 344"/>
                <a:gd name="T79" fmla="*/ 336 h 344"/>
                <a:gd name="T80" fmla="*/ 172 w 344"/>
                <a:gd name="T81" fmla="*/ 344 h 344"/>
                <a:gd name="T82" fmla="*/ 146 w 344"/>
                <a:gd name="T83" fmla="*/ 172 h 344"/>
                <a:gd name="T84" fmla="*/ 170 w 344"/>
                <a:gd name="T85" fmla="*/ 196 h 344"/>
                <a:gd name="T86" fmla="*/ 196 w 344"/>
                <a:gd name="T87" fmla="*/ 170 h 344"/>
                <a:gd name="T88" fmla="*/ 172 w 344"/>
                <a:gd name="T89" fmla="*/ 148 h 344"/>
                <a:gd name="T90" fmla="*/ 146 w 344"/>
                <a:gd name="T91" fmla="*/ 17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4" h="344">
                  <a:moveTo>
                    <a:pt x="172" y="344"/>
                  </a:moveTo>
                  <a:lnTo>
                    <a:pt x="172" y="344"/>
                  </a:lnTo>
                  <a:lnTo>
                    <a:pt x="172" y="344"/>
                  </a:lnTo>
                  <a:lnTo>
                    <a:pt x="172" y="344"/>
                  </a:lnTo>
                  <a:lnTo>
                    <a:pt x="156" y="342"/>
                  </a:lnTo>
                  <a:lnTo>
                    <a:pt x="142" y="334"/>
                  </a:lnTo>
                  <a:lnTo>
                    <a:pt x="132" y="324"/>
                  </a:lnTo>
                  <a:lnTo>
                    <a:pt x="124" y="312"/>
                  </a:lnTo>
                  <a:lnTo>
                    <a:pt x="124" y="312"/>
                  </a:lnTo>
                  <a:lnTo>
                    <a:pt x="118" y="300"/>
                  </a:lnTo>
                  <a:lnTo>
                    <a:pt x="112" y="290"/>
                  </a:lnTo>
                  <a:lnTo>
                    <a:pt x="102" y="278"/>
                  </a:lnTo>
                  <a:lnTo>
                    <a:pt x="90" y="264"/>
                  </a:lnTo>
                  <a:lnTo>
                    <a:pt x="72" y="248"/>
                  </a:lnTo>
                  <a:lnTo>
                    <a:pt x="52" y="232"/>
                  </a:lnTo>
                  <a:lnTo>
                    <a:pt x="28" y="218"/>
                  </a:lnTo>
                  <a:lnTo>
                    <a:pt x="28" y="218"/>
                  </a:lnTo>
                  <a:lnTo>
                    <a:pt x="16" y="210"/>
                  </a:lnTo>
                  <a:lnTo>
                    <a:pt x="8" y="198"/>
                  </a:lnTo>
                  <a:lnTo>
                    <a:pt x="2" y="186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2" y="156"/>
                  </a:lnTo>
                  <a:lnTo>
                    <a:pt x="8" y="144"/>
                  </a:lnTo>
                  <a:lnTo>
                    <a:pt x="18" y="132"/>
                  </a:lnTo>
                  <a:lnTo>
                    <a:pt x="30" y="124"/>
                  </a:lnTo>
                  <a:lnTo>
                    <a:pt x="30" y="124"/>
                  </a:lnTo>
                  <a:lnTo>
                    <a:pt x="54" y="112"/>
                  </a:lnTo>
                  <a:lnTo>
                    <a:pt x="74" y="96"/>
                  </a:lnTo>
                  <a:lnTo>
                    <a:pt x="90" y="82"/>
                  </a:lnTo>
                  <a:lnTo>
                    <a:pt x="102" y="68"/>
                  </a:lnTo>
                  <a:lnTo>
                    <a:pt x="112" y="54"/>
                  </a:lnTo>
                  <a:lnTo>
                    <a:pt x="118" y="44"/>
                  </a:lnTo>
                  <a:lnTo>
                    <a:pt x="124" y="34"/>
                  </a:lnTo>
                  <a:lnTo>
                    <a:pt x="124" y="34"/>
                  </a:lnTo>
                  <a:lnTo>
                    <a:pt x="126" y="26"/>
                  </a:lnTo>
                  <a:lnTo>
                    <a:pt x="130" y="20"/>
                  </a:lnTo>
                  <a:lnTo>
                    <a:pt x="142" y="10"/>
                  </a:lnTo>
                  <a:lnTo>
                    <a:pt x="156" y="2"/>
                  </a:lnTo>
                  <a:lnTo>
                    <a:pt x="164" y="2"/>
                  </a:lnTo>
                  <a:lnTo>
                    <a:pt x="172" y="0"/>
                  </a:lnTo>
                  <a:lnTo>
                    <a:pt x="172" y="0"/>
                  </a:lnTo>
                  <a:lnTo>
                    <a:pt x="172" y="0"/>
                  </a:lnTo>
                  <a:lnTo>
                    <a:pt x="172" y="0"/>
                  </a:lnTo>
                  <a:lnTo>
                    <a:pt x="180" y="2"/>
                  </a:lnTo>
                  <a:lnTo>
                    <a:pt x="188" y="2"/>
                  </a:lnTo>
                  <a:lnTo>
                    <a:pt x="202" y="10"/>
                  </a:lnTo>
                  <a:lnTo>
                    <a:pt x="214" y="20"/>
                  </a:lnTo>
                  <a:lnTo>
                    <a:pt x="218" y="28"/>
                  </a:lnTo>
                  <a:lnTo>
                    <a:pt x="222" y="34"/>
                  </a:lnTo>
                  <a:lnTo>
                    <a:pt x="222" y="34"/>
                  </a:lnTo>
                  <a:lnTo>
                    <a:pt x="226" y="44"/>
                  </a:lnTo>
                  <a:lnTo>
                    <a:pt x="232" y="56"/>
                  </a:lnTo>
                  <a:lnTo>
                    <a:pt x="242" y="68"/>
                  </a:lnTo>
                  <a:lnTo>
                    <a:pt x="254" y="82"/>
                  </a:lnTo>
                  <a:lnTo>
                    <a:pt x="270" y="96"/>
                  </a:lnTo>
                  <a:lnTo>
                    <a:pt x="290" y="112"/>
                  </a:lnTo>
                  <a:lnTo>
                    <a:pt x="314" y="124"/>
                  </a:lnTo>
                  <a:lnTo>
                    <a:pt x="314" y="124"/>
                  </a:lnTo>
                  <a:lnTo>
                    <a:pt x="328" y="134"/>
                  </a:lnTo>
                  <a:lnTo>
                    <a:pt x="336" y="146"/>
                  </a:lnTo>
                  <a:lnTo>
                    <a:pt x="342" y="160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2" y="184"/>
                  </a:lnTo>
                  <a:lnTo>
                    <a:pt x="340" y="190"/>
                  </a:lnTo>
                  <a:lnTo>
                    <a:pt x="334" y="204"/>
                  </a:lnTo>
                  <a:lnTo>
                    <a:pt x="322" y="214"/>
                  </a:lnTo>
                  <a:lnTo>
                    <a:pt x="308" y="222"/>
                  </a:lnTo>
                  <a:lnTo>
                    <a:pt x="308" y="222"/>
                  </a:lnTo>
                  <a:lnTo>
                    <a:pt x="292" y="230"/>
                  </a:lnTo>
                  <a:lnTo>
                    <a:pt x="276" y="240"/>
                  </a:lnTo>
                  <a:lnTo>
                    <a:pt x="262" y="252"/>
                  </a:lnTo>
                  <a:lnTo>
                    <a:pt x="250" y="266"/>
                  </a:lnTo>
                  <a:lnTo>
                    <a:pt x="240" y="278"/>
                  </a:lnTo>
                  <a:lnTo>
                    <a:pt x="232" y="292"/>
                  </a:lnTo>
                  <a:lnTo>
                    <a:pt x="220" y="312"/>
                  </a:lnTo>
                  <a:lnTo>
                    <a:pt x="220" y="312"/>
                  </a:lnTo>
                  <a:lnTo>
                    <a:pt x="212" y="326"/>
                  </a:lnTo>
                  <a:lnTo>
                    <a:pt x="200" y="336"/>
                  </a:lnTo>
                  <a:lnTo>
                    <a:pt x="188" y="342"/>
                  </a:lnTo>
                  <a:lnTo>
                    <a:pt x="172" y="344"/>
                  </a:lnTo>
                  <a:lnTo>
                    <a:pt x="172" y="344"/>
                  </a:lnTo>
                  <a:close/>
                  <a:moveTo>
                    <a:pt x="146" y="172"/>
                  </a:moveTo>
                  <a:lnTo>
                    <a:pt x="146" y="172"/>
                  </a:lnTo>
                  <a:lnTo>
                    <a:pt x="170" y="196"/>
                  </a:lnTo>
                  <a:lnTo>
                    <a:pt x="170" y="196"/>
                  </a:lnTo>
                  <a:lnTo>
                    <a:pt x="196" y="170"/>
                  </a:lnTo>
                  <a:lnTo>
                    <a:pt x="196" y="170"/>
                  </a:lnTo>
                  <a:lnTo>
                    <a:pt x="172" y="148"/>
                  </a:lnTo>
                  <a:lnTo>
                    <a:pt x="172" y="148"/>
                  </a:lnTo>
                  <a:lnTo>
                    <a:pt x="146" y="172"/>
                  </a:lnTo>
                  <a:lnTo>
                    <a:pt x="146" y="172"/>
                  </a:lnTo>
                  <a:close/>
                </a:path>
              </a:pathLst>
            </a:custGeom>
            <a:solidFill>
              <a:srgbClr val="1A86D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auto">
            <a:xfrm>
              <a:off x="6965393" y="3268818"/>
              <a:ext cx="64197" cy="213182"/>
            </a:xfrm>
            <a:custGeom>
              <a:avLst/>
              <a:gdLst>
                <a:gd name="T0" fmla="*/ 52 w 106"/>
                <a:gd name="T1" fmla="*/ 352 h 352"/>
                <a:gd name="T2" fmla="*/ 52 w 106"/>
                <a:gd name="T3" fmla="*/ 352 h 352"/>
                <a:gd name="T4" fmla="*/ 52 w 106"/>
                <a:gd name="T5" fmla="*/ 352 h 352"/>
                <a:gd name="T6" fmla="*/ 52 w 106"/>
                <a:gd name="T7" fmla="*/ 352 h 352"/>
                <a:gd name="T8" fmla="*/ 40 w 106"/>
                <a:gd name="T9" fmla="*/ 352 h 352"/>
                <a:gd name="T10" fmla="*/ 32 w 106"/>
                <a:gd name="T11" fmla="*/ 348 h 352"/>
                <a:gd name="T12" fmla="*/ 22 w 106"/>
                <a:gd name="T13" fmla="*/ 342 h 352"/>
                <a:gd name="T14" fmla="*/ 14 w 106"/>
                <a:gd name="T15" fmla="*/ 336 h 352"/>
                <a:gd name="T16" fmla="*/ 8 w 106"/>
                <a:gd name="T17" fmla="*/ 328 h 352"/>
                <a:gd name="T18" fmla="*/ 4 w 106"/>
                <a:gd name="T19" fmla="*/ 320 h 352"/>
                <a:gd name="T20" fmla="*/ 0 w 106"/>
                <a:gd name="T21" fmla="*/ 310 h 352"/>
                <a:gd name="T22" fmla="*/ 0 w 106"/>
                <a:gd name="T23" fmla="*/ 300 h 352"/>
                <a:gd name="T24" fmla="*/ 0 w 106"/>
                <a:gd name="T25" fmla="*/ 300 h 352"/>
                <a:gd name="T26" fmla="*/ 0 w 106"/>
                <a:gd name="T27" fmla="*/ 134 h 352"/>
                <a:gd name="T28" fmla="*/ 0 w 106"/>
                <a:gd name="T29" fmla="*/ 44 h 352"/>
                <a:gd name="T30" fmla="*/ 52 w 106"/>
                <a:gd name="T31" fmla="*/ 36 h 352"/>
                <a:gd name="T32" fmla="*/ 90 w 106"/>
                <a:gd name="T33" fmla="*/ 0 h 352"/>
                <a:gd name="T34" fmla="*/ 90 w 106"/>
                <a:gd name="T35" fmla="*/ 0 h 352"/>
                <a:gd name="T36" fmla="*/ 96 w 106"/>
                <a:gd name="T37" fmla="*/ 6 h 352"/>
                <a:gd name="T38" fmla="*/ 100 w 106"/>
                <a:gd name="T39" fmla="*/ 16 h 352"/>
                <a:gd name="T40" fmla="*/ 104 w 106"/>
                <a:gd name="T41" fmla="*/ 28 h 352"/>
                <a:gd name="T42" fmla="*/ 106 w 106"/>
                <a:gd name="T43" fmla="*/ 52 h 352"/>
                <a:gd name="T44" fmla="*/ 106 w 106"/>
                <a:gd name="T45" fmla="*/ 138 h 352"/>
                <a:gd name="T46" fmla="*/ 104 w 106"/>
                <a:gd name="T47" fmla="*/ 300 h 352"/>
                <a:gd name="T48" fmla="*/ 104 w 106"/>
                <a:gd name="T49" fmla="*/ 300 h 352"/>
                <a:gd name="T50" fmla="*/ 104 w 106"/>
                <a:gd name="T51" fmla="*/ 310 h 352"/>
                <a:gd name="T52" fmla="*/ 100 w 106"/>
                <a:gd name="T53" fmla="*/ 320 h 352"/>
                <a:gd name="T54" fmla="*/ 96 w 106"/>
                <a:gd name="T55" fmla="*/ 330 h 352"/>
                <a:gd name="T56" fmla="*/ 88 w 106"/>
                <a:gd name="T57" fmla="*/ 338 h 352"/>
                <a:gd name="T58" fmla="*/ 82 w 106"/>
                <a:gd name="T59" fmla="*/ 344 h 352"/>
                <a:gd name="T60" fmla="*/ 72 w 106"/>
                <a:gd name="T61" fmla="*/ 348 h 352"/>
                <a:gd name="T62" fmla="*/ 62 w 106"/>
                <a:gd name="T63" fmla="*/ 352 h 352"/>
                <a:gd name="T64" fmla="*/ 52 w 106"/>
                <a:gd name="T65" fmla="*/ 352 h 352"/>
                <a:gd name="T66" fmla="*/ 52 w 106"/>
                <a:gd name="T67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6" h="352">
                  <a:moveTo>
                    <a:pt x="52" y="352"/>
                  </a:moveTo>
                  <a:lnTo>
                    <a:pt x="52" y="352"/>
                  </a:lnTo>
                  <a:lnTo>
                    <a:pt x="52" y="352"/>
                  </a:lnTo>
                  <a:lnTo>
                    <a:pt x="52" y="352"/>
                  </a:lnTo>
                  <a:lnTo>
                    <a:pt x="40" y="352"/>
                  </a:lnTo>
                  <a:lnTo>
                    <a:pt x="32" y="348"/>
                  </a:lnTo>
                  <a:lnTo>
                    <a:pt x="22" y="342"/>
                  </a:lnTo>
                  <a:lnTo>
                    <a:pt x="14" y="336"/>
                  </a:lnTo>
                  <a:lnTo>
                    <a:pt x="8" y="328"/>
                  </a:lnTo>
                  <a:lnTo>
                    <a:pt x="4" y="320"/>
                  </a:lnTo>
                  <a:lnTo>
                    <a:pt x="0" y="310"/>
                  </a:lnTo>
                  <a:lnTo>
                    <a:pt x="0" y="300"/>
                  </a:lnTo>
                  <a:lnTo>
                    <a:pt x="0" y="300"/>
                  </a:lnTo>
                  <a:lnTo>
                    <a:pt x="0" y="134"/>
                  </a:lnTo>
                  <a:lnTo>
                    <a:pt x="0" y="44"/>
                  </a:lnTo>
                  <a:lnTo>
                    <a:pt x="52" y="36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96" y="6"/>
                  </a:lnTo>
                  <a:lnTo>
                    <a:pt x="100" y="16"/>
                  </a:lnTo>
                  <a:lnTo>
                    <a:pt x="104" y="28"/>
                  </a:lnTo>
                  <a:lnTo>
                    <a:pt x="106" y="52"/>
                  </a:lnTo>
                  <a:lnTo>
                    <a:pt x="106" y="138"/>
                  </a:lnTo>
                  <a:lnTo>
                    <a:pt x="104" y="300"/>
                  </a:lnTo>
                  <a:lnTo>
                    <a:pt x="104" y="300"/>
                  </a:lnTo>
                  <a:lnTo>
                    <a:pt x="104" y="310"/>
                  </a:lnTo>
                  <a:lnTo>
                    <a:pt x="100" y="320"/>
                  </a:lnTo>
                  <a:lnTo>
                    <a:pt x="96" y="330"/>
                  </a:lnTo>
                  <a:lnTo>
                    <a:pt x="88" y="338"/>
                  </a:lnTo>
                  <a:lnTo>
                    <a:pt x="82" y="344"/>
                  </a:lnTo>
                  <a:lnTo>
                    <a:pt x="72" y="348"/>
                  </a:lnTo>
                  <a:lnTo>
                    <a:pt x="62" y="352"/>
                  </a:lnTo>
                  <a:lnTo>
                    <a:pt x="52" y="352"/>
                  </a:lnTo>
                  <a:lnTo>
                    <a:pt x="52" y="352"/>
                  </a:lnTo>
                  <a:close/>
                </a:path>
              </a:pathLst>
            </a:custGeom>
            <a:solidFill>
              <a:srgbClr val="1A86D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19"/>
            <p:cNvSpPr>
              <a:spLocks noEditPoints="1"/>
            </p:cNvSpPr>
            <p:nvPr/>
          </p:nvSpPr>
          <p:spPr bwMode="auto">
            <a:xfrm>
              <a:off x="5077386" y="3609182"/>
              <a:ext cx="186534" cy="185323"/>
            </a:xfrm>
            <a:custGeom>
              <a:avLst/>
              <a:gdLst>
                <a:gd name="T0" fmla="*/ 154 w 308"/>
                <a:gd name="T1" fmla="*/ 306 h 306"/>
                <a:gd name="T2" fmla="*/ 124 w 308"/>
                <a:gd name="T3" fmla="*/ 304 h 306"/>
                <a:gd name="T4" fmla="*/ 94 w 308"/>
                <a:gd name="T5" fmla="*/ 294 h 306"/>
                <a:gd name="T6" fmla="*/ 68 w 308"/>
                <a:gd name="T7" fmla="*/ 280 h 306"/>
                <a:gd name="T8" fmla="*/ 46 w 308"/>
                <a:gd name="T9" fmla="*/ 262 h 306"/>
                <a:gd name="T10" fmla="*/ 26 w 308"/>
                <a:gd name="T11" fmla="*/ 240 h 306"/>
                <a:gd name="T12" fmla="*/ 12 w 308"/>
                <a:gd name="T13" fmla="*/ 212 h 306"/>
                <a:gd name="T14" fmla="*/ 4 w 308"/>
                <a:gd name="T15" fmla="*/ 184 h 306"/>
                <a:gd name="T16" fmla="*/ 0 w 308"/>
                <a:gd name="T17" fmla="*/ 154 h 306"/>
                <a:gd name="T18" fmla="*/ 2 w 308"/>
                <a:gd name="T19" fmla="*/ 138 h 306"/>
                <a:gd name="T20" fmla="*/ 8 w 308"/>
                <a:gd name="T21" fmla="*/ 108 h 306"/>
                <a:gd name="T22" fmla="*/ 20 w 308"/>
                <a:gd name="T23" fmla="*/ 80 h 306"/>
                <a:gd name="T24" fmla="*/ 36 w 308"/>
                <a:gd name="T25" fmla="*/ 56 h 306"/>
                <a:gd name="T26" fmla="*/ 56 w 308"/>
                <a:gd name="T27" fmla="*/ 34 h 306"/>
                <a:gd name="T28" fmla="*/ 82 w 308"/>
                <a:gd name="T29" fmla="*/ 18 h 306"/>
                <a:gd name="T30" fmla="*/ 108 w 308"/>
                <a:gd name="T31" fmla="*/ 6 h 306"/>
                <a:gd name="T32" fmla="*/ 138 w 308"/>
                <a:gd name="T33" fmla="*/ 0 h 306"/>
                <a:gd name="T34" fmla="*/ 154 w 308"/>
                <a:gd name="T35" fmla="*/ 0 h 306"/>
                <a:gd name="T36" fmla="*/ 186 w 308"/>
                <a:gd name="T37" fmla="*/ 2 h 306"/>
                <a:gd name="T38" fmla="*/ 214 w 308"/>
                <a:gd name="T39" fmla="*/ 12 h 306"/>
                <a:gd name="T40" fmla="*/ 240 w 308"/>
                <a:gd name="T41" fmla="*/ 26 h 306"/>
                <a:gd name="T42" fmla="*/ 262 w 308"/>
                <a:gd name="T43" fmla="*/ 44 h 306"/>
                <a:gd name="T44" fmla="*/ 282 w 308"/>
                <a:gd name="T45" fmla="*/ 68 h 306"/>
                <a:gd name="T46" fmla="*/ 296 w 308"/>
                <a:gd name="T47" fmla="*/ 94 h 306"/>
                <a:gd name="T48" fmla="*/ 304 w 308"/>
                <a:gd name="T49" fmla="*/ 122 h 306"/>
                <a:gd name="T50" fmla="*/ 308 w 308"/>
                <a:gd name="T51" fmla="*/ 154 h 306"/>
                <a:gd name="T52" fmla="*/ 308 w 308"/>
                <a:gd name="T53" fmla="*/ 168 h 306"/>
                <a:gd name="T54" fmla="*/ 302 w 308"/>
                <a:gd name="T55" fmla="*/ 198 h 306"/>
                <a:gd name="T56" fmla="*/ 290 w 308"/>
                <a:gd name="T57" fmla="*/ 226 h 306"/>
                <a:gd name="T58" fmla="*/ 272 w 308"/>
                <a:gd name="T59" fmla="*/ 250 h 306"/>
                <a:gd name="T60" fmla="*/ 252 w 308"/>
                <a:gd name="T61" fmla="*/ 272 h 306"/>
                <a:gd name="T62" fmla="*/ 228 w 308"/>
                <a:gd name="T63" fmla="*/ 288 h 306"/>
                <a:gd name="T64" fmla="*/ 200 w 308"/>
                <a:gd name="T65" fmla="*/ 300 h 306"/>
                <a:gd name="T66" fmla="*/ 170 w 308"/>
                <a:gd name="T67" fmla="*/ 306 h 306"/>
                <a:gd name="T68" fmla="*/ 154 w 308"/>
                <a:gd name="T69" fmla="*/ 306 h 306"/>
                <a:gd name="T70" fmla="*/ 154 w 308"/>
                <a:gd name="T71" fmla="*/ 104 h 306"/>
                <a:gd name="T72" fmla="*/ 136 w 308"/>
                <a:gd name="T73" fmla="*/ 108 h 306"/>
                <a:gd name="T74" fmla="*/ 120 w 308"/>
                <a:gd name="T75" fmla="*/ 118 h 306"/>
                <a:gd name="T76" fmla="*/ 110 w 308"/>
                <a:gd name="T77" fmla="*/ 134 h 306"/>
                <a:gd name="T78" fmla="*/ 106 w 308"/>
                <a:gd name="T79" fmla="*/ 154 h 306"/>
                <a:gd name="T80" fmla="*/ 106 w 308"/>
                <a:gd name="T81" fmla="*/ 164 h 306"/>
                <a:gd name="T82" fmla="*/ 114 w 308"/>
                <a:gd name="T83" fmla="*/ 180 h 306"/>
                <a:gd name="T84" fmla="*/ 128 w 308"/>
                <a:gd name="T85" fmla="*/ 194 h 306"/>
                <a:gd name="T86" fmla="*/ 144 w 308"/>
                <a:gd name="T87" fmla="*/ 200 h 306"/>
                <a:gd name="T88" fmla="*/ 154 w 308"/>
                <a:gd name="T89" fmla="*/ 202 h 306"/>
                <a:gd name="T90" fmla="*/ 174 w 308"/>
                <a:gd name="T91" fmla="*/ 198 h 306"/>
                <a:gd name="T92" fmla="*/ 188 w 308"/>
                <a:gd name="T93" fmla="*/ 188 h 306"/>
                <a:gd name="T94" fmla="*/ 200 w 308"/>
                <a:gd name="T95" fmla="*/ 172 h 306"/>
                <a:gd name="T96" fmla="*/ 202 w 308"/>
                <a:gd name="T97" fmla="*/ 154 h 306"/>
                <a:gd name="T98" fmla="*/ 202 w 308"/>
                <a:gd name="T99" fmla="*/ 144 h 306"/>
                <a:gd name="T100" fmla="*/ 194 w 308"/>
                <a:gd name="T101" fmla="*/ 126 h 306"/>
                <a:gd name="T102" fmla="*/ 182 w 308"/>
                <a:gd name="T103" fmla="*/ 112 h 306"/>
                <a:gd name="T104" fmla="*/ 164 w 308"/>
                <a:gd name="T105" fmla="*/ 106 h 306"/>
                <a:gd name="T106" fmla="*/ 154 w 308"/>
                <a:gd name="T107" fmla="*/ 104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8" h="306">
                  <a:moveTo>
                    <a:pt x="154" y="306"/>
                  </a:moveTo>
                  <a:lnTo>
                    <a:pt x="154" y="306"/>
                  </a:lnTo>
                  <a:lnTo>
                    <a:pt x="138" y="306"/>
                  </a:lnTo>
                  <a:lnTo>
                    <a:pt x="124" y="304"/>
                  </a:lnTo>
                  <a:lnTo>
                    <a:pt x="108" y="300"/>
                  </a:lnTo>
                  <a:lnTo>
                    <a:pt x="94" y="294"/>
                  </a:lnTo>
                  <a:lnTo>
                    <a:pt x="82" y="288"/>
                  </a:lnTo>
                  <a:lnTo>
                    <a:pt x="68" y="280"/>
                  </a:lnTo>
                  <a:lnTo>
                    <a:pt x="56" y="272"/>
                  </a:lnTo>
                  <a:lnTo>
                    <a:pt x="46" y="262"/>
                  </a:lnTo>
                  <a:lnTo>
                    <a:pt x="36" y="250"/>
                  </a:lnTo>
                  <a:lnTo>
                    <a:pt x="26" y="240"/>
                  </a:lnTo>
                  <a:lnTo>
                    <a:pt x="20" y="226"/>
                  </a:lnTo>
                  <a:lnTo>
                    <a:pt x="12" y="212"/>
                  </a:lnTo>
                  <a:lnTo>
                    <a:pt x="8" y="198"/>
                  </a:lnTo>
                  <a:lnTo>
                    <a:pt x="4" y="184"/>
                  </a:lnTo>
                  <a:lnTo>
                    <a:pt x="2" y="168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2" y="138"/>
                  </a:lnTo>
                  <a:lnTo>
                    <a:pt x="4" y="122"/>
                  </a:lnTo>
                  <a:lnTo>
                    <a:pt x="8" y="108"/>
                  </a:lnTo>
                  <a:lnTo>
                    <a:pt x="12" y="94"/>
                  </a:lnTo>
                  <a:lnTo>
                    <a:pt x="20" y="80"/>
                  </a:lnTo>
                  <a:lnTo>
                    <a:pt x="26" y="68"/>
                  </a:lnTo>
                  <a:lnTo>
                    <a:pt x="36" y="56"/>
                  </a:lnTo>
                  <a:lnTo>
                    <a:pt x="46" y="44"/>
                  </a:lnTo>
                  <a:lnTo>
                    <a:pt x="56" y="34"/>
                  </a:lnTo>
                  <a:lnTo>
                    <a:pt x="68" y="26"/>
                  </a:lnTo>
                  <a:lnTo>
                    <a:pt x="82" y="18"/>
                  </a:lnTo>
                  <a:lnTo>
                    <a:pt x="94" y="12"/>
                  </a:lnTo>
                  <a:lnTo>
                    <a:pt x="108" y="6"/>
                  </a:lnTo>
                  <a:lnTo>
                    <a:pt x="124" y="2"/>
                  </a:lnTo>
                  <a:lnTo>
                    <a:pt x="138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70" y="0"/>
                  </a:lnTo>
                  <a:lnTo>
                    <a:pt x="186" y="2"/>
                  </a:lnTo>
                  <a:lnTo>
                    <a:pt x="200" y="6"/>
                  </a:lnTo>
                  <a:lnTo>
                    <a:pt x="214" y="12"/>
                  </a:lnTo>
                  <a:lnTo>
                    <a:pt x="228" y="18"/>
                  </a:lnTo>
                  <a:lnTo>
                    <a:pt x="240" y="26"/>
                  </a:lnTo>
                  <a:lnTo>
                    <a:pt x="252" y="34"/>
                  </a:lnTo>
                  <a:lnTo>
                    <a:pt x="262" y="44"/>
                  </a:lnTo>
                  <a:lnTo>
                    <a:pt x="272" y="56"/>
                  </a:lnTo>
                  <a:lnTo>
                    <a:pt x="282" y="68"/>
                  </a:lnTo>
                  <a:lnTo>
                    <a:pt x="290" y="80"/>
                  </a:lnTo>
                  <a:lnTo>
                    <a:pt x="296" y="94"/>
                  </a:lnTo>
                  <a:lnTo>
                    <a:pt x="302" y="108"/>
                  </a:lnTo>
                  <a:lnTo>
                    <a:pt x="304" y="122"/>
                  </a:lnTo>
                  <a:lnTo>
                    <a:pt x="308" y="138"/>
                  </a:lnTo>
                  <a:lnTo>
                    <a:pt x="308" y="154"/>
                  </a:lnTo>
                  <a:lnTo>
                    <a:pt x="308" y="154"/>
                  </a:lnTo>
                  <a:lnTo>
                    <a:pt x="308" y="168"/>
                  </a:lnTo>
                  <a:lnTo>
                    <a:pt x="304" y="184"/>
                  </a:lnTo>
                  <a:lnTo>
                    <a:pt x="302" y="198"/>
                  </a:lnTo>
                  <a:lnTo>
                    <a:pt x="296" y="212"/>
                  </a:lnTo>
                  <a:lnTo>
                    <a:pt x="290" y="226"/>
                  </a:lnTo>
                  <a:lnTo>
                    <a:pt x="282" y="240"/>
                  </a:lnTo>
                  <a:lnTo>
                    <a:pt x="272" y="250"/>
                  </a:lnTo>
                  <a:lnTo>
                    <a:pt x="262" y="262"/>
                  </a:lnTo>
                  <a:lnTo>
                    <a:pt x="252" y="272"/>
                  </a:lnTo>
                  <a:lnTo>
                    <a:pt x="240" y="280"/>
                  </a:lnTo>
                  <a:lnTo>
                    <a:pt x="228" y="288"/>
                  </a:lnTo>
                  <a:lnTo>
                    <a:pt x="214" y="294"/>
                  </a:lnTo>
                  <a:lnTo>
                    <a:pt x="200" y="300"/>
                  </a:lnTo>
                  <a:lnTo>
                    <a:pt x="186" y="304"/>
                  </a:lnTo>
                  <a:lnTo>
                    <a:pt x="170" y="306"/>
                  </a:lnTo>
                  <a:lnTo>
                    <a:pt x="154" y="306"/>
                  </a:lnTo>
                  <a:lnTo>
                    <a:pt x="154" y="306"/>
                  </a:lnTo>
                  <a:close/>
                  <a:moveTo>
                    <a:pt x="154" y="104"/>
                  </a:moveTo>
                  <a:lnTo>
                    <a:pt x="154" y="104"/>
                  </a:lnTo>
                  <a:lnTo>
                    <a:pt x="144" y="106"/>
                  </a:lnTo>
                  <a:lnTo>
                    <a:pt x="136" y="108"/>
                  </a:lnTo>
                  <a:lnTo>
                    <a:pt x="128" y="112"/>
                  </a:lnTo>
                  <a:lnTo>
                    <a:pt x="120" y="118"/>
                  </a:lnTo>
                  <a:lnTo>
                    <a:pt x="114" y="126"/>
                  </a:lnTo>
                  <a:lnTo>
                    <a:pt x="110" y="134"/>
                  </a:lnTo>
                  <a:lnTo>
                    <a:pt x="106" y="144"/>
                  </a:lnTo>
                  <a:lnTo>
                    <a:pt x="106" y="154"/>
                  </a:lnTo>
                  <a:lnTo>
                    <a:pt x="106" y="154"/>
                  </a:lnTo>
                  <a:lnTo>
                    <a:pt x="106" y="164"/>
                  </a:lnTo>
                  <a:lnTo>
                    <a:pt x="110" y="172"/>
                  </a:lnTo>
                  <a:lnTo>
                    <a:pt x="114" y="180"/>
                  </a:lnTo>
                  <a:lnTo>
                    <a:pt x="120" y="188"/>
                  </a:lnTo>
                  <a:lnTo>
                    <a:pt x="128" y="194"/>
                  </a:lnTo>
                  <a:lnTo>
                    <a:pt x="136" y="198"/>
                  </a:lnTo>
                  <a:lnTo>
                    <a:pt x="144" y="200"/>
                  </a:lnTo>
                  <a:lnTo>
                    <a:pt x="154" y="202"/>
                  </a:lnTo>
                  <a:lnTo>
                    <a:pt x="154" y="202"/>
                  </a:lnTo>
                  <a:lnTo>
                    <a:pt x="164" y="200"/>
                  </a:lnTo>
                  <a:lnTo>
                    <a:pt x="174" y="198"/>
                  </a:lnTo>
                  <a:lnTo>
                    <a:pt x="182" y="194"/>
                  </a:lnTo>
                  <a:lnTo>
                    <a:pt x="188" y="188"/>
                  </a:lnTo>
                  <a:lnTo>
                    <a:pt x="194" y="180"/>
                  </a:lnTo>
                  <a:lnTo>
                    <a:pt x="200" y="172"/>
                  </a:lnTo>
                  <a:lnTo>
                    <a:pt x="202" y="164"/>
                  </a:lnTo>
                  <a:lnTo>
                    <a:pt x="202" y="154"/>
                  </a:lnTo>
                  <a:lnTo>
                    <a:pt x="202" y="154"/>
                  </a:lnTo>
                  <a:lnTo>
                    <a:pt x="202" y="144"/>
                  </a:lnTo>
                  <a:lnTo>
                    <a:pt x="200" y="134"/>
                  </a:lnTo>
                  <a:lnTo>
                    <a:pt x="194" y="126"/>
                  </a:lnTo>
                  <a:lnTo>
                    <a:pt x="188" y="118"/>
                  </a:lnTo>
                  <a:lnTo>
                    <a:pt x="182" y="112"/>
                  </a:lnTo>
                  <a:lnTo>
                    <a:pt x="174" y="108"/>
                  </a:lnTo>
                  <a:lnTo>
                    <a:pt x="164" y="106"/>
                  </a:lnTo>
                  <a:lnTo>
                    <a:pt x="154" y="104"/>
                  </a:lnTo>
                  <a:lnTo>
                    <a:pt x="154" y="104"/>
                  </a:lnTo>
                  <a:close/>
                </a:path>
              </a:pathLst>
            </a:custGeom>
            <a:solidFill>
              <a:srgbClr val="1A86D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20"/>
            <p:cNvSpPr>
              <a:spLocks noEditPoints="1"/>
            </p:cNvSpPr>
            <p:nvPr/>
          </p:nvSpPr>
          <p:spPr bwMode="auto">
            <a:xfrm>
              <a:off x="7250039" y="2854566"/>
              <a:ext cx="186534" cy="186534"/>
            </a:xfrm>
            <a:custGeom>
              <a:avLst/>
              <a:gdLst>
                <a:gd name="T0" fmla="*/ 154 w 308"/>
                <a:gd name="T1" fmla="*/ 308 h 308"/>
                <a:gd name="T2" fmla="*/ 122 w 308"/>
                <a:gd name="T3" fmla="*/ 304 h 308"/>
                <a:gd name="T4" fmla="*/ 94 w 308"/>
                <a:gd name="T5" fmla="*/ 296 h 308"/>
                <a:gd name="T6" fmla="*/ 68 w 308"/>
                <a:gd name="T7" fmla="*/ 282 h 308"/>
                <a:gd name="T8" fmla="*/ 44 w 308"/>
                <a:gd name="T9" fmla="*/ 262 h 308"/>
                <a:gd name="T10" fmla="*/ 26 w 308"/>
                <a:gd name="T11" fmla="*/ 240 h 308"/>
                <a:gd name="T12" fmla="*/ 12 w 308"/>
                <a:gd name="T13" fmla="*/ 214 h 308"/>
                <a:gd name="T14" fmla="*/ 2 w 308"/>
                <a:gd name="T15" fmla="*/ 184 h 308"/>
                <a:gd name="T16" fmla="*/ 0 w 308"/>
                <a:gd name="T17" fmla="*/ 154 h 308"/>
                <a:gd name="T18" fmla="*/ 0 w 308"/>
                <a:gd name="T19" fmla="*/ 138 h 308"/>
                <a:gd name="T20" fmla="*/ 6 w 308"/>
                <a:gd name="T21" fmla="*/ 108 h 308"/>
                <a:gd name="T22" fmla="*/ 18 w 308"/>
                <a:gd name="T23" fmla="*/ 80 h 308"/>
                <a:gd name="T24" fmla="*/ 34 w 308"/>
                <a:gd name="T25" fmla="*/ 56 h 308"/>
                <a:gd name="T26" fmla="*/ 56 w 308"/>
                <a:gd name="T27" fmla="*/ 36 h 308"/>
                <a:gd name="T28" fmla="*/ 80 w 308"/>
                <a:gd name="T29" fmla="*/ 18 h 308"/>
                <a:gd name="T30" fmla="*/ 108 w 308"/>
                <a:gd name="T31" fmla="*/ 6 h 308"/>
                <a:gd name="T32" fmla="*/ 138 w 308"/>
                <a:gd name="T33" fmla="*/ 0 h 308"/>
                <a:gd name="T34" fmla="*/ 154 w 308"/>
                <a:gd name="T35" fmla="*/ 0 h 308"/>
                <a:gd name="T36" fmla="*/ 184 w 308"/>
                <a:gd name="T37" fmla="*/ 4 h 308"/>
                <a:gd name="T38" fmla="*/ 214 w 308"/>
                <a:gd name="T39" fmla="*/ 12 h 308"/>
                <a:gd name="T40" fmla="*/ 240 w 308"/>
                <a:gd name="T41" fmla="*/ 26 h 308"/>
                <a:gd name="T42" fmla="*/ 262 w 308"/>
                <a:gd name="T43" fmla="*/ 46 h 308"/>
                <a:gd name="T44" fmla="*/ 280 w 308"/>
                <a:gd name="T45" fmla="*/ 68 h 308"/>
                <a:gd name="T46" fmla="*/ 294 w 308"/>
                <a:gd name="T47" fmla="*/ 94 h 308"/>
                <a:gd name="T48" fmla="*/ 304 w 308"/>
                <a:gd name="T49" fmla="*/ 122 h 308"/>
                <a:gd name="T50" fmla="*/ 308 w 308"/>
                <a:gd name="T51" fmla="*/ 154 h 308"/>
                <a:gd name="T52" fmla="*/ 306 w 308"/>
                <a:gd name="T53" fmla="*/ 170 h 308"/>
                <a:gd name="T54" fmla="*/ 300 w 308"/>
                <a:gd name="T55" fmla="*/ 200 h 308"/>
                <a:gd name="T56" fmla="*/ 288 w 308"/>
                <a:gd name="T57" fmla="*/ 226 h 308"/>
                <a:gd name="T58" fmla="*/ 272 w 308"/>
                <a:gd name="T59" fmla="*/ 252 h 308"/>
                <a:gd name="T60" fmla="*/ 252 w 308"/>
                <a:gd name="T61" fmla="*/ 272 h 308"/>
                <a:gd name="T62" fmla="*/ 226 w 308"/>
                <a:gd name="T63" fmla="*/ 288 h 308"/>
                <a:gd name="T64" fmla="*/ 200 w 308"/>
                <a:gd name="T65" fmla="*/ 300 h 308"/>
                <a:gd name="T66" fmla="*/ 170 w 308"/>
                <a:gd name="T67" fmla="*/ 306 h 308"/>
                <a:gd name="T68" fmla="*/ 154 w 308"/>
                <a:gd name="T69" fmla="*/ 308 h 308"/>
                <a:gd name="T70" fmla="*/ 154 w 308"/>
                <a:gd name="T71" fmla="*/ 104 h 308"/>
                <a:gd name="T72" fmla="*/ 134 w 308"/>
                <a:gd name="T73" fmla="*/ 108 h 308"/>
                <a:gd name="T74" fmla="*/ 120 w 308"/>
                <a:gd name="T75" fmla="*/ 120 h 308"/>
                <a:gd name="T76" fmla="*/ 108 w 308"/>
                <a:gd name="T77" fmla="*/ 134 h 308"/>
                <a:gd name="T78" fmla="*/ 104 w 308"/>
                <a:gd name="T79" fmla="*/ 154 h 308"/>
                <a:gd name="T80" fmla="*/ 106 w 308"/>
                <a:gd name="T81" fmla="*/ 164 h 308"/>
                <a:gd name="T82" fmla="*/ 114 w 308"/>
                <a:gd name="T83" fmla="*/ 180 h 308"/>
                <a:gd name="T84" fmla="*/ 126 w 308"/>
                <a:gd name="T85" fmla="*/ 194 h 308"/>
                <a:gd name="T86" fmla="*/ 144 w 308"/>
                <a:gd name="T87" fmla="*/ 202 h 308"/>
                <a:gd name="T88" fmla="*/ 154 w 308"/>
                <a:gd name="T89" fmla="*/ 202 h 308"/>
                <a:gd name="T90" fmla="*/ 172 w 308"/>
                <a:gd name="T91" fmla="*/ 198 h 308"/>
                <a:gd name="T92" fmla="*/ 188 w 308"/>
                <a:gd name="T93" fmla="*/ 188 h 308"/>
                <a:gd name="T94" fmla="*/ 198 w 308"/>
                <a:gd name="T95" fmla="*/ 172 h 308"/>
                <a:gd name="T96" fmla="*/ 202 w 308"/>
                <a:gd name="T97" fmla="*/ 154 h 308"/>
                <a:gd name="T98" fmla="*/ 202 w 308"/>
                <a:gd name="T99" fmla="*/ 144 h 308"/>
                <a:gd name="T100" fmla="*/ 194 w 308"/>
                <a:gd name="T101" fmla="*/ 126 h 308"/>
                <a:gd name="T102" fmla="*/ 180 w 308"/>
                <a:gd name="T103" fmla="*/ 114 h 308"/>
                <a:gd name="T104" fmla="*/ 164 w 308"/>
                <a:gd name="T105" fmla="*/ 106 h 308"/>
                <a:gd name="T106" fmla="*/ 154 w 308"/>
                <a:gd name="T107" fmla="*/ 10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8" h="308">
                  <a:moveTo>
                    <a:pt x="154" y="308"/>
                  </a:moveTo>
                  <a:lnTo>
                    <a:pt x="154" y="308"/>
                  </a:lnTo>
                  <a:lnTo>
                    <a:pt x="138" y="306"/>
                  </a:lnTo>
                  <a:lnTo>
                    <a:pt x="122" y="304"/>
                  </a:lnTo>
                  <a:lnTo>
                    <a:pt x="108" y="300"/>
                  </a:lnTo>
                  <a:lnTo>
                    <a:pt x="94" y="296"/>
                  </a:lnTo>
                  <a:lnTo>
                    <a:pt x="80" y="288"/>
                  </a:lnTo>
                  <a:lnTo>
                    <a:pt x="68" y="282"/>
                  </a:lnTo>
                  <a:lnTo>
                    <a:pt x="56" y="272"/>
                  </a:lnTo>
                  <a:lnTo>
                    <a:pt x="44" y="262"/>
                  </a:lnTo>
                  <a:lnTo>
                    <a:pt x="34" y="252"/>
                  </a:lnTo>
                  <a:lnTo>
                    <a:pt x="26" y="240"/>
                  </a:lnTo>
                  <a:lnTo>
                    <a:pt x="18" y="226"/>
                  </a:lnTo>
                  <a:lnTo>
                    <a:pt x="12" y="214"/>
                  </a:lnTo>
                  <a:lnTo>
                    <a:pt x="6" y="200"/>
                  </a:lnTo>
                  <a:lnTo>
                    <a:pt x="2" y="184"/>
                  </a:lnTo>
                  <a:lnTo>
                    <a:pt x="0" y="170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38"/>
                  </a:lnTo>
                  <a:lnTo>
                    <a:pt x="2" y="122"/>
                  </a:lnTo>
                  <a:lnTo>
                    <a:pt x="6" y="108"/>
                  </a:lnTo>
                  <a:lnTo>
                    <a:pt x="12" y="94"/>
                  </a:lnTo>
                  <a:lnTo>
                    <a:pt x="18" y="80"/>
                  </a:lnTo>
                  <a:lnTo>
                    <a:pt x="26" y="68"/>
                  </a:lnTo>
                  <a:lnTo>
                    <a:pt x="34" y="56"/>
                  </a:lnTo>
                  <a:lnTo>
                    <a:pt x="44" y="46"/>
                  </a:lnTo>
                  <a:lnTo>
                    <a:pt x="56" y="36"/>
                  </a:lnTo>
                  <a:lnTo>
                    <a:pt x="68" y="26"/>
                  </a:lnTo>
                  <a:lnTo>
                    <a:pt x="80" y="18"/>
                  </a:lnTo>
                  <a:lnTo>
                    <a:pt x="94" y="12"/>
                  </a:lnTo>
                  <a:lnTo>
                    <a:pt x="108" y="6"/>
                  </a:lnTo>
                  <a:lnTo>
                    <a:pt x="122" y="4"/>
                  </a:lnTo>
                  <a:lnTo>
                    <a:pt x="138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70" y="0"/>
                  </a:lnTo>
                  <a:lnTo>
                    <a:pt x="184" y="4"/>
                  </a:lnTo>
                  <a:lnTo>
                    <a:pt x="200" y="6"/>
                  </a:lnTo>
                  <a:lnTo>
                    <a:pt x="214" y="12"/>
                  </a:lnTo>
                  <a:lnTo>
                    <a:pt x="226" y="18"/>
                  </a:lnTo>
                  <a:lnTo>
                    <a:pt x="240" y="26"/>
                  </a:lnTo>
                  <a:lnTo>
                    <a:pt x="252" y="36"/>
                  </a:lnTo>
                  <a:lnTo>
                    <a:pt x="262" y="46"/>
                  </a:lnTo>
                  <a:lnTo>
                    <a:pt x="272" y="56"/>
                  </a:lnTo>
                  <a:lnTo>
                    <a:pt x="280" y="68"/>
                  </a:lnTo>
                  <a:lnTo>
                    <a:pt x="288" y="80"/>
                  </a:lnTo>
                  <a:lnTo>
                    <a:pt x="294" y="94"/>
                  </a:lnTo>
                  <a:lnTo>
                    <a:pt x="300" y="108"/>
                  </a:lnTo>
                  <a:lnTo>
                    <a:pt x="304" y="122"/>
                  </a:lnTo>
                  <a:lnTo>
                    <a:pt x="306" y="138"/>
                  </a:lnTo>
                  <a:lnTo>
                    <a:pt x="308" y="154"/>
                  </a:lnTo>
                  <a:lnTo>
                    <a:pt x="308" y="154"/>
                  </a:lnTo>
                  <a:lnTo>
                    <a:pt x="306" y="170"/>
                  </a:lnTo>
                  <a:lnTo>
                    <a:pt x="304" y="184"/>
                  </a:lnTo>
                  <a:lnTo>
                    <a:pt x="300" y="200"/>
                  </a:lnTo>
                  <a:lnTo>
                    <a:pt x="294" y="214"/>
                  </a:lnTo>
                  <a:lnTo>
                    <a:pt x="288" y="226"/>
                  </a:lnTo>
                  <a:lnTo>
                    <a:pt x="280" y="240"/>
                  </a:lnTo>
                  <a:lnTo>
                    <a:pt x="272" y="252"/>
                  </a:lnTo>
                  <a:lnTo>
                    <a:pt x="262" y="262"/>
                  </a:lnTo>
                  <a:lnTo>
                    <a:pt x="252" y="272"/>
                  </a:lnTo>
                  <a:lnTo>
                    <a:pt x="240" y="282"/>
                  </a:lnTo>
                  <a:lnTo>
                    <a:pt x="226" y="288"/>
                  </a:lnTo>
                  <a:lnTo>
                    <a:pt x="214" y="296"/>
                  </a:lnTo>
                  <a:lnTo>
                    <a:pt x="200" y="300"/>
                  </a:lnTo>
                  <a:lnTo>
                    <a:pt x="184" y="304"/>
                  </a:lnTo>
                  <a:lnTo>
                    <a:pt x="170" y="306"/>
                  </a:lnTo>
                  <a:lnTo>
                    <a:pt x="154" y="308"/>
                  </a:lnTo>
                  <a:lnTo>
                    <a:pt x="154" y="308"/>
                  </a:lnTo>
                  <a:close/>
                  <a:moveTo>
                    <a:pt x="154" y="104"/>
                  </a:moveTo>
                  <a:lnTo>
                    <a:pt x="154" y="104"/>
                  </a:lnTo>
                  <a:lnTo>
                    <a:pt x="144" y="106"/>
                  </a:lnTo>
                  <a:lnTo>
                    <a:pt x="134" y="108"/>
                  </a:lnTo>
                  <a:lnTo>
                    <a:pt x="126" y="114"/>
                  </a:lnTo>
                  <a:lnTo>
                    <a:pt x="120" y="120"/>
                  </a:lnTo>
                  <a:lnTo>
                    <a:pt x="114" y="126"/>
                  </a:lnTo>
                  <a:lnTo>
                    <a:pt x="108" y="134"/>
                  </a:lnTo>
                  <a:lnTo>
                    <a:pt x="106" y="144"/>
                  </a:lnTo>
                  <a:lnTo>
                    <a:pt x="104" y="154"/>
                  </a:lnTo>
                  <a:lnTo>
                    <a:pt x="104" y="154"/>
                  </a:lnTo>
                  <a:lnTo>
                    <a:pt x="106" y="164"/>
                  </a:lnTo>
                  <a:lnTo>
                    <a:pt x="108" y="172"/>
                  </a:lnTo>
                  <a:lnTo>
                    <a:pt x="114" y="180"/>
                  </a:lnTo>
                  <a:lnTo>
                    <a:pt x="120" y="188"/>
                  </a:lnTo>
                  <a:lnTo>
                    <a:pt x="126" y="194"/>
                  </a:lnTo>
                  <a:lnTo>
                    <a:pt x="134" y="198"/>
                  </a:lnTo>
                  <a:lnTo>
                    <a:pt x="144" y="202"/>
                  </a:lnTo>
                  <a:lnTo>
                    <a:pt x="154" y="202"/>
                  </a:lnTo>
                  <a:lnTo>
                    <a:pt x="154" y="202"/>
                  </a:lnTo>
                  <a:lnTo>
                    <a:pt x="164" y="202"/>
                  </a:lnTo>
                  <a:lnTo>
                    <a:pt x="172" y="198"/>
                  </a:lnTo>
                  <a:lnTo>
                    <a:pt x="180" y="194"/>
                  </a:lnTo>
                  <a:lnTo>
                    <a:pt x="188" y="188"/>
                  </a:lnTo>
                  <a:lnTo>
                    <a:pt x="194" y="180"/>
                  </a:lnTo>
                  <a:lnTo>
                    <a:pt x="198" y="172"/>
                  </a:lnTo>
                  <a:lnTo>
                    <a:pt x="202" y="164"/>
                  </a:lnTo>
                  <a:lnTo>
                    <a:pt x="202" y="154"/>
                  </a:lnTo>
                  <a:lnTo>
                    <a:pt x="202" y="154"/>
                  </a:lnTo>
                  <a:lnTo>
                    <a:pt x="202" y="144"/>
                  </a:lnTo>
                  <a:lnTo>
                    <a:pt x="198" y="134"/>
                  </a:lnTo>
                  <a:lnTo>
                    <a:pt x="194" y="126"/>
                  </a:lnTo>
                  <a:lnTo>
                    <a:pt x="188" y="120"/>
                  </a:lnTo>
                  <a:lnTo>
                    <a:pt x="180" y="114"/>
                  </a:lnTo>
                  <a:lnTo>
                    <a:pt x="172" y="108"/>
                  </a:lnTo>
                  <a:lnTo>
                    <a:pt x="164" y="106"/>
                  </a:lnTo>
                  <a:lnTo>
                    <a:pt x="154" y="104"/>
                  </a:lnTo>
                  <a:lnTo>
                    <a:pt x="154" y="104"/>
                  </a:lnTo>
                  <a:close/>
                </a:path>
              </a:pathLst>
            </a:custGeom>
            <a:solidFill>
              <a:srgbClr val="1A86D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5413104" y="2621197"/>
              <a:ext cx="1326042" cy="1326043"/>
              <a:chOff x="5413104" y="2598477"/>
              <a:chExt cx="1326042" cy="1326043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>
                <a:off x="5642613" y="3166154"/>
                <a:ext cx="838193" cy="391237"/>
              </a:xfrm>
              <a:custGeom>
                <a:avLst/>
                <a:gdLst>
                  <a:gd name="T0" fmla="*/ 1228 w 1384"/>
                  <a:gd name="T1" fmla="*/ 646 h 646"/>
                  <a:gd name="T2" fmla="*/ 1198 w 1384"/>
                  <a:gd name="T3" fmla="*/ 636 h 646"/>
                  <a:gd name="T4" fmla="*/ 1178 w 1384"/>
                  <a:gd name="T5" fmla="*/ 614 h 646"/>
                  <a:gd name="T6" fmla="*/ 1174 w 1384"/>
                  <a:gd name="T7" fmla="*/ 106 h 646"/>
                  <a:gd name="T8" fmla="*/ 1118 w 1384"/>
                  <a:gd name="T9" fmla="*/ 594 h 646"/>
                  <a:gd name="T10" fmla="*/ 1108 w 1384"/>
                  <a:gd name="T11" fmla="*/ 622 h 646"/>
                  <a:gd name="T12" fmla="*/ 1086 w 1384"/>
                  <a:gd name="T13" fmla="*/ 642 h 646"/>
                  <a:gd name="T14" fmla="*/ 824 w 1384"/>
                  <a:gd name="T15" fmla="*/ 646 h 646"/>
                  <a:gd name="T16" fmla="*/ 804 w 1384"/>
                  <a:gd name="T17" fmla="*/ 642 h 646"/>
                  <a:gd name="T18" fmla="*/ 780 w 1384"/>
                  <a:gd name="T19" fmla="*/ 622 h 646"/>
                  <a:gd name="T20" fmla="*/ 772 w 1384"/>
                  <a:gd name="T21" fmla="*/ 594 h 646"/>
                  <a:gd name="T22" fmla="*/ 714 w 1384"/>
                  <a:gd name="T23" fmla="*/ 594 h 646"/>
                  <a:gd name="T24" fmla="*/ 710 w 1384"/>
                  <a:gd name="T25" fmla="*/ 614 h 646"/>
                  <a:gd name="T26" fmla="*/ 690 w 1384"/>
                  <a:gd name="T27" fmla="*/ 636 h 646"/>
                  <a:gd name="T28" fmla="*/ 662 w 1384"/>
                  <a:gd name="T29" fmla="*/ 646 h 646"/>
                  <a:gd name="T30" fmla="*/ 410 w 1384"/>
                  <a:gd name="T31" fmla="*/ 644 h 646"/>
                  <a:gd name="T32" fmla="*/ 384 w 1384"/>
                  <a:gd name="T33" fmla="*/ 630 h 646"/>
                  <a:gd name="T34" fmla="*/ 368 w 1384"/>
                  <a:gd name="T35" fmla="*/ 604 h 646"/>
                  <a:gd name="T36" fmla="*/ 310 w 1384"/>
                  <a:gd name="T37" fmla="*/ 322 h 646"/>
                  <a:gd name="T38" fmla="*/ 310 w 1384"/>
                  <a:gd name="T39" fmla="*/ 604 h 646"/>
                  <a:gd name="T40" fmla="*/ 296 w 1384"/>
                  <a:gd name="T41" fmla="*/ 630 h 646"/>
                  <a:gd name="T42" fmla="*/ 268 w 1384"/>
                  <a:gd name="T43" fmla="*/ 644 h 646"/>
                  <a:gd name="T44" fmla="*/ 52 w 1384"/>
                  <a:gd name="T45" fmla="*/ 646 h 646"/>
                  <a:gd name="T46" fmla="*/ 24 w 1384"/>
                  <a:gd name="T47" fmla="*/ 636 h 646"/>
                  <a:gd name="T48" fmla="*/ 4 w 1384"/>
                  <a:gd name="T49" fmla="*/ 614 h 646"/>
                  <a:gd name="T50" fmla="*/ 0 w 1384"/>
                  <a:gd name="T51" fmla="*/ 594 h 646"/>
                  <a:gd name="T52" fmla="*/ 10 w 1384"/>
                  <a:gd name="T53" fmla="*/ 564 h 646"/>
                  <a:gd name="T54" fmla="*/ 32 w 1384"/>
                  <a:gd name="T55" fmla="*/ 544 h 646"/>
                  <a:gd name="T56" fmla="*/ 206 w 1384"/>
                  <a:gd name="T57" fmla="*/ 540 h 646"/>
                  <a:gd name="T58" fmla="*/ 208 w 1384"/>
                  <a:gd name="T59" fmla="*/ 278 h 646"/>
                  <a:gd name="T60" fmla="*/ 228 w 1384"/>
                  <a:gd name="T61" fmla="*/ 240 h 646"/>
                  <a:gd name="T62" fmla="*/ 266 w 1384"/>
                  <a:gd name="T63" fmla="*/ 218 h 646"/>
                  <a:gd name="T64" fmla="*/ 398 w 1384"/>
                  <a:gd name="T65" fmla="*/ 218 h 646"/>
                  <a:gd name="T66" fmla="*/ 440 w 1384"/>
                  <a:gd name="T67" fmla="*/ 230 h 646"/>
                  <a:gd name="T68" fmla="*/ 466 w 1384"/>
                  <a:gd name="T69" fmla="*/ 264 h 646"/>
                  <a:gd name="T70" fmla="*/ 472 w 1384"/>
                  <a:gd name="T71" fmla="*/ 540 h 646"/>
                  <a:gd name="T72" fmla="*/ 608 w 1384"/>
                  <a:gd name="T73" fmla="*/ 152 h 646"/>
                  <a:gd name="T74" fmla="*/ 622 w 1384"/>
                  <a:gd name="T75" fmla="*/ 110 h 646"/>
                  <a:gd name="T76" fmla="*/ 654 w 1384"/>
                  <a:gd name="T77" fmla="*/ 82 h 646"/>
                  <a:gd name="T78" fmla="*/ 800 w 1384"/>
                  <a:gd name="T79" fmla="*/ 76 h 646"/>
                  <a:gd name="T80" fmla="*/ 830 w 1384"/>
                  <a:gd name="T81" fmla="*/ 82 h 646"/>
                  <a:gd name="T82" fmla="*/ 864 w 1384"/>
                  <a:gd name="T83" fmla="*/ 110 h 646"/>
                  <a:gd name="T84" fmla="*/ 876 w 1384"/>
                  <a:gd name="T85" fmla="*/ 152 h 646"/>
                  <a:gd name="T86" fmla="*/ 1012 w 1384"/>
                  <a:gd name="T87" fmla="*/ 76 h 646"/>
                  <a:gd name="T88" fmla="*/ 1018 w 1384"/>
                  <a:gd name="T89" fmla="*/ 46 h 646"/>
                  <a:gd name="T90" fmla="*/ 1046 w 1384"/>
                  <a:gd name="T91" fmla="*/ 12 h 646"/>
                  <a:gd name="T92" fmla="*/ 1088 w 1384"/>
                  <a:gd name="T93" fmla="*/ 0 h 646"/>
                  <a:gd name="T94" fmla="*/ 1220 w 1384"/>
                  <a:gd name="T95" fmla="*/ 2 h 646"/>
                  <a:gd name="T96" fmla="*/ 1258 w 1384"/>
                  <a:gd name="T97" fmla="*/ 22 h 646"/>
                  <a:gd name="T98" fmla="*/ 1278 w 1384"/>
                  <a:gd name="T99" fmla="*/ 60 h 646"/>
                  <a:gd name="T100" fmla="*/ 1332 w 1384"/>
                  <a:gd name="T101" fmla="*/ 540 h 646"/>
                  <a:gd name="T102" fmla="*/ 1352 w 1384"/>
                  <a:gd name="T103" fmla="*/ 544 h 646"/>
                  <a:gd name="T104" fmla="*/ 1376 w 1384"/>
                  <a:gd name="T105" fmla="*/ 564 h 646"/>
                  <a:gd name="T106" fmla="*/ 1384 w 1384"/>
                  <a:gd name="T107" fmla="*/ 594 h 646"/>
                  <a:gd name="T108" fmla="*/ 1380 w 1384"/>
                  <a:gd name="T109" fmla="*/ 614 h 646"/>
                  <a:gd name="T110" fmla="*/ 1362 w 1384"/>
                  <a:gd name="T111" fmla="*/ 636 h 646"/>
                  <a:gd name="T112" fmla="*/ 1332 w 1384"/>
                  <a:gd name="T113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84" h="646">
                    <a:moveTo>
                      <a:pt x="1332" y="646"/>
                    </a:moveTo>
                    <a:lnTo>
                      <a:pt x="1228" y="646"/>
                    </a:lnTo>
                    <a:lnTo>
                      <a:pt x="1228" y="646"/>
                    </a:lnTo>
                    <a:lnTo>
                      <a:pt x="1216" y="644"/>
                    </a:lnTo>
                    <a:lnTo>
                      <a:pt x="1206" y="642"/>
                    </a:lnTo>
                    <a:lnTo>
                      <a:pt x="1198" y="636"/>
                    </a:lnTo>
                    <a:lnTo>
                      <a:pt x="1190" y="630"/>
                    </a:lnTo>
                    <a:lnTo>
                      <a:pt x="1184" y="622"/>
                    </a:lnTo>
                    <a:lnTo>
                      <a:pt x="1178" y="614"/>
                    </a:lnTo>
                    <a:lnTo>
                      <a:pt x="1176" y="604"/>
                    </a:lnTo>
                    <a:lnTo>
                      <a:pt x="1174" y="594"/>
                    </a:lnTo>
                    <a:lnTo>
                      <a:pt x="1174" y="106"/>
                    </a:lnTo>
                    <a:lnTo>
                      <a:pt x="1118" y="106"/>
                    </a:lnTo>
                    <a:lnTo>
                      <a:pt x="1118" y="594"/>
                    </a:lnTo>
                    <a:lnTo>
                      <a:pt x="1118" y="594"/>
                    </a:lnTo>
                    <a:lnTo>
                      <a:pt x="1116" y="604"/>
                    </a:lnTo>
                    <a:lnTo>
                      <a:pt x="1114" y="614"/>
                    </a:lnTo>
                    <a:lnTo>
                      <a:pt x="1108" y="622"/>
                    </a:lnTo>
                    <a:lnTo>
                      <a:pt x="1102" y="630"/>
                    </a:lnTo>
                    <a:lnTo>
                      <a:pt x="1094" y="636"/>
                    </a:lnTo>
                    <a:lnTo>
                      <a:pt x="1086" y="642"/>
                    </a:lnTo>
                    <a:lnTo>
                      <a:pt x="1076" y="644"/>
                    </a:lnTo>
                    <a:lnTo>
                      <a:pt x="1064" y="646"/>
                    </a:lnTo>
                    <a:lnTo>
                      <a:pt x="824" y="646"/>
                    </a:lnTo>
                    <a:lnTo>
                      <a:pt x="824" y="646"/>
                    </a:lnTo>
                    <a:lnTo>
                      <a:pt x="814" y="644"/>
                    </a:lnTo>
                    <a:lnTo>
                      <a:pt x="804" y="642"/>
                    </a:lnTo>
                    <a:lnTo>
                      <a:pt x="794" y="636"/>
                    </a:lnTo>
                    <a:lnTo>
                      <a:pt x="786" y="630"/>
                    </a:lnTo>
                    <a:lnTo>
                      <a:pt x="780" y="622"/>
                    </a:lnTo>
                    <a:lnTo>
                      <a:pt x="776" y="614"/>
                    </a:lnTo>
                    <a:lnTo>
                      <a:pt x="772" y="604"/>
                    </a:lnTo>
                    <a:lnTo>
                      <a:pt x="772" y="594"/>
                    </a:lnTo>
                    <a:lnTo>
                      <a:pt x="772" y="182"/>
                    </a:lnTo>
                    <a:lnTo>
                      <a:pt x="714" y="182"/>
                    </a:lnTo>
                    <a:lnTo>
                      <a:pt x="714" y="594"/>
                    </a:lnTo>
                    <a:lnTo>
                      <a:pt x="714" y="594"/>
                    </a:lnTo>
                    <a:lnTo>
                      <a:pt x="712" y="604"/>
                    </a:lnTo>
                    <a:lnTo>
                      <a:pt x="710" y="614"/>
                    </a:lnTo>
                    <a:lnTo>
                      <a:pt x="706" y="622"/>
                    </a:lnTo>
                    <a:lnTo>
                      <a:pt x="698" y="630"/>
                    </a:lnTo>
                    <a:lnTo>
                      <a:pt x="690" y="636"/>
                    </a:lnTo>
                    <a:lnTo>
                      <a:pt x="682" y="642"/>
                    </a:lnTo>
                    <a:lnTo>
                      <a:pt x="672" y="644"/>
                    </a:lnTo>
                    <a:lnTo>
                      <a:pt x="662" y="646"/>
                    </a:lnTo>
                    <a:lnTo>
                      <a:pt x="420" y="646"/>
                    </a:lnTo>
                    <a:lnTo>
                      <a:pt x="420" y="646"/>
                    </a:lnTo>
                    <a:lnTo>
                      <a:pt x="410" y="644"/>
                    </a:lnTo>
                    <a:lnTo>
                      <a:pt x="400" y="642"/>
                    </a:lnTo>
                    <a:lnTo>
                      <a:pt x="390" y="636"/>
                    </a:lnTo>
                    <a:lnTo>
                      <a:pt x="384" y="630"/>
                    </a:lnTo>
                    <a:lnTo>
                      <a:pt x="376" y="622"/>
                    </a:lnTo>
                    <a:lnTo>
                      <a:pt x="372" y="614"/>
                    </a:lnTo>
                    <a:lnTo>
                      <a:pt x="368" y="604"/>
                    </a:lnTo>
                    <a:lnTo>
                      <a:pt x="368" y="594"/>
                    </a:lnTo>
                    <a:lnTo>
                      <a:pt x="368" y="322"/>
                    </a:lnTo>
                    <a:lnTo>
                      <a:pt x="310" y="322"/>
                    </a:lnTo>
                    <a:lnTo>
                      <a:pt x="310" y="594"/>
                    </a:lnTo>
                    <a:lnTo>
                      <a:pt x="310" y="594"/>
                    </a:lnTo>
                    <a:lnTo>
                      <a:pt x="310" y="604"/>
                    </a:lnTo>
                    <a:lnTo>
                      <a:pt x="306" y="614"/>
                    </a:lnTo>
                    <a:lnTo>
                      <a:pt x="302" y="622"/>
                    </a:lnTo>
                    <a:lnTo>
                      <a:pt x="296" y="630"/>
                    </a:lnTo>
                    <a:lnTo>
                      <a:pt x="288" y="636"/>
                    </a:lnTo>
                    <a:lnTo>
                      <a:pt x="278" y="642"/>
                    </a:lnTo>
                    <a:lnTo>
                      <a:pt x="268" y="644"/>
                    </a:lnTo>
                    <a:lnTo>
                      <a:pt x="258" y="646"/>
                    </a:lnTo>
                    <a:lnTo>
                      <a:pt x="52" y="646"/>
                    </a:lnTo>
                    <a:lnTo>
                      <a:pt x="52" y="646"/>
                    </a:lnTo>
                    <a:lnTo>
                      <a:pt x="42" y="644"/>
                    </a:lnTo>
                    <a:lnTo>
                      <a:pt x="32" y="642"/>
                    </a:lnTo>
                    <a:lnTo>
                      <a:pt x="24" y="636"/>
                    </a:lnTo>
                    <a:lnTo>
                      <a:pt x="16" y="630"/>
                    </a:lnTo>
                    <a:lnTo>
                      <a:pt x="10" y="622"/>
                    </a:lnTo>
                    <a:lnTo>
                      <a:pt x="4" y="614"/>
                    </a:lnTo>
                    <a:lnTo>
                      <a:pt x="2" y="604"/>
                    </a:lnTo>
                    <a:lnTo>
                      <a:pt x="0" y="594"/>
                    </a:lnTo>
                    <a:lnTo>
                      <a:pt x="0" y="594"/>
                    </a:lnTo>
                    <a:lnTo>
                      <a:pt x="2" y="582"/>
                    </a:lnTo>
                    <a:lnTo>
                      <a:pt x="4" y="572"/>
                    </a:lnTo>
                    <a:lnTo>
                      <a:pt x="10" y="564"/>
                    </a:lnTo>
                    <a:lnTo>
                      <a:pt x="16" y="556"/>
                    </a:lnTo>
                    <a:lnTo>
                      <a:pt x="24" y="550"/>
                    </a:lnTo>
                    <a:lnTo>
                      <a:pt x="32" y="544"/>
                    </a:lnTo>
                    <a:lnTo>
                      <a:pt x="42" y="542"/>
                    </a:lnTo>
                    <a:lnTo>
                      <a:pt x="52" y="540"/>
                    </a:lnTo>
                    <a:lnTo>
                      <a:pt x="206" y="540"/>
                    </a:lnTo>
                    <a:lnTo>
                      <a:pt x="206" y="292"/>
                    </a:lnTo>
                    <a:lnTo>
                      <a:pt x="206" y="292"/>
                    </a:lnTo>
                    <a:lnTo>
                      <a:pt x="208" y="278"/>
                    </a:lnTo>
                    <a:lnTo>
                      <a:pt x="212" y="264"/>
                    </a:lnTo>
                    <a:lnTo>
                      <a:pt x="218" y="250"/>
                    </a:lnTo>
                    <a:lnTo>
                      <a:pt x="228" y="240"/>
                    </a:lnTo>
                    <a:lnTo>
                      <a:pt x="238" y="230"/>
                    </a:lnTo>
                    <a:lnTo>
                      <a:pt x="252" y="224"/>
                    </a:lnTo>
                    <a:lnTo>
                      <a:pt x="266" y="218"/>
                    </a:lnTo>
                    <a:lnTo>
                      <a:pt x="280" y="218"/>
                    </a:lnTo>
                    <a:lnTo>
                      <a:pt x="398" y="218"/>
                    </a:lnTo>
                    <a:lnTo>
                      <a:pt x="398" y="218"/>
                    </a:lnTo>
                    <a:lnTo>
                      <a:pt x="412" y="218"/>
                    </a:lnTo>
                    <a:lnTo>
                      <a:pt x="426" y="224"/>
                    </a:lnTo>
                    <a:lnTo>
                      <a:pt x="440" y="230"/>
                    </a:lnTo>
                    <a:lnTo>
                      <a:pt x="450" y="240"/>
                    </a:lnTo>
                    <a:lnTo>
                      <a:pt x="460" y="250"/>
                    </a:lnTo>
                    <a:lnTo>
                      <a:pt x="466" y="264"/>
                    </a:lnTo>
                    <a:lnTo>
                      <a:pt x="472" y="278"/>
                    </a:lnTo>
                    <a:lnTo>
                      <a:pt x="472" y="292"/>
                    </a:lnTo>
                    <a:lnTo>
                      <a:pt x="472" y="540"/>
                    </a:lnTo>
                    <a:lnTo>
                      <a:pt x="608" y="540"/>
                    </a:lnTo>
                    <a:lnTo>
                      <a:pt x="608" y="152"/>
                    </a:lnTo>
                    <a:lnTo>
                      <a:pt x="608" y="152"/>
                    </a:lnTo>
                    <a:lnTo>
                      <a:pt x="610" y="136"/>
                    </a:lnTo>
                    <a:lnTo>
                      <a:pt x="614" y="122"/>
                    </a:lnTo>
                    <a:lnTo>
                      <a:pt x="622" y="110"/>
                    </a:lnTo>
                    <a:lnTo>
                      <a:pt x="632" y="98"/>
                    </a:lnTo>
                    <a:lnTo>
                      <a:pt x="642" y="90"/>
                    </a:lnTo>
                    <a:lnTo>
                      <a:pt x="654" y="82"/>
                    </a:lnTo>
                    <a:lnTo>
                      <a:pt x="668" y="78"/>
                    </a:lnTo>
                    <a:lnTo>
                      <a:pt x="684" y="76"/>
                    </a:lnTo>
                    <a:lnTo>
                      <a:pt x="800" y="76"/>
                    </a:lnTo>
                    <a:lnTo>
                      <a:pt x="800" y="76"/>
                    </a:lnTo>
                    <a:lnTo>
                      <a:pt x="816" y="78"/>
                    </a:lnTo>
                    <a:lnTo>
                      <a:pt x="830" y="82"/>
                    </a:lnTo>
                    <a:lnTo>
                      <a:pt x="842" y="90"/>
                    </a:lnTo>
                    <a:lnTo>
                      <a:pt x="854" y="98"/>
                    </a:lnTo>
                    <a:lnTo>
                      <a:pt x="864" y="110"/>
                    </a:lnTo>
                    <a:lnTo>
                      <a:pt x="870" y="122"/>
                    </a:lnTo>
                    <a:lnTo>
                      <a:pt x="874" y="136"/>
                    </a:lnTo>
                    <a:lnTo>
                      <a:pt x="876" y="152"/>
                    </a:lnTo>
                    <a:lnTo>
                      <a:pt x="876" y="540"/>
                    </a:lnTo>
                    <a:lnTo>
                      <a:pt x="1012" y="540"/>
                    </a:lnTo>
                    <a:lnTo>
                      <a:pt x="1012" y="76"/>
                    </a:lnTo>
                    <a:lnTo>
                      <a:pt x="1012" y="76"/>
                    </a:lnTo>
                    <a:lnTo>
                      <a:pt x="1014" y="60"/>
                    </a:lnTo>
                    <a:lnTo>
                      <a:pt x="1018" y="46"/>
                    </a:lnTo>
                    <a:lnTo>
                      <a:pt x="1026" y="34"/>
                    </a:lnTo>
                    <a:lnTo>
                      <a:pt x="1034" y="22"/>
                    </a:lnTo>
                    <a:lnTo>
                      <a:pt x="1046" y="12"/>
                    </a:lnTo>
                    <a:lnTo>
                      <a:pt x="1058" y="6"/>
                    </a:lnTo>
                    <a:lnTo>
                      <a:pt x="1072" y="2"/>
                    </a:lnTo>
                    <a:lnTo>
                      <a:pt x="1088" y="0"/>
                    </a:lnTo>
                    <a:lnTo>
                      <a:pt x="1204" y="0"/>
                    </a:lnTo>
                    <a:lnTo>
                      <a:pt x="1204" y="0"/>
                    </a:lnTo>
                    <a:lnTo>
                      <a:pt x="1220" y="2"/>
                    </a:lnTo>
                    <a:lnTo>
                      <a:pt x="1234" y="6"/>
                    </a:lnTo>
                    <a:lnTo>
                      <a:pt x="1246" y="12"/>
                    </a:lnTo>
                    <a:lnTo>
                      <a:pt x="1258" y="22"/>
                    </a:lnTo>
                    <a:lnTo>
                      <a:pt x="1266" y="34"/>
                    </a:lnTo>
                    <a:lnTo>
                      <a:pt x="1274" y="46"/>
                    </a:lnTo>
                    <a:lnTo>
                      <a:pt x="1278" y="60"/>
                    </a:lnTo>
                    <a:lnTo>
                      <a:pt x="1280" y="76"/>
                    </a:lnTo>
                    <a:lnTo>
                      <a:pt x="1280" y="540"/>
                    </a:lnTo>
                    <a:lnTo>
                      <a:pt x="1332" y="540"/>
                    </a:lnTo>
                    <a:lnTo>
                      <a:pt x="1332" y="540"/>
                    </a:lnTo>
                    <a:lnTo>
                      <a:pt x="1342" y="542"/>
                    </a:lnTo>
                    <a:lnTo>
                      <a:pt x="1352" y="544"/>
                    </a:lnTo>
                    <a:lnTo>
                      <a:pt x="1362" y="550"/>
                    </a:lnTo>
                    <a:lnTo>
                      <a:pt x="1370" y="556"/>
                    </a:lnTo>
                    <a:lnTo>
                      <a:pt x="1376" y="564"/>
                    </a:lnTo>
                    <a:lnTo>
                      <a:pt x="1380" y="572"/>
                    </a:lnTo>
                    <a:lnTo>
                      <a:pt x="1384" y="582"/>
                    </a:lnTo>
                    <a:lnTo>
                      <a:pt x="1384" y="594"/>
                    </a:lnTo>
                    <a:lnTo>
                      <a:pt x="1384" y="594"/>
                    </a:lnTo>
                    <a:lnTo>
                      <a:pt x="1384" y="604"/>
                    </a:lnTo>
                    <a:lnTo>
                      <a:pt x="1380" y="614"/>
                    </a:lnTo>
                    <a:lnTo>
                      <a:pt x="1376" y="622"/>
                    </a:lnTo>
                    <a:lnTo>
                      <a:pt x="1370" y="630"/>
                    </a:lnTo>
                    <a:lnTo>
                      <a:pt x="1362" y="636"/>
                    </a:lnTo>
                    <a:lnTo>
                      <a:pt x="1352" y="642"/>
                    </a:lnTo>
                    <a:lnTo>
                      <a:pt x="1342" y="644"/>
                    </a:lnTo>
                    <a:lnTo>
                      <a:pt x="1332" y="646"/>
                    </a:lnTo>
                    <a:lnTo>
                      <a:pt x="1332" y="646"/>
                    </a:lnTo>
                    <a:close/>
                  </a:path>
                </a:pathLst>
              </a:custGeom>
              <a:solidFill>
                <a:srgbClr val="1A86D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" name="Freeform 6"/>
              <p:cNvSpPr>
                <a:spLocks noEditPoints="1"/>
              </p:cNvSpPr>
              <p:nvPr/>
            </p:nvSpPr>
            <p:spPr bwMode="auto">
              <a:xfrm>
                <a:off x="5757683" y="2925113"/>
                <a:ext cx="184112" cy="184112"/>
              </a:xfrm>
              <a:custGeom>
                <a:avLst/>
                <a:gdLst>
                  <a:gd name="T0" fmla="*/ 152 w 304"/>
                  <a:gd name="T1" fmla="*/ 304 h 304"/>
                  <a:gd name="T2" fmla="*/ 122 w 304"/>
                  <a:gd name="T3" fmla="*/ 302 h 304"/>
                  <a:gd name="T4" fmla="*/ 92 w 304"/>
                  <a:gd name="T5" fmla="*/ 292 h 304"/>
                  <a:gd name="T6" fmla="*/ 66 w 304"/>
                  <a:gd name="T7" fmla="*/ 278 h 304"/>
                  <a:gd name="T8" fmla="*/ 44 w 304"/>
                  <a:gd name="T9" fmla="*/ 260 h 304"/>
                  <a:gd name="T10" fmla="*/ 26 w 304"/>
                  <a:gd name="T11" fmla="*/ 238 h 304"/>
                  <a:gd name="T12" fmla="*/ 12 w 304"/>
                  <a:gd name="T13" fmla="*/ 212 h 304"/>
                  <a:gd name="T14" fmla="*/ 2 w 304"/>
                  <a:gd name="T15" fmla="*/ 182 h 304"/>
                  <a:gd name="T16" fmla="*/ 0 w 304"/>
                  <a:gd name="T17" fmla="*/ 152 h 304"/>
                  <a:gd name="T18" fmla="*/ 0 w 304"/>
                  <a:gd name="T19" fmla="*/ 136 h 304"/>
                  <a:gd name="T20" fmla="*/ 6 w 304"/>
                  <a:gd name="T21" fmla="*/ 106 h 304"/>
                  <a:gd name="T22" fmla="*/ 18 w 304"/>
                  <a:gd name="T23" fmla="*/ 80 h 304"/>
                  <a:gd name="T24" fmla="*/ 34 w 304"/>
                  <a:gd name="T25" fmla="*/ 56 h 304"/>
                  <a:gd name="T26" fmla="*/ 56 w 304"/>
                  <a:gd name="T27" fmla="*/ 34 h 304"/>
                  <a:gd name="T28" fmla="*/ 80 w 304"/>
                  <a:gd name="T29" fmla="*/ 18 h 304"/>
                  <a:gd name="T30" fmla="*/ 106 w 304"/>
                  <a:gd name="T31" fmla="*/ 6 h 304"/>
                  <a:gd name="T32" fmla="*/ 136 w 304"/>
                  <a:gd name="T33" fmla="*/ 0 h 304"/>
                  <a:gd name="T34" fmla="*/ 152 w 304"/>
                  <a:gd name="T35" fmla="*/ 0 h 304"/>
                  <a:gd name="T36" fmla="*/ 182 w 304"/>
                  <a:gd name="T37" fmla="*/ 2 h 304"/>
                  <a:gd name="T38" fmla="*/ 212 w 304"/>
                  <a:gd name="T39" fmla="*/ 12 h 304"/>
                  <a:gd name="T40" fmla="*/ 238 w 304"/>
                  <a:gd name="T41" fmla="*/ 26 h 304"/>
                  <a:gd name="T42" fmla="*/ 260 w 304"/>
                  <a:gd name="T43" fmla="*/ 44 h 304"/>
                  <a:gd name="T44" fmla="*/ 278 w 304"/>
                  <a:gd name="T45" fmla="*/ 66 h 304"/>
                  <a:gd name="T46" fmla="*/ 292 w 304"/>
                  <a:gd name="T47" fmla="*/ 92 h 304"/>
                  <a:gd name="T48" fmla="*/ 302 w 304"/>
                  <a:gd name="T49" fmla="*/ 122 h 304"/>
                  <a:gd name="T50" fmla="*/ 304 w 304"/>
                  <a:gd name="T51" fmla="*/ 152 h 304"/>
                  <a:gd name="T52" fmla="*/ 304 w 304"/>
                  <a:gd name="T53" fmla="*/ 168 h 304"/>
                  <a:gd name="T54" fmla="*/ 298 w 304"/>
                  <a:gd name="T55" fmla="*/ 198 h 304"/>
                  <a:gd name="T56" fmla="*/ 286 w 304"/>
                  <a:gd name="T57" fmla="*/ 224 h 304"/>
                  <a:gd name="T58" fmla="*/ 270 w 304"/>
                  <a:gd name="T59" fmla="*/ 250 h 304"/>
                  <a:gd name="T60" fmla="*/ 250 w 304"/>
                  <a:gd name="T61" fmla="*/ 270 h 304"/>
                  <a:gd name="T62" fmla="*/ 224 w 304"/>
                  <a:gd name="T63" fmla="*/ 286 h 304"/>
                  <a:gd name="T64" fmla="*/ 198 w 304"/>
                  <a:gd name="T65" fmla="*/ 298 h 304"/>
                  <a:gd name="T66" fmla="*/ 168 w 304"/>
                  <a:gd name="T67" fmla="*/ 304 h 304"/>
                  <a:gd name="T68" fmla="*/ 152 w 304"/>
                  <a:gd name="T69" fmla="*/ 304 h 304"/>
                  <a:gd name="T70" fmla="*/ 152 w 304"/>
                  <a:gd name="T71" fmla="*/ 104 h 304"/>
                  <a:gd name="T72" fmla="*/ 134 w 304"/>
                  <a:gd name="T73" fmla="*/ 108 h 304"/>
                  <a:gd name="T74" fmla="*/ 118 w 304"/>
                  <a:gd name="T75" fmla="*/ 118 h 304"/>
                  <a:gd name="T76" fmla="*/ 108 w 304"/>
                  <a:gd name="T77" fmla="*/ 134 h 304"/>
                  <a:gd name="T78" fmla="*/ 104 w 304"/>
                  <a:gd name="T79" fmla="*/ 152 h 304"/>
                  <a:gd name="T80" fmla="*/ 106 w 304"/>
                  <a:gd name="T81" fmla="*/ 162 h 304"/>
                  <a:gd name="T82" fmla="*/ 112 w 304"/>
                  <a:gd name="T83" fmla="*/ 178 h 304"/>
                  <a:gd name="T84" fmla="*/ 126 w 304"/>
                  <a:gd name="T85" fmla="*/ 192 h 304"/>
                  <a:gd name="T86" fmla="*/ 142 w 304"/>
                  <a:gd name="T87" fmla="*/ 198 h 304"/>
                  <a:gd name="T88" fmla="*/ 152 w 304"/>
                  <a:gd name="T89" fmla="*/ 200 h 304"/>
                  <a:gd name="T90" fmla="*/ 170 w 304"/>
                  <a:gd name="T91" fmla="*/ 196 h 304"/>
                  <a:gd name="T92" fmla="*/ 186 w 304"/>
                  <a:gd name="T93" fmla="*/ 186 h 304"/>
                  <a:gd name="T94" fmla="*/ 196 w 304"/>
                  <a:gd name="T95" fmla="*/ 170 h 304"/>
                  <a:gd name="T96" fmla="*/ 200 w 304"/>
                  <a:gd name="T97" fmla="*/ 152 h 304"/>
                  <a:gd name="T98" fmla="*/ 198 w 304"/>
                  <a:gd name="T99" fmla="*/ 142 h 304"/>
                  <a:gd name="T100" fmla="*/ 192 w 304"/>
                  <a:gd name="T101" fmla="*/ 126 h 304"/>
                  <a:gd name="T102" fmla="*/ 178 w 304"/>
                  <a:gd name="T103" fmla="*/ 112 h 304"/>
                  <a:gd name="T104" fmla="*/ 162 w 304"/>
                  <a:gd name="T105" fmla="*/ 106 h 304"/>
                  <a:gd name="T106" fmla="*/ 152 w 304"/>
                  <a:gd name="T107" fmla="*/ 104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04" h="304">
                    <a:moveTo>
                      <a:pt x="152" y="304"/>
                    </a:moveTo>
                    <a:lnTo>
                      <a:pt x="152" y="304"/>
                    </a:lnTo>
                    <a:lnTo>
                      <a:pt x="136" y="304"/>
                    </a:lnTo>
                    <a:lnTo>
                      <a:pt x="122" y="302"/>
                    </a:lnTo>
                    <a:lnTo>
                      <a:pt x="106" y="298"/>
                    </a:lnTo>
                    <a:lnTo>
                      <a:pt x="92" y="292"/>
                    </a:lnTo>
                    <a:lnTo>
                      <a:pt x="80" y="286"/>
                    </a:lnTo>
                    <a:lnTo>
                      <a:pt x="66" y="278"/>
                    </a:lnTo>
                    <a:lnTo>
                      <a:pt x="56" y="270"/>
                    </a:lnTo>
                    <a:lnTo>
                      <a:pt x="44" y="260"/>
                    </a:lnTo>
                    <a:lnTo>
                      <a:pt x="34" y="250"/>
                    </a:lnTo>
                    <a:lnTo>
                      <a:pt x="26" y="238"/>
                    </a:lnTo>
                    <a:lnTo>
                      <a:pt x="18" y="224"/>
                    </a:lnTo>
                    <a:lnTo>
                      <a:pt x="12" y="212"/>
                    </a:lnTo>
                    <a:lnTo>
                      <a:pt x="6" y="198"/>
                    </a:lnTo>
                    <a:lnTo>
                      <a:pt x="2" y="182"/>
                    </a:lnTo>
                    <a:lnTo>
                      <a:pt x="0" y="168"/>
                    </a:lnTo>
                    <a:lnTo>
                      <a:pt x="0" y="152"/>
                    </a:lnTo>
                    <a:lnTo>
                      <a:pt x="0" y="152"/>
                    </a:lnTo>
                    <a:lnTo>
                      <a:pt x="0" y="136"/>
                    </a:lnTo>
                    <a:lnTo>
                      <a:pt x="2" y="122"/>
                    </a:lnTo>
                    <a:lnTo>
                      <a:pt x="6" y="106"/>
                    </a:lnTo>
                    <a:lnTo>
                      <a:pt x="12" y="92"/>
                    </a:lnTo>
                    <a:lnTo>
                      <a:pt x="18" y="80"/>
                    </a:lnTo>
                    <a:lnTo>
                      <a:pt x="26" y="66"/>
                    </a:lnTo>
                    <a:lnTo>
                      <a:pt x="34" y="56"/>
                    </a:lnTo>
                    <a:lnTo>
                      <a:pt x="44" y="44"/>
                    </a:lnTo>
                    <a:lnTo>
                      <a:pt x="56" y="34"/>
                    </a:lnTo>
                    <a:lnTo>
                      <a:pt x="66" y="26"/>
                    </a:lnTo>
                    <a:lnTo>
                      <a:pt x="80" y="18"/>
                    </a:lnTo>
                    <a:lnTo>
                      <a:pt x="92" y="12"/>
                    </a:lnTo>
                    <a:lnTo>
                      <a:pt x="106" y="6"/>
                    </a:lnTo>
                    <a:lnTo>
                      <a:pt x="122" y="2"/>
                    </a:lnTo>
                    <a:lnTo>
                      <a:pt x="136" y="0"/>
                    </a:lnTo>
                    <a:lnTo>
                      <a:pt x="152" y="0"/>
                    </a:lnTo>
                    <a:lnTo>
                      <a:pt x="152" y="0"/>
                    </a:lnTo>
                    <a:lnTo>
                      <a:pt x="168" y="0"/>
                    </a:lnTo>
                    <a:lnTo>
                      <a:pt x="182" y="2"/>
                    </a:lnTo>
                    <a:lnTo>
                      <a:pt x="198" y="6"/>
                    </a:lnTo>
                    <a:lnTo>
                      <a:pt x="212" y="12"/>
                    </a:lnTo>
                    <a:lnTo>
                      <a:pt x="224" y="18"/>
                    </a:lnTo>
                    <a:lnTo>
                      <a:pt x="238" y="26"/>
                    </a:lnTo>
                    <a:lnTo>
                      <a:pt x="250" y="34"/>
                    </a:lnTo>
                    <a:lnTo>
                      <a:pt x="260" y="44"/>
                    </a:lnTo>
                    <a:lnTo>
                      <a:pt x="270" y="56"/>
                    </a:lnTo>
                    <a:lnTo>
                      <a:pt x="278" y="66"/>
                    </a:lnTo>
                    <a:lnTo>
                      <a:pt x="286" y="80"/>
                    </a:lnTo>
                    <a:lnTo>
                      <a:pt x="292" y="92"/>
                    </a:lnTo>
                    <a:lnTo>
                      <a:pt x="298" y="106"/>
                    </a:lnTo>
                    <a:lnTo>
                      <a:pt x="302" y="122"/>
                    </a:lnTo>
                    <a:lnTo>
                      <a:pt x="304" y="136"/>
                    </a:lnTo>
                    <a:lnTo>
                      <a:pt x="304" y="152"/>
                    </a:lnTo>
                    <a:lnTo>
                      <a:pt x="304" y="152"/>
                    </a:lnTo>
                    <a:lnTo>
                      <a:pt x="304" y="168"/>
                    </a:lnTo>
                    <a:lnTo>
                      <a:pt x="302" y="182"/>
                    </a:lnTo>
                    <a:lnTo>
                      <a:pt x="298" y="198"/>
                    </a:lnTo>
                    <a:lnTo>
                      <a:pt x="292" y="212"/>
                    </a:lnTo>
                    <a:lnTo>
                      <a:pt x="286" y="224"/>
                    </a:lnTo>
                    <a:lnTo>
                      <a:pt x="278" y="238"/>
                    </a:lnTo>
                    <a:lnTo>
                      <a:pt x="270" y="250"/>
                    </a:lnTo>
                    <a:lnTo>
                      <a:pt x="260" y="260"/>
                    </a:lnTo>
                    <a:lnTo>
                      <a:pt x="250" y="270"/>
                    </a:lnTo>
                    <a:lnTo>
                      <a:pt x="238" y="278"/>
                    </a:lnTo>
                    <a:lnTo>
                      <a:pt x="224" y="286"/>
                    </a:lnTo>
                    <a:lnTo>
                      <a:pt x="212" y="292"/>
                    </a:lnTo>
                    <a:lnTo>
                      <a:pt x="198" y="298"/>
                    </a:lnTo>
                    <a:lnTo>
                      <a:pt x="182" y="302"/>
                    </a:lnTo>
                    <a:lnTo>
                      <a:pt x="168" y="304"/>
                    </a:lnTo>
                    <a:lnTo>
                      <a:pt x="152" y="304"/>
                    </a:lnTo>
                    <a:lnTo>
                      <a:pt x="152" y="304"/>
                    </a:lnTo>
                    <a:close/>
                    <a:moveTo>
                      <a:pt x="152" y="104"/>
                    </a:moveTo>
                    <a:lnTo>
                      <a:pt x="152" y="104"/>
                    </a:lnTo>
                    <a:lnTo>
                      <a:pt x="142" y="106"/>
                    </a:lnTo>
                    <a:lnTo>
                      <a:pt x="134" y="108"/>
                    </a:lnTo>
                    <a:lnTo>
                      <a:pt x="126" y="112"/>
                    </a:lnTo>
                    <a:lnTo>
                      <a:pt x="118" y="118"/>
                    </a:lnTo>
                    <a:lnTo>
                      <a:pt x="112" y="126"/>
                    </a:lnTo>
                    <a:lnTo>
                      <a:pt x="108" y="134"/>
                    </a:lnTo>
                    <a:lnTo>
                      <a:pt x="106" y="142"/>
                    </a:lnTo>
                    <a:lnTo>
                      <a:pt x="104" y="152"/>
                    </a:lnTo>
                    <a:lnTo>
                      <a:pt x="104" y="152"/>
                    </a:lnTo>
                    <a:lnTo>
                      <a:pt x="106" y="162"/>
                    </a:lnTo>
                    <a:lnTo>
                      <a:pt x="108" y="170"/>
                    </a:lnTo>
                    <a:lnTo>
                      <a:pt x="112" y="178"/>
                    </a:lnTo>
                    <a:lnTo>
                      <a:pt x="118" y="186"/>
                    </a:lnTo>
                    <a:lnTo>
                      <a:pt x="126" y="192"/>
                    </a:lnTo>
                    <a:lnTo>
                      <a:pt x="134" y="196"/>
                    </a:lnTo>
                    <a:lnTo>
                      <a:pt x="142" y="198"/>
                    </a:lnTo>
                    <a:lnTo>
                      <a:pt x="152" y="200"/>
                    </a:lnTo>
                    <a:lnTo>
                      <a:pt x="152" y="200"/>
                    </a:lnTo>
                    <a:lnTo>
                      <a:pt x="162" y="198"/>
                    </a:lnTo>
                    <a:lnTo>
                      <a:pt x="170" y="196"/>
                    </a:lnTo>
                    <a:lnTo>
                      <a:pt x="178" y="192"/>
                    </a:lnTo>
                    <a:lnTo>
                      <a:pt x="186" y="186"/>
                    </a:lnTo>
                    <a:lnTo>
                      <a:pt x="192" y="178"/>
                    </a:lnTo>
                    <a:lnTo>
                      <a:pt x="196" y="170"/>
                    </a:lnTo>
                    <a:lnTo>
                      <a:pt x="198" y="162"/>
                    </a:lnTo>
                    <a:lnTo>
                      <a:pt x="200" y="152"/>
                    </a:lnTo>
                    <a:lnTo>
                      <a:pt x="200" y="152"/>
                    </a:lnTo>
                    <a:lnTo>
                      <a:pt x="198" y="142"/>
                    </a:lnTo>
                    <a:lnTo>
                      <a:pt x="196" y="134"/>
                    </a:lnTo>
                    <a:lnTo>
                      <a:pt x="192" y="126"/>
                    </a:lnTo>
                    <a:lnTo>
                      <a:pt x="186" y="118"/>
                    </a:lnTo>
                    <a:lnTo>
                      <a:pt x="178" y="112"/>
                    </a:lnTo>
                    <a:lnTo>
                      <a:pt x="170" y="108"/>
                    </a:lnTo>
                    <a:lnTo>
                      <a:pt x="162" y="106"/>
                    </a:lnTo>
                    <a:lnTo>
                      <a:pt x="152" y="104"/>
                    </a:lnTo>
                    <a:lnTo>
                      <a:pt x="152" y="104"/>
                    </a:lnTo>
                    <a:close/>
                  </a:path>
                </a:pathLst>
              </a:custGeom>
              <a:solidFill>
                <a:srgbClr val="1A86D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 7"/>
              <p:cNvSpPr>
                <a:spLocks noEditPoints="1"/>
              </p:cNvSpPr>
              <p:nvPr/>
            </p:nvSpPr>
            <p:spPr bwMode="auto">
              <a:xfrm>
                <a:off x="6002359" y="2994156"/>
                <a:ext cx="184112" cy="185323"/>
              </a:xfrm>
              <a:custGeom>
                <a:avLst/>
                <a:gdLst>
                  <a:gd name="T0" fmla="*/ 152 w 304"/>
                  <a:gd name="T1" fmla="*/ 306 h 306"/>
                  <a:gd name="T2" fmla="*/ 120 w 304"/>
                  <a:gd name="T3" fmla="*/ 302 h 306"/>
                  <a:gd name="T4" fmla="*/ 92 w 304"/>
                  <a:gd name="T5" fmla="*/ 294 h 306"/>
                  <a:gd name="T6" fmla="*/ 66 w 304"/>
                  <a:gd name="T7" fmla="*/ 280 h 306"/>
                  <a:gd name="T8" fmla="*/ 44 w 304"/>
                  <a:gd name="T9" fmla="*/ 262 h 306"/>
                  <a:gd name="T10" fmla="*/ 26 w 304"/>
                  <a:gd name="T11" fmla="*/ 238 h 306"/>
                  <a:gd name="T12" fmla="*/ 12 w 304"/>
                  <a:gd name="T13" fmla="*/ 212 h 306"/>
                  <a:gd name="T14" fmla="*/ 2 w 304"/>
                  <a:gd name="T15" fmla="*/ 184 h 306"/>
                  <a:gd name="T16" fmla="*/ 0 w 304"/>
                  <a:gd name="T17" fmla="*/ 154 h 306"/>
                  <a:gd name="T18" fmla="*/ 0 w 304"/>
                  <a:gd name="T19" fmla="*/ 138 h 306"/>
                  <a:gd name="T20" fmla="*/ 6 w 304"/>
                  <a:gd name="T21" fmla="*/ 108 h 306"/>
                  <a:gd name="T22" fmla="*/ 18 w 304"/>
                  <a:gd name="T23" fmla="*/ 80 h 306"/>
                  <a:gd name="T24" fmla="*/ 34 w 304"/>
                  <a:gd name="T25" fmla="*/ 56 h 306"/>
                  <a:gd name="T26" fmla="*/ 54 w 304"/>
                  <a:gd name="T27" fmla="*/ 36 h 306"/>
                  <a:gd name="T28" fmla="*/ 78 w 304"/>
                  <a:gd name="T29" fmla="*/ 20 h 306"/>
                  <a:gd name="T30" fmla="*/ 106 w 304"/>
                  <a:gd name="T31" fmla="*/ 8 h 306"/>
                  <a:gd name="T32" fmla="*/ 136 w 304"/>
                  <a:gd name="T33" fmla="*/ 2 h 306"/>
                  <a:gd name="T34" fmla="*/ 152 w 304"/>
                  <a:gd name="T35" fmla="*/ 0 h 306"/>
                  <a:gd name="T36" fmla="*/ 182 w 304"/>
                  <a:gd name="T37" fmla="*/ 4 h 306"/>
                  <a:gd name="T38" fmla="*/ 212 w 304"/>
                  <a:gd name="T39" fmla="*/ 12 h 306"/>
                  <a:gd name="T40" fmla="*/ 236 w 304"/>
                  <a:gd name="T41" fmla="*/ 26 h 306"/>
                  <a:gd name="T42" fmla="*/ 260 w 304"/>
                  <a:gd name="T43" fmla="*/ 46 h 306"/>
                  <a:gd name="T44" fmla="*/ 278 w 304"/>
                  <a:gd name="T45" fmla="*/ 68 h 306"/>
                  <a:gd name="T46" fmla="*/ 292 w 304"/>
                  <a:gd name="T47" fmla="*/ 94 h 306"/>
                  <a:gd name="T48" fmla="*/ 302 w 304"/>
                  <a:gd name="T49" fmla="*/ 122 h 306"/>
                  <a:gd name="T50" fmla="*/ 304 w 304"/>
                  <a:gd name="T51" fmla="*/ 154 h 306"/>
                  <a:gd name="T52" fmla="*/ 304 w 304"/>
                  <a:gd name="T53" fmla="*/ 168 h 306"/>
                  <a:gd name="T54" fmla="*/ 298 w 304"/>
                  <a:gd name="T55" fmla="*/ 198 h 306"/>
                  <a:gd name="T56" fmla="*/ 286 w 304"/>
                  <a:gd name="T57" fmla="*/ 226 h 306"/>
                  <a:gd name="T58" fmla="*/ 270 w 304"/>
                  <a:gd name="T59" fmla="*/ 250 h 306"/>
                  <a:gd name="T60" fmla="*/ 248 w 304"/>
                  <a:gd name="T61" fmla="*/ 272 h 306"/>
                  <a:gd name="T62" fmla="*/ 224 w 304"/>
                  <a:gd name="T63" fmla="*/ 288 h 306"/>
                  <a:gd name="T64" fmla="*/ 198 w 304"/>
                  <a:gd name="T65" fmla="*/ 300 h 306"/>
                  <a:gd name="T66" fmla="*/ 168 w 304"/>
                  <a:gd name="T67" fmla="*/ 306 h 306"/>
                  <a:gd name="T68" fmla="*/ 152 w 304"/>
                  <a:gd name="T69" fmla="*/ 306 h 306"/>
                  <a:gd name="T70" fmla="*/ 152 w 304"/>
                  <a:gd name="T71" fmla="*/ 106 h 306"/>
                  <a:gd name="T72" fmla="*/ 134 w 304"/>
                  <a:gd name="T73" fmla="*/ 110 h 306"/>
                  <a:gd name="T74" fmla="*/ 118 w 304"/>
                  <a:gd name="T75" fmla="*/ 120 h 306"/>
                  <a:gd name="T76" fmla="*/ 108 w 304"/>
                  <a:gd name="T77" fmla="*/ 134 h 306"/>
                  <a:gd name="T78" fmla="*/ 104 w 304"/>
                  <a:gd name="T79" fmla="*/ 154 h 306"/>
                  <a:gd name="T80" fmla="*/ 106 w 304"/>
                  <a:gd name="T81" fmla="*/ 164 h 306"/>
                  <a:gd name="T82" fmla="*/ 112 w 304"/>
                  <a:gd name="T83" fmla="*/ 180 h 306"/>
                  <a:gd name="T84" fmla="*/ 126 w 304"/>
                  <a:gd name="T85" fmla="*/ 192 h 306"/>
                  <a:gd name="T86" fmla="*/ 142 w 304"/>
                  <a:gd name="T87" fmla="*/ 200 h 306"/>
                  <a:gd name="T88" fmla="*/ 152 w 304"/>
                  <a:gd name="T89" fmla="*/ 202 h 306"/>
                  <a:gd name="T90" fmla="*/ 170 w 304"/>
                  <a:gd name="T91" fmla="*/ 198 h 306"/>
                  <a:gd name="T92" fmla="*/ 186 w 304"/>
                  <a:gd name="T93" fmla="*/ 188 h 306"/>
                  <a:gd name="T94" fmla="*/ 196 w 304"/>
                  <a:gd name="T95" fmla="*/ 172 h 306"/>
                  <a:gd name="T96" fmla="*/ 200 w 304"/>
                  <a:gd name="T97" fmla="*/ 154 h 306"/>
                  <a:gd name="T98" fmla="*/ 198 w 304"/>
                  <a:gd name="T99" fmla="*/ 144 h 306"/>
                  <a:gd name="T100" fmla="*/ 192 w 304"/>
                  <a:gd name="T101" fmla="*/ 126 h 306"/>
                  <a:gd name="T102" fmla="*/ 178 w 304"/>
                  <a:gd name="T103" fmla="*/ 114 h 306"/>
                  <a:gd name="T104" fmla="*/ 162 w 304"/>
                  <a:gd name="T105" fmla="*/ 106 h 306"/>
                  <a:gd name="T106" fmla="*/ 152 w 304"/>
                  <a:gd name="T107" fmla="*/ 106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04" h="306">
                    <a:moveTo>
                      <a:pt x="152" y="306"/>
                    </a:moveTo>
                    <a:lnTo>
                      <a:pt x="152" y="306"/>
                    </a:lnTo>
                    <a:lnTo>
                      <a:pt x="136" y="306"/>
                    </a:lnTo>
                    <a:lnTo>
                      <a:pt x="120" y="302"/>
                    </a:lnTo>
                    <a:lnTo>
                      <a:pt x="106" y="300"/>
                    </a:lnTo>
                    <a:lnTo>
                      <a:pt x="92" y="294"/>
                    </a:lnTo>
                    <a:lnTo>
                      <a:pt x="78" y="288"/>
                    </a:lnTo>
                    <a:lnTo>
                      <a:pt x="66" y="280"/>
                    </a:lnTo>
                    <a:lnTo>
                      <a:pt x="54" y="272"/>
                    </a:lnTo>
                    <a:lnTo>
                      <a:pt x="44" y="262"/>
                    </a:lnTo>
                    <a:lnTo>
                      <a:pt x="34" y="250"/>
                    </a:lnTo>
                    <a:lnTo>
                      <a:pt x="26" y="238"/>
                    </a:lnTo>
                    <a:lnTo>
                      <a:pt x="18" y="226"/>
                    </a:lnTo>
                    <a:lnTo>
                      <a:pt x="12" y="212"/>
                    </a:lnTo>
                    <a:lnTo>
                      <a:pt x="6" y="198"/>
                    </a:lnTo>
                    <a:lnTo>
                      <a:pt x="2" y="184"/>
                    </a:lnTo>
                    <a:lnTo>
                      <a:pt x="0" y="168"/>
                    </a:lnTo>
                    <a:lnTo>
                      <a:pt x="0" y="154"/>
                    </a:lnTo>
                    <a:lnTo>
                      <a:pt x="0" y="154"/>
                    </a:lnTo>
                    <a:lnTo>
                      <a:pt x="0" y="138"/>
                    </a:lnTo>
                    <a:lnTo>
                      <a:pt x="2" y="122"/>
                    </a:lnTo>
                    <a:lnTo>
                      <a:pt x="6" y="108"/>
                    </a:lnTo>
                    <a:lnTo>
                      <a:pt x="12" y="94"/>
                    </a:lnTo>
                    <a:lnTo>
                      <a:pt x="18" y="80"/>
                    </a:lnTo>
                    <a:lnTo>
                      <a:pt x="26" y="68"/>
                    </a:lnTo>
                    <a:lnTo>
                      <a:pt x="34" y="56"/>
                    </a:lnTo>
                    <a:lnTo>
                      <a:pt x="44" y="46"/>
                    </a:lnTo>
                    <a:lnTo>
                      <a:pt x="54" y="36"/>
                    </a:lnTo>
                    <a:lnTo>
                      <a:pt x="66" y="26"/>
                    </a:lnTo>
                    <a:lnTo>
                      <a:pt x="78" y="20"/>
                    </a:lnTo>
                    <a:lnTo>
                      <a:pt x="92" y="12"/>
                    </a:lnTo>
                    <a:lnTo>
                      <a:pt x="106" y="8"/>
                    </a:lnTo>
                    <a:lnTo>
                      <a:pt x="120" y="4"/>
                    </a:lnTo>
                    <a:lnTo>
                      <a:pt x="136" y="2"/>
                    </a:lnTo>
                    <a:lnTo>
                      <a:pt x="152" y="0"/>
                    </a:lnTo>
                    <a:lnTo>
                      <a:pt x="152" y="0"/>
                    </a:lnTo>
                    <a:lnTo>
                      <a:pt x="168" y="2"/>
                    </a:lnTo>
                    <a:lnTo>
                      <a:pt x="182" y="4"/>
                    </a:lnTo>
                    <a:lnTo>
                      <a:pt x="198" y="8"/>
                    </a:lnTo>
                    <a:lnTo>
                      <a:pt x="212" y="12"/>
                    </a:lnTo>
                    <a:lnTo>
                      <a:pt x="224" y="20"/>
                    </a:lnTo>
                    <a:lnTo>
                      <a:pt x="236" y="26"/>
                    </a:lnTo>
                    <a:lnTo>
                      <a:pt x="248" y="36"/>
                    </a:lnTo>
                    <a:lnTo>
                      <a:pt x="260" y="46"/>
                    </a:lnTo>
                    <a:lnTo>
                      <a:pt x="270" y="56"/>
                    </a:lnTo>
                    <a:lnTo>
                      <a:pt x="278" y="68"/>
                    </a:lnTo>
                    <a:lnTo>
                      <a:pt x="286" y="80"/>
                    </a:lnTo>
                    <a:lnTo>
                      <a:pt x="292" y="94"/>
                    </a:lnTo>
                    <a:lnTo>
                      <a:pt x="298" y="108"/>
                    </a:lnTo>
                    <a:lnTo>
                      <a:pt x="302" y="122"/>
                    </a:lnTo>
                    <a:lnTo>
                      <a:pt x="304" y="138"/>
                    </a:lnTo>
                    <a:lnTo>
                      <a:pt x="304" y="154"/>
                    </a:lnTo>
                    <a:lnTo>
                      <a:pt x="304" y="154"/>
                    </a:lnTo>
                    <a:lnTo>
                      <a:pt x="304" y="168"/>
                    </a:lnTo>
                    <a:lnTo>
                      <a:pt x="302" y="184"/>
                    </a:lnTo>
                    <a:lnTo>
                      <a:pt x="298" y="198"/>
                    </a:lnTo>
                    <a:lnTo>
                      <a:pt x="292" y="212"/>
                    </a:lnTo>
                    <a:lnTo>
                      <a:pt x="286" y="226"/>
                    </a:lnTo>
                    <a:lnTo>
                      <a:pt x="278" y="238"/>
                    </a:lnTo>
                    <a:lnTo>
                      <a:pt x="270" y="250"/>
                    </a:lnTo>
                    <a:lnTo>
                      <a:pt x="260" y="262"/>
                    </a:lnTo>
                    <a:lnTo>
                      <a:pt x="248" y="272"/>
                    </a:lnTo>
                    <a:lnTo>
                      <a:pt x="236" y="280"/>
                    </a:lnTo>
                    <a:lnTo>
                      <a:pt x="224" y="288"/>
                    </a:lnTo>
                    <a:lnTo>
                      <a:pt x="212" y="294"/>
                    </a:lnTo>
                    <a:lnTo>
                      <a:pt x="198" y="300"/>
                    </a:lnTo>
                    <a:lnTo>
                      <a:pt x="182" y="302"/>
                    </a:lnTo>
                    <a:lnTo>
                      <a:pt x="168" y="306"/>
                    </a:lnTo>
                    <a:lnTo>
                      <a:pt x="152" y="306"/>
                    </a:lnTo>
                    <a:lnTo>
                      <a:pt x="152" y="306"/>
                    </a:lnTo>
                    <a:close/>
                    <a:moveTo>
                      <a:pt x="152" y="106"/>
                    </a:moveTo>
                    <a:lnTo>
                      <a:pt x="152" y="106"/>
                    </a:lnTo>
                    <a:lnTo>
                      <a:pt x="142" y="106"/>
                    </a:lnTo>
                    <a:lnTo>
                      <a:pt x="134" y="110"/>
                    </a:lnTo>
                    <a:lnTo>
                      <a:pt x="126" y="114"/>
                    </a:lnTo>
                    <a:lnTo>
                      <a:pt x="118" y="120"/>
                    </a:lnTo>
                    <a:lnTo>
                      <a:pt x="112" y="126"/>
                    </a:lnTo>
                    <a:lnTo>
                      <a:pt x="108" y="134"/>
                    </a:lnTo>
                    <a:lnTo>
                      <a:pt x="106" y="144"/>
                    </a:lnTo>
                    <a:lnTo>
                      <a:pt x="104" y="154"/>
                    </a:lnTo>
                    <a:lnTo>
                      <a:pt x="104" y="154"/>
                    </a:lnTo>
                    <a:lnTo>
                      <a:pt x="106" y="164"/>
                    </a:lnTo>
                    <a:lnTo>
                      <a:pt x="108" y="172"/>
                    </a:lnTo>
                    <a:lnTo>
                      <a:pt x="112" y="180"/>
                    </a:lnTo>
                    <a:lnTo>
                      <a:pt x="118" y="188"/>
                    </a:lnTo>
                    <a:lnTo>
                      <a:pt x="126" y="192"/>
                    </a:lnTo>
                    <a:lnTo>
                      <a:pt x="134" y="198"/>
                    </a:lnTo>
                    <a:lnTo>
                      <a:pt x="142" y="200"/>
                    </a:lnTo>
                    <a:lnTo>
                      <a:pt x="152" y="202"/>
                    </a:lnTo>
                    <a:lnTo>
                      <a:pt x="152" y="202"/>
                    </a:lnTo>
                    <a:lnTo>
                      <a:pt x="162" y="200"/>
                    </a:lnTo>
                    <a:lnTo>
                      <a:pt x="170" y="198"/>
                    </a:lnTo>
                    <a:lnTo>
                      <a:pt x="178" y="192"/>
                    </a:lnTo>
                    <a:lnTo>
                      <a:pt x="186" y="188"/>
                    </a:lnTo>
                    <a:lnTo>
                      <a:pt x="192" y="180"/>
                    </a:lnTo>
                    <a:lnTo>
                      <a:pt x="196" y="172"/>
                    </a:lnTo>
                    <a:lnTo>
                      <a:pt x="198" y="164"/>
                    </a:lnTo>
                    <a:lnTo>
                      <a:pt x="200" y="154"/>
                    </a:lnTo>
                    <a:lnTo>
                      <a:pt x="200" y="154"/>
                    </a:lnTo>
                    <a:lnTo>
                      <a:pt x="198" y="144"/>
                    </a:lnTo>
                    <a:lnTo>
                      <a:pt x="196" y="134"/>
                    </a:lnTo>
                    <a:lnTo>
                      <a:pt x="192" y="126"/>
                    </a:lnTo>
                    <a:lnTo>
                      <a:pt x="186" y="120"/>
                    </a:lnTo>
                    <a:lnTo>
                      <a:pt x="178" y="114"/>
                    </a:lnTo>
                    <a:lnTo>
                      <a:pt x="170" y="110"/>
                    </a:lnTo>
                    <a:lnTo>
                      <a:pt x="162" y="106"/>
                    </a:lnTo>
                    <a:lnTo>
                      <a:pt x="152" y="106"/>
                    </a:lnTo>
                    <a:lnTo>
                      <a:pt x="152" y="106"/>
                    </a:lnTo>
                    <a:close/>
                  </a:path>
                </a:pathLst>
              </a:custGeom>
              <a:solidFill>
                <a:srgbClr val="1A86D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Freeform 8"/>
              <p:cNvSpPr>
                <a:spLocks noEditPoints="1"/>
              </p:cNvSpPr>
              <p:nvPr/>
            </p:nvSpPr>
            <p:spPr bwMode="auto">
              <a:xfrm>
                <a:off x="6245822" y="2850015"/>
                <a:ext cx="185323" cy="185323"/>
              </a:xfrm>
              <a:custGeom>
                <a:avLst/>
                <a:gdLst>
                  <a:gd name="T0" fmla="*/ 154 w 306"/>
                  <a:gd name="T1" fmla="*/ 306 h 306"/>
                  <a:gd name="T2" fmla="*/ 122 w 306"/>
                  <a:gd name="T3" fmla="*/ 302 h 306"/>
                  <a:gd name="T4" fmla="*/ 94 w 306"/>
                  <a:gd name="T5" fmla="*/ 294 h 306"/>
                  <a:gd name="T6" fmla="*/ 68 w 306"/>
                  <a:gd name="T7" fmla="*/ 280 h 306"/>
                  <a:gd name="T8" fmla="*/ 46 w 306"/>
                  <a:gd name="T9" fmla="*/ 262 h 306"/>
                  <a:gd name="T10" fmla="*/ 26 w 306"/>
                  <a:gd name="T11" fmla="*/ 238 h 306"/>
                  <a:gd name="T12" fmla="*/ 12 w 306"/>
                  <a:gd name="T13" fmla="*/ 212 h 306"/>
                  <a:gd name="T14" fmla="*/ 4 w 306"/>
                  <a:gd name="T15" fmla="*/ 184 h 306"/>
                  <a:gd name="T16" fmla="*/ 0 w 306"/>
                  <a:gd name="T17" fmla="*/ 154 h 306"/>
                  <a:gd name="T18" fmla="*/ 2 w 306"/>
                  <a:gd name="T19" fmla="*/ 138 h 306"/>
                  <a:gd name="T20" fmla="*/ 8 w 306"/>
                  <a:gd name="T21" fmla="*/ 108 h 306"/>
                  <a:gd name="T22" fmla="*/ 18 w 306"/>
                  <a:gd name="T23" fmla="*/ 80 h 306"/>
                  <a:gd name="T24" fmla="*/ 36 w 306"/>
                  <a:gd name="T25" fmla="*/ 56 h 306"/>
                  <a:gd name="T26" fmla="*/ 56 w 306"/>
                  <a:gd name="T27" fmla="*/ 36 h 306"/>
                  <a:gd name="T28" fmla="*/ 80 w 306"/>
                  <a:gd name="T29" fmla="*/ 18 h 306"/>
                  <a:gd name="T30" fmla="*/ 108 w 306"/>
                  <a:gd name="T31" fmla="*/ 8 h 306"/>
                  <a:gd name="T32" fmla="*/ 138 w 306"/>
                  <a:gd name="T33" fmla="*/ 2 h 306"/>
                  <a:gd name="T34" fmla="*/ 154 w 306"/>
                  <a:gd name="T35" fmla="*/ 0 h 306"/>
                  <a:gd name="T36" fmla="*/ 184 w 306"/>
                  <a:gd name="T37" fmla="*/ 4 h 306"/>
                  <a:gd name="T38" fmla="*/ 212 w 306"/>
                  <a:gd name="T39" fmla="*/ 12 h 306"/>
                  <a:gd name="T40" fmla="*/ 238 w 306"/>
                  <a:gd name="T41" fmla="*/ 26 h 306"/>
                  <a:gd name="T42" fmla="*/ 260 w 306"/>
                  <a:gd name="T43" fmla="*/ 46 h 306"/>
                  <a:gd name="T44" fmla="*/ 280 w 306"/>
                  <a:gd name="T45" fmla="*/ 68 h 306"/>
                  <a:gd name="T46" fmla="*/ 294 w 306"/>
                  <a:gd name="T47" fmla="*/ 94 h 306"/>
                  <a:gd name="T48" fmla="*/ 302 w 306"/>
                  <a:gd name="T49" fmla="*/ 122 h 306"/>
                  <a:gd name="T50" fmla="*/ 306 w 306"/>
                  <a:gd name="T51" fmla="*/ 154 h 306"/>
                  <a:gd name="T52" fmla="*/ 304 w 306"/>
                  <a:gd name="T53" fmla="*/ 168 h 306"/>
                  <a:gd name="T54" fmla="*/ 298 w 306"/>
                  <a:gd name="T55" fmla="*/ 198 h 306"/>
                  <a:gd name="T56" fmla="*/ 288 w 306"/>
                  <a:gd name="T57" fmla="*/ 226 h 306"/>
                  <a:gd name="T58" fmla="*/ 270 w 306"/>
                  <a:gd name="T59" fmla="*/ 250 h 306"/>
                  <a:gd name="T60" fmla="*/ 250 w 306"/>
                  <a:gd name="T61" fmla="*/ 270 h 306"/>
                  <a:gd name="T62" fmla="*/ 226 w 306"/>
                  <a:gd name="T63" fmla="*/ 288 h 306"/>
                  <a:gd name="T64" fmla="*/ 198 w 306"/>
                  <a:gd name="T65" fmla="*/ 298 h 306"/>
                  <a:gd name="T66" fmla="*/ 168 w 306"/>
                  <a:gd name="T67" fmla="*/ 306 h 306"/>
                  <a:gd name="T68" fmla="*/ 154 w 306"/>
                  <a:gd name="T69" fmla="*/ 306 h 306"/>
                  <a:gd name="T70" fmla="*/ 154 w 306"/>
                  <a:gd name="T71" fmla="*/ 106 h 306"/>
                  <a:gd name="T72" fmla="*/ 134 w 306"/>
                  <a:gd name="T73" fmla="*/ 110 h 306"/>
                  <a:gd name="T74" fmla="*/ 120 w 306"/>
                  <a:gd name="T75" fmla="*/ 120 h 306"/>
                  <a:gd name="T76" fmla="*/ 110 w 306"/>
                  <a:gd name="T77" fmla="*/ 134 h 306"/>
                  <a:gd name="T78" fmla="*/ 106 w 306"/>
                  <a:gd name="T79" fmla="*/ 154 h 306"/>
                  <a:gd name="T80" fmla="*/ 106 w 306"/>
                  <a:gd name="T81" fmla="*/ 162 h 306"/>
                  <a:gd name="T82" fmla="*/ 114 w 306"/>
                  <a:gd name="T83" fmla="*/ 180 h 306"/>
                  <a:gd name="T84" fmla="*/ 126 w 306"/>
                  <a:gd name="T85" fmla="*/ 192 h 306"/>
                  <a:gd name="T86" fmla="*/ 144 w 306"/>
                  <a:gd name="T87" fmla="*/ 200 h 306"/>
                  <a:gd name="T88" fmla="*/ 154 w 306"/>
                  <a:gd name="T89" fmla="*/ 200 h 306"/>
                  <a:gd name="T90" fmla="*/ 172 w 306"/>
                  <a:gd name="T91" fmla="*/ 198 h 306"/>
                  <a:gd name="T92" fmla="*/ 186 w 306"/>
                  <a:gd name="T93" fmla="*/ 186 h 306"/>
                  <a:gd name="T94" fmla="*/ 196 w 306"/>
                  <a:gd name="T95" fmla="*/ 172 h 306"/>
                  <a:gd name="T96" fmla="*/ 200 w 306"/>
                  <a:gd name="T97" fmla="*/ 154 h 306"/>
                  <a:gd name="T98" fmla="*/ 200 w 306"/>
                  <a:gd name="T99" fmla="*/ 144 h 306"/>
                  <a:gd name="T100" fmla="*/ 192 w 306"/>
                  <a:gd name="T101" fmla="*/ 126 h 306"/>
                  <a:gd name="T102" fmla="*/ 180 w 306"/>
                  <a:gd name="T103" fmla="*/ 114 h 306"/>
                  <a:gd name="T104" fmla="*/ 162 w 306"/>
                  <a:gd name="T105" fmla="*/ 106 h 306"/>
                  <a:gd name="T106" fmla="*/ 154 w 306"/>
                  <a:gd name="T107" fmla="*/ 106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06" h="306">
                    <a:moveTo>
                      <a:pt x="154" y="306"/>
                    </a:moveTo>
                    <a:lnTo>
                      <a:pt x="154" y="306"/>
                    </a:lnTo>
                    <a:lnTo>
                      <a:pt x="138" y="306"/>
                    </a:lnTo>
                    <a:lnTo>
                      <a:pt x="122" y="302"/>
                    </a:lnTo>
                    <a:lnTo>
                      <a:pt x="108" y="298"/>
                    </a:lnTo>
                    <a:lnTo>
                      <a:pt x="94" y="294"/>
                    </a:lnTo>
                    <a:lnTo>
                      <a:pt x="80" y="288"/>
                    </a:lnTo>
                    <a:lnTo>
                      <a:pt x="68" y="280"/>
                    </a:lnTo>
                    <a:lnTo>
                      <a:pt x="56" y="270"/>
                    </a:lnTo>
                    <a:lnTo>
                      <a:pt x="46" y="262"/>
                    </a:lnTo>
                    <a:lnTo>
                      <a:pt x="36" y="250"/>
                    </a:lnTo>
                    <a:lnTo>
                      <a:pt x="26" y="238"/>
                    </a:lnTo>
                    <a:lnTo>
                      <a:pt x="18" y="226"/>
                    </a:lnTo>
                    <a:lnTo>
                      <a:pt x="12" y="212"/>
                    </a:lnTo>
                    <a:lnTo>
                      <a:pt x="8" y="198"/>
                    </a:lnTo>
                    <a:lnTo>
                      <a:pt x="4" y="184"/>
                    </a:lnTo>
                    <a:lnTo>
                      <a:pt x="2" y="168"/>
                    </a:lnTo>
                    <a:lnTo>
                      <a:pt x="0" y="154"/>
                    </a:lnTo>
                    <a:lnTo>
                      <a:pt x="0" y="154"/>
                    </a:lnTo>
                    <a:lnTo>
                      <a:pt x="2" y="138"/>
                    </a:lnTo>
                    <a:lnTo>
                      <a:pt x="4" y="122"/>
                    </a:lnTo>
                    <a:lnTo>
                      <a:pt x="8" y="108"/>
                    </a:lnTo>
                    <a:lnTo>
                      <a:pt x="12" y="94"/>
                    </a:lnTo>
                    <a:lnTo>
                      <a:pt x="18" y="80"/>
                    </a:lnTo>
                    <a:lnTo>
                      <a:pt x="26" y="68"/>
                    </a:lnTo>
                    <a:lnTo>
                      <a:pt x="36" y="56"/>
                    </a:lnTo>
                    <a:lnTo>
                      <a:pt x="46" y="46"/>
                    </a:lnTo>
                    <a:lnTo>
                      <a:pt x="56" y="36"/>
                    </a:lnTo>
                    <a:lnTo>
                      <a:pt x="68" y="26"/>
                    </a:lnTo>
                    <a:lnTo>
                      <a:pt x="80" y="18"/>
                    </a:lnTo>
                    <a:lnTo>
                      <a:pt x="94" y="12"/>
                    </a:lnTo>
                    <a:lnTo>
                      <a:pt x="108" y="8"/>
                    </a:lnTo>
                    <a:lnTo>
                      <a:pt x="122" y="4"/>
                    </a:lnTo>
                    <a:lnTo>
                      <a:pt x="138" y="2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68" y="2"/>
                    </a:lnTo>
                    <a:lnTo>
                      <a:pt x="184" y="4"/>
                    </a:lnTo>
                    <a:lnTo>
                      <a:pt x="198" y="8"/>
                    </a:lnTo>
                    <a:lnTo>
                      <a:pt x="212" y="12"/>
                    </a:lnTo>
                    <a:lnTo>
                      <a:pt x="226" y="18"/>
                    </a:lnTo>
                    <a:lnTo>
                      <a:pt x="238" y="26"/>
                    </a:lnTo>
                    <a:lnTo>
                      <a:pt x="250" y="36"/>
                    </a:lnTo>
                    <a:lnTo>
                      <a:pt x="260" y="46"/>
                    </a:lnTo>
                    <a:lnTo>
                      <a:pt x="270" y="56"/>
                    </a:lnTo>
                    <a:lnTo>
                      <a:pt x="280" y="68"/>
                    </a:lnTo>
                    <a:lnTo>
                      <a:pt x="288" y="80"/>
                    </a:lnTo>
                    <a:lnTo>
                      <a:pt x="294" y="94"/>
                    </a:lnTo>
                    <a:lnTo>
                      <a:pt x="298" y="108"/>
                    </a:lnTo>
                    <a:lnTo>
                      <a:pt x="302" y="122"/>
                    </a:lnTo>
                    <a:lnTo>
                      <a:pt x="304" y="138"/>
                    </a:lnTo>
                    <a:lnTo>
                      <a:pt x="306" y="154"/>
                    </a:lnTo>
                    <a:lnTo>
                      <a:pt x="306" y="154"/>
                    </a:lnTo>
                    <a:lnTo>
                      <a:pt x="304" y="168"/>
                    </a:lnTo>
                    <a:lnTo>
                      <a:pt x="302" y="184"/>
                    </a:lnTo>
                    <a:lnTo>
                      <a:pt x="298" y="198"/>
                    </a:lnTo>
                    <a:lnTo>
                      <a:pt x="294" y="212"/>
                    </a:lnTo>
                    <a:lnTo>
                      <a:pt x="288" y="226"/>
                    </a:lnTo>
                    <a:lnTo>
                      <a:pt x="280" y="238"/>
                    </a:lnTo>
                    <a:lnTo>
                      <a:pt x="270" y="250"/>
                    </a:lnTo>
                    <a:lnTo>
                      <a:pt x="260" y="262"/>
                    </a:lnTo>
                    <a:lnTo>
                      <a:pt x="250" y="270"/>
                    </a:lnTo>
                    <a:lnTo>
                      <a:pt x="238" y="280"/>
                    </a:lnTo>
                    <a:lnTo>
                      <a:pt x="226" y="288"/>
                    </a:lnTo>
                    <a:lnTo>
                      <a:pt x="212" y="294"/>
                    </a:lnTo>
                    <a:lnTo>
                      <a:pt x="198" y="298"/>
                    </a:lnTo>
                    <a:lnTo>
                      <a:pt x="184" y="302"/>
                    </a:lnTo>
                    <a:lnTo>
                      <a:pt x="168" y="306"/>
                    </a:lnTo>
                    <a:lnTo>
                      <a:pt x="154" y="306"/>
                    </a:lnTo>
                    <a:lnTo>
                      <a:pt x="154" y="306"/>
                    </a:lnTo>
                    <a:close/>
                    <a:moveTo>
                      <a:pt x="154" y="106"/>
                    </a:moveTo>
                    <a:lnTo>
                      <a:pt x="154" y="106"/>
                    </a:lnTo>
                    <a:lnTo>
                      <a:pt x="144" y="106"/>
                    </a:lnTo>
                    <a:lnTo>
                      <a:pt x="134" y="110"/>
                    </a:lnTo>
                    <a:lnTo>
                      <a:pt x="126" y="114"/>
                    </a:lnTo>
                    <a:lnTo>
                      <a:pt x="120" y="120"/>
                    </a:lnTo>
                    <a:lnTo>
                      <a:pt x="114" y="126"/>
                    </a:lnTo>
                    <a:lnTo>
                      <a:pt x="110" y="134"/>
                    </a:lnTo>
                    <a:lnTo>
                      <a:pt x="106" y="144"/>
                    </a:lnTo>
                    <a:lnTo>
                      <a:pt x="106" y="154"/>
                    </a:lnTo>
                    <a:lnTo>
                      <a:pt x="106" y="154"/>
                    </a:lnTo>
                    <a:lnTo>
                      <a:pt x="106" y="162"/>
                    </a:lnTo>
                    <a:lnTo>
                      <a:pt x="110" y="172"/>
                    </a:lnTo>
                    <a:lnTo>
                      <a:pt x="114" y="180"/>
                    </a:lnTo>
                    <a:lnTo>
                      <a:pt x="120" y="186"/>
                    </a:lnTo>
                    <a:lnTo>
                      <a:pt x="126" y="192"/>
                    </a:lnTo>
                    <a:lnTo>
                      <a:pt x="134" y="198"/>
                    </a:lnTo>
                    <a:lnTo>
                      <a:pt x="144" y="200"/>
                    </a:lnTo>
                    <a:lnTo>
                      <a:pt x="154" y="200"/>
                    </a:lnTo>
                    <a:lnTo>
                      <a:pt x="154" y="200"/>
                    </a:lnTo>
                    <a:lnTo>
                      <a:pt x="162" y="200"/>
                    </a:lnTo>
                    <a:lnTo>
                      <a:pt x="172" y="198"/>
                    </a:lnTo>
                    <a:lnTo>
                      <a:pt x="180" y="192"/>
                    </a:lnTo>
                    <a:lnTo>
                      <a:pt x="186" y="186"/>
                    </a:lnTo>
                    <a:lnTo>
                      <a:pt x="192" y="180"/>
                    </a:lnTo>
                    <a:lnTo>
                      <a:pt x="196" y="172"/>
                    </a:lnTo>
                    <a:lnTo>
                      <a:pt x="200" y="162"/>
                    </a:lnTo>
                    <a:lnTo>
                      <a:pt x="200" y="154"/>
                    </a:lnTo>
                    <a:lnTo>
                      <a:pt x="200" y="154"/>
                    </a:lnTo>
                    <a:lnTo>
                      <a:pt x="200" y="144"/>
                    </a:lnTo>
                    <a:lnTo>
                      <a:pt x="196" y="134"/>
                    </a:lnTo>
                    <a:lnTo>
                      <a:pt x="192" y="126"/>
                    </a:lnTo>
                    <a:lnTo>
                      <a:pt x="186" y="120"/>
                    </a:lnTo>
                    <a:lnTo>
                      <a:pt x="180" y="114"/>
                    </a:lnTo>
                    <a:lnTo>
                      <a:pt x="172" y="110"/>
                    </a:lnTo>
                    <a:lnTo>
                      <a:pt x="162" y="106"/>
                    </a:lnTo>
                    <a:lnTo>
                      <a:pt x="154" y="106"/>
                    </a:lnTo>
                    <a:lnTo>
                      <a:pt x="154" y="106"/>
                    </a:lnTo>
                    <a:close/>
                  </a:path>
                </a:pathLst>
              </a:custGeom>
              <a:solidFill>
                <a:srgbClr val="1A86D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Freeform 9"/>
              <p:cNvSpPr>
                <a:spLocks/>
              </p:cNvSpPr>
              <p:nvPr/>
            </p:nvSpPr>
            <p:spPr bwMode="auto">
              <a:xfrm>
                <a:off x="5875176" y="3006268"/>
                <a:ext cx="190168" cy="102957"/>
              </a:xfrm>
              <a:custGeom>
                <a:avLst/>
                <a:gdLst>
                  <a:gd name="T0" fmla="*/ 262 w 314"/>
                  <a:gd name="T1" fmla="*/ 170 h 170"/>
                  <a:gd name="T2" fmla="*/ 262 w 314"/>
                  <a:gd name="T3" fmla="*/ 170 h 170"/>
                  <a:gd name="T4" fmla="*/ 254 w 314"/>
                  <a:gd name="T5" fmla="*/ 170 h 170"/>
                  <a:gd name="T6" fmla="*/ 246 w 314"/>
                  <a:gd name="T7" fmla="*/ 168 h 170"/>
                  <a:gd name="T8" fmla="*/ 36 w 314"/>
                  <a:gd name="T9" fmla="*/ 104 h 170"/>
                  <a:gd name="T10" fmla="*/ 36 w 314"/>
                  <a:gd name="T11" fmla="*/ 104 h 170"/>
                  <a:gd name="T12" fmla="*/ 26 w 314"/>
                  <a:gd name="T13" fmla="*/ 100 h 170"/>
                  <a:gd name="T14" fmla="*/ 18 w 314"/>
                  <a:gd name="T15" fmla="*/ 94 h 170"/>
                  <a:gd name="T16" fmla="*/ 10 w 314"/>
                  <a:gd name="T17" fmla="*/ 86 h 170"/>
                  <a:gd name="T18" fmla="*/ 6 w 314"/>
                  <a:gd name="T19" fmla="*/ 78 h 170"/>
                  <a:gd name="T20" fmla="*/ 2 w 314"/>
                  <a:gd name="T21" fmla="*/ 68 h 170"/>
                  <a:gd name="T22" fmla="*/ 0 w 314"/>
                  <a:gd name="T23" fmla="*/ 58 h 170"/>
                  <a:gd name="T24" fmla="*/ 0 w 314"/>
                  <a:gd name="T25" fmla="*/ 48 h 170"/>
                  <a:gd name="T26" fmla="*/ 2 w 314"/>
                  <a:gd name="T27" fmla="*/ 38 h 170"/>
                  <a:gd name="T28" fmla="*/ 2 w 314"/>
                  <a:gd name="T29" fmla="*/ 38 h 170"/>
                  <a:gd name="T30" fmla="*/ 6 w 314"/>
                  <a:gd name="T31" fmla="*/ 28 h 170"/>
                  <a:gd name="T32" fmla="*/ 12 w 314"/>
                  <a:gd name="T33" fmla="*/ 20 h 170"/>
                  <a:gd name="T34" fmla="*/ 18 w 314"/>
                  <a:gd name="T35" fmla="*/ 12 h 170"/>
                  <a:gd name="T36" fmla="*/ 28 w 314"/>
                  <a:gd name="T37" fmla="*/ 6 h 170"/>
                  <a:gd name="T38" fmla="*/ 36 w 314"/>
                  <a:gd name="T39" fmla="*/ 2 h 170"/>
                  <a:gd name="T40" fmla="*/ 46 w 314"/>
                  <a:gd name="T41" fmla="*/ 0 h 170"/>
                  <a:gd name="T42" fmla="*/ 56 w 314"/>
                  <a:gd name="T43" fmla="*/ 0 h 170"/>
                  <a:gd name="T44" fmla="*/ 68 w 314"/>
                  <a:gd name="T45" fmla="*/ 4 h 170"/>
                  <a:gd name="T46" fmla="*/ 278 w 314"/>
                  <a:gd name="T47" fmla="*/ 68 h 170"/>
                  <a:gd name="T48" fmla="*/ 278 w 314"/>
                  <a:gd name="T49" fmla="*/ 68 h 170"/>
                  <a:gd name="T50" fmla="*/ 286 w 314"/>
                  <a:gd name="T51" fmla="*/ 72 h 170"/>
                  <a:gd name="T52" fmla="*/ 296 w 314"/>
                  <a:gd name="T53" fmla="*/ 78 h 170"/>
                  <a:gd name="T54" fmla="*/ 302 w 314"/>
                  <a:gd name="T55" fmla="*/ 86 h 170"/>
                  <a:gd name="T56" fmla="*/ 308 w 314"/>
                  <a:gd name="T57" fmla="*/ 94 h 170"/>
                  <a:gd name="T58" fmla="*/ 312 w 314"/>
                  <a:gd name="T59" fmla="*/ 104 h 170"/>
                  <a:gd name="T60" fmla="*/ 314 w 314"/>
                  <a:gd name="T61" fmla="*/ 114 h 170"/>
                  <a:gd name="T62" fmla="*/ 314 w 314"/>
                  <a:gd name="T63" fmla="*/ 124 h 170"/>
                  <a:gd name="T64" fmla="*/ 312 w 314"/>
                  <a:gd name="T65" fmla="*/ 134 h 170"/>
                  <a:gd name="T66" fmla="*/ 312 w 314"/>
                  <a:gd name="T67" fmla="*/ 134 h 170"/>
                  <a:gd name="T68" fmla="*/ 308 w 314"/>
                  <a:gd name="T69" fmla="*/ 142 h 170"/>
                  <a:gd name="T70" fmla="*/ 304 w 314"/>
                  <a:gd name="T71" fmla="*/ 150 h 170"/>
                  <a:gd name="T72" fmla="*/ 298 w 314"/>
                  <a:gd name="T73" fmla="*/ 156 h 170"/>
                  <a:gd name="T74" fmla="*/ 292 w 314"/>
                  <a:gd name="T75" fmla="*/ 160 h 170"/>
                  <a:gd name="T76" fmla="*/ 286 w 314"/>
                  <a:gd name="T77" fmla="*/ 166 h 170"/>
                  <a:gd name="T78" fmla="*/ 278 w 314"/>
                  <a:gd name="T79" fmla="*/ 168 h 170"/>
                  <a:gd name="T80" fmla="*/ 270 w 314"/>
                  <a:gd name="T81" fmla="*/ 170 h 170"/>
                  <a:gd name="T82" fmla="*/ 262 w 314"/>
                  <a:gd name="T83" fmla="*/ 170 h 170"/>
                  <a:gd name="T84" fmla="*/ 262 w 314"/>
                  <a:gd name="T85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14" h="170">
                    <a:moveTo>
                      <a:pt x="262" y="170"/>
                    </a:moveTo>
                    <a:lnTo>
                      <a:pt x="262" y="170"/>
                    </a:lnTo>
                    <a:lnTo>
                      <a:pt x="254" y="170"/>
                    </a:lnTo>
                    <a:lnTo>
                      <a:pt x="246" y="168"/>
                    </a:lnTo>
                    <a:lnTo>
                      <a:pt x="36" y="104"/>
                    </a:lnTo>
                    <a:lnTo>
                      <a:pt x="36" y="104"/>
                    </a:lnTo>
                    <a:lnTo>
                      <a:pt x="26" y="100"/>
                    </a:lnTo>
                    <a:lnTo>
                      <a:pt x="18" y="94"/>
                    </a:lnTo>
                    <a:lnTo>
                      <a:pt x="10" y="86"/>
                    </a:lnTo>
                    <a:lnTo>
                      <a:pt x="6" y="78"/>
                    </a:lnTo>
                    <a:lnTo>
                      <a:pt x="2" y="68"/>
                    </a:lnTo>
                    <a:lnTo>
                      <a:pt x="0" y="58"/>
                    </a:lnTo>
                    <a:lnTo>
                      <a:pt x="0" y="48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6" y="28"/>
                    </a:lnTo>
                    <a:lnTo>
                      <a:pt x="12" y="20"/>
                    </a:lnTo>
                    <a:lnTo>
                      <a:pt x="18" y="12"/>
                    </a:lnTo>
                    <a:lnTo>
                      <a:pt x="28" y="6"/>
                    </a:lnTo>
                    <a:lnTo>
                      <a:pt x="36" y="2"/>
                    </a:lnTo>
                    <a:lnTo>
                      <a:pt x="46" y="0"/>
                    </a:lnTo>
                    <a:lnTo>
                      <a:pt x="56" y="0"/>
                    </a:lnTo>
                    <a:lnTo>
                      <a:pt x="68" y="4"/>
                    </a:lnTo>
                    <a:lnTo>
                      <a:pt x="278" y="68"/>
                    </a:lnTo>
                    <a:lnTo>
                      <a:pt x="278" y="68"/>
                    </a:lnTo>
                    <a:lnTo>
                      <a:pt x="286" y="72"/>
                    </a:lnTo>
                    <a:lnTo>
                      <a:pt x="296" y="78"/>
                    </a:lnTo>
                    <a:lnTo>
                      <a:pt x="302" y="86"/>
                    </a:lnTo>
                    <a:lnTo>
                      <a:pt x="308" y="94"/>
                    </a:lnTo>
                    <a:lnTo>
                      <a:pt x="312" y="104"/>
                    </a:lnTo>
                    <a:lnTo>
                      <a:pt x="314" y="114"/>
                    </a:lnTo>
                    <a:lnTo>
                      <a:pt x="314" y="124"/>
                    </a:lnTo>
                    <a:lnTo>
                      <a:pt x="312" y="134"/>
                    </a:lnTo>
                    <a:lnTo>
                      <a:pt x="312" y="134"/>
                    </a:lnTo>
                    <a:lnTo>
                      <a:pt x="308" y="142"/>
                    </a:lnTo>
                    <a:lnTo>
                      <a:pt x="304" y="150"/>
                    </a:lnTo>
                    <a:lnTo>
                      <a:pt x="298" y="156"/>
                    </a:lnTo>
                    <a:lnTo>
                      <a:pt x="292" y="160"/>
                    </a:lnTo>
                    <a:lnTo>
                      <a:pt x="286" y="166"/>
                    </a:lnTo>
                    <a:lnTo>
                      <a:pt x="278" y="168"/>
                    </a:lnTo>
                    <a:lnTo>
                      <a:pt x="270" y="170"/>
                    </a:lnTo>
                    <a:lnTo>
                      <a:pt x="262" y="170"/>
                    </a:lnTo>
                    <a:lnTo>
                      <a:pt x="262" y="170"/>
                    </a:lnTo>
                    <a:close/>
                  </a:path>
                </a:pathLst>
              </a:custGeom>
              <a:solidFill>
                <a:srgbClr val="1A86D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Freeform 10"/>
              <p:cNvSpPr>
                <a:spLocks/>
              </p:cNvSpPr>
              <p:nvPr/>
            </p:nvSpPr>
            <p:spPr bwMode="auto">
              <a:xfrm>
                <a:off x="6123485" y="2952972"/>
                <a:ext cx="202281" cy="156253"/>
              </a:xfrm>
              <a:custGeom>
                <a:avLst/>
                <a:gdLst>
                  <a:gd name="T0" fmla="*/ 52 w 334"/>
                  <a:gd name="T1" fmla="*/ 258 h 258"/>
                  <a:gd name="T2" fmla="*/ 52 w 334"/>
                  <a:gd name="T3" fmla="*/ 258 h 258"/>
                  <a:gd name="T4" fmla="*/ 40 w 334"/>
                  <a:gd name="T5" fmla="*/ 258 h 258"/>
                  <a:gd name="T6" fmla="*/ 28 w 334"/>
                  <a:gd name="T7" fmla="*/ 252 h 258"/>
                  <a:gd name="T8" fmla="*/ 16 w 334"/>
                  <a:gd name="T9" fmla="*/ 246 h 258"/>
                  <a:gd name="T10" fmla="*/ 8 w 334"/>
                  <a:gd name="T11" fmla="*/ 236 h 258"/>
                  <a:gd name="T12" fmla="*/ 8 w 334"/>
                  <a:gd name="T13" fmla="*/ 236 h 258"/>
                  <a:gd name="T14" fmla="*/ 4 w 334"/>
                  <a:gd name="T15" fmla="*/ 226 h 258"/>
                  <a:gd name="T16" fmla="*/ 0 w 334"/>
                  <a:gd name="T17" fmla="*/ 216 h 258"/>
                  <a:gd name="T18" fmla="*/ 0 w 334"/>
                  <a:gd name="T19" fmla="*/ 206 h 258"/>
                  <a:gd name="T20" fmla="*/ 0 w 334"/>
                  <a:gd name="T21" fmla="*/ 196 h 258"/>
                  <a:gd name="T22" fmla="*/ 4 w 334"/>
                  <a:gd name="T23" fmla="*/ 186 h 258"/>
                  <a:gd name="T24" fmla="*/ 8 w 334"/>
                  <a:gd name="T25" fmla="*/ 178 h 258"/>
                  <a:gd name="T26" fmla="*/ 14 w 334"/>
                  <a:gd name="T27" fmla="*/ 170 h 258"/>
                  <a:gd name="T28" fmla="*/ 22 w 334"/>
                  <a:gd name="T29" fmla="*/ 162 h 258"/>
                  <a:gd name="T30" fmla="*/ 252 w 334"/>
                  <a:gd name="T31" fmla="*/ 8 h 258"/>
                  <a:gd name="T32" fmla="*/ 252 w 334"/>
                  <a:gd name="T33" fmla="*/ 8 h 258"/>
                  <a:gd name="T34" fmla="*/ 262 w 334"/>
                  <a:gd name="T35" fmla="*/ 4 h 258"/>
                  <a:gd name="T36" fmla="*/ 272 w 334"/>
                  <a:gd name="T37" fmla="*/ 0 h 258"/>
                  <a:gd name="T38" fmla="*/ 282 w 334"/>
                  <a:gd name="T39" fmla="*/ 0 h 258"/>
                  <a:gd name="T40" fmla="*/ 292 w 334"/>
                  <a:gd name="T41" fmla="*/ 0 h 258"/>
                  <a:gd name="T42" fmla="*/ 302 w 334"/>
                  <a:gd name="T43" fmla="*/ 4 h 258"/>
                  <a:gd name="T44" fmla="*/ 310 w 334"/>
                  <a:gd name="T45" fmla="*/ 8 h 258"/>
                  <a:gd name="T46" fmla="*/ 318 w 334"/>
                  <a:gd name="T47" fmla="*/ 14 h 258"/>
                  <a:gd name="T48" fmla="*/ 326 w 334"/>
                  <a:gd name="T49" fmla="*/ 22 h 258"/>
                  <a:gd name="T50" fmla="*/ 326 w 334"/>
                  <a:gd name="T51" fmla="*/ 22 h 258"/>
                  <a:gd name="T52" fmla="*/ 330 w 334"/>
                  <a:gd name="T53" fmla="*/ 32 h 258"/>
                  <a:gd name="T54" fmla="*/ 334 w 334"/>
                  <a:gd name="T55" fmla="*/ 42 h 258"/>
                  <a:gd name="T56" fmla="*/ 334 w 334"/>
                  <a:gd name="T57" fmla="*/ 52 h 258"/>
                  <a:gd name="T58" fmla="*/ 334 w 334"/>
                  <a:gd name="T59" fmla="*/ 62 h 258"/>
                  <a:gd name="T60" fmla="*/ 330 w 334"/>
                  <a:gd name="T61" fmla="*/ 72 h 258"/>
                  <a:gd name="T62" fmla="*/ 326 w 334"/>
                  <a:gd name="T63" fmla="*/ 80 h 258"/>
                  <a:gd name="T64" fmla="*/ 320 w 334"/>
                  <a:gd name="T65" fmla="*/ 88 h 258"/>
                  <a:gd name="T66" fmla="*/ 312 w 334"/>
                  <a:gd name="T67" fmla="*/ 96 h 258"/>
                  <a:gd name="T68" fmla="*/ 82 w 334"/>
                  <a:gd name="T69" fmla="*/ 250 h 258"/>
                  <a:gd name="T70" fmla="*/ 82 w 334"/>
                  <a:gd name="T71" fmla="*/ 250 h 258"/>
                  <a:gd name="T72" fmla="*/ 74 w 334"/>
                  <a:gd name="T73" fmla="*/ 254 h 258"/>
                  <a:gd name="T74" fmla="*/ 66 w 334"/>
                  <a:gd name="T75" fmla="*/ 256 h 258"/>
                  <a:gd name="T76" fmla="*/ 52 w 334"/>
                  <a:gd name="T77" fmla="*/ 258 h 258"/>
                  <a:gd name="T78" fmla="*/ 52 w 334"/>
                  <a:gd name="T79" fmla="*/ 258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4" h="258">
                    <a:moveTo>
                      <a:pt x="52" y="258"/>
                    </a:moveTo>
                    <a:lnTo>
                      <a:pt x="52" y="258"/>
                    </a:lnTo>
                    <a:lnTo>
                      <a:pt x="40" y="258"/>
                    </a:lnTo>
                    <a:lnTo>
                      <a:pt x="28" y="252"/>
                    </a:lnTo>
                    <a:lnTo>
                      <a:pt x="16" y="246"/>
                    </a:lnTo>
                    <a:lnTo>
                      <a:pt x="8" y="236"/>
                    </a:lnTo>
                    <a:lnTo>
                      <a:pt x="8" y="236"/>
                    </a:lnTo>
                    <a:lnTo>
                      <a:pt x="4" y="226"/>
                    </a:lnTo>
                    <a:lnTo>
                      <a:pt x="0" y="216"/>
                    </a:lnTo>
                    <a:lnTo>
                      <a:pt x="0" y="206"/>
                    </a:lnTo>
                    <a:lnTo>
                      <a:pt x="0" y="196"/>
                    </a:lnTo>
                    <a:lnTo>
                      <a:pt x="4" y="186"/>
                    </a:lnTo>
                    <a:lnTo>
                      <a:pt x="8" y="178"/>
                    </a:lnTo>
                    <a:lnTo>
                      <a:pt x="14" y="170"/>
                    </a:lnTo>
                    <a:lnTo>
                      <a:pt x="22" y="162"/>
                    </a:lnTo>
                    <a:lnTo>
                      <a:pt x="252" y="8"/>
                    </a:lnTo>
                    <a:lnTo>
                      <a:pt x="252" y="8"/>
                    </a:lnTo>
                    <a:lnTo>
                      <a:pt x="262" y="4"/>
                    </a:lnTo>
                    <a:lnTo>
                      <a:pt x="272" y="0"/>
                    </a:lnTo>
                    <a:lnTo>
                      <a:pt x="282" y="0"/>
                    </a:lnTo>
                    <a:lnTo>
                      <a:pt x="292" y="0"/>
                    </a:lnTo>
                    <a:lnTo>
                      <a:pt x="302" y="4"/>
                    </a:lnTo>
                    <a:lnTo>
                      <a:pt x="310" y="8"/>
                    </a:lnTo>
                    <a:lnTo>
                      <a:pt x="318" y="14"/>
                    </a:lnTo>
                    <a:lnTo>
                      <a:pt x="326" y="22"/>
                    </a:lnTo>
                    <a:lnTo>
                      <a:pt x="326" y="22"/>
                    </a:lnTo>
                    <a:lnTo>
                      <a:pt x="330" y="32"/>
                    </a:lnTo>
                    <a:lnTo>
                      <a:pt x="334" y="42"/>
                    </a:lnTo>
                    <a:lnTo>
                      <a:pt x="334" y="52"/>
                    </a:lnTo>
                    <a:lnTo>
                      <a:pt x="334" y="62"/>
                    </a:lnTo>
                    <a:lnTo>
                      <a:pt x="330" y="72"/>
                    </a:lnTo>
                    <a:lnTo>
                      <a:pt x="326" y="80"/>
                    </a:lnTo>
                    <a:lnTo>
                      <a:pt x="320" y="88"/>
                    </a:lnTo>
                    <a:lnTo>
                      <a:pt x="312" y="96"/>
                    </a:lnTo>
                    <a:lnTo>
                      <a:pt x="82" y="250"/>
                    </a:lnTo>
                    <a:lnTo>
                      <a:pt x="82" y="250"/>
                    </a:lnTo>
                    <a:lnTo>
                      <a:pt x="74" y="254"/>
                    </a:lnTo>
                    <a:lnTo>
                      <a:pt x="66" y="256"/>
                    </a:lnTo>
                    <a:lnTo>
                      <a:pt x="52" y="258"/>
                    </a:lnTo>
                    <a:lnTo>
                      <a:pt x="52" y="258"/>
                    </a:lnTo>
                    <a:close/>
                  </a:path>
                </a:pathLst>
              </a:custGeom>
              <a:solidFill>
                <a:srgbClr val="1A86D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Freeform 11"/>
              <p:cNvSpPr>
                <a:spLocks/>
              </p:cNvSpPr>
              <p:nvPr/>
            </p:nvSpPr>
            <p:spPr bwMode="auto">
              <a:xfrm>
                <a:off x="5628079" y="3026859"/>
                <a:ext cx="208337" cy="180478"/>
              </a:xfrm>
              <a:custGeom>
                <a:avLst/>
                <a:gdLst>
                  <a:gd name="T0" fmla="*/ 52 w 344"/>
                  <a:gd name="T1" fmla="*/ 298 h 298"/>
                  <a:gd name="T2" fmla="*/ 52 w 344"/>
                  <a:gd name="T3" fmla="*/ 298 h 298"/>
                  <a:gd name="T4" fmla="*/ 42 w 344"/>
                  <a:gd name="T5" fmla="*/ 298 h 298"/>
                  <a:gd name="T6" fmla="*/ 30 w 344"/>
                  <a:gd name="T7" fmla="*/ 294 h 298"/>
                  <a:gd name="T8" fmla="*/ 20 w 344"/>
                  <a:gd name="T9" fmla="*/ 288 h 298"/>
                  <a:gd name="T10" fmla="*/ 12 w 344"/>
                  <a:gd name="T11" fmla="*/ 278 h 298"/>
                  <a:gd name="T12" fmla="*/ 12 w 344"/>
                  <a:gd name="T13" fmla="*/ 278 h 298"/>
                  <a:gd name="T14" fmla="*/ 6 w 344"/>
                  <a:gd name="T15" fmla="*/ 270 h 298"/>
                  <a:gd name="T16" fmla="*/ 2 w 344"/>
                  <a:gd name="T17" fmla="*/ 260 h 298"/>
                  <a:gd name="T18" fmla="*/ 0 w 344"/>
                  <a:gd name="T19" fmla="*/ 250 h 298"/>
                  <a:gd name="T20" fmla="*/ 0 w 344"/>
                  <a:gd name="T21" fmla="*/ 240 h 298"/>
                  <a:gd name="T22" fmla="*/ 2 w 344"/>
                  <a:gd name="T23" fmla="*/ 230 h 298"/>
                  <a:gd name="T24" fmla="*/ 6 w 344"/>
                  <a:gd name="T25" fmla="*/ 220 h 298"/>
                  <a:gd name="T26" fmla="*/ 12 w 344"/>
                  <a:gd name="T27" fmla="*/ 212 h 298"/>
                  <a:gd name="T28" fmla="*/ 20 w 344"/>
                  <a:gd name="T29" fmla="*/ 204 h 298"/>
                  <a:gd name="T30" fmla="*/ 260 w 344"/>
                  <a:gd name="T31" fmla="*/ 10 h 298"/>
                  <a:gd name="T32" fmla="*/ 260 w 344"/>
                  <a:gd name="T33" fmla="*/ 10 h 298"/>
                  <a:gd name="T34" fmla="*/ 268 w 344"/>
                  <a:gd name="T35" fmla="*/ 6 h 298"/>
                  <a:gd name="T36" fmla="*/ 278 w 344"/>
                  <a:gd name="T37" fmla="*/ 2 h 298"/>
                  <a:gd name="T38" fmla="*/ 288 w 344"/>
                  <a:gd name="T39" fmla="*/ 0 h 298"/>
                  <a:gd name="T40" fmla="*/ 298 w 344"/>
                  <a:gd name="T41" fmla="*/ 0 h 298"/>
                  <a:gd name="T42" fmla="*/ 308 w 344"/>
                  <a:gd name="T43" fmla="*/ 2 h 298"/>
                  <a:gd name="T44" fmla="*/ 318 w 344"/>
                  <a:gd name="T45" fmla="*/ 6 h 298"/>
                  <a:gd name="T46" fmla="*/ 326 w 344"/>
                  <a:gd name="T47" fmla="*/ 12 h 298"/>
                  <a:gd name="T48" fmla="*/ 334 w 344"/>
                  <a:gd name="T49" fmla="*/ 18 h 298"/>
                  <a:gd name="T50" fmla="*/ 334 w 344"/>
                  <a:gd name="T51" fmla="*/ 18 h 298"/>
                  <a:gd name="T52" fmla="*/ 340 w 344"/>
                  <a:gd name="T53" fmla="*/ 28 h 298"/>
                  <a:gd name="T54" fmla="*/ 344 w 344"/>
                  <a:gd name="T55" fmla="*/ 38 h 298"/>
                  <a:gd name="T56" fmla="*/ 344 w 344"/>
                  <a:gd name="T57" fmla="*/ 48 h 298"/>
                  <a:gd name="T58" fmla="*/ 344 w 344"/>
                  <a:gd name="T59" fmla="*/ 58 h 298"/>
                  <a:gd name="T60" fmla="*/ 342 w 344"/>
                  <a:gd name="T61" fmla="*/ 68 h 298"/>
                  <a:gd name="T62" fmla="*/ 338 w 344"/>
                  <a:gd name="T63" fmla="*/ 76 h 298"/>
                  <a:gd name="T64" fmla="*/ 334 w 344"/>
                  <a:gd name="T65" fmla="*/ 86 h 298"/>
                  <a:gd name="T66" fmla="*/ 326 w 344"/>
                  <a:gd name="T67" fmla="*/ 92 h 298"/>
                  <a:gd name="T68" fmla="*/ 86 w 344"/>
                  <a:gd name="T69" fmla="*/ 286 h 298"/>
                  <a:gd name="T70" fmla="*/ 86 w 344"/>
                  <a:gd name="T71" fmla="*/ 286 h 298"/>
                  <a:gd name="T72" fmla="*/ 78 w 344"/>
                  <a:gd name="T73" fmla="*/ 292 h 298"/>
                  <a:gd name="T74" fmla="*/ 70 w 344"/>
                  <a:gd name="T75" fmla="*/ 296 h 298"/>
                  <a:gd name="T76" fmla="*/ 62 w 344"/>
                  <a:gd name="T77" fmla="*/ 298 h 298"/>
                  <a:gd name="T78" fmla="*/ 52 w 344"/>
                  <a:gd name="T79" fmla="*/ 298 h 298"/>
                  <a:gd name="T80" fmla="*/ 52 w 344"/>
                  <a:gd name="T81" fmla="*/ 298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44" h="298">
                    <a:moveTo>
                      <a:pt x="52" y="298"/>
                    </a:moveTo>
                    <a:lnTo>
                      <a:pt x="52" y="298"/>
                    </a:lnTo>
                    <a:lnTo>
                      <a:pt x="42" y="298"/>
                    </a:lnTo>
                    <a:lnTo>
                      <a:pt x="30" y="294"/>
                    </a:lnTo>
                    <a:lnTo>
                      <a:pt x="20" y="288"/>
                    </a:lnTo>
                    <a:lnTo>
                      <a:pt x="12" y="278"/>
                    </a:lnTo>
                    <a:lnTo>
                      <a:pt x="12" y="278"/>
                    </a:lnTo>
                    <a:lnTo>
                      <a:pt x="6" y="270"/>
                    </a:lnTo>
                    <a:lnTo>
                      <a:pt x="2" y="260"/>
                    </a:lnTo>
                    <a:lnTo>
                      <a:pt x="0" y="250"/>
                    </a:lnTo>
                    <a:lnTo>
                      <a:pt x="0" y="240"/>
                    </a:lnTo>
                    <a:lnTo>
                      <a:pt x="2" y="230"/>
                    </a:lnTo>
                    <a:lnTo>
                      <a:pt x="6" y="220"/>
                    </a:lnTo>
                    <a:lnTo>
                      <a:pt x="12" y="212"/>
                    </a:lnTo>
                    <a:lnTo>
                      <a:pt x="20" y="204"/>
                    </a:lnTo>
                    <a:lnTo>
                      <a:pt x="260" y="10"/>
                    </a:lnTo>
                    <a:lnTo>
                      <a:pt x="260" y="10"/>
                    </a:lnTo>
                    <a:lnTo>
                      <a:pt x="268" y="6"/>
                    </a:lnTo>
                    <a:lnTo>
                      <a:pt x="278" y="2"/>
                    </a:lnTo>
                    <a:lnTo>
                      <a:pt x="288" y="0"/>
                    </a:lnTo>
                    <a:lnTo>
                      <a:pt x="298" y="0"/>
                    </a:lnTo>
                    <a:lnTo>
                      <a:pt x="308" y="2"/>
                    </a:lnTo>
                    <a:lnTo>
                      <a:pt x="318" y="6"/>
                    </a:lnTo>
                    <a:lnTo>
                      <a:pt x="326" y="12"/>
                    </a:lnTo>
                    <a:lnTo>
                      <a:pt x="334" y="18"/>
                    </a:lnTo>
                    <a:lnTo>
                      <a:pt x="334" y="18"/>
                    </a:lnTo>
                    <a:lnTo>
                      <a:pt x="340" y="28"/>
                    </a:lnTo>
                    <a:lnTo>
                      <a:pt x="344" y="38"/>
                    </a:lnTo>
                    <a:lnTo>
                      <a:pt x="344" y="48"/>
                    </a:lnTo>
                    <a:lnTo>
                      <a:pt x="344" y="58"/>
                    </a:lnTo>
                    <a:lnTo>
                      <a:pt x="342" y="68"/>
                    </a:lnTo>
                    <a:lnTo>
                      <a:pt x="338" y="76"/>
                    </a:lnTo>
                    <a:lnTo>
                      <a:pt x="334" y="86"/>
                    </a:lnTo>
                    <a:lnTo>
                      <a:pt x="326" y="92"/>
                    </a:lnTo>
                    <a:lnTo>
                      <a:pt x="86" y="286"/>
                    </a:lnTo>
                    <a:lnTo>
                      <a:pt x="86" y="286"/>
                    </a:lnTo>
                    <a:lnTo>
                      <a:pt x="78" y="292"/>
                    </a:lnTo>
                    <a:lnTo>
                      <a:pt x="70" y="296"/>
                    </a:lnTo>
                    <a:lnTo>
                      <a:pt x="62" y="298"/>
                    </a:lnTo>
                    <a:lnTo>
                      <a:pt x="52" y="298"/>
                    </a:lnTo>
                    <a:lnTo>
                      <a:pt x="52" y="298"/>
                    </a:lnTo>
                    <a:close/>
                  </a:path>
                </a:pathLst>
              </a:custGeom>
              <a:solidFill>
                <a:srgbClr val="1A86D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Oval 24"/>
              <p:cNvSpPr/>
              <p:nvPr/>
            </p:nvSpPr>
            <p:spPr bwMode="auto">
              <a:xfrm>
                <a:off x="5413104" y="2598477"/>
                <a:ext cx="1326042" cy="1326043"/>
              </a:xfrm>
              <a:prstGeom prst="ellipse">
                <a:avLst/>
              </a:prstGeom>
              <a:noFill/>
              <a:ln w="57150" cap="flat" cmpd="sng" algn="ctr">
                <a:solidFill>
                  <a:srgbClr val="1A86DB"/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50846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48" b="0" i="0" u="none" strike="noStrike" kern="0" cap="none" spc="0" normalizeH="0" baseline="0" noProof="0" err="1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</p:grpSp>
      <p:grpSp>
        <p:nvGrpSpPr>
          <p:cNvPr id="26" name="Group 25"/>
          <p:cNvGrpSpPr/>
          <p:nvPr userDrawn="1"/>
        </p:nvGrpSpPr>
        <p:grpSpPr>
          <a:xfrm rot="16200000">
            <a:off x="2740442" y="3859666"/>
            <a:ext cx="186070" cy="5666952"/>
            <a:chOff x="9312007" y="34787"/>
            <a:chExt cx="1212906" cy="3143923"/>
          </a:xfrm>
        </p:grpSpPr>
        <p:sp>
          <p:nvSpPr>
            <p:cNvPr id="27" name="Bent Arrow 26"/>
            <p:cNvSpPr/>
            <p:nvPr/>
          </p:nvSpPr>
          <p:spPr bwMode="auto">
            <a:xfrm flipH="1">
              <a:off x="9832459" y="1745357"/>
              <a:ext cx="692454" cy="1433353"/>
            </a:xfrm>
            <a:prstGeom prst="bentArrow">
              <a:avLst>
                <a:gd name="adj1" fmla="val 25000"/>
                <a:gd name="adj2" fmla="val 0"/>
                <a:gd name="adj3" fmla="val 25000"/>
                <a:gd name="adj4" fmla="val 75000"/>
              </a:avLst>
            </a:prstGeom>
            <a:solidFill>
              <a:schemeClr val="accent1"/>
            </a:solidFill>
            <a:ln w="38100">
              <a:solidFill>
                <a:srgbClr val="1A86DB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084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48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8" name="Bent Arrow 27"/>
            <p:cNvSpPr/>
            <p:nvPr/>
          </p:nvSpPr>
          <p:spPr bwMode="auto">
            <a:xfrm rot="10800000" flipH="1">
              <a:off x="9312007" y="34787"/>
              <a:ext cx="805099" cy="1711160"/>
            </a:xfrm>
            <a:prstGeom prst="bentArrow">
              <a:avLst>
                <a:gd name="adj1" fmla="val 25000"/>
                <a:gd name="adj2" fmla="val 0"/>
                <a:gd name="adj3" fmla="val 25000"/>
                <a:gd name="adj4" fmla="val 52871"/>
              </a:avLst>
            </a:prstGeom>
            <a:solidFill>
              <a:schemeClr val="accent1"/>
            </a:solidFill>
            <a:ln w="38100">
              <a:solidFill>
                <a:srgbClr val="1A86DB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084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48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9" name="Bent Arrow 28"/>
          <p:cNvSpPr/>
          <p:nvPr userDrawn="1"/>
        </p:nvSpPr>
        <p:spPr bwMode="auto">
          <a:xfrm>
            <a:off x="5800305" y="6820878"/>
            <a:ext cx="3896736" cy="166767"/>
          </a:xfrm>
          <a:prstGeom prst="bentArrow">
            <a:avLst>
              <a:gd name="adj1" fmla="val 25000"/>
              <a:gd name="adj2" fmla="val 0"/>
              <a:gd name="adj3" fmla="val 25000"/>
              <a:gd name="adj4" fmla="val 100000"/>
            </a:avLst>
          </a:prstGeom>
          <a:solidFill>
            <a:schemeClr val="accent1"/>
          </a:solidFill>
          <a:ln w="38100">
            <a:solidFill>
              <a:srgbClr val="1A86DB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0846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48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0" name="Bent Arrow 39"/>
          <p:cNvSpPr/>
          <p:nvPr userDrawn="1"/>
        </p:nvSpPr>
        <p:spPr bwMode="auto">
          <a:xfrm rot="10800000" flipH="1">
            <a:off x="2090781" y="5824227"/>
            <a:ext cx="8001150" cy="772911"/>
          </a:xfrm>
          <a:prstGeom prst="bentArrow">
            <a:avLst>
              <a:gd name="adj1" fmla="val 25000"/>
              <a:gd name="adj2" fmla="val 0"/>
              <a:gd name="adj3" fmla="val 25000"/>
              <a:gd name="adj4" fmla="val 20518"/>
            </a:avLst>
          </a:prstGeom>
          <a:solidFill>
            <a:schemeClr val="accent1"/>
          </a:solidFill>
          <a:ln w="38100">
            <a:solidFill>
              <a:srgbClr val="1A86DB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0846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48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4" name="Bent Arrow 43"/>
          <p:cNvSpPr/>
          <p:nvPr userDrawn="1"/>
        </p:nvSpPr>
        <p:spPr bwMode="auto">
          <a:xfrm rot="10800000">
            <a:off x="11449451" y="6428115"/>
            <a:ext cx="723540" cy="271351"/>
          </a:xfrm>
          <a:prstGeom prst="bentArrow">
            <a:avLst>
              <a:gd name="adj1" fmla="val 25000"/>
              <a:gd name="adj2" fmla="val 0"/>
              <a:gd name="adj3" fmla="val 25000"/>
              <a:gd name="adj4" fmla="val 100000"/>
            </a:avLst>
          </a:prstGeom>
          <a:solidFill>
            <a:schemeClr val="accent1"/>
          </a:solidFill>
          <a:ln w="38100">
            <a:solidFill>
              <a:srgbClr val="1A86DB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0846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48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3" name="Rectangle 42"/>
          <p:cNvSpPr/>
          <p:nvPr userDrawn="1"/>
        </p:nvSpPr>
        <p:spPr bwMode="auto">
          <a:xfrm>
            <a:off x="0" y="5482956"/>
            <a:ext cx="12436475" cy="976418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47" tIns="46623" rIns="93247" bIns="466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0846" fontAlgn="base">
              <a:spcBef>
                <a:spcPct val="0"/>
              </a:spcBef>
              <a:spcAft>
                <a:spcPct val="0"/>
              </a:spcAft>
            </a:pPr>
            <a:endParaRPr lang="en-US" sz="2448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5" name="Bent Arrow 44"/>
          <p:cNvSpPr/>
          <p:nvPr userDrawn="1"/>
        </p:nvSpPr>
        <p:spPr bwMode="auto">
          <a:xfrm rot="16200000">
            <a:off x="11768145" y="6741744"/>
            <a:ext cx="332072" cy="271390"/>
          </a:xfrm>
          <a:prstGeom prst="bentArrow">
            <a:avLst>
              <a:gd name="adj1" fmla="val 25000"/>
              <a:gd name="adj2" fmla="val 0"/>
              <a:gd name="adj3" fmla="val 25000"/>
              <a:gd name="adj4" fmla="val 15819"/>
            </a:avLst>
          </a:prstGeom>
          <a:solidFill>
            <a:schemeClr val="accent1"/>
          </a:solidFill>
          <a:ln w="38100">
            <a:solidFill>
              <a:srgbClr val="1A86DB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494" tIns="149196" rIns="186494" bIns="14919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0846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48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6" name="Freeform 15"/>
          <p:cNvSpPr>
            <a:spLocks noEditPoints="1"/>
          </p:cNvSpPr>
          <p:nvPr userDrawn="1"/>
        </p:nvSpPr>
        <p:spPr bwMode="auto">
          <a:xfrm>
            <a:off x="4477246" y="6731768"/>
            <a:ext cx="123999" cy="123981"/>
          </a:xfrm>
          <a:custGeom>
            <a:avLst/>
            <a:gdLst>
              <a:gd name="T0" fmla="*/ 172 w 344"/>
              <a:gd name="T1" fmla="*/ 344 h 344"/>
              <a:gd name="T2" fmla="*/ 172 w 344"/>
              <a:gd name="T3" fmla="*/ 344 h 344"/>
              <a:gd name="T4" fmla="*/ 142 w 344"/>
              <a:gd name="T5" fmla="*/ 334 h 344"/>
              <a:gd name="T6" fmla="*/ 124 w 344"/>
              <a:gd name="T7" fmla="*/ 312 h 344"/>
              <a:gd name="T8" fmla="*/ 118 w 344"/>
              <a:gd name="T9" fmla="*/ 300 h 344"/>
              <a:gd name="T10" fmla="*/ 102 w 344"/>
              <a:gd name="T11" fmla="*/ 278 h 344"/>
              <a:gd name="T12" fmla="*/ 72 w 344"/>
              <a:gd name="T13" fmla="*/ 248 h 344"/>
              <a:gd name="T14" fmla="*/ 28 w 344"/>
              <a:gd name="T15" fmla="*/ 218 h 344"/>
              <a:gd name="T16" fmla="*/ 16 w 344"/>
              <a:gd name="T17" fmla="*/ 210 h 344"/>
              <a:gd name="T18" fmla="*/ 2 w 344"/>
              <a:gd name="T19" fmla="*/ 186 h 344"/>
              <a:gd name="T20" fmla="*/ 0 w 344"/>
              <a:gd name="T21" fmla="*/ 172 h 344"/>
              <a:gd name="T22" fmla="*/ 8 w 344"/>
              <a:gd name="T23" fmla="*/ 144 h 344"/>
              <a:gd name="T24" fmla="*/ 30 w 344"/>
              <a:gd name="T25" fmla="*/ 124 h 344"/>
              <a:gd name="T26" fmla="*/ 54 w 344"/>
              <a:gd name="T27" fmla="*/ 112 h 344"/>
              <a:gd name="T28" fmla="*/ 90 w 344"/>
              <a:gd name="T29" fmla="*/ 82 h 344"/>
              <a:gd name="T30" fmla="*/ 112 w 344"/>
              <a:gd name="T31" fmla="*/ 54 h 344"/>
              <a:gd name="T32" fmla="*/ 124 w 344"/>
              <a:gd name="T33" fmla="*/ 34 h 344"/>
              <a:gd name="T34" fmla="*/ 126 w 344"/>
              <a:gd name="T35" fmla="*/ 26 h 344"/>
              <a:gd name="T36" fmla="*/ 142 w 344"/>
              <a:gd name="T37" fmla="*/ 10 h 344"/>
              <a:gd name="T38" fmla="*/ 164 w 344"/>
              <a:gd name="T39" fmla="*/ 2 h 344"/>
              <a:gd name="T40" fmla="*/ 172 w 344"/>
              <a:gd name="T41" fmla="*/ 0 h 344"/>
              <a:gd name="T42" fmla="*/ 172 w 344"/>
              <a:gd name="T43" fmla="*/ 0 h 344"/>
              <a:gd name="T44" fmla="*/ 188 w 344"/>
              <a:gd name="T45" fmla="*/ 2 h 344"/>
              <a:gd name="T46" fmla="*/ 214 w 344"/>
              <a:gd name="T47" fmla="*/ 20 h 344"/>
              <a:gd name="T48" fmla="*/ 222 w 344"/>
              <a:gd name="T49" fmla="*/ 34 h 344"/>
              <a:gd name="T50" fmla="*/ 226 w 344"/>
              <a:gd name="T51" fmla="*/ 44 h 344"/>
              <a:gd name="T52" fmla="*/ 242 w 344"/>
              <a:gd name="T53" fmla="*/ 68 h 344"/>
              <a:gd name="T54" fmla="*/ 270 w 344"/>
              <a:gd name="T55" fmla="*/ 96 h 344"/>
              <a:gd name="T56" fmla="*/ 314 w 344"/>
              <a:gd name="T57" fmla="*/ 124 h 344"/>
              <a:gd name="T58" fmla="*/ 328 w 344"/>
              <a:gd name="T59" fmla="*/ 134 h 344"/>
              <a:gd name="T60" fmla="*/ 342 w 344"/>
              <a:gd name="T61" fmla="*/ 160 h 344"/>
              <a:gd name="T62" fmla="*/ 344 w 344"/>
              <a:gd name="T63" fmla="*/ 176 h 344"/>
              <a:gd name="T64" fmla="*/ 340 w 344"/>
              <a:gd name="T65" fmla="*/ 190 h 344"/>
              <a:gd name="T66" fmla="*/ 322 w 344"/>
              <a:gd name="T67" fmla="*/ 214 h 344"/>
              <a:gd name="T68" fmla="*/ 308 w 344"/>
              <a:gd name="T69" fmla="*/ 222 h 344"/>
              <a:gd name="T70" fmla="*/ 276 w 344"/>
              <a:gd name="T71" fmla="*/ 240 h 344"/>
              <a:gd name="T72" fmla="*/ 250 w 344"/>
              <a:gd name="T73" fmla="*/ 266 h 344"/>
              <a:gd name="T74" fmla="*/ 232 w 344"/>
              <a:gd name="T75" fmla="*/ 292 h 344"/>
              <a:gd name="T76" fmla="*/ 220 w 344"/>
              <a:gd name="T77" fmla="*/ 312 h 344"/>
              <a:gd name="T78" fmla="*/ 200 w 344"/>
              <a:gd name="T79" fmla="*/ 336 h 344"/>
              <a:gd name="T80" fmla="*/ 172 w 344"/>
              <a:gd name="T81" fmla="*/ 344 h 344"/>
              <a:gd name="T82" fmla="*/ 146 w 344"/>
              <a:gd name="T83" fmla="*/ 172 h 344"/>
              <a:gd name="T84" fmla="*/ 170 w 344"/>
              <a:gd name="T85" fmla="*/ 196 h 344"/>
              <a:gd name="T86" fmla="*/ 196 w 344"/>
              <a:gd name="T87" fmla="*/ 170 h 344"/>
              <a:gd name="T88" fmla="*/ 172 w 344"/>
              <a:gd name="T89" fmla="*/ 148 h 344"/>
              <a:gd name="T90" fmla="*/ 146 w 344"/>
              <a:gd name="T91" fmla="*/ 172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44" h="344">
                <a:moveTo>
                  <a:pt x="172" y="344"/>
                </a:moveTo>
                <a:lnTo>
                  <a:pt x="172" y="344"/>
                </a:lnTo>
                <a:lnTo>
                  <a:pt x="172" y="344"/>
                </a:lnTo>
                <a:lnTo>
                  <a:pt x="172" y="344"/>
                </a:lnTo>
                <a:lnTo>
                  <a:pt x="156" y="342"/>
                </a:lnTo>
                <a:lnTo>
                  <a:pt x="142" y="334"/>
                </a:lnTo>
                <a:lnTo>
                  <a:pt x="132" y="324"/>
                </a:lnTo>
                <a:lnTo>
                  <a:pt x="124" y="312"/>
                </a:lnTo>
                <a:lnTo>
                  <a:pt x="124" y="312"/>
                </a:lnTo>
                <a:lnTo>
                  <a:pt x="118" y="300"/>
                </a:lnTo>
                <a:lnTo>
                  <a:pt x="112" y="290"/>
                </a:lnTo>
                <a:lnTo>
                  <a:pt x="102" y="278"/>
                </a:lnTo>
                <a:lnTo>
                  <a:pt x="90" y="264"/>
                </a:lnTo>
                <a:lnTo>
                  <a:pt x="72" y="248"/>
                </a:lnTo>
                <a:lnTo>
                  <a:pt x="52" y="232"/>
                </a:lnTo>
                <a:lnTo>
                  <a:pt x="28" y="218"/>
                </a:lnTo>
                <a:lnTo>
                  <a:pt x="28" y="218"/>
                </a:lnTo>
                <a:lnTo>
                  <a:pt x="16" y="210"/>
                </a:lnTo>
                <a:lnTo>
                  <a:pt x="8" y="198"/>
                </a:lnTo>
                <a:lnTo>
                  <a:pt x="2" y="186"/>
                </a:lnTo>
                <a:lnTo>
                  <a:pt x="0" y="172"/>
                </a:lnTo>
                <a:lnTo>
                  <a:pt x="0" y="172"/>
                </a:lnTo>
                <a:lnTo>
                  <a:pt x="2" y="156"/>
                </a:lnTo>
                <a:lnTo>
                  <a:pt x="8" y="144"/>
                </a:lnTo>
                <a:lnTo>
                  <a:pt x="18" y="132"/>
                </a:lnTo>
                <a:lnTo>
                  <a:pt x="30" y="124"/>
                </a:lnTo>
                <a:lnTo>
                  <a:pt x="30" y="124"/>
                </a:lnTo>
                <a:lnTo>
                  <a:pt x="54" y="112"/>
                </a:lnTo>
                <a:lnTo>
                  <a:pt x="74" y="96"/>
                </a:lnTo>
                <a:lnTo>
                  <a:pt x="90" y="82"/>
                </a:lnTo>
                <a:lnTo>
                  <a:pt x="102" y="68"/>
                </a:lnTo>
                <a:lnTo>
                  <a:pt x="112" y="54"/>
                </a:lnTo>
                <a:lnTo>
                  <a:pt x="118" y="44"/>
                </a:lnTo>
                <a:lnTo>
                  <a:pt x="124" y="34"/>
                </a:lnTo>
                <a:lnTo>
                  <a:pt x="124" y="34"/>
                </a:lnTo>
                <a:lnTo>
                  <a:pt x="126" y="26"/>
                </a:lnTo>
                <a:lnTo>
                  <a:pt x="130" y="20"/>
                </a:lnTo>
                <a:lnTo>
                  <a:pt x="142" y="10"/>
                </a:lnTo>
                <a:lnTo>
                  <a:pt x="156" y="2"/>
                </a:lnTo>
                <a:lnTo>
                  <a:pt x="164" y="2"/>
                </a:lnTo>
                <a:lnTo>
                  <a:pt x="172" y="0"/>
                </a:lnTo>
                <a:lnTo>
                  <a:pt x="172" y="0"/>
                </a:lnTo>
                <a:lnTo>
                  <a:pt x="172" y="0"/>
                </a:lnTo>
                <a:lnTo>
                  <a:pt x="172" y="0"/>
                </a:lnTo>
                <a:lnTo>
                  <a:pt x="180" y="2"/>
                </a:lnTo>
                <a:lnTo>
                  <a:pt x="188" y="2"/>
                </a:lnTo>
                <a:lnTo>
                  <a:pt x="202" y="10"/>
                </a:lnTo>
                <a:lnTo>
                  <a:pt x="214" y="20"/>
                </a:lnTo>
                <a:lnTo>
                  <a:pt x="218" y="28"/>
                </a:lnTo>
                <a:lnTo>
                  <a:pt x="222" y="34"/>
                </a:lnTo>
                <a:lnTo>
                  <a:pt x="222" y="34"/>
                </a:lnTo>
                <a:lnTo>
                  <a:pt x="226" y="44"/>
                </a:lnTo>
                <a:lnTo>
                  <a:pt x="232" y="56"/>
                </a:lnTo>
                <a:lnTo>
                  <a:pt x="242" y="68"/>
                </a:lnTo>
                <a:lnTo>
                  <a:pt x="254" y="82"/>
                </a:lnTo>
                <a:lnTo>
                  <a:pt x="270" y="96"/>
                </a:lnTo>
                <a:lnTo>
                  <a:pt x="290" y="112"/>
                </a:lnTo>
                <a:lnTo>
                  <a:pt x="314" y="124"/>
                </a:lnTo>
                <a:lnTo>
                  <a:pt x="314" y="124"/>
                </a:lnTo>
                <a:lnTo>
                  <a:pt x="328" y="134"/>
                </a:lnTo>
                <a:lnTo>
                  <a:pt x="336" y="146"/>
                </a:lnTo>
                <a:lnTo>
                  <a:pt x="342" y="160"/>
                </a:lnTo>
                <a:lnTo>
                  <a:pt x="344" y="176"/>
                </a:lnTo>
                <a:lnTo>
                  <a:pt x="344" y="176"/>
                </a:lnTo>
                <a:lnTo>
                  <a:pt x="342" y="184"/>
                </a:lnTo>
                <a:lnTo>
                  <a:pt x="340" y="190"/>
                </a:lnTo>
                <a:lnTo>
                  <a:pt x="334" y="204"/>
                </a:lnTo>
                <a:lnTo>
                  <a:pt x="322" y="214"/>
                </a:lnTo>
                <a:lnTo>
                  <a:pt x="308" y="222"/>
                </a:lnTo>
                <a:lnTo>
                  <a:pt x="308" y="222"/>
                </a:lnTo>
                <a:lnTo>
                  <a:pt x="292" y="230"/>
                </a:lnTo>
                <a:lnTo>
                  <a:pt x="276" y="240"/>
                </a:lnTo>
                <a:lnTo>
                  <a:pt x="262" y="252"/>
                </a:lnTo>
                <a:lnTo>
                  <a:pt x="250" y="266"/>
                </a:lnTo>
                <a:lnTo>
                  <a:pt x="240" y="278"/>
                </a:lnTo>
                <a:lnTo>
                  <a:pt x="232" y="292"/>
                </a:lnTo>
                <a:lnTo>
                  <a:pt x="220" y="312"/>
                </a:lnTo>
                <a:lnTo>
                  <a:pt x="220" y="312"/>
                </a:lnTo>
                <a:lnTo>
                  <a:pt x="212" y="326"/>
                </a:lnTo>
                <a:lnTo>
                  <a:pt x="200" y="336"/>
                </a:lnTo>
                <a:lnTo>
                  <a:pt x="188" y="342"/>
                </a:lnTo>
                <a:lnTo>
                  <a:pt x="172" y="344"/>
                </a:lnTo>
                <a:lnTo>
                  <a:pt x="172" y="344"/>
                </a:lnTo>
                <a:close/>
                <a:moveTo>
                  <a:pt x="146" y="172"/>
                </a:moveTo>
                <a:lnTo>
                  <a:pt x="146" y="172"/>
                </a:lnTo>
                <a:lnTo>
                  <a:pt x="170" y="196"/>
                </a:lnTo>
                <a:lnTo>
                  <a:pt x="170" y="196"/>
                </a:lnTo>
                <a:lnTo>
                  <a:pt x="196" y="170"/>
                </a:lnTo>
                <a:lnTo>
                  <a:pt x="196" y="170"/>
                </a:lnTo>
                <a:lnTo>
                  <a:pt x="172" y="148"/>
                </a:lnTo>
                <a:lnTo>
                  <a:pt x="172" y="148"/>
                </a:lnTo>
                <a:lnTo>
                  <a:pt x="146" y="172"/>
                </a:lnTo>
                <a:lnTo>
                  <a:pt x="146" y="172"/>
                </a:lnTo>
                <a:close/>
              </a:path>
            </a:pathLst>
          </a:custGeom>
          <a:solidFill>
            <a:srgbClr val="1A86DB"/>
          </a:solidFill>
          <a:ln>
            <a:noFill/>
          </a:ln>
        </p:spPr>
        <p:txBody>
          <a:bodyPr vert="horz" wrap="square" lIns="93247" tIns="46623" rIns="93247" bIns="46623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3241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36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47" name="Freeform 18"/>
          <p:cNvSpPr>
            <a:spLocks/>
          </p:cNvSpPr>
          <p:nvPr userDrawn="1"/>
        </p:nvSpPr>
        <p:spPr bwMode="auto">
          <a:xfrm>
            <a:off x="4520501" y="6591208"/>
            <a:ext cx="38209" cy="126864"/>
          </a:xfrm>
          <a:custGeom>
            <a:avLst/>
            <a:gdLst>
              <a:gd name="T0" fmla="*/ 52 w 106"/>
              <a:gd name="T1" fmla="*/ 352 h 352"/>
              <a:gd name="T2" fmla="*/ 52 w 106"/>
              <a:gd name="T3" fmla="*/ 352 h 352"/>
              <a:gd name="T4" fmla="*/ 52 w 106"/>
              <a:gd name="T5" fmla="*/ 352 h 352"/>
              <a:gd name="T6" fmla="*/ 52 w 106"/>
              <a:gd name="T7" fmla="*/ 352 h 352"/>
              <a:gd name="T8" fmla="*/ 40 w 106"/>
              <a:gd name="T9" fmla="*/ 352 h 352"/>
              <a:gd name="T10" fmla="*/ 32 w 106"/>
              <a:gd name="T11" fmla="*/ 348 h 352"/>
              <a:gd name="T12" fmla="*/ 22 w 106"/>
              <a:gd name="T13" fmla="*/ 342 h 352"/>
              <a:gd name="T14" fmla="*/ 14 w 106"/>
              <a:gd name="T15" fmla="*/ 336 h 352"/>
              <a:gd name="T16" fmla="*/ 8 w 106"/>
              <a:gd name="T17" fmla="*/ 328 h 352"/>
              <a:gd name="T18" fmla="*/ 4 w 106"/>
              <a:gd name="T19" fmla="*/ 320 h 352"/>
              <a:gd name="T20" fmla="*/ 0 w 106"/>
              <a:gd name="T21" fmla="*/ 310 h 352"/>
              <a:gd name="T22" fmla="*/ 0 w 106"/>
              <a:gd name="T23" fmla="*/ 300 h 352"/>
              <a:gd name="T24" fmla="*/ 0 w 106"/>
              <a:gd name="T25" fmla="*/ 300 h 352"/>
              <a:gd name="T26" fmla="*/ 0 w 106"/>
              <a:gd name="T27" fmla="*/ 134 h 352"/>
              <a:gd name="T28" fmla="*/ 0 w 106"/>
              <a:gd name="T29" fmla="*/ 44 h 352"/>
              <a:gd name="T30" fmla="*/ 52 w 106"/>
              <a:gd name="T31" fmla="*/ 36 h 352"/>
              <a:gd name="T32" fmla="*/ 90 w 106"/>
              <a:gd name="T33" fmla="*/ 0 h 352"/>
              <a:gd name="T34" fmla="*/ 90 w 106"/>
              <a:gd name="T35" fmla="*/ 0 h 352"/>
              <a:gd name="T36" fmla="*/ 96 w 106"/>
              <a:gd name="T37" fmla="*/ 6 h 352"/>
              <a:gd name="T38" fmla="*/ 100 w 106"/>
              <a:gd name="T39" fmla="*/ 16 h 352"/>
              <a:gd name="T40" fmla="*/ 104 w 106"/>
              <a:gd name="T41" fmla="*/ 28 h 352"/>
              <a:gd name="T42" fmla="*/ 106 w 106"/>
              <a:gd name="T43" fmla="*/ 52 h 352"/>
              <a:gd name="T44" fmla="*/ 106 w 106"/>
              <a:gd name="T45" fmla="*/ 138 h 352"/>
              <a:gd name="T46" fmla="*/ 104 w 106"/>
              <a:gd name="T47" fmla="*/ 300 h 352"/>
              <a:gd name="T48" fmla="*/ 104 w 106"/>
              <a:gd name="T49" fmla="*/ 300 h 352"/>
              <a:gd name="T50" fmla="*/ 104 w 106"/>
              <a:gd name="T51" fmla="*/ 310 h 352"/>
              <a:gd name="T52" fmla="*/ 100 w 106"/>
              <a:gd name="T53" fmla="*/ 320 h 352"/>
              <a:gd name="T54" fmla="*/ 96 w 106"/>
              <a:gd name="T55" fmla="*/ 330 h 352"/>
              <a:gd name="T56" fmla="*/ 88 w 106"/>
              <a:gd name="T57" fmla="*/ 338 h 352"/>
              <a:gd name="T58" fmla="*/ 82 w 106"/>
              <a:gd name="T59" fmla="*/ 344 h 352"/>
              <a:gd name="T60" fmla="*/ 72 w 106"/>
              <a:gd name="T61" fmla="*/ 348 h 352"/>
              <a:gd name="T62" fmla="*/ 62 w 106"/>
              <a:gd name="T63" fmla="*/ 352 h 352"/>
              <a:gd name="T64" fmla="*/ 52 w 106"/>
              <a:gd name="T65" fmla="*/ 352 h 352"/>
              <a:gd name="T66" fmla="*/ 52 w 106"/>
              <a:gd name="T67" fmla="*/ 352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6" h="352">
                <a:moveTo>
                  <a:pt x="52" y="352"/>
                </a:moveTo>
                <a:lnTo>
                  <a:pt x="52" y="352"/>
                </a:lnTo>
                <a:lnTo>
                  <a:pt x="52" y="352"/>
                </a:lnTo>
                <a:lnTo>
                  <a:pt x="52" y="352"/>
                </a:lnTo>
                <a:lnTo>
                  <a:pt x="40" y="352"/>
                </a:lnTo>
                <a:lnTo>
                  <a:pt x="32" y="348"/>
                </a:lnTo>
                <a:lnTo>
                  <a:pt x="22" y="342"/>
                </a:lnTo>
                <a:lnTo>
                  <a:pt x="14" y="336"/>
                </a:lnTo>
                <a:lnTo>
                  <a:pt x="8" y="328"/>
                </a:lnTo>
                <a:lnTo>
                  <a:pt x="4" y="320"/>
                </a:lnTo>
                <a:lnTo>
                  <a:pt x="0" y="310"/>
                </a:lnTo>
                <a:lnTo>
                  <a:pt x="0" y="300"/>
                </a:lnTo>
                <a:lnTo>
                  <a:pt x="0" y="300"/>
                </a:lnTo>
                <a:lnTo>
                  <a:pt x="0" y="134"/>
                </a:lnTo>
                <a:lnTo>
                  <a:pt x="0" y="44"/>
                </a:lnTo>
                <a:lnTo>
                  <a:pt x="52" y="36"/>
                </a:lnTo>
                <a:lnTo>
                  <a:pt x="90" y="0"/>
                </a:lnTo>
                <a:lnTo>
                  <a:pt x="90" y="0"/>
                </a:lnTo>
                <a:lnTo>
                  <a:pt x="96" y="6"/>
                </a:lnTo>
                <a:lnTo>
                  <a:pt x="100" y="16"/>
                </a:lnTo>
                <a:lnTo>
                  <a:pt x="104" y="28"/>
                </a:lnTo>
                <a:lnTo>
                  <a:pt x="106" y="52"/>
                </a:lnTo>
                <a:lnTo>
                  <a:pt x="106" y="138"/>
                </a:lnTo>
                <a:lnTo>
                  <a:pt x="104" y="300"/>
                </a:lnTo>
                <a:lnTo>
                  <a:pt x="104" y="300"/>
                </a:lnTo>
                <a:lnTo>
                  <a:pt x="104" y="310"/>
                </a:lnTo>
                <a:lnTo>
                  <a:pt x="100" y="320"/>
                </a:lnTo>
                <a:lnTo>
                  <a:pt x="96" y="330"/>
                </a:lnTo>
                <a:lnTo>
                  <a:pt x="88" y="338"/>
                </a:lnTo>
                <a:lnTo>
                  <a:pt x="82" y="344"/>
                </a:lnTo>
                <a:lnTo>
                  <a:pt x="72" y="348"/>
                </a:lnTo>
                <a:lnTo>
                  <a:pt x="62" y="352"/>
                </a:lnTo>
                <a:lnTo>
                  <a:pt x="52" y="352"/>
                </a:lnTo>
                <a:lnTo>
                  <a:pt x="52" y="352"/>
                </a:lnTo>
                <a:close/>
              </a:path>
            </a:pathLst>
          </a:custGeom>
          <a:solidFill>
            <a:srgbClr val="1A86DB"/>
          </a:solidFill>
          <a:ln>
            <a:noFill/>
          </a:ln>
        </p:spPr>
        <p:txBody>
          <a:bodyPr vert="horz" wrap="square" lIns="93247" tIns="46623" rIns="93247" bIns="46623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3241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36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49" name="Rectangle 48"/>
          <p:cNvSpPr/>
          <p:nvPr userDrawn="1"/>
        </p:nvSpPr>
        <p:spPr bwMode="auto">
          <a:xfrm>
            <a:off x="-221962" y="6994525"/>
            <a:ext cx="12784400" cy="799374"/>
          </a:xfrm>
          <a:prstGeom prst="rect">
            <a:avLst/>
          </a:prstGeom>
          <a:solidFill>
            <a:srgbClr val="E6E6E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47" tIns="46623" rIns="93247" bIns="466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0846" fontAlgn="base">
              <a:spcBef>
                <a:spcPct val="0"/>
              </a:spcBef>
              <a:spcAft>
                <a:spcPct val="0"/>
              </a:spcAft>
            </a:pPr>
            <a:endParaRPr lang="en-US" sz="2448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2" name="Rectangle 51"/>
          <p:cNvSpPr/>
          <p:nvPr userDrawn="1"/>
        </p:nvSpPr>
        <p:spPr bwMode="auto">
          <a:xfrm>
            <a:off x="-399744" y="6195153"/>
            <a:ext cx="399744" cy="799374"/>
          </a:xfrm>
          <a:prstGeom prst="rect">
            <a:avLst/>
          </a:prstGeom>
          <a:solidFill>
            <a:srgbClr val="E6E6E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47" tIns="46623" rIns="93247" bIns="466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0846" fontAlgn="base">
              <a:spcBef>
                <a:spcPct val="0"/>
              </a:spcBef>
              <a:spcAft>
                <a:spcPct val="0"/>
              </a:spcAft>
            </a:pPr>
            <a:endParaRPr lang="en-US" sz="2448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3" name="Rectangle 52"/>
          <p:cNvSpPr/>
          <p:nvPr userDrawn="1"/>
        </p:nvSpPr>
        <p:spPr bwMode="auto">
          <a:xfrm>
            <a:off x="0" y="6471311"/>
            <a:ext cx="12436475" cy="523216"/>
          </a:xfrm>
          <a:prstGeom prst="rect">
            <a:avLst/>
          </a:prstGeom>
          <a:solidFill>
            <a:schemeClr val="accent1">
              <a:alpha val="3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47" tIns="46623" rIns="93247" bIns="4662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0846" fontAlgn="base">
              <a:spcBef>
                <a:spcPct val="0"/>
              </a:spcBef>
              <a:spcAft>
                <a:spcPct val="0"/>
              </a:spcAft>
            </a:pPr>
            <a:endParaRPr lang="en-US" sz="2448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1" name="Picture 40"/>
          <p:cNvPicPr>
            <a:picLocks noChangeAspect="1"/>
          </p:cNvPicPr>
          <p:nvPr userDrawn="1"/>
        </p:nvPicPr>
        <p:blipFill>
          <a:blip r:embed="rId2" cstate="email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951" y="6620265"/>
            <a:ext cx="955390" cy="21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586899"/>
      </p:ext>
    </p:extLst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2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55008" y="327059"/>
            <a:ext cx="10726460" cy="1351952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855008" y="1861968"/>
            <a:ext cx="10726460" cy="2419958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855008" y="6482889"/>
            <a:ext cx="2798207" cy="37239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19583" y="6482889"/>
            <a:ext cx="4197310" cy="37239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272132"/>
      </p:ext>
    </p:extLst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8787" cy="2419958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8557" indent="0">
              <a:buNone/>
              <a:defRPr/>
            </a:lvl2pPr>
            <a:lvl3pPr marL="457112" indent="0">
              <a:buNone/>
              <a:defRPr/>
            </a:lvl3pPr>
            <a:lvl4pPr marL="685669" indent="0">
              <a:buNone/>
              <a:defRPr/>
            </a:lvl4pPr>
            <a:lvl5pPr marL="914224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9725432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9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845437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75" marR="0" lvl="0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Edit Master text styles</a:t>
            </a:r>
          </a:p>
          <a:p>
            <a:pPr marL="231775" marR="0" lvl="1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31775" marR="0" lvl="2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31775" marR="0" lvl="3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31775" marR="0" lvl="4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93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5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5919933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2809030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slideLayout" Target="../slideLayouts/slideLayout52.xml"/><Relationship Id="rId26" Type="http://schemas.openxmlformats.org/officeDocument/2006/relationships/image" Target="../media/image1.emf"/><Relationship Id="rId3" Type="http://schemas.openxmlformats.org/officeDocument/2006/relationships/slideLayout" Target="../slideLayouts/slideLayout37.xml"/><Relationship Id="rId21" Type="http://schemas.openxmlformats.org/officeDocument/2006/relationships/slideLayout" Target="../slideLayouts/slideLayout55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5" Type="http://schemas.openxmlformats.org/officeDocument/2006/relationships/theme" Target="../theme/theme3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2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24" Type="http://schemas.openxmlformats.org/officeDocument/2006/relationships/slideLayout" Target="../slideLayouts/slideLayout58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44.xml"/><Relationship Id="rId19" Type="http://schemas.openxmlformats.org/officeDocument/2006/relationships/slideLayout" Target="../slideLayouts/slideLayout53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308324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602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76" r:id="rId1"/>
    <p:sldLayoutId id="2147484478" r:id="rId2"/>
    <p:sldLayoutId id="2147484480" r:id="rId3"/>
    <p:sldLayoutId id="2147484481" r:id="rId4"/>
    <p:sldLayoutId id="2147484482" r:id="rId5"/>
    <p:sldLayoutId id="2147484483" r:id="rId6"/>
    <p:sldLayoutId id="2147484484" r:id="rId7"/>
    <p:sldLayoutId id="2147484485" r:id="rId8"/>
    <p:sldLayoutId id="2147484486" r:id="rId9"/>
    <p:sldLayoutId id="2147484487" r:id="rId10"/>
    <p:sldLayoutId id="2147484488" r:id="rId11"/>
    <p:sldLayoutId id="2147484489" r:id="rId12"/>
    <p:sldLayoutId id="2147484490" r:id="rId13"/>
    <p:sldLayoutId id="2147484491" r:id="rId14"/>
    <p:sldLayoutId id="2147484492" r:id="rId15"/>
    <p:sldLayoutId id="2147484493" r:id="rId16"/>
    <p:sldLayoutId id="2147484494" r:id="rId17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572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8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4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30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308324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447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496" r:id="rId1"/>
    <p:sldLayoutId id="2147484498" r:id="rId2"/>
    <p:sldLayoutId id="2147484500" r:id="rId3"/>
    <p:sldLayoutId id="2147484501" r:id="rId4"/>
    <p:sldLayoutId id="2147484502" r:id="rId5"/>
    <p:sldLayoutId id="2147484503" r:id="rId6"/>
    <p:sldLayoutId id="2147484504" r:id="rId7"/>
    <p:sldLayoutId id="2147484505" r:id="rId8"/>
    <p:sldLayoutId id="2147484506" r:id="rId9"/>
    <p:sldLayoutId id="2147484507" r:id="rId10"/>
    <p:sldLayoutId id="2147484508" r:id="rId11"/>
    <p:sldLayoutId id="2147484509" r:id="rId12"/>
    <p:sldLayoutId id="2147484510" r:id="rId13"/>
    <p:sldLayoutId id="2147484511" r:id="rId14"/>
    <p:sldLayoutId id="2147484512" r:id="rId15"/>
    <p:sldLayoutId id="2147484513" r:id="rId16"/>
    <p:sldLayoutId id="2147484514" r:id="rId17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572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8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4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30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5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1" y="1212852"/>
            <a:ext cx="11887198" cy="2423336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6" y="3072300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5964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516" r:id="rId1"/>
    <p:sldLayoutId id="2147484517" r:id="rId2"/>
    <p:sldLayoutId id="2147484518" r:id="rId3"/>
    <p:sldLayoutId id="2147484519" r:id="rId4"/>
    <p:sldLayoutId id="2147484520" r:id="rId5"/>
    <p:sldLayoutId id="2147484521" r:id="rId6"/>
    <p:sldLayoutId id="2147484522" r:id="rId7"/>
    <p:sldLayoutId id="2147484523" r:id="rId8"/>
    <p:sldLayoutId id="2147484524" r:id="rId9"/>
    <p:sldLayoutId id="2147484525" r:id="rId10"/>
    <p:sldLayoutId id="2147484526" r:id="rId11"/>
    <p:sldLayoutId id="2147484527" r:id="rId12"/>
    <p:sldLayoutId id="2147484528" r:id="rId13"/>
    <p:sldLayoutId id="2147484529" r:id="rId14"/>
    <p:sldLayoutId id="2147484530" r:id="rId15"/>
    <p:sldLayoutId id="2147484531" r:id="rId16"/>
    <p:sldLayoutId id="2147484532" r:id="rId17"/>
    <p:sldLayoutId id="2147484533" r:id="rId18"/>
    <p:sldLayoutId id="2147484534" r:id="rId19"/>
    <p:sldLayoutId id="2147484535" r:id="rId20"/>
    <p:sldLayoutId id="2147484536" r:id="rId21"/>
    <p:sldLayoutId id="2147484537" r:id="rId22"/>
    <p:sldLayoutId id="2147484538" r:id="rId23"/>
    <p:sldLayoutId id="2147484539" r:id="rId24"/>
  </p:sldLayoutIdLst>
  <p:transition>
    <p:fade/>
  </p:transition>
  <p:hf hdr="0" ftr="0" dt="0"/>
  <p:txStyles>
    <p:titleStyle>
      <a:lvl1pPr algn="l" defTabSz="932563" rtl="0" eaLnBrk="1" latinLnBrk="0" hangingPunct="1">
        <a:lnSpc>
          <a:spcPct val="90000"/>
        </a:lnSpc>
        <a:spcBef>
          <a:spcPct val="0"/>
        </a:spcBef>
        <a:buNone/>
        <a:defRPr lang="en-US" sz="4896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557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672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57112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56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669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44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224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44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2781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44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548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0830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112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394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281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56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844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126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408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689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397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25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512">
          <p15:clr>
            <a:srgbClr val="5ACBF0"/>
          </p15:clr>
        </p15:guide>
        <p15:guide id="16" pos="288">
          <p15:clr>
            <a:srgbClr val="C35EA4"/>
          </p15:clr>
        </p15:guide>
        <p15:guide id="17" pos="7392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hyperlink" Target="http://dev.botframework.com/" TargetMode="External"/><Relationship Id="rId5" Type="http://schemas.openxmlformats.org/officeDocument/2006/relationships/hyperlink" Target="https://seller.microsoft-int.com/en-us/seller" TargetMode="External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vkannan@microsoft.com" TargetMode="External"/><Relationship Id="rId2" Type="http://schemas.openxmlformats.org/officeDocument/2006/relationships/hyperlink" Target="mailto:cmullins@Microsoft.com" TargetMode="External"/><Relationship Id="rId1" Type="http://schemas.openxmlformats.org/officeDocument/2006/relationships/slideLayout" Target="../slideLayouts/slideLayout3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dev.botframework.com/" TargetMode="External"/><Relationship Id="rId7" Type="http://schemas.openxmlformats.org/officeDocument/2006/relationships/hyperlink" Target="http://microsoftvirtualacademy.com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1.xml"/><Relationship Id="rId6" Type="http://schemas.openxmlformats.org/officeDocument/2006/relationships/hyperlink" Target="https://channel9.msdn.com/Events/Build/2017" TargetMode="External"/><Relationship Id="rId5" Type="http://schemas.openxmlformats.org/officeDocument/2006/relationships/hyperlink" Target="https://github.com/Microsoft/BotBuilder" TargetMode="External"/><Relationship Id="rId4" Type="http://schemas.openxmlformats.org/officeDocument/2006/relationships/hyperlink" Target="https://docs.microsoft.com/en-us/bot-framework/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41.xml"/><Relationship Id="rId7" Type="http://schemas.openxmlformats.org/officeDocument/2006/relationships/image" Target="../media/image14.emf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3.emf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botframework.com/en-us/restapi/directline3/swagger.json" TargetMode="External"/><Relationship Id="rId7" Type="http://schemas.openxmlformats.org/officeDocument/2006/relationships/image" Target="../media/image15.png"/><Relationship Id="rId2" Type="http://schemas.openxmlformats.org/officeDocument/2006/relationships/hyperlink" Target="https://docs.botframework.com/en-us/restapi/directline3" TargetMode="Externa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8.png"/><Relationship Id="rId5" Type="http://schemas.openxmlformats.org/officeDocument/2006/relationships/image" Target="../media/image16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0.emf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5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027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4183599-D904-4DF0-8A58-F16E04034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New Channels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0D970A2-C23B-4026-82FD-916ABC4CCDA6}"/>
              </a:ext>
            </a:extLst>
          </p:cNvPr>
          <p:cNvCxnSpPr>
            <a:cxnSpLocks/>
          </p:cNvCxnSpPr>
          <p:nvPr/>
        </p:nvCxnSpPr>
        <p:spPr>
          <a:xfrm>
            <a:off x="3156139" y="1408915"/>
            <a:ext cx="6124197" cy="0"/>
          </a:xfrm>
          <a:prstGeom prst="line">
            <a:avLst/>
          </a:prstGeom>
          <a:ln w="9525">
            <a:solidFill>
              <a:srgbClr val="ADD8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le 7">
            <a:extLst>
              <a:ext uri="{FF2B5EF4-FFF2-40B4-BE49-F238E27FC236}">
                <a16:creationId xmlns:a16="http://schemas.microsoft.com/office/drawing/2014/main" id="{BE3AD83B-B096-4C38-862D-1A83B02774CC}"/>
              </a:ext>
            </a:extLst>
          </p:cNvPr>
          <p:cNvSpPr txBox="1">
            <a:spLocks/>
          </p:cNvSpPr>
          <p:nvPr/>
        </p:nvSpPr>
        <p:spPr>
          <a:xfrm>
            <a:off x="3204989" y="1891903"/>
            <a:ext cx="6026498" cy="1204938"/>
          </a:xfrm>
          <a:prstGeom prst="rect">
            <a:avLst/>
          </a:prstGeom>
        </p:spPr>
        <p:txBody>
          <a:bodyPr vert="horz" lIns="233118" tIns="46623" rIns="93247" bIns="46623" rtlCol="0" anchor="ctr">
            <a:noAutofit/>
          </a:bodyPr>
          <a:lstStyle>
            <a:lvl1pPr algn="ctr" defTabSz="544237" rtl="0" eaLnBrk="1" latinLnBrk="0" hangingPunct="1">
              <a:spcBef>
                <a:spcPct val="0"/>
              </a:spcBef>
              <a:buNone/>
              <a:defRPr sz="3000" kern="1200" cap="all" spc="1000" baseline="0">
                <a:solidFill>
                  <a:schemeClr val="bg1"/>
                </a:solidFill>
                <a:latin typeface="Segoe UI Semilight" panose="020B0402040204020203" pitchFamily="34" charset="0"/>
                <a:ea typeface="+mj-ea"/>
                <a:cs typeface="Segoe UI Semilight" panose="020B0402040204020203" pitchFamily="34" charset="0"/>
              </a:defRPr>
            </a:lvl1pPr>
          </a:lstStyle>
          <a:p>
            <a:pPr defTabSz="554960">
              <a:defRPr/>
            </a:pPr>
            <a:r>
              <a:rPr lang="en-US" sz="1836" spc="1020" dirty="0">
                <a:solidFill>
                  <a:prstClr val="white"/>
                </a:solidFill>
              </a:rPr>
              <a:t>One Bot</a:t>
            </a:r>
          </a:p>
          <a:p>
            <a:pPr defTabSz="554960">
              <a:defRPr/>
            </a:pPr>
            <a:r>
              <a:rPr lang="en-US" sz="1836" spc="1020" dirty="0">
                <a:solidFill>
                  <a:prstClr val="white"/>
                </a:solidFill>
              </a:rPr>
              <a:t>Multiple canvases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752325" y="3091480"/>
            <a:ext cx="11106867" cy="3527412"/>
            <a:chOff x="736776" y="3031138"/>
            <a:chExt cx="10890074" cy="3458561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0B233ED-BD02-4CEE-A96E-F5939597B77D}"/>
                </a:ext>
              </a:extLst>
            </p:cNvPr>
            <p:cNvSpPr/>
            <p:nvPr/>
          </p:nvSpPr>
          <p:spPr bwMode="auto">
            <a:xfrm>
              <a:off x="8492152" y="3108231"/>
              <a:ext cx="3090384" cy="3299185"/>
            </a:xfrm>
            <a:prstGeom prst="rect">
              <a:avLst/>
            </a:prstGeom>
            <a:solidFill>
              <a:srgbClr val="D9D9D9"/>
            </a:solidFill>
            <a:ln w="3175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spcBef>
                  <a:spcPct val="0"/>
                </a:spcBef>
                <a:spcAft>
                  <a:spcPct val="0"/>
                </a:spcAft>
              </a:pPr>
              <a:endParaRPr lang="en-US" sz="2448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2A542D3-EE29-4FAF-9D27-9AAE3F681336}"/>
                </a:ext>
              </a:extLst>
            </p:cNvPr>
            <p:cNvSpPr/>
            <p:nvPr/>
          </p:nvSpPr>
          <p:spPr bwMode="auto">
            <a:xfrm>
              <a:off x="4747019" y="3108231"/>
              <a:ext cx="3025606" cy="3299184"/>
            </a:xfrm>
            <a:prstGeom prst="rect">
              <a:avLst/>
            </a:prstGeom>
            <a:solidFill>
              <a:srgbClr val="D9D9D9"/>
            </a:solidFill>
            <a:ln w="3175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spcBef>
                  <a:spcPct val="0"/>
                </a:spcBef>
                <a:spcAft>
                  <a:spcPct val="0"/>
                </a:spcAft>
              </a:pPr>
              <a:endParaRPr lang="en-US" sz="2448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38061683-2C7C-46E3-9C0B-1A87A7DC2F33}"/>
                </a:ext>
              </a:extLst>
            </p:cNvPr>
            <p:cNvSpPr/>
            <p:nvPr/>
          </p:nvSpPr>
          <p:spPr bwMode="auto">
            <a:xfrm>
              <a:off x="799659" y="3108231"/>
              <a:ext cx="3163056" cy="3299184"/>
            </a:xfrm>
            <a:prstGeom prst="rect">
              <a:avLst/>
            </a:prstGeom>
            <a:solidFill>
              <a:srgbClr val="D9D9D9"/>
            </a:solidFill>
            <a:ln w="3175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spcBef>
                  <a:spcPct val="0"/>
                </a:spcBef>
                <a:spcAft>
                  <a:spcPct val="0"/>
                </a:spcAft>
              </a:pPr>
              <a:endParaRPr lang="en-US" sz="2448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A424364-6015-4A9E-A3D8-CDA406F0FA30}"/>
                </a:ext>
              </a:extLst>
            </p:cNvPr>
            <p:cNvSpPr/>
            <p:nvPr/>
          </p:nvSpPr>
          <p:spPr bwMode="auto">
            <a:xfrm>
              <a:off x="736776" y="3031138"/>
              <a:ext cx="3276424" cy="3458561"/>
            </a:xfrm>
            <a:prstGeom prst="rect">
              <a:avLst/>
            </a:prstGeom>
            <a:noFill/>
            <a:ln w="9525">
              <a:solidFill>
                <a:schemeClr val="accent2">
                  <a:lumMod val="75000"/>
                </a:schemeClr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51028" fontAlgn="base">
                <a:spcBef>
                  <a:spcPts val="612"/>
                </a:spcBef>
                <a:spcAft>
                  <a:spcPct val="0"/>
                </a:spcAft>
              </a:pPr>
              <a:endPara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2B0CED0-DDED-4B3E-A583-16EC83812FB1}"/>
                </a:ext>
              </a:extLst>
            </p:cNvPr>
            <p:cNvSpPr/>
            <p:nvPr/>
          </p:nvSpPr>
          <p:spPr bwMode="auto">
            <a:xfrm>
              <a:off x="4691148" y="3031138"/>
              <a:ext cx="3127106" cy="3458561"/>
            </a:xfrm>
            <a:prstGeom prst="rect">
              <a:avLst/>
            </a:prstGeom>
            <a:noFill/>
            <a:ln w="9525">
              <a:solidFill>
                <a:srgbClr val="118172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51028" fontAlgn="base">
                <a:spcBef>
                  <a:spcPts val="612"/>
                </a:spcBef>
                <a:spcAft>
                  <a:spcPct val="0"/>
                </a:spcAft>
              </a:pPr>
              <a:endPara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BD71C73-79AA-4414-A37F-38C439CC3743}"/>
                </a:ext>
              </a:extLst>
            </p:cNvPr>
            <p:cNvSpPr/>
            <p:nvPr/>
          </p:nvSpPr>
          <p:spPr bwMode="auto">
            <a:xfrm>
              <a:off x="8423275" y="3031138"/>
              <a:ext cx="3203575" cy="3458561"/>
            </a:xfrm>
            <a:prstGeom prst="rect">
              <a:avLst/>
            </a:prstGeom>
            <a:noFill/>
            <a:ln w="9525">
              <a:solidFill>
                <a:srgbClr val="00AFF0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51028" fontAlgn="base">
                <a:spcBef>
                  <a:spcPts val="612"/>
                </a:spcBef>
                <a:spcAft>
                  <a:spcPct val="0"/>
                </a:spcAft>
              </a:pPr>
              <a:endPara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E4987D0-A452-4854-BAC7-82AFE470C1EB}"/>
                </a:ext>
              </a:extLst>
            </p:cNvPr>
            <p:cNvSpPr/>
            <p:nvPr/>
          </p:nvSpPr>
          <p:spPr>
            <a:xfrm>
              <a:off x="799659" y="4382209"/>
              <a:ext cx="3137341" cy="593431"/>
            </a:xfrm>
            <a:prstGeom prst="rect">
              <a:avLst/>
            </a:prstGeom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 defTabSz="932597"/>
              <a:r>
                <a:rPr lang="en-US" sz="1836" dirty="0">
                  <a:solidFill>
                    <a:srgbClr val="505050"/>
                  </a:solidFill>
                  <a:latin typeface="Segoe UI Semilight"/>
                </a:rPr>
                <a:t>Custom Skills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CEA85BB-1E17-4C1A-B5CF-4C7178B7C537}"/>
                </a:ext>
              </a:extLst>
            </p:cNvPr>
            <p:cNvSpPr/>
            <p:nvPr/>
          </p:nvSpPr>
          <p:spPr>
            <a:xfrm>
              <a:off x="799659" y="4975893"/>
              <a:ext cx="3137341" cy="593431"/>
            </a:xfrm>
            <a:prstGeom prst="rect">
              <a:avLst/>
            </a:prstGeom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 defTabSz="932597"/>
              <a:r>
                <a:rPr lang="en-US" sz="1836" dirty="0">
                  <a:solidFill>
                    <a:srgbClr val="505050"/>
                  </a:solidFill>
                  <a:latin typeface="Segoe UI Semilight"/>
                </a:rPr>
                <a:t>Memory / Profile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0519677-0AC8-4C85-9312-DE6C43123027}"/>
                </a:ext>
              </a:extLst>
            </p:cNvPr>
            <p:cNvSpPr/>
            <p:nvPr/>
          </p:nvSpPr>
          <p:spPr>
            <a:xfrm>
              <a:off x="799659" y="5704718"/>
              <a:ext cx="3163056" cy="593431"/>
            </a:xfrm>
            <a:prstGeom prst="rect">
              <a:avLst/>
            </a:prstGeom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 defTabSz="932597"/>
              <a:r>
                <a:rPr lang="en-US" sz="1836" dirty="0">
                  <a:solidFill>
                    <a:srgbClr val="505050"/>
                  </a:solidFill>
                  <a:latin typeface="Segoe UI Semilight"/>
                </a:rPr>
                <a:t>Speech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20E37B27-C0C5-462E-8BF1-D9117A3A2FA0}"/>
                </a:ext>
              </a:extLst>
            </p:cNvPr>
            <p:cNvCxnSpPr>
              <a:cxnSpLocks/>
            </p:cNvCxnSpPr>
            <p:nvPr/>
          </p:nvCxnSpPr>
          <p:spPr>
            <a:xfrm>
              <a:off x="1085929" y="4975640"/>
              <a:ext cx="2635273" cy="0"/>
            </a:xfrm>
            <a:prstGeom prst="line">
              <a:avLst/>
            </a:prstGeom>
            <a:noFill/>
            <a:ln w="3175">
              <a:solidFill>
                <a:schemeClr val="accent2">
                  <a:lumMod val="75000"/>
                </a:schemeClr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257BF601-456C-4E02-8EB3-C29F3DCBE6BE}"/>
                </a:ext>
              </a:extLst>
            </p:cNvPr>
            <p:cNvCxnSpPr>
              <a:cxnSpLocks/>
            </p:cNvCxnSpPr>
            <p:nvPr/>
          </p:nvCxnSpPr>
          <p:spPr>
            <a:xfrm>
              <a:off x="1085929" y="5670267"/>
              <a:ext cx="2635273" cy="0"/>
            </a:xfrm>
            <a:prstGeom prst="line">
              <a:avLst/>
            </a:prstGeom>
            <a:noFill/>
            <a:ln w="3175">
              <a:solidFill>
                <a:schemeClr val="accent2">
                  <a:lumMod val="75000"/>
                </a:schemeClr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</p:cxn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9D2F595-D709-4887-930F-DE1DC61D112B}"/>
                </a:ext>
              </a:extLst>
            </p:cNvPr>
            <p:cNvSpPr/>
            <p:nvPr/>
          </p:nvSpPr>
          <p:spPr>
            <a:xfrm>
              <a:off x="4747019" y="4382209"/>
              <a:ext cx="3025606" cy="593431"/>
            </a:xfrm>
            <a:prstGeom prst="rect">
              <a:avLst/>
            </a:prstGeom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 defTabSz="932597"/>
              <a:r>
                <a:rPr lang="en-US" sz="1836" dirty="0">
                  <a:solidFill>
                    <a:srgbClr val="505050"/>
                  </a:solidFill>
                  <a:latin typeface="Segoe UI Semilight"/>
                </a:rPr>
                <a:t>Business Bots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940C606E-282C-4393-A6C4-FF593DB3ADB7}"/>
                </a:ext>
              </a:extLst>
            </p:cNvPr>
            <p:cNvSpPr/>
            <p:nvPr/>
          </p:nvSpPr>
          <p:spPr>
            <a:xfrm>
              <a:off x="4722456" y="4975893"/>
              <a:ext cx="3025605" cy="593431"/>
            </a:xfrm>
            <a:prstGeom prst="rect">
              <a:avLst/>
            </a:prstGeom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 defTabSz="932597"/>
              <a:r>
                <a:rPr lang="en-US" sz="1836" dirty="0">
                  <a:solidFill>
                    <a:srgbClr val="505050"/>
                  </a:solidFill>
                  <a:latin typeface="Segoe UI Semilight"/>
                </a:rPr>
                <a:t>Bot Directory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2CE23DB-5822-48EB-BC96-18424835139B}"/>
                </a:ext>
              </a:extLst>
            </p:cNvPr>
            <p:cNvSpPr/>
            <p:nvPr/>
          </p:nvSpPr>
          <p:spPr>
            <a:xfrm>
              <a:off x="4753626" y="5704718"/>
              <a:ext cx="3025606" cy="593431"/>
            </a:xfrm>
            <a:prstGeom prst="rect">
              <a:avLst/>
            </a:prstGeom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 defTabSz="932597"/>
              <a:r>
                <a:rPr lang="en-US" sz="1836" dirty="0">
                  <a:solidFill>
                    <a:srgbClr val="505050"/>
                  </a:solidFill>
                  <a:latin typeface="Segoe UI Semilight"/>
                </a:rPr>
                <a:t>Bots in Bing Search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EEC0EA03-5E7D-4A5A-9522-4183A3E821F3}"/>
                </a:ext>
              </a:extLst>
            </p:cNvPr>
            <p:cNvCxnSpPr>
              <a:cxnSpLocks/>
            </p:cNvCxnSpPr>
            <p:nvPr/>
          </p:nvCxnSpPr>
          <p:spPr>
            <a:xfrm>
              <a:off x="4886314" y="4975640"/>
              <a:ext cx="2635273" cy="0"/>
            </a:xfrm>
            <a:prstGeom prst="line">
              <a:avLst/>
            </a:prstGeom>
            <a:noFill/>
            <a:ln w="3175">
              <a:solidFill>
                <a:srgbClr val="F4BD27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B769DDF9-57A5-4B42-8563-D08FE7060644}"/>
                </a:ext>
              </a:extLst>
            </p:cNvPr>
            <p:cNvCxnSpPr>
              <a:cxnSpLocks/>
            </p:cNvCxnSpPr>
            <p:nvPr/>
          </p:nvCxnSpPr>
          <p:spPr>
            <a:xfrm>
              <a:off x="4942185" y="5671626"/>
              <a:ext cx="2635273" cy="0"/>
            </a:xfrm>
            <a:prstGeom prst="line">
              <a:avLst/>
            </a:prstGeom>
            <a:noFill/>
            <a:ln w="3175">
              <a:solidFill>
                <a:srgbClr val="F4BD27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</p:cxnSp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4929" y="3212735"/>
              <a:ext cx="1066800" cy="1066800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33029" y="3226082"/>
              <a:ext cx="1066800" cy="1066800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03944" y="3219407"/>
              <a:ext cx="1066800" cy="1066800"/>
            </a:xfrm>
            <a:prstGeom prst="rect">
              <a:avLst/>
            </a:prstGeom>
          </p:spPr>
        </p:pic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92249BF2-3F10-4154-BB39-379963A6EB3F}"/>
              </a:ext>
            </a:extLst>
          </p:cNvPr>
          <p:cNvSpPr/>
          <p:nvPr/>
        </p:nvSpPr>
        <p:spPr>
          <a:xfrm>
            <a:off x="8659059" y="4484923"/>
            <a:ext cx="3085838" cy="605245"/>
          </a:xfrm>
          <a:prstGeom prst="rect">
            <a:avLst/>
          </a:prstGeom>
          <a:ln>
            <a:noFill/>
          </a:ln>
        </p:spPr>
        <p:txBody>
          <a:bodyPr wrap="square" anchor="ctr">
            <a:noAutofit/>
          </a:bodyPr>
          <a:lstStyle/>
          <a:p>
            <a:pPr algn="ctr" defTabSz="932597"/>
            <a:r>
              <a:rPr lang="en-US" sz="1836" dirty="0">
                <a:solidFill>
                  <a:srgbClr val="505050"/>
                </a:solidFill>
                <a:latin typeface="Segoe UI Semilight"/>
              </a:rPr>
              <a:t>LOB Bots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8D7588F-36D6-4DBE-A628-7E56AA4E82AD}"/>
              </a:ext>
            </a:extLst>
          </p:cNvPr>
          <p:cNvSpPr/>
          <p:nvPr/>
        </p:nvSpPr>
        <p:spPr>
          <a:xfrm>
            <a:off x="8634008" y="5090426"/>
            <a:ext cx="3085837" cy="605245"/>
          </a:xfrm>
          <a:prstGeom prst="rect">
            <a:avLst/>
          </a:prstGeom>
          <a:ln>
            <a:noFill/>
          </a:ln>
        </p:spPr>
        <p:txBody>
          <a:bodyPr wrap="square" anchor="ctr">
            <a:noAutofit/>
          </a:bodyPr>
          <a:lstStyle/>
          <a:p>
            <a:pPr algn="ctr" defTabSz="932597"/>
            <a:r>
              <a:rPr lang="en-US" sz="1836" dirty="0">
                <a:solidFill>
                  <a:srgbClr val="505050"/>
                </a:solidFill>
                <a:latin typeface="Segoe UI Semilight"/>
              </a:rPr>
              <a:t>IT Managed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EE1B5465-E2DA-4E3C-A70D-BED1E35E2CC1}"/>
              </a:ext>
            </a:extLst>
          </p:cNvPr>
          <p:cNvSpPr/>
          <p:nvPr/>
        </p:nvSpPr>
        <p:spPr>
          <a:xfrm>
            <a:off x="8665798" y="5833760"/>
            <a:ext cx="3085838" cy="605245"/>
          </a:xfrm>
          <a:prstGeom prst="rect">
            <a:avLst/>
          </a:prstGeom>
          <a:ln>
            <a:noFill/>
          </a:ln>
        </p:spPr>
        <p:txBody>
          <a:bodyPr wrap="square" anchor="ctr">
            <a:noAutofit/>
          </a:bodyPr>
          <a:lstStyle/>
          <a:p>
            <a:pPr algn="ctr" defTabSz="932597"/>
            <a:r>
              <a:rPr lang="en-US" sz="1836" dirty="0">
                <a:solidFill>
                  <a:srgbClr val="505050"/>
                </a:solidFill>
                <a:latin typeface="Segoe UI Semilight"/>
              </a:rPr>
              <a:t>Integrated </a:t>
            </a:r>
            <a:r>
              <a:rPr lang="en-US" sz="1836" dirty="0" err="1">
                <a:solidFill>
                  <a:srgbClr val="505050"/>
                </a:solidFill>
                <a:latin typeface="Segoe UI Semilight"/>
              </a:rPr>
              <a:t>Auth</a:t>
            </a:r>
            <a:endParaRPr lang="en-US" sz="1836" dirty="0">
              <a:solidFill>
                <a:srgbClr val="505050"/>
              </a:solidFill>
              <a:latin typeface="Segoe UI Semilight"/>
            </a:endParaRP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B583ED7B-B180-413F-8F7B-CFC351CC07F4}"/>
              </a:ext>
            </a:extLst>
          </p:cNvPr>
          <p:cNvCxnSpPr>
            <a:cxnSpLocks/>
          </p:cNvCxnSpPr>
          <p:nvPr/>
        </p:nvCxnSpPr>
        <p:spPr>
          <a:xfrm>
            <a:off x="8944829" y="5826959"/>
            <a:ext cx="2687734" cy="0"/>
          </a:xfrm>
          <a:prstGeom prst="line">
            <a:avLst/>
          </a:prstGeom>
          <a:noFill/>
          <a:ln w="3175">
            <a:solidFill>
              <a:srgbClr val="00AFF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7451CC39-04EC-4916-A2C4-92766CA28966}"/>
              </a:ext>
            </a:extLst>
          </p:cNvPr>
          <p:cNvCxnSpPr>
            <a:cxnSpLocks/>
          </p:cNvCxnSpPr>
          <p:nvPr/>
        </p:nvCxnSpPr>
        <p:spPr>
          <a:xfrm>
            <a:off x="8944828" y="5068462"/>
            <a:ext cx="2687734" cy="0"/>
          </a:xfrm>
          <a:prstGeom prst="line">
            <a:avLst/>
          </a:prstGeom>
          <a:noFill/>
          <a:ln w="3175">
            <a:solidFill>
              <a:srgbClr val="00AFF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62377511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761E6A3-D26D-4274-BCA9-603752832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B83198-B9EF-4234-A09A-DF8EB3B3E14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defTabSz="554960">
              <a:defRPr/>
            </a:pPr>
            <a:r>
              <a:rPr lang="en-US" sz="3264" dirty="0"/>
              <a:t>Adaptive Cards</a:t>
            </a:r>
          </a:p>
          <a:p>
            <a:pPr defTabSz="554960">
              <a:defRPr/>
            </a:pPr>
            <a:r>
              <a:rPr lang="en-US" sz="3264" dirty="0">
                <a:solidFill>
                  <a:prstClr val="white"/>
                </a:solidFill>
              </a:rPr>
              <a:t>One Card. Multiple canvases.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57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CFA1ABD-BFD7-4CF8-B5F7-EBA0A340B818}"/>
              </a:ext>
            </a:extLst>
          </p:cNvPr>
          <p:cNvSpPr txBox="1"/>
          <p:nvPr/>
        </p:nvSpPr>
        <p:spPr>
          <a:xfrm>
            <a:off x="3881818" y="58647"/>
            <a:ext cx="4764119" cy="958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32418">
              <a:defRPr/>
            </a:pPr>
            <a:r>
              <a:rPr lang="en-US" sz="5506" dirty="0">
                <a:solidFill>
                  <a:srgbClr val="FFFFFF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Adaptive Cards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5745078-3DBA-4A7C-B4AF-41CA16616BDF}"/>
              </a:ext>
            </a:extLst>
          </p:cNvPr>
          <p:cNvCxnSpPr>
            <a:cxnSpLocks/>
          </p:cNvCxnSpPr>
          <p:nvPr/>
        </p:nvCxnSpPr>
        <p:spPr>
          <a:xfrm>
            <a:off x="3156139" y="1408915"/>
            <a:ext cx="6124197" cy="0"/>
          </a:xfrm>
          <a:prstGeom prst="line">
            <a:avLst/>
          </a:prstGeom>
          <a:ln w="9525">
            <a:solidFill>
              <a:srgbClr val="ADD8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7">
            <a:extLst>
              <a:ext uri="{FF2B5EF4-FFF2-40B4-BE49-F238E27FC236}">
                <a16:creationId xmlns:a16="http://schemas.microsoft.com/office/drawing/2014/main" id="{2B6DCA4F-1BE4-4F7F-85D5-055275E3C780}"/>
              </a:ext>
            </a:extLst>
          </p:cNvPr>
          <p:cNvSpPr txBox="1">
            <a:spLocks/>
          </p:cNvSpPr>
          <p:nvPr/>
        </p:nvSpPr>
        <p:spPr>
          <a:xfrm>
            <a:off x="3204989" y="1891903"/>
            <a:ext cx="6026498" cy="1204938"/>
          </a:xfrm>
          <a:prstGeom prst="rect">
            <a:avLst/>
          </a:prstGeom>
        </p:spPr>
        <p:txBody>
          <a:bodyPr vert="horz" lIns="233118" tIns="46623" rIns="93247" bIns="46623" rtlCol="0" anchor="ctr">
            <a:noAutofit/>
          </a:bodyPr>
          <a:lstStyle>
            <a:lvl1pPr algn="ctr" defTabSz="544237" rtl="0" eaLnBrk="1" latinLnBrk="0" hangingPunct="1">
              <a:spcBef>
                <a:spcPct val="0"/>
              </a:spcBef>
              <a:buNone/>
              <a:defRPr sz="3000" kern="1200" cap="all" spc="1000" baseline="0">
                <a:solidFill>
                  <a:schemeClr val="bg1"/>
                </a:solidFill>
                <a:latin typeface="Segoe UI Semilight" panose="020B0402040204020203" pitchFamily="34" charset="0"/>
                <a:ea typeface="+mj-ea"/>
                <a:cs typeface="Segoe UI Semilight" panose="020B0402040204020203" pitchFamily="34" charset="0"/>
              </a:defRPr>
            </a:lvl1pPr>
          </a:lstStyle>
          <a:p>
            <a:pPr defTabSz="554960">
              <a:defRPr/>
            </a:pPr>
            <a:r>
              <a:rPr lang="en-US" sz="1836" spc="1020" dirty="0">
                <a:solidFill>
                  <a:prstClr val="white"/>
                </a:solidFill>
              </a:rPr>
              <a:t>Open framework</a:t>
            </a:r>
          </a:p>
          <a:p>
            <a:pPr defTabSz="554960">
              <a:defRPr/>
            </a:pPr>
            <a:r>
              <a:rPr lang="en-US" sz="1836" spc="1020" dirty="0">
                <a:solidFill>
                  <a:prstClr val="white"/>
                </a:solidFill>
              </a:rPr>
              <a:t>Multiple canvases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4441661-CF2E-4DC6-85AA-A5C7AB4D413C}"/>
              </a:ext>
            </a:extLst>
          </p:cNvPr>
          <p:cNvCxnSpPr>
            <a:cxnSpLocks/>
          </p:cNvCxnSpPr>
          <p:nvPr/>
        </p:nvCxnSpPr>
        <p:spPr>
          <a:xfrm>
            <a:off x="1764" y="6008137"/>
            <a:ext cx="12432948" cy="0"/>
          </a:xfrm>
          <a:prstGeom prst="line">
            <a:avLst/>
          </a:prstGeom>
          <a:ln w="28575">
            <a:solidFill>
              <a:srgbClr val="E1DFDD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A296F727-C991-48E0-A8CD-803520B3254A}"/>
              </a:ext>
            </a:extLst>
          </p:cNvPr>
          <p:cNvSpPr txBox="1"/>
          <p:nvPr/>
        </p:nvSpPr>
        <p:spPr>
          <a:xfrm>
            <a:off x="515190" y="6105705"/>
            <a:ext cx="1313174" cy="3822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bg2"/>
                </a:solidFill>
                <a:latin typeface="+mj-lt"/>
              </a:defRPr>
            </a:lvl1pPr>
          </a:lstStyle>
          <a:p>
            <a:pPr defTabSz="932418">
              <a:defRPr/>
            </a:pPr>
            <a:r>
              <a:rPr lang="en-US" sz="1836" dirty="0">
                <a:solidFill>
                  <a:srgbClr val="E7E6E6"/>
                </a:solidFill>
                <a:latin typeface="Calibri Light" panose="020F0302020204030204"/>
              </a:rPr>
              <a:t>Notification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11399E6-1401-4B4A-B752-C5AD9A3CAF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349" y="4486220"/>
            <a:ext cx="1907371" cy="141735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ACEC43-1687-4D43-A6E0-FB3DCC761998}"/>
              </a:ext>
            </a:extLst>
          </p:cNvPr>
          <p:cNvSpPr txBox="1"/>
          <p:nvPr/>
        </p:nvSpPr>
        <p:spPr>
          <a:xfrm>
            <a:off x="2762016" y="6105705"/>
            <a:ext cx="1781870" cy="3822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bg2"/>
                </a:solidFill>
                <a:latin typeface="+mj-lt"/>
              </a:defRPr>
            </a:lvl1pPr>
          </a:lstStyle>
          <a:p>
            <a:pPr defTabSz="932418">
              <a:defRPr/>
            </a:pPr>
            <a:r>
              <a:rPr lang="en-US" sz="1836" dirty="0">
                <a:solidFill>
                  <a:srgbClr val="E7E6E6"/>
                </a:solidFill>
                <a:latin typeface="Calibri Light" panose="020F0302020204030204"/>
              </a:rPr>
              <a:t>Microsoft Teams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889A199-D995-4420-A963-2A83A4EE50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4799" y="4486220"/>
            <a:ext cx="2121454" cy="1417356"/>
          </a:xfrm>
          <a:prstGeom prst="rect">
            <a:avLst/>
          </a:prstGeom>
          <a:ln>
            <a:noFill/>
          </a:ln>
          <a:effectLst>
            <a:outerShdw blurRad="25400" dist="38100" dir="33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90D3AE7-0533-4951-9995-64FF14CD04C6}"/>
              </a:ext>
            </a:extLst>
          </p:cNvPr>
          <p:cNvSpPr txBox="1"/>
          <p:nvPr/>
        </p:nvSpPr>
        <p:spPr>
          <a:xfrm>
            <a:off x="5848161" y="6105705"/>
            <a:ext cx="752282" cy="3822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bg2"/>
                </a:solidFill>
                <a:latin typeface="+mj-lt"/>
              </a:defRPr>
            </a:lvl1pPr>
          </a:lstStyle>
          <a:p>
            <a:pPr defTabSz="932418">
              <a:defRPr/>
            </a:pPr>
            <a:r>
              <a:rPr lang="en-US" sz="1836" dirty="0">
                <a:solidFill>
                  <a:srgbClr val="E7E6E6"/>
                </a:solidFill>
                <a:latin typeface="Calibri Light" panose="020F0302020204030204"/>
              </a:rPr>
              <a:t>Skype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5CFC5C6-DA22-40A3-93EC-1AEF07762F3E}"/>
              </a:ext>
            </a:extLst>
          </p:cNvPr>
          <p:cNvSpPr txBox="1"/>
          <p:nvPr/>
        </p:nvSpPr>
        <p:spPr>
          <a:xfrm>
            <a:off x="8015225" y="6105705"/>
            <a:ext cx="953544" cy="3822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bg2"/>
                </a:solidFill>
                <a:latin typeface="+mj-lt"/>
              </a:defRPr>
            </a:lvl1pPr>
          </a:lstStyle>
          <a:p>
            <a:pPr defTabSz="932418">
              <a:defRPr/>
            </a:pPr>
            <a:r>
              <a:rPr lang="en-US" sz="1836" dirty="0">
                <a:solidFill>
                  <a:srgbClr val="E7E6E6"/>
                </a:solidFill>
                <a:latin typeface="Calibri Light" panose="020F0302020204030204"/>
              </a:rPr>
              <a:t>Android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F5E20EFF-A97B-41BA-8911-C3B44AD1F1C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12"/>
          <a:stretch>
            <a:fillRect/>
          </a:stretch>
        </p:blipFill>
        <p:spPr>
          <a:xfrm>
            <a:off x="9695919" y="4493217"/>
            <a:ext cx="2133333" cy="1417356"/>
          </a:xfrm>
          <a:custGeom>
            <a:avLst/>
            <a:gdLst>
              <a:gd name="connsiteX0" fmla="*/ 55780 w 2091990"/>
              <a:gd name="connsiteY0" fmla="*/ 0 h 1389888"/>
              <a:gd name="connsiteX1" fmla="*/ 2036210 w 2091990"/>
              <a:gd name="connsiteY1" fmla="*/ 0 h 1389888"/>
              <a:gd name="connsiteX2" fmla="*/ 2046768 w 2091990"/>
              <a:gd name="connsiteY2" fmla="*/ 2132 h 1389888"/>
              <a:gd name="connsiteX3" fmla="*/ 2091990 w 2091990"/>
              <a:gd name="connsiteY3" fmla="*/ 70355 h 1389888"/>
              <a:gd name="connsiteX4" fmla="*/ 2091990 w 2091990"/>
              <a:gd name="connsiteY4" fmla="*/ 1319021 h 1389888"/>
              <a:gd name="connsiteX5" fmla="*/ 2046768 w 2091990"/>
              <a:gd name="connsiteY5" fmla="*/ 1387245 h 1389888"/>
              <a:gd name="connsiteX6" fmla="*/ 2033674 w 2091990"/>
              <a:gd name="connsiteY6" fmla="*/ 1389888 h 1389888"/>
              <a:gd name="connsiteX7" fmla="*/ 58316 w 2091990"/>
              <a:gd name="connsiteY7" fmla="*/ 1389888 h 1389888"/>
              <a:gd name="connsiteX8" fmla="*/ 45222 w 2091990"/>
              <a:gd name="connsiteY8" fmla="*/ 1387245 h 1389888"/>
              <a:gd name="connsiteX9" fmla="*/ 0 w 2091990"/>
              <a:gd name="connsiteY9" fmla="*/ 1319021 h 1389888"/>
              <a:gd name="connsiteX10" fmla="*/ 0 w 2091990"/>
              <a:gd name="connsiteY10" fmla="*/ 70355 h 1389888"/>
              <a:gd name="connsiteX11" fmla="*/ 45222 w 2091990"/>
              <a:gd name="connsiteY11" fmla="*/ 2132 h 1389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91990" h="1389888">
                <a:moveTo>
                  <a:pt x="55780" y="0"/>
                </a:moveTo>
                <a:lnTo>
                  <a:pt x="2036210" y="0"/>
                </a:lnTo>
                <a:lnTo>
                  <a:pt x="2046768" y="2132"/>
                </a:lnTo>
                <a:cubicBezTo>
                  <a:pt x="2073343" y="13372"/>
                  <a:pt x="2091990" y="39686"/>
                  <a:pt x="2091990" y="70355"/>
                </a:cubicBezTo>
                <a:lnTo>
                  <a:pt x="2091990" y="1319021"/>
                </a:lnTo>
                <a:cubicBezTo>
                  <a:pt x="2091990" y="1349690"/>
                  <a:pt x="2073343" y="1376004"/>
                  <a:pt x="2046768" y="1387245"/>
                </a:cubicBezTo>
                <a:lnTo>
                  <a:pt x="2033674" y="1389888"/>
                </a:lnTo>
                <a:lnTo>
                  <a:pt x="58316" y="1389888"/>
                </a:lnTo>
                <a:lnTo>
                  <a:pt x="45222" y="1387245"/>
                </a:lnTo>
                <a:cubicBezTo>
                  <a:pt x="18647" y="1376004"/>
                  <a:pt x="0" y="1349690"/>
                  <a:pt x="0" y="1319021"/>
                </a:cubicBezTo>
                <a:lnTo>
                  <a:pt x="0" y="70355"/>
                </a:lnTo>
                <a:cubicBezTo>
                  <a:pt x="0" y="39686"/>
                  <a:pt x="18647" y="13372"/>
                  <a:pt x="45222" y="2132"/>
                </a:cubicBezTo>
                <a:close/>
              </a:path>
            </a:pathLst>
          </a:cu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57BF816-7761-47DF-B561-539A7CD2D970}"/>
              </a:ext>
            </a:extLst>
          </p:cNvPr>
          <p:cNvSpPr txBox="1"/>
          <p:nvPr/>
        </p:nvSpPr>
        <p:spPr>
          <a:xfrm>
            <a:off x="10512438" y="6105705"/>
            <a:ext cx="505445" cy="3822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bg2"/>
                </a:solidFill>
                <a:latin typeface="+mj-lt"/>
              </a:defRPr>
            </a:lvl1pPr>
          </a:lstStyle>
          <a:p>
            <a:pPr defTabSz="932418">
              <a:defRPr/>
            </a:pPr>
            <a:r>
              <a:rPr lang="en-US" sz="1836" dirty="0">
                <a:solidFill>
                  <a:srgbClr val="E7E6E6"/>
                </a:solidFill>
                <a:latin typeface="Calibri Light" panose="020F0302020204030204"/>
              </a:rPr>
              <a:t>iOS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525DD627-C972-4DEC-B2CF-64FB981AC55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161345" y="2938059"/>
            <a:ext cx="2113785" cy="2965515"/>
          </a:xfrm>
          <a:custGeom>
            <a:avLst/>
            <a:gdLst>
              <a:gd name="connsiteX0" fmla="*/ 50183 w 2072820"/>
              <a:gd name="connsiteY0" fmla="*/ 0 h 2908044"/>
              <a:gd name="connsiteX1" fmla="*/ 2022637 w 2072820"/>
              <a:gd name="connsiteY1" fmla="*/ 0 h 2908044"/>
              <a:gd name="connsiteX2" fmla="*/ 2072820 w 2072820"/>
              <a:gd name="connsiteY2" fmla="*/ 50183 h 2908044"/>
              <a:gd name="connsiteX3" fmla="*/ 2072820 w 2072820"/>
              <a:gd name="connsiteY3" fmla="*/ 2857861 h 2908044"/>
              <a:gd name="connsiteX4" fmla="*/ 2022637 w 2072820"/>
              <a:gd name="connsiteY4" fmla="*/ 2908044 h 2908044"/>
              <a:gd name="connsiteX5" fmla="*/ 50183 w 2072820"/>
              <a:gd name="connsiteY5" fmla="*/ 2908044 h 2908044"/>
              <a:gd name="connsiteX6" fmla="*/ 0 w 2072820"/>
              <a:gd name="connsiteY6" fmla="*/ 2857861 h 2908044"/>
              <a:gd name="connsiteX7" fmla="*/ 0 w 2072820"/>
              <a:gd name="connsiteY7" fmla="*/ 50183 h 2908044"/>
              <a:gd name="connsiteX8" fmla="*/ 50183 w 2072820"/>
              <a:gd name="connsiteY8" fmla="*/ 0 h 290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72820" h="2908044">
                <a:moveTo>
                  <a:pt x="50183" y="0"/>
                </a:moveTo>
                <a:lnTo>
                  <a:pt x="2022637" y="0"/>
                </a:lnTo>
                <a:cubicBezTo>
                  <a:pt x="2050352" y="0"/>
                  <a:pt x="2072820" y="22468"/>
                  <a:pt x="2072820" y="50183"/>
                </a:cubicBezTo>
                <a:lnTo>
                  <a:pt x="2072820" y="2857861"/>
                </a:lnTo>
                <a:cubicBezTo>
                  <a:pt x="2072820" y="2885576"/>
                  <a:pt x="2050352" y="2908044"/>
                  <a:pt x="2022637" y="2908044"/>
                </a:cubicBezTo>
                <a:lnTo>
                  <a:pt x="50183" y="2908044"/>
                </a:lnTo>
                <a:cubicBezTo>
                  <a:pt x="22468" y="2908044"/>
                  <a:pt x="0" y="2885576"/>
                  <a:pt x="0" y="2857861"/>
                </a:cubicBezTo>
                <a:lnTo>
                  <a:pt x="0" y="50183"/>
                </a:lnTo>
                <a:cubicBezTo>
                  <a:pt x="0" y="22468"/>
                  <a:pt x="22468" y="0"/>
                  <a:pt x="50183" y="0"/>
                </a:cubicBezTo>
                <a:close/>
              </a:path>
            </a:pathLst>
          </a:cu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8F31D61-28F4-4D3F-AAE8-0F9BFA1069B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2265387" y="4177195"/>
            <a:ext cx="2746290" cy="1726382"/>
          </a:xfrm>
          <a:custGeom>
            <a:avLst/>
            <a:gdLst>
              <a:gd name="connsiteX0" fmla="*/ 24549 w 2693068"/>
              <a:gd name="connsiteY0" fmla="*/ 0 h 1692925"/>
              <a:gd name="connsiteX1" fmla="*/ 2670167 w 2693068"/>
              <a:gd name="connsiteY1" fmla="*/ 0 h 1692925"/>
              <a:gd name="connsiteX2" fmla="*/ 2687826 w 2693068"/>
              <a:gd name="connsiteY2" fmla="*/ 7315 h 1692925"/>
              <a:gd name="connsiteX3" fmla="*/ 2693068 w 2693068"/>
              <a:gd name="connsiteY3" fmla="*/ 19970 h 1692925"/>
              <a:gd name="connsiteX4" fmla="*/ 2693068 w 2693068"/>
              <a:gd name="connsiteY4" fmla="*/ 1672951 h 1692925"/>
              <a:gd name="connsiteX5" fmla="*/ 2687826 w 2693068"/>
              <a:gd name="connsiteY5" fmla="*/ 1685606 h 1692925"/>
              <a:gd name="connsiteX6" fmla="*/ 2670157 w 2693068"/>
              <a:gd name="connsiteY6" fmla="*/ 1692925 h 1692925"/>
              <a:gd name="connsiteX7" fmla="*/ 24558 w 2693068"/>
              <a:gd name="connsiteY7" fmla="*/ 1692925 h 1692925"/>
              <a:gd name="connsiteX8" fmla="*/ 6889 w 2693068"/>
              <a:gd name="connsiteY8" fmla="*/ 1685606 h 1692925"/>
              <a:gd name="connsiteX9" fmla="*/ 0 w 2693068"/>
              <a:gd name="connsiteY9" fmla="*/ 1668975 h 1692925"/>
              <a:gd name="connsiteX10" fmla="*/ 0 w 2693068"/>
              <a:gd name="connsiteY10" fmla="*/ 23946 h 1692925"/>
              <a:gd name="connsiteX11" fmla="*/ 6889 w 2693068"/>
              <a:gd name="connsiteY11" fmla="*/ 7315 h 169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93068" h="1692925">
                <a:moveTo>
                  <a:pt x="24549" y="0"/>
                </a:moveTo>
                <a:lnTo>
                  <a:pt x="2670167" y="0"/>
                </a:lnTo>
                <a:lnTo>
                  <a:pt x="2687826" y="7315"/>
                </a:lnTo>
                <a:lnTo>
                  <a:pt x="2693068" y="19970"/>
                </a:lnTo>
                <a:lnTo>
                  <a:pt x="2693068" y="1672951"/>
                </a:lnTo>
                <a:lnTo>
                  <a:pt x="2687826" y="1685606"/>
                </a:lnTo>
                <a:cubicBezTo>
                  <a:pt x="2683304" y="1690128"/>
                  <a:pt x="2677057" y="1692925"/>
                  <a:pt x="2670157" y="1692925"/>
                </a:cubicBezTo>
                <a:lnTo>
                  <a:pt x="24558" y="1692925"/>
                </a:lnTo>
                <a:cubicBezTo>
                  <a:pt x="17658" y="1692925"/>
                  <a:pt x="11411" y="1690128"/>
                  <a:pt x="6889" y="1685606"/>
                </a:cubicBezTo>
                <a:lnTo>
                  <a:pt x="0" y="1668975"/>
                </a:lnTo>
                <a:lnTo>
                  <a:pt x="0" y="23946"/>
                </a:lnTo>
                <a:lnTo>
                  <a:pt x="6889" y="7315"/>
                </a:lnTo>
                <a:close/>
              </a:path>
            </a:pathLst>
          </a:cu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153" y="989305"/>
            <a:ext cx="839224" cy="839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18399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"/>
                            </p:stCondLst>
                            <p:childTnLst>
                              <p:par>
                                <p:cTn id="3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/>
      <p:bldP spid="18" grpId="0"/>
      <p:bldP spid="19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012072EB-3421-44FB-8CB4-25AE6B42BD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Payments</a:t>
            </a:r>
            <a:endParaRPr lang="en-US" sz="3060" i="1" dirty="0"/>
          </a:p>
        </p:txBody>
      </p:sp>
      <p:pic>
        <p:nvPicPr>
          <p:cNvPr id="2" name="payments">
            <a:hlinkClick r:id="" action="ppaction://media"/>
            <a:extLst>
              <a:ext uri="{FF2B5EF4-FFF2-40B4-BE49-F238E27FC236}">
                <a16:creationId xmlns:a16="http://schemas.microsoft.com/office/drawing/2014/main" id="{7D9C4127-A914-45FD-A0A5-00DA89F6E00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82225" y="668971"/>
            <a:ext cx="3296798" cy="58609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52ADED4-949B-462F-9B1B-2E2CA6C21EC3}"/>
              </a:ext>
            </a:extLst>
          </p:cNvPr>
          <p:cNvSpPr txBox="1"/>
          <p:nvPr/>
        </p:nvSpPr>
        <p:spPr>
          <a:xfrm>
            <a:off x="1048071" y="5298494"/>
            <a:ext cx="7720093" cy="647165"/>
          </a:xfrm>
          <a:prstGeom prst="rect">
            <a:avLst/>
          </a:prstGeom>
          <a:noFill/>
        </p:spPr>
        <p:txBody>
          <a:bodyPr wrap="square" lIns="186521" tIns="149217" rIns="186521" bIns="149217" rtlCol="0">
            <a:spAutoFit/>
          </a:bodyPr>
          <a:lstStyle/>
          <a:p>
            <a:pPr algn="ctr" defTabSz="932597">
              <a:lnSpc>
                <a:spcPct val="90000"/>
              </a:lnSpc>
              <a:spcAft>
                <a:spcPts val="612"/>
              </a:spcAft>
            </a:pPr>
            <a:r>
              <a:rPr lang="en-US" sz="2448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Learn More on </a:t>
            </a:r>
            <a:r>
              <a:rPr lang="en-US" sz="2448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  <a:hlinkClick r:id="rId5"/>
              </a:rPr>
              <a:t>Microsoft Seller Center</a:t>
            </a:r>
            <a:r>
              <a:rPr lang="en-US" sz="2448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!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AC3717-6AA0-424D-B0D1-B845C531F10A}"/>
              </a:ext>
            </a:extLst>
          </p:cNvPr>
          <p:cNvSpPr/>
          <p:nvPr/>
        </p:nvSpPr>
        <p:spPr>
          <a:xfrm>
            <a:off x="4996785" y="2164686"/>
            <a:ext cx="3806806" cy="2655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32597">
              <a:lnSpc>
                <a:spcPct val="200000"/>
              </a:lnSpc>
            </a:pPr>
            <a:r>
              <a:rPr lang="en-US" sz="2040" dirty="0">
                <a:solidFill>
                  <a:srgbClr val="FFFFFF"/>
                </a:solidFill>
                <a:latin typeface="Segoe UI Semilight"/>
              </a:rPr>
              <a:t>Stripe is currently supported</a:t>
            </a:r>
          </a:p>
          <a:p>
            <a:pPr defTabSz="932597">
              <a:lnSpc>
                <a:spcPct val="200000"/>
              </a:lnSpc>
            </a:pPr>
            <a:r>
              <a:rPr lang="en-US" sz="2040" dirty="0">
                <a:solidFill>
                  <a:srgbClr val="FFFFFF"/>
                </a:solidFill>
                <a:latin typeface="Segoe UI Semilight"/>
              </a:rPr>
              <a:t>Visit Microsoft Seller Center</a:t>
            </a:r>
          </a:p>
          <a:p>
            <a:pPr defTabSz="932597">
              <a:lnSpc>
                <a:spcPct val="200000"/>
              </a:lnSpc>
            </a:pPr>
            <a:r>
              <a:rPr lang="en-US" sz="2040" dirty="0">
                <a:solidFill>
                  <a:srgbClr val="FFFFFF"/>
                </a:solidFill>
                <a:latin typeface="Segoe UI Semilight"/>
              </a:rPr>
              <a:t>Obtain </a:t>
            </a:r>
            <a:r>
              <a:rPr lang="en-US" sz="2040" dirty="0" err="1">
                <a:solidFill>
                  <a:srgbClr val="FFFFFF"/>
                </a:solidFill>
                <a:latin typeface="Segoe UI Semilight"/>
              </a:rPr>
              <a:t>MerchantID</a:t>
            </a:r>
            <a:endParaRPr lang="en-US" sz="2040" dirty="0">
              <a:solidFill>
                <a:srgbClr val="FFFFFF"/>
              </a:solidFill>
              <a:latin typeface="Segoe UI Semilight"/>
            </a:endParaRPr>
          </a:p>
          <a:p>
            <a:pPr defTabSz="932597">
              <a:lnSpc>
                <a:spcPct val="200000"/>
              </a:lnSpc>
            </a:pPr>
            <a:r>
              <a:rPr lang="en-US" sz="2040" dirty="0">
                <a:solidFill>
                  <a:srgbClr val="FFFFFF"/>
                </a:solidFill>
                <a:latin typeface="Segoe UI Semilight"/>
              </a:rPr>
              <a:t>Start building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FDBE0F4-559B-4EB9-B0AF-4AFF888B6B43}"/>
              </a:ext>
            </a:extLst>
          </p:cNvPr>
          <p:cNvCxnSpPr>
            <a:cxnSpLocks/>
          </p:cNvCxnSpPr>
          <p:nvPr/>
        </p:nvCxnSpPr>
        <p:spPr>
          <a:xfrm>
            <a:off x="4908118" y="1901500"/>
            <a:ext cx="0" cy="3085520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AA33AC4-B179-4E64-BF53-D7CFC8CFC842}"/>
              </a:ext>
            </a:extLst>
          </p:cNvPr>
          <p:cNvSpPr/>
          <p:nvPr/>
        </p:nvSpPr>
        <p:spPr>
          <a:xfrm>
            <a:off x="194082" y="2374573"/>
            <a:ext cx="4802703" cy="2015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32597">
              <a:lnSpc>
                <a:spcPct val="200000"/>
              </a:lnSpc>
            </a:pPr>
            <a:r>
              <a:rPr lang="en-US" sz="2040" dirty="0">
                <a:solidFill>
                  <a:srgbClr val="FFFFFF"/>
                </a:solidFill>
                <a:latin typeface="Segoe UI Semilight"/>
              </a:rPr>
              <a:t>Works across most major platforms</a:t>
            </a:r>
          </a:p>
          <a:p>
            <a:pPr defTabSz="932597">
              <a:lnSpc>
                <a:spcPct val="200000"/>
              </a:lnSpc>
            </a:pPr>
            <a:r>
              <a:rPr lang="en-US" sz="2040" dirty="0">
                <a:solidFill>
                  <a:srgbClr val="FFFFFF"/>
                </a:solidFill>
                <a:latin typeface="Segoe UI Semilight"/>
              </a:rPr>
              <a:t>Fast and simple payment experience</a:t>
            </a:r>
          </a:p>
          <a:p>
            <a:pPr defTabSz="932597">
              <a:lnSpc>
                <a:spcPct val="200000"/>
              </a:lnSpc>
            </a:pPr>
            <a:r>
              <a:rPr lang="en-US" sz="2040" dirty="0">
                <a:solidFill>
                  <a:srgbClr val="FFFFFF"/>
                </a:solidFill>
                <a:latin typeface="Segoe UI Semilight"/>
              </a:rPr>
              <a:t>Bring commerce capabilities to your Bot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81CB2F6-50C5-42AA-BEF7-00F4BE342ED2}"/>
              </a:ext>
            </a:extLst>
          </p:cNvPr>
          <p:cNvSpPr/>
          <p:nvPr/>
        </p:nvSpPr>
        <p:spPr>
          <a:xfrm>
            <a:off x="1226315" y="5716413"/>
            <a:ext cx="7363605" cy="862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32597">
              <a:lnSpc>
                <a:spcPct val="200000"/>
              </a:lnSpc>
            </a:pPr>
            <a:r>
              <a:rPr lang="en-US" sz="2448" dirty="0">
                <a:solidFill>
                  <a:srgbClr val="FFFFFF"/>
                </a:solidFill>
                <a:latin typeface="Segoe UI Semilight"/>
              </a:rPr>
              <a:t>Read the </a:t>
            </a:r>
            <a:r>
              <a:rPr lang="en-US" sz="2448" dirty="0">
                <a:solidFill>
                  <a:srgbClr val="FFFFFF"/>
                </a:solidFill>
                <a:latin typeface="Segoe UI Semilight"/>
                <a:hlinkClick r:id="rId6"/>
              </a:rPr>
              <a:t>integration guide</a:t>
            </a:r>
            <a:r>
              <a:rPr lang="en-US" sz="2448" dirty="0">
                <a:solidFill>
                  <a:srgbClr val="FFFFFF"/>
                </a:solidFill>
                <a:latin typeface="Segoe UI Semilight"/>
              </a:rPr>
              <a:t> for the Bot Framework. </a:t>
            </a:r>
          </a:p>
        </p:txBody>
      </p:sp>
    </p:spTree>
    <p:extLst>
      <p:ext uri="{BB962C8B-B14F-4D97-AF65-F5344CB8AC3E}">
        <p14:creationId xmlns:p14="http://schemas.microsoft.com/office/powerpoint/2010/main" val="4193947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99FA369-A7B9-4CA9-8E8C-82DF244848FF}"/>
              </a:ext>
            </a:extLst>
          </p:cNvPr>
          <p:cNvSpPr/>
          <p:nvPr/>
        </p:nvSpPr>
        <p:spPr bwMode="auto">
          <a:xfrm>
            <a:off x="468367" y="3175008"/>
            <a:ext cx="3730596" cy="3583019"/>
          </a:xfrm>
          <a:prstGeom prst="rect">
            <a:avLst/>
          </a:prstGeom>
          <a:noFill/>
          <a:ln w="9525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51028" fontAlgn="base">
              <a:spcBef>
                <a:spcPts val="612"/>
              </a:spcBef>
              <a:spcAft>
                <a:spcPct val="0"/>
              </a:spcAft>
            </a:pPr>
            <a:endParaRPr lang="en-US" sz="2040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7CB869A-CE1B-4449-994D-06CA053A7B8E}"/>
              </a:ext>
            </a:extLst>
          </p:cNvPr>
          <p:cNvSpPr/>
          <p:nvPr/>
        </p:nvSpPr>
        <p:spPr bwMode="auto">
          <a:xfrm>
            <a:off x="4354122" y="3175008"/>
            <a:ext cx="3730596" cy="3583019"/>
          </a:xfrm>
          <a:prstGeom prst="rect">
            <a:avLst/>
          </a:prstGeom>
          <a:noFill/>
          <a:ln w="9525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51028" fontAlgn="base">
              <a:spcBef>
                <a:spcPts val="612"/>
              </a:spcBef>
              <a:spcAft>
                <a:spcPct val="0"/>
              </a:spcAft>
            </a:pPr>
            <a:endParaRPr lang="en-US" sz="2040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66639B0-809C-48D7-90EB-12C3F3C49940}"/>
              </a:ext>
            </a:extLst>
          </p:cNvPr>
          <p:cNvSpPr/>
          <p:nvPr/>
        </p:nvSpPr>
        <p:spPr bwMode="auto">
          <a:xfrm>
            <a:off x="8239879" y="3175008"/>
            <a:ext cx="3730596" cy="3583019"/>
          </a:xfrm>
          <a:prstGeom prst="rect">
            <a:avLst/>
          </a:prstGeom>
          <a:noFill/>
          <a:ln w="9525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51028" fontAlgn="base">
              <a:spcBef>
                <a:spcPts val="612"/>
              </a:spcBef>
              <a:spcAft>
                <a:spcPct val="0"/>
              </a:spcAft>
            </a:pPr>
            <a:endParaRPr lang="en-US" sz="2040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A297717-C116-4189-B475-7B775DC0C288}"/>
              </a:ext>
            </a:extLst>
          </p:cNvPr>
          <p:cNvSpPr/>
          <p:nvPr/>
        </p:nvSpPr>
        <p:spPr bwMode="auto">
          <a:xfrm>
            <a:off x="558897" y="3269897"/>
            <a:ext cx="3549533" cy="3393241"/>
          </a:xfrm>
          <a:prstGeom prst="rect">
            <a:avLst/>
          </a:prstGeom>
          <a:solidFill>
            <a:schemeClr val="tx1">
              <a:lumMod val="85000"/>
            </a:schemeClr>
          </a:solidFill>
          <a:ln w="31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186521" rIns="93260" bIns="932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r>
              <a:rPr lang="en-US" sz="2448" dirty="0">
                <a:solidFill>
                  <a:srgbClr val="00BCF2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SPEECH IN PROTOCOLS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C78AE10-0056-4AA5-A7CA-21633924C7EF}"/>
              </a:ext>
            </a:extLst>
          </p:cNvPr>
          <p:cNvGrpSpPr/>
          <p:nvPr/>
        </p:nvGrpSpPr>
        <p:grpSpPr>
          <a:xfrm>
            <a:off x="717152" y="4126662"/>
            <a:ext cx="3233025" cy="2421497"/>
            <a:chOff x="968454" y="3983747"/>
            <a:chExt cx="2635274" cy="2374232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846EE86-1948-4796-8EC6-F80FC1BDEE47}"/>
                </a:ext>
              </a:extLst>
            </p:cNvPr>
            <p:cNvSpPr/>
            <p:nvPr/>
          </p:nvSpPr>
          <p:spPr>
            <a:xfrm>
              <a:off x="968455" y="3983747"/>
              <a:ext cx="2635273" cy="593431"/>
            </a:xfrm>
            <a:prstGeom prst="rect">
              <a:avLst/>
            </a:prstGeom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 defTabSz="932597"/>
              <a:r>
                <a:rPr lang="en-US" sz="2040" dirty="0" err="1">
                  <a:solidFill>
                    <a:srgbClr val="505050"/>
                  </a:solidFill>
                  <a:latin typeface="Segoe UI Semilight"/>
                </a:rPr>
                <a:t>DirectLine</a:t>
              </a:r>
              <a:r>
                <a:rPr lang="en-US" sz="2040" dirty="0">
                  <a:solidFill>
                    <a:srgbClr val="505050"/>
                  </a:solidFill>
                  <a:latin typeface="Segoe UI Semilight"/>
                </a:rPr>
                <a:t> Support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699BEDD-2996-4682-844E-62825AFCA02C}"/>
                </a:ext>
              </a:extLst>
            </p:cNvPr>
            <p:cNvSpPr/>
            <p:nvPr/>
          </p:nvSpPr>
          <p:spPr>
            <a:xfrm>
              <a:off x="968455" y="4874148"/>
              <a:ext cx="2635273" cy="593431"/>
            </a:xfrm>
            <a:prstGeom prst="rect">
              <a:avLst/>
            </a:prstGeom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 defTabSz="932597"/>
              <a:r>
                <a:rPr lang="en-US" sz="2040" dirty="0" err="1">
                  <a:solidFill>
                    <a:srgbClr val="505050"/>
                  </a:solidFill>
                  <a:latin typeface="Segoe UI Semilight"/>
                </a:rPr>
                <a:t>WebChat</a:t>
              </a:r>
              <a:r>
                <a:rPr lang="en-US" sz="2040" dirty="0">
                  <a:solidFill>
                    <a:srgbClr val="505050"/>
                  </a:solidFill>
                  <a:latin typeface="Segoe UI Semilight"/>
                </a:rPr>
                <a:t> Control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3E9B2E4-678B-4F9F-8C6B-6673F7CB3427}"/>
                </a:ext>
              </a:extLst>
            </p:cNvPr>
            <p:cNvSpPr/>
            <p:nvPr/>
          </p:nvSpPr>
          <p:spPr>
            <a:xfrm>
              <a:off x="968455" y="5764548"/>
              <a:ext cx="2635273" cy="593431"/>
            </a:xfrm>
            <a:prstGeom prst="rect">
              <a:avLst/>
            </a:prstGeom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 defTabSz="932597"/>
              <a:r>
                <a:rPr lang="en-US" sz="2040" dirty="0">
                  <a:solidFill>
                    <a:srgbClr val="505050"/>
                  </a:solidFill>
                  <a:latin typeface="Segoe UI Semilight"/>
                </a:rPr>
                <a:t>Cortana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97617FF6-F502-467C-B922-D363F701D22B}"/>
                </a:ext>
              </a:extLst>
            </p:cNvPr>
            <p:cNvCxnSpPr>
              <a:cxnSpLocks/>
            </p:cNvCxnSpPr>
            <p:nvPr/>
          </p:nvCxnSpPr>
          <p:spPr>
            <a:xfrm>
              <a:off x="968454" y="4725663"/>
              <a:ext cx="2635273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A865571-3D27-4E9D-BA07-47FC838F2AAA}"/>
                </a:ext>
              </a:extLst>
            </p:cNvPr>
            <p:cNvCxnSpPr>
              <a:cxnSpLocks/>
            </p:cNvCxnSpPr>
            <p:nvPr/>
          </p:nvCxnSpPr>
          <p:spPr>
            <a:xfrm>
              <a:off x="968454" y="5616064"/>
              <a:ext cx="2635273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</p:cxn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2687D0A9-4B3F-4A65-A095-4ACF2664EADF}"/>
              </a:ext>
            </a:extLst>
          </p:cNvPr>
          <p:cNvSpPr/>
          <p:nvPr/>
        </p:nvSpPr>
        <p:spPr bwMode="auto">
          <a:xfrm>
            <a:off x="4444653" y="3269897"/>
            <a:ext cx="3549533" cy="3393241"/>
          </a:xfrm>
          <a:prstGeom prst="rect">
            <a:avLst/>
          </a:prstGeom>
          <a:solidFill>
            <a:schemeClr val="tx1">
              <a:lumMod val="85000"/>
            </a:schemeClr>
          </a:solidFill>
          <a:ln w="31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186521" rIns="93260" bIns="932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r>
              <a:rPr lang="en-US" sz="2448" dirty="0">
                <a:solidFill>
                  <a:srgbClr val="00BCF2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SPEECH IN SDKS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0615D8E-3839-4FB2-ABC5-A8CA8A17F79C}"/>
              </a:ext>
            </a:extLst>
          </p:cNvPr>
          <p:cNvSpPr/>
          <p:nvPr/>
        </p:nvSpPr>
        <p:spPr bwMode="auto">
          <a:xfrm>
            <a:off x="8330409" y="3269897"/>
            <a:ext cx="3549533" cy="3393241"/>
          </a:xfrm>
          <a:prstGeom prst="rect">
            <a:avLst/>
          </a:prstGeom>
          <a:solidFill>
            <a:schemeClr val="tx1">
              <a:lumMod val="85000"/>
            </a:schemeClr>
          </a:solidFill>
          <a:ln w="31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186521" rIns="93260" bIns="932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r>
              <a:rPr lang="en-US" sz="2448" dirty="0">
                <a:solidFill>
                  <a:srgbClr val="00BCF2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SPEECH IN LUIS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989D73D-7230-489F-B105-C197D16FD327}"/>
              </a:ext>
            </a:extLst>
          </p:cNvPr>
          <p:cNvGrpSpPr/>
          <p:nvPr/>
        </p:nvGrpSpPr>
        <p:grpSpPr>
          <a:xfrm>
            <a:off x="4602907" y="4126662"/>
            <a:ext cx="3233025" cy="2421497"/>
            <a:chOff x="968454" y="3983747"/>
            <a:chExt cx="2635274" cy="237423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E49F67D-2BCB-4BFB-BD8D-FC1635BC3103}"/>
                </a:ext>
              </a:extLst>
            </p:cNvPr>
            <p:cNvSpPr/>
            <p:nvPr/>
          </p:nvSpPr>
          <p:spPr>
            <a:xfrm>
              <a:off x="968455" y="3983747"/>
              <a:ext cx="2635273" cy="593431"/>
            </a:xfrm>
            <a:prstGeom prst="rect">
              <a:avLst/>
            </a:prstGeom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 defTabSz="932597"/>
              <a:r>
                <a:rPr lang="en-US" sz="2040" dirty="0">
                  <a:solidFill>
                    <a:srgbClr val="505050"/>
                  </a:solidFill>
                  <a:latin typeface="Segoe UI Semilight"/>
                </a:rPr>
                <a:t>SSML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AC9ED18-2E3F-4683-93D4-6A9F53EE2E3F}"/>
                </a:ext>
              </a:extLst>
            </p:cNvPr>
            <p:cNvSpPr/>
            <p:nvPr/>
          </p:nvSpPr>
          <p:spPr>
            <a:xfrm>
              <a:off x="968455" y="4874148"/>
              <a:ext cx="2635273" cy="593431"/>
            </a:xfrm>
            <a:prstGeom prst="rect">
              <a:avLst/>
            </a:prstGeom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 defTabSz="932597"/>
              <a:r>
                <a:rPr lang="en-US" sz="2040" dirty="0">
                  <a:solidFill>
                    <a:srgbClr val="505050"/>
                  </a:solidFill>
                  <a:latin typeface="Segoe UI Semilight"/>
                </a:rPr>
                <a:t>Speech Friendly Prompts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9B8940D-B879-41DB-B35D-D54C7027A423}"/>
                </a:ext>
              </a:extLst>
            </p:cNvPr>
            <p:cNvSpPr/>
            <p:nvPr/>
          </p:nvSpPr>
          <p:spPr>
            <a:xfrm>
              <a:off x="968455" y="5764548"/>
              <a:ext cx="2635273" cy="593431"/>
            </a:xfrm>
            <a:prstGeom prst="rect">
              <a:avLst/>
            </a:prstGeom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 defTabSz="932597"/>
              <a:r>
                <a:rPr lang="en-US" sz="2040" dirty="0">
                  <a:solidFill>
                    <a:srgbClr val="505050"/>
                  </a:solidFill>
                  <a:latin typeface="Segoe UI Semilight"/>
                </a:rPr>
                <a:t>Conversation Management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7464ED27-15CC-4208-B8E2-1F807013F551}"/>
                </a:ext>
              </a:extLst>
            </p:cNvPr>
            <p:cNvCxnSpPr>
              <a:cxnSpLocks/>
            </p:cNvCxnSpPr>
            <p:nvPr/>
          </p:nvCxnSpPr>
          <p:spPr>
            <a:xfrm>
              <a:off x="968454" y="4725663"/>
              <a:ext cx="2635273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01EE6AA2-A77B-4E83-A8A1-CBD7F10C337A}"/>
                </a:ext>
              </a:extLst>
            </p:cNvPr>
            <p:cNvCxnSpPr>
              <a:cxnSpLocks/>
            </p:cNvCxnSpPr>
            <p:nvPr/>
          </p:nvCxnSpPr>
          <p:spPr>
            <a:xfrm>
              <a:off x="968454" y="5616064"/>
              <a:ext cx="2635273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</p:cxn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F9C049A-669C-49FA-A8EA-EE36548CEE65}"/>
              </a:ext>
            </a:extLst>
          </p:cNvPr>
          <p:cNvGrpSpPr/>
          <p:nvPr/>
        </p:nvGrpSpPr>
        <p:grpSpPr>
          <a:xfrm>
            <a:off x="8488663" y="4580725"/>
            <a:ext cx="3233025" cy="1513371"/>
            <a:chOff x="968454" y="3983747"/>
            <a:chExt cx="2635274" cy="1483832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E9E9BFD-07B0-4A29-9A04-4CB929BD8BF2}"/>
                </a:ext>
              </a:extLst>
            </p:cNvPr>
            <p:cNvSpPr/>
            <p:nvPr/>
          </p:nvSpPr>
          <p:spPr>
            <a:xfrm>
              <a:off x="968455" y="3983747"/>
              <a:ext cx="2635273" cy="593431"/>
            </a:xfrm>
            <a:prstGeom prst="rect">
              <a:avLst/>
            </a:prstGeom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 defTabSz="932597"/>
              <a:r>
                <a:rPr lang="en-US" sz="2040" dirty="0">
                  <a:solidFill>
                    <a:srgbClr val="505050"/>
                  </a:solidFill>
                  <a:latin typeface="Segoe UI Semilight"/>
                </a:rPr>
                <a:t>Modeled Conversations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5672345-9CFB-461A-9B59-99F75D834B15}"/>
                </a:ext>
              </a:extLst>
            </p:cNvPr>
            <p:cNvSpPr/>
            <p:nvPr/>
          </p:nvSpPr>
          <p:spPr>
            <a:xfrm>
              <a:off x="968455" y="4874148"/>
              <a:ext cx="2635273" cy="593431"/>
            </a:xfrm>
            <a:prstGeom prst="rect">
              <a:avLst/>
            </a:prstGeom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 defTabSz="932597"/>
              <a:r>
                <a:rPr lang="en-US" sz="2040" dirty="0">
                  <a:solidFill>
                    <a:srgbClr val="505050"/>
                  </a:solidFill>
                  <a:latin typeface="Segoe UI Semilight"/>
                </a:rPr>
                <a:t>Common Model (Cortana, Bing Speech, Custom Speech Recognition)</a:t>
              </a: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FBBCBA5-D13C-41C4-8CB3-46917C0D1D13}"/>
                </a:ext>
              </a:extLst>
            </p:cNvPr>
            <p:cNvCxnSpPr>
              <a:cxnSpLocks/>
            </p:cNvCxnSpPr>
            <p:nvPr/>
          </p:nvCxnSpPr>
          <p:spPr>
            <a:xfrm>
              <a:off x="968454" y="4725663"/>
              <a:ext cx="2635273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</p:cxnSp>
      </p:grpSp>
      <p:sp>
        <p:nvSpPr>
          <p:cNvPr id="34" name="Title 3">
            <a:extLst>
              <a:ext uri="{FF2B5EF4-FFF2-40B4-BE49-F238E27FC236}">
                <a16:creationId xmlns:a16="http://schemas.microsoft.com/office/drawing/2014/main" id="{5E878311-02B9-4F8C-A3B0-0BBFEA051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5481" y="295274"/>
            <a:ext cx="11887878" cy="917575"/>
          </a:xfrm>
        </p:spPr>
        <p:txBody>
          <a:bodyPr/>
          <a:lstStyle/>
          <a:p>
            <a:pPr algn="ctr"/>
            <a:r>
              <a:rPr lang="en-US" dirty="0"/>
              <a:t>Speech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EF5E9A9-2E99-41E6-90BA-B2D3B39EEAF3}"/>
              </a:ext>
            </a:extLst>
          </p:cNvPr>
          <p:cNvCxnSpPr>
            <a:cxnSpLocks/>
          </p:cNvCxnSpPr>
          <p:nvPr/>
        </p:nvCxnSpPr>
        <p:spPr>
          <a:xfrm>
            <a:off x="3156139" y="1408915"/>
            <a:ext cx="6124197" cy="0"/>
          </a:xfrm>
          <a:prstGeom prst="line">
            <a:avLst/>
          </a:prstGeom>
          <a:ln w="9525">
            <a:solidFill>
              <a:srgbClr val="ADD8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itle 7">
            <a:extLst>
              <a:ext uri="{FF2B5EF4-FFF2-40B4-BE49-F238E27FC236}">
                <a16:creationId xmlns:a16="http://schemas.microsoft.com/office/drawing/2014/main" id="{5CCBD64F-FA70-4ABC-B280-E47D883561BD}"/>
              </a:ext>
            </a:extLst>
          </p:cNvPr>
          <p:cNvSpPr txBox="1">
            <a:spLocks/>
          </p:cNvSpPr>
          <p:nvPr/>
        </p:nvSpPr>
        <p:spPr>
          <a:xfrm>
            <a:off x="2232006" y="1891903"/>
            <a:ext cx="7894745" cy="1204938"/>
          </a:xfrm>
          <a:prstGeom prst="rect">
            <a:avLst/>
          </a:prstGeom>
        </p:spPr>
        <p:txBody>
          <a:bodyPr vert="horz" lIns="233118" tIns="46623" rIns="93247" bIns="46623" rtlCol="0" anchor="ctr">
            <a:noAutofit/>
          </a:bodyPr>
          <a:lstStyle>
            <a:lvl1pPr algn="ctr" defTabSz="544237" rtl="0" eaLnBrk="1" latinLnBrk="0" hangingPunct="1">
              <a:spcBef>
                <a:spcPct val="0"/>
              </a:spcBef>
              <a:buNone/>
              <a:defRPr sz="3000" kern="1200" cap="all" spc="1000" baseline="0">
                <a:solidFill>
                  <a:schemeClr val="bg1"/>
                </a:solidFill>
                <a:latin typeface="Segoe UI Semilight" panose="020B0402040204020203" pitchFamily="34" charset="0"/>
                <a:ea typeface="+mj-ea"/>
                <a:cs typeface="Segoe UI Semilight" panose="020B0402040204020203" pitchFamily="34" charset="0"/>
              </a:defRPr>
            </a:lvl1pPr>
          </a:lstStyle>
          <a:p>
            <a:pPr defTabSz="554960">
              <a:defRPr/>
            </a:pPr>
            <a:r>
              <a:rPr lang="en-US" sz="1836" spc="1020" dirty="0">
                <a:solidFill>
                  <a:prstClr val="white"/>
                </a:solidFill>
              </a:rPr>
              <a:t>Deep Integration</a:t>
            </a:r>
          </a:p>
          <a:p>
            <a:pPr defTabSz="554960">
              <a:defRPr/>
            </a:pPr>
            <a:r>
              <a:rPr lang="en-US" sz="1836" spc="1020" dirty="0">
                <a:solidFill>
                  <a:prstClr val="white"/>
                </a:solidFill>
              </a:rPr>
              <a:t>Across the Bot Framework</a:t>
            </a:r>
          </a:p>
        </p:txBody>
      </p:sp>
    </p:spTree>
    <p:extLst>
      <p:ext uri="{BB962C8B-B14F-4D97-AF65-F5344CB8AC3E}">
        <p14:creationId xmlns:p14="http://schemas.microsoft.com/office/powerpoint/2010/main" val="288040304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DD56BECC-4E31-43AF-8889-C898338C6709}"/>
              </a:ext>
            </a:extLst>
          </p:cNvPr>
          <p:cNvSpPr/>
          <p:nvPr/>
        </p:nvSpPr>
        <p:spPr>
          <a:xfrm>
            <a:off x="7129529" y="6085221"/>
            <a:ext cx="2855511" cy="2241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32597"/>
            <a:r>
              <a:rPr lang="en-US" sz="1428" dirty="0">
                <a:solidFill>
                  <a:srgbClr val="FFFFFF"/>
                </a:solidFill>
                <a:latin typeface="Segoe UI Semilight"/>
              </a:rPr>
              <a:t>(*) Recognizers are open-sourced.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6F29008-C5EB-46C4-865D-156266E3C228}"/>
              </a:ext>
            </a:extLst>
          </p:cNvPr>
          <p:cNvSpPr/>
          <p:nvPr/>
        </p:nvSpPr>
        <p:spPr>
          <a:xfrm>
            <a:off x="6218237" y="3030018"/>
            <a:ext cx="5850943" cy="478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32597"/>
            <a:r>
              <a:rPr lang="en-US" sz="2448" dirty="0">
                <a:solidFill>
                  <a:srgbClr val="00BCF2"/>
                </a:solidFill>
                <a:latin typeface="Segoe UI Semibold" panose="020B0702040204020203" pitchFamily="34" charset="0"/>
                <a:cs typeface="Segoe UI" pitchFamily="34" charset="0"/>
              </a:rPr>
              <a:t>More New Features</a:t>
            </a:r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id="{735AD1E8-4D2A-421A-8B14-D594354FD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5481" y="295274"/>
            <a:ext cx="11887878" cy="917575"/>
          </a:xfrm>
        </p:spPr>
        <p:txBody>
          <a:bodyPr/>
          <a:lstStyle/>
          <a:p>
            <a:pPr algn="ctr"/>
            <a:r>
              <a:rPr lang="en-US" dirty="0"/>
              <a:t>LUIS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50CB44E-0D4F-45F2-A2D7-0DA4D0AD96F6}"/>
              </a:ext>
            </a:extLst>
          </p:cNvPr>
          <p:cNvCxnSpPr>
            <a:cxnSpLocks/>
          </p:cNvCxnSpPr>
          <p:nvPr/>
        </p:nvCxnSpPr>
        <p:spPr>
          <a:xfrm>
            <a:off x="3156139" y="1408915"/>
            <a:ext cx="6124197" cy="0"/>
          </a:xfrm>
          <a:prstGeom prst="line">
            <a:avLst/>
          </a:prstGeom>
          <a:ln w="9525">
            <a:solidFill>
              <a:srgbClr val="ADD8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7">
            <a:extLst>
              <a:ext uri="{FF2B5EF4-FFF2-40B4-BE49-F238E27FC236}">
                <a16:creationId xmlns:a16="http://schemas.microsoft.com/office/drawing/2014/main" id="{3EAF6F5F-8B45-4529-9986-0A3B6E6A70C1}"/>
              </a:ext>
            </a:extLst>
          </p:cNvPr>
          <p:cNvSpPr txBox="1">
            <a:spLocks/>
          </p:cNvSpPr>
          <p:nvPr/>
        </p:nvSpPr>
        <p:spPr>
          <a:xfrm>
            <a:off x="2232006" y="1891903"/>
            <a:ext cx="7894745" cy="1204938"/>
          </a:xfrm>
          <a:prstGeom prst="rect">
            <a:avLst/>
          </a:prstGeom>
        </p:spPr>
        <p:txBody>
          <a:bodyPr vert="horz" lIns="233118" tIns="46623" rIns="93247" bIns="46623" rtlCol="0" anchor="ctr">
            <a:noAutofit/>
          </a:bodyPr>
          <a:lstStyle>
            <a:lvl1pPr algn="ctr" defTabSz="544237" rtl="0" eaLnBrk="1" latinLnBrk="0" hangingPunct="1">
              <a:spcBef>
                <a:spcPct val="0"/>
              </a:spcBef>
              <a:buNone/>
              <a:defRPr sz="3000" kern="1200" cap="all" spc="1000" baseline="0">
                <a:solidFill>
                  <a:schemeClr val="bg1"/>
                </a:solidFill>
                <a:latin typeface="Segoe UI Semilight" panose="020B0402040204020203" pitchFamily="34" charset="0"/>
                <a:ea typeface="+mj-ea"/>
                <a:cs typeface="Segoe UI Semilight" panose="020B0402040204020203" pitchFamily="34" charset="0"/>
              </a:defRPr>
            </a:lvl1pPr>
          </a:lstStyle>
          <a:p>
            <a:pPr defTabSz="554960">
              <a:defRPr/>
            </a:pPr>
            <a:r>
              <a:rPr lang="en-US" sz="1836" spc="1020" dirty="0">
                <a:solidFill>
                  <a:prstClr val="white"/>
                </a:solidFill>
              </a:rPr>
              <a:t>Language Understanding</a:t>
            </a: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A4867604-8AE7-42E4-AF35-ECCAB83BD26D}"/>
              </a:ext>
            </a:extLst>
          </p:cNvPr>
          <p:cNvSpPr/>
          <p:nvPr/>
        </p:nvSpPr>
        <p:spPr bwMode="auto">
          <a:xfrm>
            <a:off x="857589" y="3525327"/>
            <a:ext cx="4795056" cy="1829514"/>
          </a:xfrm>
          <a:custGeom>
            <a:avLst/>
            <a:gdLst>
              <a:gd name="connsiteX0" fmla="*/ 3628724 w 3628724"/>
              <a:gd name="connsiteY0" fmla="*/ 0 h 5111015"/>
              <a:gd name="connsiteX1" fmla="*/ 0 w 3628724"/>
              <a:gd name="connsiteY1" fmla="*/ 0 h 5111015"/>
              <a:gd name="connsiteX2" fmla="*/ 0 w 3628724"/>
              <a:gd name="connsiteY2" fmla="*/ 5111015 h 51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28724" h="5111015">
                <a:moveTo>
                  <a:pt x="3628724" y="0"/>
                </a:moveTo>
                <a:lnTo>
                  <a:pt x="0" y="0"/>
                </a:lnTo>
                <a:lnTo>
                  <a:pt x="0" y="5111015"/>
                </a:lnTo>
              </a:path>
            </a:pathLst>
          </a:custGeom>
          <a:noFill/>
          <a:ln w="3175">
            <a:solidFill>
              <a:schemeClr val="tx1"/>
            </a:solidFill>
            <a:headEnd type="oval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6840F013-E109-449D-87B7-4E554CE4E54C}"/>
              </a:ext>
            </a:extLst>
          </p:cNvPr>
          <p:cNvSpPr/>
          <p:nvPr/>
        </p:nvSpPr>
        <p:spPr bwMode="auto">
          <a:xfrm>
            <a:off x="857589" y="2990483"/>
            <a:ext cx="5409423" cy="534844"/>
          </a:xfrm>
          <a:prstGeom prst="rect">
            <a:avLst/>
          </a:prstGeom>
          <a:noFill/>
          <a:ln w="31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r>
              <a:rPr lang="en-US" sz="2448" dirty="0">
                <a:solidFill>
                  <a:srgbClr val="00BCF2"/>
                </a:solidFill>
                <a:latin typeface="Segoe UI Semibold" panose="020B0702040204020203" pitchFamily="34" charset="0"/>
                <a:ea typeface="Segoe UI" pitchFamily="34" charset="0"/>
                <a:cs typeface="Segoe UI" pitchFamily="34" charset="0"/>
              </a:rPr>
              <a:t>Top Requested Features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F287749B-4041-4A25-B23F-9A3AC8A42D54}"/>
              </a:ext>
            </a:extLst>
          </p:cNvPr>
          <p:cNvSpPr/>
          <p:nvPr/>
        </p:nvSpPr>
        <p:spPr bwMode="auto">
          <a:xfrm>
            <a:off x="795256" y="3723943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35D4E56E-4BE8-4B6F-BC01-B2B5B9CF2710}"/>
              </a:ext>
            </a:extLst>
          </p:cNvPr>
          <p:cNvSpPr/>
          <p:nvPr/>
        </p:nvSpPr>
        <p:spPr bwMode="auto">
          <a:xfrm>
            <a:off x="795256" y="4268360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DAB36FC2-47B6-4877-A31F-17A3C7B73B9C}"/>
              </a:ext>
            </a:extLst>
          </p:cNvPr>
          <p:cNvSpPr/>
          <p:nvPr/>
        </p:nvSpPr>
        <p:spPr bwMode="auto">
          <a:xfrm>
            <a:off x="795256" y="4812777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346CC6D-4EBD-410A-84B3-9B3BC2A734C8}"/>
              </a:ext>
            </a:extLst>
          </p:cNvPr>
          <p:cNvSpPr/>
          <p:nvPr/>
        </p:nvSpPr>
        <p:spPr bwMode="auto">
          <a:xfrm>
            <a:off x="857589" y="3525327"/>
            <a:ext cx="5322180" cy="932742"/>
          </a:xfrm>
          <a:prstGeom prst="rect">
            <a:avLst/>
          </a:prstGeom>
          <a:noFill/>
          <a:ln w="31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9781" tIns="93260" rIns="93260" bIns="4663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Production Staging and Versioning</a:t>
            </a:r>
          </a:p>
          <a:p>
            <a:pPr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More Languages (Dutch, Korean, dialects)</a:t>
            </a:r>
          </a:p>
          <a:p>
            <a:pPr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Increased Intent and Entity Limits </a:t>
            </a:r>
          </a:p>
          <a:p>
            <a:pPr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25 Customizable Prebuilt Domains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3345FD06-D2E6-4B4C-BDB1-F2F6F011AC44}"/>
              </a:ext>
            </a:extLst>
          </p:cNvPr>
          <p:cNvSpPr/>
          <p:nvPr/>
        </p:nvSpPr>
        <p:spPr bwMode="auto">
          <a:xfrm>
            <a:off x="795256" y="5354841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9580E454-33AC-40B7-BBFD-0A7B33970D82}"/>
              </a:ext>
            </a:extLst>
          </p:cNvPr>
          <p:cNvSpPr/>
          <p:nvPr/>
        </p:nvSpPr>
        <p:spPr bwMode="auto">
          <a:xfrm>
            <a:off x="6575625" y="3525327"/>
            <a:ext cx="4795056" cy="1829514"/>
          </a:xfrm>
          <a:custGeom>
            <a:avLst/>
            <a:gdLst>
              <a:gd name="connsiteX0" fmla="*/ 3628724 w 3628724"/>
              <a:gd name="connsiteY0" fmla="*/ 0 h 5111015"/>
              <a:gd name="connsiteX1" fmla="*/ 0 w 3628724"/>
              <a:gd name="connsiteY1" fmla="*/ 0 h 5111015"/>
              <a:gd name="connsiteX2" fmla="*/ 0 w 3628724"/>
              <a:gd name="connsiteY2" fmla="*/ 5111015 h 51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28724" h="5111015">
                <a:moveTo>
                  <a:pt x="3628724" y="0"/>
                </a:moveTo>
                <a:lnTo>
                  <a:pt x="0" y="0"/>
                </a:lnTo>
                <a:lnTo>
                  <a:pt x="0" y="5111015"/>
                </a:lnTo>
              </a:path>
            </a:pathLst>
          </a:custGeom>
          <a:noFill/>
          <a:ln w="3175">
            <a:solidFill>
              <a:schemeClr val="tx1"/>
            </a:solidFill>
            <a:headEnd type="oval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A9AB0928-1528-4BC5-9D47-BF7B5D13E0C5}"/>
              </a:ext>
            </a:extLst>
          </p:cNvPr>
          <p:cNvSpPr/>
          <p:nvPr/>
        </p:nvSpPr>
        <p:spPr bwMode="auto">
          <a:xfrm>
            <a:off x="6513291" y="3723943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108CC3D5-D409-42C5-A4C8-96F9D75672A2}"/>
              </a:ext>
            </a:extLst>
          </p:cNvPr>
          <p:cNvSpPr/>
          <p:nvPr/>
        </p:nvSpPr>
        <p:spPr bwMode="auto">
          <a:xfrm>
            <a:off x="6513291" y="4268360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C6DFCE39-28F6-470B-A653-612CD4037702}"/>
              </a:ext>
            </a:extLst>
          </p:cNvPr>
          <p:cNvSpPr/>
          <p:nvPr/>
        </p:nvSpPr>
        <p:spPr bwMode="auto">
          <a:xfrm>
            <a:off x="6513291" y="4812777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9BC0902-73F7-475F-887A-7943219094B1}"/>
              </a:ext>
            </a:extLst>
          </p:cNvPr>
          <p:cNvSpPr/>
          <p:nvPr/>
        </p:nvSpPr>
        <p:spPr bwMode="auto">
          <a:xfrm>
            <a:off x="6575624" y="3525327"/>
            <a:ext cx="5322180" cy="932742"/>
          </a:xfrm>
          <a:prstGeom prst="rect">
            <a:avLst/>
          </a:prstGeom>
          <a:noFill/>
          <a:ln w="31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9781" tIns="93260" rIns="93260" bIns="4663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Lists</a:t>
            </a:r>
          </a:p>
          <a:p>
            <a:pPr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Improved Recognizers(*)</a:t>
            </a:r>
          </a:p>
          <a:p>
            <a:pPr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Semantic Dictionaries</a:t>
            </a:r>
          </a:p>
          <a:p>
            <a:pPr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Spell Checking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35E82842-5B2E-4D7D-A625-610AAFD72166}"/>
              </a:ext>
            </a:extLst>
          </p:cNvPr>
          <p:cNvSpPr/>
          <p:nvPr/>
        </p:nvSpPr>
        <p:spPr bwMode="auto">
          <a:xfrm>
            <a:off x="6513291" y="5354841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79731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EB5BE86B-3EEF-41CD-96C9-C053524B1843}"/>
              </a:ext>
            </a:extLst>
          </p:cNvPr>
          <p:cNvSpPr/>
          <p:nvPr/>
        </p:nvSpPr>
        <p:spPr bwMode="auto">
          <a:xfrm>
            <a:off x="857589" y="3525327"/>
            <a:ext cx="5366454" cy="1287451"/>
          </a:xfrm>
          <a:custGeom>
            <a:avLst/>
            <a:gdLst>
              <a:gd name="connsiteX0" fmla="*/ 3628724 w 3628724"/>
              <a:gd name="connsiteY0" fmla="*/ 0 h 5111015"/>
              <a:gd name="connsiteX1" fmla="*/ 0 w 3628724"/>
              <a:gd name="connsiteY1" fmla="*/ 0 h 5111015"/>
              <a:gd name="connsiteX2" fmla="*/ 0 w 3628724"/>
              <a:gd name="connsiteY2" fmla="*/ 5111015 h 51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28724" h="5111015">
                <a:moveTo>
                  <a:pt x="3628724" y="0"/>
                </a:moveTo>
                <a:lnTo>
                  <a:pt x="0" y="0"/>
                </a:lnTo>
                <a:lnTo>
                  <a:pt x="0" y="5111015"/>
                </a:lnTo>
              </a:path>
            </a:pathLst>
          </a:custGeom>
          <a:noFill/>
          <a:ln w="3175">
            <a:solidFill>
              <a:schemeClr val="tx1"/>
            </a:solidFill>
            <a:headEnd type="oval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C340913-D846-4ADC-8498-8AA33C24DE7C}"/>
              </a:ext>
            </a:extLst>
          </p:cNvPr>
          <p:cNvSpPr/>
          <p:nvPr/>
        </p:nvSpPr>
        <p:spPr bwMode="auto">
          <a:xfrm>
            <a:off x="857589" y="3525327"/>
            <a:ext cx="5409423" cy="1887659"/>
          </a:xfrm>
          <a:prstGeom prst="rect">
            <a:avLst/>
          </a:prstGeom>
          <a:noFill/>
          <a:ln w="31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9781" tIns="93260" rIns="93260" bIns="4663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Predefined packages </a:t>
            </a:r>
          </a:p>
          <a:p>
            <a:pPr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Bootstrap model creation</a:t>
            </a:r>
          </a:p>
          <a:p>
            <a:pPr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Customizable!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DFDA912-F15D-4735-A18B-DBD4F9FEC7C3}"/>
              </a:ext>
            </a:extLst>
          </p:cNvPr>
          <p:cNvSpPr/>
          <p:nvPr/>
        </p:nvSpPr>
        <p:spPr bwMode="auto">
          <a:xfrm>
            <a:off x="857589" y="2990483"/>
            <a:ext cx="5409423" cy="534844"/>
          </a:xfrm>
          <a:prstGeom prst="rect">
            <a:avLst/>
          </a:prstGeom>
          <a:noFill/>
          <a:ln w="31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r>
              <a:rPr lang="en-US" sz="2448" dirty="0">
                <a:solidFill>
                  <a:srgbClr val="00BCF2"/>
                </a:solidFill>
                <a:latin typeface="Segoe UI Semibold" panose="020B0702040204020203" pitchFamily="34" charset="0"/>
                <a:ea typeface="Segoe UI" pitchFamily="34" charset="0"/>
                <a:cs typeface="Segoe UI" pitchFamily="34" charset="0"/>
              </a:rPr>
              <a:t>Pre-Built Domains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426E9437-3BB7-4D71-BAF1-8014C3B614DF}"/>
              </a:ext>
            </a:extLst>
          </p:cNvPr>
          <p:cNvSpPr/>
          <p:nvPr/>
        </p:nvSpPr>
        <p:spPr bwMode="auto">
          <a:xfrm>
            <a:off x="6753937" y="3525327"/>
            <a:ext cx="5366454" cy="2918565"/>
          </a:xfrm>
          <a:custGeom>
            <a:avLst/>
            <a:gdLst>
              <a:gd name="connsiteX0" fmla="*/ 3628724 w 3628724"/>
              <a:gd name="connsiteY0" fmla="*/ 0 h 5111015"/>
              <a:gd name="connsiteX1" fmla="*/ 0 w 3628724"/>
              <a:gd name="connsiteY1" fmla="*/ 0 h 5111015"/>
              <a:gd name="connsiteX2" fmla="*/ 0 w 3628724"/>
              <a:gd name="connsiteY2" fmla="*/ 5111015 h 51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28724" h="5111015">
                <a:moveTo>
                  <a:pt x="3628724" y="0"/>
                </a:moveTo>
                <a:lnTo>
                  <a:pt x="0" y="0"/>
                </a:lnTo>
                <a:lnTo>
                  <a:pt x="0" y="5111015"/>
                </a:lnTo>
              </a:path>
            </a:pathLst>
          </a:custGeom>
          <a:noFill/>
          <a:ln w="3175">
            <a:solidFill>
              <a:schemeClr val="tx1"/>
            </a:solidFill>
            <a:headEnd type="oval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8FB7675-0E11-4358-AFEB-610DDA6401CC}"/>
              </a:ext>
            </a:extLst>
          </p:cNvPr>
          <p:cNvSpPr/>
          <p:nvPr/>
        </p:nvSpPr>
        <p:spPr bwMode="auto">
          <a:xfrm>
            <a:off x="6753937" y="3525325"/>
            <a:ext cx="2083284" cy="2629857"/>
          </a:xfrm>
          <a:prstGeom prst="rect">
            <a:avLst/>
          </a:prstGeom>
          <a:noFill/>
          <a:ln w="31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9781" tIns="93260" rIns="93260" bIns="4663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Sports</a:t>
            </a:r>
          </a:p>
          <a:p>
            <a:pPr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Weather</a:t>
            </a:r>
          </a:p>
          <a:p>
            <a:pPr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Stock</a:t>
            </a:r>
          </a:p>
          <a:p>
            <a:pPr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Contacts</a:t>
            </a:r>
          </a:p>
          <a:p>
            <a:pPr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Calendar</a:t>
            </a:r>
          </a:p>
          <a:p>
            <a:pPr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Restaurants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A8A9759-3410-49E2-89D8-E1578EFD3160}"/>
              </a:ext>
            </a:extLst>
          </p:cNvPr>
          <p:cNvSpPr/>
          <p:nvPr/>
        </p:nvSpPr>
        <p:spPr bwMode="auto">
          <a:xfrm>
            <a:off x="6753937" y="2990483"/>
            <a:ext cx="5409423" cy="534844"/>
          </a:xfrm>
          <a:prstGeom prst="rect">
            <a:avLst/>
          </a:prstGeom>
          <a:noFill/>
          <a:ln w="31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r>
              <a:rPr lang="en-US" sz="2448" dirty="0">
                <a:solidFill>
                  <a:srgbClr val="00BCF2"/>
                </a:solidFill>
                <a:latin typeface="Segoe UI Semibold" panose="020B0702040204020203" pitchFamily="34" charset="0"/>
                <a:ea typeface="Segoe UI" pitchFamily="34" charset="0"/>
                <a:cs typeface="Segoe UI" pitchFamily="34" charset="0"/>
              </a:rPr>
              <a:t>Examples of Pre-Built Domains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36F29D8-BD84-4348-83AA-850E7F2D19FD}"/>
              </a:ext>
            </a:extLst>
          </p:cNvPr>
          <p:cNvSpPr/>
          <p:nvPr/>
        </p:nvSpPr>
        <p:spPr bwMode="auto">
          <a:xfrm>
            <a:off x="795256" y="3723943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FD3473D5-6F70-4CCF-98AD-CC06AB226239}"/>
              </a:ext>
            </a:extLst>
          </p:cNvPr>
          <p:cNvSpPr/>
          <p:nvPr/>
        </p:nvSpPr>
        <p:spPr bwMode="auto">
          <a:xfrm>
            <a:off x="795256" y="4268360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E57063C2-F240-4576-AB32-9054F275D56E}"/>
              </a:ext>
            </a:extLst>
          </p:cNvPr>
          <p:cNvSpPr/>
          <p:nvPr/>
        </p:nvSpPr>
        <p:spPr bwMode="auto">
          <a:xfrm>
            <a:off x="795256" y="4812777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2D9C005-1550-4F54-9AC1-836A3034450E}"/>
              </a:ext>
            </a:extLst>
          </p:cNvPr>
          <p:cNvSpPr/>
          <p:nvPr/>
        </p:nvSpPr>
        <p:spPr bwMode="auto">
          <a:xfrm>
            <a:off x="6683508" y="3723943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FB0878A3-E112-4363-BFD7-28B5BEFE0B3F}"/>
              </a:ext>
            </a:extLst>
          </p:cNvPr>
          <p:cNvSpPr/>
          <p:nvPr/>
        </p:nvSpPr>
        <p:spPr bwMode="auto">
          <a:xfrm>
            <a:off x="6683508" y="4268360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F290448E-C1F2-460F-A39D-32DD9E2590FD}"/>
              </a:ext>
            </a:extLst>
          </p:cNvPr>
          <p:cNvSpPr/>
          <p:nvPr/>
        </p:nvSpPr>
        <p:spPr bwMode="auto">
          <a:xfrm>
            <a:off x="6683508" y="4825510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E02A58C7-A3F9-40E0-B288-276279FDBB59}"/>
              </a:ext>
            </a:extLst>
          </p:cNvPr>
          <p:cNvSpPr/>
          <p:nvPr/>
        </p:nvSpPr>
        <p:spPr bwMode="auto">
          <a:xfrm>
            <a:off x="6683508" y="5356246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97997EAD-E196-4122-9A35-1F09C0A11143}"/>
              </a:ext>
            </a:extLst>
          </p:cNvPr>
          <p:cNvSpPr/>
          <p:nvPr/>
        </p:nvSpPr>
        <p:spPr bwMode="auto">
          <a:xfrm>
            <a:off x="6683508" y="5898853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11FD2B96-9BA2-4278-ACEF-E8532072572E}"/>
              </a:ext>
            </a:extLst>
          </p:cNvPr>
          <p:cNvSpPr/>
          <p:nvPr/>
        </p:nvSpPr>
        <p:spPr bwMode="auto">
          <a:xfrm>
            <a:off x="6683508" y="6443892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Title 3">
            <a:extLst>
              <a:ext uri="{FF2B5EF4-FFF2-40B4-BE49-F238E27FC236}">
                <a16:creationId xmlns:a16="http://schemas.microsoft.com/office/drawing/2014/main" id="{9ECB1078-E3DD-4219-AB9E-1AD0A7636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5481" y="295274"/>
            <a:ext cx="11887878" cy="917575"/>
          </a:xfrm>
        </p:spPr>
        <p:txBody>
          <a:bodyPr/>
          <a:lstStyle/>
          <a:p>
            <a:pPr algn="ctr"/>
            <a:r>
              <a:rPr lang="en-US" dirty="0"/>
              <a:t>LUIS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E8ABFCE-C2E9-409F-BE82-27B134D957E7}"/>
              </a:ext>
            </a:extLst>
          </p:cNvPr>
          <p:cNvCxnSpPr>
            <a:cxnSpLocks/>
          </p:cNvCxnSpPr>
          <p:nvPr/>
        </p:nvCxnSpPr>
        <p:spPr>
          <a:xfrm>
            <a:off x="3156139" y="1408915"/>
            <a:ext cx="6124197" cy="0"/>
          </a:xfrm>
          <a:prstGeom prst="line">
            <a:avLst/>
          </a:prstGeom>
          <a:ln w="9525">
            <a:solidFill>
              <a:srgbClr val="ADD8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le 7">
            <a:extLst>
              <a:ext uri="{FF2B5EF4-FFF2-40B4-BE49-F238E27FC236}">
                <a16:creationId xmlns:a16="http://schemas.microsoft.com/office/drawing/2014/main" id="{3455EF4C-6003-4B83-B4D4-35E0938A5318}"/>
              </a:ext>
            </a:extLst>
          </p:cNvPr>
          <p:cNvSpPr txBox="1">
            <a:spLocks/>
          </p:cNvSpPr>
          <p:nvPr/>
        </p:nvSpPr>
        <p:spPr>
          <a:xfrm>
            <a:off x="2232006" y="1891903"/>
            <a:ext cx="7894745" cy="1204938"/>
          </a:xfrm>
          <a:prstGeom prst="rect">
            <a:avLst/>
          </a:prstGeom>
        </p:spPr>
        <p:txBody>
          <a:bodyPr vert="horz" lIns="233118" tIns="46623" rIns="93247" bIns="46623" rtlCol="0" anchor="ctr">
            <a:noAutofit/>
          </a:bodyPr>
          <a:lstStyle>
            <a:lvl1pPr algn="ctr" defTabSz="544237" rtl="0" eaLnBrk="1" latinLnBrk="0" hangingPunct="1">
              <a:spcBef>
                <a:spcPct val="0"/>
              </a:spcBef>
              <a:buNone/>
              <a:defRPr sz="3000" kern="1200" cap="all" spc="1000" baseline="0">
                <a:solidFill>
                  <a:schemeClr val="bg1"/>
                </a:solidFill>
                <a:latin typeface="Segoe UI Semilight" panose="020B0402040204020203" pitchFamily="34" charset="0"/>
                <a:ea typeface="+mj-ea"/>
                <a:cs typeface="Segoe UI Semilight" panose="020B0402040204020203" pitchFamily="34" charset="0"/>
              </a:defRPr>
            </a:lvl1pPr>
          </a:lstStyle>
          <a:p>
            <a:pPr defTabSz="554960">
              <a:defRPr/>
            </a:pPr>
            <a:r>
              <a:rPr lang="en-US" sz="1836" spc="1020" dirty="0">
                <a:solidFill>
                  <a:prstClr val="white"/>
                </a:solidFill>
              </a:rPr>
              <a:t>Language Understanding</a:t>
            </a: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3B726B6B-3A14-4751-A021-1F1B8EC2D49E}"/>
              </a:ext>
            </a:extLst>
          </p:cNvPr>
          <p:cNvSpPr/>
          <p:nvPr/>
        </p:nvSpPr>
        <p:spPr bwMode="auto">
          <a:xfrm>
            <a:off x="9280336" y="3525327"/>
            <a:ext cx="2838435" cy="2918565"/>
          </a:xfrm>
          <a:custGeom>
            <a:avLst/>
            <a:gdLst>
              <a:gd name="connsiteX0" fmla="*/ 3628724 w 3628724"/>
              <a:gd name="connsiteY0" fmla="*/ 0 h 5111015"/>
              <a:gd name="connsiteX1" fmla="*/ 0 w 3628724"/>
              <a:gd name="connsiteY1" fmla="*/ 0 h 5111015"/>
              <a:gd name="connsiteX2" fmla="*/ 0 w 3628724"/>
              <a:gd name="connsiteY2" fmla="*/ 5111015 h 51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28724" h="5111015">
                <a:moveTo>
                  <a:pt x="3628724" y="0"/>
                </a:moveTo>
                <a:lnTo>
                  <a:pt x="0" y="0"/>
                </a:lnTo>
                <a:lnTo>
                  <a:pt x="0" y="5111015"/>
                </a:lnTo>
              </a:path>
            </a:pathLst>
          </a:custGeom>
          <a:noFill/>
          <a:ln w="3175">
            <a:solidFill>
              <a:schemeClr val="tx1"/>
            </a:solidFill>
            <a:headEnd type="oval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E6512B8-96BB-4A83-86D9-2F95388C77AF}"/>
              </a:ext>
            </a:extLst>
          </p:cNvPr>
          <p:cNvSpPr/>
          <p:nvPr/>
        </p:nvSpPr>
        <p:spPr bwMode="auto">
          <a:xfrm>
            <a:off x="9209907" y="3723943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E5E7DD6-6ED5-42DF-B937-B9DE67802B2B}"/>
              </a:ext>
            </a:extLst>
          </p:cNvPr>
          <p:cNvSpPr/>
          <p:nvPr/>
        </p:nvSpPr>
        <p:spPr bwMode="auto">
          <a:xfrm>
            <a:off x="9209907" y="4268360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EA9B280A-E62D-4D61-BE59-1CAE1E30298C}"/>
              </a:ext>
            </a:extLst>
          </p:cNvPr>
          <p:cNvSpPr/>
          <p:nvPr/>
        </p:nvSpPr>
        <p:spPr bwMode="auto">
          <a:xfrm>
            <a:off x="9209907" y="4825510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69E8359-EC04-4242-90B2-AADC383AD6F6}"/>
              </a:ext>
            </a:extLst>
          </p:cNvPr>
          <p:cNvSpPr/>
          <p:nvPr/>
        </p:nvSpPr>
        <p:spPr bwMode="auto">
          <a:xfrm>
            <a:off x="9209907" y="5356246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0761BFA8-BF95-486F-83D6-692E74541658}"/>
              </a:ext>
            </a:extLst>
          </p:cNvPr>
          <p:cNvSpPr/>
          <p:nvPr/>
        </p:nvSpPr>
        <p:spPr bwMode="auto">
          <a:xfrm>
            <a:off x="9209907" y="5898853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4FA1F7CE-F4CF-4E37-8023-8272DA931666}"/>
              </a:ext>
            </a:extLst>
          </p:cNvPr>
          <p:cNvSpPr/>
          <p:nvPr/>
        </p:nvSpPr>
        <p:spPr bwMode="auto">
          <a:xfrm>
            <a:off x="9209907" y="6443892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EAB33BFD-EC74-49C6-98DD-F5481B91D5FC}"/>
              </a:ext>
            </a:extLst>
          </p:cNvPr>
          <p:cNvSpPr/>
          <p:nvPr/>
        </p:nvSpPr>
        <p:spPr bwMode="auto">
          <a:xfrm>
            <a:off x="9280336" y="3525324"/>
            <a:ext cx="2785126" cy="2629857"/>
          </a:xfrm>
          <a:prstGeom prst="rect">
            <a:avLst/>
          </a:prstGeom>
          <a:noFill/>
          <a:ln w="31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9781" tIns="93260" rIns="93260" bIns="4663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Entertainment</a:t>
            </a:r>
          </a:p>
          <a:p>
            <a:pPr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Fitness</a:t>
            </a:r>
          </a:p>
          <a:p>
            <a:pPr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Home Automation</a:t>
            </a:r>
          </a:p>
          <a:p>
            <a:pPr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Music</a:t>
            </a:r>
          </a:p>
          <a:p>
            <a:pPr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Translation</a:t>
            </a:r>
          </a:p>
          <a:p>
            <a:pPr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Movie Tickets</a:t>
            </a:r>
          </a:p>
        </p:txBody>
      </p:sp>
    </p:spTree>
    <p:extLst>
      <p:ext uri="{BB962C8B-B14F-4D97-AF65-F5344CB8AC3E}">
        <p14:creationId xmlns:p14="http://schemas.microsoft.com/office/powerpoint/2010/main" val="25628131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estrada\AppData\Local\Temp\SNAGHTML53963c8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421" y="-462899"/>
            <a:ext cx="5407954" cy="8376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Bot Analytics</a:t>
            </a:r>
          </a:p>
        </p:txBody>
      </p:sp>
    </p:spTree>
    <p:extLst>
      <p:ext uri="{BB962C8B-B14F-4D97-AF65-F5344CB8AC3E}">
        <p14:creationId xmlns:p14="http://schemas.microsoft.com/office/powerpoint/2010/main" val="27104278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761E6A3-D26D-4274-BCA9-603752832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B83198-B9EF-4234-A09A-DF8EB3B3E14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defTabSz="554960">
              <a:defRPr/>
            </a:pPr>
            <a:r>
              <a:rPr lang="en-US" sz="3264" dirty="0"/>
              <a:t>Semantic Dictionaries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52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57A40823-F7E8-45B5-86A2-46ABA00301F0}"/>
              </a:ext>
            </a:extLst>
          </p:cNvPr>
          <p:cNvSpPr txBox="1">
            <a:spLocks/>
          </p:cNvSpPr>
          <p:nvPr/>
        </p:nvSpPr>
        <p:spPr>
          <a:xfrm>
            <a:off x="275481" y="295274"/>
            <a:ext cx="11887878" cy="917575"/>
          </a:xfrm>
          <a:prstGeom prst="rect">
            <a:avLst/>
          </a:prstGeom>
        </p:spPr>
        <p:txBody>
          <a:bodyPr vert="horz" wrap="square" lIns="149217" tIns="93260" rIns="149217" bIns="93260" rtlCol="0" anchor="t">
            <a:no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 defTabSz="932563"/>
            <a:r>
              <a:rPr lang="en-US" sz="4896" spc="-102" dirty="0"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Light"/>
              </a:rPr>
              <a:t>Azure Bot Service </a:t>
            </a:r>
            <a:r>
              <a:rPr lang="en-US" sz="4896" spc="-102" dirty="0" err="1"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Light"/>
              </a:rPr>
              <a:t>v.Next</a:t>
            </a:r>
            <a:endParaRPr lang="en-US" sz="4896" spc="-102" dirty="0">
              <a:gradFill>
                <a:gsLst>
                  <a:gs pos="125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Light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4D96B73-3430-426A-9EDA-F9A59364EAF7}"/>
              </a:ext>
            </a:extLst>
          </p:cNvPr>
          <p:cNvCxnSpPr>
            <a:cxnSpLocks/>
          </p:cNvCxnSpPr>
          <p:nvPr/>
        </p:nvCxnSpPr>
        <p:spPr>
          <a:xfrm>
            <a:off x="3156139" y="1408915"/>
            <a:ext cx="6124197" cy="0"/>
          </a:xfrm>
          <a:prstGeom prst="line">
            <a:avLst/>
          </a:prstGeom>
          <a:ln w="9525">
            <a:solidFill>
              <a:srgbClr val="ADD8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7">
            <a:extLst>
              <a:ext uri="{FF2B5EF4-FFF2-40B4-BE49-F238E27FC236}">
                <a16:creationId xmlns:a16="http://schemas.microsoft.com/office/drawing/2014/main" id="{4145644A-E15B-4E58-9403-586FD8A33FBF}"/>
              </a:ext>
            </a:extLst>
          </p:cNvPr>
          <p:cNvSpPr txBox="1">
            <a:spLocks/>
          </p:cNvSpPr>
          <p:nvPr/>
        </p:nvSpPr>
        <p:spPr>
          <a:xfrm>
            <a:off x="2232006" y="1891903"/>
            <a:ext cx="7894745" cy="1204938"/>
          </a:xfrm>
          <a:prstGeom prst="rect">
            <a:avLst/>
          </a:prstGeom>
        </p:spPr>
        <p:txBody>
          <a:bodyPr vert="horz" lIns="233118" tIns="46623" rIns="93247" bIns="46623" rtlCol="0" anchor="ctr">
            <a:noAutofit/>
          </a:bodyPr>
          <a:lstStyle>
            <a:lvl1pPr algn="ctr" defTabSz="544237" rtl="0" eaLnBrk="1" latinLnBrk="0" hangingPunct="1">
              <a:spcBef>
                <a:spcPct val="0"/>
              </a:spcBef>
              <a:buNone/>
              <a:defRPr sz="3000" kern="1200" cap="all" spc="1000" baseline="0">
                <a:solidFill>
                  <a:schemeClr val="bg1"/>
                </a:solidFill>
                <a:latin typeface="Segoe UI Semilight" panose="020B0402040204020203" pitchFamily="34" charset="0"/>
                <a:ea typeface="+mj-ea"/>
                <a:cs typeface="Segoe UI Semilight" panose="020B0402040204020203" pitchFamily="34" charset="0"/>
              </a:defRPr>
            </a:lvl1pPr>
          </a:lstStyle>
          <a:p>
            <a:pPr defTabSz="554960">
              <a:defRPr/>
            </a:pPr>
            <a:r>
              <a:rPr lang="en-US" sz="1836" spc="1020" dirty="0">
                <a:solidFill>
                  <a:prstClr val="white"/>
                </a:solidFill>
              </a:rPr>
              <a:t>Holistic Bot Building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2845CF8-8DEB-49D0-8309-A99B8F6F712D}"/>
              </a:ext>
            </a:extLst>
          </p:cNvPr>
          <p:cNvSpPr/>
          <p:nvPr/>
        </p:nvSpPr>
        <p:spPr bwMode="auto">
          <a:xfrm>
            <a:off x="593532" y="3645640"/>
            <a:ext cx="5366454" cy="2149731"/>
          </a:xfrm>
          <a:custGeom>
            <a:avLst/>
            <a:gdLst>
              <a:gd name="connsiteX0" fmla="*/ 3628724 w 3628724"/>
              <a:gd name="connsiteY0" fmla="*/ 0 h 5111015"/>
              <a:gd name="connsiteX1" fmla="*/ 0 w 3628724"/>
              <a:gd name="connsiteY1" fmla="*/ 0 h 5111015"/>
              <a:gd name="connsiteX2" fmla="*/ 0 w 3628724"/>
              <a:gd name="connsiteY2" fmla="*/ 5111015 h 51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28724" h="5111015">
                <a:moveTo>
                  <a:pt x="3628724" y="0"/>
                </a:moveTo>
                <a:lnTo>
                  <a:pt x="0" y="0"/>
                </a:lnTo>
                <a:lnTo>
                  <a:pt x="0" y="5111015"/>
                </a:lnTo>
              </a:path>
            </a:pathLst>
          </a:custGeom>
          <a:noFill/>
          <a:ln w="3175">
            <a:solidFill>
              <a:schemeClr val="tx1"/>
            </a:solidFill>
            <a:headEnd type="oval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735FF51-A46A-462B-B9EE-0C51AFB36287}"/>
              </a:ext>
            </a:extLst>
          </p:cNvPr>
          <p:cNvSpPr/>
          <p:nvPr/>
        </p:nvSpPr>
        <p:spPr bwMode="auto">
          <a:xfrm>
            <a:off x="620552" y="3953228"/>
            <a:ext cx="5409423" cy="2519421"/>
          </a:xfrm>
          <a:prstGeom prst="rect">
            <a:avLst/>
          </a:prstGeom>
          <a:noFill/>
          <a:ln w="31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9781" tIns="93260" rIns="93260" bIns="4663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Fully Azure Integrated</a:t>
            </a:r>
          </a:p>
          <a:p>
            <a:pPr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Conversational vs Business Logic</a:t>
            </a:r>
          </a:p>
          <a:p>
            <a:pPr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Richly Tooled</a:t>
            </a:r>
          </a:p>
          <a:p>
            <a:pPr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Design. Code. Deploy. Manage. Analyze.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D67D29-2DD3-453A-B69B-6BA8385B0CAD}"/>
              </a:ext>
            </a:extLst>
          </p:cNvPr>
          <p:cNvSpPr/>
          <p:nvPr/>
        </p:nvSpPr>
        <p:spPr bwMode="auto">
          <a:xfrm>
            <a:off x="572046" y="3096840"/>
            <a:ext cx="5409423" cy="534844"/>
          </a:xfrm>
          <a:prstGeom prst="rect">
            <a:avLst/>
          </a:prstGeom>
          <a:noFill/>
          <a:ln w="31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r>
              <a:rPr lang="en-US" sz="2448" dirty="0">
                <a:solidFill>
                  <a:srgbClr val="00BCF2"/>
                </a:solidFill>
                <a:latin typeface="Segoe UI Semibold" panose="020B0702040204020203" pitchFamily="34" charset="0"/>
                <a:ea typeface="Segoe UI" pitchFamily="34" charset="0"/>
                <a:cs typeface="Segoe UI" pitchFamily="34" charset="0"/>
              </a:rPr>
              <a:t>“One Stop Shop for building Bots”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0C6B163-D628-409B-9167-F24855E37781}"/>
              </a:ext>
            </a:extLst>
          </p:cNvPr>
          <p:cNvSpPr/>
          <p:nvPr/>
        </p:nvSpPr>
        <p:spPr bwMode="auto">
          <a:xfrm>
            <a:off x="6574649" y="3645641"/>
            <a:ext cx="5366454" cy="2827009"/>
          </a:xfrm>
          <a:custGeom>
            <a:avLst/>
            <a:gdLst>
              <a:gd name="connsiteX0" fmla="*/ 3628724 w 3628724"/>
              <a:gd name="connsiteY0" fmla="*/ 0 h 5111015"/>
              <a:gd name="connsiteX1" fmla="*/ 0 w 3628724"/>
              <a:gd name="connsiteY1" fmla="*/ 0 h 5111015"/>
              <a:gd name="connsiteX2" fmla="*/ 0 w 3628724"/>
              <a:gd name="connsiteY2" fmla="*/ 5111015 h 51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28724" h="5111015">
                <a:moveTo>
                  <a:pt x="3628724" y="0"/>
                </a:moveTo>
                <a:lnTo>
                  <a:pt x="0" y="0"/>
                </a:lnTo>
                <a:lnTo>
                  <a:pt x="0" y="5111015"/>
                </a:lnTo>
              </a:path>
            </a:pathLst>
          </a:custGeom>
          <a:noFill/>
          <a:ln w="3175">
            <a:solidFill>
              <a:schemeClr val="tx1"/>
            </a:solidFill>
            <a:headEnd type="oval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5C123AA-D9B9-4A97-A9DA-1DCB10C036B5}"/>
              </a:ext>
            </a:extLst>
          </p:cNvPr>
          <p:cNvSpPr/>
          <p:nvPr/>
        </p:nvSpPr>
        <p:spPr bwMode="auto">
          <a:xfrm>
            <a:off x="6583354" y="3953228"/>
            <a:ext cx="5409423" cy="2754160"/>
          </a:xfrm>
          <a:prstGeom prst="rect">
            <a:avLst/>
          </a:prstGeom>
          <a:noFill/>
          <a:ln w="31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9781" tIns="93260" rIns="93260" bIns="4663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Data stays in a user’s subscription</a:t>
            </a:r>
          </a:p>
          <a:p>
            <a:pPr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Improved Perf via colocation</a:t>
            </a:r>
          </a:p>
          <a:p>
            <a:pPr marL="406392" indent="-289818" defTabSz="951028" fontAlgn="base">
              <a:spcBef>
                <a:spcPts val="306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Bot + Functions + LUIS Runtime</a:t>
            </a:r>
          </a:p>
          <a:p>
            <a:pPr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SDK Unification</a:t>
            </a:r>
          </a:p>
          <a:p>
            <a:pPr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Componentization and Reuse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A228C21-C75B-47C8-ABEC-58BCE6553D02}"/>
              </a:ext>
            </a:extLst>
          </p:cNvPr>
          <p:cNvSpPr/>
          <p:nvPr/>
        </p:nvSpPr>
        <p:spPr bwMode="auto">
          <a:xfrm>
            <a:off x="6502828" y="3096840"/>
            <a:ext cx="5409423" cy="534844"/>
          </a:xfrm>
          <a:prstGeom prst="rect">
            <a:avLst/>
          </a:prstGeom>
          <a:noFill/>
          <a:ln w="31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r>
              <a:rPr lang="en-US" sz="2448" dirty="0">
                <a:solidFill>
                  <a:srgbClr val="00BCF2"/>
                </a:solidFill>
                <a:latin typeface="Segoe UI Semibold" panose="020B0702040204020203" pitchFamily="34" charset="0"/>
                <a:ea typeface="Segoe UI" pitchFamily="34" charset="0"/>
                <a:cs typeface="Segoe UI" pitchFamily="34" charset="0"/>
              </a:rPr>
              <a:t>Highlights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DCC5B05-C0F0-4C64-BD7D-ECD8AFE05E15}"/>
              </a:ext>
            </a:extLst>
          </p:cNvPr>
          <p:cNvSpPr/>
          <p:nvPr/>
        </p:nvSpPr>
        <p:spPr bwMode="auto">
          <a:xfrm>
            <a:off x="523661" y="4170420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A40D3B7-D5D5-47B4-A621-46E3677C241F}"/>
              </a:ext>
            </a:extLst>
          </p:cNvPr>
          <p:cNvSpPr/>
          <p:nvPr/>
        </p:nvSpPr>
        <p:spPr bwMode="auto">
          <a:xfrm>
            <a:off x="523661" y="4696874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ED566E0-BED5-4D9F-ADFF-45E946CB4800}"/>
              </a:ext>
            </a:extLst>
          </p:cNvPr>
          <p:cNvSpPr/>
          <p:nvPr/>
        </p:nvSpPr>
        <p:spPr bwMode="auto">
          <a:xfrm>
            <a:off x="6497409" y="4160575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7E98781-C8A9-4303-B601-859577C52C19}"/>
              </a:ext>
            </a:extLst>
          </p:cNvPr>
          <p:cNvSpPr/>
          <p:nvPr/>
        </p:nvSpPr>
        <p:spPr bwMode="auto">
          <a:xfrm>
            <a:off x="6497409" y="4679123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5D29C4D-FCA6-447F-8CF2-E9C0999F7637}"/>
              </a:ext>
            </a:extLst>
          </p:cNvPr>
          <p:cNvSpPr/>
          <p:nvPr/>
        </p:nvSpPr>
        <p:spPr bwMode="auto">
          <a:xfrm>
            <a:off x="6497409" y="5583846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D9AF7C0-138F-4A07-B5B8-364A581971B4}"/>
              </a:ext>
            </a:extLst>
          </p:cNvPr>
          <p:cNvSpPr/>
          <p:nvPr/>
        </p:nvSpPr>
        <p:spPr bwMode="auto">
          <a:xfrm>
            <a:off x="6497409" y="6150043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8321780E-2E65-481D-8674-9C173CD3471F}"/>
              </a:ext>
            </a:extLst>
          </p:cNvPr>
          <p:cNvSpPr/>
          <p:nvPr/>
        </p:nvSpPr>
        <p:spPr bwMode="auto">
          <a:xfrm>
            <a:off x="523661" y="5245314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7CB6D671-C9B4-4361-90AD-6022CBA42464}"/>
              </a:ext>
            </a:extLst>
          </p:cNvPr>
          <p:cNvSpPr/>
          <p:nvPr/>
        </p:nvSpPr>
        <p:spPr bwMode="auto">
          <a:xfrm>
            <a:off x="523661" y="5795371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08871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C50B8762-CF36-4632-9693-EF76E6211C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sz="5507" dirty="0"/>
              <a:t>Bot Framework Overview</a:t>
            </a:r>
            <a:br>
              <a:rPr lang="en-US" dirty="0"/>
            </a:br>
            <a:r>
              <a:rPr lang="en-US" sz="3672" dirty="0"/>
              <a:t>//Build/ </a:t>
            </a:r>
            <a:br>
              <a:rPr lang="en-US" sz="3672" dirty="0"/>
            </a:br>
            <a:r>
              <a:rPr lang="en-US" sz="2856" dirty="0"/>
              <a:t>May 2017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B8097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17F6D8C-0111-4997-AEAE-0250FA04ED73}"/>
              </a:ext>
            </a:extLst>
          </p:cNvPr>
          <p:cNvSpPr txBox="1"/>
          <p:nvPr/>
        </p:nvSpPr>
        <p:spPr>
          <a:xfrm>
            <a:off x="467184" y="4104341"/>
            <a:ext cx="3264112" cy="8964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932597"/>
            <a:r>
              <a:rPr lang="en-US" sz="1428" dirty="0">
                <a:solidFill>
                  <a:srgbClr val="FFFFFF"/>
                </a:solidFill>
                <a:latin typeface="Segoe UI Semilight"/>
              </a:rPr>
              <a:t>Chris Mullins</a:t>
            </a:r>
          </a:p>
          <a:p>
            <a:pPr algn="just" defTabSz="932597"/>
            <a:r>
              <a:rPr lang="en-US" sz="1428" dirty="0">
                <a:solidFill>
                  <a:srgbClr val="FFFFFF"/>
                </a:solidFill>
                <a:latin typeface="Segoe UI Semilight"/>
                <a:hlinkClick r:id="rId2"/>
              </a:rPr>
              <a:t>cmullins@Microsoft.com</a:t>
            </a:r>
            <a:endParaRPr lang="en-US" sz="1428" dirty="0">
              <a:solidFill>
                <a:srgbClr val="FFFFFF"/>
              </a:solidFill>
              <a:latin typeface="Segoe UI Semilight"/>
            </a:endParaRPr>
          </a:p>
          <a:p>
            <a:pPr algn="just" defTabSz="932597"/>
            <a:r>
              <a:rPr lang="en-US" sz="1428" dirty="0">
                <a:solidFill>
                  <a:srgbClr val="FFFFFF"/>
                </a:solidFill>
                <a:latin typeface="Segoe UI Semilight"/>
              </a:rPr>
              <a:t>Senior Director, Microsoft Bot Framework AI &amp; Research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1356E47-5692-4796-AA40-37EEA7E9F17B}"/>
              </a:ext>
            </a:extLst>
          </p:cNvPr>
          <p:cNvSpPr txBox="1"/>
          <p:nvPr/>
        </p:nvSpPr>
        <p:spPr>
          <a:xfrm>
            <a:off x="4219281" y="4104341"/>
            <a:ext cx="2403261" cy="8964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32597"/>
            <a:r>
              <a:rPr lang="en-US" sz="1428" dirty="0">
                <a:solidFill>
                  <a:srgbClr val="FFFFFF"/>
                </a:solidFill>
                <a:latin typeface="Segoe UI Semilight"/>
              </a:rPr>
              <a:t>Vishwac Sena Kannan</a:t>
            </a:r>
          </a:p>
          <a:p>
            <a:pPr defTabSz="932597"/>
            <a:r>
              <a:rPr lang="en-US" sz="1428" dirty="0">
                <a:solidFill>
                  <a:srgbClr val="FFFFFF"/>
                </a:solidFill>
                <a:latin typeface="Segoe UI Semilight"/>
                <a:hlinkClick r:id="rId3"/>
              </a:rPr>
              <a:t>vkannan@microsoft.com</a:t>
            </a:r>
            <a:endParaRPr lang="en-US" sz="1428" dirty="0">
              <a:solidFill>
                <a:srgbClr val="FFFFFF"/>
              </a:solidFill>
              <a:latin typeface="Segoe UI Semilight"/>
            </a:endParaRPr>
          </a:p>
          <a:p>
            <a:pPr defTabSz="932597"/>
            <a:r>
              <a:rPr lang="en-US" sz="1428" dirty="0">
                <a:solidFill>
                  <a:srgbClr val="FFFFFF"/>
                </a:solidFill>
                <a:latin typeface="Segoe UI Semilight"/>
              </a:rPr>
              <a:t>Senior Program Manager</a:t>
            </a:r>
            <a:br>
              <a:rPr lang="en-US" sz="1428" dirty="0">
                <a:solidFill>
                  <a:srgbClr val="FFFFFF"/>
                </a:solidFill>
                <a:latin typeface="Segoe UI Semilight"/>
              </a:rPr>
            </a:br>
            <a:r>
              <a:rPr lang="en-US" sz="1428" dirty="0">
                <a:solidFill>
                  <a:srgbClr val="FFFFFF"/>
                </a:solidFill>
                <a:latin typeface="Segoe UI Semilight"/>
              </a:rPr>
              <a:t>Analog Devices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807E59B-5DC3-48E6-8BB3-E97929C388C1}"/>
              </a:ext>
            </a:extLst>
          </p:cNvPr>
          <p:cNvSpPr txBox="1"/>
          <p:nvPr/>
        </p:nvSpPr>
        <p:spPr>
          <a:xfrm>
            <a:off x="7110527" y="4104341"/>
            <a:ext cx="3553336" cy="8964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32597"/>
            <a:r>
              <a:rPr lang="en-US" sz="1428" dirty="0">
                <a:solidFill>
                  <a:srgbClr val="FFFFFF"/>
                </a:solidFill>
                <a:latin typeface="Segoe UI Semilight"/>
              </a:rPr>
              <a:t>Henrik Frystyk Nielsen</a:t>
            </a:r>
          </a:p>
          <a:p>
            <a:pPr defTabSz="932597"/>
            <a:r>
              <a:rPr lang="en-US" sz="1428" dirty="0">
                <a:solidFill>
                  <a:srgbClr val="FFFFFF"/>
                </a:solidFill>
                <a:latin typeface="Segoe UI Semilight"/>
                <a:hlinkClick r:id="rId2"/>
              </a:rPr>
              <a:t>henrikn@Microsoft.com</a:t>
            </a:r>
            <a:endParaRPr lang="en-US" sz="1428" dirty="0">
              <a:solidFill>
                <a:srgbClr val="FFFFFF"/>
              </a:solidFill>
              <a:latin typeface="Segoe UI Semilight"/>
            </a:endParaRPr>
          </a:p>
          <a:p>
            <a:pPr defTabSz="932597"/>
            <a:r>
              <a:rPr lang="en-US" sz="1428" dirty="0">
                <a:solidFill>
                  <a:srgbClr val="FFFFFF"/>
                </a:solidFill>
                <a:latin typeface="Segoe UI Semilight"/>
              </a:rPr>
              <a:t>Principal Architect, Microsoft Bot Framework AI &amp; Research</a:t>
            </a:r>
          </a:p>
        </p:txBody>
      </p:sp>
    </p:spTree>
    <p:extLst>
      <p:ext uri="{BB962C8B-B14F-4D97-AF65-F5344CB8AC3E}">
        <p14:creationId xmlns:p14="http://schemas.microsoft.com/office/powerpoint/2010/main" val="3331663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343"/>
              <a:t>Demo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sz="3264" dirty="0"/>
              <a:t>Azure Bot Service </a:t>
            </a:r>
            <a:r>
              <a:rPr lang="en-US" sz="3264" dirty="0" err="1"/>
              <a:t>v.Next</a:t>
            </a:r>
            <a:r>
              <a:rPr lang="en-US" sz="3264" dirty="0"/>
              <a:t> bot in action</a:t>
            </a:r>
          </a:p>
        </p:txBody>
      </p:sp>
    </p:spTree>
    <p:extLst>
      <p:ext uri="{BB962C8B-B14F-4D97-AF65-F5344CB8AC3E}">
        <p14:creationId xmlns:p14="http://schemas.microsoft.com/office/powerpoint/2010/main" val="75811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15FA96C-68BC-4521-8DB0-CF18DD7BC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Bot Framework Roadmap 2017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081982B-770E-4C52-B142-F76E826561AC}"/>
              </a:ext>
            </a:extLst>
          </p:cNvPr>
          <p:cNvSpPr txBox="1"/>
          <p:nvPr/>
        </p:nvSpPr>
        <p:spPr>
          <a:xfrm>
            <a:off x="467182" y="1245784"/>
            <a:ext cx="1442082" cy="95125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defTabSz="932597"/>
            <a:r>
              <a:rPr lang="en-US" sz="2040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Bot Builder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E48C3F1-8879-4B8F-9A52-EFAF21AFE0EA}"/>
              </a:ext>
            </a:extLst>
          </p:cNvPr>
          <p:cNvSpPr txBox="1"/>
          <p:nvPr/>
        </p:nvSpPr>
        <p:spPr>
          <a:xfrm>
            <a:off x="467182" y="2725492"/>
            <a:ext cx="1442082" cy="95125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defTabSz="932597"/>
            <a:r>
              <a:rPr lang="en-US" sz="2040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Protocols &amp; Services &amp; Channels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15875BC-8FDE-400C-B8B2-E13D6E2C4F72}"/>
              </a:ext>
            </a:extLst>
          </p:cNvPr>
          <p:cNvSpPr txBox="1"/>
          <p:nvPr/>
        </p:nvSpPr>
        <p:spPr>
          <a:xfrm>
            <a:off x="467183" y="4205200"/>
            <a:ext cx="1442082" cy="95125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defTabSz="932597"/>
            <a:r>
              <a:rPr lang="en-US" sz="2040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Bot Intelligence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E2C7E1A-2B68-4232-8595-6E05F7F933AA}"/>
              </a:ext>
            </a:extLst>
          </p:cNvPr>
          <p:cNvSpPr txBox="1"/>
          <p:nvPr/>
        </p:nvSpPr>
        <p:spPr>
          <a:xfrm>
            <a:off x="467182" y="5684907"/>
            <a:ext cx="1442082" cy="95125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defTabSz="932597"/>
            <a:r>
              <a:rPr lang="en-US" sz="2040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Azure Bot Service v2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34AA5B3D-DEBA-4011-A54B-BC38AAA63475}"/>
              </a:ext>
            </a:extLst>
          </p:cNvPr>
          <p:cNvCxnSpPr>
            <a:cxnSpLocks/>
          </p:cNvCxnSpPr>
          <p:nvPr/>
        </p:nvCxnSpPr>
        <p:spPr>
          <a:xfrm>
            <a:off x="467183" y="2461266"/>
            <a:ext cx="11502109" cy="0"/>
          </a:xfrm>
          <a:prstGeom prst="line">
            <a:avLst/>
          </a:prstGeom>
          <a:ln w="317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40768970-C7E3-4CA5-94D1-111FF3777915}"/>
              </a:ext>
            </a:extLst>
          </p:cNvPr>
          <p:cNvCxnSpPr>
            <a:cxnSpLocks/>
          </p:cNvCxnSpPr>
          <p:nvPr/>
        </p:nvCxnSpPr>
        <p:spPr>
          <a:xfrm>
            <a:off x="467183" y="3940974"/>
            <a:ext cx="11502109" cy="0"/>
          </a:xfrm>
          <a:prstGeom prst="line">
            <a:avLst/>
          </a:prstGeom>
          <a:ln w="317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3C650BB3-F4E1-4C1B-B49B-9FB9E9211094}"/>
              </a:ext>
            </a:extLst>
          </p:cNvPr>
          <p:cNvCxnSpPr>
            <a:cxnSpLocks/>
          </p:cNvCxnSpPr>
          <p:nvPr/>
        </p:nvCxnSpPr>
        <p:spPr>
          <a:xfrm>
            <a:off x="467183" y="5420682"/>
            <a:ext cx="11502109" cy="0"/>
          </a:xfrm>
          <a:prstGeom prst="line">
            <a:avLst/>
          </a:prstGeom>
          <a:ln w="317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1BD6A3FD-3777-44CB-9DF5-D09BA9215295}"/>
              </a:ext>
            </a:extLst>
          </p:cNvPr>
          <p:cNvSpPr txBox="1"/>
          <p:nvPr/>
        </p:nvSpPr>
        <p:spPr>
          <a:xfrm>
            <a:off x="2485089" y="1666823"/>
            <a:ext cx="1422986" cy="5762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32597"/>
            <a:r>
              <a:rPr lang="en-US" sz="1836" dirty="0">
                <a:solidFill>
                  <a:srgbClr val="FFFFFF"/>
                </a:solidFill>
                <a:latin typeface="Segoe UI Semilight"/>
              </a:rPr>
              <a:t>Speech Support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B54CB5D4-BC93-49BC-B4A4-A168952B6C17}"/>
              </a:ext>
            </a:extLst>
          </p:cNvPr>
          <p:cNvSpPr txBox="1"/>
          <p:nvPr/>
        </p:nvSpPr>
        <p:spPr>
          <a:xfrm>
            <a:off x="4033605" y="1713909"/>
            <a:ext cx="2357230" cy="4802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32597"/>
            <a:r>
              <a:rPr lang="en-US" sz="1836" dirty="0">
                <a:solidFill>
                  <a:srgbClr val="FFFFFF"/>
                </a:solidFill>
                <a:latin typeface="Segoe UI Semilight"/>
              </a:rPr>
              <a:t>Ecosystem Integrations</a:t>
            </a:r>
          </a:p>
          <a:p>
            <a:pPr algn="ctr" defTabSz="932597"/>
            <a:r>
              <a:rPr lang="en-US" sz="1224" dirty="0">
                <a:solidFill>
                  <a:srgbClr val="FFFFFF"/>
                </a:solidFill>
                <a:latin typeface="Segoe UI Semilight"/>
              </a:rPr>
              <a:t>(Flow, PowerApps, ++)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187A467-EB65-4949-8349-723328B81A8A}"/>
              </a:ext>
            </a:extLst>
          </p:cNvPr>
          <p:cNvSpPr txBox="1"/>
          <p:nvPr/>
        </p:nvSpPr>
        <p:spPr>
          <a:xfrm>
            <a:off x="7936646" y="1808081"/>
            <a:ext cx="1180900" cy="288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32597"/>
            <a:r>
              <a:rPr lang="en-US" sz="1836" dirty="0">
                <a:solidFill>
                  <a:srgbClr val="FFFFFF"/>
                </a:solidFill>
                <a:latin typeface="Segoe UI Semilight"/>
              </a:rPr>
              <a:t>Bot Brain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4CEBDAB1-315C-44F7-A294-FBB778CD29DF}"/>
              </a:ext>
            </a:extLst>
          </p:cNvPr>
          <p:cNvSpPr txBox="1"/>
          <p:nvPr/>
        </p:nvSpPr>
        <p:spPr>
          <a:xfrm>
            <a:off x="2493315" y="1296705"/>
            <a:ext cx="1237980" cy="1921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32597"/>
            <a:r>
              <a:rPr lang="en-US" sz="1224" dirty="0">
                <a:solidFill>
                  <a:srgbClr val="FFFFFF"/>
                </a:solidFill>
                <a:latin typeface="Segoe UI Semilight"/>
              </a:rPr>
              <a:t>Bot Controls++</a:t>
            </a:r>
          </a:p>
        </p:txBody>
      </p: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4DC3B6EE-0A75-47E8-90ED-C303B72B103F}"/>
              </a:ext>
            </a:extLst>
          </p:cNvPr>
          <p:cNvCxnSpPr>
            <a:cxnSpLocks/>
          </p:cNvCxnSpPr>
          <p:nvPr/>
        </p:nvCxnSpPr>
        <p:spPr>
          <a:xfrm>
            <a:off x="3605944" y="1405424"/>
            <a:ext cx="3562454" cy="0"/>
          </a:xfrm>
          <a:prstGeom prst="straightConnector1">
            <a:avLst/>
          </a:prstGeom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triangle" w="lg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145CBD78-492B-4E50-AD57-AD4D70FB4DD0}"/>
              </a:ext>
            </a:extLst>
          </p:cNvPr>
          <p:cNvSpPr txBox="1"/>
          <p:nvPr/>
        </p:nvSpPr>
        <p:spPr>
          <a:xfrm>
            <a:off x="11554509" y="1704461"/>
            <a:ext cx="484593" cy="48975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 defTabSz="932597"/>
            <a:r>
              <a:rPr lang="en-US" sz="2040" dirty="0">
                <a:solidFill>
                  <a:srgbClr val="BAD80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A3EC79AE-F76A-4F5E-9883-89BE4E28685C}"/>
              </a:ext>
            </a:extLst>
          </p:cNvPr>
          <p:cNvSpPr txBox="1"/>
          <p:nvPr/>
        </p:nvSpPr>
        <p:spPr>
          <a:xfrm>
            <a:off x="11554509" y="2878526"/>
            <a:ext cx="484593" cy="48975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 defTabSz="932597"/>
            <a:r>
              <a:rPr lang="en-US" sz="2040" dirty="0">
                <a:solidFill>
                  <a:srgbClr val="BAD80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B89CFA0D-3E81-4D9A-BAB6-1E9E7E95CEF0}"/>
              </a:ext>
            </a:extLst>
          </p:cNvPr>
          <p:cNvSpPr txBox="1"/>
          <p:nvPr/>
        </p:nvSpPr>
        <p:spPr>
          <a:xfrm>
            <a:off x="11554509" y="4738781"/>
            <a:ext cx="484593" cy="48975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 defTabSz="932597"/>
            <a:r>
              <a:rPr lang="en-US" sz="2040" dirty="0">
                <a:solidFill>
                  <a:srgbClr val="BAD80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71F56C4B-16A3-49B2-900F-A14976EB60A8}"/>
              </a:ext>
            </a:extLst>
          </p:cNvPr>
          <p:cNvSpPr txBox="1"/>
          <p:nvPr/>
        </p:nvSpPr>
        <p:spPr>
          <a:xfrm>
            <a:off x="11554509" y="5915660"/>
            <a:ext cx="484593" cy="48975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 defTabSz="932597"/>
            <a:r>
              <a:rPr lang="en-US" sz="2040" dirty="0">
                <a:solidFill>
                  <a:srgbClr val="BAD80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55BDC758-E2DF-4AD1-A676-CADDD47BF01D}"/>
              </a:ext>
            </a:extLst>
          </p:cNvPr>
          <p:cNvSpPr txBox="1"/>
          <p:nvPr/>
        </p:nvSpPr>
        <p:spPr>
          <a:xfrm>
            <a:off x="2493315" y="2615344"/>
            <a:ext cx="927112" cy="1921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32597"/>
            <a:r>
              <a:rPr lang="en-US" sz="1224" dirty="0">
                <a:solidFill>
                  <a:srgbClr val="FFFFFF"/>
                </a:solidFill>
                <a:latin typeface="Segoe UI Semilight"/>
              </a:rPr>
              <a:t>Analytics++</a:t>
            </a:r>
          </a:p>
        </p:txBody>
      </p: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3B4EC141-BF9C-4ED0-818D-8C6F2D05ABAC}"/>
              </a:ext>
            </a:extLst>
          </p:cNvPr>
          <p:cNvCxnSpPr>
            <a:cxnSpLocks/>
          </p:cNvCxnSpPr>
          <p:nvPr/>
        </p:nvCxnSpPr>
        <p:spPr>
          <a:xfrm>
            <a:off x="3350125" y="2722204"/>
            <a:ext cx="3562454" cy="0"/>
          </a:xfrm>
          <a:prstGeom prst="straightConnector1">
            <a:avLst/>
          </a:prstGeom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triangle" w="lg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20F7020-F9B5-4944-B34C-BB193DA3D139}"/>
              </a:ext>
            </a:extLst>
          </p:cNvPr>
          <p:cNvSpPr txBox="1"/>
          <p:nvPr/>
        </p:nvSpPr>
        <p:spPr>
          <a:xfrm>
            <a:off x="2493315" y="3346385"/>
            <a:ext cx="927112" cy="3842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32597"/>
            <a:r>
              <a:rPr lang="en-US" sz="1224" dirty="0">
                <a:solidFill>
                  <a:srgbClr val="FFFFFF"/>
                </a:solidFill>
                <a:latin typeface="Segoe UI Semilight"/>
              </a:rPr>
              <a:t>Regions++, Channels++</a:t>
            </a:r>
          </a:p>
        </p:txBody>
      </p: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822A8904-9F5E-4F8B-B6B3-34161D4895A4}"/>
              </a:ext>
            </a:extLst>
          </p:cNvPr>
          <p:cNvCxnSpPr>
            <a:cxnSpLocks/>
          </p:cNvCxnSpPr>
          <p:nvPr/>
        </p:nvCxnSpPr>
        <p:spPr>
          <a:xfrm>
            <a:off x="3350125" y="3534727"/>
            <a:ext cx="4671145" cy="0"/>
          </a:xfrm>
          <a:prstGeom prst="straightConnector1">
            <a:avLst/>
          </a:prstGeom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triangle" w="lg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14ECD16-B6AC-4768-A405-78DEC5A6CB69}"/>
              </a:ext>
            </a:extLst>
          </p:cNvPr>
          <p:cNvGrpSpPr/>
          <p:nvPr/>
        </p:nvGrpSpPr>
        <p:grpSpPr>
          <a:xfrm>
            <a:off x="6618352" y="1526274"/>
            <a:ext cx="1318294" cy="753933"/>
            <a:chOff x="6521638" y="1583969"/>
            <a:chExt cx="1292562" cy="739217"/>
          </a:xfrm>
        </p:grpSpPr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E439699E-AF3E-4BC5-876B-7D0641B4BE1F}"/>
                </a:ext>
              </a:extLst>
            </p:cNvPr>
            <p:cNvSpPr txBox="1"/>
            <p:nvPr/>
          </p:nvSpPr>
          <p:spPr>
            <a:xfrm>
              <a:off x="6521638" y="1583969"/>
              <a:ext cx="1292561" cy="28251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32597"/>
              <a:r>
                <a:rPr lang="en-US" sz="1836" dirty="0">
                  <a:solidFill>
                    <a:srgbClr val="FFFFFF"/>
                  </a:solidFill>
                  <a:latin typeface="Segoe UI Semilight"/>
                </a:rPr>
                <a:t>SDK </a:t>
              </a:r>
              <a:r>
                <a:rPr lang="en-US" sz="1836" dirty="0" err="1">
                  <a:solidFill>
                    <a:srgbClr val="FFFFFF"/>
                  </a:solidFill>
                  <a:latin typeface="Segoe UI Semilight"/>
                </a:rPr>
                <a:t>V.Next</a:t>
              </a:r>
              <a:endParaRPr lang="en-US" sz="1836" dirty="0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B9237CAF-8D05-4B2B-BE6B-9B6B45EB7E2C}"/>
                </a:ext>
              </a:extLst>
            </p:cNvPr>
            <p:cNvSpPr txBox="1"/>
            <p:nvPr/>
          </p:nvSpPr>
          <p:spPr>
            <a:xfrm>
              <a:off x="6544722" y="2040673"/>
              <a:ext cx="1269478" cy="28251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32597"/>
              <a:r>
                <a:rPr lang="en-US" sz="1836" dirty="0">
                  <a:solidFill>
                    <a:srgbClr val="FFFFFF"/>
                  </a:solidFill>
                  <a:latin typeface="Segoe UI Semilight"/>
                </a:rPr>
                <a:t>Localization</a:t>
              </a:r>
            </a:p>
          </p:txBody>
        </p:sp>
      </p:grpSp>
      <p:sp>
        <p:nvSpPr>
          <p:cNvPr id="91" name="TextBox 90">
            <a:extLst>
              <a:ext uri="{FF2B5EF4-FFF2-40B4-BE49-F238E27FC236}">
                <a16:creationId xmlns:a16="http://schemas.microsoft.com/office/drawing/2014/main" id="{B83C950D-7A1F-4EB0-B7BE-3B23D8CA636E}"/>
              </a:ext>
            </a:extLst>
          </p:cNvPr>
          <p:cNvSpPr txBox="1"/>
          <p:nvPr/>
        </p:nvSpPr>
        <p:spPr>
          <a:xfrm>
            <a:off x="2493315" y="2982145"/>
            <a:ext cx="1769639" cy="288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32597"/>
            <a:r>
              <a:rPr lang="en-US" sz="1836" dirty="0">
                <a:solidFill>
                  <a:srgbClr val="FFFFFF"/>
                </a:solidFill>
                <a:latin typeface="Segoe UI Semilight"/>
              </a:rPr>
              <a:t>Adaptive Cards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AB30138-E221-442A-8754-CB21BAEFA992}"/>
              </a:ext>
            </a:extLst>
          </p:cNvPr>
          <p:cNvSpPr txBox="1"/>
          <p:nvPr/>
        </p:nvSpPr>
        <p:spPr>
          <a:xfrm>
            <a:off x="5939395" y="2840887"/>
            <a:ext cx="1422986" cy="5762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32597"/>
            <a:r>
              <a:rPr lang="en-US" sz="1836" dirty="0">
                <a:solidFill>
                  <a:srgbClr val="FFFFFF"/>
                </a:solidFill>
                <a:latin typeface="Segoe UI Semilight"/>
              </a:rPr>
              <a:t>Bot Federation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7BDCBEF-2694-4DAD-9DDB-3B740E743A88}"/>
              </a:ext>
            </a:extLst>
          </p:cNvPr>
          <p:cNvSpPr txBox="1"/>
          <p:nvPr/>
        </p:nvSpPr>
        <p:spPr>
          <a:xfrm>
            <a:off x="9038820" y="2935059"/>
            <a:ext cx="1422986" cy="382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32597"/>
            <a:r>
              <a:rPr lang="en-US" sz="1836" dirty="0">
                <a:solidFill>
                  <a:srgbClr val="FFFFFF"/>
                </a:solidFill>
                <a:latin typeface="Segoe UI Semilight"/>
              </a:rPr>
              <a:t>Compliance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6730372-E65E-4022-B21D-711C79760E07}"/>
              </a:ext>
            </a:extLst>
          </p:cNvPr>
          <p:cNvGrpSpPr/>
          <p:nvPr/>
        </p:nvGrpSpPr>
        <p:grpSpPr>
          <a:xfrm>
            <a:off x="2322872" y="3625581"/>
            <a:ext cx="9716230" cy="636444"/>
            <a:chOff x="2276668" y="3622548"/>
            <a:chExt cx="9526580" cy="624021"/>
          </a:xfrm>
        </p:grpSpPr>
        <p:sp>
          <p:nvSpPr>
            <p:cNvPr id="94" name="Arrow: Right 93">
              <a:extLst>
                <a:ext uri="{FF2B5EF4-FFF2-40B4-BE49-F238E27FC236}">
                  <a16:creationId xmlns:a16="http://schemas.microsoft.com/office/drawing/2014/main" id="{8C0721F8-ABA2-4478-98DC-D677EF6597B0}"/>
                </a:ext>
              </a:extLst>
            </p:cNvPr>
            <p:cNvSpPr/>
            <p:nvPr/>
          </p:nvSpPr>
          <p:spPr>
            <a:xfrm>
              <a:off x="2276668" y="3622548"/>
              <a:ext cx="9526580" cy="624021"/>
            </a:xfrm>
            <a:prstGeom prst="rightArrow">
              <a:avLst/>
            </a:prstGeom>
            <a:gradFill flip="none" rotWithShape="1">
              <a:gsLst>
                <a:gs pos="0">
                  <a:schemeClr val="bg2">
                    <a:lumMod val="75000"/>
                  </a:schemeClr>
                </a:gs>
                <a:gs pos="50000">
                  <a:schemeClr val="bg2">
                    <a:lumMod val="60000"/>
                    <a:lumOff val="40000"/>
                  </a:schemeClr>
                </a:gs>
                <a:gs pos="100000">
                  <a:schemeClr val="bg2"/>
                </a:gs>
              </a:gsLst>
              <a:path path="circle">
                <a:fillToRect l="50000" t="50000" r="50000" b="50000"/>
              </a:path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040D4E1-6F17-4632-958A-60C3FE4B9195}"/>
                </a:ext>
              </a:extLst>
            </p:cNvPr>
            <p:cNvSpPr txBox="1"/>
            <p:nvPr/>
          </p:nvSpPr>
          <p:spPr>
            <a:xfrm>
              <a:off x="2513188" y="3826836"/>
              <a:ext cx="580532" cy="2197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32597"/>
              <a:r>
                <a:rPr lang="en-US" sz="1428" dirty="0">
                  <a:solidFill>
                    <a:srgbClr val="FFFFFF"/>
                  </a:solidFill>
                  <a:latin typeface="Segoe UI Semilight"/>
                </a:rPr>
                <a:t>May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8B30D685-C0FE-49E1-94D4-B5C8273E0389}"/>
                </a:ext>
              </a:extLst>
            </p:cNvPr>
            <p:cNvSpPr txBox="1"/>
            <p:nvPr/>
          </p:nvSpPr>
          <p:spPr>
            <a:xfrm>
              <a:off x="6867867" y="3826836"/>
              <a:ext cx="580532" cy="2197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32597"/>
              <a:r>
                <a:rPr lang="en-US" sz="1428" dirty="0">
                  <a:solidFill>
                    <a:srgbClr val="FFFFFF"/>
                  </a:solidFill>
                  <a:latin typeface="Segoe UI Semilight"/>
                </a:rPr>
                <a:t>Aug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DC8F62C9-18DC-4973-8479-CB3997C82324}"/>
                </a:ext>
              </a:extLst>
            </p:cNvPr>
            <p:cNvSpPr txBox="1"/>
            <p:nvPr/>
          </p:nvSpPr>
          <p:spPr>
            <a:xfrm>
              <a:off x="11118336" y="3826836"/>
              <a:ext cx="580532" cy="2197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32597"/>
              <a:r>
                <a:rPr lang="en-US" sz="1428" dirty="0">
                  <a:solidFill>
                    <a:srgbClr val="FFFFFF"/>
                  </a:solidFill>
                  <a:latin typeface="Segoe UI Semilight"/>
                </a:rPr>
                <a:t>Nov</a:t>
              </a:r>
            </a:p>
          </p:txBody>
        </p:sp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0E248DE1-2205-4590-9806-405683294067}"/>
              </a:ext>
            </a:extLst>
          </p:cNvPr>
          <p:cNvSpPr txBox="1"/>
          <p:nvPr/>
        </p:nvSpPr>
        <p:spPr>
          <a:xfrm>
            <a:off x="2493315" y="4269759"/>
            <a:ext cx="2704550" cy="1921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32597"/>
            <a:r>
              <a:rPr lang="en-US" sz="1224" dirty="0">
                <a:solidFill>
                  <a:srgbClr val="FFFFFF"/>
                </a:solidFill>
                <a:latin typeface="Segoe UI Semilight"/>
              </a:rPr>
              <a:t>Regions++, Languages++, Domains++</a:t>
            </a:r>
          </a:p>
        </p:txBody>
      </p: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C9E9528D-E844-4CFF-B2D2-06C4CCAF31A9}"/>
              </a:ext>
            </a:extLst>
          </p:cNvPr>
          <p:cNvCxnSpPr>
            <a:cxnSpLocks/>
          </p:cNvCxnSpPr>
          <p:nvPr/>
        </p:nvCxnSpPr>
        <p:spPr>
          <a:xfrm>
            <a:off x="5199949" y="4363929"/>
            <a:ext cx="1712630" cy="0"/>
          </a:xfrm>
          <a:prstGeom prst="straightConnector1">
            <a:avLst/>
          </a:prstGeom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triangle" w="lg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00" name="TextBox 99">
            <a:extLst>
              <a:ext uri="{FF2B5EF4-FFF2-40B4-BE49-F238E27FC236}">
                <a16:creationId xmlns:a16="http://schemas.microsoft.com/office/drawing/2014/main" id="{18E9B58E-4AAF-4663-90CD-57A8F7DC6C5A}"/>
              </a:ext>
            </a:extLst>
          </p:cNvPr>
          <p:cNvSpPr txBox="1"/>
          <p:nvPr/>
        </p:nvSpPr>
        <p:spPr>
          <a:xfrm>
            <a:off x="6912580" y="4222674"/>
            <a:ext cx="1267486" cy="288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32597"/>
            <a:r>
              <a:rPr lang="en-US" sz="1836" dirty="0">
                <a:solidFill>
                  <a:srgbClr val="FFFFFF"/>
                </a:solidFill>
                <a:latin typeface="Segoe UI Semilight"/>
              </a:rPr>
              <a:t>ML Dialogs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51B173A7-54D0-467E-8ABC-9D1E6281C114}"/>
              </a:ext>
            </a:extLst>
          </p:cNvPr>
          <p:cNvSpPr txBox="1"/>
          <p:nvPr/>
        </p:nvSpPr>
        <p:spPr>
          <a:xfrm>
            <a:off x="10206671" y="4701142"/>
            <a:ext cx="1140578" cy="5762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32597"/>
            <a:r>
              <a:rPr lang="en-US" sz="1836" dirty="0">
                <a:solidFill>
                  <a:srgbClr val="FFFFFF"/>
                </a:solidFill>
                <a:latin typeface="Segoe UI Semilight"/>
              </a:rPr>
              <a:t>Pattern Support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4B1EF9A9-1F24-4A34-92A3-6B1AC5BA057C}"/>
              </a:ext>
            </a:extLst>
          </p:cNvPr>
          <p:cNvSpPr txBox="1"/>
          <p:nvPr/>
        </p:nvSpPr>
        <p:spPr>
          <a:xfrm>
            <a:off x="6177600" y="4701142"/>
            <a:ext cx="1422986" cy="5762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32597"/>
            <a:r>
              <a:rPr lang="en-US" sz="1836" dirty="0">
                <a:solidFill>
                  <a:srgbClr val="FFFFFF"/>
                </a:solidFill>
                <a:latin typeface="Segoe UI Semilight"/>
              </a:rPr>
              <a:t>Faster Training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BDF3C53B-D29E-4615-AFD1-FB50B4BF0341}"/>
              </a:ext>
            </a:extLst>
          </p:cNvPr>
          <p:cNvSpPr txBox="1"/>
          <p:nvPr/>
        </p:nvSpPr>
        <p:spPr>
          <a:xfrm>
            <a:off x="4163064" y="4701142"/>
            <a:ext cx="1422986" cy="5762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32597"/>
            <a:r>
              <a:rPr lang="en-US" sz="1836" dirty="0">
                <a:solidFill>
                  <a:srgbClr val="FFFFFF"/>
                </a:solidFill>
                <a:latin typeface="Segoe UI Semilight"/>
              </a:rPr>
              <a:t>Multi-Developer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144BC1BA-D70A-4653-AA17-3ADC9F7D615F}"/>
              </a:ext>
            </a:extLst>
          </p:cNvPr>
          <p:cNvSpPr txBox="1"/>
          <p:nvPr/>
        </p:nvSpPr>
        <p:spPr>
          <a:xfrm>
            <a:off x="2148528" y="4701142"/>
            <a:ext cx="1422986" cy="5762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32597"/>
            <a:r>
              <a:rPr lang="en-US" sz="1836" dirty="0">
                <a:solidFill>
                  <a:srgbClr val="FFFFFF"/>
                </a:solidFill>
                <a:latin typeface="Segoe UI Semilight"/>
              </a:rPr>
              <a:t>Prebuilt Domains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8B468ADB-2E2B-443E-903A-1F2333B59076}"/>
              </a:ext>
            </a:extLst>
          </p:cNvPr>
          <p:cNvSpPr txBox="1"/>
          <p:nvPr/>
        </p:nvSpPr>
        <p:spPr>
          <a:xfrm>
            <a:off x="8192137" y="4701142"/>
            <a:ext cx="1422986" cy="5762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32597"/>
            <a:r>
              <a:rPr lang="en-US" sz="1836" dirty="0">
                <a:solidFill>
                  <a:srgbClr val="FFFFFF"/>
                </a:solidFill>
                <a:latin typeface="Segoe UI Semilight"/>
              </a:rPr>
              <a:t>Speech Services++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5E095C08-1A1F-4BA7-8917-D32867B93174}"/>
              </a:ext>
            </a:extLst>
          </p:cNvPr>
          <p:cNvSpPr txBox="1"/>
          <p:nvPr/>
        </p:nvSpPr>
        <p:spPr>
          <a:xfrm>
            <a:off x="4163064" y="5878022"/>
            <a:ext cx="1422986" cy="5762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32597"/>
            <a:r>
              <a:rPr lang="en-US" sz="1836" dirty="0">
                <a:solidFill>
                  <a:srgbClr val="FFFFFF"/>
                </a:solidFill>
                <a:latin typeface="Segoe UI Semilight"/>
              </a:rPr>
              <a:t>Public Preview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BA45AB7D-E00B-43DD-9894-077A988E5187}"/>
              </a:ext>
            </a:extLst>
          </p:cNvPr>
          <p:cNvSpPr txBox="1"/>
          <p:nvPr/>
        </p:nvSpPr>
        <p:spPr>
          <a:xfrm>
            <a:off x="2148528" y="5878022"/>
            <a:ext cx="1422986" cy="5762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32597"/>
            <a:r>
              <a:rPr lang="en-US" sz="1836" dirty="0">
                <a:solidFill>
                  <a:srgbClr val="FFFFFF"/>
                </a:solidFill>
                <a:latin typeface="Segoe UI Semilight"/>
              </a:rPr>
              <a:t>Private Preview</a:t>
            </a:r>
          </a:p>
        </p:txBody>
      </p: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377B38D1-0DC7-4CD9-AA6B-990031F8CF65}"/>
              </a:ext>
            </a:extLst>
          </p:cNvPr>
          <p:cNvCxnSpPr>
            <a:cxnSpLocks/>
          </p:cNvCxnSpPr>
          <p:nvPr/>
        </p:nvCxnSpPr>
        <p:spPr>
          <a:xfrm>
            <a:off x="5314962" y="6178131"/>
            <a:ext cx="6190327" cy="0"/>
          </a:xfrm>
          <a:prstGeom prst="straightConnector1">
            <a:avLst/>
          </a:prstGeom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triangle" w="lg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4467000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Call to action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294967295"/>
          </p:nvPr>
        </p:nvSpPr>
        <p:spPr>
          <a:xfrm>
            <a:off x="580079" y="1408915"/>
            <a:ext cx="11389212" cy="4533553"/>
          </a:xfrm>
        </p:spPr>
        <p:txBody>
          <a:bodyPr vert="horz" wrap="square" lIns="373041" tIns="279781" rIns="93260" bIns="0" rtlCol="0">
            <a:spAutoFit/>
          </a:bodyPr>
          <a:lstStyle/>
          <a:p>
            <a:pPr marL="0" indent="0">
              <a:lnSpc>
                <a:spcPct val="100000"/>
              </a:lnSpc>
              <a:spcBef>
                <a:spcPts val="1836"/>
              </a:spcBef>
              <a:buNone/>
            </a:pPr>
            <a:r>
              <a:rPr lang="en-US" sz="3264" dirty="0">
                <a:solidFill>
                  <a:schemeClr val="tx1"/>
                </a:solidFill>
              </a:rPr>
              <a:t>Build bots - </a:t>
            </a:r>
            <a:r>
              <a:rPr lang="en-US" sz="3264" dirty="0">
                <a:solidFill>
                  <a:schemeClr val="tx1"/>
                </a:solidFill>
                <a:hlinkClick r:id="rId3"/>
              </a:rPr>
              <a:t>https://dev.botframework.com/</a:t>
            </a:r>
            <a:r>
              <a:rPr lang="en-US" sz="3264" dirty="0">
                <a:solidFill>
                  <a:schemeClr val="tx1"/>
                </a:solidFill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1836"/>
              </a:spcBef>
              <a:buNone/>
            </a:pPr>
            <a:r>
              <a:rPr lang="en-US" sz="3264" dirty="0">
                <a:solidFill>
                  <a:schemeClr val="tx1"/>
                </a:solidFill>
              </a:rPr>
              <a:t>Consent to receive email </a:t>
            </a:r>
            <a:r>
              <a:rPr lang="en-US" sz="3264" dirty="0" err="1">
                <a:solidFill>
                  <a:schemeClr val="tx1"/>
                </a:solidFill>
              </a:rPr>
              <a:t>comms</a:t>
            </a:r>
            <a:r>
              <a:rPr lang="en-US" sz="3264" dirty="0">
                <a:solidFill>
                  <a:schemeClr val="tx1"/>
                </a:solidFill>
              </a:rPr>
              <a:t> for Bot Framework</a:t>
            </a:r>
          </a:p>
          <a:p>
            <a:pPr marL="0" indent="0">
              <a:lnSpc>
                <a:spcPct val="100000"/>
              </a:lnSpc>
              <a:spcBef>
                <a:spcPts val="1836"/>
              </a:spcBef>
              <a:buNone/>
            </a:pPr>
            <a:r>
              <a:rPr lang="en-US" sz="3264" dirty="0">
                <a:solidFill>
                  <a:schemeClr val="tx1"/>
                </a:solidFill>
              </a:rPr>
              <a:t>Docs - </a:t>
            </a:r>
            <a:r>
              <a:rPr lang="en-US" sz="3264" u="sng" dirty="0">
                <a:solidFill>
                  <a:schemeClr val="tx1"/>
                </a:solidFill>
                <a:hlinkClick r:id="rId4"/>
              </a:rPr>
              <a:t>https://docs.microsoft.com/en-us/bot-framework/</a:t>
            </a:r>
            <a:endParaRPr lang="en-US" sz="3264" u="sng" dirty="0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1836"/>
              </a:spcBef>
              <a:buNone/>
            </a:pPr>
            <a:r>
              <a:rPr lang="en-US" sz="3264" dirty="0" err="1">
                <a:solidFill>
                  <a:schemeClr val="tx1"/>
                </a:solidFill>
              </a:rPr>
              <a:t>Github</a:t>
            </a:r>
            <a:r>
              <a:rPr lang="en-US" sz="3264" dirty="0">
                <a:solidFill>
                  <a:schemeClr val="tx1"/>
                </a:solidFill>
              </a:rPr>
              <a:t> - </a:t>
            </a:r>
            <a:r>
              <a:rPr lang="en-US" sz="3264" dirty="0">
                <a:solidFill>
                  <a:schemeClr val="tx1"/>
                </a:solidFill>
                <a:hlinkClick r:id="rId5"/>
              </a:rPr>
              <a:t>https://github.com/Microsoft/BotBuilder</a:t>
            </a:r>
            <a:r>
              <a:rPr lang="en-US" sz="3264" dirty="0">
                <a:solidFill>
                  <a:schemeClr val="tx1"/>
                </a:solidFill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1836"/>
              </a:spcBef>
              <a:buNone/>
            </a:pPr>
            <a:r>
              <a:rPr lang="en-US" sz="3264" dirty="0">
                <a:solidFill>
                  <a:schemeClr val="tx1"/>
                </a:solidFill>
              </a:rPr>
              <a:t>Re-visit Build session recordings on </a:t>
            </a:r>
            <a:r>
              <a:rPr lang="en-US" sz="3264" dirty="0">
                <a:solidFill>
                  <a:schemeClr val="tx1"/>
                </a:solidFill>
                <a:hlinkClick r:id="rId6"/>
              </a:rPr>
              <a:t>Channel 9</a:t>
            </a:r>
            <a:r>
              <a:rPr lang="en-US" sz="3264" dirty="0">
                <a:solidFill>
                  <a:schemeClr val="tx1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1836"/>
              </a:spcBef>
              <a:buNone/>
            </a:pPr>
            <a:r>
              <a:rPr lang="en-US" sz="3264" dirty="0">
                <a:solidFill>
                  <a:schemeClr val="tx1"/>
                </a:solidFill>
              </a:rPr>
              <a:t>Continue your education at </a:t>
            </a:r>
            <a:r>
              <a:rPr lang="en-US" sz="3264" dirty="0">
                <a:solidFill>
                  <a:schemeClr val="tx1"/>
                </a:solidFill>
                <a:hlinkClick r:id="rId7"/>
              </a:rPr>
              <a:t>Microsoft Virtual Academy</a:t>
            </a:r>
            <a:r>
              <a:rPr lang="en-US" sz="3264" dirty="0">
                <a:solidFill>
                  <a:schemeClr val="tx1"/>
                </a:solidFill>
              </a:rPr>
              <a:t> online.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8C73105-FF74-4A33-966B-2EC947C9EB2A}"/>
              </a:ext>
            </a:extLst>
          </p:cNvPr>
          <p:cNvSpPr/>
          <p:nvPr/>
        </p:nvSpPr>
        <p:spPr>
          <a:xfrm>
            <a:off x="10917285" y="6268114"/>
            <a:ext cx="1314471" cy="38420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 defTabSz="914224">
              <a:defRPr/>
            </a:pPr>
            <a:r>
              <a:rPr lang="en-US" sz="2448" kern="0" dirty="0">
                <a:solidFill>
                  <a:srgbClr val="FFFFFF"/>
                </a:solidFill>
                <a:latin typeface="Segoe UI Semilight"/>
              </a:rPr>
              <a:t>#</a:t>
            </a:r>
            <a:r>
              <a:rPr lang="en-US" sz="2448" kern="0" dirty="0" err="1">
                <a:solidFill>
                  <a:srgbClr val="FFFFFF"/>
                </a:solidFill>
                <a:latin typeface="Segoe UI Semilight"/>
              </a:rPr>
              <a:t>MSBuild</a:t>
            </a:r>
            <a:endParaRPr lang="en-US" sz="2448" kern="0" dirty="0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0393E84-0930-47DE-9007-A0788185F859}"/>
              </a:ext>
            </a:extLst>
          </p:cNvPr>
          <p:cNvSpPr/>
          <p:nvPr/>
        </p:nvSpPr>
        <p:spPr bwMode="auto">
          <a:xfrm>
            <a:off x="593532" y="1408915"/>
            <a:ext cx="10878695" cy="5585610"/>
          </a:xfrm>
          <a:custGeom>
            <a:avLst/>
            <a:gdLst>
              <a:gd name="connsiteX0" fmla="*/ 3628724 w 3628724"/>
              <a:gd name="connsiteY0" fmla="*/ 0 h 5111015"/>
              <a:gd name="connsiteX1" fmla="*/ 0 w 3628724"/>
              <a:gd name="connsiteY1" fmla="*/ 0 h 5111015"/>
              <a:gd name="connsiteX2" fmla="*/ 0 w 3628724"/>
              <a:gd name="connsiteY2" fmla="*/ 5111015 h 51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28724" h="5111015">
                <a:moveTo>
                  <a:pt x="3628724" y="0"/>
                </a:moveTo>
                <a:lnTo>
                  <a:pt x="0" y="0"/>
                </a:lnTo>
                <a:lnTo>
                  <a:pt x="0" y="5111015"/>
                </a:lnTo>
              </a:path>
            </a:pathLst>
          </a:custGeom>
          <a:noFill/>
          <a:ln w="3175">
            <a:solidFill>
              <a:schemeClr val="tx1"/>
            </a:solidFill>
            <a:headEnd type="oval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73DC38A-410E-4853-AD72-3A28E9B08CB5}"/>
              </a:ext>
            </a:extLst>
          </p:cNvPr>
          <p:cNvSpPr/>
          <p:nvPr/>
        </p:nvSpPr>
        <p:spPr bwMode="auto">
          <a:xfrm>
            <a:off x="532296" y="1878634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7DFC7EA-4739-42B0-A244-D74C4F2CEF88}"/>
              </a:ext>
            </a:extLst>
          </p:cNvPr>
          <p:cNvSpPr/>
          <p:nvPr/>
        </p:nvSpPr>
        <p:spPr bwMode="auto">
          <a:xfrm>
            <a:off x="532296" y="2614088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AAA3F91-AF1A-4E11-B9B0-4DD99E0546D7}"/>
              </a:ext>
            </a:extLst>
          </p:cNvPr>
          <p:cNvSpPr/>
          <p:nvPr/>
        </p:nvSpPr>
        <p:spPr bwMode="auto">
          <a:xfrm>
            <a:off x="532296" y="3349541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67D0ECB-6A7F-4C43-A78D-438BF6BB68A9}"/>
              </a:ext>
            </a:extLst>
          </p:cNvPr>
          <p:cNvSpPr/>
          <p:nvPr/>
        </p:nvSpPr>
        <p:spPr bwMode="auto">
          <a:xfrm>
            <a:off x="532296" y="4084994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E0C976B-D4B1-4BF8-84E7-2823CDBEB1E4}"/>
              </a:ext>
            </a:extLst>
          </p:cNvPr>
          <p:cNvSpPr/>
          <p:nvPr/>
        </p:nvSpPr>
        <p:spPr bwMode="auto">
          <a:xfrm>
            <a:off x="532296" y="4820447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EF581A2-2161-4DBC-8E6E-E1C637247EA4}"/>
              </a:ext>
            </a:extLst>
          </p:cNvPr>
          <p:cNvSpPr/>
          <p:nvPr/>
        </p:nvSpPr>
        <p:spPr bwMode="auto">
          <a:xfrm>
            <a:off x="532296" y="5555901"/>
            <a:ext cx="137618" cy="137618"/>
          </a:xfrm>
          <a:prstGeom prst="ellipse">
            <a:avLst/>
          </a:prstGeom>
          <a:solidFill>
            <a:srgbClr val="505050"/>
          </a:solidFill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07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F953DB6-6993-48F4-96A1-FA71E7D09E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Questions?</a:t>
            </a:r>
            <a:endParaRPr lang="en-US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D2C0019F-C105-4653-9C0C-778ED1DE3A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Contact: Chris Mullins (cmullins@microsoft.com)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63B75A-FE3E-4FF4-B863-775977448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32597"/>
            <a:fld id="{821DFF1C-1EAF-464C-ADD6-1E3D9936EC02}" type="slidenum">
              <a:rPr lang="en-US" sz="1836">
                <a:solidFill>
                  <a:srgbClr val="505050"/>
                </a:solidFill>
                <a:latin typeface="Segoe UI Semilight"/>
              </a:rPr>
              <a:pPr defTabSz="932597"/>
              <a:t>23</a:t>
            </a:fld>
            <a:endParaRPr lang="en-US" sz="1836">
              <a:solidFill>
                <a:srgbClr val="505050"/>
              </a:solidFill>
              <a:latin typeface="Segoe UI Semilight"/>
            </a:endParaRPr>
          </a:p>
        </p:txBody>
      </p:sp>
    </p:spTree>
    <p:extLst>
      <p:ext uri="{BB962C8B-B14F-4D97-AF65-F5344CB8AC3E}">
        <p14:creationId xmlns:p14="http://schemas.microsoft.com/office/powerpoint/2010/main" val="32745753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78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8D718934-4FA0-4623-A17E-73C566518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5710" y="295274"/>
            <a:ext cx="7447649" cy="917575"/>
          </a:xfrm>
        </p:spPr>
        <p:txBody>
          <a:bodyPr/>
          <a:lstStyle/>
          <a:p>
            <a:r>
              <a:rPr lang="en-US" dirty="0"/>
              <a:t>Explosive Growth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46C59045-AC14-42DB-83E9-BD28CE43B266}"/>
              </a:ext>
            </a:extLst>
          </p:cNvPr>
          <p:cNvSpPr txBox="1">
            <a:spLocks/>
          </p:cNvSpPr>
          <p:nvPr/>
        </p:nvSpPr>
        <p:spPr>
          <a:xfrm>
            <a:off x="4897047" y="1235374"/>
            <a:ext cx="7072243" cy="906898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vert="horz" wrap="square" lIns="186521" tIns="93260" rIns="93260" bIns="93260" rtlCol="0" anchor="ctr">
            <a:no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defTabSz="932563">
              <a:lnSpc>
                <a:spcPct val="100000"/>
              </a:lnSpc>
            </a:pPr>
            <a:r>
              <a:rPr lang="en-US" sz="4488" spc="-102" dirty="0"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anose="020B0502040204020203" pitchFamily="34" charset="0"/>
                <a:ea typeface="Segoe UI" panose="020B0502040204020203" pitchFamily="34" charset="0"/>
              </a:rPr>
              <a:t>10,000,000+ </a:t>
            </a:r>
            <a:r>
              <a:rPr lang="en-US" sz="3264" spc="-102" dirty="0"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Light"/>
              </a:rPr>
              <a:t>Messages / day</a:t>
            </a:r>
            <a:endParaRPr lang="en-US" sz="3672" spc="-102" dirty="0">
              <a:gradFill>
                <a:gsLst>
                  <a:gs pos="125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Light"/>
            </a:endParaRPr>
          </a:p>
        </p:txBody>
      </p:sp>
      <p:sp>
        <p:nvSpPr>
          <p:cNvPr id="60" name="Title 1">
            <a:extLst>
              <a:ext uri="{FF2B5EF4-FFF2-40B4-BE49-F238E27FC236}">
                <a16:creationId xmlns:a16="http://schemas.microsoft.com/office/drawing/2014/main" id="{89388228-533D-4A7F-A167-214AD53BD3F9}"/>
              </a:ext>
            </a:extLst>
          </p:cNvPr>
          <p:cNvSpPr txBox="1">
            <a:spLocks/>
          </p:cNvSpPr>
          <p:nvPr/>
        </p:nvSpPr>
        <p:spPr>
          <a:xfrm>
            <a:off x="4897048" y="2135879"/>
            <a:ext cx="6575180" cy="906898"/>
          </a:xfrm>
          <a:prstGeom prst="rect">
            <a:avLst/>
          </a:prstGeom>
          <a:solidFill>
            <a:schemeClr val="bg2"/>
          </a:solidFill>
        </p:spPr>
        <p:txBody>
          <a:bodyPr vert="horz" wrap="square" lIns="186521" tIns="93260" rIns="93260" bIns="93260" rtlCol="0" anchor="ctr">
            <a:no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defTabSz="932563">
              <a:lnSpc>
                <a:spcPct val="100000"/>
              </a:lnSpc>
            </a:pPr>
            <a:r>
              <a:rPr lang="en-US" sz="4488" spc="-102" dirty="0"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anose="020B0502040204020203" pitchFamily="34" charset="0"/>
                <a:ea typeface="Segoe UI" panose="020B0502040204020203" pitchFamily="34" charset="0"/>
              </a:rPr>
              <a:t>1,000,000+ </a:t>
            </a:r>
            <a:r>
              <a:rPr lang="en-US" sz="3264" spc="-102" dirty="0"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Light"/>
              </a:rPr>
              <a:t>Unique users / day</a:t>
            </a:r>
            <a:endParaRPr lang="en-US" sz="3672" spc="-102" dirty="0">
              <a:gradFill>
                <a:gsLst>
                  <a:gs pos="125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Light"/>
            </a:endParaRPr>
          </a:p>
        </p:txBody>
      </p:sp>
      <p:sp>
        <p:nvSpPr>
          <p:cNvPr id="61" name="Title 1">
            <a:extLst>
              <a:ext uri="{FF2B5EF4-FFF2-40B4-BE49-F238E27FC236}">
                <a16:creationId xmlns:a16="http://schemas.microsoft.com/office/drawing/2014/main" id="{D5079608-5761-4542-9FA3-A84D32F0C0CD}"/>
              </a:ext>
            </a:extLst>
          </p:cNvPr>
          <p:cNvSpPr txBox="1">
            <a:spLocks/>
          </p:cNvSpPr>
          <p:nvPr/>
        </p:nvSpPr>
        <p:spPr>
          <a:xfrm>
            <a:off x="4897048" y="3036385"/>
            <a:ext cx="6208721" cy="90689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vert="horz" wrap="square" lIns="186521" tIns="93260" rIns="93260" bIns="93260" rtlCol="0" anchor="ctr">
            <a:no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defTabSz="932563">
              <a:lnSpc>
                <a:spcPct val="100000"/>
              </a:lnSpc>
            </a:pPr>
            <a:r>
              <a:rPr lang="en-US" sz="4488" spc="-102" dirty="0">
                <a:solidFill>
                  <a:srgbClr val="505050"/>
                </a:solidFill>
                <a:latin typeface="Segoe UI" panose="020B0502040204020203" pitchFamily="34" charset="0"/>
                <a:ea typeface="Segoe UI" panose="020B0502040204020203" pitchFamily="34" charset="0"/>
              </a:rPr>
              <a:t>100,000+ </a:t>
            </a:r>
            <a:r>
              <a:rPr lang="en-US" sz="3264" spc="-102" dirty="0">
                <a:solidFill>
                  <a:srgbClr val="505050"/>
                </a:solidFill>
                <a:latin typeface="Segoe UI Light"/>
              </a:rPr>
              <a:t>Developers</a:t>
            </a:r>
            <a:endParaRPr lang="en-US" sz="3672" spc="-102" dirty="0">
              <a:solidFill>
                <a:srgbClr val="505050"/>
              </a:solidFill>
              <a:latin typeface="Segoe UI Light"/>
            </a:endParaRPr>
          </a:p>
        </p:txBody>
      </p:sp>
      <p:sp>
        <p:nvSpPr>
          <p:cNvPr id="62" name="Title 1">
            <a:extLst>
              <a:ext uri="{FF2B5EF4-FFF2-40B4-BE49-F238E27FC236}">
                <a16:creationId xmlns:a16="http://schemas.microsoft.com/office/drawing/2014/main" id="{24B804AF-FE16-417E-A62E-91504A37ED25}"/>
              </a:ext>
            </a:extLst>
          </p:cNvPr>
          <p:cNvSpPr txBox="1">
            <a:spLocks/>
          </p:cNvSpPr>
          <p:nvPr/>
        </p:nvSpPr>
        <p:spPr>
          <a:xfrm>
            <a:off x="4897049" y="3936890"/>
            <a:ext cx="5880583" cy="90689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186521" tIns="93260" rIns="93260" bIns="93260" rtlCol="0" anchor="ctr">
            <a:no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defTabSz="932563">
              <a:lnSpc>
                <a:spcPct val="100000"/>
              </a:lnSpc>
            </a:pPr>
            <a:r>
              <a:rPr lang="en-US" sz="4488" spc="-102" dirty="0">
                <a:solidFill>
                  <a:srgbClr val="505050"/>
                </a:solidFill>
                <a:latin typeface="Segoe UI" panose="020B0502040204020203" pitchFamily="34" charset="0"/>
                <a:ea typeface="Segoe UI" panose="020B0502040204020203" pitchFamily="34" charset="0"/>
              </a:rPr>
              <a:t>10,000+ </a:t>
            </a:r>
            <a:r>
              <a:rPr lang="en-US" sz="3264" spc="-102" dirty="0">
                <a:solidFill>
                  <a:srgbClr val="505050"/>
                </a:solidFill>
                <a:latin typeface="Segoe UI Light"/>
              </a:rPr>
              <a:t>Active bots</a:t>
            </a:r>
            <a:endParaRPr lang="en-US" sz="3672" spc="-102" dirty="0">
              <a:solidFill>
                <a:srgbClr val="505050"/>
              </a:solidFill>
              <a:latin typeface="Segoe UI Light"/>
            </a:endParaRPr>
          </a:p>
        </p:txBody>
      </p:sp>
      <p:sp>
        <p:nvSpPr>
          <p:cNvPr id="63" name="Title 1">
            <a:extLst>
              <a:ext uri="{FF2B5EF4-FFF2-40B4-BE49-F238E27FC236}">
                <a16:creationId xmlns:a16="http://schemas.microsoft.com/office/drawing/2014/main" id="{CA99CB18-320D-4FFF-9D9D-584E5A989142}"/>
              </a:ext>
            </a:extLst>
          </p:cNvPr>
          <p:cNvSpPr txBox="1">
            <a:spLocks/>
          </p:cNvSpPr>
          <p:nvPr/>
        </p:nvSpPr>
        <p:spPr>
          <a:xfrm>
            <a:off x="4897049" y="4837396"/>
            <a:ext cx="5509269" cy="90689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vert="horz" wrap="square" lIns="186521" tIns="93260" rIns="93260" bIns="93260" rtlCol="0" anchor="ctr">
            <a:no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defTabSz="932563">
              <a:lnSpc>
                <a:spcPct val="100000"/>
              </a:lnSpc>
            </a:pPr>
            <a:r>
              <a:rPr lang="en-US" sz="4488" spc="-102" dirty="0">
                <a:solidFill>
                  <a:srgbClr val="505050"/>
                </a:solidFill>
                <a:latin typeface="Segoe UI" panose="020B0502040204020203" pitchFamily="34" charset="0"/>
                <a:ea typeface="Segoe UI" panose="020B0502040204020203" pitchFamily="34" charset="0"/>
              </a:rPr>
              <a:t>1,000+ </a:t>
            </a:r>
            <a:r>
              <a:rPr lang="en-US" sz="3264" spc="-102" dirty="0">
                <a:solidFill>
                  <a:srgbClr val="505050"/>
                </a:solidFill>
                <a:latin typeface="Segoe UI Light"/>
              </a:rPr>
              <a:t>Companies</a:t>
            </a:r>
            <a:endParaRPr lang="en-US" sz="3672" spc="-102" dirty="0">
              <a:solidFill>
                <a:srgbClr val="505050"/>
              </a:solidFill>
              <a:latin typeface="Segoe UI Light"/>
            </a:endParaRPr>
          </a:p>
        </p:txBody>
      </p:sp>
      <p:sp>
        <p:nvSpPr>
          <p:cNvPr id="64" name="Title 1">
            <a:extLst>
              <a:ext uri="{FF2B5EF4-FFF2-40B4-BE49-F238E27FC236}">
                <a16:creationId xmlns:a16="http://schemas.microsoft.com/office/drawing/2014/main" id="{C4A4F4B2-FB9E-4894-9C94-B7026802D3CC}"/>
              </a:ext>
            </a:extLst>
          </p:cNvPr>
          <p:cNvSpPr txBox="1">
            <a:spLocks/>
          </p:cNvSpPr>
          <p:nvPr/>
        </p:nvSpPr>
        <p:spPr>
          <a:xfrm>
            <a:off x="4897048" y="5737900"/>
            <a:ext cx="5181131" cy="906898"/>
          </a:xfrm>
          <a:prstGeom prst="rect">
            <a:avLst/>
          </a:prstGeom>
          <a:solidFill>
            <a:srgbClr val="E1F1FF"/>
          </a:solidFill>
        </p:spPr>
        <p:txBody>
          <a:bodyPr vert="horz" wrap="square" lIns="186521" tIns="93260" rIns="93260" bIns="93260" rtlCol="0" anchor="ctr">
            <a:no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defTabSz="932563">
              <a:lnSpc>
                <a:spcPct val="100000"/>
              </a:lnSpc>
            </a:pPr>
            <a:r>
              <a:rPr lang="en-US" sz="4488" spc="-102" dirty="0">
                <a:solidFill>
                  <a:srgbClr val="505050"/>
                </a:solidFill>
                <a:latin typeface="Segoe UI" panose="020B0502040204020203" pitchFamily="34" charset="0"/>
                <a:ea typeface="Segoe UI" panose="020B0502040204020203" pitchFamily="34" charset="0"/>
              </a:rPr>
              <a:t>100+ </a:t>
            </a:r>
            <a:r>
              <a:rPr lang="en-US" sz="3264" spc="-102" dirty="0">
                <a:solidFill>
                  <a:srgbClr val="505050"/>
                </a:solidFill>
                <a:latin typeface="Segoe UI Light"/>
              </a:rPr>
              <a:t>New features today</a:t>
            </a:r>
            <a:endParaRPr lang="en-US" sz="3672" spc="-102" dirty="0">
              <a:solidFill>
                <a:srgbClr val="505050"/>
              </a:solidFill>
              <a:latin typeface="Segoe UI Light"/>
            </a:endParaRP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6AFFEC78-D5A3-4265-A5BD-606F650BB4A3}"/>
              </a:ext>
            </a:extLst>
          </p:cNvPr>
          <p:cNvCxnSpPr>
            <a:cxnSpLocks/>
          </p:cNvCxnSpPr>
          <p:nvPr/>
        </p:nvCxnSpPr>
        <p:spPr>
          <a:xfrm>
            <a:off x="4365983" y="1235374"/>
            <a:ext cx="0" cy="5409424"/>
          </a:xfrm>
          <a:prstGeom prst="line">
            <a:avLst/>
          </a:prstGeom>
          <a:ln w="317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495588" y="440555"/>
            <a:ext cx="3402830" cy="6209965"/>
            <a:chOff x="485050" y="431956"/>
            <a:chExt cx="3336411" cy="6088754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B9BAEF3-305D-46E8-9AB9-42C47D26528A}"/>
                </a:ext>
              </a:extLst>
            </p:cNvPr>
            <p:cNvSpPr/>
            <p:nvPr/>
          </p:nvSpPr>
          <p:spPr bwMode="auto">
            <a:xfrm>
              <a:off x="485050" y="431956"/>
              <a:ext cx="3336411" cy="6083144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accent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spcBef>
                  <a:spcPct val="0"/>
                </a:spcBef>
                <a:spcAft>
                  <a:spcPct val="0"/>
                </a:spcAft>
              </a:pPr>
              <a:endParaRPr lang="en-US" sz="2448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5" name="Picture 4" descr="A picture containing table, indoor, thing&#10;&#10;Description generated with very high confidence">
              <a:extLst>
                <a:ext uri="{FF2B5EF4-FFF2-40B4-BE49-F238E27FC236}">
                  <a16:creationId xmlns:a16="http://schemas.microsoft.com/office/drawing/2014/main" id="{1C2012B2-DDE8-4966-A036-0106ABDB2A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050" y="2375710"/>
              <a:ext cx="3336411" cy="4145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</a:ln>
            <a:effectLst/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sp>
        <p:nvSpPr>
          <p:cNvPr id="2" name="Rectangle 1"/>
          <p:cNvSpPr/>
          <p:nvPr/>
        </p:nvSpPr>
        <p:spPr bwMode="auto">
          <a:xfrm>
            <a:off x="576718" y="2382953"/>
            <a:ext cx="3240569" cy="46629"/>
          </a:xfrm>
          <a:prstGeom prst="rect">
            <a:avLst/>
          </a:prstGeom>
          <a:solidFill>
            <a:schemeClr val="tx1"/>
          </a:solidFill>
          <a:ln w="31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052" name="Picture 4" descr="http://www.clipartlord.com/wp-content/uploads/2014/11/fireworks6.png">
            <a:extLst>
              <a:ext uri="{FF2B5EF4-FFF2-40B4-BE49-F238E27FC236}">
                <a16:creationId xmlns:a16="http://schemas.microsoft.com/office/drawing/2014/main" id="{F9A9F09D-EAEE-4AA6-886C-660AB6BD91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26781">
            <a:off x="1770912" y="1137269"/>
            <a:ext cx="1936735" cy="1850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www.clipartlord.com/wp-content/uploads/2014/11/fireworks6.png">
            <a:extLst>
              <a:ext uri="{FF2B5EF4-FFF2-40B4-BE49-F238E27FC236}">
                <a16:creationId xmlns:a16="http://schemas.microsoft.com/office/drawing/2014/main" id="{EB84AE1F-24AD-4749-A045-9EF9C0A0B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50" y="486456"/>
            <a:ext cx="1826242" cy="1745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002765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60" grpId="0" animBg="1"/>
      <p:bldP spid="61" grpId="0" animBg="1"/>
      <p:bldP spid="62" grpId="0" animBg="1"/>
      <p:bldP spid="63" grpId="0" animBg="1"/>
      <p:bldP spid="6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CCD2D443-E773-4935-B651-6A2FA6D5332A}"/>
              </a:ext>
            </a:extLst>
          </p:cNvPr>
          <p:cNvSpPr/>
          <p:nvPr/>
        </p:nvSpPr>
        <p:spPr bwMode="auto">
          <a:xfrm>
            <a:off x="2781420" y="4585300"/>
            <a:ext cx="4268012" cy="479254"/>
          </a:xfrm>
          <a:custGeom>
            <a:avLst/>
            <a:gdLst>
              <a:gd name="connsiteX0" fmla="*/ 0 w 3183467"/>
              <a:gd name="connsiteY0" fmla="*/ 338667 h 338667"/>
              <a:gd name="connsiteX1" fmla="*/ 300567 w 3183467"/>
              <a:gd name="connsiteY1" fmla="*/ 338667 h 338667"/>
              <a:gd name="connsiteX2" fmla="*/ 465667 w 3183467"/>
              <a:gd name="connsiteY2" fmla="*/ 173567 h 338667"/>
              <a:gd name="connsiteX3" fmla="*/ 1494367 w 3183467"/>
              <a:gd name="connsiteY3" fmla="*/ 173567 h 338667"/>
              <a:gd name="connsiteX4" fmla="*/ 1600200 w 3183467"/>
              <a:gd name="connsiteY4" fmla="*/ 0 h 338667"/>
              <a:gd name="connsiteX5" fmla="*/ 3183467 w 3183467"/>
              <a:gd name="connsiteY5" fmla="*/ 0 h 33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83467" h="338667">
                <a:moveTo>
                  <a:pt x="0" y="338667"/>
                </a:moveTo>
                <a:lnTo>
                  <a:pt x="300567" y="338667"/>
                </a:lnTo>
                <a:lnTo>
                  <a:pt x="465667" y="173567"/>
                </a:lnTo>
                <a:lnTo>
                  <a:pt x="1494367" y="173567"/>
                </a:lnTo>
                <a:lnTo>
                  <a:pt x="1600200" y="0"/>
                </a:lnTo>
                <a:lnTo>
                  <a:pt x="3183467" y="0"/>
                </a:lnTo>
              </a:path>
            </a:pathLst>
          </a:custGeom>
          <a:noFill/>
          <a:ln w="3175" cap="flat">
            <a:solidFill>
              <a:schemeClr val="tx1">
                <a:lumMod val="75000"/>
              </a:schemeClr>
            </a:solidFill>
            <a:prstDash val="solid"/>
            <a:miter lim="800000"/>
            <a:headEnd type="none" w="lg" len="med"/>
            <a:tailEnd type="none" w="lg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304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110" name="Freeform: Shape 109">
            <a:extLst>
              <a:ext uri="{FF2B5EF4-FFF2-40B4-BE49-F238E27FC236}">
                <a16:creationId xmlns:a16="http://schemas.microsoft.com/office/drawing/2014/main" id="{44BA6E20-095F-4935-8EF6-2F32719FD895}"/>
              </a:ext>
            </a:extLst>
          </p:cNvPr>
          <p:cNvSpPr/>
          <p:nvPr/>
        </p:nvSpPr>
        <p:spPr bwMode="auto">
          <a:xfrm>
            <a:off x="2081967" y="4222620"/>
            <a:ext cx="4335605" cy="686500"/>
          </a:xfrm>
          <a:custGeom>
            <a:avLst/>
            <a:gdLst>
              <a:gd name="connsiteX0" fmla="*/ 0 w 3860800"/>
              <a:gd name="connsiteY0" fmla="*/ 673100 h 673100"/>
              <a:gd name="connsiteX1" fmla="*/ 0 w 3860800"/>
              <a:gd name="connsiteY1" fmla="*/ 0 h 673100"/>
              <a:gd name="connsiteX2" fmla="*/ 3860800 w 3860800"/>
              <a:gd name="connsiteY2" fmla="*/ 0 h 67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60800" h="673100">
                <a:moveTo>
                  <a:pt x="0" y="673100"/>
                </a:moveTo>
                <a:lnTo>
                  <a:pt x="0" y="0"/>
                </a:lnTo>
                <a:lnTo>
                  <a:pt x="3860800" y="0"/>
                </a:lnTo>
              </a:path>
            </a:pathLst>
          </a:custGeom>
          <a:noFill/>
          <a:ln w="3175" cap="flat">
            <a:solidFill>
              <a:schemeClr val="tx1">
                <a:lumMod val="75000"/>
              </a:schemeClr>
            </a:solidFill>
            <a:prstDash val="solid"/>
            <a:miter lim="800000"/>
            <a:headEnd type="none" w="lg" len="med"/>
            <a:tailEnd type="none" w="lg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304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C4F85C73-F839-4A00-82AF-372199651989}"/>
              </a:ext>
            </a:extLst>
          </p:cNvPr>
          <p:cNvSpPr/>
          <p:nvPr/>
        </p:nvSpPr>
        <p:spPr bwMode="auto">
          <a:xfrm>
            <a:off x="2755515" y="5300600"/>
            <a:ext cx="3792304" cy="109363"/>
          </a:xfrm>
          <a:custGeom>
            <a:avLst/>
            <a:gdLst>
              <a:gd name="connsiteX0" fmla="*/ 0 w 3183467"/>
              <a:gd name="connsiteY0" fmla="*/ 139700 h 139700"/>
              <a:gd name="connsiteX1" fmla="*/ 1600200 w 3183467"/>
              <a:gd name="connsiteY1" fmla="*/ 139700 h 139700"/>
              <a:gd name="connsiteX2" fmla="*/ 1739900 w 3183467"/>
              <a:gd name="connsiteY2" fmla="*/ 0 h 139700"/>
              <a:gd name="connsiteX3" fmla="*/ 3183467 w 3183467"/>
              <a:gd name="connsiteY3" fmla="*/ 0 h 13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3467" h="139700">
                <a:moveTo>
                  <a:pt x="0" y="139700"/>
                </a:moveTo>
                <a:lnTo>
                  <a:pt x="1600200" y="139700"/>
                </a:lnTo>
                <a:lnTo>
                  <a:pt x="1739900" y="0"/>
                </a:lnTo>
                <a:lnTo>
                  <a:pt x="3183467" y="0"/>
                </a:lnTo>
              </a:path>
            </a:pathLst>
          </a:custGeom>
          <a:noFill/>
          <a:ln w="3175" cap="flat">
            <a:solidFill>
              <a:schemeClr val="tx1">
                <a:lumMod val="75000"/>
              </a:schemeClr>
            </a:solidFill>
            <a:prstDash val="solid"/>
            <a:miter lim="800000"/>
            <a:headEnd type="none" w="lg" len="med"/>
            <a:tailEnd type="none" w="lg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304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BB752716-3F16-4927-8D3E-437F187FCA60}"/>
              </a:ext>
            </a:extLst>
          </p:cNvPr>
          <p:cNvSpPr/>
          <p:nvPr/>
        </p:nvSpPr>
        <p:spPr bwMode="auto">
          <a:xfrm>
            <a:off x="1369563" y="4356465"/>
            <a:ext cx="5048009" cy="841934"/>
          </a:xfrm>
          <a:custGeom>
            <a:avLst/>
            <a:gdLst>
              <a:gd name="connsiteX0" fmla="*/ 254000 w 4546600"/>
              <a:gd name="connsiteY0" fmla="*/ 825500 h 825500"/>
              <a:gd name="connsiteX1" fmla="*/ 84667 w 4546600"/>
              <a:gd name="connsiteY1" fmla="*/ 825500 h 825500"/>
              <a:gd name="connsiteX2" fmla="*/ 0 w 4546600"/>
              <a:gd name="connsiteY2" fmla="*/ 736600 h 825500"/>
              <a:gd name="connsiteX3" fmla="*/ 0 w 4546600"/>
              <a:gd name="connsiteY3" fmla="*/ 0 h 825500"/>
              <a:gd name="connsiteX4" fmla="*/ 3259667 w 4546600"/>
              <a:gd name="connsiteY4" fmla="*/ 0 h 825500"/>
              <a:gd name="connsiteX5" fmla="*/ 3352800 w 4546600"/>
              <a:gd name="connsiteY5" fmla="*/ 93133 h 825500"/>
              <a:gd name="connsiteX6" fmla="*/ 3352800 w 4546600"/>
              <a:gd name="connsiteY6" fmla="*/ 520700 h 825500"/>
              <a:gd name="connsiteX7" fmla="*/ 4546600 w 4546600"/>
              <a:gd name="connsiteY7" fmla="*/ 520700 h 82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46600" h="825500">
                <a:moveTo>
                  <a:pt x="254000" y="825500"/>
                </a:moveTo>
                <a:lnTo>
                  <a:pt x="84667" y="825500"/>
                </a:lnTo>
                <a:lnTo>
                  <a:pt x="0" y="736600"/>
                </a:lnTo>
                <a:lnTo>
                  <a:pt x="0" y="0"/>
                </a:lnTo>
                <a:lnTo>
                  <a:pt x="3259667" y="0"/>
                </a:lnTo>
                <a:lnTo>
                  <a:pt x="3352800" y="93133"/>
                </a:lnTo>
                <a:lnTo>
                  <a:pt x="3352800" y="520700"/>
                </a:lnTo>
                <a:lnTo>
                  <a:pt x="4546600" y="520700"/>
                </a:lnTo>
              </a:path>
            </a:pathLst>
          </a:custGeom>
          <a:noFill/>
          <a:ln w="3175" cap="flat">
            <a:solidFill>
              <a:schemeClr val="tx1">
                <a:lumMod val="75000"/>
              </a:schemeClr>
            </a:solidFill>
            <a:prstDash val="solid"/>
            <a:miter lim="800000"/>
            <a:headEnd type="none" w="lg" len="med"/>
            <a:tailEnd type="none" w="lg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304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5481" y="295274"/>
            <a:ext cx="11887878" cy="917575"/>
          </a:xfrm>
        </p:spPr>
        <p:txBody>
          <a:bodyPr>
            <a:normAutofit/>
          </a:bodyPr>
          <a:lstStyle/>
          <a:p>
            <a:r>
              <a:rPr lang="en-US" dirty="0"/>
              <a:t>Why a Bot? 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3551D4DE-D310-4E06-BADE-77317931C6A8}"/>
              </a:ext>
            </a:extLst>
          </p:cNvPr>
          <p:cNvSpPr>
            <a:spLocks/>
          </p:cNvSpPr>
          <p:nvPr/>
        </p:nvSpPr>
        <p:spPr bwMode="auto">
          <a:xfrm>
            <a:off x="8981505" y="1288322"/>
            <a:ext cx="2987785" cy="5356477"/>
          </a:xfrm>
          <a:custGeom>
            <a:avLst/>
            <a:gdLst>
              <a:gd name="T0" fmla="*/ 108 w 108"/>
              <a:gd name="T1" fmla="*/ 188 h 196"/>
              <a:gd name="T2" fmla="*/ 99 w 108"/>
              <a:gd name="T3" fmla="*/ 196 h 196"/>
              <a:gd name="T4" fmla="*/ 8 w 108"/>
              <a:gd name="T5" fmla="*/ 196 h 196"/>
              <a:gd name="T6" fmla="*/ 0 w 108"/>
              <a:gd name="T7" fmla="*/ 188 h 196"/>
              <a:gd name="T8" fmla="*/ 0 w 108"/>
              <a:gd name="T9" fmla="*/ 8 h 196"/>
              <a:gd name="T10" fmla="*/ 8 w 108"/>
              <a:gd name="T11" fmla="*/ 0 h 196"/>
              <a:gd name="T12" fmla="*/ 99 w 108"/>
              <a:gd name="T13" fmla="*/ 0 h 196"/>
              <a:gd name="T14" fmla="*/ 108 w 108"/>
              <a:gd name="T15" fmla="*/ 8 h 196"/>
              <a:gd name="T16" fmla="*/ 108 w 108"/>
              <a:gd name="T17" fmla="*/ 188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8" h="196">
                <a:moveTo>
                  <a:pt x="108" y="188"/>
                </a:moveTo>
                <a:cubicBezTo>
                  <a:pt x="108" y="192"/>
                  <a:pt x="104" y="196"/>
                  <a:pt x="99" y="196"/>
                </a:cubicBezTo>
                <a:cubicBezTo>
                  <a:pt x="8" y="196"/>
                  <a:pt x="8" y="196"/>
                  <a:pt x="8" y="196"/>
                </a:cubicBezTo>
                <a:cubicBezTo>
                  <a:pt x="4" y="196"/>
                  <a:pt x="0" y="192"/>
                  <a:pt x="0" y="18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104" y="0"/>
                  <a:pt x="108" y="4"/>
                  <a:pt x="108" y="8"/>
                </a:cubicBezTo>
                <a:lnTo>
                  <a:pt x="108" y="188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20AE2BA1-BF87-4726-BB4C-0A3A6BABBCA3}"/>
              </a:ext>
            </a:extLst>
          </p:cNvPr>
          <p:cNvSpPr>
            <a:spLocks/>
          </p:cNvSpPr>
          <p:nvPr/>
        </p:nvSpPr>
        <p:spPr bwMode="auto">
          <a:xfrm>
            <a:off x="9645457" y="1593380"/>
            <a:ext cx="1632964" cy="80751"/>
          </a:xfrm>
          <a:custGeom>
            <a:avLst/>
            <a:gdLst>
              <a:gd name="T0" fmla="*/ 59 w 59"/>
              <a:gd name="T1" fmla="*/ 2 h 3"/>
              <a:gd name="T2" fmla="*/ 58 w 59"/>
              <a:gd name="T3" fmla="*/ 3 h 3"/>
              <a:gd name="T4" fmla="*/ 1 w 59"/>
              <a:gd name="T5" fmla="*/ 3 h 3"/>
              <a:gd name="T6" fmla="*/ 0 w 59"/>
              <a:gd name="T7" fmla="*/ 2 h 3"/>
              <a:gd name="T8" fmla="*/ 0 w 59"/>
              <a:gd name="T9" fmla="*/ 2 h 3"/>
              <a:gd name="T10" fmla="*/ 1 w 59"/>
              <a:gd name="T11" fmla="*/ 0 h 3"/>
              <a:gd name="T12" fmla="*/ 58 w 59"/>
              <a:gd name="T13" fmla="*/ 0 h 3"/>
              <a:gd name="T14" fmla="*/ 59 w 59"/>
              <a:gd name="T15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9" h="3">
                <a:moveTo>
                  <a:pt x="59" y="2"/>
                </a:moveTo>
                <a:cubicBezTo>
                  <a:pt x="59" y="2"/>
                  <a:pt x="59" y="3"/>
                  <a:pt x="58" y="3"/>
                </a:cubicBez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9" y="0"/>
                  <a:pt x="59" y="1"/>
                  <a:pt x="59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13" name="Freeform 8">
            <a:extLst>
              <a:ext uri="{FF2B5EF4-FFF2-40B4-BE49-F238E27FC236}">
                <a16:creationId xmlns:a16="http://schemas.microsoft.com/office/drawing/2014/main" id="{A224DBC2-CAF4-4C70-9800-3B1A66E3B984}"/>
              </a:ext>
            </a:extLst>
          </p:cNvPr>
          <p:cNvSpPr>
            <a:spLocks/>
          </p:cNvSpPr>
          <p:nvPr/>
        </p:nvSpPr>
        <p:spPr bwMode="auto">
          <a:xfrm>
            <a:off x="9116090" y="6178238"/>
            <a:ext cx="305058" cy="161501"/>
          </a:xfrm>
          <a:custGeom>
            <a:avLst/>
            <a:gdLst>
              <a:gd name="T0" fmla="*/ 11 w 11"/>
              <a:gd name="T1" fmla="*/ 3 h 6"/>
              <a:gd name="T2" fmla="*/ 8 w 11"/>
              <a:gd name="T3" fmla="*/ 6 h 6"/>
              <a:gd name="T4" fmla="*/ 3 w 11"/>
              <a:gd name="T5" fmla="*/ 6 h 6"/>
              <a:gd name="T6" fmla="*/ 0 w 11"/>
              <a:gd name="T7" fmla="*/ 3 h 6"/>
              <a:gd name="T8" fmla="*/ 0 w 11"/>
              <a:gd name="T9" fmla="*/ 3 h 6"/>
              <a:gd name="T10" fmla="*/ 3 w 11"/>
              <a:gd name="T11" fmla="*/ 0 h 6"/>
              <a:gd name="T12" fmla="*/ 8 w 11"/>
              <a:gd name="T13" fmla="*/ 0 h 6"/>
              <a:gd name="T14" fmla="*/ 11 w 11"/>
              <a:gd name="T1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" h="6">
                <a:moveTo>
                  <a:pt x="11" y="3"/>
                </a:moveTo>
                <a:cubicBezTo>
                  <a:pt x="11" y="5"/>
                  <a:pt x="10" y="6"/>
                  <a:pt x="8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5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8" y="0"/>
                  <a:pt x="8" y="0"/>
                  <a:pt x="8" y="0"/>
                </a:cubicBezTo>
                <a:cubicBezTo>
                  <a:pt x="10" y="0"/>
                  <a:pt x="11" y="2"/>
                  <a:pt x="11" y="3"/>
                </a:cubicBezTo>
                <a:close/>
              </a:path>
            </a:pathLst>
          </a:custGeom>
          <a:solidFill>
            <a:srgbClr val="737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1A3117E7-1661-4BCF-9320-2E11EF78B9C5}"/>
              </a:ext>
            </a:extLst>
          </p:cNvPr>
          <p:cNvSpPr>
            <a:spLocks/>
          </p:cNvSpPr>
          <p:nvPr/>
        </p:nvSpPr>
        <p:spPr bwMode="auto">
          <a:xfrm>
            <a:off x="11502728" y="6178238"/>
            <a:ext cx="305058" cy="161501"/>
          </a:xfrm>
          <a:custGeom>
            <a:avLst/>
            <a:gdLst>
              <a:gd name="T0" fmla="*/ 11 w 11"/>
              <a:gd name="T1" fmla="*/ 3 h 6"/>
              <a:gd name="T2" fmla="*/ 8 w 11"/>
              <a:gd name="T3" fmla="*/ 6 h 6"/>
              <a:gd name="T4" fmla="*/ 3 w 11"/>
              <a:gd name="T5" fmla="*/ 6 h 6"/>
              <a:gd name="T6" fmla="*/ 0 w 11"/>
              <a:gd name="T7" fmla="*/ 3 h 6"/>
              <a:gd name="T8" fmla="*/ 0 w 11"/>
              <a:gd name="T9" fmla="*/ 3 h 6"/>
              <a:gd name="T10" fmla="*/ 3 w 11"/>
              <a:gd name="T11" fmla="*/ 0 h 6"/>
              <a:gd name="T12" fmla="*/ 8 w 11"/>
              <a:gd name="T13" fmla="*/ 0 h 6"/>
              <a:gd name="T14" fmla="*/ 11 w 11"/>
              <a:gd name="T1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" h="6">
                <a:moveTo>
                  <a:pt x="11" y="3"/>
                </a:moveTo>
                <a:cubicBezTo>
                  <a:pt x="11" y="5"/>
                  <a:pt x="9" y="6"/>
                  <a:pt x="8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5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11" y="2"/>
                  <a:pt x="11" y="3"/>
                </a:cubicBezTo>
                <a:close/>
              </a:path>
            </a:pathLst>
          </a:custGeom>
          <a:solidFill>
            <a:srgbClr val="737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15" name="Freeform 10">
            <a:extLst>
              <a:ext uri="{FF2B5EF4-FFF2-40B4-BE49-F238E27FC236}">
                <a16:creationId xmlns:a16="http://schemas.microsoft.com/office/drawing/2014/main" id="{AB76AA29-2877-4013-9765-1BE2F847EFBD}"/>
              </a:ext>
            </a:extLst>
          </p:cNvPr>
          <p:cNvSpPr>
            <a:spLocks/>
          </p:cNvSpPr>
          <p:nvPr/>
        </p:nvSpPr>
        <p:spPr bwMode="auto">
          <a:xfrm>
            <a:off x="10147908" y="6097486"/>
            <a:ext cx="628063" cy="331976"/>
          </a:xfrm>
          <a:custGeom>
            <a:avLst/>
            <a:gdLst>
              <a:gd name="T0" fmla="*/ 23 w 23"/>
              <a:gd name="T1" fmla="*/ 6 h 12"/>
              <a:gd name="T2" fmla="*/ 17 w 23"/>
              <a:gd name="T3" fmla="*/ 12 h 12"/>
              <a:gd name="T4" fmla="*/ 6 w 23"/>
              <a:gd name="T5" fmla="*/ 12 h 12"/>
              <a:gd name="T6" fmla="*/ 0 w 23"/>
              <a:gd name="T7" fmla="*/ 6 h 12"/>
              <a:gd name="T8" fmla="*/ 0 w 23"/>
              <a:gd name="T9" fmla="*/ 6 h 12"/>
              <a:gd name="T10" fmla="*/ 6 w 23"/>
              <a:gd name="T11" fmla="*/ 0 h 12"/>
              <a:gd name="T12" fmla="*/ 17 w 23"/>
              <a:gd name="T13" fmla="*/ 0 h 12"/>
              <a:gd name="T14" fmla="*/ 23 w 23"/>
              <a:gd name="T15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" h="12">
                <a:moveTo>
                  <a:pt x="23" y="6"/>
                </a:moveTo>
                <a:cubicBezTo>
                  <a:pt x="23" y="10"/>
                  <a:pt x="21" y="12"/>
                  <a:pt x="17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10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1" y="0"/>
                  <a:pt x="23" y="3"/>
                  <a:pt x="23" y="6"/>
                </a:cubicBezTo>
                <a:close/>
              </a:path>
            </a:pathLst>
          </a:custGeom>
          <a:solidFill>
            <a:srgbClr val="737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pic>
        <p:nvPicPr>
          <p:cNvPr id="108" name="BotFrameworkLoopingVideo">
            <a:hlinkClick r:id="" action="ppaction://media"/>
            <a:extLst>
              <a:ext uri="{FF2B5EF4-FFF2-40B4-BE49-F238E27FC236}">
                <a16:creationId xmlns:a16="http://schemas.microsoft.com/office/drawing/2014/main" id="{BD805836-A295-48F6-9EA7-A0AEC91B1EA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17023" y="2050970"/>
            <a:ext cx="2716748" cy="3912706"/>
          </a:xfrm>
          <a:prstGeom prst="rect">
            <a:avLst/>
          </a:prstGeom>
        </p:spPr>
      </p:pic>
      <p:grpSp>
        <p:nvGrpSpPr>
          <p:cNvPr id="96" name="Group 95">
            <a:extLst>
              <a:ext uri="{FF2B5EF4-FFF2-40B4-BE49-F238E27FC236}">
                <a16:creationId xmlns:a16="http://schemas.microsoft.com/office/drawing/2014/main" id="{708BF256-1E55-4495-B8FA-ACAA793FA52A}"/>
              </a:ext>
            </a:extLst>
          </p:cNvPr>
          <p:cNvGrpSpPr/>
          <p:nvPr/>
        </p:nvGrpSpPr>
        <p:grpSpPr>
          <a:xfrm>
            <a:off x="1409240" y="1718993"/>
            <a:ext cx="6104097" cy="1593012"/>
            <a:chOff x="774499" y="2427216"/>
            <a:chExt cx="5080398" cy="992474"/>
          </a:xfrm>
        </p:grpSpPr>
        <p:grpSp>
          <p:nvGrpSpPr>
            <p:cNvPr id="227" name="Group 226">
              <a:extLst>
                <a:ext uri="{FF2B5EF4-FFF2-40B4-BE49-F238E27FC236}">
                  <a16:creationId xmlns:a16="http://schemas.microsoft.com/office/drawing/2014/main" id="{1674D713-1EE9-4622-93FD-52FAA7EFDDB8}"/>
                </a:ext>
              </a:extLst>
            </p:cNvPr>
            <p:cNvGrpSpPr/>
            <p:nvPr/>
          </p:nvGrpSpPr>
          <p:grpSpPr>
            <a:xfrm>
              <a:off x="774499" y="2427219"/>
              <a:ext cx="1507414" cy="992471"/>
              <a:chOff x="774499" y="2486488"/>
              <a:chExt cx="1507414" cy="992471"/>
            </a:xfrm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65C290FC-1691-430F-A033-552D1B1DB7A1}"/>
                  </a:ext>
                </a:extLst>
              </p:cNvPr>
              <p:cNvSpPr/>
              <p:nvPr/>
            </p:nvSpPr>
            <p:spPr bwMode="auto">
              <a:xfrm>
                <a:off x="774499" y="2655999"/>
                <a:ext cx="1507414" cy="822960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48" dirty="0">
                  <a:solidFill>
                    <a:srgbClr val="FFFFFF"/>
                  </a:soli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44" name="Rectangle 143">
                <a:extLst>
                  <a:ext uri="{FF2B5EF4-FFF2-40B4-BE49-F238E27FC236}">
                    <a16:creationId xmlns:a16="http://schemas.microsoft.com/office/drawing/2014/main" id="{298D27D0-EBEA-47C8-99E5-71AC8B8A81F2}"/>
                  </a:ext>
                </a:extLst>
              </p:cNvPr>
              <p:cNvSpPr/>
              <p:nvPr/>
            </p:nvSpPr>
            <p:spPr bwMode="auto">
              <a:xfrm>
                <a:off x="983327" y="2486488"/>
                <a:ext cx="1089757" cy="290826"/>
              </a:xfrm>
              <a:prstGeom prst="rect">
                <a:avLst/>
              </a:prstGeom>
              <a:solidFill>
                <a:srgbClr val="505050"/>
              </a:solidFill>
              <a:ln w="3175"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632" dirty="0">
                    <a:solidFill>
                      <a:srgbClr val="00BCF2"/>
                    </a:solidFill>
                    <a:latin typeface="Segoe UI Semilight"/>
                    <a:ea typeface="Segoe UI" pitchFamily="34" charset="0"/>
                    <a:cs typeface="Segoe UI" pitchFamily="34" charset="0"/>
                  </a:rPr>
                  <a:t>TYPE</a:t>
                </a:r>
              </a:p>
            </p:txBody>
          </p: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586B5B07-9EB7-4189-9932-8DD8121CA3E6}"/>
                  </a:ext>
                </a:extLst>
              </p:cNvPr>
              <p:cNvGrpSpPr/>
              <p:nvPr/>
            </p:nvGrpSpPr>
            <p:grpSpPr>
              <a:xfrm>
                <a:off x="1188959" y="2816962"/>
                <a:ext cx="678492" cy="537678"/>
                <a:chOff x="-883702" y="2865968"/>
                <a:chExt cx="4841870" cy="3836989"/>
              </a:xfrm>
              <a:solidFill>
                <a:schemeClr val="tx1"/>
              </a:solidFill>
            </p:grpSpPr>
            <p:sp>
              <p:nvSpPr>
                <p:cNvPr id="114" name="Freeform 6">
                  <a:extLst>
                    <a:ext uri="{FF2B5EF4-FFF2-40B4-BE49-F238E27FC236}">
                      <a16:creationId xmlns:a16="http://schemas.microsoft.com/office/drawing/2014/main" id="{100944CC-C055-4953-A449-1E31E79CCB4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883702" y="2865968"/>
                  <a:ext cx="4841870" cy="3836989"/>
                </a:xfrm>
                <a:custGeom>
                  <a:avLst/>
                  <a:gdLst>
                    <a:gd name="T0" fmla="*/ 0 w 2504"/>
                    <a:gd name="T1" fmla="*/ 813 h 1993"/>
                    <a:gd name="T2" fmla="*/ 46 w 2504"/>
                    <a:gd name="T3" fmla="*/ 713 h 1993"/>
                    <a:gd name="T4" fmla="*/ 206 w 2504"/>
                    <a:gd name="T5" fmla="*/ 641 h 1993"/>
                    <a:gd name="T6" fmla="*/ 578 w 2504"/>
                    <a:gd name="T7" fmla="*/ 641 h 1993"/>
                    <a:gd name="T8" fmla="*/ 1178 w 2504"/>
                    <a:gd name="T9" fmla="*/ 641 h 1993"/>
                    <a:gd name="T10" fmla="*/ 1207 w 2504"/>
                    <a:gd name="T11" fmla="*/ 641 h 1993"/>
                    <a:gd name="T12" fmla="*/ 1194 w 2504"/>
                    <a:gd name="T13" fmla="*/ 556 h 1993"/>
                    <a:gd name="T14" fmla="*/ 1108 w 2504"/>
                    <a:gd name="T15" fmla="*/ 361 h 1993"/>
                    <a:gd name="T16" fmla="*/ 1028 w 2504"/>
                    <a:gd name="T17" fmla="*/ 52 h 1993"/>
                    <a:gd name="T18" fmla="*/ 1069 w 2504"/>
                    <a:gd name="T19" fmla="*/ 2 h 1993"/>
                    <a:gd name="T20" fmla="*/ 1117 w 2504"/>
                    <a:gd name="T21" fmla="*/ 46 h 1993"/>
                    <a:gd name="T22" fmla="*/ 1122 w 2504"/>
                    <a:gd name="T23" fmla="*/ 125 h 1993"/>
                    <a:gd name="T24" fmla="*/ 1195 w 2504"/>
                    <a:gd name="T25" fmla="*/ 333 h 1993"/>
                    <a:gd name="T26" fmla="*/ 1295 w 2504"/>
                    <a:gd name="T27" fmla="*/ 641 h 1993"/>
                    <a:gd name="T28" fmla="*/ 1320 w 2504"/>
                    <a:gd name="T29" fmla="*/ 641 h 1993"/>
                    <a:gd name="T30" fmla="*/ 2294 w 2504"/>
                    <a:gd name="T31" fmla="*/ 641 h 1993"/>
                    <a:gd name="T32" fmla="*/ 2468 w 2504"/>
                    <a:gd name="T33" fmla="*/ 728 h 1993"/>
                    <a:gd name="T34" fmla="*/ 2504 w 2504"/>
                    <a:gd name="T35" fmla="*/ 813 h 1993"/>
                    <a:gd name="T36" fmla="*/ 2504 w 2504"/>
                    <a:gd name="T37" fmla="*/ 1817 h 1993"/>
                    <a:gd name="T38" fmla="*/ 2475 w 2504"/>
                    <a:gd name="T39" fmla="*/ 1895 h 1993"/>
                    <a:gd name="T40" fmla="*/ 2289 w 2504"/>
                    <a:gd name="T41" fmla="*/ 1993 h 1993"/>
                    <a:gd name="T42" fmla="*/ 407 w 2504"/>
                    <a:gd name="T43" fmla="*/ 1993 h 1993"/>
                    <a:gd name="T44" fmla="*/ 207 w 2504"/>
                    <a:gd name="T45" fmla="*/ 1993 h 1993"/>
                    <a:gd name="T46" fmla="*/ 48 w 2504"/>
                    <a:gd name="T47" fmla="*/ 1923 h 1993"/>
                    <a:gd name="T48" fmla="*/ 0 w 2504"/>
                    <a:gd name="T49" fmla="*/ 1817 h 1993"/>
                    <a:gd name="T50" fmla="*/ 0 w 2504"/>
                    <a:gd name="T51" fmla="*/ 813 h 1993"/>
                    <a:gd name="T52" fmla="*/ 1250 w 2504"/>
                    <a:gd name="T53" fmla="*/ 1904 h 1993"/>
                    <a:gd name="T54" fmla="*/ 2284 w 2504"/>
                    <a:gd name="T55" fmla="*/ 1904 h 1993"/>
                    <a:gd name="T56" fmla="*/ 2318 w 2504"/>
                    <a:gd name="T57" fmla="*/ 1902 h 1993"/>
                    <a:gd name="T58" fmla="*/ 2370 w 2504"/>
                    <a:gd name="T59" fmla="*/ 1881 h 1993"/>
                    <a:gd name="T60" fmla="*/ 2415 w 2504"/>
                    <a:gd name="T61" fmla="*/ 1779 h 1993"/>
                    <a:gd name="T62" fmla="*/ 2415 w 2504"/>
                    <a:gd name="T63" fmla="*/ 855 h 1993"/>
                    <a:gd name="T64" fmla="*/ 2413 w 2504"/>
                    <a:gd name="T65" fmla="*/ 825 h 1993"/>
                    <a:gd name="T66" fmla="*/ 2318 w 2504"/>
                    <a:gd name="T67" fmla="*/ 733 h 1993"/>
                    <a:gd name="T68" fmla="*/ 2088 w 2504"/>
                    <a:gd name="T69" fmla="*/ 731 h 1993"/>
                    <a:gd name="T70" fmla="*/ 216 w 2504"/>
                    <a:gd name="T71" fmla="*/ 730 h 1993"/>
                    <a:gd name="T72" fmla="*/ 89 w 2504"/>
                    <a:gd name="T73" fmla="*/ 851 h 1993"/>
                    <a:gd name="T74" fmla="*/ 90 w 2504"/>
                    <a:gd name="T75" fmla="*/ 1785 h 1993"/>
                    <a:gd name="T76" fmla="*/ 101 w 2504"/>
                    <a:gd name="T77" fmla="*/ 1841 h 1993"/>
                    <a:gd name="T78" fmla="*/ 214 w 2504"/>
                    <a:gd name="T79" fmla="*/ 1904 h 1993"/>
                    <a:gd name="T80" fmla="*/ 1250 w 2504"/>
                    <a:gd name="T81" fmla="*/ 1904 h 1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504" h="1993">
                      <a:moveTo>
                        <a:pt x="0" y="813"/>
                      </a:moveTo>
                      <a:cubicBezTo>
                        <a:pt x="11" y="778"/>
                        <a:pt x="21" y="742"/>
                        <a:pt x="46" y="713"/>
                      </a:cubicBezTo>
                      <a:cubicBezTo>
                        <a:pt x="89" y="664"/>
                        <a:pt x="142" y="641"/>
                        <a:pt x="206" y="641"/>
                      </a:cubicBezTo>
                      <a:cubicBezTo>
                        <a:pt x="330" y="642"/>
                        <a:pt x="454" y="641"/>
                        <a:pt x="578" y="641"/>
                      </a:cubicBezTo>
                      <a:cubicBezTo>
                        <a:pt x="778" y="641"/>
                        <a:pt x="978" y="641"/>
                        <a:pt x="1178" y="641"/>
                      </a:cubicBezTo>
                      <a:cubicBezTo>
                        <a:pt x="1186" y="641"/>
                        <a:pt x="1194" y="641"/>
                        <a:pt x="1207" y="641"/>
                      </a:cubicBezTo>
                      <a:cubicBezTo>
                        <a:pt x="1203" y="611"/>
                        <a:pt x="1199" y="583"/>
                        <a:pt x="1194" y="556"/>
                      </a:cubicBezTo>
                      <a:cubicBezTo>
                        <a:pt x="1180" y="485"/>
                        <a:pt x="1144" y="423"/>
                        <a:pt x="1108" y="361"/>
                      </a:cubicBezTo>
                      <a:cubicBezTo>
                        <a:pt x="1054" y="265"/>
                        <a:pt x="1027" y="162"/>
                        <a:pt x="1028" y="52"/>
                      </a:cubicBezTo>
                      <a:cubicBezTo>
                        <a:pt x="1028" y="22"/>
                        <a:pt x="1043" y="4"/>
                        <a:pt x="1069" y="2"/>
                      </a:cubicBezTo>
                      <a:cubicBezTo>
                        <a:pt x="1095" y="0"/>
                        <a:pt x="1114" y="17"/>
                        <a:pt x="1117" y="46"/>
                      </a:cubicBezTo>
                      <a:cubicBezTo>
                        <a:pt x="1119" y="72"/>
                        <a:pt x="1119" y="99"/>
                        <a:pt x="1122" y="125"/>
                      </a:cubicBezTo>
                      <a:cubicBezTo>
                        <a:pt x="1129" y="200"/>
                        <a:pt x="1157" y="268"/>
                        <a:pt x="1195" y="333"/>
                      </a:cubicBezTo>
                      <a:cubicBezTo>
                        <a:pt x="1251" y="428"/>
                        <a:pt x="1291" y="527"/>
                        <a:pt x="1295" y="641"/>
                      </a:cubicBezTo>
                      <a:cubicBezTo>
                        <a:pt x="1305" y="641"/>
                        <a:pt x="1312" y="641"/>
                        <a:pt x="1320" y="641"/>
                      </a:cubicBezTo>
                      <a:cubicBezTo>
                        <a:pt x="1645" y="641"/>
                        <a:pt x="1969" y="642"/>
                        <a:pt x="2294" y="641"/>
                      </a:cubicBezTo>
                      <a:cubicBezTo>
                        <a:pt x="2367" y="641"/>
                        <a:pt x="2427" y="667"/>
                        <a:pt x="2468" y="728"/>
                      </a:cubicBezTo>
                      <a:cubicBezTo>
                        <a:pt x="2485" y="753"/>
                        <a:pt x="2492" y="785"/>
                        <a:pt x="2504" y="813"/>
                      </a:cubicBezTo>
                      <a:cubicBezTo>
                        <a:pt x="2504" y="1148"/>
                        <a:pt x="2504" y="1483"/>
                        <a:pt x="2504" y="1817"/>
                      </a:cubicBezTo>
                      <a:cubicBezTo>
                        <a:pt x="2495" y="1843"/>
                        <a:pt x="2489" y="1872"/>
                        <a:pt x="2475" y="1895"/>
                      </a:cubicBezTo>
                      <a:cubicBezTo>
                        <a:pt x="2434" y="1965"/>
                        <a:pt x="2369" y="1993"/>
                        <a:pt x="2289" y="1993"/>
                      </a:cubicBezTo>
                      <a:cubicBezTo>
                        <a:pt x="1662" y="1993"/>
                        <a:pt x="1035" y="1993"/>
                        <a:pt x="407" y="1993"/>
                      </a:cubicBezTo>
                      <a:cubicBezTo>
                        <a:pt x="341" y="1993"/>
                        <a:pt x="274" y="1993"/>
                        <a:pt x="207" y="1993"/>
                      </a:cubicBezTo>
                      <a:cubicBezTo>
                        <a:pt x="144" y="1993"/>
                        <a:pt x="91" y="1971"/>
                        <a:pt x="48" y="1923"/>
                      </a:cubicBezTo>
                      <a:cubicBezTo>
                        <a:pt x="22" y="1893"/>
                        <a:pt x="9" y="1856"/>
                        <a:pt x="0" y="1817"/>
                      </a:cubicBezTo>
                      <a:cubicBezTo>
                        <a:pt x="0" y="1483"/>
                        <a:pt x="0" y="1148"/>
                        <a:pt x="0" y="813"/>
                      </a:cubicBezTo>
                      <a:close/>
                      <a:moveTo>
                        <a:pt x="1250" y="1904"/>
                      </a:moveTo>
                      <a:cubicBezTo>
                        <a:pt x="1595" y="1904"/>
                        <a:pt x="1939" y="1904"/>
                        <a:pt x="2284" y="1904"/>
                      </a:cubicBezTo>
                      <a:cubicBezTo>
                        <a:pt x="2295" y="1904"/>
                        <a:pt x="2307" y="1905"/>
                        <a:pt x="2318" y="1902"/>
                      </a:cubicBezTo>
                      <a:cubicBezTo>
                        <a:pt x="2336" y="1897"/>
                        <a:pt x="2355" y="1891"/>
                        <a:pt x="2370" y="1881"/>
                      </a:cubicBezTo>
                      <a:cubicBezTo>
                        <a:pt x="2405" y="1857"/>
                        <a:pt x="2415" y="1820"/>
                        <a:pt x="2415" y="1779"/>
                      </a:cubicBezTo>
                      <a:cubicBezTo>
                        <a:pt x="2415" y="1471"/>
                        <a:pt x="2415" y="1163"/>
                        <a:pt x="2415" y="855"/>
                      </a:cubicBezTo>
                      <a:cubicBezTo>
                        <a:pt x="2415" y="845"/>
                        <a:pt x="2414" y="835"/>
                        <a:pt x="2413" y="825"/>
                      </a:cubicBezTo>
                      <a:cubicBezTo>
                        <a:pt x="2407" y="776"/>
                        <a:pt x="2368" y="735"/>
                        <a:pt x="2318" y="733"/>
                      </a:cubicBezTo>
                      <a:cubicBezTo>
                        <a:pt x="2241" y="730"/>
                        <a:pt x="2165" y="731"/>
                        <a:pt x="2088" y="731"/>
                      </a:cubicBezTo>
                      <a:cubicBezTo>
                        <a:pt x="1464" y="730"/>
                        <a:pt x="840" y="731"/>
                        <a:pt x="216" y="730"/>
                      </a:cubicBezTo>
                      <a:cubicBezTo>
                        <a:pt x="132" y="730"/>
                        <a:pt x="89" y="784"/>
                        <a:pt x="89" y="851"/>
                      </a:cubicBezTo>
                      <a:cubicBezTo>
                        <a:pt x="90" y="1162"/>
                        <a:pt x="89" y="1474"/>
                        <a:pt x="90" y="1785"/>
                      </a:cubicBezTo>
                      <a:cubicBezTo>
                        <a:pt x="90" y="1804"/>
                        <a:pt x="94" y="1824"/>
                        <a:pt x="101" y="1841"/>
                      </a:cubicBezTo>
                      <a:cubicBezTo>
                        <a:pt x="123" y="1888"/>
                        <a:pt x="164" y="1904"/>
                        <a:pt x="214" y="1904"/>
                      </a:cubicBezTo>
                      <a:cubicBezTo>
                        <a:pt x="559" y="1904"/>
                        <a:pt x="905" y="1904"/>
                        <a:pt x="1250" y="190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1836">
                    <a:solidFill>
                      <a:srgbClr val="FFFFFF"/>
                    </a:solidFill>
                    <a:latin typeface="Segoe UI Semilight"/>
                  </a:endParaRPr>
                </a:p>
              </p:txBody>
            </p:sp>
            <p:sp>
              <p:nvSpPr>
                <p:cNvPr id="115" name="Freeform 7">
                  <a:extLst>
                    <a:ext uri="{FF2B5EF4-FFF2-40B4-BE49-F238E27FC236}">
                      <a16:creationId xmlns:a16="http://schemas.microsoft.com/office/drawing/2014/main" id="{6E316A58-1B61-49A0-988A-864673233D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0097" y="5825069"/>
                  <a:ext cx="2457447" cy="512763"/>
                </a:xfrm>
                <a:custGeom>
                  <a:avLst/>
                  <a:gdLst>
                    <a:gd name="T0" fmla="*/ 635 w 1271"/>
                    <a:gd name="T1" fmla="*/ 0 h 266"/>
                    <a:gd name="T2" fmla="*/ 1207 w 1271"/>
                    <a:gd name="T3" fmla="*/ 0 h 266"/>
                    <a:gd name="T4" fmla="*/ 1271 w 1271"/>
                    <a:gd name="T5" fmla="*/ 65 h 266"/>
                    <a:gd name="T6" fmla="*/ 1271 w 1271"/>
                    <a:gd name="T7" fmla="*/ 203 h 266"/>
                    <a:gd name="T8" fmla="*/ 1206 w 1271"/>
                    <a:gd name="T9" fmla="*/ 266 h 266"/>
                    <a:gd name="T10" fmla="*/ 342 w 1271"/>
                    <a:gd name="T11" fmla="*/ 266 h 266"/>
                    <a:gd name="T12" fmla="*/ 61 w 1271"/>
                    <a:gd name="T13" fmla="*/ 266 h 266"/>
                    <a:gd name="T14" fmla="*/ 0 w 1271"/>
                    <a:gd name="T15" fmla="*/ 205 h 266"/>
                    <a:gd name="T16" fmla="*/ 0 w 1271"/>
                    <a:gd name="T17" fmla="*/ 59 h 266"/>
                    <a:gd name="T18" fmla="*/ 59 w 1271"/>
                    <a:gd name="T19" fmla="*/ 0 h 266"/>
                    <a:gd name="T20" fmla="*/ 635 w 1271"/>
                    <a:gd name="T21" fmla="*/ 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271" h="266">
                      <a:moveTo>
                        <a:pt x="635" y="0"/>
                      </a:moveTo>
                      <a:cubicBezTo>
                        <a:pt x="826" y="0"/>
                        <a:pt x="1016" y="0"/>
                        <a:pt x="1207" y="0"/>
                      </a:cubicBezTo>
                      <a:cubicBezTo>
                        <a:pt x="1257" y="0"/>
                        <a:pt x="1271" y="14"/>
                        <a:pt x="1271" y="65"/>
                      </a:cubicBezTo>
                      <a:cubicBezTo>
                        <a:pt x="1271" y="111"/>
                        <a:pt x="1271" y="157"/>
                        <a:pt x="1271" y="203"/>
                      </a:cubicBezTo>
                      <a:cubicBezTo>
                        <a:pt x="1271" y="253"/>
                        <a:pt x="1257" y="266"/>
                        <a:pt x="1206" y="266"/>
                      </a:cubicBezTo>
                      <a:cubicBezTo>
                        <a:pt x="918" y="266"/>
                        <a:pt x="630" y="266"/>
                        <a:pt x="342" y="266"/>
                      </a:cubicBezTo>
                      <a:cubicBezTo>
                        <a:pt x="248" y="266"/>
                        <a:pt x="155" y="266"/>
                        <a:pt x="61" y="266"/>
                      </a:cubicBezTo>
                      <a:cubicBezTo>
                        <a:pt x="15" y="266"/>
                        <a:pt x="0" y="251"/>
                        <a:pt x="0" y="205"/>
                      </a:cubicBezTo>
                      <a:cubicBezTo>
                        <a:pt x="0" y="156"/>
                        <a:pt x="0" y="107"/>
                        <a:pt x="0" y="59"/>
                      </a:cubicBezTo>
                      <a:cubicBezTo>
                        <a:pt x="0" y="16"/>
                        <a:pt x="16" y="0"/>
                        <a:pt x="59" y="0"/>
                      </a:cubicBezTo>
                      <a:cubicBezTo>
                        <a:pt x="251" y="0"/>
                        <a:pt x="443" y="0"/>
                        <a:pt x="6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1836">
                    <a:solidFill>
                      <a:srgbClr val="FFFFFF"/>
                    </a:solidFill>
                    <a:latin typeface="Segoe UI Semilight"/>
                  </a:endParaRPr>
                </a:p>
              </p:txBody>
            </p:sp>
            <p:sp>
              <p:nvSpPr>
                <p:cNvPr id="116" name="Freeform 8">
                  <a:extLst>
                    <a:ext uri="{FF2B5EF4-FFF2-40B4-BE49-F238E27FC236}">
                      <a16:creationId xmlns:a16="http://schemas.microsoft.com/office/drawing/2014/main" id="{D97D3184-9233-4A23-97A9-14783D86C4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36015" y="5174194"/>
                  <a:ext cx="841374" cy="514350"/>
                </a:xfrm>
                <a:custGeom>
                  <a:avLst/>
                  <a:gdLst>
                    <a:gd name="T0" fmla="*/ 217 w 435"/>
                    <a:gd name="T1" fmla="*/ 267 h 267"/>
                    <a:gd name="T2" fmla="*/ 56 w 435"/>
                    <a:gd name="T3" fmla="*/ 267 h 267"/>
                    <a:gd name="T4" fmla="*/ 0 w 435"/>
                    <a:gd name="T5" fmla="*/ 211 h 267"/>
                    <a:gd name="T6" fmla="*/ 1 w 435"/>
                    <a:gd name="T7" fmla="*/ 53 h 267"/>
                    <a:gd name="T8" fmla="*/ 51 w 435"/>
                    <a:gd name="T9" fmla="*/ 0 h 267"/>
                    <a:gd name="T10" fmla="*/ 383 w 435"/>
                    <a:gd name="T11" fmla="*/ 0 h 267"/>
                    <a:gd name="T12" fmla="*/ 434 w 435"/>
                    <a:gd name="T13" fmla="*/ 51 h 267"/>
                    <a:gd name="T14" fmla="*/ 434 w 435"/>
                    <a:gd name="T15" fmla="*/ 217 h 267"/>
                    <a:gd name="T16" fmla="*/ 383 w 435"/>
                    <a:gd name="T17" fmla="*/ 267 h 267"/>
                    <a:gd name="T18" fmla="*/ 217 w 435"/>
                    <a:gd name="T19" fmla="*/ 267 h 2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5" h="267">
                      <a:moveTo>
                        <a:pt x="217" y="267"/>
                      </a:moveTo>
                      <a:cubicBezTo>
                        <a:pt x="163" y="267"/>
                        <a:pt x="110" y="267"/>
                        <a:pt x="56" y="267"/>
                      </a:cubicBezTo>
                      <a:cubicBezTo>
                        <a:pt x="15" y="267"/>
                        <a:pt x="1" y="252"/>
                        <a:pt x="0" y="211"/>
                      </a:cubicBezTo>
                      <a:cubicBezTo>
                        <a:pt x="0" y="158"/>
                        <a:pt x="0" y="106"/>
                        <a:pt x="1" y="53"/>
                      </a:cubicBezTo>
                      <a:cubicBezTo>
                        <a:pt x="1" y="18"/>
                        <a:pt x="17" y="1"/>
                        <a:pt x="51" y="0"/>
                      </a:cubicBezTo>
                      <a:cubicBezTo>
                        <a:pt x="162" y="0"/>
                        <a:pt x="273" y="0"/>
                        <a:pt x="383" y="0"/>
                      </a:cubicBezTo>
                      <a:cubicBezTo>
                        <a:pt x="416" y="0"/>
                        <a:pt x="434" y="18"/>
                        <a:pt x="434" y="51"/>
                      </a:cubicBezTo>
                      <a:cubicBezTo>
                        <a:pt x="435" y="106"/>
                        <a:pt x="435" y="162"/>
                        <a:pt x="434" y="217"/>
                      </a:cubicBezTo>
                      <a:cubicBezTo>
                        <a:pt x="434" y="251"/>
                        <a:pt x="418" y="266"/>
                        <a:pt x="383" y="267"/>
                      </a:cubicBezTo>
                      <a:cubicBezTo>
                        <a:pt x="328" y="267"/>
                        <a:pt x="273" y="267"/>
                        <a:pt x="217" y="2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1836">
                    <a:solidFill>
                      <a:srgbClr val="FFFFFF"/>
                    </a:solidFill>
                    <a:latin typeface="Segoe UI Semilight"/>
                  </a:endParaRPr>
                </a:p>
              </p:txBody>
            </p:sp>
            <p:sp>
              <p:nvSpPr>
                <p:cNvPr id="117" name="Freeform 9">
                  <a:extLst>
                    <a:ext uri="{FF2B5EF4-FFF2-40B4-BE49-F238E27FC236}">
                      <a16:creationId xmlns:a16="http://schemas.microsoft.com/office/drawing/2014/main" id="{51168EFF-FF8C-4FBB-BB2C-C8E351172F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2282" y="5174194"/>
                  <a:ext cx="838199" cy="515938"/>
                </a:xfrm>
                <a:custGeom>
                  <a:avLst/>
                  <a:gdLst>
                    <a:gd name="T0" fmla="*/ 218 w 434"/>
                    <a:gd name="T1" fmla="*/ 0 h 268"/>
                    <a:gd name="T2" fmla="*/ 374 w 434"/>
                    <a:gd name="T3" fmla="*/ 0 h 268"/>
                    <a:gd name="T4" fmla="*/ 434 w 434"/>
                    <a:gd name="T5" fmla="*/ 60 h 268"/>
                    <a:gd name="T6" fmla="*/ 434 w 434"/>
                    <a:gd name="T7" fmla="*/ 213 h 268"/>
                    <a:gd name="T8" fmla="*/ 380 w 434"/>
                    <a:gd name="T9" fmla="*/ 267 h 268"/>
                    <a:gd name="T10" fmla="*/ 53 w 434"/>
                    <a:gd name="T11" fmla="*/ 268 h 268"/>
                    <a:gd name="T12" fmla="*/ 0 w 434"/>
                    <a:gd name="T13" fmla="*/ 215 h 268"/>
                    <a:gd name="T14" fmla="*/ 0 w 434"/>
                    <a:gd name="T15" fmla="*/ 55 h 268"/>
                    <a:gd name="T16" fmla="*/ 56 w 434"/>
                    <a:gd name="T17" fmla="*/ 0 h 268"/>
                    <a:gd name="T18" fmla="*/ 218 w 434"/>
                    <a:gd name="T19" fmla="*/ 0 h 2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4" h="268">
                      <a:moveTo>
                        <a:pt x="218" y="0"/>
                      </a:moveTo>
                      <a:cubicBezTo>
                        <a:pt x="270" y="0"/>
                        <a:pt x="322" y="0"/>
                        <a:pt x="374" y="0"/>
                      </a:cubicBezTo>
                      <a:cubicBezTo>
                        <a:pt x="419" y="0"/>
                        <a:pt x="434" y="15"/>
                        <a:pt x="434" y="60"/>
                      </a:cubicBezTo>
                      <a:cubicBezTo>
                        <a:pt x="434" y="111"/>
                        <a:pt x="434" y="162"/>
                        <a:pt x="434" y="213"/>
                      </a:cubicBezTo>
                      <a:cubicBezTo>
                        <a:pt x="434" y="251"/>
                        <a:pt x="418" y="267"/>
                        <a:pt x="380" y="267"/>
                      </a:cubicBezTo>
                      <a:cubicBezTo>
                        <a:pt x="271" y="268"/>
                        <a:pt x="162" y="268"/>
                        <a:pt x="53" y="268"/>
                      </a:cubicBezTo>
                      <a:cubicBezTo>
                        <a:pt x="16" y="267"/>
                        <a:pt x="0" y="251"/>
                        <a:pt x="0" y="215"/>
                      </a:cubicBezTo>
                      <a:cubicBezTo>
                        <a:pt x="0" y="161"/>
                        <a:pt x="0" y="108"/>
                        <a:pt x="0" y="55"/>
                      </a:cubicBezTo>
                      <a:cubicBezTo>
                        <a:pt x="0" y="17"/>
                        <a:pt x="17" y="0"/>
                        <a:pt x="56" y="0"/>
                      </a:cubicBezTo>
                      <a:cubicBezTo>
                        <a:pt x="110" y="0"/>
                        <a:pt x="164" y="0"/>
                        <a:pt x="2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1836">
                    <a:solidFill>
                      <a:srgbClr val="FFFFFF"/>
                    </a:solidFill>
                    <a:latin typeface="Segoe UI Semilight"/>
                  </a:endParaRPr>
                </a:p>
              </p:txBody>
            </p:sp>
            <p:sp>
              <p:nvSpPr>
                <p:cNvPr id="118" name="Freeform 10">
                  <a:extLst>
                    <a:ext uri="{FF2B5EF4-FFF2-40B4-BE49-F238E27FC236}">
                      <a16:creationId xmlns:a16="http://schemas.microsoft.com/office/drawing/2014/main" id="{E1C5D1B4-EDA4-4C55-962C-4839E481DC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36015" y="4531256"/>
                  <a:ext cx="517524" cy="515938"/>
                </a:xfrm>
                <a:custGeom>
                  <a:avLst/>
                  <a:gdLst>
                    <a:gd name="T0" fmla="*/ 0 w 268"/>
                    <a:gd name="T1" fmla="*/ 133 h 268"/>
                    <a:gd name="T2" fmla="*/ 1 w 268"/>
                    <a:gd name="T3" fmla="*/ 49 h 268"/>
                    <a:gd name="T4" fmla="*/ 49 w 268"/>
                    <a:gd name="T5" fmla="*/ 0 h 268"/>
                    <a:gd name="T6" fmla="*/ 219 w 268"/>
                    <a:gd name="T7" fmla="*/ 0 h 268"/>
                    <a:gd name="T8" fmla="*/ 266 w 268"/>
                    <a:gd name="T9" fmla="*/ 46 h 268"/>
                    <a:gd name="T10" fmla="*/ 267 w 268"/>
                    <a:gd name="T11" fmla="*/ 222 h 268"/>
                    <a:gd name="T12" fmla="*/ 223 w 268"/>
                    <a:gd name="T13" fmla="*/ 266 h 268"/>
                    <a:gd name="T14" fmla="*/ 43 w 268"/>
                    <a:gd name="T15" fmla="*/ 266 h 268"/>
                    <a:gd name="T16" fmla="*/ 1 w 268"/>
                    <a:gd name="T17" fmla="*/ 219 h 268"/>
                    <a:gd name="T18" fmla="*/ 0 w 268"/>
                    <a:gd name="T19" fmla="*/ 133 h 2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68" h="268">
                      <a:moveTo>
                        <a:pt x="0" y="133"/>
                      </a:moveTo>
                      <a:cubicBezTo>
                        <a:pt x="0" y="105"/>
                        <a:pt x="0" y="77"/>
                        <a:pt x="1" y="49"/>
                      </a:cubicBezTo>
                      <a:cubicBezTo>
                        <a:pt x="1" y="18"/>
                        <a:pt x="19" y="1"/>
                        <a:pt x="49" y="0"/>
                      </a:cubicBezTo>
                      <a:cubicBezTo>
                        <a:pt x="106" y="0"/>
                        <a:pt x="162" y="0"/>
                        <a:pt x="219" y="0"/>
                      </a:cubicBezTo>
                      <a:cubicBezTo>
                        <a:pt x="247" y="1"/>
                        <a:pt x="266" y="18"/>
                        <a:pt x="266" y="46"/>
                      </a:cubicBezTo>
                      <a:cubicBezTo>
                        <a:pt x="268" y="104"/>
                        <a:pt x="268" y="163"/>
                        <a:pt x="267" y="222"/>
                      </a:cubicBezTo>
                      <a:cubicBezTo>
                        <a:pt x="266" y="249"/>
                        <a:pt x="251" y="266"/>
                        <a:pt x="223" y="266"/>
                      </a:cubicBezTo>
                      <a:cubicBezTo>
                        <a:pt x="163" y="268"/>
                        <a:pt x="103" y="268"/>
                        <a:pt x="43" y="266"/>
                      </a:cubicBezTo>
                      <a:cubicBezTo>
                        <a:pt x="15" y="265"/>
                        <a:pt x="1" y="247"/>
                        <a:pt x="1" y="219"/>
                      </a:cubicBezTo>
                      <a:cubicBezTo>
                        <a:pt x="0" y="190"/>
                        <a:pt x="0" y="162"/>
                        <a:pt x="0" y="1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1836">
                    <a:solidFill>
                      <a:srgbClr val="FFFFFF"/>
                    </a:solidFill>
                    <a:latin typeface="Segoe UI Semilight"/>
                  </a:endParaRPr>
                </a:p>
              </p:txBody>
            </p:sp>
            <p:sp>
              <p:nvSpPr>
                <p:cNvPr id="119" name="Freeform 11">
                  <a:extLst>
                    <a:ext uri="{FF2B5EF4-FFF2-40B4-BE49-F238E27FC236}">
                      <a16:creationId xmlns:a16="http://schemas.microsoft.com/office/drawing/2014/main" id="{8A8A0185-2D37-41FE-BB46-2CBB8240CE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6922" y="4531256"/>
                  <a:ext cx="520699" cy="515938"/>
                </a:xfrm>
                <a:custGeom>
                  <a:avLst/>
                  <a:gdLst>
                    <a:gd name="T0" fmla="*/ 137 w 269"/>
                    <a:gd name="T1" fmla="*/ 0 h 268"/>
                    <a:gd name="T2" fmla="*/ 219 w 269"/>
                    <a:gd name="T3" fmla="*/ 0 h 268"/>
                    <a:gd name="T4" fmla="*/ 268 w 269"/>
                    <a:gd name="T5" fmla="*/ 48 h 268"/>
                    <a:gd name="T6" fmla="*/ 268 w 269"/>
                    <a:gd name="T7" fmla="*/ 218 h 268"/>
                    <a:gd name="T8" fmla="*/ 222 w 269"/>
                    <a:gd name="T9" fmla="*/ 267 h 268"/>
                    <a:gd name="T10" fmla="*/ 48 w 269"/>
                    <a:gd name="T11" fmla="*/ 267 h 268"/>
                    <a:gd name="T12" fmla="*/ 1 w 269"/>
                    <a:gd name="T13" fmla="*/ 216 h 268"/>
                    <a:gd name="T14" fmla="*/ 1 w 269"/>
                    <a:gd name="T15" fmla="*/ 53 h 268"/>
                    <a:gd name="T16" fmla="*/ 55 w 269"/>
                    <a:gd name="T17" fmla="*/ 0 h 268"/>
                    <a:gd name="T18" fmla="*/ 59 w 269"/>
                    <a:gd name="T19" fmla="*/ 0 h 268"/>
                    <a:gd name="T20" fmla="*/ 137 w 269"/>
                    <a:gd name="T21" fmla="*/ 0 h 2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9" h="268">
                      <a:moveTo>
                        <a:pt x="137" y="0"/>
                      </a:moveTo>
                      <a:cubicBezTo>
                        <a:pt x="164" y="0"/>
                        <a:pt x="191" y="0"/>
                        <a:pt x="219" y="0"/>
                      </a:cubicBezTo>
                      <a:cubicBezTo>
                        <a:pt x="249" y="1"/>
                        <a:pt x="267" y="18"/>
                        <a:pt x="268" y="48"/>
                      </a:cubicBezTo>
                      <a:cubicBezTo>
                        <a:pt x="269" y="105"/>
                        <a:pt x="268" y="162"/>
                        <a:pt x="268" y="218"/>
                      </a:cubicBezTo>
                      <a:cubicBezTo>
                        <a:pt x="267" y="249"/>
                        <a:pt x="252" y="266"/>
                        <a:pt x="222" y="267"/>
                      </a:cubicBezTo>
                      <a:cubicBezTo>
                        <a:pt x="164" y="268"/>
                        <a:pt x="106" y="268"/>
                        <a:pt x="48" y="267"/>
                      </a:cubicBezTo>
                      <a:cubicBezTo>
                        <a:pt x="18" y="266"/>
                        <a:pt x="1" y="247"/>
                        <a:pt x="1" y="216"/>
                      </a:cubicBezTo>
                      <a:cubicBezTo>
                        <a:pt x="0" y="162"/>
                        <a:pt x="0" y="107"/>
                        <a:pt x="1" y="53"/>
                      </a:cubicBezTo>
                      <a:cubicBezTo>
                        <a:pt x="1" y="18"/>
                        <a:pt x="20" y="1"/>
                        <a:pt x="55" y="0"/>
                      </a:cubicBezTo>
                      <a:cubicBezTo>
                        <a:pt x="56" y="0"/>
                        <a:pt x="58" y="0"/>
                        <a:pt x="59" y="0"/>
                      </a:cubicBezTo>
                      <a:cubicBezTo>
                        <a:pt x="85" y="0"/>
                        <a:pt x="111" y="0"/>
                        <a:pt x="13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1836">
                    <a:solidFill>
                      <a:srgbClr val="FFFFFF"/>
                    </a:solidFill>
                    <a:latin typeface="Segoe UI Semilight"/>
                  </a:endParaRPr>
                </a:p>
              </p:txBody>
            </p:sp>
            <p:sp>
              <p:nvSpPr>
                <p:cNvPr id="120" name="Freeform 12">
                  <a:extLst>
                    <a:ext uri="{FF2B5EF4-FFF2-40B4-BE49-F238E27FC236}">
                      <a16:creationId xmlns:a16="http://schemas.microsoft.com/office/drawing/2014/main" id="{99AB241C-DDF9-447F-97C7-999BCDBE74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48432" y="4531256"/>
                  <a:ext cx="519112" cy="515938"/>
                </a:xfrm>
                <a:custGeom>
                  <a:avLst/>
                  <a:gdLst>
                    <a:gd name="T0" fmla="*/ 132 w 268"/>
                    <a:gd name="T1" fmla="*/ 0 h 268"/>
                    <a:gd name="T2" fmla="*/ 218 w 268"/>
                    <a:gd name="T3" fmla="*/ 0 h 268"/>
                    <a:gd name="T4" fmla="*/ 267 w 268"/>
                    <a:gd name="T5" fmla="*/ 49 h 268"/>
                    <a:gd name="T6" fmla="*/ 267 w 268"/>
                    <a:gd name="T7" fmla="*/ 219 h 268"/>
                    <a:gd name="T8" fmla="*/ 222 w 268"/>
                    <a:gd name="T9" fmla="*/ 267 h 268"/>
                    <a:gd name="T10" fmla="*/ 45 w 268"/>
                    <a:gd name="T11" fmla="*/ 266 h 268"/>
                    <a:gd name="T12" fmla="*/ 1 w 268"/>
                    <a:gd name="T13" fmla="*/ 220 h 268"/>
                    <a:gd name="T14" fmla="*/ 1 w 268"/>
                    <a:gd name="T15" fmla="*/ 48 h 268"/>
                    <a:gd name="T16" fmla="*/ 50 w 268"/>
                    <a:gd name="T17" fmla="*/ 0 h 268"/>
                    <a:gd name="T18" fmla="*/ 132 w 268"/>
                    <a:gd name="T19" fmla="*/ 0 h 2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68" h="268">
                      <a:moveTo>
                        <a:pt x="132" y="0"/>
                      </a:moveTo>
                      <a:cubicBezTo>
                        <a:pt x="161" y="0"/>
                        <a:pt x="189" y="0"/>
                        <a:pt x="218" y="0"/>
                      </a:cubicBezTo>
                      <a:cubicBezTo>
                        <a:pt x="248" y="1"/>
                        <a:pt x="267" y="19"/>
                        <a:pt x="267" y="49"/>
                      </a:cubicBezTo>
                      <a:cubicBezTo>
                        <a:pt x="268" y="106"/>
                        <a:pt x="268" y="162"/>
                        <a:pt x="267" y="219"/>
                      </a:cubicBezTo>
                      <a:cubicBezTo>
                        <a:pt x="267" y="247"/>
                        <a:pt x="251" y="266"/>
                        <a:pt x="222" y="267"/>
                      </a:cubicBezTo>
                      <a:cubicBezTo>
                        <a:pt x="163" y="268"/>
                        <a:pt x="104" y="268"/>
                        <a:pt x="45" y="266"/>
                      </a:cubicBezTo>
                      <a:cubicBezTo>
                        <a:pt x="16" y="266"/>
                        <a:pt x="1" y="249"/>
                        <a:pt x="1" y="220"/>
                      </a:cubicBezTo>
                      <a:cubicBezTo>
                        <a:pt x="0" y="163"/>
                        <a:pt x="0" y="105"/>
                        <a:pt x="1" y="48"/>
                      </a:cubicBezTo>
                      <a:cubicBezTo>
                        <a:pt x="1" y="17"/>
                        <a:pt x="19" y="1"/>
                        <a:pt x="50" y="0"/>
                      </a:cubicBezTo>
                      <a:cubicBezTo>
                        <a:pt x="78" y="0"/>
                        <a:pt x="105" y="0"/>
                        <a:pt x="13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1836">
                    <a:solidFill>
                      <a:srgbClr val="FFFFFF"/>
                    </a:solidFill>
                    <a:latin typeface="Segoe UI Semilight"/>
                  </a:endParaRPr>
                </a:p>
              </p:txBody>
            </p:sp>
            <p:sp>
              <p:nvSpPr>
                <p:cNvPr id="121" name="Freeform 13">
                  <a:extLst>
                    <a:ext uri="{FF2B5EF4-FFF2-40B4-BE49-F238E27FC236}">
                      <a16:creationId xmlns:a16="http://schemas.microsoft.com/office/drawing/2014/main" id="{DD3DE50E-4D47-4B39-99F6-514A0DA0C7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4621" y="4531256"/>
                  <a:ext cx="519112" cy="515938"/>
                </a:xfrm>
                <a:custGeom>
                  <a:avLst/>
                  <a:gdLst>
                    <a:gd name="T0" fmla="*/ 135 w 268"/>
                    <a:gd name="T1" fmla="*/ 0 h 268"/>
                    <a:gd name="T2" fmla="*/ 219 w 268"/>
                    <a:gd name="T3" fmla="*/ 0 h 268"/>
                    <a:gd name="T4" fmla="*/ 266 w 268"/>
                    <a:gd name="T5" fmla="*/ 44 h 268"/>
                    <a:gd name="T6" fmla="*/ 266 w 268"/>
                    <a:gd name="T7" fmla="*/ 225 h 268"/>
                    <a:gd name="T8" fmla="*/ 226 w 268"/>
                    <a:gd name="T9" fmla="*/ 266 h 268"/>
                    <a:gd name="T10" fmla="*/ 44 w 268"/>
                    <a:gd name="T11" fmla="*/ 266 h 268"/>
                    <a:gd name="T12" fmla="*/ 1 w 268"/>
                    <a:gd name="T13" fmla="*/ 222 h 268"/>
                    <a:gd name="T14" fmla="*/ 1 w 268"/>
                    <a:gd name="T15" fmla="*/ 44 h 268"/>
                    <a:gd name="T16" fmla="*/ 49 w 268"/>
                    <a:gd name="T17" fmla="*/ 0 h 268"/>
                    <a:gd name="T18" fmla="*/ 135 w 268"/>
                    <a:gd name="T19" fmla="*/ 0 h 2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68" h="268">
                      <a:moveTo>
                        <a:pt x="135" y="0"/>
                      </a:moveTo>
                      <a:cubicBezTo>
                        <a:pt x="163" y="0"/>
                        <a:pt x="191" y="0"/>
                        <a:pt x="219" y="0"/>
                      </a:cubicBezTo>
                      <a:cubicBezTo>
                        <a:pt x="247" y="1"/>
                        <a:pt x="265" y="15"/>
                        <a:pt x="266" y="44"/>
                      </a:cubicBezTo>
                      <a:cubicBezTo>
                        <a:pt x="268" y="104"/>
                        <a:pt x="268" y="165"/>
                        <a:pt x="266" y="225"/>
                      </a:cubicBezTo>
                      <a:cubicBezTo>
                        <a:pt x="266" y="251"/>
                        <a:pt x="251" y="265"/>
                        <a:pt x="226" y="266"/>
                      </a:cubicBezTo>
                      <a:cubicBezTo>
                        <a:pt x="165" y="268"/>
                        <a:pt x="104" y="268"/>
                        <a:pt x="44" y="266"/>
                      </a:cubicBezTo>
                      <a:cubicBezTo>
                        <a:pt x="18" y="266"/>
                        <a:pt x="2" y="249"/>
                        <a:pt x="1" y="222"/>
                      </a:cubicBezTo>
                      <a:cubicBezTo>
                        <a:pt x="0" y="163"/>
                        <a:pt x="0" y="104"/>
                        <a:pt x="1" y="44"/>
                      </a:cubicBezTo>
                      <a:cubicBezTo>
                        <a:pt x="2" y="17"/>
                        <a:pt x="21" y="1"/>
                        <a:pt x="49" y="0"/>
                      </a:cubicBezTo>
                      <a:cubicBezTo>
                        <a:pt x="77" y="0"/>
                        <a:pt x="106" y="0"/>
                        <a:pt x="1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1836">
                    <a:solidFill>
                      <a:srgbClr val="FFFFFF"/>
                    </a:solidFill>
                    <a:latin typeface="Segoe UI Semilight"/>
                  </a:endParaRPr>
                </a:p>
              </p:txBody>
            </p:sp>
            <p:sp>
              <p:nvSpPr>
                <p:cNvPr id="122" name="Freeform 14">
                  <a:extLst>
                    <a:ext uri="{FF2B5EF4-FFF2-40B4-BE49-F238E27FC236}">
                      <a16:creationId xmlns:a16="http://schemas.microsoft.com/office/drawing/2014/main" id="{070BF143-4A50-431E-A431-89D974D1FF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00733" y="4531256"/>
                  <a:ext cx="519112" cy="515938"/>
                </a:xfrm>
                <a:custGeom>
                  <a:avLst/>
                  <a:gdLst>
                    <a:gd name="T0" fmla="*/ 135 w 268"/>
                    <a:gd name="T1" fmla="*/ 0 h 268"/>
                    <a:gd name="T2" fmla="*/ 219 w 268"/>
                    <a:gd name="T3" fmla="*/ 0 h 268"/>
                    <a:gd name="T4" fmla="*/ 267 w 268"/>
                    <a:gd name="T5" fmla="*/ 46 h 268"/>
                    <a:gd name="T6" fmla="*/ 267 w 268"/>
                    <a:gd name="T7" fmla="*/ 222 h 268"/>
                    <a:gd name="T8" fmla="*/ 223 w 268"/>
                    <a:gd name="T9" fmla="*/ 267 h 268"/>
                    <a:gd name="T10" fmla="*/ 45 w 268"/>
                    <a:gd name="T11" fmla="*/ 266 h 268"/>
                    <a:gd name="T12" fmla="*/ 1 w 268"/>
                    <a:gd name="T13" fmla="*/ 222 h 268"/>
                    <a:gd name="T14" fmla="*/ 2 w 268"/>
                    <a:gd name="T15" fmla="*/ 46 h 268"/>
                    <a:gd name="T16" fmla="*/ 52 w 268"/>
                    <a:gd name="T17" fmla="*/ 0 h 268"/>
                    <a:gd name="T18" fmla="*/ 135 w 268"/>
                    <a:gd name="T19" fmla="*/ 0 h 2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68" h="268">
                      <a:moveTo>
                        <a:pt x="135" y="0"/>
                      </a:moveTo>
                      <a:cubicBezTo>
                        <a:pt x="163" y="0"/>
                        <a:pt x="191" y="0"/>
                        <a:pt x="219" y="0"/>
                      </a:cubicBezTo>
                      <a:cubicBezTo>
                        <a:pt x="248" y="1"/>
                        <a:pt x="267" y="18"/>
                        <a:pt x="267" y="46"/>
                      </a:cubicBezTo>
                      <a:cubicBezTo>
                        <a:pt x="268" y="105"/>
                        <a:pt x="268" y="163"/>
                        <a:pt x="267" y="222"/>
                      </a:cubicBezTo>
                      <a:cubicBezTo>
                        <a:pt x="267" y="249"/>
                        <a:pt x="250" y="266"/>
                        <a:pt x="223" y="267"/>
                      </a:cubicBezTo>
                      <a:cubicBezTo>
                        <a:pt x="164" y="268"/>
                        <a:pt x="105" y="268"/>
                        <a:pt x="45" y="266"/>
                      </a:cubicBezTo>
                      <a:cubicBezTo>
                        <a:pt x="18" y="266"/>
                        <a:pt x="2" y="250"/>
                        <a:pt x="1" y="222"/>
                      </a:cubicBezTo>
                      <a:cubicBezTo>
                        <a:pt x="0" y="163"/>
                        <a:pt x="0" y="104"/>
                        <a:pt x="2" y="46"/>
                      </a:cubicBezTo>
                      <a:cubicBezTo>
                        <a:pt x="2" y="16"/>
                        <a:pt x="21" y="1"/>
                        <a:pt x="52" y="0"/>
                      </a:cubicBezTo>
                      <a:cubicBezTo>
                        <a:pt x="79" y="0"/>
                        <a:pt x="107" y="0"/>
                        <a:pt x="1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1836">
                    <a:solidFill>
                      <a:srgbClr val="FFFFFF"/>
                    </a:solidFill>
                    <a:latin typeface="Segoe UI Semilight"/>
                  </a:endParaRPr>
                </a:p>
              </p:txBody>
            </p:sp>
            <p:sp>
              <p:nvSpPr>
                <p:cNvPr id="123" name="Freeform 15">
                  <a:extLst>
                    <a:ext uri="{FF2B5EF4-FFF2-40B4-BE49-F238E27FC236}">
                      <a16:creationId xmlns:a16="http://schemas.microsoft.com/office/drawing/2014/main" id="{8D801E67-3D78-4B2B-9F22-44656B1BD7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359" y="5174194"/>
                  <a:ext cx="517524" cy="515938"/>
                </a:xfrm>
                <a:custGeom>
                  <a:avLst/>
                  <a:gdLst>
                    <a:gd name="T0" fmla="*/ 268 w 268"/>
                    <a:gd name="T1" fmla="*/ 135 h 268"/>
                    <a:gd name="T2" fmla="*/ 268 w 268"/>
                    <a:gd name="T3" fmla="*/ 215 h 268"/>
                    <a:gd name="T4" fmla="*/ 216 w 268"/>
                    <a:gd name="T5" fmla="*/ 267 h 268"/>
                    <a:gd name="T6" fmla="*/ 50 w 268"/>
                    <a:gd name="T7" fmla="*/ 267 h 268"/>
                    <a:gd name="T8" fmla="*/ 1 w 268"/>
                    <a:gd name="T9" fmla="*/ 217 h 268"/>
                    <a:gd name="T10" fmla="*/ 1 w 268"/>
                    <a:gd name="T11" fmla="*/ 51 h 268"/>
                    <a:gd name="T12" fmla="*/ 52 w 268"/>
                    <a:gd name="T13" fmla="*/ 0 h 268"/>
                    <a:gd name="T14" fmla="*/ 216 w 268"/>
                    <a:gd name="T15" fmla="*/ 0 h 268"/>
                    <a:gd name="T16" fmla="*/ 268 w 268"/>
                    <a:gd name="T17" fmla="*/ 53 h 268"/>
                    <a:gd name="T18" fmla="*/ 268 w 268"/>
                    <a:gd name="T19" fmla="*/ 95 h 268"/>
                    <a:gd name="T20" fmla="*/ 268 w 268"/>
                    <a:gd name="T21" fmla="*/ 135 h 2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8" h="268">
                      <a:moveTo>
                        <a:pt x="268" y="135"/>
                      </a:moveTo>
                      <a:cubicBezTo>
                        <a:pt x="268" y="161"/>
                        <a:pt x="268" y="188"/>
                        <a:pt x="268" y="215"/>
                      </a:cubicBezTo>
                      <a:cubicBezTo>
                        <a:pt x="267" y="250"/>
                        <a:pt x="251" y="267"/>
                        <a:pt x="216" y="267"/>
                      </a:cubicBezTo>
                      <a:cubicBezTo>
                        <a:pt x="161" y="268"/>
                        <a:pt x="106" y="268"/>
                        <a:pt x="50" y="267"/>
                      </a:cubicBezTo>
                      <a:cubicBezTo>
                        <a:pt x="18" y="267"/>
                        <a:pt x="1" y="250"/>
                        <a:pt x="1" y="217"/>
                      </a:cubicBezTo>
                      <a:cubicBezTo>
                        <a:pt x="0" y="162"/>
                        <a:pt x="0" y="107"/>
                        <a:pt x="1" y="51"/>
                      </a:cubicBezTo>
                      <a:cubicBezTo>
                        <a:pt x="1" y="18"/>
                        <a:pt x="19" y="1"/>
                        <a:pt x="52" y="0"/>
                      </a:cubicBezTo>
                      <a:cubicBezTo>
                        <a:pt x="107" y="0"/>
                        <a:pt x="161" y="0"/>
                        <a:pt x="216" y="0"/>
                      </a:cubicBezTo>
                      <a:cubicBezTo>
                        <a:pt x="250" y="1"/>
                        <a:pt x="267" y="19"/>
                        <a:pt x="268" y="53"/>
                      </a:cubicBezTo>
                      <a:cubicBezTo>
                        <a:pt x="268" y="67"/>
                        <a:pt x="268" y="81"/>
                        <a:pt x="268" y="95"/>
                      </a:cubicBezTo>
                      <a:cubicBezTo>
                        <a:pt x="268" y="108"/>
                        <a:pt x="268" y="122"/>
                        <a:pt x="268" y="1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1836">
                    <a:solidFill>
                      <a:srgbClr val="FFFFFF"/>
                    </a:solidFill>
                    <a:latin typeface="Segoe UI Semilight"/>
                  </a:endParaRPr>
                </a:p>
              </p:txBody>
            </p:sp>
            <p:sp>
              <p:nvSpPr>
                <p:cNvPr id="124" name="Freeform 16">
                  <a:extLst>
                    <a:ext uri="{FF2B5EF4-FFF2-40B4-BE49-F238E27FC236}">
                      <a16:creationId xmlns:a16="http://schemas.microsoft.com/office/drawing/2014/main" id="{1B1DD3EC-B67D-499A-B985-3D28DFC46F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24582" y="5172606"/>
                  <a:ext cx="517524" cy="517525"/>
                </a:xfrm>
                <a:custGeom>
                  <a:avLst/>
                  <a:gdLst>
                    <a:gd name="T0" fmla="*/ 1 w 268"/>
                    <a:gd name="T1" fmla="*/ 135 h 269"/>
                    <a:gd name="T2" fmla="*/ 1 w 268"/>
                    <a:gd name="T3" fmla="*/ 54 h 269"/>
                    <a:gd name="T4" fmla="*/ 51 w 268"/>
                    <a:gd name="T5" fmla="*/ 1 h 269"/>
                    <a:gd name="T6" fmla="*/ 219 w 268"/>
                    <a:gd name="T7" fmla="*/ 1 h 269"/>
                    <a:gd name="T8" fmla="*/ 267 w 268"/>
                    <a:gd name="T9" fmla="*/ 51 h 269"/>
                    <a:gd name="T10" fmla="*/ 267 w 268"/>
                    <a:gd name="T11" fmla="*/ 219 h 269"/>
                    <a:gd name="T12" fmla="*/ 218 w 268"/>
                    <a:gd name="T13" fmla="*/ 268 h 269"/>
                    <a:gd name="T14" fmla="*/ 52 w 268"/>
                    <a:gd name="T15" fmla="*/ 268 h 269"/>
                    <a:gd name="T16" fmla="*/ 1 w 268"/>
                    <a:gd name="T17" fmla="*/ 215 h 269"/>
                    <a:gd name="T18" fmla="*/ 1 w 268"/>
                    <a:gd name="T19" fmla="*/ 135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68" h="269">
                      <a:moveTo>
                        <a:pt x="1" y="135"/>
                      </a:moveTo>
                      <a:cubicBezTo>
                        <a:pt x="1" y="108"/>
                        <a:pt x="0" y="81"/>
                        <a:pt x="1" y="54"/>
                      </a:cubicBezTo>
                      <a:cubicBezTo>
                        <a:pt x="1" y="20"/>
                        <a:pt x="18" y="2"/>
                        <a:pt x="51" y="1"/>
                      </a:cubicBezTo>
                      <a:cubicBezTo>
                        <a:pt x="107" y="0"/>
                        <a:pt x="163" y="0"/>
                        <a:pt x="219" y="1"/>
                      </a:cubicBezTo>
                      <a:cubicBezTo>
                        <a:pt x="250" y="2"/>
                        <a:pt x="267" y="20"/>
                        <a:pt x="267" y="51"/>
                      </a:cubicBezTo>
                      <a:cubicBezTo>
                        <a:pt x="268" y="107"/>
                        <a:pt x="268" y="163"/>
                        <a:pt x="267" y="219"/>
                      </a:cubicBezTo>
                      <a:cubicBezTo>
                        <a:pt x="267" y="252"/>
                        <a:pt x="251" y="268"/>
                        <a:pt x="218" y="268"/>
                      </a:cubicBezTo>
                      <a:cubicBezTo>
                        <a:pt x="162" y="269"/>
                        <a:pt x="107" y="269"/>
                        <a:pt x="52" y="268"/>
                      </a:cubicBezTo>
                      <a:cubicBezTo>
                        <a:pt x="17" y="268"/>
                        <a:pt x="1" y="250"/>
                        <a:pt x="1" y="215"/>
                      </a:cubicBezTo>
                      <a:cubicBezTo>
                        <a:pt x="1" y="189"/>
                        <a:pt x="1" y="162"/>
                        <a:pt x="1" y="1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1836">
                    <a:solidFill>
                      <a:srgbClr val="FFFFFF"/>
                    </a:solidFill>
                    <a:latin typeface="Segoe UI Semilight"/>
                  </a:endParaRPr>
                </a:p>
              </p:txBody>
            </p:sp>
            <p:sp>
              <p:nvSpPr>
                <p:cNvPr id="125" name="Freeform 17">
                  <a:extLst>
                    <a:ext uri="{FF2B5EF4-FFF2-40B4-BE49-F238E27FC236}">
                      <a16:creationId xmlns:a16="http://schemas.microsoft.com/office/drawing/2014/main" id="{502E05E8-614C-4C5A-8C6D-50125323DE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36015" y="5825069"/>
                  <a:ext cx="517524" cy="514350"/>
                </a:xfrm>
                <a:custGeom>
                  <a:avLst/>
                  <a:gdLst>
                    <a:gd name="T0" fmla="*/ 0 w 268"/>
                    <a:gd name="T1" fmla="*/ 132 h 267"/>
                    <a:gd name="T2" fmla="*/ 1 w 268"/>
                    <a:gd name="T3" fmla="*/ 48 h 267"/>
                    <a:gd name="T4" fmla="*/ 48 w 268"/>
                    <a:gd name="T5" fmla="*/ 1 h 267"/>
                    <a:gd name="T6" fmla="*/ 220 w 268"/>
                    <a:gd name="T7" fmla="*/ 1 h 267"/>
                    <a:gd name="T8" fmla="*/ 267 w 268"/>
                    <a:gd name="T9" fmla="*/ 46 h 267"/>
                    <a:gd name="T10" fmla="*/ 267 w 268"/>
                    <a:gd name="T11" fmla="*/ 220 h 267"/>
                    <a:gd name="T12" fmla="*/ 219 w 268"/>
                    <a:gd name="T13" fmla="*/ 266 h 267"/>
                    <a:gd name="T14" fmla="*/ 48 w 268"/>
                    <a:gd name="T15" fmla="*/ 266 h 267"/>
                    <a:gd name="T16" fmla="*/ 1 w 268"/>
                    <a:gd name="T17" fmla="*/ 216 h 267"/>
                    <a:gd name="T18" fmla="*/ 0 w 268"/>
                    <a:gd name="T19" fmla="*/ 132 h 2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68" h="267">
                      <a:moveTo>
                        <a:pt x="0" y="132"/>
                      </a:moveTo>
                      <a:cubicBezTo>
                        <a:pt x="0" y="104"/>
                        <a:pt x="0" y="76"/>
                        <a:pt x="1" y="48"/>
                      </a:cubicBezTo>
                      <a:cubicBezTo>
                        <a:pt x="1" y="18"/>
                        <a:pt x="17" y="1"/>
                        <a:pt x="48" y="1"/>
                      </a:cubicBezTo>
                      <a:cubicBezTo>
                        <a:pt x="105" y="0"/>
                        <a:pt x="162" y="0"/>
                        <a:pt x="220" y="1"/>
                      </a:cubicBezTo>
                      <a:cubicBezTo>
                        <a:pt x="249" y="1"/>
                        <a:pt x="266" y="17"/>
                        <a:pt x="267" y="46"/>
                      </a:cubicBezTo>
                      <a:cubicBezTo>
                        <a:pt x="268" y="104"/>
                        <a:pt x="268" y="162"/>
                        <a:pt x="267" y="220"/>
                      </a:cubicBezTo>
                      <a:cubicBezTo>
                        <a:pt x="266" y="250"/>
                        <a:pt x="249" y="265"/>
                        <a:pt x="219" y="266"/>
                      </a:cubicBezTo>
                      <a:cubicBezTo>
                        <a:pt x="162" y="267"/>
                        <a:pt x="105" y="267"/>
                        <a:pt x="48" y="266"/>
                      </a:cubicBezTo>
                      <a:cubicBezTo>
                        <a:pt x="16" y="265"/>
                        <a:pt x="1" y="248"/>
                        <a:pt x="1" y="216"/>
                      </a:cubicBezTo>
                      <a:cubicBezTo>
                        <a:pt x="0" y="188"/>
                        <a:pt x="0" y="160"/>
                        <a:pt x="0" y="1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1836">
                    <a:solidFill>
                      <a:srgbClr val="FFFFFF"/>
                    </a:solidFill>
                    <a:latin typeface="Segoe UI Semilight"/>
                  </a:endParaRPr>
                </a:p>
              </p:txBody>
            </p:sp>
            <p:sp>
              <p:nvSpPr>
                <p:cNvPr id="126" name="Freeform 18">
                  <a:extLst>
                    <a:ext uri="{FF2B5EF4-FFF2-40B4-BE49-F238E27FC236}">
                      <a16:creationId xmlns:a16="http://schemas.microsoft.com/office/drawing/2014/main" id="{F7DF80DE-4238-4B09-9B1F-F889DB82EB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80058" y="5172606"/>
                  <a:ext cx="515937" cy="517525"/>
                </a:xfrm>
                <a:custGeom>
                  <a:avLst/>
                  <a:gdLst>
                    <a:gd name="T0" fmla="*/ 266 w 267"/>
                    <a:gd name="T1" fmla="*/ 135 h 269"/>
                    <a:gd name="T2" fmla="*/ 266 w 267"/>
                    <a:gd name="T3" fmla="*/ 219 h 269"/>
                    <a:gd name="T4" fmla="*/ 220 w 267"/>
                    <a:gd name="T5" fmla="*/ 268 h 269"/>
                    <a:gd name="T6" fmla="*/ 46 w 267"/>
                    <a:gd name="T7" fmla="*/ 268 h 269"/>
                    <a:gd name="T8" fmla="*/ 0 w 267"/>
                    <a:gd name="T9" fmla="*/ 219 h 269"/>
                    <a:gd name="T10" fmla="*/ 0 w 267"/>
                    <a:gd name="T11" fmla="*/ 51 h 269"/>
                    <a:gd name="T12" fmla="*/ 48 w 267"/>
                    <a:gd name="T13" fmla="*/ 2 h 269"/>
                    <a:gd name="T14" fmla="*/ 218 w 267"/>
                    <a:gd name="T15" fmla="*/ 2 h 269"/>
                    <a:gd name="T16" fmla="*/ 266 w 267"/>
                    <a:gd name="T17" fmla="*/ 51 h 269"/>
                    <a:gd name="T18" fmla="*/ 266 w 267"/>
                    <a:gd name="T19" fmla="*/ 135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67" h="269">
                      <a:moveTo>
                        <a:pt x="266" y="135"/>
                      </a:moveTo>
                      <a:cubicBezTo>
                        <a:pt x="266" y="163"/>
                        <a:pt x="267" y="191"/>
                        <a:pt x="266" y="219"/>
                      </a:cubicBezTo>
                      <a:cubicBezTo>
                        <a:pt x="265" y="250"/>
                        <a:pt x="250" y="268"/>
                        <a:pt x="220" y="268"/>
                      </a:cubicBezTo>
                      <a:cubicBezTo>
                        <a:pt x="162" y="269"/>
                        <a:pt x="104" y="269"/>
                        <a:pt x="46" y="268"/>
                      </a:cubicBezTo>
                      <a:cubicBezTo>
                        <a:pt x="16" y="267"/>
                        <a:pt x="1" y="250"/>
                        <a:pt x="0" y="219"/>
                      </a:cubicBezTo>
                      <a:cubicBezTo>
                        <a:pt x="0" y="163"/>
                        <a:pt x="0" y="107"/>
                        <a:pt x="0" y="51"/>
                      </a:cubicBezTo>
                      <a:cubicBezTo>
                        <a:pt x="1" y="20"/>
                        <a:pt x="17" y="2"/>
                        <a:pt x="48" y="2"/>
                      </a:cubicBezTo>
                      <a:cubicBezTo>
                        <a:pt x="105" y="0"/>
                        <a:pt x="162" y="0"/>
                        <a:pt x="218" y="2"/>
                      </a:cubicBezTo>
                      <a:cubicBezTo>
                        <a:pt x="249" y="2"/>
                        <a:pt x="265" y="20"/>
                        <a:pt x="266" y="51"/>
                      </a:cubicBezTo>
                      <a:cubicBezTo>
                        <a:pt x="267" y="79"/>
                        <a:pt x="266" y="107"/>
                        <a:pt x="266" y="1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1836">
                    <a:solidFill>
                      <a:srgbClr val="FFFFFF"/>
                    </a:solidFill>
                    <a:latin typeface="Segoe UI Semilight"/>
                  </a:endParaRPr>
                </a:p>
              </p:txBody>
            </p:sp>
            <p:sp>
              <p:nvSpPr>
                <p:cNvPr id="127" name="Freeform 19">
                  <a:extLst>
                    <a:ext uri="{FF2B5EF4-FFF2-40B4-BE49-F238E27FC236}">
                      <a16:creationId xmlns:a16="http://schemas.microsoft.com/office/drawing/2014/main" id="{F59B0563-716D-4821-850A-2BA79C443A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4544" y="4531256"/>
                  <a:ext cx="515937" cy="515938"/>
                </a:xfrm>
                <a:custGeom>
                  <a:avLst/>
                  <a:gdLst>
                    <a:gd name="T0" fmla="*/ 267 w 267"/>
                    <a:gd name="T1" fmla="*/ 134 h 268"/>
                    <a:gd name="T2" fmla="*/ 267 w 267"/>
                    <a:gd name="T3" fmla="*/ 216 h 268"/>
                    <a:gd name="T4" fmla="*/ 219 w 267"/>
                    <a:gd name="T5" fmla="*/ 267 h 268"/>
                    <a:gd name="T6" fmla="*/ 49 w 267"/>
                    <a:gd name="T7" fmla="*/ 267 h 268"/>
                    <a:gd name="T8" fmla="*/ 1 w 267"/>
                    <a:gd name="T9" fmla="*/ 217 h 268"/>
                    <a:gd name="T10" fmla="*/ 1 w 267"/>
                    <a:gd name="T11" fmla="*/ 53 h 268"/>
                    <a:gd name="T12" fmla="*/ 54 w 267"/>
                    <a:gd name="T13" fmla="*/ 0 h 268"/>
                    <a:gd name="T14" fmla="*/ 214 w 267"/>
                    <a:gd name="T15" fmla="*/ 0 h 268"/>
                    <a:gd name="T16" fmla="*/ 267 w 267"/>
                    <a:gd name="T17" fmla="*/ 54 h 268"/>
                    <a:gd name="T18" fmla="*/ 267 w 267"/>
                    <a:gd name="T19" fmla="*/ 134 h 2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67" h="268">
                      <a:moveTo>
                        <a:pt x="267" y="134"/>
                      </a:moveTo>
                      <a:cubicBezTo>
                        <a:pt x="267" y="162"/>
                        <a:pt x="267" y="189"/>
                        <a:pt x="267" y="216"/>
                      </a:cubicBezTo>
                      <a:cubicBezTo>
                        <a:pt x="266" y="249"/>
                        <a:pt x="251" y="267"/>
                        <a:pt x="219" y="267"/>
                      </a:cubicBezTo>
                      <a:cubicBezTo>
                        <a:pt x="162" y="268"/>
                        <a:pt x="106" y="268"/>
                        <a:pt x="49" y="267"/>
                      </a:cubicBezTo>
                      <a:cubicBezTo>
                        <a:pt x="16" y="267"/>
                        <a:pt x="1" y="250"/>
                        <a:pt x="1" y="217"/>
                      </a:cubicBezTo>
                      <a:cubicBezTo>
                        <a:pt x="0" y="162"/>
                        <a:pt x="0" y="107"/>
                        <a:pt x="1" y="53"/>
                      </a:cubicBezTo>
                      <a:cubicBezTo>
                        <a:pt x="1" y="16"/>
                        <a:pt x="18" y="1"/>
                        <a:pt x="54" y="0"/>
                      </a:cubicBezTo>
                      <a:cubicBezTo>
                        <a:pt x="107" y="0"/>
                        <a:pt x="160" y="0"/>
                        <a:pt x="214" y="0"/>
                      </a:cubicBezTo>
                      <a:cubicBezTo>
                        <a:pt x="250" y="0"/>
                        <a:pt x="267" y="17"/>
                        <a:pt x="267" y="54"/>
                      </a:cubicBezTo>
                      <a:cubicBezTo>
                        <a:pt x="267" y="81"/>
                        <a:pt x="267" y="108"/>
                        <a:pt x="267" y="1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1836">
                    <a:solidFill>
                      <a:srgbClr val="FFFFFF"/>
                    </a:solidFill>
                    <a:latin typeface="Segoe UI Semilight"/>
                  </a:endParaRPr>
                </a:p>
              </p:txBody>
            </p:sp>
            <p:sp>
              <p:nvSpPr>
                <p:cNvPr id="128" name="Freeform 20">
                  <a:extLst>
                    <a:ext uri="{FF2B5EF4-FFF2-40B4-BE49-F238E27FC236}">
                      <a16:creationId xmlns:a16="http://schemas.microsoft.com/office/drawing/2014/main" id="{EDD2577E-320B-44FB-A929-4F8ABC5A3F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4544" y="5825069"/>
                  <a:ext cx="515937" cy="514350"/>
                </a:xfrm>
                <a:custGeom>
                  <a:avLst/>
                  <a:gdLst>
                    <a:gd name="T0" fmla="*/ 267 w 267"/>
                    <a:gd name="T1" fmla="*/ 135 h 267"/>
                    <a:gd name="T2" fmla="*/ 267 w 267"/>
                    <a:gd name="T3" fmla="*/ 217 h 267"/>
                    <a:gd name="T4" fmla="*/ 219 w 267"/>
                    <a:gd name="T5" fmla="*/ 266 h 267"/>
                    <a:gd name="T6" fmla="*/ 49 w 267"/>
                    <a:gd name="T7" fmla="*/ 266 h 267"/>
                    <a:gd name="T8" fmla="*/ 1 w 267"/>
                    <a:gd name="T9" fmla="*/ 217 h 267"/>
                    <a:gd name="T10" fmla="*/ 1 w 267"/>
                    <a:gd name="T11" fmla="*/ 49 h 267"/>
                    <a:gd name="T12" fmla="*/ 51 w 267"/>
                    <a:gd name="T13" fmla="*/ 0 h 267"/>
                    <a:gd name="T14" fmla="*/ 217 w 267"/>
                    <a:gd name="T15" fmla="*/ 0 h 267"/>
                    <a:gd name="T16" fmla="*/ 267 w 267"/>
                    <a:gd name="T17" fmla="*/ 51 h 267"/>
                    <a:gd name="T18" fmla="*/ 267 w 267"/>
                    <a:gd name="T19" fmla="*/ 135 h 2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67" h="267">
                      <a:moveTo>
                        <a:pt x="267" y="135"/>
                      </a:moveTo>
                      <a:cubicBezTo>
                        <a:pt x="267" y="162"/>
                        <a:pt x="267" y="190"/>
                        <a:pt x="267" y="217"/>
                      </a:cubicBezTo>
                      <a:cubicBezTo>
                        <a:pt x="266" y="249"/>
                        <a:pt x="251" y="265"/>
                        <a:pt x="219" y="266"/>
                      </a:cubicBezTo>
                      <a:cubicBezTo>
                        <a:pt x="162" y="267"/>
                        <a:pt x="106" y="267"/>
                        <a:pt x="49" y="266"/>
                      </a:cubicBezTo>
                      <a:cubicBezTo>
                        <a:pt x="17" y="265"/>
                        <a:pt x="1" y="249"/>
                        <a:pt x="1" y="217"/>
                      </a:cubicBezTo>
                      <a:cubicBezTo>
                        <a:pt x="0" y="161"/>
                        <a:pt x="0" y="105"/>
                        <a:pt x="1" y="49"/>
                      </a:cubicBezTo>
                      <a:cubicBezTo>
                        <a:pt x="1" y="17"/>
                        <a:pt x="18" y="1"/>
                        <a:pt x="51" y="0"/>
                      </a:cubicBezTo>
                      <a:cubicBezTo>
                        <a:pt x="106" y="0"/>
                        <a:pt x="161" y="0"/>
                        <a:pt x="217" y="0"/>
                      </a:cubicBezTo>
                      <a:cubicBezTo>
                        <a:pt x="251" y="1"/>
                        <a:pt x="266" y="17"/>
                        <a:pt x="267" y="51"/>
                      </a:cubicBezTo>
                      <a:cubicBezTo>
                        <a:pt x="267" y="79"/>
                        <a:pt x="267" y="107"/>
                        <a:pt x="267" y="1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1836">
                    <a:solidFill>
                      <a:srgbClr val="FFFFFF"/>
                    </a:solidFill>
                    <a:latin typeface="Segoe UI Semilight"/>
                  </a:endParaRPr>
                </a:p>
              </p:txBody>
            </p:sp>
          </p:grpSp>
        </p:grpSp>
        <p:grpSp>
          <p:nvGrpSpPr>
            <p:cNvPr id="226" name="Group 225">
              <a:extLst>
                <a:ext uri="{FF2B5EF4-FFF2-40B4-BE49-F238E27FC236}">
                  <a16:creationId xmlns:a16="http://schemas.microsoft.com/office/drawing/2014/main" id="{52612FF3-5471-49B9-905F-5D90767DF28E}"/>
                </a:ext>
              </a:extLst>
            </p:cNvPr>
            <p:cNvGrpSpPr/>
            <p:nvPr/>
          </p:nvGrpSpPr>
          <p:grpSpPr>
            <a:xfrm>
              <a:off x="2560991" y="2427218"/>
              <a:ext cx="1507414" cy="992472"/>
              <a:chOff x="2560991" y="2486487"/>
              <a:chExt cx="1507414" cy="992472"/>
            </a:xfrm>
          </p:grpSpPr>
          <p:sp>
            <p:nvSpPr>
              <p:cNvPr id="148" name="Rectangle 147">
                <a:extLst>
                  <a:ext uri="{FF2B5EF4-FFF2-40B4-BE49-F238E27FC236}">
                    <a16:creationId xmlns:a16="http://schemas.microsoft.com/office/drawing/2014/main" id="{CB7CBEC2-EF62-4BF4-B0CB-7A93D0F0E613}"/>
                  </a:ext>
                </a:extLst>
              </p:cNvPr>
              <p:cNvSpPr/>
              <p:nvPr/>
            </p:nvSpPr>
            <p:spPr bwMode="auto">
              <a:xfrm>
                <a:off x="2560991" y="2655999"/>
                <a:ext cx="1507414" cy="822960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48" dirty="0">
                  <a:solidFill>
                    <a:srgbClr val="FFFFFF"/>
                  </a:soli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49" name="Rectangle 148">
                <a:extLst>
                  <a:ext uri="{FF2B5EF4-FFF2-40B4-BE49-F238E27FC236}">
                    <a16:creationId xmlns:a16="http://schemas.microsoft.com/office/drawing/2014/main" id="{29DA4FD1-2E13-470B-8B3A-CE75A1F6B634}"/>
                  </a:ext>
                </a:extLst>
              </p:cNvPr>
              <p:cNvSpPr/>
              <p:nvPr/>
            </p:nvSpPr>
            <p:spPr bwMode="auto">
              <a:xfrm>
                <a:off x="2769819" y="2486487"/>
                <a:ext cx="1089757" cy="290827"/>
              </a:xfrm>
              <a:prstGeom prst="rect">
                <a:avLst/>
              </a:prstGeom>
              <a:solidFill>
                <a:srgbClr val="505050"/>
              </a:solidFill>
              <a:ln w="3175"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632" dirty="0">
                    <a:solidFill>
                      <a:srgbClr val="00BCF2"/>
                    </a:solidFill>
                    <a:latin typeface="Segoe UI Semilight"/>
                    <a:ea typeface="Segoe UI" pitchFamily="34" charset="0"/>
                    <a:cs typeface="Segoe UI" pitchFamily="34" charset="0"/>
                  </a:rPr>
                  <a:t>TALK</a:t>
                </a:r>
              </a:p>
            </p:txBody>
          </p:sp>
          <p:sp>
            <p:nvSpPr>
              <p:cNvPr id="20" name="Freeform 16">
                <a:extLst>
                  <a:ext uri="{FF2B5EF4-FFF2-40B4-BE49-F238E27FC236}">
                    <a16:creationId xmlns:a16="http://schemas.microsoft.com/office/drawing/2014/main" id="{6A5B070C-DF18-415A-9DCB-4B9B4BF3B60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22545" y="2889681"/>
                <a:ext cx="584305" cy="464960"/>
              </a:xfrm>
              <a:custGeom>
                <a:avLst/>
                <a:gdLst>
                  <a:gd name="T0" fmla="*/ 339 w 1390"/>
                  <a:gd name="T1" fmla="*/ 864 h 1111"/>
                  <a:gd name="T2" fmla="*/ 282 w 1390"/>
                  <a:gd name="T3" fmla="*/ 837 h 1111"/>
                  <a:gd name="T4" fmla="*/ 63 w 1390"/>
                  <a:gd name="T5" fmla="*/ 626 h 1111"/>
                  <a:gd name="T6" fmla="*/ 94 w 1390"/>
                  <a:gd name="T7" fmla="*/ 265 h 1111"/>
                  <a:gd name="T8" fmla="*/ 280 w 1390"/>
                  <a:gd name="T9" fmla="*/ 106 h 1111"/>
                  <a:gd name="T10" fmla="*/ 739 w 1390"/>
                  <a:gd name="T11" fmla="*/ 7 h 1111"/>
                  <a:gd name="T12" fmla="*/ 1091 w 1390"/>
                  <a:gd name="T13" fmla="*/ 95 h 1111"/>
                  <a:gd name="T14" fmla="*/ 1307 w 1390"/>
                  <a:gd name="T15" fmla="*/ 279 h 1111"/>
                  <a:gd name="T16" fmla="*/ 1297 w 1390"/>
                  <a:gd name="T17" fmla="*/ 677 h 1111"/>
                  <a:gd name="T18" fmla="*/ 1038 w 1390"/>
                  <a:gd name="T19" fmla="*/ 871 h 1111"/>
                  <a:gd name="T20" fmla="*/ 638 w 1390"/>
                  <a:gd name="T21" fmla="*/ 934 h 1111"/>
                  <a:gd name="T22" fmla="*/ 616 w 1390"/>
                  <a:gd name="T23" fmla="*/ 942 h 1111"/>
                  <a:gd name="T24" fmla="*/ 328 w 1390"/>
                  <a:gd name="T25" fmla="*/ 1101 h 1111"/>
                  <a:gd name="T26" fmla="*/ 233 w 1390"/>
                  <a:gd name="T27" fmla="*/ 1110 h 1111"/>
                  <a:gd name="T28" fmla="*/ 202 w 1390"/>
                  <a:gd name="T29" fmla="*/ 1093 h 1111"/>
                  <a:gd name="T30" fmla="*/ 209 w 1390"/>
                  <a:gd name="T31" fmla="*/ 1058 h 1111"/>
                  <a:gd name="T32" fmla="*/ 255 w 1390"/>
                  <a:gd name="T33" fmla="*/ 1002 h 1111"/>
                  <a:gd name="T34" fmla="*/ 336 w 1390"/>
                  <a:gd name="T35" fmla="*/ 871 h 1111"/>
                  <a:gd name="T36" fmla="*/ 339 w 1390"/>
                  <a:gd name="T37" fmla="*/ 864 h 1111"/>
                  <a:gd name="T38" fmla="*/ 298 w 1390"/>
                  <a:gd name="T39" fmla="*/ 1047 h 1111"/>
                  <a:gd name="T40" fmla="*/ 317 w 1390"/>
                  <a:gd name="T41" fmla="*/ 1044 h 1111"/>
                  <a:gd name="T42" fmla="*/ 584 w 1390"/>
                  <a:gd name="T43" fmla="*/ 891 h 1111"/>
                  <a:gd name="T44" fmla="*/ 628 w 1390"/>
                  <a:gd name="T45" fmla="*/ 874 h 1111"/>
                  <a:gd name="T46" fmla="*/ 951 w 1390"/>
                  <a:gd name="T47" fmla="*/ 841 h 1111"/>
                  <a:gd name="T48" fmla="*/ 1217 w 1390"/>
                  <a:gd name="T49" fmla="*/ 685 h 1111"/>
                  <a:gd name="T50" fmla="*/ 1308 w 1390"/>
                  <a:gd name="T51" fmla="*/ 485 h 1111"/>
                  <a:gd name="T52" fmla="*/ 1230 w 1390"/>
                  <a:gd name="T53" fmla="*/ 272 h 1111"/>
                  <a:gd name="T54" fmla="*/ 983 w 1390"/>
                  <a:gd name="T55" fmla="*/ 111 h 1111"/>
                  <a:gd name="T56" fmla="*/ 620 w 1390"/>
                  <a:gd name="T57" fmla="*/ 67 h 1111"/>
                  <a:gd name="T58" fmla="*/ 280 w 1390"/>
                  <a:gd name="T59" fmla="*/ 172 h 1111"/>
                  <a:gd name="T60" fmla="*/ 145 w 1390"/>
                  <a:gd name="T61" fmla="*/ 291 h 1111"/>
                  <a:gd name="T62" fmla="*/ 88 w 1390"/>
                  <a:gd name="T63" fmla="*/ 525 h 1111"/>
                  <a:gd name="T64" fmla="*/ 186 w 1390"/>
                  <a:gd name="T65" fmla="*/ 696 h 1111"/>
                  <a:gd name="T66" fmla="*/ 383 w 1390"/>
                  <a:gd name="T67" fmla="*/ 819 h 1111"/>
                  <a:gd name="T68" fmla="*/ 402 w 1390"/>
                  <a:gd name="T69" fmla="*/ 864 h 1111"/>
                  <a:gd name="T70" fmla="*/ 316 w 1390"/>
                  <a:gd name="T71" fmla="*/ 1020 h 1111"/>
                  <a:gd name="T72" fmla="*/ 298 w 1390"/>
                  <a:gd name="T73" fmla="*/ 1047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90" h="1111">
                    <a:moveTo>
                      <a:pt x="339" y="864"/>
                    </a:moveTo>
                    <a:cubicBezTo>
                      <a:pt x="319" y="855"/>
                      <a:pt x="300" y="847"/>
                      <a:pt x="282" y="837"/>
                    </a:cubicBezTo>
                    <a:cubicBezTo>
                      <a:pt x="190" y="787"/>
                      <a:pt x="111" y="721"/>
                      <a:pt x="63" y="626"/>
                    </a:cubicBezTo>
                    <a:cubicBezTo>
                      <a:pt x="0" y="500"/>
                      <a:pt x="14" y="379"/>
                      <a:pt x="94" y="265"/>
                    </a:cubicBezTo>
                    <a:cubicBezTo>
                      <a:pt x="142" y="196"/>
                      <a:pt x="206" y="145"/>
                      <a:pt x="280" y="106"/>
                    </a:cubicBezTo>
                    <a:cubicBezTo>
                      <a:pt x="423" y="30"/>
                      <a:pt x="577" y="0"/>
                      <a:pt x="739" y="7"/>
                    </a:cubicBezTo>
                    <a:cubicBezTo>
                      <a:pt x="863" y="13"/>
                      <a:pt x="981" y="39"/>
                      <a:pt x="1091" y="95"/>
                    </a:cubicBezTo>
                    <a:cubicBezTo>
                      <a:pt x="1178" y="139"/>
                      <a:pt x="1253" y="197"/>
                      <a:pt x="1307" y="279"/>
                    </a:cubicBezTo>
                    <a:cubicBezTo>
                      <a:pt x="1390" y="405"/>
                      <a:pt x="1386" y="555"/>
                      <a:pt x="1297" y="677"/>
                    </a:cubicBezTo>
                    <a:cubicBezTo>
                      <a:pt x="1231" y="768"/>
                      <a:pt x="1141" y="828"/>
                      <a:pt x="1038" y="871"/>
                    </a:cubicBezTo>
                    <a:cubicBezTo>
                      <a:pt x="910" y="924"/>
                      <a:pt x="776" y="941"/>
                      <a:pt x="638" y="934"/>
                    </a:cubicBezTo>
                    <a:cubicBezTo>
                      <a:pt x="629" y="933"/>
                      <a:pt x="622" y="935"/>
                      <a:pt x="616" y="942"/>
                    </a:cubicBezTo>
                    <a:cubicBezTo>
                      <a:pt x="536" y="1025"/>
                      <a:pt x="441" y="1081"/>
                      <a:pt x="328" y="1101"/>
                    </a:cubicBezTo>
                    <a:cubicBezTo>
                      <a:pt x="296" y="1107"/>
                      <a:pt x="264" y="1108"/>
                      <a:pt x="233" y="1110"/>
                    </a:cubicBezTo>
                    <a:cubicBezTo>
                      <a:pt x="219" y="1111"/>
                      <a:pt x="208" y="1106"/>
                      <a:pt x="202" y="1093"/>
                    </a:cubicBezTo>
                    <a:cubicBezTo>
                      <a:pt x="196" y="1080"/>
                      <a:pt x="200" y="1069"/>
                      <a:pt x="209" y="1058"/>
                    </a:cubicBezTo>
                    <a:cubicBezTo>
                      <a:pt x="225" y="1040"/>
                      <a:pt x="241" y="1022"/>
                      <a:pt x="255" y="1002"/>
                    </a:cubicBezTo>
                    <a:cubicBezTo>
                      <a:pt x="286" y="961"/>
                      <a:pt x="315" y="918"/>
                      <a:pt x="336" y="871"/>
                    </a:cubicBezTo>
                    <a:cubicBezTo>
                      <a:pt x="337" y="869"/>
                      <a:pt x="338" y="867"/>
                      <a:pt x="339" y="864"/>
                    </a:cubicBezTo>
                    <a:close/>
                    <a:moveTo>
                      <a:pt x="298" y="1047"/>
                    </a:moveTo>
                    <a:cubicBezTo>
                      <a:pt x="307" y="1046"/>
                      <a:pt x="312" y="1045"/>
                      <a:pt x="317" y="1044"/>
                    </a:cubicBezTo>
                    <a:cubicBezTo>
                      <a:pt x="424" y="1024"/>
                      <a:pt x="511" y="970"/>
                      <a:pt x="584" y="891"/>
                    </a:cubicBezTo>
                    <a:cubicBezTo>
                      <a:pt x="597" y="877"/>
                      <a:pt x="610" y="873"/>
                      <a:pt x="628" y="874"/>
                    </a:cubicBezTo>
                    <a:cubicBezTo>
                      <a:pt x="738" y="883"/>
                      <a:pt x="846" y="873"/>
                      <a:pt x="951" y="841"/>
                    </a:cubicBezTo>
                    <a:cubicBezTo>
                      <a:pt x="1052" y="810"/>
                      <a:pt x="1143" y="763"/>
                      <a:pt x="1217" y="685"/>
                    </a:cubicBezTo>
                    <a:cubicBezTo>
                      <a:pt x="1270" y="629"/>
                      <a:pt x="1304" y="563"/>
                      <a:pt x="1308" y="485"/>
                    </a:cubicBezTo>
                    <a:cubicBezTo>
                      <a:pt x="1312" y="403"/>
                      <a:pt x="1282" y="333"/>
                      <a:pt x="1230" y="272"/>
                    </a:cubicBezTo>
                    <a:cubicBezTo>
                      <a:pt x="1164" y="194"/>
                      <a:pt x="1078" y="145"/>
                      <a:pt x="983" y="111"/>
                    </a:cubicBezTo>
                    <a:cubicBezTo>
                      <a:pt x="866" y="70"/>
                      <a:pt x="744" y="58"/>
                      <a:pt x="620" y="67"/>
                    </a:cubicBezTo>
                    <a:cubicBezTo>
                      <a:pt x="499" y="77"/>
                      <a:pt x="385" y="111"/>
                      <a:pt x="280" y="172"/>
                    </a:cubicBezTo>
                    <a:cubicBezTo>
                      <a:pt x="227" y="203"/>
                      <a:pt x="182" y="242"/>
                      <a:pt x="145" y="291"/>
                    </a:cubicBezTo>
                    <a:cubicBezTo>
                      <a:pt x="94" y="361"/>
                      <a:pt x="71" y="438"/>
                      <a:pt x="88" y="525"/>
                    </a:cubicBezTo>
                    <a:cubicBezTo>
                      <a:pt x="102" y="592"/>
                      <a:pt x="138" y="647"/>
                      <a:pt x="186" y="696"/>
                    </a:cubicBezTo>
                    <a:cubicBezTo>
                      <a:pt x="242" y="752"/>
                      <a:pt x="310" y="789"/>
                      <a:pt x="383" y="819"/>
                    </a:cubicBezTo>
                    <a:cubicBezTo>
                      <a:pt x="405" y="829"/>
                      <a:pt x="411" y="842"/>
                      <a:pt x="402" y="864"/>
                    </a:cubicBezTo>
                    <a:cubicBezTo>
                      <a:pt x="380" y="920"/>
                      <a:pt x="350" y="971"/>
                      <a:pt x="316" y="1020"/>
                    </a:cubicBezTo>
                    <a:cubicBezTo>
                      <a:pt x="311" y="1028"/>
                      <a:pt x="306" y="1036"/>
                      <a:pt x="298" y="1047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</p:grpSp>
        <p:grpSp>
          <p:nvGrpSpPr>
            <p:cNvPr id="228" name="Group 227">
              <a:extLst>
                <a:ext uri="{FF2B5EF4-FFF2-40B4-BE49-F238E27FC236}">
                  <a16:creationId xmlns:a16="http://schemas.microsoft.com/office/drawing/2014/main" id="{6CED46FE-32F3-4649-86FF-7B7CB22BE8A6}"/>
                </a:ext>
              </a:extLst>
            </p:cNvPr>
            <p:cNvGrpSpPr/>
            <p:nvPr/>
          </p:nvGrpSpPr>
          <p:grpSpPr>
            <a:xfrm>
              <a:off x="4347483" y="2427216"/>
              <a:ext cx="1507414" cy="992474"/>
              <a:chOff x="4347483" y="2486485"/>
              <a:chExt cx="1507414" cy="992474"/>
            </a:xfrm>
          </p:grpSpPr>
          <p:sp>
            <p:nvSpPr>
              <p:cNvPr id="167" name="Rectangle 166">
                <a:extLst>
                  <a:ext uri="{FF2B5EF4-FFF2-40B4-BE49-F238E27FC236}">
                    <a16:creationId xmlns:a16="http://schemas.microsoft.com/office/drawing/2014/main" id="{E9FBB436-9C6E-4230-B405-77025EE934E9}"/>
                  </a:ext>
                </a:extLst>
              </p:cNvPr>
              <p:cNvSpPr/>
              <p:nvPr/>
            </p:nvSpPr>
            <p:spPr bwMode="auto">
              <a:xfrm>
                <a:off x="4347483" y="2655999"/>
                <a:ext cx="1507414" cy="822960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48" dirty="0">
                  <a:solidFill>
                    <a:srgbClr val="FFFFFF"/>
                  </a:soli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68" name="Rectangle 167">
                <a:extLst>
                  <a:ext uri="{FF2B5EF4-FFF2-40B4-BE49-F238E27FC236}">
                    <a16:creationId xmlns:a16="http://schemas.microsoft.com/office/drawing/2014/main" id="{A8B54027-16BF-4357-873D-998683A6A8C6}"/>
                  </a:ext>
                </a:extLst>
              </p:cNvPr>
              <p:cNvSpPr/>
              <p:nvPr/>
            </p:nvSpPr>
            <p:spPr bwMode="auto">
              <a:xfrm>
                <a:off x="4556311" y="2486485"/>
                <a:ext cx="1089757" cy="290826"/>
              </a:xfrm>
              <a:prstGeom prst="rect">
                <a:avLst/>
              </a:prstGeom>
              <a:solidFill>
                <a:srgbClr val="505050"/>
              </a:solidFill>
              <a:ln w="3175"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632" dirty="0">
                    <a:solidFill>
                      <a:srgbClr val="00BCF2"/>
                    </a:solidFill>
                    <a:latin typeface="Segoe UI Semilight"/>
                    <a:ea typeface="Segoe UI" pitchFamily="34" charset="0"/>
                    <a:cs typeface="Segoe UI" pitchFamily="34" charset="0"/>
                  </a:rPr>
                  <a:t>TAP</a:t>
                </a:r>
              </a:p>
            </p:txBody>
          </p: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9A2F6B86-D24A-454B-8A99-0F5038DB5309}"/>
                  </a:ext>
                </a:extLst>
              </p:cNvPr>
              <p:cNvGrpSpPr/>
              <p:nvPr/>
            </p:nvGrpSpPr>
            <p:grpSpPr>
              <a:xfrm>
                <a:off x="4889537" y="2808008"/>
                <a:ext cx="423306" cy="576801"/>
                <a:chOff x="-3352800" y="-1859841"/>
                <a:chExt cx="1970088" cy="2684462"/>
              </a:xfrm>
              <a:solidFill>
                <a:schemeClr val="tx1"/>
              </a:solidFill>
            </p:grpSpPr>
            <p:sp>
              <p:nvSpPr>
                <p:cNvPr id="23" name="Freeform 20">
                  <a:extLst>
                    <a:ext uri="{FF2B5EF4-FFF2-40B4-BE49-F238E27FC236}">
                      <a16:creationId xmlns:a16="http://schemas.microsoft.com/office/drawing/2014/main" id="{E433AE31-1482-464F-8C86-5A0558E7B63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352800" y="-1445505"/>
                  <a:ext cx="1970088" cy="2270126"/>
                </a:xfrm>
                <a:custGeom>
                  <a:avLst/>
                  <a:gdLst>
                    <a:gd name="T0" fmla="*/ 610 w 1017"/>
                    <a:gd name="T1" fmla="*/ 1179 h 1179"/>
                    <a:gd name="T2" fmla="*/ 542 w 1017"/>
                    <a:gd name="T3" fmla="*/ 1167 h 1179"/>
                    <a:gd name="T4" fmla="*/ 291 w 1017"/>
                    <a:gd name="T5" fmla="*/ 979 h 1179"/>
                    <a:gd name="T6" fmla="*/ 187 w 1017"/>
                    <a:gd name="T7" fmla="*/ 807 h 1179"/>
                    <a:gd name="T8" fmla="*/ 87 w 1017"/>
                    <a:gd name="T9" fmla="*/ 656 h 1179"/>
                    <a:gd name="T10" fmla="*/ 15 w 1017"/>
                    <a:gd name="T11" fmla="*/ 531 h 1179"/>
                    <a:gd name="T12" fmla="*/ 3 w 1017"/>
                    <a:gd name="T13" fmla="*/ 464 h 1179"/>
                    <a:gd name="T14" fmla="*/ 103 w 1017"/>
                    <a:gd name="T15" fmla="*/ 397 h 1179"/>
                    <a:gd name="T16" fmla="*/ 178 w 1017"/>
                    <a:gd name="T17" fmla="*/ 426 h 1179"/>
                    <a:gd name="T18" fmla="*/ 257 w 1017"/>
                    <a:gd name="T19" fmla="*/ 484 h 1179"/>
                    <a:gd name="T20" fmla="*/ 272 w 1017"/>
                    <a:gd name="T21" fmla="*/ 498 h 1179"/>
                    <a:gd name="T22" fmla="*/ 272 w 1017"/>
                    <a:gd name="T23" fmla="*/ 480 h 1179"/>
                    <a:gd name="T24" fmla="*/ 272 w 1017"/>
                    <a:gd name="T25" fmla="*/ 113 h 1179"/>
                    <a:gd name="T26" fmla="*/ 376 w 1017"/>
                    <a:gd name="T27" fmla="*/ 3 h 1179"/>
                    <a:gd name="T28" fmla="*/ 490 w 1017"/>
                    <a:gd name="T29" fmla="*/ 111 h 1179"/>
                    <a:gd name="T30" fmla="*/ 490 w 1017"/>
                    <a:gd name="T31" fmla="*/ 311 h 1179"/>
                    <a:gd name="T32" fmla="*/ 490 w 1017"/>
                    <a:gd name="T33" fmla="*/ 328 h 1179"/>
                    <a:gd name="T34" fmla="*/ 585 w 1017"/>
                    <a:gd name="T35" fmla="*/ 312 h 1179"/>
                    <a:gd name="T36" fmla="*/ 658 w 1017"/>
                    <a:gd name="T37" fmla="*/ 378 h 1179"/>
                    <a:gd name="T38" fmla="*/ 775 w 1017"/>
                    <a:gd name="T39" fmla="*/ 360 h 1179"/>
                    <a:gd name="T40" fmla="*/ 842 w 1017"/>
                    <a:gd name="T41" fmla="*/ 457 h 1179"/>
                    <a:gd name="T42" fmla="*/ 889 w 1017"/>
                    <a:gd name="T43" fmla="*/ 441 h 1179"/>
                    <a:gd name="T44" fmla="*/ 1016 w 1017"/>
                    <a:gd name="T45" fmla="*/ 547 h 1179"/>
                    <a:gd name="T46" fmla="*/ 1016 w 1017"/>
                    <a:gd name="T47" fmla="*/ 816 h 1179"/>
                    <a:gd name="T48" fmla="*/ 686 w 1017"/>
                    <a:gd name="T49" fmla="*/ 1177 h 1179"/>
                    <a:gd name="T50" fmla="*/ 675 w 1017"/>
                    <a:gd name="T51" fmla="*/ 1179 h 1179"/>
                    <a:gd name="T52" fmla="*/ 610 w 1017"/>
                    <a:gd name="T53" fmla="*/ 1179 h 1179"/>
                    <a:gd name="T54" fmla="*/ 316 w 1017"/>
                    <a:gd name="T55" fmla="*/ 600 h 1179"/>
                    <a:gd name="T56" fmla="*/ 312 w 1017"/>
                    <a:gd name="T57" fmla="*/ 602 h 1179"/>
                    <a:gd name="T58" fmla="*/ 302 w 1017"/>
                    <a:gd name="T59" fmla="*/ 590 h 1179"/>
                    <a:gd name="T60" fmla="*/ 160 w 1017"/>
                    <a:gd name="T61" fmla="*/ 466 h 1179"/>
                    <a:gd name="T62" fmla="*/ 98 w 1017"/>
                    <a:gd name="T63" fmla="*/ 440 h 1179"/>
                    <a:gd name="T64" fmla="*/ 48 w 1017"/>
                    <a:gd name="T65" fmla="*/ 492 h 1179"/>
                    <a:gd name="T66" fmla="*/ 60 w 1017"/>
                    <a:gd name="T67" fmla="*/ 525 h 1179"/>
                    <a:gd name="T68" fmla="*/ 105 w 1017"/>
                    <a:gd name="T69" fmla="*/ 602 h 1179"/>
                    <a:gd name="T70" fmla="*/ 310 w 1017"/>
                    <a:gd name="T71" fmla="*/ 925 h 1179"/>
                    <a:gd name="T72" fmla="*/ 351 w 1017"/>
                    <a:gd name="T73" fmla="*/ 985 h 1179"/>
                    <a:gd name="T74" fmla="*/ 682 w 1017"/>
                    <a:gd name="T75" fmla="*/ 1133 h 1179"/>
                    <a:gd name="T76" fmla="*/ 972 w 1017"/>
                    <a:gd name="T77" fmla="*/ 822 h 1179"/>
                    <a:gd name="T78" fmla="*/ 972 w 1017"/>
                    <a:gd name="T79" fmla="*/ 546 h 1179"/>
                    <a:gd name="T80" fmla="*/ 906 w 1017"/>
                    <a:gd name="T81" fmla="*/ 482 h 1179"/>
                    <a:gd name="T82" fmla="*/ 842 w 1017"/>
                    <a:gd name="T83" fmla="*/ 546 h 1179"/>
                    <a:gd name="T84" fmla="*/ 842 w 1017"/>
                    <a:gd name="T85" fmla="*/ 568 h 1179"/>
                    <a:gd name="T86" fmla="*/ 798 w 1017"/>
                    <a:gd name="T87" fmla="*/ 568 h 1179"/>
                    <a:gd name="T88" fmla="*/ 798 w 1017"/>
                    <a:gd name="T89" fmla="*/ 554 h 1179"/>
                    <a:gd name="T90" fmla="*/ 798 w 1017"/>
                    <a:gd name="T91" fmla="*/ 460 h 1179"/>
                    <a:gd name="T92" fmla="*/ 752 w 1017"/>
                    <a:gd name="T93" fmla="*/ 398 h 1179"/>
                    <a:gd name="T94" fmla="*/ 667 w 1017"/>
                    <a:gd name="T95" fmla="*/ 459 h 1179"/>
                    <a:gd name="T96" fmla="*/ 667 w 1017"/>
                    <a:gd name="T97" fmla="*/ 525 h 1179"/>
                    <a:gd name="T98" fmla="*/ 621 w 1017"/>
                    <a:gd name="T99" fmla="*/ 525 h 1179"/>
                    <a:gd name="T100" fmla="*/ 621 w 1017"/>
                    <a:gd name="T101" fmla="*/ 420 h 1179"/>
                    <a:gd name="T102" fmla="*/ 555 w 1017"/>
                    <a:gd name="T103" fmla="*/ 351 h 1179"/>
                    <a:gd name="T104" fmla="*/ 490 w 1017"/>
                    <a:gd name="T105" fmla="*/ 420 h 1179"/>
                    <a:gd name="T106" fmla="*/ 490 w 1017"/>
                    <a:gd name="T107" fmla="*/ 554 h 1179"/>
                    <a:gd name="T108" fmla="*/ 490 w 1017"/>
                    <a:gd name="T109" fmla="*/ 568 h 1179"/>
                    <a:gd name="T110" fmla="*/ 447 w 1017"/>
                    <a:gd name="T111" fmla="*/ 568 h 1179"/>
                    <a:gd name="T112" fmla="*/ 447 w 1017"/>
                    <a:gd name="T113" fmla="*/ 551 h 1179"/>
                    <a:gd name="T114" fmla="*/ 447 w 1017"/>
                    <a:gd name="T115" fmla="*/ 148 h 1179"/>
                    <a:gd name="T116" fmla="*/ 446 w 1017"/>
                    <a:gd name="T117" fmla="*/ 110 h 1179"/>
                    <a:gd name="T118" fmla="*/ 400 w 1017"/>
                    <a:gd name="T119" fmla="*/ 49 h 1179"/>
                    <a:gd name="T120" fmla="*/ 316 w 1017"/>
                    <a:gd name="T121" fmla="*/ 115 h 1179"/>
                    <a:gd name="T122" fmla="*/ 316 w 1017"/>
                    <a:gd name="T123" fmla="*/ 585 h 1179"/>
                    <a:gd name="T124" fmla="*/ 316 w 1017"/>
                    <a:gd name="T125" fmla="*/ 600 h 1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017" h="1179">
                      <a:moveTo>
                        <a:pt x="610" y="1179"/>
                      </a:moveTo>
                      <a:cubicBezTo>
                        <a:pt x="587" y="1175"/>
                        <a:pt x="564" y="1172"/>
                        <a:pt x="542" y="1167"/>
                      </a:cubicBezTo>
                      <a:cubicBezTo>
                        <a:pt x="432" y="1139"/>
                        <a:pt x="351" y="1072"/>
                        <a:pt x="291" y="979"/>
                      </a:cubicBezTo>
                      <a:cubicBezTo>
                        <a:pt x="255" y="923"/>
                        <a:pt x="223" y="864"/>
                        <a:pt x="187" y="807"/>
                      </a:cubicBezTo>
                      <a:cubicBezTo>
                        <a:pt x="155" y="756"/>
                        <a:pt x="122" y="705"/>
                        <a:pt x="87" y="656"/>
                      </a:cubicBezTo>
                      <a:cubicBezTo>
                        <a:pt x="58" y="616"/>
                        <a:pt x="33" y="575"/>
                        <a:pt x="15" y="531"/>
                      </a:cubicBezTo>
                      <a:cubicBezTo>
                        <a:pt x="6" y="510"/>
                        <a:pt x="0" y="488"/>
                        <a:pt x="3" y="464"/>
                      </a:cubicBezTo>
                      <a:cubicBezTo>
                        <a:pt x="10" y="419"/>
                        <a:pt x="55" y="386"/>
                        <a:pt x="103" y="397"/>
                      </a:cubicBezTo>
                      <a:cubicBezTo>
                        <a:pt x="129" y="402"/>
                        <a:pt x="155" y="412"/>
                        <a:pt x="178" y="426"/>
                      </a:cubicBezTo>
                      <a:cubicBezTo>
                        <a:pt x="206" y="442"/>
                        <a:pt x="231" y="464"/>
                        <a:pt x="257" y="484"/>
                      </a:cubicBezTo>
                      <a:cubicBezTo>
                        <a:pt x="261" y="487"/>
                        <a:pt x="265" y="492"/>
                        <a:pt x="272" y="498"/>
                      </a:cubicBezTo>
                      <a:cubicBezTo>
                        <a:pt x="272" y="490"/>
                        <a:pt x="272" y="485"/>
                        <a:pt x="272" y="480"/>
                      </a:cubicBezTo>
                      <a:cubicBezTo>
                        <a:pt x="272" y="358"/>
                        <a:pt x="272" y="235"/>
                        <a:pt x="272" y="113"/>
                      </a:cubicBezTo>
                      <a:cubicBezTo>
                        <a:pt x="272" y="53"/>
                        <a:pt x="318" y="5"/>
                        <a:pt x="376" y="3"/>
                      </a:cubicBezTo>
                      <a:cubicBezTo>
                        <a:pt x="439" y="0"/>
                        <a:pt x="489" y="48"/>
                        <a:pt x="490" y="111"/>
                      </a:cubicBezTo>
                      <a:cubicBezTo>
                        <a:pt x="491" y="178"/>
                        <a:pt x="490" y="244"/>
                        <a:pt x="490" y="311"/>
                      </a:cubicBezTo>
                      <a:cubicBezTo>
                        <a:pt x="490" y="316"/>
                        <a:pt x="490" y="321"/>
                        <a:pt x="490" y="328"/>
                      </a:cubicBezTo>
                      <a:cubicBezTo>
                        <a:pt x="521" y="309"/>
                        <a:pt x="552" y="302"/>
                        <a:pt x="585" y="312"/>
                      </a:cubicBezTo>
                      <a:cubicBezTo>
                        <a:pt x="619" y="322"/>
                        <a:pt x="643" y="344"/>
                        <a:pt x="658" y="378"/>
                      </a:cubicBezTo>
                      <a:cubicBezTo>
                        <a:pt x="694" y="353"/>
                        <a:pt x="733" y="341"/>
                        <a:pt x="775" y="360"/>
                      </a:cubicBezTo>
                      <a:cubicBezTo>
                        <a:pt x="817" y="378"/>
                        <a:pt x="838" y="412"/>
                        <a:pt x="842" y="457"/>
                      </a:cubicBezTo>
                      <a:cubicBezTo>
                        <a:pt x="858" y="451"/>
                        <a:pt x="873" y="444"/>
                        <a:pt x="889" y="441"/>
                      </a:cubicBezTo>
                      <a:cubicBezTo>
                        <a:pt x="956" y="429"/>
                        <a:pt x="1016" y="479"/>
                        <a:pt x="1016" y="547"/>
                      </a:cubicBezTo>
                      <a:cubicBezTo>
                        <a:pt x="1016" y="637"/>
                        <a:pt x="1017" y="726"/>
                        <a:pt x="1016" y="816"/>
                      </a:cubicBezTo>
                      <a:cubicBezTo>
                        <a:pt x="1014" y="1001"/>
                        <a:pt x="870" y="1157"/>
                        <a:pt x="686" y="1177"/>
                      </a:cubicBezTo>
                      <a:cubicBezTo>
                        <a:pt x="682" y="1177"/>
                        <a:pt x="679" y="1179"/>
                        <a:pt x="675" y="1179"/>
                      </a:cubicBezTo>
                      <a:cubicBezTo>
                        <a:pt x="654" y="1179"/>
                        <a:pt x="632" y="1179"/>
                        <a:pt x="610" y="1179"/>
                      </a:cubicBezTo>
                      <a:close/>
                      <a:moveTo>
                        <a:pt x="316" y="600"/>
                      </a:moveTo>
                      <a:cubicBezTo>
                        <a:pt x="315" y="601"/>
                        <a:pt x="313" y="601"/>
                        <a:pt x="312" y="602"/>
                      </a:cubicBezTo>
                      <a:cubicBezTo>
                        <a:pt x="309" y="598"/>
                        <a:pt x="306" y="594"/>
                        <a:pt x="302" y="590"/>
                      </a:cubicBezTo>
                      <a:cubicBezTo>
                        <a:pt x="258" y="544"/>
                        <a:pt x="214" y="499"/>
                        <a:pt x="160" y="466"/>
                      </a:cubicBezTo>
                      <a:cubicBezTo>
                        <a:pt x="141" y="454"/>
                        <a:pt x="119" y="445"/>
                        <a:pt x="98" y="440"/>
                      </a:cubicBezTo>
                      <a:cubicBezTo>
                        <a:pt x="63" y="433"/>
                        <a:pt x="41" y="458"/>
                        <a:pt x="48" y="492"/>
                      </a:cubicBezTo>
                      <a:cubicBezTo>
                        <a:pt x="51" y="503"/>
                        <a:pt x="54" y="515"/>
                        <a:pt x="60" y="525"/>
                      </a:cubicBezTo>
                      <a:cubicBezTo>
                        <a:pt x="74" y="551"/>
                        <a:pt x="89" y="576"/>
                        <a:pt x="105" y="602"/>
                      </a:cubicBezTo>
                      <a:cubicBezTo>
                        <a:pt x="173" y="709"/>
                        <a:pt x="241" y="817"/>
                        <a:pt x="310" y="925"/>
                      </a:cubicBezTo>
                      <a:cubicBezTo>
                        <a:pt x="323" y="945"/>
                        <a:pt x="336" y="966"/>
                        <a:pt x="351" y="985"/>
                      </a:cubicBezTo>
                      <a:cubicBezTo>
                        <a:pt x="434" y="1096"/>
                        <a:pt x="543" y="1147"/>
                        <a:pt x="682" y="1133"/>
                      </a:cubicBezTo>
                      <a:cubicBezTo>
                        <a:pt x="835" y="1118"/>
                        <a:pt x="968" y="976"/>
                        <a:pt x="972" y="822"/>
                      </a:cubicBezTo>
                      <a:cubicBezTo>
                        <a:pt x="974" y="730"/>
                        <a:pt x="973" y="638"/>
                        <a:pt x="972" y="546"/>
                      </a:cubicBezTo>
                      <a:cubicBezTo>
                        <a:pt x="972" y="510"/>
                        <a:pt x="942" y="482"/>
                        <a:pt x="906" y="482"/>
                      </a:cubicBezTo>
                      <a:cubicBezTo>
                        <a:pt x="871" y="482"/>
                        <a:pt x="843" y="511"/>
                        <a:pt x="842" y="546"/>
                      </a:cubicBezTo>
                      <a:cubicBezTo>
                        <a:pt x="841" y="554"/>
                        <a:pt x="842" y="561"/>
                        <a:pt x="842" y="568"/>
                      </a:cubicBezTo>
                      <a:cubicBezTo>
                        <a:pt x="826" y="568"/>
                        <a:pt x="813" y="568"/>
                        <a:pt x="798" y="568"/>
                      </a:cubicBezTo>
                      <a:cubicBezTo>
                        <a:pt x="798" y="563"/>
                        <a:pt x="798" y="559"/>
                        <a:pt x="798" y="554"/>
                      </a:cubicBezTo>
                      <a:cubicBezTo>
                        <a:pt x="798" y="523"/>
                        <a:pt x="798" y="492"/>
                        <a:pt x="798" y="460"/>
                      </a:cubicBezTo>
                      <a:cubicBezTo>
                        <a:pt x="798" y="431"/>
                        <a:pt x="779" y="406"/>
                        <a:pt x="752" y="398"/>
                      </a:cubicBezTo>
                      <a:cubicBezTo>
                        <a:pt x="711" y="385"/>
                        <a:pt x="668" y="415"/>
                        <a:pt x="667" y="459"/>
                      </a:cubicBezTo>
                      <a:cubicBezTo>
                        <a:pt x="667" y="481"/>
                        <a:pt x="667" y="503"/>
                        <a:pt x="667" y="525"/>
                      </a:cubicBezTo>
                      <a:cubicBezTo>
                        <a:pt x="651" y="525"/>
                        <a:pt x="637" y="525"/>
                        <a:pt x="621" y="525"/>
                      </a:cubicBezTo>
                      <a:cubicBezTo>
                        <a:pt x="621" y="489"/>
                        <a:pt x="621" y="455"/>
                        <a:pt x="621" y="420"/>
                      </a:cubicBezTo>
                      <a:cubicBezTo>
                        <a:pt x="621" y="380"/>
                        <a:pt x="593" y="351"/>
                        <a:pt x="555" y="351"/>
                      </a:cubicBezTo>
                      <a:cubicBezTo>
                        <a:pt x="518" y="351"/>
                        <a:pt x="490" y="381"/>
                        <a:pt x="490" y="420"/>
                      </a:cubicBezTo>
                      <a:cubicBezTo>
                        <a:pt x="490" y="465"/>
                        <a:pt x="490" y="509"/>
                        <a:pt x="490" y="554"/>
                      </a:cubicBezTo>
                      <a:cubicBezTo>
                        <a:pt x="490" y="559"/>
                        <a:pt x="490" y="563"/>
                        <a:pt x="490" y="568"/>
                      </a:cubicBezTo>
                      <a:cubicBezTo>
                        <a:pt x="475" y="568"/>
                        <a:pt x="461" y="568"/>
                        <a:pt x="447" y="568"/>
                      </a:cubicBezTo>
                      <a:cubicBezTo>
                        <a:pt x="447" y="562"/>
                        <a:pt x="447" y="556"/>
                        <a:pt x="447" y="551"/>
                      </a:cubicBezTo>
                      <a:cubicBezTo>
                        <a:pt x="447" y="416"/>
                        <a:pt x="447" y="282"/>
                        <a:pt x="447" y="148"/>
                      </a:cubicBezTo>
                      <a:cubicBezTo>
                        <a:pt x="447" y="135"/>
                        <a:pt x="447" y="122"/>
                        <a:pt x="446" y="110"/>
                      </a:cubicBezTo>
                      <a:cubicBezTo>
                        <a:pt x="445" y="81"/>
                        <a:pt x="427" y="57"/>
                        <a:pt x="400" y="49"/>
                      </a:cubicBezTo>
                      <a:cubicBezTo>
                        <a:pt x="356" y="36"/>
                        <a:pt x="316" y="68"/>
                        <a:pt x="316" y="115"/>
                      </a:cubicBezTo>
                      <a:cubicBezTo>
                        <a:pt x="316" y="272"/>
                        <a:pt x="316" y="428"/>
                        <a:pt x="316" y="585"/>
                      </a:cubicBezTo>
                      <a:cubicBezTo>
                        <a:pt x="316" y="590"/>
                        <a:pt x="316" y="595"/>
                        <a:pt x="316" y="6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1836">
                    <a:solidFill>
                      <a:srgbClr val="FFFFFF"/>
                    </a:solidFill>
                    <a:latin typeface="Segoe UI Semilight"/>
                  </a:endParaRPr>
                </a:p>
              </p:txBody>
            </p:sp>
            <p:sp>
              <p:nvSpPr>
                <p:cNvPr id="24" name="Freeform 21">
                  <a:extLst>
                    <a:ext uri="{FF2B5EF4-FFF2-40B4-BE49-F238E27FC236}">
                      <a16:creationId xmlns:a16="http://schemas.microsoft.com/office/drawing/2014/main" id="{953558CF-2224-4ED0-BDB8-D8A011C497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251202" y="-1859841"/>
                  <a:ext cx="1246187" cy="1085851"/>
                </a:xfrm>
                <a:custGeom>
                  <a:avLst/>
                  <a:gdLst>
                    <a:gd name="T0" fmla="*/ 176 w 643"/>
                    <a:gd name="T1" fmla="*/ 564 h 564"/>
                    <a:gd name="T2" fmla="*/ 90 w 643"/>
                    <a:gd name="T3" fmla="*/ 173 h 564"/>
                    <a:gd name="T4" fmla="*/ 501 w 643"/>
                    <a:gd name="T5" fmla="*/ 103 h 564"/>
                    <a:gd name="T6" fmla="*/ 559 w 643"/>
                    <a:gd name="T7" fmla="*/ 489 h 564"/>
                    <a:gd name="T8" fmla="*/ 515 w 643"/>
                    <a:gd name="T9" fmla="*/ 478 h 564"/>
                    <a:gd name="T10" fmla="*/ 525 w 643"/>
                    <a:gd name="T11" fmla="*/ 463 h 564"/>
                    <a:gd name="T12" fmla="*/ 535 w 643"/>
                    <a:gd name="T13" fmla="*/ 207 h 564"/>
                    <a:gd name="T14" fmla="*/ 310 w 643"/>
                    <a:gd name="T15" fmla="*/ 88 h 564"/>
                    <a:gd name="T16" fmla="*/ 103 w 643"/>
                    <a:gd name="T17" fmla="*/ 246 h 564"/>
                    <a:gd name="T18" fmla="*/ 165 w 643"/>
                    <a:gd name="T19" fmla="*/ 501 h 564"/>
                    <a:gd name="T20" fmla="*/ 176 w 643"/>
                    <a:gd name="T21" fmla="*/ 527 h 564"/>
                    <a:gd name="T22" fmla="*/ 176 w 643"/>
                    <a:gd name="T23" fmla="*/ 564 h 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43" h="564">
                      <a:moveTo>
                        <a:pt x="176" y="564"/>
                      </a:moveTo>
                      <a:cubicBezTo>
                        <a:pt x="53" y="488"/>
                        <a:pt x="0" y="313"/>
                        <a:pt x="90" y="173"/>
                      </a:cubicBezTo>
                      <a:cubicBezTo>
                        <a:pt x="180" y="33"/>
                        <a:pt x="371" y="0"/>
                        <a:pt x="501" y="103"/>
                      </a:cubicBezTo>
                      <a:cubicBezTo>
                        <a:pt x="632" y="206"/>
                        <a:pt x="643" y="378"/>
                        <a:pt x="559" y="489"/>
                      </a:cubicBezTo>
                      <a:cubicBezTo>
                        <a:pt x="544" y="485"/>
                        <a:pt x="530" y="482"/>
                        <a:pt x="515" y="478"/>
                      </a:cubicBezTo>
                      <a:cubicBezTo>
                        <a:pt x="518" y="473"/>
                        <a:pt x="522" y="468"/>
                        <a:pt x="525" y="463"/>
                      </a:cubicBezTo>
                      <a:cubicBezTo>
                        <a:pt x="579" y="380"/>
                        <a:pt x="585" y="294"/>
                        <a:pt x="535" y="207"/>
                      </a:cubicBezTo>
                      <a:cubicBezTo>
                        <a:pt x="486" y="122"/>
                        <a:pt x="409" y="81"/>
                        <a:pt x="310" y="88"/>
                      </a:cubicBezTo>
                      <a:cubicBezTo>
                        <a:pt x="209" y="96"/>
                        <a:pt x="137" y="150"/>
                        <a:pt x="103" y="246"/>
                      </a:cubicBezTo>
                      <a:cubicBezTo>
                        <a:pt x="69" y="342"/>
                        <a:pt x="92" y="429"/>
                        <a:pt x="165" y="501"/>
                      </a:cubicBezTo>
                      <a:cubicBezTo>
                        <a:pt x="172" y="509"/>
                        <a:pt x="177" y="516"/>
                        <a:pt x="176" y="527"/>
                      </a:cubicBezTo>
                      <a:cubicBezTo>
                        <a:pt x="175" y="539"/>
                        <a:pt x="176" y="550"/>
                        <a:pt x="176" y="5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1836">
                    <a:solidFill>
                      <a:srgbClr val="FFFFFF"/>
                    </a:solidFill>
                    <a:latin typeface="Segoe UI Semilight"/>
                  </a:endParaRPr>
                </a:p>
              </p:txBody>
            </p:sp>
            <p:sp>
              <p:nvSpPr>
                <p:cNvPr id="25" name="Freeform 22">
                  <a:extLst>
                    <a:ext uri="{FF2B5EF4-FFF2-40B4-BE49-F238E27FC236}">
                      <a16:creationId xmlns:a16="http://schemas.microsoft.com/office/drawing/2014/main" id="{688780A7-8AEE-4E3E-B8A9-C411CBCD79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044823" y="-1659815"/>
                  <a:ext cx="846139" cy="661988"/>
                </a:xfrm>
                <a:custGeom>
                  <a:avLst/>
                  <a:gdLst>
                    <a:gd name="T0" fmla="*/ 375 w 437"/>
                    <a:gd name="T1" fmla="*/ 344 h 344"/>
                    <a:gd name="T2" fmla="*/ 375 w 437"/>
                    <a:gd name="T3" fmla="*/ 223 h 344"/>
                    <a:gd name="T4" fmla="*/ 215 w 437"/>
                    <a:gd name="T5" fmla="*/ 70 h 344"/>
                    <a:gd name="T6" fmla="*/ 70 w 437"/>
                    <a:gd name="T7" fmla="*/ 216 h 344"/>
                    <a:gd name="T8" fmla="*/ 70 w 437"/>
                    <a:gd name="T9" fmla="*/ 342 h 344"/>
                    <a:gd name="T10" fmla="*/ 67 w 437"/>
                    <a:gd name="T11" fmla="*/ 103 h 344"/>
                    <a:gd name="T12" fmla="*/ 347 w 437"/>
                    <a:gd name="T13" fmla="*/ 71 h 344"/>
                    <a:gd name="T14" fmla="*/ 375 w 437"/>
                    <a:gd name="T15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7" h="344">
                      <a:moveTo>
                        <a:pt x="375" y="344"/>
                      </a:moveTo>
                      <a:cubicBezTo>
                        <a:pt x="375" y="302"/>
                        <a:pt x="375" y="263"/>
                        <a:pt x="375" y="223"/>
                      </a:cubicBezTo>
                      <a:cubicBezTo>
                        <a:pt x="374" y="135"/>
                        <a:pt x="303" y="67"/>
                        <a:pt x="215" y="70"/>
                      </a:cubicBezTo>
                      <a:cubicBezTo>
                        <a:pt x="137" y="73"/>
                        <a:pt x="72" y="138"/>
                        <a:pt x="70" y="216"/>
                      </a:cubicBezTo>
                      <a:cubicBezTo>
                        <a:pt x="69" y="258"/>
                        <a:pt x="70" y="299"/>
                        <a:pt x="70" y="342"/>
                      </a:cubicBezTo>
                      <a:cubicBezTo>
                        <a:pt x="26" y="300"/>
                        <a:pt x="0" y="189"/>
                        <a:pt x="67" y="103"/>
                      </a:cubicBezTo>
                      <a:cubicBezTo>
                        <a:pt x="134" y="15"/>
                        <a:pt x="262" y="0"/>
                        <a:pt x="347" y="71"/>
                      </a:cubicBezTo>
                      <a:cubicBezTo>
                        <a:pt x="437" y="146"/>
                        <a:pt x="436" y="271"/>
                        <a:pt x="375" y="3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1836">
                    <a:solidFill>
                      <a:srgbClr val="FFFFFF"/>
                    </a:solidFill>
                    <a:latin typeface="Segoe UI Semilight"/>
                  </a:endParaRPr>
                </a:p>
              </p:txBody>
            </p:sp>
          </p:grpSp>
        </p:grpSp>
      </p:grpSp>
      <p:sp>
        <p:nvSpPr>
          <p:cNvPr id="99" name="Rectangle 98">
            <a:extLst>
              <a:ext uri="{FF2B5EF4-FFF2-40B4-BE49-F238E27FC236}">
                <a16:creationId xmlns:a16="http://schemas.microsoft.com/office/drawing/2014/main" id="{12FBA2EB-F4B7-4CA7-9C70-81E10F23D988}"/>
              </a:ext>
            </a:extLst>
          </p:cNvPr>
          <p:cNvSpPr/>
          <p:nvPr/>
        </p:nvSpPr>
        <p:spPr bwMode="auto">
          <a:xfrm>
            <a:off x="882" y="6631845"/>
            <a:ext cx="12434711" cy="362679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1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spcBef>
                <a:spcPct val="0"/>
              </a:spcBef>
              <a:spcAft>
                <a:spcPct val="0"/>
              </a:spcAft>
            </a:pPr>
            <a:endParaRPr lang="en-US" sz="2448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E6DCB4A8-2723-4861-AF3A-909C24D6BC56}"/>
              </a:ext>
            </a:extLst>
          </p:cNvPr>
          <p:cNvGrpSpPr/>
          <p:nvPr/>
        </p:nvGrpSpPr>
        <p:grpSpPr>
          <a:xfrm>
            <a:off x="1429203" y="4881508"/>
            <a:ext cx="1956683" cy="1776244"/>
            <a:chOff x="486042" y="5289232"/>
            <a:chExt cx="1728131" cy="1568768"/>
          </a:xfrm>
        </p:grpSpPr>
        <p:pic>
          <p:nvPicPr>
            <p:cNvPr id="402" name="Picture 401">
              <a:extLst>
                <a:ext uri="{FF2B5EF4-FFF2-40B4-BE49-F238E27FC236}">
                  <a16:creationId xmlns:a16="http://schemas.microsoft.com/office/drawing/2014/main" id="{79991B63-C944-4779-BEC4-8716A56D132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8512" y="5289232"/>
              <a:ext cx="1032968" cy="782233"/>
            </a:xfrm>
            <a:prstGeom prst="rect">
              <a:avLst/>
            </a:prstGeom>
          </p:spPr>
        </p:pic>
        <p:grpSp>
          <p:nvGrpSpPr>
            <p:cNvPr id="272" name="Group 271">
              <a:extLst>
                <a:ext uri="{FF2B5EF4-FFF2-40B4-BE49-F238E27FC236}">
                  <a16:creationId xmlns:a16="http://schemas.microsoft.com/office/drawing/2014/main" id="{CAC19CF4-F74B-4801-81EB-E44C74D6F23B}"/>
                </a:ext>
              </a:extLst>
            </p:cNvPr>
            <p:cNvGrpSpPr/>
            <p:nvPr/>
          </p:nvGrpSpPr>
          <p:grpSpPr>
            <a:xfrm>
              <a:off x="486042" y="6197503"/>
              <a:ext cx="1728131" cy="644725"/>
              <a:chOff x="4160492" y="5377912"/>
              <a:chExt cx="2585360" cy="1280165"/>
            </a:xfrm>
          </p:grpSpPr>
          <p:grpSp>
            <p:nvGrpSpPr>
              <p:cNvPr id="392" name="Group 391">
                <a:extLst>
                  <a:ext uri="{FF2B5EF4-FFF2-40B4-BE49-F238E27FC236}">
                    <a16:creationId xmlns:a16="http://schemas.microsoft.com/office/drawing/2014/main" id="{B030FDA1-1336-4AB1-9CB8-58B07FFB8BBB}"/>
                  </a:ext>
                </a:extLst>
              </p:cNvPr>
              <p:cNvGrpSpPr/>
              <p:nvPr/>
            </p:nvGrpSpPr>
            <p:grpSpPr>
              <a:xfrm>
                <a:off x="4352925" y="5495925"/>
                <a:ext cx="2201139" cy="1162152"/>
                <a:chOff x="4352925" y="5495925"/>
                <a:chExt cx="2201139" cy="1162152"/>
              </a:xfrm>
            </p:grpSpPr>
            <p:sp>
              <p:nvSpPr>
                <p:cNvPr id="397" name="Rectangle 396">
                  <a:extLst>
                    <a:ext uri="{FF2B5EF4-FFF2-40B4-BE49-F238E27FC236}">
                      <a16:creationId xmlns:a16="http://schemas.microsoft.com/office/drawing/2014/main" id="{1A8466CC-7C8D-487B-B7B2-D0C640F3708C}"/>
                    </a:ext>
                  </a:extLst>
                </p:cNvPr>
                <p:cNvSpPr/>
                <p:nvPr/>
              </p:nvSpPr>
              <p:spPr>
                <a:xfrm>
                  <a:off x="4352925" y="5495925"/>
                  <a:ext cx="2201139" cy="262166"/>
                </a:xfrm>
                <a:prstGeom prst="rect">
                  <a:avLst/>
                </a:prstGeom>
                <a:solidFill>
                  <a:srgbClr val="FFFFFF">
                    <a:lumMod val="85000"/>
                  </a:srgbClr>
                </a:soli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51304">
                    <a:defRPr/>
                  </a:pPr>
                  <a:endParaRPr lang="en-US" sz="1836" kern="0">
                    <a:solidFill>
                      <a:srgbClr val="FFFFFF"/>
                    </a:solidFill>
                    <a:latin typeface="Segoe UI"/>
                  </a:endParaRPr>
                </a:p>
              </p:txBody>
            </p:sp>
            <p:sp>
              <p:nvSpPr>
                <p:cNvPr id="398" name="Rectangle 397">
                  <a:extLst>
                    <a:ext uri="{FF2B5EF4-FFF2-40B4-BE49-F238E27FC236}">
                      <a16:creationId xmlns:a16="http://schemas.microsoft.com/office/drawing/2014/main" id="{E07DA36E-7718-4209-B2ED-64AD8FE004F8}"/>
                    </a:ext>
                  </a:extLst>
                </p:cNvPr>
                <p:cNvSpPr/>
                <p:nvPr/>
              </p:nvSpPr>
              <p:spPr>
                <a:xfrm rot="5400000">
                  <a:off x="4016269" y="6065695"/>
                  <a:ext cx="991698" cy="193058"/>
                </a:xfrm>
                <a:prstGeom prst="rect">
                  <a:avLst/>
                </a:prstGeom>
                <a:solidFill>
                  <a:srgbClr val="FFFFFF">
                    <a:lumMod val="85000"/>
                  </a:srgbClr>
                </a:soli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51304">
                    <a:defRPr/>
                  </a:pPr>
                  <a:endParaRPr lang="en-US" sz="1836" kern="0" dirty="0">
                    <a:solidFill>
                      <a:srgbClr val="FFFFFF"/>
                    </a:solidFill>
                    <a:latin typeface="Segoe UI"/>
                  </a:endParaRPr>
                </a:p>
              </p:txBody>
            </p:sp>
            <p:sp>
              <p:nvSpPr>
                <p:cNvPr id="399" name="Rectangle 398">
                  <a:extLst>
                    <a:ext uri="{FF2B5EF4-FFF2-40B4-BE49-F238E27FC236}">
                      <a16:creationId xmlns:a16="http://schemas.microsoft.com/office/drawing/2014/main" id="{FF29AE72-832F-49F2-B7B7-AE143F2103B0}"/>
                    </a:ext>
                  </a:extLst>
                </p:cNvPr>
                <p:cNvSpPr/>
                <p:nvPr/>
              </p:nvSpPr>
              <p:spPr>
                <a:xfrm rot="5400000">
                  <a:off x="5982014" y="6086027"/>
                  <a:ext cx="991698" cy="152401"/>
                </a:xfrm>
                <a:prstGeom prst="rect">
                  <a:avLst/>
                </a:prstGeom>
                <a:solidFill>
                  <a:srgbClr val="FFFFFF">
                    <a:lumMod val="85000"/>
                  </a:srgbClr>
                </a:soli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51304">
                    <a:defRPr/>
                  </a:pPr>
                  <a:endParaRPr lang="en-US" sz="1836" kern="0" dirty="0">
                    <a:solidFill>
                      <a:srgbClr val="FFFFFF"/>
                    </a:solidFill>
                    <a:latin typeface="Segoe UI"/>
                  </a:endParaRPr>
                </a:p>
              </p:txBody>
            </p:sp>
          </p:grpSp>
          <p:sp>
            <p:nvSpPr>
              <p:cNvPr id="393" name="Rectangle 392">
                <a:extLst>
                  <a:ext uri="{FF2B5EF4-FFF2-40B4-BE49-F238E27FC236}">
                    <a16:creationId xmlns:a16="http://schemas.microsoft.com/office/drawing/2014/main" id="{29A68E5D-8397-4714-B1E5-B6FA16DFCD51}"/>
                  </a:ext>
                </a:extLst>
              </p:cNvPr>
              <p:cNvSpPr/>
              <p:nvPr/>
            </p:nvSpPr>
            <p:spPr>
              <a:xfrm rot="5400000">
                <a:off x="3719060" y="5920886"/>
                <a:ext cx="1280160" cy="194213"/>
              </a:xfrm>
              <a:prstGeom prst="rect">
                <a:avLst/>
              </a:prstGeom>
              <a:solidFill>
                <a:srgbClr val="FFFFFF">
                  <a:lumMod val="65000"/>
                </a:srgbClr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51304">
                  <a:defRPr/>
                </a:pPr>
                <a:endParaRPr lang="en-US" sz="1836" kern="0" dirty="0">
                  <a:solidFill>
                    <a:srgbClr val="FFFFFF"/>
                  </a:solidFill>
                  <a:latin typeface="Segoe UI"/>
                </a:endParaRPr>
              </a:p>
            </p:txBody>
          </p:sp>
          <p:sp>
            <p:nvSpPr>
              <p:cNvPr id="394" name="Rectangle 393">
                <a:extLst>
                  <a:ext uri="{FF2B5EF4-FFF2-40B4-BE49-F238E27FC236}">
                    <a16:creationId xmlns:a16="http://schemas.microsoft.com/office/drawing/2014/main" id="{3EA63E53-8757-4214-B25C-53CE08CD828F}"/>
                  </a:ext>
                </a:extLst>
              </p:cNvPr>
              <p:cNvSpPr/>
              <p:nvPr/>
            </p:nvSpPr>
            <p:spPr>
              <a:xfrm rot="5400000">
                <a:off x="6008666" y="5920887"/>
                <a:ext cx="1280159" cy="194213"/>
              </a:xfrm>
              <a:prstGeom prst="rect">
                <a:avLst/>
              </a:prstGeom>
              <a:solidFill>
                <a:srgbClr val="FFFFFF">
                  <a:lumMod val="65000"/>
                </a:srgbClr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51304">
                  <a:defRPr/>
                </a:pPr>
                <a:endParaRPr lang="en-US" sz="1836" kern="0" dirty="0">
                  <a:solidFill>
                    <a:srgbClr val="FFFFFF"/>
                  </a:solidFill>
                  <a:latin typeface="Segoe UI"/>
                </a:endParaRPr>
              </a:p>
            </p:txBody>
          </p:sp>
          <p:sp>
            <p:nvSpPr>
              <p:cNvPr id="395" name="Rectangle 394">
                <a:extLst>
                  <a:ext uri="{FF2B5EF4-FFF2-40B4-BE49-F238E27FC236}">
                    <a16:creationId xmlns:a16="http://schemas.microsoft.com/office/drawing/2014/main" id="{FA99620C-8012-4EEB-80C8-DD82CB5E5E20}"/>
                  </a:ext>
                </a:extLst>
              </p:cNvPr>
              <p:cNvSpPr/>
              <p:nvPr/>
            </p:nvSpPr>
            <p:spPr>
              <a:xfrm>
                <a:off x="4262034" y="5377912"/>
                <a:ext cx="2477277" cy="194213"/>
              </a:xfrm>
              <a:prstGeom prst="rect">
                <a:avLst/>
              </a:prstGeom>
              <a:solidFill>
                <a:srgbClr val="FFFFFF">
                  <a:lumMod val="65000"/>
                </a:srgbClr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51304">
                  <a:defRPr/>
                </a:pPr>
                <a:endParaRPr lang="en-US" sz="1836" kern="0">
                  <a:solidFill>
                    <a:srgbClr val="FFFFFF"/>
                  </a:solidFill>
                  <a:latin typeface="Segoe UI"/>
                </a:endParaRPr>
              </a:p>
            </p:txBody>
          </p:sp>
          <p:sp>
            <p:nvSpPr>
              <p:cNvPr id="396" name="Rectangle 395">
                <a:extLst>
                  <a:ext uri="{FF2B5EF4-FFF2-40B4-BE49-F238E27FC236}">
                    <a16:creationId xmlns:a16="http://schemas.microsoft.com/office/drawing/2014/main" id="{B84D4480-84D3-46FB-A4DD-E77826109077}"/>
                  </a:ext>
                </a:extLst>
              </p:cNvPr>
              <p:cNvSpPr/>
              <p:nvPr/>
            </p:nvSpPr>
            <p:spPr>
              <a:xfrm rot="5400000">
                <a:off x="3617519" y="5920888"/>
                <a:ext cx="1280160" cy="194213"/>
              </a:xfrm>
              <a:prstGeom prst="rect">
                <a:avLst/>
              </a:prstGeom>
              <a:solidFill>
                <a:srgbClr val="FFFFFF">
                  <a:lumMod val="65000"/>
                </a:srgbClr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51304">
                  <a:defRPr/>
                </a:pPr>
                <a:endParaRPr lang="en-US" sz="1836" kern="0" dirty="0">
                  <a:solidFill>
                    <a:srgbClr val="FFFFFF"/>
                  </a:solidFill>
                  <a:latin typeface="Segoe UI"/>
                </a:endParaRPr>
              </a:p>
            </p:txBody>
          </p:sp>
        </p:grpSp>
        <p:grpSp>
          <p:nvGrpSpPr>
            <p:cNvPr id="274" name="Group 273">
              <a:extLst>
                <a:ext uri="{FF2B5EF4-FFF2-40B4-BE49-F238E27FC236}">
                  <a16:creationId xmlns:a16="http://schemas.microsoft.com/office/drawing/2014/main" id="{F080D900-6F71-4635-9D95-742D3717DFC2}"/>
                </a:ext>
              </a:extLst>
            </p:cNvPr>
            <p:cNvGrpSpPr/>
            <p:nvPr/>
          </p:nvGrpSpPr>
          <p:grpSpPr>
            <a:xfrm>
              <a:off x="1588348" y="6376423"/>
              <a:ext cx="216637" cy="481577"/>
              <a:chOff x="6013796" y="6118930"/>
              <a:chExt cx="216637" cy="481577"/>
            </a:xfrm>
          </p:grpSpPr>
          <p:cxnSp>
            <p:nvCxnSpPr>
              <p:cNvPr id="371" name="Straight Connector 370">
                <a:extLst>
                  <a:ext uri="{FF2B5EF4-FFF2-40B4-BE49-F238E27FC236}">
                    <a16:creationId xmlns:a16="http://schemas.microsoft.com/office/drawing/2014/main" id="{B58DD8A0-A643-4517-B2FA-09065E5A30F0}"/>
                  </a:ext>
                </a:extLst>
              </p:cNvPr>
              <p:cNvCxnSpPr/>
              <p:nvPr/>
            </p:nvCxnSpPr>
            <p:spPr>
              <a:xfrm flipH="1" flipV="1">
                <a:off x="6122114" y="6118930"/>
                <a:ext cx="0" cy="69268"/>
              </a:xfrm>
              <a:prstGeom prst="line">
                <a:avLst/>
              </a:prstGeom>
              <a:noFill/>
              <a:ln w="9525" cap="flat" cmpd="sng" algn="ctr">
                <a:solidFill>
                  <a:srgbClr val="68217A"/>
                </a:solidFill>
                <a:prstDash val="solid"/>
              </a:ln>
              <a:effectLst/>
            </p:spPr>
          </p:cxnSp>
          <p:pic>
            <p:nvPicPr>
              <p:cNvPr id="372" name="Picture 371">
                <a:extLst>
                  <a:ext uri="{FF2B5EF4-FFF2-40B4-BE49-F238E27FC236}">
                    <a16:creationId xmlns:a16="http://schemas.microsoft.com/office/drawing/2014/main" id="{90E7FCD4-EF1E-4DE7-842C-6CB08285BF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013796" y="6188198"/>
                <a:ext cx="216637" cy="412309"/>
              </a:xfrm>
              <a:prstGeom prst="rect">
                <a:avLst/>
              </a:prstGeom>
            </p:spPr>
          </p:pic>
        </p:grpSp>
        <p:grpSp>
          <p:nvGrpSpPr>
            <p:cNvPr id="275" name="Group 274">
              <a:extLst>
                <a:ext uri="{FF2B5EF4-FFF2-40B4-BE49-F238E27FC236}">
                  <a16:creationId xmlns:a16="http://schemas.microsoft.com/office/drawing/2014/main" id="{21A12A06-F661-4AD9-84B7-B5F4B441C2B6}"/>
                </a:ext>
              </a:extLst>
            </p:cNvPr>
            <p:cNvGrpSpPr/>
            <p:nvPr/>
          </p:nvGrpSpPr>
          <p:grpSpPr>
            <a:xfrm>
              <a:off x="718726" y="5392636"/>
              <a:ext cx="1144775" cy="1441515"/>
              <a:chOff x="1232899" y="5003799"/>
              <a:chExt cx="1473811" cy="1855838"/>
            </a:xfrm>
          </p:grpSpPr>
          <p:sp>
            <p:nvSpPr>
              <p:cNvPr id="283" name="Rectangle: Rounded Corners 282">
                <a:extLst>
                  <a:ext uri="{FF2B5EF4-FFF2-40B4-BE49-F238E27FC236}">
                    <a16:creationId xmlns:a16="http://schemas.microsoft.com/office/drawing/2014/main" id="{A35F31EB-201E-4B50-A227-CF5066326EDF}"/>
                  </a:ext>
                </a:extLst>
              </p:cNvPr>
              <p:cNvSpPr/>
              <p:nvPr/>
            </p:nvSpPr>
            <p:spPr>
              <a:xfrm>
                <a:off x="2200750" y="5935263"/>
                <a:ext cx="505960" cy="100698"/>
              </a:xfrm>
              <a:prstGeom prst="roundRect">
                <a:avLst>
                  <a:gd name="adj" fmla="val 50000"/>
                </a:avLst>
              </a:prstGeom>
              <a:solidFill>
                <a:srgbClr val="505050">
                  <a:lumMod val="50000"/>
                </a:srgbClr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51304">
                  <a:defRPr/>
                </a:pPr>
                <a:endParaRPr lang="en-US" sz="1836" kern="0">
                  <a:solidFill>
                    <a:srgbClr val="FFFFFF"/>
                  </a:solidFill>
                  <a:latin typeface="Segoe UI"/>
                </a:endParaRPr>
              </a:p>
            </p:txBody>
          </p:sp>
          <p:sp>
            <p:nvSpPr>
              <p:cNvPr id="284" name="Rectangle: Rounded Corners 283">
                <a:extLst>
                  <a:ext uri="{FF2B5EF4-FFF2-40B4-BE49-F238E27FC236}">
                    <a16:creationId xmlns:a16="http://schemas.microsoft.com/office/drawing/2014/main" id="{15BD0180-0D43-42F9-AEEA-8EEAB4C3CF6E}"/>
                  </a:ext>
                </a:extLst>
              </p:cNvPr>
              <p:cNvSpPr/>
              <p:nvPr/>
            </p:nvSpPr>
            <p:spPr>
              <a:xfrm>
                <a:off x="2167622" y="5874433"/>
                <a:ext cx="505960" cy="161529"/>
              </a:xfrm>
              <a:prstGeom prst="roundRect">
                <a:avLst>
                  <a:gd name="adj" fmla="val 50000"/>
                </a:avLst>
              </a:prstGeom>
              <a:solidFill>
                <a:srgbClr val="D8B195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51304">
                  <a:defRPr/>
                </a:pPr>
                <a:endParaRPr lang="en-US" sz="1836" kern="0">
                  <a:solidFill>
                    <a:srgbClr val="FFFFFF"/>
                  </a:solidFill>
                  <a:latin typeface="Segoe UI"/>
                </a:endParaRPr>
              </a:p>
            </p:txBody>
          </p:sp>
          <p:sp>
            <p:nvSpPr>
              <p:cNvPr id="285" name="Rectangle: Rounded Corners 284">
                <a:extLst>
                  <a:ext uri="{FF2B5EF4-FFF2-40B4-BE49-F238E27FC236}">
                    <a16:creationId xmlns:a16="http://schemas.microsoft.com/office/drawing/2014/main" id="{9ABBECFF-D033-42F8-9F89-D6615D1E77D4}"/>
                  </a:ext>
                </a:extLst>
              </p:cNvPr>
              <p:cNvSpPr/>
              <p:nvPr/>
            </p:nvSpPr>
            <p:spPr>
              <a:xfrm>
                <a:off x="1262328" y="5916833"/>
                <a:ext cx="505960" cy="131631"/>
              </a:xfrm>
              <a:prstGeom prst="roundRect">
                <a:avLst>
                  <a:gd name="adj" fmla="val 50000"/>
                </a:avLst>
              </a:prstGeom>
              <a:solidFill>
                <a:srgbClr val="68217A">
                  <a:lumMod val="50000"/>
                </a:srgbClr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51304">
                  <a:defRPr/>
                </a:pPr>
                <a:endParaRPr lang="en-US" sz="1836" kern="0">
                  <a:solidFill>
                    <a:srgbClr val="FFFFFF"/>
                  </a:solidFill>
                  <a:latin typeface="Segoe UI"/>
                </a:endParaRPr>
              </a:p>
            </p:txBody>
          </p:sp>
          <p:sp>
            <p:nvSpPr>
              <p:cNvPr id="288" name="Freeform 60">
                <a:extLst>
                  <a:ext uri="{FF2B5EF4-FFF2-40B4-BE49-F238E27FC236}">
                    <a16:creationId xmlns:a16="http://schemas.microsoft.com/office/drawing/2014/main" id="{8A4FE5AE-16AD-487E-ADDA-1D5B97B2E8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0373" y="5185381"/>
                <a:ext cx="366207" cy="85964"/>
              </a:xfrm>
              <a:custGeom>
                <a:avLst/>
                <a:gdLst>
                  <a:gd name="T0" fmla="*/ 0 w 184"/>
                  <a:gd name="T1" fmla="*/ 41 h 54"/>
                  <a:gd name="T2" fmla="*/ 9 w 184"/>
                  <a:gd name="T3" fmla="*/ 54 h 54"/>
                  <a:gd name="T4" fmla="*/ 175 w 184"/>
                  <a:gd name="T5" fmla="*/ 54 h 54"/>
                  <a:gd name="T6" fmla="*/ 184 w 184"/>
                  <a:gd name="T7" fmla="*/ 41 h 54"/>
                  <a:gd name="T8" fmla="*/ 184 w 184"/>
                  <a:gd name="T9" fmla="*/ 13 h 54"/>
                  <a:gd name="T10" fmla="*/ 175 w 184"/>
                  <a:gd name="T11" fmla="*/ 0 h 54"/>
                  <a:gd name="T12" fmla="*/ 9 w 184"/>
                  <a:gd name="T13" fmla="*/ 0 h 54"/>
                  <a:gd name="T14" fmla="*/ 0 w 184"/>
                  <a:gd name="T15" fmla="*/ 13 h 54"/>
                  <a:gd name="T16" fmla="*/ 0 w 184"/>
                  <a:gd name="T17" fmla="*/ 4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4" h="54">
                    <a:moveTo>
                      <a:pt x="0" y="41"/>
                    </a:moveTo>
                    <a:cubicBezTo>
                      <a:pt x="0" y="48"/>
                      <a:pt x="4" y="54"/>
                      <a:pt x="9" y="54"/>
                    </a:cubicBezTo>
                    <a:cubicBezTo>
                      <a:pt x="175" y="54"/>
                      <a:pt x="175" y="54"/>
                      <a:pt x="175" y="54"/>
                    </a:cubicBezTo>
                    <a:cubicBezTo>
                      <a:pt x="180" y="54"/>
                      <a:pt x="184" y="48"/>
                      <a:pt x="184" y="41"/>
                    </a:cubicBezTo>
                    <a:cubicBezTo>
                      <a:pt x="184" y="13"/>
                      <a:pt x="184" y="13"/>
                      <a:pt x="184" y="13"/>
                    </a:cubicBezTo>
                    <a:cubicBezTo>
                      <a:pt x="184" y="5"/>
                      <a:pt x="180" y="0"/>
                      <a:pt x="17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3"/>
                    </a:cubicBez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D8B1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51304">
                  <a:defRPr/>
                </a:pPr>
                <a:endParaRPr lang="en-US" sz="1836" kern="0">
                  <a:solidFill>
                    <a:srgbClr val="505050"/>
                  </a:solidFill>
                  <a:latin typeface="Segoe UI"/>
                </a:endParaRPr>
              </a:p>
            </p:txBody>
          </p:sp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C00E955C-3483-406D-8E8B-393147D741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9232" y="5068408"/>
                <a:ext cx="292278" cy="470947"/>
              </a:xfrm>
              <a:custGeom>
                <a:avLst/>
                <a:gdLst>
                  <a:gd name="connsiteX0" fmla="*/ 44980 w 269876"/>
                  <a:gd name="connsiteY0" fmla="*/ 0 h 434850"/>
                  <a:gd name="connsiteX1" fmla="*/ 224896 w 269876"/>
                  <a:gd name="connsiteY1" fmla="*/ 0 h 434850"/>
                  <a:gd name="connsiteX2" fmla="*/ 269876 w 269876"/>
                  <a:gd name="connsiteY2" fmla="*/ 44980 h 434850"/>
                  <a:gd name="connsiteX3" fmla="*/ 269876 w 269876"/>
                  <a:gd name="connsiteY3" fmla="*/ 292016 h 434850"/>
                  <a:gd name="connsiteX4" fmla="*/ 224896 w 269876"/>
                  <a:gd name="connsiteY4" fmla="*/ 336996 h 434850"/>
                  <a:gd name="connsiteX5" fmla="*/ 203995 w 269876"/>
                  <a:gd name="connsiteY5" fmla="*/ 336996 h 434850"/>
                  <a:gd name="connsiteX6" fmla="*/ 203995 w 269876"/>
                  <a:gd name="connsiteY6" fmla="*/ 345992 h 434850"/>
                  <a:gd name="connsiteX7" fmla="*/ 203995 w 269876"/>
                  <a:gd name="connsiteY7" fmla="*/ 368613 h 434850"/>
                  <a:gd name="connsiteX8" fmla="*/ 134939 w 269876"/>
                  <a:gd name="connsiteY8" fmla="*/ 434850 h 434850"/>
                  <a:gd name="connsiteX9" fmla="*/ 65882 w 269876"/>
                  <a:gd name="connsiteY9" fmla="*/ 368613 h 434850"/>
                  <a:gd name="connsiteX10" fmla="*/ 65882 w 269876"/>
                  <a:gd name="connsiteY10" fmla="*/ 337614 h 434850"/>
                  <a:gd name="connsiteX11" fmla="*/ 65882 w 269876"/>
                  <a:gd name="connsiteY11" fmla="*/ 336996 h 434850"/>
                  <a:gd name="connsiteX12" fmla="*/ 44980 w 269876"/>
                  <a:gd name="connsiteY12" fmla="*/ 336996 h 434850"/>
                  <a:gd name="connsiteX13" fmla="*/ 0 w 269876"/>
                  <a:gd name="connsiteY13" fmla="*/ 292016 h 434850"/>
                  <a:gd name="connsiteX14" fmla="*/ 0 w 269876"/>
                  <a:gd name="connsiteY14" fmla="*/ 44980 h 434850"/>
                  <a:gd name="connsiteX15" fmla="*/ 44980 w 269876"/>
                  <a:gd name="connsiteY15" fmla="*/ 0 h 434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69876" h="434850">
                    <a:moveTo>
                      <a:pt x="44980" y="0"/>
                    </a:moveTo>
                    <a:lnTo>
                      <a:pt x="224896" y="0"/>
                    </a:lnTo>
                    <a:cubicBezTo>
                      <a:pt x="249738" y="0"/>
                      <a:pt x="269876" y="20138"/>
                      <a:pt x="269876" y="44980"/>
                    </a:cubicBezTo>
                    <a:lnTo>
                      <a:pt x="269876" y="292016"/>
                    </a:lnTo>
                    <a:cubicBezTo>
                      <a:pt x="269876" y="316858"/>
                      <a:pt x="249738" y="336996"/>
                      <a:pt x="224896" y="336996"/>
                    </a:cubicBezTo>
                    <a:lnTo>
                      <a:pt x="203995" y="336996"/>
                    </a:lnTo>
                    <a:lnTo>
                      <a:pt x="203995" y="345992"/>
                    </a:lnTo>
                    <a:cubicBezTo>
                      <a:pt x="203995" y="368613"/>
                      <a:pt x="203995" y="368613"/>
                      <a:pt x="203995" y="368613"/>
                    </a:cubicBezTo>
                    <a:cubicBezTo>
                      <a:pt x="203995" y="409617"/>
                      <a:pt x="173140" y="434850"/>
                      <a:pt x="134939" y="434850"/>
                    </a:cubicBezTo>
                    <a:cubicBezTo>
                      <a:pt x="96737" y="434850"/>
                      <a:pt x="65882" y="409617"/>
                      <a:pt x="65882" y="368613"/>
                    </a:cubicBezTo>
                    <a:cubicBezTo>
                      <a:pt x="65882" y="355208"/>
                      <a:pt x="65882" y="345155"/>
                      <a:pt x="65882" y="337614"/>
                    </a:cubicBezTo>
                    <a:lnTo>
                      <a:pt x="65882" y="336996"/>
                    </a:lnTo>
                    <a:lnTo>
                      <a:pt x="44980" y="336996"/>
                    </a:lnTo>
                    <a:cubicBezTo>
                      <a:pt x="20138" y="336996"/>
                      <a:pt x="0" y="316858"/>
                      <a:pt x="0" y="292016"/>
                    </a:cubicBezTo>
                    <a:lnTo>
                      <a:pt x="0" y="44980"/>
                    </a:lnTo>
                    <a:cubicBezTo>
                      <a:pt x="0" y="20138"/>
                      <a:pt x="20138" y="0"/>
                      <a:pt x="44980" y="0"/>
                    </a:cubicBezTo>
                    <a:close/>
                  </a:path>
                </a:pathLst>
              </a:custGeom>
              <a:solidFill>
                <a:srgbClr val="D8B1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951304">
                  <a:defRPr/>
                </a:pPr>
                <a:endParaRPr lang="en-US" sz="1836" kern="0">
                  <a:solidFill>
                    <a:srgbClr val="505050"/>
                  </a:solidFill>
                  <a:latin typeface="Segoe UI"/>
                </a:endParaRPr>
              </a:p>
            </p:txBody>
          </p:sp>
          <p:sp>
            <p:nvSpPr>
              <p:cNvPr id="290" name="Rectangle: Rounded Corners 84">
                <a:extLst>
                  <a:ext uri="{FF2B5EF4-FFF2-40B4-BE49-F238E27FC236}">
                    <a16:creationId xmlns:a16="http://schemas.microsoft.com/office/drawing/2014/main" id="{55FE6E1F-6BCD-46A4-8C87-361A0AD36A4E}"/>
                  </a:ext>
                </a:extLst>
              </p:cNvPr>
              <p:cNvSpPr/>
              <p:nvPr/>
            </p:nvSpPr>
            <p:spPr>
              <a:xfrm>
                <a:off x="1601873" y="5003799"/>
                <a:ext cx="342136" cy="447675"/>
              </a:xfrm>
              <a:custGeom>
                <a:avLst/>
                <a:gdLst>
                  <a:gd name="connsiteX0" fmla="*/ 0 w 303212"/>
                  <a:gd name="connsiteY0" fmla="*/ 114284 h 315841"/>
                  <a:gd name="connsiteX1" fmla="*/ 114284 w 303212"/>
                  <a:gd name="connsiteY1" fmla="*/ 0 h 315841"/>
                  <a:gd name="connsiteX2" fmla="*/ 188928 w 303212"/>
                  <a:gd name="connsiteY2" fmla="*/ 0 h 315841"/>
                  <a:gd name="connsiteX3" fmla="*/ 303212 w 303212"/>
                  <a:gd name="connsiteY3" fmla="*/ 114284 h 315841"/>
                  <a:gd name="connsiteX4" fmla="*/ 303212 w 303212"/>
                  <a:gd name="connsiteY4" fmla="*/ 201557 h 315841"/>
                  <a:gd name="connsiteX5" fmla="*/ 188928 w 303212"/>
                  <a:gd name="connsiteY5" fmla="*/ 315841 h 315841"/>
                  <a:gd name="connsiteX6" fmla="*/ 114284 w 303212"/>
                  <a:gd name="connsiteY6" fmla="*/ 315841 h 315841"/>
                  <a:gd name="connsiteX7" fmla="*/ 0 w 303212"/>
                  <a:gd name="connsiteY7" fmla="*/ 201557 h 315841"/>
                  <a:gd name="connsiteX8" fmla="*/ 0 w 303212"/>
                  <a:gd name="connsiteY8" fmla="*/ 114284 h 315841"/>
                  <a:gd name="connsiteX0" fmla="*/ 151 w 303363"/>
                  <a:gd name="connsiteY0" fmla="*/ 114284 h 315841"/>
                  <a:gd name="connsiteX1" fmla="*/ 114435 w 303363"/>
                  <a:gd name="connsiteY1" fmla="*/ 0 h 315841"/>
                  <a:gd name="connsiteX2" fmla="*/ 189079 w 303363"/>
                  <a:gd name="connsiteY2" fmla="*/ 0 h 315841"/>
                  <a:gd name="connsiteX3" fmla="*/ 303363 w 303363"/>
                  <a:gd name="connsiteY3" fmla="*/ 114284 h 315841"/>
                  <a:gd name="connsiteX4" fmla="*/ 303363 w 303363"/>
                  <a:gd name="connsiteY4" fmla="*/ 201557 h 315841"/>
                  <a:gd name="connsiteX5" fmla="*/ 189079 w 303363"/>
                  <a:gd name="connsiteY5" fmla="*/ 315841 h 315841"/>
                  <a:gd name="connsiteX6" fmla="*/ 57285 w 303363"/>
                  <a:gd name="connsiteY6" fmla="*/ 309491 h 315841"/>
                  <a:gd name="connsiteX7" fmla="*/ 151 w 303363"/>
                  <a:gd name="connsiteY7" fmla="*/ 201557 h 315841"/>
                  <a:gd name="connsiteX8" fmla="*/ 151 w 303363"/>
                  <a:gd name="connsiteY8" fmla="*/ 114284 h 315841"/>
                  <a:gd name="connsiteX0" fmla="*/ 151 w 308261"/>
                  <a:gd name="connsiteY0" fmla="*/ 114284 h 319016"/>
                  <a:gd name="connsiteX1" fmla="*/ 114435 w 308261"/>
                  <a:gd name="connsiteY1" fmla="*/ 0 h 319016"/>
                  <a:gd name="connsiteX2" fmla="*/ 189079 w 308261"/>
                  <a:gd name="connsiteY2" fmla="*/ 0 h 319016"/>
                  <a:gd name="connsiteX3" fmla="*/ 303363 w 308261"/>
                  <a:gd name="connsiteY3" fmla="*/ 114284 h 319016"/>
                  <a:gd name="connsiteX4" fmla="*/ 303363 w 308261"/>
                  <a:gd name="connsiteY4" fmla="*/ 201557 h 319016"/>
                  <a:gd name="connsiteX5" fmla="*/ 265279 w 308261"/>
                  <a:gd name="connsiteY5" fmla="*/ 319016 h 319016"/>
                  <a:gd name="connsiteX6" fmla="*/ 57285 w 308261"/>
                  <a:gd name="connsiteY6" fmla="*/ 309491 h 319016"/>
                  <a:gd name="connsiteX7" fmla="*/ 151 w 308261"/>
                  <a:gd name="connsiteY7" fmla="*/ 201557 h 319016"/>
                  <a:gd name="connsiteX8" fmla="*/ 151 w 308261"/>
                  <a:gd name="connsiteY8" fmla="*/ 114284 h 319016"/>
                  <a:gd name="connsiteX0" fmla="*/ 7802 w 315912"/>
                  <a:gd name="connsiteY0" fmla="*/ 114284 h 319016"/>
                  <a:gd name="connsiteX1" fmla="*/ 122086 w 315912"/>
                  <a:gd name="connsiteY1" fmla="*/ 0 h 319016"/>
                  <a:gd name="connsiteX2" fmla="*/ 196730 w 315912"/>
                  <a:gd name="connsiteY2" fmla="*/ 0 h 319016"/>
                  <a:gd name="connsiteX3" fmla="*/ 311014 w 315912"/>
                  <a:gd name="connsiteY3" fmla="*/ 114284 h 319016"/>
                  <a:gd name="connsiteX4" fmla="*/ 311014 w 315912"/>
                  <a:gd name="connsiteY4" fmla="*/ 201557 h 319016"/>
                  <a:gd name="connsiteX5" fmla="*/ 272930 w 315912"/>
                  <a:gd name="connsiteY5" fmla="*/ 319016 h 319016"/>
                  <a:gd name="connsiteX6" fmla="*/ 39536 w 315912"/>
                  <a:gd name="connsiteY6" fmla="*/ 319016 h 319016"/>
                  <a:gd name="connsiteX7" fmla="*/ 7802 w 315912"/>
                  <a:gd name="connsiteY7" fmla="*/ 201557 h 319016"/>
                  <a:gd name="connsiteX8" fmla="*/ 7802 w 315912"/>
                  <a:gd name="connsiteY8" fmla="*/ 114284 h 319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5912" h="319016">
                    <a:moveTo>
                      <a:pt x="7802" y="114284"/>
                    </a:moveTo>
                    <a:cubicBezTo>
                      <a:pt x="7802" y="51167"/>
                      <a:pt x="58969" y="0"/>
                      <a:pt x="122086" y="0"/>
                    </a:cubicBezTo>
                    <a:lnTo>
                      <a:pt x="196730" y="0"/>
                    </a:lnTo>
                    <a:cubicBezTo>
                      <a:pt x="259847" y="0"/>
                      <a:pt x="311014" y="51167"/>
                      <a:pt x="311014" y="114284"/>
                    </a:cubicBezTo>
                    <a:lnTo>
                      <a:pt x="311014" y="201557"/>
                    </a:lnTo>
                    <a:cubicBezTo>
                      <a:pt x="311014" y="264674"/>
                      <a:pt x="336047" y="319016"/>
                      <a:pt x="272930" y="319016"/>
                    </a:cubicBezTo>
                    <a:lnTo>
                      <a:pt x="39536" y="319016"/>
                    </a:lnTo>
                    <a:cubicBezTo>
                      <a:pt x="-23581" y="319016"/>
                      <a:pt x="7802" y="264674"/>
                      <a:pt x="7802" y="201557"/>
                    </a:cubicBezTo>
                    <a:lnTo>
                      <a:pt x="7802" y="114284"/>
                    </a:lnTo>
                    <a:close/>
                  </a:path>
                </a:pathLst>
              </a:custGeom>
              <a:solidFill>
                <a:srgbClr val="000000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51304">
                  <a:defRPr/>
                </a:pPr>
                <a:endParaRPr lang="en-US" sz="1836" kern="0">
                  <a:solidFill>
                    <a:srgbClr val="FFFFFF"/>
                  </a:solidFill>
                  <a:latin typeface="Segoe UI"/>
                </a:endParaRPr>
              </a:p>
            </p:txBody>
          </p:sp>
          <p:sp>
            <p:nvSpPr>
              <p:cNvPr id="295" name="Freeform: Shape 294">
                <a:extLst>
                  <a:ext uri="{FF2B5EF4-FFF2-40B4-BE49-F238E27FC236}">
                    <a16:creationId xmlns:a16="http://schemas.microsoft.com/office/drawing/2014/main" id="{A64E9730-7AC0-4563-93A9-0E3CC29626D7}"/>
                  </a:ext>
                </a:extLst>
              </p:cNvPr>
              <p:cNvSpPr/>
              <p:nvPr/>
            </p:nvSpPr>
            <p:spPr>
              <a:xfrm>
                <a:off x="1427904" y="6285262"/>
                <a:ext cx="222972" cy="574374"/>
              </a:xfrm>
              <a:custGeom>
                <a:avLst/>
                <a:gdLst>
                  <a:gd name="connsiteX0" fmla="*/ 102941 w 205882"/>
                  <a:gd name="connsiteY0" fmla="*/ 0 h 530350"/>
                  <a:gd name="connsiteX1" fmla="*/ 205882 w 205882"/>
                  <a:gd name="connsiteY1" fmla="*/ 102941 h 530350"/>
                  <a:gd name="connsiteX2" fmla="*/ 205882 w 205882"/>
                  <a:gd name="connsiteY2" fmla="*/ 530350 h 530350"/>
                  <a:gd name="connsiteX3" fmla="*/ 0 w 205882"/>
                  <a:gd name="connsiteY3" fmla="*/ 530350 h 530350"/>
                  <a:gd name="connsiteX4" fmla="*/ 0 w 205882"/>
                  <a:gd name="connsiteY4" fmla="*/ 102941 h 530350"/>
                  <a:gd name="connsiteX5" fmla="*/ 102941 w 205882"/>
                  <a:gd name="connsiteY5" fmla="*/ 0 h 530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5882" h="530350">
                    <a:moveTo>
                      <a:pt x="102941" y="0"/>
                    </a:moveTo>
                    <a:cubicBezTo>
                      <a:pt x="159794" y="0"/>
                      <a:pt x="205882" y="46088"/>
                      <a:pt x="205882" y="102941"/>
                    </a:cubicBezTo>
                    <a:lnTo>
                      <a:pt x="205882" y="530350"/>
                    </a:lnTo>
                    <a:lnTo>
                      <a:pt x="0" y="530350"/>
                    </a:lnTo>
                    <a:lnTo>
                      <a:pt x="0" y="102941"/>
                    </a:lnTo>
                    <a:cubicBezTo>
                      <a:pt x="0" y="46088"/>
                      <a:pt x="46088" y="0"/>
                      <a:pt x="102941" y="0"/>
                    </a:cubicBezTo>
                    <a:close/>
                  </a:path>
                </a:pathLst>
              </a:custGeom>
              <a:solidFill>
                <a:srgbClr val="FFFFFF">
                  <a:lumMod val="65000"/>
                </a:srgbClr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51304">
                  <a:defRPr/>
                </a:pPr>
                <a:endParaRPr lang="en-US" sz="1836" kern="0">
                  <a:solidFill>
                    <a:srgbClr val="FFFFFF"/>
                  </a:solidFill>
                  <a:latin typeface="Segoe UI"/>
                </a:endParaRPr>
              </a:p>
            </p:txBody>
          </p:sp>
          <p:sp>
            <p:nvSpPr>
              <p:cNvPr id="303" name="Freeform: Shape 302">
                <a:extLst>
                  <a:ext uri="{FF2B5EF4-FFF2-40B4-BE49-F238E27FC236}">
                    <a16:creationId xmlns:a16="http://schemas.microsoft.com/office/drawing/2014/main" id="{B5598B8D-1AF6-4F7C-88F5-DA3633E0D389}"/>
                  </a:ext>
                </a:extLst>
              </p:cNvPr>
              <p:cNvSpPr/>
              <p:nvPr/>
            </p:nvSpPr>
            <p:spPr>
              <a:xfrm>
                <a:off x="1938527" y="6285262"/>
                <a:ext cx="218766" cy="574375"/>
              </a:xfrm>
              <a:custGeom>
                <a:avLst/>
                <a:gdLst>
                  <a:gd name="connsiteX0" fmla="*/ 100999 w 201998"/>
                  <a:gd name="connsiteY0" fmla="*/ 0 h 530351"/>
                  <a:gd name="connsiteX1" fmla="*/ 201998 w 201998"/>
                  <a:gd name="connsiteY1" fmla="*/ 100999 h 530351"/>
                  <a:gd name="connsiteX2" fmla="*/ 201998 w 201998"/>
                  <a:gd name="connsiteY2" fmla="*/ 530351 h 530351"/>
                  <a:gd name="connsiteX3" fmla="*/ 0 w 201998"/>
                  <a:gd name="connsiteY3" fmla="*/ 530351 h 530351"/>
                  <a:gd name="connsiteX4" fmla="*/ 0 w 201998"/>
                  <a:gd name="connsiteY4" fmla="*/ 100999 h 530351"/>
                  <a:gd name="connsiteX5" fmla="*/ 100999 w 201998"/>
                  <a:gd name="connsiteY5" fmla="*/ 0 h 530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1998" h="530351">
                    <a:moveTo>
                      <a:pt x="100999" y="0"/>
                    </a:moveTo>
                    <a:cubicBezTo>
                      <a:pt x="156779" y="0"/>
                      <a:pt x="201998" y="45219"/>
                      <a:pt x="201998" y="100999"/>
                    </a:cubicBezTo>
                    <a:lnTo>
                      <a:pt x="201998" y="530351"/>
                    </a:lnTo>
                    <a:lnTo>
                      <a:pt x="0" y="530351"/>
                    </a:lnTo>
                    <a:lnTo>
                      <a:pt x="0" y="100999"/>
                    </a:lnTo>
                    <a:cubicBezTo>
                      <a:pt x="0" y="45219"/>
                      <a:pt x="45219" y="0"/>
                      <a:pt x="100999" y="0"/>
                    </a:cubicBezTo>
                    <a:close/>
                  </a:path>
                </a:pathLst>
              </a:custGeom>
              <a:solidFill>
                <a:srgbClr val="FFFFFF">
                  <a:lumMod val="65000"/>
                </a:srgbClr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51304">
                  <a:defRPr/>
                </a:pPr>
                <a:endParaRPr lang="en-US" sz="1836" kern="0">
                  <a:solidFill>
                    <a:srgbClr val="FFFFFF"/>
                  </a:solidFill>
                  <a:latin typeface="Segoe UI"/>
                </a:endParaRPr>
              </a:p>
            </p:txBody>
          </p:sp>
          <p:sp>
            <p:nvSpPr>
              <p:cNvPr id="304" name="Freeform: Shape 303">
                <a:extLst>
                  <a:ext uri="{FF2B5EF4-FFF2-40B4-BE49-F238E27FC236}">
                    <a16:creationId xmlns:a16="http://schemas.microsoft.com/office/drawing/2014/main" id="{3A87AB9A-A474-4DDD-9DD4-7EB150C1A31D}"/>
                  </a:ext>
                </a:extLst>
              </p:cNvPr>
              <p:cNvSpPr/>
              <p:nvPr/>
            </p:nvSpPr>
            <p:spPr>
              <a:xfrm>
                <a:off x="1232899" y="5480041"/>
                <a:ext cx="1330989" cy="990304"/>
              </a:xfrm>
              <a:custGeom>
                <a:avLst/>
                <a:gdLst>
                  <a:gd name="connsiteX0" fmla="*/ 323097 w 1228972"/>
                  <a:gd name="connsiteY0" fmla="*/ 0 h 914400"/>
                  <a:gd name="connsiteX1" fmla="*/ 704093 w 1228972"/>
                  <a:gd name="connsiteY1" fmla="*/ 0 h 914400"/>
                  <a:gd name="connsiteX2" fmla="*/ 734728 w 1228972"/>
                  <a:gd name="connsiteY2" fmla="*/ 6185 h 914400"/>
                  <a:gd name="connsiteX3" fmla="*/ 743472 w 1228972"/>
                  <a:gd name="connsiteY3" fmla="*/ 6340 h 914400"/>
                  <a:gd name="connsiteX4" fmla="*/ 805041 w 1228972"/>
                  <a:gd name="connsiteY4" fmla="*/ 48694 h 914400"/>
                  <a:gd name="connsiteX5" fmla="*/ 981548 w 1228972"/>
                  <a:gd name="connsiteY5" fmla="*/ 351630 h 914400"/>
                  <a:gd name="connsiteX6" fmla="*/ 1204765 w 1228972"/>
                  <a:gd name="connsiteY6" fmla="*/ 351630 h 914400"/>
                  <a:gd name="connsiteX7" fmla="*/ 1228972 w 1228972"/>
                  <a:gd name="connsiteY7" fmla="*/ 356518 h 914400"/>
                  <a:gd name="connsiteX8" fmla="*/ 1228972 w 1228972"/>
                  <a:gd name="connsiteY8" fmla="*/ 516979 h 914400"/>
                  <a:gd name="connsiteX9" fmla="*/ 1204765 w 1228972"/>
                  <a:gd name="connsiteY9" fmla="*/ 521866 h 914400"/>
                  <a:gd name="connsiteX10" fmla="*/ 940796 w 1228972"/>
                  <a:gd name="connsiteY10" fmla="*/ 521866 h 914400"/>
                  <a:gd name="connsiteX11" fmla="*/ 940049 w 1228972"/>
                  <a:gd name="connsiteY11" fmla="*/ 522121 h 914400"/>
                  <a:gd name="connsiteX12" fmla="*/ 936178 w 1228972"/>
                  <a:gd name="connsiteY12" fmla="*/ 521866 h 914400"/>
                  <a:gd name="connsiteX13" fmla="*/ 925739 w 1228972"/>
                  <a:gd name="connsiteY13" fmla="*/ 521866 h 914400"/>
                  <a:gd name="connsiteX14" fmla="*/ 920699 w 1228972"/>
                  <a:gd name="connsiteY14" fmla="*/ 520849 h 914400"/>
                  <a:gd name="connsiteX15" fmla="*/ 906543 w 1228972"/>
                  <a:gd name="connsiteY15" fmla="*/ 519918 h 914400"/>
                  <a:gd name="connsiteX16" fmla="*/ 899688 w 1228972"/>
                  <a:gd name="connsiteY16" fmla="*/ 516606 h 914400"/>
                  <a:gd name="connsiteX17" fmla="*/ 892608 w 1228972"/>
                  <a:gd name="connsiteY17" fmla="*/ 515177 h 914400"/>
                  <a:gd name="connsiteX18" fmla="*/ 882193 w 1228972"/>
                  <a:gd name="connsiteY18" fmla="*/ 508155 h 914400"/>
                  <a:gd name="connsiteX19" fmla="*/ 876307 w 1228972"/>
                  <a:gd name="connsiteY19" fmla="*/ 505312 h 914400"/>
                  <a:gd name="connsiteX20" fmla="*/ 873809 w 1228972"/>
                  <a:gd name="connsiteY20" fmla="*/ 502503 h 914400"/>
                  <a:gd name="connsiteX21" fmla="*/ 865552 w 1228972"/>
                  <a:gd name="connsiteY21" fmla="*/ 496936 h 914400"/>
                  <a:gd name="connsiteX22" fmla="*/ 855176 w 1228972"/>
                  <a:gd name="connsiteY22" fmla="*/ 481546 h 914400"/>
                  <a:gd name="connsiteX23" fmla="*/ 853195 w 1228972"/>
                  <a:gd name="connsiteY23" fmla="*/ 479318 h 914400"/>
                  <a:gd name="connsiteX24" fmla="*/ 850147 w 1228972"/>
                  <a:gd name="connsiteY24" fmla="*/ 474087 h 914400"/>
                  <a:gd name="connsiteX25" fmla="*/ 847310 w 1228972"/>
                  <a:gd name="connsiteY25" fmla="*/ 469880 h 914400"/>
                  <a:gd name="connsiteX26" fmla="*/ 847106 w 1228972"/>
                  <a:gd name="connsiteY26" fmla="*/ 468868 h 914400"/>
                  <a:gd name="connsiteX27" fmla="*/ 799345 w 1228972"/>
                  <a:gd name="connsiteY27" fmla="*/ 386896 h 914400"/>
                  <a:gd name="connsiteX28" fmla="*/ 799345 w 1228972"/>
                  <a:gd name="connsiteY28" fmla="*/ 819148 h 914400"/>
                  <a:gd name="connsiteX29" fmla="*/ 704093 w 1228972"/>
                  <a:gd name="connsiteY29" fmla="*/ 914400 h 914400"/>
                  <a:gd name="connsiteX30" fmla="*/ 323097 w 1228972"/>
                  <a:gd name="connsiteY30" fmla="*/ 914400 h 914400"/>
                  <a:gd name="connsiteX31" fmla="*/ 227845 w 1228972"/>
                  <a:gd name="connsiteY31" fmla="*/ 819148 h 914400"/>
                  <a:gd name="connsiteX32" fmla="*/ 227845 w 1228972"/>
                  <a:gd name="connsiteY32" fmla="*/ 366140 h 914400"/>
                  <a:gd name="connsiteX33" fmla="*/ 163288 w 1228972"/>
                  <a:gd name="connsiteY33" fmla="*/ 476938 h 914400"/>
                  <a:gd name="connsiteX34" fmla="*/ 43509 w 1228972"/>
                  <a:gd name="connsiteY34" fmla="*/ 508524 h 914400"/>
                  <a:gd name="connsiteX35" fmla="*/ 43509 w 1228972"/>
                  <a:gd name="connsiteY35" fmla="*/ 508525 h 914400"/>
                  <a:gd name="connsiteX36" fmla="*/ 11923 w 1228972"/>
                  <a:gd name="connsiteY36" fmla="*/ 388745 h 914400"/>
                  <a:gd name="connsiteX37" fmla="*/ 211442 w 1228972"/>
                  <a:gd name="connsiteY37" fmla="*/ 46314 h 914400"/>
                  <a:gd name="connsiteX38" fmla="*/ 298297 w 1228972"/>
                  <a:gd name="connsiteY38" fmla="*/ 3511 h 914400"/>
                  <a:gd name="connsiteX39" fmla="*/ 301054 w 1228972"/>
                  <a:gd name="connsiteY39" fmla="*/ 445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228972" h="914400">
                    <a:moveTo>
                      <a:pt x="323097" y="0"/>
                    </a:moveTo>
                    <a:lnTo>
                      <a:pt x="704093" y="0"/>
                    </a:lnTo>
                    <a:lnTo>
                      <a:pt x="734728" y="6185"/>
                    </a:lnTo>
                    <a:lnTo>
                      <a:pt x="743472" y="6340"/>
                    </a:lnTo>
                    <a:cubicBezTo>
                      <a:pt x="768380" y="10421"/>
                      <a:pt x="791341" y="25182"/>
                      <a:pt x="805041" y="48694"/>
                    </a:cubicBezTo>
                    <a:lnTo>
                      <a:pt x="981548" y="351630"/>
                    </a:lnTo>
                    <a:lnTo>
                      <a:pt x="1204765" y="351630"/>
                    </a:lnTo>
                    <a:lnTo>
                      <a:pt x="1228972" y="356518"/>
                    </a:lnTo>
                    <a:lnTo>
                      <a:pt x="1228972" y="516979"/>
                    </a:lnTo>
                    <a:lnTo>
                      <a:pt x="1204765" y="521866"/>
                    </a:lnTo>
                    <a:lnTo>
                      <a:pt x="940796" y="521866"/>
                    </a:lnTo>
                    <a:lnTo>
                      <a:pt x="940049" y="522121"/>
                    </a:lnTo>
                    <a:lnTo>
                      <a:pt x="936178" y="521866"/>
                    </a:lnTo>
                    <a:lnTo>
                      <a:pt x="925739" y="521866"/>
                    </a:lnTo>
                    <a:lnTo>
                      <a:pt x="920699" y="520849"/>
                    </a:lnTo>
                    <a:lnTo>
                      <a:pt x="906543" y="519918"/>
                    </a:lnTo>
                    <a:lnTo>
                      <a:pt x="899688" y="516606"/>
                    </a:lnTo>
                    <a:lnTo>
                      <a:pt x="892608" y="515177"/>
                    </a:lnTo>
                    <a:lnTo>
                      <a:pt x="882193" y="508155"/>
                    </a:lnTo>
                    <a:lnTo>
                      <a:pt x="876307" y="505312"/>
                    </a:lnTo>
                    <a:lnTo>
                      <a:pt x="873809" y="502503"/>
                    </a:lnTo>
                    <a:lnTo>
                      <a:pt x="865552" y="496936"/>
                    </a:lnTo>
                    <a:lnTo>
                      <a:pt x="855176" y="481546"/>
                    </a:lnTo>
                    <a:lnTo>
                      <a:pt x="853195" y="479318"/>
                    </a:lnTo>
                    <a:lnTo>
                      <a:pt x="850147" y="474087"/>
                    </a:lnTo>
                    <a:lnTo>
                      <a:pt x="847310" y="469880"/>
                    </a:lnTo>
                    <a:lnTo>
                      <a:pt x="847106" y="468868"/>
                    </a:lnTo>
                    <a:lnTo>
                      <a:pt x="799345" y="386896"/>
                    </a:lnTo>
                    <a:lnTo>
                      <a:pt x="799345" y="819148"/>
                    </a:lnTo>
                    <a:cubicBezTo>
                      <a:pt x="799345" y="871754"/>
                      <a:pt x="756699" y="914400"/>
                      <a:pt x="704093" y="914400"/>
                    </a:cubicBezTo>
                    <a:lnTo>
                      <a:pt x="323097" y="914400"/>
                    </a:lnTo>
                    <a:cubicBezTo>
                      <a:pt x="270491" y="914400"/>
                      <a:pt x="227845" y="871754"/>
                      <a:pt x="227845" y="819148"/>
                    </a:cubicBezTo>
                    <a:lnTo>
                      <a:pt x="227845" y="366140"/>
                    </a:lnTo>
                    <a:lnTo>
                      <a:pt x="163288" y="476938"/>
                    </a:lnTo>
                    <a:cubicBezTo>
                      <a:pt x="138934" y="518736"/>
                      <a:pt x="85308" y="532878"/>
                      <a:pt x="43509" y="508524"/>
                    </a:cubicBezTo>
                    <a:lnTo>
                      <a:pt x="43509" y="508525"/>
                    </a:lnTo>
                    <a:cubicBezTo>
                      <a:pt x="1710" y="484170"/>
                      <a:pt x="-12431" y="430544"/>
                      <a:pt x="11923" y="388745"/>
                    </a:cubicBezTo>
                    <a:lnTo>
                      <a:pt x="211442" y="46314"/>
                    </a:lnTo>
                    <a:cubicBezTo>
                      <a:pt x="229708" y="14965"/>
                      <a:pt x="264439" y="-827"/>
                      <a:pt x="298297" y="3511"/>
                    </a:cubicBezTo>
                    <a:lnTo>
                      <a:pt x="301054" y="4450"/>
                    </a:lnTo>
                    <a:close/>
                  </a:path>
                </a:pathLst>
              </a:custGeom>
              <a:solidFill>
                <a:srgbClr val="B4009E">
                  <a:lumMod val="50000"/>
                </a:srgbClr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51304">
                  <a:defRPr/>
                </a:pPr>
                <a:endParaRPr lang="en-US" sz="1836" kern="0" dirty="0">
                  <a:solidFill>
                    <a:srgbClr val="FFFFFF"/>
                  </a:solidFill>
                  <a:latin typeface="Segoe UI"/>
                </a:endParaRPr>
              </a:p>
            </p:txBody>
          </p:sp>
          <p:grpSp>
            <p:nvGrpSpPr>
              <p:cNvPr id="308" name="Group 307">
                <a:extLst>
                  <a:ext uri="{FF2B5EF4-FFF2-40B4-BE49-F238E27FC236}">
                    <a16:creationId xmlns:a16="http://schemas.microsoft.com/office/drawing/2014/main" id="{E3A66E4F-2E66-440F-8987-945F26452D3F}"/>
                  </a:ext>
                </a:extLst>
              </p:cNvPr>
              <p:cNvGrpSpPr/>
              <p:nvPr/>
            </p:nvGrpSpPr>
            <p:grpSpPr>
              <a:xfrm>
                <a:off x="1397646" y="5850619"/>
                <a:ext cx="757129" cy="1006385"/>
                <a:chOff x="3666811" y="5009099"/>
                <a:chExt cx="1108389" cy="1473283"/>
              </a:xfrm>
            </p:grpSpPr>
            <p:sp>
              <p:nvSpPr>
                <p:cNvPr id="309" name="Freeform 148">
                  <a:extLst>
                    <a:ext uri="{FF2B5EF4-FFF2-40B4-BE49-F238E27FC236}">
                      <a16:creationId xmlns:a16="http://schemas.microsoft.com/office/drawing/2014/main" id="{6A47D367-8ABA-420F-9908-446754B80D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47135" y="6218594"/>
                  <a:ext cx="154774" cy="263788"/>
                </a:xfrm>
                <a:custGeom>
                  <a:avLst/>
                  <a:gdLst>
                    <a:gd name="T0" fmla="*/ 48 w 48"/>
                    <a:gd name="T1" fmla="*/ 90 h 90"/>
                    <a:gd name="T2" fmla="*/ 0 w 48"/>
                    <a:gd name="T3" fmla="*/ 90 h 90"/>
                    <a:gd name="T4" fmla="*/ 5 w 48"/>
                    <a:gd name="T5" fmla="*/ 0 h 90"/>
                    <a:gd name="T6" fmla="*/ 41 w 48"/>
                    <a:gd name="T7" fmla="*/ 0 h 90"/>
                    <a:gd name="T8" fmla="*/ 48 w 48"/>
                    <a:gd name="T9" fmla="*/ 9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90">
                      <a:moveTo>
                        <a:pt x="48" y="90"/>
                      </a:moveTo>
                      <a:lnTo>
                        <a:pt x="0" y="90"/>
                      </a:lnTo>
                      <a:lnTo>
                        <a:pt x="5" y="0"/>
                      </a:lnTo>
                      <a:lnTo>
                        <a:pt x="41" y="0"/>
                      </a:lnTo>
                      <a:lnTo>
                        <a:pt x="48" y="9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51304">
                    <a:defRPr/>
                  </a:pPr>
                  <a:endParaRPr lang="en-US" sz="1836" kern="0">
                    <a:solidFill>
                      <a:srgbClr val="505050"/>
                    </a:solidFill>
                    <a:latin typeface="Segoe UI"/>
                  </a:endParaRPr>
                </a:p>
              </p:txBody>
            </p:sp>
            <p:sp>
              <p:nvSpPr>
                <p:cNvPr id="310" name="Freeform 149">
                  <a:extLst>
                    <a:ext uri="{FF2B5EF4-FFF2-40B4-BE49-F238E27FC236}">
                      <a16:creationId xmlns:a16="http://schemas.microsoft.com/office/drawing/2014/main" id="{0940654D-5907-4860-9519-C6E34B98A7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76071" y="6080042"/>
                  <a:ext cx="89869" cy="138550"/>
                </a:xfrm>
                <a:custGeom>
                  <a:avLst/>
                  <a:gdLst>
                    <a:gd name="T0" fmla="*/ 24 w 24"/>
                    <a:gd name="T1" fmla="*/ 37 h 37"/>
                    <a:gd name="T2" fmla="*/ 0 w 24"/>
                    <a:gd name="T3" fmla="*/ 37 h 37"/>
                    <a:gd name="T4" fmla="*/ 2 w 24"/>
                    <a:gd name="T5" fmla="*/ 0 h 37"/>
                    <a:gd name="T6" fmla="*/ 22 w 24"/>
                    <a:gd name="T7" fmla="*/ 0 h 37"/>
                    <a:gd name="T8" fmla="*/ 24 w 24"/>
                    <a:gd name="T9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37">
                      <a:moveTo>
                        <a:pt x="24" y="37"/>
                      </a:moveTo>
                      <a:lnTo>
                        <a:pt x="0" y="37"/>
                      </a:lnTo>
                      <a:lnTo>
                        <a:pt x="2" y="0"/>
                      </a:lnTo>
                      <a:lnTo>
                        <a:pt x="22" y="0"/>
                      </a:lnTo>
                      <a:lnTo>
                        <a:pt x="24" y="37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51304">
                    <a:defRPr/>
                  </a:pPr>
                  <a:endParaRPr lang="en-US" sz="1836" kern="0">
                    <a:solidFill>
                      <a:srgbClr val="505050"/>
                    </a:solidFill>
                    <a:latin typeface="Segoe UI"/>
                  </a:endParaRPr>
                </a:p>
              </p:txBody>
            </p:sp>
            <p:sp>
              <p:nvSpPr>
                <p:cNvPr id="320" name="Freeform 152">
                  <a:extLst>
                    <a:ext uri="{FF2B5EF4-FFF2-40B4-BE49-F238E27FC236}">
                      <a16:creationId xmlns:a16="http://schemas.microsoft.com/office/drawing/2014/main" id="{051525D5-7373-412E-A991-64EAA2C415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39061" y="6095021"/>
                  <a:ext cx="265865" cy="82380"/>
                </a:xfrm>
                <a:custGeom>
                  <a:avLst/>
                  <a:gdLst>
                    <a:gd name="T0" fmla="*/ 33 w 33"/>
                    <a:gd name="T1" fmla="*/ 0 h 10"/>
                    <a:gd name="T2" fmla="*/ 33 w 33"/>
                    <a:gd name="T3" fmla="*/ 3 h 10"/>
                    <a:gd name="T4" fmla="*/ 26 w 33"/>
                    <a:gd name="T5" fmla="*/ 10 h 10"/>
                    <a:gd name="T6" fmla="*/ 0 w 33"/>
                    <a:gd name="T7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10">
                      <a:moveTo>
                        <a:pt x="33" y="0"/>
                      </a:move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3" y="7"/>
                        <a:pt x="30" y="10"/>
                        <a:pt x="26" y="10"/>
                      </a:cubicBezTo>
                      <a:cubicBezTo>
                        <a:pt x="0" y="10"/>
                        <a:pt x="0" y="10"/>
                        <a:pt x="0" y="10"/>
                      </a:cubicBezTo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51304">
                    <a:defRPr/>
                  </a:pPr>
                  <a:endParaRPr lang="en-US" sz="1836" kern="0">
                    <a:solidFill>
                      <a:srgbClr val="505050"/>
                    </a:solidFill>
                    <a:latin typeface="Segoe UI"/>
                  </a:endParaRPr>
                </a:p>
              </p:txBody>
            </p:sp>
            <p:sp>
              <p:nvSpPr>
                <p:cNvPr id="321" name="Freeform 153">
                  <a:extLst>
                    <a:ext uri="{FF2B5EF4-FFF2-40B4-BE49-F238E27FC236}">
                      <a16:creationId xmlns:a16="http://schemas.microsoft.com/office/drawing/2014/main" id="{D19F19EE-A2B8-4B41-877E-3CCDC149A3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3022" y="6143699"/>
                  <a:ext cx="161017" cy="67402"/>
                </a:xfrm>
                <a:custGeom>
                  <a:avLst/>
                  <a:gdLst>
                    <a:gd name="T0" fmla="*/ 43 w 43"/>
                    <a:gd name="T1" fmla="*/ 13 h 18"/>
                    <a:gd name="T2" fmla="*/ 0 w 43"/>
                    <a:gd name="T3" fmla="*/ 18 h 18"/>
                    <a:gd name="T4" fmla="*/ 0 w 43"/>
                    <a:gd name="T5" fmla="*/ 0 h 18"/>
                    <a:gd name="T6" fmla="*/ 43 w 43"/>
                    <a:gd name="T7" fmla="*/ 2 h 18"/>
                    <a:gd name="T8" fmla="*/ 43 w 43"/>
                    <a:gd name="T9" fmla="*/ 1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18">
                      <a:moveTo>
                        <a:pt x="43" y="13"/>
                      </a:moveTo>
                      <a:lnTo>
                        <a:pt x="0" y="18"/>
                      </a:lnTo>
                      <a:lnTo>
                        <a:pt x="0" y="0"/>
                      </a:lnTo>
                      <a:lnTo>
                        <a:pt x="43" y="2"/>
                      </a:lnTo>
                      <a:lnTo>
                        <a:pt x="43" y="13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51304">
                    <a:defRPr/>
                  </a:pPr>
                  <a:endParaRPr lang="en-US" sz="1836" kern="0">
                    <a:solidFill>
                      <a:srgbClr val="505050"/>
                    </a:solidFill>
                    <a:latin typeface="Segoe UI"/>
                  </a:endParaRPr>
                </a:p>
              </p:txBody>
            </p:sp>
            <p:grpSp>
              <p:nvGrpSpPr>
                <p:cNvPr id="366" name="Group 365">
                  <a:extLst>
                    <a:ext uri="{FF2B5EF4-FFF2-40B4-BE49-F238E27FC236}">
                      <a16:creationId xmlns:a16="http://schemas.microsoft.com/office/drawing/2014/main" id="{89ACDBB4-E9A8-4251-93B3-0D07B2401A07}"/>
                    </a:ext>
                  </a:extLst>
                </p:cNvPr>
                <p:cNvGrpSpPr/>
                <p:nvPr/>
              </p:nvGrpSpPr>
              <p:grpSpPr>
                <a:xfrm>
                  <a:off x="3666811" y="5009099"/>
                  <a:ext cx="1108389" cy="1085922"/>
                  <a:chOff x="3666811" y="5009099"/>
                  <a:chExt cx="1108389" cy="1085922"/>
                </a:xfrm>
              </p:grpSpPr>
              <p:sp>
                <p:nvSpPr>
                  <p:cNvPr id="367" name="Freeform 145">
                    <a:extLst>
                      <a:ext uri="{FF2B5EF4-FFF2-40B4-BE49-F238E27FC236}">
                        <a16:creationId xmlns:a16="http://schemas.microsoft.com/office/drawing/2014/main" id="{8B2AE9D6-BC3D-4D75-BEE5-E4E7E3B60FD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003821" y="6016384"/>
                    <a:ext cx="434369" cy="78637"/>
                  </a:xfrm>
                  <a:custGeom>
                    <a:avLst/>
                    <a:gdLst>
                      <a:gd name="T0" fmla="*/ 54 w 54"/>
                      <a:gd name="T1" fmla="*/ 5 h 10"/>
                      <a:gd name="T2" fmla="*/ 49 w 54"/>
                      <a:gd name="T3" fmla="*/ 10 h 10"/>
                      <a:gd name="T4" fmla="*/ 4 w 54"/>
                      <a:gd name="T5" fmla="*/ 10 h 10"/>
                      <a:gd name="T6" fmla="*/ 0 w 54"/>
                      <a:gd name="T7" fmla="*/ 5 h 10"/>
                      <a:gd name="T8" fmla="*/ 0 w 54"/>
                      <a:gd name="T9" fmla="*/ 5 h 10"/>
                      <a:gd name="T10" fmla="*/ 4 w 54"/>
                      <a:gd name="T11" fmla="*/ 0 h 10"/>
                      <a:gd name="T12" fmla="*/ 49 w 54"/>
                      <a:gd name="T13" fmla="*/ 0 h 10"/>
                      <a:gd name="T14" fmla="*/ 54 w 54"/>
                      <a:gd name="T15" fmla="*/ 5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54" h="10">
                        <a:moveTo>
                          <a:pt x="54" y="5"/>
                        </a:moveTo>
                        <a:cubicBezTo>
                          <a:pt x="54" y="8"/>
                          <a:pt x="52" y="10"/>
                          <a:pt x="49" y="10"/>
                        </a:cubicBezTo>
                        <a:cubicBezTo>
                          <a:pt x="4" y="10"/>
                          <a:pt x="4" y="10"/>
                          <a:pt x="4" y="10"/>
                        </a:cubicBezTo>
                        <a:cubicBezTo>
                          <a:pt x="2" y="10"/>
                          <a:pt x="0" y="8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2"/>
                          <a:pt x="2" y="0"/>
                          <a:pt x="4" y="0"/>
                        </a:cubicBezTo>
                        <a:cubicBezTo>
                          <a:pt x="49" y="0"/>
                          <a:pt x="49" y="0"/>
                          <a:pt x="49" y="0"/>
                        </a:cubicBezTo>
                        <a:cubicBezTo>
                          <a:pt x="52" y="0"/>
                          <a:pt x="54" y="2"/>
                          <a:pt x="54" y="5"/>
                        </a:cubicBezTo>
                        <a:close/>
                      </a:path>
                    </a:pathLst>
                  </a:custGeom>
                  <a:solidFill>
                    <a:srgbClr val="28282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3260" tIns="46630" rIns="93260" bIns="4663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51304">
                      <a:defRPr/>
                    </a:pPr>
                    <a:endParaRPr lang="en-US" sz="1836" kern="0">
                      <a:solidFill>
                        <a:srgbClr val="505050"/>
                      </a:solidFill>
                      <a:latin typeface="Segoe UI"/>
                    </a:endParaRPr>
                  </a:p>
                </p:txBody>
              </p:sp>
              <p:sp>
                <p:nvSpPr>
                  <p:cNvPr id="368" name="Freeform 146">
                    <a:extLst>
                      <a:ext uri="{FF2B5EF4-FFF2-40B4-BE49-F238E27FC236}">
                        <a16:creationId xmlns:a16="http://schemas.microsoft.com/office/drawing/2014/main" id="{CD2884AA-0066-4D8D-81A1-CC87A8EA4D3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666811" y="5896558"/>
                    <a:ext cx="1108389" cy="161017"/>
                  </a:xfrm>
                  <a:custGeom>
                    <a:avLst/>
                    <a:gdLst>
                      <a:gd name="T0" fmla="*/ 137 w 137"/>
                      <a:gd name="T1" fmla="*/ 10 h 20"/>
                      <a:gd name="T2" fmla="*/ 127 w 137"/>
                      <a:gd name="T3" fmla="*/ 20 h 20"/>
                      <a:gd name="T4" fmla="*/ 10 w 137"/>
                      <a:gd name="T5" fmla="*/ 20 h 20"/>
                      <a:gd name="T6" fmla="*/ 0 w 137"/>
                      <a:gd name="T7" fmla="*/ 10 h 20"/>
                      <a:gd name="T8" fmla="*/ 0 w 137"/>
                      <a:gd name="T9" fmla="*/ 10 h 20"/>
                      <a:gd name="T10" fmla="*/ 10 w 137"/>
                      <a:gd name="T11" fmla="*/ 0 h 20"/>
                      <a:gd name="T12" fmla="*/ 127 w 137"/>
                      <a:gd name="T13" fmla="*/ 0 h 20"/>
                      <a:gd name="T14" fmla="*/ 137 w 137"/>
                      <a:gd name="T15" fmla="*/ 1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37" h="20">
                        <a:moveTo>
                          <a:pt x="137" y="10"/>
                        </a:moveTo>
                        <a:cubicBezTo>
                          <a:pt x="137" y="15"/>
                          <a:pt x="133" y="20"/>
                          <a:pt x="127" y="20"/>
                        </a:cubicBezTo>
                        <a:cubicBezTo>
                          <a:pt x="10" y="20"/>
                          <a:pt x="10" y="20"/>
                          <a:pt x="10" y="20"/>
                        </a:cubicBezTo>
                        <a:cubicBezTo>
                          <a:pt x="4" y="20"/>
                          <a:pt x="0" y="15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5"/>
                          <a:pt x="4" y="0"/>
                          <a:pt x="10" y="0"/>
                        </a:cubicBezTo>
                        <a:cubicBezTo>
                          <a:pt x="127" y="0"/>
                          <a:pt x="127" y="0"/>
                          <a:pt x="127" y="0"/>
                        </a:cubicBezTo>
                        <a:cubicBezTo>
                          <a:pt x="133" y="0"/>
                          <a:pt x="137" y="5"/>
                          <a:pt x="137" y="10"/>
                        </a:cubicBezTo>
                        <a:close/>
                      </a:path>
                    </a:pathLst>
                  </a:custGeom>
                  <a:solidFill>
                    <a:srgbClr val="68217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3260" tIns="46630" rIns="93260" bIns="4663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51304">
                      <a:defRPr/>
                    </a:pPr>
                    <a:endParaRPr lang="en-US" sz="1836" kern="0">
                      <a:solidFill>
                        <a:srgbClr val="505050"/>
                      </a:solidFill>
                      <a:latin typeface="Segoe UI"/>
                    </a:endParaRPr>
                  </a:p>
                </p:txBody>
              </p:sp>
              <p:sp>
                <p:nvSpPr>
                  <p:cNvPr id="369" name="Freeform 154">
                    <a:extLst>
                      <a:ext uri="{FF2B5EF4-FFF2-40B4-BE49-F238E27FC236}">
                        <a16:creationId xmlns:a16="http://schemas.microsoft.com/office/drawing/2014/main" id="{92AD46B9-D5D6-42B9-B39B-6AFABBD9D6E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60425" y="5009099"/>
                    <a:ext cx="921161" cy="565429"/>
                  </a:xfrm>
                  <a:custGeom>
                    <a:avLst/>
                    <a:gdLst>
                      <a:gd name="T0" fmla="*/ 114 w 114"/>
                      <a:gd name="T1" fmla="*/ 54 h 70"/>
                      <a:gd name="T2" fmla="*/ 97 w 114"/>
                      <a:gd name="T3" fmla="*/ 70 h 70"/>
                      <a:gd name="T4" fmla="*/ 16 w 114"/>
                      <a:gd name="T5" fmla="*/ 70 h 70"/>
                      <a:gd name="T6" fmla="*/ 0 w 114"/>
                      <a:gd name="T7" fmla="*/ 54 h 70"/>
                      <a:gd name="T8" fmla="*/ 0 w 114"/>
                      <a:gd name="T9" fmla="*/ 17 h 70"/>
                      <a:gd name="T10" fmla="*/ 16 w 114"/>
                      <a:gd name="T11" fmla="*/ 0 h 70"/>
                      <a:gd name="T12" fmla="*/ 97 w 114"/>
                      <a:gd name="T13" fmla="*/ 0 h 70"/>
                      <a:gd name="T14" fmla="*/ 114 w 114"/>
                      <a:gd name="T15" fmla="*/ 17 h 70"/>
                      <a:gd name="T16" fmla="*/ 114 w 114"/>
                      <a:gd name="T17" fmla="*/ 54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14" h="70">
                        <a:moveTo>
                          <a:pt x="114" y="54"/>
                        </a:moveTo>
                        <a:cubicBezTo>
                          <a:pt x="114" y="63"/>
                          <a:pt x="106" y="70"/>
                          <a:pt x="97" y="70"/>
                        </a:cubicBezTo>
                        <a:cubicBezTo>
                          <a:pt x="16" y="70"/>
                          <a:pt x="16" y="70"/>
                          <a:pt x="16" y="70"/>
                        </a:cubicBezTo>
                        <a:cubicBezTo>
                          <a:pt x="7" y="70"/>
                          <a:pt x="0" y="63"/>
                          <a:pt x="0" y="54"/>
                        </a:cubicBezTo>
                        <a:cubicBezTo>
                          <a:pt x="0" y="17"/>
                          <a:pt x="0" y="17"/>
                          <a:pt x="0" y="17"/>
                        </a:cubicBezTo>
                        <a:cubicBezTo>
                          <a:pt x="0" y="8"/>
                          <a:pt x="7" y="0"/>
                          <a:pt x="16" y="0"/>
                        </a:cubicBezTo>
                        <a:cubicBezTo>
                          <a:pt x="97" y="0"/>
                          <a:pt x="97" y="0"/>
                          <a:pt x="97" y="0"/>
                        </a:cubicBezTo>
                        <a:cubicBezTo>
                          <a:pt x="106" y="0"/>
                          <a:pt x="114" y="8"/>
                          <a:pt x="114" y="17"/>
                        </a:cubicBezTo>
                        <a:lnTo>
                          <a:pt x="114" y="54"/>
                        </a:lnTo>
                        <a:close/>
                      </a:path>
                    </a:pathLst>
                  </a:custGeom>
                  <a:solidFill>
                    <a:srgbClr val="68217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3260" tIns="46630" rIns="93260" bIns="4663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51304">
                      <a:defRPr/>
                    </a:pPr>
                    <a:endParaRPr lang="en-US" sz="1836" kern="0">
                      <a:solidFill>
                        <a:srgbClr val="505050"/>
                      </a:solidFill>
                      <a:latin typeface="Segoe UI"/>
                    </a:endParaRPr>
                  </a:p>
                </p:txBody>
              </p:sp>
              <p:sp>
                <p:nvSpPr>
                  <p:cNvPr id="370" name="Freeform: Shape 369">
                    <a:extLst>
                      <a:ext uri="{FF2B5EF4-FFF2-40B4-BE49-F238E27FC236}">
                        <a16:creationId xmlns:a16="http://schemas.microsoft.com/office/drawing/2014/main" id="{6EFDE722-88EB-4055-B3CB-43C6EE0DD7D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157347" y="5435179"/>
                    <a:ext cx="127316" cy="629865"/>
                  </a:xfrm>
                  <a:custGeom>
                    <a:avLst/>
                    <a:gdLst>
                      <a:gd name="connsiteX0" fmla="*/ 63658 w 127316"/>
                      <a:gd name="connsiteY0" fmla="*/ 0 h 618633"/>
                      <a:gd name="connsiteX1" fmla="*/ 127316 w 127316"/>
                      <a:gd name="connsiteY1" fmla="*/ 63658 h 618633"/>
                      <a:gd name="connsiteX2" fmla="*/ 127315 w 127316"/>
                      <a:gd name="connsiteY2" fmla="*/ 618633 h 618633"/>
                      <a:gd name="connsiteX3" fmla="*/ 53060 w 127316"/>
                      <a:gd name="connsiteY3" fmla="*/ 618633 h 618633"/>
                      <a:gd name="connsiteX4" fmla="*/ 0 w 127316"/>
                      <a:gd name="connsiteY4" fmla="*/ 618633 h 618633"/>
                      <a:gd name="connsiteX5" fmla="*/ 0 w 127316"/>
                      <a:gd name="connsiteY5" fmla="*/ 63658 h 618633"/>
                      <a:gd name="connsiteX6" fmla="*/ 63658 w 127316"/>
                      <a:gd name="connsiteY6" fmla="*/ 0 h 6186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7316" h="618633">
                        <a:moveTo>
                          <a:pt x="63658" y="0"/>
                        </a:moveTo>
                        <a:cubicBezTo>
                          <a:pt x="98815" y="0"/>
                          <a:pt x="127316" y="28501"/>
                          <a:pt x="127316" y="63658"/>
                        </a:cubicBezTo>
                        <a:lnTo>
                          <a:pt x="127315" y="618633"/>
                        </a:lnTo>
                        <a:lnTo>
                          <a:pt x="53060" y="618633"/>
                        </a:lnTo>
                        <a:lnTo>
                          <a:pt x="0" y="618633"/>
                        </a:lnTo>
                        <a:lnTo>
                          <a:pt x="0" y="63658"/>
                        </a:lnTo>
                        <a:cubicBezTo>
                          <a:pt x="0" y="28501"/>
                          <a:pt x="28501" y="0"/>
                          <a:pt x="63658" y="0"/>
                        </a:cubicBezTo>
                        <a:close/>
                      </a:path>
                    </a:pathLst>
                  </a:custGeom>
                  <a:solidFill>
                    <a:srgbClr val="28282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3260" tIns="46630" rIns="93260" bIns="46630" numCol="1" anchor="t" anchorCtr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defTabSz="951304">
                      <a:defRPr/>
                    </a:pPr>
                    <a:endParaRPr lang="en-US" sz="1836" kern="0">
                      <a:solidFill>
                        <a:srgbClr val="505050"/>
                      </a:solidFill>
                      <a:latin typeface="Segoe UI"/>
                    </a:endParaRPr>
                  </a:p>
                </p:txBody>
              </p:sp>
            </p:grpSp>
          </p:grpSp>
        </p:grpSp>
      </p:grpSp>
      <p:grpSp>
        <p:nvGrpSpPr>
          <p:cNvPr id="470" name="Group 469">
            <a:extLst>
              <a:ext uri="{FF2B5EF4-FFF2-40B4-BE49-F238E27FC236}">
                <a16:creationId xmlns:a16="http://schemas.microsoft.com/office/drawing/2014/main" id="{50AB5B14-A383-4B2E-82E5-1CC00DBF2F68}"/>
              </a:ext>
            </a:extLst>
          </p:cNvPr>
          <p:cNvGrpSpPr/>
          <p:nvPr/>
        </p:nvGrpSpPr>
        <p:grpSpPr>
          <a:xfrm>
            <a:off x="4659712" y="3873939"/>
            <a:ext cx="1198871" cy="2766542"/>
            <a:chOff x="1722966" y="-749830"/>
            <a:chExt cx="3527743" cy="8140700"/>
          </a:xfrm>
        </p:grpSpPr>
        <p:sp>
          <p:nvSpPr>
            <p:cNvPr id="471" name="Freeform 19">
              <a:extLst>
                <a:ext uri="{FF2B5EF4-FFF2-40B4-BE49-F238E27FC236}">
                  <a16:creationId xmlns:a16="http://schemas.microsoft.com/office/drawing/2014/main" id="{17223D53-9056-4D25-AA67-5D3A7ED6AE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7841" y="1174220"/>
              <a:ext cx="1795463" cy="2073275"/>
            </a:xfrm>
            <a:custGeom>
              <a:avLst/>
              <a:gdLst>
                <a:gd name="T0" fmla="*/ 332 w 333"/>
                <a:gd name="T1" fmla="*/ 27 h 388"/>
                <a:gd name="T2" fmla="*/ 314 w 333"/>
                <a:gd name="T3" fmla="*/ 0 h 388"/>
                <a:gd name="T4" fmla="*/ 19 w 333"/>
                <a:gd name="T5" fmla="*/ 0 h 388"/>
                <a:gd name="T6" fmla="*/ 1 w 333"/>
                <a:gd name="T7" fmla="*/ 27 h 388"/>
                <a:gd name="T8" fmla="*/ 15 w 333"/>
                <a:gd name="T9" fmla="*/ 361 h 388"/>
                <a:gd name="T10" fmla="*/ 36 w 333"/>
                <a:gd name="T11" fmla="*/ 388 h 388"/>
                <a:gd name="T12" fmla="*/ 298 w 333"/>
                <a:gd name="T13" fmla="*/ 388 h 388"/>
                <a:gd name="T14" fmla="*/ 318 w 333"/>
                <a:gd name="T15" fmla="*/ 361 h 388"/>
                <a:gd name="T16" fmla="*/ 332 w 333"/>
                <a:gd name="T17" fmla="*/ 27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3" h="388">
                  <a:moveTo>
                    <a:pt x="332" y="27"/>
                  </a:moveTo>
                  <a:cubicBezTo>
                    <a:pt x="333" y="12"/>
                    <a:pt x="325" y="0"/>
                    <a:pt x="314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12"/>
                    <a:pt x="1" y="27"/>
                  </a:cubicBezTo>
                  <a:cubicBezTo>
                    <a:pt x="15" y="361"/>
                    <a:pt x="15" y="361"/>
                    <a:pt x="15" y="361"/>
                  </a:cubicBezTo>
                  <a:cubicBezTo>
                    <a:pt x="16" y="376"/>
                    <a:pt x="25" y="388"/>
                    <a:pt x="36" y="388"/>
                  </a:cubicBezTo>
                  <a:cubicBezTo>
                    <a:pt x="298" y="388"/>
                    <a:pt x="298" y="388"/>
                    <a:pt x="298" y="388"/>
                  </a:cubicBezTo>
                  <a:cubicBezTo>
                    <a:pt x="308" y="388"/>
                    <a:pt x="317" y="376"/>
                    <a:pt x="318" y="361"/>
                  </a:cubicBezTo>
                  <a:lnTo>
                    <a:pt x="332" y="27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472" name="Freeform 20">
              <a:extLst>
                <a:ext uri="{FF2B5EF4-FFF2-40B4-BE49-F238E27FC236}">
                  <a16:creationId xmlns:a16="http://schemas.microsoft.com/office/drawing/2014/main" id="{85CAD243-14F3-4A87-93E5-70614531C4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5029" y="740833"/>
              <a:ext cx="576263" cy="469900"/>
            </a:xfrm>
            <a:custGeom>
              <a:avLst/>
              <a:gdLst>
                <a:gd name="T0" fmla="*/ 363 w 363"/>
                <a:gd name="T1" fmla="*/ 27 h 296"/>
                <a:gd name="T2" fmla="*/ 363 w 363"/>
                <a:gd name="T3" fmla="*/ 236 h 296"/>
                <a:gd name="T4" fmla="*/ 190 w 363"/>
                <a:gd name="T5" fmla="*/ 236 h 296"/>
                <a:gd name="T6" fmla="*/ 0 w 363"/>
                <a:gd name="T7" fmla="*/ 296 h 296"/>
                <a:gd name="T8" fmla="*/ 162 w 363"/>
                <a:gd name="T9" fmla="*/ 0 h 296"/>
                <a:gd name="T10" fmla="*/ 363 w 363"/>
                <a:gd name="T11" fmla="*/ 0 h 296"/>
                <a:gd name="T12" fmla="*/ 363 w 363"/>
                <a:gd name="T13" fmla="*/ 2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296">
                  <a:moveTo>
                    <a:pt x="363" y="27"/>
                  </a:moveTo>
                  <a:lnTo>
                    <a:pt x="363" y="236"/>
                  </a:lnTo>
                  <a:lnTo>
                    <a:pt x="190" y="236"/>
                  </a:lnTo>
                  <a:lnTo>
                    <a:pt x="0" y="296"/>
                  </a:lnTo>
                  <a:lnTo>
                    <a:pt x="162" y="0"/>
                  </a:lnTo>
                  <a:lnTo>
                    <a:pt x="363" y="0"/>
                  </a:lnTo>
                  <a:lnTo>
                    <a:pt x="363" y="2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473" name="Freeform 21">
              <a:extLst>
                <a:ext uri="{FF2B5EF4-FFF2-40B4-BE49-F238E27FC236}">
                  <a16:creationId xmlns:a16="http://schemas.microsoft.com/office/drawing/2014/main" id="{C0B2D4F2-BC0B-4695-B105-3B191D12F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1292" y="740833"/>
              <a:ext cx="581025" cy="469900"/>
            </a:xfrm>
            <a:custGeom>
              <a:avLst/>
              <a:gdLst>
                <a:gd name="T0" fmla="*/ 0 w 366"/>
                <a:gd name="T1" fmla="*/ 27 h 296"/>
                <a:gd name="T2" fmla="*/ 0 w 366"/>
                <a:gd name="T3" fmla="*/ 236 h 296"/>
                <a:gd name="T4" fmla="*/ 176 w 366"/>
                <a:gd name="T5" fmla="*/ 236 h 296"/>
                <a:gd name="T6" fmla="*/ 366 w 366"/>
                <a:gd name="T7" fmla="*/ 296 h 296"/>
                <a:gd name="T8" fmla="*/ 203 w 366"/>
                <a:gd name="T9" fmla="*/ 0 h 296"/>
                <a:gd name="T10" fmla="*/ 0 w 366"/>
                <a:gd name="T11" fmla="*/ 0 h 296"/>
                <a:gd name="T12" fmla="*/ 0 w 366"/>
                <a:gd name="T13" fmla="*/ 2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6" h="296">
                  <a:moveTo>
                    <a:pt x="0" y="27"/>
                  </a:moveTo>
                  <a:lnTo>
                    <a:pt x="0" y="236"/>
                  </a:lnTo>
                  <a:lnTo>
                    <a:pt x="176" y="236"/>
                  </a:lnTo>
                  <a:lnTo>
                    <a:pt x="366" y="296"/>
                  </a:lnTo>
                  <a:lnTo>
                    <a:pt x="203" y="0"/>
                  </a:lnTo>
                  <a:lnTo>
                    <a:pt x="0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474" name="Freeform 22">
              <a:extLst>
                <a:ext uri="{FF2B5EF4-FFF2-40B4-BE49-F238E27FC236}">
                  <a16:creationId xmlns:a16="http://schemas.microsoft.com/office/drawing/2014/main" id="{0CBBC48A-C3EC-4D44-A362-6088549C07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8367" y="-130705"/>
              <a:ext cx="204788" cy="385763"/>
            </a:xfrm>
            <a:custGeom>
              <a:avLst/>
              <a:gdLst>
                <a:gd name="T0" fmla="*/ 0 w 38"/>
                <a:gd name="T1" fmla="*/ 0 h 72"/>
                <a:gd name="T2" fmla="*/ 2 w 38"/>
                <a:gd name="T3" fmla="*/ 0 h 72"/>
                <a:gd name="T4" fmla="*/ 38 w 38"/>
                <a:gd name="T5" fmla="*/ 36 h 72"/>
                <a:gd name="T6" fmla="*/ 2 w 38"/>
                <a:gd name="T7" fmla="*/ 72 h 72"/>
                <a:gd name="T8" fmla="*/ 0 w 38"/>
                <a:gd name="T9" fmla="*/ 72 h 72"/>
                <a:gd name="T10" fmla="*/ 0 w 38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2" y="0"/>
                    <a:pt x="38" y="16"/>
                    <a:pt x="38" y="36"/>
                  </a:cubicBezTo>
                  <a:cubicBezTo>
                    <a:pt x="38" y="56"/>
                    <a:pt x="22" y="72"/>
                    <a:pt x="2" y="72"/>
                  </a:cubicBezTo>
                  <a:cubicBezTo>
                    <a:pt x="1" y="72"/>
                    <a:pt x="1" y="72"/>
                    <a:pt x="0" y="7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475" name="Freeform 23">
              <a:extLst>
                <a:ext uri="{FF2B5EF4-FFF2-40B4-BE49-F238E27FC236}">
                  <a16:creationId xmlns:a16="http://schemas.microsoft.com/office/drawing/2014/main" id="{0574E2EA-9977-4632-A9FE-E5F6E0F1D5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4191" y="-130705"/>
              <a:ext cx="204788" cy="385763"/>
            </a:xfrm>
            <a:custGeom>
              <a:avLst/>
              <a:gdLst>
                <a:gd name="T0" fmla="*/ 38 w 38"/>
                <a:gd name="T1" fmla="*/ 0 h 72"/>
                <a:gd name="T2" fmla="*/ 36 w 38"/>
                <a:gd name="T3" fmla="*/ 0 h 72"/>
                <a:gd name="T4" fmla="*/ 0 w 38"/>
                <a:gd name="T5" fmla="*/ 36 h 72"/>
                <a:gd name="T6" fmla="*/ 36 w 38"/>
                <a:gd name="T7" fmla="*/ 72 h 72"/>
                <a:gd name="T8" fmla="*/ 38 w 38"/>
                <a:gd name="T9" fmla="*/ 72 h 72"/>
                <a:gd name="T10" fmla="*/ 38 w 38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2">
                  <a:moveTo>
                    <a:pt x="38" y="0"/>
                  </a:moveTo>
                  <a:cubicBezTo>
                    <a:pt x="37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36" y="72"/>
                    <a:pt x="37" y="72"/>
                    <a:pt x="38" y="72"/>
                  </a:cubicBezTo>
                  <a:lnTo>
                    <a:pt x="38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476" name="Oval 24">
              <a:extLst>
                <a:ext uri="{FF2B5EF4-FFF2-40B4-BE49-F238E27FC236}">
                  <a16:creationId xmlns:a16="http://schemas.microsoft.com/office/drawing/2014/main" id="{5DB3FE57-BE25-4C4C-A5C8-6E9C700E74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9129" y="-749830"/>
              <a:ext cx="1584326" cy="1565275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477" name="Freeform 25">
              <a:extLst>
                <a:ext uri="{FF2B5EF4-FFF2-40B4-BE49-F238E27FC236}">
                  <a16:creationId xmlns:a16="http://schemas.microsoft.com/office/drawing/2014/main" id="{CC038324-45B3-4523-9C24-50DC792F59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4704" y="-259293"/>
              <a:ext cx="1266825" cy="647700"/>
            </a:xfrm>
            <a:custGeom>
              <a:avLst/>
              <a:gdLst>
                <a:gd name="T0" fmla="*/ 0 w 235"/>
                <a:gd name="T1" fmla="*/ 26 h 121"/>
                <a:gd name="T2" fmla="*/ 112 w 235"/>
                <a:gd name="T3" fmla="*/ 0 h 121"/>
                <a:gd name="T4" fmla="*/ 235 w 235"/>
                <a:gd name="T5" fmla="*/ 26 h 121"/>
                <a:gd name="T6" fmla="*/ 235 w 235"/>
                <a:gd name="T7" fmla="*/ 71 h 121"/>
                <a:gd name="T8" fmla="*/ 118 w 235"/>
                <a:gd name="T9" fmla="*/ 121 h 121"/>
                <a:gd name="T10" fmla="*/ 0 w 235"/>
                <a:gd name="T11" fmla="*/ 67 h 121"/>
                <a:gd name="T12" fmla="*/ 0 w 235"/>
                <a:gd name="T13" fmla="*/ 2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121">
                  <a:moveTo>
                    <a:pt x="0" y="26"/>
                  </a:moveTo>
                  <a:cubicBezTo>
                    <a:pt x="0" y="26"/>
                    <a:pt x="29" y="0"/>
                    <a:pt x="112" y="0"/>
                  </a:cubicBezTo>
                  <a:cubicBezTo>
                    <a:pt x="195" y="0"/>
                    <a:pt x="235" y="26"/>
                    <a:pt x="235" y="26"/>
                  </a:cubicBezTo>
                  <a:cubicBezTo>
                    <a:pt x="235" y="71"/>
                    <a:pt x="235" y="71"/>
                    <a:pt x="235" y="71"/>
                  </a:cubicBezTo>
                  <a:cubicBezTo>
                    <a:pt x="235" y="71"/>
                    <a:pt x="205" y="121"/>
                    <a:pt x="118" y="121"/>
                  </a:cubicBezTo>
                  <a:cubicBezTo>
                    <a:pt x="32" y="120"/>
                    <a:pt x="0" y="67"/>
                    <a:pt x="0" y="67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478" name="Oval 26">
              <a:extLst>
                <a:ext uri="{FF2B5EF4-FFF2-40B4-BE49-F238E27FC236}">
                  <a16:creationId xmlns:a16="http://schemas.microsoft.com/office/drawing/2014/main" id="{C1BC2C58-BE06-4E5C-906C-A6263A93BD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3316" y="526520"/>
              <a:ext cx="87313" cy="85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479" name="Oval 27">
              <a:extLst>
                <a:ext uri="{FF2B5EF4-FFF2-40B4-BE49-F238E27FC236}">
                  <a16:creationId xmlns:a16="http://schemas.microsoft.com/office/drawing/2014/main" id="{1F0097D2-C6F5-4154-BD31-23BA1AF6C5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1954" y="526520"/>
              <a:ext cx="85725" cy="85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480" name="Freeform 28">
              <a:extLst>
                <a:ext uri="{FF2B5EF4-FFF2-40B4-BE49-F238E27FC236}">
                  <a16:creationId xmlns:a16="http://schemas.microsoft.com/office/drawing/2014/main" id="{E04CFE23-CA0C-4D16-8BC8-F2B6400B7A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6179" y="569383"/>
              <a:ext cx="528638" cy="53975"/>
            </a:xfrm>
            <a:custGeom>
              <a:avLst/>
              <a:gdLst>
                <a:gd name="T0" fmla="*/ 0 w 98"/>
                <a:gd name="T1" fmla="*/ 1 h 10"/>
                <a:gd name="T2" fmla="*/ 52 w 98"/>
                <a:gd name="T3" fmla="*/ 8 h 10"/>
                <a:gd name="T4" fmla="*/ 98 w 98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8" h="10">
                  <a:moveTo>
                    <a:pt x="0" y="1"/>
                  </a:moveTo>
                  <a:cubicBezTo>
                    <a:pt x="0" y="1"/>
                    <a:pt x="16" y="10"/>
                    <a:pt x="52" y="8"/>
                  </a:cubicBezTo>
                  <a:cubicBezTo>
                    <a:pt x="88" y="6"/>
                    <a:pt x="98" y="0"/>
                    <a:pt x="98" y="0"/>
                  </a:cubicBezTo>
                </a:path>
              </a:pathLst>
            </a:custGeom>
            <a:noFill/>
            <a:ln w="2222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481" name="Oval 29">
              <a:extLst>
                <a:ext uri="{FF2B5EF4-FFF2-40B4-BE49-F238E27FC236}">
                  <a16:creationId xmlns:a16="http://schemas.microsoft.com/office/drawing/2014/main" id="{AD92CBF0-AD9C-4D0F-810C-C721DAA0F0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6629" y="-98955"/>
              <a:ext cx="269875" cy="268288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482" name="Oval 30">
              <a:extLst>
                <a:ext uri="{FF2B5EF4-FFF2-40B4-BE49-F238E27FC236}">
                  <a16:creationId xmlns:a16="http://schemas.microsoft.com/office/drawing/2014/main" id="{41C8106E-596F-4636-B844-135072A575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2354" y="-13230"/>
              <a:ext cx="96838" cy="968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483" name="Oval 31">
              <a:extLst>
                <a:ext uri="{FF2B5EF4-FFF2-40B4-BE49-F238E27FC236}">
                  <a16:creationId xmlns:a16="http://schemas.microsoft.com/office/drawing/2014/main" id="{7662D043-E04D-49F6-A2A6-152634ED8E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6717" y="-98955"/>
              <a:ext cx="269875" cy="268288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484" name="Oval 32">
              <a:extLst>
                <a:ext uri="{FF2B5EF4-FFF2-40B4-BE49-F238E27FC236}">
                  <a16:creationId xmlns:a16="http://schemas.microsoft.com/office/drawing/2014/main" id="{DD85FB75-E9AF-4150-A3B8-EA219E07AD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4029" y="-13230"/>
              <a:ext cx="96838" cy="968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485" name="Freeform 33">
              <a:extLst>
                <a:ext uri="{FF2B5EF4-FFF2-40B4-BE49-F238E27FC236}">
                  <a16:creationId xmlns:a16="http://schemas.microsoft.com/office/drawing/2014/main" id="{5E4CA234-1FB5-4AE8-A0C4-74BF2CEFC3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7204" y="948795"/>
              <a:ext cx="1912938" cy="1673225"/>
            </a:xfrm>
            <a:custGeom>
              <a:avLst/>
              <a:gdLst>
                <a:gd name="T0" fmla="*/ 32 w 355"/>
                <a:gd name="T1" fmla="*/ 26 h 313"/>
                <a:gd name="T2" fmla="*/ 179 w 355"/>
                <a:gd name="T3" fmla="*/ 1 h 313"/>
                <a:gd name="T4" fmla="*/ 355 w 355"/>
                <a:gd name="T5" fmla="*/ 41 h 313"/>
                <a:gd name="T6" fmla="*/ 179 w 355"/>
                <a:gd name="T7" fmla="*/ 308 h 313"/>
                <a:gd name="T8" fmla="*/ 0 w 355"/>
                <a:gd name="T9" fmla="*/ 38 h 313"/>
                <a:gd name="T10" fmla="*/ 32 w 355"/>
                <a:gd name="T11" fmla="*/ 26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5" h="313">
                  <a:moveTo>
                    <a:pt x="32" y="26"/>
                  </a:moveTo>
                  <a:cubicBezTo>
                    <a:pt x="32" y="26"/>
                    <a:pt x="78" y="0"/>
                    <a:pt x="179" y="1"/>
                  </a:cubicBezTo>
                  <a:cubicBezTo>
                    <a:pt x="281" y="2"/>
                    <a:pt x="355" y="41"/>
                    <a:pt x="355" y="41"/>
                  </a:cubicBezTo>
                  <a:cubicBezTo>
                    <a:pt x="355" y="41"/>
                    <a:pt x="324" y="302"/>
                    <a:pt x="179" y="308"/>
                  </a:cubicBezTo>
                  <a:cubicBezTo>
                    <a:pt x="35" y="313"/>
                    <a:pt x="0" y="38"/>
                    <a:pt x="0" y="38"/>
                  </a:cubicBezTo>
                  <a:lnTo>
                    <a:pt x="32" y="26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486" name="Freeform 36">
              <a:extLst>
                <a:ext uri="{FF2B5EF4-FFF2-40B4-BE49-F238E27FC236}">
                  <a16:creationId xmlns:a16="http://schemas.microsoft.com/office/drawing/2014/main" id="{9B0B144E-8144-40DB-AF7C-15D7CD0758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9916" y="3568170"/>
              <a:ext cx="393700" cy="417513"/>
            </a:xfrm>
            <a:custGeom>
              <a:avLst/>
              <a:gdLst>
                <a:gd name="T0" fmla="*/ 0 w 73"/>
                <a:gd name="T1" fmla="*/ 11 h 78"/>
                <a:gd name="T2" fmla="*/ 12 w 73"/>
                <a:gd name="T3" fmla="*/ 4 h 78"/>
                <a:gd name="T4" fmla="*/ 29 w 73"/>
                <a:gd name="T5" fmla="*/ 12 h 78"/>
                <a:gd name="T6" fmla="*/ 48 w 73"/>
                <a:gd name="T7" fmla="*/ 30 h 78"/>
                <a:gd name="T8" fmla="*/ 70 w 73"/>
                <a:gd name="T9" fmla="*/ 67 h 78"/>
                <a:gd name="T10" fmla="*/ 63 w 73"/>
                <a:gd name="T11" fmla="*/ 78 h 78"/>
                <a:gd name="T12" fmla="*/ 13 w 73"/>
                <a:gd name="T13" fmla="*/ 78 h 78"/>
                <a:gd name="T14" fmla="*/ 0 w 73"/>
                <a:gd name="T15" fmla="*/ 65 h 78"/>
                <a:gd name="T16" fmla="*/ 0 w 73"/>
                <a:gd name="T17" fmla="*/ 1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78">
                  <a:moveTo>
                    <a:pt x="0" y="11"/>
                  </a:moveTo>
                  <a:cubicBezTo>
                    <a:pt x="0" y="4"/>
                    <a:pt x="6" y="0"/>
                    <a:pt x="12" y="4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6" y="16"/>
                    <a:pt x="44" y="23"/>
                    <a:pt x="48" y="30"/>
                  </a:cubicBezTo>
                  <a:cubicBezTo>
                    <a:pt x="70" y="67"/>
                    <a:pt x="70" y="67"/>
                    <a:pt x="70" y="67"/>
                  </a:cubicBezTo>
                  <a:cubicBezTo>
                    <a:pt x="73" y="73"/>
                    <a:pt x="70" y="78"/>
                    <a:pt x="63" y="78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6" y="78"/>
                    <a:pt x="0" y="73"/>
                    <a:pt x="0" y="6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487" name="Freeform 37">
              <a:extLst>
                <a:ext uri="{FF2B5EF4-FFF2-40B4-BE49-F238E27FC236}">
                  <a16:creationId xmlns:a16="http://schemas.microsoft.com/office/drawing/2014/main" id="{AD125312-717C-4D16-801A-6D96CDE24CD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1017" y="3568170"/>
              <a:ext cx="392113" cy="417513"/>
            </a:xfrm>
            <a:custGeom>
              <a:avLst/>
              <a:gdLst>
                <a:gd name="T0" fmla="*/ 73 w 73"/>
                <a:gd name="T1" fmla="*/ 11 h 78"/>
                <a:gd name="T2" fmla="*/ 61 w 73"/>
                <a:gd name="T3" fmla="*/ 4 h 78"/>
                <a:gd name="T4" fmla="*/ 44 w 73"/>
                <a:gd name="T5" fmla="*/ 12 h 78"/>
                <a:gd name="T6" fmla="*/ 26 w 73"/>
                <a:gd name="T7" fmla="*/ 30 h 78"/>
                <a:gd name="T8" fmla="*/ 4 w 73"/>
                <a:gd name="T9" fmla="*/ 67 h 78"/>
                <a:gd name="T10" fmla="*/ 10 w 73"/>
                <a:gd name="T11" fmla="*/ 78 h 78"/>
                <a:gd name="T12" fmla="*/ 60 w 73"/>
                <a:gd name="T13" fmla="*/ 78 h 78"/>
                <a:gd name="T14" fmla="*/ 73 w 73"/>
                <a:gd name="T15" fmla="*/ 65 h 78"/>
                <a:gd name="T16" fmla="*/ 73 w 73"/>
                <a:gd name="T17" fmla="*/ 1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78">
                  <a:moveTo>
                    <a:pt x="73" y="11"/>
                  </a:moveTo>
                  <a:cubicBezTo>
                    <a:pt x="73" y="4"/>
                    <a:pt x="68" y="0"/>
                    <a:pt x="61" y="4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38" y="16"/>
                    <a:pt x="30" y="23"/>
                    <a:pt x="26" y="30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73"/>
                    <a:pt x="3" y="78"/>
                    <a:pt x="1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7" y="78"/>
                    <a:pt x="73" y="73"/>
                    <a:pt x="73" y="65"/>
                  </a:cubicBezTo>
                  <a:lnTo>
                    <a:pt x="73" y="11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488" name="Freeform 38">
              <a:extLst>
                <a:ext uri="{FF2B5EF4-FFF2-40B4-BE49-F238E27FC236}">
                  <a16:creationId xmlns:a16="http://schemas.microsoft.com/office/drawing/2014/main" id="{97EC6848-51B9-49F2-9D8A-D46E43CCBD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1816" y="3098270"/>
              <a:ext cx="1676401" cy="449263"/>
            </a:xfrm>
            <a:custGeom>
              <a:avLst/>
              <a:gdLst>
                <a:gd name="T0" fmla="*/ 311 w 311"/>
                <a:gd name="T1" fmla="*/ 20 h 84"/>
                <a:gd name="T2" fmla="*/ 291 w 311"/>
                <a:gd name="T3" fmla="*/ 0 h 84"/>
                <a:gd name="T4" fmla="*/ 20 w 311"/>
                <a:gd name="T5" fmla="*/ 0 h 84"/>
                <a:gd name="T6" fmla="*/ 0 w 311"/>
                <a:gd name="T7" fmla="*/ 20 h 84"/>
                <a:gd name="T8" fmla="*/ 0 w 311"/>
                <a:gd name="T9" fmla="*/ 65 h 84"/>
                <a:gd name="T10" fmla="*/ 20 w 311"/>
                <a:gd name="T11" fmla="*/ 84 h 84"/>
                <a:gd name="T12" fmla="*/ 291 w 311"/>
                <a:gd name="T13" fmla="*/ 84 h 84"/>
                <a:gd name="T14" fmla="*/ 311 w 311"/>
                <a:gd name="T15" fmla="*/ 65 h 84"/>
                <a:gd name="T16" fmla="*/ 311 w 311"/>
                <a:gd name="T17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1" h="84">
                  <a:moveTo>
                    <a:pt x="311" y="20"/>
                  </a:moveTo>
                  <a:cubicBezTo>
                    <a:pt x="311" y="9"/>
                    <a:pt x="302" y="0"/>
                    <a:pt x="29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6"/>
                    <a:pt x="9" y="84"/>
                    <a:pt x="20" y="84"/>
                  </a:cubicBezTo>
                  <a:cubicBezTo>
                    <a:pt x="291" y="84"/>
                    <a:pt x="291" y="84"/>
                    <a:pt x="291" y="84"/>
                  </a:cubicBezTo>
                  <a:cubicBezTo>
                    <a:pt x="302" y="84"/>
                    <a:pt x="311" y="76"/>
                    <a:pt x="311" y="65"/>
                  </a:cubicBezTo>
                  <a:lnTo>
                    <a:pt x="311" y="20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489" name="Freeform 39">
              <a:extLst>
                <a:ext uri="{FF2B5EF4-FFF2-40B4-BE49-F238E27FC236}">
                  <a16:creationId xmlns:a16="http://schemas.microsoft.com/office/drawing/2014/main" id="{6AF99560-0021-496D-A1AD-543E53197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1816" y="3231620"/>
              <a:ext cx="1676401" cy="273050"/>
            </a:xfrm>
            <a:custGeom>
              <a:avLst/>
              <a:gdLst>
                <a:gd name="T0" fmla="*/ 311 w 311"/>
                <a:gd name="T1" fmla="*/ 0 h 51"/>
                <a:gd name="T2" fmla="*/ 279 w 311"/>
                <a:gd name="T3" fmla="*/ 0 h 51"/>
                <a:gd name="T4" fmla="*/ 272 w 311"/>
                <a:gd name="T5" fmla="*/ 6 h 51"/>
                <a:gd name="T6" fmla="*/ 133 w 311"/>
                <a:gd name="T7" fmla="*/ 6 h 51"/>
                <a:gd name="T8" fmla="*/ 126 w 311"/>
                <a:gd name="T9" fmla="*/ 0 h 51"/>
                <a:gd name="T10" fmla="*/ 0 w 311"/>
                <a:gd name="T11" fmla="*/ 0 h 51"/>
                <a:gd name="T12" fmla="*/ 0 w 311"/>
                <a:gd name="T13" fmla="*/ 40 h 51"/>
                <a:gd name="T14" fmla="*/ 3 w 311"/>
                <a:gd name="T15" fmla="*/ 51 h 51"/>
                <a:gd name="T16" fmla="*/ 307 w 311"/>
                <a:gd name="T17" fmla="*/ 51 h 51"/>
                <a:gd name="T18" fmla="*/ 311 w 311"/>
                <a:gd name="T19" fmla="*/ 40 h 51"/>
                <a:gd name="T20" fmla="*/ 311 w 311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1" h="51">
                  <a:moveTo>
                    <a:pt x="311" y="0"/>
                  </a:moveTo>
                  <a:cubicBezTo>
                    <a:pt x="279" y="0"/>
                    <a:pt x="279" y="0"/>
                    <a:pt x="279" y="0"/>
                  </a:cubicBezTo>
                  <a:cubicBezTo>
                    <a:pt x="279" y="3"/>
                    <a:pt x="276" y="6"/>
                    <a:pt x="272" y="6"/>
                  </a:cubicBezTo>
                  <a:cubicBezTo>
                    <a:pt x="133" y="6"/>
                    <a:pt x="133" y="6"/>
                    <a:pt x="133" y="6"/>
                  </a:cubicBezTo>
                  <a:cubicBezTo>
                    <a:pt x="130" y="6"/>
                    <a:pt x="127" y="3"/>
                    <a:pt x="1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1" y="48"/>
                    <a:pt x="3" y="51"/>
                  </a:cubicBezTo>
                  <a:cubicBezTo>
                    <a:pt x="307" y="51"/>
                    <a:pt x="307" y="51"/>
                    <a:pt x="307" y="51"/>
                  </a:cubicBezTo>
                  <a:cubicBezTo>
                    <a:pt x="309" y="48"/>
                    <a:pt x="311" y="44"/>
                    <a:pt x="311" y="40"/>
                  </a:cubicBezTo>
                  <a:lnTo>
                    <a:pt x="311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490" name="Freeform 40">
              <a:extLst>
                <a:ext uri="{FF2B5EF4-FFF2-40B4-BE49-F238E27FC236}">
                  <a16:creationId xmlns:a16="http://schemas.microsoft.com/office/drawing/2014/main" id="{03EEB90B-EE47-4054-949E-0E911A7B68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3104" y="3547533"/>
              <a:ext cx="1373188" cy="433388"/>
            </a:xfrm>
            <a:custGeom>
              <a:avLst/>
              <a:gdLst>
                <a:gd name="T0" fmla="*/ 252 w 255"/>
                <a:gd name="T1" fmla="*/ 8 h 81"/>
                <a:gd name="T2" fmla="*/ 248 w 255"/>
                <a:gd name="T3" fmla="*/ 0 h 81"/>
                <a:gd name="T4" fmla="*/ 7 w 255"/>
                <a:gd name="T5" fmla="*/ 0 h 81"/>
                <a:gd name="T6" fmla="*/ 2 w 255"/>
                <a:gd name="T7" fmla="*/ 8 h 81"/>
                <a:gd name="T8" fmla="*/ 42 w 255"/>
                <a:gd name="T9" fmla="*/ 73 h 81"/>
                <a:gd name="T10" fmla="*/ 56 w 255"/>
                <a:gd name="T11" fmla="*/ 81 h 81"/>
                <a:gd name="T12" fmla="*/ 198 w 255"/>
                <a:gd name="T13" fmla="*/ 81 h 81"/>
                <a:gd name="T14" fmla="*/ 212 w 255"/>
                <a:gd name="T15" fmla="*/ 73 h 81"/>
                <a:gd name="T16" fmla="*/ 252 w 255"/>
                <a:gd name="T17" fmla="*/ 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" h="81">
                  <a:moveTo>
                    <a:pt x="252" y="8"/>
                  </a:moveTo>
                  <a:cubicBezTo>
                    <a:pt x="255" y="4"/>
                    <a:pt x="253" y="0"/>
                    <a:pt x="24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0"/>
                    <a:pt x="0" y="4"/>
                    <a:pt x="2" y="8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45" y="77"/>
                    <a:pt x="51" y="81"/>
                    <a:pt x="56" y="81"/>
                  </a:cubicBezTo>
                  <a:cubicBezTo>
                    <a:pt x="198" y="81"/>
                    <a:pt x="198" y="81"/>
                    <a:pt x="198" y="81"/>
                  </a:cubicBezTo>
                  <a:cubicBezTo>
                    <a:pt x="203" y="81"/>
                    <a:pt x="210" y="77"/>
                    <a:pt x="212" y="73"/>
                  </a:cubicBezTo>
                  <a:lnTo>
                    <a:pt x="252" y="8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491" name="Oval 49">
              <a:extLst>
                <a:ext uri="{FF2B5EF4-FFF2-40B4-BE49-F238E27FC236}">
                  <a16:creationId xmlns:a16="http://schemas.microsoft.com/office/drawing/2014/main" id="{D8C6CCD1-7727-4D28-8AE8-EC0D6414E3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6204" y="3461808"/>
              <a:ext cx="42863" cy="38100"/>
            </a:xfrm>
            <a:prstGeom prst="ellipse">
              <a:avLst/>
            </a:prstGeom>
            <a:solidFill>
              <a:srgbClr val="EBD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492" name="Oval 50">
              <a:extLst>
                <a:ext uri="{FF2B5EF4-FFF2-40B4-BE49-F238E27FC236}">
                  <a16:creationId xmlns:a16="http://schemas.microsoft.com/office/drawing/2014/main" id="{FFDA9F80-3939-44C5-B9FE-57CBCD09B3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7317" y="3468158"/>
              <a:ext cx="20638" cy="25400"/>
            </a:xfrm>
            <a:prstGeom prst="ellipse">
              <a:avLst/>
            </a:prstGeom>
            <a:solidFill>
              <a:srgbClr val="775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493" name="Oval 51">
              <a:extLst>
                <a:ext uri="{FF2B5EF4-FFF2-40B4-BE49-F238E27FC236}">
                  <a16:creationId xmlns:a16="http://schemas.microsoft.com/office/drawing/2014/main" id="{14D0490F-84A8-4857-81F0-F164C6551E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2079" y="3477683"/>
              <a:ext cx="11113" cy="6350"/>
            </a:xfrm>
            <a:prstGeom prst="ellipse">
              <a:avLst/>
            </a:prstGeom>
            <a:solidFill>
              <a:srgbClr val="543C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494" name="Oval 52">
              <a:extLst>
                <a:ext uri="{FF2B5EF4-FFF2-40B4-BE49-F238E27FC236}">
                  <a16:creationId xmlns:a16="http://schemas.microsoft.com/office/drawing/2014/main" id="{EE389ECD-D30C-4FC2-8106-53822552D7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5092" y="3434820"/>
              <a:ext cx="69850" cy="69850"/>
            </a:xfrm>
            <a:prstGeom prst="ellipse">
              <a:avLst/>
            </a:prstGeom>
            <a:solidFill>
              <a:srgbClr val="775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495" name="Oval 53">
              <a:extLst>
                <a:ext uri="{FF2B5EF4-FFF2-40B4-BE49-F238E27FC236}">
                  <a16:creationId xmlns:a16="http://schemas.microsoft.com/office/drawing/2014/main" id="{C5244898-BC8E-4258-AD68-70B31AFE78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1442" y="3445933"/>
              <a:ext cx="53975" cy="53975"/>
            </a:xfrm>
            <a:prstGeom prst="ellipse">
              <a:avLst/>
            </a:prstGeom>
            <a:solidFill>
              <a:srgbClr val="EBD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496" name="Oval 55">
              <a:extLst>
                <a:ext uri="{FF2B5EF4-FFF2-40B4-BE49-F238E27FC236}">
                  <a16:creationId xmlns:a16="http://schemas.microsoft.com/office/drawing/2014/main" id="{69A04EB8-90B0-4524-B690-62C6A7E7FE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4279" y="3195108"/>
              <a:ext cx="366713" cy="3683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497" name="Oval 56">
              <a:extLst>
                <a:ext uri="{FF2B5EF4-FFF2-40B4-BE49-F238E27FC236}">
                  <a16:creationId xmlns:a16="http://schemas.microsoft.com/office/drawing/2014/main" id="{DC2C493A-FE13-4F9A-8C12-EE2AFACF3E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0154" y="3210983"/>
              <a:ext cx="334963" cy="331788"/>
            </a:xfrm>
            <a:prstGeom prst="ellipse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498" name="Oval 57">
              <a:extLst>
                <a:ext uri="{FF2B5EF4-FFF2-40B4-BE49-F238E27FC236}">
                  <a16:creationId xmlns:a16="http://schemas.microsoft.com/office/drawing/2014/main" id="{8258B291-9799-4ED2-830C-4755445438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0004" y="3280833"/>
              <a:ext cx="200025" cy="196850"/>
            </a:xfrm>
            <a:prstGeom prst="ellipse">
              <a:avLst/>
            </a:prstGeom>
            <a:solidFill>
              <a:schemeClr val="tx1">
                <a:lumMod val="95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grpSp>
          <p:nvGrpSpPr>
            <p:cNvPr id="499" name="Group 498">
              <a:extLst>
                <a:ext uri="{FF2B5EF4-FFF2-40B4-BE49-F238E27FC236}">
                  <a16:creationId xmlns:a16="http://schemas.microsoft.com/office/drawing/2014/main" id="{AF349446-3B3E-47F1-82EF-540DDD6BC92B}"/>
                </a:ext>
              </a:extLst>
            </p:cNvPr>
            <p:cNvGrpSpPr/>
            <p:nvPr/>
          </p:nvGrpSpPr>
          <p:grpSpPr>
            <a:xfrm>
              <a:off x="1722966" y="1077383"/>
              <a:ext cx="1084263" cy="3084513"/>
              <a:chOff x="1722966" y="1077383"/>
              <a:chExt cx="1084263" cy="3084513"/>
            </a:xfrm>
          </p:grpSpPr>
          <p:sp>
            <p:nvSpPr>
              <p:cNvPr id="556" name="Freeform 8">
                <a:extLst>
                  <a:ext uri="{FF2B5EF4-FFF2-40B4-BE49-F238E27FC236}">
                    <a16:creationId xmlns:a16="http://schemas.microsoft.com/office/drawing/2014/main" id="{7F51BA1A-CCE4-42CA-B8D9-762F840136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5554" y="3617383"/>
                <a:ext cx="204788" cy="539750"/>
              </a:xfrm>
              <a:custGeom>
                <a:avLst/>
                <a:gdLst>
                  <a:gd name="T0" fmla="*/ 24 w 38"/>
                  <a:gd name="T1" fmla="*/ 101 h 101"/>
                  <a:gd name="T2" fmla="*/ 13 w 38"/>
                  <a:gd name="T3" fmla="*/ 94 h 101"/>
                  <a:gd name="T4" fmla="*/ 13 w 38"/>
                  <a:gd name="T5" fmla="*/ 10 h 101"/>
                  <a:gd name="T6" fmla="*/ 28 w 38"/>
                  <a:gd name="T7" fmla="*/ 1 h 101"/>
                  <a:gd name="T8" fmla="*/ 37 w 38"/>
                  <a:gd name="T9" fmla="*/ 16 h 101"/>
                  <a:gd name="T10" fmla="*/ 35 w 38"/>
                  <a:gd name="T11" fmla="*/ 84 h 101"/>
                  <a:gd name="T12" fmla="*/ 29 w 38"/>
                  <a:gd name="T13" fmla="*/ 100 h 101"/>
                  <a:gd name="T14" fmla="*/ 24 w 38"/>
                  <a:gd name="T15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101">
                    <a:moveTo>
                      <a:pt x="24" y="101"/>
                    </a:moveTo>
                    <a:cubicBezTo>
                      <a:pt x="20" y="101"/>
                      <a:pt x="15" y="98"/>
                      <a:pt x="13" y="94"/>
                    </a:cubicBezTo>
                    <a:cubicBezTo>
                      <a:pt x="0" y="65"/>
                      <a:pt x="12" y="15"/>
                      <a:pt x="13" y="10"/>
                    </a:cubicBezTo>
                    <a:cubicBezTo>
                      <a:pt x="15" y="3"/>
                      <a:pt x="22" y="0"/>
                      <a:pt x="28" y="1"/>
                    </a:cubicBezTo>
                    <a:cubicBezTo>
                      <a:pt x="34" y="3"/>
                      <a:pt x="38" y="9"/>
                      <a:pt x="37" y="16"/>
                    </a:cubicBezTo>
                    <a:cubicBezTo>
                      <a:pt x="34" y="29"/>
                      <a:pt x="27" y="66"/>
                      <a:pt x="35" y="84"/>
                    </a:cubicBezTo>
                    <a:cubicBezTo>
                      <a:pt x="38" y="90"/>
                      <a:pt x="35" y="97"/>
                      <a:pt x="29" y="100"/>
                    </a:cubicBezTo>
                    <a:cubicBezTo>
                      <a:pt x="28" y="100"/>
                      <a:pt x="26" y="101"/>
                      <a:pt x="24" y="10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57" name="Freeform 9">
                <a:extLst>
                  <a:ext uri="{FF2B5EF4-FFF2-40B4-BE49-F238E27FC236}">
                    <a16:creationId xmlns:a16="http://schemas.microsoft.com/office/drawing/2014/main" id="{97124BEE-69D0-447B-8A98-835737001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6641" y="3606270"/>
                <a:ext cx="222250" cy="555625"/>
              </a:xfrm>
              <a:custGeom>
                <a:avLst/>
                <a:gdLst>
                  <a:gd name="T0" fmla="*/ 24 w 41"/>
                  <a:gd name="T1" fmla="*/ 103 h 104"/>
                  <a:gd name="T2" fmla="*/ 13 w 41"/>
                  <a:gd name="T3" fmla="*/ 96 h 104"/>
                  <a:gd name="T4" fmla="*/ 16 w 41"/>
                  <a:gd name="T5" fmla="*/ 10 h 104"/>
                  <a:gd name="T6" fmla="*/ 31 w 41"/>
                  <a:gd name="T7" fmla="*/ 1 h 104"/>
                  <a:gd name="T8" fmla="*/ 39 w 41"/>
                  <a:gd name="T9" fmla="*/ 16 h 104"/>
                  <a:gd name="T10" fmla="*/ 35 w 41"/>
                  <a:gd name="T11" fmla="*/ 86 h 104"/>
                  <a:gd name="T12" fmla="*/ 29 w 41"/>
                  <a:gd name="T13" fmla="*/ 102 h 104"/>
                  <a:gd name="T14" fmla="*/ 24 w 41"/>
                  <a:gd name="T15" fmla="*/ 10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104">
                    <a:moveTo>
                      <a:pt x="24" y="103"/>
                    </a:moveTo>
                    <a:cubicBezTo>
                      <a:pt x="19" y="104"/>
                      <a:pt x="15" y="101"/>
                      <a:pt x="13" y="96"/>
                    </a:cubicBezTo>
                    <a:cubicBezTo>
                      <a:pt x="0" y="67"/>
                      <a:pt x="14" y="15"/>
                      <a:pt x="16" y="10"/>
                    </a:cubicBezTo>
                    <a:cubicBezTo>
                      <a:pt x="18" y="3"/>
                      <a:pt x="24" y="0"/>
                      <a:pt x="31" y="1"/>
                    </a:cubicBezTo>
                    <a:cubicBezTo>
                      <a:pt x="37" y="3"/>
                      <a:pt x="41" y="10"/>
                      <a:pt x="39" y="16"/>
                    </a:cubicBezTo>
                    <a:cubicBezTo>
                      <a:pt x="34" y="35"/>
                      <a:pt x="28" y="71"/>
                      <a:pt x="35" y="86"/>
                    </a:cubicBezTo>
                    <a:cubicBezTo>
                      <a:pt x="38" y="93"/>
                      <a:pt x="35" y="100"/>
                      <a:pt x="29" y="102"/>
                    </a:cubicBezTo>
                    <a:cubicBezTo>
                      <a:pt x="27" y="103"/>
                      <a:pt x="26" y="103"/>
                      <a:pt x="24" y="103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58" name="Freeform 10">
                <a:extLst>
                  <a:ext uri="{FF2B5EF4-FFF2-40B4-BE49-F238E27FC236}">
                    <a16:creationId xmlns:a16="http://schemas.microsoft.com/office/drawing/2014/main" id="{5E7B3E71-C1C9-4086-87B2-92F968D06D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2966" y="3633258"/>
                <a:ext cx="227013" cy="528638"/>
              </a:xfrm>
              <a:custGeom>
                <a:avLst/>
                <a:gdLst>
                  <a:gd name="T0" fmla="*/ 25 w 42"/>
                  <a:gd name="T1" fmla="*/ 99 h 99"/>
                  <a:gd name="T2" fmla="*/ 14 w 42"/>
                  <a:gd name="T3" fmla="*/ 92 h 99"/>
                  <a:gd name="T4" fmla="*/ 17 w 42"/>
                  <a:gd name="T5" fmla="*/ 10 h 99"/>
                  <a:gd name="T6" fmla="*/ 32 w 42"/>
                  <a:gd name="T7" fmla="*/ 2 h 99"/>
                  <a:gd name="T8" fmla="*/ 40 w 42"/>
                  <a:gd name="T9" fmla="*/ 18 h 99"/>
                  <a:gd name="T10" fmla="*/ 35 w 42"/>
                  <a:gd name="T11" fmla="*/ 82 h 99"/>
                  <a:gd name="T12" fmla="*/ 29 w 42"/>
                  <a:gd name="T13" fmla="*/ 98 h 99"/>
                  <a:gd name="T14" fmla="*/ 25 w 42"/>
                  <a:gd name="T15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99">
                    <a:moveTo>
                      <a:pt x="25" y="99"/>
                    </a:moveTo>
                    <a:cubicBezTo>
                      <a:pt x="20" y="99"/>
                      <a:pt x="16" y="97"/>
                      <a:pt x="14" y="92"/>
                    </a:cubicBezTo>
                    <a:cubicBezTo>
                      <a:pt x="0" y="63"/>
                      <a:pt x="15" y="16"/>
                      <a:pt x="17" y="10"/>
                    </a:cubicBezTo>
                    <a:cubicBezTo>
                      <a:pt x="19" y="4"/>
                      <a:pt x="26" y="0"/>
                      <a:pt x="32" y="2"/>
                    </a:cubicBezTo>
                    <a:cubicBezTo>
                      <a:pt x="38" y="4"/>
                      <a:pt x="42" y="11"/>
                      <a:pt x="40" y="18"/>
                    </a:cubicBezTo>
                    <a:cubicBezTo>
                      <a:pt x="36" y="30"/>
                      <a:pt x="28" y="65"/>
                      <a:pt x="35" y="82"/>
                    </a:cubicBezTo>
                    <a:cubicBezTo>
                      <a:pt x="38" y="88"/>
                      <a:pt x="35" y="95"/>
                      <a:pt x="29" y="98"/>
                    </a:cubicBezTo>
                    <a:cubicBezTo>
                      <a:pt x="28" y="99"/>
                      <a:pt x="26" y="99"/>
                      <a:pt x="25" y="9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grpSp>
            <p:nvGrpSpPr>
              <p:cNvPr id="559" name="Group 558">
                <a:extLst>
                  <a:ext uri="{FF2B5EF4-FFF2-40B4-BE49-F238E27FC236}">
                    <a16:creationId xmlns:a16="http://schemas.microsoft.com/office/drawing/2014/main" id="{6A9667BF-0DAD-426E-99B4-B3F1F2830394}"/>
                  </a:ext>
                </a:extLst>
              </p:cNvPr>
              <p:cNvGrpSpPr/>
              <p:nvPr/>
            </p:nvGrpSpPr>
            <p:grpSpPr>
              <a:xfrm>
                <a:off x="1749954" y="1077383"/>
                <a:ext cx="1057275" cy="2817813"/>
                <a:chOff x="1749954" y="1077383"/>
                <a:chExt cx="1057275" cy="2817813"/>
              </a:xfrm>
            </p:grpSpPr>
            <p:sp>
              <p:nvSpPr>
                <p:cNvPr id="560" name="Freeform 16">
                  <a:extLst>
                    <a:ext uri="{FF2B5EF4-FFF2-40B4-BE49-F238E27FC236}">
                      <a16:creationId xmlns:a16="http://schemas.microsoft.com/office/drawing/2014/main" id="{B7A0786A-F816-42CF-8513-F7094E6B13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76941" y="2206095"/>
                  <a:ext cx="388938" cy="433388"/>
                </a:xfrm>
                <a:custGeom>
                  <a:avLst/>
                  <a:gdLst>
                    <a:gd name="T0" fmla="*/ 72 w 72"/>
                    <a:gd name="T1" fmla="*/ 73 h 81"/>
                    <a:gd name="T2" fmla="*/ 49 w 72"/>
                    <a:gd name="T3" fmla="*/ 77 h 81"/>
                    <a:gd name="T4" fmla="*/ 5 w 72"/>
                    <a:gd name="T5" fmla="*/ 47 h 81"/>
                    <a:gd name="T6" fmla="*/ 3 w 72"/>
                    <a:gd name="T7" fmla="*/ 33 h 81"/>
                    <a:gd name="T8" fmla="*/ 25 w 72"/>
                    <a:gd name="T9" fmla="*/ 0 h 81"/>
                    <a:gd name="T10" fmla="*/ 27 w 72"/>
                    <a:gd name="T11" fmla="*/ 12 h 81"/>
                    <a:gd name="T12" fmla="*/ 14 w 72"/>
                    <a:gd name="T13" fmla="*/ 31 h 81"/>
                    <a:gd name="T14" fmla="*/ 17 w 72"/>
                    <a:gd name="T15" fmla="*/ 45 h 81"/>
                    <a:gd name="T16" fmla="*/ 47 w 72"/>
                    <a:gd name="T17" fmla="*/ 65 h 81"/>
                    <a:gd name="T18" fmla="*/ 70 w 72"/>
                    <a:gd name="T19" fmla="*/ 61 h 81"/>
                    <a:gd name="T20" fmla="*/ 72 w 72"/>
                    <a:gd name="T21" fmla="*/ 73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2" h="81">
                      <a:moveTo>
                        <a:pt x="72" y="73"/>
                      </a:moveTo>
                      <a:cubicBezTo>
                        <a:pt x="49" y="77"/>
                        <a:pt x="49" y="77"/>
                        <a:pt x="49" y="77"/>
                      </a:cubicBezTo>
                      <a:cubicBezTo>
                        <a:pt x="29" y="81"/>
                        <a:pt x="9" y="68"/>
                        <a:pt x="5" y="47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0" y="18"/>
                        <a:pt x="10" y="3"/>
                        <a:pt x="25" y="0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18" y="13"/>
                        <a:pt x="12" y="22"/>
                        <a:pt x="14" y="31"/>
                      </a:cubicBezTo>
                      <a:cubicBezTo>
                        <a:pt x="17" y="45"/>
                        <a:pt x="17" y="45"/>
                        <a:pt x="17" y="45"/>
                      </a:cubicBezTo>
                      <a:cubicBezTo>
                        <a:pt x="20" y="59"/>
                        <a:pt x="33" y="68"/>
                        <a:pt x="47" y="65"/>
                      </a:cubicBezTo>
                      <a:cubicBezTo>
                        <a:pt x="70" y="61"/>
                        <a:pt x="70" y="61"/>
                        <a:pt x="70" y="61"/>
                      </a:cubicBezTo>
                      <a:lnTo>
                        <a:pt x="72" y="73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1836">
                    <a:solidFill>
                      <a:srgbClr val="FFFFFF"/>
                    </a:solidFill>
                    <a:latin typeface="Segoe UI Semilight"/>
                  </a:endParaRPr>
                </a:p>
              </p:txBody>
            </p:sp>
            <p:sp>
              <p:nvSpPr>
                <p:cNvPr id="561" name="Freeform 5">
                  <a:extLst>
                    <a:ext uri="{FF2B5EF4-FFF2-40B4-BE49-F238E27FC236}">
                      <a16:creationId xmlns:a16="http://schemas.microsoft.com/office/drawing/2014/main" id="{3CF928C1-7B9E-499D-A3C1-87DF26FA9F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56366" y="3499908"/>
                  <a:ext cx="339725" cy="395288"/>
                </a:xfrm>
                <a:custGeom>
                  <a:avLst/>
                  <a:gdLst>
                    <a:gd name="T0" fmla="*/ 50 w 63"/>
                    <a:gd name="T1" fmla="*/ 74 h 74"/>
                    <a:gd name="T2" fmla="*/ 49 w 63"/>
                    <a:gd name="T3" fmla="*/ 74 h 74"/>
                    <a:gd name="T4" fmla="*/ 37 w 63"/>
                    <a:gd name="T5" fmla="*/ 62 h 74"/>
                    <a:gd name="T6" fmla="*/ 11 w 63"/>
                    <a:gd name="T7" fmla="*/ 25 h 74"/>
                    <a:gd name="T8" fmla="*/ 1 w 63"/>
                    <a:gd name="T9" fmla="*/ 11 h 74"/>
                    <a:gd name="T10" fmla="*/ 14 w 63"/>
                    <a:gd name="T11" fmla="*/ 1 h 74"/>
                    <a:gd name="T12" fmla="*/ 61 w 63"/>
                    <a:gd name="T13" fmla="*/ 63 h 74"/>
                    <a:gd name="T14" fmla="*/ 50 w 63"/>
                    <a:gd name="T15" fmla="*/ 74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3" h="74">
                      <a:moveTo>
                        <a:pt x="50" y="74"/>
                      </a:moveTo>
                      <a:cubicBezTo>
                        <a:pt x="50" y="74"/>
                        <a:pt x="49" y="74"/>
                        <a:pt x="49" y="74"/>
                      </a:cubicBezTo>
                      <a:cubicBezTo>
                        <a:pt x="43" y="74"/>
                        <a:pt x="37" y="69"/>
                        <a:pt x="37" y="62"/>
                      </a:cubicBezTo>
                      <a:cubicBezTo>
                        <a:pt x="38" y="30"/>
                        <a:pt x="12" y="25"/>
                        <a:pt x="11" y="25"/>
                      </a:cubicBezTo>
                      <a:cubicBezTo>
                        <a:pt x="4" y="24"/>
                        <a:pt x="0" y="18"/>
                        <a:pt x="1" y="11"/>
                      </a:cubicBezTo>
                      <a:cubicBezTo>
                        <a:pt x="2" y="5"/>
                        <a:pt x="8" y="0"/>
                        <a:pt x="14" y="1"/>
                      </a:cubicBezTo>
                      <a:cubicBezTo>
                        <a:pt x="31" y="4"/>
                        <a:pt x="63" y="20"/>
                        <a:pt x="61" y="63"/>
                      </a:cubicBezTo>
                      <a:cubicBezTo>
                        <a:pt x="61" y="69"/>
                        <a:pt x="56" y="74"/>
                        <a:pt x="50" y="74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</a:schemeClr>
                </a:solidFill>
                <a:ln>
                  <a:noFill/>
                </a:ln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1836">
                    <a:solidFill>
                      <a:srgbClr val="FFFFFF"/>
                    </a:solidFill>
                    <a:latin typeface="Segoe UI Semilight"/>
                  </a:endParaRPr>
                </a:p>
              </p:txBody>
            </p:sp>
            <p:sp>
              <p:nvSpPr>
                <p:cNvPr id="562" name="Freeform 6">
                  <a:extLst>
                    <a:ext uri="{FF2B5EF4-FFF2-40B4-BE49-F238E27FC236}">
                      <a16:creationId xmlns:a16="http://schemas.microsoft.com/office/drawing/2014/main" id="{8C6474FA-3A0B-4812-A15E-6419E10EC9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22991" y="2194983"/>
                  <a:ext cx="306388" cy="1144588"/>
                </a:xfrm>
                <a:custGeom>
                  <a:avLst/>
                  <a:gdLst>
                    <a:gd name="T0" fmla="*/ 0 w 57"/>
                    <a:gd name="T1" fmla="*/ 23 h 214"/>
                    <a:gd name="T2" fmla="*/ 28 w 57"/>
                    <a:gd name="T3" fmla="*/ 214 h 214"/>
                    <a:gd name="T4" fmla="*/ 57 w 57"/>
                    <a:gd name="T5" fmla="*/ 206 h 214"/>
                    <a:gd name="T6" fmla="*/ 53 w 57"/>
                    <a:gd name="T7" fmla="*/ 6 h 214"/>
                    <a:gd name="T8" fmla="*/ 40 w 57"/>
                    <a:gd name="T9" fmla="*/ 0 h 214"/>
                    <a:gd name="T10" fmla="*/ 0 w 57"/>
                    <a:gd name="T11" fmla="*/ 23 h 2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7" h="214">
                      <a:moveTo>
                        <a:pt x="0" y="23"/>
                      </a:moveTo>
                      <a:cubicBezTo>
                        <a:pt x="0" y="23"/>
                        <a:pt x="3" y="166"/>
                        <a:pt x="28" y="214"/>
                      </a:cubicBezTo>
                      <a:cubicBezTo>
                        <a:pt x="57" y="206"/>
                        <a:pt x="57" y="206"/>
                        <a:pt x="57" y="206"/>
                      </a:cubicBezTo>
                      <a:cubicBezTo>
                        <a:pt x="53" y="6"/>
                        <a:pt x="53" y="6"/>
                        <a:pt x="53" y="6"/>
                      </a:cubicBezTo>
                      <a:cubicBezTo>
                        <a:pt x="40" y="0"/>
                        <a:pt x="40" y="0"/>
                        <a:pt x="40" y="0"/>
                      </a:cubicBezTo>
                      <a:lnTo>
                        <a:pt x="0" y="23"/>
                      </a:ln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1836">
                    <a:solidFill>
                      <a:srgbClr val="FFFFFF"/>
                    </a:solidFill>
                    <a:latin typeface="Segoe UI Semilight"/>
                  </a:endParaRPr>
                </a:p>
              </p:txBody>
            </p:sp>
            <p:sp>
              <p:nvSpPr>
                <p:cNvPr id="563" name="Freeform 7">
                  <a:extLst>
                    <a:ext uri="{FF2B5EF4-FFF2-40B4-BE49-F238E27FC236}">
                      <a16:creationId xmlns:a16="http://schemas.microsoft.com/office/drawing/2014/main" id="{75549212-B56A-4B59-A665-129B5702B6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49954" y="2799820"/>
                  <a:ext cx="695325" cy="998538"/>
                </a:xfrm>
                <a:custGeom>
                  <a:avLst/>
                  <a:gdLst>
                    <a:gd name="T0" fmla="*/ 94 w 129"/>
                    <a:gd name="T1" fmla="*/ 185 h 187"/>
                    <a:gd name="T2" fmla="*/ 35 w 129"/>
                    <a:gd name="T3" fmla="*/ 186 h 187"/>
                    <a:gd name="T4" fmla="*/ 4 w 129"/>
                    <a:gd name="T5" fmla="*/ 148 h 187"/>
                    <a:gd name="T6" fmla="*/ 33 w 129"/>
                    <a:gd name="T7" fmla="*/ 25 h 187"/>
                    <a:gd name="T8" fmla="*/ 62 w 129"/>
                    <a:gd name="T9" fmla="*/ 1 h 187"/>
                    <a:gd name="T10" fmla="*/ 62 w 129"/>
                    <a:gd name="T11" fmla="*/ 1 h 187"/>
                    <a:gd name="T12" fmla="*/ 93 w 129"/>
                    <a:gd name="T13" fmla="*/ 24 h 187"/>
                    <a:gd name="T14" fmla="*/ 124 w 129"/>
                    <a:gd name="T15" fmla="*/ 146 h 187"/>
                    <a:gd name="T16" fmla="*/ 94 w 129"/>
                    <a:gd name="T17" fmla="*/ 185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9" h="187">
                      <a:moveTo>
                        <a:pt x="94" y="185"/>
                      </a:moveTo>
                      <a:cubicBezTo>
                        <a:pt x="35" y="186"/>
                        <a:pt x="35" y="186"/>
                        <a:pt x="35" y="186"/>
                      </a:cubicBezTo>
                      <a:cubicBezTo>
                        <a:pt x="15" y="187"/>
                        <a:pt x="0" y="168"/>
                        <a:pt x="4" y="148"/>
                      </a:cubicBezTo>
                      <a:cubicBezTo>
                        <a:pt x="33" y="25"/>
                        <a:pt x="33" y="25"/>
                        <a:pt x="33" y="25"/>
                      </a:cubicBezTo>
                      <a:cubicBezTo>
                        <a:pt x="36" y="11"/>
                        <a:pt x="48" y="1"/>
                        <a:pt x="62" y="1"/>
                      </a:cubicBezTo>
                      <a:cubicBezTo>
                        <a:pt x="62" y="1"/>
                        <a:pt x="62" y="1"/>
                        <a:pt x="62" y="1"/>
                      </a:cubicBezTo>
                      <a:cubicBezTo>
                        <a:pt x="77" y="0"/>
                        <a:pt x="90" y="10"/>
                        <a:pt x="93" y="24"/>
                      </a:cubicBezTo>
                      <a:cubicBezTo>
                        <a:pt x="124" y="146"/>
                        <a:pt x="124" y="146"/>
                        <a:pt x="124" y="146"/>
                      </a:cubicBezTo>
                      <a:cubicBezTo>
                        <a:pt x="129" y="166"/>
                        <a:pt x="114" y="185"/>
                        <a:pt x="94" y="185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1836">
                    <a:solidFill>
                      <a:srgbClr val="FFFFFF"/>
                    </a:solidFill>
                    <a:latin typeface="Segoe UI Semilight"/>
                  </a:endParaRPr>
                </a:p>
              </p:txBody>
            </p:sp>
            <p:sp>
              <p:nvSpPr>
                <p:cNvPr id="564" name="Freeform 11">
                  <a:extLst>
                    <a:ext uri="{FF2B5EF4-FFF2-40B4-BE49-F238E27FC236}">
                      <a16:creationId xmlns:a16="http://schemas.microsoft.com/office/drawing/2014/main" id="{304AB426-2CA6-4AE8-9152-C30486493C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43629" y="3242733"/>
                  <a:ext cx="258763" cy="250825"/>
                </a:xfrm>
                <a:custGeom>
                  <a:avLst/>
                  <a:gdLst>
                    <a:gd name="T0" fmla="*/ 47 w 48"/>
                    <a:gd name="T1" fmla="*/ 23 h 47"/>
                    <a:gd name="T2" fmla="*/ 24 w 48"/>
                    <a:gd name="T3" fmla="*/ 47 h 47"/>
                    <a:gd name="T4" fmla="*/ 0 w 48"/>
                    <a:gd name="T5" fmla="*/ 24 h 47"/>
                    <a:gd name="T6" fmla="*/ 23 w 48"/>
                    <a:gd name="T7" fmla="*/ 0 h 47"/>
                    <a:gd name="T8" fmla="*/ 47 w 48"/>
                    <a:gd name="T9" fmla="*/ 23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47">
                      <a:moveTo>
                        <a:pt x="47" y="23"/>
                      </a:moveTo>
                      <a:cubicBezTo>
                        <a:pt x="48" y="36"/>
                        <a:pt x="37" y="47"/>
                        <a:pt x="24" y="47"/>
                      </a:cubicBezTo>
                      <a:cubicBezTo>
                        <a:pt x="11" y="47"/>
                        <a:pt x="1" y="37"/>
                        <a:pt x="0" y="24"/>
                      </a:cubicBezTo>
                      <a:cubicBezTo>
                        <a:pt x="0" y="11"/>
                        <a:pt x="10" y="0"/>
                        <a:pt x="23" y="0"/>
                      </a:cubicBezTo>
                      <a:cubicBezTo>
                        <a:pt x="36" y="0"/>
                        <a:pt x="47" y="10"/>
                        <a:pt x="47" y="23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1836">
                    <a:solidFill>
                      <a:srgbClr val="FFFFFF"/>
                    </a:solidFill>
                    <a:latin typeface="Segoe UI Semilight"/>
                  </a:endParaRPr>
                </a:p>
              </p:txBody>
            </p:sp>
            <p:sp>
              <p:nvSpPr>
                <p:cNvPr id="565" name="Freeform 12">
                  <a:extLst>
                    <a:ext uri="{FF2B5EF4-FFF2-40B4-BE49-F238E27FC236}">
                      <a16:creationId xmlns:a16="http://schemas.microsoft.com/office/drawing/2014/main" id="{89B0DA6A-A694-46EC-AD67-2CA96E3DB7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70616" y="3264958"/>
                  <a:ext cx="204788" cy="203200"/>
                </a:xfrm>
                <a:custGeom>
                  <a:avLst/>
                  <a:gdLst>
                    <a:gd name="T0" fmla="*/ 38 w 38"/>
                    <a:gd name="T1" fmla="*/ 19 h 38"/>
                    <a:gd name="T2" fmla="*/ 19 w 38"/>
                    <a:gd name="T3" fmla="*/ 38 h 38"/>
                    <a:gd name="T4" fmla="*/ 0 w 38"/>
                    <a:gd name="T5" fmla="*/ 20 h 38"/>
                    <a:gd name="T6" fmla="*/ 18 w 38"/>
                    <a:gd name="T7" fmla="*/ 1 h 38"/>
                    <a:gd name="T8" fmla="*/ 38 w 38"/>
                    <a:gd name="T9" fmla="*/ 19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8">
                      <a:moveTo>
                        <a:pt x="38" y="19"/>
                      </a:moveTo>
                      <a:cubicBezTo>
                        <a:pt x="38" y="29"/>
                        <a:pt x="30" y="38"/>
                        <a:pt x="19" y="38"/>
                      </a:cubicBezTo>
                      <a:cubicBezTo>
                        <a:pt x="9" y="38"/>
                        <a:pt x="0" y="30"/>
                        <a:pt x="0" y="20"/>
                      </a:cubicBezTo>
                      <a:cubicBezTo>
                        <a:pt x="0" y="9"/>
                        <a:pt x="8" y="1"/>
                        <a:pt x="18" y="1"/>
                      </a:cubicBezTo>
                      <a:cubicBezTo>
                        <a:pt x="29" y="0"/>
                        <a:pt x="37" y="9"/>
                        <a:pt x="38" y="19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1836">
                    <a:solidFill>
                      <a:srgbClr val="FFFFFF"/>
                    </a:solidFill>
                    <a:latin typeface="Segoe UI Semilight"/>
                  </a:endParaRPr>
                </a:p>
              </p:txBody>
            </p:sp>
            <p:sp>
              <p:nvSpPr>
                <p:cNvPr id="566" name="Freeform 15">
                  <a:extLst>
                    <a:ext uri="{FF2B5EF4-FFF2-40B4-BE49-F238E27FC236}">
                      <a16:creationId xmlns:a16="http://schemas.microsoft.com/office/drawing/2014/main" id="{74B38DB0-5B40-4AB8-A08A-5EE512CE2D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65854" y="1151995"/>
                  <a:ext cx="706438" cy="1004888"/>
                </a:xfrm>
                <a:custGeom>
                  <a:avLst/>
                  <a:gdLst>
                    <a:gd name="T0" fmla="*/ 74 w 131"/>
                    <a:gd name="T1" fmla="*/ 0 h 188"/>
                    <a:gd name="T2" fmla="*/ 1 w 131"/>
                    <a:gd name="T3" fmla="*/ 179 h 188"/>
                    <a:gd name="T4" fmla="*/ 38 w 131"/>
                    <a:gd name="T5" fmla="*/ 188 h 188"/>
                    <a:gd name="T6" fmla="*/ 125 w 131"/>
                    <a:gd name="T7" fmla="*/ 85 h 188"/>
                    <a:gd name="T8" fmla="*/ 131 w 131"/>
                    <a:gd name="T9" fmla="*/ 2 h 188"/>
                    <a:gd name="T10" fmla="*/ 74 w 131"/>
                    <a:gd name="T11" fmla="*/ 0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1" h="188">
                      <a:moveTo>
                        <a:pt x="74" y="0"/>
                      </a:moveTo>
                      <a:cubicBezTo>
                        <a:pt x="74" y="0"/>
                        <a:pt x="0" y="125"/>
                        <a:pt x="1" y="179"/>
                      </a:cubicBezTo>
                      <a:cubicBezTo>
                        <a:pt x="38" y="188"/>
                        <a:pt x="38" y="188"/>
                        <a:pt x="38" y="188"/>
                      </a:cubicBezTo>
                      <a:cubicBezTo>
                        <a:pt x="125" y="85"/>
                        <a:pt x="125" y="85"/>
                        <a:pt x="125" y="85"/>
                      </a:cubicBezTo>
                      <a:cubicBezTo>
                        <a:pt x="131" y="2"/>
                        <a:pt x="131" y="2"/>
                        <a:pt x="131" y="2"/>
                      </a:cubicBezTo>
                      <a:lnTo>
                        <a:pt x="74" y="0"/>
                      </a:ln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1836">
                    <a:solidFill>
                      <a:srgbClr val="FFFFFF"/>
                    </a:solidFill>
                    <a:latin typeface="Segoe UI Semilight"/>
                  </a:endParaRPr>
                </a:p>
              </p:txBody>
            </p:sp>
            <p:sp>
              <p:nvSpPr>
                <p:cNvPr id="567" name="Freeform 17">
                  <a:extLst>
                    <a:ext uri="{FF2B5EF4-FFF2-40B4-BE49-F238E27FC236}">
                      <a16:creationId xmlns:a16="http://schemas.microsoft.com/office/drawing/2014/main" id="{28140CB9-7A8C-4034-8366-5C4846E649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30916" y="1928283"/>
                  <a:ext cx="485775" cy="481013"/>
                </a:xfrm>
                <a:custGeom>
                  <a:avLst/>
                  <a:gdLst>
                    <a:gd name="T0" fmla="*/ 85 w 90"/>
                    <a:gd name="T1" fmla="*/ 37 h 90"/>
                    <a:gd name="T2" fmla="*/ 53 w 90"/>
                    <a:gd name="T3" fmla="*/ 85 h 90"/>
                    <a:gd name="T4" fmla="*/ 5 w 90"/>
                    <a:gd name="T5" fmla="*/ 53 h 90"/>
                    <a:gd name="T6" fmla="*/ 37 w 90"/>
                    <a:gd name="T7" fmla="*/ 5 h 90"/>
                    <a:gd name="T8" fmla="*/ 85 w 90"/>
                    <a:gd name="T9" fmla="*/ 37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90">
                      <a:moveTo>
                        <a:pt x="85" y="37"/>
                      </a:moveTo>
                      <a:cubicBezTo>
                        <a:pt x="90" y="59"/>
                        <a:pt x="75" y="81"/>
                        <a:pt x="53" y="85"/>
                      </a:cubicBezTo>
                      <a:cubicBezTo>
                        <a:pt x="31" y="90"/>
                        <a:pt x="9" y="75"/>
                        <a:pt x="5" y="53"/>
                      </a:cubicBezTo>
                      <a:cubicBezTo>
                        <a:pt x="0" y="31"/>
                        <a:pt x="15" y="9"/>
                        <a:pt x="37" y="5"/>
                      </a:cubicBezTo>
                      <a:cubicBezTo>
                        <a:pt x="59" y="0"/>
                        <a:pt x="81" y="15"/>
                        <a:pt x="85" y="37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1836">
                    <a:solidFill>
                      <a:srgbClr val="FFFFFF"/>
                    </a:solidFill>
                    <a:latin typeface="Segoe UI Semilight"/>
                  </a:endParaRPr>
                </a:p>
              </p:txBody>
            </p:sp>
            <p:sp>
              <p:nvSpPr>
                <p:cNvPr id="568" name="Freeform 18">
                  <a:extLst>
                    <a:ext uri="{FF2B5EF4-FFF2-40B4-BE49-F238E27FC236}">
                      <a16:creationId xmlns:a16="http://schemas.microsoft.com/office/drawing/2014/main" id="{130A5B66-174A-494B-99B1-A169C25FD8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70616" y="2066395"/>
                  <a:ext cx="204788" cy="203200"/>
                </a:xfrm>
                <a:custGeom>
                  <a:avLst/>
                  <a:gdLst>
                    <a:gd name="T0" fmla="*/ 2 w 38"/>
                    <a:gd name="T1" fmla="*/ 22 h 38"/>
                    <a:gd name="T2" fmla="*/ 22 w 38"/>
                    <a:gd name="T3" fmla="*/ 36 h 38"/>
                    <a:gd name="T4" fmla="*/ 36 w 38"/>
                    <a:gd name="T5" fmla="*/ 16 h 38"/>
                    <a:gd name="T6" fmla="*/ 16 w 38"/>
                    <a:gd name="T7" fmla="*/ 2 h 38"/>
                    <a:gd name="T8" fmla="*/ 2 w 38"/>
                    <a:gd name="T9" fmla="*/ 22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8">
                      <a:moveTo>
                        <a:pt x="2" y="22"/>
                      </a:moveTo>
                      <a:cubicBezTo>
                        <a:pt x="4" y="32"/>
                        <a:pt x="13" y="38"/>
                        <a:pt x="22" y="36"/>
                      </a:cubicBezTo>
                      <a:cubicBezTo>
                        <a:pt x="32" y="34"/>
                        <a:pt x="38" y="25"/>
                        <a:pt x="36" y="16"/>
                      </a:cubicBezTo>
                      <a:cubicBezTo>
                        <a:pt x="34" y="6"/>
                        <a:pt x="25" y="0"/>
                        <a:pt x="16" y="2"/>
                      </a:cubicBezTo>
                      <a:cubicBezTo>
                        <a:pt x="6" y="4"/>
                        <a:pt x="0" y="13"/>
                        <a:pt x="2" y="2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1836">
                    <a:solidFill>
                      <a:srgbClr val="FFFFFF"/>
                    </a:solidFill>
                    <a:latin typeface="Segoe UI Semilight"/>
                  </a:endParaRPr>
                </a:p>
              </p:txBody>
            </p:sp>
            <p:grpSp>
              <p:nvGrpSpPr>
                <p:cNvPr id="569" name="Group 568">
                  <a:extLst>
                    <a:ext uri="{FF2B5EF4-FFF2-40B4-BE49-F238E27FC236}">
                      <a16:creationId xmlns:a16="http://schemas.microsoft.com/office/drawing/2014/main" id="{FB11313F-915D-4A8F-BBEC-FAA01FBBE97D}"/>
                    </a:ext>
                  </a:extLst>
                </p:cNvPr>
                <p:cNvGrpSpPr/>
                <p:nvPr/>
              </p:nvGrpSpPr>
              <p:grpSpPr>
                <a:xfrm>
                  <a:off x="2235729" y="1077383"/>
                  <a:ext cx="571500" cy="566738"/>
                  <a:chOff x="2235729" y="1077383"/>
                  <a:chExt cx="571500" cy="566738"/>
                </a:xfrm>
              </p:grpSpPr>
              <p:sp>
                <p:nvSpPr>
                  <p:cNvPr id="570" name="Oval 63">
                    <a:extLst>
                      <a:ext uri="{FF2B5EF4-FFF2-40B4-BE49-F238E27FC236}">
                        <a16:creationId xmlns:a16="http://schemas.microsoft.com/office/drawing/2014/main" id="{4E0A785D-02B9-4C65-AC23-92D9979C593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35729" y="1077383"/>
                    <a:ext cx="571500" cy="566738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3260" tIns="46630" rIns="93260" bIns="4663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32597"/>
                    <a:endParaRPr lang="en-US" sz="1836">
                      <a:solidFill>
                        <a:srgbClr val="FFFFFF"/>
                      </a:solidFill>
                      <a:latin typeface="Segoe UI Semilight"/>
                    </a:endParaRPr>
                  </a:p>
                </p:txBody>
              </p:sp>
              <p:sp>
                <p:nvSpPr>
                  <p:cNvPr id="571" name="Oval 64">
                    <a:extLst>
                      <a:ext uri="{FF2B5EF4-FFF2-40B4-BE49-F238E27FC236}">
                        <a16:creationId xmlns:a16="http://schemas.microsoft.com/office/drawing/2014/main" id="{DA9B42F9-1709-47AC-B2F2-FED90F0C4C2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9704" y="1126595"/>
                    <a:ext cx="463550" cy="465138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3260" tIns="46630" rIns="93260" bIns="4663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32597"/>
                    <a:endParaRPr lang="en-US" sz="1836">
                      <a:solidFill>
                        <a:srgbClr val="FFFFFF"/>
                      </a:solidFill>
                      <a:latin typeface="Segoe UI Semilight"/>
                    </a:endParaRPr>
                  </a:p>
                </p:txBody>
              </p:sp>
              <p:sp>
                <p:nvSpPr>
                  <p:cNvPr id="572" name="Oval 65">
                    <a:extLst>
                      <a:ext uri="{FF2B5EF4-FFF2-40B4-BE49-F238E27FC236}">
                        <a16:creationId xmlns:a16="http://schemas.microsoft.com/office/drawing/2014/main" id="{8B67BB26-05CD-4914-9743-5B58C8CC630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332566" y="1174220"/>
                    <a:ext cx="376238" cy="37465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3260" tIns="46630" rIns="93260" bIns="4663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32597"/>
                    <a:endParaRPr lang="en-US" sz="1836">
                      <a:solidFill>
                        <a:srgbClr val="FFFFFF"/>
                      </a:solidFill>
                      <a:latin typeface="Segoe UI Semilight"/>
                    </a:endParaRPr>
                  </a:p>
                </p:txBody>
              </p:sp>
            </p:grpSp>
          </p:grpSp>
        </p:grpSp>
        <p:sp>
          <p:nvSpPr>
            <p:cNvPr id="500" name="Line 84">
              <a:extLst>
                <a:ext uri="{FF2B5EF4-FFF2-40B4-BE49-F238E27FC236}">
                  <a16:creationId xmlns:a16="http://schemas.microsoft.com/office/drawing/2014/main" id="{95925BA8-9C8F-4812-8163-D77FAABC72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88254" y="1483783"/>
              <a:ext cx="350838" cy="0"/>
            </a:xfrm>
            <a:prstGeom prst="line">
              <a:avLst/>
            </a:prstGeom>
            <a:noFill/>
            <a:ln w="650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501" name="Line 85">
              <a:extLst>
                <a:ext uri="{FF2B5EF4-FFF2-40B4-BE49-F238E27FC236}">
                  <a16:creationId xmlns:a16="http://schemas.microsoft.com/office/drawing/2014/main" id="{E5F2C4EA-71F3-49AC-BF35-38A2DCF676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13642" y="1644120"/>
              <a:ext cx="495300" cy="0"/>
            </a:xfrm>
            <a:prstGeom prst="line">
              <a:avLst/>
            </a:prstGeom>
            <a:noFill/>
            <a:ln w="650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502" name="Line 86">
              <a:extLst>
                <a:ext uri="{FF2B5EF4-FFF2-40B4-BE49-F238E27FC236}">
                  <a16:creationId xmlns:a16="http://schemas.microsoft.com/office/drawing/2014/main" id="{B5EDD1E1-4C21-4717-8B01-4A4BDCAA9D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88254" y="1799695"/>
              <a:ext cx="350838" cy="0"/>
            </a:xfrm>
            <a:prstGeom prst="line">
              <a:avLst/>
            </a:prstGeom>
            <a:noFill/>
            <a:ln w="650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grpSp>
          <p:nvGrpSpPr>
            <p:cNvPr id="503" name="Group 502">
              <a:extLst>
                <a:ext uri="{FF2B5EF4-FFF2-40B4-BE49-F238E27FC236}">
                  <a16:creationId xmlns:a16="http://schemas.microsoft.com/office/drawing/2014/main" id="{56189674-319E-487B-B560-8A24034337EF}"/>
                </a:ext>
              </a:extLst>
            </p:cNvPr>
            <p:cNvGrpSpPr/>
            <p:nvPr/>
          </p:nvGrpSpPr>
          <p:grpSpPr>
            <a:xfrm>
              <a:off x="4166446" y="1077383"/>
              <a:ext cx="1084263" cy="3084513"/>
              <a:chOff x="4166446" y="1077383"/>
              <a:chExt cx="1084263" cy="3084513"/>
            </a:xfrm>
          </p:grpSpPr>
          <p:sp>
            <p:nvSpPr>
              <p:cNvPr id="540" name="Freeform 16">
                <a:extLst>
                  <a:ext uri="{FF2B5EF4-FFF2-40B4-BE49-F238E27FC236}">
                    <a16:creationId xmlns:a16="http://schemas.microsoft.com/office/drawing/2014/main" id="{43533D79-3A73-4309-8C7B-319A633B93FE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07796" y="2206095"/>
                <a:ext cx="388938" cy="433388"/>
              </a:xfrm>
              <a:custGeom>
                <a:avLst/>
                <a:gdLst>
                  <a:gd name="T0" fmla="*/ 72 w 72"/>
                  <a:gd name="T1" fmla="*/ 73 h 81"/>
                  <a:gd name="T2" fmla="*/ 49 w 72"/>
                  <a:gd name="T3" fmla="*/ 77 h 81"/>
                  <a:gd name="T4" fmla="*/ 5 w 72"/>
                  <a:gd name="T5" fmla="*/ 47 h 81"/>
                  <a:gd name="T6" fmla="*/ 3 w 72"/>
                  <a:gd name="T7" fmla="*/ 33 h 81"/>
                  <a:gd name="T8" fmla="*/ 25 w 72"/>
                  <a:gd name="T9" fmla="*/ 0 h 81"/>
                  <a:gd name="T10" fmla="*/ 27 w 72"/>
                  <a:gd name="T11" fmla="*/ 12 h 81"/>
                  <a:gd name="T12" fmla="*/ 14 w 72"/>
                  <a:gd name="T13" fmla="*/ 31 h 81"/>
                  <a:gd name="T14" fmla="*/ 17 w 72"/>
                  <a:gd name="T15" fmla="*/ 45 h 81"/>
                  <a:gd name="T16" fmla="*/ 47 w 72"/>
                  <a:gd name="T17" fmla="*/ 65 h 81"/>
                  <a:gd name="T18" fmla="*/ 70 w 72"/>
                  <a:gd name="T19" fmla="*/ 61 h 81"/>
                  <a:gd name="T20" fmla="*/ 72 w 72"/>
                  <a:gd name="T21" fmla="*/ 7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81">
                    <a:moveTo>
                      <a:pt x="72" y="73"/>
                    </a:moveTo>
                    <a:cubicBezTo>
                      <a:pt x="49" y="77"/>
                      <a:pt x="49" y="77"/>
                      <a:pt x="49" y="77"/>
                    </a:cubicBezTo>
                    <a:cubicBezTo>
                      <a:pt x="29" y="81"/>
                      <a:pt x="9" y="68"/>
                      <a:pt x="5" y="47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0" y="18"/>
                      <a:pt x="10" y="3"/>
                      <a:pt x="25" y="0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18" y="13"/>
                      <a:pt x="12" y="22"/>
                      <a:pt x="14" y="31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20" y="59"/>
                      <a:pt x="33" y="68"/>
                      <a:pt x="47" y="65"/>
                    </a:cubicBezTo>
                    <a:cubicBezTo>
                      <a:pt x="70" y="61"/>
                      <a:pt x="70" y="61"/>
                      <a:pt x="70" y="61"/>
                    </a:cubicBezTo>
                    <a:lnTo>
                      <a:pt x="72" y="73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41" name="Freeform 5">
                <a:extLst>
                  <a:ext uri="{FF2B5EF4-FFF2-40B4-BE49-F238E27FC236}">
                    <a16:creationId xmlns:a16="http://schemas.microsoft.com/office/drawing/2014/main" id="{E226FAF2-A708-496C-B579-CAE1D8BC390A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377584" y="3499908"/>
                <a:ext cx="339725" cy="395288"/>
              </a:xfrm>
              <a:custGeom>
                <a:avLst/>
                <a:gdLst>
                  <a:gd name="T0" fmla="*/ 50 w 63"/>
                  <a:gd name="T1" fmla="*/ 74 h 74"/>
                  <a:gd name="T2" fmla="*/ 49 w 63"/>
                  <a:gd name="T3" fmla="*/ 74 h 74"/>
                  <a:gd name="T4" fmla="*/ 37 w 63"/>
                  <a:gd name="T5" fmla="*/ 62 h 74"/>
                  <a:gd name="T6" fmla="*/ 11 w 63"/>
                  <a:gd name="T7" fmla="*/ 25 h 74"/>
                  <a:gd name="T8" fmla="*/ 1 w 63"/>
                  <a:gd name="T9" fmla="*/ 11 h 74"/>
                  <a:gd name="T10" fmla="*/ 14 w 63"/>
                  <a:gd name="T11" fmla="*/ 1 h 74"/>
                  <a:gd name="T12" fmla="*/ 61 w 63"/>
                  <a:gd name="T13" fmla="*/ 63 h 74"/>
                  <a:gd name="T14" fmla="*/ 50 w 63"/>
                  <a:gd name="T15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74">
                    <a:moveTo>
                      <a:pt x="50" y="74"/>
                    </a:moveTo>
                    <a:cubicBezTo>
                      <a:pt x="50" y="74"/>
                      <a:pt x="49" y="74"/>
                      <a:pt x="49" y="74"/>
                    </a:cubicBezTo>
                    <a:cubicBezTo>
                      <a:pt x="43" y="74"/>
                      <a:pt x="37" y="69"/>
                      <a:pt x="37" y="62"/>
                    </a:cubicBezTo>
                    <a:cubicBezTo>
                      <a:pt x="38" y="30"/>
                      <a:pt x="12" y="25"/>
                      <a:pt x="11" y="25"/>
                    </a:cubicBezTo>
                    <a:cubicBezTo>
                      <a:pt x="4" y="24"/>
                      <a:pt x="0" y="18"/>
                      <a:pt x="1" y="11"/>
                    </a:cubicBezTo>
                    <a:cubicBezTo>
                      <a:pt x="2" y="5"/>
                      <a:pt x="8" y="0"/>
                      <a:pt x="14" y="1"/>
                    </a:cubicBezTo>
                    <a:cubicBezTo>
                      <a:pt x="31" y="4"/>
                      <a:pt x="63" y="20"/>
                      <a:pt x="61" y="63"/>
                    </a:cubicBezTo>
                    <a:cubicBezTo>
                      <a:pt x="61" y="69"/>
                      <a:pt x="56" y="74"/>
                      <a:pt x="50" y="7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42" name="Freeform 6">
                <a:extLst>
                  <a:ext uri="{FF2B5EF4-FFF2-40B4-BE49-F238E27FC236}">
                    <a16:creationId xmlns:a16="http://schemas.microsoft.com/office/drawing/2014/main" id="{50516705-0A88-47C7-8A62-0878B745AF86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744296" y="2194983"/>
                <a:ext cx="306388" cy="1144588"/>
              </a:xfrm>
              <a:custGeom>
                <a:avLst/>
                <a:gdLst>
                  <a:gd name="T0" fmla="*/ 0 w 57"/>
                  <a:gd name="T1" fmla="*/ 23 h 214"/>
                  <a:gd name="T2" fmla="*/ 28 w 57"/>
                  <a:gd name="T3" fmla="*/ 214 h 214"/>
                  <a:gd name="T4" fmla="*/ 57 w 57"/>
                  <a:gd name="T5" fmla="*/ 206 h 214"/>
                  <a:gd name="T6" fmla="*/ 53 w 57"/>
                  <a:gd name="T7" fmla="*/ 6 h 214"/>
                  <a:gd name="T8" fmla="*/ 40 w 57"/>
                  <a:gd name="T9" fmla="*/ 0 h 214"/>
                  <a:gd name="T10" fmla="*/ 0 w 57"/>
                  <a:gd name="T11" fmla="*/ 23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214">
                    <a:moveTo>
                      <a:pt x="0" y="23"/>
                    </a:moveTo>
                    <a:cubicBezTo>
                      <a:pt x="0" y="23"/>
                      <a:pt x="3" y="166"/>
                      <a:pt x="28" y="214"/>
                    </a:cubicBezTo>
                    <a:cubicBezTo>
                      <a:pt x="57" y="206"/>
                      <a:pt x="57" y="206"/>
                      <a:pt x="57" y="20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40" y="0"/>
                      <a:pt x="40" y="0"/>
                      <a:pt x="40" y="0"/>
                    </a:cubicBez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43" name="Freeform 7">
                <a:extLst>
                  <a:ext uri="{FF2B5EF4-FFF2-40B4-BE49-F238E27FC236}">
                    <a16:creationId xmlns:a16="http://schemas.microsoft.com/office/drawing/2014/main" id="{CABC8763-D118-4A28-9B39-045FB44DC8AF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528396" y="2799820"/>
                <a:ext cx="695325" cy="998538"/>
              </a:xfrm>
              <a:custGeom>
                <a:avLst/>
                <a:gdLst>
                  <a:gd name="T0" fmla="*/ 94 w 129"/>
                  <a:gd name="T1" fmla="*/ 185 h 187"/>
                  <a:gd name="T2" fmla="*/ 35 w 129"/>
                  <a:gd name="T3" fmla="*/ 186 h 187"/>
                  <a:gd name="T4" fmla="*/ 4 w 129"/>
                  <a:gd name="T5" fmla="*/ 148 h 187"/>
                  <a:gd name="T6" fmla="*/ 33 w 129"/>
                  <a:gd name="T7" fmla="*/ 25 h 187"/>
                  <a:gd name="T8" fmla="*/ 62 w 129"/>
                  <a:gd name="T9" fmla="*/ 1 h 187"/>
                  <a:gd name="T10" fmla="*/ 62 w 129"/>
                  <a:gd name="T11" fmla="*/ 1 h 187"/>
                  <a:gd name="T12" fmla="*/ 93 w 129"/>
                  <a:gd name="T13" fmla="*/ 24 h 187"/>
                  <a:gd name="T14" fmla="*/ 124 w 129"/>
                  <a:gd name="T15" fmla="*/ 146 h 187"/>
                  <a:gd name="T16" fmla="*/ 94 w 129"/>
                  <a:gd name="T17" fmla="*/ 185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" h="187">
                    <a:moveTo>
                      <a:pt x="94" y="185"/>
                    </a:moveTo>
                    <a:cubicBezTo>
                      <a:pt x="35" y="186"/>
                      <a:pt x="35" y="186"/>
                      <a:pt x="35" y="186"/>
                    </a:cubicBezTo>
                    <a:cubicBezTo>
                      <a:pt x="15" y="187"/>
                      <a:pt x="0" y="168"/>
                      <a:pt x="4" y="148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6" y="11"/>
                      <a:pt x="48" y="1"/>
                      <a:pt x="62" y="1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77" y="0"/>
                      <a:pt x="90" y="10"/>
                      <a:pt x="93" y="24"/>
                    </a:cubicBezTo>
                    <a:cubicBezTo>
                      <a:pt x="124" y="146"/>
                      <a:pt x="124" y="146"/>
                      <a:pt x="124" y="146"/>
                    </a:cubicBezTo>
                    <a:cubicBezTo>
                      <a:pt x="129" y="166"/>
                      <a:pt x="114" y="185"/>
                      <a:pt x="94" y="18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44" name="Freeform 8">
                <a:extLst>
                  <a:ext uri="{FF2B5EF4-FFF2-40B4-BE49-F238E27FC236}">
                    <a16:creationId xmlns:a16="http://schemas.microsoft.com/office/drawing/2014/main" id="{E460851E-CBB1-4232-96CD-0E09686AB5F1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663333" y="3617383"/>
                <a:ext cx="204788" cy="539750"/>
              </a:xfrm>
              <a:custGeom>
                <a:avLst/>
                <a:gdLst>
                  <a:gd name="T0" fmla="*/ 24 w 38"/>
                  <a:gd name="T1" fmla="*/ 101 h 101"/>
                  <a:gd name="T2" fmla="*/ 13 w 38"/>
                  <a:gd name="T3" fmla="*/ 94 h 101"/>
                  <a:gd name="T4" fmla="*/ 13 w 38"/>
                  <a:gd name="T5" fmla="*/ 10 h 101"/>
                  <a:gd name="T6" fmla="*/ 28 w 38"/>
                  <a:gd name="T7" fmla="*/ 1 h 101"/>
                  <a:gd name="T8" fmla="*/ 37 w 38"/>
                  <a:gd name="T9" fmla="*/ 16 h 101"/>
                  <a:gd name="T10" fmla="*/ 35 w 38"/>
                  <a:gd name="T11" fmla="*/ 84 h 101"/>
                  <a:gd name="T12" fmla="*/ 29 w 38"/>
                  <a:gd name="T13" fmla="*/ 100 h 101"/>
                  <a:gd name="T14" fmla="*/ 24 w 38"/>
                  <a:gd name="T15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101">
                    <a:moveTo>
                      <a:pt x="24" y="101"/>
                    </a:moveTo>
                    <a:cubicBezTo>
                      <a:pt x="20" y="101"/>
                      <a:pt x="15" y="98"/>
                      <a:pt x="13" y="94"/>
                    </a:cubicBezTo>
                    <a:cubicBezTo>
                      <a:pt x="0" y="65"/>
                      <a:pt x="12" y="15"/>
                      <a:pt x="13" y="10"/>
                    </a:cubicBezTo>
                    <a:cubicBezTo>
                      <a:pt x="15" y="3"/>
                      <a:pt x="22" y="0"/>
                      <a:pt x="28" y="1"/>
                    </a:cubicBezTo>
                    <a:cubicBezTo>
                      <a:pt x="34" y="3"/>
                      <a:pt x="38" y="9"/>
                      <a:pt x="37" y="16"/>
                    </a:cubicBezTo>
                    <a:cubicBezTo>
                      <a:pt x="34" y="29"/>
                      <a:pt x="27" y="66"/>
                      <a:pt x="35" y="84"/>
                    </a:cubicBezTo>
                    <a:cubicBezTo>
                      <a:pt x="38" y="90"/>
                      <a:pt x="35" y="97"/>
                      <a:pt x="29" y="100"/>
                    </a:cubicBezTo>
                    <a:cubicBezTo>
                      <a:pt x="28" y="100"/>
                      <a:pt x="26" y="101"/>
                      <a:pt x="24" y="10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45" name="Freeform 9">
                <a:extLst>
                  <a:ext uri="{FF2B5EF4-FFF2-40B4-BE49-F238E27FC236}">
                    <a16:creationId xmlns:a16="http://schemas.microsoft.com/office/drawing/2014/main" id="{742E4674-6B0E-4F9C-AE08-17D14D8405EA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834784" y="3606270"/>
                <a:ext cx="222250" cy="555625"/>
              </a:xfrm>
              <a:custGeom>
                <a:avLst/>
                <a:gdLst>
                  <a:gd name="T0" fmla="*/ 24 w 41"/>
                  <a:gd name="T1" fmla="*/ 103 h 104"/>
                  <a:gd name="T2" fmla="*/ 13 w 41"/>
                  <a:gd name="T3" fmla="*/ 96 h 104"/>
                  <a:gd name="T4" fmla="*/ 16 w 41"/>
                  <a:gd name="T5" fmla="*/ 10 h 104"/>
                  <a:gd name="T6" fmla="*/ 31 w 41"/>
                  <a:gd name="T7" fmla="*/ 1 h 104"/>
                  <a:gd name="T8" fmla="*/ 39 w 41"/>
                  <a:gd name="T9" fmla="*/ 16 h 104"/>
                  <a:gd name="T10" fmla="*/ 35 w 41"/>
                  <a:gd name="T11" fmla="*/ 86 h 104"/>
                  <a:gd name="T12" fmla="*/ 29 w 41"/>
                  <a:gd name="T13" fmla="*/ 102 h 104"/>
                  <a:gd name="T14" fmla="*/ 24 w 41"/>
                  <a:gd name="T15" fmla="*/ 10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104">
                    <a:moveTo>
                      <a:pt x="24" y="103"/>
                    </a:moveTo>
                    <a:cubicBezTo>
                      <a:pt x="19" y="104"/>
                      <a:pt x="15" y="101"/>
                      <a:pt x="13" y="96"/>
                    </a:cubicBezTo>
                    <a:cubicBezTo>
                      <a:pt x="0" y="67"/>
                      <a:pt x="14" y="15"/>
                      <a:pt x="16" y="10"/>
                    </a:cubicBezTo>
                    <a:cubicBezTo>
                      <a:pt x="18" y="3"/>
                      <a:pt x="24" y="0"/>
                      <a:pt x="31" y="1"/>
                    </a:cubicBezTo>
                    <a:cubicBezTo>
                      <a:pt x="37" y="3"/>
                      <a:pt x="41" y="10"/>
                      <a:pt x="39" y="16"/>
                    </a:cubicBezTo>
                    <a:cubicBezTo>
                      <a:pt x="34" y="35"/>
                      <a:pt x="28" y="71"/>
                      <a:pt x="35" y="86"/>
                    </a:cubicBezTo>
                    <a:cubicBezTo>
                      <a:pt x="38" y="93"/>
                      <a:pt x="35" y="100"/>
                      <a:pt x="29" y="102"/>
                    </a:cubicBezTo>
                    <a:cubicBezTo>
                      <a:pt x="27" y="103"/>
                      <a:pt x="26" y="103"/>
                      <a:pt x="24" y="103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46" name="Freeform 10">
                <a:extLst>
                  <a:ext uri="{FF2B5EF4-FFF2-40B4-BE49-F238E27FC236}">
                    <a16:creationId xmlns:a16="http://schemas.microsoft.com/office/drawing/2014/main" id="{E730A4F0-5867-421E-BA18-64DA7445E9BA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023696" y="3633258"/>
                <a:ext cx="227013" cy="528638"/>
              </a:xfrm>
              <a:custGeom>
                <a:avLst/>
                <a:gdLst>
                  <a:gd name="T0" fmla="*/ 25 w 42"/>
                  <a:gd name="T1" fmla="*/ 99 h 99"/>
                  <a:gd name="T2" fmla="*/ 14 w 42"/>
                  <a:gd name="T3" fmla="*/ 92 h 99"/>
                  <a:gd name="T4" fmla="*/ 17 w 42"/>
                  <a:gd name="T5" fmla="*/ 10 h 99"/>
                  <a:gd name="T6" fmla="*/ 32 w 42"/>
                  <a:gd name="T7" fmla="*/ 2 h 99"/>
                  <a:gd name="T8" fmla="*/ 40 w 42"/>
                  <a:gd name="T9" fmla="*/ 18 h 99"/>
                  <a:gd name="T10" fmla="*/ 35 w 42"/>
                  <a:gd name="T11" fmla="*/ 82 h 99"/>
                  <a:gd name="T12" fmla="*/ 29 w 42"/>
                  <a:gd name="T13" fmla="*/ 98 h 99"/>
                  <a:gd name="T14" fmla="*/ 25 w 42"/>
                  <a:gd name="T15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99">
                    <a:moveTo>
                      <a:pt x="25" y="99"/>
                    </a:moveTo>
                    <a:cubicBezTo>
                      <a:pt x="20" y="99"/>
                      <a:pt x="16" y="97"/>
                      <a:pt x="14" y="92"/>
                    </a:cubicBezTo>
                    <a:cubicBezTo>
                      <a:pt x="0" y="63"/>
                      <a:pt x="15" y="16"/>
                      <a:pt x="17" y="10"/>
                    </a:cubicBezTo>
                    <a:cubicBezTo>
                      <a:pt x="19" y="4"/>
                      <a:pt x="26" y="0"/>
                      <a:pt x="32" y="2"/>
                    </a:cubicBezTo>
                    <a:cubicBezTo>
                      <a:pt x="38" y="4"/>
                      <a:pt x="42" y="11"/>
                      <a:pt x="40" y="18"/>
                    </a:cubicBezTo>
                    <a:cubicBezTo>
                      <a:pt x="36" y="30"/>
                      <a:pt x="28" y="65"/>
                      <a:pt x="35" y="82"/>
                    </a:cubicBezTo>
                    <a:cubicBezTo>
                      <a:pt x="38" y="88"/>
                      <a:pt x="35" y="95"/>
                      <a:pt x="29" y="98"/>
                    </a:cubicBezTo>
                    <a:cubicBezTo>
                      <a:pt x="28" y="99"/>
                      <a:pt x="26" y="99"/>
                      <a:pt x="25" y="9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47" name="Freeform 11">
                <a:extLst>
                  <a:ext uri="{FF2B5EF4-FFF2-40B4-BE49-F238E27FC236}">
                    <a16:creationId xmlns:a16="http://schemas.microsoft.com/office/drawing/2014/main" id="{AE25FB6E-737F-4D5B-8835-534F1E40612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771283" y="3242733"/>
                <a:ext cx="258763" cy="250825"/>
              </a:xfrm>
              <a:custGeom>
                <a:avLst/>
                <a:gdLst>
                  <a:gd name="T0" fmla="*/ 47 w 48"/>
                  <a:gd name="T1" fmla="*/ 23 h 47"/>
                  <a:gd name="T2" fmla="*/ 24 w 48"/>
                  <a:gd name="T3" fmla="*/ 47 h 47"/>
                  <a:gd name="T4" fmla="*/ 0 w 48"/>
                  <a:gd name="T5" fmla="*/ 24 h 47"/>
                  <a:gd name="T6" fmla="*/ 23 w 48"/>
                  <a:gd name="T7" fmla="*/ 0 h 47"/>
                  <a:gd name="T8" fmla="*/ 47 w 48"/>
                  <a:gd name="T9" fmla="*/ 2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7">
                    <a:moveTo>
                      <a:pt x="47" y="23"/>
                    </a:moveTo>
                    <a:cubicBezTo>
                      <a:pt x="48" y="36"/>
                      <a:pt x="37" y="47"/>
                      <a:pt x="24" y="47"/>
                    </a:cubicBezTo>
                    <a:cubicBezTo>
                      <a:pt x="11" y="47"/>
                      <a:pt x="1" y="37"/>
                      <a:pt x="0" y="24"/>
                    </a:cubicBezTo>
                    <a:cubicBezTo>
                      <a:pt x="0" y="11"/>
                      <a:pt x="10" y="0"/>
                      <a:pt x="23" y="0"/>
                    </a:cubicBezTo>
                    <a:cubicBezTo>
                      <a:pt x="36" y="0"/>
                      <a:pt x="47" y="10"/>
                      <a:pt x="47" y="2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48" name="Freeform 12">
                <a:extLst>
                  <a:ext uri="{FF2B5EF4-FFF2-40B4-BE49-F238E27FC236}">
                    <a16:creationId xmlns:a16="http://schemas.microsoft.com/office/drawing/2014/main" id="{E0F73A44-5CE6-4D4E-BF6E-7457D726BCF2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798271" y="3264958"/>
                <a:ext cx="204788" cy="203200"/>
              </a:xfrm>
              <a:custGeom>
                <a:avLst/>
                <a:gdLst>
                  <a:gd name="T0" fmla="*/ 38 w 38"/>
                  <a:gd name="T1" fmla="*/ 19 h 38"/>
                  <a:gd name="T2" fmla="*/ 19 w 38"/>
                  <a:gd name="T3" fmla="*/ 38 h 38"/>
                  <a:gd name="T4" fmla="*/ 0 w 38"/>
                  <a:gd name="T5" fmla="*/ 20 h 38"/>
                  <a:gd name="T6" fmla="*/ 18 w 38"/>
                  <a:gd name="T7" fmla="*/ 1 h 38"/>
                  <a:gd name="T8" fmla="*/ 38 w 38"/>
                  <a:gd name="T9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8" y="19"/>
                    </a:moveTo>
                    <a:cubicBezTo>
                      <a:pt x="38" y="29"/>
                      <a:pt x="30" y="38"/>
                      <a:pt x="19" y="38"/>
                    </a:cubicBezTo>
                    <a:cubicBezTo>
                      <a:pt x="9" y="38"/>
                      <a:pt x="0" y="30"/>
                      <a:pt x="0" y="20"/>
                    </a:cubicBezTo>
                    <a:cubicBezTo>
                      <a:pt x="0" y="9"/>
                      <a:pt x="8" y="1"/>
                      <a:pt x="18" y="1"/>
                    </a:cubicBezTo>
                    <a:cubicBezTo>
                      <a:pt x="29" y="0"/>
                      <a:pt x="37" y="9"/>
                      <a:pt x="38" y="19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49" name="Freeform 15">
                <a:extLst>
                  <a:ext uri="{FF2B5EF4-FFF2-40B4-BE49-F238E27FC236}">
                    <a16:creationId xmlns:a16="http://schemas.microsoft.com/office/drawing/2014/main" id="{75FC72F8-5244-4233-9737-3DC852978C25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301383" y="1151995"/>
                <a:ext cx="706438" cy="1004888"/>
              </a:xfrm>
              <a:custGeom>
                <a:avLst/>
                <a:gdLst>
                  <a:gd name="T0" fmla="*/ 74 w 131"/>
                  <a:gd name="T1" fmla="*/ 0 h 188"/>
                  <a:gd name="T2" fmla="*/ 1 w 131"/>
                  <a:gd name="T3" fmla="*/ 179 h 188"/>
                  <a:gd name="T4" fmla="*/ 38 w 131"/>
                  <a:gd name="T5" fmla="*/ 188 h 188"/>
                  <a:gd name="T6" fmla="*/ 125 w 131"/>
                  <a:gd name="T7" fmla="*/ 85 h 188"/>
                  <a:gd name="T8" fmla="*/ 131 w 131"/>
                  <a:gd name="T9" fmla="*/ 2 h 188"/>
                  <a:gd name="T10" fmla="*/ 74 w 131"/>
                  <a:gd name="T11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1" h="188">
                    <a:moveTo>
                      <a:pt x="74" y="0"/>
                    </a:moveTo>
                    <a:cubicBezTo>
                      <a:pt x="74" y="0"/>
                      <a:pt x="0" y="125"/>
                      <a:pt x="1" y="179"/>
                    </a:cubicBezTo>
                    <a:cubicBezTo>
                      <a:pt x="38" y="188"/>
                      <a:pt x="38" y="188"/>
                      <a:pt x="38" y="188"/>
                    </a:cubicBezTo>
                    <a:cubicBezTo>
                      <a:pt x="125" y="85"/>
                      <a:pt x="125" y="85"/>
                      <a:pt x="125" y="85"/>
                    </a:cubicBezTo>
                    <a:cubicBezTo>
                      <a:pt x="131" y="2"/>
                      <a:pt x="131" y="2"/>
                      <a:pt x="131" y="2"/>
                    </a:cubicBez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50" name="Freeform 17">
                <a:extLst>
                  <a:ext uri="{FF2B5EF4-FFF2-40B4-BE49-F238E27FC236}">
                    <a16:creationId xmlns:a16="http://schemas.microsoft.com/office/drawing/2014/main" id="{7910F9F7-A1A3-4664-8D82-0E77E4720CFE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656984" y="1928283"/>
                <a:ext cx="485775" cy="481013"/>
              </a:xfrm>
              <a:custGeom>
                <a:avLst/>
                <a:gdLst>
                  <a:gd name="T0" fmla="*/ 85 w 90"/>
                  <a:gd name="T1" fmla="*/ 37 h 90"/>
                  <a:gd name="T2" fmla="*/ 53 w 90"/>
                  <a:gd name="T3" fmla="*/ 85 h 90"/>
                  <a:gd name="T4" fmla="*/ 5 w 90"/>
                  <a:gd name="T5" fmla="*/ 53 h 90"/>
                  <a:gd name="T6" fmla="*/ 37 w 90"/>
                  <a:gd name="T7" fmla="*/ 5 h 90"/>
                  <a:gd name="T8" fmla="*/ 85 w 90"/>
                  <a:gd name="T9" fmla="*/ 37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90">
                    <a:moveTo>
                      <a:pt x="85" y="37"/>
                    </a:moveTo>
                    <a:cubicBezTo>
                      <a:pt x="90" y="59"/>
                      <a:pt x="75" y="81"/>
                      <a:pt x="53" y="85"/>
                    </a:cubicBezTo>
                    <a:cubicBezTo>
                      <a:pt x="31" y="90"/>
                      <a:pt x="9" y="75"/>
                      <a:pt x="5" y="53"/>
                    </a:cubicBezTo>
                    <a:cubicBezTo>
                      <a:pt x="0" y="31"/>
                      <a:pt x="15" y="9"/>
                      <a:pt x="37" y="5"/>
                    </a:cubicBezTo>
                    <a:cubicBezTo>
                      <a:pt x="59" y="0"/>
                      <a:pt x="81" y="15"/>
                      <a:pt x="85" y="3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51" name="Freeform 18">
                <a:extLst>
                  <a:ext uri="{FF2B5EF4-FFF2-40B4-BE49-F238E27FC236}">
                    <a16:creationId xmlns:a16="http://schemas.microsoft.com/office/drawing/2014/main" id="{4114C766-E8CC-480F-A7C4-67A9FE0ECD8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798271" y="2066395"/>
                <a:ext cx="204788" cy="203200"/>
              </a:xfrm>
              <a:custGeom>
                <a:avLst/>
                <a:gdLst>
                  <a:gd name="T0" fmla="*/ 2 w 38"/>
                  <a:gd name="T1" fmla="*/ 22 h 38"/>
                  <a:gd name="T2" fmla="*/ 22 w 38"/>
                  <a:gd name="T3" fmla="*/ 36 h 38"/>
                  <a:gd name="T4" fmla="*/ 36 w 38"/>
                  <a:gd name="T5" fmla="*/ 16 h 38"/>
                  <a:gd name="T6" fmla="*/ 16 w 38"/>
                  <a:gd name="T7" fmla="*/ 2 h 38"/>
                  <a:gd name="T8" fmla="*/ 2 w 38"/>
                  <a:gd name="T9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2" y="22"/>
                    </a:moveTo>
                    <a:cubicBezTo>
                      <a:pt x="4" y="32"/>
                      <a:pt x="13" y="38"/>
                      <a:pt x="22" y="36"/>
                    </a:cubicBezTo>
                    <a:cubicBezTo>
                      <a:pt x="32" y="34"/>
                      <a:pt x="38" y="25"/>
                      <a:pt x="36" y="16"/>
                    </a:cubicBezTo>
                    <a:cubicBezTo>
                      <a:pt x="34" y="6"/>
                      <a:pt x="25" y="0"/>
                      <a:pt x="16" y="2"/>
                    </a:cubicBezTo>
                    <a:cubicBezTo>
                      <a:pt x="6" y="4"/>
                      <a:pt x="0" y="13"/>
                      <a:pt x="2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grpSp>
            <p:nvGrpSpPr>
              <p:cNvPr id="552" name="Group 551">
                <a:extLst>
                  <a:ext uri="{FF2B5EF4-FFF2-40B4-BE49-F238E27FC236}">
                    <a16:creationId xmlns:a16="http://schemas.microsoft.com/office/drawing/2014/main" id="{B5E0A626-651A-488A-9490-7AE26D238830}"/>
                  </a:ext>
                </a:extLst>
              </p:cNvPr>
              <p:cNvGrpSpPr/>
              <p:nvPr/>
            </p:nvGrpSpPr>
            <p:grpSpPr>
              <a:xfrm>
                <a:off x="4166446" y="1077383"/>
                <a:ext cx="571500" cy="566738"/>
                <a:chOff x="4166446" y="1077383"/>
                <a:chExt cx="571500" cy="566738"/>
              </a:xfrm>
            </p:grpSpPr>
            <p:sp>
              <p:nvSpPr>
                <p:cNvPr id="553" name="Oval 63">
                  <a:extLst>
                    <a:ext uri="{FF2B5EF4-FFF2-40B4-BE49-F238E27FC236}">
                      <a16:creationId xmlns:a16="http://schemas.microsoft.com/office/drawing/2014/main" id="{0F5C7398-E44C-4A10-9C6D-D9C582FE14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H="1">
                  <a:off x="4166446" y="1077383"/>
                  <a:ext cx="571500" cy="566738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1836">
                    <a:solidFill>
                      <a:srgbClr val="FFFFFF"/>
                    </a:solidFill>
                    <a:latin typeface="Segoe UI Semilight"/>
                  </a:endParaRPr>
                </a:p>
              </p:txBody>
            </p:sp>
            <p:sp>
              <p:nvSpPr>
                <p:cNvPr id="554" name="Oval 64">
                  <a:extLst>
                    <a:ext uri="{FF2B5EF4-FFF2-40B4-BE49-F238E27FC236}">
                      <a16:creationId xmlns:a16="http://schemas.microsoft.com/office/drawing/2014/main" id="{72057C0E-FC05-4783-B43E-70B0885DE26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H="1">
                  <a:off x="4220421" y="1126595"/>
                  <a:ext cx="463550" cy="46513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1836">
                    <a:solidFill>
                      <a:srgbClr val="FFFFFF"/>
                    </a:solidFill>
                    <a:latin typeface="Segoe UI Semilight"/>
                  </a:endParaRPr>
                </a:p>
              </p:txBody>
            </p:sp>
            <p:sp>
              <p:nvSpPr>
                <p:cNvPr id="555" name="Oval 65">
                  <a:extLst>
                    <a:ext uri="{FF2B5EF4-FFF2-40B4-BE49-F238E27FC236}">
                      <a16:creationId xmlns:a16="http://schemas.microsoft.com/office/drawing/2014/main" id="{094DDCAF-0E4C-45F4-B9E3-5A04CF1F4E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H="1">
                  <a:off x="4264871" y="1174220"/>
                  <a:ext cx="376238" cy="3746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1836">
                    <a:solidFill>
                      <a:srgbClr val="FFFFFF"/>
                    </a:solidFill>
                    <a:latin typeface="Segoe UI Semilight"/>
                  </a:endParaRPr>
                </a:p>
              </p:txBody>
            </p:sp>
          </p:grpSp>
        </p:grpSp>
        <p:grpSp>
          <p:nvGrpSpPr>
            <p:cNvPr id="504" name="Group 503">
              <a:extLst>
                <a:ext uri="{FF2B5EF4-FFF2-40B4-BE49-F238E27FC236}">
                  <a16:creationId xmlns:a16="http://schemas.microsoft.com/office/drawing/2014/main" id="{2CD4BDC3-C367-4754-AC86-DF16E4A93602}"/>
                </a:ext>
              </a:extLst>
            </p:cNvPr>
            <p:cNvGrpSpPr/>
            <p:nvPr/>
          </p:nvGrpSpPr>
          <p:grpSpPr>
            <a:xfrm>
              <a:off x="2159529" y="3980920"/>
              <a:ext cx="1012825" cy="3409950"/>
              <a:chOff x="2159529" y="3980920"/>
              <a:chExt cx="1012825" cy="3409950"/>
            </a:xfrm>
          </p:grpSpPr>
          <p:sp>
            <p:nvSpPr>
              <p:cNvPr id="523" name="Freeform 13">
                <a:extLst>
                  <a:ext uri="{FF2B5EF4-FFF2-40B4-BE49-F238E27FC236}">
                    <a16:creationId xmlns:a16="http://schemas.microsoft.com/office/drawing/2014/main" id="{D49EF28A-F40E-4445-863D-6F68376879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9529" y="7006695"/>
                <a:ext cx="1012825" cy="384175"/>
              </a:xfrm>
              <a:custGeom>
                <a:avLst/>
                <a:gdLst>
                  <a:gd name="T0" fmla="*/ 32 w 188"/>
                  <a:gd name="T1" fmla="*/ 0 h 72"/>
                  <a:gd name="T2" fmla="*/ 0 w 188"/>
                  <a:gd name="T3" fmla="*/ 33 h 72"/>
                  <a:gd name="T4" fmla="*/ 0 w 188"/>
                  <a:gd name="T5" fmla="*/ 39 h 72"/>
                  <a:gd name="T6" fmla="*/ 3 w 188"/>
                  <a:gd name="T7" fmla="*/ 53 h 72"/>
                  <a:gd name="T8" fmla="*/ 32 w 188"/>
                  <a:gd name="T9" fmla="*/ 72 h 72"/>
                  <a:gd name="T10" fmla="*/ 180 w 188"/>
                  <a:gd name="T11" fmla="*/ 72 h 72"/>
                  <a:gd name="T12" fmla="*/ 188 w 188"/>
                  <a:gd name="T13" fmla="*/ 64 h 72"/>
                  <a:gd name="T14" fmla="*/ 188 w 188"/>
                  <a:gd name="T15" fmla="*/ 53 h 72"/>
                  <a:gd name="T16" fmla="*/ 188 w 188"/>
                  <a:gd name="T17" fmla="*/ 8 h 72"/>
                  <a:gd name="T18" fmla="*/ 180 w 188"/>
                  <a:gd name="T19" fmla="*/ 0 h 72"/>
                  <a:gd name="T20" fmla="*/ 32 w 188"/>
                  <a:gd name="T2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8" h="72">
                    <a:moveTo>
                      <a:pt x="32" y="0"/>
                    </a:moveTo>
                    <a:cubicBezTo>
                      <a:pt x="14" y="0"/>
                      <a:pt x="0" y="14"/>
                      <a:pt x="0" y="33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4"/>
                      <a:pt x="1" y="48"/>
                      <a:pt x="3" y="53"/>
                    </a:cubicBezTo>
                    <a:cubicBezTo>
                      <a:pt x="8" y="64"/>
                      <a:pt x="19" y="72"/>
                      <a:pt x="32" y="72"/>
                    </a:cubicBezTo>
                    <a:cubicBezTo>
                      <a:pt x="180" y="72"/>
                      <a:pt x="180" y="72"/>
                      <a:pt x="180" y="72"/>
                    </a:cubicBezTo>
                    <a:cubicBezTo>
                      <a:pt x="185" y="72"/>
                      <a:pt x="188" y="68"/>
                      <a:pt x="188" y="64"/>
                    </a:cubicBezTo>
                    <a:cubicBezTo>
                      <a:pt x="188" y="53"/>
                      <a:pt x="188" y="53"/>
                      <a:pt x="188" y="53"/>
                    </a:cubicBezTo>
                    <a:cubicBezTo>
                      <a:pt x="188" y="8"/>
                      <a:pt x="188" y="8"/>
                      <a:pt x="188" y="8"/>
                    </a:cubicBezTo>
                    <a:cubicBezTo>
                      <a:pt x="188" y="3"/>
                      <a:pt x="185" y="0"/>
                      <a:pt x="180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24" name="Freeform 14">
                <a:extLst>
                  <a:ext uri="{FF2B5EF4-FFF2-40B4-BE49-F238E27FC236}">
                    <a16:creationId xmlns:a16="http://schemas.microsoft.com/office/drawing/2014/main" id="{7B40D632-8F9B-435F-93AD-4B0222C85F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5404" y="7289270"/>
                <a:ext cx="996950" cy="101600"/>
              </a:xfrm>
              <a:custGeom>
                <a:avLst/>
                <a:gdLst>
                  <a:gd name="T0" fmla="*/ 0 w 185"/>
                  <a:gd name="T1" fmla="*/ 0 h 19"/>
                  <a:gd name="T2" fmla="*/ 29 w 185"/>
                  <a:gd name="T3" fmla="*/ 19 h 19"/>
                  <a:gd name="T4" fmla="*/ 177 w 185"/>
                  <a:gd name="T5" fmla="*/ 19 h 19"/>
                  <a:gd name="T6" fmla="*/ 185 w 185"/>
                  <a:gd name="T7" fmla="*/ 11 h 19"/>
                  <a:gd name="T8" fmla="*/ 185 w 185"/>
                  <a:gd name="T9" fmla="*/ 0 h 19"/>
                  <a:gd name="T10" fmla="*/ 0 w 185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19">
                    <a:moveTo>
                      <a:pt x="0" y="0"/>
                    </a:moveTo>
                    <a:cubicBezTo>
                      <a:pt x="5" y="11"/>
                      <a:pt x="16" y="19"/>
                      <a:pt x="29" y="19"/>
                    </a:cubicBezTo>
                    <a:cubicBezTo>
                      <a:pt x="177" y="19"/>
                      <a:pt x="177" y="19"/>
                      <a:pt x="177" y="19"/>
                    </a:cubicBezTo>
                    <a:cubicBezTo>
                      <a:pt x="182" y="19"/>
                      <a:pt x="185" y="15"/>
                      <a:pt x="185" y="11"/>
                    </a:cubicBezTo>
                    <a:cubicBezTo>
                      <a:pt x="185" y="0"/>
                      <a:pt x="185" y="0"/>
                      <a:pt x="18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25" name="Freeform 35">
                <a:extLst>
                  <a:ext uri="{FF2B5EF4-FFF2-40B4-BE49-F238E27FC236}">
                    <a16:creationId xmlns:a16="http://schemas.microsoft.com/office/drawing/2014/main" id="{884AE495-15C1-4171-9DCB-2D7BB011B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5279" y="3980920"/>
                <a:ext cx="727075" cy="1463675"/>
              </a:xfrm>
              <a:custGeom>
                <a:avLst/>
                <a:gdLst>
                  <a:gd name="T0" fmla="*/ 135 w 135"/>
                  <a:gd name="T1" fmla="*/ 9 h 274"/>
                  <a:gd name="T2" fmla="*/ 126 w 135"/>
                  <a:gd name="T3" fmla="*/ 0 h 274"/>
                  <a:gd name="T4" fmla="*/ 58 w 135"/>
                  <a:gd name="T5" fmla="*/ 0 h 274"/>
                  <a:gd name="T6" fmla="*/ 47 w 135"/>
                  <a:gd name="T7" fmla="*/ 9 h 274"/>
                  <a:gd name="T8" fmla="*/ 1 w 135"/>
                  <a:gd name="T9" fmla="*/ 265 h 274"/>
                  <a:gd name="T10" fmla="*/ 9 w 135"/>
                  <a:gd name="T11" fmla="*/ 274 h 274"/>
                  <a:gd name="T12" fmla="*/ 126 w 135"/>
                  <a:gd name="T13" fmla="*/ 274 h 274"/>
                  <a:gd name="T14" fmla="*/ 135 w 135"/>
                  <a:gd name="T15" fmla="*/ 265 h 274"/>
                  <a:gd name="T16" fmla="*/ 135 w 135"/>
                  <a:gd name="T17" fmla="*/ 9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5" h="274">
                    <a:moveTo>
                      <a:pt x="135" y="9"/>
                    </a:moveTo>
                    <a:cubicBezTo>
                      <a:pt x="135" y="4"/>
                      <a:pt x="131" y="0"/>
                      <a:pt x="126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3" y="0"/>
                      <a:pt x="48" y="4"/>
                      <a:pt x="47" y="9"/>
                    </a:cubicBezTo>
                    <a:cubicBezTo>
                      <a:pt x="1" y="265"/>
                      <a:pt x="1" y="265"/>
                      <a:pt x="1" y="265"/>
                    </a:cubicBezTo>
                    <a:cubicBezTo>
                      <a:pt x="0" y="270"/>
                      <a:pt x="3" y="274"/>
                      <a:pt x="9" y="274"/>
                    </a:cubicBezTo>
                    <a:cubicBezTo>
                      <a:pt x="126" y="274"/>
                      <a:pt x="126" y="274"/>
                      <a:pt x="126" y="274"/>
                    </a:cubicBezTo>
                    <a:cubicBezTo>
                      <a:pt x="131" y="274"/>
                      <a:pt x="135" y="270"/>
                      <a:pt x="135" y="265"/>
                    </a:cubicBezTo>
                    <a:lnTo>
                      <a:pt x="135" y="9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26" name="Oval 41">
                <a:extLst>
                  <a:ext uri="{FF2B5EF4-FFF2-40B4-BE49-F238E27FC236}">
                    <a16:creationId xmlns:a16="http://schemas.microsoft.com/office/drawing/2014/main" id="{2FE0EA35-966F-41FB-854E-BA11EC52BD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19916" y="5060420"/>
                <a:ext cx="247650" cy="246063"/>
              </a:xfrm>
              <a:prstGeom prst="ellipse">
                <a:avLst/>
              </a:pr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27" name="Freeform 43">
                <a:extLst>
                  <a:ext uri="{FF2B5EF4-FFF2-40B4-BE49-F238E27FC236}">
                    <a16:creationId xmlns:a16="http://schemas.microsoft.com/office/drawing/2014/main" id="{82488E8F-84F9-4E7C-8F98-D13F6BDFF0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0516" y="5444595"/>
                <a:ext cx="731838" cy="236538"/>
              </a:xfrm>
              <a:custGeom>
                <a:avLst/>
                <a:gdLst>
                  <a:gd name="T0" fmla="*/ 0 w 136"/>
                  <a:gd name="T1" fmla="*/ 34 h 44"/>
                  <a:gd name="T2" fmla="*/ 10 w 136"/>
                  <a:gd name="T3" fmla="*/ 44 h 44"/>
                  <a:gd name="T4" fmla="*/ 127 w 136"/>
                  <a:gd name="T5" fmla="*/ 44 h 44"/>
                  <a:gd name="T6" fmla="*/ 136 w 136"/>
                  <a:gd name="T7" fmla="*/ 34 h 44"/>
                  <a:gd name="T8" fmla="*/ 136 w 136"/>
                  <a:gd name="T9" fmla="*/ 10 h 44"/>
                  <a:gd name="T10" fmla="*/ 127 w 136"/>
                  <a:gd name="T11" fmla="*/ 0 h 44"/>
                  <a:gd name="T12" fmla="*/ 10 w 136"/>
                  <a:gd name="T13" fmla="*/ 0 h 44"/>
                  <a:gd name="T14" fmla="*/ 0 w 136"/>
                  <a:gd name="T15" fmla="*/ 10 h 44"/>
                  <a:gd name="T16" fmla="*/ 0 w 136"/>
                  <a:gd name="T17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" h="44">
                    <a:moveTo>
                      <a:pt x="0" y="34"/>
                    </a:moveTo>
                    <a:cubicBezTo>
                      <a:pt x="0" y="40"/>
                      <a:pt x="4" y="44"/>
                      <a:pt x="10" y="44"/>
                    </a:cubicBezTo>
                    <a:cubicBezTo>
                      <a:pt x="127" y="44"/>
                      <a:pt x="127" y="44"/>
                      <a:pt x="127" y="44"/>
                    </a:cubicBezTo>
                    <a:cubicBezTo>
                      <a:pt x="132" y="44"/>
                      <a:pt x="136" y="40"/>
                      <a:pt x="136" y="34"/>
                    </a:cubicBezTo>
                    <a:cubicBezTo>
                      <a:pt x="136" y="10"/>
                      <a:pt x="136" y="10"/>
                      <a:pt x="136" y="10"/>
                    </a:cubicBezTo>
                    <a:cubicBezTo>
                      <a:pt x="136" y="5"/>
                      <a:pt x="132" y="0"/>
                      <a:pt x="12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0"/>
                    </a:cubicBezTo>
                    <a:lnTo>
                      <a:pt x="0" y="34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28" name="Freeform 45">
                <a:extLst>
                  <a:ext uri="{FF2B5EF4-FFF2-40B4-BE49-F238E27FC236}">
                    <a16:creationId xmlns:a16="http://schemas.microsoft.com/office/drawing/2014/main" id="{AEF7538A-498D-46E4-82ED-ABEA56F4BE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0516" y="5681133"/>
                <a:ext cx="731838" cy="1063625"/>
              </a:xfrm>
              <a:custGeom>
                <a:avLst/>
                <a:gdLst>
                  <a:gd name="T0" fmla="*/ 136 w 136"/>
                  <a:gd name="T1" fmla="*/ 190 h 199"/>
                  <a:gd name="T2" fmla="*/ 127 w 136"/>
                  <a:gd name="T3" fmla="*/ 199 h 199"/>
                  <a:gd name="T4" fmla="*/ 10 w 136"/>
                  <a:gd name="T5" fmla="*/ 199 h 199"/>
                  <a:gd name="T6" fmla="*/ 0 w 136"/>
                  <a:gd name="T7" fmla="*/ 190 h 199"/>
                  <a:gd name="T8" fmla="*/ 0 w 136"/>
                  <a:gd name="T9" fmla="*/ 9 h 199"/>
                  <a:gd name="T10" fmla="*/ 10 w 136"/>
                  <a:gd name="T11" fmla="*/ 0 h 199"/>
                  <a:gd name="T12" fmla="*/ 127 w 136"/>
                  <a:gd name="T13" fmla="*/ 0 h 199"/>
                  <a:gd name="T14" fmla="*/ 136 w 136"/>
                  <a:gd name="T15" fmla="*/ 9 h 199"/>
                  <a:gd name="T16" fmla="*/ 136 w 136"/>
                  <a:gd name="T17" fmla="*/ 19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" h="199">
                    <a:moveTo>
                      <a:pt x="136" y="190"/>
                    </a:moveTo>
                    <a:cubicBezTo>
                      <a:pt x="136" y="195"/>
                      <a:pt x="132" y="199"/>
                      <a:pt x="127" y="199"/>
                    </a:cubicBezTo>
                    <a:cubicBezTo>
                      <a:pt x="10" y="199"/>
                      <a:pt x="10" y="199"/>
                      <a:pt x="10" y="199"/>
                    </a:cubicBezTo>
                    <a:cubicBezTo>
                      <a:pt x="4" y="199"/>
                      <a:pt x="0" y="195"/>
                      <a:pt x="0" y="19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32" y="0"/>
                      <a:pt x="136" y="4"/>
                      <a:pt x="136" y="9"/>
                    </a:cubicBezTo>
                    <a:lnTo>
                      <a:pt x="136" y="190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29" name="Freeform 47">
                <a:extLst>
                  <a:ext uri="{FF2B5EF4-FFF2-40B4-BE49-F238E27FC236}">
                    <a16:creationId xmlns:a16="http://schemas.microsoft.com/office/drawing/2014/main" id="{E689D4B3-2F94-4E12-A51F-6AEC4CE60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7354" y="6476470"/>
                <a:ext cx="544513" cy="171450"/>
              </a:xfrm>
              <a:custGeom>
                <a:avLst/>
                <a:gdLst>
                  <a:gd name="T0" fmla="*/ 0 w 101"/>
                  <a:gd name="T1" fmla="*/ 23 h 32"/>
                  <a:gd name="T2" fmla="*/ 9 w 101"/>
                  <a:gd name="T3" fmla="*/ 32 h 32"/>
                  <a:gd name="T4" fmla="*/ 91 w 101"/>
                  <a:gd name="T5" fmla="*/ 32 h 32"/>
                  <a:gd name="T6" fmla="*/ 101 w 101"/>
                  <a:gd name="T7" fmla="*/ 23 h 32"/>
                  <a:gd name="T8" fmla="*/ 101 w 101"/>
                  <a:gd name="T9" fmla="*/ 9 h 32"/>
                  <a:gd name="T10" fmla="*/ 91 w 101"/>
                  <a:gd name="T11" fmla="*/ 0 h 32"/>
                  <a:gd name="T12" fmla="*/ 9 w 101"/>
                  <a:gd name="T13" fmla="*/ 0 h 32"/>
                  <a:gd name="T14" fmla="*/ 0 w 101"/>
                  <a:gd name="T15" fmla="*/ 9 h 32"/>
                  <a:gd name="T16" fmla="*/ 0 w 101"/>
                  <a:gd name="T17" fmla="*/ 2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32">
                    <a:moveTo>
                      <a:pt x="0" y="23"/>
                    </a:moveTo>
                    <a:cubicBezTo>
                      <a:pt x="0" y="28"/>
                      <a:pt x="4" y="32"/>
                      <a:pt x="9" y="32"/>
                    </a:cubicBezTo>
                    <a:cubicBezTo>
                      <a:pt x="91" y="32"/>
                      <a:pt x="91" y="32"/>
                      <a:pt x="91" y="32"/>
                    </a:cubicBezTo>
                    <a:cubicBezTo>
                      <a:pt x="97" y="32"/>
                      <a:pt x="101" y="28"/>
                      <a:pt x="101" y="23"/>
                    </a:cubicBezTo>
                    <a:cubicBezTo>
                      <a:pt x="101" y="9"/>
                      <a:pt x="101" y="9"/>
                      <a:pt x="101" y="9"/>
                    </a:cubicBezTo>
                    <a:cubicBezTo>
                      <a:pt x="101" y="4"/>
                      <a:pt x="97" y="0"/>
                      <a:pt x="9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lnTo>
                      <a:pt x="0" y="23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30" name="Freeform 66">
                <a:extLst>
                  <a:ext uri="{FF2B5EF4-FFF2-40B4-BE49-F238E27FC236}">
                    <a16:creationId xmlns:a16="http://schemas.microsoft.com/office/drawing/2014/main" id="{5DFB631E-B85A-4C4D-BC86-17D820F84B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0516" y="6749520"/>
                <a:ext cx="731838" cy="234950"/>
              </a:xfrm>
              <a:custGeom>
                <a:avLst/>
                <a:gdLst>
                  <a:gd name="T0" fmla="*/ 0 w 136"/>
                  <a:gd name="T1" fmla="*/ 34 h 44"/>
                  <a:gd name="T2" fmla="*/ 10 w 136"/>
                  <a:gd name="T3" fmla="*/ 44 h 44"/>
                  <a:gd name="T4" fmla="*/ 127 w 136"/>
                  <a:gd name="T5" fmla="*/ 44 h 44"/>
                  <a:gd name="T6" fmla="*/ 136 w 136"/>
                  <a:gd name="T7" fmla="*/ 34 h 44"/>
                  <a:gd name="T8" fmla="*/ 136 w 136"/>
                  <a:gd name="T9" fmla="*/ 10 h 44"/>
                  <a:gd name="T10" fmla="*/ 127 w 136"/>
                  <a:gd name="T11" fmla="*/ 0 h 44"/>
                  <a:gd name="T12" fmla="*/ 10 w 136"/>
                  <a:gd name="T13" fmla="*/ 0 h 44"/>
                  <a:gd name="T14" fmla="*/ 0 w 136"/>
                  <a:gd name="T15" fmla="*/ 10 h 44"/>
                  <a:gd name="T16" fmla="*/ 0 w 136"/>
                  <a:gd name="T17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" h="44">
                    <a:moveTo>
                      <a:pt x="0" y="34"/>
                    </a:moveTo>
                    <a:cubicBezTo>
                      <a:pt x="0" y="39"/>
                      <a:pt x="4" y="44"/>
                      <a:pt x="10" y="44"/>
                    </a:cubicBezTo>
                    <a:cubicBezTo>
                      <a:pt x="127" y="44"/>
                      <a:pt x="127" y="44"/>
                      <a:pt x="127" y="44"/>
                    </a:cubicBezTo>
                    <a:cubicBezTo>
                      <a:pt x="132" y="44"/>
                      <a:pt x="136" y="39"/>
                      <a:pt x="136" y="34"/>
                    </a:cubicBezTo>
                    <a:cubicBezTo>
                      <a:pt x="136" y="10"/>
                      <a:pt x="136" y="10"/>
                      <a:pt x="136" y="10"/>
                    </a:cubicBezTo>
                    <a:cubicBezTo>
                      <a:pt x="136" y="4"/>
                      <a:pt x="132" y="0"/>
                      <a:pt x="12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0" y="34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31" name="Freeform 68">
                <a:extLst>
                  <a:ext uri="{FF2B5EF4-FFF2-40B4-BE49-F238E27FC236}">
                    <a16:creationId xmlns:a16="http://schemas.microsoft.com/office/drawing/2014/main" id="{28F8A73A-3A1C-4FF2-8935-2D03F3C55D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4041" y="7006695"/>
                <a:ext cx="468313" cy="384175"/>
              </a:xfrm>
              <a:custGeom>
                <a:avLst/>
                <a:gdLst>
                  <a:gd name="T0" fmla="*/ 33 w 87"/>
                  <a:gd name="T1" fmla="*/ 72 h 72"/>
                  <a:gd name="T2" fmla="*/ 79 w 87"/>
                  <a:gd name="T3" fmla="*/ 72 h 72"/>
                  <a:gd name="T4" fmla="*/ 87 w 87"/>
                  <a:gd name="T5" fmla="*/ 64 h 72"/>
                  <a:gd name="T6" fmla="*/ 87 w 87"/>
                  <a:gd name="T7" fmla="*/ 8 h 72"/>
                  <a:gd name="T8" fmla="*/ 79 w 87"/>
                  <a:gd name="T9" fmla="*/ 0 h 72"/>
                  <a:gd name="T10" fmla="*/ 33 w 87"/>
                  <a:gd name="T11" fmla="*/ 0 h 72"/>
                  <a:gd name="T12" fmla="*/ 0 w 87"/>
                  <a:gd name="T13" fmla="*/ 33 h 72"/>
                  <a:gd name="T14" fmla="*/ 0 w 87"/>
                  <a:gd name="T15" fmla="*/ 39 h 72"/>
                  <a:gd name="T16" fmla="*/ 33 w 87"/>
                  <a:gd name="T1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72">
                    <a:moveTo>
                      <a:pt x="33" y="72"/>
                    </a:moveTo>
                    <a:cubicBezTo>
                      <a:pt x="79" y="72"/>
                      <a:pt x="79" y="72"/>
                      <a:pt x="79" y="72"/>
                    </a:cubicBezTo>
                    <a:cubicBezTo>
                      <a:pt x="84" y="72"/>
                      <a:pt x="87" y="68"/>
                      <a:pt x="87" y="64"/>
                    </a:cubicBezTo>
                    <a:cubicBezTo>
                      <a:pt x="87" y="8"/>
                      <a:pt x="87" y="8"/>
                      <a:pt x="87" y="8"/>
                    </a:cubicBezTo>
                    <a:cubicBezTo>
                      <a:pt x="87" y="3"/>
                      <a:pt x="84" y="0"/>
                      <a:pt x="79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15" y="0"/>
                      <a:pt x="0" y="14"/>
                      <a:pt x="0" y="33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57"/>
                      <a:pt x="15" y="72"/>
                      <a:pt x="33" y="72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32" name="Freeform 69">
                <a:extLst>
                  <a:ext uri="{FF2B5EF4-FFF2-40B4-BE49-F238E27FC236}">
                    <a16:creationId xmlns:a16="http://schemas.microsoft.com/office/drawing/2014/main" id="{69307338-8EAA-4D41-A536-B1AA1EE928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4879" y="7171795"/>
                <a:ext cx="58738" cy="58738"/>
              </a:xfrm>
              <a:custGeom>
                <a:avLst/>
                <a:gdLst>
                  <a:gd name="T0" fmla="*/ 8 w 11"/>
                  <a:gd name="T1" fmla="*/ 0 h 11"/>
                  <a:gd name="T2" fmla="*/ 5 w 11"/>
                  <a:gd name="T3" fmla="*/ 0 h 11"/>
                  <a:gd name="T4" fmla="*/ 5 w 11"/>
                  <a:gd name="T5" fmla="*/ 0 h 11"/>
                  <a:gd name="T6" fmla="*/ 0 w 11"/>
                  <a:gd name="T7" fmla="*/ 6 h 11"/>
                  <a:gd name="T8" fmla="*/ 0 w 11"/>
                  <a:gd name="T9" fmla="*/ 8 h 11"/>
                  <a:gd name="T10" fmla="*/ 5 w 11"/>
                  <a:gd name="T11" fmla="*/ 11 h 11"/>
                  <a:gd name="T12" fmla="*/ 5 w 11"/>
                  <a:gd name="T13" fmla="*/ 11 h 11"/>
                  <a:gd name="T14" fmla="*/ 8 w 11"/>
                  <a:gd name="T15" fmla="*/ 11 h 11"/>
                  <a:gd name="T16" fmla="*/ 10 w 11"/>
                  <a:gd name="T17" fmla="*/ 8 h 11"/>
                  <a:gd name="T18" fmla="*/ 11 w 11"/>
                  <a:gd name="T19" fmla="*/ 6 h 11"/>
                  <a:gd name="T20" fmla="*/ 8 w 11"/>
                  <a:gd name="T2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11">
                    <a:moveTo>
                      <a:pt x="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1" y="10"/>
                      <a:pt x="3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10" y="9"/>
                      <a:pt x="10" y="8"/>
                    </a:cubicBezTo>
                    <a:cubicBezTo>
                      <a:pt x="11" y="7"/>
                      <a:pt x="11" y="6"/>
                      <a:pt x="11" y="6"/>
                    </a:cubicBezTo>
                    <a:cubicBezTo>
                      <a:pt x="11" y="3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33" name="Freeform 70">
                <a:extLst>
                  <a:ext uri="{FF2B5EF4-FFF2-40B4-BE49-F238E27FC236}">
                    <a16:creationId xmlns:a16="http://schemas.microsoft.com/office/drawing/2014/main" id="{DC0144AD-14C2-49EF-BD87-06910B77AC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4879" y="7214658"/>
                <a:ext cx="53975" cy="15875"/>
              </a:xfrm>
              <a:custGeom>
                <a:avLst/>
                <a:gdLst>
                  <a:gd name="T0" fmla="*/ 0 w 10"/>
                  <a:gd name="T1" fmla="*/ 0 h 3"/>
                  <a:gd name="T2" fmla="*/ 5 w 10"/>
                  <a:gd name="T3" fmla="*/ 3 h 3"/>
                  <a:gd name="T4" fmla="*/ 5 w 10"/>
                  <a:gd name="T5" fmla="*/ 3 h 3"/>
                  <a:gd name="T6" fmla="*/ 8 w 10"/>
                  <a:gd name="T7" fmla="*/ 3 h 3"/>
                  <a:gd name="T8" fmla="*/ 10 w 10"/>
                  <a:gd name="T9" fmla="*/ 0 h 3"/>
                  <a:gd name="T10" fmla="*/ 0 w 10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3">
                    <a:moveTo>
                      <a:pt x="0" y="0"/>
                    </a:moveTo>
                    <a:cubicBezTo>
                      <a:pt x="1" y="2"/>
                      <a:pt x="3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10" y="1"/>
                      <a:pt x="1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34" name="Oval 71">
                <a:extLst>
                  <a:ext uri="{FF2B5EF4-FFF2-40B4-BE49-F238E27FC236}">
                    <a16:creationId xmlns:a16="http://schemas.microsoft.com/office/drawing/2014/main" id="{6F76F7A7-588D-42F9-82F1-2353D9B41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81866" y="7167033"/>
                <a:ext cx="69850" cy="69850"/>
              </a:xfrm>
              <a:prstGeom prst="ellipse">
                <a:avLst/>
              </a:prstGeom>
              <a:solidFill>
                <a:srgbClr val="6E72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35" name="Oval 72">
                <a:extLst>
                  <a:ext uri="{FF2B5EF4-FFF2-40B4-BE49-F238E27FC236}">
                    <a16:creationId xmlns:a16="http://schemas.microsoft.com/office/drawing/2014/main" id="{37A87AE2-F7E9-41EA-B0D7-E8F58F8910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81866" y="7167033"/>
                <a:ext cx="69850" cy="69850"/>
              </a:xfrm>
              <a:prstGeom prst="ellipse">
                <a:avLst/>
              </a:prstGeom>
              <a:solidFill>
                <a:schemeClr val="tx1">
                  <a:lumMod val="85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36" name="Oval 73">
                <a:extLst>
                  <a:ext uri="{FF2B5EF4-FFF2-40B4-BE49-F238E27FC236}">
                    <a16:creationId xmlns:a16="http://schemas.microsoft.com/office/drawing/2014/main" id="{E8951EB3-94DC-4DCB-9CB8-D85813D7F2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97741" y="7178145"/>
                <a:ext cx="42863" cy="47625"/>
              </a:xfrm>
              <a:prstGeom prst="ellipse">
                <a:avLst/>
              </a:prstGeom>
              <a:solidFill>
                <a:srgbClr val="606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37" name="Oval 74">
                <a:extLst>
                  <a:ext uri="{FF2B5EF4-FFF2-40B4-BE49-F238E27FC236}">
                    <a16:creationId xmlns:a16="http://schemas.microsoft.com/office/drawing/2014/main" id="{2B4DA07B-AEAD-49EF-8D93-660E16BE23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97741" y="7178145"/>
                <a:ext cx="42863" cy="47625"/>
              </a:xfrm>
              <a:prstGeom prst="ellipse">
                <a:avLst/>
              </a:prstGeom>
              <a:solidFill>
                <a:schemeClr val="tx1">
                  <a:lumMod val="95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38" name="Oval 41">
                <a:extLst>
                  <a:ext uri="{FF2B5EF4-FFF2-40B4-BE49-F238E27FC236}">
                    <a16:creationId xmlns:a16="http://schemas.microsoft.com/office/drawing/2014/main" id="{F544D6FA-01FF-47CD-B129-8DF8400E65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3701" y="5540005"/>
                <a:ext cx="46014" cy="45719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39" name="Oval 41">
                <a:extLst>
                  <a:ext uri="{FF2B5EF4-FFF2-40B4-BE49-F238E27FC236}">
                    <a16:creationId xmlns:a16="http://schemas.microsoft.com/office/drawing/2014/main" id="{29903C29-17C0-4A8B-94DA-1FA9B18631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4714" y="5540005"/>
                <a:ext cx="46014" cy="45719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</p:grpSp>
        <p:grpSp>
          <p:nvGrpSpPr>
            <p:cNvPr id="505" name="Group 504">
              <a:extLst>
                <a:ext uri="{FF2B5EF4-FFF2-40B4-BE49-F238E27FC236}">
                  <a16:creationId xmlns:a16="http://schemas.microsoft.com/office/drawing/2014/main" id="{EB46A555-501A-4A2B-98DE-39869BEFE77A}"/>
                </a:ext>
              </a:extLst>
            </p:cNvPr>
            <p:cNvGrpSpPr/>
            <p:nvPr/>
          </p:nvGrpSpPr>
          <p:grpSpPr>
            <a:xfrm flipH="1">
              <a:off x="3812222" y="3980920"/>
              <a:ext cx="1012825" cy="3409950"/>
              <a:chOff x="2159529" y="3980920"/>
              <a:chExt cx="1012825" cy="3409950"/>
            </a:xfrm>
          </p:grpSpPr>
          <p:sp>
            <p:nvSpPr>
              <p:cNvPr id="506" name="Freeform 13">
                <a:extLst>
                  <a:ext uri="{FF2B5EF4-FFF2-40B4-BE49-F238E27FC236}">
                    <a16:creationId xmlns:a16="http://schemas.microsoft.com/office/drawing/2014/main" id="{11559FFD-0BAC-491C-A8E6-C105543985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9529" y="7006695"/>
                <a:ext cx="1012825" cy="384175"/>
              </a:xfrm>
              <a:custGeom>
                <a:avLst/>
                <a:gdLst>
                  <a:gd name="T0" fmla="*/ 32 w 188"/>
                  <a:gd name="T1" fmla="*/ 0 h 72"/>
                  <a:gd name="T2" fmla="*/ 0 w 188"/>
                  <a:gd name="T3" fmla="*/ 33 h 72"/>
                  <a:gd name="T4" fmla="*/ 0 w 188"/>
                  <a:gd name="T5" fmla="*/ 39 h 72"/>
                  <a:gd name="T6" fmla="*/ 3 w 188"/>
                  <a:gd name="T7" fmla="*/ 53 h 72"/>
                  <a:gd name="T8" fmla="*/ 32 w 188"/>
                  <a:gd name="T9" fmla="*/ 72 h 72"/>
                  <a:gd name="T10" fmla="*/ 180 w 188"/>
                  <a:gd name="T11" fmla="*/ 72 h 72"/>
                  <a:gd name="T12" fmla="*/ 188 w 188"/>
                  <a:gd name="T13" fmla="*/ 64 h 72"/>
                  <a:gd name="T14" fmla="*/ 188 w 188"/>
                  <a:gd name="T15" fmla="*/ 53 h 72"/>
                  <a:gd name="T16" fmla="*/ 188 w 188"/>
                  <a:gd name="T17" fmla="*/ 8 h 72"/>
                  <a:gd name="T18" fmla="*/ 180 w 188"/>
                  <a:gd name="T19" fmla="*/ 0 h 72"/>
                  <a:gd name="T20" fmla="*/ 32 w 188"/>
                  <a:gd name="T2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8" h="72">
                    <a:moveTo>
                      <a:pt x="32" y="0"/>
                    </a:moveTo>
                    <a:cubicBezTo>
                      <a:pt x="14" y="0"/>
                      <a:pt x="0" y="14"/>
                      <a:pt x="0" y="33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4"/>
                      <a:pt x="1" y="48"/>
                      <a:pt x="3" y="53"/>
                    </a:cubicBezTo>
                    <a:cubicBezTo>
                      <a:pt x="8" y="64"/>
                      <a:pt x="19" y="72"/>
                      <a:pt x="32" y="72"/>
                    </a:cubicBezTo>
                    <a:cubicBezTo>
                      <a:pt x="180" y="72"/>
                      <a:pt x="180" y="72"/>
                      <a:pt x="180" y="72"/>
                    </a:cubicBezTo>
                    <a:cubicBezTo>
                      <a:pt x="185" y="72"/>
                      <a:pt x="188" y="68"/>
                      <a:pt x="188" y="64"/>
                    </a:cubicBezTo>
                    <a:cubicBezTo>
                      <a:pt x="188" y="53"/>
                      <a:pt x="188" y="53"/>
                      <a:pt x="188" y="53"/>
                    </a:cubicBezTo>
                    <a:cubicBezTo>
                      <a:pt x="188" y="8"/>
                      <a:pt x="188" y="8"/>
                      <a:pt x="188" y="8"/>
                    </a:cubicBezTo>
                    <a:cubicBezTo>
                      <a:pt x="188" y="3"/>
                      <a:pt x="185" y="0"/>
                      <a:pt x="180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07" name="Freeform 14">
                <a:extLst>
                  <a:ext uri="{FF2B5EF4-FFF2-40B4-BE49-F238E27FC236}">
                    <a16:creationId xmlns:a16="http://schemas.microsoft.com/office/drawing/2014/main" id="{142A44B2-6D0E-473B-93AC-6CC3FA7A7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5404" y="7289270"/>
                <a:ext cx="996950" cy="101600"/>
              </a:xfrm>
              <a:custGeom>
                <a:avLst/>
                <a:gdLst>
                  <a:gd name="T0" fmla="*/ 0 w 185"/>
                  <a:gd name="T1" fmla="*/ 0 h 19"/>
                  <a:gd name="T2" fmla="*/ 29 w 185"/>
                  <a:gd name="T3" fmla="*/ 19 h 19"/>
                  <a:gd name="T4" fmla="*/ 177 w 185"/>
                  <a:gd name="T5" fmla="*/ 19 h 19"/>
                  <a:gd name="T6" fmla="*/ 185 w 185"/>
                  <a:gd name="T7" fmla="*/ 11 h 19"/>
                  <a:gd name="T8" fmla="*/ 185 w 185"/>
                  <a:gd name="T9" fmla="*/ 0 h 19"/>
                  <a:gd name="T10" fmla="*/ 0 w 185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19">
                    <a:moveTo>
                      <a:pt x="0" y="0"/>
                    </a:moveTo>
                    <a:cubicBezTo>
                      <a:pt x="5" y="11"/>
                      <a:pt x="16" y="19"/>
                      <a:pt x="29" y="19"/>
                    </a:cubicBezTo>
                    <a:cubicBezTo>
                      <a:pt x="177" y="19"/>
                      <a:pt x="177" y="19"/>
                      <a:pt x="177" y="19"/>
                    </a:cubicBezTo>
                    <a:cubicBezTo>
                      <a:pt x="182" y="19"/>
                      <a:pt x="185" y="15"/>
                      <a:pt x="185" y="11"/>
                    </a:cubicBezTo>
                    <a:cubicBezTo>
                      <a:pt x="185" y="0"/>
                      <a:pt x="185" y="0"/>
                      <a:pt x="18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08" name="Freeform 35">
                <a:extLst>
                  <a:ext uri="{FF2B5EF4-FFF2-40B4-BE49-F238E27FC236}">
                    <a16:creationId xmlns:a16="http://schemas.microsoft.com/office/drawing/2014/main" id="{666F3990-6172-4A26-BA7F-B9F3000824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5279" y="3980920"/>
                <a:ext cx="727075" cy="1463675"/>
              </a:xfrm>
              <a:custGeom>
                <a:avLst/>
                <a:gdLst>
                  <a:gd name="T0" fmla="*/ 135 w 135"/>
                  <a:gd name="T1" fmla="*/ 9 h 274"/>
                  <a:gd name="T2" fmla="*/ 126 w 135"/>
                  <a:gd name="T3" fmla="*/ 0 h 274"/>
                  <a:gd name="T4" fmla="*/ 58 w 135"/>
                  <a:gd name="T5" fmla="*/ 0 h 274"/>
                  <a:gd name="T6" fmla="*/ 47 w 135"/>
                  <a:gd name="T7" fmla="*/ 9 h 274"/>
                  <a:gd name="T8" fmla="*/ 1 w 135"/>
                  <a:gd name="T9" fmla="*/ 265 h 274"/>
                  <a:gd name="T10" fmla="*/ 9 w 135"/>
                  <a:gd name="T11" fmla="*/ 274 h 274"/>
                  <a:gd name="T12" fmla="*/ 126 w 135"/>
                  <a:gd name="T13" fmla="*/ 274 h 274"/>
                  <a:gd name="T14" fmla="*/ 135 w 135"/>
                  <a:gd name="T15" fmla="*/ 265 h 274"/>
                  <a:gd name="T16" fmla="*/ 135 w 135"/>
                  <a:gd name="T17" fmla="*/ 9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5" h="274">
                    <a:moveTo>
                      <a:pt x="135" y="9"/>
                    </a:moveTo>
                    <a:cubicBezTo>
                      <a:pt x="135" y="4"/>
                      <a:pt x="131" y="0"/>
                      <a:pt x="126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3" y="0"/>
                      <a:pt x="48" y="4"/>
                      <a:pt x="47" y="9"/>
                    </a:cubicBezTo>
                    <a:cubicBezTo>
                      <a:pt x="1" y="265"/>
                      <a:pt x="1" y="265"/>
                      <a:pt x="1" y="265"/>
                    </a:cubicBezTo>
                    <a:cubicBezTo>
                      <a:pt x="0" y="270"/>
                      <a:pt x="3" y="274"/>
                      <a:pt x="9" y="274"/>
                    </a:cubicBezTo>
                    <a:cubicBezTo>
                      <a:pt x="126" y="274"/>
                      <a:pt x="126" y="274"/>
                      <a:pt x="126" y="274"/>
                    </a:cubicBezTo>
                    <a:cubicBezTo>
                      <a:pt x="131" y="274"/>
                      <a:pt x="135" y="270"/>
                      <a:pt x="135" y="265"/>
                    </a:cubicBezTo>
                    <a:lnTo>
                      <a:pt x="135" y="9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09" name="Oval 41">
                <a:extLst>
                  <a:ext uri="{FF2B5EF4-FFF2-40B4-BE49-F238E27FC236}">
                    <a16:creationId xmlns:a16="http://schemas.microsoft.com/office/drawing/2014/main" id="{6CDD4726-38F9-4E6B-A7F5-051D036C43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19916" y="5060420"/>
                <a:ext cx="247650" cy="246063"/>
              </a:xfrm>
              <a:prstGeom prst="ellipse">
                <a:avLst/>
              </a:pr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10" name="Freeform 43">
                <a:extLst>
                  <a:ext uri="{FF2B5EF4-FFF2-40B4-BE49-F238E27FC236}">
                    <a16:creationId xmlns:a16="http://schemas.microsoft.com/office/drawing/2014/main" id="{F7ED32AC-B5E6-4860-83A4-0830B198B9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0516" y="5444595"/>
                <a:ext cx="731838" cy="236538"/>
              </a:xfrm>
              <a:custGeom>
                <a:avLst/>
                <a:gdLst>
                  <a:gd name="T0" fmla="*/ 0 w 136"/>
                  <a:gd name="T1" fmla="*/ 34 h 44"/>
                  <a:gd name="T2" fmla="*/ 10 w 136"/>
                  <a:gd name="T3" fmla="*/ 44 h 44"/>
                  <a:gd name="T4" fmla="*/ 127 w 136"/>
                  <a:gd name="T5" fmla="*/ 44 h 44"/>
                  <a:gd name="T6" fmla="*/ 136 w 136"/>
                  <a:gd name="T7" fmla="*/ 34 h 44"/>
                  <a:gd name="T8" fmla="*/ 136 w 136"/>
                  <a:gd name="T9" fmla="*/ 10 h 44"/>
                  <a:gd name="T10" fmla="*/ 127 w 136"/>
                  <a:gd name="T11" fmla="*/ 0 h 44"/>
                  <a:gd name="T12" fmla="*/ 10 w 136"/>
                  <a:gd name="T13" fmla="*/ 0 h 44"/>
                  <a:gd name="T14" fmla="*/ 0 w 136"/>
                  <a:gd name="T15" fmla="*/ 10 h 44"/>
                  <a:gd name="T16" fmla="*/ 0 w 136"/>
                  <a:gd name="T17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" h="44">
                    <a:moveTo>
                      <a:pt x="0" y="34"/>
                    </a:moveTo>
                    <a:cubicBezTo>
                      <a:pt x="0" y="40"/>
                      <a:pt x="4" y="44"/>
                      <a:pt x="10" y="44"/>
                    </a:cubicBezTo>
                    <a:cubicBezTo>
                      <a:pt x="127" y="44"/>
                      <a:pt x="127" y="44"/>
                      <a:pt x="127" y="44"/>
                    </a:cubicBezTo>
                    <a:cubicBezTo>
                      <a:pt x="132" y="44"/>
                      <a:pt x="136" y="40"/>
                      <a:pt x="136" y="34"/>
                    </a:cubicBezTo>
                    <a:cubicBezTo>
                      <a:pt x="136" y="10"/>
                      <a:pt x="136" y="10"/>
                      <a:pt x="136" y="10"/>
                    </a:cubicBezTo>
                    <a:cubicBezTo>
                      <a:pt x="136" y="5"/>
                      <a:pt x="132" y="0"/>
                      <a:pt x="12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0"/>
                    </a:cubicBezTo>
                    <a:lnTo>
                      <a:pt x="0" y="34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11" name="Freeform 45">
                <a:extLst>
                  <a:ext uri="{FF2B5EF4-FFF2-40B4-BE49-F238E27FC236}">
                    <a16:creationId xmlns:a16="http://schemas.microsoft.com/office/drawing/2014/main" id="{A5114AF3-2581-43D1-B8B5-FDBBA77336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0516" y="5681133"/>
                <a:ext cx="731838" cy="1063625"/>
              </a:xfrm>
              <a:custGeom>
                <a:avLst/>
                <a:gdLst>
                  <a:gd name="T0" fmla="*/ 136 w 136"/>
                  <a:gd name="T1" fmla="*/ 190 h 199"/>
                  <a:gd name="T2" fmla="*/ 127 w 136"/>
                  <a:gd name="T3" fmla="*/ 199 h 199"/>
                  <a:gd name="T4" fmla="*/ 10 w 136"/>
                  <a:gd name="T5" fmla="*/ 199 h 199"/>
                  <a:gd name="T6" fmla="*/ 0 w 136"/>
                  <a:gd name="T7" fmla="*/ 190 h 199"/>
                  <a:gd name="T8" fmla="*/ 0 w 136"/>
                  <a:gd name="T9" fmla="*/ 9 h 199"/>
                  <a:gd name="T10" fmla="*/ 10 w 136"/>
                  <a:gd name="T11" fmla="*/ 0 h 199"/>
                  <a:gd name="T12" fmla="*/ 127 w 136"/>
                  <a:gd name="T13" fmla="*/ 0 h 199"/>
                  <a:gd name="T14" fmla="*/ 136 w 136"/>
                  <a:gd name="T15" fmla="*/ 9 h 199"/>
                  <a:gd name="T16" fmla="*/ 136 w 136"/>
                  <a:gd name="T17" fmla="*/ 19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" h="199">
                    <a:moveTo>
                      <a:pt x="136" y="190"/>
                    </a:moveTo>
                    <a:cubicBezTo>
                      <a:pt x="136" y="195"/>
                      <a:pt x="132" y="199"/>
                      <a:pt x="127" y="199"/>
                    </a:cubicBezTo>
                    <a:cubicBezTo>
                      <a:pt x="10" y="199"/>
                      <a:pt x="10" y="199"/>
                      <a:pt x="10" y="199"/>
                    </a:cubicBezTo>
                    <a:cubicBezTo>
                      <a:pt x="4" y="199"/>
                      <a:pt x="0" y="195"/>
                      <a:pt x="0" y="19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32" y="0"/>
                      <a:pt x="136" y="4"/>
                      <a:pt x="136" y="9"/>
                    </a:cubicBezTo>
                    <a:lnTo>
                      <a:pt x="136" y="190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12" name="Freeform 47">
                <a:extLst>
                  <a:ext uri="{FF2B5EF4-FFF2-40B4-BE49-F238E27FC236}">
                    <a16:creationId xmlns:a16="http://schemas.microsoft.com/office/drawing/2014/main" id="{972DB60D-5943-46C9-A7D1-7158E1D175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7354" y="6476470"/>
                <a:ext cx="544513" cy="171450"/>
              </a:xfrm>
              <a:custGeom>
                <a:avLst/>
                <a:gdLst>
                  <a:gd name="T0" fmla="*/ 0 w 101"/>
                  <a:gd name="T1" fmla="*/ 23 h 32"/>
                  <a:gd name="T2" fmla="*/ 9 w 101"/>
                  <a:gd name="T3" fmla="*/ 32 h 32"/>
                  <a:gd name="T4" fmla="*/ 91 w 101"/>
                  <a:gd name="T5" fmla="*/ 32 h 32"/>
                  <a:gd name="T6" fmla="*/ 101 w 101"/>
                  <a:gd name="T7" fmla="*/ 23 h 32"/>
                  <a:gd name="T8" fmla="*/ 101 w 101"/>
                  <a:gd name="T9" fmla="*/ 9 h 32"/>
                  <a:gd name="T10" fmla="*/ 91 w 101"/>
                  <a:gd name="T11" fmla="*/ 0 h 32"/>
                  <a:gd name="T12" fmla="*/ 9 w 101"/>
                  <a:gd name="T13" fmla="*/ 0 h 32"/>
                  <a:gd name="T14" fmla="*/ 0 w 101"/>
                  <a:gd name="T15" fmla="*/ 9 h 32"/>
                  <a:gd name="T16" fmla="*/ 0 w 101"/>
                  <a:gd name="T17" fmla="*/ 2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32">
                    <a:moveTo>
                      <a:pt x="0" y="23"/>
                    </a:moveTo>
                    <a:cubicBezTo>
                      <a:pt x="0" y="28"/>
                      <a:pt x="4" y="32"/>
                      <a:pt x="9" y="32"/>
                    </a:cubicBezTo>
                    <a:cubicBezTo>
                      <a:pt x="91" y="32"/>
                      <a:pt x="91" y="32"/>
                      <a:pt x="91" y="32"/>
                    </a:cubicBezTo>
                    <a:cubicBezTo>
                      <a:pt x="97" y="32"/>
                      <a:pt x="101" y="28"/>
                      <a:pt x="101" y="23"/>
                    </a:cubicBezTo>
                    <a:cubicBezTo>
                      <a:pt x="101" y="9"/>
                      <a:pt x="101" y="9"/>
                      <a:pt x="101" y="9"/>
                    </a:cubicBezTo>
                    <a:cubicBezTo>
                      <a:pt x="101" y="4"/>
                      <a:pt x="97" y="0"/>
                      <a:pt x="9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lnTo>
                      <a:pt x="0" y="23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13" name="Freeform 66">
                <a:extLst>
                  <a:ext uri="{FF2B5EF4-FFF2-40B4-BE49-F238E27FC236}">
                    <a16:creationId xmlns:a16="http://schemas.microsoft.com/office/drawing/2014/main" id="{7DEFCDB5-F4A0-4076-89CC-726FEE509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0516" y="6749520"/>
                <a:ext cx="731838" cy="234950"/>
              </a:xfrm>
              <a:custGeom>
                <a:avLst/>
                <a:gdLst>
                  <a:gd name="T0" fmla="*/ 0 w 136"/>
                  <a:gd name="T1" fmla="*/ 34 h 44"/>
                  <a:gd name="T2" fmla="*/ 10 w 136"/>
                  <a:gd name="T3" fmla="*/ 44 h 44"/>
                  <a:gd name="T4" fmla="*/ 127 w 136"/>
                  <a:gd name="T5" fmla="*/ 44 h 44"/>
                  <a:gd name="T6" fmla="*/ 136 w 136"/>
                  <a:gd name="T7" fmla="*/ 34 h 44"/>
                  <a:gd name="T8" fmla="*/ 136 w 136"/>
                  <a:gd name="T9" fmla="*/ 10 h 44"/>
                  <a:gd name="T10" fmla="*/ 127 w 136"/>
                  <a:gd name="T11" fmla="*/ 0 h 44"/>
                  <a:gd name="T12" fmla="*/ 10 w 136"/>
                  <a:gd name="T13" fmla="*/ 0 h 44"/>
                  <a:gd name="T14" fmla="*/ 0 w 136"/>
                  <a:gd name="T15" fmla="*/ 10 h 44"/>
                  <a:gd name="T16" fmla="*/ 0 w 136"/>
                  <a:gd name="T17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" h="44">
                    <a:moveTo>
                      <a:pt x="0" y="34"/>
                    </a:moveTo>
                    <a:cubicBezTo>
                      <a:pt x="0" y="39"/>
                      <a:pt x="4" y="44"/>
                      <a:pt x="10" y="44"/>
                    </a:cubicBezTo>
                    <a:cubicBezTo>
                      <a:pt x="127" y="44"/>
                      <a:pt x="127" y="44"/>
                      <a:pt x="127" y="44"/>
                    </a:cubicBezTo>
                    <a:cubicBezTo>
                      <a:pt x="132" y="44"/>
                      <a:pt x="136" y="39"/>
                      <a:pt x="136" y="34"/>
                    </a:cubicBezTo>
                    <a:cubicBezTo>
                      <a:pt x="136" y="10"/>
                      <a:pt x="136" y="10"/>
                      <a:pt x="136" y="10"/>
                    </a:cubicBezTo>
                    <a:cubicBezTo>
                      <a:pt x="136" y="4"/>
                      <a:pt x="132" y="0"/>
                      <a:pt x="12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0" y="34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14" name="Freeform 68">
                <a:extLst>
                  <a:ext uri="{FF2B5EF4-FFF2-40B4-BE49-F238E27FC236}">
                    <a16:creationId xmlns:a16="http://schemas.microsoft.com/office/drawing/2014/main" id="{4C54916E-7569-484A-8DBF-EE0AB515B7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4041" y="7006695"/>
                <a:ext cx="468313" cy="384175"/>
              </a:xfrm>
              <a:custGeom>
                <a:avLst/>
                <a:gdLst>
                  <a:gd name="T0" fmla="*/ 33 w 87"/>
                  <a:gd name="T1" fmla="*/ 72 h 72"/>
                  <a:gd name="T2" fmla="*/ 79 w 87"/>
                  <a:gd name="T3" fmla="*/ 72 h 72"/>
                  <a:gd name="T4" fmla="*/ 87 w 87"/>
                  <a:gd name="T5" fmla="*/ 64 h 72"/>
                  <a:gd name="T6" fmla="*/ 87 w 87"/>
                  <a:gd name="T7" fmla="*/ 8 h 72"/>
                  <a:gd name="T8" fmla="*/ 79 w 87"/>
                  <a:gd name="T9" fmla="*/ 0 h 72"/>
                  <a:gd name="T10" fmla="*/ 33 w 87"/>
                  <a:gd name="T11" fmla="*/ 0 h 72"/>
                  <a:gd name="T12" fmla="*/ 0 w 87"/>
                  <a:gd name="T13" fmla="*/ 33 h 72"/>
                  <a:gd name="T14" fmla="*/ 0 w 87"/>
                  <a:gd name="T15" fmla="*/ 39 h 72"/>
                  <a:gd name="T16" fmla="*/ 33 w 87"/>
                  <a:gd name="T1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72">
                    <a:moveTo>
                      <a:pt x="33" y="72"/>
                    </a:moveTo>
                    <a:cubicBezTo>
                      <a:pt x="79" y="72"/>
                      <a:pt x="79" y="72"/>
                      <a:pt x="79" y="72"/>
                    </a:cubicBezTo>
                    <a:cubicBezTo>
                      <a:pt x="84" y="72"/>
                      <a:pt x="87" y="68"/>
                      <a:pt x="87" y="64"/>
                    </a:cubicBezTo>
                    <a:cubicBezTo>
                      <a:pt x="87" y="8"/>
                      <a:pt x="87" y="8"/>
                      <a:pt x="87" y="8"/>
                    </a:cubicBezTo>
                    <a:cubicBezTo>
                      <a:pt x="87" y="3"/>
                      <a:pt x="84" y="0"/>
                      <a:pt x="79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15" y="0"/>
                      <a:pt x="0" y="14"/>
                      <a:pt x="0" y="33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57"/>
                      <a:pt x="15" y="72"/>
                      <a:pt x="33" y="72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15" name="Freeform 69">
                <a:extLst>
                  <a:ext uri="{FF2B5EF4-FFF2-40B4-BE49-F238E27FC236}">
                    <a16:creationId xmlns:a16="http://schemas.microsoft.com/office/drawing/2014/main" id="{CEFE759A-E7AE-423E-84BC-B7C6C8E7DD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4879" y="7171795"/>
                <a:ext cx="58738" cy="58738"/>
              </a:xfrm>
              <a:custGeom>
                <a:avLst/>
                <a:gdLst>
                  <a:gd name="T0" fmla="*/ 8 w 11"/>
                  <a:gd name="T1" fmla="*/ 0 h 11"/>
                  <a:gd name="T2" fmla="*/ 5 w 11"/>
                  <a:gd name="T3" fmla="*/ 0 h 11"/>
                  <a:gd name="T4" fmla="*/ 5 w 11"/>
                  <a:gd name="T5" fmla="*/ 0 h 11"/>
                  <a:gd name="T6" fmla="*/ 0 w 11"/>
                  <a:gd name="T7" fmla="*/ 6 h 11"/>
                  <a:gd name="T8" fmla="*/ 0 w 11"/>
                  <a:gd name="T9" fmla="*/ 8 h 11"/>
                  <a:gd name="T10" fmla="*/ 5 w 11"/>
                  <a:gd name="T11" fmla="*/ 11 h 11"/>
                  <a:gd name="T12" fmla="*/ 5 w 11"/>
                  <a:gd name="T13" fmla="*/ 11 h 11"/>
                  <a:gd name="T14" fmla="*/ 8 w 11"/>
                  <a:gd name="T15" fmla="*/ 11 h 11"/>
                  <a:gd name="T16" fmla="*/ 10 w 11"/>
                  <a:gd name="T17" fmla="*/ 8 h 11"/>
                  <a:gd name="T18" fmla="*/ 11 w 11"/>
                  <a:gd name="T19" fmla="*/ 6 h 11"/>
                  <a:gd name="T20" fmla="*/ 8 w 11"/>
                  <a:gd name="T2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11">
                    <a:moveTo>
                      <a:pt x="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1" y="10"/>
                      <a:pt x="3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10" y="9"/>
                      <a:pt x="10" y="8"/>
                    </a:cubicBezTo>
                    <a:cubicBezTo>
                      <a:pt x="11" y="7"/>
                      <a:pt x="11" y="6"/>
                      <a:pt x="11" y="6"/>
                    </a:cubicBezTo>
                    <a:cubicBezTo>
                      <a:pt x="11" y="3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16" name="Freeform 70">
                <a:extLst>
                  <a:ext uri="{FF2B5EF4-FFF2-40B4-BE49-F238E27FC236}">
                    <a16:creationId xmlns:a16="http://schemas.microsoft.com/office/drawing/2014/main" id="{2F6DFC5E-DF7E-44BC-9AE9-0CE1DB8458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4879" y="7214658"/>
                <a:ext cx="53975" cy="15875"/>
              </a:xfrm>
              <a:custGeom>
                <a:avLst/>
                <a:gdLst>
                  <a:gd name="T0" fmla="*/ 0 w 10"/>
                  <a:gd name="T1" fmla="*/ 0 h 3"/>
                  <a:gd name="T2" fmla="*/ 5 w 10"/>
                  <a:gd name="T3" fmla="*/ 3 h 3"/>
                  <a:gd name="T4" fmla="*/ 5 w 10"/>
                  <a:gd name="T5" fmla="*/ 3 h 3"/>
                  <a:gd name="T6" fmla="*/ 8 w 10"/>
                  <a:gd name="T7" fmla="*/ 3 h 3"/>
                  <a:gd name="T8" fmla="*/ 10 w 10"/>
                  <a:gd name="T9" fmla="*/ 0 h 3"/>
                  <a:gd name="T10" fmla="*/ 0 w 10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3">
                    <a:moveTo>
                      <a:pt x="0" y="0"/>
                    </a:moveTo>
                    <a:cubicBezTo>
                      <a:pt x="1" y="2"/>
                      <a:pt x="3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10" y="1"/>
                      <a:pt x="1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17" name="Oval 71">
                <a:extLst>
                  <a:ext uri="{FF2B5EF4-FFF2-40B4-BE49-F238E27FC236}">
                    <a16:creationId xmlns:a16="http://schemas.microsoft.com/office/drawing/2014/main" id="{782CAF7D-D199-479F-BED1-694E3B636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81866" y="7167033"/>
                <a:ext cx="69850" cy="69850"/>
              </a:xfrm>
              <a:prstGeom prst="ellipse">
                <a:avLst/>
              </a:prstGeom>
              <a:solidFill>
                <a:srgbClr val="6E72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18" name="Oval 72">
                <a:extLst>
                  <a:ext uri="{FF2B5EF4-FFF2-40B4-BE49-F238E27FC236}">
                    <a16:creationId xmlns:a16="http://schemas.microsoft.com/office/drawing/2014/main" id="{CDBE9A39-4F8E-43B0-8FE8-28BC99567B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81866" y="7167033"/>
                <a:ext cx="69850" cy="69850"/>
              </a:xfrm>
              <a:prstGeom prst="ellipse">
                <a:avLst/>
              </a:prstGeom>
              <a:solidFill>
                <a:schemeClr val="tx1">
                  <a:lumMod val="85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19" name="Oval 73">
                <a:extLst>
                  <a:ext uri="{FF2B5EF4-FFF2-40B4-BE49-F238E27FC236}">
                    <a16:creationId xmlns:a16="http://schemas.microsoft.com/office/drawing/2014/main" id="{885F1D69-3396-45BD-A984-92B01CFC35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97741" y="7178145"/>
                <a:ext cx="42863" cy="47625"/>
              </a:xfrm>
              <a:prstGeom prst="ellipse">
                <a:avLst/>
              </a:prstGeom>
              <a:solidFill>
                <a:srgbClr val="606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20" name="Oval 74">
                <a:extLst>
                  <a:ext uri="{FF2B5EF4-FFF2-40B4-BE49-F238E27FC236}">
                    <a16:creationId xmlns:a16="http://schemas.microsoft.com/office/drawing/2014/main" id="{4EB7D33D-3F9E-458C-9527-9C43F4405C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97741" y="7178145"/>
                <a:ext cx="42863" cy="47625"/>
              </a:xfrm>
              <a:prstGeom prst="ellipse">
                <a:avLst/>
              </a:prstGeom>
              <a:solidFill>
                <a:schemeClr val="tx1">
                  <a:lumMod val="95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21" name="Oval 41">
                <a:extLst>
                  <a:ext uri="{FF2B5EF4-FFF2-40B4-BE49-F238E27FC236}">
                    <a16:creationId xmlns:a16="http://schemas.microsoft.com/office/drawing/2014/main" id="{8B9C09DE-83E8-42C2-8355-B3CFCC5EEE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3701" y="5540005"/>
                <a:ext cx="46014" cy="45719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22" name="Oval 41">
                <a:extLst>
                  <a:ext uri="{FF2B5EF4-FFF2-40B4-BE49-F238E27FC236}">
                    <a16:creationId xmlns:a16="http://schemas.microsoft.com/office/drawing/2014/main" id="{1B2E65AB-A0DE-4AF4-B86D-F13EB02C93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4714" y="5540005"/>
                <a:ext cx="46014" cy="45719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</p:grpSp>
      </p:grpSp>
      <p:grpSp>
        <p:nvGrpSpPr>
          <p:cNvPr id="573" name="Group 572">
            <a:extLst>
              <a:ext uri="{FF2B5EF4-FFF2-40B4-BE49-F238E27FC236}">
                <a16:creationId xmlns:a16="http://schemas.microsoft.com/office/drawing/2014/main" id="{35DFF753-ECF7-4566-925C-35204CCB2FB6}"/>
              </a:ext>
            </a:extLst>
          </p:cNvPr>
          <p:cNvGrpSpPr/>
          <p:nvPr/>
        </p:nvGrpSpPr>
        <p:grpSpPr>
          <a:xfrm>
            <a:off x="1818360" y="4020207"/>
            <a:ext cx="589671" cy="573911"/>
            <a:chOff x="1100895" y="4248709"/>
            <a:chExt cx="578161" cy="562709"/>
          </a:xfrm>
        </p:grpSpPr>
        <p:sp>
          <p:nvSpPr>
            <p:cNvPr id="574" name="Oval 573">
              <a:extLst>
                <a:ext uri="{FF2B5EF4-FFF2-40B4-BE49-F238E27FC236}">
                  <a16:creationId xmlns:a16="http://schemas.microsoft.com/office/drawing/2014/main" id="{CA0D4230-D8C2-4D5B-AC5A-84D5511404EE}"/>
                </a:ext>
              </a:extLst>
            </p:cNvPr>
            <p:cNvSpPr/>
            <p:nvPr/>
          </p:nvSpPr>
          <p:spPr bwMode="auto">
            <a:xfrm>
              <a:off x="1181869" y="4395206"/>
              <a:ext cx="416212" cy="416212"/>
            </a:xfrm>
            <a:prstGeom prst="ellipse">
              <a:avLst/>
            </a:prstGeom>
            <a:solidFill>
              <a:schemeClr val="tx1"/>
            </a:solidFill>
            <a:ln w="9525" cap="flat">
              <a:noFill/>
              <a:prstDash val="sysDash"/>
              <a:miter lim="800000"/>
              <a:headEnd type="none" w="lg" len="med"/>
              <a:tailEnd type="none" w="lg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304"/>
              <a:endParaRPr lang="en-US" sz="1836" dirty="0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575" name="TextBox 574">
              <a:extLst>
                <a:ext uri="{FF2B5EF4-FFF2-40B4-BE49-F238E27FC236}">
                  <a16:creationId xmlns:a16="http://schemas.microsoft.com/office/drawing/2014/main" id="{4679A6F0-5C00-43F1-9274-7D29A1CC2C33}"/>
                </a:ext>
              </a:extLst>
            </p:cNvPr>
            <p:cNvSpPr txBox="1"/>
            <p:nvPr/>
          </p:nvSpPr>
          <p:spPr>
            <a:xfrm>
              <a:off x="1100895" y="4248709"/>
              <a:ext cx="578161" cy="1129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6630" tIns="0" rIns="0" bIns="0" rtlCol="0">
              <a:spAutoFit/>
            </a:bodyPr>
            <a:lstStyle/>
            <a:p>
              <a:pPr algn="ctr" defTabSz="932597">
                <a:lnSpc>
                  <a:spcPct val="90000"/>
                </a:lnSpc>
                <a:spcAft>
                  <a:spcPts val="612"/>
                </a:spcAft>
              </a:pPr>
              <a:r>
                <a:rPr lang="en-US" sz="816" dirty="0">
                  <a:gradFill>
                    <a:gsLst>
                      <a:gs pos="2917">
                        <a:srgbClr val="FFFFFF"/>
                      </a:gs>
                      <a:gs pos="30000">
                        <a:srgbClr val="FFFFFF"/>
                      </a:gs>
                    </a:gsLst>
                    <a:lin ang="5400000" scaled="0"/>
                  </a:gradFill>
                  <a:latin typeface="Segoe UI Semilight"/>
                </a:rPr>
                <a:t>Cortana</a:t>
              </a:r>
            </a:p>
          </p:txBody>
        </p:sp>
        <p:pic>
          <p:nvPicPr>
            <p:cNvPr id="576" name="Picture 575">
              <a:extLst>
                <a:ext uri="{FF2B5EF4-FFF2-40B4-BE49-F238E27FC236}">
                  <a16:creationId xmlns:a16="http://schemas.microsoft.com/office/drawing/2014/main" id="{A76C64B4-B057-4F36-99B8-9671775CDA2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69544" y="4482881"/>
              <a:ext cx="240862" cy="240862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589" name="Group 588">
            <a:extLst>
              <a:ext uri="{FF2B5EF4-FFF2-40B4-BE49-F238E27FC236}">
                <a16:creationId xmlns:a16="http://schemas.microsoft.com/office/drawing/2014/main" id="{EB13A992-9E93-428F-931A-831B44ECECFB}"/>
              </a:ext>
            </a:extLst>
          </p:cNvPr>
          <p:cNvGrpSpPr/>
          <p:nvPr/>
        </p:nvGrpSpPr>
        <p:grpSpPr>
          <a:xfrm>
            <a:off x="2858777" y="5149379"/>
            <a:ext cx="589671" cy="565961"/>
            <a:chOff x="2863143" y="5259981"/>
            <a:chExt cx="578161" cy="554914"/>
          </a:xfrm>
        </p:grpSpPr>
        <p:sp>
          <p:nvSpPr>
            <p:cNvPr id="590" name="TextBox 589">
              <a:extLst>
                <a:ext uri="{FF2B5EF4-FFF2-40B4-BE49-F238E27FC236}">
                  <a16:creationId xmlns:a16="http://schemas.microsoft.com/office/drawing/2014/main" id="{348A8AFF-6C4B-4592-BAF6-10D76D720F8C}"/>
                </a:ext>
              </a:extLst>
            </p:cNvPr>
            <p:cNvSpPr txBox="1"/>
            <p:nvPr/>
          </p:nvSpPr>
          <p:spPr>
            <a:xfrm>
              <a:off x="2863143" y="5701915"/>
              <a:ext cx="578161" cy="1129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6630" tIns="0" rIns="0" bIns="0" rtlCol="0">
              <a:spAutoFit/>
            </a:bodyPr>
            <a:lstStyle/>
            <a:p>
              <a:pPr algn="ctr" defTabSz="932597">
                <a:lnSpc>
                  <a:spcPct val="90000"/>
                </a:lnSpc>
                <a:spcAft>
                  <a:spcPts val="612"/>
                </a:spcAft>
              </a:pPr>
              <a:r>
                <a:rPr lang="en-US" sz="816" dirty="0">
                  <a:gradFill>
                    <a:gsLst>
                      <a:gs pos="2917">
                        <a:srgbClr val="FFFFFF"/>
                      </a:gs>
                      <a:gs pos="30000">
                        <a:srgbClr val="FFFFFF"/>
                      </a:gs>
                    </a:gsLst>
                    <a:lin ang="5400000" scaled="0"/>
                  </a:gradFill>
                  <a:latin typeface="Segoe UI Semilight"/>
                </a:rPr>
                <a:t>Bing</a:t>
              </a:r>
            </a:p>
          </p:txBody>
        </p:sp>
        <p:grpSp>
          <p:nvGrpSpPr>
            <p:cNvPr id="591" name="Group 590">
              <a:extLst>
                <a:ext uri="{FF2B5EF4-FFF2-40B4-BE49-F238E27FC236}">
                  <a16:creationId xmlns:a16="http://schemas.microsoft.com/office/drawing/2014/main" id="{36655076-16DF-4447-B1C7-CA9442680670}"/>
                </a:ext>
              </a:extLst>
            </p:cNvPr>
            <p:cNvGrpSpPr/>
            <p:nvPr/>
          </p:nvGrpSpPr>
          <p:grpSpPr>
            <a:xfrm>
              <a:off x="2990684" y="5259981"/>
              <a:ext cx="416212" cy="416212"/>
              <a:chOff x="2990684" y="5259981"/>
              <a:chExt cx="416212" cy="416212"/>
            </a:xfrm>
          </p:grpSpPr>
          <p:sp>
            <p:nvSpPr>
              <p:cNvPr id="592" name="Oval 591">
                <a:extLst>
                  <a:ext uri="{FF2B5EF4-FFF2-40B4-BE49-F238E27FC236}">
                    <a16:creationId xmlns:a16="http://schemas.microsoft.com/office/drawing/2014/main" id="{CFC99F0E-C1DA-47D0-A445-8B546C054DA7}"/>
                  </a:ext>
                </a:extLst>
              </p:cNvPr>
              <p:cNvSpPr/>
              <p:nvPr/>
            </p:nvSpPr>
            <p:spPr bwMode="auto">
              <a:xfrm>
                <a:off x="2990684" y="5259981"/>
                <a:ext cx="416212" cy="416212"/>
              </a:xfrm>
              <a:prstGeom prst="ellipse">
                <a:avLst/>
              </a:prstGeom>
              <a:solidFill>
                <a:schemeClr val="tx1"/>
              </a:solidFill>
              <a:ln w="9525" cap="flat">
                <a:noFill/>
                <a:prstDash val="sysDash"/>
                <a:miter lim="800000"/>
                <a:headEnd type="none" w="lg" len="med"/>
                <a:tailEnd type="none" w="lg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304"/>
                <a:endParaRPr lang="en-US" sz="1836" dirty="0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pic>
            <p:nvPicPr>
              <p:cNvPr id="593" name="Picture 12" descr="Image result for bing logo">
                <a:extLst>
                  <a:ext uri="{FF2B5EF4-FFF2-40B4-BE49-F238E27FC236}">
                    <a16:creationId xmlns:a16="http://schemas.microsoft.com/office/drawing/2014/main" id="{5027CEC3-63D0-44CB-BA00-CCC7C82FC4B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229" t="20589" r="34229" b="20589"/>
              <a:stretch/>
            </p:blipFill>
            <p:spPr bwMode="auto">
              <a:xfrm>
                <a:off x="3092324" y="5325132"/>
                <a:ext cx="212932" cy="2859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594" name="Group 593">
            <a:extLst>
              <a:ext uri="{FF2B5EF4-FFF2-40B4-BE49-F238E27FC236}">
                <a16:creationId xmlns:a16="http://schemas.microsoft.com/office/drawing/2014/main" id="{FD4CB3BA-CA48-4DB2-B931-99B354C13967}"/>
              </a:ext>
            </a:extLst>
          </p:cNvPr>
          <p:cNvGrpSpPr/>
          <p:nvPr/>
        </p:nvGrpSpPr>
        <p:grpSpPr>
          <a:xfrm>
            <a:off x="556088" y="4265728"/>
            <a:ext cx="1046675" cy="424498"/>
            <a:chOff x="3987594" y="4793261"/>
            <a:chExt cx="1026245" cy="416212"/>
          </a:xfrm>
        </p:grpSpPr>
        <p:sp>
          <p:nvSpPr>
            <p:cNvPr id="595" name="Oval 594">
              <a:extLst>
                <a:ext uri="{FF2B5EF4-FFF2-40B4-BE49-F238E27FC236}">
                  <a16:creationId xmlns:a16="http://schemas.microsoft.com/office/drawing/2014/main" id="{E91D150A-7CBF-4556-909D-EAEFEB658322}"/>
                </a:ext>
              </a:extLst>
            </p:cNvPr>
            <p:cNvSpPr/>
            <p:nvPr/>
          </p:nvSpPr>
          <p:spPr bwMode="auto">
            <a:xfrm>
              <a:off x="4597627" y="4793261"/>
              <a:ext cx="416212" cy="416212"/>
            </a:xfrm>
            <a:prstGeom prst="ellipse">
              <a:avLst/>
            </a:prstGeom>
            <a:solidFill>
              <a:schemeClr val="tx1"/>
            </a:solidFill>
            <a:ln w="9525" cap="flat">
              <a:noFill/>
              <a:prstDash val="sysDash"/>
              <a:miter lim="800000"/>
              <a:headEnd type="none" w="lg" len="med"/>
              <a:tailEnd type="none" w="lg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304"/>
              <a:endParaRPr lang="en-US" sz="1836" dirty="0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596" name="TextBox 595">
              <a:extLst>
                <a:ext uri="{FF2B5EF4-FFF2-40B4-BE49-F238E27FC236}">
                  <a16:creationId xmlns:a16="http://schemas.microsoft.com/office/drawing/2014/main" id="{C3E30C72-5113-4337-B8F5-A529D652B120}"/>
                </a:ext>
              </a:extLst>
            </p:cNvPr>
            <p:cNvSpPr txBox="1"/>
            <p:nvPr/>
          </p:nvSpPr>
          <p:spPr>
            <a:xfrm>
              <a:off x="3987594" y="4890568"/>
              <a:ext cx="578161" cy="22595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6630" tIns="0" rIns="0" bIns="0" rtlCol="0">
              <a:spAutoFit/>
            </a:bodyPr>
            <a:lstStyle/>
            <a:p>
              <a:pPr algn="r" defTabSz="932597">
                <a:lnSpc>
                  <a:spcPct val="90000"/>
                </a:lnSpc>
                <a:spcAft>
                  <a:spcPts val="612"/>
                </a:spcAft>
              </a:pPr>
              <a:r>
                <a:rPr lang="en-US" sz="816" dirty="0">
                  <a:gradFill>
                    <a:gsLst>
                      <a:gs pos="2917">
                        <a:srgbClr val="FFFFFF"/>
                      </a:gs>
                      <a:gs pos="30000">
                        <a:srgbClr val="FFFFFF"/>
                      </a:gs>
                    </a:gsLst>
                    <a:lin ang="5400000" scaled="0"/>
                  </a:gradFill>
                  <a:latin typeface="Segoe UI Semilight"/>
                </a:rPr>
                <a:t>Facebook Messenger</a:t>
              </a:r>
            </a:p>
          </p:txBody>
        </p:sp>
        <p:pic>
          <p:nvPicPr>
            <p:cNvPr id="597" name="Picture 125" descr="Image result for facebook messenger logo">
              <a:extLst>
                <a:ext uri="{FF2B5EF4-FFF2-40B4-BE49-F238E27FC236}">
                  <a16:creationId xmlns:a16="http://schemas.microsoft.com/office/drawing/2014/main" id="{33CE37A2-C431-44F9-8986-3527990C474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5669" y="4881303"/>
              <a:ext cx="240129" cy="240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85" name="Group 584">
            <a:extLst>
              <a:ext uri="{FF2B5EF4-FFF2-40B4-BE49-F238E27FC236}">
                <a16:creationId xmlns:a16="http://schemas.microsoft.com/office/drawing/2014/main" id="{764BAFFA-0130-431D-9169-73A1DB98C64F}"/>
              </a:ext>
            </a:extLst>
          </p:cNvPr>
          <p:cNvGrpSpPr/>
          <p:nvPr/>
        </p:nvGrpSpPr>
        <p:grpSpPr>
          <a:xfrm>
            <a:off x="3047698" y="4454822"/>
            <a:ext cx="589671" cy="582549"/>
            <a:chOff x="2909710" y="4240240"/>
            <a:chExt cx="578161" cy="571178"/>
          </a:xfrm>
        </p:grpSpPr>
        <p:sp>
          <p:nvSpPr>
            <p:cNvPr id="586" name="Oval 585">
              <a:extLst>
                <a:ext uri="{FF2B5EF4-FFF2-40B4-BE49-F238E27FC236}">
                  <a16:creationId xmlns:a16="http://schemas.microsoft.com/office/drawing/2014/main" id="{99CC7AE6-269F-4BAE-A3FD-AA7D152367CA}"/>
                </a:ext>
              </a:extLst>
            </p:cNvPr>
            <p:cNvSpPr/>
            <p:nvPr/>
          </p:nvSpPr>
          <p:spPr bwMode="auto">
            <a:xfrm>
              <a:off x="2990684" y="4395206"/>
              <a:ext cx="416212" cy="416212"/>
            </a:xfrm>
            <a:prstGeom prst="ellipse">
              <a:avLst/>
            </a:prstGeom>
            <a:solidFill>
              <a:schemeClr val="tx1"/>
            </a:solidFill>
            <a:ln w="9525" cap="flat">
              <a:noFill/>
              <a:prstDash val="sysDash"/>
              <a:miter lim="800000"/>
              <a:headEnd type="none" w="lg" len="med"/>
              <a:tailEnd type="none" w="lg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304"/>
              <a:endParaRPr lang="en-US" sz="1836" dirty="0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587" name="TextBox 586">
              <a:extLst>
                <a:ext uri="{FF2B5EF4-FFF2-40B4-BE49-F238E27FC236}">
                  <a16:creationId xmlns:a16="http://schemas.microsoft.com/office/drawing/2014/main" id="{A4F7D0B9-6901-4665-8209-90BE93E407E0}"/>
                </a:ext>
              </a:extLst>
            </p:cNvPr>
            <p:cNvSpPr txBox="1"/>
            <p:nvPr/>
          </p:nvSpPr>
          <p:spPr>
            <a:xfrm>
              <a:off x="2909710" y="4240240"/>
              <a:ext cx="578161" cy="1129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46630" tIns="0" rIns="0" bIns="0" rtlCol="0">
              <a:spAutoFit/>
            </a:bodyPr>
            <a:lstStyle/>
            <a:p>
              <a:pPr algn="ctr" defTabSz="932597">
                <a:lnSpc>
                  <a:spcPct val="90000"/>
                </a:lnSpc>
                <a:spcAft>
                  <a:spcPts val="612"/>
                </a:spcAft>
              </a:pPr>
              <a:r>
                <a:rPr lang="en-US" sz="816" dirty="0">
                  <a:gradFill>
                    <a:gsLst>
                      <a:gs pos="2917">
                        <a:srgbClr val="FFFFFF"/>
                      </a:gs>
                      <a:gs pos="30000">
                        <a:srgbClr val="FFFFFF"/>
                      </a:gs>
                    </a:gsLst>
                    <a:lin ang="5400000" scaled="0"/>
                  </a:gradFill>
                  <a:latin typeface="Segoe UI Semilight"/>
                </a:rPr>
                <a:t>Skype</a:t>
              </a:r>
            </a:p>
          </p:txBody>
        </p:sp>
        <p:pic>
          <p:nvPicPr>
            <p:cNvPr id="588" name="Picture 587">
              <a:extLst>
                <a:ext uri="{FF2B5EF4-FFF2-40B4-BE49-F238E27FC236}">
                  <a16:creationId xmlns:a16="http://schemas.microsoft.com/office/drawing/2014/main" id="{1ECC0E9B-4567-4CD0-AE34-8D1A43F0DA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087078" y="4489903"/>
              <a:ext cx="223424" cy="226819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604" name="Group 25">
            <a:extLst>
              <a:ext uri="{FF2B5EF4-FFF2-40B4-BE49-F238E27FC236}">
                <a16:creationId xmlns:a16="http://schemas.microsoft.com/office/drawing/2014/main" id="{78A9E29B-6E2D-4B8F-B9D9-BC832DA08BD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42571" y="3803595"/>
            <a:ext cx="728105" cy="725444"/>
            <a:chOff x="3594" y="922"/>
            <a:chExt cx="547" cy="545"/>
          </a:xfrm>
        </p:grpSpPr>
        <p:sp>
          <p:nvSpPr>
            <p:cNvPr id="613" name="Freeform 27">
              <a:extLst>
                <a:ext uri="{FF2B5EF4-FFF2-40B4-BE49-F238E27FC236}">
                  <a16:creationId xmlns:a16="http://schemas.microsoft.com/office/drawing/2014/main" id="{A960C5E4-CB91-495C-921F-3AEC47157F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79" y="1006"/>
              <a:ext cx="378" cy="377"/>
            </a:xfrm>
            <a:prstGeom prst="ellipse">
              <a:avLst/>
            </a:pr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605" name="Freeform 26">
              <a:extLst>
                <a:ext uri="{FF2B5EF4-FFF2-40B4-BE49-F238E27FC236}">
                  <a16:creationId xmlns:a16="http://schemas.microsoft.com/office/drawing/2014/main" id="{C321A07D-33EC-4030-91FC-C7E8586208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94" y="922"/>
              <a:ext cx="547" cy="545"/>
            </a:xfrm>
            <a:custGeom>
              <a:avLst/>
              <a:gdLst>
                <a:gd name="T0" fmla="*/ 0 w 447"/>
                <a:gd name="T1" fmla="*/ 184 h 447"/>
                <a:gd name="T2" fmla="*/ 0 w 447"/>
                <a:gd name="T3" fmla="*/ 263 h 447"/>
                <a:gd name="T4" fmla="*/ 8 w 447"/>
                <a:gd name="T5" fmla="*/ 272 h 447"/>
                <a:gd name="T6" fmla="*/ 49 w 447"/>
                <a:gd name="T7" fmla="*/ 272 h 447"/>
                <a:gd name="T8" fmla="*/ 65 w 447"/>
                <a:gd name="T9" fmla="*/ 313 h 447"/>
                <a:gd name="T10" fmla="*/ 37 w 447"/>
                <a:gd name="T11" fmla="*/ 341 h 447"/>
                <a:gd name="T12" fmla="*/ 37 w 447"/>
                <a:gd name="T13" fmla="*/ 353 h 447"/>
                <a:gd name="T14" fmla="*/ 93 w 447"/>
                <a:gd name="T15" fmla="*/ 410 h 447"/>
                <a:gd name="T16" fmla="*/ 105 w 447"/>
                <a:gd name="T17" fmla="*/ 410 h 447"/>
                <a:gd name="T18" fmla="*/ 134 w 447"/>
                <a:gd name="T19" fmla="*/ 381 h 447"/>
                <a:gd name="T20" fmla="*/ 175 w 447"/>
                <a:gd name="T21" fmla="*/ 398 h 447"/>
                <a:gd name="T22" fmla="*/ 175 w 447"/>
                <a:gd name="T23" fmla="*/ 438 h 447"/>
                <a:gd name="T24" fmla="*/ 183 w 447"/>
                <a:gd name="T25" fmla="*/ 447 h 447"/>
                <a:gd name="T26" fmla="*/ 263 w 447"/>
                <a:gd name="T27" fmla="*/ 447 h 447"/>
                <a:gd name="T28" fmla="*/ 271 w 447"/>
                <a:gd name="T29" fmla="*/ 438 h 447"/>
                <a:gd name="T30" fmla="*/ 271 w 447"/>
                <a:gd name="T31" fmla="*/ 398 h 447"/>
                <a:gd name="T32" fmla="*/ 312 w 447"/>
                <a:gd name="T33" fmla="*/ 381 h 447"/>
                <a:gd name="T34" fmla="*/ 341 w 447"/>
                <a:gd name="T35" fmla="*/ 410 h 447"/>
                <a:gd name="T36" fmla="*/ 353 w 447"/>
                <a:gd name="T37" fmla="*/ 410 h 447"/>
                <a:gd name="T38" fmla="*/ 409 w 447"/>
                <a:gd name="T39" fmla="*/ 353 h 447"/>
                <a:gd name="T40" fmla="*/ 409 w 447"/>
                <a:gd name="T41" fmla="*/ 341 h 447"/>
                <a:gd name="T42" fmla="*/ 381 w 447"/>
                <a:gd name="T43" fmla="*/ 313 h 447"/>
                <a:gd name="T44" fmla="*/ 397 w 447"/>
                <a:gd name="T45" fmla="*/ 272 h 447"/>
                <a:gd name="T46" fmla="*/ 438 w 447"/>
                <a:gd name="T47" fmla="*/ 272 h 447"/>
                <a:gd name="T48" fmla="*/ 447 w 447"/>
                <a:gd name="T49" fmla="*/ 263 h 447"/>
                <a:gd name="T50" fmla="*/ 447 w 447"/>
                <a:gd name="T51" fmla="*/ 184 h 447"/>
                <a:gd name="T52" fmla="*/ 438 w 447"/>
                <a:gd name="T53" fmla="*/ 175 h 447"/>
                <a:gd name="T54" fmla="*/ 397 w 447"/>
                <a:gd name="T55" fmla="*/ 175 h 447"/>
                <a:gd name="T56" fmla="*/ 381 w 447"/>
                <a:gd name="T57" fmla="*/ 135 h 447"/>
                <a:gd name="T58" fmla="*/ 409 w 447"/>
                <a:gd name="T59" fmla="*/ 106 h 447"/>
                <a:gd name="T60" fmla="*/ 409 w 447"/>
                <a:gd name="T61" fmla="*/ 94 h 447"/>
                <a:gd name="T62" fmla="*/ 353 w 447"/>
                <a:gd name="T63" fmla="*/ 37 h 447"/>
                <a:gd name="T64" fmla="*/ 341 w 447"/>
                <a:gd name="T65" fmla="*/ 37 h 447"/>
                <a:gd name="T66" fmla="*/ 312 w 447"/>
                <a:gd name="T67" fmla="*/ 66 h 447"/>
                <a:gd name="T68" fmla="*/ 271 w 447"/>
                <a:gd name="T69" fmla="*/ 49 h 447"/>
                <a:gd name="T70" fmla="*/ 271 w 447"/>
                <a:gd name="T71" fmla="*/ 9 h 447"/>
                <a:gd name="T72" fmla="*/ 263 w 447"/>
                <a:gd name="T73" fmla="*/ 0 h 447"/>
                <a:gd name="T74" fmla="*/ 183 w 447"/>
                <a:gd name="T75" fmla="*/ 0 h 447"/>
                <a:gd name="T76" fmla="*/ 175 w 447"/>
                <a:gd name="T77" fmla="*/ 9 h 447"/>
                <a:gd name="T78" fmla="*/ 175 w 447"/>
                <a:gd name="T79" fmla="*/ 49 h 447"/>
                <a:gd name="T80" fmla="*/ 134 w 447"/>
                <a:gd name="T81" fmla="*/ 66 h 447"/>
                <a:gd name="T82" fmla="*/ 105 w 447"/>
                <a:gd name="T83" fmla="*/ 37 h 447"/>
                <a:gd name="T84" fmla="*/ 93 w 447"/>
                <a:gd name="T85" fmla="*/ 37 h 447"/>
                <a:gd name="T86" fmla="*/ 37 w 447"/>
                <a:gd name="T87" fmla="*/ 94 h 447"/>
                <a:gd name="T88" fmla="*/ 37 w 447"/>
                <a:gd name="T89" fmla="*/ 106 h 447"/>
                <a:gd name="T90" fmla="*/ 65 w 447"/>
                <a:gd name="T91" fmla="*/ 134 h 447"/>
                <a:gd name="T92" fmla="*/ 49 w 447"/>
                <a:gd name="T93" fmla="*/ 175 h 447"/>
                <a:gd name="T94" fmla="*/ 8 w 447"/>
                <a:gd name="T95" fmla="*/ 175 h 447"/>
                <a:gd name="T96" fmla="*/ 0 w 447"/>
                <a:gd name="T97" fmla="*/ 184 h 447"/>
                <a:gd name="T98" fmla="*/ 92 w 447"/>
                <a:gd name="T99" fmla="*/ 223 h 447"/>
                <a:gd name="T100" fmla="*/ 223 w 447"/>
                <a:gd name="T101" fmla="*/ 92 h 447"/>
                <a:gd name="T102" fmla="*/ 354 w 447"/>
                <a:gd name="T103" fmla="*/ 223 h 447"/>
                <a:gd name="T104" fmla="*/ 223 w 447"/>
                <a:gd name="T105" fmla="*/ 355 h 447"/>
                <a:gd name="T106" fmla="*/ 92 w 447"/>
                <a:gd name="T107" fmla="*/ 223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47" h="447">
                  <a:moveTo>
                    <a:pt x="0" y="184"/>
                  </a:moveTo>
                  <a:cubicBezTo>
                    <a:pt x="0" y="263"/>
                    <a:pt x="0" y="263"/>
                    <a:pt x="0" y="263"/>
                  </a:cubicBezTo>
                  <a:cubicBezTo>
                    <a:pt x="0" y="268"/>
                    <a:pt x="3" y="272"/>
                    <a:pt x="8" y="272"/>
                  </a:cubicBezTo>
                  <a:cubicBezTo>
                    <a:pt x="49" y="272"/>
                    <a:pt x="49" y="272"/>
                    <a:pt x="49" y="272"/>
                  </a:cubicBezTo>
                  <a:cubicBezTo>
                    <a:pt x="53" y="286"/>
                    <a:pt x="58" y="300"/>
                    <a:pt x="65" y="313"/>
                  </a:cubicBezTo>
                  <a:cubicBezTo>
                    <a:pt x="37" y="341"/>
                    <a:pt x="37" y="341"/>
                    <a:pt x="37" y="341"/>
                  </a:cubicBezTo>
                  <a:cubicBezTo>
                    <a:pt x="33" y="345"/>
                    <a:pt x="33" y="350"/>
                    <a:pt x="37" y="353"/>
                  </a:cubicBezTo>
                  <a:cubicBezTo>
                    <a:pt x="93" y="410"/>
                    <a:pt x="93" y="410"/>
                    <a:pt x="93" y="410"/>
                  </a:cubicBezTo>
                  <a:cubicBezTo>
                    <a:pt x="97" y="413"/>
                    <a:pt x="102" y="413"/>
                    <a:pt x="105" y="410"/>
                  </a:cubicBezTo>
                  <a:cubicBezTo>
                    <a:pt x="134" y="381"/>
                    <a:pt x="134" y="381"/>
                    <a:pt x="134" y="381"/>
                  </a:cubicBezTo>
                  <a:cubicBezTo>
                    <a:pt x="147" y="388"/>
                    <a:pt x="160" y="394"/>
                    <a:pt x="175" y="398"/>
                  </a:cubicBezTo>
                  <a:cubicBezTo>
                    <a:pt x="175" y="438"/>
                    <a:pt x="175" y="438"/>
                    <a:pt x="175" y="438"/>
                  </a:cubicBezTo>
                  <a:cubicBezTo>
                    <a:pt x="175" y="443"/>
                    <a:pt x="178" y="447"/>
                    <a:pt x="183" y="447"/>
                  </a:cubicBezTo>
                  <a:cubicBezTo>
                    <a:pt x="263" y="447"/>
                    <a:pt x="263" y="447"/>
                    <a:pt x="263" y="447"/>
                  </a:cubicBezTo>
                  <a:cubicBezTo>
                    <a:pt x="268" y="447"/>
                    <a:pt x="271" y="443"/>
                    <a:pt x="271" y="438"/>
                  </a:cubicBezTo>
                  <a:cubicBezTo>
                    <a:pt x="271" y="398"/>
                    <a:pt x="271" y="398"/>
                    <a:pt x="271" y="398"/>
                  </a:cubicBezTo>
                  <a:cubicBezTo>
                    <a:pt x="286" y="394"/>
                    <a:pt x="299" y="388"/>
                    <a:pt x="312" y="381"/>
                  </a:cubicBezTo>
                  <a:cubicBezTo>
                    <a:pt x="341" y="410"/>
                    <a:pt x="341" y="410"/>
                    <a:pt x="341" y="410"/>
                  </a:cubicBezTo>
                  <a:cubicBezTo>
                    <a:pt x="344" y="413"/>
                    <a:pt x="350" y="413"/>
                    <a:pt x="353" y="410"/>
                  </a:cubicBezTo>
                  <a:cubicBezTo>
                    <a:pt x="409" y="353"/>
                    <a:pt x="409" y="353"/>
                    <a:pt x="409" y="353"/>
                  </a:cubicBezTo>
                  <a:cubicBezTo>
                    <a:pt x="413" y="350"/>
                    <a:pt x="413" y="345"/>
                    <a:pt x="409" y="341"/>
                  </a:cubicBezTo>
                  <a:cubicBezTo>
                    <a:pt x="381" y="313"/>
                    <a:pt x="381" y="313"/>
                    <a:pt x="381" y="313"/>
                  </a:cubicBezTo>
                  <a:cubicBezTo>
                    <a:pt x="388" y="300"/>
                    <a:pt x="393" y="286"/>
                    <a:pt x="397" y="272"/>
                  </a:cubicBezTo>
                  <a:cubicBezTo>
                    <a:pt x="438" y="272"/>
                    <a:pt x="438" y="272"/>
                    <a:pt x="438" y="272"/>
                  </a:cubicBezTo>
                  <a:cubicBezTo>
                    <a:pt x="443" y="272"/>
                    <a:pt x="447" y="268"/>
                    <a:pt x="447" y="263"/>
                  </a:cubicBezTo>
                  <a:cubicBezTo>
                    <a:pt x="447" y="184"/>
                    <a:pt x="447" y="184"/>
                    <a:pt x="447" y="184"/>
                  </a:cubicBezTo>
                  <a:cubicBezTo>
                    <a:pt x="447" y="179"/>
                    <a:pt x="443" y="175"/>
                    <a:pt x="438" y="175"/>
                  </a:cubicBezTo>
                  <a:cubicBezTo>
                    <a:pt x="397" y="175"/>
                    <a:pt x="397" y="175"/>
                    <a:pt x="397" y="175"/>
                  </a:cubicBezTo>
                  <a:cubicBezTo>
                    <a:pt x="393" y="161"/>
                    <a:pt x="388" y="147"/>
                    <a:pt x="381" y="135"/>
                  </a:cubicBezTo>
                  <a:cubicBezTo>
                    <a:pt x="409" y="106"/>
                    <a:pt x="409" y="106"/>
                    <a:pt x="409" y="106"/>
                  </a:cubicBezTo>
                  <a:cubicBezTo>
                    <a:pt x="413" y="103"/>
                    <a:pt x="413" y="97"/>
                    <a:pt x="409" y="94"/>
                  </a:cubicBezTo>
                  <a:cubicBezTo>
                    <a:pt x="353" y="37"/>
                    <a:pt x="353" y="37"/>
                    <a:pt x="353" y="37"/>
                  </a:cubicBezTo>
                  <a:cubicBezTo>
                    <a:pt x="350" y="34"/>
                    <a:pt x="344" y="34"/>
                    <a:pt x="341" y="37"/>
                  </a:cubicBezTo>
                  <a:cubicBezTo>
                    <a:pt x="312" y="66"/>
                    <a:pt x="312" y="66"/>
                    <a:pt x="312" y="66"/>
                  </a:cubicBezTo>
                  <a:cubicBezTo>
                    <a:pt x="300" y="59"/>
                    <a:pt x="286" y="53"/>
                    <a:pt x="271" y="49"/>
                  </a:cubicBezTo>
                  <a:cubicBezTo>
                    <a:pt x="271" y="9"/>
                    <a:pt x="271" y="9"/>
                    <a:pt x="271" y="9"/>
                  </a:cubicBezTo>
                  <a:cubicBezTo>
                    <a:pt x="271" y="4"/>
                    <a:pt x="268" y="0"/>
                    <a:pt x="26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78" y="0"/>
                    <a:pt x="175" y="4"/>
                    <a:pt x="175" y="9"/>
                  </a:cubicBezTo>
                  <a:cubicBezTo>
                    <a:pt x="175" y="49"/>
                    <a:pt x="175" y="49"/>
                    <a:pt x="175" y="49"/>
                  </a:cubicBezTo>
                  <a:cubicBezTo>
                    <a:pt x="160" y="53"/>
                    <a:pt x="147" y="59"/>
                    <a:pt x="134" y="66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4"/>
                    <a:pt x="97" y="34"/>
                    <a:pt x="93" y="37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3" y="97"/>
                    <a:pt x="33" y="102"/>
                    <a:pt x="37" y="106"/>
                  </a:cubicBezTo>
                  <a:cubicBezTo>
                    <a:pt x="65" y="134"/>
                    <a:pt x="65" y="134"/>
                    <a:pt x="65" y="134"/>
                  </a:cubicBezTo>
                  <a:cubicBezTo>
                    <a:pt x="58" y="147"/>
                    <a:pt x="53" y="161"/>
                    <a:pt x="49" y="175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3" y="175"/>
                    <a:pt x="0" y="179"/>
                    <a:pt x="0" y="184"/>
                  </a:cubicBezTo>
                  <a:close/>
                  <a:moveTo>
                    <a:pt x="92" y="223"/>
                  </a:moveTo>
                  <a:cubicBezTo>
                    <a:pt x="92" y="151"/>
                    <a:pt x="151" y="92"/>
                    <a:pt x="223" y="92"/>
                  </a:cubicBezTo>
                  <a:cubicBezTo>
                    <a:pt x="295" y="92"/>
                    <a:pt x="354" y="151"/>
                    <a:pt x="354" y="223"/>
                  </a:cubicBezTo>
                  <a:cubicBezTo>
                    <a:pt x="354" y="296"/>
                    <a:pt x="295" y="355"/>
                    <a:pt x="223" y="355"/>
                  </a:cubicBezTo>
                  <a:cubicBezTo>
                    <a:pt x="151" y="355"/>
                    <a:pt x="92" y="296"/>
                    <a:pt x="92" y="223"/>
                  </a:cubicBezTo>
                  <a:close/>
                </a:path>
              </a:pathLst>
            </a:custGeom>
            <a:solidFill>
              <a:srgbClr val="107C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606" name="Freeform 27">
              <a:extLst>
                <a:ext uri="{FF2B5EF4-FFF2-40B4-BE49-F238E27FC236}">
                  <a16:creationId xmlns:a16="http://schemas.microsoft.com/office/drawing/2014/main" id="{892EB457-4AF5-444A-8850-E09E1AFA6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79" y="1006"/>
              <a:ext cx="378" cy="377"/>
            </a:xfrm>
            <a:custGeom>
              <a:avLst/>
              <a:gdLst>
                <a:gd name="T0" fmla="*/ 0 w 309"/>
                <a:gd name="T1" fmla="*/ 154 h 309"/>
                <a:gd name="T2" fmla="*/ 154 w 309"/>
                <a:gd name="T3" fmla="*/ 309 h 309"/>
                <a:gd name="T4" fmla="*/ 309 w 309"/>
                <a:gd name="T5" fmla="*/ 154 h 309"/>
                <a:gd name="T6" fmla="*/ 154 w 309"/>
                <a:gd name="T7" fmla="*/ 0 h 309"/>
                <a:gd name="T8" fmla="*/ 0 w 309"/>
                <a:gd name="T9" fmla="*/ 154 h 309"/>
                <a:gd name="T10" fmla="*/ 23 w 309"/>
                <a:gd name="T11" fmla="*/ 154 h 309"/>
                <a:gd name="T12" fmla="*/ 154 w 309"/>
                <a:gd name="T13" fmla="*/ 23 h 309"/>
                <a:gd name="T14" fmla="*/ 285 w 309"/>
                <a:gd name="T15" fmla="*/ 154 h 309"/>
                <a:gd name="T16" fmla="*/ 154 w 309"/>
                <a:gd name="T17" fmla="*/ 286 h 309"/>
                <a:gd name="T18" fmla="*/ 23 w 309"/>
                <a:gd name="T19" fmla="*/ 15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9" h="309">
                  <a:moveTo>
                    <a:pt x="0" y="154"/>
                  </a:moveTo>
                  <a:cubicBezTo>
                    <a:pt x="0" y="240"/>
                    <a:pt x="69" y="309"/>
                    <a:pt x="154" y="309"/>
                  </a:cubicBezTo>
                  <a:cubicBezTo>
                    <a:pt x="239" y="309"/>
                    <a:pt x="309" y="240"/>
                    <a:pt x="309" y="154"/>
                  </a:cubicBezTo>
                  <a:cubicBezTo>
                    <a:pt x="309" y="69"/>
                    <a:pt x="239" y="0"/>
                    <a:pt x="154" y="0"/>
                  </a:cubicBezTo>
                  <a:cubicBezTo>
                    <a:pt x="69" y="0"/>
                    <a:pt x="0" y="69"/>
                    <a:pt x="0" y="154"/>
                  </a:cubicBezTo>
                  <a:close/>
                  <a:moveTo>
                    <a:pt x="23" y="154"/>
                  </a:moveTo>
                  <a:cubicBezTo>
                    <a:pt x="23" y="82"/>
                    <a:pt x="82" y="23"/>
                    <a:pt x="154" y="23"/>
                  </a:cubicBezTo>
                  <a:cubicBezTo>
                    <a:pt x="226" y="23"/>
                    <a:pt x="285" y="82"/>
                    <a:pt x="285" y="154"/>
                  </a:cubicBezTo>
                  <a:cubicBezTo>
                    <a:pt x="285" y="227"/>
                    <a:pt x="226" y="286"/>
                    <a:pt x="154" y="286"/>
                  </a:cubicBezTo>
                  <a:cubicBezTo>
                    <a:pt x="82" y="286"/>
                    <a:pt x="23" y="227"/>
                    <a:pt x="23" y="154"/>
                  </a:cubicBezTo>
                  <a:close/>
                </a:path>
              </a:pathLst>
            </a:custGeom>
            <a:solidFill>
              <a:srgbClr val="004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</p:grpSp>
      <p:grpSp>
        <p:nvGrpSpPr>
          <p:cNvPr id="614" name="Group 25">
            <a:extLst>
              <a:ext uri="{FF2B5EF4-FFF2-40B4-BE49-F238E27FC236}">
                <a16:creationId xmlns:a16="http://schemas.microsoft.com/office/drawing/2014/main" id="{A06CADBB-EE67-4CDC-B006-E7BCA9AFD5B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991058" y="4194448"/>
            <a:ext cx="728105" cy="725444"/>
            <a:chOff x="3594" y="922"/>
            <a:chExt cx="547" cy="545"/>
          </a:xfrm>
        </p:grpSpPr>
        <p:sp>
          <p:nvSpPr>
            <p:cNvPr id="615" name="Freeform 27">
              <a:extLst>
                <a:ext uri="{FF2B5EF4-FFF2-40B4-BE49-F238E27FC236}">
                  <a16:creationId xmlns:a16="http://schemas.microsoft.com/office/drawing/2014/main" id="{70CFEF74-06DF-4279-AD3C-A7992FA1CB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79" y="1006"/>
              <a:ext cx="378" cy="377"/>
            </a:xfrm>
            <a:prstGeom prst="ellipse">
              <a:avLst/>
            </a:pr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616" name="Freeform 26">
              <a:extLst>
                <a:ext uri="{FF2B5EF4-FFF2-40B4-BE49-F238E27FC236}">
                  <a16:creationId xmlns:a16="http://schemas.microsoft.com/office/drawing/2014/main" id="{8B1193D9-62D1-4B37-ACBB-A0848FC856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94" y="922"/>
              <a:ext cx="547" cy="545"/>
            </a:xfrm>
            <a:custGeom>
              <a:avLst/>
              <a:gdLst>
                <a:gd name="T0" fmla="*/ 0 w 447"/>
                <a:gd name="T1" fmla="*/ 184 h 447"/>
                <a:gd name="T2" fmla="*/ 0 w 447"/>
                <a:gd name="T3" fmla="*/ 263 h 447"/>
                <a:gd name="T4" fmla="*/ 8 w 447"/>
                <a:gd name="T5" fmla="*/ 272 h 447"/>
                <a:gd name="T6" fmla="*/ 49 w 447"/>
                <a:gd name="T7" fmla="*/ 272 h 447"/>
                <a:gd name="T8" fmla="*/ 65 w 447"/>
                <a:gd name="T9" fmla="*/ 313 h 447"/>
                <a:gd name="T10" fmla="*/ 37 w 447"/>
                <a:gd name="T11" fmla="*/ 341 h 447"/>
                <a:gd name="T12" fmla="*/ 37 w 447"/>
                <a:gd name="T13" fmla="*/ 353 h 447"/>
                <a:gd name="T14" fmla="*/ 93 w 447"/>
                <a:gd name="T15" fmla="*/ 410 h 447"/>
                <a:gd name="T16" fmla="*/ 105 w 447"/>
                <a:gd name="T17" fmla="*/ 410 h 447"/>
                <a:gd name="T18" fmla="*/ 134 w 447"/>
                <a:gd name="T19" fmla="*/ 381 h 447"/>
                <a:gd name="T20" fmla="*/ 175 w 447"/>
                <a:gd name="T21" fmla="*/ 398 h 447"/>
                <a:gd name="T22" fmla="*/ 175 w 447"/>
                <a:gd name="T23" fmla="*/ 438 h 447"/>
                <a:gd name="T24" fmla="*/ 183 w 447"/>
                <a:gd name="T25" fmla="*/ 447 h 447"/>
                <a:gd name="T26" fmla="*/ 263 w 447"/>
                <a:gd name="T27" fmla="*/ 447 h 447"/>
                <a:gd name="T28" fmla="*/ 271 w 447"/>
                <a:gd name="T29" fmla="*/ 438 h 447"/>
                <a:gd name="T30" fmla="*/ 271 w 447"/>
                <a:gd name="T31" fmla="*/ 398 h 447"/>
                <a:gd name="T32" fmla="*/ 312 w 447"/>
                <a:gd name="T33" fmla="*/ 381 h 447"/>
                <a:gd name="T34" fmla="*/ 341 w 447"/>
                <a:gd name="T35" fmla="*/ 410 h 447"/>
                <a:gd name="T36" fmla="*/ 353 w 447"/>
                <a:gd name="T37" fmla="*/ 410 h 447"/>
                <a:gd name="T38" fmla="*/ 409 w 447"/>
                <a:gd name="T39" fmla="*/ 353 h 447"/>
                <a:gd name="T40" fmla="*/ 409 w 447"/>
                <a:gd name="T41" fmla="*/ 341 h 447"/>
                <a:gd name="T42" fmla="*/ 381 w 447"/>
                <a:gd name="T43" fmla="*/ 313 h 447"/>
                <a:gd name="T44" fmla="*/ 397 w 447"/>
                <a:gd name="T45" fmla="*/ 272 h 447"/>
                <a:gd name="T46" fmla="*/ 438 w 447"/>
                <a:gd name="T47" fmla="*/ 272 h 447"/>
                <a:gd name="T48" fmla="*/ 447 w 447"/>
                <a:gd name="T49" fmla="*/ 263 h 447"/>
                <a:gd name="T50" fmla="*/ 447 w 447"/>
                <a:gd name="T51" fmla="*/ 184 h 447"/>
                <a:gd name="T52" fmla="*/ 438 w 447"/>
                <a:gd name="T53" fmla="*/ 175 h 447"/>
                <a:gd name="T54" fmla="*/ 397 w 447"/>
                <a:gd name="T55" fmla="*/ 175 h 447"/>
                <a:gd name="T56" fmla="*/ 381 w 447"/>
                <a:gd name="T57" fmla="*/ 135 h 447"/>
                <a:gd name="T58" fmla="*/ 409 w 447"/>
                <a:gd name="T59" fmla="*/ 106 h 447"/>
                <a:gd name="T60" fmla="*/ 409 w 447"/>
                <a:gd name="T61" fmla="*/ 94 h 447"/>
                <a:gd name="T62" fmla="*/ 353 w 447"/>
                <a:gd name="T63" fmla="*/ 37 h 447"/>
                <a:gd name="T64" fmla="*/ 341 w 447"/>
                <a:gd name="T65" fmla="*/ 37 h 447"/>
                <a:gd name="T66" fmla="*/ 312 w 447"/>
                <a:gd name="T67" fmla="*/ 66 h 447"/>
                <a:gd name="T68" fmla="*/ 271 w 447"/>
                <a:gd name="T69" fmla="*/ 49 h 447"/>
                <a:gd name="T70" fmla="*/ 271 w 447"/>
                <a:gd name="T71" fmla="*/ 9 h 447"/>
                <a:gd name="T72" fmla="*/ 263 w 447"/>
                <a:gd name="T73" fmla="*/ 0 h 447"/>
                <a:gd name="T74" fmla="*/ 183 w 447"/>
                <a:gd name="T75" fmla="*/ 0 h 447"/>
                <a:gd name="T76" fmla="*/ 175 w 447"/>
                <a:gd name="T77" fmla="*/ 9 h 447"/>
                <a:gd name="T78" fmla="*/ 175 w 447"/>
                <a:gd name="T79" fmla="*/ 49 h 447"/>
                <a:gd name="T80" fmla="*/ 134 w 447"/>
                <a:gd name="T81" fmla="*/ 66 h 447"/>
                <a:gd name="T82" fmla="*/ 105 w 447"/>
                <a:gd name="T83" fmla="*/ 37 h 447"/>
                <a:gd name="T84" fmla="*/ 93 w 447"/>
                <a:gd name="T85" fmla="*/ 37 h 447"/>
                <a:gd name="T86" fmla="*/ 37 w 447"/>
                <a:gd name="T87" fmla="*/ 94 h 447"/>
                <a:gd name="T88" fmla="*/ 37 w 447"/>
                <a:gd name="T89" fmla="*/ 106 h 447"/>
                <a:gd name="T90" fmla="*/ 65 w 447"/>
                <a:gd name="T91" fmla="*/ 134 h 447"/>
                <a:gd name="T92" fmla="*/ 49 w 447"/>
                <a:gd name="T93" fmla="*/ 175 h 447"/>
                <a:gd name="T94" fmla="*/ 8 w 447"/>
                <a:gd name="T95" fmla="*/ 175 h 447"/>
                <a:gd name="T96" fmla="*/ 0 w 447"/>
                <a:gd name="T97" fmla="*/ 184 h 447"/>
                <a:gd name="T98" fmla="*/ 92 w 447"/>
                <a:gd name="T99" fmla="*/ 223 h 447"/>
                <a:gd name="T100" fmla="*/ 223 w 447"/>
                <a:gd name="T101" fmla="*/ 92 h 447"/>
                <a:gd name="T102" fmla="*/ 354 w 447"/>
                <a:gd name="T103" fmla="*/ 223 h 447"/>
                <a:gd name="T104" fmla="*/ 223 w 447"/>
                <a:gd name="T105" fmla="*/ 355 h 447"/>
                <a:gd name="T106" fmla="*/ 92 w 447"/>
                <a:gd name="T107" fmla="*/ 223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47" h="447">
                  <a:moveTo>
                    <a:pt x="0" y="184"/>
                  </a:moveTo>
                  <a:cubicBezTo>
                    <a:pt x="0" y="263"/>
                    <a:pt x="0" y="263"/>
                    <a:pt x="0" y="263"/>
                  </a:cubicBezTo>
                  <a:cubicBezTo>
                    <a:pt x="0" y="268"/>
                    <a:pt x="3" y="272"/>
                    <a:pt x="8" y="272"/>
                  </a:cubicBezTo>
                  <a:cubicBezTo>
                    <a:pt x="49" y="272"/>
                    <a:pt x="49" y="272"/>
                    <a:pt x="49" y="272"/>
                  </a:cubicBezTo>
                  <a:cubicBezTo>
                    <a:pt x="53" y="286"/>
                    <a:pt x="58" y="300"/>
                    <a:pt x="65" y="313"/>
                  </a:cubicBezTo>
                  <a:cubicBezTo>
                    <a:pt x="37" y="341"/>
                    <a:pt x="37" y="341"/>
                    <a:pt x="37" y="341"/>
                  </a:cubicBezTo>
                  <a:cubicBezTo>
                    <a:pt x="33" y="345"/>
                    <a:pt x="33" y="350"/>
                    <a:pt x="37" y="353"/>
                  </a:cubicBezTo>
                  <a:cubicBezTo>
                    <a:pt x="93" y="410"/>
                    <a:pt x="93" y="410"/>
                    <a:pt x="93" y="410"/>
                  </a:cubicBezTo>
                  <a:cubicBezTo>
                    <a:pt x="97" y="413"/>
                    <a:pt x="102" y="413"/>
                    <a:pt x="105" y="410"/>
                  </a:cubicBezTo>
                  <a:cubicBezTo>
                    <a:pt x="134" y="381"/>
                    <a:pt x="134" y="381"/>
                    <a:pt x="134" y="381"/>
                  </a:cubicBezTo>
                  <a:cubicBezTo>
                    <a:pt x="147" y="388"/>
                    <a:pt x="160" y="394"/>
                    <a:pt x="175" y="398"/>
                  </a:cubicBezTo>
                  <a:cubicBezTo>
                    <a:pt x="175" y="438"/>
                    <a:pt x="175" y="438"/>
                    <a:pt x="175" y="438"/>
                  </a:cubicBezTo>
                  <a:cubicBezTo>
                    <a:pt x="175" y="443"/>
                    <a:pt x="178" y="447"/>
                    <a:pt x="183" y="447"/>
                  </a:cubicBezTo>
                  <a:cubicBezTo>
                    <a:pt x="263" y="447"/>
                    <a:pt x="263" y="447"/>
                    <a:pt x="263" y="447"/>
                  </a:cubicBezTo>
                  <a:cubicBezTo>
                    <a:pt x="268" y="447"/>
                    <a:pt x="271" y="443"/>
                    <a:pt x="271" y="438"/>
                  </a:cubicBezTo>
                  <a:cubicBezTo>
                    <a:pt x="271" y="398"/>
                    <a:pt x="271" y="398"/>
                    <a:pt x="271" y="398"/>
                  </a:cubicBezTo>
                  <a:cubicBezTo>
                    <a:pt x="286" y="394"/>
                    <a:pt x="299" y="388"/>
                    <a:pt x="312" y="381"/>
                  </a:cubicBezTo>
                  <a:cubicBezTo>
                    <a:pt x="341" y="410"/>
                    <a:pt x="341" y="410"/>
                    <a:pt x="341" y="410"/>
                  </a:cubicBezTo>
                  <a:cubicBezTo>
                    <a:pt x="344" y="413"/>
                    <a:pt x="350" y="413"/>
                    <a:pt x="353" y="410"/>
                  </a:cubicBezTo>
                  <a:cubicBezTo>
                    <a:pt x="409" y="353"/>
                    <a:pt x="409" y="353"/>
                    <a:pt x="409" y="353"/>
                  </a:cubicBezTo>
                  <a:cubicBezTo>
                    <a:pt x="413" y="350"/>
                    <a:pt x="413" y="345"/>
                    <a:pt x="409" y="341"/>
                  </a:cubicBezTo>
                  <a:cubicBezTo>
                    <a:pt x="381" y="313"/>
                    <a:pt x="381" y="313"/>
                    <a:pt x="381" y="313"/>
                  </a:cubicBezTo>
                  <a:cubicBezTo>
                    <a:pt x="388" y="300"/>
                    <a:pt x="393" y="286"/>
                    <a:pt x="397" y="272"/>
                  </a:cubicBezTo>
                  <a:cubicBezTo>
                    <a:pt x="438" y="272"/>
                    <a:pt x="438" y="272"/>
                    <a:pt x="438" y="272"/>
                  </a:cubicBezTo>
                  <a:cubicBezTo>
                    <a:pt x="443" y="272"/>
                    <a:pt x="447" y="268"/>
                    <a:pt x="447" y="263"/>
                  </a:cubicBezTo>
                  <a:cubicBezTo>
                    <a:pt x="447" y="184"/>
                    <a:pt x="447" y="184"/>
                    <a:pt x="447" y="184"/>
                  </a:cubicBezTo>
                  <a:cubicBezTo>
                    <a:pt x="447" y="179"/>
                    <a:pt x="443" y="175"/>
                    <a:pt x="438" y="175"/>
                  </a:cubicBezTo>
                  <a:cubicBezTo>
                    <a:pt x="397" y="175"/>
                    <a:pt x="397" y="175"/>
                    <a:pt x="397" y="175"/>
                  </a:cubicBezTo>
                  <a:cubicBezTo>
                    <a:pt x="393" y="161"/>
                    <a:pt x="388" y="147"/>
                    <a:pt x="381" y="135"/>
                  </a:cubicBezTo>
                  <a:cubicBezTo>
                    <a:pt x="409" y="106"/>
                    <a:pt x="409" y="106"/>
                    <a:pt x="409" y="106"/>
                  </a:cubicBezTo>
                  <a:cubicBezTo>
                    <a:pt x="413" y="103"/>
                    <a:pt x="413" y="97"/>
                    <a:pt x="409" y="94"/>
                  </a:cubicBezTo>
                  <a:cubicBezTo>
                    <a:pt x="353" y="37"/>
                    <a:pt x="353" y="37"/>
                    <a:pt x="353" y="37"/>
                  </a:cubicBezTo>
                  <a:cubicBezTo>
                    <a:pt x="350" y="34"/>
                    <a:pt x="344" y="34"/>
                    <a:pt x="341" y="37"/>
                  </a:cubicBezTo>
                  <a:cubicBezTo>
                    <a:pt x="312" y="66"/>
                    <a:pt x="312" y="66"/>
                    <a:pt x="312" y="66"/>
                  </a:cubicBezTo>
                  <a:cubicBezTo>
                    <a:pt x="300" y="59"/>
                    <a:pt x="286" y="53"/>
                    <a:pt x="271" y="49"/>
                  </a:cubicBezTo>
                  <a:cubicBezTo>
                    <a:pt x="271" y="9"/>
                    <a:pt x="271" y="9"/>
                    <a:pt x="271" y="9"/>
                  </a:cubicBezTo>
                  <a:cubicBezTo>
                    <a:pt x="271" y="4"/>
                    <a:pt x="268" y="0"/>
                    <a:pt x="26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78" y="0"/>
                    <a:pt x="175" y="4"/>
                    <a:pt x="175" y="9"/>
                  </a:cubicBezTo>
                  <a:cubicBezTo>
                    <a:pt x="175" y="49"/>
                    <a:pt x="175" y="49"/>
                    <a:pt x="175" y="49"/>
                  </a:cubicBezTo>
                  <a:cubicBezTo>
                    <a:pt x="160" y="53"/>
                    <a:pt x="147" y="59"/>
                    <a:pt x="134" y="66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4"/>
                    <a:pt x="97" y="34"/>
                    <a:pt x="93" y="37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3" y="97"/>
                    <a:pt x="33" y="102"/>
                    <a:pt x="37" y="106"/>
                  </a:cubicBezTo>
                  <a:cubicBezTo>
                    <a:pt x="65" y="134"/>
                    <a:pt x="65" y="134"/>
                    <a:pt x="65" y="134"/>
                  </a:cubicBezTo>
                  <a:cubicBezTo>
                    <a:pt x="58" y="147"/>
                    <a:pt x="53" y="161"/>
                    <a:pt x="49" y="175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3" y="175"/>
                    <a:pt x="0" y="179"/>
                    <a:pt x="0" y="184"/>
                  </a:cubicBezTo>
                  <a:close/>
                  <a:moveTo>
                    <a:pt x="92" y="223"/>
                  </a:moveTo>
                  <a:cubicBezTo>
                    <a:pt x="92" y="151"/>
                    <a:pt x="151" y="92"/>
                    <a:pt x="223" y="92"/>
                  </a:cubicBezTo>
                  <a:cubicBezTo>
                    <a:pt x="295" y="92"/>
                    <a:pt x="354" y="151"/>
                    <a:pt x="354" y="223"/>
                  </a:cubicBezTo>
                  <a:cubicBezTo>
                    <a:pt x="354" y="296"/>
                    <a:pt x="295" y="355"/>
                    <a:pt x="223" y="355"/>
                  </a:cubicBezTo>
                  <a:cubicBezTo>
                    <a:pt x="151" y="355"/>
                    <a:pt x="92" y="296"/>
                    <a:pt x="92" y="2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617" name="Freeform 27">
              <a:extLst>
                <a:ext uri="{FF2B5EF4-FFF2-40B4-BE49-F238E27FC236}">
                  <a16:creationId xmlns:a16="http://schemas.microsoft.com/office/drawing/2014/main" id="{C3496E86-B30E-4D51-A392-CB60D3803B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79" y="1006"/>
              <a:ext cx="378" cy="377"/>
            </a:xfrm>
            <a:custGeom>
              <a:avLst/>
              <a:gdLst>
                <a:gd name="T0" fmla="*/ 0 w 309"/>
                <a:gd name="T1" fmla="*/ 154 h 309"/>
                <a:gd name="T2" fmla="*/ 154 w 309"/>
                <a:gd name="T3" fmla="*/ 309 h 309"/>
                <a:gd name="T4" fmla="*/ 309 w 309"/>
                <a:gd name="T5" fmla="*/ 154 h 309"/>
                <a:gd name="T6" fmla="*/ 154 w 309"/>
                <a:gd name="T7" fmla="*/ 0 h 309"/>
                <a:gd name="T8" fmla="*/ 0 w 309"/>
                <a:gd name="T9" fmla="*/ 154 h 309"/>
                <a:gd name="T10" fmla="*/ 23 w 309"/>
                <a:gd name="T11" fmla="*/ 154 h 309"/>
                <a:gd name="T12" fmla="*/ 154 w 309"/>
                <a:gd name="T13" fmla="*/ 23 h 309"/>
                <a:gd name="T14" fmla="*/ 285 w 309"/>
                <a:gd name="T15" fmla="*/ 154 h 309"/>
                <a:gd name="T16" fmla="*/ 154 w 309"/>
                <a:gd name="T17" fmla="*/ 286 h 309"/>
                <a:gd name="T18" fmla="*/ 23 w 309"/>
                <a:gd name="T19" fmla="*/ 15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9" h="309">
                  <a:moveTo>
                    <a:pt x="0" y="154"/>
                  </a:moveTo>
                  <a:cubicBezTo>
                    <a:pt x="0" y="240"/>
                    <a:pt x="69" y="309"/>
                    <a:pt x="154" y="309"/>
                  </a:cubicBezTo>
                  <a:cubicBezTo>
                    <a:pt x="239" y="309"/>
                    <a:pt x="309" y="240"/>
                    <a:pt x="309" y="154"/>
                  </a:cubicBezTo>
                  <a:cubicBezTo>
                    <a:pt x="309" y="69"/>
                    <a:pt x="239" y="0"/>
                    <a:pt x="154" y="0"/>
                  </a:cubicBezTo>
                  <a:cubicBezTo>
                    <a:pt x="69" y="0"/>
                    <a:pt x="0" y="69"/>
                    <a:pt x="0" y="154"/>
                  </a:cubicBezTo>
                  <a:close/>
                  <a:moveTo>
                    <a:pt x="23" y="154"/>
                  </a:moveTo>
                  <a:cubicBezTo>
                    <a:pt x="23" y="82"/>
                    <a:pt x="82" y="23"/>
                    <a:pt x="154" y="23"/>
                  </a:cubicBezTo>
                  <a:cubicBezTo>
                    <a:pt x="226" y="23"/>
                    <a:pt x="285" y="82"/>
                    <a:pt x="285" y="154"/>
                  </a:cubicBezTo>
                  <a:cubicBezTo>
                    <a:pt x="285" y="227"/>
                    <a:pt x="226" y="286"/>
                    <a:pt x="154" y="286"/>
                  </a:cubicBezTo>
                  <a:cubicBezTo>
                    <a:pt x="82" y="286"/>
                    <a:pt x="23" y="227"/>
                    <a:pt x="23" y="15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</p:grpSp>
      <p:grpSp>
        <p:nvGrpSpPr>
          <p:cNvPr id="618" name="Group 25">
            <a:extLst>
              <a:ext uri="{FF2B5EF4-FFF2-40B4-BE49-F238E27FC236}">
                <a16:creationId xmlns:a16="http://schemas.microsoft.com/office/drawing/2014/main" id="{100A2B7A-AF9F-415C-B636-D868BBA4CD0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21328" y="4674575"/>
            <a:ext cx="728105" cy="725444"/>
            <a:chOff x="3594" y="922"/>
            <a:chExt cx="547" cy="545"/>
          </a:xfrm>
        </p:grpSpPr>
        <p:sp>
          <p:nvSpPr>
            <p:cNvPr id="619" name="Freeform 27">
              <a:extLst>
                <a:ext uri="{FF2B5EF4-FFF2-40B4-BE49-F238E27FC236}">
                  <a16:creationId xmlns:a16="http://schemas.microsoft.com/office/drawing/2014/main" id="{8FF9E190-2804-4264-8D72-394A165EA2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79" y="1006"/>
              <a:ext cx="378" cy="377"/>
            </a:xfrm>
            <a:prstGeom prst="ellipse">
              <a:avLst/>
            </a:pr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620" name="Freeform 26">
              <a:extLst>
                <a:ext uri="{FF2B5EF4-FFF2-40B4-BE49-F238E27FC236}">
                  <a16:creationId xmlns:a16="http://schemas.microsoft.com/office/drawing/2014/main" id="{960CCC32-426F-4064-AF54-C27505E9ED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94" y="922"/>
              <a:ext cx="547" cy="545"/>
            </a:xfrm>
            <a:custGeom>
              <a:avLst/>
              <a:gdLst>
                <a:gd name="T0" fmla="*/ 0 w 447"/>
                <a:gd name="T1" fmla="*/ 184 h 447"/>
                <a:gd name="T2" fmla="*/ 0 w 447"/>
                <a:gd name="T3" fmla="*/ 263 h 447"/>
                <a:gd name="T4" fmla="*/ 8 w 447"/>
                <a:gd name="T5" fmla="*/ 272 h 447"/>
                <a:gd name="T6" fmla="*/ 49 w 447"/>
                <a:gd name="T7" fmla="*/ 272 h 447"/>
                <a:gd name="T8" fmla="*/ 65 w 447"/>
                <a:gd name="T9" fmla="*/ 313 h 447"/>
                <a:gd name="T10" fmla="*/ 37 w 447"/>
                <a:gd name="T11" fmla="*/ 341 h 447"/>
                <a:gd name="T12" fmla="*/ 37 w 447"/>
                <a:gd name="T13" fmla="*/ 353 h 447"/>
                <a:gd name="T14" fmla="*/ 93 w 447"/>
                <a:gd name="T15" fmla="*/ 410 h 447"/>
                <a:gd name="T16" fmla="*/ 105 w 447"/>
                <a:gd name="T17" fmla="*/ 410 h 447"/>
                <a:gd name="T18" fmla="*/ 134 w 447"/>
                <a:gd name="T19" fmla="*/ 381 h 447"/>
                <a:gd name="T20" fmla="*/ 175 w 447"/>
                <a:gd name="T21" fmla="*/ 398 h 447"/>
                <a:gd name="T22" fmla="*/ 175 w 447"/>
                <a:gd name="T23" fmla="*/ 438 h 447"/>
                <a:gd name="T24" fmla="*/ 183 w 447"/>
                <a:gd name="T25" fmla="*/ 447 h 447"/>
                <a:gd name="T26" fmla="*/ 263 w 447"/>
                <a:gd name="T27" fmla="*/ 447 h 447"/>
                <a:gd name="T28" fmla="*/ 271 w 447"/>
                <a:gd name="T29" fmla="*/ 438 h 447"/>
                <a:gd name="T30" fmla="*/ 271 w 447"/>
                <a:gd name="T31" fmla="*/ 398 h 447"/>
                <a:gd name="T32" fmla="*/ 312 w 447"/>
                <a:gd name="T33" fmla="*/ 381 h 447"/>
                <a:gd name="T34" fmla="*/ 341 w 447"/>
                <a:gd name="T35" fmla="*/ 410 h 447"/>
                <a:gd name="T36" fmla="*/ 353 w 447"/>
                <a:gd name="T37" fmla="*/ 410 h 447"/>
                <a:gd name="T38" fmla="*/ 409 w 447"/>
                <a:gd name="T39" fmla="*/ 353 h 447"/>
                <a:gd name="T40" fmla="*/ 409 w 447"/>
                <a:gd name="T41" fmla="*/ 341 h 447"/>
                <a:gd name="T42" fmla="*/ 381 w 447"/>
                <a:gd name="T43" fmla="*/ 313 h 447"/>
                <a:gd name="T44" fmla="*/ 397 w 447"/>
                <a:gd name="T45" fmla="*/ 272 h 447"/>
                <a:gd name="T46" fmla="*/ 438 w 447"/>
                <a:gd name="T47" fmla="*/ 272 h 447"/>
                <a:gd name="T48" fmla="*/ 447 w 447"/>
                <a:gd name="T49" fmla="*/ 263 h 447"/>
                <a:gd name="T50" fmla="*/ 447 w 447"/>
                <a:gd name="T51" fmla="*/ 184 h 447"/>
                <a:gd name="T52" fmla="*/ 438 w 447"/>
                <a:gd name="T53" fmla="*/ 175 h 447"/>
                <a:gd name="T54" fmla="*/ 397 w 447"/>
                <a:gd name="T55" fmla="*/ 175 h 447"/>
                <a:gd name="T56" fmla="*/ 381 w 447"/>
                <a:gd name="T57" fmla="*/ 135 h 447"/>
                <a:gd name="T58" fmla="*/ 409 w 447"/>
                <a:gd name="T59" fmla="*/ 106 h 447"/>
                <a:gd name="T60" fmla="*/ 409 w 447"/>
                <a:gd name="T61" fmla="*/ 94 h 447"/>
                <a:gd name="T62" fmla="*/ 353 w 447"/>
                <a:gd name="T63" fmla="*/ 37 h 447"/>
                <a:gd name="T64" fmla="*/ 341 w 447"/>
                <a:gd name="T65" fmla="*/ 37 h 447"/>
                <a:gd name="T66" fmla="*/ 312 w 447"/>
                <a:gd name="T67" fmla="*/ 66 h 447"/>
                <a:gd name="T68" fmla="*/ 271 w 447"/>
                <a:gd name="T69" fmla="*/ 49 h 447"/>
                <a:gd name="T70" fmla="*/ 271 w 447"/>
                <a:gd name="T71" fmla="*/ 9 h 447"/>
                <a:gd name="T72" fmla="*/ 263 w 447"/>
                <a:gd name="T73" fmla="*/ 0 h 447"/>
                <a:gd name="T74" fmla="*/ 183 w 447"/>
                <a:gd name="T75" fmla="*/ 0 h 447"/>
                <a:gd name="T76" fmla="*/ 175 w 447"/>
                <a:gd name="T77" fmla="*/ 9 h 447"/>
                <a:gd name="T78" fmla="*/ 175 w 447"/>
                <a:gd name="T79" fmla="*/ 49 h 447"/>
                <a:gd name="T80" fmla="*/ 134 w 447"/>
                <a:gd name="T81" fmla="*/ 66 h 447"/>
                <a:gd name="T82" fmla="*/ 105 w 447"/>
                <a:gd name="T83" fmla="*/ 37 h 447"/>
                <a:gd name="T84" fmla="*/ 93 w 447"/>
                <a:gd name="T85" fmla="*/ 37 h 447"/>
                <a:gd name="T86" fmla="*/ 37 w 447"/>
                <a:gd name="T87" fmla="*/ 94 h 447"/>
                <a:gd name="T88" fmla="*/ 37 w 447"/>
                <a:gd name="T89" fmla="*/ 106 h 447"/>
                <a:gd name="T90" fmla="*/ 65 w 447"/>
                <a:gd name="T91" fmla="*/ 134 h 447"/>
                <a:gd name="T92" fmla="*/ 49 w 447"/>
                <a:gd name="T93" fmla="*/ 175 h 447"/>
                <a:gd name="T94" fmla="*/ 8 w 447"/>
                <a:gd name="T95" fmla="*/ 175 h 447"/>
                <a:gd name="T96" fmla="*/ 0 w 447"/>
                <a:gd name="T97" fmla="*/ 184 h 447"/>
                <a:gd name="T98" fmla="*/ 92 w 447"/>
                <a:gd name="T99" fmla="*/ 223 h 447"/>
                <a:gd name="T100" fmla="*/ 223 w 447"/>
                <a:gd name="T101" fmla="*/ 92 h 447"/>
                <a:gd name="T102" fmla="*/ 354 w 447"/>
                <a:gd name="T103" fmla="*/ 223 h 447"/>
                <a:gd name="T104" fmla="*/ 223 w 447"/>
                <a:gd name="T105" fmla="*/ 355 h 447"/>
                <a:gd name="T106" fmla="*/ 92 w 447"/>
                <a:gd name="T107" fmla="*/ 223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47" h="447">
                  <a:moveTo>
                    <a:pt x="0" y="184"/>
                  </a:moveTo>
                  <a:cubicBezTo>
                    <a:pt x="0" y="263"/>
                    <a:pt x="0" y="263"/>
                    <a:pt x="0" y="263"/>
                  </a:cubicBezTo>
                  <a:cubicBezTo>
                    <a:pt x="0" y="268"/>
                    <a:pt x="3" y="272"/>
                    <a:pt x="8" y="272"/>
                  </a:cubicBezTo>
                  <a:cubicBezTo>
                    <a:pt x="49" y="272"/>
                    <a:pt x="49" y="272"/>
                    <a:pt x="49" y="272"/>
                  </a:cubicBezTo>
                  <a:cubicBezTo>
                    <a:pt x="53" y="286"/>
                    <a:pt x="58" y="300"/>
                    <a:pt x="65" y="313"/>
                  </a:cubicBezTo>
                  <a:cubicBezTo>
                    <a:pt x="37" y="341"/>
                    <a:pt x="37" y="341"/>
                    <a:pt x="37" y="341"/>
                  </a:cubicBezTo>
                  <a:cubicBezTo>
                    <a:pt x="33" y="345"/>
                    <a:pt x="33" y="350"/>
                    <a:pt x="37" y="353"/>
                  </a:cubicBezTo>
                  <a:cubicBezTo>
                    <a:pt x="93" y="410"/>
                    <a:pt x="93" y="410"/>
                    <a:pt x="93" y="410"/>
                  </a:cubicBezTo>
                  <a:cubicBezTo>
                    <a:pt x="97" y="413"/>
                    <a:pt x="102" y="413"/>
                    <a:pt x="105" y="410"/>
                  </a:cubicBezTo>
                  <a:cubicBezTo>
                    <a:pt x="134" y="381"/>
                    <a:pt x="134" y="381"/>
                    <a:pt x="134" y="381"/>
                  </a:cubicBezTo>
                  <a:cubicBezTo>
                    <a:pt x="147" y="388"/>
                    <a:pt x="160" y="394"/>
                    <a:pt x="175" y="398"/>
                  </a:cubicBezTo>
                  <a:cubicBezTo>
                    <a:pt x="175" y="438"/>
                    <a:pt x="175" y="438"/>
                    <a:pt x="175" y="438"/>
                  </a:cubicBezTo>
                  <a:cubicBezTo>
                    <a:pt x="175" y="443"/>
                    <a:pt x="178" y="447"/>
                    <a:pt x="183" y="447"/>
                  </a:cubicBezTo>
                  <a:cubicBezTo>
                    <a:pt x="263" y="447"/>
                    <a:pt x="263" y="447"/>
                    <a:pt x="263" y="447"/>
                  </a:cubicBezTo>
                  <a:cubicBezTo>
                    <a:pt x="268" y="447"/>
                    <a:pt x="271" y="443"/>
                    <a:pt x="271" y="438"/>
                  </a:cubicBezTo>
                  <a:cubicBezTo>
                    <a:pt x="271" y="398"/>
                    <a:pt x="271" y="398"/>
                    <a:pt x="271" y="398"/>
                  </a:cubicBezTo>
                  <a:cubicBezTo>
                    <a:pt x="286" y="394"/>
                    <a:pt x="299" y="388"/>
                    <a:pt x="312" y="381"/>
                  </a:cubicBezTo>
                  <a:cubicBezTo>
                    <a:pt x="341" y="410"/>
                    <a:pt x="341" y="410"/>
                    <a:pt x="341" y="410"/>
                  </a:cubicBezTo>
                  <a:cubicBezTo>
                    <a:pt x="344" y="413"/>
                    <a:pt x="350" y="413"/>
                    <a:pt x="353" y="410"/>
                  </a:cubicBezTo>
                  <a:cubicBezTo>
                    <a:pt x="409" y="353"/>
                    <a:pt x="409" y="353"/>
                    <a:pt x="409" y="353"/>
                  </a:cubicBezTo>
                  <a:cubicBezTo>
                    <a:pt x="413" y="350"/>
                    <a:pt x="413" y="345"/>
                    <a:pt x="409" y="341"/>
                  </a:cubicBezTo>
                  <a:cubicBezTo>
                    <a:pt x="381" y="313"/>
                    <a:pt x="381" y="313"/>
                    <a:pt x="381" y="313"/>
                  </a:cubicBezTo>
                  <a:cubicBezTo>
                    <a:pt x="388" y="300"/>
                    <a:pt x="393" y="286"/>
                    <a:pt x="397" y="272"/>
                  </a:cubicBezTo>
                  <a:cubicBezTo>
                    <a:pt x="438" y="272"/>
                    <a:pt x="438" y="272"/>
                    <a:pt x="438" y="272"/>
                  </a:cubicBezTo>
                  <a:cubicBezTo>
                    <a:pt x="443" y="272"/>
                    <a:pt x="447" y="268"/>
                    <a:pt x="447" y="263"/>
                  </a:cubicBezTo>
                  <a:cubicBezTo>
                    <a:pt x="447" y="184"/>
                    <a:pt x="447" y="184"/>
                    <a:pt x="447" y="184"/>
                  </a:cubicBezTo>
                  <a:cubicBezTo>
                    <a:pt x="447" y="179"/>
                    <a:pt x="443" y="175"/>
                    <a:pt x="438" y="175"/>
                  </a:cubicBezTo>
                  <a:cubicBezTo>
                    <a:pt x="397" y="175"/>
                    <a:pt x="397" y="175"/>
                    <a:pt x="397" y="175"/>
                  </a:cubicBezTo>
                  <a:cubicBezTo>
                    <a:pt x="393" y="161"/>
                    <a:pt x="388" y="147"/>
                    <a:pt x="381" y="135"/>
                  </a:cubicBezTo>
                  <a:cubicBezTo>
                    <a:pt x="409" y="106"/>
                    <a:pt x="409" y="106"/>
                    <a:pt x="409" y="106"/>
                  </a:cubicBezTo>
                  <a:cubicBezTo>
                    <a:pt x="413" y="103"/>
                    <a:pt x="413" y="97"/>
                    <a:pt x="409" y="94"/>
                  </a:cubicBezTo>
                  <a:cubicBezTo>
                    <a:pt x="353" y="37"/>
                    <a:pt x="353" y="37"/>
                    <a:pt x="353" y="37"/>
                  </a:cubicBezTo>
                  <a:cubicBezTo>
                    <a:pt x="350" y="34"/>
                    <a:pt x="344" y="34"/>
                    <a:pt x="341" y="37"/>
                  </a:cubicBezTo>
                  <a:cubicBezTo>
                    <a:pt x="312" y="66"/>
                    <a:pt x="312" y="66"/>
                    <a:pt x="312" y="66"/>
                  </a:cubicBezTo>
                  <a:cubicBezTo>
                    <a:pt x="300" y="59"/>
                    <a:pt x="286" y="53"/>
                    <a:pt x="271" y="49"/>
                  </a:cubicBezTo>
                  <a:cubicBezTo>
                    <a:pt x="271" y="9"/>
                    <a:pt x="271" y="9"/>
                    <a:pt x="271" y="9"/>
                  </a:cubicBezTo>
                  <a:cubicBezTo>
                    <a:pt x="271" y="4"/>
                    <a:pt x="268" y="0"/>
                    <a:pt x="26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78" y="0"/>
                    <a:pt x="175" y="4"/>
                    <a:pt x="175" y="9"/>
                  </a:cubicBezTo>
                  <a:cubicBezTo>
                    <a:pt x="175" y="49"/>
                    <a:pt x="175" y="49"/>
                    <a:pt x="175" y="49"/>
                  </a:cubicBezTo>
                  <a:cubicBezTo>
                    <a:pt x="160" y="53"/>
                    <a:pt x="147" y="59"/>
                    <a:pt x="134" y="66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4"/>
                    <a:pt x="97" y="34"/>
                    <a:pt x="93" y="37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3" y="97"/>
                    <a:pt x="33" y="102"/>
                    <a:pt x="37" y="106"/>
                  </a:cubicBezTo>
                  <a:cubicBezTo>
                    <a:pt x="65" y="134"/>
                    <a:pt x="65" y="134"/>
                    <a:pt x="65" y="134"/>
                  </a:cubicBezTo>
                  <a:cubicBezTo>
                    <a:pt x="58" y="147"/>
                    <a:pt x="53" y="161"/>
                    <a:pt x="49" y="175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3" y="175"/>
                    <a:pt x="0" y="179"/>
                    <a:pt x="0" y="184"/>
                  </a:cubicBezTo>
                  <a:close/>
                  <a:moveTo>
                    <a:pt x="92" y="223"/>
                  </a:moveTo>
                  <a:cubicBezTo>
                    <a:pt x="92" y="151"/>
                    <a:pt x="151" y="92"/>
                    <a:pt x="223" y="92"/>
                  </a:cubicBezTo>
                  <a:cubicBezTo>
                    <a:pt x="295" y="92"/>
                    <a:pt x="354" y="151"/>
                    <a:pt x="354" y="223"/>
                  </a:cubicBezTo>
                  <a:cubicBezTo>
                    <a:pt x="354" y="296"/>
                    <a:pt x="295" y="355"/>
                    <a:pt x="223" y="355"/>
                  </a:cubicBezTo>
                  <a:cubicBezTo>
                    <a:pt x="151" y="355"/>
                    <a:pt x="92" y="296"/>
                    <a:pt x="92" y="223"/>
                  </a:cubicBezTo>
                  <a:close/>
                </a:path>
              </a:pathLst>
            </a:custGeom>
            <a:solidFill>
              <a:srgbClr val="5C2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621" name="Freeform 27">
              <a:extLst>
                <a:ext uri="{FF2B5EF4-FFF2-40B4-BE49-F238E27FC236}">
                  <a16:creationId xmlns:a16="http://schemas.microsoft.com/office/drawing/2014/main" id="{6458A3CD-FA0A-4FF9-A108-7CB87FF025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79" y="1006"/>
              <a:ext cx="378" cy="377"/>
            </a:xfrm>
            <a:custGeom>
              <a:avLst/>
              <a:gdLst>
                <a:gd name="T0" fmla="*/ 0 w 309"/>
                <a:gd name="T1" fmla="*/ 154 h 309"/>
                <a:gd name="T2" fmla="*/ 154 w 309"/>
                <a:gd name="T3" fmla="*/ 309 h 309"/>
                <a:gd name="T4" fmla="*/ 309 w 309"/>
                <a:gd name="T5" fmla="*/ 154 h 309"/>
                <a:gd name="T6" fmla="*/ 154 w 309"/>
                <a:gd name="T7" fmla="*/ 0 h 309"/>
                <a:gd name="T8" fmla="*/ 0 w 309"/>
                <a:gd name="T9" fmla="*/ 154 h 309"/>
                <a:gd name="T10" fmla="*/ 23 w 309"/>
                <a:gd name="T11" fmla="*/ 154 h 309"/>
                <a:gd name="T12" fmla="*/ 154 w 309"/>
                <a:gd name="T13" fmla="*/ 23 h 309"/>
                <a:gd name="T14" fmla="*/ 285 w 309"/>
                <a:gd name="T15" fmla="*/ 154 h 309"/>
                <a:gd name="T16" fmla="*/ 154 w 309"/>
                <a:gd name="T17" fmla="*/ 286 h 309"/>
                <a:gd name="T18" fmla="*/ 23 w 309"/>
                <a:gd name="T19" fmla="*/ 15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9" h="309">
                  <a:moveTo>
                    <a:pt x="0" y="154"/>
                  </a:moveTo>
                  <a:cubicBezTo>
                    <a:pt x="0" y="240"/>
                    <a:pt x="69" y="309"/>
                    <a:pt x="154" y="309"/>
                  </a:cubicBezTo>
                  <a:cubicBezTo>
                    <a:pt x="239" y="309"/>
                    <a:pt x="309" y="240"/>
                    <a:pt x="309" y="154"/>
                  </a:cubicBezTo>
                  <a:cubicBezTo>
                    <a:pt x="309" y="69"/>
                    <a:pt x="239" y="0"/>
                    <a:pt x="154" y="0"/>
                  </a:cubicBezTo>
                  <a:cubicBezTo>
                    <a:pt x="69" y="0"/>
                    <a:pt x="0" y="69"/>
                    <a:pt x="0" y="154"/>
                  </a:cubicBezTo>
                  <a:close/>
                  <a:moveTo>
                    <a:pt x="23" y="154"/>
                  </a:moveTo>
                  <a:cubicBezTo>
                    <a:pt x="23" y="82"/>
                    <a:pt x="82" y="23"/>
                    <a:pt x="154" y="23"/>
                  </a:cubicBezTo>
                  <a:cubicBezTo>
                    <a:pt x="226" y="23"/>
                    <a:pt x="285" y="82"/>
                    <a:pt x="285" y="154"/>
                  </a:cubicBezTo>
                  <a:cubicBezTo>
                    <a:pt x="285" y="227"/>
                    <a:pt x="226" y="286"/>
                    <a:pt x="154" y="286"/>
                  </a:cubicBezTo>
                  <a:cubicBezTo>
                    <a:pt x="82" y="286"/>
                    <a:pt x="23" y="227"/>
                    <a:pt x="23" y="154"/>
                  </a:cubicBezTo>
                  <a:close/>
                </a:path>
              </a:pathLst>
            </a:custGeom>
            <a:solidFill>
              <a:srgbClr val="321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</p:grpSp>
      <p:sp>
        <p:nvSpPr>
          <p:cNvPr id="622" name="Rectangle 621">
            <a:extLst>
              <a:ext uri="{FF2B5EF4-FFF2-40B4-BE49-F238E27FC236}">
                <a16:creationId xmlns:a16="http://schemas.microsoft.com/office/drawing/2014/main" id="{AE847601-4F7C-4472-B264-F7FDCBE3A474}"/>
              </a:ext>
            </a:extLst>
          </p:cNvPr>
          <p:cNvSpPr/>
          <p:nvPr/>
        </p:nvSpPr>
        <p:spPr bwMode="auto">
          <a:xfrm>
            <a:off x="6971928" y="3731358"/>
            <a:ext cx="1190162" cy="371975"/>
          </a:xfrm>
          <a:prstGeom prst="rect">
            <a:avLst/>
          </a:prstGeom>
          <a:noFill/>
          <a:ln w="31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51028" fontAlgn="base">
              <a:spcBef>
                <a:spcPct val="0"/>
              </a:spcBef>
              <a:spcAft>
                <a:spcPct val="0"/>
              </a:spcAft>
            </a:pPr>
            <a:r>
              <a:rPr lang="en-US" sz="1632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Bot Builder</a:t>
            </a:r>
          </a:p>
        </p:txBody>
      </p:sp>
      <p:sp>
        <p:nvSpPr>
          <p:cNvPr id="623" name="Rectangle 622">
            <a:extLst>
              <a:ext uri="{FF2B5EF4-FFF2-40B4-BE49-F238E27FC236}">
                <a16:creationId xmlns:a16="http://schemas.microsoft.com/office/drawing/2014/main" id="{0E1042A2-D71F-4287-B7A3-A6874573C360}"/>
              </a:ext>
            </a:extLst>
          </p:cNvPr>
          <p:cNvSpPr/>
          <p:nvPr/>
        </p:nvSpPr>
        <p:spPr bwMode="auto">
          <a:xfrm>
            <a:off x="7736059" y="4371183"/>
            <a:ext cx="1001694" cy="371975"/>
          </a:xfrm>
          <a:prstGeom prst="rect">
            <a:avLst/>
          </a:prstGeom>
          <a:noFill/>
          <a:ln w="31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51028" fontAlgn="base">
              <a:spcBef>
                <a:spcPct val="0"/>
              </a:spcBef>
              <a:spcAft>
                <a:spcPct val="0"/>
              </a:spcAft>
            </a:pPr>
            <a:r>
              <a:rPr lang="en-US" sz="1632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Platform Services</a:t>
            </a:r>
          </a:p>
        </p:txBody>
      </p:sp>
      <p:sp>
        <p:nvSpPr>
          <p:cNvPr id="624" name="Rectangle 623">
            <a:extLst>
              <a:ext uri="{FF2B5EF4-FFF2-40B4-BE49-F238E27FC236}">
                <a16:creationId xmlns:a16="http://schemas.microsoft.com/office/drawing/2014/main" id="{16A302AE-670A-42B4-BABB-36906AAEF362}"/>
              </a:ext>
            </a:extLst>
          </p:cNvPr>
          <p:cNvSpPr/>
          <p:nvPr/>
        </p:nvSpPr>
        <p:spPr bwMode="auto">
          <a:xfrm>
            <a:off x="6738762" y="5291316"/>
            <a:ext cx="1659762" cy="371975"/>
          </a:xfrm>
          <a:prstGeom prst="rect">
            <a:avLst/>
          </a:prstGeom>
          <a:noFill/>
          <a:ln w="31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51028" fontAlgn="base">
              <a:spcBef>
                <a:spcPct val="0"/>
              </a:spcBef>
              <a:spcAft>
                <a:spcPct val="0"/>
              </a:spcAft>
            </a:pPr>
            <a:r>
              <a:rPr lang="en-US" sz="1632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Intelligent Tools</a:t>
            </a:r>
          </a:p>
        </p:txBody>
      </p:sp>
    </p:spTree>
    <p:extLst>
      <p:ext uri="{BB962C8B-B14F-4D97-AF65-F5344CB8AC3E}">
        <p14:creationId xmlns:p14="http://schemas.microsoft.com/office/powerpoint/2010/main" val="23117882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08" fill="hold"/>
                                        <p:tgtEl>
                                          <p:spTgt spid="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8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Bots running in Bing Search results</a:t>
            </a:r>
          </a:p>
        </p:txBody>
      </p:sp>
    </p:spTree>
    <p:extLst>
      <p:ext uri="{BB962C8B-B14F-4D97-AF65-F5344CB8AC3E}">
        <p14:creationId xmlns:p14="http://schemas.microsoft.com/office/powerpoint/2010/main" val="338702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a Bot? 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EDACC78-3D3F-4296-91A8-C2F95FD3BBEE}"/>
              </a:ext>
            </a:extLst>
          </p:cNvPr>
          <p:cNvGrpSpPr/>
          <p:nvPr/>
        </p:nvGrpSpPr>
        <p:grpSpPr>
          <a:xfrm>
            <a:off x="4074886" y="1088855"/>
            <a:ext cx="4286703" cy="4286703"/>
            <a:chOff x="3994484" y="1616242"/>
            <a:chExt cx="4203032" cy="4203032"/>
          </a:xfrm>
          <a:solidFill>
            <a:schemeClr val="accent6"/>
          </a:solidFill>
        </p:grpSpPr>
        <p:sp>
          <p:nvSpPr>
            <p:cNvPr id="21" name="Circle: Hollow 20">
              <a:extLst>
                <a:ext uri="{FF2B5EF4-FFF2-40B4-BE49-F238E27FC236}">
                  <a16:creationId xmlns:a16="http://schemas.microsoft.com/office/drawing/2014/main" id="{499A1557-1BA9-4BEA-9204-3D66929E0437}"/>
                </a:ext>
              </a:extLst>
            </p:cNvPr>
            <p:cNvSpPr/>
            <p:nvPr/>
          </p:nvSpPr>
          <p:spPr bwMode="auto">
            <a:xfrm>
              <a:off x="3994484" y="1616242"/>
              <a:ext cx="4203032" cy="4203032"/>
            </a:xfrm>
            <a:prstGeom prst="donut">
              <a:avLst>
                <a:gd name="adj" fmla="val 1118"/>
              </a:avLst>
            </a:prstGeom>
            <a:grpFill/>
            <a:ln w="3175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spcBef>
                  <a:spcPct val="0"/>
                </a:spcBef>
                <a:spcAft>
                  <a:spcPct val="0"/>
                </a:spcAft>
              </a:pPr>
              <a:endParaRPr lang="en-US" sz="2448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41" name="Circle: Hollow 140">
              <a:extLst>
                <a:ext uri="{FF2B5EF4-FFF2-40B4-BE49-F238E27FC236}">
                  <a16:creationId xmlns:a16="http://schemas.microsoft.com/office/drawing/2014/main" id="{AA8CA484-F0E2-4730-8091-2D49196D9CFF}"/>
                </a:ext>
              </a:extLst>
            </p:cNvPr>
            <p:cNvSpPr/>
            <p:nvPr/>
          </p:nvSpPr>
          <p:spPr bwMode="auto">
            <a:xfrm>
              <a:off x="4231907" y="1853665"/>
              <a:ext cx="3728186" cy="3728186"/>
            </a:xfrm>
            <a:prstGeom prst="donut">
              <a:avLst>
                <a:gd name="adj" fmla="val 3796"/>
              </a:avLst>
            </a:prstGeom>
            <a:grpFill/>
            <a:ln w="3175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spcBef>
                  <a:spcPct val="0"/>
                </a:spcBef>
                <a:spcAft>
                  <a:spcPct val="0"/>
                </a:spcAft>
              </a:pPr>
              <a:endParaRPr lang="en-US" sz="2448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42" name="Circle: Hollow 141">
              <a:extLst>
                <a:ext uri="{FF2B5EF4-FFF2-40B4-BE49-F238E27FC236}">
                  <a16:creationId xmlns:a16="http://schemas.microsoft.com/office/drawing/2014/main" id="{A68CBC5D-0DD7-4B79-A1D9-B6CFF38FDAFB}"/>
                </a:ext>
              </a:extLst>
            </p:cNvPr>
            <p:cNvSpPr/>
            <p:nvPr/>
          </p:nvSpPr>
          <p:spPr bwMode="auto">
            <a:xfrm>
              <a:off x="4524676" y="2146434"/>
              <a:ext cx="3142648" cy="3142648"/>
            </a:xfrm>
            <a:prstGeom prst="donut">
              <a:avLst>
                <a:gd name="adj" fmla="val 1118"/>
              </a:avLst>
            </a:prstGeom>
            <a:grpFill/>
            <a:ln w="3175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spcBef>
                  <a:spcPct val="0"/>
                </a:spcBef>
                <a:spcAft>
                  <a:spcPct val="0"/>
                </a:spcAft>
              </a:pPr>
              <a:endParaRPr lang="en-US" sz="2448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1201" name="Group 1200">
            <a:extLst>
              <a:ext uri="{FF2B5EF4-FFF2-40B4-BE49-F238E27FC236}">
                <a16:creationId xmlns:a16="http://schemas.microsoft.com/office/drawing/2014/main" id="{FA60D946-0232-4905-AA5D-3171FC0E8660}"/>
              </a:ext>
            </a:extLst>
          </p:cNvPr>
          <p:cNvGrpSpPr/>
          <p:nvPr/>
        </p:nvGrpSpPr>
        <p:grpSpPr>
          <a:xfrm>
            <a:off x="4599548" y="2293751"/>
            <a:ext cx="3237381" cy="1876911"/>
            <a:chOff x="5774572" y="2150854"/>
            <a:chExt cx="4837112" cy="2804375"/>
          </a:xfrm>
        </p:grpSpPr>
        <p:grpSp>
          <p:nvGrpSpPr>
            <p:cNvPr id="1200" name="Group 1199">
              <a:extLst>
                <a:ext uri="{FF2B5EF4-FFF2-40B4-BE49-F238E27FC236}">
                  <a16:creationId xmlns:a16="http://schemas.microsoft.com/office/drawing/2014/main" id="{C1B05ED0-8817-4F77-A4F8-EDE1A5026A07}"/>
                </a:ext>
              </a:extLst>
            </p:cNvPr>
            <p:cNvGrpSpPr/>
            <p:nvPr/>
          </p:nvGrpSpPr>
          <p:grpSpPr>
            <a:xfrm>
              <a:off x="5774572" y="2150854"/>
              <a:ext cx="4837112" cy="2804375"/>
              <a:chOff x="5774572" y="2150854"/>
              <a:chExt cx="4837112" cy="2804375"/>
            </a:xfrm>
          </p:grpSpPr>
          <p:sp>
            <p:nvSpPr>
              <p:cNvPr id="234" name="Freeform 167">
                <a:extLst>
                  <a:ext uri="{FF2B5EF4-FFF2-40B4-BE49-F238E27FC236}">
                    <a16:creationId xmlns:a16="http://schemas.microsoft.com/office/drawing/2014/main" id="{9E3F2712-E0E7-496E-8AC3-4F7E1143BC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4572" y="4764729"/>
                <a:ext cx="4837112" cy="190500"/>
              </a:xfrm>
              <a:custGeom>
                <a:avLst/>
                <a:gdLst>
                  <a:gd name="T0" fmla="*/ 0 w 1524"/>
                  <a:gd name="T1" fmla="*/ 0 h 60"/>
                  <a:gd name="T2" fmla="*/ 0 w 1524"/>
                  <a:gd name="T3" fmla="*/ 4 h 60"/>
                  <a:gd name="T4" fmla="*/ 56 w 1524"/>
                  <a:gd name="T5" fmla="*/ 60 h 60"/>
                  <a:gd name="T6" fmla="*/ 1468 w 1524"/>
                  <a:gd name="T7" fmla="*/ 60 h 60"/>
                  <a:gd name="T8" fmla="*/ 1524 w 1524"/>
                  <a:gd name="T9" fmla="*/ 4 h 60"/>
                  <a:gd name="T10" fmla="*/ 1524 w 1524"/>
                  <a:gd name="T11" fmla="*/ 0 h 60"/>
                  <a:gd name="T12" fmla="*/ 0 w 1524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4" h="60"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35"/>
                      <a:pt x="25" y="60"/>
                      <a:pt x="56" y="60"/>
                    </a:cubicBezTo>
                    <a:cubicBezTo>
                      <a:pt x="1468" y="60"/>
                      <a:pt x="1468" y="60"/>
                      <a:pt x="1468" y="60"/>
                    </a:cubicBezTo>
                    <a:cubicBezTo>
                      <a:pt x="1499" y="60"/>
                      <a:pt x="1524" y="35"/>
                      <a:pt x="1524" y="4"/>
                    </a:cubicBezTo>
                    <a:cubicBezTo>
                      <a:pt x="1524" y="0"/>
                      <a:pt x="1524" y="0"/>
                      <a:pt x="152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2856">
                  <a:solidFill>
                    <a:srgbClr val="FFFFFF"/>
                  </a:solidFill>
                  <a:latin typeface="Segoe UI Semibold" panose="020B0702040204020203" pitchFamily="34" charset="0"/>
                </a:endParaRPr>
              </a:p>
            </p:txBody>
          </p:sp>
          <p:grpSp>
            <p:nvGrpSpPr>
              <p:cNvPr id="1199" name="Group 1198">
                <a:extLst>
                  <a:ext uri="{FF2B5EF4-FFF2-40B4-BE49-F238E27FC236}">
                    <a16:creationId xmlns:a16="http://schemas.microsoft.com/office/drawing/2014/main" id="{2B6022AA-7A52-4AFA-8506-70C8C4C6BC8D}"/>
                  </a:ext>
                </a:extLst>
              </p:cNvPr>
              <p:cNvGrpSpPr/>
              <p:nvPr/>
            </p:nvGrpSpPr>
            <p:grpSpPr>
              <a:xfrm>
                <a:off x="6321490" y="2150854"/>
                <a:ext cx="3748087" cy="2549525"/>
                <a:chOff x="6321490" y="2150854"/>
                <a:chExt cx="3748087" cy="2549525"/>
              </a:xfrm>
            </p:grpSpPr>
            <p:sp>
              <p:nvSpPr>
                <p:cNvPr id="1117" name="Rectangle 164">
                  <a:extLst>
                    <a:ext uri="{FF2B5EF4-FFF2-40B4-BE49-F238E27FC236}">
                      <a16:creationId xmlns:a16="http://schemas.microsoft.com/office/drawing/2014/main" id="{EC243A6B-3A0B-42AA-B9CC-3D4EBF12B94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1490" y="2150854"/>
                  <a:ext cx="3748087" cy="2549525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2856">
                    <a:solidFill>
                      <a:srgbClr val="FFFFFF"/>
                    </a:solidFill>
                    <a:latin typeface="Segoe UI Semibold" panose="020B0702040204020203" pitchFamily="34" charset="0"/>
                  </a:endParaRPr>
                </a:p>
              </p:txBody>
            </p:sp>
            <p:grpSp>
              <p:nvGrpSpPr>
                <p:cNvPr id="1198" name="Group 1197">
                  <a:extLst>
                    <a:ext uri="{FF2B5EF4-FFF2-40B4-BE49-F238E27FC236}">
                      <a16:creationId xmlns:a16="http://schemas.microsoft.com/office/drawing/2014/main" id="{9411A80A-C2A3-439B-B808-FD3B315EFDB0}"/>
                    </a:ext>
                  </a:extLst>
                </p:cNvPr>
                <p:cNvGrpSpPr/>
                <p:nvPr/>
              </p:nvGrpSpPr>
              <p:grpSpPr>
                <a:xfrm>
                  <a:off x="6448489" y="2208004"/>
                  <a:ext cx="3494088" cy="2378075"/>
                  <a:chOff x="6448489" y="2208004"/>
                  <a:chExt cx="3494088" cy="2378075"/>
                </a:xfrm>
              </p:grpSpPr>
              <p:sp>
                <p:nvSpPr>
                  <p:cNvPr id="1119" name="Rectangle 166">
                    <a:extLst>
                      <a:ext uri="{FF2B5EF4-FFF2-40B4-BE49-F238E27FC236}">
                        <a16:creationId xmlns:a16="http://schemas.microsoft.com/office/drawing/2014/main" id="{24DA9BE7-0342-4639-9C58-F6713256D02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48490" y="2350879"/>
                    <a:ext cx="3494087" cy="2235200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3260" tIns="46630" rIns="93260" bIns="4663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32597"/>
                    <a:endParaRPr lang="en-US" sz="2856">
                      <a:solidFill>
                        <a:srgbClr val="FFFFFF"/>
                      </a:solidFill>
                      <a:latin typeface="Segoe UI Semibold" panose="020B0702040204020203" pitchFamily="34" charset="0"/>
                    </a:endParaRPr>
                  </a:p>
                </p:txBody>
              </p:sp>
              <p:grpSp>
                <p:nvGrpSpPr>
                  <p:cNvPr id="1197" name="Group 1196">
                    <a:extLst>
                      <a:ext uri="{FF2B5EF4-FFF2-40B4-BE49-F238E27FC236}">
                        <a16:creationId xmlns:a16="http://schemas.microsoft.com/office/drawing/2014/main" id="{1C567710-E178-4DC4-A81F-E719A2A3244A}"/>
                      </a:ext>
                    </a:extLst>
                  </p:cNvPr>
                  <p:cNvGrpSpPr/>
                  <p:nvPr/>
                </p:nvGrpSpPr>
                <p:grpSpPr>
                  <a:xfrm>
                    <a:off x="6448489" y="2208004"/>
                    <a:ext cx="3494088" cy="2378075"/>
                    <a:chOff x="6448489" y="2208004"/>
                    <a:chExt cx="3494088" cy="2378075"/>
                  </a:xfrm>
                </p:grpSpPr>
                <p:sp>
                  <p:nvSpPr>
                    <p:cNvPr id="1118" name="Oval 165">
                      <a:extLst>
                        <a:ext uri="{FF2B5EF4-FFF2-40B4-BE49-F238E27FC236}">
                          <a16:creationId xmlns:a16="http://schemas.microsoft.com/office/drawing/2014/main" id="{D58784F5-6510-495E-85DA-773F5A975D28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162990" y="2208004"/>
                      <a:ext cx="66675" cy="66675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3260" tIns="46630" rIns="93260" bIns="4663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defTabSz="932597"/>
                      <a:endParaRPr lang="en-US" sz="2856">
                        <a:solidFill>
                          <a:srgbClr val="FFFFFF"/>
                        </a:solidFill>
                        <a:latin typeface="Segoe UI Semibold" panose="020B0702040204020203" pitchFamily="34" charset="0"/>
                      </a:endParaRPr>
                    </a:p>
                  </p:txBody>
                </p:sp>
                <p:grpSp>
                  <p:nvGrpSpPr>
                    <p:cNvPr id="1194" name="Group 1193">
                      <a:extLst>
                        <a:ext uri="{FF2B5EF4-FFF2-40B4-BE49-F238E27FC236}">
                          <a16:creationId xmlns:a16="http://schemas.microsoft.com/office/drawing/2014/main" id="{A6C9D70B-2ED2-4C25-A2A8-B2298EFEC49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448489" y="3061007"/>
                      <a:ext cx="3494088" cy="205860"/>
                      <a:chOff x="6448489" y="3001836"/>
                      <a:chExt cx="3494088" cy="205860"/>
                    </a:xfrm>
                  </p:grpSpPr>
                  <p:sp>
                    <p:nvSpPr>
                      <p:cNvPr id="268" name="Freeform 87">
                        <a:extLst>
                          <a:ext uri="{FF2B5EF4-FFF2-40B4-BE49-F238E27FC236}">
                            <a16:creationId xmlns:a16="http://schemas.microsoft.com/office/drawing/2014/main" id="{820BC94B-2BEF-431A-896A-CCBB4B1242C3}"/>
                          </a:ext>
                        </a:extLst>
                      </p:cNvPr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6448489" y="3001836"/>
                        <a:ext cx="1702503" cy="205860"/>
                      </a:xfrm>
                      <a:custGeom>
                        <a:avLst/>
                        <a:gdLst>
                          <a:gd name="T0" fmla="*/ 4 w 526"/>
                          <a:gd name="T1" fmla="*/ 0 h 65"/>
                          <a:gd name="T2" fmla="*/ 16 w 526"/>
                          <a:gd name="T3" fmla="*/ 8 h 65"/>
                          <a:gd name="T4" fmla="*/ 0 w 526"/>
                          <a:gd name="T5" fmla="*/ 61 h 65"/>
                          <a:gd name="T6" fmla="*/ 41 w 526"/>
                          <a:gd name="T7" fmla="*/ 61 h 65"/>
                          <a:gd name="T8" fmla="*/ 33 w 526"/>
                          <a:gd name="T9" fmla="*/ 39 h 65"/>
                          <a:gd name="T10" fmla="*/ 68 w 526"/>
                          <a:gd name="T11" fmla="*/ 0 h 65"/>
                          <a:gd name="T12" fmla="*/ 68 w 526"/>
                          <a:gd name="T13" fmla="*/ 65 h 65"/>
                          <a:gd name="T14" fmla="*/ 101 w 526"/>
                          <a:gd name="T15" fmla="*/ 8 h 65"/>
                          <a:gd name="T16" fmla="*/ 68 w 526"/>
                          <a:gd name="T17" fmla="*/ 8 h 65"/>
                          <a:gd name="T18" fmla="*/ 68 w 526"/>
                          <a:gd name="T19" fmla="*/ 57 h 65"/>
                          <a:gd name="T20" fmla="*/ 145 w 526"/>
                          <a:gd name="T21" fmla="*/ 0 h 65"/>
                          <a:gd name="T22" fmla="*/ 125 w 526"/>
                          <a:gd name="T23" fmla="*/ 8 h 65"/>
                          <a:gd name="T24" fmla="*/ 125 w 526"/>
                          <a:gd name="T25" fmla="*/ 57 h 65"/>
                          <a:gd name="T26" fmla="*/ 158 w 526"/>
                          <a:gd name="T27" fmla="*/ 65 h 65"/>
                          <a:gd name="T28" fmla="*/ 158 w 526"/>
                          <a:gd name="T29" fmla="*/ 36 h 65"/>
                          <a:gd name="T30" fmla="*/ 145 w 526"/>
                          <a:gd name="T31" fmla="*/ 57 h 65"/>
                          <a:gd name="T32" fmla="*/ 181 w 526"/>
                          <a:gd name="T33" fmla="*/ 57 h 65"/>
                          <a:gd name="T34" fmla="*/ 223 w 526"/>
                          <a:gd name="T35" fmla="*/ 57 h 65"/>
                          <a:gd name="T36" fmla="*/ 190 w 526"/>
                          <a:gd name="T37" fmla="*/ 0 h 65"/>
                          <a:gd name="T38" fmla="*/ 214 w 526"/>
                          <a:gd name="T39" fmla="*/ 57 h 65"/>
                          <a:gd name="T40" fmla="*/ 267 w 526"/>
                          <a:gd name="T41" fmla="*/ 57 h 65"/>
                          <a:gd name="T42" fmla="*/ 242 w 526"/>
                          <a:gd name="T43" fmla="*/ 4 h 65"/>
                          <a:gd name="T44" fmla="*/ 258 w 526"/>
                          <a:gd name="T45" fmla="*/ 57 h 65"/>
                          <a:gd name="T46" fmla="*/ 246 w 526"/>
                          <a:gd name="T47" fmla="*/ 65 h 65"/>
                          <a:gd name="T48" fmla="*/ 283 w 526"/>
                          <a:gd name="T49" fmla="*/ 39 h 65"/>
                          <a:gd name="T50" fmla="*/ 275 w 526"/>
                          <a:gd name="T51" fmla="*/ 57 h 65"/>
                          <a:gd name="T52" fmla="*/ 303 w 526"/>
                          <a:gd name="T53" fmla="*/ 8 h 65"/>
                          <a:gd name="T54" fmla="*/ 336 w 526"/>
                          <a:gd name="T55" fmla="*/ 65 h 65"/>
                          <a:gd name="T56" fmla="*/ 336 w 526"/>
                          <a:gd name="T57" fmla="*/ 0 h 65"/>
                          <a:gd name="T58" fmla="*/ 336 w 526"/>
                          <a:gd name="T59" fmla="*/ 8 h 65"/>
                          <a:gd name="T60" fmla="*/ 310 w 526"/>
                          <a:gd name="T61" fmla="*/ 8 h 65"/>
                          <a:gd name="T62" fmla="*/ 367 w 526"/>
                          <a:gd name="T63" fmla="*/ 0 h 65"/>
                          <a:gd name="T64" fmla="*/ 380 w 526"/>
                          <a:gd name="T65" fmla="*/ 8 h 65"/>
                          <a:gd name="T66" fmla="*/ 363 w 526"/>
                          <a:gd name="T67" fmla="*/ 61 h 65"/>
                          <a:gd name="T68" fmla="*/ 404 w 526"/>
                          <a:gd name="T69" fmla="*/ 61 h 65"/>
                          <a:gd name="T70" fmla="*/ 396 w 526"/>
                          <a:gd name="T71" fmla="*/ 39 h 65"/>
                          <a:gd name="T72" fmla="*/ 432 w 526"/>
                          <a:gd name="T73" fmla="*/ 0 h 65"/>
                          <a:gd name="T74" fmla="*/ 432 w 526"/>
                          <a:gd name="T75" fmla="*/ 65 h 65"/>
                          <a:gd name="T76" fmla="*/ 465 w 526"/>
                          <a:gd name="T77" fmla="*/ 8 h 65"/>
                          <a:gd name="T78" fmla="*/ 432 w 526"/>
                          <a:gd name="T79" fmla="*/ 8 h 65"/>
                          <a:gd name="T80" fmla="*/ 432 w 526"/>
                          <a:gd name="T81" fmla="*/ 57 h 65"/>
                          <a:gd name="T82" fmla="*/ 484 w 526"/>
                          <a:gd name="T83" fmla="*/ 8 h 65"/>
                          <a:gd name="T84" fmla="*/ 517 w 526"/>
                          <a:gd name="T85" fmla="*/ 65 h 65"/>
                          <a:gd name="T86" fmla="*/ 517 w 526"/>
                          <a:gd name="T87" fmla="*/ 0 h 65"/>
                          <a:gd name="T88" fmla="*/ 517 w 526"/>
                          <a:gd name="T89" fmla="*/ 8 h 65"/>
                          <a:gd name="T90" fmla="*/ 493 w 526"/>
                          <a:gd name="T91" fmla="*/ 8 h 65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</a:cxnLst>
                        <a:rect l="0" t="0" r="r" b="b"/>
                        <a:pathLst>
                          <a:path w="526" h="65">
                            <a:moveTo>
                              <a:pt x="25" y="57"/>
                            </a:moveTo>
                            <a:cubicBezTo>
                              <a:pt x="25" y="0"/>
                              <a:pt x="25" y="0"/>
                              <a:pt x="25" y="0"/>
                            </a:cubicBezTo>
                            <a:cubicBezTo>
                              <a:pt x="4" y="0"/>
                              <a:pt x="4" y="0"/>
                              <a:pt x="4" y="0"/>
                            </a:cubicBezTo>
                            <a:cubicBezTo>
                              <a:pt x="1" y="0"/>
                              <a:pt x="0" y="1"/>
                              <a:pt x="0" y="4"/>
                            </a:cubicBezTo>
                            <a:cubicBezTo>
                              <a:pt x="0" y="7"/>
                              <a:pt x="1" y="8"/>
                              <a:pt x="4" y="8"/>
                            </a:cubicBezTo>
                            <a:cubicBezTo>
                              <a:pt x="16" y="8"/>
                              <a:pt x="16" y="8"/>
                              <a:pt x="16" y="8"/>
                            </a:cubicBezTo>
                            <a:cubicBezTo>
                              <a:pt x="16" y="57"/>
                              <a:pt x="16" y="57"/>
                              <a:pt x="16" y="57"/>
                            </a:cubicBezTo>
                            <a:cubicBezTo>
                              <a:pt x="4" y="57"/>
                              <a:pt x="4" y="57"/>
                              <a:pt x="4" y="57"/>
                            </a:cubicBezTo>
                            <a:cubicBezTo>
                              <a:pt x="1" y="57"/>
                              <a:pt x="0" y="58"/>
                              <a:pt x="0" y="61"/>
                            </a:cubicBezTo>
                            <a:cubicBezTo>
                              <a:pt x="0" y="64"/>
                              <a:pt x="1" y="65"/>
                              <a:pt x="4" y="65"/>
                            </a:cubicBezTo>
                            <a:cubicBezTo>
                              <a:pt x="37" y="65"/>
                              <a:pt x="37" y="65"/>
                              <a:pt x="37" y="65"/>
                            </a:cubicBezTo>
                            <a:cubicBezTo>
                              <a:pt x="39" y="65"/>
                              <a:pt x="41" y="64"/>
                              <a:pt x="41" y="61"/>
                            </a:cubicBezTo>
                            <a:cubicBezTo>
                              <a:pt x="41" y="39"/>
                              <a:pt x="41" y="39"/>
                              <a:pt x="41" y="39"/>
                            </a:cubicBezTo>
                            <a:cubicBezTo>
                              <a:pt x="41" y="38"/>
                              <a:pt x="40" y="36"/>
                              <a:pt x="37" y="36"/>
                            </a:cubicBezTo>
                            <a:cubicBezTo>
                              <a:pt x="33" y="36"/>
                              <a:pt x="33" y="38"/>
                              <a:pt x="33" y="39"/>
                            </a:cubicBezTo>
                            <a:cubicBezTo>
                              <a:pt x="33" y="57"/>
                              <a:pt x="33" y="57"/>
                              <a:pt x="33" y="57"/>
                            </a:cubicBezTo>
                            <a:lnTo>
                              <a:pt x="25" y="57"/>
                            </a:lnTo>
                            <a:close/>
                            <a:moveTo>
                              <a:pt x="68" y="0"/>
                            </a:moveTo>
                            <a:cubicBezTo>
                              <a:pt x="64" y="0"/>
                              <a:pt x="60" y="4"/>
                              <a:pt x="60" y="8"/>
                            </a:cubicBezTo>
                            <a:cubicBezTo>
                              <a:pt x="60" y="57"/>
                              <a:pt x="60" y="57"/>
                              <a:pt x="60" y="57"/>
                            </a:cubicBezTo>
                            <a:cubicBezTo>
                              <a:pt x="60" y="61"/>
                              <a:pt x="64" y="65"/>
                              <a:pt x="68" y="65"/>
                            </a:cubicBezTo>
                            <a:cubicBezTo>
                              <a:pt x="93" y="65"/>
                              <a:pt x="93" y="65"/>
                              <a:pt x="93" y="65"/>
                            </a:cubicBezTo>
                            <a:cubicBezTo>
                              <a:pt x="98" y="65"/>
                              <a:pt x="101" y="61"/>
                              <a:pt x="101" y="57"/>
                            </a:cubicBezTo>
                            <a:cubicBezTo>
                              <a:pt x="101" y="8"/>
                              <a:pt x="101" y="8"/>
                              <a:pt x="101" y="8"/>
                            </a:cubicBezTo>
                            <a:cubicBezTo>
                              <a:pt x="101" y="4"/>
                              <a:pt x="98" y="0"/>
                              <a:pt x="93" y="0"/>
                            </a:cubicBezTo>
                            <a:lnTo>
                              <a:pt x="68" y="0"/>
                            </a:lnTo>
                            <a:close/>
                            <a:moveTo>
                              <a:pt x="68" y="8"/>
                            </a:moveTo>
                            <a:cubicBezTo>
                              <a:pt x="93" y="8"/>
                              <a:pt x="93" y="8"/>
                              <a:pt x="93" y="8"/>
                            </a:cubicBezTo>
                            <a:cubicBezTo>
                              <a:pt x="93" y="57"/>
                              <a:pt x="93" y="57"/>
                              <a:pt x="93" y="57"/>
                            </a:cubicBezTo>
                            <a:cubicBezTo>
                              <a:pt x="68" y="57"/>
                              <a:pt x="68" y="57"/>
                              <a:pt x="68" y="57"/>
                            </a:cubicBezTo>
                            <a:lnTo>
                              <a:pt x="68" y="8"/>
                            </a:lnTo>
                            <a:close/>
                            <a:moveTo>
                              <a:pt x="145" y="57"/>
                            </a:moveTo>
                            <a:cubicBezTo>
                              <a:pt x="145" y="0"/>
                              <a:pt x="145" y="0"/>
                              <a:pt x="145" y="0"/>
                            </a:cubicBezTo>
                            <a:cubicBezTo>
                              <a:pt x="125" y="0"/>
                              <a:pt x="125" y="0"/>
                              <a:pt x="125" y="0"/>
                            </a:cubicBezTo>
                            <a:cubicBezTo>
                              <a:pt x="123" y="0"/>
                              <a:pt x="120" y="1"/>
                              <a:pt x="120" y="4"/>
                            </a:cubicBezTo>
                            <a:cubicBezTo>
                              <a:pt x="120" y="7"/>
                              <a:pt x="123" y="8"/>
                              <a:pt x="125" y="8"/>
                            </a:cubicBezTo>
                            <a:cubicBezTo>
                              <a:pt x="137" y="8"/>
                              <a:pt x="137" y="8"/>
                              <a:pt x="137" y="8"/>
                            </a:cubicBezTo>
                            <a:cubicBezTo>
                              <a:pt x="137" y="57"/>
                              <a:pt x="137" y="57"/>
                              <a:pt x="137" y="57"/>
                            </a:cubicBezTo>
                            <a:cubicBezTo>
                              <a:pt x="125" y="57"/>
                              <a:pt x="125" y="57"/>
                              <a:pt x="125" y="57"/>
                            </a:cubicBezTo>
                            <a:cubicBezTo>
                              <a:pt x="123" y="57"/>
                              <a:pt x="120" y="58"/>
                              <a:pt x="120" y="61"/>
                            </a:cubicBezTo>
                            <a:cubicBezTo>
                              <a:pt x="120" y="64"/>
                              <a:pt x="123" y="65"/>
                              <a:pt x="125" y="65"/>
                            </a:cubicBezTo>
                            <a:cubicBezTo>
                              <a:pt x="158" y="65"/>
                              <a:pt x="158" y="65"/>
                              <a:pt x="158" y="65"/>
                            </a:cubicBezTo>
                            <a:cubicBezTo>
                              <a:pt x="160" y="65"/>
                              <a:pt x="162" y="64"/>
                              <a:pt x="162" y="61"/>
                            </a:cubicBezTo>
                            <a:cubicBezTo>
                              <a:pt x="162" y="39"/>
                              <a:pt x="162" y="39"/>
                              <a:pt x="162" y="39"/>
                            </a:cubicBezTo>
                            <a:cubicBezTo>
                              <a:pt x="162" y="38"/>
                              <a:pt x="161" y="36"/>
                              <a:pt x="158" y="36"/>
                            </a:cubicBezTo>
                            <a:cubicBezTo>
                              <a:pt x="155" y="36"/>
                              <a:pt x="154" y="38"/>
                              <a:pt x="154" y="39"/>
                            </a:cubicBezTo>
                            <a:cubicBezTo>
                              <a:pt x="154" y="57"/>
                              <a:pt x="154" y="57"/>
                              <a:pt x="154" y="57"/>
                            </a:cubicBezTo>
                            <a:lnTo>
                              <a:pt x="145" y="57"/>
                            </a:lnTo>
                            <a:close/>
                            <a:moveTo>
                              <a:pt x="190" y="0"/>
                            </a:moveTo>
                            <a:cubicBezTo>
                              <a:pt x="184" y="0"/>
                              <a:pt x="181" y="4"/>
                              <a:pt x="181" y="8"/>
                            </a:cubicBezTo>
                            <a:cubicBezTo>
                              <a:pt x="181" y="57"/>
                              <a:pt x="181" y="57"/>
                              <a:pt x="181" y="57"/>
                            </a:cubicBezTo>
                            <a:cubicBezTo>
                              <a:pt x="181" y="61"/>
                              <a:pt x="184" y="65"/>
                              <a:pt x="190" y="65"/>
                            </a:cubicBezTo>
                            <a:cubicBezTo>
                              <a:pt x="214" y="65"/>
                              <a:pt x="214" y="65"/>
                              <a:pt x="214" y="65"/>
                            </a:cubicBezTo>
                            <a:cubicBezTo>
                              <a:pt x="219" y="65"/>
                              <a:pt x="223" y="61"/>
                              <a:pt x="223" y="57"/>
                            </a:cubicBezTo>
                            <a:cubicBezTo>
                              <a:pt x="223" y="8"/>
                              <a:pt x="223" y="8"/>
                              <a:pt x="223" y="8"/>
                            </a:cubicBezTo>
                            <a:cubicBezTo>
                              <a:pt x="223" y="4"/>
                              <a:pt x="219" y="0"/>
                              <a:pt x="214" y="0"/>
                            </a:cubicBezTo>
                            <a:lnTo>
                              <a:pt x="190" y="0"/>
                            </a:lnTo>
                            <a:close/>
                            <a:moveTo>
                              <a:pt x="190" y="8"/>
                            </a:moveTo>
                            <a:cubicBezTo>
                              <a:pt x="214" y="8"/>
                              <a:pt x="214" y="8"/>
                              <a:pt x="214" y="8"/>
                            </a:cubicBezTo>
                            <a:cubicBezTo>
                              <a:pt x="214" y="57"/>
                              <a:pt x="214" y="57"/>
                              <a:pt x="214" y="57"/>
                            </a:cubicBezTo>
                            <a:cubicBezTo>
                              <a:pt x="190" y="57"/>
                              <a:pt x="190" y="57"/>
                              <a:pt x="190" y="57"/>
                            </a:cubicBezTo>
                            <a:lnTo>
                              <a:pt x="190" y="8"/>
                            </a:lnTo>
                            <a:close/>
                            <a:moveTo>
                              <a:pt x="267" y="57"/>
                            </a:moveTo>
                            <a:cubicBezTo>
                              <a:pt x="267" y="0"/>
                              <a:pt x="267" y="0"/>
                              <a:pt x="267" y="0"/>
                            </a:cubicBezTo>
                            <a:cubicBezTo>
                              <a:pt x="246" y="0"/>
                              <a:pt x="246" y="0"/>
                              <a:pt x="246" y="0"/>
                            </a:cubicBezTo>
                            <a:cubicBezTo>
                              <a:pt x="244" y="0"/>
                              <a:pt x="242" y="1"/>
                              <a:pt x="242" y="4"/>
                            </a:cubicBezTo>
                            <a:cubicBezTo>
                              <a:pt x="242" y="7"/>
                              <a:pt x="244" y="8"/>
                              <a:pt x="246" y="8"/>
                            </a:cubicBezTo>
                            <a:cubicBezTo>
                              <a:pt x="258" y="8"/>
                              <a:pt x="258" y="8"/>
                              <a:pt x="258" y="8"/>
                            </a:cubicBezTo>
                            <a:cubicBezTo>
                              <a:pt x="258" y="57"/>
                              <a:pt x="258" y="57"/>
                              <a:pt x="258" y="57"/>
                            </a:cubicBezTo>
                            <a:cubicBezTo>
                              <a:pt x="246" y="57"/>
                              <a:pt x="246" y="57"/>
                              <a:pt x="246" y="57"/>
                            </a:cubicBezTo>
                            <a:cubicBezTo>
                              <a:pt x="244" y="57"/>
                              <a:pt x="242" y="58"/>
                              <a:pt x="242" y="61"/>
                            </a:cubicBezTo>
                            <a:cubicBezTo>
                              <a:pt x="242" y="64"/>
                              <a:pt x="244" y="65"/>
                              <a:pt x="246" y="65"/>
                            </a:cubicBezTo>
                            <a:cubicBezTo>
                              <a:pt x="279" y="65"/>
                              <a:pt x="279" y="65"/>
                              <a:pt x="279" y="65"/>
                            </a:cubicBezTo>
                            <a:cubicBezTo>
                              <a:pt x="281" y="65"/>
                              <a:pt x="283" y="64"/>
                              <a:pt x="283" y="61"/>
                            </a:cubicBezTo>
                            <a:cubicBezTo>
                              <a:pt x="283" y="39"/>
                              <a:pt x="283" y="39"/>
                              <a:pt x="283" y="39"/>
                            </a:cubicBezTo>
                            <a:cubicBezTo>
                              <a:pt x="283" y="38"/>
                              <a:pt x="283" y="36"/>
                              <a:pt x="279" y="36"/>
                            </a:cubicBezTo>
                            <a:cubicBezTo>
                              <a:pt x="276" y="36"/>
                              <a:pt x="275" y="38"/>
                              <a:pt x="275" y="39"/>
                            </a:cubicBezTo>
                            <a:cubicBezTo>
                              <a:pt x="275" y="57"/>
                              <a:pt x="275" y="57"/>
                              <a:pt x="275" y="57"/>
                            </a:cubicBezTo>
                            <a:lnTo>
                              <a:pt x="267" y="57"/>
                            </a:lnTo>
                            <a:close/>
                            <a:moveTo>
                              <a:pt x="310" y="0"/>
                            </a:moveTo>
                            <a:cubicBezTo>
                              <a:pt x="306" y="0"/>
                              <a:pt x="303" y="4"/>
                              <a:pt x="303" y="8"/>
                            </a:cubicBezTo>
                            <a:cubicBezTo>
                              <a:pt x="303" y="57"/>
                              <a:pt x="303" y="57"/>
                              <a:pt x="303" y="57"/>
                            </a:cubicBezTo>
                            <a:cubicBezTo>
                              <a:pt x="303" y="61"/>
                              <a:pt x="306" y="65"/>
                              <a:pt x="310" y="65"/>
                            </a:cubicBezTo>
                            <a:cubicBezTo>
                              <a:pt x="336" y="65"/>
                              <a:pt x="336" y="65"/>
                              <a:pt x="336" y="65"/>
                            </a:cubicBezTo>
                            <a:cubicBezTo>
                              <a:pt x="340" y="65"/>
                              <a:pt x="344" y="61"/>
                              <a:pt x="344" y="57"/>
                            </a:cubicBezTo>
                            <a:cubicBezTo>
                              <a:pt x="344" y="8"/>
                              <a:pt x="344" y="8"/>
                              <a:pt x="344" y="8"/>
                            </a:cubicBezTo>
                            <a:cubicBezTo>
                              <a:pt x="344" y="4"/>
                              <a:pt x="340" y="0"/>
                              <a:pt x="336" y="0"/>
                            </a:cubicBezTo>
                            <a:lnTo>
                              <a:pt x="310" y="0"/>
                            </a:lnTo>
                            <a:close/>
                            <a:moveTo>
                              <a:pt x="310" y="8"/>
                            </a:moveTo>
                            <a:cubicBezTo>
                              <a:pt x="336" y="8"/>
                              <a:pt x="336" y="8"/>
                              <a:pt x="336" y="8"/>
                            </a:cubicBezTo>
                            <a:cubicBezTo>
                              <a:pt x="336" y="57"/>
                              <a:pt x="336" y="57"/>
                              <a:pt x="336" y="57"/>
                            </a:cubicBezTo>
                            <a:cubicBezTo>
                              <a:pt x="310" y="57"/>
                              <a:pt x="310" y="57"/>
                              <a:pt x="310" y="57"/>
                            </a:cubicBezTo>
                            <a:lnTo>
                              <a:pt x="310" y="8"/>
                            </a:lnTo>
                            <a:close/>
                            <a:moveTo>
                              <a:pt x="388" y="57"/>
                            </a:moveTo>
                            <a:cubicBezTo>
                              <a:pt x="388" y="0"/>
                              <a:pt x="388" y="0"/>
                              <a:pt x="388" y="0"/>
                            </a:cubicBezTo>
                            <a:cubicBezTo>
                              <a:pt x="367" y="0"/>
                              <a:pt x="367" y="0"/>
                              <a:pt x="367" y="0"/>
                            </a:cubicBezTo>
                            <a:cubicBezTo>
                              <a:pt x="365" y="0"/>
                              <a:pt x="363" y="1"/>
                              <a:pt x="363" y="4"/>
                            </a:cubicBezTo>
                            <a:cubicBezTo>
                              <a:pt x="363" y="7"/>
                              <a:pt x="365" y="8"/>
                              <a:pt x="367" y="8"/>
                            </a:cubicBezTo>
                            <a:cubicBezTo>
                              <a:pt x="380" y="8"/>
                              <a:pt x="380" y="8"/>
                              <a:pt x="380" y="8"/>
                            </a:cubicBezTo>
                            <a:cubicBezTo>
                              <a:pt x="380" y="57"/>
                              <a:pt x="380" y="57"/>
                              <a:pt x="380" y="57"/>
                            </a:cubicBezTo>
                            <a:cubicBezTo>
                              <a:pt x="367" y="57"/>
                              <a:pt x="367" y="57"/>
                              <a:pt x="367" y="57"/>
                            </a:cubicBezTo>
                            <a:cubicBezTo>
                              <a:pt x="365" y="57"/>
                              <a:pt x="363" y="58"/>
                              <a:pt x="363" y="61"/>
                            </a:cubicBezTo>
                            <a:cubicBezTo>
                              <a:pt x="363" y="64"/>
                              <a:pt x="365" y="65"/>
                              <a:pt x="367" y="65"/>
                            </a:cubicBezTo>
                            <a:cubicBezTo>
                              <a:pt x="401" y="65"/>
                              <a:pt x="401" y="65"/>
                              <a:pt x="401" y="65"/>
                            </a:cubicBezTo>
                            <a:cubicBezTo>
                              <a:pt x="402" y="65"/>
                              <a:pt x="404" y="64"/>
                              <a:pt x="404" y="61"/>
                            </a:cubicBezTo>
                            <a:cubicBezTo>
                              <a:pt x="404" y="39"/>
                              <a:pt x="404" y="39"/>
                              <a:pt x="404" y="39"/>
                            </a:cubicBezTo>
                            <a:cubicBezTo>
                              <a:pt x="404" y="38"/>
                              <a:pt x="403" y="36"/>
                              <a:pt x="401" y="36"/>
                            </a:cubicBezTo>
                            <a:cubicBezTo>
                              <a:pt x="397" y="36"/>
                              <a:pt x="396" y="38"/>
                              <a:pt x="396" y="39"/>
                            </a:cubicBezTo>
                            <a:cubicBezTo>
                              <a:pt x="396" y="57"/>
                              <a:pt x="396" y="57"/>
                              <a:pt x="396" y="57"/>
                            </a:cubicBezTo>
                            <a:lnTo>
                              <a:pt x="388" y="57"/>
                            </a:lnTo>
                            <a:close/>
                            <a:moveTo>
                              <a:pt x="432" y="0"/>
                            </a:moveTo>
                            <a:cubicBezTo>
                              <a:pt x="428" y="0"/>
                              <a:pt x="423" y="4"/>
                              <a:pt x="423" y="8"/>
                            </a:cubicBezTo>
                            <a:cubicBezTo>
                              <a:pt x="423" y="57"/>
                              <a:pt x="423" y="57"/>
                              <a:pt x="423" y="57"/>
                            </a:cubicBezTo>
                            <a:cubicBezTo>
                              <a:pt x="423" y="61"/>
                              <a:pt x="427" y="65"/>
                              <a:pt x="432" y="65"/>
                            </a:cubicBezTo>
                            <a:cubicBezTo>
                              <a:pt x="457" y="65"/>
                              <a:pt x="457" y="65"/>
                              <a:pt x="457" y="65"/>
                            </a:cubicBezTo>
                            <a:cubicBezTo>
                              <a:pt x="461" y="65"/>
                              <a:pt x="465" y="61"/>
                              <a:pt x="465" y="57"/>
                            </a:cubicBezTo>
                            <a:cubicBezTo>
                              <a:pt x="465" y="8"/>
                              <a:pt x="465" y="8"/>
                              <a:pt x="465" y="8"/>
                            </a:cubicBezTo>
                            <a:cubicBezTo>
                              <a:pt x="465" y="4"/>
                              <a:pt x="461" y="0"/>
                              <a:pt x="457" y="0"/>
                            </a:cubicBezTo>
                            <a:lnTo>
                              <a:pt x="432" y="0"/>
                            </a:lnTo>
                            <a:close/>
                            <a:moveTo>
                              <a:pt x="432" y="8"/>
                            </a:moveTo>
                            <a:cubicBezTo>
                              <a:pt x="457" y="8"/>
                              <a:pt x="457" y="8"/>
                              <a:pt x="457" y="8"/>
                            </a:cubicBezTo>
                            <a:cubicBezTo>
                              <a:pt x="457" y="57"/>
                              <a:pt x="457" y="57"/>
                              <a:pt x="457" y="57"/>
                            </a:cubicBezTo>
                            <a:cubicBezTo>
                              <a:pt x="432" y="57"/>
                              <a:pt x="432" y="57"/>
                              <a:pt x="432" y="57"/>
                            </a:cubicBezTo>
                            <a:lnTo>
                              <a:pt x="432" y="8"/>
                            </a:lnTo>
                            <a:close/>
                            <a:moveTo>
                              <a:pt x="493" y="0"/>
                            </a:moveTo>
                            <a:cubicBezTo>
                              <a:pt x="488" y="0"/>
                              <a:pt x="484" y="4"/>
                              <a:pt x="484" y="8"/>
                            </a:cubicBezTo>
                            <a:cubicBezTo>
                              <a:pt x="484" y="57"/>
                              <a:pt x="484" y="57"/>
                              <a:pt x="484" y="57"/>
                            </a:cubicBezTo>
                            <a:cubicBezTo>
                              <a:pt x="484" y="61"/>
                              <a:pt x="488" y="65"/>
                              <a:pt x="493" y="65"/>
                            </a:cubicBezTo>
                            <a:cubicBezTo>
                              <a:pt x="517" y="65"/>
                              <a:pt x="517" y="65"/>
                              <a:pt x="517" y="65"/>
                            </a:cubicBezTo>
                            <a:cubicBezTo>
                              <a:pt x="522" y="65"/>
                              <a:pt x="526" y="61"/>
                              <a:pt x="526" y="57"/>
                            </a:cubicBezTo>
                            <a:cubicBezTo>
                              <a:pt x="526" y="8"/>
                              <a:pt x="526" y="8"/>
                              <a:pt x="526" y="8"/>
                            </a:cubicBezTo>
                            <a:cubicBezTo>
                              <a:pt x="526" y="4"/>
                              <a:pt x="522" y="0"/>
                              <a:pt x="517" y="0"/>
                            </a:cubicBezTo>
                            <a:lnTo>
                              <a:pt x="493" y="0"/>
                            </a:lnTo>
                            <a:close/>
                            <a:moveTo>
                              <a:pt x="493" y="8"/>
                            </a:moveTo>
                            <a:cubicBezTo>
                              <a:pt x="517" y="8"/>
                              <a:pt x="517" y="8"/>
                              <a:pt x="517" y="8"/>
                            </a:cubicBezTo>
                            <a:cubicBezTo>
                              <a:pt x="517" y="57"/>
                              <a:pt x="517" y="57"/>
                              <a:pt x="517" y="57"/>
                            </a:cubicBezTo>
                            <a:cubicBezTo>
                              <a:pt x="493" y="57"/>
                              <a:pt x="493" y="57"/>
                              <a:pt x="493" y="57"/>
                            </a:cubicBezTo>
                            <a:lnTo>
                              <a:pt x="493" y="8"/>
                            </a:lnTo>
                            <a:close/>
                          </a:path>
                        </a:pathLst>
                      </a:custGeom>
                      <a:solidFill>
                        <a:schemeClr val="tx1">
                          <a:alpha val="3300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3260" tIns="46630" rIns="93260" bIns="4663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defTabSz="951304">
                          <a:defRPr/>
                        </a:pPr>
                        <a:endParaRPr lang="en-US" sz="2856" kern="0">
                          <a:solidFill>
                            <a:srgbClr val="353535"/>
                          </a:solidFill>
                          <a:latin typeface="Segoe UI Semibold" panose="020B0702040204020203" pitchFamily="34" charset="0"/>
                        </a:endParaRPr>
                      </a:p>
                    </p:txBody>
                  </p:sp>
                  <p:sp>
                    <p:nvSpPr>
                      <p:cNvPr id="271" name="Freeform 87">
                        <a:extLst>
                          <a:ext uri="{FF2B5EF4-FFF2-40B4-BE49-F238E27FC236}">
                            <a16:creationId xmlns:a16="http://schemas.microsoft.com/office/drawing/2014/main" id="{F37B7EEE-0796-4A27-8902-48E8AFD901CE}"/>
                          </a:ext>
                        </a:extLst>
                      </p:cNvPr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8240074" y="3001836"/>
                        <a:ext cx="1702503" cy="205860"/>
                      </a:xfrm>
                      <a:custGeom>
                        <a:avLst/>
                        <a:gdLst>
                          <a:gd name="T0" fmla="*/ 4 w 526"/>
                          <a:gd name="T1" fmla="*/ 0 h 65"/>
                          <a:gd name="T2" fmla="*/ 16 w 526"/>
                          <a:gd name="T3" fmla="*/ 8 h 65"/>
                          <a:gd name="T4" fmla="*/ 0 w 526"/>
                          <a:gd name="T5" fmla="*/ 61 h 65"/>
                          <a:gd name="T6" fmla="*/ 41 w 526"/>
                          <a:gd name="T7" fmla="*/ 61 h 65"/>
                          <a:gd name="T8" fmla="*/ 33 w 526"/>
                          <a:gd name="T9" fmla="*/ 39 h 65"/>
                          <a:gd name="T10" fmla="*/ 68 w 526"/>
                          <a:gd name="T11" fmla="*/ 0 h 65"/>
                          <a:gd name="T12" fmla="*/ 68 w 526"/>
                          <a:gd name="T13" fmla="*/ 65 h 65"/>
                          <a:gd name="T14" fmla="*/ 101 w 526"/>
                          <a:gd name="T15" fmla="*/ 8 h 65"/>
                          <a:gd name="T16" fmla="*/ 68 w 526"/>
                          <a:gd name="T17" fmla="*/ 8 h 65"/>
                          <a:gd name="T18" fmla="*/ 68 w 526"/>
                          <a:gd name="T19" fmla="*/ 57 h 65"/>
                          <a:gd name="T20" fmla="*/ 145 w 526"/>
                          <a:gd name="T21" fmla="*/ 0 h 65"/>
                          <a:gd name="T22" fmla="*/ 125 w 526"/>
                          <a:gd name="T23" fmla="*/ 8 h 65"/>
                          <a:gd name="T24" fmla="*/ 125 w 526"/>
                          <a:gd name="T25" fmla="*/ 57 h 65"/>
                          <a:gd name="T26" fmla="*/ 158 w 526"/>
                          <a:gd name="T27" fmla="*/ 65 h 65"/>
                          <a:gd name="T28" fmla="*/ 158 w 526"/>
                          <a:gd name="T29" fmla="*/ 36 h 65"/>
                          <a:gd name="T30" fmla="*/ 145 w 526"/>
                          <a:gd name="T31" fmla="*/ 57 h 65"/>
                          <a:gd name="T32" fmla="*/ 181 w 526"/>
                          <a:gd name="T33" fmla="*/ 57 h 65"/>
                          <a:gd name="T34" fmla="*/ 223 w 526"/>
                          <a:gd name="T35" fmla="*/ 57 h 65"/>
                          <a:gd name="T36" fmla="*/ 190 w 526"/>
                          <a:gd name="T37" fmla="*/ 0 h 65"/>
                          <a:gd name="T38" fmla="*/ 214 w 526"/>
                          <a:gd name="T39" fmla="*/ 57 h 65"/>
                          <a:gd name="T40" fmla="*/ 267 w 526"/>
                          <a:gd name="T41" fmla="*/ 57 h 65"/>
                          <a:gd name="T42" fmla="*/ 242 w 526"/>
                          <a:gd name="T43" fmla="*/ 4 h 65"/>
                          <a:gd name="T44" fmla="*/ 258 w 526"/>
                          <a:gd name="T45" fmla="*/ 57 h 65"/>
                          <a:gd name="T46" fmla="*/ 246 w 526"/>
                          <a:gd name="T47" fmla="*/ 65 h 65"/>
                          <a:gd name="T48" fmla="*/ 283 w 526"/>
                          <a:gd name="T49" fmla="*/ 39 h 65"/>
                          <a:gd name="T50" fmla="*/ 275 w 526"/>
                          <a:gd name="T51" fmla="*/ 57 h 65"/>
                          <a:gd name="T52" fmla="*/ 303 w 526"/>
                          <a:gd name="T53" fmla="*/ 8 h 65"/>
                          <a:gd name="T54" fmla="*/ 336 w 526"/>
                          <a:gd name="T55" fmla="*/ 65 h 65"/>
                          <a:gd name="T56" fmla="*/ 336 w 526"/>
                          <a:gd name="T57" fmla="*/ 0 h 65"/>
                          <a:gd name="T58" fmla="*/ 336 w 526"/>
                          <a:gd name="T59" fmla="*/ 8 h 65"/>
                          <a:gd name="T60" fmla="*/ 310 w 526"/>
                          <a:gd name="T61" fmla="*/ 8 h 65"/>
                          <a:gd name="T62" fmla="*/ 367 w 526"/>
                          <a:gd name="T63" fmla="*/ 0 h 65"/>
                          <a:gd name="T64" fmla="*/ 380 w 526"/>
                          <a:gd name="T65" fmla="*/ 8 h 65"/>
                          <a:gd name="T66" fmla="*/ 363 w 526"/>
                          <a:gd name="T67" fmla="*/ 61 h 65"/>
                          <a:gd name="T68" fmla="*/ 404 w 526"/>
                          <a:gd name="T69" fmla="*/ 61 h 65"/>
                          <a:gd name="T70" fmla="*/ 396 w 526"/>
                          <a:gd name="T71" fmla="*/ 39 h 65"/>
                          <a:gd name="T72" fmla="*/ 432 w 526"/>
                          <a:gd name="T73" fmla="*/ 0 h 65"/>
                          <a:gd name="T74" fmla="*/ 432 w 526"/>
                          <a:gd name="T75" fmla="*/ 65 h 65"/>
                          <a:gd name="T76" fmla="*/ 465 w 526"/>
                          <a:gd name="T77" fmla="*/ 8 h 65"/>
                          <a:gd name="T78" fmla="*/ 432 w 526"/>
                          <a:gd name="T79" fmla="*/ 8 h 65"/>
                          <a:gd name="T80" fmla="*/ 432 w 526"/>
                          <a:gd name="T81" fmla="*/ 57 h 65"/>
                          <a:gd name="T82" fmla="*/ 484 w 526"/>
                          <a:gd name="T83" fmla="*/ 8 h 65"/>
                          <a:gd name="T84" fmla="*/ 517 w 526"/>
                          <a:gd name="T85" fmla="*/ 65 h 65"/>
                          <a:gd name="T86" fmla="*/ 517 w 526"/>
                          <a:gd name="T87" fmla="*/ 0 h 65"/>
                          <a:gd name="T88" fmla="*/ 517 w 526"/>
                          <a:gd name="T89" fmla="*/ 8 h 65"/>
                          <a:gd name="T90" fmla="*/ 493 w 526"/>
                          <a:gd name="T91" fmla="*/ 8 h 65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</a:cxnLst>
                        <a:rect l="0" t="0" r="r" b="b"/>
                        <a:pathLst>
                          <a:path w="526" h="65">
                            <a:moveTo>
                              <a:pt x="25" y="57"/>
                            </a:moveTo>
                            <a:cubicBezTo>
                              <a:pt x="25" y="0"/>
                              <a:pt x="25" y="0"/>
                              <a:pt x="25" y="0"/>
                            </a:cubicBezTo>
                            <a:cubicBezTo>
                              <a:pt x="4" y="0"/>
                              <a:pt x="4" y="0"/>
                              <a:pt x="4" y="0"/>
                            </a:cubicBezTo>
                            <a:cubicBezTo>
                              <a:pt x="1" y="0"/>
                              <a:pt x="0" y="1"/>
                              <a:pt x="0" y="4"/>
                            </a:cubicBezTo>
                            <a:cubicBezTo>
                              <a:pt x="0" y="7"/>
                              <a:pt x="1" y="8"/>
                              <a:pt x="4" y="8"/>
                            </a:cubicBezTo>
                            <a:cubicBezTo>
                              <a:pt x="16" y="8"/>
                              <a:pt x="16" y="8"/>
                              <a:pt x="16" y="8"/>
                            </a:cubicBezTo>
                            <a:cubicBezTo>
                              <a:pt x="16" y="57"/>
                              <a:pt x="16" y="57"/>
                              <a:pt x="16" y="57"/>
                            </a:cubicBezTo>
                            <a:cubicBezTo>
                              <a:pt x="4" y="57"/>
                              <a:pt x="4" y="57"/>
                              <a:pt x="4" y="57"/>
                            </a:cubicBezTo>
                            <a:cubicBezTo>
                              <a:pt x="1" y="57"/>
                              <a:pt x="0" y="58"/>
                              <a:pt x="0" y="61"/>
                            </a:cubicBezTo>
                            <a:cubicBezTo>
                              <a:pt x="0" y="64"/>
                              <a:pt x="1" y="65"/>
                              <a:pt x="4" y="65"/>
                            </a:cubicBezTo>
                            <a:cubicBezTo>
                              <a:pt x="37" y="65"/>
                              <a:pt x="37" y="65"/>
                              <a:pt x="37" y="65"/>
                            </a:cubicBezTo>
                            <a:cubicBezTo>
                              <a:pt x="39" y="65"/>
                              <a:pt x="41" y="64"/>
                              <a:pt x="41" y="61"/>
                            </a:cubicBezTo>
                            <a:cubicBezTo>
                              <a:pt x="41" y="39"/>
                              <a:pt x="41" y="39"/>
                              <a:pt x="41" y="39"/>
                            </a:cubicBezTo>
                            <a:cubicBezTo>
                              <a:pt x="41" y="38"/>
                              <a:pt x="40" y="36"/>
                              <a:pt x="37" y="36"/>
                            </a:cubicBezTo>
                            <a:cubicBezTo>
                              <a:pt x="33" y="36"/>
                              <a:pt x="33" y="38"/>
                              <a:pt x="33" y="39"/>
                            </a:cubicBezTo>
                            <a:cubicBezTo>
                              <a:pt x="33" y="57"/>
                              <a:pt x="33" y="57"/>
                              <a:pt x="33" y="57"/>
                            </a:cubicBezTo>
                            <a:lnTo>
                              <a:pt x="25" y="57"/>
                            </a:lnTo>
                            <a:close/>
                            <a:moveTo>
                              <a:pt x="68" y="0"/>
                            </a:moveTo>
                            <a:cubicBezTo>
                              <a:pt x="64" y="0"/>
                              <a:pt x="60" y="4"/>
                              <a:pt x="60" y="8"/>
                            </a:cubicBezTo>
                            <a:cubicBezTo>
                              <a:pt x="60" y="57"/>
                              <a:pt x="60" y="57"/>
                              <a:pt x="60" y="57"/>
                            </a:cubicBezTo>
                            <a:cubicBezTo>
                              <a:pt x="60" y="61"/>
                              <a:pt x="64" y="65"/>
                              <a:pt x="68" y="65"/>
                            </a:cubicBezTo>
                            <a:cubicBezTo>
                              <a:pt x="93" y="65"/>
                              <a:pt x="93" y="65"/>
                              <a:pt x="93" y="65"/>
                            </a:cubicBezTo>
                            <a:cubicBezTo>
                              <a:pt x="98" y="65"/>
                              <a:pt x="101" y="61"/>
                              <a:pt x="101" y="57"/>
                            </a:cubicBezTo>
                            <a:cubicBezTo>
                              <a:pt x="101" y="8"/>
                              <a:pt x="101" y="8"/>
                              <a:pt x="101" y="8"/>
                            </a:cubicBezTo>
                            <a:cubicBezTo>
                              <a:pt x="101" y="4"/>
                              <a:pt x="98" y="0"/>
                              <a:pt x="93" y="0"/>
                            </a:cubicBezTo>
                            <a:lnTo>
                              <a:pt x="68" y="0"/>
                            </a:lnTo>
                            <a:close/>
                            <a:moveTo>
                              <a:pt x="68" y="8"/>
                            </a:moveTo>
                            <a:cubicBezTo>
                              <a:pt x="93" y="8"/>
                              <a:pt x="93" y="8"/>
                              <a:pt x="93" y="8"/>
                            </a:cubicBezTo>
                            <a:cubicBezTo>
                              <a:pt x="93" y="57"/>
                              <a:pt x="93" y="57"/>
                              <a:pt x="93" y="57"/>
                            </a:cubicBezTo>
                            <a:cubicBezTo>
                              <a:pt x="68" y="57"/>
                              <a:pt x="68" y="57"/>
                              <a:pt x="68" y="57"/>
                            </a:cubicBezTo>
                            <a:lnTo>
                              <a:pt x="68" y="8"/>
                            </a:lnTo>
                            <a:close/>
                            <a:moveTo>
                              <a:pt x="145" y="57"/>
                            </a:moveTo>
                            <a:cubicBezTo>
                              <a:pt x="145" y="0"/>
                              <a:pt x="145" y="0"/>
                              <a:pt x="145" y="0"/>
                            </a:cubicBezTo>
                            <a:cubicBezTo>
                              <a:pt x="125" y="0"/>
                              <a:pt x="125" y="0"/>
                              <a:pt x="125" y="0"/>
                            </a:cubicBezTo>
                            <a:cubicBezTo>
                              <a:pt x="123" y="0"/>
                              <a:pt x="120" y="1"/>
                              <a:pt x="120" y="4"/>
                            </a:cubicBezTo>
                            <a:cubicBezTo>
                              <a:pt x="120" y="7"/>
                              <a:pt x="123" y="8"/>
                              <a:pt x="125" y="8"/>
                            </a:cubicBezTo>
                            <a:cubicBezTo>
                              <a:pt x="137" y="8"/>
                              <a:pt x="137" y="8"/>
                              <a:pt x="137" y="8"/>
                            </a:cubicBezTo>
                            <a:cubicBezTo>
                              <a:pt x="137" y="57"/>
                              <a:pt x="137" y="57"/>
                              <a:pt x="137" y="57"/>
                            </a:cubicBezTo>
                            <a:cubicBezTo>
                              <a:pt x="125" y="57"/>
                              <a:pt x="125" y="57"/>
                              <a:pt x="125" y="57"/>
                            </a:cubicBezTo>
                            <a:cubicBezTo>
                              <a:pt x="123" y="57"/>
                              <a:pt x="120" y="58"/>
                              <a:pt x="120" y="61"/>
                            </a:cubicBezTo>
                            <a:cubicBezTo>
                              <a:pt x="120" y="64"/>
                              <a:pt x="123" y="65"/>
                              <a:pt x="125" y="65"/>
                            </a:cubicBezTo>
                            <a:cubicBezTo>
                              <a:pt x="158" y="65"/>
                              <a:pt x="158" y="65"/>
                              <a:pt x="158" y="65"/>
                            </a:cubicBezTo>
                            <a:cubicBezTo>
                              <a:pt x="160" y="65"/>
                              <a:pt x="162" y="64"/>
                              <a:pt x="162" y="61"/>
                            </a:cubicBezTo>
                            <a:cubicBezTo>
                              <a:pt x="162" y="39"/>
                              <a:pt x="162" y="39"/>
                              <a:pt x="162" y="39"/>
                            </a:cubicBezTo>
                            <a:cubicBezTo>
                              <a:pt x="162" y="38"/>
                              <a:pt x="161" y="36"/>
                              <a:pt x="158" y="36"/>
                            </a:cubicBezTo>
                            <a:cubicBezTo>
                              <a:pt x="155" y="36"/>
                              <a:pt x="154" y="38"/>
                              <a:pt x="154" y="39"/>
                            </a:cubicBezTo>
                            <a:cubicBezTo>
                              <a:pt x="154" y="57"/>
                              <a:pt x="154" y="57"/>
                              <a:pt x="154" y="57"/>
                            </a:cubicBezTo>
                            <a:lnTo>
                              <a:pt x="145" y="57"/>
                            </a:lnTo>
                            <a:close/>
                            <a:moveTo>
                              <a:pt x="190" y="0"/>
                            </a:moveTo>
                            <a:cubicBezTo>
                              <a:pt x="184" y="0"/>
                              <a:pt x="181" y="4"/>
                              <a:pt x="181" y="8"/>
                            </a:cubicBezTo>
                            <a:cubicBezTo>
                              <a:pt x="181" y="57"/>
                              <a:pt x="181" y="57"/>
                              <a:pt x="181" y="57"/>
                            </a:cubicBezTo>
                            <a:cubicBezTo>
                              <a:pt x="181" y="61"/>
                              <a:pt x="184" y="65"/>
                              <a:pt x="190" y="65"/>
                            </a:cubicBezTo>
                            <a:cubicBezTo>
                              <a:pt x="214" y="65"/>
                              <a:pt x="214" y="65"/>
                              <a:pt x="214" y="65"/>
                            </a:cubicBezTo>
                            <a:cubicBezTo>
                              <a:pt x="219" y="65"/>
                              <a:pt x="223" y="61"/>
                              <a:pt x="223" y="57"/>
                            </a:cubicBezTo>
                            <a:cubicBezTo>
                              <a:pt x="223" y="8"/>
                              <a:pt x="223" y="8"/>
                              <a:pt x="223" y="8"/>
                            </a:cubicBezTo>
                            <a:cubicBezTo>
                              <a:pt x="223" y="4"/>
                              <a:pt x="219" y="0"/>
                              <a:pt x="214" y="0"/>
                            </a:cubicBezTo>
                            <a:lnTo>
                              <a:pt x="190" y="0"/>
                            </a:lnTo>
                            <a:close/>
                            <a:moveTo>
                              <a:pt x="190" y="8"/>
                            </a:moveTo>
                            <a:cubicBezTo>
                              <a:pt x="214" y="8"/>
                              <a:pt x="214" y="8"/>
                              <a:pt x="214" y="8"/>
                            </a:cubicBezTo>
                            <a:cubicBezTo>
                              <a:pt x="214" y="57"/>
                              <a:pt x="214" y="57"/>
                              <a:pt x="214" y="57"/>
                            </a:cubicBezTo>
                            <a:cubicBezTo>
                              <a:pt x="190" y="57"/>
                              <a:pt x="190" y="57"/>
                              <a:pt x="190" y="57"/>
                            </a:cubicBezTo>
                            <a:lnTo>
                              <a:pt x="190" y="8"/>
                            </a:lnTo>
                            <a:close/>
                            <a:moveTo>
                              <a:pt x="267" y="57"/>
                            </a:moveTo>
                            <a:cubicBezTo>
                              <a:pt x="267" y="0"/>
                              <a:pt x="267" y="0"/>
                              <a:pt x="267" y="0"/>
                            </a:cubicBezTo>
                            <a:cubicBezTo>
                              <a:pt x="246" y="0"/>
                              <a:pt x="246" y="0"/>
                              <a:pt x="246" y="0"/>
                            </a:cubicBezTo>
                            <a:cubicBezTo>
                              <a:pt x="244" y="0"/>
                              <a:pt x="242" y="1"/>
                              <a:pt x="242" y="4"/>
                            </a:cubicBezTo>
                            <a:cubicBezTo>
                              <a:pt x="242" y="7"/>
                              <a:pt x="244" y="8"/>
                              <a:pt x="246" y="8"/>
                            </a:cubicBezTo>
                            <a:cubicBezTo>
                              <a:pt x="258" y="8"/>
                              <a:pt x="258" y="8"/>
                              <a:pt x="258" y="8"/>
                            </a:cubicBezTo>
                            <a:cubicBezTo>
                              <a:pt x="258" y="57"/>
                              <a:pt x="258" y="57"/>
                              <a:pt x="258" y="57"/>
                            </a:cubicBezTo>
                            <a:cubicBezTo>
                              <a:pt x="246" y="57"/>
                              <a:pt x="246" y="57"/>
                              <a:pt x="246" y="57"/>
                            </a:cubicBezTo>
                            <a:cubicBezTo>
                              <a:pt x="244" y="57"/>
                              <a:pt x="242" y="58"/>
                              <a:pt x="242" y="61"/>
                            </a:cubicBezTo>
                            <a:cubicBezTo>
                              <a:pt x="242" y="64"/>
                              <a:pt x="244" y="65"/>
                              <a:pt x="246" y="65"/>
                            </a:cubicBezTo>
                            <a:cubicBezTo>
                              <a:pt x="279" y="65"/>
                              <a:pt x="279" y="65"/>
                              <a:pt x="279" y="65"/>
                            </a:cubicBezTo>
                            <a:cubicBezTo>
                              <a:pt x="281" y="65"/>
                              <a:pt x="283" y="64"/>
                              <a:pt x="283" y="61"/>
                            </a:cubicBezTo>
                            <a:cubicBezTo>
                              <a:pt x="283" y="39"/>
                              <a:pt x="283" y="39"/>
                              <a:pt x="283" y="39"/>
                            </a:cubicBezTo>
                            <a:cubicBezTo>
                              <a:pt x="283" y="38"/>
                              <a:pt x="283" y="36"/>
                              <a:pt x="279" y="36"/>
                            </a:cubicBezTo>
                            <a:cubicBezTo>
                              <a:pt x="276" y="36"/>
                              <a:pt x="275" y="38"/>
                              <a:pt x="275" y="39"/>
                            </a:cubicBezTo>
                            <a:cubicBezTo>
                              <a:pt x="275" y="57"/>
                              <a:pt x="275" y="57"/>
                              <a:pt x="275" y="57"/>
                            </a:cubicBezTo>
                            <a:lnTo>
                              <a:pt x="267" y="57"/>
                            </a:lnTo>
                            <a:close/>
                            <a:moveTo>
                              <a:pt x="310" y="0"/>
                            </a:moveTo>
                            <a:cubicBezTo>
                              <a:pt x="306" y="0"/>
                              <a:pt x="303" y="4"/>
                              <a:pt x="303" y="8"/>
                            </a:cubicBezTo>
                            <a:cubicBezTo>
                              <a:pt x="303" y="57"/>
                              <a:pt x="303" y="57"/>
                              <a:pt x="303" y="57"/>
                            </a:cubicBezTo>
                            <a:cubicBezTo>
                              <a:pt x="303" y="61"/>
                              <a:pt x="306" y="65"/>
                              <a:pt x="310" y="65"/>
                            </a:cubicBezTo>
                            <a:cubicBezTo>
                              <a:pt x="336" y="65"/>
                              <a:pt x="336" y="65"/>
                              <a:pt x="336" y="65"/>
                            </a:cubicBezTo>
                            <a:cubicBezTo>
                              <a:pt x="340" y="65"/>
                              <a:pt x="344" y="61"/>
                              <a:pt x="344" y="57"/>
                            </a:cubicBezTo>
                            <a:cubicBezTo>
                              <a:pt x="344" y="8"/>
                              <a:pt x="344" y="8"/>
                              <a:pt x="344" y="8"/>
                            </a:cubicBezTo>
                            <a:cubicBezTo>
                              <a:pt x="344" y="4"/>
                              <a:pt x="340" y="0"/>
                              <a:pt x="336" y="0"/>
                            </a:cubicBezTo>
                            <a:lnTo>
                              <a:pt x="310" y="0"/>
                            </a:lnTo>
                            <a:close/>
                            <a:moveTo>
                              <a:pt x="310" y="8"/>
                            </a:moveTo>
                            <a:cubicBezTo>
                              <a:pt x="336" y="8"/>
                              <a:pt x="336" y="8"/>
                              <a:pt x="336" y="8"/>
                            </a:cubicBezTo>
                            <a:cubicBezTo>
                              <a:pt x="336" y="57"/>
                              <a:pt x="336" y="57"/>
                              <a:pt x="336" y="57"/>
                            </a:cubicBezTo>
                            <a:cubicBezTo>
                              <a:pt x="310" y="57"/>
                              <a:pt x="310" y="57"/>
                              <a:pt x="310" y="57"/>
                            </a:cubicBezTo>
                            <a:lnTo>
                              <a:pt x="310" y="8"/>
                            </a:lnTo>
                            <a:close/>
                            <a:moveTo>
                              <a:pt x="388" y="57"/>
                            </a:moveTo>
                            <a:cubicBezTo>
                              <a:pt x="388" y="0"/>
                              <a:pt x="388" y="0"/>
                              <a:pt x="388" y="0"/>
                            </a:cubicBezTo>
                            <a:cubicBezTo>
                              <a:pt x="367" y="0"/>
                              <a:pt x="367" y="0"/>
                              <a:pt x="367" y="0"/>
                            </a:cubicBezTo>
                            <a:cubicBezTo>
                              <a:pt x="365" y="0"/>
                              <a:pt x="363" y="1"/>
                              <a:pt x="363" y="4"/>
                            </a:cubicBezTo>
                            <a:cubicBezTo>
                              <a:pt x="363" y="7"/>
                              <a:pt x="365" y="8"/>
                              <a:pt x="367" y="8"/>
                            </a:cubicBezTo>
                            <a:cubicBezTo>
                              <a:pt x="380" y="8"/>
                              <a:pt x="380" y="8"/>
                              <a:pt x="380" y="8"/>
                            </a:cubicBezTo>
                            <a:cubicBezTo>
                              <a:pt x="380" y="57"/>
                              <a:pt x="380" y="57"/>
                              <a:pt x="380" y="57"/>
                            </a:cubicBezTo>
                            <a:cubicBezTo>
                              <a:pt x="367" y="57"/>
                              <a:pt x="367" y="57"/>
                              <a:pt x="367" y="57"/>
                            </a:cubicBezTo>
                            <a:cubicBezTo>
                              <a:pt x="365" y="57"/>
                              <a:pt x="363" y="58"/>
                              <a:pt x="363" y="61"/>
                            </a:cubicBezTo>
                            <a:cubicBezTo>
                              <a:pt x="363" y="64"/>
                              <a:pt x="365" y="65"/>
                              <a:pt x="367" y="65"/>
                            </a:cubicBezTo>
                            <a:cubicBezTo>
                              <a:pt x="401" y="65"/>
                              <a:pt x="401" y="65"/>
                              <a:pt x="401" y="65"/>
                            </a:cubicBezTo>
                            <a:cubicBezTo>
                              <a:pt x="402" y="65"/>
                              <a:pt x="404" y="64"/>
                              <a:pt x="404" y="61"/>
                            </a:cubicBezTo>
                            <a:cubicBezTo>
                              <a:pt x="404" y="39"/>
                              <a:pt x="404" y="39"/>
                              <a:pt x="404" y="39"/>
                            </a:cubicBezTo>
                            <a:cubicBezTo>
                              <a:pt x="404" y="38"/>
                              <a:pt x="403" y="36"/>
                              <a:pt x="401" y="36"/>
                            </a:cubicBezTo>
                            <a:cubicBezTo>
                              <a:pt x="397" y="36"/>
                              <a:pt x="396" y="38"/>
                              <a:pt x="396" y="39"/>
                            </a:cubicBezTo>
                            <a:cubicBezTo>
                              <a:pt x="396" y="57"/>
                              <a:pt x="396" y="57"/>
                              <a:pt x="396" y="57"/>
                            </a:cubicBezTo>
                            <a:lnTo>
                              <a:pt x="388" y="57"/>
                            </a:lnTo>
                            <a:close/>
                            <a:moveTo>
                              <a:pt x="432" y="0"/>
                            </a:moveTo>
                            <a:cubicBezTo>
                              <a:pt x="428" y="0"/>
                              <a:pt x="423" y="4"/>
                              <a:pt x="423" y="8"/>
                            </a:cubicBezTo>
                            <a:cubicBezTo>
                              <a:pt x="423" y="57"/>
                              <a:pt x="423" y="57"/>
                              <a:pt x="423" y="57"/>
                            </a:cubicBezTo>
                            <a:cubicBezTo>
                              <a:pt x="423" y="61"/>
                              <a:pt x="427" y="65"/>
                              <a:pt x="432" y="65"/>
                            </a:cubicBezTo>
                            <a:cubicBezTo>
                              <a:pt x="457" y="65"/>
                              <a:pt x="457" y="65"/>
                              <a:pt x="457" y="65"/>
                            </a:cubicBezTo>
                            <a:cubicBezTo>
                              <a:pt x="461" y="65"/>
                              <a:pt x="465" y="61"/>
                              <a:pt x="465" y="57"/>
                            </a:cubicBezTo>
                            <a:cubicBezTo>
                              <a:pt x="465" y="8"/>
                              <a:pt x="465" y="8"/>
                              <a:pt x="465" y="8"/>
                            </a:cubicBezTo>
                            <a:cubicBezTo>
                              <a:pt x="465" y="4"/>
                              <a:pt x="461" y="0"/>
                              <a:pt x="457" y="0"/>
                            </a:cubicBezTo>
                            <a:lnTo>
                              <a:pt x="432" y="0"/>
                            </a:lnTo>
                            <a:close/>
                            <a:moveTo>
                              <a:pt x="432" y="8"/>
                            </a:moveTo>
                            <a:cubicBezTo>
                              <a:pt x="457" y="8"/>
                              <a:pt x="457" y="8"/>
                              <a:pt x="457" y="8"/>
                            </a:cubicBezTo>
                            <a:cubicBezTo>
                              <a:pt x="457" y="57"/>
                              <a:pt x="457" y="57"/>
                              <a:pt x="457" y="57"/>
                            </a:cubicBezTo>
                            <a:cubicBezTo>
                              <a:pt x="432" y="57"/>
                              <a:pt x="432" y="57"/>
                              <a:pt x="432" y="57"/>
                            </a:cubicBezTo>
                            <a:lnTo>
                              <a:pt x="432" y="8"/>
                            </a:lnTo>
                            <a:close/>
                            <a:moveTo>
                              <a:pt x="493" y="0"/>
                            </a:moveTo>
                            <a:cubicBezTo>
                              <a:pt x="488" y="0"/>
                              <a:pt x="484" y="4"/>
                              <a:pt x="484" y="8"/>
                            </a:cubicBezTo>
                            <a:cubicBezTo>
                              <a:pt x="484" y="57"/>
                              <a:pt x="484" y="57"/>
                              <a:pt x="484" y="57"/>
                            </a:cubicBezTo>
                            <a:cubicBezTo>
                              <a:pt x="484" y="61"/>
                              <a:pt x="488" y="65"/>
                              <a:pt x="493" y="65"/>
                            </a:cubicBezTo>
                            <a:cubicBezTo>
                              <a:pt x="517" y="65"/>
                              <a:pt x="517" y="65"/>
                              <a:pt x="517" y="65"/>
                            </a:cubicBezTo>
                            <a:cubicBezTo>
                              <a:pt x="522" y="65"/>
                              <a:pt x="526" y="61"/>
                              <a:pt x="526" y="57"/>
                            </a:cubicBezTo>
                            <a:cubicBezTo>
                              <a:pt x="526" y="8"/>
                              <a:pt x="526" y="8"/>
                              <a:pt x="526" y="8"/>
                            </a:cubicBezTo>
                            <a:cubicBezTo>
                              <a:pt x="526" y="4"/>
                              <a:pt x="522" y="0"/>
                              <a:pt x="517" y="0"/>
                            </a:cubicBezTo>
                            <a:lnTo>
                              <a:pt x="493" y="0"/>
                            </a:lnTo>
                            <a:close/>
                            <a:moveTo>
                              <a:pt x="493" y="8"/>
                            </a:moveTo>
                            <a:cubicBezTo>
                              <a:pt x="517" y="8"/>
                              <a:pt x="517" y="8"/>
                              <a:pt x="517" y="8"/>
                            </a:cubicBezTo>
                            <a:cubicBezTo>
                              <a:pt x="517" y="57"/>
                              <a:pt x="517" y="57"/>
                              <a:pt x="517" y="57"/>
                            </a:cubicBezTo>
                            <a:cubicBezTo>
                              <a:pt x="493" y="57"/>
                              <a:pt x="493" y="57"/>
                              <a:pt x="493" y="57"/>
                            </a:cubicBezTo>
                            <a:lnTo>
                              <a:pt x="493" y="8"/>
                            </a:lnTo>
                            <a:close/>
                          </a:path>
                        </a:pathLst>
                      </a:custGeom>
                      <a:solidFill>
                        <a:schemeClr val="tx1">
                          <a:alpha val="3300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3260" tIns="46630" rIns="93260" bIns="4663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defTabSz="951304">
                          <a:defRPr/>
                        </a:pPr>
                        <a:endParaRPr lang="en-US" sz="2856" kern="0">
                          <a:solidFill>
                            <a:srgbClr val="353535"/>
                          </a:solidFill>
                          <a:latin typeface="Segoe UI Semibold" panose="020B0702040204020203" pitchFamily="34" charset="0"/>
                        </a:endParaRPr>
                      </a:p>
                    </p:txBody>
                  </p:sp>
                </p:grpSp>
                <p:grpSp>
                  <p:nvGrpSpPr>
                    <p:cNvPr id="1195" name="Group 1194">
                      <a:extLst>
                        <a:ext uri="{FF2B5EF4-FFF2-40B4-BE49-F238E27FC236}">
                          <a16:creationId xmlns:a16="http://schemas.microsoft.com/office/drawing/2014/main" id="{DB32AEA5-F90C-4CD6-9D3E-B941E5C8009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448489" y="2728424"/>
                      <a:ext cx="3494088" cy="211421"/>
                      <a:chOff x="6448489" y="2673574"/>
                      <a:chExt cx="3494088" cy="211421"/>
                    </a:xfrm>
                  </p:grpSpPr>
                  <p:sp>
                    <p:nvSpPr>
                      <p:cNvPr id="269" name="Freeform 88">
                        <a:extLst>
                          <a:ext uri="{FF2B5EF4-FFF2-40B4-BE49-F238E27FC236}">
                            <a16:creationId xmlns:a16="http://schemas.microsoft.com/office/drawing/2014/main" id="{79C90842-AE30-4698-B730-5B7EBD462302}"/>
                          </a:ext>
                        </a:extLst>
                      </p:cNvPr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6448489" y="2673574"/>
                        <a:ext cx="1702503" cy="211421"/>
                      </a:xfrm>
                      <a:custGeom>
                        <a:avLst/>
                        <a:gdLst>
                          <a:gd name="T0" fmla="*/ 0 w 526"/>
                          <a:gd name="T1" fmla="*/ 57 h 65"/>
                          <a:gd name="T2" fmla="*/ 41 w 526"/>
                          <a:gd name="T3" fmla="*/ 57 h 65"/>
                          <a:gd name="T4" fmla="*/ 7 w 526"/>
                          <a:gd name="T5" fmla="*/ 0 h 65"/>
                          <a:gd name="T6" fmla="*/ 33 w 526"/>
                          <a:gd name="T7" fmla="*/ 57 h 65"/>
                          <a:gd name="T8" fmla="*/ 68 w 526"/>
                          <a:gd name="T9" fmla="*/ 0 h 65"/>
                          <a:gd name="T10" fmla="*/ 68 w 526"/>
                          <a:gd name="T11" fmla="*/ 65 h 65"/>
                          <a:gd name="T12" fmla="*/ 101 w 526"/>
                          <a:gd name="T13" fmla="*/ 9 h 65"/>
                          <a:gd name="T14" fmla="*/ 68 w 526"/>
                          <a:gd name="T15" fmla="*/ 9 h 65"/>
                          <a:gd name="T16" fmla="*/ 68 w 526"/>
                          <a:gd name="T17" fmla="*/ 57 h 65"/>
                          <a:gd name="T18" fmla="*/ 145 w 526"/>
                          <a:gd name="T19" fmla="*/ 0 h 65"/>
                          <a:gd name="T20" fmla="*/ 125 w 526"/>
                          <a:gd name="T21" fmla="*/ 9 h 65"/>
                          <a:gd name="T22" fmla="*/ 125 w 526"/>
                          <a:gd name="T23" fmla="*/ 57 h 65"/>
                          <a:gd name="T24" fmla="*/ 158 w 526"/>
                          <a:gd name="T25" fmla="*/ 65 h 65"/>
                          <a:gd name="T26" fmla="*/ 158 w 526"/>
                          <a:gd name="T27" fmla="*/ 36 h 65"/>
                          <a:gd name="T28" fmla="*/ 145 w 526"/>
                          <a:gd name="T29" fmla="*/ 57 h 65"/>
                          <a:gd name="T30" fmla="*/ 181 w 526"/>
                          <a:gd name="T31" fmla="*/ 57 h 65"/>
                          <a:gd name="T32" fmla="*/ 223 w 526"/>
                          <a:gd name="T33" fmla="*/ 57 h 65"/>
                          <a:gd name="T34" fmla="*/ 190 w 526"/>
                          <a:gd name="T35" fmla="*/ 0 h 65"/>
                          <a:gd name="T36" fmla="*/ 214 w 526"/>
                          <a:gd name="T37" fmla="*/ 57 h 65"/>
                          <a:gd name="T38" fmla="*/ 267 w 526"/>
                          <a:gd name="T39" fmla="*/ 57 h 65"/>
                          <a:gd name="T40" fmla="*/ 242 w 526"/>
                          <a:gd name="T41" fmla="*/ 5 h 65"/>
                          <a:gd name="T42" fmla="*/ 258 w 526"/>
                          <a:gd name="T43" fmla="*/ 57 h 65"/>
                          <a:gd name="T44" fmla="*/ 246 w 526"/>
                          <a:gd name="T45" fmla="*/ 65 h 65"/>
                          <a:gd name="T46" fmla="*/ 283 w 526"/>
                          <a:gd name="T47" fmla="*/ 40 h 65"/>
                          <a:gd name="T48" fmla="*/ 275 w 526"/>
                          <a:gd name="T49" fmla="*/ 57 h 65"/>
                          <a:gd name="T50" fmla="*/ 303 w 526"/>
                          <a:gd name="T51" fmla="*/ 9 h 65"/>
                          <a:gd name="T52" fmla="*/ 336 w 526"/>
                          <a:gd name="T53" fmla="*/ 65 h 65"/>
                          <a:gd name="T54" fmla="*/ 336 w 526"/>
                          <a:gd name="T55" fmla="*/ 0 h 65"/>
                          <a:gd name="T56" fmla="*/ 336 w 526"/>
                          <a:gd name="T57" fmla="*/ 9 h 65"/>
                          <a:gd name="T58" fmla="*/ 310 w 526"/>
                          <a:gd name="T59" fmla="*/ 9 h 65"/>
                          <a:gd name="T60" fmla="*/ 367 w 526"/>
                          <a:gd name="T61" fmla="*/ 0 h 65"/>
                          <a:gd name="T62" fmla="*/ 380 w 526"/>
                          <a:gd name="T63" fmla="*/ 9 h 65"/>
                          <a:gd name="T64" fmla="*/ 363 w 526"/>
                          <a:gd name="T65" fmla="*/ 61 h 65"/>
                          <a:gd name="T66" fmla="*/ 404 w 526"/>
                          <a:gd name="T67" fmla="*/ 61 h 65"/>
                          <a:gd name="T68" fmla="*/ 396 w 526"/>
                          <a:gd name="T69" fmla="*/ 40 h 65"/>
                          <a:gd name="T70" fmla="*/ 432 w 526"/>
                          <a:gd name="T71" fmla="*/ 0 h 65"/>
                          <a:gd name="T72" fmla="*/ 432 w 526"/>
                          <a:gd name="T73" fmla="*/ 65 h 65"/>
                          <a:gd name="T74" fmla="*/ 465 w 526"/>
                          <a:gd name="T75" fmla="*/ 9 h 65"/>
                          <a:gd name="T76" fmla="*/ 432 w 526"/>
                          <a:gd name="T77" fmla="*/ 9 h 65"/>
                          <a:gd name="T78" fmla="*/ 432 w 526"/>
                          <a:gd name="T79" fmla="*/ 57 h 65"/>
                          <a:gd name="T80" fmla="*/ 509 w 526"/>
                          <a:gd name="T81" fmla="*/ 0 h 65"/>
                          <a:gd name="T82" fmla="*/ 488 w 526"/>
                          <a:gd name="T83" fmla="*/ 9 h 65"/>
                          <a:gd name="T84" fmla="*/ 488 w 526"/>
                          <a:gd name="T85" fmla="*/ 57 h 65"/>
                          <a:gd name="T86" fmla="*/ 521 w 526"/>
                          <a:gd name="T87" fmla="*/ 65 h 65"/>
                          <a:gd name="T88" fmla="*/ 521 w 526"/>
                          <a:gd name="T89" fmla="*/ 36 h 65"/>
                          <a:gd name="T90" fmla="*/ 509 w 526"/>
                          <a:gd name="T91" fmla="*/ 57 h 65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</a:cxnLst>
                        <a:rect l="0" t="0" r="r" b="b"/>
                        <a:pathLst>
                          <a:path w="526" h="65">
                            <a:moveTo>
                              <a:pt x="7" y="0"/>
                            </a:moveTo>
                            <a:cubicBezTo>
                              <a:pt x="3" y="0"/>
                              <a:pt x="0" y="4"/>
                              <a:pt x="0" y="9"/>
                            </a:cubicBezTo>
                            <a:cubicBezTo>
                              <a:pt x="0" y="57"/>
                              <a:pt x="0" y="57"/>
                              <a:pt x="0" y="57"/>
                            </a:cubicBezTo>
                            <a:cubicBezTo>
                              <a:pt x="0" y="62"/>
                              <a:pt x="3" y="65"/>
                              <a:pt x="7" y="65"/>
                            </a:cubicBezTo>
                            <a:cubicBezTo>
                              <a:pt x="33" y="65"/>
                              <a:pt x="33" y="65"/>
                              <a:pt x="33" y="65"/>
                            </a:cubicBezTo>
                            <a:cubicBezTo>
                              <a:pt x="37" y="65"/>
                              <a:pt x="41" y="62"/>
                              <a:pt x="41" y="57"/>
                            </a:cubicBezTo>
                            <a:cubicBezTo>
                              <a:pt x="41" y="9"/>
                              <a:pt x="41" y="9"/>
                              <a:pt x="41" y="9"/>
                            </a:cubicBezTo>
                            <a:cubicBezTo>
                              <a:pt x="41" y="4"/>
                              <a:pt x="37" y="0"/>
                              <a:pt x="33" y="0"/>
                            </a:cubicBezTo>
                            <a:lnTo>
                              <a:pt x="7" y="0"/>
                            </a:lnTo>
                            <a:close/>
                            <a:moveTo>
                              <a:pt x="7" y="9"/>
                            </a:moveTo>
                            <a:cubicBezTo>
                              <a:pt x="33" y="9"/>
                              <a:pt x="33" y="9"/>
                              <a:pt x="33" y="9"/>
                            </a:cubicBezTo>
                            <a:cubicBezTo>
                              <a:pt x="33" y="57"/>
                              <a:pt x="33" y="57"/>
                              <a:pt x="33" y="57"/>
                            </a:cubicBezTo>
                            <a:cubicBezTo>
                              <a:pt x="7" y="57"/>
                              <a:pt x="7" y="57"/>
                              <a:pt x="7" y="57"/>
                            </a:cubicBezTo>
                            <a:lnTo>
                              <a:pt x="7" y="9"/>
                            </a:lnTo>
                            <a:close/>
                            <a:moveTo>
                              <a:pt x="68" y="0"/>
                            </a:moveTo>
                            <a:cubicBezTo>
                              <a:pt x="64" y="0"/>
                              <a:pt x="60" y="4"/>
                              <a:pt x="60" y="9"/>
                            </a:cubicBezTo>
                            <a:cubicBezTo>
                              <a:pt x="60" y="57"/>
                              <a:pt x="60" y="57"/>
                              <a:pt x="60" y="57"/>
                            </a:cubicBezTo>
                            <a:cubicBezTo>
                              <a:pt x="60" y="62"/>
                              <a:pt x="64" y="65"/>
                              <a:pt x="68" y="65"/>
                            </a:cubicBezTo>
                            <a:cubicBezTo>
                              <a:pt x="93" y="65"/>
                              <a:pt x="93" y="65"/>
                              <a:pt x="93" y="65"/>
                            </a:cubicBezTo>
                            <a:cubicBezTo>
                              <a:pt x="98" y="65"/>
                              <a:pt x="101" y="62"/>
                              <a:pt x="101" y="57"/>
                            </a:cubicBezTo>
                            <a:cubicBezTo>
                              <a:pt x="101" y="9"/>
                              <a:pt x="101" y="9"/>
                              <a:pt x="101" y="9"/>
                            </a:cubicBezTo>
                            <a:cubicBezTo>
                              <a:pt x="101" y="4"/>
                              <a:pt x="98" y="0"/>
                              <a:pt x="93" y="0"/>
                            </a:cubicBezTo>
                            <a:lnTo>
                              <a:pt x="68" y="0"/>
                            </a:lnTo>
                            <a:close/>
                            <a:moveTo>
                              <a:pt x="68" y="9"/>
                            </a:moveTo>
                            <a:cubicBezTo>
                              <a:pt x="93" y="9"/>
                              <a:pt x="93" y="9"/>
                              <a:pt x="93" y="9"/>
                            </a:cubicBezTo>
                            <a:cubicBezTo>
                              <a:pt x="93" y="57"/>
                              <a:pt x="93" y="57"/>
                              <a:pt x="93" y="57"/>
                            </a:cubicBezTo>
                            <a:cubicBezTo>
                              <a:pt x="68" y="57"/>
                              <a:pt x="68" y="57"/>
                              <a:pt x="68" y="57"/>
                            </a:cubicBezTo>
                            <a:lnTo>
                              <a:pt x="68" y="9"/>
                            </a:lnTo>
                            <a:close/>
                            <a:moveTo>
                              <a:pt x="145" y="57"/>
                            </a:moveTo>
                            <a:cubicBezTo>
                              <a:pt x="145" y="0"/>
                              <a:pt x="145" y="0"/>
                              <a:pt x="145" y="0"/>
                            </a:cubicBezTo>
                            <a:cubicBezTo>
                              <a:pt x="125" y="0"/>
                              <a:pt x="125" y="0"/>
                              <a:pt x="125" y="0"/>
                            </a:cubicBezTo>
                            <a:cubicBezTo>
                              <a:pt x="123" y="0"/>
                              <a:pt x="120" y="1"/>
                              <a:pt x="120" y="5"/>
                            </a:cubicBezTo>
                            <a:cubicBezTo>
                              <a:pt x="120" y="7"/>
                              <a:pt x="123" y="9"/>
                              <a:pt x="125" y="9"/>
                            </a:cubicBezTo>
                            <a:cubicBezTo>
                              <a:pt x="137" y="9"/>
                              <a:pt x="137" y="9"/>
                              <a:pt x="137" y="9"/>
                            </a:cubicBezTo>
                            <a:cubicBezTo>
                              <a:pt x="137" y="57"/>
                              <a:pt x="137" y="57"/>
                              <a:pt x="137" y="57"/>
                            </a:cubicBezTo>
                            <a:cubicBezTo>
                              <a:pt x="125" y="57"/>
                              <a:pt x="125" y="57"/>
                              <a:pt x="125" y="57"/>
                            </a:cubicBezTo>
                            <a:cubicBezTo>
                              <a:pt x="123" y="57"/>
                              <a:pt x="120" y="58"/>
                              <a:pt x="120" y="61"/>
                            </a:cubicBezTo>
                            <a:cubicBezTo>
                              <a:pt x="120" y="64"/>
                              <a:pt x="123" y="65"/>
                              <a:pt x="125" y="65"/>
                            </a:cubicBezTo>
                            <a:cubicBezTo>
                              <a:pt x="158" y="65"/>
                              <a:pt x="158" y="65"/>
                              <a:pt x="158" y="65"/>
                            </a:cubicBezTo>
                            <a:cubicBezTo>
                              <a:pt x="160" y="65"/>
                              <a:pt x="162" y="64"/>
                              <a:pt x="162" y="61"/>
                            </a:cubicBezTo>
                            <a:cubicBezTo>
                              <a:pt x="162" y="40"/>
                              <a:pt x="162" y="40"/>
                              <a:pt x="162" y="40"/>
                            </a:cubicBezTo>
                            <a:cubicBezTo>
                              <a:pt x="162" y="38"/>
                              <a:pt x="161" y="36"/>
                              <a:pt x="158" y="36"/>
                            </a:cubicBezTo>
                            <a:cubicBezTo>
                              <a:pt x="155" y="36"/>
                              <a:pt x="154" y="38"/>
                              <a:pt x="154" y="40"/>
                            </a:cubicBezTo>
                            <a:cubicBezTo>
                              <a:pt x="154" y="57"/>
                              <a:pt x="154" y="57"/>
                              <a:pt x="154" y="57"/>
                            </a:cubicBezTo>
                            <a:lnTo>
                              <a:pt x="145" y="57"/>
                            </a:lnTo>
                            <a:close/>
                            <a:moveTo>
                              <a:pt x="190" y="0"/>
                            </a:moveTo>
                            <a:cubicBezTo>
                              <a:pt x="184" y="0"/>
                              <a:pt x="181" y="4"/>
                              <a:pt x="181" y="9"/>
                            </a:cubicBezTo>
                            <a:cubicBezTo>
                              <a:pt x="181" y="57"/>
                              <a:pt x="181" y="57"/>
                              <a:pt x="181" y="57"/>
                            </a:cubicBezTo>
                            <a:cubicBezTo>
                              <a:pt x="181" y="62"/>
                              <a:pt x="184" y="65"/>
                              <a:pt x="190" y="65"/>
                            </a:cubicBezTo>
                            <a:cubicBezTo>
                              <a:pt x="214" y="65"/>
                              <a:pt x="214" y="65"/>
                              <a:pt x="214" y="65"/>
                            </a:cubicBezTo>
                            <a:cubicBezTo>
                              <a:pt x="219" y="65"/>
                              <a:pt x="223" y="62"/>
                              <a:pt x="223" y="57"/>
                            </a:cubicBezTo>
                            <a:cubicBezTo>
                              <a:pt x="223" y="9"/>
                              <a:pt x="223" y="9"/>
                              <a:pt x="223" y="9"/>
                            </a:cubicBezTo>
                            <a:cubicBezTo>
                              <a:pt x="223" y="4"/>
                              <a:pt x="219" y="0"/>
                              <a:pt x="214" y="0"/>
                            </a:cubicBezTo>
                            <a:lnTo>
                              <a:pt x="190" y="0"/>
                            </a:lnTo>
                            <a:close/>
                            <a:moveTo>
                              <a:pt x="190" y="9"/>
                            </a:moveTo>
                            <a:cubicBezTo>
                              <a:pt x="214" y="9"/>
                              <a:pt x="214" y="9"/>
                              <a:pt x="214" y="9"/>
                            </a:cubicBezTo>
                            <a:cubicBezTo>
                              <a:pt x="214" y="57"/>
                              <a:pt x="214" y="57"/>
                              <a:pt x="214" y="57"/>
                            </a:cubicBezTo>
                            <a:cubicBezTo>
                              <a:pt x="190" y="57"/>
                              <a:pt x="190" y="57"/>
                              <a:pt x="190" y="57"/>
                            </a:cubicBezTo>
                            <a:lnTo>
                              <a:pt x="190" y="9"/>
                            </a:lnTo>
                            <a:close/>
                            <a:moveTo>
                              <a:pt x="267" y="57"/>
                            </a:moveTo>
                            <a:cubicBezTo>
                              <a:pt x="267" y="0"/>
                              <a:pt x="267" y="0"/>
                              <a:pt x="267" y="0"/>
                            </a:cubicBezTo>
                            <a:cubicBezTo>
                              <a:pt x="246" y="0"/>
                              <a:pt x="246" y="0"/>
                              <a:pt x="246" y="0"/>
                            </a:cubicBezTo>
                            <a:cubicBezTo>
                              <a:pt x="244" y="0"/>
                              <a:pt x="242" y="1"/>
                              <a:pt x="242" y="5"/>
                            </a:cubicBezTo>
                            <a:cubicBezTo>
                              <a:pt x="242" y="7"/>
                              <a:pt x="244" y="9"/>
                              <a:pt x="246" y="9"/>
                            </a:cubicBezTo>
                            <a:cubicBezTo>
                              <a:pt x="258" y="9"/>
                              <a:pt x="258" y="9"/>
                              <a:pt x="258" y="9"/>
                            </a:cubicBezTo>
                            <a:cubicBezTo>
                              <a:pt x="258" y="57"/>
                              <a:pt x="258" y="57"/>
                              <a:pt x="258" y="57"/>
                            </a:cubicBezTo>
                            <a:cubicBezTo>
                              <a:pt x="246" y="57"/>
                              <a:pt x="246" y="57"/>
                              <a:pt x="246" y="57"/>
                            </a:cubicBezTo>
                            <a:cubicBezTo>
                              <a:pt x="244" y="57"/>
                              <a:pt x="242" y="58"/>
                              <a:pt x="242" y="61"/>
                            </a:cubicBezTo>
                            <a:cubicBezTo>
                              <a:pt x="242" y="64"/>
                              <a:pt x="244" y="65"/>
                              <a:pt x="246" y="65"/>
                            </a:cubicBezTo>
                            <a:cubicBezTo>
                              <a:pt x="279" y="65"/>
                              <a:pt x="279" y="65"/>
                              <a:pt x="279" y="65"/>
                            </a:cubicBezTo>
                            <a:cubicBezTo>
                              <a:pt x="281" y="65"/>
                              <a:pt x="283" y="64"/>
                              <a:pt x="283" y="61"/>
                            </a:cubicBezTo>
                            <a:cubicBezTo>
                              <a:pt x="283" y="40"/>
                              <a:pt x="283" y="40"/>
                              <a:pt x="283" y="40"/>
                            </a:cubicBezTo>
                            <a:cubicBezTo>
                              <a:pt x="283" y="38"/>
                              <a:pt x="283" y="36"/>
                              <a:pt x="279" y="36"/>
                            </a:cubicBezTo>
                            <a:cubicBezTo>
                              <a:pt x="276" y="36"/>
                              <a:pt x="275" y="38"/>
                              <a:pt x="275" y="40"/>
                            </a:cubicBezTo>
                            <a:cubicBezTo>
                              <a:pt x="275" y="57"/>
                              <a:pt x="275" y="57"/>
                              <a:pt x="275" y="57"/>
                            </a:cubicBezTo>
                            <a:lnTo>
                              <a:pt x="267" y="57"/>
                            </a:lnTo>
                            <a:close/>
                            <a:moveTo>
                              <a:pt x="310" y="0"/>
                            </a:moveTo>
                            <a:cubicBezTo>
                              <a:pt x="306" y="0"/>
                              <a:pt x="303" y="4"/>
                              <a:pt x="303" y="9"/>
                            </a:cubicBezTo>
                            <a:cubicBezTo>
                              <a:pt x="303" y="57"/>
                              <a:pt x="303" y="57"/>
                              <a:pt x="303" y="57"/>
                            </a:cubicBezTo>
                            <a:cubicBezTo>
                              <a:pt x="303" y="62"/>
                              <a:pt x="306" y="65"/>
                              <a:pt x="310" y="65"/>
                            </a:cubicBezTo>
                            <a:cubicBezTo>
                              <a:pt x="336" y="65"/>
                              <a:pt x="336" y="65"/>
                              <a:pt x="336" y="65"/>
                            </a:cubicBezTo>
                            <a:cubicBezTo>
                              <a:pt x="340" y="65"/>
                              <a:pt x="344" y="62"/>
                              <a:pt x="344" y="57"/>
                            </a:cubicBezTo>
                            <a:cubicBezTo>
                              <a:pt x="344" y="9"/>
                              <a:pt x="344" y="9"/>
                              <a:pt x="344" y="9"/>
                            </a:cubicBezTo>
                            <a:cubicBezTo>
                              <a:pt x="344" y="4"/>
                              <a:pt x="340" y="0"/>
                              <a:pt x="336" y="0"/>
                            </a:cubicBezTo>
                            <a:lnTo>
                              <a:pt x="310" y="0"/>
                            </a:lnTo>
                            <a:close/>
                            <a:moveTo>
                              <a:pt x="310" y="9"/>
                            </a:moveTo>
                            <a:cubicBezTo>
                              <a:pt x="336" y="9"/>
                              <a:pt x="336" y="9"/>
                              <a:pt x="336" y="9"/>
                            </a:cubicBezTo>
                            <a:cubicBezTo>
                              <a:pt x="336" y="57"/>
                              <a:pt x="336" y="57"/>
                              <a:pt x="336" y="57"/>
                            </a:cubicBezTo>
                            <a:cubicBezTo>
                              <a:pt x="310" y="57"/>
                              <a:pt x="310" y="57"/>
                              <a:pt x="310" y="57"/>
                            </a:cubicBezTo>
                            <a:lnTo>
                              <a:pt x="310" y="9"/>
                            </a:lnTo>
                            <a:close/>
                            <a:moveTo>
                              <a:pt x="388" y="57"/>
                            </a:moveTo>
                            <a:cubicBezTo>
                              <a:pt x="388" y="0"/>
                              <a:pt x="388" y="0"/>
                              <a:pt x="388" y="0"/>
                            </a:cubicBezTo>
                            <a:cubicBezTo>
                              <a:pt x="367" y="0"/>
                              <a:pt x="367" y="0"/>
                              <a:pt x="367" y="0"/>
                            </a:cubicBezTo>
                            <a:cubicBezTo>
                              <a:pt x="365" y="0"/>
                              <a:pt x="363" y="1"/>
                              <a:pt x="363" y="5"/>
                            </a:cubicBezTo>
                            <a:cubicBezTo>
                              <a:pt x="363" y="7"/>
                              <a:pt x="365" y="9"/>
                              <a:pt x="367" y="9"/>
                            </a:cubicBezTo>
                            <a:cubicBezTo>
                              <a:pt x="380" y="9"/>
                              <a:pt x="380" y="9"/>
                              <a:pt x="380" y="9"/>
                            </a:cubicBezTo>
                            <a:cubicBezTo>
                              <a:pt x="380" y="57"/>
                              <a:pt x="380" y="57"/>
                              <a:pt x="380" y="57"/>
                            </a:cubicBezTo>
                            <a:cubicBezTo>
                              <a:pt x="367" y="57"/>
                              <a:pt x="367" y="57"/>
                              <a:pt x="367" y="57"/>
                            </a:cubicBezTo>
                            <a:cubicBezTo>
                              <a:pt x="365" y="57"/>
                              <a:pt x="363" y="58"/>
                              <a:pt x="363" y="61"/>
                            </a:cubicBezTo>
                            <a:cubicBezTo>
                              <a:pt x="363" y="64"/>
                              <a:pt x="365" y="65"/>
                              <a:pt x="367" y="65"/>
                            </a:cubicBezTo>
                            <a:cubicBezTo>
                              <a:pt x="401" y="65"/>
                              <a:pt x="401" y="65"/>
                              <a:pt x="401" y="65"/>
                            </a:cubicBezTo>
                            <a:cubicBezTo>
                              <a:pt x="402" y="65"/>
                              <a:pt x="404" y="64"/>
                              <a:pt x="404" y="61"/>
                            </a:cubicBezTo>
                            <a:cubicBezTo>
                              <a:pt x="404" y="40"/>
                              <a:pt x="404" y="40"/>
                              <a:pt x="404" y="40"/>
                            </a:cubicBezTo>
                            <a:cubicBezTo>
                              <a:pt x="404" y="38"/>
                              <a:pt x="403" y="36"/>
                              <a:pt x="401" y="36"/>
                            </a:cubicBezTo>
                            <a:cubicBezTo>
                              <a:pt x="397" y="36"/>
                              <a:pt x="396" y="38"/>
                              <a:pt x="396" y="40"/>
                            </a:cubicBezTo>
                            <a:cubicBezTo>
                              <a:pt x="396" y="57"/>
                              <a:pt x="396" y="57"/>
                              <a:pt x="396" y="57"/>
                            </a:cubicBezTo>
                            <a:lnTo>
                              <a:pt x="388" y="57"/>
                            </a:lnTo>
                            <a:close/>
                            <a:moveTo>
                              <a:pt x="432" y="0"/>
                            </a:moveTo>
                            <a:cubicBezTo>
                              <a:pt x="428" y="0"/>
                              <a:pt x="423" y="4"/>
                              <a:pt x="423" y="9"/>
                            </a:cubicBezTo>
                            <a:cubicBezTo>
                              <a:pt x="423" y="57"/>
                              <a:pt x="423" y="57"/>
                              <a:pt x="423" y="57"/>
                            </a:cubicBezTo>
                            <a:cubicBezTo>
                              <a:pt x="423" y="62"/>
                              <a:pt x="427" y="65"/>
                              <a:pt x="432" y="65"/>
                            </a:cubicBezTo>
                            <a:cubicBezTo>
                              <a:pt x="457" y="65"/>
                              <a:pt x="457" y="65"/>
                              <a:pt x="457" y="65"/>
                            </a:cubicBezTo>
                            <a:cubicBezTo>
                              <a:pt x="461" y="65"/>
                              <a:pt x="465" y="62"/>
                              <a:pt x="465" y="57"/>
                            </a:cubicBezTo>
                            <a:cubicBezTo>
                              <a:pt x="465" y="9"/>
                              <a:pt x="465" y="9"/>
                              <a:pt x="465" y="9"/>
                            </a:cubicBezTo>
                            <a:cubicBezTo>
                              <a:pt x="465" y="4"/>
                              <a:pt x="461" y="0"/>
                              <a:pt x="457" y="0"/>
                            </a:cubicBezTo>
                            <a:lnTo>
                              <a:pt x="432" y="0"/>
                            </a:lnTo>
                            <a:close/>
                            <a:moveTo>
                              <a:pt x="432" y="9"/>
                            </a:moveTo>
                            <a:cubicBezTo>
                              <a:pt x="457" y="9"/>
                              <a:pt x="457" y="9"/>
                              <a:pt x="457" y="9"/>
                            </a:cubicBezTo>
                            <a:cubicBezTo>
                              <a:pt x="457" y="57"/>
                              <a:pt x="457" y="57"/>
                              <a:pt x="457" y="57"/>
                            </a:cubicBezTo>
                            <a:cubicBezTo>
                              <a:pt x="432" y="57"/>
                              <a:pt x="432" y="57"/>
                              <a:pt x="432" y="57"/>
                            </a:cubicBezTo>
                            <a:lnTo>
                              <a:pt x="432" y="9"/>
                            </a:lnTo>
                            <a:close/>
                            <a:moveTo>
                              <a:pt x="509" y="57"/>
                            </a:moveTo>
                            <a:cubicBezTo>
                              <a:pt x="509" y="0"/>
                              <a:pt x="509" y="0"/>
                              <a:pt x="509" y="0"/>
                            </a:cubicBezTo>
                            <a:cubicBezTo>
                              <a:pt x="488" y="0"/>
                              <a:pt x="488" y="0"/>
                              <a:pt x="488" y="0"/>
                            </a:cubicBezTo>
                            <a:cubicBezTo>
                              <a:pt x="486" y="0"/>
                              <a:pt x="484" y="1"/>
                              <a:pt x="484" y="5"/>
                            </a:cubicBezTo>
                            <a:cubicBezTo>
                              <a:pt x="484" y="7"/>
                              <a:pt x="486" y="9"/>
                              <a:pt x="488" y="9"/>
                            </a:cubicBezTo>
                            <a:cubicBezTo>
                              <a:pt x="500" y="9"/>
                              <a:pt x="500" y="9"/>
                              <a:pt x="500" y="9"/>
                            </a:cubicBezTo>
                            <a:cubicBezTo>
                              <a:pt x="500" y="57"/>
                              <a:pt x="500" y="57"/>
                              <a:pt x="500" y="57"/>
                            </a:cubicBezTo>
                            <a:cubicBezTo>
                              <a:pt x="488" y="57"/>
                              <a:pt x="488" y="57"/>
                              <a:pt x="488" y="57"/>
                            </a:cubicBezTo>
                            <a:cubicBezTo>
                              <a:pt x="486" y="57"/>
                              <a:pt x="484" y="58"/>
                              <a:pt x="484" y="61"/>
                            </a:cubicBezTo>
                            <a:cubicBezTo>
                              <a:pt x="484" y="64"/>
                              <a:pt x="486" y="65"/>
                              <a:pt x="488" y="65"/>
                            </a:cubicBezTo>
                            <a:cubicBezTo>
                              <a:pt x="521" y="65"/>
                              <a:pt x="521" y="65"/>
                              <a:pt x="521" y="65"/>
                            </a:cubicBezTo>
                            <a:cubicBezTo>
                              <a:pt x="524" y="65"/>
                              <a:pt x="526" y="64"/>
                              <a:pt x="526" y="61"/>
                            </a:cubicBezTo>
                            <a:cubicBezTo>
                              <a:pt x="526" y="40"/>
                              <a:pt x="526" y="40"/>
                              <a:pt x="526" y="40"/>
                            </a:cubicBezTo>
                            <a:cubicBezTo>
                              <a:pt x="526" y="38"/>
                              <a:pt x="525" y="36"/>
                              <a:pt x="521" y="36"/>
                            </a:cubicBezTo>
                            <a:cubicBezTo>
                              <a:pt x="519" y="36"/>
                              <a:pt x="517" y="38"/>
                              <a:pt x="517" y="40"/>
                            </a:cubicBezTo>
                            <a:cubicBezTo>
                              <a:pt x="517" y="57"/>
                              <a:pt x="517" y="57"/>
                              <a:pt x="517" y="57"/>
                            </a:cubicBezTo>
                            <a:lnTo>
                              <a:pt x="509" y="57"/>
                            </a:lnTo>
                            <a:close/>
                          </a:path>
                        </a:pathLst>
                      </a:custGeom>
                      <a:solidFill>
                        <a:schemeClr val="tx1">
                          <a:alpha val="3300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3260" tIns="46630" rIns="93260" bIns="4663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defTabSz="951304">
                          <a:defRPr/>
                        </a:pPr>
                        <a:endParaRPr lang="en-US" sz="2856" kern="0">
                          <a:solidFill>
                            <a:srgbClr val="353535"/>
                          </a:solidFill>
                          <a:latin typeface="Segoe UI Semibold" panose="020B0702040204020203" pitchFamily="34" charset="0"/>
                        </a:endParaRPr>
                      </a:p>
                    </p:txBody>
                  </p:sp>
                  <p:sp>
                    <p:nvSpPr>
                      <p:cNvPr id="272" name="Freeform 88">
                        <a:extLst>
                          <a:ext uri="{FF2B5EF4-FFF2-40B4-BE49-F238E27FC236}">
                            <a16:creationId xmlns:a16="http://schemas.microsoft.com/office/drawing/2014/main" id="{DE2CD7FD-AE81-4AB7-8DE6-0FFD4C939BC1}"/>
                          </a:ext>
                        </a:extLst>
                      </p:cNvPr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8240074" y="2673574"/>
                        <a:ext cx="1702503" cy="211421"/>
                      </a:xfrm>
                      <a:custGeom>
                        <a:avLst/>
                        <a:gdLst>
                          <a:gd name="T0" fmla="*/ 0 w 526"/>
                          <a:gd name="T1" fmla="*/ 57 h 65"/>
                          <a:gd name="T2" fmla="*/ 41 w 526"/>
                          <a:gd name="T3" fmla="*/ 57 h 65"/>
                          <a:gd name="T4" fmla="*/ 7 w 526"/>
                          <a:gd name="T5" fmla="*/ 0 h 65"/>
                          <a:gd name="T6" fmla="*/ 33 w 526"/>
                          <a:gd name="T7" fmla="*/ 57 h 65"/>
                          <a:gd name="T8" fmla="*/ 68 w 526"/>
                          <a:gd name="T9" fmla="*/ 0 h 65"/>
                          <a:gd name="T10" fmla="*/ 68 w 526"/>
                          <a:gd name="T11" fmla="*/ 65 h 65"/>
                          <a:gd name="T12" fmla="*/ 101 w 526"/>
                          <a:gd name="T13" fmla="*/ 9 h 65"/>
                          <a:gd name="T14" fmla="*/ 68 w 526"/>
                          <a:gd name="T15" fmla="*/ 9 h 65"/>
                          <a:gd name="T16" fmla="*/ 68 w 526"/>
                          <a:gd name="T17" fmla="*/ 57 h 65"/>
                          <a:gd name="T18" fmla="*/ 145 w 526"/>
                          <a:gd name="T19" fmla="*/ 0 h 65"/>
                          <a:gd name="T20" fmla="*/ 125 w 526"/>
                          <a:gd name="T21" fmla="*/ 9 h 65"/>
                          <a:gd name="T22" fmla="*/ 125 w 526"/>
                          <a:gd name="T23" fmla="*/ 57 h 65"/>
                          <a:gd name="T24" fmla="*/ 158 w 526"/>
                          <a:gd name="T25" fmla="*/ 65 h 65"/>
                          <a:gd name="T26" fmla="*/ 158 w 526"/>
                          <a:gd name="T27" fmla="*/ 36 h 65"/>
                          <a:gd name="T28" fmla="*/ 145 w 526"/>
                          <a:gd name="T29" fmla="*/ 57 h 65"/>
                          <a:gd name="T30" fmla="*/ 181 w 526"/>
                          <a:gd name="T31" fmla="*/ 57 h 65"/>
                          <a:gd name="T32" fmla="*/ 223 w 526"/>
                          <a:gd name="T33" fmla="*/ 57 h 65"/>
                          <a:gd name="T34" fmla="*/ 190 w 526"/>
                          <a:gd name="T35" fmla="*/ 0 h 65"/>
                          <a:gd name="T36" fmla="*/ 214 w 526"/>
                          <a:gd name="T37" fmla="*/ 57 h 65"/>
                          <a:gd name="T38" fmla="*/ 267 w 526"/>
                          <a:gd name="T39" fmla="*/ 57 h 65"/>
                          <a:gd name="T40" fmla="*/ 242 w 526"/>
                          <a:gd name="T41" fmla="*/ 5 h 65"/>
                          <a:gd name="T42" fmla="*/ 258 w 526"/>
                          <a:gd name="T43" fmla="*/ 57 h 65"/>
                          <a:gd name="T44" fmla="*/ 246 w 526"/>
                          <a:gd name="T45" fmla="*/ 65 h 65"/>
                          <a:gd name="T46" fmla="*/ 283 w 526"/>
                          <a:gd name="T47" fmla="*/ 40 h 65"/>
                          <a:gd name="T48" fmla="*/ 275 w 526"/>
                          <a:gd name="T49" fmla="*/ 57 h 65"/>
                          <a:gd name="T50" fmla="*/ 303 w 526"/>
                          <a:gd name="T51" fmla="*/ 9 h 65"/>
                          <a:gd name="T52" fmla="*/ 336 w 526"/>
                          <a:gd name="T53" fmla="*/ 65 h 65"/>
                          <a:gd name="T54" fmla="*/ 336 w 526"/>
                          <a:gd name="T55" fmla="*/ 0 h 65"/>
                          <a:gd name="T56" fmla="*/ 336 w 526"/>
                          <a:gd name="T57" fmla="*/ 9 h 65"/>
                          <a:gd name="T58" fmla="*/ 310 w 526"/>
                          <a:gd name="T59" fmla="*/ 9 h 65"/>
                          <a:gd name="T60" fmla="*/ 367 w 526"/>
                          <a:gd name="T61" fmla="*/ 0 h 65"/>
                          <a:gd name="T62" fmla="*/ 380 w 526"/>
                          <a:gd name="T63" fmla="*/ 9 h 65"/>
                          <a:gd name="T64" fmla="*/ 363 w 526"/>
                          <a:gd name="T65" fmla="*/ 61 h 65"/>
                          <a:gd name="T66" fmla="*/ 404 w 526"/>
                          <a:gd name="T67" fmla="*/ 61 h 65"/>
                          <a:gd name="T68" fmla="*/ 396 w 526"/>
                          <a:gd name="T69" fmla="*/ 40 h 65"/>
                          <a:gd name="T70" fmla="*/ 432 w 526"/>
                          <a:gd name="T71" fmla="*/ 0 h 65"/>
                          <a:gd name="T72" fmla="*/ 432 w 526"/>
                          <a:gd name="T73" fmla="*/ 65 h 65"/>
                          <a:gd name="T74" fmla="*/ 465 w 526"/>
                          <a:gd name="T75" fmla="*/ 9 h 65"/>
                          <a:gd name="T76" fmla="*/ 432 w 526"/>
                          <a:gd name="T77" fmla="*/ 9 h 65"/>
                          <a:gd name="T78" fmla="*/ 432 w 526"/>
                          <a:gd name="T79" fmla="*/ 57 h 65"/>
                          <a:gd name="T80" fmla="*/ 509 w 526"/>
                          <a:gd name="T81" fmla="*/ 0 h 65"/>
                          <a:gd name="T82" fmla="*/ 488 w 526"/>
                          <a:gd name="T83" fmla="*/ 9 h 65"/>
                          <a:gd name="T84" fmla="*/ 488 w 526"/>
                          <a:gd name="T85" fmla="*/ 57 h 65"/>
                          <a:gd name="T86" fmla="*/ 521 w 526"/>
                          <a:gd name="T87" fmla="*/ 65 h 65"/>
                          <a:gd name="T88" fmla="*/ 521 w 526"/>
                          <a:gd name="T89" fmla="*/ 36 h 65"/>
                          <a:gd name="T90" fmla="*/ 509 w 526"/>
                          <a:gd name="T91" fmla="*/ 57 h 65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</a:cxnLst>
                        <a:rect l="0" t="0" r="r" b="b"/>
                        <a:pathLst>
                          <a:path w="526" h="65">
                            <a:moveTo>
                              <a:pt x="7" y="0"/>
                            </a:moveTo>
                            <a:cubicBezTo>
                              <a:pt x="3" y="0"/>
                              <a:pt x="0" y="4"/>
                              <a:pt x="0" y="9"/>
                            </a:cubicBezTo>
                            <a:cubicBezTo>
                              <a:pt x="0" y="57"/>
                              <a:pt x="0" y="57"/>
                              <a:pt x="0" y="57"/>
                            </a:cubicBezTo>
                            <a:cubicBezTo>
                              <a:pt x="0" y="62"/>
                              <a:pt x="3" y="65"/>
                              <a:pt x="7" y="65"/>
                            </a:cubicBezTo>
                            <a:cubicBezTo>
                              <a:pt x="33" y="65"/>
                              <a:pt x="33" y="65"/>
                              <a:pt x="33" y="65"/>
                            </a:cubicBezTo>
                            <a:cubicBezTo>
                              <a:pt x="37" y="65"/>
                              <a:pt x="41" y="62"/>
                              <a:pt x="41" y="57"/>
                            </a:cubicBezTo>
                            <a:cubicBezTo>
                              <a:pt x="41" y="9"/>
                              <a:pt x="41" y="9"/>
                              <a:pt x="41" y="9"/>
                            </a:cubicBezTo>
                            <a:cubicBezTo>
                              <a:pt x="41" y="4"/>
                              <a:pt x="37" y="0"/>
                              <a:pt x="33" y="0"/>
                            </a:cubicBezTo>
                            <a:lnTo>
                              <a:pt x="7" y="0"/>
                            </a:lnTo>
                            <a:close/>
                            <a:moveTo>
                              <a:pt x="7" y="9"/>
                            </a:moveTo>
                            <a:cubicBezTo>
                              <a:pt x="33" y="9"/>
                              <a:pt x="33" y="9"/>
                              <a:pt x="33" y="9"/>
                            </a:cubicBezTo>
                            <a:cubicBezTo>
                              <a:pt x="33" y="57"/>
                              <a:pt x="33" y="57"/>
                              <a:pt x="33" y="57"/>
                            </a:cubicBezTo>
                            <a:cubicBezTo>
                              <a:pt x="7" y="57"/>
                              <a:pt x="7" y="57"/>
                              <a:pt x="7" y="57"/>
                            </a:cubicBezTo>
                            <a:lnTo>
                              <a:pt x="7" y="9"/>
                            </a:lnTo>
                            <a:close/>
                            <a:moveTo>
                              <a:pt x="68" y="0"/>
                            </a:moveTo>
                            <a:cubicBezTo>
                              <a:pt x="64" y="0"/>
                              <a:pt x="60" y="4"/>
                              <a:pt x="60" y="9"/>
                            </a:cubicBezTo>
                            <a:cubicBezTo>
                              <a:pt x="60" y="57"/>
                              <a:pt x="60" y="57"/>
                              <a:pt x="60" y="57"/>
                            </a:cubicBezTo>
                            <a:cubicBezTo>
                              <a:pt x="60" y="62"/>
                              <a:pt x="64" y="65"/>
                              <a:pt x="68" y="65"/>
                            </a:cubicBezTo>
                            <a:cubicBezTo>
                              <a:pt x="93" y="65"/>
                              <a:pt x="93" y="65"/>
                              <a:pt x="93" y="65"/>
                            </a:cubicBezTo>
                            <a:cubicBezTo>
                              <a:pt x="98" y="65"/>
                              <a:pt x="101" y="62"/>
                              <a:pt x="101" y="57"/>
                            </a:cubicBezTo>
                            <a:cubicBezTo>
                              <a:pt x="101" y="9"/>
                              <a:pt x="101" y="9"/>
                              <a:pt x="101" y="9"/>
                            </a:cubicBezTo>
                            <a:cubicBezTo>
                              <a:pt x="101" y="4"/>
                              <a:pt x="98" y="0"/>
                              <a:pt x="93" y="0"/>
                            </a:cubicBezTo>
                            <a:lnTo>
                              <a:pt x="68" y="0"/>
                            </a:lnTo>
                            <a:close/>
                            <a:moveTo>
                              <a:pt x="68" y="9"/>
                            </a:moveTo>
                            <a:cubicBezTo>
                              <a:pt x="93" y="9"/>
                              <a:pt x="93" y="9"/>
                              <a:pt x="93" y="9"/>
                            </a:cubicBezTo>
                            <a:cubicBezTo>
                              <a:pt x="93" y="57"/>
                              <a:pt x="93" y="57"/>
                              <a:pt x="93" y="57"/>
                            </a:cubicBezTo>
                            <a:cubicBezTo>
                              <a:pt x="68" y="57"/>
                              <a:pt x="68" y="57"/>
                              <a:pt x="68" y="57"/>
                            </a:cubicBezTo>
                            <a:lnTo>
                              <a:pt x="68" y="9"/>
                            </a:lnTo>
                            <a:close/>
                            <a:moveTo>
                              <a:pt x="145" y="57"/>
                            </a:moveTo>
                            <a:cubicBezTo>
                              <a:pt x="145" y="0"/>
                              <a:pt x="145" y="0"/>
                              <a:pt x="145" y="0"/>
                            </a:cubicBezTo>
                            <a:cubicBezTo>
                              <a:pt x="125" y="0"/>
                              <a:pt x="125" y="0"/>
                              <a:pt x="125" y="0"/>
                            </a:cubicBezTo>
                            <a:cubicBezTo>
                              <a:pt x="123" y="0"/>
                              <a:pt x="120" y="1"/>
                              <a:pt x="120" y="5"/>
                            </a:cubicBezTo>
                            <a:cubicBezTo>
                              <a:pt x="120" y="7"/>
                              <a:pt x="123" y="9"/>
                              <a:pt x="125" y="9"/>
                            </a:cubicBezTo>
                            <a:cubicBezTo>
                              <a:pt x="137" y="9"/>
                              <a:pt x="137" y="9"/>
                              <a:pt x="137" y="9"/>
                            </a:cubicBezTo>
                            <a:cubicBezTo>
                              <a:pt x="137" y="57"/>
                              <a:pt x="137" y="57"/>
                              <a:pt x="137" y="57"/>
                            </a:cubicBezTo>
                            <a:cubicBezTo>
                              <a:pt x="125" y="57"/>
                              <a:pt x="125" y="57"/>
                              <a:pt x="125" y="57"/>
                            </a:cubicBezTo>
                            <a:cubicBezTo>
                              <a:pt x="123" y="57"/>
                              <a:pt x="120" y="58"/>
                              <a:pt x="120" y="61"/>
                            </a:cubicBezTo>
                            <a:cubicBezTo>
                              <a:pt x="120" y="64"/>
                              <a:pt x="123" y="65"/>
                              <a:pt x="125" y="65"/>
                            </a:cubicBezTo>
                            <a:cubicBezTo>
                              <a:pt x="158" y="65"/>
                              <a:pt x="158" y="65"/>
                              <a:pt x="158" y="65"/>
                            </a:cubicBezTo>
                            <a:cubicBezTo>
                              <a:pt x="160" y="65"/>
                              <a:pt x="162" y="64"/>
                              <a:pt x="162" y="61"/>
                            </a:cubicBezTo>
                            <a:cubicBezTo>
                              <a:pt x="162" y="40"/>
                              <a:pt x="162" y="40"/>
                              <a:pt x="162" y="40"/>
                            </a:cubicBezTo>
                            <a:cubicBezTo>
                              <a:pt x="162" y="38"/>
                              <a:pt x="161" y="36"/>
                              <a:pt x="158" y="36"/>
                            </a:cubicBezTo>
                            <a:cubicBezTo>
                              <a:pt x="155" y="36"/>
                              <a:pt x="154" y="38"/>
                              <a:pt x="154" y="40"/>
                            </a:cubicBezTo>
                            <a:cubicBezTo>
                              <a:pt x="154" y="57"/>
                              <a:pt x="154" y="57"/>
                              <a:pt x="154" y="57"/>
                            </a:cubicBezTo>
                            <a:lnTo>
                              <a:pt x="145" y="57"/>
                            </a:lnTo>
                            <a:close/>
                            <a:moveTo>
                              <a:pt x="190" y="0"/>
                            </a:moveTo>
                            <a:cubicBezTo>
                              <a:pt x="184" y="0"/>
                              <a:pt x="181" y="4"/>
                              <a:pt x="181" y="9"/>
                            </a:cubicBezTo>
                            <a:cubicBezTo>
                              <a:pt x="181" y="57"/>
                              <a:pt x="181" y="57"/>
                              <a:pt x="181" y="57"/>
                            </a:cubicBezTo>
                            <a:cubicBezTo>
                              <a:pt x="181" y="62"/>
                              <a:pt x="184" y="65"/>
                              <a:pt x="190" y="65"/>
                            </a:cubicBezTo>
                            <a:cubicBezTo>
                              <a:pt x="214" y="65"/>
                              <a:pt x="214" y="65"/>
                              <a:pt x="214" y="65"/>
                            </a:cubicBezTo>
                            <a:cubicBezTo>
                              <a:pt x="219" y="65"/>
                              <a:pt x="223" y="62"/>
                              <a:pt x="223" y="57"/>
                            </a:cubicBezTo>
                            <a:cubicBezTo>
                              <a:pt x="223" y="9"/>
                              <a:pt x="223" y="9"/>
                              <a:pt x="223" y="9"/>
                            </a:cubicBezTo>
                            <a:cubicBezTo>
                              <a:pt x="223" y="4"/>
                              <a:pt x="219" y="0"/>
                              <a:pt x="214" y="0"/>
                            </a:cubicBezTo>
                            <a:lnTo>
                              <a:pt x="190" y="0"/>
                            </a:lnTo>
                            <a:close/>
                            <a:moveTo>
                              <a:pt x="190" y="9"/>
                            </a:moveTo>
                            <a:cubicBezTo>
                              <a:pt x="214" y="9"/>
                              <a:pt x="214" y="9"/>
                              <a:pt x="214" y="9"/>
                            </a:cubicBezTo>
                            <a:cubicBezTo>
                              <a:pt x="214" y="57"/>
                              <a:pt x="214" y="57"/>
                              <a:pt x="214" y="57"/>
                            </a:cubicBezTo>
                            <a:cubicBezTo>
                              <a:pt x="190" y="57"/>
                              <a:pt x="190" y="57"/>
                              <a:pt x="190" y="57"/>
                            </a:cubicBezTo>
                            <a:lnTo>
                              <a:pt x="190" y="9"/>
                            </a:lnTo>
                            <a:close/>
                            <a:moveTo>
                              <a:pt x="267" y="57"/>
                            </a:moveTo>
                            <a:cubicBezTo>
                              <a:pt x="267" y="0"/>
                              <a:pt x="267" y="0"/>
                              <a:pt x="267" y="0"/>
                            </a:cubicBezTo>
                            <a:cubicBezTo>
                              <a:pt x="246" y="0"/>
                              <a:pt x="246" y="0"/>
                              <a:pt x="246" y="0"/>
                            </a:cubicBezTo>
                            <a:cubicBezTo>
                              <a:pt x="244" y="0"/>
                              <a:pt x="242" y="1"/>
                              <a:pt x="242" y="5"/>
                            </a:cubicBezTo>
                            <a:cubicBezTo>
                              <a:pt x="242" y="7"/>
                              <a:pt x="244" y="9"/>
                              <a:pt x="246" y="9"/>
                            </a:cubicBezTo>
                            <a:cubicBezTo>
                              <a:pt x="258" y="9"/>
                              <a:pt x="258" y="9"/>
                              <a:pt x="258" y="9"/>
                            </a:cubicBezTo>
                            <a:cubicBezTo>
                              <a:pt x="258" y="57"/>
                              <a:pt x="258" y="57"/>
                              <a:pt x="258" y="57"/>
                            </a:cubicBezTo>
                            <a:cubicBezTo>
                              <a:pt x="246" y="57"/>
                              <a:pt x="246" y="57"/>
                              <a:pt x="246" y="57"/>
                            </a:cubicBezTo>
                            <a:cubicBezTo>
                              <a:pt x="244" y="57"/>
                              <a:pt x="242" y="58"/>
                              <a:pt x="242" y="61"/>
                            </a:cubicBezTo>
                            <a:cubicBezTo>
                              <a:pt x="242" y="64"/>
                              <a:pt x="244" y="65"/>
                              <a:pt x="246" y="65"/>
                            </a:cubicBezTo>
                            <a:cubicBezTo>
                              <a:pt x="279" y="65"/>
                              <a:pt x="279" y="65"/>
                              <a:pt x="279" y="65"/>
                            </a:cubicBezTo>
                            <a:cubicBezTo>
                              <a:pt x="281" y="65"/>
                              <a:pt x="283" y="64"/>
                              <a:pt x="283" y="61"/>
                            </a:cubicBezTo>
                            <a:cubicBezTo>
                              <a:pt x="283" y="40"/>
                              <a:pt x="283" y="40"/>
                              <a:pt x="283" y="40"/>
                            </a:cubicBezTo>
                            <a:cubicBezTo>
                              <a:pt x="283" y="38"/>
                              <a:pt x="283" y="36"/>
                              <a:pt x="279" y="36"/>
                            </a:cubicBezTo>
                            <a:cubicBezTo>
                              <a:pt x="276" y="36"/>
                              <a:pt x="275" y="38"/>
                              <a:pt x="275" y="40"/>
                            </a:cubicBezTo>
                            <a:cubicBezTo>
                              <a:pt x="275" y="57"/>
                              <a:pt x="275" y="57"/>
                              <a:pt x="275" y="57"/>
                            </a:cubicBezTo>
                            <a:lnTo>
                              <a:pt x="267" y="57"/>
                            </a:lnTo>
                            <a:close/>
                            <a:moveTo>
                              <a:pt x="310" y="0"/>
                            </a:moveTo>
                            <a:cubicBezTo>
                              <a:pt x="306" y="0"/>
                              <a:pt x="303" y="4"/>
                              <a:pt x="303" y="9"/>
                            </a:cubicBezTo>
                            <a:cubicBezTo>
                              <a:pt x="303" y="57"/>
                              <a:pt x="303" y="57"/>
                              <a:pt x="303" y="57"/>
                            </a:cubicBezTo>
                            <a:cubicBezTo>
                              <a:pt x="303" y="62"/>
                              <a:pt x="306" y="65"/>
                              <a:pt x="310" y="65"/>
                            </a:cubicBezTo>
                            <a:cubicBezTo>
                              <a:pt x="336" y="65"/>
                              <a:pt x="336" y="65"/>
                              <a:pt x="336" y="65"/>
                            </a:cubicBezTo>
                            <a:cubicBezTo>
                              <a:pt x="340" y="65"/>
                              <a:pt x="344" y="62"/>
                              <a:pt x="344" y="57"/>
                            </a:cubicBezTo>
                            <a:cubicBezTo>
                              <a:pt x="344" y="9"/>
                              <a:pt x="344" y="9"/>
                              <a:pt x="344" y="9"/>
                            </a:cubicBezTo>
                            <a:cubicBezTo>
                              <a:pt x="344" y="4"/>
                              <a:pt x="340" y="0"/>
                              <a:pt x="336" y="0"/>
                            </a:cubicBezTo>
                            <a:lnTo>
                              <a:pt x="310" y="0"/>
                            </a:lnTo>
                            <a:close/>
                            <a:moveTo>
                              <a:pt x="310" y="9"/>
                            </a:moveTo>
                            <a:cubicBezTo>
                              <a:pt x="336" y="9"/>
                              <a:pt x="336" y="9"/>
                              <a:pt x="336" y="9"/>
                            </a:cubicBezTo>
                            <a:cubicBezTo>
                              <a:pt x="336" y="57"/>
                              <a:pt x="336" y="57"/>
                              <a:pt x="336" y="57"/>
                            </a:cubicBezTo>
                            <a:cubicBezTo>
                              <a:pt x="310" y="57"/>
                              <a:pt x="310" y="57"/>
                              <a:pt x="310" y="57"/>
                            </a:cubicBezTo>
                            <a:lnTo>
                              <a:pt x="310" y="9"/>
                            </a:lnTo>
                            <a:close/>
                            <a:moveTo>
                              <a:pt x="388" y="57"/>
                            </a:moveTo>
                            <a:cubicBezTo>
                              <a:pt x="388" y="0"/>
                              <a:pt x="388" y="0"/>
                              <a:pt x="388" y="0"/>
                            </a:cubicBezTo>
                            <a:cubicBezTo>
                              <a:pt x="367" y="0"/>
                              <a:pt x="367" y="0"/>
                              <a:pt x="367" y="0"/>
                            </a:cubicBezTo>
                            <a:cubicBezTo>
                              <a:pt x="365" y="0"/>
                              <a:pt x="363" y="1"/>
                              <a:pt x="363" y="5"/>
                            </a:cubicBezTo>
                            <a:cubicBezTo>
                              <a:pt x="363" y="7"/>
                              <a:pt x="365" y="9"/>
                              <a:pt x="367" y="9"/>
                            </a:cubicBezTo>
                            <a:cubicBezTo>
                              <a:pt x="380" y="9"/>
                              <a:pt x="380" y="9"/>
                              <a:pt x="380" y="9"/>
                            </a:cubicBezTo>
                            <a:cubicBezTo>
                              <a:pt x="380" y="57"/>
                              <a:pt x="380" y="57"/>
                              <a:pt x="380" y="57"/>
                            </a:cubicBezTo>
                            <a:cubicBezTo>
                              <a:pt x="367" y="57"/>
                              <a:pt x="367" y="57"/>
                              <a:pt x="367" y="57"/>
                            </a:cubicBezTo>
                            <a:cubicBezTo>
                              <a:pt x="365" y="57"/>
                              <a:pt x="363" y="58"/>
                              <a:pt x="363" y="61"/>
                            </a:cubicBezTo>
                            <a:cubicBezTo>
                              <a:pt x="363" y="64"/>
                              <a:pt x="365" y="65"/>
                              <a:pt x="367" y="65"/>
                            </a:cubicBezTo>
                            <a:cubicBezTo>
                              <a:pt x="401" y="65"/>
                              <a:pt x="401" y="65"/>
                              <a:pt x="401" y="65"/>
                            </a:cubicBezTo>
                            <a:cubicBezTo>
                              <a:pt x="402" y="65"/>
                              <a:pt x="404" y="64"/>
                              <a:pt x="404" y="61"/>
                            </a:cubicBezTo>
                            <a:cubicBezTo>
                              <a:pt x="404" y="40"/>
                              <a:pt x="404" y="40"/>
                              <a:pt x="404" y="40"/>
                            </a:cubicBezTo>
                            <a:cubicBezTo>
                              <a:pt x="404" y="38"/>
                              <a:pt x="403" y="36"/>
                              <a:pt x="401" y="36"/>
                            </a:cubicBezTo>
                            <a:cubicBezTo>
                              <a:pt x="397" y="36"/>
                              <a:pt x="396" y="38"/>
                              <a:pt x="396" y="40"/>
                            </a:cubicBezTo>
                            <a:cubicBezTo>
                              <a:pt x="396" y="57"/>
                              <a:pt x="396" y="57"/>
                              <a:pt x="396" y="57"/>
                            </a:cubicBezTo>
                            <a:lnTo>
                              <a:pt x="388" y="57"/>
                            </a:lnTo>
                            <a:close/>
                            <a:moveTo>
                              <a:pt x="432" y="0"/>
                            </a:moveTo>
                            <a:cubicBezTo>
                              <a:pt x="428" y="0"/>
                              <a:pt x="423" y="4"/>
                              <a:pt x="423" y="9"/>
                            </a:cubicBezTo>
                            <a:cubicBezTo>
                              <a:pt x="423" y="57"/>
                              <a:pt x="423" y="57"/>
                              <a:pt x="423" y="57"/>
                            </a:cubicBezTo>
                            <a:cubicBezTo>
                              <a:pt x="423" y="62"/>
                              <a:pt x="427" y="65"/>
                              <a:pt x="432" y="65"/>
                            </a:cubicBezTo>
                            <a:cubicBezTo>
                              <a:pt x="457" y="65"/>
                              <a:pt x="457" y="65"/>
                              <a:pt x="457" y="65"/>
                            </a:cubicBezTo>
                            <a:cubicBezTo>
                              <a:pt x="461" y="65"/>
                              <a:pt x="465" y="62"/>
                              <a:pt x="465" y="57"/>
                            </a:cubicBezTo>
                            <a:cubicBezTo>
                              <a:pt x="465" y="9"/>
                              <a:pt x="465" y="9"/>
                              <a:pt x="465" y="9"/>
                            </a:cubicBezTo>
                            <a:cubicBezTo>
                              <a:pt x="465" y="4"/>
                              <a:pt x="461" y="0"/>
                              <a:pt x="457" y="0"/>
                            </a:cubicBezTo>
                            <a:lnTo>
                              <a:pt x="432" y="0"/>
                            </a:lnTo>
                            <a:close/>
                            <a:moveTo>
                              <a:pt x="432" y="9"/>
                            </a:moveTo>
                            <a:cubicBezTo>
                              <a:pt x="457" y="9"/>
                              <a:pt x="457" y="9"/>
                              <a:pt x="457" y="9"/>
                            </a:cubicBezTo>
                            <a:cubicBezTo>
                              <a:pt x="457" y="57"/>
                              <a:pt x="457" y="57"/>
                              <a:pt x="457" y="57"/>
                            </a:cubicBezTo>
                            <a:cubicBezTo>
                              <a:pt x="432" y="57"/>
                              <a:pt x="432" y="57"/>
                              <a:pt x="432" y="57"/>
                            </a:cubicBezTo>
                            <a:lnTo>
                              <a:pt x="432" y="9"/>
                            </a:lnTo>
                            <a:close/>
                            <a:moveTo>
                              <a:pt x="509" y="57"/>
                            </a:moveTo>
                            <a:cubicBezTo>
                              <a:pt x="509" y="0"/>
                              <a:pt x="509" y="0"/>
                              <a:pt x="509" y="0"/>
                            </a:cubicBezTo>
                            <a:cubicBezTo>
                              <a:pt x="488" y="0"/>
                              <a:pt x="488" y="0"/>
                              <a:pt x="488" y="0"/>
                            </a:cubicBezTo>
                            <a:cubicBezTo>
                              <a:pt x="486" y="0"/>
                              <a:pt x="484" y="1"/>
                              <a:pt x="484" y="5"/>
                            </a:cubicBezTo>
                            <a:cubicBezTo>
                              <a:pt x="484" y="7"/>
                              <a:pt x="486" y="9"/>
                              <a:pt x="488" y="9"/>
                            </a:cubicBezTo>
                            <a:cubicBezTo>
                              <a:pt x="500" y="9"/>
                              <a:pt x="500" y="9"/>
                              <a:pt x="500" y="9"/>
                            </a:cubicBezTo>
                            <a:cubicBezTo>
                              <a:pt x="500" y="57"/>
                              <a:pt x="500" y="57"/>
                              <a:pt x="500" y="57"/>
                            </a:cubicBezTo>
                            <a:cubicBezTo>
                              <a:pt x="488" y="57"/>
                              <a:pt x="488" y="57"/>
                              <a:pt x="488" y="57"/>
                            </a:cubicBezTo>
                            <a:cubicBezTo>
                              <a:pt x="486" y="57"/>
                              <a:pt x="484" y="58"/>
                              <a:pt x="484" y="61"/>
                            </a:cubicBezTo>
                            <a:cubicBezTo>
                              <a:pt x="484" y="64"/>
                              <a:pt x="486" y="65"/>
                              <a:pt x="488" y="65"/>
                            </a:cubicBezTo>
                            <a:cubicBezTo>
                              <a:pt x="521" y="65"/>
                              <a:pt x="521" y="65"/>
                              <a:pt x="521" y="65"/>
                            </a:cubicBezTo>
                            <a:cubicBezTo>
                              <a:pt x="524" y="65"/>
                              <a:pt x="526" y="64"/>
                              <a:pt x="526" y="61"/>
                            </a:cubicBezTo>
                            <a:cubicBezTo>
                              <a:pt x="526" y="40"/>
                              <a:pt x="526" y="40"/>
                              <a:pt x="526" y="40"/>
                            </a:cubicBezTo>
                            <a:cubicBezTo>
                              <a:pt x="526" y="38"/>
                              <a:pt x="525" y="36"/>
                              <a:pt x="521" y="36"/>
                            </a:cubicBezTo>
                            <a:cubicBezTo>
                              <a:pt x="519" y="36"/>
                              <a:pt x="517" y="38"/>
                              <a:pt x="517" y="40"/>
                            </a:cubicBezTo>
                            <a:cubicBezTo>
                              <a:pt x="517" y="57"/>
                              <a:pt x="517" y="57"/>
                              <a:pt x="517" y="57"/>
                            </a:cubicBezTo>
                            <a:lnTo>
                              <a:pt x="509" y="57"/>
                            </a:lnTo>
                            <a:close/>
                          </a:path>
                        </a:pathLst>
                      </a:custGeom>
                      <a:solidFill>
                        <a:schemeClr val="tx1">
                          <a:alpha val="3300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3260" tIns="46630" rIns="93260" bIns="4663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defTabSz="951304">
                          <a:defRPr/>
                        </a:pPr>
                        <a:endParaRPr lang="en-US" sz="2856" kern="0">
                          <a:solidFill>
                            <a:srgbClr val="353535"/>
                          </a:solidFill>
                          <a:latin typeface="Segoe UI Semibold" panose="020B0702040204020203" pitchFamily="34" charset="0"/>
                        </a:endParaRPr>
                      </a:p>
                    </p:txBody>
                  </p:sp>
                </p:grpSp>
                <p:grpSp>
                  <p:nvGrpSpPr>
                    <p:cNvPr id="1196" name="Group 1195">
                      <a:extLst>
                        <a:ext uri="{FF2B5EF4-FFF2-40B4-BE49-F238E27FC236}">
                          <a16:creationId xmlns:a16="http://schemas.microsoft.com/office/drawing/2014/main" id="{AC633AD2-6BED-4C1E-82E8-E4B6209C22E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448489" y="2395841"/>
                      <a:ext cx="3494088" cy="211421"/>
                      <a:chOff x="6448489" y="2350878"/>
                      <a:chExt cx="3494088" cy="211421"/>
                    </a:xfrm>
                  </p:grpSpPr>
                  <p:sp>
                    <p:nvSpPr>
                      <p:cNvPr id="270" name="Freeform 89">
                        <a:extLst>
                          <a:ext uri="{FF2B5EF4-FFF2-40B4-BE49-F238E27FC236}">
                            <a16:creationId xmlns:a16="http://schemas.microsoft.com/office/drawing/2014/main" id="{DC25878A-6EC6-42DB-A53E-296C240DAABA}"/>
                          </a:ext>
                        </a:extLst>
                      </p:cNvPr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6448489" y="2350878"/>
                        <a:ext cx="1702503" cy="211421"/>
                      </a:xfrm>
                      <a:custGeom>
                        <a:avLst/>
                        <a:gdLst>
                          <a:gd name="T0" fmla="*/ 4 w 526"/>
                          <a:gd name="T1" fmla="*/ 0 h 65"/>
                          <a:gd name="T2" fmla="*/ 16 w 526"/>
                          <a:gd name="T3" fmla="*/ 8 h 65"/>
                          <a:gd name="T4" fmla="*/ 0 w 526"/>
                          <a:gd name="T5" fmla="*/ 61 h 65"/>
                          <a:gd name="T6" fmla="*/ 41 w 526"/>
                          <a:gd name="T7" fmla="*/ 61 h 65"/>
                          <a:gd name="T8" fmla="*/ 33 w 526"/>
                          <a:gd name="T9" fmla="*/ 40 h 65"/>
                          <a:gd name="T10" fmla="*/ 68 w 526"/>
                          <a:gd name="T11" fmla="*/ 0 h 65"/>
                          <a:gd name="T12" fmla="*/ 68 w 526"/>
                          <a:gd name="T13" fmla="*/ 65 h 65"/>
                          <a:gd name="T14" fmla="*/ 101 w 526"/>
                          <a:gd name="T15" fmla="*/ 8 h 65"/>
                          <a:gd name="T16" fmla="*/ 68 w 526"/>
                          <a:gd name="T17" fmla="*/ 8 h 65"/>
                          <a:gd name="T18" fmla="*/ 68 w 526"/>
                          <a:gd name="T19" fmla="*/ 56 h 65"/>
                          <a:gd name="T20" fmla="*/ 145 w 526"/>
                          <a:gd name="T21" fmla="*/ 0 h 65"/>
                          <a:gd name="T22" fmla="*/ 125 w 526"/>
                          <a:gd name="T23" fmla="*/ 8 h 65"/>
                          <a:gd name="T24" fmla="*/ 125 w 526"/>
                          <a:gd name="T25" fmla="*/ 56 h 65"/>
                          <a:gd name="T26" fmla="*/ 158 w 526"/>
                          <a:gd name="T27" fmla="*/ 65 h 65"/>
                          <a:gd name="T28" fmla="*/ 158 w 526"/>
                          <a:gd name="T29" fmla="*/ 36 h 65"/>
                          <a:gd name="T30" fmla="*/ 145 w 526"/>
                          <a:gd name="T31" fmla="*/ 56 h 65"/>
                          <a:gd name="T32" fmla="*/ 181 w 526"/>
                          <a:gd name="T33" fmla="*/ 56 h 65"/>
                          <a:gd name="T34" fmla="*/ 223 w 526"/>
                          <a:gd name="T35" fmla="*/ 56 h 65"/>
                          <a:gd name="T36" fmla="*/ 190 w 526"/>
                          <a:gd name="T37" fmla="*/ 0 h 65"/>
                          <a:gd name="T38" fmla="*/ 214 w 526"/>
                          <a:gd name="T39" fmla="*/ 56 h 65"/>
                          <a:gd name="T40" fmla="*/ 267 w 526"/>
                          <a:gd name="T41" fmla="*/ 56 h 65"/>
                          <a:gd name="T42" fmla="*/ 242 w 526"/>
                          <a:gd name="T43" fmla="*/ 4 h 65"/>
                          <a:gd name="T44" fmla="*/ 258 w 526"/>
                          <a:gd name="T45" fmla="*/ 56 h 65"/>
                          <a:gd name="T46" fmla="*/ 246 w 526"/>
                          <a:gd name="T47" fmla="*/ 65 h 65"/>
                          <a:gd name="T48" fmla="*/ 283 w 526"/>
                          <a:gd name="T49" fmla="*/ 40 h 65"/>
                          <a:gd name="T50" fmla="*/ 275 w 526"/>
                          <a:gd name="T51" fmla="*/ 56 h 65"/>
                          <a:gd name="T52" fmla="*/ 303 w 526"/>
                          <a:gd name="T53" fmla="*/ 8 h 65"/>
                          <a:gd name="T54" fmla="*/ 336 w 526"/>
                          <a:gd name="T55" fmla="*/ 65 h 65"/>
                          <a:gd name="T56" fmla="*/ 336 w 526"/>
                          <a:gd name="T57" fmla="*/ 0 h 65"/>
                          <a:gd name="T58" fmla="*/ 336 w 526"/>
                          <a:gd name="T59" fmla="*/ 8 h 65"/>
                          <a:gd name="T60" fmla="*/ 310 w 526"/>
                          <a:gd name="T61" fmla="*/ 8 h 65"/>
                          <a:gd name="T62" fmla="*/ 367 w 526"/>
                          <a:gd name="T63" fmla="*/ 0 h 65"/>
                          <a:gd name="T64" fmla="*/ 380 w 526"/>
                          <a:gd name="T65" fmla="*/ 8 h 65"/>
                          <a:gd name="T66" fmla="*/ 363 w 526"/>
                          <a:gd name="T67" fmla="*/ 61 h 65"/>
                          <a:gd name="T68" fmla="*/ 404 w 526"/>
                          <a:gd name="T69" fmla="*/ 61 h 65"/>
                          <a:gd name="T70" fmla="*/ 396 w 526"/>
                          <a:gd name="T71" fmla="*/ 40 h 65"/>
                          <a:gd name="T72" fmla="*/ 432 w 526"/>
                          <a:gd name="T73" fmla="*/ 0 h 65"/>
                          <a:gd name="T74" fmla="*/ 432 w 526"/>
                          <a:gd name="T75" fmla="*/ 65 h 65"/>
                          <a:gd name="T76" fmla="*/ 465 w 526"/>
                          <a:gd name="T77" fmla="*/ 8 h 65"/>
                          <a:gd name="T78" fmla="*/ 432 w 526"/>
                          <a:gd name="T79" fmla="*/ 8 h 65"/>
                          <a:gd name="T80" fmla="*/ 432 w 526"/>
                          <a:gd name="T81" fmla="*/ 56 h 65"/>
                          <a:gd name="T82" fmla="*/ 509 w 526"/>
                          <a:gd name="T83" fmla="*/ 0 h 65"/>
                          <a:gd name="T84" fmla="*/ 488 w 526"/>
                          <a:gd name="T85" fmla="*/ 8 h 65"/>
                          <a:gd name="T86" fmla="*/ 488 w 526"/>
                          <a:gd name="T87" fmla="*/ 56 h 65"/>
                          <a:gd name="T88" fmla="*/ 521 w 526"/>
                          <a:gd name="T89" fmla="*/ 65 h 65"/>
                          <a:gd name="T90" fmla="*/ 521 w 526"/>
                          <a:gd name="T91" fmla="*/ 36 h 65"/>
                          <a:gd name="T92" fmla="*/ 509 w 526"/>
                          <a:gd name="T93" fmla="*/ 56 h 65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  <a:cxn ang="0">
                            <a:pos x="T92" y="T93"/>
                          </a:cxn>
                        </a:cxnLst>
                        <a:rect l="0" t="0" r="r" b="b"/>
                        <a:pathLst>
                          <a:path w="526" h="65">
                            <a:moveTo>
                              <a:pt x="25" y="56"/>
                            </a:moveTo>
                            <a:cubicBezTo>
                              <a:pt x="25" y="0"/>
                              <a:pt x="25" y="0"/>
                              <a:pt x="25" y="0"/>
                            </a:cubicBezTo>
                            <a:cubicBezTo>
                              <a:pt x="4" y="0"/>
                              <a:pt x="4" y="0"/>
                              <a:pt x="4" y="0"/>
                            </a:cubicBezTo>
                            <a:cubicBezTo>
                              <a:pt x="1" y="0"/>
                              <a:pt x="0" y="1"/>
                              <a:pt x="0" y="4"/>
                            </a:cubicBezTo>
                            <a:cubicBezTo>
                              <a:pt x="0" y="7"/>
                              <a:pt x="1" y="8"/>
                              <a:pt x="4" y="8"/>
                            </a:cubicBezTo>
                            <a:cubicBezTo>
                              <a:pt x="16" y="8"/>
                              <a:pt x="16" y="8"/>
                              <a:pt x="16" y="8"/>
                            </a:cubicBezTo>
                            <a:cubicBezTo>
                              <a:pt x="16" y="56"/>
                              <a:pt x="16" y="56"/>
                              <a:pt x="16" y="56"/>
                            </a:cubicBezTo>
                            <a:cubicBezTo>
                              <a:pt x="4" y="56"/>
                              <a:pt x="4" y="56"/>
                              <a:pt x="4" y="56"/>
                            </a:cubicBezTo>
                            <a:cubicBezTo>
                              <a:pt x="1" y="56"/>
                              <a:pt x="0" y="58"/>
                              <a:pt x="0" y="61"/>
                            </a:cubicBezTo>
                            <a:cubicBezTo>
                              <a:pt x="0" y="64"/>
                              <a:pt x="1" y="65"/>
                              <a:pt x="4" y="65"/>
                            </a:cubicBezTo>
                            <a:cubicBezTo>
                              <a:pt x="37" y="65"/>
                              <a:pt x="37" y="65"/>
                              <a:pt x="37" y="65"/>
                            </a:cubicBezTo>
                            <a:cubicBezTo>
                              <a:pt x="39" y="65"/>
                              <a:pt x="41" y="64"/>
                              <a:pt x="41" y="61"/>
                            </a:cubicBezTo>
                            <a:cubicBezTo>
                              <a:pt x="41" y="40"/>
                              <a:pt x="41" y="40"/>
                              <a:pt x="41" y="40"/>
                            </a:cubicBezTo>
                            <a:cubicBezTo>
                              <a:pt x="41" y="37"/>
                              <a:pt x="40" y="36"/>
                              <a:pt x="37" y="36"/>
                            </a:cubicBezTo>
                            <a:cubicBezTo>
                              <a:pt x="33" y="36"/>
                              <a:pt x="33" y="37"/>
                              <a:pt x="33" y="40"/>
                            </a:cubicBezTo>
                            <a:cubicBezTo>
                              <a:pt x="33" y="56"/>
                              <a:pt x="33" y="56"/>
                              <a:pt x="33" y="56"/>
                            </a:cubicBezTo>
                            <a:lnTo>
                              <a:pt x="25" y="56"/>
                            </a:lnTo>
                            <a:close/>
                            <a:moveTo>
                              <a:pt x="68" y="0"/>
                            </a:moveTo>
                            <a:cubicBezTo>
                              <a:pt x="64" y="0"/>
                              <a:pt x="60" y="4"/>
                              <a:pt x="60" y="8"/>
                            </a:cubicBezTo>
                            <a:cubicBezTo>
                              <a:pt x="60" y="56"/>
                              <a:pt x="60" y="56"/>
                              <a:pt x="60" y="56"/>
                            </a:cubicBezTo>
                            <a:cubicBezTo>
                              <a:pt x="60" y="61"/>
                              <a:pt x="64" y="65"/>
                              <a:pt x="68" y="65"/>
                            </a:cubicBezTo>
                            <a:cubicBezTo>
                              <a:pt x="93" y="65"/>
                              <a:pt x="93" y="65"/>
                              <a:pt x="93" y="65"/>
                            </a:cubicBezTo>
                            <a:cubicBezTo>
                              <a:pt x="98" y="65"/>
                              <a:pt x="101" y="61"/>
                              <a:pt x="101" y="56"/>
                            </a:cubicBezTo>
                            <a:cubicBezTo>
                              <a:pt x="101" y="8"/>
                              <a:pt x="101" y="8"/>
                              <a:pt x="101" y="8"/>
                            </a:cubicBezTo>
                            <a:cubicBezTo>
                              <a:pt x="101" y="4"/>
                              <a:pt x="98" y="0"/>
                              <a:pt x="93" y="0"/>
                            </a:cubicBezTo>
                            <a:lnTo>
                              <a:pt x="68" y="0"/>
                            </a:lnTo>
                            <a:close/>
                            <a:moveTo>
                              <a:pt x="68" y="8"/>
                            </a:moveTo>
                            <a:cubicBezTo>
                              <a:pt x="93" y="8"/>
                              <a:pt x="93" y="8"/>
                              <a:pt x="93" y="8"/>
                            </a:cubicBezTo>
                            <a:cubicBezTo>
                              <a:pt x="93" y="56"/>
                              <a:pt x="93" y="56"/>
                              <a:pt x="93" y="56"/>
                            </a:cubicBezTo>
                            <a:cubicBezTo>
                              <a:pt x="68" y="56"/>
                              <a:pt x="68" y="56"/>
                              <a:pt x="68" y="56"/>
                            </a:cubicBezTo>
                            <a:lnTo>
                              <a:pt x="68" y="8"/>
                            </a:lnTo>
                            <a:close/>
                            <a:moveTo>
                              <a:pt x="145" y="56"/>
                            </a:moveTo>
                            <a:cubicBezTo>
                              <a:pt x="145" y="0"/>
                              <a:pt x="145" y="0"/>
                              <a:pt x="145" y="0"/>
                            </a:cubicBezTo>
                            <a:cubicBezTo>
                              <a:pt x="125" y="0"/>
                              <a:pt x="125" y="0"/>
                              <a:pt x="125" y="0"/>
                            </a:cubicBezTo>
                            <a:cubicBezTo>
                              <a:pt x="123" y="0"/>
                              <a:pt x="120" y="1"/>
                              <a:pt x="120" y="4"/>
                            </a:cubicBezTo>
                            <a:cubicBezTo>
                              <a:pt x="120" y="7"/>
                              <a:pt x="123" y="8"/>
                              <a:pt x="125" y="8"/>
                            </a:cubicBezTo>
                            <a:cubicBezTo>
                              <a:pt x="137" y="8"/>
                              <a:pt x="137" y="8"/>
                              <a:pt x="137" y="8"/>
                            </a:cubicBezTo>
                            <a:cubicBezTo>
                              <a:pt x="137" y="56"/>
                              <a:pt x="137" y="56"/>
                              <a:pt x="137" y="56"/>
                            </a:cubicBezTo>
                            <a:cubicBezTo>
                              <a:pt x="125" y="56"/>
                              <a:pt x="125" y="56"/>
                              <a:pt x="125" y="56"/>
                            </a:cubicBezTo>
                            <a:cubicBezTo>
                              <a:pt x="123" y="56"/>
                              <a:pt x="120" y="58"/>
                              <a:pt x="120" y="61"/>
                            </a:cubicBezTo>
                            <a:cubicBezTo>
                              <a:pt x="120" y="64"/>
                              <a:pt x="123" y="65"/>
                              <a:pt x="125" y="65"/>
                            </a:cubicBezTo>
                            <a:cubicBezTo>
                              <a:pt x="158" y="65"/>
                              <a:pt x="158" y="65"/>
                              <a:pt x="158" y="65"/>
                            </a:cubicBezTo>
                            <a:cubicBezTo>
                              <a:pt x="160" y="65"/>
                              <a:pt x="162" y="64"/>
                              <a:pt x="162" y="61"/>
                            </a:cubicBezTo>
                            <a:cubicBezTo>
                              <a:pt x="162" y="40"/>
                              <a:pt x="162" y="40"/>
                              <a:pt x="162" y="40"/>
                            </a:cubicBezTo>
                            <a:cubicBezTo>
                              <a:pt x="162" y="37"/>
                              <a:pt x="161" y="36"/>
                              <a:pt x="158" y="36"/>
                            </a:cubicBezTo>
                            <a:cubicBezTo>
                              <a:pt x="155" y="36"/>
                              <a:pt x="154" y="37"/>
                              <a:pt x="154" y="40"/>
                            </a:cubicBezTo>
                            <a:cubicBezTo>
                              <a:pt x="154" y="56"/>
                              <a:pt x="154" y="56"/>
                              <a:pt x="154" y="56"/>
                            </a:cubicBezTo>
                            <a:lnTo>
                              <a:pt x="145" y="56"/>
                            </a:lnTo>
                            <a:close/>
                            <a:moveTo>
                              <a:pt x="190" y="0"/>
                            </a:moveTo>
                            <a:cubicBezTo>
                              <a:pt x="184" y="0"/>
                              <a:pt x="181" y="4"/>
                              <a:pt x="181" y="8"/>
                            </a:cubicBezTo>
                            <a:cubicBezTo>
                              <a:pt x="181" y="56"/>
                              <a:pt x="181" y="56"/>
                              <a:pt x="181" y="56"/>
                            </a:cubicBezTo>
                            <a:cubicBezTo>
                              <a:pt x="181" y="61"/>
                              <a:pt x="184" y="65"/>
                              <a:pt x="190" y="65"/>
                            </a:cubicBezTo>
                            <a:cubicBezTo>
                              <a:pt x="214" y="65"/>
                              <a:pt x="214" y="65"/>
                              <a:pt x="214" y="65"/>
                            </a:cubicBezTo>
                            <a:cubicBezTo>
                              <a:pt x="219" y="65"/>
                              <a:pt x="223" y="61"/>
                              <a:pt x="223" y="56"/>
                            </a:cubicBezTo>
                            <a:cubicBezTo>
                              <a:pt x="223" y="8"/>
                              <a:pt x="223" y="8"/>
                              <a:pt x="223" y="8"/>
                            </a:cubicBezTo>
                            <a:cubicBezTo>
                              <a:pt x="223" y="4"/>
                              <a:pt x="219" y="0"/>
                              <a:pt x="214" y="0"/>
                            </a:cubicBezTo>
                            <a:lnTo>
                              <a:pt x="190" y="0"/>
                            </a:lnTo>
                            <a:close/>
                            <a:moveTo>
                              <a:pt x="190" y="8"/>
                            </a:moveTo>
                            <a:cubicBezTo>
                              <a:pt x="214" y="8"/>
                              <a:pt x="214" y="8"/>
                              <a:pt x="214" y="8"/>
                            </a:cubicBezTo>
                            <a:cubicBezTo>
                              <a:pt x="214" y="56"/>
                              <a:pt x="214" y="56"/>
                              <a:pt x="214" y="56"/>
                            </a:cubicBezTo>
                            <a:cubicBezTo>
                              <a:pt x="190" y="56"/>
                              <a:pt x="190" y="56"/>
                              <a:pt x="190" y="56"/>
                            </a:cubicBezTo>
                            <a:lnTo>
                              <a:pt x="190" y="8"/>
                            </a:lnTo>
                            <a:close/>
                            <a:moveTo>
                              <a:pt x="267" y="56"/>
                            </a:moveTo>
                            <a:cubicBezTo>
                              <a:pt x="267" y="0"/>
                              <a:pt x="267" y="0"/>
                              <a:pt x="267" y="0"/>
                            </a:cubicBezTo>
                            <a:cubicBezTo>
                              <a:pt x="246" y="0"/>
                              <a:pt x="246" y="0"/>
                              <a:pt x="246" y="0"/>
                            </a:cubicBezTo>
                            <a:cubicBezTo>
                              <a:pt x="244" y="0"/>
                              <a:pt x="242" y="1"/>
                              <a:pt x="242" y="4"/>
                            </a:cubicBezTo>
                            <a:cubicBezTo>
                              <a:pt x="242" y="7"/>
                              <a:pt x="244" y="8"/>
                              <a:pt x="246" y="8"/>
                            </a:cubicBezTo>
                            <a:cubicBezTo>
                              <a:pt x="258" y="8"/>
                              <a:pt x="258" y="8"/>
                              <a:pt x="258" y="8"/>
                            </a:cubicBezTo>
                            <a:cubicBezTo>
                              <a:pt x="258" y="56"/>
                              <a:pt x="258" y="56"/>
                              <a:pt x="258" y="56"/>
                            </a:cubicBezTo>
                            <a:cubicBezTo>
                              <a:pt x="246" y="56"/>
                              <a:pt x="246" y="56"/>
                              <a:pt x="246" y="56"/>
                            </a:cubicBezTo>
                            <a:cubicBezTo>
                              <a:pt x="244" y="56"/>
                              <a:pt x="242" y="58"/>
                              <a:pt x="242" y="61"/>
                            </a:cubicBezTo>
                            <a:cubicBezTo>
                              <a:pt x="242" y="64"/>
                              <a:pt x="244" y="65"/>
                              <a:pt x="246" y="65"/>
                            </a:cubicBezTo>
                            <a:cubicBezTo>
                              <a:pt x="279" y="65"/>
                              <a:pt x="279" y="65"/>
                              <a:pt x="279" y="65"/>
                            </a:cubicBezTo>
                            <a:cubicBezTo>
                              <a:pt x="281" y="65"/>
                              <a:pt x="283" y="64"/>
                              <a:pt x="283" y="61"/>
                            </a:cubicBezTo>
                            <a:cubicBezTo>
                              <a:pt x="283" y="40"/>
                              <a:pt x="283" y="40"/>
                              <a:pt x="283" y="40"/>
                            </a:cubicBezTo>
                            <a:cubicBezTo>
                              <a:pt x="283" y="37"/>
                              <a:pt x="283" y="36"/>
                              <a:pt x="279" y="36"/>
                            </a:cubicBezTo>
                            <a:cubicBezTo>
                              <a:pt x="276" y="36"/>
                              <a:pt x="275" y="37"/>
                              <a:pt x="275" y="40"/>
                            </a:cubicBezTo>
                            <a:cubicBezTo>
                              <a:pt x="275" y="56"/>
                              <a:pt x="275" y="56"/>
                              <a:pt x="275" y="56"/>
                            </a:cubicBezTo>
                            <a:lnTo>
                              <a:pt x="267" y="56"/>
                            </a:lnTo>
                            <a:close/>
                            <a:moveTo>
                              <a:pt x="310" y="0"/>
                            </a:moveTo>
                            <a:cubicBezTo>
                              <a:pt x="306" y="0"/>
                              <a:pt x="303" y="4"/>
                              <a:pt x="303" y="8"/>
                            </a:cubicBezTo>
                            <a:cubicBezTo>
                              <a:pt x="303" y="56"/>
                              <a:pt x="303" y="56"/>
                              <a:pt x="303" y="56"/>
                            </a:cubicBezTo>
                            <a:cubicBezTo>
                              <a:pt x="303" y="61"/>
                              <a:pt x="306" y="65"/>
                              <a:pt x="310" y="65"/>
                            </a:cubicBezTo>
                            <a:cubicBezTo>
                              <a:pt x="336" y="65"/>
                              <a:pt x="336" y="65"/>
                              <a:pt x="336" y="65"/>
                            </a:cubicBezTo>
                            <a:cubicBezTo>
                              <a:pt x="340" y="65"/>
                              <a:pt x="344" y="61"/>
                              <a:pt x="344" y="56"/>
                            </a:cubicBezTo>
                            <a:cubicBezTo>
                              <a:pt x="344" y="8"/>
                              <a:pt x="344" y="8"/>
                              <a:pt x="344" y="8"/>
                            </a:cubicBezTo>
                            <a:cubicBezTo>
                              <a:pt x="344" y="4"/>
                              <a:pt x="340" y="0"/>
                              <a:pt x="336" y="0"/>
                            </a:cubicBezTo>
                            <a:lnTo>
                              <a:pt x="310" y="0"/>
                            </a:lnTo>
                            <a:close/>
                            <a:moveTo>
                              <a:pt x="310" y="8"/>
                            </a:moveTo>
                            <a:cubicBezTo>
                              <a:pt x="336" y="8"/>
                              <a:pt x="336" y="8"/>
                              <a:pt x="336" y="8"/>
                            </a:cubicBezTo>
                            <a:cubicBezTo>
                              <a:pt x="336" y="56"/>
                              <a:pt x="336" y="56"/>
                              <a:pt x="336" y="56"/>
                            </a:cubicBezTo>
                            <a:cubicBezTo>
                              <a:pt x="310" y="56"/>
                              <a:pt x="310" y="56"/>
                              <a:pt x="310" y="56"/>
                            </a:cubicBezTo>
                            <a:lnTo>
                              <a:pt x="310" y="8"/>
                            </a:lnTo>
                            <a:close/>
                            <a:moveTo>
                              <a:pt x="388" y="56"/>
                            </a:moveTo>
                            <a:cubicBezTo>
                              <a:pt x="388" y="0"/>
                              <a:pt x="388" y="0"/>
                              <a:pt x="388" y="0"/>
                            </a:cubicBezTo>
                            <a:cubicBezTo>
                              <a:pt x="367" y="0"/>
                              <a:pt x="367" y="0"/>
                              <a:pt x="367" y="0"/>
                            </a:cubicBezTo>
                            <a:cubicBezTo>
                              <a:pt x="365" y="0"/>
                              <a:pt x="363" y="1"/>
                              <a:pt x="363" y="4"/>
                            </a:cubicBezTo>
                            <a:cubicBezTo>
                              <a:pt x="363" y="7"/>
                              <a:pt x="365" y="8"/>
                              <a:pt x="367" y="8"/>
                            </a:cubicBezTo>
                            <a:cubicBezTo>
                              <a:pt x="380" y="8"/>
                              <a:pt x="380" y="8"/>
                              <a:pt x="380" y="8"/>
                            </a:cubicBezTo>
                            <a:cubicBezTo>
                              <a:pt x="380" y="56"/>
                              <a:pt x="380" y="56"/>
                              <a:pt x="380" y="56"/>
                            </a:cubicBezTo>
                            <a:cubicBezTo>
                              <a:pt x="367" y="56"/>
                              <a:pt x="367" y="56"/>
                              <a:pt x="367" y="56"/>
                            </a:cubicBezTo>
                            <a:cubicBezTo>
                              <a:pt x="365" y="56"/>
                              <a:pt x="363" y="58"/>
                              <a:pt x="363" y="61"/>
                            </a:cubicBezTo>
                            <a:cubicBezTo>
                              <a:pt x="363" y="64"/>
                              <a:pt x="365" y="65"/>
                              <a:pt x="367" y="65"/>
                            </a:cubicBezTo>
                            <a:cubicBezTo>
                              <a:pt x="401" y="65"/>
                              <a:pt x="401" y="65"/>
                              <a:pt x="401" y="65"/>
                            </a:cubicBezTo>
                            <a:cubicBezTo>
                              <a:pt x="402" y="65"/>
                              <a:pt x="404" y="64"/>
                              <a:pt x="404" y="61"/>
                            </a:cubicBezTo>
                            <a:cubicBezTo>
                              <a:pt x="404" y="40"/>
                              <a:pt x="404" y="40"/>
                              <a:pt x="404" y="40"/>
                            </a:cubicBezTo>
                            <a:cubicBezTo>
                              <a:pt x="404" y="37"/>
                              <a:pt x="403" y="36"/>
                              <a:pt x="401" y="36"/>
                            </a:cubicBezTo>
                            <a:cubicBezTo>
                              <a:pt x="397" y="36"/>
                              <a:pt x="396" y="37"/>
                              <a:pt x="396" y="40"/>
                            </a:cubicBezTo>
                            <a:cubicBezTo>
                              <a:pt x="396" y="56"/>
                              <a:pt x="396" y="56"/>
                              <a:pt x="396" y="56"/>
                            </a:cubicBezTo>
                            <a:lnTo>
                              <a:pt x="388" y="56"/>
                            </a:lnTo>
                            <a:close/>
                            <a:moveTo>
                              <a:pt x="432" y="0"/>
                            </a:moveTo>
                            <a:cubicBezTo>
                              <a:pt x="428" y="0"/>
                              <a:pt x="423" y="4"/>
                              <a:pt x="423" y="8"/>
                            </a:cubicBezTo>
                            <a:cubicBezTo>
                              <a:pt x="423" y="56"/>
                              <a:pt x="423" y="56"/>
                              <a:pt x="423" y="56"/>
                            </a:cubicBezTo>
                            <a:cubicBezTo>
                              <a:pt x="423" y="61"/>
                              <a:pt x="427" y="65"/>
                              <a:pt x="432" y="65"/>
                            </a:cubicBezTo>
                            <a:cubicBezTo>
                              <a:pt x="457" y="65"/>
                              <a:pt x="457" y="65"/>
                              <a:pt x="457" y="65"/>
                            </a:cubicBezTo>
                            <a:cubicBezTo>
                              <a:pt x="461" y="65"/>
                              <a:pt x="465" y="61"/>
                              <a:pt x="465" y="56"/>
                            </a:cubicBezTo>
                            <a:cubicBezTo>
                              <a:pt x="465" y="8"/>
                              <a:pt x="465" y="8"/>
                              <a:pt x="465" y="8"/>
                            </a:cubicBezTo>
                            <a:cubicBezTo>
                              <a:pt x="465" y="4"/>
                              <a:pt x="461" y="0"/>
                              <a:pt x="457" y="0"/>
                            </a:cubicBezTo>
                            <a:lnTo>
                              <a:pt x="432" y="0"/>
                            </a:lnTo>
                            <a:close/>
                            <a:moveTo>
                              <a:pt x="432" y="8"/>
                            </a:moveTo>
                            <a:cubicBezTo>
                              <a:pt x="457" y="8"/>
                              <a:pt x="457" y="8"/>
                              <a:pt x="457" y="8"/>
                            </a:cubicBezTo>
                            <a:cubicBezTo>
                              <a:pt x="457" y="56"/>
                              <a:pt x="457" y="56"/>
                              <a:pt x="457" y="56"/>
                            </a:cubicBezTo>
                            <a:cubicBezTo>
                              <a:pt x="432" y="56"/>
                              <a:pt x="432" y="56"/>
                              <a:pt x="432" y="56"/>
                            </a:cubicBezTo>
                            <a:lnTo>
                              <a:pt x="432" y="8"/>
                            </a:lnTo>
                            <a:close/>
                            <a:moveTo>
                              <a:pt x="509" y="56"/>
                            </a:moveTo>
                            <a:cubicBezTo>
                              <a:pt x="509" y="0"/>
                              <a:pt x="509" y="0"/>
                              <a:pt x="509" y="0"/>
                            </a:cubicBezTo>
                            <a:cubicBezTo>
                              <a:pt x="488" y="0"/>
                              <a:pt x="488" y="0"/>
                              <a:pt x="488" y="0"/>
                            </a:cubicBezTo>
                            <a:cubicBezTo>
                              <a:pt x="486" y="0"/>
                              <a:pt x="484" y="1"/>
                              <a:pt x="484" y="4"/>
                            </a:cubicBezTo>
                            <a:cubicBezTo>
                              <a:pt x="484" y="7"/>
                              <a:pt x="486" y="8"/>
                              <a:pt x="488" y="8"/>
                            </a:cubicBezTo>
                            <a:cubicBezTo>
                              <a:pt x="500" y="8"/>
                              <a:pt x="500" y="8"/>
                              <a:pt x="500" y="8"/>
                            </a:cubicBezTo>
                            <a:cubicBezTo>
                              <a:pt x="500" y="56"/>
                              <a:pt x="500" y="56"/>
                              <a:pt x="500" y="56"/>
                            </a:cubicBezTo>
                            <a:cubicBezTo>
                              <a:pt x="488" y="56"/>
                              <a:pt x="488" y="56"/>
                              <a:pt x="488" y="56"/>
                            </a:cubicBezTo>
                            <a:cubicBezTo>
                              <a:pt x="486" y="56"/>
                              <a:pt x="484" y="58"/>
                              <a:pt x="484" y="61"/>
                            </a:cubicBezTo>
                            <a:cubicBezTo>
                              <a:pt x="484" y="64"/>
                              <a:pt x="486" y="65"/>
                              <a:pt x="488" y="65"/>
                            </a:cubicBezTo>
                            <a:cubicBezTo>
                              <a:pt x="521" y="65"/>
                              <a:pt x="521" y="65"/>
                              <a:pt x="521" y="65"/>
                            </a:cubicBezTo>
                            <a:cubicBezTo>
                              <a:pt x="524" y="65"/>
                              <a:pt x="526" y="64"/>
                              <a:pt x="526" y="61"/>
                            </a:cubicBezTo>
                            <a:cubicBezTo>
                              <a:pt x="526" y="40"/>
                              <a:pt x="526" y="40"/>
                              <a:pt x="526" y="40"/>
                            </a:cubicBezTo>
                            <a:cubicBezTo>
                              <a:pt x="526" y="37"/>
                              <a:pt x="525" y="36"/>
                              <a:pt x="521" y="36"/>
                            </a:cubicBezTo>
                            <a:cubicBezTo>
                              <a:pt x="519" y="36"/>
                              <a:pt x="517" y="37"/>
                              <a:pt x="517" y="40"/>
                            </a:cubicBezTo>
                            <a:cubicBezTo>
                              <a:pt x="517" y="56"/>
                              <a:pt x="517" y="56"/>
                              <a:pt x="517" y="56"/>
                            </a:cubicBezTo>
                            <a:lnTo>
                              <a:pt x="509" y="56"/>
                            </a:lnTo>
                            <a:close/>
                          </a:path>
                        </a:pathLst>
                      </a:custGeom>
                      <a:solidFill>
                        <a:schemeClr val="tx1">
                          <a:alpha val="3300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3260" tIns="46630" rIns="93260" bIns="4663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defTabSz="951304">
                          <a:defRPr/>
                        </a:pPr>
                        <a:endParaRPr lang="en-US" sz="2856" kern="0">
                          <a:solidFill>
                            <a:srgbClr val="353535"/>
                          </a:solidFill>
                          <a:latin typeface="Segoe UI Semibold" panose="020B0702040204020203" pitchFamily="34" charset="0"/>
                        </a:endParaRPr>
                      </a:p>
                    </p:txBody>
                  </p:sp>
                  <p:sp>
                    <p:nvSpPr>
                      <p:cNvPr id="273" name="Freeform 89">
                        <a:extLst>
                          <a:ext uri="{FF2B5EF4-FFF2-40B4-BE49-F238E27FC236}">
                            <a16:creationId xmlns:a16="http://schemas.microsoft.com/office/drawing/2014/main" id="{17F5EC45-84B3-4DC4-ADE1-754A4AFE1CF9}"/>
                          </a:ext>
                        </a:extLst>
                      </p:cNvPr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8240074" y="2350878"/>
                        <a:ext cx="1702503" cy="211421"/>
                      </a:xfrm>
                      <a:custGeom>
                        <a:avLst/>
                        <a:gdLst>
                          <a:gd name="T0" fmla="*/ 4 w 526"/>
                          <a:gd name="T1" fmla="*/ 0 h 65"/>
                          <a:gd name="T2" fmla="*/ 16 w 526"/>
                          <a:gd name="T3" fmla="*/ 8 h 65"/>
                          <a:gd name="T4" fmla="*/ 0 w 526"/>
                          <a:gd name="T5" fmla="*/ 61 h 65"/>
                          <a:gd name="T6" fmla="*/ 41 w 526"/>
                          <a:gd name="T7" fmla="*/ 61 h 65"/>
                          <a:gd name="T8" fmla="*/ 33 w 526"/>
                          <a:gd name="T9" fmla="*/ 40 h 65"/>
                          <a:gd name="T10" fmla="*/ 68 w 526"/>
                          <a:gd name="T11" fmla="*/ 0 h 65"/>
                          <a:gd name="T12" fmla="*/ 68 w 526"/>
                          <a:gd name="T13" fmla="*/ 65 h 65"/>
                          <a:gd name="T14" fmla="*/ 101 w 526"/>
                          <a:gd name="T15" fmla="*/ 8 h 65"/>
                          <a:gd name="T16" fmla="*/ 68 w 526"/>
                          <a:gd name="T17" fmla="*/ 8 h 65"/>
                          <a:gd name="T18" fmla="*/ 68 w 526"/>
                          <a:gd name="T19" fmla="*/ 56 h 65"/>
                          <a:gd name="T20" fmla="*/ 145 w 526"/>
                          <a:gd name="T21" fmla="*/ 0 h 65"/>
                          <a:gd name="T22" fmla="*/ 125 w 526"/>
                          <a:gd name="T23" fmla="*/ 8 h 65"/>
                          <a:gd name="T24" fmla="*/ 125 w 526"/>
                          <a:gd name="T25" fmla="*/ 56 h 65"/>
                          <a:gd name="T26" fmla="*/ 158 w 526"/>
                          <a:gd name="T27" fmla="*/ 65 h 65"/>
                          <a:gd name="T28" fmla="*/ 158 w 526"/>
                          <a:gd name="T29" fmla="*/ 36 h 65"/>
                          <a:gd name="T30" fmla="*/ 145 w 526"/>
                          <a:gd name="T31" fmla="*/ 56 h 65"/>
                          <a:gd name="T32" fmla="*/ 181 w 526"/>
                          <a:gd name="T33" fmla="*/ 56 h 65"/>
                          <a:gd name="T34" fmla="*/ 223 w 526"/>
                          <a:gd name="T35" fmla="*/ 56 h 65"/>
                          <a:gd name="T36" fmla="*/ 190 w 526"/>
                          <a:gd name="T37" fmla="*/ 0 h 65"/>
                          <a:gd name="T38" fmla="*/ 214 w 526"/>
                          <a:gd name="T39" fmla="*/ 56 h 65"/>
                          <a:gd name="T40" fmla="*/ 267 w 526"/>
                          <a:gd name="T41" fmla="*/ 56 h 65"/>
                          <a:gd name="T42" fmla="*/ 242 w 526"/>
                          <a:gd name="T43" fmla="*/ 4 h 65"/>
                          <a:gd name="T44" fmla="*/ 258 w 526"/>
                          <a:gd name="T45" fmla="*/ 56 h 65"/>
                          <a:gd name="T46" fmla="*/ 246 w 526"/>
                          <a:gd name="T47" fmla="*/ 65 h 65"/>
                          <a:gd name="T48" fmla="*/ 283 w 526"/>
                          <a:gd name="T49" fmla="*/ 40 h 65"/>
                          <a:gd name="T50" fmla="*/ 275 w 526"/>
                          <a:gd name="T51" fmla="*/ 56 h 65"/>
                          <a:gd name="T52" fmla="*/ 303 w 526"/>
                          <a:gd name="T53" fmla="*/ 8 h 65"/>
                          <a:gd name="T54" fmla="*/ 336 w 526"/>
                          <a:gd name="T55" fmla="*/ 65 h 65"/>
                          <a:gd name="T56" fmla="*/ 336 w 526"/>
                          <a:gd name="T57" fmla="*/ 0 h 65"/>
                          <a:gd name="T58" fmla="*/ 336 w 526"/>
                          <a:gd name="T59" fmla="*/ 8 h 65"/>
                          <a:gd name="T60" fmla="*/ 310 w 526"/>
                          <a:gd name="T61" fmla="*/ 8 h 65"/>
                          <a:gd name="T62" fmla="*/ 367 w 526"/>
                          <a:gd name="T63" fmla="*/ 0 h 65"/>
                          <a:gd name="T64" fmla="*/ 380 w 526"/>
                          <a:gd name="T65" fmla="*/ 8 h 65"/>
                          <a:gd name="T66" fmla="*/ 363 w 526"/>
                          <a:gd name="T67" fmla="*/ 61 h 65"/>
                          <a:gd name="T68" fmla="*/ 404 w 526"/>
                          <a:gd name="T69" fmla="*/ 61 h 65"/>
                          <a:gd name="T70" fmla="*/ 396 w 526"/>
                          <a:gd name="T71" fmla="*/ 40 h 65"/>
                          <a:gd name="T72" fmla="*/ 432 w 526"/>
                          <a:gd name="T73" fmla="*/ 0 h 65"/>
                          <a:gd name="T74" fmla="*/ 432 w 526"/>
                          <a:gd name="T75" fmla="*/ 65 h 65"/>
                          <a:gd name="T76" fmla="*/ 465 w 526"/>
                          <a:gd name="T77" fmla="*/ 8 h 65"/>
                          <a:gd name="T78" fmla="*/ 432 w 526"/>
                          <a:gd name="T79" fmla="*/ 8 h 65"/>
                          <a:gd name="T80" fmla="*/ 432 w 526"/>
                          <a:gd name="T81" fmla="*/ 56 h 65"/>
                          <a:gd name="T82" fmla="*/ 509 w 526"/>
                          <a:gd name="T83" fmla="*/ 0 h 65"/>
                          <a:gd name="T84" fmla="*/ 488 w 526"/>
                          <a:gd name="T85" fmla="*/ 8 h 65"/>
                          <a:gd name="T86" fmla="*/ 488 w 526"/>
                          <a:gd name="T87" fmla="*/ 56 h 65"/>
                          <a:gd name="T88" fmla="*/ 521 w 526"/>
                          <a:gd name="T89" fmla="*/ 65 h 65"/>
                          <a:gd name="T90" fmla="*/ 521 w 526"/>
                          <a:gd name="T91" fmla="*/ 36 h 65"/>
                          <a:gd name="T92" fmla="*/ 509 w 526"/>
                          <a:gd name="T93" fmla="*/ 56 h 65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  <a:cxn ang="0">
                            <a:pos x="T92" y="T93"/>
                          </a:cxn>
                        </a:cxnLst>
                        <a:rect l="0" t="0" r="r" b="b"/>
                        <a:pathLst>
                          <a:path w="526" h="65">
                            <a:moveTo>
                              <a:pt x="25" y="56"/>
                            </a:moveTo>
                            <a:cubicBezTo>
                              <a:pt x="25" y="0"/>
                              <a:pt x="25" y="0"/>
                              <a:pt x="25" y="0"/>
                            </a:cubicBezTo>
                            <a:cubicBezTo>
                              <a:pt x="4" y="0"/>
                              <a:pt x="4" y="0"/>
                              <a:pt x="4" y="0"/>
                            </a:cubicBezTo>
                            <a:cubicBezTo>
                              <a:pt x="1" y="0"/>
                              <a:pt x="0" y="1"/>
                              <a:pt x="0" y="4"/>
                            </a:cubicBezTo>
                            <a:cubicBezTo>
                              <a:pt x="0" y="7"/>
                              <a:pt x="1" y="8"/>
                              <a:pt x="4" y="8"/>
                            </a:cubicBezTo>
                            <a:cubicBezTo>
                              <a:pt x="16" y="8"/>
                              <a:pt x="16" y="8"/>
                              <a:pt x="16" y="8"/>
                            </a:cubicBezTo>
                            <a:cubicBezTo>
                              <a:pt x="16" y="56"/>
                              <a:pt x="16" y="56"/>
                              <a:pt x="16" y="56"/>
                            </a:cubicBezTo>
                            <a:cubicBezTo>
                              <a:pt x="4" y="56"/>
                              <a:pt x="4" y="56"/>
                              <a:pt x="4" y="56"/>
                            </a:cubicBezTo>
                            <a:cubicBezTo>
                              <a:pt x="1" y="56"/>
                              <a:pt x="0" y="58"/>
                              <a:pt x="0" y="61"/>
                            </a:cubicBezTo>
                            <a:cubicBezTo>
                              <a:pt x="0" y="64"/>
                              <a:pt x="1" y="65"/>
                              <a:pt x="4" y="65"/>
                            </a:cubicBezTo>
                            <a:cubicBezTo>
                              <a:pt x="37" y="65"/>
                              <a:pt x="37" y="65"/>
                              <a:pt x="37" y="65"/>
                            </a:cubicBezTo>
                            <a:cubicBezTo>
                              <a:pt x="39" y="65"/>
                              <a:pt x="41" y="64"/>
                              <a:pt x="41" y="61"/>
                            </a:cubicBezTo>
                            <a:cubicBezTo>
                              <a:pt x="41" y="40"/>
                              <a:pt x="41" y="40"/>
                              <a:pt x="41" y="40"/>
                            </a:cubicBezTo>
                            <a:cubicBezTo>
                              <a:pt x="41" y="37"/>
                              <a:pt x="40" y="36"/>
                              <a:pt x="37" y="36"/>
                            </a:cubicBezTo>
                            <a:cubicBezTo>
                              <a:pt x="33" y="36"/>
                              <a:pt x="33" y="37"/>
                              <a:pt x="33" y="40"/>
                            </a:cubicBezTo>
                            <a:cubicBezTo>
                              <a:pt x="33" y="56"/>
                              <a:pt x="33" y="56"/>
                              <a:pt x="33" y="56"/>
                            </a:cubicBezTo>
                            <a:lnTo>
                              <a:pt x="25" y="56"/>
                            </a:lnTo>
                            <a:close/>
                            <a:moveTo>
                              <a:pt x="68" y="0"/>
                            </a:moveTo>
                            <a:cubicBezTo>
                              <a:pt x="64" y="0"/>
                              <a:pt x="60" y="4"/>
                              <a:pt x="60" y="8"/>
                            </a:cubicBezTo>
                            <a:cubicBezTo>
                              <a:pt x="60" y="56"/>
                              <a:pt x="60" y="56"/>
                              <a:pt x="60" y="56"/>
                            </a:cubicBezTo>
                            <a:cubicBezTo>
                              <a:pt x="60" y="61"/>
                              <a:pt x="64" y="65"/>
                              <a:pt x="68" y="65"/>
                            </a:cubicBezTo>
                            <a:cubicBezTo>
                              <a:pt x="93" y="65"/>
                              <a:pt x="93" y="65"/>
                              <a:pt x="93" y="65"/>
                            </a:cubicBezTo>
                            <a:cubicBezTo>
                              <a:pt x="98" y="65"/>
                              <a:pt x="101" y="61"/>
                              <a:pt x="101" y="56"/>
                            </a:cubicBezTo>
                            <a:cubicBezTo>
                              <a:pt x="101" y="8"/>
                              <a:pt x="101" y="8"/>
                              <a:pt x="101" y="8"/>
                            </a:cubicBezTo>
                            <a:cubicBezTo>
                              <a:pt x="101" y="4"/>
                              <a:pt x="98" y="0"/>
                              <a:pt x="93" y="0"/>
                            </a:cubicBezTo>
                            <a:lnTo>
                              <a:pt x="68" y="0"/>
                            </a:lnTo>
                            <a:close/>
                            <a:moveTo>
                              <a:pt x="68" y="8"/>
                            </a:moveTo>
                            <a:cubicBezTo>
                              <a:pt x="93" y="8"/>
                              <a:pt x="93" y="8"/>
                              <a:pt x="93" y="8"/>
                            </a:cubicBezTo>
                            <a:cubicBezTo>
                              <a:pt x="93" y="56"/>
                              <a:pt x="93" y="56"/>
                              <a:pt x="93" y="56"/>
                            </a:cubicBezTo>
                            <a:cubicBezTo>
                              <a:pt x="68" y="56"/>
                              <a:pt x="68" y="56"/>
                              <a:pt x="68" y="56"/>
                            </a:cubicBezTo>
                            <a:lnTo>
                              <a:pt x="68" y="8"/>
                            </a:lnTo>
                            <a:close/>
                            <a:moveTo>
                              <a:pt x="145" y="56"/>
                            </a:moveTo>
                            <a:cubicBezTo>
                              <a:pt x="145" y="0"/>
                              <a:pt x="145" y="0"/>
                              <a:pt x="145" y="0"/>
                            </a:cubicBezTo>
                            <a:cubicBezTo>
                              <a:pt x="125" y="0"/>
                              <a:pt x="125" y="0"/>
                              <a:pt x="125" y="0"/>
                            </a:cubicBezTo>
                            <a:cubicBezTo>
                              <a:pt x="123" y="0"/>
                              <a:pt x="120" y="1"/>
                              <a:pt x="120" y="4"/>
                            </a:cubicBezTo>
                            <a:cubicBezTo>
                              <a:pt x="120" y="7"/>
                              <a:pt x="123" y="8"/>
                              <a:pt x="125" y="8"/>
                            </a:cubicBezTo>
                            <a:cubicBezTo>
                              <a:pt x="137" y="8"/>
                              <a:pt x="137" y="8"/>
                              <a:pt x="137" y="8"/>
                            </a:cubicBezTo>
                            <a:cubicBezTo>
                              <a:pt x="137" y="56"/>
                              <a:pt x="137" y="56"/>
                              <a:pt x="137" y="56"/>
                            </a:cubicBezTo>
                            <a:cubicBezTo>
                              <a:pt x="125" y="56"/>
                              <a:pt x="125" y="56"/>
                              <a:pt x="125" y="56"/>
                            </a:cubicBezTo>
                            <a:cubicBezTo>
                              <a:pt x="123" y="56"/>
                              <a:pt x="120" y="58"/>
                              <a:pt x="120" y="61"/>
                            </a:cubicBezTo>
                            <a:cubicBezTo>
                              <a:pt x="120" y="64"/>
                              <a:pt x="123" y="65"/>
                              <a:pt x="125" y="65"/>
                            </a:cubicBezTo>
                            <a:cubicBezTo>
                              <a:pt x="158" y="65"/>
                              <a:pt x="158" y="65"/>
                              <a:pt x="158" y="65"/>
                            </a:cubicBezTo>
                            <a:cubicBezTo>
                              <a:pt x="160" y="65"/>
                              <a:pt x="162" y="64"/>
                              <a:pt x="162" y="61"/>
                            </a:cubicBezTo>
                            <a:cubicBezTo>
                              <a:pt x="162" y="40"/>
                              <a:pt x="162" y="40"/>
                              <a:pt x="162" y="40"/>
                            </a:cubicBezTo>
                            <a:cubicBezTo>
                              <a:pt x="162" y="37"/>
                              <a:pt x="161" y="36"/>
                              <a:pt x="158" y="36"/>
                            </a:cubicBezTo>
                            <a:cubicBezTo>
                              <a:pt x="155" y="36"/>
                              <a:pt x="154" y="37"/>
                              <a:pt x="154" y="40"/>
                            </a:cubicBezTo>
                            <a:cubicBezTo>
                              <a:pt x="154" y="56"/>
                              <a:pt x="154" y="56"/>
                              <a:pt x="154" y="56"/>
                            </a:cubicBezTo>
                            <a:lnTo>
                              <a:pt x="145" y="56"/>
                            </a:lnTo>
                            <a:close/>
                            <a:moveTo>
                              <a:pt x="190" y="0"/>
                            </a:moveTo>
                            <a:cubicBezTo>
                              <a:pt x="184" y="0"/>
                              <a:pt x="181" y="4"/>
                              <a:pt x="181" y="8"/>
                            </a:cubicBezTo>
                            <a:cubicBezTo>
                              <a:pt x="181" y="56"/>
                              <a:pt x="181" y="56"/>
                              <a:pt x="181" y="56"/>
                            </a:cubicBezTo>
                            <a:cubicBezTo>
                              <a:pt x="181" y="61"/>
                              <a:pt x="184" y="65"/>
                              <a:pt x="190" y="65"/>
                            </a:cubicBezTo>
                            <a:cubicBezTo>
                              <a:pt x="214" y="65"/>
                              <a:pt x="214" y="65"/>
                              <a:pt x="214" y="65"/>
                            </a:cubicBezTo>
                            <a:cubicBezTo>
                              <a:pt x="219" y="65"/>
                              <a:pt x="223" y="61"/>
                              <a:pt x="223" y="56"/>
                            </a:cubicBezTo>
                            <a:cubicBezTo>
                              <a:pt x="223" y="8"/>
                              <a:pt x="223" y="8"/>
                              <a:pt x="223" y="8"/>
                            </a:cubicBezTo>
                            <a:cubicBezTo>
                              <a:pt x="223" y="4"/>
                              <a:pt x="219" y="0"/>
                              <a:pt x="214" y="0"/>
                            </a:cubicBezTo>
                            <a:lnTo>
                              <a:pt x="190" y="0"/>
                            </a:lnTo>
                            <a:close/>
                            <a:moveTo>
                              <a:pt x="190" y="8"/>
                            </a:moveTo>
                            <a:cubicBezTo>
                              <a:pt x="214" y="8"/>
                              <a:pt x="214" y="8"/>
                              <a:pt x="214" y="8"/>
                            </a:cubicBezTo>
                            <a:cubicBezTo>
                              <a:pt x="214" y="56"/>
                              <a:pt x="214" y="56"/>
                              <a:pt x="214" y="56"/>
                            </a:cubicBezTo>
                            <a:cubicBezTo>
                              <a:pt x="190" y="56"/>
                              <a:pt x="190" y="56"/>
                              <a:pt x="190" y="56"/>
                            </a:cubicBezTo>
                            <a:lnTo>
                              <a:pt x="190" y="8"/>
                            </a:lnTo>
                            <a:close/>
                            <a:moveTo>
                              <a:pt x="267" y="56"/>
                            </a:moveTo>
                            <a:cubicBezTo>
                              <a:pt x="267" y="0"/>
                              <a:pt x="267" y="0"/>
                              <a:pt x="267" y="0"/>
                            </a:cubicBezTo>
                            <a:cubicBezTo>
                              <a:pt x="246" y="0"/>
                              <a:pt x="246" y="0"/>
                              <a:pt x="246" y="0"/>
                            </a:cubicBezTo>
                            <a:cubicBezTo>
                              <a:pt x="244" y="0"/>
                              <a:pt x="242" y="1"/>
                              <a:pt x="242" y="4"/>
                            </a:cubicBezTo>
                            <a:cubicBezTo>
                              <a:pt x="242" y="7"/>
                              <a:pt x="244" y="8"/>
                              <a:pt x="246" y="8"/>
                            </a:cubicBezTo>
                            <a:cubicBezTo>
                              <a:pt x="258" y="8"/>
                              <a:pt x="258" y="8"/>
                              <a:pt x="258" y="8"/>
                            </a:cubicBezTo>
                            <a:cubicBezTo>
                              <a:pt x="258" y="56"/>
                              <a:pt x="258" y="56"/>
                              <a:pt x="258" y="56"/>
                            </a:cubicBezTo>
                            <a:cubicBezTo>
                              <a:pt x="246" y="56"/>
                              <a:pt x="246" y="56"/>
                              <a:pt x="246" y="56"/>
                            </a:cubicBezTo>
                            <a:cubicBezTo>
                              <a:pt x="244" y="56"/>
                              <a:pt x="242" y="58"/>
                              <a:pt x="242" y="61"/>
                            </a:cubicBezTo>
                            <a:cubicBezTo>
                              <a:pt x="242" y="64"/>
                              <a:pt x="244" y="65"/>
                              <a:pt x="246" y="65"/>
                            </a:cubicBezTo>
                            <a:cubicBezTo>
                              <a:pt x="279" y="65"/>
                              <a:pt x="279" y="65"/>
                              <a:pt x="279" y="65"/>
                            </a:cubicBezTo>
                            <a:cubicBezTo>
                              <a:pt x="281" y="65"/>
                              <a:pt x="283" y="64"/>
                              <a:pt x="283" y="61"/>
                            </a:cubicBezTo>
                            <a:cubicBezTo>
                              <a:pt x="283" y="40"/>
                              <a:pt x="283" y="40"/>
                              <a:pt x="283" y="40"/>
                            </a:cubicBezTo>
                            <a:cubicBezTo>
                              <a:pt x="283" y="37"/>
                              <a:pt x="283" y="36"/>
                              <a:pt x="279" y="36"/>
                            </a:cubicBezTo>
                            <a:cubicBezTo>
                              <a:pt x="276" y="36"/>
                              <a:pt x="275" y="37"/>
                              <a:pt x="275" y="40"/>
                            </a:cubicBezTo>
                            <a:cubicBezTo>
                              <a:pt x="275" y="56"/>
                              <a:pt x="275" y="56"/>
                              <a:pt x="275" y="56"/>
                            </a:cubicBezTo>
                            <a:lnTo>
                              <a:pt x="267" y="56"/>
                            </a:lnTo>
                            <a:close/>
                            <a:moveTo>
                              <a:pt x="310" y="0"/>
                            </a:moveTo>
                            <a:cubicBezTo>
                              <a:pt x="306" y="0"/>
                              <a:pt x="303" y="4"/>
                              <a:pt x="303" y="8"/>
                            </a:cubicBezTo>
                            <a:cubicBezTo>
                              <a:pt x="303" y="56"/>
                              <a:pt x="303" y="56"/>
                              <a:pt x="303" y="56"/>
                            </a:cubicBezTo>
                            <a:cubicBezTo>
                              <a:pt x="303" y="61"/>
                              <a:pt x="306" y="65"/>
                              <a:pt x="310" y="65"/>
                            </a:cubicBezTo>
                            <a:cubicBezTo>
                              <a:pt x="336" y="65"/>
                              <a:pt x="336" y="65"/>
                              <a:pt x="336" y="65"/>
                            </a:cubicBezTo>
                            <a:cubicBezTo>
                              <a:pt x="340" y="65"/>
                              <a:pt x="344" y="61"/>
                              <a:pt x="344" y="56"/>
                            </a:cubicBezTo>
                            <a:cubicBezTo>
                              <a:pt x="344" y="8"/>
                              <a:pt x="344" y="8"/>
                              <a:pt x="344" y="8"/>
                            </a:cubicBezTo>
                            <a:cubicBezTo>
                              <a:pt x="344" y="4"/>
                              <a:pt x="340" y="0"/>
                              <a:pt x="336" y="0"/>
                            </a:cubicBezTo>
                            <a:lnTo>
                              <a:pt x="310" y="0"/>
                            </a:lnTo>
                            <a:close/>
                            <a:moveTo>
                              <a:pt x="310" y="8"/>
                            </a:moveTo>
                            <a:cubicBezTo>
                              <a:pt x="336" y="8"/>
                              <a:pt x="336" y="8"/>
                              <a:pt x="336" y="8"/>
                            </a:cubicBezTo>
                            <a:cubicBezTo>
                              <a:pt x="336" y="56"/>
                              <a:pt x="336" y="56"/>
                              <a:pt x="336" y="56"/>
                            </a:cubicBezTo>
                            <a:cubicBezTo>
                              <a:pt x="310" y="56"/>
                              <a:pt x="310" y="56"/>
                              <a:pt x="310" y="56"/>
                            </a:cubicBezTo>
                            <a:lnTo>
                              <a:pt x="310" y="8"/>
                            </a:lnTo>
                            <a:close/>
                            <a:moveTo>
                              <a:pt x="388" y="56"/>
                            </a:moveTo>
                            <a:cubicBezTo>
                              <a:pt x="388" y="0"/>
                              <a:pt x="388" y="0"/>
                              <a:pt x="388" y="0"/>
                            </a:cubicBezTo>
                            <a:cubicBezTo>
                              <a:pt x="367" y="0"/>
                              <a:pt x="367" y="0"/>
                              <a:pt x="367" y="0"/>
                            </a:cubicBezTo>
                            <a:cubicBezTo>
                              <a:pt x="365" y="0"/>
                              <a:pt x="363" y="1"/>
                              <a:pt x="363" y="4"/>
                            </a:cubicBezTo>
                            <a:cubicBezTo>
                              <a:pt x="363" y="7"/>
                              <a:pt x="365" y="8"/>
                              <a:pt x="367" y="8"/>
                            </a:cubicBezTo>
                            <a:cubicBezTo>
                              <a:pt x="380" y="8"/>
                              <a:pt x="380" y="8"/>
                              <a:pt x="380" y="8"/>
                            </a:cubicBezTo>
                            <a:cubicBezTo>
                              <a:pt x="380" y="56"/>
                              <a:pt x="380" y="56"/>
                              <a:pt x="380" y="56"/>
                            </a:cubicBezTo>
                            <a:cubicBezTo>
                              <a:pt x="367" y="56"/>
                              <a:pt x="367" y="56"/>
                              <a:pt x="367" y="56"/>
                            </a:cubicBezTo>
                            <a:cubicBezTo>
                              <a:pt x="365" y="56"/>
                              <a:pt x="363" y="58"/>
                              <a:pt x="363" y="61"/>
                            </a:cubicBezTo>
                            <a:cubicBezTo>
                              <a:pt x="363" y="64"/>
                              <a:pt x="365" y="65"/>
                              <a:pt x="367" y="65"/>
                            </a:cubicBezTo>
                            <a:cubicBezTo>
                              <a:pt x="401" y="65"/>
                              <a:pt x="401" y="65"/>
                              <a:pt x="401" y="65"/>
                            </a:cubicBezTo>
                            <a:cubicBezTo>
                              <a:pt x="402" y="65"/>
                              <a:pt x="404" y="64"/>
                              <a:pt x="404" y="61"/>
                            </a:cubicBezTo>
                            <a:cubicBezTo>
                              <a:pt x="404" y="40"/>
                              <a:pt x="404" y="40"/>
                              <a:pt x="404" y="40"/>
                            </a:cubicBezTo>
                            <a:cubicBezTo>
                              <a:pt x="404" y="37"/>
                              <a:pt x="403" y="36"/>
                              <a:pt x="401" y="36"/>
                            </a:cubicBezTo>
                            <a:cubicBezTo>
                              <a:pt x="397" y="36"/>
                              <a:pt x="396" y="37"/>
                              <a:pt x="396" y="40"/>
                            </a:cubicBezTo>
                            <a:cubicBezTo>
                              <a:pt x="396" y="56"/>
                              <a:pt x="396" y="56"/>
                              <a:pt x="396" y="56"/>
                            </a:cubicBezTo>
                            <a:lnTo>
                              <a:pt x="388" y="56"/>
                            </a:lnTo>
                            <a:close/>
                            <a:moveTo>
                              <a:pt x="432" y="0"/>
                            </a:moveTo>
                            <a:cubicBezTo>
                              <a:pt x="428" y="0"/>
                              <a:pt x="423" y="4"/>
                              <a:pt x="423" y="8"/>
                            </a:cubicBezTo>
                            <a:cubicBezTo>
                              <a:pt x="423" y="56"/>
                              <a:pt x="423" y="56"/>
                              <a:pt x="423" y="56"/>
                            </a:cubicBezTo>
                            <a:cubicBezTo>
                              <a:pt x="423" y="61"/>
                              <a:pt x="427" y="65"/>
                              <a:pt x="432" y="65"/>
                            </a:cubicBezTo>
                            <a:cubicBezTo>
                              <a:pt x="457" y="65"/>
                              <a:pt x="457" y="65"/>
                              <a:pt x="457" y="65"/>
                            </a:cubicBezTo>
                            <a:cubicBezTo>
                              <a:pt x="461" y="65"/>
                              <a:pt x="465" y="61"/>
                              <a:pt x="465" y="56"/>
                            </a:cubicBezTo>
                            <a:cubicBezTo>
                              <a:pt x="465" y="8"/>
                              <a:pt x="465" y="8"/>
                              <a:pt x="465" y="8"/>
                            </a:cubicBezTo>
                            <a:cubicBezTo>
                              <a:pt x="465" y="4"/>
                              <a:pt x="461" y="0"/>
                              <a:pt x="457" y="0"/>
                            </a:cubicBezTo>
                            <a:lnTo>
                              <a:pt x="432" y="0"/>
                            </a:lnTo>
                            <a:close/>
                            <a:moveTo>
                              <a:pt x="432" y="8"/>
                            </a:moveTo>
                            <a:cubicBezTo>
                              <a:pt x="457" y="8"/>
                              <a:pt x="457" y="8"/>
                              <a:pt x="457" y="8"/>
                            </a:cubicBezTo>
                            <a:cubicBezTo>
                              <a:pt x="457" y="56"/>
                              <a:pt x="457" y="56"/>
                              <a:pt x="457" y="56"/>
                            </a:cubicBezTo>
                            <a:cubicBezTo>
                              <a:pt x="432" y="56"/>
                              <a:pt x="432" y="56"/>
                              <a:pt x="432" y="56"/>
                            </a:cubicBezTo>
                            <a:lnTo>
                              <a:pt x="432" y="8"/>
                            </a:lnTo>
                            <a:close/>
                            <a:moveTo>
                              <a:pt x="509" y="56"/>
                            </a:moveTo>
                            <a:cubicBezTo>
                              <a:pt x="509" y="0"/>
                              <a:pt x="509" y="0"/>
                              <a:pt x="509" y="0"/>
                            </a:cubicBezTo>
                            <a:cubicBezTo>
                              <a:pt x="488" y="0"/>
                              <a:pt x="488" y="0"/>
                              <a:pt x="488" y="0"/>
                            </a:cubicBezTo>
                            <a:cubicBezTo>
                              <a:pt x="486" y="0"/>
                              <a:pt x="484" y="1"/>
                              <a:pt x="484" y="4"/>
                            </a:cubicBezTo>
                            <a:cubicBezTo>
                              <a:pt x="484" y="7"/>
                              <a:pt x="486" y="8"/>
                              <a:pt x="488" y="8"/>
                            </a:cubicBezTo>
                            <a:cubicBezTo>
                              <a:pt x="500" y="8"/>
                              <a:pt x="500" y="8"/>
                              <a:pt x="500" y="8"/>
                            </a:cubicBezTo>
                            <a:cubicBezTo>
                              <a:pt x="500" y="56"/>
                              <a:pt x="500" y="56"/>
                              <a:pt x="500" y="56"/>
                            </a:cubicBezTo>
                            <a:cubicBezTo>
                              <a:pt x="488" y="56"/>
                              <a:pt x="488" y="56"/>
                              <a:pt x="488" y="56"/>
                            </a:cubicBezTo>
                            <a:cubicBezTo>
                              <a:pt x="486" y="56"/>
                              <a:pt x="484" y="58"/>
                              <a:pt x="484" y="61"/>
                            </a:cubicBezTo>
                            <a:cubicBezTo>
                              <a:pt x="484" y="64"/>
                              <a:pt x="486" y="65"/>
                              <a:pt x="488" y="65"/>
                            </a:cubicBezTo>
                            <a:cubicBezTo>
                              <a:pt x="521" y="65"/>
                              <a:pt x="521" y="65"/>
                              <a:pt x="521" y="65"/>
                            </a:cubicBezTo>
                            <a:cubicBezTo>
                              <a:pt x="524" y="65"/>
                              <a:pt x="526" y="64"/>
                              <a:pt x="526" y="61"/>
                            </a:cubicBezTo>
                            <a:cubicBezTo>
                              <a:pt x="526" y="40"/>
                              <a:pt x="526" y="40"/>
                              <a:pt x="526" y="40"/>
                            </a:cubicBezTo>
                            <a:cubicBezTo>
                              <a:pt x="526" y="37"/>
                              <a:pt x="525" y="36"/>
                              <a:pt x="521" y="36"/>
                            </a:cubicBezTo>
                            <a:cubicBezTo>
                              <a:pt x="519" y="36"/>
                              <a:pt x="517" y="37"/>
                              <a:pt x="517" y="40"/>
                            </a:cubicBezTo>
                            <a:cubicBezTo>
                              <a:pt x="517" y="56"/>
                              <a:pt x="517" y="56"/>
                              <a:pt x="517" y="56"/>
                            </a:cubicBezTo>
                            <a:lnTo>
                              <a:pt x="509" y="56"/>
                            </a:lnTo>
                            <a:close/>
                          </a:path>
                        </a:pathLst>
                      </a:custGeom>
                      <a:solidFill>
                        <a:schemeClr val="tx1">
                          <a:alpha val="3300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3260" tIns="46630" rIns="93260" bIns="4663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defTabSz="951304">
                          <a:defRPr/>
                        </a:pPr>
                        <a:endParaRPr lang="en-US" sz="2856" kern="0">
                          <a:solidFill>
                            <a:srgbClr val="353535"/>
                          </a:solidFill>
                          <a:latin typeface="Segoe UI Semibold" panose="020B0702040204020203" pitchFamily="34" charset="0"/>
                        </a:endParaRPr>
                      </a:p>
                    </p:txBody>
                  </p:sp>
                </p:grpSp>
                <p:grpSp>
                  <p:nvGrpSpPr>
                    <p:cNvPr id="1191" name="Group 1190">
                      <a:extLst>
                        <a:ext uri="{FF2B5EF4-FFF2-40B4-BE49-F238E27FC236}">
                          <a16:creationId xmlns:a16="http://schemas.microsoft.com/office/drawing/2014/main" id="{306A529E-E776-4758-8EF8-584FDD7FA27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448489" y="4053195"/>
                      <a:ext cx="3494088" cy="205860"/>
                      <a:chOff x="6448489" y="3923399"/>
                      <a:chExt cx="3494088" cy="205860"/>
                    </a:xfrm>
                  </p:grpSpPr>
                  <p:sp>
                    <p:nvSpPr>
                      <p:cNvPr id="276" name="Freeform 87">
                        <a:extLst>
                          <a:ext uri="{FF2B5EF4-FFF2-40B4-BE49-F238E27FC236}">
                            <a16:creationId xmlns:a16="http://schemas.microsoft.com/office/drawing/2014/main" id="{4A7ECAF6-72F8-41F4-B523-36DD7C694D89}"/>
                          </a:ext>
                        </a:extLst>
                      </p:cNvPr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6448489" y="3923399"/>
                        <a:ext cx="1702503" cy="205860"/>
                      </a:xfrm>
                      <a:custGeom>
                        <a:avLst/>
                        <a:gdLst>
                          <a:gd name="T0" fmla="*/ 4 w 526"/>
                          <a:gd name="T1" fmla="*/ 0 h 65"/>
                          <a:gd name="T2" fmla="*/ 16 w 526"/>
                          <a:gd name="T3" fmla="*/ 8 h 65"/>
                          <a:gd name="T4" fmla="*/ 0 w 526"/>
                          <a:gd name="T5" fmla="*/ 61 h 65"/>
                          <a:gd name="T6" fmla="*/ 41 w 526"/>
                          <a:gd name="T7" fmla="*/ 61 h 65"/>
                          <a:gd name="T8" fmla="*/ 33 w 526"/>
                          <a:gd name="T9" fmla="*/ 39 h 65"/>
                          <a:gd name="T10" fmla="*/ 68 w 526"/>
                          <a:gd name="T11" fmla="*/ 0 h 65"/>
                          <a:gd name="T12" fmla="*/ 68 w 526"/>
                          <a:gd name="T13" fmla="*/ 65 h 65"/>
                          <a:gd name="T14" fmla="*/ 101 w 526"/>
                          <a:gd name="T15" fmla="*/ 8 h 65"/>
                          <a:gd name="T16" fmla="*/ 68 w 526"/>
                          <a:gd name="T17" fmla="*/ 8 h 65"/>
                          <a:gd name="T18" fmla="*/ 68 w 526"/>
                          <a:gd name="T19" fmla="*/ 57 h 65"/>
                          <a:gd name="T20" fmla="*/ 145 w 526"/>
                          <a:gd name="T21" fmla="*/ 0 h 65"/>
                          <a:gd name="T22" fmla="*/ 125 w 526"/>
                          <a:gd name="T23" fmla="*/ 8 h 65"/>
                          <a:gd name="T24" fmla="*/ 125 w 526"/>
                          <a:gd name="T25" fmla="*/ 57 h 65"/>
                          <a:gd name="T26" fmla="*/ 158 w 526"/>
                          <a:gd name="T27" fmla="*/ 65 h 65"/>
                          <a:gd name="T28" fmla="*/ 158 w 526"/>
                          <a:gd name="T29" fmla="*/ 36 h 65"/>
                          <a:gd name="T30" fmla="*/ 145 w 526"/>
                          <a:gd name="T31" fmla="*/ 57 h 65"/>
                          <a:gd name="T32" fmla="*/ 181 w 526"/>
                          <a:gd name="T33" fmla="*/ 57 h 65"/>
                          <a:gd name="T34" fmla="*/ 223 w 526"/>
                          <a:gd name="T35" fmla="*/ 57 h 65"/>
                          <a:gd name="T36" fmla="*/ 190 w 526"/>
                          <a:gd name="T37" fmla="*/ 0 h 65"/>
                          <a:gd name="T38" fmla="*/ 214 w 526"/>
                          <a:gd name="T39" fmla="*/ 57 h 65"/>
                          <a:gd name="T40" fmla="*/ 267 w 526"/>
                          <a:gd name="T41" fmla="*/ 57 h 65"/>
                          <a:gd name="T42" fmla="*/ 242 w 526"/>
                          <a:gd name="T43" fmla="*/ 4 h 65"/>
                          <a:gd name="T44" fmla="*/ 258 w 526"/>
                          <a:gd name="T45" fmla="*/ 57 h 65"/>
                          <a:gd name="T46" fmla="*/ 246 w 526"/>
                          <a:gd name="T47" fmla="*/ 65 h 65"/>
                          <a:gd name="T48" fmla="*/ 283 w 526"/>
                          <a:gd name="T49" fmla="*/ 39 h 65"/>
                          <a:gd name="T50" fmla="*/ 275 w 526"/>
                          <a:gd name="T51" fmla="*/ 57 h 65"/>
                          <a:gd name="T52" fmla="*/ 303 w 526"/>
                          <a:gd name="T53" fmla="*/ 8 h 65"/>
                          <a:gd name="T54" fmla="*/ 336 w 526"/>
                          <a:gd name="T55" fmla="*/ 65 h 65"/>
                          <a:gd name="T56" fmla="*/ 336 w 526"/>
                          <a:gd name="T57" fmla="*/ 0 h 65"/>
                          <a:gd name="T58" fmla="*/ 336 w 526"/>
                          <a:gd name="T59" fmla="*/ 8 h 65"/>
                          <a:gd name="T60" fmla="*/ 310 w 526"/>
                          <a:gd name="T61" fmla="*/ 8 h 65"/>
                          <a:gd name="T62" fmla="*/ 367 w 526"/>
                          <a:gd name="T63" fmla="*/ 0 h 65"/>
                          <a:gd name="T64" fmla="*/ 380 w 526"/>
                          <a:gd name="T65" fmla="*/ 8 h 65"/>
                          <a:gd name="T66" fmla="*/ 363 w 526"/>
                          <a:gd name="T67" fmla="*/ 61 h 65"/>
                          <a:gd name="T68" fmla="*/ 404 w 526"/>
                          <a:gd name="T69" fmla="*/ 61 h 65"/>
                          <a:gd name="T70" fmla="*/ 396 w 526"/>
                          <a:gd name="T71" fmla="*/ 39 h 65"/>
                          <a:gd name="T72" fmla="*/ 432 w 526"/>
                          <a:gd name="T73" fmla="*/ 0 h 65"/>
                          <a:gd name="T74" fmla="*/ 432 w 526"/>
                          <a:gd name="T75" fmla="*/ 65 h 65"/>
                          <a:gd name="T76" fmla="*/ 465 w 526"/>
                          <a:gd name="T77" fmla="*/ 8 h 65"/>
                          <a:gd name="T78" fmla="*/ 432 w 526"/>
                          <a:gd name="T79" fmla="*/ 8 h 65"/>
                          <a:gd name="T80" fmla="*/ 432 w 526"/>
                          <a:gd name="T81" fmla="*/ 57 h 65"/>
                          <a:gd name="T82" fmla="*/ 484 w 526"/>
                          <a:gd name="T83" fmla="*/ 8 h 65"/>
                          <a:gd name="T84" fmla="*/ 517 w 526"/>
                          <a:gd name="T85" fmla="*/ 65 h 65"/>
                          <a:gd name="T86" fmla="*/ 517 w 526"/>
                          <a:gd name="T87" fmla="*/ 0 h 65"/>
                          <a:gd name="T88" fmla="*/ 517 w 526"/>
                          <a:gd name="T89" fmla="*/ 8 h 65"/>
                          <a:gd name="T90" fmla="*/ 493 w 526"/>
                          <a:gd name="T91" fmla="*/ 8 h 65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</a:cxnLst>
                        <a:rect l="0" t="0" r="r" b="b"/>
                        <a:pathLst>
                          <a:path w="526" h="65">
                            <a:moveTo>
                              <a:pt x="25" y="57"/>
                            </a:moveTo>
                            <a:cubicBezTo>
                              <a:pt x="25" y="0"/>
                              <a:pt x="25" y="0"/>
                              <a:pt x="25" y="0"/>
                            </a:cubicBezTo>
                            <a:cubicBezTo>
                              <a:pt x="4" y="0"/>
                              <a:pt x="4" y="0"/>
                              <a:pt x="4" y="0"/>
                            </a:cubicBezTo>
                            <a:cubicBezTo>
                              <a:pt x="1" y="0"/>
                              <a:pt x="0" y="1"/>
                              <a:pt x="0" y="4"/>
                            </a:cubicBezTo>
                            <a:cubicBezTo>
                              <a:pt x="0" y="7"/>
                              <a:pt x="1" y="8"/>
                              <a:pt x="4" y="8"/>
                            </a:cubicBezTo>
                            <a:cubicBezTo>
                              <a:pt x="16" y="8"/>
                              <a:pt x="16" y="8"/>
                              <a:pt x="16" y="8"/>
                            </a:cubicBezTo>
                            <a:cubicBezTo>
                              <a:pt x="16" y="57"/>
                              <a:pt x="16" y="57"/>
                              <a:pt x="16" y="57"/>
                            </a:cubicBezTo>
                            <a:cubicBezTo>
                              <a:pt x="4" y="57"/>
                              <a:pt x="4" y="57"/>
                              <a:pt x="4" y="57"/>
                            </a:cubicBezTo>
                            <a:cubicBezTo>
                              <a:pt x="1" y="57"/>
                              <a:pt x="0" y="58"/>
                              <a:pt x="0" y="61"/>
                            </a:cubicBezTo>
                            <a:cubicBezTo>
                              <a:pt x="0" y="64"/>
                              <a:pt x="1" y="65"/>
                              <a:pt x="4" y="65"/>
                            </a:cubicBezTo>
                            <a:cubicBezTo>
                              <a:pt x="37" y="65"/>
                              <a:pt x="37" y="65"/>
                              <a:pt x="37" y="65"/>
                            </a:cubicBezTo>
                            <a:cubicBezTo>
                              <a:pt x="39" y="65"/>
                              <a:pt x="41" y="64"/>
                              <a:pt x="41" y="61"/>
                            </a:cubicBezTo>
                            <a:cubicBezTo>
                              <a:pt x="41" y="39"/>
                              <a:pt x="41" y="39"/>
                              <a:pt x="41" y="39"/>
                            </a:cubicBezTo>
                            <a:cubicBezTo>
                              <a:pt x="41" y="38"/>
                              <a:pt x="40" y="36"/>
                              <a:pt x="37" y="36"/>
                            </a:cubicBezTo>
                            <a:cubicBezTo>
                              <a:pt x="33" y="36"/>
                              <a:pt x="33" y="38"/>
                              <a:pt x="33" y="39"/>
                            </a:cubicBezTo>
                            <a:cubicBezTo>
                              <a:pt x="33" y="57"/>
                              <a:pt x="33" y="57"/>
                              <a:pt x="33" y="57"/>
                            </a:cubicBezTo>
                            <a:lnTo>
                              <a:pt x="25" y="57"/>
                            </a:lnTo>
                            <a:close/>
                            <a:moveTo>
                              <a:pt x="68" y="0"/>
                            </a:moveTo>
                            <a:cubicBezTo>
                              <a:pt x="64" y="0"/>
                              <a:pt x="60" y="4"/>
                              <a:pt x="60" y="8"/>
                            </a:cubicBezTo>
                            <a:cubicBezTo>
                              <a:pt x="60" y="57"/>
                              <a:pt x="60" y="57"/>
                              <a:pt x="60" y="57"/>
                            </a:cubicBezTo>
                            <a:cubicBezTo>
                              <a:pt x="60" y="61"/>
                              <a:pt x="64" y="65"/>
                              <a:pt x="68" y="65"/>
                            </a:cubicBezTo>
                            <a:cubicBezTo>
                              <a:pt x="93" y="65"/>
                              <a:pt x="93" y="65"/>
                              <a:pt x="93" y="65"/>
                            </a:cubicBezTo>
                            <a:cubicBezTo>
                              <a:pt x="98" y="65"/>
                              <a:pt x="101" y="61"/>
                              <a:pt x="101" y="57"/>
                            </a:cubicBezTo>
                            <a:cubicBezTo>
                              <a:pt x="101" y="8"/>
                              <a:pt x="101" y="8"/>
                              <a:pt x="101" y="8"/>
                            </a:cubicBezTo>
                            <a:cubicBezTo>
                              <a:pt x="101" y="4"/>
                              <a:pt x="98" y="0"/>
                              <a:pt x="93" y="0"/>
                            </a:cubicBezTo>
                            <a:lnTo>
                              <a:pt x="68" y="0"/>
                            </a:lnTo>
                            <a:close/>
                            <a:moveTo>
                              <a:pt x="68" y="8"/>
                            </a:moveTo>
                            <a:cubicBezTo>
                              <a:pt x="93" y="8"/>
                              <a:pt x="93" y="8"/>
                              <a:pt x="93" y="8"/>
                            </a:cubicBezTo>
                            <a:cubicBezTo>
                              <a:pt x="93" y="57"/>
                              <a:pt x="93" y="57"/>
                              <a:pt x="93" y="57"/>
                            </a:cubicBezTo>
                            <a:cubicBezTo>
                              <a:pt x="68" y="57"/>
                              <a:pt x="68" y="57"/>
                              <a:pt x="68" y="57"/>
                            </a:cubicBezTo>
                            <a:lnTo>
                              <a:pt x="68" y="8"/>
                            </a:lnTo>
                            <a:close/>
                            <a:moveTo>
                              <a:pt x="145" y="57"/>
                            </a:moveTo>
                            <a:cubicBezTo>
                              <a:pt x="145" y="0"/>
                              <a:pt x="145" y="0"/>
                              <a:pt x="145" y="0"/>
                            </a:cubicBezTo>
                            <a:cubicBezTo>
                              <a:pt x="125" y="0"/>
                              <a:pt x="125" y="0"/>
                              <a:pt x="125" y="0"/>
                            </a:cubicBezTo>
                            <a:cubicBezTo>
                              <a:pt x="123" y="0"/>
                              <a:pt x="120" y="1"/>
                              <a:pt x="120" y="4"/>
                            </a:cubicBezTo>
                            <a:cubicBezTo>
                              <a:pt x="120" y="7"/>
                              <a:pt x="123" y="8"/>
                              <a:pt x="125" y="8"/>
                            </a:cubicBezTo>
                            <a:cubicBezTo>
                              <a:pt x="137" y="8"/>
                              <a:pt x="137" y="8"/>
                              <a:pt x="137" y="8"/>
                            </a:cubicBezTo>
                            <a:cubicBezTo>
                              <a:pt x="137" y="57"/>
                              <a:pt x="137" y="57"/>
                              <a:pt x="137" y="57"/>
                            </a:cubicBezTo>
                            <a:cubicBezTo>
                              <a:pt x="125" y="57"/>
                              <a:pt x="125" y="57"/>
                              <a:pt x="125" y="57"/>
                            </a:cubicBezTo>
                            <a:cubicBezTo>
                              <a:pt x="123" y="57"/>
                              <a:pt x="120" y="58"/>
                              <a:pt x="120" y="61"/>
                            </a:cubicBezTo>
                            <a:cubicBezTo>
                              <a:pt x="120" y="64"/>
                              <a:pt x="123" y="65"/>
                              <a:pt x="125" y="65"/>
                            </a:cubicBezTo>
                            <a:cubicBezTo>
                              <a:pt x="158" y="65"/>
                              <a:pt x="158" y="65"/>
                              <a:pt x="158" y="65"/>
                            </a:cubicBezTo>
                            <a:cubicBezTo>
                              <a:pt x="160" y="65"/>
                              <a:pt x="162" y="64"/>
                              <a:pt x="162" y="61"/>
                            </a:cubicBezTo>
                            <a:cubicBezTo>
                              <a:pt x="162" y="39"/>
                              <a:pt x="162" y="39"/>
                              <a:pt x="162" y="39"/>
                            </a:cubicBezTo>
                            <a:cubicBezTo>
                              <a:pt x="162" y="38"/>
                              <a:pt x="161" y="36"/>
                              <a:pt x="158" y="36"/>
                            </a:cubicBezTo>
                            <a:cubicBezTo>
                              <a:pt x="155" y="36"/>
                              <a:pt x="154" y="38"/>
                              <a:pt x="154" y="39"/>
                            </a:cubicBezTo>
                            <a:cubicBezTo>
                              <a:pt x="154" y="57"/>
                              <a:pt x="154" y="57"/>
                              <a:pt x="154" y="57"/>
                            </a:cubicBezTo>
                            <a:lnTo>
                              <a:pt x="145" y="57"/>
                            </a:lnTo>
                            <a:close/>
                            <a:moveTo>
                              <a:pt x="190" y="0"/>
                            </a:moveTo>
                            <a:cubicBezTo>
                              <a:pt x="184" y="0"/>
                              <a:pt x="181" y="4"/>
                              <a:pt x="181" y="8"/>
                            </a:cubicBezTo>
                            <a:cubicBezTo>
                              <a:pt x="181" y="57"/>
                              <a:pt x="181" y="57"/>
                              <a:pt x="181" y="57"/>
                            </a:cubicBezTo>
                            <a:cubicBezTo>
                              <a:pt x="181" y="61"/>
                              <a:pt x="184" y="65"/>
                              <a:pt x="190" y="65"/>
                            </a:cubicBezTo>
                            <a:cubicBezTo>
                              <a:pt x="214" y="65"/>
                              <a:pt x="214" y="65"/>
                              <a:pt x="214" y="65"/>
                            </a:cubicBezTo>
                            <a:cubicBezTo>
                              <a:pt x="219" y="65"/>
                              <a:pt x="223" y="61"/>
                              <a:pt x="223" y="57"/>
                            </a:cubicBezTo>
                            <a:cubicBezTo>
                              <a:pt x="223" y="8"/>
                              <a:pt x="223" y="8"/>
                              <a:pt x="223" y="8"/>
                            </a:cubicBezTo>
                            <a:cubicBezTo>
                              <a:pt x="223" y="4"/>
                              <a:pt x="219" y="0"/>
                              <a:pt x="214" y="0"/>
                            </a:cubicBezTo>
                            <a:lnTo>
                              <a:pt x="190" y="0"/>
                            </a:lnTo>
                            <a:close/>
                            <a:moveTo>
                              <a:pt x="190" y="8"/>
                            </a:moveTo>
                            <a:cubicBezTo>
                              <a:pt x="214" y="8"/>
                              <a:pt x="214" y="8"/>
                              <a:pt x="214" y="8"/>
                            </a:cubicBezTo>
                            <a:cubicBezTo>
                              <a:pt x="214" y="57"/>
                              <a:pt x="214" y="57"/>
                              <a:pt x="214" y="57"/>
                            </a:cubicBezTo>
                            <a:cubicBezTo>
                              <a:pt x="190" y="57"/>
                              <a:pt x="190" y="57"/>
                              <a:pt x="190" y="57"/>
                            </a:cubicBezTo>
                            <a:lnTo>
                              <a:pt x="190" y="8"/>
                            </a:lnTo>
                            <a:close/>
                            <a:moveTo>
                              <a:pt x="267" y="57"/>
                            </a:moveTo>
                            <a:cubicBezTo>
                              <a:pt x="267" y="0"/>
                              <a:pt x="267" y="0"/>
                              <a:pt x="267" y="0"/>
                            </a:cubicBezTo>
                            <a:cubicBezTo>
                              <a:pt x="246" y="0"/>
                              <a:pt x="246" y="0"/>
                              <a:pt x="246" y="0"/>
                            </a:cubicBezTo>
                            <a:cubicBezTo>
                              <a:pt x="244" y="0"/>
                              <a:pt x="242" y="1"/>
                              <a:pt x="242" y="4"/>
                            </a:cubicBezTo>
                            <a:cubicBezTo>
                              <a:pt x="242" y="7"/>
                              <a:pt x="244" y="8"/>
                              <a:pt x="246" y="8"/>
                            </a:cubicBezTo>
                            <a:cubicBezTo>
                              <a:pt x="258" y="8"/>
                              <a:pt x="258" y="8"/>
                              <a:pt x="258" y="8"/>
                            </a:cubicBezTo>
                            <a:cubicBezTo>
                              <a:pt x="258" y="57"/>
                              <a:pt x="258" y="57"/>
                              <a:pt x="258" y="57"/>
                            </a:cubicBezTo>
                            <a:cubicBezTo>
                              <a:pt x="246" y="57"/>
                              <a:pt x="246" y="57"/>
                              <a:pt x="246" y="57"/>
                            </a:cubicBezTo>
                            <a:cubicBezTo>
                              <a:pt x="244" y="57"/>
                              <a:pt x="242" y="58"/>
                              <a:pt x="242" y="61"/>
                            </a:cubicBezTo>
                            <a:cubicBezTo>
                              <a:pt x="242" y="64"/>
                              <a:pt x="244" y="65"/>
                              <a:pt x="246" y="65"/>
                            </a:cubicBezTo>
                            <a:cubicBezTo>
                              <a:pt x="279" y="65"/>
                              <a:pt x="279" y="65"/>
                              <a:pt x="279" y="65"/>
                            </a:cubicBezTo>
                            <a:cubicBezTo>
                              <a:pt x="281" y="65"/>
                              <a:pt x="283" y="64"/>
                              <a:pt x="283" y="61"/>
                            </a:cubicBezTo>
                            <a:cubicBezTo>
                              <a:pt x="283" y="39"/>
                              <a:pt x="283" y="39"/>
                              <a:pt x="283" y="39"/>
                            </a:cubicBezTo>
                            <a:cubicBezTo>
                              <a:pt x="283" y="38"/>
                              <a:pt x="283" y="36"/>
                              <a:pt x="279" y="36"/>
                            </a:cubicBezTo>
                            <a:cubicBezTo>
                              <a:pt x="276" y="36"/>
                              <a:pt x="275" y="38"/>
                              <a:pt x="275" y="39"/>
                            </a:cubicBezTo>
                            <a:cubicBezTo>
                              <a:pt x="275" y="57"/>
                              <a:pt x="275" y="57"/>
                              <a:pt x="275" y="57"/>
                            </a:cubicBezTo>
                            <a:lnTo>
                              <a:pt x="267" y="57"/>
                            </a:lnTo>
                            <a:close/>
                            <a:moveTo>
                              <a:pt x="310" y="0"/>
                            </a:moveTo>
                            <a:cubicBezTo>
                              <a:pt x="306" y="0"/>
                              <a:pt x="303" y="4"/>
                              <a:pt x="303" y="8"/>
                            </a:cubicBezTo>
                            <a:cubicBezTo>
                              <a:pt x="303" y="57"/>
                              <a:pt x="303" y="57"/>
                              <a:pt x="303" y="57"/>
                            </a:cubicBezTo>
                            <a:cubicBezTo>
                              <a:pt x="303" y="61"/>
                              <a:pt x="306" y="65"/>
                              <a:pt x="310" y="65"/>
                            </a:cubicBezTo>
                            <a:cubicBezTo>
                              <a:pt x="336" y="65"/>
                              <a:pt x="336" y="65"/>
                              <a:pt x="336" y="65"/>
                            </a:cubicBezTo>
                            <a:cubicBezTo>
                              <a:pt x="340" y="65"/>
                              <a:pt x="344" y="61"/>
                              <a:pt x="344" y="57"/>
                            </a:cubicBezTo>
                            <a:cubicBezTo>
                              <a:pt x="344" y="8"/>
                              <a:pt x="344" y="8"/>
                              <a:pt x="344" y="8"/>
                            </a:cubicBezTo>
                            <a:cubicBezTo>
                              <a:pt x="344" y="4"/>
                              <a:pt x="340" y="0"/>
                              <a:pt x="336" y="0"/>
                            </a:cubicBezTo>
                            <a:lnTo>
                              <a:pt x="310" y="0"/>
                            </a:lnTo>
                            <a:close/>
                            <a:moveTo>
                              <a:pt x="310" y="8"/>
                            </a:moveTo>
                            <a:cubicBezTo>
                              <a:pt x="336" y="8"/>
                              <a:pt x="336" y="8"/>
                              <a:pt x="336" y="8"/>
                            </a:cubicBezTo>
                            <a:cubicBezTo>
                              <a:pt x="336" y="57"/>
                              <a:pt x="336" y="57"/>
                              <a:pt x="336" y="57"/>
                            </a:cubicBezTo>
                            <a:cubicBezTo>
                              <a:pt x="310" y="57"/>
                              <a:pt x="310" y="57"/>
                              <a:pt x="310" y="57"/>
                            </a:cubicBezTo>
                            <a:lnTo>
                              <a:pt x="310" y="8"/>
                            </a:lnTo>
                            <a:close/>
                            <a:moveTo>
                              <a:pt x="388" y="57"/>
                            </a:moveTo>
                            <a:cubicBezTo>
                              <a:pt x="388" y="0"/>
                              <a:pt x="388" y="0"/>
                              <a:pt x="388" y="0"/>
                            </a:cubicBezTo>
                            <a:cubicBezTo>
                              <a:pt x="367" y="0"/>
                              <a:pt x="367" y="0"/>
                              <a:pt x="367" y="0"/>
                            </a:cubicBezTo>
                            <a:cubicBezTo>
                              <a:pt x="365" y="0"/>
                              <a:pt x="363" y="1"/>
                              <a:pt x="363" y="4"/>
                            </a:cubicBezTo>
                            <a:cubicBezTo>
                              <a:pt x="363" y="7"/>
                              <a:pt x="365" y="8"/>
                              <a:pt x="367" y="8"/>
                            </a:cubicBezTo>
                            <a:cubicBezTo>
                              <a:pt x="380" y="8"/>
                              <a:pt x="380" y="8"/>
                              <a:pt x="380" y="8"/>
                            </a:cubicBezTo>
                            <a:cubicBezTo>
                              <a:pt x="380" y="57"/>
                              <a:pt x="380" y="57"/>
                              <a:pt x="380" y="57"/>
                            </a:cubicBezTo>
                            <a:cubicBezTo>
                              <a:pt x="367" y="57"/>
                              <a:pt x="367" y="57"/>
                              <a:pt x="367" y="57"/>
                            </a:cubicBezTo>
                            <a:cubicBezTo>
                              <a:pt x="365" y="57"/>
                              <a:pt x="363" y="58"/>
                              <a:pt x="363" y="61"/>
                            </a:cubicBezTo>
                            <a:cubicBezTo>
                              <a:pt x="363" y="64"/>
                              <a:pt x="365" y="65"/>
                              <a:pt x="367" y="65"/>
                            </a:cubicBezTo>
                            <a:cubicBezTo>
                              <a:pt x="401" y="65"/>
                              <a:pt x="401" y="65"/>
                              <a:pt x="401" y="65"/>
                            </a:cubicBezTo>
                            <a:cubicBezTo>
                              <a:pt x="402" y="65"/>
                              <a:pt x="404" y="64"/>
                              <a:pt x="404" y="61"/>
                            </a:cubicBezTo>
                            <a:cubicBezTo>
                              <a:pt x="404" y="39"/>
                              <a:pt x="404" y="39"/>
                              <a:pt x="404" y="39"/>
                            </a:cubicBezTo>
                            <a:cubicBezTo>
                              <a:pt x="404" y="38"/>
                              <a:pt x="403" y="36"/>
                              <a:pt x="401" y="36"/>
                            </a:cubicBezTo>
                            <a:cubicBezTo>
                              <a:pt x="397" y="36"/>
                              <a:pt x="396" y="38"/>
                              <a:pt x="396" y="39"/>
                            </a:cubicBezTo>
                            <a:cubicBezTo>
                              <a:pt x="396" y="57"/>
                              <a:pt x="396" y="57"/>
                              <a:pt x="396" y="57"/>
                            </a:cubicBezTo>
                            <a:lnTo>
                              <a:pt x="388" y="57"/>
                            </a:lnTo>
                            <a:close/>
                            <a:moveTo>
                              <a:pt x="432" y="0"/>
                            </a:moveTo>
                            <a:cubicBezTo>
                              <a:pt x="428" y="0"/>
                              <a:pt x="423" y="4"/>
                              <a:pt x="423" y="8"/>
                            </a:cubicBezTo>
                            <a:cubicBezTo>
                              <a:pt x="423" y="57"/>
                              <a:pt x="423" y="57"/>
                              <a:pt x="423" y="57"/>
                            </a:cubicBezTo>
                            <a:cubicBezTo>
                              <a:pt x="423" y="61"/>
                              <a:pt x="427" y="65"/>
                              <a:pt x="432" y="65"/>
                            </a:cubicBezTo>
                            <a:cubicBezTo>
                              <a:pt x="457" y="65"/>
                              <a:pt x="457" y="65"/>
                              <a:pt x="457" y="65"/>
                            </a:cubicBezTo>
                            <a:cubicBezTo>
                              <a:pt x="461" y="65"/>
                              <a:pt x="465" y="61"/>
                              <a:pt x="465" y="57"/>
                            </a:cubicBezTo>
                            <a:cubicBezTo>
                              <a:pt x="465" y="8"/>
                              <a:pt x="465" y="8"/>
                              <a:pt x="465" y="8"/>
                            </a:cubicBezTo>
                            <a:cubicBezTo>
                              <a:pt x="465" y="4"/>
                              <a:pt x="461" y="0"/>
                              <a:pt x="457" y="0"/>
                            </a:cubicBezTo>
                            <a:lnTo>
                              <a:pt x="432" y="0"/>
                            </a:lnTo>
                            <a:close/>
                            <a:moveTo>
                              <a:pt x="432" y="8"/>
                            </a:moveTo>
                            <a:cubicBezTo>
                              <a:pt x="457" y="8"/>
                              <a:pt x="457" y="8"/>
                              <a:pt x="457" y="8"/>
                            </a:cubicBezTo>
                            <a:cubicBezTo>
                              <a:pt x="457" y="57"/>
                              <a:pt x="457" y="57"/>
                              <a:pt x="457" y="57"/>
                            </a:cubicBezTo>
                            <a:cubicBezTo>
                              <a:pt x="432" y="57"/>
                              <a:pt x="432" y="57"/>
                              <a:pt x="432" y="57"/>
                            </a:cubicBezTo>
                            <a:lnTo>
                              <a:pt x="432" y="8"/>
                            </a:lnTo>
                            <a:close/>
                            <a:moveTo>
                              <a:pt x="493" y="0"/>
                            </a:moveTo>
                            <a:cubicBezTo>
                              <a:pt x="488" y="0"/>
                              <a:pt x="484" y="4"/>
                              <a:pt x="484" y="8"/>
                            </a:cubicBezTo>
                            <a:cubicBezTo>
                              <a:pt x="484" y="57"/>
                              <a:pt x="484" y="57"/>
                              <a:pt x="484" y="57"/>
                            </a:cubicBezTo>
                            <a:cubicBezTo>
                              <a:pt x="484" y="61"/>
                              <a:pt x="488" y="65"/>
                              <a:pt x="493" y="65"/>
                            </a:cubicBezTo>
                            <a:cubicBezTo>
                              <a:pt x="517" y="65"/>
                              <a:pt x="517" y="65"/>
                              <a:pt x="517" y="65"/>
                            </a:cubicBezTo>
                            <a:cubicBezTo>
                              <a:pt x="522" y="65"/>
                              <a:pt x="526" y="61"/>
                              <a:pt x="526" y="57"/>
                            </a:cubicBezTo>
                            <a:cubicBezTo>
                              <a:pt x="526" y="8"/>
                              <a:pt x="526" y="8"/>
                              <a:pt x="526" y="8"/>
                            </a:cubicBezTo>
                            <a:cubicBezTo>
                              <a:pt x="526" y="4"/>
                              <a:pt x="522" y="0"/>
                              <a:pt x="517" y="0"/>
                            </a:cubicBezTo>
                            <a:lnTo>
                              <a:pt x="493" y="0"/>
                            </a:lnTo>
                            <a:close/>
                            <a:moveTo>
                              <a:pt x="493" y="8"/>
                            </a:moveTo>
                            <a:cubicBezTo>
                              <a:pt x="517" y="8"/>
                              <a:pt x="517" y="8"/>
                              <a:pt x="517" y="8"/>
                            </a:cubicBezTo>
                            <a:cubicBezTo>
                              <a:pt x="517" y="57"/>
                              <a:pt x="517" y="57"/>
                              <a:pt x="517" y="57"/>
                            </a:cubicBezTo>
                            <a:cubicBezTo>
                              <a:pt x="493" y="57"/>
                              <a:pt x="493" y="57"/>
                              <a:pt x="493" y="57"/>
                            </a:cubicBezTo>
                            <a:lnTo>
                              <a:pt x="493" y="8"/>
                            </a:lnTo>
                            <a:close/>
                          </a:path>
                        </a:pathLst>
                      </a:custGeom>
                      <a:solidFill>
                        <a:schemeClr val="tx1">
                          <a:alpha val="3300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3260" tIns="46630" rIns="93260" bIns="4663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defTabSz="951304">
                          <a:defRPr/>
                        </a:pPr>
                        <a:endParaRPr lang="en-US" sz="2856" kern="0">
                          <a:solidFill>
                            <a:srgbClr val="353535"/>
                          </a:solidFill>
                          <a:latin typeface="Segoe UI Semibold" panose="020B0702040204020203" pitchFamily="34" charset="0"/>
                        </a:endParaRPr>
                      </a:p>
                    </p:txBody>
                  </p:sp>
                  <p:sp>
                    <p:nvSpPr>
                      <p:cNvPr id="279" name="Freeform 87">
                        <a:extLst>
                          <a:ext uri="{FF2B5EF4-FFF2-40B4-BE49-F238E27FC236}">
                            <a16:creationId xmlns:a16="http://schemas.microsoft.com/office/drawing/2014/main" id="{143E76D5-E52A-461D-83F9-467EEFD13AAE}"/>
                          </a:ext>
                        </a:extLst>
                      </p:cNvPr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8240074" y="3923399"/>
                        <a:ext cx="1702503" cy="205860"/>
                      </a:xfrm>
                      <a:custGeom>
                        <a:avLst/>
                        <a:gdLst>
                          <a:gd name="T0" fmla="*/ 4 w 526"/>
                          <a:gd name="T1" fmla="*/ 0 h 65"/>
                          <a:gd name="T2" fmla="*/ 16 w 526"/>
                          <a:gd name="T3" fmla="*/ 8 h 65"/>
                          <a:gd name="T4" fmla="*/ 0 w 526"/>
                          <a:gd name="T5" fmla="*/ 61 h 65"/>
                          <a:gd name="T6" fmla="*/ 41 w 526"/>
                          <a:gd name="T7" fmla="*/ 61 h 65"/>
                          <a:gd name="T8" fmla="*/ 33 w 526"/>
                          <a:gd name="T9" fmla="*/ 39 h 65"/>
                          <a:gd name="T10" fmla="*/ 68 w 526"/>
                          <a:gd name="T11" fmla="*/ 0 h 65"/>
                          <a:gd name="T12" fmla="*/ 68 w 526"/>
                          <a:gd name="T13" fmla="*/ 65 h 65"/>
                          <a:gd name="T14" fmla="*/ 101 w 526"/>
                          <a:gd name="T15" fmla="*/ 8 h 65"/>
                          <a:gd name="T16" fmla="*/ 68 w 526"/>
                          <a:gd name="T17" fmla="*/ 8 h 65"/>
                          <a:gd name="T18" fmla="*/ 68 w 526"/>
                          <a:gd name="T19" fmla="*/ 57 h 65"/>
                          <a:gd name="T20" fmla="*/ 145 w 526"/>
                          <a:gd name="T21" fmla="*/ 0 h 65"/>
                          <a:gd name="T22" fmla="*/ 125 w 526"/>
                          <a:gd name="T23" fmla="*/ 8 h 65"/>
                          <a:gd name="T24" fmla="*/ 125 w 526"/>
                          <a:gd name="T25" fmla="*/ 57 h 65"/>
                          <a:gd name="T26" fmla="*/ 158 w 526"/>
                          <a:gd name="T27" fmla="*/ 65 h 65"/>
                          <a:gd name="T28" fmla="*/ 158 w 526"/>
                          <a:gd name="T29" fmla="*/ 36 h 65"/>
                          <a:gd name="T30" fmla="*/ 145 w 526"/>
                          <a:gd name="T31" fmla="*/ 57 h 65"/>
                          <a:gd name="T32" fmla="*/ 181 w 526"/>
                          <a:gd name="T33" fmla="*/ 57 h 65"/>
                          <a:gd name="T34" fmla="*/ 223 w 526"/>
                          <a:gd name="T35" fmla="*/ 57 h 65"/>
                          <a:gd name="T36" fmla="*/ 190 w 526"/>
                          <a:gd name="T37" fmla="*/ 0 h 65"/>
                          <a:gd name="T38" fmla="*/ 214 w 526"/>
                          <a:gd name="T39" fmla="*/ 57 h 65"/>
                          <a:gd name="T40" fmla="*/ 267 w 526"/>
                          <a:gd name="T41" fmla="*/ 57 h 65"/>
                          <a:gd name="T42" fmla="*/ 242 w 526"/>
                          <a:gd name="T43" fmla="*/ 4 h 65"/>
                          <a:gd name="T44" fmla="*/ 258 w 526"/>
                          <a:gd name="T45" fmla="*/ 57 h 65"/>
                          <a:gd name="T46" fmla="*/ 246 w 526"/>
                          <a:gd name="T47" fmla="*/ 65 h 65"/>
                          <a:gd name="T48" fmla="*/ 283 w 526"/>
                          <a:gd name="T49" fmla="*/ 39 h 65"/>
                          <a:gd name="T50" fmla="*/ 275 w 526"/>
                          <a:gd name="T51" fmla="*/ 57 h 65"/>
                          <a:gd name="T52" fmla="*/ 303 w 526"/>
                          <a:gd name="T53" fmla="*/ 8 h 65"/>
                          <a:gd name="T54" fmla="*/ 336 w 526"/>
                          <a:gd name="T55" fmla="*/ 65 h 65"/>
                          <a:gd name="T56" fmla="*/ 336 w 526"/>
                          <a:gd name="T57" fmla="*/ 0 h 65"/>
                          <a:gd name="T58" fmla="*/ 336 w 526"/>
                          <a:gd name="T59" fmla="*/ 8 h 65"/>
                          <a:gd name="T60" fmla="*/ 310 w 526"/>
                          <a:gd name="T61" fmla="*/ 8 h 65"/>
                          <a:gd name="T62" fmla="*/ 367 w 526"/>
                          <a:gd name="T63" fmla="*/ 0 h 65"/>
                          <a:gd name="T64" fmla="*/ 380 w 526"/>
                          <a:gd name="T65" fmla="*/ 8 h 65"/>
                          <a:gd name="T66" fmla="*/ 363 w 526"/>
                          <a:gd name="T67" fmla="*/ 61 h 65"/>
                          <a:gd name="T68" fmla="*/ 404 w 526"/>
                          <a:gd name="T69" fmla="*/ 61 h 65"/>
                          <a:gd name="T70" fmla="*/ 396 w 526"/>
                          <a:gd name="T71" fmla="*/ 39 h 65"/>
                          <a:gd name="T72" fmla="*/ 432 w 526"/>
                          <a:gd name="T73" fmla="*/ 0 h 65"/>
                          <a:gd name="T74" fmla="*/ 432 w 526"/>
                          <a:gd name="T75" fmla="*/ 65 h 65"/>
                          <a:gd name="T76" fmla="*/ 465 w 526"/>
                          <a:gd name="T77" fmla="*/ 8 h 65"/>
                          <a:gd name="T78" fmla="*/ 432 w 526"/>
                          <a:gd name="T79" fmla="*/ 8 h 65"/>
                          <a:gd name="T80" fmla="*/ 432 w 526"/>
                          <a:gd name="T81" fmla="*/ 57 h 65"/>
                          <a:gd name="T82" fmla="*/ 484 w 526"/>
                          <a:gd name="T83" fmla="*/ 8 h 65"/>
                          <a:gd name="T84" fmla="*/ 517 w 526"/>
                          <a:gd name="T85" fmla="*/ 65 h 65"/>
                          <a:gd name="T86" fmla="*/ 517 w 526"/>
                          <a:gd name="T87" fmla="*/ 0 h 65"/>
                          <a:gd name="T88" fmla="*/ 517 w 526"/>
                          <a:gd name="T89" fmla="*/ 8 h 65"/>
                          <a:gd name="T90" fmla="*/ 493 w 526"/>
                          <a:gd name="T91" fmla="*/ 8 h 65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</a:cxnLst>
                        <a:rect l="0" t="0" r="r" b="b"/>
                        <a:pathLst>
                          <a:path w="526" h="65">
                            <a:moveTo>
                              <a:pt x="25" y="57"/>
                            </a:moveTo>
                            <a:cubicBezTo>
                              <a:pt x="25" y="0"/>
                              <a:pt x="25" y="0"/>
                              <a:pt x="25" y="0"/>
                            </a:cubicBezTo>
                            <a:cubicBezTo>
                              <a:pt x="4" y="0"/>
                              <a:pt x="4" y="0"/>
                              <a:pt x="4" y="0"/>
                            </a:cubicBezTo>
                            <a:cubicBezTo>
                              <a:pt x="1" y="0"/>
                              <a:pt x="0" y="1"/>
                              <a:pt x="0" y="4"/>
                            </a:cubicBezTo>
                            <a:cubicBezTo>
                              <a:pt x="0" y="7"/>
                              <a:pt x="1" y="8"/>
                              <a:pt x="4" y="8"/>
                            </a:cubicBezTo>
                            <a:cubicBezTo>
                              <a:pt x="16" y="8"/>
                              <a:pt x="16" y="8"/>
                              <a:pt x="16" y="8"/>
                            </a:cubicBezTo>
                            <a:cubicBezTo>
                              <a:pt x="16" y="57"/>
                              <a:pt x="16" y="57"/>
                              <a:pt x="16" y="57"/>
                            </a:cubicBezTo>
                            <a:cubicBezTo>
                              <a:pt x="4" y="57"/>
                              <a:pt x="4" y="57"/>
                              <a:pt x="4" y="57"/>
                            </a:cubicBezTo>
                            <a:cubicBezTo>
                              <a:pt x="1" y="57"/>
                              <a:pt x="0" y="58"/>
                              <a:pt x="0" y="61"/>
                            </a:cubicBezTo>
                            <a:cubicBezTo>
                              <a:pt x="0" y="64"/>
                              <a:pt x="1" y="65"/>
                              <a:pt x="4" y="65"/>
                            </a:cubicBezTo>
                            <a:cubicBezTo>
                              <a:pt x="37" y="65"/>
                              <a:pt x="37" y="65"/>
                              <a:pt x="37" y="65"/>
                            </a:cubicBezTo>
                            <a:cubicBezTo>
                              <a:pt x="39" y="65"/>
                              <a:pt x="41" y="64"/>
                              <a:pt x="41" y="61"/>
                            </a:cubicBezTo>
                            <a:cubicBezTo>
                              <a:pt x="41" y="39"/>
                              <a:pt x="41" y="39"/>
                              <a:pt x="41" y="39"/>
                            </a:cubicBezTo>
                            <a:cubicBezTo>
                              <a:pt x="41" y="38"/>
                              <a:pt x="40" y="36"/>
                              <a:pt x="37" y="36"/>
                            </a:cubicBezTo>
                            <a:cubicBezTo>
                              <a:pt x="33" y="36"/>
                              <a:pt x="33" y="38"/>
                              <a:pt x="33" y="39"/>
                            </a:cubicBezTo>
                            <a:cubicBezTo>
                              <a:pt x="33" y="57"/>
                              <a:pt x="33" y="57"/>
                              <a:pt x="33" y="57"/>
                            </a:cubicBezTo>
                            <a:lnTo>
                              <a:pt x="25" y="57"/>
                            </a:lnTo>
                            <a:close/>
                            <a:moveTo>
                              <a:pt x="68" y="0"/>
                            </a:moveTo>
                            <a:cubicBezTo>
                              <a:pt x="64" y="0"/>
                              <a:pt x="60" y="4"/>
                              <a:pt x="60" y="8"/>
                            </a:cubicBezTo>
                            <a:cubicBezTo>
                              <a:pt x="60" y="57"/>
                              <a:pt x="60" y="57"/>
                              <a:pt x="60" y="57"/>
                            </a:cubicBezTo>
                            <a:cubicBezTo>
                              <a:pt x="60" y="61"/>
                              <a:pt x="64" y="65"/>
                              <a:pt x="68" y="65"/>
                            </a:cubicBezTo>
                            <a:cubicBezTo>
                              <a:pt x="93" y="65"/>
                              <a:pt x="93" y="65"/>
                              <a:pt x="93" y="65"/>
                            </a:cubicBezTo>
                            <a:cubicBezTo>
                              <a:pt x="98" y="65"/>
                              <a:pt x="101" y="61"/>
                              <a:pt x="101" y="57"/>
                            </a:cubicBezTo>
                            <a:cubicBezTo>
                              <a:pt x="101" y="8"/>
                              <a:pt x="101" y="8"/>
                              <a:pt x="101" y="8"/>
                            </a:cubicBezTo>
                            <a:cubicBezTo>
                              <a:pt x="101" y="4"/>
                              <a:pt x="98" y="0"/>
                              <a:pt x="93" y="0"/>
                            </a:cubicBezTo>
                            <a:lnTo>
                              <a:pt x="68" y="0"/>
                            </a:lnTo>
                            <a:close/>
                            <a:moveTo>
                              <a:pt x="68" y="8"/>
                            </a:moveTo>
                            <a:cubicBezTo>
                              <a:pt x="93" y="8"/>
                              <a:pt x="93" y="8"/>
                              <a:pt x="93" y="8"/>
                            </a:cubicBezTo>
                            <a:cubicBezTo>
                              <a:pt x="93" y="57"/>
                              <a:pt x="93" y="57"/>
                              <a:pt x="93" y="57"/>
                            </a:cubicBezTo>
                            <a:cubicBezTo>
                              <a:pt x="68" y="57"/>
                              <a:pt x="68" y="57"/>
                              <a:pt x="68" y="57"/>
                            </a:cubicBezTo>
                            <a:lnTo>
                              <a:pt x="68" y="8"/>
                            </a:lnTo>
                            <a:close/>
                            <a:moveTo>
                              <a:pt x="145" y="57"/>
                            </a:moveTo>
                            <a:cubicBezTo>
                              <a:pt x="145" y="0"/>
                              <a:pt x="145" y="0"/>
                              <a:pt x="145" y="0"/>
                            </a:cubicBezTo>
                            <a:cubicBezTo>
                              <a:pt x="125" y="0"/>
                              <a:pt x="125" y="0"/>
                              <a:pt x="125" y="0"/>
                            </a:cubicBezTo>
                            <a:cubicBezTo>
                              <a:pt x="123" y="0"/>
                              <a:pt x="120" y="1"/>
                              <a:pt x="120" y="4"/>
                            </a:cubicBezTo>
                            <a:cubicBezTo>
                              <a:pt x="120" y="7"/>
                              <a:pt x="123" y="8"/>
                              <a:pt x="125" y="8"/>
                            </a:cubicBezTo>
                            <a:cubicBezTo>
                              <a:pt x="137" y="8"/>
                              <a:pt x="137" y="8"/>
                              <a:pt x="137" y="8"/>
                            </a:cubicBezTo>
                            <a:cubicBezTo>
                              <a:pt x="137" y="57"/>
                              <a:pt x="137" y="57"/>
                              <a:pt x="137" y="57"/>
                            </a:cubicBezTo>
                            <a:cubicBezTo>
                              <a:pt x="125" y="57"/>
                              <a:pt x="125" y="57"/>
                              <a:pt x="125" y="57"/>
                            </a:cubicBezTo>
                            <a:cubicBezTo>
                              <a:pt x="123" y="57"/>
                              <a:pt x="120" y="58"/>
                              <a:pt x="120" y="61"/>
                            </a:cubicBezTo>
                            <a:cubicBezTo>
                              <a:pt x="120" y="64"/>
                              <a:pt x="123" y="65"/>
                              <a:pt x="125" y="65"/>
                            </a:cubicBezTo>
                            <a:cubicBezTo>
                              <a:pt x="158" y="65"/>
                              <a:pt x="158" y="65"/>
                              <a:pt x="158" y="65"/>
                            </a:cubicBezTo>
                            <a:cubicBezTo>
                              <a:pt x="160" y="65"/>
                              <a:pt x="162" y="64"/>
                              <a:pt x="162" y="61"/>
                            </a:cubicBezTo>
                            <a:cubicBezTo>
                              <a:pt x="162" y="39"/>
                              <a:pt x="162" y="39"/>
                              <a:pt x="162" y="39"/>
                            </a:cubicBezTo>
                            <a:cubicBezTo>
                              <a:pt x="162" y="38"/>
                              <a:pt x="161" y="36"/>
                              <a:pt x="158" y="36"/>
                            </a:cubicBezTo>
                            <a:cubicBezTo>
                              <a:pt x="155" y="36"/>
                              <a:pt x="154" y="38"/>
                              <a:pt x="154" y="39"/>
                            </a:cubicBezTo>
                            <a:cubicBezTo>
                              <a:pt x="154" y="57"/>
                              <a:pt x="154" y="57"/>
                              <a:pt x="154" y="57"/>
                            </a:cubicBezTo>
                            <a:lnTo>
                              <a:pt x="145" y="57"/>
                            </a:lnTo>
                            <a:close/>
                            <a:moveTo>
                              <a:pt x="190" y="0"/>
                            </a:moveTo>
                            <a:cubicBezTo>
                              <a:pt x="184" y="0"/>
                              <a:pt x="181" y="4"/>
                              <a:pt x="181" y="8"/>
                            </a:cubicBezTo>
                            <a:cubicBezTo>
                              <a:pt x="181" y="57"/>
                              <a:pt x="181" y="57"/>
                              <a:pt x="181" y="57"/>
                            </a:cubicBezTo>
                            <a:cubicBezTo>
                              <a:pt x="181" y="61"/>
                              <a:pt x="184" y="65"/>
                              <a:pt x="190" y="65"/>
                            </a:cubicBezTo>
                            <a:cubicBezTo>
                              <a:pt x="214" y="65"/>
                              <a:pt x="214" y="65"/>
                              <a:pt x="214" y="65"/>
                            </a:cubicBezTo>
                            <a:cubicBezTo>
                              <a:pt x="219" y="65"/>
                              <a:pt x="223" y="61"/>
                              <a:pt x="223" y="57"/>
                            </a:cubicBezTo>
                            <a:cubicBezTo>
                              <a:pt x="223" y="8"/>
                              <a:pt x="223" y="8"/>
                              <a:pt x="223" y="8"/>
                            </a:cubicBezTo>
                            <a:cubicBezTo>
                              <a:pt x="223" y="4"/>
                              <a:pt x="219" y="0"/>
                              <a:pt x="214" y="0"/>
                            </a:cubicBezTo>
                            <a:lnTo>
                              <a:pt x="190" y="0"/>
                            </a:lnTo>
                            <a:close/>
                            <a:moveTo>
                              <a:pt x="190" y="8"/>
                            </a:moveTo>
                            <a:cubicBezTo>
                              <a:pt x="214" y="8"/>
                              <a:pt x="214" y="8"/>
                              <a:pt x="214" y="8"/>
                            </a:cubicBezTo>
                            <a:cubicBezTo>
                              <a:pt x="214" y="57"/>
                              <a:pt x="214" y="57"/>
                              <a:pt x="214" y="57"/>
                            </a:cubicBezTo>
                            <a:cubicBezTo>
                              <a:pt x="190" y="57"/>
                              <a:pt x="190" y="57"/>
                              <a:pt x="190" y="57"/>
                            </a:cubicBezTo>
                            <a:lnTo>
                              <a:pt x="190" y="8"/>
                            </a:lnTo>
                            <a:close/>
                            <a:moveTo>
                              <a:pt x="267" y="57"/>
                            </a:moveTo>
                            <a:cubicBezTo>
                              <a:pt x="267" y="0"/>
                              <a:pt x="267" y="0"/>
                              <a:pt x="267" y="0"/>
                            </a:cubicBezTo>
                            <a:cubicBezTo>
                              <a:pt x="246" y="0"/>
                              <a:pt x="246" y="0"/>
                              <a:pt x="246" y="0"/>
                            </a:cubicBezTo>
                            <a:cubicBezTo>
                              <a:pt x="244" y="0"/>
                              <a:pt x="242" y="1"/>
                              <a:pt x="242" y="4"/>
                            </a:cubicBezTo>
                            <a:cubicBezTo>
                              <a:pt x="242" y="7"/>
                              <a:pt x="244" y="8"/>
                              <a:pt x="246" y="8"/>
                            </a:cubicBezTo>
                            <a:cubicBezTo>
                              <a:pt x="258" y="8"/>
                              <a:pt x="258" y="8"/>
                              <a:pt x="258" y="8"/>
                            </a:cubicBezTo>
                            <a:cubicBezTo>
                              <a:pt x="258" y="57"/>
                              <a:pt x="258" y="57"/>
                              <a:pt x="258" y="57"/>
                            </a:cubicBezTo>
                            <a:cubicBezTo>
                              <a:pt x="246" y="57"/>
                              <a:pt x="246" y="57"/>
                              <a:pt x="246" y="57"/>
                            </a:cubicBezTo>
                            <a:cubicBezTo>
                              <a:pt x="244" y="57"/>
                              <a:pt x="242" y="58"/>
                              <a:pt x="242" y="61"/>
                            </a:cubicBezTo>
                            <a:cubicBezTo>
                              <a:pt x="242" y="64"/>
                              <a:pt x="244" y="65"/>
                              <a:pt x="246" y="65"/>
                            </a:cubicBezTo>
                            <a:cubicBezTo>
                              <a:pt x="279" y="65"/>
                              <a:pt x="279" y="65"/>
                              <a:pt x="279" y="65"/>
                            </a:cubicBezTo>
                            <a:cubicBezTo>
                              <a:pt x="281" y="65"/>
                              <a:pt x="283" y="64"/>
                              <a:pt x="283" y="61"/>
                            </a:cubicBezTo>
                            <a:cubicBezTo>
                              <a:pt x="283" y="39"/>
                              <a:pt x="283" y="39"/>
                              <a:pt x="283" y="39"/>
                            </a:cubicBezTo>
                            <a:cubicBezTo>
                              <a:pt x="283" y="38"/>
                              <a:pt x="283" y="36"/>
                              <a:pt x="279" y="36"/>
                            </a:cubicBezTo>
                            <a:cubicBezTo>
                              <a:pt x="276" y="36"/>
                              <a:pt x="275" y="38"/>
                              <a:pt x="275" y="39"/>
                            </a:cubicBezTo>
                            <a:cubicBezTo>
                              <a:pt x="275" y="57"/>
                              <a:pt x="275" y="57"/>
                              <a:pt x="275" y="57"/>
                            </a:cubicBezTo>
                            <a:lnTo>
                              <a:pt x="267" y="57"/>
                            </a:lnTo>
                            <a:close/>
                            <a:moveTo>
                              <a:pt x="310" y="0"/>
                            </a:moveTo>
                            <a:cubicBezTo>
                              <a:pt x="306" y="0"/>
                              <a:pt x="303" y="4"/>
                              <a:pt x="303" y="8"/>
                            </a:cubicBezTo>
                            <a:cubicBezTo>
                              <a:pt x="303" y="57"/>
                              <a:pt x="303" y="57"/>
                              <a:pt x="303" y="57"/>
                            </a:cubicBezTo>
                            <a:cubicBezTo>
                              <a:pt x="303" y="61"/>
                              <a:pt x="306" y="65"/>
                              <a:pt x="310" y="65"/>
                            </a:cubicBezTo>
                            <a:cubicBezTo>
                              <a:pt x="336" y="65"/>
                              <a:pt x="336" y="65"/>
                              <a:pt x="336" y="65"/>
                            </a:cubicBezTo>
                            <a:cubicBezTo>
                              <a:pt x="340" y="65"/>
                              <a:pt x="344" y="61"/>
                              <a:pt x="344" y="57"/>
                            </a:cubicBezTo>
                            <a:cubicBezTo>
                              <a:pt x="344" y="8"/>
                              <a:pt x="344" y="8"/>
                              <a:pt x="344" y="8"/>
                            </a:cubicBezTo>
                            <a:cubicBezTo>
                              <a:pt x="344" y="4"/>
                              <a:pt x="340" y="0"/>
                              <a:pt x="336" y="0"/>
                            </a:cubicBezTo>
                            <a:lnTo>
                              <a:pt x="310" y="0"/>
                            </a:lnTo>
                            <a:close/>
                            <a:moveTo>
                              <a:pt x="310" y="8"/>
                            </a:moveTo>
                            <a:cubicBezTo>
                              <a:pt x="336" y="8"/>
                              <a:pt x="336" y="8"/>
                              <a:pt x="336" y="8"/>
                            </a:cubicBezTo>
                            <a:cubicBezTo>
                              <a:pt x="336" y="57"/>
                              <a:pt x="336" y="57"/>
                              <a:pt x="336" y="57"/>
                            </a:cubicBezTo>
                            <a:cubicBezTo>
                              <a:pt x="310" y="57"/>
                              <a:pt x="310" y="57"/>
                              <a:pt x="310" y="57"/>
                            </a:cubicBezTo>
                            <a:lnTo>
                              <a:pt x="310" y="8"/>
                            </a:lnTo>
                            <a:close/>
                            <a:moveTo>
                              <a:pt x="388" y="57"/>
                            </a:moveTo>
                            <a:cubicBezTo>
                              <a:pt x="388" y="0"/>
                              <a:pt x="388" y="0"/>
                              <a:pt x="388" y="0"/>
                            </a:cubicBezTo>
                            <a:cubicBezTo>
                              <a:pt x="367" y="0"/>
                              <a:pt x="367" y="0"/>
                              <a:pt x="367" y="0"/>
                            </a:cubicBezTo>
                            <a:cubicBezTo>
                              <a:pt x="365" y="0"/>
                              <a:pt x="363" y="1"/>
                              <a:pt x="363" y="4"/>
                            </a:cubicBezTo>
                            <a:cubicBezTo>
                              <a:pt x="363" y="7"/>
                              <a:pt x="365" y="8"/>
                              <a:pt x="367" y="8"/>
                            </a:cubicBezTo>
                            <a:cubicBezTo>
                              <a:pt x="380" y="8"/>
                              <a:pt x="380" y="8"/>
                              <a:pt x="380" y="8"/>
                            </a:cubicBezTo>
                            <a:cubicBezTo>
                              <a:pt x="380" y="57"/>
                              <a:pt x="380" y="57"/>
                              <a:pt x="380" y="57"/>
                            </a:cubicBezTo>
                            <a:cubicBezTo>
                              <a:pt x="367" y="57"/>
                              <a:pt x="367" y="57"/>
                              <a:pt x="367" y="57"/>
                            </a:cubicBezTo>
                            <a:cubicBezTo>
                              <a:pt x="365" y="57"/>
                              <a:pt x="363" y="58"/>
                              <a:pt x="363" y="61"/>
                            </a:cubicBezTo>
                            <a:cubicBezTo>
                              <a:pt x="363" y="64"/>
                              <a:pt x="365" y="65"/>
                              <a:pt x="367" y="65"/>
                            </a:cubicBezTo>
                            <a:cubicBezTo>
                              <a:pt x="401" y="65"/>
                              <a:pt x="401" y="65"/>
                              <a:pt x="401" y="65"/>
                            </a:cubicBezTo>
                            <a:cubicBezTo>
                              <a:pt x="402" y="65"/>
                              <a:pt x="404" y="64"/>
                              <a:pt x="404" y="61"/>
                            </a:cubicBezTo>
                            <a:cubicBezTo>
                              <a:pt x="404" y="39"/>
                              <a:pt x="404" y="39"/>
                              <a:pt x="404" y="39"/>
                            </a:cubicBezTo>
                            <a:cubicBezTo>
                              <a:pt x="404" y="38"/>
                              <a:pt x="403" y="36"/>
                              <a:pt x="401" y="36"/>
                            </a:cubicBezTo>
                            <a:cubicBezTo>
                              <a:pt x="397" y="36"/>
                              <a:pt x="396" y="38"/>
                              <a:pt x="396" y="39"/>
                            </a:cubicBezTo>
                            <a:cubicBezTo>
                              <a:pt x="396" y="57"/>
                              <a:pt x="396" y="57"/>
                              <a:pt x="396" y="57"/>
                            </a:cubicBezTo>
                            <a:lnTo>
                              <a:pt x="388" y="57"/>
                            </a:lnTo>
                            <a:close/>
                            <a:moveTo>
                              <a:pt x="432" y="0"/>
                            </a:moveTo>
                            <a:cubicBezTo>
                              <a:pt x="428" y="0"/>
                              <a:pt x="423" y="4"/>
                              <a:pt x="423" y="8"/>
                            </a:cubicBezTo>
                            <a:cubicBezTo>
                              <a:pt x="423" y="57"/>
                              <a:pt x="423" y="57"/>
                              <a:pt x="423" y="57"/>
                            </a:cubicBezTo>
                            <a:cubicBezTo>
                              <a:pt x="423" y="61"/>
                              <a:pt x="427" y="65"/>
                              <a:pt x="432" y="65"/>
                            </a:cubicBezTo>
                            <a:cubicBezTo>
                              <a:pt x="457" y="65"/>
                              <a:pt x="457" y="65"/>
                              <a:pt x="457" y="65"/>
                            </a:cubicBezTo>
                            <a:cubicBezTo>
                              <a:pt x="461" y="65"/>
                              <a:pt x="465" y="61"/>
                              <a:pt x="465" y="57"/>
                            </a:cubicBezTo>
                            <a:cubicBezTo>
                              <a:pt x="465" y="8"/>
                              <a:pt x="465" y="8"/>
                              <a:pt x="465" y="8"/>
                            </a:cubicBezTo>
                            <a:cubicBezTo>
                              <a:pt x="465" y="4"/>
                              <a:pt x="461" y="0"/>
                              <a:pt x="457" y="0"/>
                            </a:cubicBezTo>
                            <a:lnTo>
                              <a:pt x="432" y="0"/>
                            </a:lnTo>
                            <a:close/>
                            <a:moveTo>
                              <a:pt x="432" y="8"/>
                            </a:moveTo>
                            <a:cubicBezTo>
                              <a:pt x="457" y="8"/>
                              <a:pt x="457" y="8"/>
                              <a:pt x="457" y="8"/>
                            </a:cubicBezTo>
                            <a:cubicBezTo>
                              <a:pt x="457" y="57"/>
                              <a:pt x="457" y="57"/>
                              <a:pt x="457" y="57"/>
                            </a:cubicBezTo>
                            <a:cubicBezTo>
                              <a:pt x="432" y="57"/>
                              <a:pt x="432" y="57"/>
                              <a:pt x="432" y="57"/>
                            </a:cubicBezTo>
                            <a:lnTo>
                              <a:pt x="432" y="8"/>
                            </a:lnTo>
                            <a:close/>
                            <a:moveTo>
                              <a:pt x="493" y="0"/>
                            </a:moveTo>
                            <a:cubicBezTo>
                              <a:pt x="488" y="0"/>
                              <a:pt x="484" y="4"/>
                              <a:pt x="484" y="8"/>
                            </a:cubicBezTo>
                            <a:cubicBezTo>
                              <a:pt x="484" y="57"/>
                              <a:pt x="484" y="57"/>
                              <a:pt x="484" y="57"/>
                            </a:cubicBezTo>
                            <a:cubicBezTo>
                              <a:pt x="484" y="61"/>
                              <a:pt x="488" y="65"/>
                              <a:pt x="493" y="65"/>
                            </a:cubicBezTo>
                            <a:cubicBezTo>
                              <a:pt x="517" y="65"/>
                              <a:pt x="517" y="65"/>
                              <a:pt x="517" y="65"/>
                            </a:cubicBezTo>
                            <a:cubicBezTo>
                              <a:pt x="522" y="65"/>
                              <a:pt x="526" y="61"/>
                              <a:pt x="526" y="57"/>
                            </a:cubicBezTo>
                            <a:cubicBezTo>
                              <a:pt x="526" y="8"/>
                              <a:pt x="526" y="8"/>
                              <a:pt x="526" y="8"/>
                            </a:cubicBezTo>
                            <a:cubicBezTo>
                              <a:pt x="526" y="4"/>
                              <a:pt x="522" y="0"/>
                              <a:pt x="517" y="0"/>
                            </a:cubicBezTo>
                            <a:lnTo>
                              <a:pt x="493" y="0"/>
                            </a:lnTo>
                            <a:close/>
                            <a:moveTo>
                              <a:pt x="493" y="8"/>
                            </a:moveTo>
                            <a:cubicBezTo>
                              <a:pt x="517" y="8"/>
                              <a:pt x="517" y="8"/>
                              <a:pt x="517" y="8"/>
                            </a:cubicBezTo>
                            <a:cubicBezTo>
                              <a:pt x="517" y="57"/>
                              <a:pt x="517" y="57"/>
                              <a:pt x="517" y="57"/>
                            </a:cubicBezTo>
                            <a:cubicBezTo>
                              <a:pt x="493" y="57"/>
                              <a:pt x="493" y="57"/>
                              <a:pt x="493" y="57"/>
                            </a:cubicBezTo>
                            <a:lnTo>
                              <a:pt x="493" y="8"/>
                            </a:lnTo>
                            <a:close/>
                          </a:path>
                        </a:pathLst>
                      </a:custGeom>
                      <a:solidFill>
                        <a:schemeClr val="tx1">
                          <a:alpha val="3300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3260" tIns="46630" rIns="93260" bIns="4663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defTabSz="951304">
                          <a:defRPr/>
                        </a:pPr>
                        <a:endParaRPr lang="en-US" sz="2856" kern="0">
                          <a:solidFill>
                            <a:srgbClr val="353535"/>
                          </a:solidFill>
                          <a:latin typeface="Segoe UI Semibold" panose="020B0702040204020203" pitchFamily="34" charset="0"/>
                        </a:endParaRPr>
                      </a:p>
                    </p:txBody>
                  </p:sp>
                </p:grpSp>
                <p:grpSp>
                  <p:nvGrpSpPr>
                    <p:cNvPr id="1192" name="Group 1191">
                      <a:extLst>
                        <a:ext uri="{FF2B5EF4-FFF2-40B4-BE49-F238E27FC236}">
                          <a16:creationId xmlns:a16="http://schemas.microsoft.com/office/drawing/2014/main" id="{80ACD4FA-4EA3-4415-8BBF-DC5C4C2C953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448489" y="3720612"/>
                      <a:ext cx="3494088" cy="211421"/>
                      <a:chOff x="6448489" y="3595137"/>
                      <a:chExt cx="3494088" cy="211421"/>
                    </a:xfrm>
                  </p:grpSpPr>
                  <p:sp>
                    <p:nvSpPr>
                      <p:cNvPr id="277" name="Freeform 88">
                        <a:extLst>
                          <a:ext uri="{FF2B5EF4-FFF2-40B4-BE49-F238E27FC236}">
                            <a16:creationId xmlns:a16="http://schemas.microsoft.com/office/drawing/2014/main" id="{1EF11A9A-DB3E-45FA-A821-F1B413498D1B}"/>
                          </a:ext>
                        </a:extLst>
                      </p:cNvPr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6448489" y="3595137"/>
                        <a:ext cx="1702503" cy="211421"/>
                      </a:xfrm>
                      <a:custGeom>
                        <a:avLst/>
                        <a:gdLst>
                          <a:gd name="T0" fmla="*/ 0 w 526"/>
                          <a:gd name="T1" fmla="*/ 57 h 65"/>
                          <a:gd name="T2" fmla="*/ 41 w 526"/>
                          <a:gd name="T3" fmla="*/ 57 h 65"/>
                          <a:gd name="T4" fmla="*/ 7 w 526"/>
                          <a:gd name="T5" fmla="*/ 0 h 65"/>
                          <a:gd name="T6" fmla="*/ 33 w 526"/>
                          <a:gd name="T7" fmla="*/ 57 h 65"/>
                          <a:gd name="T8" fmla="*/ 68 w 526"/>
                          <a:gd name="T9" fmla="*/ 0 h 65"/>
                          <a:gd name="T10" fmla="*/ 68 w 526"/>
                          <a:gd name="T11" fmla="*/ 65 h 65"/>
                          <a:gd name="T12" fmla="*/ 101 w 526"/>
                          <a:gd name="T13" fmla="*/ 9 h 65"/>
                          <a:gd name="T14" fmla="*/ 68 w 526"/>
                          <a:gd name="T15" fmla="*/ 9 h 65"/>
                          <a:gd name="T16" fmla="*/ 68 w 526"/>
                          <a:gd name="T17" fmla="*/ 57 h 65"/>
                          <a:gd name="T18" fmla="*/ 145 w 526"/>
                          <a:gd name="T19" fmla="*/ 0 h 65"/>
                          <a:gd name="T20" fmla="*/ 125 w 526"/>
                          <a:gd name="T21" fmla="*/ 9 h 65"/>
                          <a:gd name="T22" fmla="*/ 125 w 526"/>
                          <a:gd name="T23" fmla="*/ 57 h 65"/>
                          <a:gd name="T24" fmla="*/ 158 w 526"/>
                          <a:gd name="T25" fmla="*/ 65 h 65"/>
                          <a:gd name="T26" fmla="*/ 158 w 526"/>
                          <a:gd name="T27" fmla="*/ 36 h 65"/>
                          <a:gd name="T28" fmla="*/ 145 w 526"/>
                          <a:gd name="T29" fmla="*/ 57 h 65"/>
                          <a:gd name="T30" fmla="*/ 181 w 526"/>
                          <a:gd name="T31" fmla="*/ 57 h 65"/>
                          <a:gd name="T32" fmla="*/ 223 w 526"/>
                          <a:gd name="T33" fmla="*/ 57 h 65"/>
                          <a:gd name="T34" fmla="*/ 190 w 526"/>
                          <a:gd name="T35" fmla="*/ 0 h 65"/>
                          <a:gd name="T36" fmla="*/ 214 w 526"/>
                          <a:gd name="T37" fmla="*/ 57 h 65"/>
                          <a:gd name="T38" fmla="*/ 267 w 526"/>
                          <a:gd name="T39" fmla="*/ 57 h 65"/>
                          <a:gd name="T40" fmla="*/ 242 w 526"/>
                          <a:gd name="T41" fmla="*/ 5 h 65"/>
                          <a:gd name="T42" fmla="*/ 258 w 526"/>
                          <a:gd name="T43" fmla="*/ 57 h 65"/>
                          <a:gd name="T44" fmla="*/ 246 w 526"/>
                          <a:gd name="T45" fmla="*/ 65 h 65"/>
                          <a:gd name="T46" fmla="*/ 283 w 526"/>
                          <a:gd name="T47" fmla="*/ 40 h 65"/>
                          <a:gd name="T48" fmla="*/ 275 w 526"/>
                          <a:gd name="T49" fmla="*/ 57 h 65"/>
                          <a:gd name="T50" fmla="*/ 303 w 526"/>
                          <a:gd name="T51" fmla="*/ 9 h 65"/>
                          <a:gd name="T52" fmla="*/ 336 w 526"/>
                          <a:gd name="T53" fmla="*/ 65 h 65"/>
                          <a:gd name="T54" fmla="*/ 336 w 526"/>
                          <a:gd name="T55" fmla="*/ 0 h 65"/>
                          <a:gd name="T56" fmla="*/ 336 w 526"/>
                          <a:gd name="T57" fmla="*/ 9 h 65"/>
                          <a:gd name="T58" fmla="*/ 310 w 526"/>
                          <a:gd name="T59" fmla="*/ 9 h 65"/>
                          <a:gd name="T60" fmla="*/ 367 w 526"/>
                          <a:gd name="T61" fmla="*/ 0 h 65"/>
                          <a:gd name="T62" fmla="*/ 380 w 526"/>
                          <a:gd name="T63" fmla="*/ 9 h 65"/>
                          <a:gd name="T64" fmla="*/ 363 w 526"/>
                          <a:gd name="T65" fmla="*/ 61 h 65"/>
                          <a:gd name="T66" fmla="*/ 404 w 526"/>
                          <a:gd name="T67" fmla="*/ 61 h 65"/>
                          <a:gd name="T68" fmla="*/ 396 w 526"/>
                          <a:gd name="T69" fmla="*/ 40 h 65"/>
                          <a:gd name="T70" fmla="*/ 432 w 526"/>
                          <a:gd name="T71" fmla="*/ 0 h 65"/>
                          <a:gd name="T72" fmla="*/ 432 w 526"/>
                          <a:gd name="T73" fmla="*/ 65 h 65"/>
                          <a:gd name="T74" fmla="*/ 465 w 526"/>
                          <a:gd name="T75" fmla="*/ 9 h 65"/>
                          <a:gd name="T76" fmla="*/ 432 w 526"/>
                          <a:gd name="T77" fmla="*/ 9 h 65"/>
                          <a:gd name="T78" fmla="*/ 432 w 526"/>
                          <a:gd name="T79" fmla="*/ 57 h 65"/>
                          <a:gd name="T80" fmla="*/ 509 w 526"/>
                          <a:gd name="T81" fmla="*/ 0 h 65"/>
                          <a:gd name="T82" fmla="*/ 488 w 526"/>
                          <a:gd name="T83" fmla="*/ 9 h 65"/>
                          <a:gd name="T84" fmla="*/ 488 w 526"/>
                          <a:gd name="T85" fmla="*/ 57 h 65"/>
                          <a:gd name="T86" fmla="*/ 521 w 526"/>
                          <a:gd name="T87" fmla="*/ 65 h 65"/>
                          <a:gd name="T88" fmla="*/ 521 w 526"/>
                          <a:gd name="T89" fmla="*/ 36 h 65"/>
                          <a:gd name="T90" fmla="*/ 509 w 526"/>
                          <a:gd name="T91" fmla="*/ 57 h 65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</a:cxnLst>
                        <a:rect l="0" t="0" r="r" b="b"/>
                        <a:pathLst>
                          <a:path w="526" h="65">
                            <a:moveTo>
                              <a:pt x="7" y="0"/>
                            </a:moveTo>
                            <a:cubicBezTo>
                              <a:pt x="3" y="0"/>
                              <a:pt x="0" y="4"/>
                              <a:pt x="0" y="9"/>
                            </a:cubicBezTo>
                            <a:cubicBezTo>
                              <a:pt x="0" y="57"/>
                              <a:pt x="0" y="57"/>
                              <a:pt x="0" y="57"/>
                            </a:cubicBezTo>
                            <a:cubicBezTo>
                              <a:pt x="0" y="62"/>
                              <a:pt x="3" y="65"/>
                              <a:pt x="7" y="65"/>
                            </a:cubicBezTo>
                            <a:cubicBezTo>
                              <a:pt x="33" y="65"/>
                              <a:pt x="33" y="65"/>
                              <a:pt x="33" y="65"/>
                            </a:cubicBezTo>
                            <a:cubicBezTo>
                              <a:pt x="37" y="65"/>
                              <a:pt x="41" y="62"/>
                              <a:pt x="41" y="57"/>
                            </a:cubicBezTo>
                            <a:cubicBezTo>
                              <a:pt x="41" y="9"/>
                              <a:pt x="41" y="9"/>
                              <a:pt x="41" y="9"/>
                            </a:cubicBezTo>
                            <a:cubicBezTo>
                              <a:pt x="41" y="4"/>
                              <a:pt x="37" y="0"/>
                              <a:pt x="33" y="0"/>
                            </a:cubicBezTo>
                            <a:lnTo>
                              <a:pt x="7" y="0"/>
                            </a:lnTo>
                            <a:close/>
                            <a:moveTo>
                              <a:pt x="7" y="9"/>
                            </a:moveTo>
                            <a:cubicBezTo>
                              <a:pt x="33" y="9"/>
                              <a:pt x="33" y="9"/>
                              <a:pt x="33" y="9"/>
                            </a:cubicBezTo>
                            <a:cubicBezTo>
                              <a:pt x="33" y="57"/>
                              <a:pt x="33" y="57"/>
                              <a:pt x="33" y="57"/>
                            </a:cubicBezTo>
                            <a:cubicBezTo>
                              <a:pt x="7" y="57"/>
                              <a:pt x="7" y="57"/>
                              <a:pt x="7" y="57"/>
                            </a:cubicBezTo>
                            <a:lnTo>
                              <a:pt x="7" y="9"/>
                            </a:lnTo>
                            <a:close/>
                            <a:moveTo>
                              <a:pt x="68" y="0"/>
                            </a:moveTo>
                            <a:cubicBezTo>
                              <a:pt x="64" y="0"/>
                              <a:pt x="60" y="4"/>
                              <a:pt x="60" y="9"/>
                            </a:cubicBezTo>
                            <a:cubicBezTo>
                              <a:pt x="60" y="57"/>
                              <a:pt x="60" y="57"/>
                              <a:pt x="60" y="57"/>
                            </a:cubicBezTo>
                            <a:cubicBezTo>
                              <a:pt x="60" y="62"/>
                              <a:pt x="64" y="65"/>
                              <a:pt x="68" y="65"/>
                            </a:cubicBezTo>
                            <a:cubicBezTo>
                              <a:pt x="93" y="65"/>
                              <a:pt x="93" y="65"/>
                              <a:pt x="93" y="65"/>
                            </a:cubicBezTo>
                            <a:cubicBezTo>
                              <a:pt x="98" y="65"/>
                              <a:pt x="101" y="62"/>
                              <a:pt x="101" y="57"/>
                            </a:cubicBezTo>
                            <a:cubicBezTo>
                              <a:pt x="101" y="9"/>
                              <a:pt x="101" y="9"/>
                              <a:pt x="101" y="9"/>
                            </a:cubicBezTo>
                            <a:cubicBezTo>
                              <a:pt x="101" y="4"/>
                              <a:pt x="98" y="0"/>
                              <a:pt x="93" y="0"/>
                            </a:cubicBezTo>
                            <a:lnTo>
                              <a:pt x="68" y="0"/>
                            </a:lnTo>
                            <a:close/>
                            <a:moveTo>
                              <a:pt x="68" y="9"/>
                            </a:moveTo>
                            <a:cubicBezTo>
                              <a:pt x="93" y="9"/>
                              <a:pt x="93" y="9"/>
                              <a:pt x="93" y="9"/>
                            </a:cubicBezTo>
                            <a:cubicBezTo>
                              <a:pt x="93" y="57"/>
                              <a:pt x="93" y="57"/>
                              <a:pt x="93" y="57"/>
                            </a:cubicBezTo>
                            <a:cubicBezTo>
                              <a:pt x="68" y="57"/>
                              <a:pt x="68" y="57"/>
                              <a:pt x="68" y="57"/>
                            </a:cubicBezTo>
                            <a:lnTo>
                              <a:pt x="68" y="9"/>
                            </a:lnTo>
                            <a:close/>
                            <a:moveTo>
                              <a:pt x="145" y="57"/>
                            </a:moveTo>
                            <a:cubicBezTo>
                              <a:pt x="145" y="0"/>
                              <a:pt x="145" y="0"/>
                              <a:pt x="145" y="0"/>
                            </a:cubicBezTo>
                            <a:cubicBezTo>
                              <a:pt x="125" y="0"/>
                              <a:pt x="125" y="0"/>
                              <a:pt x="125" y="0"/>
                            </a:cubicBezTo>
                            <a:cubicBezTo>
                              <a:pt x="123" y="0"/>
                              <a:pt x="120" y="1"/>
                              <a:pt x="120" y="5"/>
                            </a:cubicBezTo>
                            <a:cubicBezTo>
                              <a:pt x="120" y="7"/>
                              <a:pt x="123" y="9"/>
                              <a:pt x="125" y="9"/>
                            </a:cubicBezTo>
                            <a:cubicBezTo>
                              <a:pt x="137" y="9"/>
                              <a:pt x="137" y="9"/>
                              <a:pt x="137" y="9"/>
                            </a:cubicBezTo>
                            <a:cubicBezTo>
                              <a:pt x="137" y="57"/>
                              <a:pt x="137" y="57"/>
                              <a:pt x="137" y="57"/>
                            </a:cubicBezTo>
                            <a:cubicBezTo>
                              <a:pt x="125" y="57"/>
                              <a:pt x="125" y="57"/>
                              <a:pt x="125" y="57"/>
                            </a:cubicBezTo>
                            <a:cubicBezTo>
                              <a:pt x="123" y="57"/>
                              <a:pt x="120" y="58"/>
                              <a:pt x="120" y="61"/>
                            </a:cubicBezTo>
                            <a:cubicBezTo>
                              <a:pt x="120" y="64"/>
                              <a:pt x="123" y="65"/>
                              <a:pt x="125" y="65"/>
                            </a:cubicBezTo>
                            <a:cubicBezTo>
                              <a:pt x="158" y="65"/>
                              <a:pt x="158" y="65"/>
                              <a:pt x="158" y="65"/>
                            </a:cubicBezTo>
                            <a:cubicBezTo>
                              <a:pt x="160" y="65"/>
                              <a:pt x="162" y="64"/>
                              <a:pt x="162" y="61"/>
                            </a:cubicBezTo>
                            <a:cubicBezTo>
                              <a:pt x="162" y="40"/>
                              <a:pt x="162" y="40"/>
                              <a:pt x="162" y="40"/>
                            </a:cubicBezTo>
                            <a:cubicBezTo>
                              <a:pt x="162" y="38"/>
                              <a:pt x="161" y="36"/>
                              <a:pt x="158" y="36"/>
                            </a:cubicBezTo>
                            <a:cubicBezTo>
                              <a:pt x="155" y="36"/>
                              <a:pt x="154" y="38"/>
                              <a:pt x="154" y="40"/>
                            </a:cubicBezTo>
                            <a:cubicBezTo>
                              <a:pt x="154" y="57"/>
                              <a:pt x="154" y="57"/>
                              <a:pt x="154" y="57"/>
                            </a:cubicBezTo>
                            <a:lnTo>
                              <a:pt x="145" y="57"/>
                            </a:lnTo>
                            <a:close/>
                            <a:moveTo>
                              <a:pt x="190" y="0"/>
                            </a:moveTo>
                            <a:cubicBezTo>
                              <a:pt x="184" y="0"/>
                              <a:pt x="181" y="4"/>
                              <a:pt x="181" y="9"/>
                            </a:cubicBezTo>
                            <a:cubicBezTo>
                              <a:pt x="181" y="57"/>
                              <a:pt x="181" y="57"/>
                              <a:pt x="181" y="57"/>
                            </a:cubicBezTo>
                            <a:cubicBezTo>
                              <a:pt x="181" y="62"/>
                              <a:pt x="184" y="65"/>
                              <a:pt x="190" y="65"/>
                            </a:cubicBezTo>
                            <a:cubicBezTo>
                              <a:pt x="214" y="65"/>
                              <a:pt x="214" y="65"/>
                              <a:pt x="214" y="65"/>
                            </a:cubicBezTo>
                            <a:cubicBezTo>
                              <a:pt x="219" y="65"/>
                              <a:pt x="223" y="62"/>
                              <a:pt x="223" y="57"/>
                            </a:cubicBezTo>
                            <a:cubicBezTo>
                              <a:pt x="223" y="9"/>
                              <a:pt x="223" y="9"/>
                              <a:pt x="223" y="9"/>
                            </a:cubicBezTo>
                            <a:cubicBezTo>
                              <a:pt x="223" y="4"/>
                              <a:pt x="219" y="0"/>
                              <a:pt x="214" y="0"/>
                            </a:cubicBezTo>
                            <a:lnTo>
                              <a:pt x="190" y="0"/>
                            </a:lnTo>
                            <a:close/>
                            <a:moveTo>
                              <a:pt x="190" y="9"/>
                            </a:moveTo>
                            <a:cubicBezTo>
                              <a:pt x="214" y="9"/>
                              <a:pt x="214" y="9"/>
                              <a:pt x="214" y="9"/>
                            </a:cubicBezTo>
                            <a:cubicBezTo>
                              <a:pt x="214" y="57"/>
                              <a:pt x="214" y="57"/>
                              <a:pt x="214" y="57"/>
                            </a:cubicBezTo>
                            <a:cubicBezTo>
                              <a:pt x="190" y="57"/>
                              <a:pt x="190" y="57"/>
                              <a:pt x="190" y="57"/>
                            </a:cubicBezTo>
                            <a:lnTo>
                              <a:pt x="190" y="9"/>
                            </a:lnTo>
                            <a:close/>
                            <a:moveTo>
                              <a:pt x="267" y="57"/>
                            </a:moveTo>
                            <a:cubicBezTo>
                              <a:pt x="267" y="0"/>
                              <a:pt x="267" y="0"/>
                              <a:pt x="267" y="0"/>
                            </a:cubicBezTo>
                            <a:cubicBezTo>
                              <a:pt x="246" y="0"/>
                              <a:pt x="246" y="0"/>
                              <a:pt x="246" y="0"/>
                            </a:cubicBezTo>
                            <a:cubicBezTo>
                              <a:pt x="244" y="0"/>
                              <a:pt x="242" y="1"/>
                              <a:pt x="242" y="5"/>
                            </a:cubicBezTo>
                            <a:cubicBezTo>
                              <a:pt x="242" y="7"/>
                              <a:pt x="244" y="9"/>
                              <a:pt x="246" y="9"/>
                            </a:cubicBezTo>
                            <a:cubicBezTo>
                              <a:pt x="258" y="9"/>
                              <a:pt x="258" y="9"/>
                              <a:pt x="258" y="9"/>
                            </a:cubicBezTo>
                            <a:cubicBezTo>
                              <a:pt x="258" y="57"/>
                              <a:pt x="258" y="57"/>
                              <a:pt x="258" y="57"/>
                            </a:cubicBezTo>
                            <a:cubicBezTo>
                              <a:pt x="246" y="57"/>
                              <a:pt x="246" y="57"/>
                              <a:pt x="246" y="57"/>
                            </a:cubicBezTo>
                            <a:cubicBezTo>
                              <a:pt x="244" y="57"/>
                              <a:pt x="242" y="58"/>
                              <a:pt x="242" y="61"/>
                            </a:cubicBezTo>
                            <a:cubicBezTo>
                              <a:pt x="242" y="64"/>
                              <a:pt x="244" y="65"/>
                              <a:pt x="246" y="65"/>
                            </a:cubicBezTo>
                            <a:cubicBezTo>
                              <a:pt x="279" y="65"/>
                              <a:pt x="279" y="65"/>
                              <a:pt x="279" y="65"/>
                            </a:cubicBezTo>
                            <a:cubicBezTo>
                              <a:pt x="281" y="65"/>
                              <a:pt x="283" y="64"/>
                              <a:pt x="283" y="61"/>
                            </a:cubicBezTo>
                            <a:cubicBezTo>
                              <a:pt x="283" y="40"/>
                              <a:pt x="283" y="40"/>
                              <a:pt x="283" y="40"/>
                            </a:cubicBezTo>
                            <a:cubicBezTo>
                              <a:pt x="283" y="38"/>
                              <a:pt x="283" y="36"/>
                              <a:pt x="279" y="36"/>
                            </a:cubicBezTo>
                            <a:cubicBezTo>
                              <a:pt x="276" y="36"/>
                              <a:pt x="275" y="38"/>
                              <a:pt x="275" y="40"/>
                            </a:cubicBezTo>
                            <a:cubicBezTo>
                              <a:pt x="275" y="57"/>
                              <a:pt x="275" y="57"/>
                              <a:pt x="275" y="57"/>
                            </a:cubicBezTo>
                            <a:lnTo>
                              <a:pt x="267" y="57"/>
                            </a:lnTo>
                            <a:close/>
                            <a:moveTo>
                              <a:pt x="310" y="0"/>
                            </a:moveTo>
                            <a:cubicBezTo>
                              <a:pt x="306" y="0"/>
                              <a:pt x="303" y="4"/>
                              <a:pt x="303" y="9"/>
                            </a:cubicBezTo>
                            <a:cubicBezTo>
                              <a:pt x="303" y="57"/>
                              <a:pt x="303" y="57"/>
                              <a:pt x="303" y="57"/>
                            </a:cubicBezTo>
                            <a:cubicBezTo>
                              <a:pt x="303" y="62"/>
                              <a:pt x="306" y="65"/>
                              <a:pt x="310" y="65"/>
                            </a:cubicBezTo>
                            <a:cubicBezTo>
                              <a:pt x="336" y="65"/>
                              <a:pt x="336" y="65"/>
                              <a:pt x="336" y="65"/>
                            </a:cubicBezTo>
                            <a:cubicBezTo>
                              <a:pt x="340" y="65"/>
                              <a:pt x="344" y="62"/>
                              <a:pt x="344" y="57"/>
                            </a:cubicBezTo>
                            <a:cubicBezTo>
                              <a:pt x="344" y="9"/>
                              <a:pt x="344" y="9"/>
                              <a:pt x="344" y="9"/>
                            </a:cubicBezTo>
                            <a:cubicBezTo>
                              <a:pt x="344" y="4"/>
                              <a:pt x="340" y="0"/>
                              <a:pt x="336" y="0"/>
                            </a:cubicBezTo>
                            <a:lnTo>
                              <a:pt x="310" y="0"/>
                            </a:lnTo>
                            <a:close/>
                            <a:moveTo>
                              <a:pt x="310" y="9"/>
                            </a:moveTo>
                            <a:cubicBezTo>
                              <a:pt x="336" y="9"/>
                              <a:pt x="336" y="9"/>
                              <a:pt x="336" y="9"/>
                            </a:cubicBezTo>
                            <a:cubicBezTo>
                              <a:pt x="336" y="57"/>
                              <a:pt x="336" y="57"/>
                              <a:pt x="336" y="57"/>
                            </a:cubicBezTo>
                            <a:cubicBezTo>
                              <a:pt x="310" y="57"/>
                              <a:pt x="310" y="57"/>
                              <a:pt x="310" y="57"/>
                            </a:cubicBezTo>
                            <a:lnTo>
                              <a:pt x="310" y="9"/>
                            </a:lnTo>
                            <a:close/>
                            <a:moveTo>
                              <a:pt x="388" y="57"/>
                            </a:moveTo>
                            <a:cubicBezTo>
                              <a:pt x="388" y="0"/>
                              <a:pt x="388" y="0"/>
                              <a:pt x="388" y="0"/>
                            </a:cubicBezTo>
                            <a:cubicBezTo>
                              <a:pt x="367" y="0"/>
                              <a:pt x="367" y="0"/>
                              <a:pt x="367" y="0"/>
                            </a:cubicBezTo>
                            <a:cubicBezTo>
                              <a:pt x="365" y="0"/>
                              <a:pt x="363" y="1"/>
                              <a:pt x="363" y="5"/>
                            </a:cubicBezTo>
                            <a:cubicBezTo>
                              <a:pt x="363" y="7"/>
                              <a:pt x="365" y="9"/>
                              <a:pt x="367" y="9"/>
                            </a:cubicBezTo>
                            <a:cubicBezTo>
                              <a:pt x="380" y="9"/>
                              <a:pt x="380" y="9"/>
                              <a:pt x="380" y="9"/>
                            </a:cubicBezTo>
                            <a:cubicBezTo>
                              <a:pt x="380" y="57"/>
                              <a:pt x="380" y="57"/>
                              <a:pt x="380" y="57"/>
                            </a:cubicBezTo>
                            <a:cubicBezTo>
                              <a:pt x="367" y="57"/>
                              <a:pt x="367" y="57"/>
                              <a:pt x="367" y="57"/>
                            </a:cubicBezTo>
                            <a:cubicBezTo>
                              <a:pt x="365" y="57"/>
                              <a:pt x="363" y="58"/>
                              <a:pt x="363" y="61"/>
                            </a:cubicBezTo>
                            <a:cubicBezTo>
                              <a:pt x="363" y="64"/>
                              <a:pt x="365" y="65"/>
                              <a:pt x="367" y="65"/>
                            </a:cubicBezTo>
                            <a:cubicBezTo>
                              <a:pt x="401" y="65"/>
                              <a:pt x="401" y="65"/>
                              <a:pt x="401" y="65"/>
                            </a:cubicBezTo>
                            <a:cubicBezTo>
                              <a:pt x="402" y="65"/>
                              <a:pt x="404" y="64"/>
                              <a:pt x="404" y="61"/>
                            </a:cubicBezTo>
                            <a:cubicBezTo>
                              <a:pt x="404" y="40"/>
                              <a:pt x="404" y="40"/>
                              <a:pt x="404" y="40"/>
                            </a:cubicBezTo>
                            <a:cubicBezTo>
                              <a:pt x="404" y="38"/>
                              <a:pt x="403" y="36"/>
                              <a:pt x="401" y="36"/>
                            </a:cubicBezTo>
                            <a:cubicBezTo>
                              <a:pt x="397" y="36"/>
                              <a:pt x="396" y="38"/>
                              <a:pt x="396" y="40"/>
                            </a:cubicBezTo>
                            <a:cubicBezTo>
                              <a:pt x="396" y="57"/>
                              <a:pt x="396" y="57"/>
                              <a:pt x="396" y="57"/>
                            </a:cubicBezTo>
                            <a:lnTo>
                              <a:pt x="388" y="57"/>
                            </a:lnTo>
                            <a:close/>
                            <a:moveTo>
                              <a:pt x="432" y="0"/>
                            </a:moveTo>
                            <a:cubicBezTo>
                              <a:pt x="428" y="0"/>
                              <a:pt x="423" y="4"/>
                              <a:pt x="423" y="9"/>
                            </a:cubicBezTo>
                            <a:cubicBezTo>
                              <a:pt x="423" y="57"/>
                              <a:pt x="423" y="57"/>
                              <a:pt x="423" y="57"/>
                            </a:cubicBezTo>
                            <a:cubicBezTo>
                              <a:pt x="423" y="62"/>
                              <a:pt x="427" y="65"/>
                              <a:pt x="432" y="65"/>
                            </a:cubicBezTo>
                            <a:cubicBezTo>
                              <a:pt x="457" y="65"/>
                              <a:pt x="457" y="65"/>
                              <a:pt x="457" y="65"/>
                            </a:cubicBezTo>
                            <a:cubicBezTo>
                              <a:pt x="461" y="65"/>
                              <a:pt x="465" y="62"/>
                              <a:pt x="465" y="57"/>
                            </a:cubicBezTo>
                            <a:cubicBezTo>
                              <a:pt x="465" y="9"/>
                              <a:pt x="465" y="9"/>
                              <a:pt x="465" y="9"/>
                            </a:cubicBezTo>
                            <a:cubicBezTo>
                              <a:pt x="465" y="4"/>
                              <a:pt x="461" y="0"/>
                              <a:pt x="457" y="0"/>
                            </a:cubicBezTo>
                            <a:lnTo>
                              <a:pt x="432" y="0"/>
                            </a:lnTo>
                            <a:close/>
                            <a:moveTo>
                              <a:pt x="432" y="9"/>
                            </a:moveTo>
                            <a:cubicBezTo>
                              <a:pt x="457" y="9"/>
                              <a:pt x="457" y="9"/>
                              <a:pt x="457" y="9"/>
                            </a:cubicBezTo>
                            <a:cubicBezTo>
                              <a:pt x="457" y="57"/>
                              <a:pt x="457" y="57"/>
                              <a:pt x="457" y="57"/>
                            </a:cubicBezTo>
                            <a:cubicBezTo>
                              <a:pt x="432" y="57"/>
                              <a:pt x="432" y="57"/>
                              <a:pt x="432" y="57"/>
                            </a:cubicBezTo>
                            <a:lnTo>
                              <a:pt x="432" y="9"/>
                            </a:lnTo>
                            <a:close/>
                            <a:moveTo>
                              <a:pt x="509" y="57"/>
                            </a:moveTo>
                            <a:cubicBezTo>
                              <a:pt x="509" y="0"/>
                              <a:pt x="509" y="0"/>
                              <a:pt x="509" y="0"/>
                            </a:cubicBezTo>
                            <a:cubicBezTo>
                              <a:pt x="488" y="0"/>
                              <a:pt x="488" y="0"/>
                              <a:pt x="488" y="0"/>
                            </a:cubicBezTo>
                            <a:cubicBezTo>
                              <a:pt x="486" y="0"/>
                              <a:pt x="484" y="1"/>
                              <a:pt x="484" y="5"/>
                            </a:cubicBezTo>
                            <a:cubicBezTo>
                              <a:pt x="484" y="7"/>
                              <a:pt x="486" y="9"/>
                              <a:pt x="488" y="9"/>
                            </a:cubicBezTo>
                            <a:cubicBezTo>
                              <a:pt x="500" y="9"/>
                              <a:pt x="500" y="9"/>
                              <a:pt x="500" y="9"/>
                            </a:cubicBezTo>
                            <a:cubicBezTo>
                              <a:pt x="500" y="57"/>
                              <a:pt x="500" y="57"/>
                              <a:pt x="500" y="57"/>
                            </a:cubicBezTo>
                            <a:cubicBezTo>
                              <a:pt x="488" y="57"/>
                              <a:pt x="488" y="57"/>
                              <a:pt x="488" y="57"/>
                            </a:cubicBezTo>
                            <a:cubicBezTo>
                              <a:pt x="486" y="57"/>
                              <a:pt x="484" y="58"/>
                              <a:pt x="484" y="61"/>
                            </a:cubicBezTo>
                            <a:cubicBezTo>
                              <a:pt x="484" y="64"/>
                              <a:pt x="486" y="65"/>
                              <a:pt x="488" y="65"/>
                            </a:cubicBezTo>
                            <a:cubicBezTo>
                              <a:pt x="521" y="65"/>
                              <a:pt x="521" y="65"/>
                              <a:pt x="521" y="65"/>
                            </a:cubicBezTo>
                            <a:cubicBezTo>
                              <a:pt x="524" y="65"/>
                              <a:pt x="526" y="64"/>
                              <a:pt x="526" y="61"/>
                            </a:cubicBezTo>
                            <a:cubicBezTo>
                              <a:pt x="526" y="40"/>
                              <a:pt x="526" y="40"/>
                              <a:pt x="526" y="40"/>
                            </a:cubicBezTo>
                            <a:cubicBezTo>
                              <a:pt x="526" y="38"/>
                              <a:pt x="525" y="36"/>
                              <a:pt x="521" y="36"/>
                            </a:cubicBezTo>
                            <a:cubicBezTo>
                              <a:pt x="519" y="36"/>
                              <a:pt x="517" y="38"/>
                              <a:pt x="517" y="40"/>
                            </a:cubicBezTo>
                            <a:cubicBezTo>
                              <a:pt x="517" y="57"/>
                              <a:pt x="517" y="57"/>
                              <a:pt x="517" y="57"/>
                            </a:cubicBezTo>
                            <a:lnTo>
                              <a:pt x="509" y="57"/>
                            </a:lnTo>
                            <a:close/>
                          </a:path>
                        </a:pathLst>
                      </a:custGeom>
                      <a:solidFill>
                        <a:schemeClr val="tx1">
                          <a:alpha val="3300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3260" tIns="46630" rIns="93260" bIns="4663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defTabSz="951304">
                          <a:defRPr/>
                        </a:pPr>
                        <a:endParaRPr lang="en-US" sz="2856" kern="0">
                          <a:solidFill>
                            <a:srgbClr val="353535"/>
                          </a:solidFill>
                          <a:latin typeface="Segoe UI Semibold" panose="020B0702040204020203" pitchFamily="34" charset="0"/>
                        </a:endParaRPr>
                      </a:p>
                    </p:txBody>
                  </p:sp>
                  <p:sp>
                    <p:nvSpPr>
                      <p:cNvPr id="280" name="Freeform 88">
                        <a:extLst>
                          <a:ext uri="{FF2B5EF4-FFF2-40B4-BE49-F238E27FC236}">
                            <a16:creationId xmlns:a16="http://schemas.microsoft.com/office/drawing/2014/main" id="{2B37EB06-9F15-4DFF-81DD-3BF16FE464A6}"/>
                          </a:ext>
                        </a:extLst>
                      </p:cNvPr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8240074" y="3595137"/>
                        <a:ext cx="1702503" cy="211421"/>
                      </a:xfrm>
                      <a:custGeom>
                        <a:avLst/>
                        <a:gdLst>
                          <a:gd name="T0" fmla="*/ 0 w 526"/>
                          <a:gd name="T1" fmla="*/ 57 h 65"/>
                          <a:gd name="T2" fmla="*/ 41 w 526"/>
                          <a:gd name="T3" fmla="*/ 57 h 65"/>
                          <a:gd name="T4" fmla="*/ 7 w 526"/>
                          <a:gd name="T5" fmla="*/ 0 h 65"/>
                          <a:gd name="T6" fmla="*/ 33 w 526"/>
                          <a:gd name="T7" fmla="*/ 57 h 65"/>
                          <a:gd name="T8" fmla="*/ 68 w 526"/>
                          <a:gd name="T9" fmla="*/ 0 h 65"/>
                          <a:gd name="T10" fmla="*/ 68 w 526"/>
                          <a:gd name="T11" fmla="*/ 65 h 65"/>
                          <a:gd name="T12" fmla="*/ 101 w 526"/>
                          <a:gd name="T13" fmla="*/ 9 h 65"/>
                          <a:gd name="T14" fmla="*/ 68 w 526"/>
                          <a:gd name="T15" fmla="*/ 9 h 65"/>
                          <a:gd name="T16" fmla="*/ 68 w 526"/>
                          <a:gd name="T17" fmla="*/ 57 h 65"/>
                          <a:gd name="T18" fmla="*/ 145 w 526"/>
                          <a:gd name="T19" fmla="*/ 0 h 65"/>
                          <a:gd name="T20" fmla="*/ 125 w 526"/>
                          <a:gd name="T21" fmla="*/ 9 h 65"/>
                          <a:gd name="T22" fmla="*/ 125 w 526"/>
                          <a:gd name="T23" fmla="*/ 57 h 65"/>
                          <a:gd name="T24" fmla="*/ 158 w 526"/>
                          <a:gd name="T25" fmla="*/ 65 h 65"/>
                          <a:gd name="T26" fmla="*/ 158 w 526"/>
                          <a:gd name="T27" fmla="*/ 36 h 65"/>
                          <a:gd name="T28" fmla="*/ 145 w 526"/>
                          <a:gd name="T29" fmla="*/ 57 h 65"/>
                          <a:gd name="T30" fmla="*/ 181 w 526"/>
                          <a:gd name="T31" fmla="*/ 57 h 65"/>
                          <a:gd name="T32" fmla="*/ 223 w 526"/>
                          <a:gd name="T33" fmla="*/ 57 h 65"/>
                          <a:gd name="T34" fmla="*/ 190 w 526"/>
                          <a:gd name="T35" fmla="*/ 0 h 65"/>
                          <a:gd name="T36" fmla="*/ 214 w 526"/>
                          <a:gd name="T37" fmla="*/ 57 h 65"/>
                          <a:gd name="T38" fmla="*/ 267 w 526"/>
                          <a:gd name="T39" fmla="*/ 57 h 65"/>
                          <a:gd name="T40" fmla="*/ 242 w 526"/>
                          <a:gd name="T41" fmla="*/ 5 h 65"/>
                          <a:gd name="T42" fmla="*/ 258 w 526"/>
                          <a:gd name="T43" fmla="*/ 57 h 65"/>
                          <a:gd name="T44" fmla="*/ 246 w 526"/>
                          <a:gd name="T45" fmla="*/ 65 h 65"/>
                          <a:gd name="T46" fmla="*/ 283 w 526"/>
                          <a:gd name="T47" fmla="*/ 40 h 65"/>
                          <a:gd name="T48" fmla="*/ 275 w 526"/>
                          <a:gd name="T49" fmla="*/ 57 h 65"/>
                          <a:gd name="T50" fmla="*/ 303 w 526"/>
                          <a:gd name="T51" fmla="*/ 9 h 65"/>
                          <a:gd name="T52" fmla="*/ 336 w 526"/>
                          <a:gd name="T53" fmla="*/ 65 h 65"/>
                          <a:gd name="T54" fmla="*/ 336 w 526"/>
                          <a:gd name="T55" fmla="*/ 0 h 65"/>
                          <a:gd name="T56" fmla="*/ 336 w 526"/>
                          <a:gd name="T57" fmla="*/ 9 h 65"/>
                          <a:gd name="T58" fmla="*/ 310 w 526"/>
                          <a:gd name="T59" fmla="*/ 9 h 65"/>
                          <a:gd name="T60" fmla="*/ 367 w 526"/>
                          <a:gd name="T61" fmla="*/ 0 h 65"/>
                          <a:gd name="T62" fmla="*/ 380 w 526"/>
                          <a:gd name="T63" fmla="*/ 9 h 65"/>
                          <a:gd name="T64" fmla="*/ 363 w 526"/>
                          <a:gd name="T65" fmla="*/ 61 h 65"/>
                          <a:gd name="T66" fmla="*/ 404 w 526"/>
                          <a:gd name="T67" fmla="*/ 61 h 65"/>
                          <a:gd name="T68" fmla="*/ 396 w 526"/>
                          <a:gd name="T69" fmla="*/ 40 h 65"/>
                          <a:gd name="T70" fmla="*/ 432 w 526"/>
                          <a:gd name="T71" fmla="*/ 0 h 65"/>
                          <a:gd name="T72" fmla="*/ 432 w 526"/>
                          <a:gd name="T73" fmla="*/ 65 h 65"/>
                          <a:gd name="T74" fmla="*/ 465 w 526"/>
                          <a:gd name="T75" fmla="*/ 9 h 65"/>
                          <a:gd name="T76" fmla="*/ 432 w 526"/>
                          <a:gd name="T77" fmla="*/ 9 h 65"/>
                          <a:gd name="T78" fmla="*/ 432 w 526"/>
                          <a:gd name="T79" fmla="*/ 57 h 65"/>
                          <a:gd name="T80" fmla="*/ 509 w 526"/>
                          <a:gd name="T81" fmla="*/ 0 h 65"/>
                          <a:gd name="T82" fmla="*/ 488 w 526"/>
                          <a:gd name="T83" fmla="*/ 9 h 65"/>
                          <a:gd name="T84" fmla="*/ 488 w 526"/>
                          <a:gd name="T85" fmla="*/ 57 h 65"/>
                          <a:gd name="T86" fmla="*/ 521 w 526"/>
                          <a:gd name="T87" fmla="*/ 65 h 65"/>
                          <a:gd name="T88" fmla="*/ 521 w 526"/>
                          <a:gd name="T89" fmla="*/ 36 h 65"/>
                          <a:gd name="T90" fmla="*/ 509 w 526"/>
                          <a:gd name="T91" fmla="*/ 57 h 65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</a:cxnLst>
                        <a:rect l="0" t="0" r="r" b="b"/>
                        <a:pathLst>
                          <a:path w="526" h="65">
                            <a:moveTo>
                              <a:pt x="7" y="0"/>
                            </a:moveTo>
                            <a:cubicBezTo>
                              <a:pt x="3" y="0"/>
                              <a:pt x="0" y="4"/>
                              <a:pt x="0" y="9"/>
                            </a:cubicBezTo>
                            <a:cubicBezTo>
                              <a:pt x="0" y="57"/>
                              <a:pt x="0" y="57"/>
                              <a:pt x="0" y="57"/>
                            </a:cubicBezTo>
                            <a:cubicBezTo>
                              <a:pt x="0" y="62"/>
                              <a:pt x="3" y="65"/>
                              <a:pt x="7" y="65"/>
                            </a:cubicBezTo>
                            <a:cubicBezTo>
                              <a:pt x="33" y="65"/>
                              <a:pt x="33" y="65"/>
                              <a:pt x="33" y="65"/>
                            </a:cubicBezTo>
                            <a:cubicBezTo>
                              <a:pt x="37" y="65"/>
                              <a:pt x="41" y="62"/>
                              <a:pt x="41" y="57"/>
                            </a:cubicBezTo>
                            <a:cubicBezTo>
                              <a:pt x="41" y="9"/>
                              <a:pt x="41" y="9"/>
                              <a:pt x="41" y="9"/>
                            </a:cubicBezTo>
                            <a:cubicBezTo>
                              <a:pt x="41" y="4"/>
                              <a:pt x="37" y="0"/>
                              <a:pt x="33" y="0"/>
                            </a:cubicBezTo>
                            <a:lnTo>
                              <a:pt x="7" y="0"/>
                            </a:lnTo>
                            <a:close/>
                            <a:moveTo>
                              <a:pt x="7" y="9"/>
                            </a:moveTo>
                            <a:cubicBezTo>
                              <a:pt x="33" y="9"/>
                              <a:pt x="33" y="9"/>
                              <a:pt x="33" y="9"/>
                            </a:cubicBezTo>
                            <a:cubicBezTo>
                              <a:pt x="33" y="57"/>
                              <a:pt x="33" y="57"/>
                              <a:pt x="33" y="57"/>
                            </a:cubicBezTo>
                            <a:cubicBezTo>
                              <a:pt x="7" y="57"/>
                              <a:pt x="7" y="57"/>
                              <a:pt x="7" y="57"/>
                            </a:cubicBezTo>
                            <a:lnTo>
                              <a:pt x="7" y="9"/>
                            </a:lnTo>
                            <a:close/>
                            <a:moveTo>
                              <a:pt x="68" y="0"/>
                            </a:moveTo>
                            <a:cubicBezTo>
                              <a:pt x="64" y="0"/>
                              <a:pt x="60" y="4"/>
                              <a:pt x="60" y="9"/>
                            </a:cubicBezTo>
                            <a:cubicBezTo>
                              <a:pt x="60" y="57"/>
                              <a:pt x="60" y="57"/>
                              <a:pt x="60" y="57"/>
                            </a:cubicBezTo>
                            <a:cubicBezTo>
                              <a:pt x="60" y="62"/>
                              <a:pt x="64" y="65"/>
                              <a:pt x="68" y="65"/>
                            </a:cubicBezTo>
                            <a:cubicBezTo>
                              <a:pt x="93" y="65"/>
                              <a:pt x="93" y="65"/>
                              <a:pt x="93" y="65"/>
                            </a:cubicBezTo>
                            <a:cubicBezTo>
                              <a:pt x="98" y="65"/>
                              <a:pt x="101" y="62"/>
                              <a:pt x="101" y="57"/>
                            </a:cubicBezTo>
                            <a:cubicBezTo>
                              <a:pt x="101" y="9"/>
                              <a:pt x="101" y="9"/>
                              <a:pt x="101" y="9"/>
                            </a:cubicBezTo>
                            <a:cubicBezTo>
                              <a:pt x="101" y="4"/>
                              <a:pt x="98" y="0"/>
                              <a:pt x="93" y="0"/>
                            </a:cubicBezTo>
                            <a:lnTo>
                              <a:pt x="68" y="0"/>
                            </a:lnTo>
                            <a:close/>
                            <a:moveTo>
                              <a:pt x="68" y="9"/>
                            </a:moveTo>
                            <a:cubicBezTo>
                              <a:pt x="93" y="9"/>
                              <a:pt x="93" y="9"/>
                              <a:pt x="93" y="9"/>
                            </a:cubicBezTo>
                            <a:cubicBezTo>
                              <a:pt x="93" y="57"/>
                              <a:pt x="93" y="57"/>
                              <a:pt x="93" y="57"/>
                            </a:cubicBezTo>
                            <a:cubicBezTo>
                              <a:pt x="68" y="57"/>
                              <a:pt x="68" y="57"/>
                              <a:pt x="68" y="57"/>
                            </a:cubicBezTo>
                            <a:lnTo>
                              <a:pt x="68" y="9"/>
                            </a:lnTo>
                            <a:close/>
                            <a:moveTo>
                              <a:pt x="145" y="57"/>
                            </a:moveTo>
                            <a:cubicBezTo>
                              <a:pt x="145" y="0"/>
                              <a:pt x="145" y="0"/>
                              <a:pt x="145" y="0"/>
                            </a:cubicBezTo>
                            <a:cubicBezTo>
                              <a:pt x="125" y="0"/>
                              <a:pt x="125" y="0"/>
                              <a:pt x="125" y="0"/>
                            </a:cubicBezTo>
                            <a:cubicBezTo>
                              <a:pt x="123" y="0"/>
                              <a:pt x="120" y="1"/>
                              <a:pt x="120" y="5"/>
                            </a:cubicBezTo>
                            <a:cubicBezTo>
                              <a:pt x="120" y="7"/>
                              <a:pt x="123" y="9"/>
                              <a:pt x="125" y="9"/>
                            </a:cubicBezTo>
                            <a:cubicBezTo>
                              <a:pt x="137" y="9"/>
                              <a:pt x="137" y="9"/>
                              <a:pt x="137" y="9"/>
                            </a:cubicBezTo>
                            <a:cubicBezTo>
                              <a:pt x="137" y="57"/>
                              <a:pt x="137" y="57"/>
                              <a:pt x="137" y="57"/>
                            </a:cubicBezTo>
                            <a:cubicBezTo>
                              <a:pt x="125" y="57"/>
                              <a:pt x="125" y="57"/>
                              <a:pt x="125" y="57"/>
                            </a:cubicBezTo>
                            <a:cubicBezTo>
                              <a:pt x="123" y="57"/>
                              <a:pt x="120" y="58"/>
                              <a:pt x="120" y="61"/>
                            </a:cubicBezTo>
                            <a:cubicBezTo>
                              <a:pt x="120" y="64"/>
                              <a:pt x="123" y="65"/>
                              <a:pt x="125" y="65"/>
                            </a:cubicBezTo>
                            <a:cubicBezTo>
                              <a:pt x="158" y="65"/>
                              <a:pt x="158" y="65"/>
                              <a:pt x="158" y="65"/>
                            </a:cubicBezTo>
                            <a:cubicBezTo>
                              <a:pt x="160" y="65"/>
                              <a:pt x="162" y="64"/>
                              <a:pt x="162" y="61"/>
                            </a:cubicBezTo>
                            <a:cubicBezTo>
                              <a:pt x="162" y="40"/>
                              <a:pt x="162" y="40"/>
                              <a:pt x="162" y="40"/>
                            </a:cubicBezTo>
                            <a:cubicBezTo>
                              <a:pt x="162" y="38"/>
                              <a:pt x="161" y="36"/>
                              <a:pt x="158" y="36"/>
                            </a:cubicBezTo>
                            <a:cubicBezTo>
                              <a:pt x="155" y="36"/>
                              <a:pt x="154" y="38"/>
                              <a:pt x="154" y="40"/>
                            </a:cubicBezTo>
                            <a:cubicBezTo>
                              <a:pt x="154" y="57"/>
                              <a:pt x="154" y="57"/>
                              <a:pt x="154" y="57"/>
                            </a:cubicBezTo>
                            <a:lnTo>
                              <a:pt x="145" y="57"/>
                            </a:lnTo>
                            <a:close/>
                            <a:moveTo>
                              <a:pt x="190" y="0"/>
                            </a:moveTo>
                            <a:cubicBezTo>
                              <a:pt x="184" y="0"/>
                              <a:pt x="181" y="4"/>
                              <a:pt x="181" y="9"/>
                            </a:cubicBezTo>
                            <a:cubicBezTo>
                              <a:pt x="181" y="57"/>
                              <a:pt x="181" y="57"/>
                              <a:pt x="181" y="57"/>
                            </a:cubicBezTo>
                            <a:cubicBezTo>
                              <a:pt x="181" y="62"/>
                              <a:pt x="184" y="65"/>
                              <a:pt x="190" y="65"/>
                            </a:cubicBezTo>
                            <a:cubicBezTo>
                              <a:pt x="214" y="65"/>
                              <a:pt x="214" y="65"/>
                              <a:pt x="214" y="65"/>
                            </a:cubicBezTo>
                            <a:cubicBezTo>
                              <a:pt x="219" y="65"/>
                              <a:pt x="223" y="62"/>
                              <a:pt x="223" y="57"/>
                            </a:cubicBezTo>
                            <a:cubicBezTo>
                              <a:pt x="223" y="9"/>
                              <a:pt x="223" y="9"/>
                              <a:pt x="223" y="9"/>
                            </a:cubicBezTo>
                            <a:cubicBezTo>
                              <a:pt x="223" y="4"/>
                              <a:pt x="219" y="0"/>
                              <a:pt x="214" y="0"/>
                            </a:cubicBezTo>
                            <a:lnTo>
                              <a:pt x="190" y="0"/>
                            </a:lnTo>
                            <a:close/>
                            <a:moveTo>
                              <a:pt x="190" y="9"/>
                            </a:moveTo>
                            <a:cubicBezTo>
                              <a:pt x="214" y="9"/>
                              <a:pt x="214" y="9"/>
                              <a:pt x="214" y="9"/>
                            </a:cubicBezTo>
                            <a:cubicBezTo>
                              <a:pt x="214" y="57"/>
                              <a:pt x="214" y="57"/>
                              <a:pt x="214" y="57"/>
                            </a:cubicBezTo>
                            <a:cubicBezTo>
                              <a:pt x="190" y="57"/>
                              <a:pt x="190" y="57"/>
                              <a:pt x="190" y="57"/>
                            </a:cubicBezTo>
                            <a:lnTo>
                              <a:pt x="190" y="9"/>
                            </a:lnTo>
                            <a:close/>
                            <a:moveTo>
                              <a:pt x="267" y="57"/>
                            </a:moveTo>
                            <a:cubicBezTo>
                              <a:pt x="267" y="0"/>
                              <a:pt x="267" y="0"/>
                              <a:pt x="267" y="0"/>
                            </a:cubicBezTo>
                            <a:cubicBezTo>
                              <a:pt x="246" y="0"/>
                              <a:pt x="246" y="0"/>
                              <a:pt x="246" y="0"/>
                            </a:cubicBezTo>
                            <a:cubicBezTo>
                              <a:pt x="244" y="0"/>
                              <a:pt x="242" y="1"/>
                              <a:pt x="242" y="5"/>
                            </a:cubicBezTo>
                            <a:cubicBezTo>
                              <a:pt x="242" y="7"/>
                              <a:pt x="244" y="9"/>
                              <a:pt x="246" y="9"/>
                            </a:cubicBezTo>
                            <a:cubicBezTo>
                              <a:pt x="258" y="9"/>
                              <a:pt x="258" y="9"/>
                              <a:pt x="258" y="9"/>
                            </a:cubicBezTo>
                            <a:cubicBezTo>
                              <a:pt x="258" y="57"/>
                              <a:pt x="258" y="57"/>
                              <a:pt x="258" y="57"/>
                            </a:cubicBezTo>
                            <a:cubicBezTo>
                              <a:pt x="246" y="57"/>
                              <a:pt x="246" y="57"/>
                              <a:pt x="246" y="57"/>
                            </a:cubicBezTo>
                            <a:cubicBezTo>
                              <a:pt x="244" y="57"/>
                              <a:pt x="242" y="58"/>
                              <a:pt x="242" y="61"/>
                            </a:cubicBezTo>
                            <a:cubicBezTo>
                              <a:pt x="242" y="64"/>
                              <a:pt x="244" y="65"/>
                              <a:pt x="246" y="65"/>
                            </a:cubicBezTo>
                            <a:cubicBezTo>
                              <a:pt x="279" y="65"/>
                              <a:pt x="279" y="65"/>
                              <a:pt x="279" y="65"/>
                            </a:cubicBezTo>
                            <a:cubicBezTo>
                              <a:pt x="281" y="65"/>
                              <a:pt x="283" y="64"/>
                              <a:pt x="283" y="61"/>
                            </a:cubicBezTo>
                            <a:cubicBezTo>
                              <a:pt x="283" y="40"/>
                              <a:pt x="283" y="40"/>
                              <a:pt x="283" y="40"/>
                            </a:cubicBezTo>
                            <a:cubicBezTo>
                              <a:pt x="283" y="38"/>
                              <a:pt x="283" y="36"/>
                              <a:pt x="279" y="36"/>
                            </a:cubicBezTo>
                            <a:cubicBezTo>
                              <a:pt x="276" y="36"/>
                              <a:pt x="275" y="38"/>
                              <a:pt x="275" y="40"/>
                            </a:cubicBezTo>
                            <a:cubicBezTo>
                              <a:pt x="275" y="57"/>
                              <a:pt x="275" y="57"/>
                              <a:pt x="275" y="57"/>
                            </a:cubicBezTo>
                            <a:lnTo>
                              <a:pt x="267" y="57"/>
                            </a:lnTo>
                            <a:close/>
                            <a:moveTo>
                              <a:pt x="310" y="0"/>
                            </a:moveTo>
                            <a:cubicBezTo>
                              <a:pt x="306" y="0"/>
                              <a:pt x="303" y="4"/>
                              <a:pt x="303" y="9"/>
                            </a:cubicBezTo>
                            <a:cubicBezTo>
                              <a:pt x="303" y="57"/>
                              <a:pt x="303" y="57"/>
                              <a:pt x="303" y="57"/>
                            </a:cubicBezTo>
                            <a:cubicBezTo>
                              <a:pt x="303" y="62"/>
                              <a:pt x="306" y="65"/>
                              <a:pt x="310" y="65"/>
                            </a:cubicBezTo>
                            <a:cubicBezTo>
                              <a:pt x="336" y="65"/>
                              <a:pt x="336" y="65"/>
                              <a:pt x="336" y="65"/>
                            </a:cubicBezTo>
                            <a:cubicBezTo>
                              <a:pt x="340" y="65"/>
                              <a:pt x="344" y="62"/>
                              <a:pt x="344" y="57"/>
                            </a:cubicBezTo>
                            <a:cubicBezTo>
                              <a:pt x="344" y="9"/>
                              <a:pt x="344" y="9"/>
                              <a:pt x="344" y="9"/>
                            </a:cubicBezTo>
                            <a:cubicBezTo>
                              <a:pt x="344" y="4"/>
                              <a:pt x="340" y="0"/>
                              <a:pt x="336" y="0"/>
                            </a:cubicBezTo>
                            <a:lnTo>
                              <a:pt x="310" y="0"/>
                            </a:lnTo>
                            <a:close/>
                            <a:moveTo>
                              <a:pt x="310" y="9"/>
                            </a:moveTo>
                            <a:cubicBezTo>
                              <a:pt x="336" y="9"/>
                              <a:pt x="336" y="9"/>
                              <a:pt x="336" y="9"/>
                            </a:cubicBezTo>
                            <a:cubicBezTo>
                              <a:pt x="336" y="57"/>
                              <a:pt x="336" y="57"/>
                              <a:pt x="336" y="57"/>
                            </a:cubicBezTo>
                            <a:cubicBezTo>
                              <a:pt x="310" y="57"/>
                              <a:pt x="310" y="57"/>
                              <a:pt x="310" y="57"/>
                            </a:cubicBezTo>
                            <a:lnTo>
                              <a:pt x="310" y="9"/>
                            </a:lnTo>
                            <a:close/>
                            <a:moveTo>
                              <a:pt x="388" y="57"/>
                            </a:moveTo>
                            <a:cubicBezTo>
                              <a:pt x="388" y="0"/>
                              <a:pt x="388" y="0"/>
                              <a:pt x="388" y="0"/>
                            </a:cubicBezTo>
                            <a:cubicBezTo>
                              <a:pt x="367" y="0"/>
                              <a:pt x="367" y="0"/>
                              <a:pt x="367" y="0"/>
                            </a:cubicBezTo>
                            <a:cubicBezTo>
                              <a:pt x="365" y="0"/>
                              <a:pt x="363" y="1"/>
                              <a:pt x="363" y="5"/>
                            </a:cubicBezTo>
                            <a:cubicBezTo>
                              <a:pt x="363" y="7"/>
                              <a:pt x="365" y="9"/>
                              <a:pt x="367" y="9"/>
                            </a:cubicBezTo>
                            <a:cubicBezTo>
                              <a:pt x="380" y="9"/>
                              <a:pt x="380" y="9"/>
                              <a:pt x="380" y="9"/>
                            </a:cubicBezTo>
                            <a:cubicBezTo>
                              <a:pt x="380" y="57"/>
                              <a:pt x="380" y="57"/>
                              <a:pt x="380" y="57"/>
                            </a:cubicBezTo>
                            <a:cubicBezTo>
                              <a:pt x="367" y="57"/>
                              <a:pt x="367" y="57"/>
                              <a:pt x="367" y="57"/>
                            </a:cubicBezTo>
                            <a:cubicBezTo>
                              <a:pt x="365" y="57"/>
                              <a:pt x="363" y="58"/>
                              <a:pt x="363" y="61"/>
                            </a:cubicBezTo>
                            <a:cubicBezTo>
                              <a:pt x="363" y="64"/>
                              <a:pt x="365" y="65"/>
                              <a:pt x="367" y="65"/>
                            </a:cubicBezTo>
                            <a:cubicBezTo>
                              <a:pt x="401" y="65"/>
                              <a:pt x="401" y="65"/>
                              <a:pt x="401" y="65"/>
                            </a:cubicBezTo>
                            <a:cubicBezTo>
                              <a:pt x="402" y="65"/>
                              <a:pt x="404" y="64"/>
                              <a:pt x="404" y="61"/>
                            </a:cubicBezTo>
                            <a:cubicBezTo>
                              <a:pt x="404" y="40"/>
                              <a:pt x="404" y="40"/>
                              <a:pt x="404" y="40"/>
                            </a:cubicBezTo>
                            <a:cubicBezTo>
                              <a:pt x="404" y="38"/>
                              <a:pt x="403" y="36"/>
                              <a:pt x="401" y="36"/>
                            </a:cubicBezTo>
                            <a:cubicBezTo>
                              <a:pt x="397" y="36"/>
                              <a:pt x="396" y="38"/>
                              <a:pt x="396" y="40"/>
                            </a:cubicBezTo>
                            <a:cubicBezTo>
                              <a:pt x="396" y="57"/>
                              <a:pt x="396" y="57"/>
                              <a:pt x="396" y="57"/>
                            </a:cubicBezTo>
                            <a:lnTo>
                              <a:pt x="388" y="57"/>
                            </a:lnTo>
                            <a:close/>
                            <a:moveTo>
                              <a:pt x="432" y="0"/>
                            </a:moveTo>
                            <a:cubicBezTo>
                              <a:pt x="428" y="0"/>
                              <a:pt x="423" y="4"/>
                              <a:pt x="423" y="9"/>
                            </a:cubicBezTo>
                            <a:cubicBezTo>
                              <a:pt x="423" y="57"/>
                              <a:pt x="423" y="57"/>
                              <a:pt x="423" y="57"/>
                            </a:cubicBezTo>
                            <a:cubicBezTo>
                              <a:pt x="423" y="62"/>
                              <a:pt x="427" y="65"/>
                              <a:pt x="432" y="65"/>
                            </a:cubicBezTo>
                            <a:cubicBezTo>
                              <a:pt x="457" y="65"/>
                              <a:pt x="457" y="65"/>
                              <a:pt x="457" y="65"/>
                            </a:cubicBezTo>
                            <a:cubicBezTo>
                              <a:pt x="461" y="65"/>
                              <a:pt x="465" y="62"/>
                              <a:pt x="465" y="57"/>
                            </a:cubicBezTo>
                            <a:cubicBezTo>
                              <a:pt x="465" y="9"/>
                              <a:pt x="465" y="9"/>
                              <a:pt x="465" y="9"/>
                            </a:cubicBezTo>
                            <a:cubicBezTo>
                              <a:pt x="465" y="4"/>
                              <a:pt x="461" y="0"/>
                              <a:pt x="457" y="0"/>
                            </a:cubicBezTo>
                            <a:lnTo>
                              <a:pt x="432" y="0"/>
                            </a:lnTo>
                            <a:close/>
                            <a:moveTo>
                              <a:pt x="432" y="9"/>
                            </a:moveTo>
                            <a:cubicBezTo>
                              <a:pt x="457" y="9"/>
                              <a:pt x="457" y="9"/>
                              <a:pt x="457" y="9"/>
                            </a:cubicBezTo>
                            <a:cubicBezTo>
                              <a:pt x="457" y="57"/>
                              <a:pt x="457" y="57"/>
                              <a:pt x="457" y="57"/>
                            </a:cubicBezTo>
                            <a:cubicBezTo>
                              <a:pt x="432" y="57"/>
                              <a:pt x="432" y="57"/>
                              <a:pt x="432" y="57"/>
                            </a:cubicBezTo>
                            <a:lnTo>
                              <a:pt x="432" y="9"/>
                            </a:lnTo>
                            <a:close/>
                            <a:moveTo>
                              <a:pt x="509" y="57"/>
                            </a:moveTo>
                            <a:cubicBezTo>
                              <a:pt x="509" y="0"/>
                              <a:pt x="509" y="0"/>
                              <a:pt x="509" y="0"/>
                            </a:cubicBezTo>
                            <a:cubicBezTo>
                              <a:pt x="488" y="0"/>
                              <a:pt x="488" y="0"/>
                              <a:pt x="488" y="0"/>
                            </a:cubicBezTo>
                            <a:cubicBezTo>
                              <a:pt x="486" y="0"/>
                              <a:pt x="484" y="1"/>
                              <a:pt x="484" y="5"/>
                            </a:cubicBezTo>
                            <a:cubicBezTo>
                              <a:pt x="484" y="7"/>
                              <a:pt x="486" y="9"/>
                              <a:pt x="488" y="9"/>
                            </a:cubicBezTo>
                            <a:cubicBezTo>
                              <a:pt x="500" y="9"/>
                              <a:pt x="500" y="9"/>
                              <a:pt x="500" y="9"/>
                            </a:cubicBezTo>
                            <a:cubicBezTo>
                              <a:pt x="500" y="57"/>
                              <a:pt x="500" y="57"/>
                              <a:pt x="500" y="57"/>
                            </a:cubicBezTo>
                            <a:cubicBezTo>
                              <a:pt x="488" y="57"/>
                              <a:pt x="488" y="57"/>
                              <a:pt x="488" y="57"/>
                            </a:cubicBezTo>
                            <a:cubicBezTo>
                              <a:pt x="486" y="57"/>
                              <a:pt x="484" y="58"/>
                              <a:pt x="484" y="61"/>
                            </a:cubicBezTo>
                            <a:cubicBezTo>
                              <a:pt x="484" y="64"/>
                              <a:pt x="486" y="65"/>
                              <a:pt x="488" y="65"/>
                            </a:cubicBezTo>
                            <a:cubicBezTo>
                              <a:pt x="521" y="65"/>
                              <a:pt x="521" y="65"/>
                              <a:pt x="521" y="65"/>
                            </a:cubicBezTo>
                            <a:cubicBezTo>
                              <a:pt x="524" y="65"/>
                              <a:pt x="526" y="64"/>
                              <a:pt x="526" y="61"/>
                            </a:cubicBezTo>
                            <a:cubicBezTo>
                              <a:pt x="526" y="40"/>
                              <a:pt x="526" y="40"/>
                              <a:pt x="526" y="40"/>
                            </a:cubicBezTo>
                            <a:cubicBezTo>
                              <a:pt x="526" y="38"/>
                              <a:pt x="525" y="36"/>
                              <a:pt x="521" y="36"/>
                            </a:cubicBezTo>
                            <a:cubicBezTo>
                              <a:pt x="519" y="36"/>
                              <a:pt x="517" y="38"/>
                              <a:pt x="517" y="40"/>
                            </a:cubicBezTo>
                            <a:cubicBezTo>
                              <a:pt x="517" y="57"/>
                              <a:pt x="517" y="57"/>
                              <a:pt x="517" y="57"/>
                            </a:cubicBezTo>
                            <a:lnTo>
                              <a:pt x="509" y="57"/>
                            </a:lnTo>
                            <a:close/>
                          </a:path>
                        </a:pathLst>
                      </a:custGeom>
                      <a:solidFill>
                        <a:schemeClr val="tx1">
                          <a:alpha val="3300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3260" tIns="46630" rIns="93260" bIns="4663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defTabSz="951304">
                          <a:defRPr/>
                        </a:pPr>
                        <a:endParaRPr lang="en-US" sz="2856" kern="0">
                          <a:solidFill>
                            <a:srgbClr val="353535"/>
                          </a:solidFill>
                          <a:latin typeface="Segoe UI Semibold" panose="020B0702040204020203" pitchFamily="34" charset="0"/>
                        </a:endParaRPr>
                      </a:p>
                    </p:txBody>
                  </p:sp>
                </p:grpSp>
                <p:grpSp>
                  <p:nvGrpSpPr>
                    <p:cNvPr id="1193" name="Group 1192">
                      <a:extLst>
                        <a:ext uri="{FF2B5EF4-FFF2-40B4-BE49-F238E27FC236}">
                          <a16:creationId xmlns:a16="http://schemas.microsoft.com/office/drawing/2014/main" id="{59949678-3036-4F8F-800E-10DFDF1839C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448489" y="3388029"/>
                      <a:ext cx="3494088" cy="211421"/>
                      <a:chOff x="6448489" y="3272441"/>
                      <a:chExt cx="3494088" cy="211421"/>
                    </a:xfrm>
                  </p:grpSpPr>
                  <p:sp>
                    <p:nvSpPr>
                      <p:cNvPr id="278" name="Freeform 89">
                        <a:extLst>
                          <a:ext uri="{FF2B5EF4-FFF2-40B4-BE49-F238E27FC236}">
                            <a16:creationId xmlns:a16="http://schemas.microsoft.com/office/drawing/2014/main" id="{F9D0DD7A-4965-4667-8A27-3CADD363230C}"/>
                          </a:ext>
                        </a:extLst>
                      </p:cNvPr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6448489" y="3272441"/>
                        <a:ext cx="1702503" cy="211421"/>
                      </a:xfrm>
                      <a:custGeom>
                        <a:avLst/>
                        <a:gdLst>
                          <a:gd name="T0" fmla="*/ 4 w 526"/>
                          <a:gd name="T1" fmla="*/ 0 h 65"/>
                          <a:gd name="T2" fmla="*/ 16 w 526"/>
                          <a:gd name="T3" fmla="*/ 8 h 65"/>
                          <a:gd name="T4" fmla="*/ 0 w 526"/>
                          <a:gd name="T5" fmla="*/ 61 h 65"/>
                          <a:gd name="T6" fmla="*/ 41 w 526"/>
                          <a:gd name="T7" fmla="*/ 61 h 65"/>
                          <a:gd name="T8" fmla="*/ 33 w 526"/>
                          <a:gd name="T9" fmla="*/ 40 h 65"/>
                          <a:gd name="T10" fmla="*/ 68 w 526"/>
                          <a:gd name="T11" fmla="*/ 0 h 65"/>
                          <a:gd name="T12" fmla="*/ 68 w 526"/>
                          <a:gd name="T13" fmla="*/ 65 h 65"/>
                          <a:gd name="T14" fmla="*/ 101 w 526"/>
                          <a:gd name="T15" fmla="*/ 8 h 65"/>
                          <a:gd name="T16" fmla="*/ 68 w 526"/>
                          <a:gd name="T17" fmla="*/ 8 h 65"/>
                          <a:gd name="T18" fmla="*/ 68 w 526"/>
                          <a:gd name="T19" fmla="*/ 56 h 65"/>
                          <a:gd name="T20" fmla="*/ 145 w 526"/>
                          <a:gd name="T21" fmla="*/ 0 h 65"/>
                          <a:gd name="T22" fmla="*/ 125 w 526"/>
                          <a:gd name="T23" fmla="*/ 8 h 65"/>
                          <a:gd name="T24" fmla="*/ 125 w 526"/>
                          <a:gd name="T25" fmla="*/ 56 h 65"/>
                          <a:gd name="T26" fmla="*/ 158 w 526"/>
                          <a:gd name="T27" fmla="*/ 65 h 65"/>
                          <a:gd name="T28" fmla="*/ 158 w 526"/>
                          <a:gd name="T29" fmla="*/ 36 h 65"/>
                          <a:gd name="T30" fmla="*/ 145 w 526"/>
                          <a:gd name="T31" fmla="*/ 56 h 65"/>
                          <a:gd name="T32" fmla="*/ 181 w 526"/>
                          <a:gd name="T33" fmla="*/ 56 h 65"/>
                          <a:gd name="T34" fmla="*/ 223 w 526"/>
                          <a:gd name="T35" fmla="*/ 56 h 65"/>
                          <a:gd name="T36" fmla="*/ 190 w 526"/>
                          <a:gd name="T37" fmla="*/ 0 h 65"/>
                          <a:gd name="T38" fmla="*/ 214 w 526"/>
                          <a:gd name="T39" fmla="*/ 56 h 65"/>
                          <a:gd name="T40" fmla="*/ 267 w 526"/>
                          <a:gd name="T41" fmla="*/ 56 h 65"/>
                          <a:gd name="T42" fmla="*/ 242 w 526"/>
                          <a:gd name="T43" fmla="*/ 4 h 65"/>
                          <a:gd name="T44" fmla="*/ 258 w 526"/>
                          <a:gd name="T45" fmla="*/ 56 h 65"/>
                          <a:gd name="T46" fmla="*/ 246 w 526"/>
                          <a:gd name="T47" fmla="*/ 65 h 65"/>
                          <a:gd name="T48" fmla="*/ 283 w 526"/>
                          <a:gd name="T49" fmla="*/ 40 h 65"/>
                          <a:gd name="T50" fmla="*/ 275 w 526"/>
                          <a:gd name="T51" fmla="*/ 56 h 65"/>
                          <a:gd name="T52" fmla="*/ 303 w 526"/>
                          <a:gd name="T53" fmla="*/ 8 h 65"/>
                          <a:gd name="T54" fmla="*/ 336 w 526"/>
                          <a:gd name="T55" fmla="*/ 65 h 65"/>
                          <a:gd name="T56" fmla="*/ 336 w 526"/>
                          <a:gd name="T57" fmla="*/ 0 h 65"/>
                          <a:gd name="T58" fmla="*/ 336 w 526"/>
                          <a:gd name="T59" fmla="*/ 8 h 65"/>
                          <a:gd name="T60" fmla="*/ 310 w 526"/>
                          <a:gd name="T61" fmla="*/ 8 h 65"/>
                          <a:gd name="T62" fmla="*/ 367 w 526"/>
                          <a:gd name="T63" fmla="*/ 0 h 65"/>
                          <a:gd name="T64" fmla="*/ 380 w 526"/>
                          <a:gd name="T65" fmla="*/ 8 h 65"/>
                          <a:gd name="T66" fmla="*/ 363 w 526"/>
                          <a:gd name="T67" fmla="*/ 61 h 65"/>
                          <a:gd name="T68" fmla="*/ 404 w 526"/>
                          <a:gd name="T69" fmla="*/ 61 h 65"/>
                          <a:gd name="T70" fmla="*/ 396 w 526"/>
                          <a:gd name="T71" fmla="*/ 40 h 65"/>
                          <a:gd name="T72" fmla="*/ 432 w 526"/>
                          <a:gd name="T73" fmla="*/ 0 h 65"/>
                          <a:gd name="T74" fmla="*/ 432 w 526"/>
                          <a:gd name="T75" fmla="*/ 65 h 65"/>
                          <a:gd name="T76" fmla="*/ 465 w 526"/>
                          <a:gd name="T77" fmla="*/ 8 h 65"/>
                          <a:gd name="T78" fmla="*/ 432 w 526"/>
                          <a:gd name="T79" fmla="*/ 8 h 65"/>
                          <a:gd name="T80" fmla="*/ 432 w 526"/>
                          <a:gd name="T81" fmla="*/ 56 h 65"/>
                          <a:gd name="T82" fmla="*/ 509 w 526"/>
                          <a:gd name="T83" fmla="*/ 0 h 65"/>
                          <a:gd name="T84" fmla="*/ 488 w 526"/>
                          <a:gd name="T85" fmla="*/ 8 h 65"/>
                          <a:gd name="T86" fmla="*/ 488 w 526"/>
                          <a:gd name="T87" fmla="*/ 56 h 65"/>
                          <a:gd name="T88" fmla="*/ 521 w 526"/>
                          <a:gd name="T89" fmla="*/ 65 h 65"/>
                          <a:gd name="T90" fmla="*/ 521 w 526"/>
                          <a:gd name="T91" fmla="*/ 36 h 65"/>
                          <a:gd name="T92" fmla="*/ 509 w 526"/>
                          <a:gd name="T93" fmla="*/ 56 h 65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  <a:cxn ang="0">
                            <a:pos x="T92" y="T93"/>
                          </a:cxn>
                        </a:cxnLst>
                        <a:rect l="0" t="0" r="r" b="b"/>
                        <a:pathLst>
                          <a:path w="526" h="65">
                            <a:moveTo>
                              <a:pt x="25" y="56"/>
                            </a:moveTo>
                            <a:cubicBezTo>
                              <a:pt x="25" y="0"/>
                              <a:pt x="25" y="0"/>
                              <a:pt x="25" y="0"/>
                            </a:cubicBezTo>
                            <a:cubicBezTo>
                              <a:pt x="4" y="0"/>
                              <a:pt x="4" y="0"/>
                              <a:pt x="4" y="0"/>
                            </a:cubicBezTo>
                            <a:cubicBezTo>
                              <a:pt x="1" y="0"/>
                              <a:pt x="0" y="1"/>
                              <a:pt x="0" y="4"/>
                            </a:cubicBezTo>
                            <a:cubicBezTo>
                              <a:pt x="0" y="7"/>
                              <a:pt x="1" y="8"/>
                              <a:pt x="4" y="8"/>
                            </a:cubicBezTo>
                            <a:cubicBezTo>
                              <a:pt x="16" y="8"/>
                              <a:pt x="16" y="8"/>
                              <a:pt x="16" y="8"/>
                            </a:cubicBezTo>
                            <a:cubicBezTo>
                              <a:pt x="16" y="56"/>
                              <a:pt x="16" y="56"/>
                              <a:pt x="16" y="56"/>
                            </a:cubicBezTo>
                            <a:cubicBezTo>
                              <a:pt x="4" y="56"/>
                              <a:pt x="4" y="56"/>
                              <a:pt x="4" y="56"/>
                            </a:cubicBezTo>
                            <a:cubicBezTo>
                              <a:pt x="1" y="56"/>
                              <a:pt x="0" y="58"/>
                              <a:pt x="0" y="61"/>
                            </a:cubicBezTo>
                            <a:cubicBezTo>
                              <a:pt x="0" y="64"/>
                              <a:pt x="1" y="65"/>
                              <a:pt x="4" y="65"/>
                            </a:cubicBezTo>
                            <a:cubicBezTo>
                              <a:pt x="37" y="65"/>
                              <a:pt x="37" y="65"/>
                              <a:pt x="37" y="65"/>
                            </a:cubicBezTo>
                            <a:cubicBezTo>
                              <a:pt x="39" y="65"/>
                              <a:pt x="41" y="64"/>
                              <a:pt x="41" y="61"/>
                            </a:cubicBezTo>
                            <a:cubicBezTo>
                              <a:pt x="41" y="40"/>
                              <a:pt x="41" y="40"/>
                              <a:pt x="41" y="40"/>
                            </a:cubicBezTo>
                            <a:cubicBezTo>
                              <a:pt x="41" y="37"/>
                              <a:pt x="40" y="36"/>
                              <a:pt x="37" y="36"/>
                            </a:cubicBezTo>
                            <a:cubicBezTo>
                              <a:pt x="33" y="36"/>
                              <a:pt x="33" y="37"/>
                              <a:pt x="33" y="40"/>
                            </a:cubicBezTo>
                            <a:cubicBezTo>
                              <a:pt x="33" y="56"/>
                              <a:pt x="33" y="56"/>
                              <a:pt x="33" y="56"/>
                            </a:cubicBezTo>
                            <a:lnTo>
                              <a:pt x="25" y="56"/>
                            </a:lnTo>
                            <a:close/>
                            <a:moveTo>
                              <a:pt x="68" y="0"/>
                            </a:moveTo>
                            <a:cubicBezTo>
                              <a:pt x="64" y="0"/>
                              <a:pt x="60" y="4"/>
                              <a:pt x="60" y="8"/>
                            </a:cubicBezTo>
                            <a:cubicBezTo>
                              <a:pt x="60" y="56"/>
                              <a:pt x="60" y="56"/>
                              <a:pt x="60" y="56"/>
                            </a:cubicBezTo>
                            <a:cubicBezTo>
                              <a:pt x="60" y="61"/>
                              <a:pt x="64" y="65"/>
                              <a:pt x="68" y="65"/>
                            </a:cubicBezTo>
                            <a:cubicBezTo>
                              <a:pt x="93" y="65"/>
                              <a:pt x="93" y="65"/>
                              <a:pt x="93" y="65"/>
                            </a:cubicBezTo>
                            <a:cubicBezTo>
                              <a:pt x="98" y="65"/>
                              <a:pt x="101" y="61"/>
                              <a:pt x="101" y="56"/>
                            </a:cubicBezTo>
                            <a:cubicBezTo>
                              <a:pt x="101" y="8"/>
                              <a:pt x="101" y="8"/>
                              <a:pt x="101" y="8"/>
                            </a:cubicBezTo>
                            <a:cubicBezTo>
                              <a:pt x="101" y="4"/>
                              <a:pt x="98" y="0"/>
                              <a:pt x="93" y="0"/>
                            </a:cubicBezTo>
                            <a:lnTo>
                              <a:pt x="68" y="0"/>
                            </a:lnTo>
                            <a:close/>
                            <a:moveTo>
                              <a:pt x="68" y="8"/>
                            </a:moveTo>
                            <a:cubicBezTo>
                              <a:pt x="93" y="8"/>
                              <a:pt x="93" y="8"/>
                              <a:pt x="93" y="8"/>
                            </a:cubicBezTo>
                            <a:cubicBezTo>
                              <a:pt x="93" y="56"/>
                              <a:pt x="93" y="56"/>
                              <a:pt x="93" y="56"/>
                            </a:cubicBezTo>
                            <a:cubicBezTo>
                              <a:pt x="68" y="56"/>
                              <a:pt x="68" y="56"/>
                              <a:pt x="68" y="56"/>
                            </a:cubicBezTo>
                            <a:lnTo>
                              <a:pt x="68" y="8"/>
                            </a:lnTo>
                            <a:close/>
                            <a:moveTo>
                              <a:pt x="145" y="56"/>
                            </a:moveTo>
                            <a:cubicBezTo>
                              <a:pt x="145" y="0"/>
                              <a:pt x="145" y="0"/>
                              <a:pt x="145" y="0"/>
                            </a:cubicBezTo>
                            <a:cubicBezTo>
                              <a:pt x="125" y="0"/>
                              <a:pt x="125" y="0"/>
                              <a:pt x="125" y="0"/>
                            </a:cubicBezTo>
                            <a:cubicBezTo>
                              <a:pt x="123" y="0"/>
                              <a:pt x="120" y="1"/>
                              <a:pt x="120" y="4"/>
                            </a:cubicBezTo>
                            <a:cubicBezTo>
                              <a:pt x="120" y="7"/>
                              <a:pt x="123" y="8"/>
                              <a:pt x="125" y="8"/>
                            </a:cubicBezTo>
                            <a:cubicBezTo>
                              <a:pt x="137" y="8"/>
                              <a:pt x="137" y="8"/>
                              <a:pt x="137" y="8"/>
                            </a:cubicBezTo>
                            <a:cubicBezTo>
                              <a:pt x="137" y="56"/>
                              <a:pt x="137" y="56"/>
                              <a:pt x="137" y="56"/>
                            </a:cubicBezTo>
                            <a:cubicBezTo>
                              <a:pt x="125" y="56"/>
                              <a:pt x="125" y="56"/>
                              <a:pt x="125" y="56"/>
                            </a:cubicBezTo>
                            <a:cubicBezTo>
                              <a:pt x="123" y="56"/>
                              <a:pt x="120" y="58"/>
                              <a:pt x="120" y="61"/>
                            </a:cubicBezTo>
                            <a:cubicBezTo>
                              <a:pt x="120" y="64"/>
                              <a:pt x="123" y="65"/>
                              <a:pt x="125" y="65"/>
                            </a:cubicBezTo>
                            <a:cubicBezTo>
                              <a:pt x="158" y="65"/>
                              <a:pt x="158" y="65"/>
                              <a:pt x="158" y="65"/>
                            </a:cubicBezTo>
                            <a:cubicBezTo>
                              <a:pt x="160" y="65"/>
                              <a:pt x="162" y="64"/>
                              <a:pt x="162" y="61"/>
                            </a:cubicBezTo>
                            <a:cubicBezTo>
                              <a:pt x="162" y="40"/>
                              <a:pt x="162" y="40"/>
                              <a:pt x="162" y="40"/>
                            </a:cubicBezTo>
                            <a:cubicBezTo>
                              <a:pt x="162" y="37"/>
                              <a:pt x="161" y="36"/>
                              <a:pt x="158" y="36"/>
                            </a:cubicBezTo>
                            <a:cubicBezTo>
                              <a:pt x="155" y="36"/>
                              <a:pt x="154" y="37"/>
                              <a:pt x="154" y="40"/>
                            </a:cubicBezTo>
                            <a:cubicBezTo>
                              <a:pt x="154" y="56"/>
                              <a:pt x="154" y="56"/>
                              <a:pt x="154" y="56"/>
                            </a:cubicBezTo>
                            <a:lnTo>
                              <a:pt x="145" y="56"/>
                            </a:lnTo>
                            <a:close/>
                            <a:moveTo>
                              <a:pt x="190" y="0"/>
                            </a:moveTo>
                            <a:cubicBezTo>
                              <a:pt x="184" y="0"/>
                              <a:pt x="181" y="4"/>
                              <a:pt x="181" y="8"/>
                            </a:cubicBezTo>
                            <a:cubicBezTo>
                              <a:pt x="181" y="56"/>
                              <a:pt x="181" y="56"/>
                              <a:pt x="181" y="56"/>
                            </a:cubicBezTo>
                            <a:cubicBezTo>
                              <a:pt x="181" y="61"/>
                              <a:pt x="184" y="65"/>
                              <a:pt x="190" y="65"/>
                            </a:cubicBezTo>
                            <a:cubicBezTo>
                              <a:pt x="214" y="65"/>
                              <a:pt x="214" y="65"/>
                              <a:pt x="214" y="65"/>
                            </a:cubicBezTo>
                            <a:cubicBezTo>
                              <a:pt x="219" y="65"/>
                              <a:pt x="223" y="61"/>
                              <a:pt x="223" y="56"/>
                            </a:cubicBezTo>
                            <a:cubicBezTo>
                              <a:pt x="223" y="8"/>
                              <a:pt x="223" y="8"/>
                              <a:pt x="223" y="8"/>
                            </a:cubicBezTo>
                            <a:cubicBezTo>
                              <a:pt x="223" y="4"/>
                              <a:pt x="219" y="0"/>
                              <a:pt x="214" y="0"/>
                            </a:cubicBezTo>
                            <a:lnTo>
                              <a:pt x="190" y="0"/>
                            </a:lnTo>
                            <a:close/>
                            <a:moveTo>
                              <a:pt x="190" y="8"/>
                            </a:moveTo>
                            <a:cubicBezTo>
                              <a:pt x="214" y="8"/>
                              <a:pt x="214" y="8"/>
                              <a:pt x="214" y="8"/>
                            </a:cubicBezTo>
                            <a:cubicBezTo>
                              <a:pt x="214" y="56"/>
                              <a:pt x="214" y="56"/>
                              <a:pt x="214" y="56"/>
                            </a:cubicBezTo>
                            <a:cubicBezTo>
                              <a:pt x="190" y="56"/>
                              <a:pt x="190" y="56"/>
                              <a:pt x="190" y="56"/>
                            </a:cubicBezTo>
                            <a:lnTo>
                              <a:pt x="190" y="8"/>
                            </a:lnTo>
                            <a:close/>
                            <a:moveTo>
                              <a:pt x="267" y="56"/>
                            </a:moveTo>
                            <a:cubicBezTo>
                              <a:pt x="267" y="0"/>
                              <a:pt x="267" y="0"/>
                              <a:pt x="267" y="0"/>
                            </a:cubicBezTo>
                            <a:cubicBezTo>
                              <a:pt x="246" y="0"/>
                              <a:pt x="246" y="0"/>
                              <a:pt x="246" y="0"/>
                            </a:cubicBezTo>
                            <a:cubicBezTo>
                              <a:pt x="244" y="0"/>
                              <a:pt x="242" y="1"/>
                              <a:pt x="242" y="4"/>
                            </a:cubicBezTo>
                            <a:cubicBezTo>
                              <a:pt x="242" y="7"/>
                              <a:pt x="244" y="8"/>
                              <a:pt x="246" y="8"/>
                            </a:cubicBezTo>
                            <a:cubicBezTo>
                              <a:pt x="258" y="8"/>
                              <a:pt x="258" y="8"/>
                              <a:pt x="258" y="8"/>
                            </a:cubicBezTo>
                            <a:cubicBezTo>
                              <a:pt x="258" y="56"/>
                              <a:pt x="258" y="56"/>
                              <a:pt x="258" y="56"/>
                            </a:cubicBezTo>
                            <a:cubicBezTo>
                              <a:pt x="246" y="56"/>
                              <a:pt x="246" y="56"/>
                              <a:pt x="246" y="56"/>
                            </a:cubicBezTo>
                            <a:cubicBezTo>
                              <a:pt x="244" y="56"/>
                              <a:pt x="242" y="58"/>
                              <a:pt x="242" y="61"/>
                            </a:cubicBezTo>
                            <a:cubicBezTo>
                              <a:pt x="242" y="64"/>
                              <a:pt x="244" y="65"/>
                              <a:pt x="246" y="65"/>
                            </a:cubicBezTo>
                            <a:cubicBezTo>
                              <a:pt x="279" y="65"/>
                              <a:pt x="279" y="65"/>
                              <a:pt x="279" y="65"/>
                            </a:cubicBezTo>
                            <a:cubicBezTo>
                              <a:pt x="281" y="65"/>
                              <a:pt x="283" y="64"/>
                              <a:pt x="283" y="61"/>
                            </a:cubicBezTo>
                            <a:cubicBezTo>
                              <a:pt x="283" y="40"/>
                              <a:pt x="283" y="40"/>
                              <a:pt x="283" y="40"/>
                            </a:cubicBezTo>
                            <a:cubicBezTo>
                              <a:pt x="283" y="37"/>
                              <a:pt x="283" y="36"/>
                              <a:pt x="279" y="36"/>
                            </a:cubicBezTo>
                            <a:cubicBezTo>
                              <a:pt x="276" y="36"/>
                              <a:pt x="275" y="37"/>
                              <a:pt x="275" y="40"/>
                            </a:cubicBezTo>
                            <a:cubicBezTo>
                              <a:pt x="275" y="56"/>
                              <a:pt x="275" y="56"/>
                              <a:pt x="275" y="56"/>
                            </a:cubicBezTo>
                            <a:lnTo>
                              <a:pt x="267" y="56"/>
                            </a:lnTo>
                            <a:close/>
                            <a:moveTo>
                              <a:pt x="310" y="0"/>
                            </a:moveTo>
                            <a:cubicBezTo>
                              <a:pt x="306" y="0"/>
                              <a:pt x="303" y="4"/>
                              <a:pt x="303" y="8"/>
                            </a:cubicBezTo>
                            <a:cubicBezTo>
                              <a:pt x="303" y="56"/>
                              <a:pt x="303" y="56"/>
                              <a:pt x="303" y="56"/>
                            </a:cubicBezTo>
                            <a:cubicBezTo>
                              <a:pt x="303" y="61"/>
                              <a:pt x="306" y="65"/>
                              <a:pt x="310" y="65"/>
                            </a:cubicBezTo>
                            <a:cubicBezTo>
                              <a:pt x="336" y="65"/>
                              <a:pt x="336" y="65"/>
                              <a:pt x="336" y="65"/>
                            </a:cubicBezTo>
                            <a:cubicBezTo>
                              <a:pt x="340" y="65"/>
                              <a:pt x="344" y="61"/>
                              <a:pt x="344" y="56"/>
                            </a:cubicBezTo>
                            <a:cubicBezTo>
                              <a:pt x="344" y="8"/>
                              <a:pt x="344" y="8"/>
                              <a:pt x="344" y="8"/>
                            </a:cubicBezTo>
                            <a:cubicBezTo>
                              <a:pt x="344" y="4"/>
                              <a:pt x="340" y="0"/>
                              <a:pt x="336" y="0"/>
                            </a:cubicBezTo>
                            <a:lnTo>
                              <a:pt x="310" y="0"/>
                            </a:lnTo>
                            <a:close/>
                            <a:moveTo>
                              <a:pt x="310" y="8"/>
                            </a:moveTo>
                            <a:cubicBezTo>
                              <a:pt x="336" y="8"/>
                              <a:pt x="336" y="8"/>
                              <a:pt x="336" y="8"/>
                            </a:cubicBezTo>
                            <a:cubicBezTo>
                              <a:pt x="336" y="56"/>
                              <a:pt x="336" y="56"/>
                              <a:pt x="336" y="56"/>
                            </a:cubicBezTo>
                            <a:cubicBezTo>
                              <a:pt x="310" y="56"/>
                              <a:pt x="310" y="56"/>
                              <a:pt x="310" y="56"/>
                            </a:cubicBezTo>
                            <a:lnTo>
                              <a:pt x="310" y="8"/>
                            </a:lnTo>
                            <a:close/>
                            <a:moveTo>
                              <a:pt x="388" y="56"/>
                            </a:moveTo>
                            <a:cubicBezTo>
                              <a:pt x="388" y="0"/>
                              <a:pt x="388" y="0"/>
                              <a:pt x="388" y="0"/>
                            </a:cubicBezTo>
                            <a:cubicBezTo>
                              <a:pt x="367" y="0"/>
                              <a:pt x="367" y="0"/>
                              <a:pt x="367" y="0"/>
                            </a:cubicBezTo>
                            <a:cubicBezTo>
                              <a:pt x="365" y="0"/>
                              <a:pt x="363" y="1"/>
                              <a:pt x="363" y="4"/>
                            </a:cubicBezTo>
                            <a:cubicBezTo>
                              <a:pt x="363" y="7"/>
                              <a:pt x="365" y="8"/>
                              <a:pt x="367" y="8"/>
                            </a:cubicBezTo>
                            <a:cubicBezTo>
                              <a:pt x="380" y="8"/>
                              <a:pt x="380" y="8"/>
                              <a:pt x="380" y="8"/>
                            </a:cubicBezTo>
                            <a:cubicBezTo>
                              <a:pt x="380" y="56"/>
                              <a:pt x="380" y="56"/>
                              <a:pt x="380" y="56"/>
                            </a:cubicBezTo>
                            <a:cubicBezTo>
                              <a:pt x="367" y="56"/>
                              <a:pt x="367" y="56"/>
                              <a:pt x="367" y="56"/>
                            </a:cubicBezTo>
                            <a:cubicBezTo>
                              <a:pt x="365" y="56"/>
                              <a:pt x="363" y="58"/>
                              <a:pt x="363" y="61"/>
                            </a:cubicBezTo>
                            <a:cubicBezTo>
                              <a:pt x="363" y="64"/>
                              <a:pt x="365" y="65"/>
                              <a:pt x="367" y="65"/>
                            </a:cubicBezTo>
                            <a:cubicBezTo>
                              <a:pt x="401" y="65"/>
                              <a:pt x="401" y="65"/>
                              <a:pt x="401" y="65"/>
                            </a:cubicBezTo>
                            <a:cubicBezTo>
                              <a:pt x="402" y="65"/>
                              <a:pt x="404" y="64"/>
                              <a:pt x="404" y="61"/>
                            </a:cubicBezTo>
                            <a:cubicBezTo>
                              <a:pt x="404" y="40"/>
                              <a:pt x="404" y="40"/>
                              <a:pt x="404" y="40"/>
                            </a:cubicBezTo>
                            <a:cubicBezTo>
                              <a:pt x="404" y="37"/>
                              <a:pt x="403" y="36"/>
                              <a:pt x="401" y="36"/>
                            </a:cubicBezTo>
                            <a:cubicBezTo>
                              <a:pt x="397" y="36"/>
                              <a:pt x="396" y="37"/>
                              <a:pt x="396" y="40"/>
                            </a:cubicBezTo>
                            <a:cubicBezTo>
                              <a:pt x="396" y="56"/>
                              <a:pt x="396" y="56"/>
                              <a:pt x="396" y="56"/>
                            </a:cubicBezTo>
                            <a:lnTo>
                              <a:pt x="388" y="56"/>
                            </a:lnTo>
                            <a:close/>
                            <a:moveTo>
                              <a:pt x="432" y="0"/>
                            </a:moveTo>
                            <a:cubicBezTo>
                              <a:pt x="428" y="0"/>
                              <a:pt x="423" y="4"/>
                              <a:pt x="423" y="8"/>
                            </a:cubicBezTo>
                            <a:cubicBezTo>
                              <a:pt x="423" y="56"/>
                              <a:pt x="423" y="56"/>
                              <a:pt x="423" y="56"/>
                            </a:cubicBezTo>
                            <a:cubicBezTo>
                              <a:pt x="423" y="61"/>
                              <a:pt x="427" y="65"/>
                              <a:pt x="432" y="65"/>
                            </a:cubicBezTo>
                            <a:cubicBezTo>
                              <a:pt x="457" y="65"/>
                              <a:pt x="457" y="65"/>
                              <a:pt x="457" y="65"/>
                            </a:cubicBezTo>
                            <a:cubicBezTo>
                              <a:pt x="461" y="65"/>
                              <a:pt x="465" y="61"/>
                              <a:pt x="465" y="56"/>
                            </a:cubicBezTo>
                            <a:cubicBezTo>
                              <a:pt x="465" y="8"/>
                              <a:pt x="465" y="8"/>
                              <a:pt x="465" y="8"/>
                            </a:cubicBezTo>
                            <a:cubicBezTo>
                              <a:pt x="465" y="4"/>
                              <a:pt x="461" y="0"/>
                              <a:pt x="457" y="0"/>
                            </a:cubicBezTo>
                            <a:lnTo>
                              <a:pt x="432" y="0"/>
                            </a:lnTo>
                            <a:close/>
                            <a:moveTo>
                              <a:pt x="432" y="8"/>
                            </a:moveTo>
                            <a:cubicBezTo>
                              <a:pt x="457" y="8"/>
                              <a:pt x="457" y="8"/>
                              <a:pt x="457" y="8"/>
                            </a:cubicBezTo>
                            <a:cubicBezTo>
                              <a:pt x="457" y="56"/>
                              <a:pt x="457" y="56"/>
                              <a:pt x="457" y="56"/>
                            </a:cubicBezTo>
                            <a:cubicBezTo>
                              <a:pt x="432" y="56"/>
                              <a:pt x="432" y="56"/>
                              <a:pt x="432" y="56"/>
                            </a:cubicBezTo>
                            <a:lnTo>
                              <a:pt x="432" y="8"/>
                            </a:lnTo>
                            <a:close/>
                            <a:moveTo>
                              <a:pt x="509" y="56"/>
                            </a:moveTo>
                            <a:cubicBezTo>
                              <a:pt x="509" y="0"/>
                              <a:pt x="509" y="0"/>
                              <a:pt x="509" y="0"/>
                            </a:cubicBezTo>
                            <a:cubicBezTo>
                              <a:pt x="488" y="0"/>
                              <a:pt x="488" y="0"/>
                              <a:pt x="488" y="0"/>
                            </a:cubicBezTo>
                            <a:cubicBezTo>
                              <a:pt x="486" y="0"/>
                              <a:pt x="484" y="1"/>
                              <a:pt x="484" y="4"/>
                            </a:cubicBezTo>
                            <a:cubicBezTo>
                              <a:pt x="484" y="7"/>
                              <a:pt x="486" y="8"/>
                              <a:pt x="488" y="8"/>
                            </a:cubicBezTo>
                            <a:cubicBezTo>
                              <a:pt x="500" y="8"/>
                              <a:pt x="500" y="8"/>
                              <a:pt x="500" y="8"/>
                            </a:cubicBezTo>
                            <a:cubicBezTo>
                              <a:pt x="500" y="56"/>
                              <a:pt x="500" y="56"/>
                              <a:pt x="500" y="56"/>
                            </a:cubicBezTo>
                            <a:cubicBezTo>
                              <a:pt x="488" y="56"/>
                              <a:pt x="488" y="56"/>
                              <a:pt x="488" y="56"/>
                            </a:cubicBezTo>
                            <a:cubicBezTo>
                              <a:pt x="486" y="56"/>
                              <a:pt x="484" y="58"/>
                              <a:pt x="484" y="61"/>
                            </a:cubicBezTo>
                            <a:cubicBezTo>
                              <a:pt x="484" y="64"/>
                              <a:pt x="486" y="65"/>
                              <a:pt x="488" y="65"/>
                            </a:cubicBezTo>
                            <a:cubicBezTo>
                              <a:pt x="521" y="65"/>
                              <a:pt x="521" y="65"/>
                              <a:pt x="521" y="65"/>
                            </a:cubicBezTo>
                            <a:cubicBezTo>
                              <a:pt x="524" y="65"/>
                              <a:pt x="526" y="64"/>
                              <a:pt x="526" y="61"/>
                            </a:cubicBezTo>
                            <a:cubicBezTo>
                              <a:pt x="526" y="40"/>
                              <a:pt x="526" y="40"/>
                              <a:pt x="526" y="40"/>
                            </a:cubicBezTo>
                            <a:cubicBezTo>
                              <a:pt x="526" y="37"/>
                              <a:pt x="525" y="36"/>
                              <a:pt x="521" y="36"/>
                            </a:cubicBezTo>
                            <a:cubicBezTo>
                              <a:pt x="519" y="36"/>
                              <a:pt x="517" y="37"/>
                              <a:pt x="517" y="40"/>
                            </a:cubicBezTo>
                            <a:cubicBezTo>
                              <a:pt x="517" y="56"/>
                              <a:pt x="517" y="56"/>
                              <a:pt x="517" y="56"/>
                            </a:cubicBezTo>
                            <a:lnTo>
                              <a:pt x="509" y="56"/>
                            </a:lnTo>
                            <a:close/>
                          </a:path>
                        </a:pathLst>
                      </a:custGeom>
                      <a:solidFill>
                        <a:schemeClr val="tx1">
                          <a:alpha val="3300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3260" tIns="46630" rIns="93260" bIns="4663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defTabSz="951304">
                          <a:defRPr/>
                        </a:pPr>
                        <a:endParaRPr lang="en-US" sz="2856" kern="0">
                          <a:solidFill>
                            <a:srgbClr val="353535"/>
                          </a:solidFill>
                          <a:latin typeface="Segoe UI Semibold" panose="020B0702040204020203" pitchFamily="34" charset="0"/>
                        </a:endParaRPr>
                      </a:p>
                    </p:txBody>
                  </p:sp>
                  <p:sp>
                    <p:nvSpPr>
                      <p:cNvPr id="281" name="Freeform 89">
                        <a:extLst>
                          <a:ext uri="{FF2B5EF4-FFF2-40B4-BE49-F238E27FC236}">
                            <a16:creationId xmlns:a16="http://schemas.microsoft.com/office/drawing/2014/main" id="{CE213499-D314-46F0-B81A-E01A5C894DC9}"/>
                          </a:ext>
                        </a:extLst>
                      </p:cNvPr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8240074" y="3272441"/>
                        <a:ext cx="1702503" cy="211421"/>
                      </a:xfrm>
                      <a:custGeom>
                        <a:avLst/>
                        <a:gdLst>
                          <a:gd name="T0" fmla="*/ 4 w 526"/>
                          <a:gd name="T1" fmla="*/ 0 h 65"/>
                          <a:gd name="T2" fmla="*/ 16 w 526"/>
                          <a:gd name="T3" fmla="*/ 8 h 65"/>
                          <a:gd name="T4" fmla="*/ 0 w 526"/>
                          <a:gd name="T5" fmla="*/ 61 h 65"/>
                          <a:gd name="T6" fmla="*/ 41 w 526"/>
                          <a:gd name="T7" fmla="*/ 61 h 65"/>
                          <a:gd name="T8" fmla="*/ 33 w 526"/>
                          <a:gd name="T9" fmla="*/ 40 h 65"/>
                          <a:gd name="T10" fmla="*/ 68 w 526"/>
                          <a:gd name="T11" fmla="*/ 0 h 65"/>
                          <a:gd name="T12" fmla="*/ 68 w 526"/>
                          <a:gd name="T13" fmla="*/ 65 h 65"/>
                          <a:gd name="T14" fmla="*/ 101 w 526"/>
                          <a:gd name="T15" fmla="*/ 8 h 65"/>
                          <a:gd name="T16" fmla="*/ 68 w 526"/>
                          <a:gd name="T17" fmla="*/ 8 h 65"/>
                          <a:gd name="T18" fmla="*/ 68 w 526"/>
                          <a:gd name="T19" fmla="*/ 56 h 65"/>
                          <a:gd name="T20" fmla="*/ 145 w 526"/>
                          <a:gd name="T21" fmla="*/ 0 h 65"/>
                          <a:gd name="T22" fmla="*/ 125 w 526"/>
                          <a:gd name="T23" fmla="*/ 8 h 65"/>
                          <a:gd name="T24" fmla="*/ 125 w 526"/>
                          <a:gd name="T25" fmla="*/ 56 h 65"/>
                          <a:gd name="T26" fmla="*/ 158 w 526"/>
                          <a:gd name="T27" fmla="*/ 65 h 65"/>
                          <a:gd name="T28" fmla="*/ 158 w 526"/>
                          <a:gd name="T29" fmla="*/ 36 h 65"/>
                          <a:gd name="T30" fmla="*/ 145 w 526"/>
                          <a:gd name="T31" fmla="*/ 56 h 65"/>
                          <a:gd name="T32" fmla="*/ 181 w 526"/>
                          <a:gd name="T33" fmla="*/ 56 h 65"/>
                          <a:gd name="T34" fmla="*/ 223 w 526"/>
                          <a:gd name="T35" fmla="*/ 56 h 65"/>
                          <a:gd name="T36" fmla="*/ 190 w 526"/>
                          <a:gd name="T37" fmla="*/ 0 h 65"/>
                          <a:gd name="T38" fmla="*/ 214 w 526"/>
                          <a:gd name="T39" fmla="*/ 56 h 65"/>
                          <a:gd name="T40" fmla="*/ 267 w 526"/>
                          <a:gd name="T41" fmla="*/ 56 h 65"/>
                          <a:gd name="T42" fmla="*/ 242 w 526"/>
                          <a:gd name="T43" fmla="*/ 4 h 65"/>
                          <a:gd name="T44" fmla="*/ 258 w 526"/>
                          <a:gd name="T45" fmla="*/ 56 h 65"/>
                          <a:gd name="T46" fmla="*/ 246 w 526"/>
                          <a:gd name="T47" fmla="*/ 65 h 65"/>
                          <a:gd name="T48" fmla="*/ 283 w 526"/>
                          <a:gd name="T49" fmla="*/ 40 h 65"/>
                          <a:gd name="T50" fmla="*/ 275 w 526"/>
                          <a:gd name="T51" fmla="*/ 56 h 65"/>
                          <a:gd name="T52" fmla="*/ 303 w 526"/>
                          <a:gd name="T53" fmla="*/ 8 h 65"/>
                          <a:gd name="T54" fmla="*/ 336 w 526"/>
                          <a:gd name="T55" fmla="*/ 65 h 65"/>
                          <a:gd name="T56" fmla="*/ 336 w 526"/>
                          <a:gd name="T57" fmla="*/ 0 h 65"/>
                          <a:gd name="T58" fmla="*/ 336 w 526"/>
                          <a:gd name="T59" fmla="*/ 8 h 65"/>
                          <a:gd name="T60" fmla="*/ 310 w 526"/>
                          <a:gd name="T61" fmla="*/ 8 h 65"/>
                          <a:gd name="T62" fmla="*/ 367 w 526"/>
                          <a:gd name="T63" fmla="*/ 0 h 65"/>
                          <a:gd name="T64" fmla="*/ 380 w 526"/>
                          <a:gd name="T65" fmla="*/ 8 h 65"/>
                          <a:gd name="T66" fmla="*/ 363 w 526"/>
                          <a:gd name="T67" fmla="*/ 61 h 65"/>
                          <a:gd name="T68" fmla="*/ 404 w 526"/>
                          <a:gd name="T69" fmla="*/ 61 h 65"/>
                          <a:gd name="T70" fmla="*/ 396 w 526"/>
                          <a:gd name="T71" fmla="*/ 40 h 65"/>
                          <a:gd name="T72" fmla="*/ 432 w 526"/>
                          <a:gd name="T73" fmla="*/ 0 h 65"/>
                          <a:gd name="T74" fmla="*/ 432 w 526"/>
                          <a:gd name="T75" fmla="*/ 65 h 65"/>
                          <a:gd name="T76" fmla="*/ 465 w 526"/>
                          <a:gd name="T77" fmla="*/ 8 h 65"/>
                          <a:gd name="T78" fmla="*/ 432 w 526"/>
                          <a:gd name="T79" fmla="*/ 8 h 65"/>
                          <a:gd name="T80" fmla="*/ 432 w 526"/>
                          <a:gd name="T81" fmla="*/ 56 h 65"/>
                          <a:gd name="T82" fmla="*/ 509 w 526"/>
                          <a:gd name="T83" fmla="*/ 0 h 65"/>
                          <a:gd name="T84" fmla="*/ 488 w 526"/>
                          <a:gd name="T85" fmla="*/ 8 h 65"/>
                          <a:gd name="T86" fmla="*/ 488 w 526"/>
                          <a:gd name="T87" fmla="*/ 56 h 65"/>
                          <a:gd name="T88" fmla="*/ 521 w 526"/>
                          <a:gd name="T89" fmla="*/ 65 h 65"/>
                          <a:gd name="T90" fmla="*/ 521 w 526"/>
                          <a:gd name="T91" fmla="*/ 36 h 65"/>
                          <a:gd name="T92" fmla="*/ 509 w 526"/>
                          <a:gd name="T93" fmla="*/ 56 h 65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  <a:cxn ang="0">
                            <a:pos x="T92" y="T93"/>
                          </a:cxn>
                        </a:cxnLst>
                        <a:rect l="0" t="0" r="r" b="b"/>
                        <a:pathLst>
                          <a:path w="526" h="65">
                            <a:moveTo>
                              <a:pt x="25" y="56"/>
                            </a:moveTo>
                            <a:cubicBezTo>
                              <a:pt x="25" y="0"/>
                              <a:pt x="25" y="0"/>
                              <a:pt x="25" y="0"/>
                            </a:cubicBezTo>
                            <a:cubicBezTo>
                              <a:pt x="4" y="0"/>
                              <a:pt x="4" y="0"/>
                              <a:pt x="4" y="0"/>
                            </a:cubicBezTo>
                            <a:cubicBezTo>
                              <a:pt x="1" y="0"/>
                              <a:pt x="0" y="1"/>
                              <a:pt x="0" y="4"/>
                            </a:cubicBezTo>
                            <a:cubicBezTo>
                              <a:pt x="0" y="7"/>
                              <a:pt x="1" y="8"/>
                              <a:pt x="4" y="8"/>
                            </a:cubicBezTo>
                            <a:cubicBezTo>
                              <a:pt x="16" y="8"/>
                              <a:pt x="16" y="8"/>
                              <a:pt x="16" y="8"/>
                            </a:cubicBezTo>
                            <a:cubicBezTo>
                              <a:pt x="16" y="56"/>
                              <a:pt x="16" y="56"/>
                              <a:pt x="16" y="56"/>
                            </a:cubicBezTo>
                            <a:cubicBezTo>
                              <a:pt x="4" y="56"/>
                              <a:pt x="4" y="56"/>
                              <a:pt x="4" y="56"/>
                            </a:cubicBezTo>
                            <a:cubicBezTo>
                              <a:pt x="1" y="56"/>
                              <a:pt x="0" y="58"/>
                              <a:pt x="0" y="61"/>
                            </a:cubicBezTo>
                            <a:cubicBezTo>
                              <a:pt x="0" y="64"/>
                              <a:pt x="1" y="65"/>
                              <a:pt x="4" y="65"/>
                            </a:cubicBezTo>
                            <a:cubicBezTo>
                              <a:pt x="37" y="65"/>
                              <a:pt x="37" y="65"/>
                              <a:pt x="37" y="65"/>
                            </a:cubicBezTo>
                            <a:cubicBezTo>
                              <a:pt x="39" y="65"/>
                              <a:pt x="41" y="64"/>
                              <a:pt x="41" y="61"/>
                            </a:cubicBezTo>
                            <a:cubicBezTo>
                              <a:pt x="41" y="40"/>
                              <a:pt x="41" y="40"/>
                              <a:pt x="41" y="40"/>
                            </a:cubicBezTo>
                            <a:cubicBezTo>
                              <a:pt x="41" y="37"/>
                              <a:pt x="40" y="36"/>
                              <a:pt x="37" y="36"/>
                            </a:cubicBezTo>
                            <a:cubicBezTo>
                              <a:pt x="33" y="36"/>
                              <a:pt x="33" y="37"/>
                              <a:pt x="33" y="40"/>
                            </a:cubicBezTo>
                            <a:cubicBezTo>
                              <a:pt x="33" y="56"/>
                              <a:pt x="33" y="56"/>
                              <a:pt x="33" y="56"/>
                            </a:cubicBezTo>
                            <a:lnTo>
                              <a:pt x="25" y="56"/>
                            </a:lnTo>
                            <a:close/>
                            <a:moveTo>
                              <a:pt x="68" y="0"/>
                            </a:moveTo>
                            <a:cubicBezTo>
                              <a:pt x="64" y="0"/>
                              <a:pt x="60" y="4"/>
                              <a:pt x="60" y="8"/>
                            </a:cubicBezTo>
                            <a:cubicBezTo>
                              <a:pt x="60" y="56"/>
                              <a:pt x="60" y="56"/>
                              <a:pt x="60" y="56"/>
                            </a:cubicBezTo>
                            <a:cubicBezTo>
                              <a:pt x="60" y="61"/>
                              <a:pt x="64" y="65"/>
                              <a:pt x="68" y="65"/>
                            </a:cubicBezTo>
                            <a:cubicBezTo>
                              <a:pt x="93" y="65"/>
                              <a:pt x="93" y="65"/>
                              <a:pt x="93" y="65"/>
                            </a:cubicBezTo>
                            <a:cubicBezTo>
                              <a:pt x="98" y="65"/>
                              <a:pt x="101" y="61"/>
                              <a:pt x="101" y="56"/>
                            </a:cubicBezTo>
                            <a:cubicBezTo>
                              <a:pt x="101" y="8"/>
                              <a:pt x="101" y="8"/>
                              <a:pt x="101" y="8"/>
                            </a:cubicBezTo>
                            <a:cubicBezTo>
                              <a:pt x="101" y="4"/>
                              <a:pt x="98" y="0"/>
                              <a:pt x="93" y="0"/>
                            </a:cubicBezTo>
                            <a:lnTo>
                              <a:pt x="68" y="0"/>
                            </a:lnTo>
                            <a:close/>
                            <a:moveTo>
                              <a:pt x="68" y="8"/>
                            </a:moveTo>
                            <a:cubicBezTo>
                              <a:pt x="93" y="8"/>
                              <a:pt x="93" y="8"/>
                              <a:pt x="93" y="8"/>
                            </a:cubicBezTo>
                            <a:cubicBezTo>
                              <a:pt x="93" y="56"/>
                              <a:pt x="93" y="56"/>
                              <a:pt x="93" y="56"/>
                            </a:cubicBezTo>
                            <a:cubicBezTo>
                              <a:pt x="68" y="56"/>
                              <a:pt x="68" y="56"/>
                              <a:pt x="68" y="56"/>
                            </a:cubicBezTo>
                            <a:lnTo>
                              <a:pt x="68" y="8"/>
                            </a:lnTo>
                            <a:close/>
                            <a:moveTo>
                              <a:pt x="145" y="56"/>
                            </a:moveTo>
                            <a:cubicBezTo>
                              <a:pt x="145" y="0"/>
                              <a:pt x="145" y="0"/>
                              <a:pt x="145" y="0"/>
                            </a:cubicBezTo>
                            <a:cubicBezTo>
                              <a:pt x="125" y="0"/>
                              <a:pt x="125" y="0"/>
                              <a:pt x="125" y="0"/>
                            </a:cubicBezTo>
                            <a:cubicBezTo>
                              <a:pt x="123" y="0"/>
                              <a:pt x="120" y="1"/>
                              <a:pt x="120" y="4"/>
                            </a:cubicBezTo>
                            <a:cubicBezTo>
                              <a:pt x="120" y="7"/>
                              <a:pt x="123" y="8"/>
                              <a:pt x="125" y="8"/>
                            </a:cubicBezTo>
                            <a:cubicBezTo>
                              <a:pt x="137" y="8"/>
                              <a:pt x="137" y="8"/>
                              <a:pt x="137" y="8"/>
                            </a:cubicBezTo>
                            <a:cubicBezTo>
                              <a:pt x="137" y="56"/>
                              <a:pt x="137" y="56"/>
                              <a:pt x="137" y="56"/>
                            </a:cubicBezTo>
                            <a:cubicBezTo>
                              <a:pt x="125" y="56"/>
                              <a:pt x="125" y="56"/>
                              <a:pt x="125" y="56"/>
                            </a:cubicBezTo>
                            <a:cubicBezTo>
                              <a:pt x="123" y="56"/>
                              <a:pt x="120" y="58"/>
                              <a:pt x="120" y="61"/>
                            </a:cubicBezTo>
                            <a:cubicBezTo>
                              <a:pt x="120" y="64"/>
                              <a:pt x="123" y="65"/>
                              <a:pt x="125" y="65"/>
                            </a:cubicBezTo>
                            <a:cubicBezTo>
                              <a:pt x="158" y="65"/>
                              <a:pt x="158" y="65"/>
                              <a:pt x="158" y="65"/>
                            </a:cubicBezTo>
                            <a:cubicBezTo>
                              <a:pt x="160" y="65"/>
                              <a:pt x="162" y="64"/>
                              <a:pt x="162" y="61"/>
                            </a:cubicBezTo>
                            <a:cubicBezTo>
                              <a:pt x="162" y="40"/>
                              <a:pt x="162" y="40"/>
                              <a:pt x="162" y="40"/>
                            </a:cubicBezTo>
                            <a:cubicBezTo>
                              <a:pt x="162" y="37"/>
                              <a:pt x="161" y="36"/>
                              <a:pt x="158" y="36"/>
                            </a:cubicBezTo>
                            <a:cubicBezTo>
                              <a:pt x="155" y="36"/>
                              <a:pt x="154" y="37"/>
                              <a:pt x="154" y="40"/>
                            </a:cubicBezTo>
                            <a:cubicBezTo>
                              <a:pt x="154" y="56"/>
                              <a:pt x="154" y="56"/>
                              <a:pt x="154" y="56"/>
                            </a:cubicBezTo>
                            <a:lnTo>
                              <a:pt x="145" y="56"/>
                            </a:lnTo>
                            <a:close/>
                            <a:moveTo>
                              <a:pt x="190" y="0"/>
                            </a:moveTo>
                            <a:cubicBezTo>
                              <a:pt x="184" y="0"/>
                              <a:pt x="181" y="4"/>
                              <a:pt x="181" y="8"/>
                            </a:cubicBezTo>
                            <a:cubicBezTo>
                              <a:pt x="181" y="56"/>
                              <a:pt x="181" y="56"/>
                              <a:pt x="181" y="56"/>
                            </a:cubicBezTo>
                            <a:cubicBezTo>
                              <a:pt x="181" y="61"/>
                              <a:pt x="184" y="65"/>
                              <a:pt x="190" y="65"/>
                            </a:cubicBezTo>
                            <a:cubicBezTo>
                              <a:pt x="214" y="65"/>
                              <a:pt x="214" y="65"/>
                              <a:pt x="214" y="65"/>
                            </a:cubicBezTo>
                            <a:cubicBezTo>
                              <a:pt x="219" y="65"/>
                              <a:pt x="223" y="61"/>
                              <a:pt x="223" y="56"/>
                            </a:cubicBezTo>
                            <a:cubicBezTo>
                              <a:pt x="223" y="8"/>
                              <a:pt x="223" y="8"/>
                              <a:pt x="223" y="8"/>
                            </a:cubicBezTo>
                            <a:cubicBezTo>
                              <a:pt x="223" y="4"/>
                              <a:pt x="219" y="0"/>
                              <a:pt x="214" y="0"/>
                            </a:cubicBezTo>
                            <a:lnTo>
                              <a:pt x="190" y="0"/>
                            </a:lnTo>
                            <a:close/>
                            <a:moveTo>
                              <a:pt x="190" y="8"/>
                            </a:moveTo>
                            <a:cubicBezTo>
                              <a:pt x="214" y="8"/>
                              <a:pt x="214" y="8"/>
                              <a:pt x="214" y="8"/>
                            </a:cubicBezTo>
                            <a:cubicBezTo>
                              <a:pt x="214" y="56"/>
                              <a:pt x="214" y="56"/>
                              <a:pt x="214" y="56"/>
                            </a:cubicBezTo>
                            <a:cubicBezTo>
                              <a:pt x="190" y="56"/>
                              <a:pt x="190" y="56"/>
                              <a:pt x="190" y="56"/>
                            </a:cubicBezTo>
                            <a:lnTo>
                              <a:pt x="190" y="8"/>
                            </a:lnTo>
                            <a:close/>
                            <a:moveTo>
                              <a:pt x="267" y="56"/>
                            </a:moveTo>
                            <a:cubicBezTo>
                              <a:pt x="267" y="0"/>
                              <a:pt x="267" y="0"/>
                              <a:pt x="267" y="0"/>
                            </a:cubicBezTo>
                            <a:cubicBezTo>
                              <a:pt x="246" y="0"/>
                              <a:pt x="246" y="0"/>
                              <a:pt x="246" y="0"/>
                            </a:cubicBezTo>
                            <a:cubicBezTo>
                              <a:pt x="244" y="0"/>
                              <a:pt x="242" y="1"/>
                              <a:pt x="242" y="4"/>
                            </a:cubicBezTo>
                            <a:cubicBezTo>
                              <a:pt x="242" y="7"/>
                              <a:pt x="244" y="8"/>
                              <a:pt x="246" y="8"/>
                            </a:cubicBezTo>
                            <a:cubicBezTo>
                              <a:pt x="258" y="8"/>
                              <a:pt x="258" y="8"/>
                              <a:pt x="258" y="8"/>
                            </a:cubicBezTo>
                            <a:cubicBezTo>
                              <a:pt x="258" y="56"/>
                              <a:pt x="258" y="56"/>
                              <a:pt x="258" y="56"/>
                            </a:cubicBezTo>
                            <a:cubicBezTo>
                              <a:pt x="246" y="56"/>
                              <a:pt x="246" y="56"/>
                              <a:pt x="246" y="56"/>
                            </a:cubicBezTo>
                            <a:cubicBezTo>
                              <a:pt x="244" y="56"/>
                              <a:pt x="242" y="58"/>
                              <a:pt x="242" y="61"/>
                            </a:cubicBezTo>
                            <a:cubicBezTo>
                              <a:pt x="242" y="64"/>
                              <a:pt x="244" y="65"/>
                              <a:pt x="246" y="65"/>
                            </a:cubicBezTo>
                            <a:cubicBezTo>
                              <a:pt x="279" y="65"/>
                              <a:pt x="279" y="65"/>
                              <a:pt x="279" y="65"/>
                            </a:cubicBezTo>
                            <a:cubicBezTo>
                              <a:pt x="281" y="65"/>
                              <a:pt x="283" y="64"/>
                              <a:pt x="283" y="61"/>
                            </a:cubicBezTo>
                            <a:cubicBezTo>
                              <a:pt x="283" y="40"/>
                              <a:pt x="283" y="40"/>
                              <a:pt x="283" y="40"/>
                            </a:cubicBezTo>
                            <a:cubicBezTo>
                              <a:pt x="283" y="37"/>
                              <a:pt x="283" y="36"/>
                              <a:pt x="279" y="36"/>
                            </a:cubicBezTo>
                            <a:cubicBezTo>
                              <a:pt x="276" y="36"/>
                              <a:pt x="275" y="37"/>
                              <a:pt x="275" y="40"/>
                            </a:cubicBezTo>
                            <a:cubicBezTo>
                              <a:pt x="275" y="56"/>
                              <a:pt x="275" y="56"/>
                              <a:pt x="275" y="56"/>
                            </a:cubicBezTo>
                            <a:lnTo>
                              <a:pt x="267" y="56"/>
                            </a:lnTo>
                            <a:close/>
                            <a:moveTo>
                              <a:pt x="310" y="0"/>
                            </a:moveTo>
                            <a:cubicBezTo>
                              <a:pt x="306" y="0"/>
                              <a:pt x="303" y="4"/>
                              <a:pt x="303" y="8"/>
                            </a:cubicBezTo>
                            <a:cubicBezTo>
                              <a:pt x="303" y="56"/>
                              <a:pt x="303" y="56"/>
                              <a:pt x="303" y="56"/>
                            </a:cubicBezTo>
                            <a:cubicBezTo>
                              <a:pt x="303" y="61"/>
                              <a:pt x="306" y="65"/>
                              <a:pt x="310" y="65"/>
                            </a:cubicBezTo>
                            <a:cubicBezTo>
                              <a:pt x="336" y="65"/>
                              <a:pt x="336" y="65"/>
                              <a:pt x="336" y="65"/>
                            </a:cubicBezTo>
                            <a:cubicBezTo>
                              <a:pt x="340" y="65"/>
                              <a:pt x="344" y="61"/>
                              <a:pt x="344" y="56"/>
                            </a:cubicBezTo>
                            <a:cubicBezTo>
                              <a:pt x="344" y="8"/>
                              <a:pt x="344" y="8"/>
                              <a:pt x="344" y="8"/>
                            </a:cubicBezTo>
                            <a:cubicBezTo>
                              <a:pt x="344" y="4"/>
                              <a:pt x="340" y="0"/>
                              <a:pt x="336" y="0"/>
                            </a:cubicBezTo>
                            <a:lnTo>
                              <a:pt x="310" y="0"/>
                            </a:lnTo>
                            <a:close/>
                            <a:moveTo>
                              <a:pt x="310" y="8"/>
                            </a:moveTo>
                            <a:cubicBezTo>
                              <a:pt x="336" y="8"/>
                              <a:pt x="336" y="8"/>
                              <a:pt x="336" y="8"/>
                            </a:cubicBezTo>
                            <a:cubicBezTo>
                              <a:pt x="336" y="56"/>
                              <a:pt x="336" y="56"/>
                              <a:pt x="336" y="56"/>
                            </a:cubicBezTo>
                            <a:cubicBezTo>
                              <a:pt x="310" y="56"/>
                              <a:pt x="310" y="56"/>
                              <a:pt x="310" y="56"/>
                            </a:cubicBezTo>
                            <a:lnTo>
                              <a:pt x="310" y="8"/>
                            </a:lnTo>
                            <a:close/>
                            <a:moveTo>
                              <a:pt x="388" y="56"/>
                            </a:moveTo>
                            <a:cubicBezTo>
                              <a:pt x="388" y="0"/>
                              <a:pt x="388" y="0"/>
                              <a:pt x="388" y="0"/>
                            </a:cubicBezTo>
                            <a:cubicBezTo>
                              <a:pt x="367" y="0"/>
                              <a:pt x="367" y="0"/>
                              <a:pt x="367" y="0"/>
                            </a:cubicBezTo>
                            <a:cubicBezTo>
                              <a:pt x="365" y="0"/>
                              <a:pt x="363" y="1"/>
                              <a:pt x="363" y="4"/>
                            </a:cubicBezTo>
                            <a:cubicBezTo>
                              <a:pt x="363" y="7"/>
                              <a:pt x="365" y="8"/>
                              <a:pt x="367" y="8"/>
                            </a:cubicBezTo>
                            <a:cubicBezTo>
                              <a:pt x="380" y="8"/>
                              <a:pt x="380" y="8"/>
                              <a:pt x="380" y="8"/>
                            </a:cubicBezTo>
                            <a:cubicBezTo>
                              <a:pt x="380" y="56"/>
                              <a:pt x="380" y="56"/>
                              <a:pt x="380" y="56"/>
                            </a:cubicBezTo>
                            <a:cubicBezTo>
                              <a:pt x="367" y="56"/>
                              <a:pt x="367" y="56"/>
                              <a:pt x="367" y="56"/>
                            </a:cubicBezTo>
                            <a:cubicBezTo>
                              <a:pt x="365" y="56"/>
                              <a:pt x="363" y="58"/>
                              <a:pt x="363" y="61"/>
                            </a:cubicBezTo>
                            <a:cubicBezTo>
                              <a:pt x="363" y="64"/>
                              <a:pt x="365" y="65"/>
                              <a:pt x="367" y="65"/>
                            </a:cubicBezTo>
                            <a:cubicBezTo>
                              <a:pt x="401" y="65"/>
                              <a:pt x="401" y="65"/>
                              <a:pt x="401" y="65"/>
                            </a:cubicBezTo>
                            <a:cubicBezTo>
                              <a:pt x="402" y="65"/>
                              <a:pt x="404" y="64"/>
                              <a:pt x="404" y="61"/>
                            </a:cubicBezTo>
                            <a:cubicBezTo>
                              <a:pt x="404" y="40"/>
                              <a:pt x="404" y="40"/>
                              <a:pt x="404" y="40"/>
                            </a:cubicBezTo>
                            <a:cubicBezTo>
                              <a:pt x="404" y="37"/>
                              <a:pt x="403" y="36"/>
                              <a:pt x="401" y="36"/>
                            </a:cubicBezTo>
                            <a:cubicBezTo>
                              <a:pt x="397" y="36"/>
                              <a:pt x="396" y="37"/>
                              <a:pt x="396" y="40"/>
                            </a:cubicBezTo>
                            <a:cubicBezTo>
                              <a:pt x="396" y="56"/>
                              <a:pt x="396" y="56"/>
                              <a:pt x="396" y="56"/>
                            </a:cubicBezTo>
                            <a:lnTo>
                              <a:pt x="388" y="56"/>
                            </a:lnTo>
                            <a:close/>
                            <a:moveTo>
                              <a:pt x="432" y="0"/>
                            </a:moveTo>
                            <a:cubicBezTo>
                              <a:pt x="428" y="0"/>
                              <a:pt x="423" y="4"/>
                              <a:pt x="423" y="8"/>
                            </a:cubicBezTo>
                            <a:cubicBezTo>
                              <a:pt x="423" y="56"/>
                              <a:pt x="423" y="56"/>
                              <a:pt x="423" y="56"/>
                            </a:cubicBezTo>
                            <a:cubicBezTo>
                              <a:pt x="423" y="61"/>
                              <a:pt x="427" y="65"/>
                              <a:pt x="432" y="65"/>
                            </a:cubicBezTo>
                            <a:cubicBezTo>
                              <a:pt x="457" y="65"/>
                              <a:pt x="457" y="65"/>
                              <a:pt x="457" y="65"/>
                            </a:cubicBezTo>
                            <a:cubicBezTo>
                              <a:pt x="461" y="65"/>
                              <a:pt x="465" y="61"/>
                              <a:pt x="465" y="56"/>
                            </a:cubicBezTo>
                            <a:cubicBezTo>
                              <a:pt x="465" y="8"/>
                              <a:pt x="465" y="8"/>
                              <a:pt x="465" y="8"/>
                            </a:cubicBezTo>
                            <a:cubicBezTo>
                              <a:pt x="465" y="4"/>
                              <a:pt x="461" y="0"/>
                              <a:pt x="457" y="0"/>
                            </a:cubicBezTo>
                            <a:lnTo>
                              <a:pt x="432" y="0"/>
                            </a:lnTo>
                            <a:close/>
                            <a:moveTo>
                              <a:pt x="432" y="8"/>
                            </a:moveTo>
                            <a:cubicBezTo>
                              <a:pt x="457" y="8"/>
                              <a:pt x="457" y="8"/>
                              <a:pt x="457" y="8"/>
                            </a:cubicBezTo>
                            <a:cubicBezTo>
                              <a:pt x="457" y="56"/>
                              <a:pt x="457" y="56"/>
                              <a:pt x="457" y="56"/>
                            </a:cubicBezTo>
                            <a:cubicBezTo>
                              <a:pt x="432" y="56"/>
                              <a:pt x="432" y="56"/>
                              <a:pt x="432" y="56"/>
                            </a:cubicBezTo>
                            <a:lnTo>
                              <a:pt x="432" y="8"/>
                            </a:lnTo>
                            <a:close/>
                            <a:moveTo>
                              <a:pt x="509" y="56"/>
                            </a:moveTo>
                            <a:cubicBezTo>
                              <a:pt x="509" y="0"/>
                              <a:pt x="509" y="0"/>
                              <a:pt x="509" y="0"/>
                            </a:cubicBezTo>
                            <a:cubicBezTo>
                              <a:pt x="488" y="0"/>
                              <a:pt x="488" y="0"/>
                              <a:pt x="488" y="0"/>
                            </a:cubicBezTo>
                            <a:cubicBezTo>
                              <a:pt x="486" y="0"/>
                              <a:pt x="484" y="1"/>
                              <a:pt x="484" y="4"/>
                            </a:cubicBezTo>
                            <a:cubicBezTo>
                              <a:pt x="484" y="7"/>
                              <a:pt x="486" y="8"/>
                              <a:pt x="488" y="8"/>
                            </a:cubicBezTo>
                            <a:cubicBezTo>
                              <a:pt x="500" y="8"/>
                              <a:pt x="500" y="8"/>
                              <a:pt x="500" y="8"/>
                            </a:cubicBezTo>
                            <a:cubicBezTo>
                              <a:pt x="500" y="56"/>
                              <a:pt x="500" y="56"/>
                              <a:pt x="500" y="56"/>
                            </a:cubicBezTo>
                            <a:cubicBezTo>
                              <a:pt x="488" y="56"/>
                              <a:pt x="488" y="56"/>
                              <a:pt x="488" y="56"/>
                            </a:cubicBezTo>
                            <a:cubicBezTo>
                              <a:pt x="486" y="56"/>
                              <a:pt x="484" y="58"/>
                              <a:pt x="484" y="61"/>
                            </a:cubicBezTo>
                            <a:cubicBezTo>
                              <a:pt x="484" y="64"/>
                              <a:pt x="486" y="65"/>
                              <a:pt x="488" y="65"/>
                            </a:cubicBezTo>
                            <a:cubicBezTo>
                              <a:pt x="521" y="65"/>
                              <a:pt x="521" y="65"/>
                              <a:pt x="521" y="65"/>
                            </a:cubicBezTo>
                            <a:cubicBezTo>
                              <a:pt x="524" y="65"/>
                              <a:pt x="526" y="64"/>
                              <a:pt x="526" y="61"/>
                            </a:cubicBezTo>
                            <a:cubicBezTo>
                              <a:pt x="526" y="40"/>
                              <a:pt x="526" y="40"/>
                              <a:pt x="526" y="40"/>
                            </a:cubicBezTo>
                            <a:cubicBezTo>
                              <a:pt x="526" y="37"/>
                              <a:pt x="525" y="36"/>
                              <a:pt x="521" y="36"/>
                            </a:cubicBezTo>
                            <a:cubicBezTo>
                              <a:pt x="519" y="36"/>
                              <a:pt x="517" y="37"/>
                              <a:pt x="517" y="40"/>
                            </a:cubicBezTo>
                            <a:cubicBezTo>
                              <a:pt x="517" y="56"/>
                              <a:pt x="517" y="56"/>
                              <a:pt x="517" y="56"/>
                            </a:cubicBezTo>
                            <a:lnTo>
                              <a:pt x="509" y="56"/>
                            </a:lnTo>
                            <a:close/>
                          </a:path>
                        </a:pathLst>
                      </a:custGeom>
                      <a:solidFill>
                        <a:schemeClr val="tx1">
                          <a:alpha val="3300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3260" tIns="46630" rIns="93260" bIns="4663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defTabSz="951304">
                          <a:defRPr/>
                        </a:pPr>
                        <a:endParaRPr lang="en-US" sz="2856" kern="0">
                          <a:solidFill>
                            <a:srgbClr val="353535"/>
                          </a:solidFill>
                          <a:latin typeface="Segoe UI Semibold" panose="020B0702040204020203" pitchFamily="34" charset="0"/>
                        </a:endParaRPr>
                      </a:p>
                    </p:txBody>
                  </p:sp>
                </p:grpSp>
                <p:grpSp>
                  <p:nvGrpSpPr>
                    <p:cNvPr id="288" name="Group 287">
                      <a:extLst>
                        <a:ext uri="{FF2B5EF4-FFF2-40B4-BE49-F238E27FC236}">
                          <a16:creationId xmlns:a16="http://schemas.microsoft.com/office/drawing/2014/main" id="{FB215272-A240-4A53-BDE1-A83F892CEF6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448489" y="4380219"/>
                      <a:ext cx="3494088" cy="205860"/>
                      <a:chOff x="6448489" y="3923399"/>
                      <a:chExt cx="3494088" cy="205860"/>
                    </a:xfrm>
                  </p:grpSpPr>
                  <p:sp>
                    <p:nvSpPr>
                      <p:cNvPr id="289" name="Freeform 87">
                        <a:extLst>
                          <a:ext uri="{FF2B5EF4-FFF2-40B4-BE49-F238E27FC236}">
                            <a16:creationId xmlns:a16="http://schemas.microsoft.com/office/drawing/2014/main" id="{79E29ADE-D6BE-4362-81C8-5D7437AFE399}"/>
                          </a:ext>
                        </a:extLst>
                      </p:cNvPr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6448489" y="3923399"/>
                        <a:ext cx="1702503" cy="205860"/>
                      </a:xfrm>
                      <a:custGeom>
                        <a:avLst/>
                        <a:gdLst>
                          <a:gd name="T0" fmla="*/ 4 w 526"/>
                          <a:gd name="T1" fmla="*/ 0 h 65"/>
                          <a:gd name="T2" fmla="*/ 16 w 526"/>
                          <a:gd name="T3" fmla="*/ 8 h 65"/>
                          <a:gd name="T4" fmla="*/ 0 w 526"/>
                          <a:gd name="T5" fmla="*/ 61 h 65"/>
                          <a:gd name="T6" fmla="*/ 41 w 526"/>
                          <a:gd name="T7" fmla="*/ 61 h 65"/>
                          <a:gd name="T8" fmla="*/ 33 w 526"/>
                          <a:gd name="T9" fmla="*/ 39 h 65"/>
                          <a:gd name="T10" fmla="*/ 68 w 526"/>
                          <a:gd name="T11" fmla="*/ 0 h 65"/>
                          <a:gd name="T12" fmla="*/ 68 w 526"/>
                          <a:gd name="T13" fmla="*/ 65 h 65"/>
                          <a:gd name="T14" fmla="*/ 101 w 526"/>
                          <a:gd name="T15" fmla="*/ 8 h 65"/>
                          <a:gd name="T16" fmla="*/ 68 w 526"/>
                          <a:gd name="T17" fmla="*/ 8 h 65"/>
                          <a:gd name="T18" fmla="*/ 68 w 526"/>
                          <a:gd name="T19" fmla="*/ 57 h 65"/>
                          <a:gd name="T20" fmla="*/ 145 w 526"/>
                          <a:gd name="T21" fmla="*/ 0 h 65"/>
                          <a:gd name="T22" fmla="*/ 125 w 526"/>
                          <a:gd name="T23" fmla="*/ 8 h 65"/>
                          <a:gd name="T24" fmla="*/ 125 w 526"/>
                          <a:gd name="T25" fmla="*/ 57 h 65"/>
                          <a:gd name="T26" fmla="*/ 158 w 526"/>
                          <a:gd name="T27" fmla="*/ 65 h 65"/>
                          <a:gd name="T28" fmla="*/ 158 w 526"/>
                          <a:gd name="T29" fmla="*/ 36 h 65"/>
                          <a:gd name="T30" fmla="*/ 145 w 526"/>
                          <a:gd name="T31" fmla="*/ 57 h 65"/>
                          <a:gd name="T32" fmla="*/ 181 w 526"/>
                          <a:gd name="T33" fmla="*/ 57 h 65"/>
                          <a:gd name="T34" fmla="*/ 223 w 526"/>
                          <a:gd name="T35" fmla="*/ 57 h 65"/>
                          <a:gd name="T36" fmla="*/ 190 w 526"/>
                          <a:gd name="T37" fmla="*/ 0 h 65"/>
                          <a:gd name="T38" fmla="*/ 214 w 526"/>
                          <a:gd name="T39" fmla="*/ 57 h 65"/>
                          <a:gd name="T40" fmla="*/ 267 w 526"/>
                          <a:gd name="T41" fmla="*/ 57 h 65"/>
                          <a:gd name="T42" fmla="*/ 242 w 526"/>
                          <a:gd name="T43" fmla="*/ 4 h 65"/>
                          <a:gd name="T44" fmla="*/ 258 w 526"/>
                          <a:gd name="T45" fmla="*/ 57 h 65"/>
                          <a:gd name="T46" fmla="*/ 246 w 526"/>
                          <a:gd name="T47" fmla="*/ 65 h 65"/>
                          <a:gd name="T48" fmla="*/ 283 w 526"/>
                          <a:gd name="T49" fmla="*/ 39 h 65"/>
                          <a:gd name="T50" fmla="*/ 275 w 526"/>
                          <a:gd name="T51" fmla="*/ 57 h 65"/>
                          <a:gd name="T52" fmla="*/ 303 w 526"/>
                          <a:gd name="T53" fmla="*/ 8 h 65"/>
                          <a:gd name="T54" fmla="*/ 336 w 526"/>
                          <a:gd name="T55" fmla="*/ 65 h 65"/>
                          <a:gd name="T56" fmla="*/ 336 w 526"/>
                          <a:gd name="T57" fmla="*/ 0 h 65"/>
                          <a:gd name="T58" fmla="*/ 336 w 526"/>
                          <a:gd name="T59" fmla="*/ 8 h 65"/>
                          <a:gd name="T60" fmla="*/ 310 w 526"/>
                          <a:gd name="T61" fmla="*/ 8 h 65"/>
                          <a:gd name="T62" fmla="*/ 367 w 526"/>
                          <a:gd name="T63" fmla="*/ 0 h 65"/>
                          <a:gd name="T64" fmla="*/ 380 w 526"/>
                          <a:gd name="T65" fmla="*/ 8 h 65"/>
                          <a:gd name="T66" fmla="*/ 363 w 526"/>
                          <a:gd name="T67" fmla="*/ 61 h 65"/>
                          <a:gd name="T68" fmla="*/ 404 w 526"/>
                          <a:gd name="T69" fmla="*/ 61 h 65"/>
                          <a:gd name="T70" fmla="*/ 396 w 526"/>
                          <a:gd name="T71" fmla="*/ 39 h 65"/>
                          <a:gd name="T72" fmla="*/ 432 w 526"/>
                          <a:gd name="T73" fmla="*/ 0 h 65"/>
                          <a:gd name="T74" fmla="*/ 432 w 526"/>
                          <a:gd name="T75" fmla="*/ 65 h 65"/>
                          <a:gd name="T76" fmla="*/ 465 w 526"/>
                          <a:gd name="T77" fmla="*/ 8 h 65"/>
                          <a:gd name="T78" fmla="*/ 432 w 526"/>
                          <a:gd name="T79" fmla="*/ 8 h 65"/>
                          <a:gd name="T80" fmla="*/ 432 w 526"/>
                          <a:gd name="T81" fmla="*/ 57 h 65"/>
                          <a:gd name="T82" fmla="*/ 484 w 526"/>
                          <a:gd name="T83" fmla="*/ 8 h 65"/>
                          <a:gd name="T84" fmla="*/ 517 w 526"/>
                          <a:gd name="T85" fmla="*/ 65 h 65"/>
                          <a:gd name="T86" fmla="*/ 517 w 526"/>
                          <a:gd name="T87" fmla="*/ 0 h 65"/>
                          <a:gd name="T88" fmla="*/ 517 w 526"/>
                          <a:gd name="T89" fmla="*/ 8 h 65"/>
                          <a:gd name="T90" fmla="*/ 493 w 526"/>
                          <a:gd name="T91" fmla="*/ 8 h 65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</a:cxnLst>
                        <a:rect l="0" t="0" r="r" b="b"/>
                        <a:pathLst>
                          <a:path w="526" h="65">
                            <a:moveTo>
                              <a:pt x="25" y="57"/>
                            </a:moveTo>
                            <a:cubicBezTo>
                              <a:pt x="25" y="0"/>
                              <a:pt x="25" y="0"/>
                              <a:pt x="25" y="0"/>
                            </a:cubicBezTo>
                            <a:cubicBezTo>
                              <a:pt x="4" y="0"/>
                              <a:pt x="4" y="0"/>
                              <a:pt x="4" y="0"/>
                            </a:cubicBezTo>
                            <a:cubicBezTo>
                              <a:pt x="1" y="0"/>
                              <a:pt x="0" y="1"/>
                              <a:pt x="0" y="4"/>
                            </a:cubicBezTo>
                            <a:cubicBezTo>
                              <a:pt x="0" y="7"/>
                              <a:pt x="1" y="8"/>
                              <a:pt x="4" y="8"/>
                            </a:cubicBezTo>
                            <a:cubicBezTo>
                              <a:pt x="16" y="8"/>
                              <a:pt x="16" y="8"/>
                              <a:pt x="16" y="8"/>
                            </a:cubicBezTo>
                            <a:cubicBezTo>
                              <a:pt x="16" y="57"/>
                              <a:pt x="16" y="57"/>
                              <a:pt x="16" y="57"/>
                            </a:cubicBezTo>
                            <a:cubicBezTo>
                              <a:pt x="4" y="57"/>
                              <a:pt x="4" y="57"/>
                              <a:pt x="4" y="57"/>
                            </a:cubicBezTo>
                            <a:cubicBezTo>
                              <a:pt x="1" y="57"/>
                              <a:pt x="0" y="58"/>
                              <a:pt x="0" y="61"/>
                            </a:cubicBezTo>
                            <a:cubicBezTo>
                              <a:pt x="0" y="64"/>
                              <a:pt x="1" y="65"/>
                              <a:pt x="4" y="65"/>
                            </a:cubicBezTo>
                            <a:cubicBezTo>
                              <a:pt x="37" y="65"/>
                              <a:pt x="37" y="65"/>
                              <a:pt x="37" y="65"/>
                            </a:cubicBezTo>
                            <a:cubicBezTo>
                              <a:pt x="39" y="65"/>
                              <a:pt x="41" y="64"/>
                              <a:pt x="41" y="61"/>
                            </a:cubicBezTo>
                            <a:cubicBezTo>
                              <a:pt x="41" y="39"/>
                              <a:pt x="41" y="39"/>
                              <a:pt x="41" y="39"/>
                            </a:cubicBezTo>
                            <a:cubicBezTo>
                              <a:pt x="41" y="38"/>
                              <a:pt x="40" y="36"/>
                              <a:pt x="37" y="36"/>
                            </a:cubicBezTo>
                            <a:cubicBezTo>
                              <a:pt x="33" y="36"/>
                              <a:pt x="33" y="38"/>
                              <a:pt x="33" y="39"/>
                            </a:cubicBezTo>
                            <a:cubicBezTo>
                              <a:pt x="33" y="57"/>
                              <a:pt x="33" y="57"/>
                              <a:pt x="33" y="57"/>
                            </a:cubicBezTo>
                            <a:lnTo>
                              <a:pt x="25" y="57"/>
                            </a:lnTo>
                            <a:close/>
                            <a:moveTo>
                              <a:pt x="68" y="0"/>
                            </a:moveTo>
                            <a:cubicBezTo>
                              <a:pt x="64" y="0"/>
                              <a:pt x="60" y="4"/>
                              <a:pt x="60" y="8"/>
                            </a:cubicBezTo>
                            <a:cubicBezTo>
                              <a:pt x="60" y="57"/>
                              <a:pt x="60" y="57"/>
                              <a:pt x="60" y="57"/>
                            </a:cubicBezTo>
                            <a:cubicBezTo>
                              <a:pt x="60" y="61"/>
                              <a:pt x="64" y="65"/>
                              <a:pt x="68" y="65"/>
                            </a:cubicBezTo>
                            <a:cubicBezTo>
                              <a:pt x="93" y="65"/>
                              <a:pt x="93" y="65"/>
                              <a:pt x="93" y="65"/>
                            </a:cubicBezTo>
                            <a:cubicBezTo>
                              <a:pt x="98" y="65"/>
                              <a:pt x="101" y="61"/>
                              <a:pt x="101" y="57"/>
                            </a:cubicBezTo>
                            <a:cubicBezTo>
                              <a:pt x="101" y="8"/>
                              <a:pt x="101" y="8"/>
                              <a:pt x="101" y="8"/>
                            </a:cubicBezTo>
                            <a:cubicBezTo>
                              <a:pt x="101" y="4"/>
                              <a:pt x="98" y="0"/>
                              <a:pt x="93" y="0"/>
                            </a:cubicBezTo>
                            <a:lnTo>
                              <a:pt x="68" y="0"/>
                            </a:lnTo>
                            <a:close/>
                            <a:moveTo>
                              <a:pt x="68" y="8"/>
                            </a:moveTo>
                            <a:cubicBezTo>
                              <a:pt x="93" y="8"/>
                              <a:pt x="93" y="8"/>
                              <a:pt x="93" y="8"/>
                            </a:cubicBezTo>
                            <a:cubicBezTo>
                              <a:pt x="93" y="57"/>
                              <a:pt x="93" y="57"/>
                              <a:pt x="93" y="57"/>
                            </a:cubicBezTo>
                            <a:cubicBezTo>
                              <a:pt x="68" y="57"/>
                              <a:pt x="68" y="57"/>
                              <a:pt x="68" y="57"/>
                            </a:cubicBezTo>
                            <a:lnTo>
                              <a:pt x="68" y="8"/>
                            </a:lnTo>
                            <a:close/>
                            <a:moveTo>
                              <a:pt x="145" y="57"/>
                            </a:moveTo>
                            <a:cubicBezTo>
                              <a:pt x="145" y="0"/>
                              <a:pt x="145" y="0"/>
                              <a:pt x="145" y="0"/>
                            </a:cubicBezTo>
                            <a:cubicBezTo>
                              <a:pt x="125" y="0"/>
                              <a:pt x="125" y="0"/>
                              <a:pt x="125" y="0"/>
                            </a:cubicBezTo>
                            <a:cubicBezTo>
                              <a:pt x="123" y="0"/>
                              <a:pt x="120" y="1"/>
                              <a:pt x="120" y="4"/>
                            </a:cubicBezTo>
                            <a:cubicBezTo>
                              <a:pt x="120" y="7"/>
                              <a:pt x="123" y="8"/>
                              <a:pt x="125" y="8"/>
                            </a:cubicBezTo>
                            <a:cubicBezTo>
                              <a:pt x="137" y="8"/>
                              <a:pt x="137" y="8"/>
                              <a:pt x="137" y="8"/>
                            </a:cubicBezTo>
                            <a:cubicBezTo>
                              <a:pt x="137" y="57"/>
                              <a:pt x="137" y="57"/>
                              <a:pt x="137" y="57"/>
                            </a:cubicBezTo>
                            <a:cubicBezTo>
                              <a:pt x="125" y="57"/>
                              <a:pt x="125" y="57"/>
                              <a:pt x="125" y="57"/>
                            </a:cubicBezTo>
                            <a:cubicBezTo>
                              <a:pt x="123" y="57"/>
                              <a:pt x="120" y="58"/>
                              <a:pt x="120" y="61"/>
                            </a:cubicBezTo>
                            <a:cubicBezTo>
                              <a:pt x="120" y="64"/>
                              <a:pt x="123" y="65"/>
                              <a:pt x="125" y="65"/>
                            </a:cubicBezTo>
                            <a:cubicBezTo>
                              <a:pt x="158" y="65"/>
                              <a:pt x="158" y="65"/>
                              <a:pt x="158" y="65"/>
                            </a:cubicBezTo>
                            <a:cubicBezTo>
                              <a:pt x="160" y="65"/>
                              <a:pt x="162" y="64"/>
                              <a:pt x="162" y="61"/>
                            </a:cubicBezTo>
                            <a:cubicBezTo>
                              <a:pt x="162" y="39"/>
                              <a:pt x="162" y="39"/>
                              <a:pt x="162" y="39"/>
                            </a:cubicBezTo>
                            <a:cubicBezTo>
                              <a:pt x="162" y="38"/>
                              <a:pt x="161" y="36"/>
                              <a:pt x="158" y="36"/>
                            </a:cubicBezTo>
                            <a:cubicBezTo>
                              <a:pt x="155" y="36"/>
                              <a:pt x="154" y="38"/>
                              <a:pt x="154" y="39"/>
                            </a:cubicBezTo>
                            <a:cubicBezTo>
                              <a:pt x="154" y="57"/>
                              <a:pt x="154" y="57"/>
                              <a:pt x="154" y="57"/>
                            </a:cubicBezTo>
                            <a:lnTo>
                              <a:pt x="145" y="57"/>
                            </a:lnTo>
                            <a:close/>
                            <a:moveTo>
                              <a:pt x="190" y="0"/>
                            </a:moveTo>
                            <a:cubicBezTo>
                              <a:pt x="184" y="0"/>
                              <a:pt x="181" y="4"/>
                              <a:pt x="181" y="8"/>
                            </a:cubicBezTo>
                            <a:cubicBezTo>
                              <a:pt x="181" y="57"/>
                              <a:pt x="181" y="57"/>
                              <a:pt x="181" y="57"/>
                            </a:cubicBezTo>
                            <a:cubicBezTo>
                              <a:pt x="181" y="61"/>
                              <a:pt x="184" y="65"/>
                              <a:pt x="190" y="65"/>
                            </a:cubicBezTo>
                            <a:cubicBezTo>
                              <a:pt x="214" y="65"/>
                              <a:pt x="214" y="65"/>
                              <a:pt x="214" y="65"/>
                            </a:cubicBezTo>
                            <a:cubicBezTo>
                              <a:pt x="219" y="65"/>
                              <a:pt x="223" y="61"/>
                              <a:pt x="223" y="57"/>
                            </a:cubicBezTo>
                            <a:cubicBezTo>
                              <a:pt x="223" y="8"/>
                              <a:pt x="223" y="8"/>
                              <a:pt x="223" y="8"/>
                            </a:cubicBezTo>
                            <a:cubicBezTo>
                              <a:pt x="223" y="4"/>
                              <a:pt x="219" y="0"/>
                              <a:pt x="214" y="0"/>
                            </a:cubicBezTo>
                            <a:lnTo>
                              <a:pt x="190" y="0"/>
                            </a:lnTo>
                            <a:close/>
                            <a:moveTo>
                              <a:pt x="190" y="8"/>
                            </a:moveTo>
                            <a:cubicBezTo>
                              <a:pt x="214" y="8"/>
                              <a:pt x="214" y="8"/>
                              <a:pt x="214" y="8"/>
                            </a:cubicBezTo>
                            <a:cubicBezTo>
                              <a:pt x="214" y="57"/>
                              <a:pt x="214" y="57"/>
                              <a:pt x="214" y="57"/>
                            </a:cubicBezTo>
                            <a:cubicBezTo>
                              <a:pt x="190" y="57"/>
                              <a:pt x="190" y="57"/>
                              <a:pt x="190" y="57"/>
                            </a:cubicBezTo>
                            <a:lnTo>
                              <a:pt x="190" y="8"/>
                            </a:lnTo>
                            <a:close/>
                            <a:moveTo>
                              <a:pt x="267" y="57"/>
                            </a:moveTo>
                            <a:cubicBezTo>
                              <a:pt x="267" y="0"/>
                              <a:pt x="267" y="0"/>
                              <a:pt x="267" y="0"/>
                            </a:cubicBezTo>
                            <a:cubicBezTo>
                              <a:pt x="246" y="0"/>
                              <a:pt x="246" y="0"/>
                              <a:pt x="246" y="0"/>
                            </a:cubicBezTo>
                            <a:cubicBezTo>
                              <a:pt x="244" y="0"/>
                              <a:pt x="242" y="1"/>
                              <a:pt x="242" y="4"/>
                            </a:cubicBezTo>
                            <a:cubicBezTo>
                              <a:pt x="242" y="7"/>
                              <a:pt x="244" y="8"/>
                              <a:pt x="246" y="8"/>
                            </a:cubicBezTo>
                            <a:cubicBezTo>
                              <a:pt x="258" y="8"/>
                              <a:pt x="258" y="8"/>
                              <a:pt x="258" y="8"/>
                            </a:cubicBezTo>
                            <a:cubicBezTo>
                              <a:pt x="258" y="57"/>
                              <a:pt x="258" y="57"/>
                              <a:pt x="258" y="57"/>
                            </a:cubicBezTo>
                            <a:cubicBezTo>
                              <a:pt x="246" y="57"/>
                              <a:pt x="246" y="57"/>
                              <a:pt x="246" y="57"/>
                            </a:cubicBezTo>
                            <a:cubicBezTo>
                              <a:pt x="244" y="57"/>
                              <a:pt x="242" y="58"/>
                              <a:pt x="242" y="61"/>
                            </a:cubicBezTo>
                            <a:cubicBezTo>
                              <a:pt x="242" y="64"/>
                              <a:pt x="244" y="65"/>
                              <a:pt x="246" y="65"/>
                            </a:cubicBezTo>
                            <a:cubicBezTo>
                              <a:pt x="279" y="65"/>
                              <a:pt x="279" y="65"/>
                              <a:pt x="279" y="65"/>
                            </a:cubicBezTo>
                            <a:cubicBezTo>
                              <a:pt x="281" y="65"/>
                              <a:pt x="283" y="64"/>
                              <a:pt x="283" y="61"/>
                            </a:cubicBezTo>
                            <a:cubicBezTo>
                              <a:pt x="283" y="39"/>
                              <a:pt x="283" y="39"/>
                              <a:pt x="283" y="39"/>
                            </a:cubicBezTo>
                            <a:cubicBezTo>
                              <a:pt x="283" y="38"/>
                              <a:pt x="283" y="36"/>
                              <a:pt x="279" y="36"/>
                            </a:cubicBezTo>
                            <a:cubicBezTo>
                              <a:pt x="276" y="36"/>
                              <a:pt x="275" y="38"/>
                              <a:pt x="275" y="39"/>
                            </a:cubicBezTo>
                            <a:cubicBezTo>
                              <a:pt x="275" y="57"/>
                              <a:pt x="275" y="57"/>
                              <a:pt x="275" y="57"/>
                            </a:cubicBezTo>
                            <a:lnTo>
                              <a:pt x="267" y="57"/>
                            </a:lnTo>
                            <a:close/>
                            <a:moveTo>
                              <a:pt x="310" y="0"/>
                            </a:moveTo>
                            <a:cubicBezTo>
                              <a:pt x="306" y="0"/>
                              <a:pt x="303" y="4"/>
                              <a:pt x="303" y="8"/>
                            </a:cubicBezTo>
                            <a:cubicBezTo>
                              <a:pt x="303" y="57"/>
                              <a:pt x="303" y="57"/>
                              <a:pt x="303" y="57"/>
                            </a:cubicBezTo>
                            <a:cubicBezTo>
                              <a:pt x="303" y="61"/>
                              <a:pt x="306" y="65"/>
                              <a:pt x="310" y="65"/>
                            </a:cubicBezTo>
                            <a:cubicBezTo>
                              <a:pt x="336" y="65"/>
                              <a:pt x="336" y="65"/>
                              <a:pt x="336" y="65"/>
                            </a:cubicBezTo>
                            <a:cubicBezTo>
                              <a:pt x="340" y="65"/>
                              <a:pt x="344" y="61"/>
                              <a:pt x="344" y="57"/>
                            </a:cubicBezTo>
                            <a:cubicBezTo>
                              <a:pt x="344" y="8"/>
                              <a:pt x="344" y="8"/>
                              <a:pt x="344" y="8"/>
                            </a:cubicBezTo>
                            <a:cubicBezTo>
                              <a:pt x="344" y="4"/>
                              <a:pt x="340" y="0"/>
                              <a:pt x="336" y="0"/>
                            </a:cubicBezTo>
                            <a:lnTo>
                              <a:pt x="310" y="0"/>
                            </a:lnTo>
                            <a:close/>
                            <a:moveTo>
                              <a:pt x="310" y="8"/>
                            </a:moveTo>
                            <a:cubicBezTo>
                              <a:pt x="336" y="8"/>
                              <a:pt x="336" y="8"/>
                              <a:pt x="336" y="8"/>
                            </a:cubicBezTo>
                            <a:cubicBezTo>
                              <a:pt x="336" y="57"/>
                              <a:pt x="336" y="57"/>
                              <a:pt x="336" y="57"/>
                            </a:cubicBezTo>
                            <a:cubicBezTo>
                              <a:pt x="310" y="57"/>
                              <a:pt x="310" y="57"/>
                              <a:pt x="310" y="57"/>
                            </a:cubicBezTo>
                            <a:lnTo>
                              <a:pt x="310" y="8"/>
                            </a:lnTo>
                            <a:close/>
                            <a:moveTo>
                              <a:pt x="388" y="57"/>
                            </a:moveTo>
                            <a:cubicBezTo>
                              <a:pt x="388" y="0"/>
                              <a:pt x="388" y="0"/>
                              <a:pt x="388" y="0"/>
                            </a:cubicBezTo>
                            <a:cubicBezTo>
                              <a:pt x="367" y="0"/>
                              <a:pt x="367" y="0"/>
                              <a:pt x="367" y="0"/>
                            </a:cubicBezTo>
                            <a:cubicBezTo>
                              <a:pt x="365" y="0"/>
                              <a:pt x="363" y="1"/>
                              <a:pt x="363" y="4"/>
                            </a:cubicBezTo>
                            <a:cubicBezTo>
                              <a:pt x="363" y="7"/>
                              <a:pt x="365" y="8"/>
                              <a:pt x="367" y="8"/>
                            </a:cubicBezTo>
                            <a:cubicBezTo>
                              <a:pt x="380" y="8"/>
                              <a:pt x="380" y="8"/>
                              <a:pt x="380" y="8"/>
                            </a:cubicBezTo>
                            <a:cubicBezTo>
                              <a:pt x="380" y="57"/>
                              <a:pt x="380" y="57"/>
                              <a:pt x="380" y="57"/>
                            </a:cubicBezTo>
                            <a:cubicBezTo>
                              <a:pt x="367" y="57"/>
                              <a:pt x="367" y="57"/>
                              <a:pt x="367" y="57"/>
                            </a:cubicBezTo>
                            <a:cubicBezTo>
                              <a:pt x="365" y="57"/>
                              <a:pt x="363" y="58"/>
                              <a:pt x="363" y="61"/>
                            </a:cubicBezTo>
                            <a:cubicBezTo>
                              <a:pt x="363" y="64"/>
                              <a:pt x="365" y="65"/>
                              <a:pt x="367" y="65"/>
                            </a:cubicBezTo>
                            <a:cubicBezTo>
                              <a:pt x="401" y="65"/>
                              <a:pt x="401" y="65"/>
                              <a:pt x="401" y="65"/>
                            </a:cubicBezTo>
                            <a:cubicBezTo>
                              <a:pt x="402" y="65"/>
                              <a:pt x="404" y="64"/>
                              <a:pt x="404" y="61"/>
                            </a:cubicBezTo>
                            <a:cubicBezTo>
                              <a:pt x="404" y="39"/>
                              <a:pt x="404" y="39"/>
                              <a:pt x="404" y="39"/>
                            </a:cubicBezTo>
                            <a:cubicBezTo>
                              <a:pt x="404" y="38"/>
                              <a:pt x="403" y="36"/>
                              <a:pt x="401" y="36"/>
                            </a:cubicBezTo>
                            <a:cubicBezTo>
                              <a:pt x="397" y="36"/>
                              <a:pt x="396" y="38"/>
                              <a:pt x="396" y="39"/>
                            </a:cubicBezTo>
                            <a:cubicBezTo>
                              <a:pt x="396" y="57"/>
                              <a:pt x="396" y="57"/>
                              <a:pt x="396" y="57"/>
                            </a:cubicBezTo>
                            <a:lnTo>
                              <a:pt x="388" y="57"/>
                            </a:lnTo>
                            <a:close/>
                            <a:moveTo>
                              <a:pt x="432" y="0"/>
                            </a:moveTo>
                            <a:cubicBezTo>
                              <a:pt x="428" y="0"/>
                              <a:pt x="423" y="4"/>
                              <a:pt x="423" y="8"/>
                            </a:cubicBezTo>
                            <a:cubicBezTo>
                              <a:pt x="423" y="57"/>
                              <a:pt x="423" y="57"/>
                              <a:pt x="423" y="57"/>
                            </a:cubicBezTo>
                            <a:cubicBezTo>
                              <a:pt x="423" y="61"/>
                              <a:pt x="427" y="65"/>
                              <a:pt x="432" y="65"/>
                            </a:cubicBezTo>
                            <a:cubicBezTo>
                              <a:pt x="457" y="65"/>
                              <a:pt x="457" y="65"/>
                              <a:pt x="457" y="65"/>
                            </a:cubicBezTo>
                            <a:cubicBezTo>
                              <a:pt x="461" y="65"/>
                              <a:pt x="465" y="61"/>
                              <a:pt x="465" y="57"/>
                            </a:cubicBezTo>
                            <a:cubicBezTo>
                              <a:pt x="465" y="8"/>
                              <a:pt x="465" y="8"/>
                              <a:pt x="465" y="8"/>
                            </a:cubicBezTo>
                            <a:cubicBezTo>
                              <a:pt x="465" y="4"/>
                              <a:pt x="461" y="0"/>
                              <a:pt x="457" y="0"/>
                            </a:cubicBezTo>
                            <a:lnTo>
                              <a:pt x="432" y="0"/>
                            </a:lnTo>
                            <a:close/>
                            <a:moveTo>
                              <a:pt x="432" y="8"/>
                            </a:moveTo>
                            <a:cubicBezTo>
                              <a:pt x="457" y="8"/>
                              <a:pt x="457" y="8"/>
                              <a:pt x="457" y="8"/>
                            </a:cubicBezTo>
                            <a:cubicBezTo>
                              <a:pt x="457" y="57"/>
                              <a:pt x="457" y="57"/>
                              <a:pt x="457" y="57"/>
                            </a:cubicBezTo>
                            <a:cubicBezTo>
                              <a:pt x="432" y="57"/>
                              <a:pt x="432" y="57"/>
                              <a:pt x="432" y="57"/>
                            </a:cubicBezTo>
                            <a:lnTo>
                              <a:pt x="432" y="8"/>
                            </a:lnTo>
                            <a:close/>
                            <a:moveTo>
                              <a:pt x="493" y="0"/>
                            </a:moveTo>
                            <a:cubicBezTo>
                              <a:pt x="488" y="0"/>
                              <a:pt x="484" y="4"/>
                              <a:pt x="484" y="8"/>
                            </a:cubicBezTo>
                            <a:cubicBezTo>
                              <a:pt x="484" y="57"/>
                              <a:pt x="484" y="57"/>
                              <a:pt x="484" y="57"/>
                            </a:cubicBezTo>
                            <a:cubicBezTo>
                              <a:pt x="484" y="61"/>
                              <a:pt x="488" y="65"/>
                              <a:pt x="493" y="65"/>
                            </a:cubicBezTo>
                            <a:cubicBezTo>
                              <a:pt x="517" y="65"/>
                              <a:pt x="517" y="65"/>
                              <a:pt x="517" y="65"/>
                            </a:cubicBezTo>
                            <a:cubicBezTo>
                              <a:pt x="522" y="65"/>
                              <a:pt x="526" y="61"/>
                              <a:pt x="526" y="57"/>
                            </a:cubicBezTo>
                            <a:cubicBezTo>
                              <a:pt x="526" y="8"/>
                              <a:pt x="526" y="8"/>
                              <a:pt x="526" y="8"/>
                            </a:cubicBezTo>
                            <a:cubicBezTo>
                              <a:pt x="526" y="4"/>
                              <a:pt x="522" y="0"/>
                              <a:pt x="517" y="0"/>
                            </a:cubicBezTo>
                            <a:lnTo>
                              <a:pt x="493" y="0"/>
                            </a:lnTo>
                            <a:close/>
                            <a:moveTo>
                              <a:pt x="493" y="8"/>
                            </a:moveTo>
                            <a:cubicBezTo>
                              <a:pt x="517" y="8"/>
                              <a:pt x="517" y="8"/>
                              <a:pt x="517" y="8"/>
                            </a:cubicBezTo>
                            <a:cubicBezTo>
                              <a:pt x="517" y="57"/>
                              <a:pt x="517" y="57"/>
                              <a:pt x="517" y="57"/>
                            </a:cubicBezTo>
                            <a:cubicBezTo>
                              <a:pt x="493" y="57"/>
                              <a:pt x="493" y="57"/>
                              <a:pt x="493" y="57"/>
                            </a:cubicBezTo>
                            <a:lnTo>
                              <a:pt x="493" y="8"/>
                            </a:lnTo>
                            <a:close/>
                          </a:path>
                        </a:pathLst>
                      </a:custGeom>
                      <a:solidFill>
                        <a:schemeClr val="tx1">
                          <a:alpha val="3300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3260" tIns="46630" rIns="93260" bIns="4663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defTabSz="951304">
                          <a:defRPr/>
                        </a:pPr>
                        <a:endParaRPr lang="en-US" sz="2856" kern="0">
                          <a:solidFill>
                            <a:srgbClr val="353535"/>
                          </a:solidFill>
                          <a:latin typeface="Segoe UI Semibold" panose="020B0702040204020203" pitchFamily="34" charset="0"/>
                        </a:endParaRPr>
                      </a:p>
                    </p:txBody>
                  </p:sp>
                  <p:sp>
                    <p:nvSpPr>
                      <p:cNvPr id="290" name="Freeform 87">
                        <a:extLst>
                          <a:ext uri="{FF2B5EF4-FFF2-40B4-BE49-F238E27FC236}">
                            <a16:creationId xmlns:a16="http://schemas.microsoft.com/office/drawing/2014/main" id="{5B215F8F-079A-4A2B-9F00-785D3CADEFE2}"/>
                          </a:ext>
                        </a:extLst>
                      </p:cNvPr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8240074" y="3923399"/>
                        <a:ext cx="1702503" cy="205860"/>
                      </a:xfrm>
                      <a:custGeom>
                        <a:avLst/>
                        <a:gdLst>
                          <a:gd name="T0" fmla="*/ 4 w 526"/>
                          <a:gd name="T1" fmla="*/ 0 h 65"/>
                          <a:gd name="T2" fmla="*/ 16 w 526"/>
                          <a:gd name="T3" fmla="*/ 8 h 65"/>
                          <a:gd name="T4" fmla="*/ 0 w 526"/>
                          <a:gd name="T5" fmla="*/ 61 h 65"/>
                          <a:gd name="T6" fmla="*/ 41 w 526"/>
                          <a:gd name="T7" fmla="*/ 61 h 65"/>
                          <a:gd name="T8" fmla="*/ 33 w 526"/>
                          <a:gd name="T9" fmla="*/ 39 h 65"/>
                          <a:gd name="T10" fmla="*/ 68 w 526"/>
                          <a:gd name="T11" fmla="*/ 0 h 65"/>
                          <a:gd name="T12" fmla="*/ 68 w 526"/>
                          <a:gd name="T13" fmla="*/ 65 h 65"/>
                          <a:gd name="T14" fmla="*/ 101 w 526"/>
                          <a:gd name="T15" fmla="*/ 8 h 65"/>
                          <a:gd name="T16" fmla="*/ 68 w 526"/>
                          <a:gd name="T17" fmla="*/ 8 h 65"/>
                          <a:gd name="T18" fmla="*/ 68 w 526"/>
                          <a:gd name="T19" fmla="*/ 57 h 65"/>
                          <a:gd name="T20" fmla="*/ 145 w 526"/>
                          <a:gd name="T21" fmla="*/ 0 h 65"/>
                          <a:gd name="T22" fmla="*/ 125 w 526"/>
                          <a:gd name="T23" fmla="*/ 8 h 65"/>
                          <a:gd name="T24" fmla="*/ 125 w 526"/>
                          <a:gd name="T25" fmla="*/ 57 h 65"/>
                          <a:gd name="T26" fmla="*/ 158 w 526"/>
                          <a:gd name="T27" fmla="*/ 65 h 65"/>
                          <a:gd name="T28" fmla="*/ 158 w 526"/>
                          <a:gd name="T29" fmla="*/ 36 h 65"/>
                          <a:gd name="T30" fmla="*/ 145 w 526"/>
                          <a:gd name="T31" fmla="*/ 57 h 65"/>
                          <a:gd name="T32" fmla="*/ 181 w 526"/>
                          <a:gd name="T33" fmla="*/ 57 h 65"/>
                          <a:gd name="T34" fmla="*/ 223 w 526"/>
                          <a:gd name="T35" fmla="*/ 57 h 65"/>
                          <a:gd name="T36" fmla="*/ 190 w 526"/>
                          <a:gd name="T37" fmla="*/ 0 h 65"/>
                          <a:gd name="T38" fmla="*/ 214 w 526"/>
                          <a:gd name="T39" fmla="*/ 57 h 65"/>
                          <a:gd name="T40" fmla="*/ 267 w 526"/>
                          <a:gd name="T41" fmla="*/ 57 h 65"/>
                          <a:gd name="T42" fmla="*/ 242 w 526"/>
                          <a:gd name="T43" fmla="*/ 4 h 65"/>
                          <a:gd name="T44" fmla="*/ 258 w 526"/>
                          <a:gd name="T45" fmla="*/ 57 h 65"/>
                          <a:gd name="T46" fmla="*/ 246 w 526"/>
                          <a:gd name="T47" fmla="*/ 65 h 65"/>
                          <a:gd name="T48" fmla="*/ 283 w 526"/>
                          <a:gd name="T49" fmla="*/ 39 h 65"/>
                          <a:gd name="T50" fmla="*/ 275 w 526"/>
                          <a:gd name="T51" fmla="*/ 57 h 65"/>
                          <a:gd name="T52" fmla="*/ 303 w 526"/>
                          <a:gd name="T53" fmla="*/ 8 h 65"/>
                          <a:gd name="T54" fmla="*/ 336 w 526"/>
                          <a:gd name="T55" fmla="*/ 65 h 65"/>
                          <a:gd name="T56" fmla="*/ 336 w 526"/>
                          <a:gd name="T57" fmla="*/ 0 h 65"/>
                          <a:gd name="T58" fmla="*/ 336 w 526"/>
                          <a:gd name="T59" fmla="*/ 8 h 65"/>
                          <a:gd name="T60" fmla="*/ 310 w 526"/>
                          <a:gd name="T61" fmla="*/ 8 h 65"/>
                          <a:gd name="T62" fmla="*/ 367 w 526"/>
                          <a:gd name="T63" fmla="*/ 0 h 65"/>
                          <a:gd name="T64" fmla="*/ 380 w 526"/>
                          <a:gd name="T65" fmla="*/ 8 h 65"/>
                          <a:gd name="T66" fmla="*/ 363 w 526"/>
                          <a:gd name="T67" fmla="*/ 61 h 65"/>
                          <a:gd name="T68" fmla="*/ 404 w 526"/>
                          <a:gd name="T69" fmla="*/ 61 h 65"/>
                          <a:gd name="T70" fmla="*/ 396 w 526"/>
                          <a:gd name="T71" fmla="*/ 39 h 65"/>
                          <a:gd name="T72" fmla="*/ 432 w 526"/>
                          <a:gd name="T73" fmla="*/ 0 h 65"/>
                          <a:gd name="T74" fmla="*/ 432 w 526"/>
                          <a:gd name="T75" fmla="*/ 65 h 65"/>
                          <a:gd name="T76" fmla="*/ 465 w 526"/>
                          <a:gd name="T77" fmla="*/ 8 h 65"/>
                          <a:gd name="T78" fmla="*/ 432 w 526"/>
                          <a:gd name="T79" fmla="*/ 8 h 65"/>
                          <a:gd name="T80" fmla="*/ 432 w 526"/>
                          <a:gd name="T81" fmla="*/ 57 h 65"/>
                          <a:gd name="T82" fmla="*/ 484 w 526"/>
                          <a:gd name="T83" fmla="*/ 8 h 65"/>
                          <a:gd name="T84" fmla="*/ 517 w 526"/>
                          <a:gd name="T85" fmla="*/ 65 h 65"/>
                          <a:gd name="T86" fmla="*/ 517 w 526"/>
                          <a:gd name="T87" fmla="*/ 0 h 65"/>
                          <a:gd name="T88" fmla="*/ 517 w 526"/>
                          <a:gd name="T89" fmla="*/ 8 h 65"/>
                          <a:gd name="T90" fmla="*/ 493 w 526"/>
                          <a:gd name="T91" fmla="*/ 8 h 65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</a:cxnLst>
                        <a:rect l="0" t="0" r="r" b="b"/>
                        <a:pathLst>
                          <a:path w="526" h="65">
                            <a:moveTo>
                              <a:pt x="25" y="57"/>
                            </a:moveTo>
                            <a:cubicBezTo>
                              <a:pt x="25" y="0"/>
                              <a:pt x="25" y="0"/>
                              <a:pt x="25" y="0"/>
                            </a:cubicBezTo>
                            <a:cubicBezTo>
                              <a:pt x="4" y="0"/>
                              <a:pt x="4" y="0"/>
                              <a:pt x="4" y="0"/>
                            </a:cubicBezTo>
                            <a:cubicBezTo>
                              <a:pt x="1" y="0"/>
                              <a:pt x="0" y="1"/>
                              <a:pt x="0" y="4"/>
                            </a:cubicBezTo>
                            <a:cubicBezTo>
                              <a:pt x="0" y="7"/>
                              <a:pt x="1" y="8"/>
                              <a:pt x="4" y="8"/>
                            </a:cubicBezTo>
                            <a:cubicBezTo>
                              <a:pt x="16" y="8"/>
                              <a:pt x="16" y="8"/>
                              <a:pt x="16" y="8"/>
                            </a:cubicBezTo>
                            <a:cubicBezTo>
                              <a:pt x="16" y="57"/>
                              <a:pt x="16" y="57"/>
                              <a:pt x="16" y="57"/>
                            </a:cubicBezTo>
                            <a:cubicBezTo>
                              <a:pt x="4" y="57"/>
                              <a:pt x="4" y="57"/>
                              <a:pt x="4" y="57"/>
                            </a:cubicBezTo>
                            <a:cubicBezTo>
                              <a:pt x="1" y="57"/>
                              <a:pt x="0" y="58"/>
                              <a:pt x="0" y="61"/>
                            </a:cubicBezTo>
                            <a:cubicBezTo>
                              <a:pt x="0" y="64"/>
                              <a:pt x="1" y="65"/>
                              <a:pt x="4" y="65"/>
                            </a:cubicBezTo>
                            <a:cubicBezTo>
                              <a:pt x="37" y="65"/>
                              <a:pt x="37" y="65"/>
                              <a:pt x="37" y="65"/>
                            </a:cubicBezTo>
                            <a:cubicBezTo>
                              <a:pt x="39" y="65"/>
                              <a:pt x="41" y="64"/>
                              <a:pt x="41" y="61"/>
                            </a:cubicBezTo>
                            <a:cubicBezTo>
                              <a:pt x="41" y="39"/>
                              <a:pt x="41" y="39"/>
                              <a:pt x="41" y="39"/>
                            </a:cubicBezTo>
                            <a:cubicBezTo>
                              <a:pt x="41" y="38"/>
                              <a:pt x="40" y="36"/>
                              <a:pt x="37" y="36"/>
                            </a:cubicBezTo>
                            <a:cubicBezTo>
                              <a:pt x="33" y="36"/>
                              <a:pt x="33" y="38"/>
                              <a:pt x="33" y="39"/>
                            </a:cubicBezTo>
                            <a:cubicBezTo>
                              <a:pt x="33" y="57"/>
                              <a:pt x="33" y="57"/>
                              <a:pt x="33" y="57"/>
                            </a:cubicBezTo>
                            <a:lnTo>
                              <a:pt x="25" y="57"/>
                            </a:lnTo>
                            <a:close/>
                            <a:moveTo>
                              <a:pt x="68" y="0"/>
                            </a:moveTo>
                            <a:cubicBezTo>
                              <a:pt x="64" y="0"/>
                              <a:pt x="60" y="4"/>
                              <a:pt x="60" y="8"/>
                            </a:cubicBezTo>
                            <a:cubicBezTo>
                              <a:pt x="60" y="57"/>
                              <a:pt x="60" y="57"/>
                              <a:pt x="60" y="57"/>
                            </a:cubicBezTo>
                            <a:cubicBezTo>
                              <a:pt x="60" y="61"/>
                              <a:pt x="64" y="65"/>
                              <a:pt x="68" y="65"/>
                            </a:cubicBezTo>
                            <a:cubicBezTo>
                              <a:pt x="93" y="65"/>
                              <a:pt x="93" y="65"/>
                              <a:pt x="93" y="65"/>
                            </a:cubicBezTo>
                            <a:cubicBezTo>
                              <a:pt x="98" y="65"/>
                              <a:pt x="101" y="61"/>
                              <a:pt x="101" y="57"/>
                            </a:cubicBezTo>
                            <a:cubicBezTo>
                              <a:pt x="101" y="8"/>
                              <a:pt x="101" y="8"/>
                              <a:pt x="101" y="8"/>
                            </a:cubicBezTo>
                            <a:cubicBezTo>
                              <a:pt x="101" y="4"/>
                              <a:pt x="98" y="0"/>
                              <a:pt x="93" y="0"/>
                            </a:cubicBezTo>
                            <a:lnTo>
                              <a:pt x="68" y="0"/>
                            </a:lnTo>
                            <a:close/>
                            <a:moveTo>
                              <a:pt x="68" y="8"/>
                            </a:moveTo>
                            <a:cubicBezTo>
                              <a:pt x="93" y="8"/>
                              <a:pt x="93" y="8"/>
                              <a:pt x="93" y="8"/>
                            </a:cubicBezTo>
                            <a:cubicBezTo>
                              <a:pt x="93" y="57"/>
                              <a:pt x="93" y="57"/>
                              <a:pt x="93" y="57"/>
                            </a:cubicBezTo>
                            <a:cubicBezTo>
                              <a:pt x="68" y="57"/>
                              <a:pt x="68" y="57"/>
                              <a:pt x="68" y="57"/>
                            </a:cubicBezTo>
                            <a:lnTo>
                              <a:pt x="68" y="8"/>
                            </a:lnTo>
                            <a:close/>
                            <a:moveTo>
                              <a:pt x="145" y="57"/>
                            </a:moveTo>
                            <a:cubicBezTo>
                              <a:pt x="145" y="0"/>
                              <a:pt x="145" y="0"/>
                              <a:pt x="145" y="0"/>
                            </a:cubicBezTo>
                            <a:cubicBezTo>
                              <a:pt x="125" y="0"/>
                              <a:pt x="125" y="0"/>
                              <a:pt x="125" y="0"/>
                            </a:cubicBezTo>
                            <a:cubicBezTo>
                              <a:pt x="123" y="0"/>
                              <a:pt x="120" y="1"/>
                              <a:pt x="120" y="4"/>
                            </a:cubicBezTo>
                            <a:cubicBezTo>
                              <a:pt x="120" y="7"/>
                              <a:pt x="123" y="8"/>
                              <a:pt x="125" y="8"/>
                            </a:cubicBezTo>
                            <a:cubicBezTo>
                              <a:pt x="137" y="8"/>
                              <a:pt x="137" y="8"/>
                              <a:pt x="137" y="8"/>
                            </a:cubicBezTo>
                            <a:cubicBezTo>
                              <a:pt x="137" y="57"/>
                              <a:pt x="137" y="57"/>
                              <a:pt x="137" y="57"/>
                            </a:cubicBezTo>
                            <a:cubicBezTo>
                              <a:pt x="125" y="57"/>
                              <a:pt x="125" y="57"/>
                              <a:pt x="125" y="57"/>
                            </a:cubicBezTo>
                            <a:cubicBezTo>
                              <a:pt x="123" y="57"/>
                              <a:pt x="120" y="58"/>
                              <a:pt x="120" y="61"/>
                            </a:cubicBezTo>
                            <a:cubicBezTo>
                              <a:pt x="120" y="64"/>
                              <a:pt x="123" y="65"/>
                              <a:pt x="125" y="65"/>
                            </a:cubicBezTo>
                            <a:cubicBezTo>
                              <a:pt x="158" y="65"/>
                              <a:pt x="158" y="65"/>
                              <a:pt x="158" y="65"/>
                            </a:cubicBezTo>
                            <a:cubicBezTo>
                              <a:pt x="160" y="65"/>
                              <a:pt x="162" y="64"/>
                              <a:pt x="162" y="61"/>
                            </a:cubicBezTo>
                            <a:cubicBezTo>
                              <a:pt x="162" y="39"/>
                              <a:pt x="162" y="39"/>
                              <a:pt x="162" y="39"/>
                            </a:cubicBezTo>
                            <a:cubicBezTo>
                              <a:pt x="162" y="38"/>
                              <a:pt x="161" y="36"/>
                              <a:pt x="158" y="36"/>
                            </a:cubicBezTo>
                            <a:cubicBezTo>
                              <a:pt x="155" y="36"/>
                              <a:pt x="154" y="38"/>
                              <a:pt x="154" y="39"/>
                            </a:cubicBezTo>
                            <a:cubicBezTo>
                              <a:pt x="154" y="57"/>
                              <a:pt x="154" y="57"/>
                              <a:pt x="154" y="57"/>
                            </a:cubicBezTo>
                            <a:lnTo>
                              <a:pt x="145" y="57"/>
                            </a:lnTo>
                            <a:close/>
                            <a:moveTo>
                              <a:pt x="190" y="0"/>
                            </a:moveTo>
                            <a:cubicBezTo>
                              <a:pt x="184" y="0"/>
                              <a:pt x="181" y="4"/>
                              <a:pt x="181" y="8"/>
                            </a:cubicBezTo>
                            <a:cubicBezTo>
                              <a:pt x="181" y="57"/>
                              <a:pt x="181" y="57"/>
                              <a:pt x="181" y="57"/>
                            </a:cubicBezTo>
                            <a:cubicBezTo>
                              <a:pt x="181" y="61"/>
                              <a:pt x="184" y="65"/>
                              <a:pt x="190" y="65"/>
                            </a:cubicBezTo>
                            <a:cubicBezTo>
                              <a:pt x="214" y="65"/>
                              <a:pt x="214" y="65"/>
                              <a:pt x="214" y="65"/>
                            </a:cubicBezTo>
                            <a:cubicBezTo>
                              <a:pt x="219" y="65"/>
                              <a:pt x="223" y="61"/>
                              <a:pt x="223" y="57"/>
                            </a:cubicBezTo>
                            <a:cubicBezTo>
                              <a:pt x="223" y="8"/>
                              <a:pt x="223" y="8"/>
                              <a:pt x="223" y="8"/>
                            </a:cubicBezTo>
                            <a:cubicBezTo>
                              <a:pt x="223" y="4"/>
                              <a:pt x="219" y="0"/>
                              <a:pt x="214" y="0"/>
                            </a:cubicBezTo>
                            <a:lnTo>
                              <a:pt x="190" y="0"/>
                            </a:lnTo>
                            <a:close/>
                            <a:moveTo>
                              <a:pt x="190" y="8"/>
                            </a:moveTo>
                            <a:cubicBezTo>
                              <a:pt x="214" y="8"/>
                              <a:pt x="214" y="8"/>
                              <a:pt x="214" y="8"/>
                            </a:cubicBezTo>
                            <a:cubicBezTo>
                              <a:pt x="214" y="57"/>
                              <a:pt x="214" y="57"/>
                              <a:pt x="214" y="57"/>
                            </a:cubicBezTo>
                            <a:cubicBezTo>
                              <a:pt x="190" y="57"/>
                              <a:pt x="190" y="57"/>
                              <a:pt x="190" y="57"/>
                            </a:cubicBezTo>
                            <a:lnTo>
                              <a:pt x="190" y="8"/>
                            </a:lnTo>
                            <a:close/>
                            <a:moveTo>
                              <a:pt x="267" y="57"/>
                            </a:moveTo>
                            <a:cubicBezTo>
                              <a:pt x="267" y="0"/>
                              <a:pt x="267" y="0"/>
                              <a:pt x="267" y="0"/>
                            </a:cubicBezTo>
                            <a:cubicBezTo>
                              <a:pt x="246" y="0"/>
                              <a:pt x="246" y="0"/>
                              <a:pt x="246" y="0"/>
                            </a:cubicBezTo>
                            <a:cubicBezTo>
                              <a:pt x="244" y="0"/>
                              <a:pt x="242" y="1"/>
                              <a:pt x="242" y="4"/>
                            </a:cubicBezTo>
                            <a:cubicBezTo>
                              <a:pt x="242" y="7"/>
                              <a:pt x="244" y="8"/>
                              <a:pt x="246" y="8"/>
                            </a:cubicBezTo>
                            <a:cubicBezTo>
                              <a:pt x="258" y="8"/>
                              <a:pt x="258" y="8"/>
                              <a:pt x="258" y="8"/>
                            </a:cubicBezTo>
                            <a:cubicBezTo>
                              <a:pt x="258" y="57"/>
                              <a:pt x="258" y="57"/>
                              <a:pt x="258" y="57"/>
                            </a:cubicBezTo>
                            <a:cubicBezTo>
                              <a:pt x="246" y="57"/>
                              <a:pt x="246" y="57"/>
                              <a:pt x="246" y="57"/>
                            </a:cubicBezTo>
                            <a:cubicBezTo>
                              <a:pt x="244" y="57"/>
                              <a:pt x="242" y="58"/>
                              <a:pt x="242" y="61"/>
                            </a:cubicBezTo>
                            <a:cubicBezTo>
                              <a:pt x="242" y="64"/>
                              <a:pt x="244" y="65"/>
                              <a:pt x="246" y="65"/>
                            </a:cubicBezTo>
                            <a:cubicBezTo>
                              <a:pt x="279" y="65"/>
                              <a:pt x="279" y="65"/>
                              <a:pt x="279" y="65"/>
                            </a:cubicBezTo>
                            <a:cubicBezTo>
                              <a:pt x="281" y="65"/>
                              <a:pt x="283" y="64"/>
                              <a:pt x="283" y="61"/>
                            </a:cubicBezTo>
                            <a:cubicBezTo>
                              <a:pt x="283" y="39"/>
                              <a:pt x="283" y="39"/>
                              <a:pt x="283" y="39"/>
                            </a:cubicBezTo>
                            <a:cubicBezTo>
                              <a:pt x="283" y="38"/>
                              <a:pt x="283" y="36"/>
                              <a:pt x="279" y="36"/>
                            </a:cubicBezTo>
                            <a:cubicBezTo>
                              <a:pt x="276" y="36"/>
                              <a:pt x="275" y="38"/>
                              <a:pt x="275" y="39"/>
                            </a:cubicBezTo>
                            <a:cubicBezTo>
                              <a:pt x="275" y="57"/>
                              <a:pt x="275" y="57"/>
                              <a:pt x="275" y="57"/>
                            </a:cubicBezTo>
                            <a:lnTo>
                              <a:pt x="267" y="57"/>
                            </a:lnTo>
                            <a:close/>
                            <a:moveTo>
                              <a:pt x="310" y="0"/>
                            </a:moveTo>
                            <a:cubicBezTo>
                              <a:pt x="306" y="0"/>
                              <a:pt x="303" y="4"/>
                              <a:pt x="303" y="8"/>
                            </a:cubicBezTo>
                            <a:cubicBezTo>
                              <a:pt x="303" y="57"/>
                              <a:pt x="303" y="57"/>
                              <a:pt x="303" y="57"/>
                            </a:cubicBezTo>
                            <a:cubicBezTo>
                              <a:pt x="303" y="61"/>
                              <a:pt x="306" y="65"/>
                              <a:pt x="310" y="65"/>
                            </a:cubicBezTo>
                            <a:cubicBezTo>
                              <a:pt x="336" y="65"/>
                              <a:pt x="336" y="65"/>
                              <a:pt x="336" y="65"/>
                            </a:cubicBezTo>
                            <a:cubicBezTo>
                              <a:pt x="340" y="65"/>
                              <a:pt x="344" y="61"/>
                              <a:pt x="344" y="57"/>
                            </a:cubicBezTo>
                            <a:cubicBezTo>
                              <a:pt x="344" y="8"/>
                              <a:pt x="344" y="8"/>
                              <a:pt x="344" y="8"/>
                            </a:cubicBezTo>
                            <a:cubicBezTo>
                              <a:pt x="344" y="4"/>
                              <a:pt x="340" y="0"/>
                              <a:pt x="336" y="0"/>
                            </a:cubicBezTo>
                            <a:lnTo>
                              <a:pt x="310" y="0"/>
                            </a:lnTo>
                            <a:close/>
                            <a:moveTo>
                              <a:pt x="310" y="8"/>
                            </a:moveTo>
                            <a:cubicBezTo>
                              <a:pt x="336" y="8"/>
                              <a:pt x="336" y="8"/>
                              <a:pt x="336" y="8"/>
                            </a:cubicBezTo>
                            <a:cubicBezTo>
                              <a:pt x="336" y="57"/>
                              <a:pt x="336" y="57"/>
                              <a:pt x="336" y="57"/>
                            </a:cubicBezTo>
                            <a:cubicBezTo>
                              <a:pt x="310" y="57"/>
                              <a:pt x="310" y="57"/>
                              <a:pt x="310" y="57"/>
                            </a:cubicBezTo>
                            <a:lnTo>
                              <a:pt x="310" y="8"/>
                            </a:lnTo>
                            <a:close/>
                            <a:moveTo>
                              <a:pt x="388" y="57"/>
                            </a:moveTo>
                            <a:cubicBezTo>
                              <a:pt x="388" y="0"/>
                              <a:pt x="388" y="0"/>
                              <a:pt x="388" y="0"/>
                            </a:cubicBezTo>
                            <a:cubicBezTo>
                              <a:pt x="367" y="0"/>
                              <a:pt x="367" y="0"/>
                              <a:pt x="367" y="0"/>
                            </a:cubicBezTo>
                            <a:cubicBezTo>
                              <a:pt x="365" y="0"/>
                              <a:pt x="363" y="1"/>
                              <a:pt x="363" y="4"/>
                            </a:cubicBezTo>
                            <a:cubicBezTo>
                              <a:pt x="363" y="7"/>
                              <a:pt x="365" y="8"/>
                              <a:pt x="367" y="8"/>
                            </a:cubicBezTo>
                            <a:cubicBezTo>
                              <a:pt x="380" y="8"/>
                              <a:pt x="380" y="8"/>
                              <a:pt x="380" y="8"/>
                            </a:cubicBezTo>
                            <a:cubicBezTo>
                              <a:pt x="380" y="57"/>
                              <a:pt x="380" y="57"/>
                              <a:pt x="380" y="57"/>
                            </a:cubicBezTo>
                            <a:cubicBezTo>
                              <a:pt x="367" y="57"/>
                              <a:pt x="367" y="57"/>
                              <a:pt x="367" y="57"/>
                            </a:cubicBezTo>
                            <a:cubicBezTo>
                              <a:pt x="365" y="57"/>
                              <a:pt x="363" y="58"/>
                              <a:pt x="363" y="61"/>
                            </a:cubicBezTo>
                            <a:cubicBezTo>
                              <a:pt x="363" y="64"/>
                              <a:pt x="365" y="65"/>
                              <a:pt x="367" y="65"/>
                            </a:cubicBezTo>
                            <a:cubicBezTo>
                              <a:pt x="401" y="65"/>
                              <a:pt x="401" y="65"/>
                              <a:pt x="401" y="65"/>
                            </a:cubicBezTo>
                            <a:cubicBezTo>
                              <a:pt x="402" y="65"/>
                              <a:pt x="404" y="64"/>
                              <a:pt x="404" y="61"/>
                            </a:cubicBezTo>
                            <a:cubicBezTo>
                              <a:pt x="404" y="39"/>
                              <a:pt x="404" y="39"/>
                              <a:pt x="404" y="39"/>
                            </a:cubicBezTo>
                            <a:cubicBezTo>
                              <a:pt x="404" y="38"/>
                              <a:pt x="403" y="36"/>
                              <a:pt x="401" y="36"/>
                            </a:cubicBezTo>
                            <a:cubicBezTo>
                              <a:pt x="397" y="36"/>
                              <a:pt x="396" y="38"/>
                              <a:pt x="396" y="39"/>
                            </a:cubicBezTo>
                            <a:cubicBezTo>
                              <a:pt x="396" y="57"/>
                              <a:pt x="396" y="57"/>
                              <a:pt x="396" y="57"/>
                            </a:cubicBezTo>
                            <a:lnTo>
                              <a:pt x="388" y="57"/>
                            </a:lnTo>
                            <a:close/>
                            <a:moveTo>
                              <a:pt x="432" y="0"/>
                            </a:moveTo>
                            <a:cubicBezTo>
                              <a:pt x="428" y="0"/>
                              <a:pt x="423" y="4"/>
                              <a:pt x="423" y="8"/>
                            </a:cubicBezTo>
                            <a:cubicBezTo>
                              <a:pt x="423" y="57"/>
                              <a:pt x="423" y="57"/>
                              <a:pt x="423" y="57"/>
                            </a:cubicBezTo>
                            <a:cubicBezTo>
                              <a:pt x="423" y="61"/>
                              <a:pt x="427" y="65"/>
                              <a:pt x="432" y="65"/>
                            </a:cubicBezTo>
                            <a:cubicBezTo>
                              <a:pt x="457" y="65"/>
                              <a:pt x="457" y="65"/>
                              <a:pt x="457" y="65"/>
                            </a:cubicBezTo>
                            <a:cubicBezTo>
                              <a:pt x="461" y="65"/>
                              <a:pt x="465" y="61"/>
                              <a:pt x="465" y="57"/>
                            </a:cubicBezTo>
                            <a:cubicBezTo>
                              <a:pt x="465" y="8"/>
                              <a:pt x="465" y="8"/>
                              <a:pt x="465" y="8"/>
                            </a:cubicBezTo>
                            <a:cubicBezTo>
                              <a:pt x="465" y="4"/>
                              <a:pt x="461" y="0"/>
                              <a:pt x="457" y="0"/>
                            </a:cubicBezTo>
                            <a:lnTo>
                              <a:pt x="432" y="0"/>
                            </a:lnTo>
                            <a:close/>
                            <a:moveTo>
                              <a:pt x="432" y="8"/>
                            </a:moveTo>
                            <a:cubicBezTo>
                              <a:pt x="457" y="8"/>
                              <a:pt x="457" y="8"/>
                              <a:pt x="457" y="8"/>
                            </a:cubicBezTo>
                            <a:cubicBezTo>
                              <a:pt x="457" y="57"/>
                              <a:pt x="457" y="57"/>
                              <a:pt x="457" y="57"/>
                            </a:cubicBezTo>
                            <a:cubicBezTo>
                              <a:pt x="432" y="57"/>
                              <a:pt x="432" y="57"/>
                              <a:pt x="432" y="57"/>
                            </a:cubicBezTo>
                            <a:lnTo>
                              <a:pt x="432" y="8"/>
                            </a:lnTo>
                            <a:close/>
                            <a:moveTo>
                              <a:pt x="493" y="0"/>
                            </a:moveTo>
                            <a:cubicBezTo>
                              <a:pt x="488" y="0"/>
                              <a:pt x="484" y="4"/>
                              <a:pt x="484" y="8"/>
                            </a:cubicBezTo>
                            <a:cubicBezTo>
                              <a:pt x="484" y="57"/>
                              <a:pt x="484" y="57"/>
                              <a:pt x="484" y="57"/>
                            </a:cubicBezTo>
                            <a:cubicBezTo>
                              <a:pt x="484" y="61"/>
                              <a:pt x="488" y="65"/>
                              <a:pt x="493" y="65"/>
                            </a:cubicBezTo>
                            <a:cubicBezTo>
                              <a:pt x="517" y="65"/>
                              <a:pt x="517" y="65"/>
                              <a:pt x="517" y="65"/>
                            </a:cubicBezTo>
                            <a:cubicBezTo>
                              <a:pt x="522" y="65"/>
                              <a:pt x="526" y="61"/>
                              <a:pt x="526" y="57"/>
                            </a:cubicBezTo>
                            <a:cubicBezTo>
                              <a:pt x="526" y="8"/>
                              <a:pt x="526" y="8"/>
                              <a:pt x="526" y="8"/>
                            </a:cubicBezTo>
                            <a:cubicBezTo>
                              <a:pt x="526" y="4"/>
                              <a:pt x="522" y="0"/>
                              <a:pt x="517" y="0"/>
                            </a:cubicBezTo>
                            <a:lnTo>
                              <a:pt x="493" y="0"/>
                            </a:lnTo>
                            <a:close/>
                            <a:moveTo>
                              <a:pt x="493" y="8"/>
                            </a:moveTo>
                            <a:cubicBezTo>
                              <a:pt x="517" y="8"/>
                              <a:pt x="517" y="8"/>
                              <a:pt x="517" y="8"/>
                            </a:cubicBezTo>
                            <a:cubicBezTo>
                              <a:pt x="517" y="57"/>
                              <a:pt x="517" y="57"/>
                              <a:pt x="517" y="57"/>
                            </a:cubicBezTo>
                            <a:cubicBezTo>
                              <a:pt x="493" y="57"/>
                              <a:pt x="493" y="57"/>
                              <a:pt x="493" y="57"/>
                            </a:cubicBezTo>
                            <a:lnTo>
                              <a:pt x="493" y="8"/>
                            </a:lnTo>
                            <a:close/>
                          </a:path>
                        </a:pathLst>
                      </a:custGeom>
                      <a:solidFill>
                        <a:schemeClr val="tx1">
                          <a:alpha val="3300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3260" tIns="46630" rIns="93260" bIns="4663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defTabSz="951304">
                          <a:defRPr/>
                        </a:pPr>
                        <a:endParaRPr lang="en-US" sz="2856" kern="0">
                          <a:solidFill>
                            <a:srgbClr val="353535"/>
                          </a:solidFill>
                          <a:latin typeface="Segoe UI Semibold" panose="020B0702040204020203" pitchFamily="34" charset="0"/>
                        </a:endParaRPr>
                      </a:p>
                    </p:txBody>
                  </p:sp>
                </p:grpSp>
              </p:grpSp>
            </p:grpSp>
          </p:grpSp>
        </p:grpSp>
        <p:sp>
          <p:nvSpPr>
            <p:cNvPr id="295" name="Rectangle 294">
              <a:extLst>
                <a:ext uri="{FF2B5EF4-FFF2-40B4-BE49-F238E27FC236}">
                  <a16:creationId xmlns:a16="http://schemas.microsoft.com/office/drawing/2014/main" id="{0735A7B5-0411-4474-84C0-F7BD521AD702}"/>
                </a:ext>
              </a:extLst>
            </p:cNvPr>
            <p:cNvSpPr/>
            <p:nvPr/>
          </p:nvSpPr>
          <p:spPr>
            <a:xfrm>
              <a:off x="6448489" y="2916722"/>
              <a:ext cx="3494088" cy="1157773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 algn="ctr" defTabSz="932597"/>
              <a:r>
                <a:rPr lang="en-US" sz="2856" dirty="0">
                  <a:solidFill>
                    <a:srgbClr val="EAEAEA">
                      <a:lumMod val="10000"/>
                    </a:srgbClr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{ Your Code }</a:t>
              </a:r>
            </a:p>
          </p:txBody>
        </p:sp>
      </p:grp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4B2579F7-4CEA-4C5E-A95A-B73B227BF174}"/>
              </a:ext>
            </a:extLst>
          </p:cNvPr>
          <p:cNvSpPr/>
          <p:nvPr/>
        </p:nvSpPr>
        <p:spPr bwMode="auto">
          <a:xfrm>
            <a:off x="7942736" y="2699641"/>
            <a:ext cx="2115376" cy="294590"/>
          </a:xfrm>
          <a:custGeom>
            <a:avLst/>
            <a:gdLst>
              <a:gd name="connsiteX0" fmla="*/ 0 w 1867301"/>
              <a:gd name="connsiteY0" fmla="*/ 0 h 567891"/>
              <a:gd name="connsiteX1" fmla="*/ 1299410 w 1867301"/>
              <a:gd name="connsiteY1" fmla="*/ 0 h 567891"/>
              <a:gd name="connsiteX2" fmla="*/ 1867301 w 1867301"/>
              <a:gd name="connsiteY2" fmla="*/ 567891 h 567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67301" h="567891">
                <a:moveTo>
                  <a:pt x="0" y="0"/>
                </a:moveTo>
                <a:lnTo>
                  <a:pt x="1299410" y="0"/>
                </a:lnTo>
                <a:lnTo>
                  <a:pt x="1867301" y="567891"/>
                </a:lnTo>
              </a:path>
            </a:pathLst>
          </a:custGeom>
          <a:noFill/>
          <a:ln w="38100">
            <a:solidFill>
              <a:schemeClr val="accent6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7E53B5BF-7B86-49D2-A4D1-7458BD50F0CC}"/>
              </a:ext>
            </a:extLst>
          </p:cNvPr>
          <p:cNvSpPr/>
          <p:nvPr/>
        </p:nvSpPr>
        <p:spPr bwMode="auto">
          <a:xfrm>
            <a:off x="7697313" y="1335095"/>
            <a:ext cx="1393997" cy="765716"/>
          </a:xfrm>
          <a:custGeom>
            <a:avLst/>
            <a:gdLst>
              <a:gd name="connsiteX0" fmla="*/ 0 w 1366788"/>
              <a:gd name="connsiteY0" fmla="*/ 750770 h 750770"/>
              <a:gd name="connsiteX1" fmla="*/ 0 w 1366788"/>
              <a:gd name="connsiteY1" fmla="*/ 0 h 750770"/>
              <a:gd name="connsiteX2" fmla="*/ 1366788 w 1366788"/>
              <a:gd name="connsiteY2" fmla="*/ 0 h 75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6788" h="750770">
                <a:moveTo>
                  <a:pt x="0" y="750770"/>
                </a:moveTo>
                <a:lnTo>
                  <a:pt x="0" y="0"/>
                </a:lnTo>
                <a:lnTo>
                  <a:pt x="1366788" y="0"/>
                </a:lnTo>
              </a:path>
            </a:pathLst>
          </a:custGeom>
          <a:noFill/>
          <a:ln w="38100">
            <a:solidFill>
              <a:schemeClr val="accent6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04FD0E7-A968-4FEB-AADC-11450F7FAA30}"/>
              </a:ext>
            </a:extLst>
          </p:cNvPr>
          <p:cNvSpPr/>
          <p:nvPr/>
        </p:nvSpPr>
        <p:spPr>
          <a:xfrm>
            <a:off x="467184" y="5773021"/>
            <a:ext cx="2871436" cy="876647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b="1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REST Endpoint</a:t>
            </a:r>
          </a:p>
          <a:p>
            <a:pPr defTabSz="951028" fontAlgn="base">
              <a:spcBef>
                <a:spcPts val="306"/>
              </a:spcBef>
              <a:spcAft>
                <a:spcPct val="0"/>
              </a:spcAft>
            </a:pPr>
            <a:r>
              <a:rPr lang="en-US" sz="1632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  <a:hlinkClick r:id="rId2"/>
              </a:rPr>
              <a:t>Direct Line Protocol</a:t>
            </a:r>
            <a:endParaRPr lang="en-US" sz="1632" dirty="0">
              <a:solidFill>
                <a:srgbClr val="FFFFFF"/>
              </a:soli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8DC93883-0C12-4D23-8506-A1E1419CB654}"/>
              </a:ext>
            </a:extLst>
          </p:cNvPr>
          <p:cNvSpPr/>
          <p:nvPr/>
        </p:nvSpPr>
        <p:spPr>
          <a:xfrm>
            <a:off x="3929376" y="5773021"/>
            <a:ext cx="2645324" cy="876647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Conversational and Business Logic</a:t>
            </a: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AE6C37D-E2B3-4C70-8B98-B168340F0CAC}"/>
              </a:ext>
            </a:extLst>
          </p:cNvPr>
          <p:cNvSpPr/>
          <p:nvPr/>
        </p:nvSpPr>
        <p:spPr>
          <a:xfrm>
            <a:off x="7165456" y="5773023"/>
            <a:ext cx="2041910" cy="876647"/>
          </a:xfrm>
          <a:prstGeom prst="rect">
            <a:avLst/>
          </a:prstGeom>
        </p:spPr>
        <p:txBody>
          <a:bodyPr wrap="square" anchor="t">
            <a:noAutofit/>
          </a:bodyPr>
          <a:lstStyle/>
          <a:p>
            <a:pPr algn="ctr"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Canvas Aware</a:t>
            </a: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C6AA8912-8BDF-4F1B-9E5C-4E9828DCEEE2}"/>
              </a:ext>
            </a:extLst>
          </p:cNvPr>
          <p:cNvSpPr/>
          <p:nvPr/>
        </p:nvSpPr>
        <p:spPr>
          <a:xfrm>
            <a:off x="9798125" y="5773023"/>
            <a:ext cx="2171166" cy="876647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 defTabSz="951028" fontAlgn="base">
              <a:spcBef>
                <a:spcPts val="1836"/>
              </a:spcBef>
              <a:spcAft>
                <a:spcPct val="0"/>
              </a:spcAft>
            </a:pP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Context</a:t>
            </a:r>
            <a:b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</a:br>
            <a:r>
              <a:rPr lang="en-US" sz="2040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rPr>
              <a:t>Sensitive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DDA15C0-E502-40CE-8DC2-2060D6D79AE7}"/>
              </a:ext>
            </a:extLst>
          </p:cNvPr>
          <p:cNvCxnSpPr/>
          <p:nvPr/>
        </p:nvCxnSpPr>
        <p:spPr>
          <a:xfrm>
            <a:off x="3633998" y="5898392"/>
            <a:ext cx="0" cy="649465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Connector 154">
            <a:extLst>
              <a:ext uri="{FF2B5EF4-FFF2-40B4-BE49-F238E27FC236}">
                <a16:creationId xmlns:a16="http://schemas.microsoft.com/office/drawing/2014/main" id="{A388E534-80CC-4D3F-9CAB-CC18BF429FDA}"/>
              </a:ext>
            </a:extLst>
          </p:cNvPr>
          <p:cNvCxnSpPr/>
          <p:nvPr/>
        </p:nvCxnSpPr>
        <p:spPr>
          <a:xfrm>
            <a:off x="6870078" y="5898392"/>
            <a:ext cx="0" cy="649465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Connector 155">
            <a:extLst>
              <a:ext uri="{FF2B5EF4-FFF2-40B4-BE49-F238E27FC236}">
                <a16:creationId xmlns:a16="http://schemas.microsoft.com/office/drawing/2014/main" id="{682A2ED2-308C-4275-837D-1D9B0885C5E9}"/>
              </a:ext>
            </a:extLst>
          </p:cNvPr>
          <p:cNvCxnSpPr/>
          <p:nvPr/>
        </p:nvCxnSpPr>
        <p:spPr>
          <a:xfrm>
            <a:off x="9502745" y="5898392"/>
            <a:ext cx="0" cy="649465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3" name="Group 232">
            <a:extLst>
              <a:ext uri="{FF2B5EF4-FFF2-40B4-BE49-F238E27FC236}">
                <a16:creationId xmlns:a16="http://schemas.microsoft.com/office/drawing/2014/main" id="{C0201BC2-800E-4354-8058-93BC8E79784E}"/>
              </a:ext>
            </a:extLst>
          </p:cNvPr>
          <p:cNvGrpSpPr/>
          <p:nvPr/>
        </p:nvGrpSpPr>
        <p:grpSpPr>
          <a:xfrm>
            <a:off x="8181939" y="3635838"/>
            <a:ext cx="1725163" cy="2077670"/>
            <a:chOff x="1888714" y="1585976"/>
            <a:chExt cx="1691490" cy="2037116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1FD791E4-D600-4D43-ACBE-A0E3DA6B1367}"/>
                </a:ext>
              </a:extLst>
            </p:cNvPr>
            <p:cNvSpPr/>
            <p:nvPr/>
          </p:nvSpPr>
          <p:spPr bwMode="auto">
            <a:xfrm>
              <a:off x="2122609" y="1765359"/>
              <a:ext cx="1257364" cy="1260198"/>
            </a:xfrm>
            <a:prstGeom prst="ellipse">
              <a:avLst/>
            </a:prstGeom>
            <a:solidFill>
              <a:srgbClr val="107C10"/>
            </a:solidFill>
            <a:ln w="3175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326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40" dirty="0">
                  <a:solidFill>
                    <a:srgbClr val="FFFFFF"/>
                  </a:solidFill>
                  <a:latin typeface="Segoe UI Semibold" panose="020B0702040204020203" pitchFamily="34" charset="0"/>
                  <a:ea typeface="Segoe UI" pitchFamily="34" charset="0"/>
                  <a:cs typeface="Segoe UI" pitchFamily="34" charset="0"/>
                </a:rPr>
                <a:t>SDK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E8F35858-F629-402E-94DF-8F760CBADA7F}"/>
                </a:ext>
              </a:extLst>
            </p:cNvPr>
            <p:cNvSpPr/>
            <p:nvPr/>
          </p:nvSpPr>
          <p:spPr>
            <a:xfrm>
              <a:off x="1888714" y="3279600"/>
              <a:ext cx="1691490" cy="3434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932597"/>
              <a:r>
                <a:rPr lang="en-US" sz="1632" dirty="0">
                  <a:solidFill>
                    <a:srgbClr val="FFFFFF"/>
                  </a:solidFill>
                  <a:latin typeface="Segoe UI Semibold" panose="020B0702040204020203" pitchFamily="34" charset="0"/>
                </a:rPr>
                <a:t>Bot Builder SDK</a:t>
              </a:r>
            </a:p>
          </p:txBody>
        </p:sp>
        <p:sp>
          <p:nvSpPr>
            <p:cNvPr id="161" name="Circle: Hollow 160">
              <a:extLst>
                <a:ext uri="{FF2B5EF4-FFF2-40B4-BE49-F238E27FC236}">
                  <a16:creationId xmlns:a16="http://schemas.microsoft.com/office/drawing/2014/main" id="{C843C50A-BBFF-4F27-84B7-2E9447C03621}"/>
                </a:ext>
              </a:extLst>
            </p:cNvPr>
            <p:cNvSpPr/>
            <p:nvPr/>
          </p:nvSpPr>
          <p:spPr bwMode="auto">
            <a:xfrm>
              <a:off x="1941810" y="1585976"/>
              <a:ext cx="1618962" cy="1618966"/>
            </a:xfrm>
            <a:prstGeom prst="donut">
              <a:avLst>
                <a:gd name="adj" fmla="val 1118"/>
              </a:avLst>
            </a:prstGeom>
            <a:solidFill>
              <a:schemeClr val="accent6"/>
            </a:solidFill>
            <a:ln w="3175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spcBef>
                  <a:spcPct val="0"/>
                </a:spcBef>
                <a:spcAft>
                  <a:spcPct val="0"/>
                </a:spcAft>
              </a:pPr>
              <a:endParaRPr lang="en-US" sz="2448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235" name="Group 234">
            <a:extLst>
              <a:ext uri="{FF2B5EF4-FFF2-40B4-BE49-F238E27FC236}">
                <a16:creationId xmlns:a16="http://schemas.microsoft.com/office/drawing/2014/main" id="{37D10252-5403-4304-B658-EE8BEC8310B2}"/>
              </a:ext>
            </a:extLst>
          </p:cNvPr>
          <p:cNvGrpSpPr/>
          <p:nvPr/>
        </p:nvGrpSpPr>
        <p:grpSpPr>
          <a:xfrm>
            <a:off x="8395491" y="420287"/>
            <a:ext cx="3533224" cy="1651195"/>
            <a:chOff x="8230756" y="412084"/>
            <a:chExt cx="3464260" cy="1618966"/>
          </a:xfrm>
        </p:grpSpPr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8E3E0330-A24A-4A67-8A2A-B8230A8906EE}"/>
                </a:ext>
              </a:extLst>
            </p:cNvPr>
            <p:cNvSpPr/>
            <p:nvPr/>
          </p:nvSpPr>
          <p:spPr bwMode="auto">
            <a:xfrm>
              <a:off x="8411555" y="591468"/>
              <a:ext cx="1257364" cy="1260198"/>
            </a:xfrm>
            <a:prstGeom prst="ellipse">
              <a:avLst/>
            </a:prstGeom>
            <a:solidFill>
              <a:schemeClr val="accent2"/>
            </a:solidFill>
            <a:ln w="3175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40" dirty="0">
                  <a:solidFill>
                    <a:srgbClr val="EAEAEA">
                      <a:lumMod val="10000"/>
                    </a:srgbClr>
                  </a:solidFill>
                  <a:latin typeface="Segoe UI Semibold" panose="020B0702040204020203" pitchFamily="34" charset="0"/>
                  <a:ea typeface="Segoe UI" pitchFamily="34" charset="0"/>
                  <a:cs typeface="Segoe UI" pitchFamily="34" charset="0"/>
                </a:rPr>
                <a:t>Platform</a:t>
              </a:r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38CF5552-364D-4B5E-85E6-E8BE23586CF2}"/>
                </a:ext>
              </a:extLst>
            </p:cNvPr>
            <p:cNvSpPr/>
            <p:nvPr/>
          </p:nvSpPr>
          <p:spPr>
            <a:xfrm>
              <a:off x="9863681" y="1052290"/>
              <a:ext cx="1831335" cy="3434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932597"/>
              <a:r>
                <a:rPr lang="en-US" sz="1632" dirty="0">
                  <a:solidFill>
                    <a:srgbClr val="FFFFFF"/>
                  </a:solidFill>
                  <a:latin typeface="Segoe UI Semibold" panose="020B0702040204020203" pitchFamily="34" charset="0"/>
                </a:rPr>
                <a:t>Platform Services</a:t>
              </a:r>
            </a:p>
          </p:txBody>
        </p:sp>
        <p:sp>
          <p:nvSpPr>
            <p:cNvPr id="163" name="Circle: Hollow 162">
              <a:extLst>
                <a:ext uri="{FF2B5EF4-FFF2-40B4-BE49-F238E27FC236}">
                  <a16:creationId xmlns:a16="http://schemas.microsoft.com/office/drawing/2014/main" id="{073BDFE5-88EE-4543-9407-DD0C479E3E7B}"/>
                </a:ext>
              </a:extLst>
            </p:cNvPr>
            <p:cNvSpPr/>
            <p:nvPr/>
          </p:nvSpPr>
          <p:spPr bwMode="auto">
            <a:xfrm>
              <a:off x="8230756" y="412084"/>
              <a:ext cx="1618962" cy="1618966"/>
            </a:xfrm>
            <a:prstGeom prst="donut">
              <a:avLst>
                <a:gd name="adj" fmla="val 1118"/>
              </a:avLst>
            </a:prstGeom>
            <a:solidFill>
              <a:schemeClr val="accent6"/>
            </a:solidFill>
            <a:ln w="3175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spcBef>
                  <a:spcPct val="0"/>
                </a:spcBef>
                <a:spcAft>
                  <a:spcPct val="0"/>
                </a:spcAft>
              </a:pPr>
              <a:endParaRPr lang="en-US" sz="2448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67129EEF-C248-4152-B528-46EB33D587B2}"/>
              </a:ext>
            </a:extLst>
          </p:cNvPr>
          <p:cNvSpPr/>
          <p:nvPr/>
        </p:nvSpPr>
        <p:spPr bwMode="auto">
          <a:xfrm flipV="1">
            <a:off x="7051509" y="4741541"/>
            <a:ext cx="1242992" cy="136339"/>
          </a:xfrm>
          <a:custGeom>
            <a:avLst/>
            <a:gdLst>
              <a:gd name="connsiteX0" fmla="*/ 0 w 1867301"/>
              <a:gd name="connsiteY0" fmla="*/ 0 h 567891"/>
              <a:gd name="connsiteX1" fmla="*/ 1299410 w 1867301"/>
              <a:gd name="connsiteY1" fmla="*/ 0 h 567891"/>
              <a:gd name="connsiteX2" fmla="*/ 1867301 w 1867301"/>
              <a:gd name="connsiteY2" fmla="*/ 567891 h 567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67301" h="567891">
                <a:moveTo>
                  <a:pt x="0" y="0"/>
                </a:moveTo>
                <a:lnTo>
                  <a:pt x="1299410" y="0"/>
                </a:lnTo>
                <a:lnTo>
                  <a:pt x="1867301" y="567891"/>
                </a:lnTo>
              </a:path>
            </a:pathLst>
          </a:custGeom>
          <a:noFill/>
          <a:ln w="38100">
            <a:solidFill>
              <a:schemeClr val="accent6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917C761D-D8B2-454C-9CD0-7D29CC5B17C5}"/>
              </a:ext>
            </a:extLst>
          </p:cNvPr>
          <p:cNvGrpSpPr/>
          <p:nvPr/>
        </p:nvGrpSpPr>
        <p:grpSpPr>
          <a:xfrm>
            <a:off x="1130793" y="1970491"/>
            <a:ext cx="1671010" cy="2007626"/>
            <a:chOff x="8984518" y="2407700"/>
            <a:chExt cx="1638394" cy="1968439"/>
          </a:xfrm>
        </p:grpSpPr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13828428-3D7C-4992-81AC-72251EB0F795}"/>
                </a:ext>
              </a:extLst>
            </p:cNvPr>
            <p:cNvSpPr/>
            <p:nvPr/>
          </p:nvSpPr>
          <p:spPr bwMode="auto">
            <a:xfrm>
              <a:off x="9165317" y="2587084"/>
              <a:ext cx="1257364" cy="1260198"/>
            </a:xfrm>
            <a:prstGeom prst="ellipse">
              <a:avLst/>
            </a:prstGeom>
            <a:solidFill>
              <a:srgbClr val="5C2D91"/>
            </a:solidFill>
            <a:ln w="3175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326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40" dirty="0">
                  <a:solidFill>
                    <a:srgbClr val="FFFFFF"/>
                  </a:solidFill>
                  <a:latin typeface="Segoe UI Semibold" panose="020B0702040204020203" pitchFamily="34" charset="0"/>
                  <a:ea typeface="Segoe UI" pitchFamily="34" charset="0"/>
                  <a:cs typeface="Segoe UI" pitchFamily="34" charset="0"/>
                </a:rPr>
                <a:t>HTTP</a:t>
              </a: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C646E0-9F3C-45ED-BC2D-3D4BF01E8A12}"/>
                </a:ext>
              </a:extLst>
            </p:cNvPr>
            <p:cNvSpPr/>
            <p:nvPr/>
          </p:nvSpPr>
          <p:spPr>
            <a:xfrm>
              <a:off x="9051648" y="4032647"/>
              <a:ext cx="1571264" cy="3434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932597"/>
              <a:r>
                <a:rPr lang="en-US" sz="1632" dirty="0">
                  <a:solidFill>
                    <a:srgbClr val="FFFFFF"/>
                  </a:solidFill>
                  <a:latin typeface="Segoe UI Semibold" panose="020B0702040204020203" pitchFamily="34" charset="0"/>
                </a:rPr>
                <a:t>REST Endpoint</a:t>
              </a:r>
            </a:p>
          </p:txBody>
        </p:sp>
        <p:sp>
          <p:nvSpPr>
            <p:cNvPr id="64" name="Circle: Hollow 63">
              <a:extLst>
                <a:ext uri="{FF2B5EF4-FFF2-40B4-BE49-F238E27FC236}">
                  <a16:creationId xmlns:a16="http://schemas.microsoft.com/office/drawing/2014/main" id="{8254CF4C-0C2A-4892-9B6D-C20A5929516F}"/>
                </a:ext>
              </a:extLst>
            </p:cNvPr>
            <p:cNvSpPr/>
            <p:nvPr/>
          </p:nvSpPr>
          <p:spPr bwMode="auto">
            <a:xfrm>
              <a:off x="8984518" y="2407700"/>
              <a:ext cx="1618962" cy="1618966"/>
            </a:xfrm>
            <a:prstGeom prst="donut">
              <a:avLst>
                <a:gd name="adj" fmla="val 1118"/>
              </a:avLst>
            </a:prstGeom>
            <a:solidFill>
              <a:schemeClr val="accent6"/>
            </a:solidFill>
            <a:ln w="3175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spcBef>
                  <a:spcPct val="0"/>
                </a:spcBef>
                <a:spcAft>
                  <a:spcPct val="0"/>
                </a:spcAft>
              </a:pPr>
              <a:endParaRPr lang="en-US" sz="2448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27993AFC-8176-4B79-8C3F-AC47F7A82A8B}"/>
              </a:ext>
            </a:extLst>
          </p:cNvPr>
          <p:cNvSpPr/>
          <p:nvPr/>
        </p:nvSpPr>
        <p:spPr bwMode="auto">
          <a:xfrm rot="10800000">
            <a:off x="2742115" y="3000550"/>
            <a:ext cx="1352211" cy="153335"/>
          </a:xfrm>
          <a:custGeom>
            <a:avLst/>
            <a:gdLst>
              <a:gd name="connsiteX0" fmla="*/ 0 w 1867301"/>
              <a:gd name="connsiteY0" fmla="*/ 0 h 567891"/>
              <a:gd name="connsiteX1" fmla="*/ 1299410 w 1867301"/>
              <a:gd name="connsiteY1" fmla="*/ 0 h 567891"/>
              <a:gd name="connsiteX2" fmla="*/ 1867301 w 1867301"/>
              <a:gd name="connsiteY2" fmla="*/ 567891 h 567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67301" h="567891">
                <a:moveTo>
                  <a:pt x="0" y="0"/>
                </a:moveTo>
                <a:lnTo>
                  <a:pt x="1299410" y="0"/>
                </a:lnTo>
                <a:lnTo>
                  <a:pt x="1867301" y="567891"/>
                </a:lnTo>
              </a:path>
            </a:pathLst>
          </a:custGeom>
          <a:noFill/>
          <a:ln w="38100">
            <a:solidFill>
              <a:schemeClr val="accent6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pic>
        <p:nvPicPr>
          <p:cNvPr id="1026" name="Picture 2" descr="Image result for Swagger api">
            <a:hlinkClick r:id="rId3"/>
            <a:extLst>
              <a:ext uri="{FF2B5EF4-FFF2-40B4-BE49-F238E27FC236}">
                <a16:creationId xmlns:a16="http://schemas.microsoft.com/office/drawing/2014/main" id="{8F26222C-F702-47DA-8B35-89504C3020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4767" y="6000888"/>
            <a:ext cx="479868" cy="479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Group 69">
            <a:extLst>
              <a:ext uri="{FF2B5EF4-FFF2-40B4-BE49-F238E27FC236}">
                <a16:creationId xmlns:a16="http://schemas.microsoft.com/office/drawing/2014/main" id="{A80922EB-B550-481D-BB9B-1AF2D2A4DB84}"/>
              </a:ext>
            </a:extLst>
          </p:cNvPr>
          <p:cNvGrpSpPr/>
          <p:nvPr/>
        </p:nvGrpSpPr>
        <p:grpSpPr>
          <a:xfrm>
            <a:off x="8045200" y="6248642"/>
            <a:ext cx="424498" cy="424498"/>
            <a:chOff x="2990684" y="5259981"/>
            <a:chExt cx="416212" cy="416212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67B189EB-9115-4C07-B848-DD3F6083B747}"/>
                </a:ext>
              </a:extLst>
            </p:cNvPr>
            <p:cNvSpPr/>
            <p:nvPr/>
          </p:nvSpPr>
          <p:spPr bwMode="auto">
            <a:xfrm>
              <a:off x="2990684" y="5259981"/>
              <a:ext cx="416212" cy="416212"/>
            </a:xfrm>
            <a:prstGeom prst="ellipse">
              <a:avLst/>
            </a:prstGeom>
            <a:solidFill>
              <a:schemeClr val="tx1"/>
            </a:solidFill>
            <a:ln w="9525" cap="flat">
              <a:noFill/>
              <a:prstDash val="sysDash"/>
              <a:miter lim="800000"/>
              <a:headEnd type="none" w="lg" len="med"/>
              <a:tailEnd type="none" w="lg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304"/>
              <a:endParaRPr lang="en-US" sz="1836" dirty="0">
                <a:solidFill>
                  <a:srgbClr val="FFFFFF"/>
                </a:solidFill>
                <a:latin typeface="Segoe UI Semilight"/>
              </a:endParaRPr>
            </a:p>
          </p:txBody>
        </p:sp>
        <p:pic>
          <p:nvPicPr>
            <p:cNvPr id="72" name="Picture 12" descr="Image result for bing logo">
              <a:extLst>
                <a:ext uri="{FF2B5EF4-FFF2-40B4-BE49-F238E27FC236}">
                  <a16:creationId xmlns:a16="http://schemas.microsoft.com/office/drawing/2014/main" id="{CBF594DD-6FEE-483C-BC68-CACB2767455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229" t="20589" r="34229" b="20589"/>
            <a:stretch/>
          </p:blipFill>
          <p:spPr bwMode="auto">
            <a:xfrm>
              <a:off x="3092324" y="5325132"/>
              <a:ext cx="212932" cy="2859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5CC05C78-FC09-4E36-867D-330D0DD0063A}"/>
              </a:ext>
            </a:extLst>
          </p:cNvPr>
          <p:cNvGrpSpPr/>
          <p:nvPr/>
        </p:nvGrpSpPr>
        <p:grpSpPr>
          <a:xfrm>
            <a:off x="7379510" y="6248642"/>
            <a:ext cx="424498" cy="424498"/>
            <a:chOff x="5156251" y="4065890"/>
            <a:chExt cx="416212" cy="416212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2F682105-B14F-466B-A7B6-3A091B98C0BC}"/>
                </a:ext>
              </a:extLst>
            </p:cNvPr>
            <p:cNvSpPr/>
            <p:nvPr/>
          </p:nvSpPr>
          <p:spPr bwMode="auto">
            <a:xfrm>
              <a:off x="5156251" y="4065890"/>
              <a:ext cx="416212" cy="416212"/>
            </a:xfrm>
            <a:prstGeom prst="ellipse">
              <a:avLst/>
            </a:prstGeom>
            <a:solidFill>
              <a:schemeClr val="tx1"/>
            </a:solidFill>
            <a:ln w="9525" cap="flat">
              <a:noFill/>
              <a:prstDash val="sysDash"/>
              <a:miter lim="800000"/>
              <a:headEnd type="none" w="lg" len="med"/>
              <a:tailEnd type="none" w="lg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304"/>
              <a:endParaRPr lang="en-US" sz="1836" dirty="0">
                <a:solidFill>
                  <a:srgbClr val="FFFFFF"/>
                </a:solidFill>
                <a:latin typeface="Segoe UI Semilight"/>
              </a:endParaRPr>
            </a:p>
          </p:txBody>
        </p:sp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9E27C81B-DC3C-4236-AFD8-8C279E170BA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252645" y="4160587"/>
              <a:ext cx="223424" cy="226819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C6F63D19-9C42-4677-8DD2-9CABDC6C008F}"/>
              </a:ext>
            </a:extLst>
          </p:cNvPr>
          <p:cNvGrpSpPr/>
          <p:nvPr/>
        </p:nvGrpSpPr>
        <p:grpSpPr>
          <a:xfrm>
            <a:off x="8710891" y="6248642"/>
            <a:ext cx="424498" cy="424498"/>
            <a:chOff x="8230756" y="6036032"/>
            <a:chExt cx="416212" cy="416212"/>
          </a:xfrm>
        </p:grpSpPr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372A2DC9-44A8-4517-95C5-1592A6509244}"/>
                </a:ext>
              </a:extLst>
            </p:cNvPr>
            <p:cNvSpPr/>
            <p:nvPr/>
          </p:nvSpPr>
          <p:spPr bwMode="auto">
            <a:xfrm>
              <a:off x="8230756" y="6036032"/>
              <a:ext cx="416212" cy="416212"/>
            </a:xfrm>
            <a:prstGeom prst="ellipse">
              <a:avLst/>
            </a:prstGeom>
            <a:solidFill>
              <a:schemeClr val="tx1"/>
            </a:solidFill>
            <a:ln w="9525" cap="flat">
              <a:noFill/>
              <a:prstDash val="sysDash"/>
              <a:miter lim="800000"/>
              <a:headEnd type="none" w="lg" len="med"/>
              <a:tailEnd type="none" w="lg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304"/>
              <a:endParaRPr lang="en-US" sz="1836" dirty="0">
                <a:solidFill>
                  <a:srgbClr val="FFFFFF"/>
                </a:solidFill>
                <a:latin typeface="Segoe UI Semilight"/>
              </a:endParaRPr>
            </a:p>
          </p:txBody>
        </p:sp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BABF7C46-9F4F-4EEA-9ABF-78FEEF5DE93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18431" y="6123707"/>
              <a:ext cx="240862" cy="240862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236" name="Group 235">
            <a:extLst>
              <a:ext uri="{FF2B5EF4-FFF2-40B4-BE49-F238E27FC236}">
                <a16:creationId xmlns:a16="http://schemas.microsoft.com/office/drawing/2014/main" id="{6C37C5F8-83B9-431B-892C-26E82E7DE4E4}"/>
              </a:ext>
            </a:extLst>
          </p:cNvPr>
          <p:cNvGrpSpPr/>
          <p:nvPr/>
        </p:nvGrpSpPr>
        <p:grpSpPr>
          <a:xfrm>
            <a:off x="9998138" y="2230912"/>
            <a:ext cx="1730983" cy="2007626"/>
            <a:chOff x="8925716" y="2407700"/>
            <a:chExt cx="1697196" cy="1968439"/>
          </a:xfrm>
        </p:grpSpPr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FD0C7EE5-D858-4DC6-8B45-E7ADB3070923}"/>
                </a:ext>
              </a:extLst>
            </p:cNvPr>
            <p:cNvSpPr/>
            <p:nvPr/>
          </p:nvSpPr>
          <p:spPr bwMode="auto">
            <a:xfrm>
              <a:off x="9165317" y="2587084"/>
              <a:ext cx="1257364" cy="1260198"/>
            </a:xfrm>
            <a:prstGeom prst="ellipse">
              <a:avLst/>
            </a:prstGeom>
            <a:solidFill>
              <a:srgbClr val="5C2D91"/>
            </a:solidFill>
            <a:ln w="3175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326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40" dirty="0">
                  <a:solidFill>
                    <a:srgbClr val="FFFFFF"/>
                  </a:solidFill>
                  <a:latin typeface="Segoe UI Semibold" panose="020B0702040204020203" pitchFamily="34" charset="0"/>
                  <a:ea typeface="Segoe UI" pitchFamily="34" charset="0"/>
                  <a:cs typeface="Segoe UI" pitchFamily="34" charset="0"/>
                </a:rPr>
                <a:t>AI</a:t>
              </a:r>
            </a:p>
          </p:txBody>
        </p:sp>
        <p:sp>
          <p:nvSpPr>
            <p:cNvPr id="159" name="Rectangle 158">
              <a:extLst>
                <a:ext uri="{FF2B5EF4-FFF2-40B4-BE49-F238E27FC236}">
                  <a16:creationId xmlns:a16="http://schemas.microsoft.com/office/drawing/2014/main" id="{D13E5993-020B-4F41-BC0C-DD6FCF7836BC}"/>
                </a:ext>
              </a:extLst>
            </p:cNvPr>
            <p:cNvSpPr/>
            <p:nvPr/>
          </p:nvSpPr>
          <p:spPr>
            <a:xfrm>
              <a:off x="8925716" y="4032647"/>
              <a:ext cx="1697196" cy="3434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932597"/>
              <a:r>
                <a:rPr lang="en-US" sz="1632" dirty="0">
                  <a:solidFill>
                    <a:srgbClr val="FFFFFF"/>
                  </a:solidFill>
                  <a:latin typeface="Segoe UI Semibold" panose="020B0702040204020203" pitchFamily="34" charset="0"/>
                </a:rPr>
                <a:t>Intelligent Tools</a:t>
              </a:r>
            </a:p>
          </p:txBody>
        </p:sp>
        <p:sp>
          <p:nvSpPr>
            <p:cNvPr id="162" name="Circle: Hollow 161">
              <a:extLst>
                <a:ext uri="{FF2B5EF4-FFF2-40B4-BE49-F238E27FC236}">
                  <a16:creationId xmlns:a16="http://schemas.microsoft.com/office/drawing/2014/main" id="{4A8CB501-7BBC-449C-B98E-EB987A0C23F1}"/>
                </a:ext>
              </a:extLst>
            </p:cNvPr>
            <p:cNvSpPr/>
            <p:nvPr/>
          </p:nvSpPr>
          <p:spPr bwMode="auto">
            <a:xfrm>
              <a:off x="8984518" y="2407700"/>
              <a:ext cx="1618962" cy="1618966"/>
            </a:xfrm>
            <a:prstGeom prst="donut">
              <a:avLst>
                <a:gd name="adj" fmla="val 1118"/>
              </a:avLst>
            </a:prstGeom>
            <a:solidFill>
              <a:schemeClr val="accent6"/>
            </a:solidFill>
            <a:ln w="3175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spcBef>
                  <a:spcPct val="0"/>
                </a:spcBef>
                <a:spcAft>
                  <a:spcPct val="0"/>
                </a:spcAft>
              </a:pPr>
              <a:endParaRPr lang="en-US" sz="2448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9900388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61">
            <a:extLst>
              <a:ext uri="{FF2B5EF4-FFF2-40B4-BE49-F238E27FC236}">
                <a16:creationId xmlns:a16="http://schemas.microsoft.com/office/drawing/2014/main" id="{DAB30264-B4DB-4B9F-9D79-DF52A8A4E0E4}"/>
              </a:ext>
            </a:extLst>
          </p:cNvPr>
          <p:cNvGrpSpPr/>
          <p:nvPr/>
        </p:nvGrpSpPr>
        <p:grpSpPr>
          <a:xfrm>
            <a:off x="6487289" y="3441819"/>
            <a:ext cx="589671" cy="2780857"/>
            <a:chOff x="6359800" y="3374639"/>
            <a:chExt cx="578161" cy="2726578"/>
          </a:xfrm>
        </p:grpSpPr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15296F21-0E74-4D5B-B1F0-25D3B8BB6FD5}"/>
                </a:ext>
              </a:extLst>
            </p:cNvPr>
            <p:cNvCxnSpPr/>
            <p:nvPr/>
          </p:nvCxnSpPr>
          <p:spPr>
            <a:xfrm>
              <a:off x="6648880" y="3374639"/>
              <a:ext cx="0" cy="2367309"/>
            </a:xfrm>
            <a:prstGeom prst="line">
              <a:avLst/>
            </a:prstGeom>
            <a:noFill/>
            <a:ln w="3175" cap="flat">
              <a:solidFill>
                <a:schemeClr val="tx1">
                  <a:lumMod val="75000"/>
                </a:schemeClr>
              </a:solidFill>
              <a:prstDash val="solid"/>
              <a:miter lim="800000"/>
              <a:headEnd type="none" w="lg" len="med"/>
              <a:tailEnd type="none" w="lg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</p:cxn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4FF248F1-8CF3-42EE-8AB9-49E6C4429B7F}"/>
                </a:ext>
              </a:extLst>
            </p:cNvPr>
            <p:cNvGrpSpPr/>
            <p:nvPr/>
          </p:nvGrpSpPr>
          <p:grpSpPr>
            <a:xfrm>
              <a:off x="6359800" y="5481051"/>
              <a:ext cx="578161" cy="620166"/>
              <a:chOff x="6359800" y="5481051"/>
              <a:chExt cx="578161" cy="620166"/>
            </a:xfrm>
          </p:grpSpPr>
          <p:sp>
            <p:nvSpPr>
              <p:cNvPr id="599" name="Rectangle 9">
                <a:extLst>
                  <a:ext uri="{FF2B5EF4-FFF2-40B4-BE49-F238E27FC236}">
                    <a16:creationId xmlns:a16="http://schemas.microsoft.com/office/drawing/2014/main" id="{68575057-2AAA-4DEA-9A91-E8E701E22C70}"/>
                  </a:ext>
                </a:extLst>
              </p:cNvPr>
              <p:cNvSpPr/>
              <p:nvPr/>
            </p:nvSpPr>
            <p:spPr>
              <a:xfrm>
                <a:off x="6386708" y="5481051"/>
                <a:ext cx="524344" cy="439096"/>
              </a:xfrm>
              <a:custGeom>
                <a:avLst/>
                <a:gdLst>
                  <a:gd name="connsiteX0" fmla="*/ 923919 w 2085506"/>
                  <a:gd name="connsiteY0" fmla="*/ 1068937 h 1752355"/>
                  <a:gd name="connsiteX1" fmla="*/ 1006950 w 2085506"/>
                  <a:gd name="connsiteY1" fmla="*/ 1168743 h 1752355"/>
                  <a:gd name="connsiteX2" fmla="*/ 933447 w 2085506"/>
                  <a:gd name="connsiteY2" fmla="*/ 1673774 h 1752355"/>
                  <a:gd name="connsiteX3" fmla="*/ 1038222 w 2085506"/>
                  <a:gd name="connsiteY3" fmla="*/ 1752355 h 1752355"/>
                  <a:gd name="connsiteX4" fmla="*/ 1152522 w 2085506"/>
                  <a:gd name="connsiteY4" fmla="*/ 1673774 h 1752355"/>
                  <a:gd name="connsiteX5" fmla="*/ 1074714 w 2085506"/>
                  <a:gd name="connsiteY5" fmla="*/ 1173917 h 1752355"/>
                  <a:gd name="connsiteX6" fmla="*/ 1162049 w 2085506"/>
                  <a:gd name="connsiteY6" fmla="*/ 1068937 h 1752355"/>
                  <a:gd name="connsiteX7" fmla="*/ 923919 w 2085506"/>
                  <a:gd name="connsiteY7" fmla="*/ 1068937 h 1752355"/>
                  <a:gd name="connsiteX8" fmla="*/ 1672989 w 2085506"/>
                  <a:gd name="connsiteY8" fmla="*/ 236416 h 1752355"/>
                  <a:gd name="connsiteX9" fmla="*/ 1820935 w 2085506"/>
                  <a:gd name="connsiteY9" fmla="*/ 291456 h 1752355"/>
                  <a:gd name="connsiteX10" fmla="*/ 1819411 w 2085506"/>
                  <a:gd name="connsiteY10" fmla="*/ 663253 h 1752355"/>
                  <a:gd name="connsiteX11" fmla="*/ 1781802 w 2085506"/>
                  <a:gd name="connsiteY11" fmla="*/ 750317 h 1752355"/>
                  <a:gd name="connsiteX12" fmla="*/ 1847223 w 2085506"/>
                  <a:gd name="connsiteY12" fmla="*/ 822228 h 1752355"/>
                  <a:gd name="connsiteX13" fmla="*/ 2062824 w 2085506"/>
                  <a:gd name="connsiteY13" fmla="*/ 1028986 h 1752355"/>
                  <a:gd name="connsiteX14" fmla="*/ 2084766 w 2085506"/>
                  <a:gd name="connsiteY14" fmla="*/ 1171632 h 1752355"/>
                  <a:gd name="connsiteX15" fmla="*/ 2034827 w 2085506"/>
                  <a:gd name="connsiteY15" fmla="*/ 1232884 h 1752355"/>
                  <a:gd name="connsiteX16" fmla="*/ 1743002 w 2085506"/>
                  <a:gd name="connsiteY16" fmla="*/ 1348298 h 1752355"/>
                  <a:gd name="connsiteX17" fmla="*/ 1311275 w 2085506"/>
                  <a:gd name="connsiteY17" fmla="*/ 982248 h 1752355"/>
                  <a:gd name="connsiteX18" fmla="*/ 1498755 w 2085506"/>
                  <a:gd name="connsiteY18" fmla="*/ 822228 h 1752355"/>
                  <a:gd name="connsiteX19" fmla="*/ 1564175 w 2085506"/>
                  <a:gd name="connsiteY19" fmla="*/ 750317 h 1752355"/>
                  <a:gd name="connsiteX20" fmla="*/ 1526567 w 2085506"/>
                  <a:gd name="connsiteY20" fmla="*/ 663253 h 1752355"/>
                  <a:gd name="connsiteX21" fmla="*/ 1525042 w 2085506"/>
                  <a:gd name="connsiteY21" fmla="*/ 291456 h 1752355"/>
                  <a:gd name="connsiteX22" fmla="*/ 1672989 w 2085506"/>
                  <a:gd name="connsiteY22" fmla="*/ 236416 h 1752355"/>
                  <a:gd name="connsiteX23" fmla="*/ 412517 w 2085506"/>
                  <a:gd name="connsiteY23" fmla="*/ 236416 h 1752355"/>
                  <a:gd name="connsiteX24" fmla="*/ 560464 w 2085506"/>
                  <a:gd name="connsiteY24" fmla="*/ 291456 h 1752355"/>
                  <a:gd name="connsiteX25" fmla="*/ 558939 w 2085506"/>
                  <a:gd name="connsiteY25" fmla="*/ 663253 h 1752355"/>
                  <a:gd name="connsiteX26" fmla="*/ 521331 w 2085506"/>
                  <a:gd name="connsiteY26" fmla="*/ 750317 h 1752355"/>
                  <a:gd name="connsiteX27" fmla="*/ 586751 w 2085506"/>
                  <a:gd name="connsiteY27" fmla="*/ 822228 h 1752355"/>
                  <a:gd name="connsiteX28" fmla="*/ 774231 w 2085506"/>
                  <a:gd name="connsiteY28" fmla="*/ 982248 h 1752355"/>
                  <a:gd name="connsiteX29" fmla="*/ 342504 w 2085506"/>
                  <a:gd name="connsiteY29" fmla="*/ 1348298 h 1752355"/>
                  <a:gd name="connsiteX30" fmla="*/ 50679 w 2085506"/>
                  <a:gd name="connsiteY30" fmla="*/ 1232884 h 1752355"/>
                  <a:gd name="connsiteX31" fmla="*/ 740 w 2085506"/>
                  <a:gd name="connsiteY31" fmla="*/ 1171632 h 1752355"/>
                  <a:gd name="connsiteX32" fmla="*/ 22682 w 2085506"/>
                  <a:gd name="connsiteY32" fmla="*/ 1028986 h 1752355"/>
                  <a:gd name="connsiteX33" fmla="*/ 238283 w 2085506"/>
                  <a:gd name="connsiteY33" fmla="*/ 822228 h 1752355"/>
                  <a:gd name="connsiteX34" fmla="*/ 303704 w 2085506"/>
                  <a:gd name="connsiteY34" fmla="*/ 750317 h 1752355"/>
                  <a:gd name="connsiteX35" fmla="*/ 266095 w 2085506"/>
                  <a:gd name="connsiteY35" fmla="*/ 663253 h 1752355"/>
                  <a:gd name="connsiteX36" fmla="*/ 264571 w 2085506"/>
                  <a:gd name="connsiteY36" fmla="*/ 291456 h 1752355"/>
                  <a:gd name="connsiteX37" fmla="*/ 412517 w 2085506"/>
                  <a:gd name="connsiteY37" fmla="*/ 236416 h 1752355"/>
                  <a:gd name="connsiteX38" fmla="*/ 1042984 w 2085506"/>
                  <a:gd name="connsiteY38" fmla="*/ 229 h 1752355"/>
                  <a:gd name="connsiteX39" fmla="*/ 1300270 w 2085506"/>
                  <a:gd name="connsiteY39" fmla="*/ 95947 h 1752355"/>
                  <a:gd name="connsiteX40" fmla="*/ 1297619 w 2085506"/>
                  <a:gd name="connsiteY40" fmla="*/ 742517 h 1752355"/>
                  <a:gd name="connsiteX41" fmla="*/ 1232216 w 2085506"/>
                  <a:gd name="connsiteY41" fmla="*/ 893926 h 1752355"/>
                  <a:gd name="connsiteX42" fmla="*/ 1345985 w 2085506"/>
                  <a:gd name="connsiteY42" fmla="*/ 1018982 h 1752355"/>
                  <a:gd name="connsiteX43" fmla="*/ 1720926 w 2085506"/>
                  <a:gd name="connsiteY43" fmla="*/ 1378544 h 1752355"/>
                  <a:gd name="connsiteX44" fmla="*/ 1759083 w 2085506"/>
                  <a:gd name="connsiteY44" fmla="*/ 1626611 h 1752355"/>
                  <a:gd name="connsiteX45" fmla="*/ 1672238 w 2085506"/>
                  <a:gd name="connsiteY45" fmla="*/ 1733131 h 1752355"/>
                  <a:gd name="connsiteX46" fmla="*/ 413730 w 2085506"/>
                  <a:gd name="connsiteY46" fmla="*/ 1733131 h 1752355"/>
                  <a:gd name="connsiteX47" fmla="*/ 326885 w 2085506"/>
                  <a:gd name="connsiteY47" fmla="*/ 1626611 h 1752355"/>
                  <a:gd name="connsiteX48" fmla="*/ 365042 w 2085506"/>
                  <a:gd name="connsiteY48" fmla="*/ 1378544 h 1752355"/>
                  <a:gd name="connsiteX49" fmla="*/ 739983 w 2085506"/>
                  <a:gd name="connsiteY49" fmla="*/ 1018982 h 1752355"/>
                  <a:gd name="connsiteX50" fmla="*/ 853752 w 2085506"/>
                  <a:gd name="connsiteY50" fmla="*/ 893926 h 1752355"/>
                  <a:gd name="connsiteX51" fmla="*/ 788349 w 2085506"/>
                  <a:gd name="connsiteY51" fmla="*/ 742517 h 1752355"/>
                  <a:gd name="connsiteX52" fmla="*/ 785698 w 2085506"/>
                  <a:gd name="connsiteY52" fmla="*/ 95947 h 1752355"/>
                  <a:gd name="connsiteX53" fmla="*/ 1042984 w 2085506"/>
                  <a:gd name="connsiteY53" fmla="*/ 229 h 1752355"/>
                  <a:gd name="connsiteX0" fmla="*/ 923919 w 2085506"/>
                  <a:gd name="connsiteY0" fmla="*/ 1068937 h 1746445"/>
                  <a:gd name="connsiteX1" fmla="*/ 1006950 w 2085506"/>
                  <a:gd name="connsiteY1" fmla="*/ 1168743 h 1746445"/>
                  <a:gd name="connsiteX2" fmla="*/ 933447 w 2085506"/>
                  <a:gd name="connsiteY2" fmla="*/ 1673774 h 1746445"/>
                  <a:gd name="connsiteX3" fmla="*/ 1038222 w 2085506"/>
                  <a:gd name="connsiteY3" fmla="*/ 1735567 h 1746445"/>
                  <a:gd name="connsiteX4" fmla="*/ 1152522 w 2085506"/>
                  <a:gd name="connsiteY4" fmla="*/ 1673774 h 1746445"/>
                  <a:gd name="connsiteX5" fmla="*/ 1074714 w 2085506"/>
                  <a:gd name="connsiteY5" fmla="*/ 1173917 h 1746445"/>
                  <a:gd name="connsiteX6" fmla="*/ 1162049 w 2085506"/>
                  <a:gd name="connsiteY6" fmla="*/ 1068937 h 1746445"/>
                  <a:gd name="connsiteX7" fmla="*/ 923919 w 2085506"/>
                  <a:gd name="connsiteY7" fmla="*/ 1068937 h 1746445"/>
                  <a:gd name="connsiteX8" fmla="*/ 1672989 w 2085506"/>
                  <a:gd name="connsiteY8" fmla="*/ 236416 h 1746445"/>
                  <a:gd name="connsiteX9" fmla="*/ 1820935 w 2085506"/>
                  <a:gd name="connsiteY9" fmla="*/ 291456 h 1746445"/>
                  <a:gd name="connsiteX10" fmla="*/ 1819411 w 2085506"/>
                  <a:gd name="connsiteY10" fmla="*/ 663253 h 1746445"/>
                  <a:gd name="connsiteX11" fmla="*/ 1781802 w 2085506"/>
                  <a:gd name="connsiteY11" fmla="*/ 750317 h 1746445"/>
                  <a:gd name="connsiteX12" fmla="*/ 1847223 w 2085506"/>
                  <a:gd name="connsiteY12" fmla="*/ 822228 h 1746445"/>
                  <a:gd name="connsiteX13" fmla="*/ 2062824 w 2085506"/>
                  <a:gd name="connsiteY13" fmla="*/ 1028986 h 1746445"/>
                  <a:gd name="connsiteX14" fmla="*/ 2084766 w 2085506"/>
                  <a:gd name="connsiteY14" fmla="*/ 1171632 h 1746445"/>
                  <a:gd name="connsiteX15" fmla="*/ 2034827 w 2085506"/>
                  <a:gd name="connsiteY15" fmla="*/ 1232884 h 1746445"/>
                  <a:gd name="connsiteX16" fmla="*/ 1743002 w 2085506"/>
                  <a:gd name="connsiteY16" fmla="*/ 1348298 h 1746445"/>
                  <a:gd name="connsiteX17" fmla="*/ 1311275 w 2085506"/>
                  <a:gd name="connsiteY17" fmla="*/ 982248 h 1746445"/>
                  <a:gd name="connsiteX18" fmla="*/ 1498755 w 2085506"/>
                  <a:gd name="connsiteY18" fmla="*/ 822228 h 1746445"/>
                  <a:gd name="connsiteX19" fmla="*/ 1564175 w 2085506"/>
                  <a:gd name="connsiteY19" fmla="*/ 750317 h 1746445"/>
                  <a:gd name="connsiteX20" fmla="*/ 1526567 w 2085506"/>
                  <a:gd name="connsiteY20" fmla="*/ 663253 h 1746445"/>
                  <a:gd name="connsiteX21" fmla="*/ 1525042 w 2085506"/>
                  <a:gd name="connsiteY21" fmla="*/ 291456 h 1746445"/>
                  <a:gd name="connsiteX22" fmla="*/ 1672989 w 2085506"/>
                  <a:gd name="connsiteY22" fmla="*/ 236416 h 1746445"/>
                  <a:gd name="connsiteX23" fmla="*/ 412517 w 2085506"/>
                  <a:gd name="connsiteY23" fmla="*/ 236416 h 1746445"/>
                  <a:gd name="connsiteX24" fmla="*/ 560464 w 2085506"/>
                  <a:gd name="connsiteY24" fmla="*/ 291456 h 1746445"/>
                  <a:gd name="connsiteX25" fmla="*/ 558939 w 2085506"/>
                  <a:gd name="connsiteY25" fmla="*/ 663253 h 1746445"/>
                  <a:gd name="connsiteX26" fmla="*/ 521331 w 2085506"/>
                  <a:gd name="connsiteY26" fmla="*/ 750317 h 1746445"/>
                  <a:gd name="connsiteX27" fmla="*/ 586751 w 2085506"/>
                  <a:gd name="connsiteY27" fmla="*/ 822228 h 1746445"/>
                  <a:gd name="connsiteX28" fmla="*/ 774231 w 2085506"/>
                  <a:gd name="connsiteY28" fmla="*/ 982248 h 1746445"/>
                  <a:gd name="connsiteX29" fmla="*/ 342504 w 2085506"/>
                  <a:gd name="connsiteY29" fmla="*/ 1348298 h 1746445"/>
                  <a:gd name="connsiteX30" fmla="*/ 50679 w 2085506"/>
                  <a:gd name="connsiteY30" fmla="*/ 1232884 h 1746445"/>
                  <a:gd name="connsiteX31" fmla="*/ 740 w 2085506"/>
                  <a:gd name="connsiteY31" fmla="*/ 1171632 h 1746445"/>
                  <a:gd name="connsiteX32" fmla="*/ 22682 w 2085506"/>
                  <a:gd name="connsiteY32" fmla="*/ 1028986 h 1746445"/>
                  <a:gd name="connsiteX33" fmla="*/ 238283 w 2085506"/>
                  <a:gd name="connsiteY33" fmla="*/ 822228 h 1746445"/>
                  <a:gd name="connsiteX34" fmla="*/ 303704 w 2085506"/>
                  <a:gd name="connsiteY34" fmla="*/ 750317 h 1746445"/>
                  <a:gd name="connsiteX35" fmla="*/ 266095 w 2085506"/>
                  <a:gd name="connsiteY35" fmla="*/ 663253 h 1746445"/>
                  <a:gd name="connsiteX36" fmla="*/ 264571 w 2085506"/>
                  <a:gd name="connsiteY36" fmla="*/ 291456 h 1746445"/>
                  <a:gd name="connsiteX37" fmla="*/ 412517 w 2085506"/>
                  <a:gd name="connsiteY37" fmla="*/ 236416 h 1746445"/>
                  <a:gd name="connsiteX38" fmla="*/ 1042984 w 2085506"/>
                  <a:gd name="connsiteY38" fmla="*/ 229 h 1746445"/>
                  <a:gd name="connsiteX39" fmla="*/ 1300270 w 2085506"/>
                  <a:gd name="connsiteY39" fmla="*/ 95947 h 1746445"/>
                  <a:gd name="connsiteX40" fmla="*/ 1297619 w 2085506"/>
                  <a:gd name="connsiteY40" fmla="*/ 742517 h 1746445"/>
                  <a:gd name="connsiteX41" fmla="*/ 1232216 w 2085506"/>
                  <a:gd name="connsiteY41" fmla="*/ 893926 h 1746445"/>
                  <a:gd name="connsiteX42" fmla="*/ 1345985 w 2085506"/>
                  <a:gd name="connsiteY42" fmla="*/ 1018982 h 1746445"/>
                  <a:gd name="connsiteX43" fmla="*/ 1720926 w 2085506"/>
                  <a:gd name="connsiteY43" fmla="*/ 1378544 h 1746445"/>
                  <a:gd name="connsiteX44" fmla="*/ 1759083 w 2085506"/>
                  <a:gd name="connsiteY44" fmla="*/ 1626611 h 1746445"/>
                  <a:gd name="connsiteX45" fmla="*/ 1672238 w 2085506"/>
                  <a:gd name="connsiteY45" fmla="*/ 1733131 h 1746445"/>
                  <a:gd name="connsiteX46" fmla="*/ 413730 w 2085506"/>
                  <a:gd name="connsiteY46" fmla="*/ 1733131 h 1746445"/>
                  <a:gd name="connsiteX47" fmla="*/ 326885 w 2085506"/>
                  <a:gd name="connsiteY47" fmla="*/ 1626611 h 1746445"/>
                  <a:gd name="connsiteX48" fmla="*/ 365042 w 2085506"/>
                  <a:gd name="connsiteY48" fmla="*/ 1378544 h 1746445"/>
                  <a:gd name="connsiteX49" fmla="*/ 739983 w 2085506"/>
                  <a:gd name="connsiteY49" fmla="*/ 1018982 h 1746445"/>
                  <a:gd name="connsiteX50" fmla="*/ 853752 w 2085506"/>
                  <a:gd name="connsiteY50" fmla="*/ 893926 h 1746445"/>
                  <a:gd name="connsiteX51" fmla="*/ 788349 w 2085506"/>
                  <a:gd name="connsiteY51" fmla="*/ 742517 h 1746445"/>
                  <a:gd name="connsiteX52" fmla="*/ 785698 w 2085506"/>
                  <a:gd name="connsiteY52" fmla="*/ 95947 h 1746445"/>
                  <a:gd name="connsiteX53" fmla="*/ 1042984 w 2085506"/>
                  <a:gd name="connsiteY53" fmla="*/ 229 h 1746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085506" h="1746445">
                    <a:moveTo>
                      <a:pt x="923919" y="1068937"/>
                    </a:moveTo>
                    <a:lnTo>
                      <a:pt x="1006950" y="1168743"/>
                    </a:lnTo>
                    <a:lnTo>
                      <a:pt x="933447" y="1673774"/>
                    </a:lnTo>
                    <a:lnTo>
                      <a:pt x="1038222" y="1735567"/>
                    </a:lnTo>
                    <a:lnTo>
                      <a:pt x="1152522" y="1673774"/>
                    </a:lnTo>
                    <a:lnTo>
                      <a:pt x="1074714" y="1173917"/>
                    </a:lnTo>
                    <a:lnTo>
                      <a:pt x="1162049" y="1068937"/>
                    </a:lnTo>
                    <a:lnTo>
                      <a:pt x="923919" y="1068937"/>
                    </a:lnTo>
                    <a:close/>
                    <a:moveTo>
                      <a:pt x="1672989" y="236416"/>
                    </a:moveTo>
                    <a:cubicBezTo>
                      <a:pt x="1729991" y="234645"/>
                      <a:pt x="1788645" y="250692"/>
                      <a:pt x="1820935" y="291456"/>
                    </a:cubicBezTo>
                    <a:cubicBezTo>
                      <a:pt x="1886549" y="374289"/>
                      <a:pt x="1896329" y="546953"/>
                      <a:pt x="1819411" y="663253"/>
                    </a:cubicBezTo>
                    <a:cubicBezTo>
                      <a:pt x="1802047" y="692856"/>
                      <a:pt x="1782198" y="710032"/>
                      <a:pt x="1781802" y="750317"/>
                    </a:cubicBezTo>
                    <a:cubicBezTo>
                      <a:pt x="1785433" y="786439"/>
                      <a:pt x="1812136" y="815345"/>
                      <a:pt x="1847223" y="822228"/>
                    </a:cubicBezTo>
                    <a:cubicBezTo>
                      <a:pt x="1981951" y="878546"/>
                      <a:pt x="2037815" y="946352"/>
                      <a:pt x="2062824" y="1028986"/>
                    </a:cubicBezTo>
                    <a:cubicBezTo>
                      <a:pt x="2079909" y="1069029"/>
                      <a:pt x="2088127" y="1116405"/>
                      <a:pt x="2084766" y="1171632"/>
                    </a:cubicBezTo>
                    <a:cubicBezTo>
                      <a:pt x="2080443" y="1194789"/>
                      <a:pt x="2076121" y="1200143"/>
                      <a:pt x="2034827" y="1232884"/>
                    </a:cubicBezTo>
                    <a:cubicBezTo>
                      <a:pt x="1938610" y="1303678"/>
                      <a:pt x="1839233" y="1339358"/>
                      <a:pt x="1743002" y="1348298"/>
                    </a:cubicBezTo>
                    <a:cubicBezTo>
                      <a:pt x="1670263" y="1154566"/>
                      <a:pt x="1523265" y="1036464"/>
                      <a:pt x="1311275" y="982248"/>
                    </a:cubicBezTo>
                    <a:cubicBezTo>
                      <a:pt x="1340966" y="918566"/>
                      <a:pt x="1388865" y="868163"/>
                      <a:pt x="1498755" y="822228"/>
                    </a:cubicBezTo>
                    <a:cubicBezTo>
                      <a:pt x="1533841" y="815345"/>
                      <a:pt x="1560544" y="786439"/>
                      <a:pt x="1564175" y="750317"/>
                    </a:cubicBezTo>
                    <a:cubicBezTo>
                      <a:pt x="1563780" y="710032"/>
                      <a:pt x="1543931" y="692856"/>
                      <a:pt x="1526567" y="663253"/>
                    </a:cubicBezTo>
                    <a:cubicBezTo>
                      <a:pt x="1449649" y="546953"/>
                      <a:pt x="1459429" y="374289"/>
                      <a:pt x="1525042" y="291456"/>
                    </a:cubicBezTo>
                    <a:cubicBezTo>
                      <a:pt x="1557332" y="250692"/>
                      <a:pt x="1615986" y="234645"/>
                      <a:pt x="1672989" y="236416"/>
                    </a:cubicBezTo>
                    <a:close/>
                    <a:moveTo>
                      <a:pt x="412517" y="236416"/>
                    </a:moveTo>
                    <a:cubicBezTo>
                      <a:pt x="469520" y="234645"/>
                      <a:pt x="528174" y="250692"/>
                      <a:pt x="560464" y="291456"/>
                    </a:cubicBezTo>
                    <a:cubicBezTo>
                      <a:pt x="626077" y="374289"/>
                      <a:pt x="635857" y="546953"/>
                      <a:pt x="558939" y="663253"/>
                    </a:cubicBezTo>
                    <a:cubicBezTo>
                      <a:pt x="541575" y="692856"/>
                      <a:pt x="521726" y="710032"/>
                      <a:pt x="521331" y="750317"/>
                    </a:cubicBezTo>
                    <a:cubicBezTo>
                      <a:pt x="524962" y="786439"/>
                      <a:pt x="551665" y="815345"/>
                      <a:pt x="586751" y="822228"/>
                    </a:cubicBezTo>
                    <a:cubicBezTo>
                      <a:pt x="696641" y="868163"/>
                      <a:pt x="744540" y="918566"/>
                      <a:pt x="774231" y="982248"/>
                    </a:cubicBezTo>
                    <a:cubicBezTo>
                      <a:pt x="562241" y="1036464"/>
                      <a:pt x="415243" y="1154566"/>
                      <a:pt x="342504" y="1348298"/>
                    </a:cubicBezTo>
                    <a:cubicBezTo>
                      <a:pt x="246273" y="1339358"/>
                      <a:pt x="146896" y="1303678"/>
                      <a:pt x="50679" y="1232884"/>
                    </a:cubicBezTo>
                    <a:cubicBezTo>
                      <a:pt x="9385" y="1200143"/>
                      <a:pt x="5063" y="1194789"/>
                      <a:pt x="740" y="1171632"/>
                    </a:cubicBezTo>
                    <a:cubicBezTo>
                      <a:pt x="-2621" y="1116405"/>
                      <a:pt x="5597" y="1069029"/>
                      <a:pt x="22682" y="1028986"/>
                    </a:cubicBezTo>
                    <a:cubicBezTo>
                      <a:pt x="47691" y="946352"/>
                      <a:pt x="103555" y="878546"/>
                      <a:pt x="238283" y="822228"/>
                    </a:cubicBezTo>
                    <a:cubicBezTo>
                      <a:pt x="273370" y="815345"/>
                      <a:pt x="300073" y="786439"/>
                      <a:pt x="303704" y="750317"/>
                    </a:cubicBezTo>
                    <a:cubicBezTo>
                      <a:pt x="303308" y="710032"/>
                      <a:pt x="283459" y="692856"/>
                      <a:pt x="266095" y="663253"/>
                    </a:cubicBezTo>
                    <a:cubicBezTo>
                      <a:pt x="189177" y="546953"/>
                      <a:pt x="198957" y="374289"/>
                      <a:pt x="264571" y="291456"/>
                    </a:cubicBezTo>
                    <a:cubicBezTo>
                      <a:pt x="296861" y="250692"/>
                      <a:pt x="355515" y="234645"/>
                      <a:pt x="412517" y="236416"/>
                    </a:cubicBezTo>
                    <a:close/>
                    <a:moveTo>
                      <a:pt x="1042984" y="229"/>
                    </a:moveTo>
                    <a:cubicBezTo>
                      <a:pt x="1142114" y="-2850"/>
                      <a:pt x="1244116" y="25056"/>
                      <a:pt x="1300270" y="95947"/>
                    </a:cubicBezTo>
                    <a:cubicBezTo>
                      <a:pt x="1414375" y="239997"/>
                      <a:pt x="1431383" y="540267"/>
                      <a:pt x="1297619" y="742517"/>
                    </a:cubicBezTo>
                    <a:cubicBezTo>
                      <a:pt x="1267422" y="793999"/>
                      <a:pt x="1232903" y="823869"/>
                      <a:pt x="1232216" y="893926"/>
                    </a:cubicBezTo>
                    <a:cubicBezTo>
                      <a:pt x="1238530" y="956743"/>
                      <a:pt x="1284968" y="1007012"/>
                      <a:pt x="1345985" y="1018982"/>
                    </a:cubicBezTo>
                    <a:cubicBezTo>
                      <a:pt x="1580284" y="1116921"/>
                      <a:pt x="1677433" y="1234839"/>
                      <a:pt x="1720926" y="1378544"/>
                    </a:cubicBezTo>
                    <a:cubicBezTo>
                      <a:pt x="1750637" y="1448180"/>
                      <a:pt x="1764928" y="1530569"/>
                      <a:pt x="1759083" y="1626611"/>
                    </a:cubicBezTo>
                    <a:cubicBezTo>
                      <a:pt x="1751566" y="1666881"/>
                      <a:pt x="1744049" y="1676193"/>
                      <a:pt x="1672238" y="1733131"/>
                    </a:cubicBezTo>
                    <a:cubicBezTo>
                      <a:pt x="1448013" y="1750884"/>
                      <a:pt x="637956" y="1750884"/>
                      <a:pt x="413730" y="1733131"/>
                    </a:cubicBezTo>
                    <a:cubicBezTo>
                      <a:pt x="341919" y="1676193"/>
                      <a:pt x="334402" y="1666881"/>
                      <a:pt x="326885" y="1626611"/>
                    </a:cubicBezTo>
                    <a:cubicBezTo>
                      <a:pt x="321040" y="1530569"/>
                      <a:pt x="335331" y="1448180"/>
                      <a:pt x="365042" y="1378544"/>
                    </a:cubicBezTo>
                    <a:cubicBezTo>
                      <a:pt x="408535" y="1234839"/>
                      <a:pt x="505684" y="1116921"/>
                      <a:pt x="739983" y="1018982"/>
                    </a:cubicBezTo>
                    <a:cubicBezTo>
                      <a:pt x="801000" y="1007012"/>
                      <a:pt x="847438" y="956743"/>
                      <a:pt x="853752" y="893926"/>
                    </a:cubicBezTo>
                    <a:cubicBezTo>
                      <a:pt x="853065" y="823869"/>
                      <a:pt x="818546" y="793999"/>
                      <a:pt x="788349" y="742517"/>
                    </a:cubicBezTo>
                    <a:cubicBezTo>
                      <a:pt x="654585" y="540267"/>
                      <a:pt x="671593" y="239997"/>
                      <a:pt x="785698" y="95947"/>
                    </a:cubicBezTo>
                    <a:cubicBezTo>
                      <a:pt x="841852" y="25056"/>
                      <a:pt x="943854" y="-2850"/>
                      <a:pt x="1042984" y="229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3260" tIns="93260" rIns="93260" bIns="9326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defTabSz="932597"/>
                <a:endParaRPr lang="en-US" sz="1224" dirty="0" err="1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600" name="TextBox 599">
                <a:extLst>
                  <a:ext uri="{FF2B5EF4-FFF2-40B4-BE49-F238E27FC236}">
                    <a16:creationId xmlns:a16="http://schemas.microsoft.com/office/drawing/2014/main" id="{D89DADAD-4E30-4F8D-B1F3-B144DBE85A52}"/>
                  </a:ext>
                </a:extLst>
              </p:cNvPr>
              <p:cNvSpPr txBox="1"/>
              <p:nvPr/>
            </p:nvSpPr>
            <p:spPr>
              <a:xfrm>
                <a:off x="6359800" y="5988237"/>
                <a:ext cx="578161" cy="112980"/>
              </a:xfrm>
              <a:prstGeom prst="rect">
                <a:avLst/>
              </a:prstGeom>
              <a:solidFill>
                <a:srgbClr val="505050"/>
              </a:solidFill>
              <a:ln>
                <a:noFill/>
              </a:ln>
            </p:spPr>
            <p:txBody>
              <a:bodyPr wrap="square" lIns="46630" tIns="0" rIns="0" bIns="0" rtlCol="0">
                <a:spAutoFit/>
              </a:bodyPr>
              <a:lstStyle/>
              <a:p>
                <a:pPr algn="ctr" defTabSz="932597">
                  <a:lnSpc>
                    <a:spcPct val="90000"/>
                  </a:lnSpc>
                  <a:spcAft>
                    <a:spcPts val="612"/>
                  </a:spcAft>
                </a:pPr>
                <a:r>
                  <a:rPr lang="en-US" sz="816" dirty="0">
                    <a:gradFill>
                      <a:gsLst>
                        <a:gs pos="2917">
                          <a:srgbClr val="FFFFFF"/>
                        </a:gs>
                        <a:gs pos="30000">
                          <a:srgbClr val="FFFFFF"/>
                        </a:gs>
                      </a:gsLst>
                      <a:lin ang="5400000" scaled="0"/>
                    </a:gradFill>
                    <a:latin typeface="Segoe UI Semilight"/>
                  </a:rPr>
                  <a:t>3</a:t>
                </a:r>
                <a:r>
                  <a:rPr lang="en-US" sz="816" baseline="30000" dirty="0">
                    <a:gradFill>
                      <a:gsLst>
                        <a:gs pos="2917">
                          <a:srgbClr val="FFFFFF"/>
                        </a:gs>
                        <a:gs pos="30000">
                          <a:srgbClr val="FFFFFF"/>
                        </a:gs>
                      </a:gsLst>
                      <a:lin ang="5400000" scaled="0"/>
                    </a:gradFill>
                    <a:latin typeface="Segoe UI Semilight"/>
                  </a:rPr>
                  <a:t>rd</a:t>
                </a:r>
                <a:r>
                  <a:rPr lang="en-US" sz="816" dirty="0">
                    <a:gradFill>
                      <a:gsLst>
                        <a:gs pos="2917">
                          <a:srgbClr val="FFFFFF"/>
                        </a:gs>
                        <a:gs pos="30000">
                          <a:srgbClr val="FFFFFF"/>
                        </a:gs>
                      </a:gsLst>
                      <a:lin ang="5400000" scaled="0"/>
                    </a:gradFill>
                    <a:latin typeface="Segoe UI Semilight"/>
                  </a:rPr>
                  <a:t> Party</a:t>
                </a:r>
              </a:p>
            </p:txBody>
          </p:sp>
        </p:grpSp>
      </p:grpSp>
      <p:sp>
        <p:nvSpPr>
          <p:cNvPr id="583" name="Freeform: Shape 582">
            <a:extLst>
              <a:ext uri="{FF2B5EF4-FFF2-40B4-BE49-F238E27FC236}">
                <a16:creationId xmlns:a16="http://schemas.microsoft.com/office/drawing/2014/main" id="{E723B628-7348-4030-8198-6A6409E55AB6}"/>
              </a:ext>
            </a:extLst>
          </p:cNvPr>
          <p:cNvSpPr/>
          <p:nvPr/>
        </p:nvSpPr>
        <p:spPr bwMode="auto">
          <a:xfrm flipH="1">
            <a:off x="6348864" y="3374210"/>
            <a:ext cx="362679" cy="1936447"/>
          </a:xfrm>
          <a:custGeom>
            <a:avLst/>
            <a:gdLst>
              <a:gd name="connsiteX0" fmla="*/ 0 w 355600"/>
              <a:gd name="connsiteY0" fmla="*/ 0 h 1898650"/>
              <a:gd name="connsiteX1" fmla="*/ 0 w 355600"/>
              <a:gd name="connsiteY1" fmla="*/ 381000 h 1898650"/>
              <a:gd name="connsiteX2" fmla="*/ 355600 w 355600"/>
              <a:gd name="connsiteY2" fmla="*/ 381000 h 1898650"/>
              <a:gd name="connsiteX3" fmla="*/ 355600 w 355600"/>
              <a:gd name="connsiteY3" fmla="*/ 1898650 h 189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5600" h="1898650">
                <a:moveTo>
                  <a:pt x="0" y="0"/>
                </a:moveTo>
                <a:lnTo>
                  <a:pt x="0" y="381000"/>
                </a:lnTo>
                <a:lnTo>
                  <a:pt x="355600" y="381000"/>
                </a:lnTo>
                <a:lnTo>
                  <a:pt x="355600" y="1898650"/>
                </a:lnTo>
              </a:path>
            </a:pathLst>
          </a:custGeom>
          <a:noFill/>
          <a:ln w="3175" cap="flat">
            <a:solidFill>
              <a:schemeClr val="tx1">
                <a:lumMod val="75000"/>
              </a:schemeClr>
            </a:solidFill>
            <a:prstDash val="solid"/>
            <a:miter lim="800000"/>
            <a:headEnd type="none" w="lg" len="med"/>
            <a:tailEnd type="none" w="lg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304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9B8958EC-95EE-43E3-8894-B0899FF8A109}"/>
              </a:ext>
            </a:extLst>
          </p:cNvPr>
          <p:cNvSpPr/>
          <p:nvPr/>
        </p:nvSpPr>
        <p:spPr bwMode="auto">
          <a:xfrm>
            <a:off x="6962928" y="3374210"/>
            <a:ext cx="362679" cy="1936447"/>
          </a:xfrm>
          <a:custGeom>
            <a:avLst/>
            <a:gdLst>
              <a:gd name="connsiteX0" fmla="*/ 0 w 355600"/>
              <a:gd name="connsiteY0" fmla="*/ 0 h 1898650"/>
              <a:gd name="connsiteX1" fmla="*/ 0 w 355600"/>
              <a:gd name="connsiteY1" fmla="*/ 381000 h 1898650"/>
              <a:gd name="connsiteX2" fmla="*/ 355600 w 355600"/>
              <a:gd name="connsiteY2" fmla="*/ 381000 h 1898650"/>
              <a:gd name="connsiteX3" fmla="*/ 355600 w 355600"/>
              <a:gd name="connsiteY3" fmla="*/ 1898650 h 189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5600" h="1898650">
                <a:moveTo>
                  <a:pt x="0" y="0"/>
                </a:moveTo>
                <a:lnTo>
                  <a:pt x="0" y="381000"/>
                </a:lnTo>
                <a:lnTo>
                  <a:pt x="355600" y="381000"/>
                </a:lnTo>
                <a:lnTo>
                  <a:pt x="355600" y="1898650"/>
                </a:lnTo>
              </a:path>
            </a:pathLst>
          </a:custGeom>
          <a:noFill/>
          <a:ln w="3175" cap="flat">
            <a:solidFill>
              <a:schemeClr val="tx1">
                <a:lumMod val="75000"/>
              </a:schemeClr>
            </a:solidFill>
            <a:prstDash val="solid"/>
            <a:miter lim="800000"/>
            <a:headEnd type="none" w="lg" len="med"/>
            <a:tailEnd type="none" w="lg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304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Bot Framework? </a:t>
            </a:r>
          </a:p>
        </p:txBody>
      </p:sp>
      <p:sp>
        <p:nvSpPr>
          <p:cNvPr id="220" name="Freeform 19">
            <a:extLst>
              <a:ext uri="{FF2B5EF4-FFF2-40B4-BE49-F238E27FC236}">
                <a16:creationId xmlns:a16="http://schemas.microsoft.com/office/drawing/2014/main" id="{46969F66-6F21-4B01-84B4-292605B0B112}"/>
              </a:ext>
            </a:extLst>
          </p:cNvPr>
          <p:cNvSpPr>
            <a:spLocks/>
          </p:cNvSpPr>
          <p:nvPr/>
        </p:nvSpPr>
        <p:spPr bwMode="auto">
          <a:xfrm>
            <a:off x="8293167" y="2800695"/>
            <a:ext cx="1195163" cy="1380091"/>
          </a:xfrm>
          <a:custGeom>
            <a:avLst/>
            <a:gdLst>
              <a:gd name="T0" fmla="*/ 332 w 333"/>
              <a:gd name="T1" fmla="*/ 27 h 388"/>
              <a:gd name="T2" fmla="*/ 314 w 333"/>
              <a:gd name="T3" fmla="*/ 0 h 388"/>
              <a:gd name="T4" fmla="*/ 19 w 333"/>
              <a:gd name="T5" fmla="*/ 0 h 388"/>
              <a:gd name="T6" fmla="*/ 1 w 333"/>
              <a:gd name="T7" fmla="*/ 27 h 388"/>
              <a:gd name="T8" fmla="*/ 15 w 333"/>
              <a:gd name="T9" fmla="*/ 361 h 388"/>
              <a:gd name="T10" fmla="*/ 36 w 333"/>
              <a:gd name="T11" fmla="*/ 388 h 388"/>
              <a:gd name="T12" fmla="*/ 298 w 333"/>
              <a:gd name="T13" fmla="*/ 388 h 388"/>
              <a:gd name="T14" fmla="*/ 318 w 333"/>
              <a:gd name="T15" fmla="*/ 361 h 388"/>
              <a:gd name="T16" fmla="*/ 332 w 333"/>
              <a:gd name="T17" fmla="*/ 27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3" h="388">
                <a:moveTo>
                  <a:pt x="332" y="27"/>
                </a:moveTo>
                <a:cubicBezTo>
                  <a:pt x="333" y="12"/>
                  <a:pt x="325" y="0"/>
                  <a:pt x="314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12"/>
                  <a:pt x="1" y="27"/>
                </a:cubicBezTo>
                <a:cubicBezTo>
                  <a:pt x="15" y="361"/>
                  <a:pt x="15" y="361"/>
                  <a:pt x="15" y="361"/>
                </a:cubicBezTo>
                <a:cubicBezTo>
                  <a:pt x="16" y="376"/>
                  <a:pt x="25" y="388"/>
                  <a:pt x="36" y="388"/>
                </a:cubicBezTo>
                <a:cubicBezTo>
                  <a:pt x="298" y="388"/>
                  <a:pt x="298" y="388"/>
                  <a:pt x="298" y="388"/>
                </a:cubicBezTo>
                <a:cubicBezTo>
                  <a:pt x="308" y="388"/>
                  <a:pt x="317" y="376"/>
                  <a:pt x="318" y="361"/>
                </a:cubicBezTo>
                <a:lnTo>
                  <a:pt x="332" y="27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221" name="Freeform 20">
            <a:extLst>
              <a:ext uri="{FF2B5EF4-FFF2-40B4-BE49-F238E27FC236}">
                <a16:creationId xmlns:a16="http://schemas.microsoft.com/office/drawing/2014/main" id="{6E205EE7-CED2-4BD6-A9AA-352F9D6E2D4A}"/>
              </a:ext>
            </a:extLst>
          </p:cNvPr>
          <p:cNvSpPr>
            <a:spLocks/>
          </p:cNvSpPr>
          <p:nvPr/>
        </p:nvSpPr>
        <p:spPr bwMode="auto">
          <a:xfrm>
            <a:off x="8530931" y="2512209"/>
            <a:ext cx="383593" cy="312792"/>
          </a:xfrm>
          <a:custGeom>
            <a:avLst/>
            <a:gdLst>
              <a:gd name="T0" fmla="*/ 363 w 363"/>
              <a:gd name="T1" fmla="*/ 27 h 296"/>
              <a:gd name="T2" fmla="*/ 363 w 363"/>
              <a:gd name="T3" fmla="*/ 236 h 296"/>
              <a:gd name="T4" fmla="*/ 190 w 363"/>
              <a:gd name="T5" fmla="*/ 236 h 296"/>
              <a:gd name="T6" fmla="*/ 0 w 363"/>
              <a:gd name="T7" fmla="*/ 296 h 296"/>
              <a:gd name="T8" fmla="*/ 162 w 363"/>
              <a:gd name="T9" fmla="*/ 0 h 296"/>
              <a:gd name="T10" fmla="*/ 363 w 363"/>
              <a:gd name="T11" fmla="*/ 0 h 296"/>
              <a:gd name="T12" fmla="*/ 363 w 363"/>
              <a:gd name="T13" fmla="*/ 27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3" h="296">
                <a:moveTo>
                  <a:pt x="363" y="27"/>
                </a:moveTo>
                <a:lnTo>
                  <a:pt x="363" y="236"/>
                </a:lnTo>
                <a:lnTo>
                  <a:pt x="190" y="236"/>
                </a:lnTo>
                <a:lnTo>
                  <a:pt x="0" y="296"/>
                </a:lnTo>
                <a:lnTo>
                  <a:pt x="162" y="0"/>
                </a:lnTo>
                <a:lnTo>
                  <a:pt x="363" y="0"/>
                </a:lnTo>
                <a:lnTo>
                  <a:pt x="363" y="2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222" name="Freeform 21">
            <a:extLst>
              <a:ext uri="{FF2B5EF4-FFF2-40B4-BE49-F238E27FC236}">
                <a16:creationId xmlns:a16="http://schemas.microsoft.com/office/drawing/2014/main" id="{06EEB4FE-C2FE-4A72-AA22-D94352AF47DB}"/>
              </a:ext>
            </a:extLst>
          </p:cNvPr>
          <p:cNvSpPr>
            <a:spLocks/>
          </p:cNvSpPr>
          <p:nvPr/>
        </p:nvSpPr>
        <p:spPr bwMode="auto">
          <a:xfrm>
            <a:off x="8914524" y="2512209"/>
            <a:ext cx="386763" cy="312792"/>
          </a:xfrm>
          <a:custGeom>
            <a:avLst/>
            <a:gdLst>
              <a:gd name="T0" fmla="*/ 0 w 366"/>
              <a:gd name="T1" fmla="*/ 27 h 296"/>
              <a:gd name="T2" fmla="*/ 0 w 366"/>
              <a:gd name="T3" fmla="*/ 236 h 296"/>
              <a:gd name="T4" fmla="*/ 176 w 366"/>
              <a:gd name="T5" fmla="*/ 236 h 296"/>
              <a:gd name="T6" fmla="*/ 366 w 366"/>
              <a:gd name="T7" fmla="*/ 296 h 296"/>
              <a:gd name="T8" fmla="*/ 203 w 366"/>
              <a:gd name="T9" fmla="*/ 0 h 296"/>
              <a:gd name="T10" fmla="*/ 0 w 366"/>
              <a:gd name="T11" fmla="*/ 0 h 296"/>
              <a:gd name="T12" fmla="*/ 0 w 366"/>
              <a:gd name="T13" fmla="*/ 27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6" h="296">
                <a:moveTo>
                  <a:pt x="0" y="27"/>
                </a:moveTo>
                <a:lnTo>
                  <a:pt x="0" y="236"/>
                </a:lnTo>
                <a:lnTo>
                  <a:pt x="176" y="236"/>
                </a:lnTo>
                <a:lnTo>
                  <a:pt x="366" y="296"/>
                </a:lnTo>
                <a:lnTo>
                  <a:pt x="203" y="0"/>
                </a:lnTo>
                <a:lnTo>
                  <a:pt x="0" y="0"/>
                </a:lnTo>
                <a:lnTo>
                  <a:pt x="0" y="2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223" name="Freeform 22">
            <a:extLst>
              <a:ext uri="{FF2B5EF4-FFF2-40B4-BE49-F238E27FC236}">
                <a16:creationId xmlns:a16="http://schemas.microsoft.com/office/drawing/2014/main" id="{6A92CC9F-12C1-4A2C-B5DA-A1B407250A87}"/>
              </a:ext>
            </a:extLst>
          </p:cNvPr>
          <p:cNvSpPr>
            <a:spLocks/>
          </p:cNvSpPr>
          <p:nvPr/>
        </p:nvSpPr>
        <p:spPr bwMode="auto">
          <a:xfrm>
            <a:off x="9398507" y="1932062"/>
            <a:ext cx="136319" cy="256786"/>
          </a:xfrm>
          <a:custGeom>
            <a:avLst/>
            <a:gdLst>
              <a:gd name="T0" fmla="*/ 0 w 38"/>
              <a:gd name="T1" fmla="*/ 0 h 72"/>
              <a:gd name="T2" fmla="*/ 2 w 38"/>
              <a:gd name="T3" fmla="*/ 0 h 72"/>
              <a:gd name="T4" fmla="*/ 38 w 38"/>
              <a:gd name="T5" fmla="*/ 36 h 72"/>
              <a:gd name="T6" fmla="*/ 2 w 38"/>
              <a:gd name="T7" fmla="*/ 72 h 72"/>
              <a:gd name="T8" fmla="*/ 0 w 38"/>
              <a:gd name="T9" fmla="*/ 72 h 72"/>
              <a:gd name="T10" fmla="*/ 0 w 38"/>
              <a:gd name="T11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" h="72">
                <a:moveTo>
                  <a:pt x="0" y="0"/>
                </a:moveTo>
                <a:cubicBezTo>
                  <a:pt x="1" y="0"/>
                  <a:pt x="1" y="0"/>
                  <a:pt x="2" y="0"/>
                </a:cubicBezTo>
                <a:cubicBezTo>
                  <a:pt x="22" y="0"/>
                  <a:pt x="38" y="16"/>
                  <a:pt x="38" y="36"/>
                </a:cubicBezTo>
                <a:cubicBezTo>
                  <a:pt x="38" y="56"/>
                  <a:pt x="22" y="72"/>
                  <a:pt x="2" y="72"/>
                </a:cubicBezTo>
                <a:cubicBezTo>
                  <a:pt x="1" y="72"/>
                  <a:pt x="1" y="72"/>
                  <a:pt x="0" y="72"/>
                </a:cubicBez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224" name="Freeform 23">
            <a:extLst>
              <a:ext uri="{FF2B5EF4-FFF2-40B4-BE49-F238E27FC236}">
                <a16:creationId xmlns:a16="http://schemas.microsoft.com/office/drawing/2014/main" id="{731CA5B4-B5E9-4FD3-8EDB-29D4F4533B78}"/>
              </a:ext>
            </a:extLst>
          </p:cNvPr>
          <p:cNvSpPr>
            <a:spLocks/>
          </p:cNvSpPr>
          <p:nvPr/>
        </p:nvSpPr>
        <p:spPr bwMode="auto">
          <a:xfrm>
            <a:off x="8297393" y="1932062"/>
            <a:ext cx="136319" cy="256786"/>
          </a:xfrm>
          <a:custGeom>
            <a:avLst/>
            <a:gdLst>
              <a:gd name="T0" fmla="*/ 38 w 38"/>
              <a:gd name="T1" fmla="*/ 0 h 72"/>
              <a:gd name="T2" fmla="*/ 36 w 38"/>
              <a:gd name="T3" fmla="*/ 0 h 72"/>
              <a:gd name="T4" fmla="*/ 0 w 38"/>
              <a:gd name="T5" fmla="*/ 36 h 72"/>
              <a:gd name="T6" fmla="*/ 36 w 38"/>
              <a:gd name="T7" fmla="*/ 72 h 72"/>
              <a:gd name="T8" fmla="*/ 38 w 38"/>
              <a:gd name="T9" fmla="*/ 72 h 72"/>
              <a:gd name="T10" fmla="*/ 38 w 38"/>
              <a:gd name="T11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" h="72">
                <a:moveTo>
                  <a:pt x="38" y="0"/>
                </a:moveTo>
                <a:cubicBezTo>
                  <a:pt x="37" y="0"/>
                  <a:pt x="3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56"/>
                  <a:pt x="16" y="72"/>
                  <a:pt x="36" y="72"/>
                </a:cubicBezTo>
                <a:cubicBezTo>
                  <a:pt x="36" y="72"/>
                  <a:pt x="37" y="72"/>
                  <a:pt x="38" y="72"/>
                </a:cubicBezTo>
                <a:lnTo>
                  <a:pt x="38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225" name="Oval 24">
            <a:extLst>
              <a:ext uri="{FF2B5EF4-FFF2-40B4-BE49-F238E27FC236}">
                <a16:creationId xmlns:a16="http://schemas.microsoft.com/office/drawing/2014/main" id="{5803D4A5-7A09-4DF0-9141-82A7F0CD8C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7216" y="1519938"/>
            <a:ext cx="1054619" cy="1041936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226" name="Freeform 25">
            <a:extLst>
              <a:ext uri="{FF2B5EF4-FFF2-40B4-BE49-F238E27FC236}">
                <a16:creationId xmlns:a16="http://schemas.microsoft.com/office/drawing/2014/main" id="{2301DDBD-30EE-43EA-94C8-5F75401823C7}"/>
              </a:ext>
            </a:extLst>
          </p:cNvPr>
          <p:cNvSpPr>
            <a:spLocks/>
          </p:cNvSpPr>
          <p:nvPr/>
        </p:nvSpPr>
        <p:spPr bwMode="auto">
          <a:xfrm>
            <a:off x="8490775" y="1846467"/>
            <a:ext cx="843272" cy="431146"/>
          </a:xfrm>
          <a:custGeom>
            <a:avLst/>
            <a:gdLst>
              <a:gd name="T0" fmla="*/ 0 w 235"/>
              <a:gd name="T1" fmla="*/ 26 h 121"/>
              <a:gd name="T2" fmla="*/ 112 w 235"/>
              <a:gd name="T3" fmla="*/ 0 h 121"/>
              <a:gd name="T4" fmla="*/ 235 w 235"/>
              <a:gd name="T5" fmla="*/ 26 h 121"/>
              <a:gd name="T6" fmla="*/ 235 w 235"/>
              <a:gd name="T7" fmla="*/ 71 h 121"/>
              <a:gd name="T8" fmla="*/ 118 w 235"/>
              <a:gd name="T9" fmla="*/ 121 h 121"/>
              <a:gd name="T10" fmla="*/ 0 w 235"/>
              <a:gd name="T11" fmla="*/ 67 h 121"/>
              <a:gd name="T12" fmla="*/ 0 w 235"/>
              <a:gd name="T13" fmla="*/ 26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5" h="121">
                <a:moveTo>
                  <a:pt x="0" y="26"/>
                </a:moveTo>
                <a:cubicBezTo>
                  <a:pt x="0" y="26"/>
                  <a:pt x="29" y="0"/>
                  <a:pt x="112" y="0"/>
                </a:cubicBezTo>
                <a:cubicBezTo>
                  <a:pt x="195" y="0"/>
                  <a:pt x="235" y="26"/>
                  <a:pt x="235" y="26"/>
                </a:cubicBezTo>
                <a:cubicBezTo>
                  <a:pt x="235" y="71"/>
                  <a:pt x="235" y="71"/>
                  <a:pt x="235" y="71"/>
                </a:cubicBezTo>
                <a:cubicBezTo>
                  <a:pt x="235" y="71"/>
                  <a:pt x="205" y="121"/>
                  <a:pt x="118" y="121"/>
                </a:cubicBezTo>
                <a:cubicBezTo>
                  <a:pt x="32" y="120"/>
                  <a:pt x="0" y="67"/>
                  <a:pt x="0" y="67"/>
                </a:cubicBezTo>
                <a:lnTo>
                  <a:pt x="0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228" name="Oval 26">
            <a:extLst>
              <a:ext uri="{FF2B5EF4-FFF2-40B4-BE49-F238E27FC236}">
                <a16:creationId xmlns:a16="http://schemas.microsoft.com/office/drawing/2014/main" id="{E5C0A17D-3930-4AB5-835A-9033A4BF96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09518" y="2369548"/>
            <a:ext cx="58120" cy="5706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229" name="Oval 27">
            <a:extLst>
              <a:ext uri="{FF2B5EF4-FFF2-40B4-BE49-F238E27FC236}">
                <a16:creationId xmlns:a16="http://schemas.microsoft.com/office/drawing/2014/main" id="{2577C851-2E61-4EDD-A6DD-42B7A73089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61410" y="2369548"/>
            <a:ext cx="57064" cy="5706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230" name="Freeform 28">
            <a:extLst>
              <a:ext uri="{FF2B5EF4-FFF2-40B4-BE49-F238E27FC236}">
                <a16:creationId xmlns:a16="http://schemas.microsoft.com/office/drawing/2014/main" id="{F936DEDB-935B-402D-A524-9DCFA0A984E8}"/>
              </a:ext>
            </a:extLst>
          </p:cNvPr>
          <p:cNvSpPr>
            <a:spLocks/>
          </p:cNvSpPr>
          <p:nvPr/>
        </p:nvSpPr>
        <p:spPr bwMode="auto">
          <a:xfrm>
            <a:off x="8738050" y="2398081"/>
            <a:ext cx="351892" cy="35929"/>
          </a:xfrm>
          <a:custGeom>
            <a:avLst/>
            <a:gdLst>
              <a:gd name="T0" fmla="*/ 0 w 98"/>
              <a:gd name="T1" fmla="*/ 1 h 10"/>
              <a:gd name="T2" fmla="*/ 52 w 98"/>
              <a:gd name="T3" fmla="*/ 8 h 10"/>
              <a:gd name="T4" fmla="*/ 98 w 98"/>
              <a:gd name="T5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8" h="10">
                <a:moveTo>
                  <a:pt x="0" y="1"/>
                </a:moveTo>
                <a:cubicBezTo>
                  <a:pt x="0" y="1"/>
                  <a:pt x="16" y="10"/>
                  <a:pt x="52" y="8"/>
                </a:cubicBezTo>
                <a:cubicBezTo>
                  <a:pt x="88" y="6"/>
                  <a:pt x="98" y="0"/>
                  <a:pt x="98" y="0"/>
                </a:cubicBezTo>
              </a:path>
            </a:pathLst>
          </a:custGeom>
          <a:noFill/>
          <a:ln w="22225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231" name="Oval 29">
            <a:extLst>
              <a:ext uri="{FF2B5EF4-FFF2-40B4-BE49-F238E27FC236}">
                <a16:creationId xmlns:a16="http://schemas.microsoft.com/office/drawing/2014/main" id="{31EA6F69-B4EB-4759-9E04-CD6D6579EE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98562" y="1953197"/>
            <a:ext cx="179644" cy="178588"/>
          </a:xfrm>
          <a:prstGeom prst="ellipse">
            <a:avLst/>
          </a:pr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232" name="Oval 30">
            <a:extLst>
              <a:ext uri="{FF2B5EF4-FFF2-40B4-BE49-F238E27FC236}">
                <a16:creationId xmlns:a16="http://schemas.microsoft.com/office/drawing/2014/main" id="{BB0BDE76-5E5D-4407-8BA9-8CBB6A6183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55626" y="2010261"/>
            <a:ext cx="64461" cy="6446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233" name="Oval 31">
            <a:extLst>
              <a:ext uri="{FF2B5EF4-FFF2-40B4-BE49-F238E27FC236}">
                <a16:creationId xmlns:a16="http://schemas.microsoft.com/office/drawing/2014/main" id="{676E88EA-6528-48C9-BD12-7BAED371B2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64581" y="1953197"/>
            <a:ext cx="179644" cy="178588"/>
          </a:xfrm>
          <a:prstGeom prst="ellipse">
            <a:avLst/>
          </a:pr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234" name="Oval 32">
            <a:extLst>
              <a:ext uri="{FF2B5EF4-FFF2-40B4-BE49-F238E27FC236}">
                <a16:creationId xmlns:a16="http://schemas.microsoft.com/office/drawing/2014/main" id="{398B5C1A-7C57-4CFD-8D38-7A68C49F4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22701" y="2010261"/>
            <a:ext cx="64461" cy="6446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235" name="Freeform 33">
            <a:extLst>
              <a:ext uri="{FF2B5EF4-FFF2-40B4-BE49-F238E27FC236}">
                <a16:creationId xmlns:a16="http://schemas.microsoft.com/office/drawing/2014/main" id="{807D555E-9226-4BBC-BFB0-478A82897C52}"/>
              </a:ext>
            </a:extLst>
          </p:cNvPr>
          <p:cNvSpPr>
            <a:spLocks/>
          </p:cNvSpPr>
          <p:nvPr/>
        </p:nvSpPr>
        <p:spPr bwMode="auto">
          <a:xfrm>
            <a:off x="8279429" y="2650639"/>
            <a:ext cx="1273362" cy="1113795"/>
          </a:xfrm>
          <a:custGeom>
            <a:avLst/>
            <a:gdLst>
              <a:gd name="T0" fmla="*/ 32 w 355"/>
              <a:gd name="T1" fmla="*/ 26 h 313"/>
              <a:gd name="T2" fmla="*/ 179 w 355"/>
              <a:gd name="T3" fmla="*/ 1 h 313"/>
              <a:gd name="T4" fmla="*/ 355 w 355"/>
              <a:gd name="T5" fmla="*/ 41 h 313"/>
              <a:gd name="T6" fmla="*/ 179 w 355"/>
              <a:gd name="T7" fmla="*/ 308 h 313"/>
              <a:gd name="T8" fmla="*/ 0 w 355"/>
              <a:gd name="T9" fmla="*/ 38 h 313"/>
              <a:gd name="T10" fmla="*/ 32 w 355"/>
              <a:gd name="T11" fmla="*/ 26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5" h="313">
                <a:moveTo>
                  <a:pt x="32" y="26"/>
                </a:moveTo>
                <a:cubicBezTo>
                  <a:pt x="32" y="26"/>
                  <a:pt x="78" y="0"/>
                  <a:pt x="179" y="1"/>
                </a:cubicBezTo>
                <a:cubicBezTo>
                  <a:pt x="281" y="2"/>
                  <a:pt x="355" y="41"/>
                  <a:pt x="355" y="41"/>
                </a:cubicBezTo>
                <a:cubicBezTo>
                  <a:pt x="355" y="41"/>
                  <a:pt x="324" y="302"/>
                  <a:pt x="179" y="308"/>
                </a:cubicBezTo>
                <a:cubicBezTo>
                  <a:pt x="35" y="313"/>
                  <a:pt x="0" y="38"/>
                  <a:pt x="0" y="38"/>
                </a:cubicBezTo>
                <a:lnTo>
                  <a:pt x="32" y="2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236" name="Freeform 36">
            <a:extLst>
              <a:ext uri="{FF2B5EF4-FFF2-40B4-BE49-F238E27FC236}">
                <a16:creationId xmlns:a16="http://schemas.microsoft.com/office/drawing/2014/main" id="{E2769765-DA97-4957-BE13-D134ECF3FC45}"/>
              </a:ext>
            </a:extLst>
          </p:cNvPr>
          <p:cNvSpPr>
            <a:spLocks/>
          </p:cNvSpPr>
          <p:nvPr/>
        </p:nvSpPr>
        <p:spPr bwMode="auto">
          <a:xfrm>
            <a:off x="8354457" y="4394245"/>
            <a:ext cx="262069" cy="277921"/>
          </a:xfrm>
          <a:custGeom>
            <a:avLst/>
            <a:gdLst>
              <a:gd name="T0" fmla="*/ 0 w 73"/>
              <a:gd name="T1" fmla="*/ 11 h 78"/>
              <a:gd name="T2" fmla="*/ 12 w 73"/>
              <a:gd name="T3" fmla="*/ 4 h 78"/>
              <a:gd name="T4" fmla="*/ 29 w 73"/>
              <a:gd name="T5" fmla="*/ 12 h 78"/>
              <a:gd name="T6" fmla="*/ 48 w 73"/>
              <a:gd name="T7" fmla="*/ 30 h 78"/>
              <a:gd name="T8" fmla="*/ 70 w 73"/>
              <a:gd name="T9" fmla="*/ 67 h 78"/>
              <a:gd name="T10" fmla="*/ 63 w 73"/>
              <a:gd name="T11" fmla="*/ 78 h 78"/>
              <a:gd name="T12" fmla="*/ 13 w 73"/>
              <a:gd name="T13" fmla="*/ 78 h 78"/>
              <a:gd name="T14" fmla="*/ 0 w 73"/>
              <a:gd name="T15" fmla="*/ 65 h 78"/>
              <a:gd name="T16" fmla="*/ 0 w 73"/>
              <a:gd name="T17" fmla="*/ 1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78">
                <a:moveTo>
                  <a:pt x="0" y="11"/>
                </a:moveTo>
                <a:cubicBezTo>
                  <a:pt x="0" y="4"/>
                  <a:pt x="6" y="0"/>
                  <a:pt x="12" y="4"/>
                </a:cubicBezTo>
                <a:cubicBezTo>
                  <a:pt x="29" y="12"/>
                  <a:pt x="29" y="12"/>
                  <a:pt x="29" y="12"/>
                </a:cubicBezTo>
                <a:cubicBezTo>
                  <a:pt x="36" y="16"/>
                  <a:pt x="44" y="23"/>
                  <a:pt x="48" y="30"/>
                </a:cubicBezTo>
                <a:cubicBezTo>
                  <a:pt x="70" y="67"/>
                  <a:pt x="70" y="67"/>
                  <a:pt x="70" y="67"/>
                </a:cubicBezTo>
                <a:cubicBezTo>
                  <a:pt x="73" y="73"/>
                  <a:pt x="70" y="78"/>
                  <a:pt x="63" y="78"/>
                </a:cubicBezTo>
                <a:cubicBezTo>
                  <a:pt x="13" y="78"/>
                  <a:pt x="13" y="78"/>
                  <a:pt x="13" y="78"/>
                </a:cubicBezTo>
                <a:cubicBezTo>
                  <a:pt x="6" y="78"/>
                  <a:pt x="0" y="73"/>
                  <a:pt x="0" y="65"/>
                </a:cubicBezTo>
                <a:lnTo>
                  <a:pt x="0" y="1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237" name="Freeform 37">
            <a:extLst>
              <a:ext uri="{FF2B5EF4-FFF2-40B4-BE49-F238E27FC236}">
                <a16:creationId xmlns:a16="http://schemas.microsoft.com/office/drawing/2014/main" id="{AE51A241-53CB-488A-B0A6-1C6EAB20C4A4}"/>
              </a:ext>
            </a:extLst>
          </p:cNvPr>
          <p:cNvSpPr>
            <a:spLocks/>
          </p:cNvSpPr>
          <p:nvPr/>
        </p:nvSpPr>
        <p:spPr bwMode="auto">
          <a:xfrm>
            <a:off x="9140665" y="4394245"/>
            <a:ext cx="261013" cy="277921"/>
          </a:xfrm>
          <a:custGeom>
            <a:avLst/>
            <a:gdLst>
              <a:gd name="T0" fmla="*/ 73 w 73"/>
              <a:gd name="T1" fmla="*/ 11 h 78"/>
              <a:gd name="T2" fmla="*/ 61 w 73"/>
              <a:gd name="T3" fmla="*/ 4 h 78"/>
              <a:gd name="T4" fmla="*/ 44 w 73"/>
              <a:gd name="T5" fmla="*/ 12 h 78"/>
              <a:gd name="T6" fmla="*/ 26 w 73"/>
              <a:gd name="T7" fmla="*/ 30 h 78"/>
              <a:gd name="T8" fmla="*/ 4 w 73"/>
              <a:gd name="T9" fmla="*/ 67 h 78"/>
              <a:gd name="T10" fmla="*/ 10 w 73"/>
              <a:gd name="T11" fmla="*/ 78 h 78"/>
              <a:gd name="T12" fmla="*/ 60 w 73"/>
              <a:gd name="T13" fmla="*/ 78 h 78"/>
              <a:gd name="T14" fmla="*/ 73 w 73"/>
              <a:gd name="T15" fmla="*/ 65 h 78"/>
              <a:gd name="T16" fmla="*/ 73 w 73"/>
              <a:gd name="T17" fmla="*/ 1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78">
                <a:moveTo>
                  <a:pt x="73" y="11"/>
                </a:moveTo>
                <a:cubicBezTo>
                  <a:pt x="73" y="4"/>
                  <a:pt x="68" y="0"/>
                  <a:pt x="61" y="4"/>
                </a:cubicBezTo>
                <a:cubicBezTo>
                  <a:pt x="44" y="12"/>
                  <a:pt x="44" y="12"/>
                  <a:pt x="44" y="12"/>
                </a:cubicBezTo>
                <a:cubicBezTo>
                  <a:pt x="38" y="16"/>
                  <a:pt x="30" y="23"/>
                  <a:pt x="26" y="30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73"/>
                  <a:pt x="3" y="78"/>
                  <a:pt x="10" y="78"/>
                </a:cubicBezTo>
                <a:cubicBezTo>
                  <a:pt x="60" y="78"/>
                  <a:pt x="60" y="78"/>
                  <a:pt x="60" y="78"/>
                </a:cubicBezTo>
                <a:cubicBezTo>
                  <a:pt x="67" y="78"/>
                  <a:pt x="73" y="73"/>
                  <a:pt x="73" y="65"/>
                </a:cubicBezTo>
                <a:lnTo>
                  <a:pt x="73" y="1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238" name="Freeform 38">
            <a:extLst>
              <a:ext uri="{FF2B5EF4-FFF2-40B4-BE49-F238E27FC236}">
                <a16:creationId xmlns:a16="http://schemas.microsoft.com/office/drawing/2014/main" id="{2F7D4BA6-A792-4303-9690-440E2F21FB26}"/>
              </a:ext>
            </a:extLst>
          </p:cNvPr>
          <p:cNvSpPr>
            <a:spLocks/>
          </p:cNvSpPr>
          <p:nvPr/>
        </p:nvSpPr>
        <p:spPr bwMode="auto">
          <a:xfrm>
            <a:off x="8329095" y="4081453"/>
            <a:ext cx="1115909" cy="299055"/>
          </a:xfrm>
          <a:custGeom>
            <a:avLst/>
            <a:gdLst>
              <a:gd name="T0" fmla="*/ 311 w 311"/>
              <a:gd name="T1" fmla="*/ 20 h 84"/>
              <a:gd name="T2" fmla="*/ 291 w 311"/>
              <a:gd name="T3" fmla="*/ 0 h 84"/>
              <a:gd name="T4" fmla="*/ 20 w 311"/>
              <a:gd name="T5" fmla="*/ 0 h 84"/>
              <a:gd name="T6" fmla="*/ 0 w 311"/>
              <a:gd name="T7" fmla="*/ 20 h 84"/>
              <a:gd name="T8" fmla="*/ 0 w 311"/>
              <a:gd name="T9" fmla="*/ 65 h 84"/>
              <a:gd name="T10" fmla="*/ 20 w 311"/>
              <a:gd name="T11" fmla="*/ 84 h 84"/>
              <a:gd name="T12" fmla="*/ 291 w 311"/>
              <a:gd name="T13" fmla="*/ 84 h 84"/>
              <a:gd name="T14" fmla="*/ 311 w 311"/>
              <a:gd name="T15" fmla="*/ 65 h 84"/>
              <a:gd name="T16" fmla="*/ 311 w 311"/>
              <a:gd name="T17" fmla="*/ 2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1" h="84">
                <a:moveTo>
                  <a:pt x="311" y="20"/>
                </a:moveTo>
                <a:cubicBezTo>
                  <a:pt x="311" y="9"/>
                  <a:pt x="302" y="0"/>
                  <a:pt x="291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6"/>
                  <a:pt x="9" y="84"/>
                  <a:pt x="20" y="84"/>
                </a:cubicBezTo>
                <a:cubicBezTo>
                  <a:pt x="291" y="84"/>
                  <a:pt x="291" y="84"/>
                  <a:pt x="291" y="84"/>
                </a:cubicBezTo>
                <a:cubicBezTo>
                  <a:pt x="302" y="84"/>
                  <a:pt x="311" y="76"/>
                  <a:pt x="311" y="65"/>
                </a:cubicBezTo>
                <a:lnTo>
                  <a:pt x="311" y="2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239" name="Freeform 39">
            <a:extLst>
              <a:ext uri="{FF2B5EF4-FFF2-40B4-BE49-F238E27FC236}">
                <a16:creationId xmlns:a16="http://schemas.microsoft.com/office/drawing/2014/main" id="{74987EAF-E6BC-4598-A556-FFA07145F26A}"/>
              </a:ext>
            </a:extLst>
          </p:cNvPr>
          <p:cNvSpPr>
            <a:spLocks/>
          </p:cNvSpPr>
          <p:nvPr/>
        </p:nvSpPr>
        <p:spPr bwMode="auto">
          <a:xfrm>
            <a:off x="8329095" y="4170218"/>
            <a:ext cx="1115909" cy="181758"/>
          </a:xfrm>
          <a:custGeom>
            <a:avLst/>
            <a:gdLst>
              <a:gd name="T0" fmla="*/ 311 w 311"/>
              <a:gd name="T1" fmla="*/ 0 h 51"/>
              <a:gd name="T2" fmla="*/ 279 w 311"/>
              <a:gd name="T3" fmla="*/ 0 h 51"/>
              <a:gd name="T4" fmla="*/ 272 w 311"/>
              <a:gd name="T5" fmla="*/ 6 h 51"/>
              <a:gd name="T6" fmla="*/ 133 w 311"/>
              <a:gd name="T7" fmla="*/ 6 h 51"/>
              <a:gd name="T8" fmla="*/ 126 w 311"/>
              <a:gd name="T9" fmla="*/ 0 h 51"/>
              <a:gd name="T10" fmla="*/ 0 w 311"/>
              <a:gd name="T11" fmla="*/ 0 h 51"/>
              <a:gd name="T12" fmla="*/ 0 w 311"/>
              <a:gd name="T13" fmla="*/ 40 h 51"/>
              <a:gd name="T14" fmla="*/ 3 w 311"/>
              <a:gd name="T15" fmla="*/ 51 h 51"/>
              <a:gd name="T16" fmla="*/ 307 w 311"/>
              <a:gd name="T17" fmla="*/ 51 h 51"/>
              <a:gd name="T18" fmla="*/ 311 w 311"/>
              <a:gd name="T19" fmla="*/ 40 h 51"/>
              <a:gd name="T20" fmla="*/ 311 w 311"/>
              <a:gd name="T21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1" h="51">
                <a:moveTo>
                  <a:pt x="311" y="0"/>
                </a:moveTo>
                <a:cubicBezTo>
                  <a:pt x="279" y="0"/>
                  <a:pt x="279" y="0"/>
                  <a:pt x="279" y="0"/>
                </a:cubicBezTo>
                <a:cubicBezTo>
                  <a:pt x="279" y="3"/>
                  <a:pt x="276" y="6"/>
                  <a:pt x="272" y="6"/>
                </a:cubicBezTo>
                <a:cubicBezTo>
                  <a:pt x="133" y="6"/>
                  <a:pt x="133" y="6"/>
                  <a:pt x="133" y="6"/>
                </a:cubicBezTo>
                <a:cubicBezTo>
                  <a:pt x="130" y="6"/>
                  <a:pt x="127" y="3"/>
                  <a:pt x="12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4"/>
                  <a:pt x="1" y="48"/>
                  <a:pt x="3" y="51"/>
                </a:cubicBezTo>
                <a:cubicBezTo>
                  <a:pt x="307" y="51"/>
                  <a:pt x="307" y="51"/>
                  <a:pt x="307" y="51"/>
                </a:cubicBezTo>
                <a:cubicBezTo>
                  <a:pt x="309" y="48"/>
                  <a:pt x="311" y="44"/>
                  <a:pt x="311" y="40"/>
                </a:cubicBezTo>
                <a:lnTo>
                  <a:pt x="311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240" name="Freeform 40">
            <a:extLst>
              <a:ext uri="{FF2B5EF4-FFF2-40B4-BE49-F238E27FC236}">
                <a16:creationId xmlns:a16="http://schemas.microsoft.com/office/drawing/2014/main" id="{ED44EC36-2BB8-46AF-94B2-A447E0DFA6FA}"/>
              </a:ext>
            </a:extLst>
          </p:cNvPr>
          <p:cNvSpPr>
            <a:spLocks/>
          </p:cNvSpPr>
          <p:nvPr/>
        </p:nvSpPr>
        <p:spPr bwMode="auto">
          <a:xfrm>
            <a:off x="8423145" y="4380508"/>
            <a:ext cx="914073" cy="288488"/>
          </a:xfrm>
          <a:custGeom>
            <a:avLst/>
            <a:gdLst>
              <a:gd name="T0" fmla="*/ 252 w 255"/>
              <a:gd name="T1" fmla="*/ 8 h 81"/>
              <a:gd name="T2" fmla="*/ 248 w 255"/>
              <a:gd name="T3" fmla="*/ 0 h 81"/>
              <a:gd name="T4" fmla="*/ 7 w 255"/>
              <a:gd name="T5" fmla="*/ 0 h 81"/>
              <a:gd name="T6" fmla="*/ 2 w 255"/>
              <a:gd name="T7" fmla="*/ 8 h 81"/>
              <a:gd name="T8" fmla="*/ 42 w 255"/>
              <a:gd name="T9" fmla="*/ 73 h 81"/>
              <a:gd name="T10" fmla="*/ 56 w 255"/>
              <a:gd name="T11" fmla="*/ 81 h 81"/>
              <a:gd name="T12" fmla="*/ 198 w 255"/>
              <a:gd name="T13" fmla="*/ 81 h 81"/>
              <a:gd name="T14" fmla="*/ 212 w 255"/>
              <a:gd name="T15" fmla="*/ 73 h 81"/>
              <a:gd name="T16" fmla="*/ 252 w 255"/>
              <a:gd name="T17" fmla="*/ 8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5" h="81">
                <a:moveTo>
                  <a:pt x="252" y="8"/>
                </a:moveTo>
                <a:cubicBezTo>
                  <a:pt x="255" y="4"/>
                  <a:pt x="253" y="0"/>
                  <a:pt x="248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4"/>
                  <a:pt x="2" y="8"/>
                </a:cubicBezTo>
                <a:cubicBezTo>
                  <a:pt x="42" y="73"/>
                  <a:pt x="42" y="73"/>
                  <a:pt x="42" y="73"/>
                </a:cubicBezTo>
                <a:cubicBezTo>
                  <a:pt x="45" y="77"/>
                  <a:pt x="51" y="81"/>
                  <a:pt x="56" y="81"/>
                </a:cubicBezTo>
                <a:cubicBezTo>
                  <a:pt x="198" y="81"/>
                  <a:pt x="198" y="81"/>
                  <a:pt x="198" y="81"/>
                </a:cubicBezTo>
                <a:cubicBezTo>
                  <a:pt x="203" y="81"/>
                  <a:pt x="210" y="77"/>
                  <a:pt x="212" y="73"/>
                </a:cubicBezTo>
                <a:lnTo>
                  <a:pt x="252" y="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241" name="Oval 49">
            <a:extLst>
              <a:ext uri="{FF2B5EF4-FFF2-40B4-BE49-F238E27FC236}">
                <a16:creationId xmlns:a16="http://schemas.microsoft.com/office/drawing/2014/main" id="{1EA16C40-EA36-4A7A-807A-505378E2D5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71199" y="4323446"/>
            <a:ext cx="28532" cy="25362"/>
          </a:xfrm>
          <a:prstGeom prst="ellipse">
            <a:avLst/>
          </a:prstGeom>
          <a:solidFill>
            <a:srgbClr val="EBD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242" name="Oval 50">
            <a:extLst>
              <a:ext uri="{FF2B5EF4-FFF2-40B4-BE49-F238E27FC236}">
                <a16:creationId xmlns:a16="http://schemas.microsoft.com/office/drawing/2014/main" id="{8E95F446-47E5-4840-B1D8-A0298117BA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78596" y="4327672"/>
            <a:ext cx="13738" cy="16908"/>
          </a:xfrm>
          <a:prstGeom prst="ellipse">
            <a:avLst/>
          </a:prstGeom>
          <a:solidFill>
            <a:srgbClr val="7754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243" name="Oval 51">
            <a:extLst>
              <a:ext uri="{FF2B5EF4-FFF2-40B4-BE49-F238E27FC236}">
                <a16:creationId xmlns:a16="http://schemas.microsoft.com/office/drawing/2014/main" id="{2B2B1E51-AE03-4B50-8A61-7DE0DF599F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81767" y="4334013"/>
            <a:ext cx="7397" cy="4226"/>
          </a:xfrm>
          <a:prstGeom prst="ellipse">
            <a:avLst/>
          </a:prstGeom>
          <a:solidFill>
            <a:srgbClr val="543C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244" name="Oval 52">
            <a:extLst>
              <a:ext uri="{FF2B5EF4-FFF2-40B4-BE49-F238E27FC236}">
                <a16:creationId xmlns:a16="http://schemas.microsoft.com/office/drawing/2014/main" id="{0488EF53-FA2E-4A9F-97B9-5C5D1E7C24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63802" y="4305481"/>
            <a:ext cx="46497" cy="46497"/>
          </a:xfrm>
          <a:prstGeom prst="ellipse">
            <a:avLst/>
          </a:prstGeom>
          <a:solidFill>
            <a:srgbClr val="7754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245" name="Oval 53">
            <a:extLst>
              <a:ext uri="{FF2B5EF4-FFF2-40B4-BE49-F238E27FC236}">
                <a16:creationId xmlns:a16="http://schemas.microsoft.com/office/drawing/2014/main" id="{AD6E74B7-6875-4FB6-B99B-185BEA3083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68029" y="4312878"/>
            <a:ext cx="35929" cy="35929"/>
          </a:xfrm>
          <a:prstGeom prst="ellipse">
            <a:avLst/>
          </a:prstGeom>
          <a:solidFill>
            <a:srgbClr val="EBD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246" name="Oval 55">
            <a:extLst>
              <a:ext uri="{FF2B5EF4-FFF2-40B4-BE49-F238E27FC236}">
                <a16:creationId xmlns:a16="http://schemas.microsoft.com/office/drawing/2014/main" id="{E246BE95-0D65-4D2A-A675-1BA768C247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63412" y="4145914"/>
            <a:ext cx="244106" cy="24516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247" name="Oval 56">
            <a:extLst>
              <a:ext uri="{FF2B5EF4-FFF2-40B4-BE49-F238E27FC236}">
                <a16:creationId xmlns:a16="http://schemas.microsoft.com/office/drawing/2014/main" id="{B68D8CB1-2424-40F6-9D74-3AA18D3DD1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73979" y="4156481"/>
            <a:ext cx="222970" cy="220857"/>
          </a:xfrm>
          <a:prstGeom prst="ellipse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248" name="Oval 57">
            <a:extLst>
              <a:ext uri="{FF2B5EF4-FFF2-40B4-BE49-F238E27FC236}">
                <a16:creationId xmlns:a16="http://schemas.microsoft.com/office/drawing/2014/main" id="{05F52760-4FCB-463D-AD6A-51D5FD2363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20476" y="4202978"/>
            <a:ext cx="133148" cy="131035"/>
          </a:xfrm>
          <a:prstGeom prst="ellipse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D8A15AC-0EC9-445C-A7B2-B4E4EF32EBBF}"/>
              </a:ext>
            </a:extLst>
          </p:cNvPr>
          <p:cNvGrpSpPr/>
          <p:nvPr/>
        </p:nvGrpSpPr>
        <p:grpSpPr>
          <a:xfrm>
            <a:off x="9293031" y="2749104"/>
            <a:ext cx="945587" cy="1834784"/>
            <a:chOff x="7668089" y="2695445"/>
            <a:chExt cx="927130" cy="1798971"/>
          </a:xfrm>
        </p:grpSpPr>
        <p:sp>
          <p:nvSpPr>
            <p:cNvPr id="304" name="Freeform 16">
              <a:extLst>
                <a:ext uri="{FF2B5EF4-FFF2-40B4-BE49-F238E27FC236}">
                  <a16:creationId xmlns:a16="http://schemas.microsoft.com/office/drawing/2014/main" id="{0D73E0E5-28B7-4B23-9DDC-D1822061D503}"/>
                </a:ext>
              </a:extLst>
            </p:cNvPr>
            <p:cNvSpPr>
              <a:spLocks/>
            </p:cNvSpPr>
            <p:nvPr/>
          </p:nvSpPr>
          <p:spPr bwMode="auto">
            <a:xfrm rot="20937747" flipH="1">
              <a:off x="8212738" y="3350559"/>
              <a:ext cx="253846" cy="282857"/>
            </a:xfrm>
            <a:custGeom>
              <a:avLst/>
              <a:gdLst>
                <a:gd name="T0" fmla="*/ 72 w 72"/>
                <a:gd name="T1" fmla="*/ 73 h 81"/>
                <a:gd name="T2" fmla="*/ 49 w 72"/>
                <a:gd name="T3" fmla="*/ 77 h 81"/>
                <a:gd name="T4" fmla="*/ 5 w 72"/>
                <a:gd name="T5" fmla="*/ 47 h 81"/>
                <a:gd name="T6" fmla="*/ 3 w 72"/>
                <a:gd name="T7" fmla="*/ 33 h 81"/>
                <a:gd name="T8" fmla="*/ 25 w 72"/>
                <a:gd name="T9" fmla="*/ 0 h 81"/>
                <a:gd name="T10" fmla="*/ 27 w 72"/>
                <a:gd name="T11" fmla="*/ 12 h 81"/>
                <a:gd name="T12" fmla="*/ 14 w 72"/>
                <a:gd name="T13" fmla="*/ 31 h 81"/>
                <a:gd name="T14" fmla="*/ 17 w 72"/>
                <a:gd name="T15" fmla="*/ 45 h 81"/>
                <a:gd name="T16" fmla="*/ 47 w 72"/>
                <a:gd name="T17" fmla="*/ 65 h 81"/>
                <a:gd name="T18" fmla="*/ 70 w 72"/>
                <a:gd name="T19" fmla="*/ 61 h 81"/>
                <a:gd name="T20" fmla="*/ 72 w 72"/>
                <a:gd name="T21" fmla="*/ 7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81">
                  <a:moveTo>
                    <a:pt x="72" y="73"/>
                  </a:moveTo>
                  <a:cubicBezTo>
                    <a:pt x="49" y="77"/>
                    <a:pt x="49" y="77"/>
                    <a:pt x="49" y="77"/>
                  </a:cubicBezTo>
                  <a:cubicBezTo>
                    <a:pt x="29" y="81"/>
                    <a:pt x="9" y="68"/>
                    <a:pt x="5" y="47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0" y="18"/>
                    <a:pt x="10" y="3"/>
                    <a:pt x="25" y="0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18" y="13"/>
                    <a:pt x="12" y="22"/>
                    <a:pt x="14" y="31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20" y="59"/>
                    <a:pt x="33" y="68"/>
                    <a:pt x="47" y="65"/>
                  </a:cubicBezTo>
                  <a:cubicBezTo>
                    <a:pt x="70" y="61"/>
                    <a:pt x="70" y="61"/>
                    <a:pt x="70" y="61"/>
                  </a:cubicBezTo>
                  <a:lnTo>
                    <a:pt x="72" y="73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313" name="Freeform 5">
              <a:extLst>
                <a:ext uri="{FF2B5EF4-FFF2-40B4-BE49-F238E27FC236}">
                  <a16:creationId xmlns:a16="http://schemas.microsoft.com/office/drawing/2014/main" id="{A0CA673F-9521-4F05-B6DB-251AB66F196B}"/>
                </a:ext>
              </a:extLst>
            </p:cNvPr>
            <p:cNvSpPr>
              <a:spLocks/>
            </p:cNvSpPr>
            <p:nvPr/>
          </p:nvSpPr>
          <p:spPr bwMode="auto">
            <a:xfrm rot="20937747" flipH="1">
              <a:off x="8096732" y="4236426"/>
              <a:ext cx="221726" cy="257990"/>
            </a:xfrm>
            <a:custGeom>
              <a:avLst/>
              <a:gdLst>
                <a:gd name="T0" fmla="*/ 50 w 63"/>
                <a:gd name="T1" fmla="*/ 74 h 74"/>
                <a:gd name="T2" fmla="*/ 49 w 63"/>
                <a:gd name="T3" fmla="*/ 74 h 74"/>
                <a:gd name="T4" fmla="*/ 37 w 63"/>
                <a:gd name="T5" fmla="*/ 62 h 74"/>
                <a:gd name="T6" fmla="*/ 11 w 63"/>
                <a:gd name="T7" fmla="*/ 25 h 74"/>
                <a:gd name="T8" fmla="*/ 1 w 63"/>
                <a:gd name="T9" fmla="*/ 11 h 74"/>
                <a:gd name="T10" fmla="*/ 14 w 63"/>
                <a:gd name="T11" fmla="*/ 1 h 74"/>
                <a:gd name="T12" fmla="*/ 61 w 63"/>
                <a:gd name="T13" fmla="*/ 63 h 74"/>
                <a:gd name="T14" fmla="*/ 50 w 63"/>
                <a:gd name="T15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74">
                  <a:moveTo>
                    <a:pt x="50" y="74"/>
                  </a:moveTo>
                  <a:cubicBezTo>
                    <a:pt x="50" y="74"/>
                    <a:pt x="49" y="74"/>
                    <a:pt x="49" y="74"/>
                  </a:cubicBezTo>
                  <a:cubicBezTo>
                    <a:pt x="43" y="74"/>
                    <a:pt x="37" y="69"/>
                    <a:pt x="37" y="62"/>
                  </a:cubicBezTo>
                  <a:cubicBezTo>
                    <a:pt x="38" y="30"/>
                    <a:pt x="12" y="25"/>
                    <a:pt x="11" y="25"/>
                  </a:cubicBezTo>
                  <a:cubicBezTo>
                    <a:pt x="4" y="24"/>
                    <a:pt x="0" y="18"/>
                    <a:pt x="1" y="11"/>
                  </a:cubicBezTo>
                  <a:cubicBezTo>
                    <a:pt x="2" y="5"/>
                    <a:pt x="8" y="0"/>
                    <a:pt x="14" y="1"/>
                  </a:cubicBezTo>
                  <a:cubicBezTo>
                    <a:pt x="31" y="4"/>
                    <a:pt x="63" y="20"/>
                    <a:pt x="61" y="63"/>
                  </a:cubicBezTo>
                  <a:cubicBezTo>
                    <a:pt x="61" y="69"/>
                    <a:pt x="56" y="74"/>
                    <a:pt x="50" y="74"/>
                  </a:cubicBezTo>
                  <a:close/>
                </a:path>
              </a:pathLst>
            </a:custGeom>
            <a:solidFill>
              <a:schemeClr val="tx1">
                <a:lumMod val="65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314" name="Freeform 6">
              <a:extLst>
                <a:ext uri="{FF2B5EF4-FFF2-40B4-BE49-F238E27FC236}">
                  <a16:creationId xmlns:a16="http://schemas.microsoft.com/office/drawing/2014/main" id="{6644B742-224F-44F5-964B-01DF1B27186E}"/>
                </a:ext>
              </a:extLst>
            </p:cNvPr>
            <p:cNvSpPr>
              <a:spLocks/>
            </p:cNvSpPr>
            <p:nvPr/>
          </p:nvSpPr>
          <p:spPr bwMode="auto">
            <a:xfrm rot="20937747" flipH="1">
              <a:off x="8215604" y="3352240"/>
              <a:ext cx="199969" cy="747032"/>
            </a:xfrm>
            <a:custGeom>
              <a:avLst/>
              <a:gdLst>
                <a:gd name="T0" fmla="*/ 0 w 57"/>
                <a:gd name="T1" fmla="*/ 23 h 214"/>
                <a:gd name="T2" fmla="*/ 28 w 57"/>
                <a:gd name="T3" fmla="*/ 214 h 214"/>
                <a:gd name="T4" fmla="*/ 57 w 57"/>
                <a:gd name="T5" fmla="*/ 206 h 214"/>
                <a:gd name="T6" fmla="*/ 53 w 57"/>
                <a:gd name="T7" fmla="*/ 6 h 214"/>
                <a:gd name="T8" fmla="*/ 40 w 57"/>
                <a:gd name="T9" fmla="*/ 0 h 214"/>
                <a:gd name="T10" fmla="*/ 0 w 57"/>
                <a:gd name="T11" fmla="*/ 2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214">
                  <a:moveTo>
                    <a:pt x="0" y="23"/>
                  </a:moveTo>
                  <a:cubicBezTo>
                    <a:pt x="0" y="23"/>
                    <a:pt x="3" y="166"/>
                    <a:pt x="28" y="214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0" y="0"/>
                    <a:pt x="40" y="0"/>
                    <a:pt x="40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316" name="Freeform 7">
              <a:extLst>
                <a:ext uri="{FF2B5EF4-FFF2-40B4-BE49-F238E27FC236}">
                  <a16:creationId xmlns:a16="http://schemas.microsoft.com/office/drawing/2014/main" id="{30F4ED54-542F-43CD-A70C-D9D8C02EB7EA}"/>
                </a:ext>
              </a:extLst>
            </p:cNvPr>
            <p:cNvSpPr>
              <a:spLocks/>
            </p:cNvSpPr>
            <p:nvPr/>
          </p:nvSpPr>
          <p:spPr bwMode="auto">
            <a:xfrm rot="20937747" flipH="1">
              <a:off x="8141405" y="3743253"/>
              <a:ext cx="453814" cy="651710"/>
            </a:xfrm>
            <a:custGeom>
              <a:avLst/>
              <a:gdLst>
                <a:gd name="T0" fmla="*/ 94 w 129"/>
                <a:gd name="T1" fmla="*/ 185 h 187"/>
                <a:gd name="T2" fmla="*/ 35 w 129"/>
                <a:gd name="T3" fmla="*/ 186 h 187"/>
                <a:gd name="T4" fmla="*/ 4 w 129"/>
                <a:gd name="T5" fmla="*/ 148 h 187"/>
                <a:gd name="T6" fmla="*/ 33 w 129"/>
                <a:gd name="T7" fmla="*/ 25 h 187"/>
                <a:gd name="T8" fmla="*/ 62 w 129"/>
                <a:gd name="T9" fmla="*/ 1 h 187"/>
                <a:gd name="T10" fmla="*/ 62 w 129"/>
                <a:gd name="T11" fmla="*/ 1 h 187"/>
                <a:gd name="T12" fmla="*/ 93 w 129"/>
                <a:gd name="T13" fmla="*/ 24 h 187"/>
                <a:gd name="T14" fmla="*/ 124 w 129"/>
                <a:gd name="T15" fmla="*/ 146 h 187"/>
                <a:gd name="T16" fmla="*/ 94 w 129"/>
                <a:gd name="T17" fmla="*/ 18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187">
                  <a:moveTo>
                    <a:pt x="94" y="185"/>
                  </a:moveTo>
                  <a:cubicBezTo>
                    <a:pt x="35" y="186"/>
                    <a:pt x="35" y="186"/>
                    <a:pt x="35" y="186"/>
                  </a:cubicBezTo>
                  <a:cubicBezTo>
                    <a:pt x="15" y="187"/>
                    <a:pt x="0" y="168"/>
                    <a:pt x="4" y="148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6" y="11"/>
                    <a:pt x="48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77" y="0"/>
                    <a:pt x="90" y="10"/>
                    <a:pt x="93" y="24"/>
                  </a:cubicBezTo>
                  <a:cubicBezTo>
                    <a:pt x="124" y="146"/>
                    <a:pt x="124" y="146"/>
                    <a:pt x="124" y="146"/>
                  </a:cubicBezTo>
                  <a:cubicBezTo>
                    <a:pt x="129" y="166"/>
                    <a:pt x="114" y="185"/>
                    <a:pt x="94" y="185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326" name="Freeform 11">
              <a:extLst>
                <a:ext uri="{FF2B5EF4-FFF2-40B4-BE49-F238E27FC236}">
                  <a16:creationId xmlns:a16="http://schemas.microsoft.com/office/drawing/2014/main" id="{B7EA2208-0AA6-4735-BF7B-A7B3117320AC}"/>
                </a:ext>
              </a:extLst>
            </p:cNvPr>
            <p:cNvSpPr>
              <a:spLocks/>
            </p:cNvSpPr>
            <p:nvPr/>
          </p:nvSpPr>
          <p:spPr bwMode="auto">
            <a:xfrm rot="20937747" flipH="1">
              <a:off x="8308261" y="4028417"/>
              <a:ext cx="168885" cy="163705"/>
            </a:xfrm>
            <a:custGeom>
              <a:avLst/>
              <a:gdLst>
                <a:gd name="T0" fmla="*/ 47 w 48"/>
                <a:gd name="T1" fmla="*/ 23 h 47"/>
                <a:gd name="T2" fmla="*/ 24 w 48"/>
                <a:gd name="T3" fmla="*/ 47 h 47"/>
                <a:gd name="T4" fmla="*/ 0 w 48"/>
                <a:gd name="T5" fmla="*/ 24 h 47"/>
                <a:gd name="T6" fmla="*/ 23 w 48"/>
                <a:gd name="T7" fmla="*/ 0 h 47"/>
                <a:gd name="T8" fmla="*/ 47 w 48"/>
                <a:gd name="T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7">
                  <a:moveTo>
                    <a:pt x="47" y="23"/>
                  </a:moveTo>
                  <a:cubicBezTo>
                    <a:pt x="48" y="36"/>
                    <a:pt x="37" y="47"/>
                    <a:pt x="24" y="47"/>
                  </a:cubicBezTo>
                  <a:cubicBezTo>
                    <a:pt x="11" y="47"/>
                    <a:pt x="1" y="37"/>
                    <a:pt x="0" y="24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36" y="0"/>
                    <a:pt x="47" y="10"/>
                    <a:pt x="47" y="23"/>
                  </a:cubicBez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327" name="Freeform 12">
              <a:extLst>
                <a:ext uri="{FF2B5EF4-FFF2-40B4-BE49-F238E27FC236}">
                  <a16:creationId xmlns:a16="http://schemas.microsoft.com/office/drawing/2014/main" id="{D386AFFB-F248-4C48-8C21-C3A9790CD596}"/>
                </a:ext>
              </a:extLst>
            </p:cNvPr>
            <p:cNvSpPr>
              <a:spLocks/>
            </p:cNvSpPr>
            <p:nvPr/>
          </p:nvSpPr>
          <p:spPr bwMode="auto">
            <a:xfrm rot="20937747" flipH="1">
              <a:off x="8325676" y="4042942"/>
              <a:ext cx="133658" cy="132621"/>
            </a:xfrm>
            <a:custGeom>
              <a:avLst/>
              <a:gdLst>
                <a:gd name="T0" fmla="*/ 38 w 38"/>
                <a:gd name="T1" fmla="*/ 19 h 38"/>
                <a:gd name="T2" fmla="*/ 19 w 38"/>
                <a:gd name="T3" fmla="*/ 38 h 38"/>
                <a:gd name="T4" fmla="*/ 0 w 38"/>
                <a:gd name="T5" fmla="*/ 20 h 38"/>
                <a:gd name="T6" fmla="*/ 18 w 38"/>
                <a:gd name="T7" fmla="*/ 1 h 38"/>
                <a:gd name="T8" fmla="*/ 38 w 38"/>
                <a:gd name="T9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38" y="19"/>
                  </a:moveTo>
                  <a:cubicBezTo>
                    <a:pt x="38" y="29"/>
                    <a:pt x="30" y="38"/>
                    <a:pt x="19" y="38"/>
                  </a:cubicBezTo>
                  <a:cubicBezTo>
                    <a:pt x="9" y="38"/>
                    <a:pt x="0" y="30"/>
                    <a:pt x="0" y="20"/>
                  </a:cubicBezTo>
                  <a:cubicBezTo>
                    <a:pt x="0" y="9"/>
                    <a:pt x="8" y="1"/>
                    <a:pt x="18" y="1"/>
                  </a:cubicBezTo>
                  <a:cubicBezTo>
                    <a:pt x="29" y="0"/>
                    <a:pt x="37" y="9"/>
                    <a:pt x="38" y="19"/>
                  </a:cubicBezTo>
                  <a:close/>
                </a:path>
              </a:pathLst>
            </a:custGeom>
            <a:solidFill>
              <a:schemeClr val="tx1">
                <a:lumMod val="95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328" name="Freeform 15">
              <a:extLst>
                <a:ext uri="{FF2B5EF4-FFF2-40B4-BE49-F238E27FC236}">
                  <a16:creationId xmlns:a16="http://schemas.microsoft.com/office/drawing/2014/main" id="{1A425AAC-4A2A-40BB-A8C9-5CA9AA7CE074}"/>
                </a:ext>
              </a:extLst>
            </p:cNvPr>
            <p:cNvSpPr>
              <a:spLocks/>
            </p:cNvSpPr>
            <p:nvPr/>
          </p:nvSpPr>
          <p:spPr bwMode="auto">
            <a:xfrm rot="20937747" flipH="1">
              <a:off x="7790410" y="2715304"/>
              <a:ext cx="461067" cy="655855"/>
            </a:xfrm>
            <a:custGeom>
              <a:avLst/>
              <a:gdLst>
                <a:gd name="T0" fmla="*/ 74 w 131"/>
                <a:gd name="T1" fmla="*/ 0 h 188"/>
                <a:gd name="T2" fmla="*/ 1 w 131"/>
                <a:gd name="T3" fmla="*/ 179 h 188"/>
                <a:gd name="T4" fmla="*/ 38 w 131"/>
                <a:gd name="T5" fmla="*/ 188 h 188"/>
                <a:gd name="T6" fmla="*/ 125 w 131"/>
                <a:gd name="T7" fmla="*/ 85 h 188"/>
                <a:gd name="T8" fmla="*/ 131 w 131"/>
                <a:gd name="T9" fmla="*/ 2 h 188"/>
                <a:gd name="T10" fmla="*/ 74 w 131"/>
                <a:gd name="T11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188">
                  <a:moveTo>
                    <a:pt x="74" y="0"/>
                  </a:moveTo>
                  <a:cubicBezTo>
                    <a:pt x="74" y="0"/>
                    <a:pt x="0" y="125"/>
                    <a:pt x="1" y="179"/>
                  </a:cubicBezTo>
                  <a:cubicBezTo>
                    <a:pt x="38" y="188"/>
                    <a:pt x="38" y="188"/>
                    <a:pt x="38" y="188"/>
                  </a:cubicBezTo>
                  <a:cubicBezTo>
                    <a:pt x="125" y="85"/>
                    <a:pt x="125" y="85"/>
                    <a:pt x="125" y="85"/>
                  </a:cubicBezTo>
                  <a:cubicBezTo>
                    <a:pt x="131" y="2"/>
                    <a:pt x="131" y="2"/>
                    <a:pt x="131" y="2"/>
                  </a:cubicBezTo>
                  <a:lnTo>
                    <a:pt x="74" y="0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331" name="Freeform 17">
              <a:extLst>
                <a:ext uri="{FF2B5EF4-FFF2-40B4-BE49-F238E27FC236}">
                  <a16:creationId xmlns:a16="http://schemas.microsoft.com/office/drawing/2014/main" id="{FAF19A63-0C2F-4407-9841-C2EDD7B6A81E}"/>
                </a:ext>
              </a:extLst>
            </p:cNvPr>
            <p:cNvSpPr>
              <a:spLocks/>
            </p:cNvSpPr>
            <p:nvPr/>
          </p:nvSpPr>
          <p:spPr bwMode="auto">
            <a:xfrm rot="20937747" flipH="1">
              <a:off x="8083808" y="3185102"/>
              <a:ext cx="317048" cy="313940"/>
            </a:xfrm>
            <a:custGeom>
              <a:avLst/>
              <a:gdLst>
                <a:gd name="T0" fmla="*/ 85 w 90"/>
                <a:gd name="T1" fmla="*/ 37 h 90"/>
                <a:gd name="T2" fmla="*/ 53 w 90"/>
                <a:gd name="T3" fmla="*/ 85 h 90"/>
                <a:gd name="T4" fmla="*/ 5 w 90"/>
                <a:gd name="T5" fmla="*/ 53 h 90"/>
                <a:gd name="T6" fmla="*/ 37 w 90"/>
                <a:gd name="T7" fmla="*/ 5 h 90"/>
                <a:gd name="T8" fmla="*/ 85 w 90"/>
                <a:gd name="T9" fmla="*/ 3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90">
                  <a:moveTo>
                    <a:pt x="85" y="37"/>
                  </a:moveTo>
                  <a:cubicBezTo>
                    <a:pt x="90" y="59"/>
                    <a:pt x="75" y="81"/>
                    <a:pt x="53" y="85"/>
                  </a:cubicBezTo>
                  <a:cubicBezTo>
                    <a:pt x="31" y="90"/>
                    <a:pt x="9" y="75"/>
                    <a:pt x="5" y="53"/>
                  </a:cubicBezTo>
                  <a:cubicBezTo>
                    <a:pt x="0" y="31"/>
                    <a:pt x="15" y="9"/>
                    <a:pt x="37" y="5"/>
                  </a:cubicBezTo>
                  <a:cubicBezTo>
                    <a:pt x="59" y="0"/>
                    <a:pt x="81" y="15"/>
                    <a:pt x="85" y="3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332" name="Freeform 18">
              <a:extLst>
                <a:ext uri="{FF2B5EF4-FFF2-40B4-BE49-F238E27FC236}">
                  <a16:creationId xmlns:a16="http://schemas.microsoft.com/office/drawing/2014/main" id="{4DCA37B4-7E18-4425-8F2B-07FE0C39D2E7}"/>
                </a:ext>
              </a:extLst>
            </p:cNvPr>
            <p:cNvSpPr>
              <a:spLocks/>
            </p:cNvSpPr>
            <p:nvPr/>
          </p:nvSpPr>
          <p:spPr bwMode="auto">
            <a:xfrm rot="20937747" flipH="1">
              <a:off x="8175911" y="3275155"/>
              <a:ext cx="133658" cy="132621"/>
            </a:xfrm>
            <a:custGeom>
              <a:avLst/>
              <a:gdLst>
                <a:gd name="T0" fmla="*/ 2 w 38"/>
                <a:gd name="T1" fmla="*/ 22 h 38"/>
                <a:gd name="T2" fmla="*/ 22 w 38"/>
                <a:gd name="T3" fmla="*/ 36 h 38"/>
                <a:gd name="T4" fmla="*/ 36 w 38"/>
                <a:gd name="T5" fmla="*/ 16 h 38"/>
                <a:gd name="T6" fmla="*/ 16 w 38"/>
                <a:gd name="T7" fmla="*/ 2 h 38"/>
                <a:gd name="T8" fmla="*/ 2 w 38"/>
                <a:gd name="T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2" y="22"/>
                  </a:moveTo>
                  <a:cubicBezTo>
                    <a:pt x="4" y="32"/>
                    <a:pt x="13" y="38"/>
                    <a:pt x="22" y="36"/>
                  </a:cubicBezTo>
                  <a:cubicBezTo>
                    <a:pt x="32" y="34"/>
                    <a:pt x="38" y="25"/>
                    <a:pt x="36" y="16"/>
                  </a:cubicBezTo>
                  <a:cubicBezTo>
                    <a:pt x="34" y="6"/>
                    <a:pt x="25" y="0"/>
                    <a:pt x="16" y="2"/>
                  </a:cubicBezTo>
                  <a:cubicBezTo>
                    <a:pt x="6" y="4"/>
                    <a:pt x="0" y="13"/>
                    <a:pt x="2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grpSp>
          <p:nvGrpSpPr>
            <p:cNvPr id="333" name="Group 332">
              <a:extLst>
                <a:ext uri="{FF2B5EF4-FFF2-40B4-BE49-F238E27FC236}">
                  <a16:creationId xmlns:a16="http://schemas.microsoft.com/office/drawing/2014/main" id="{6BA9D6C9-5E00-4D14-BCD3-BB4958000E89}"/>
                </a:ext>
              </a:extLst>
            </p:cNvPr>
            <p:cNvGrpSpPr/>
            <p:nvPr/>
          </p:nvGrpSpPr>
          <p:grpSpPr>
            <a:xfrm rot="20937747">
              <a:off x="7668089" y="2695445"/>
              <a:ext cx="372998" cy="369890"/>
              <a:chOff x="4166446" y="1077383"/>
              <a:chExt cx="571500" cy="566738"/>
            </a:xfrm>
          </p:grpSpPr>
          <p:sp>
            <p:nvSpPr>
              <p:cNvPr id="334" name="Oval 63">
                <a:extLst>
                  <a:ext uri="{FF2B5EF4-FFF2-40B4-BE49-F238E27FC236}">
                    <a16:creationId xmlns:a16="http://schemas.microsoft.com/office/drawing/2014/main" id="{5A878D1F-A278-4FD9-AF31-F10C145DA7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4166446" y="1077383"/>
                <a:ext cx="571500" cy="566738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335" name="Oval 64">
                <a:extLst>
                  <a:ext uri="{FF2B5EF4-FFF2-40B4-BE49-F238E27FC236}">
                    <a16:creationId xmlns:a16="http://schemas.microsoft.com/office/drawing/2014/main" id="{CA103FFB-8B01-4447-8263-5F30D5EF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4220421" y="1126595"/>
                <a:ext cx="463550" cy="465138"/>
              </a:xfrm>
              <a:prstGeom prst="ellipse">
                <a:avLst/>
              </a:prstGeom>
              <a:solidFill>
                <a:schemeClr val="bg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336" name="Oval 65">
                <a:extLst>
                  <a:ext uri="{FF2B5EF4-FFF2-40B4-BE49-F238E27FC236}">
                    <a16:creationId xmlns:a16="http://schemas.microsoft.com/office/drawing/2014/main" id="{E1563CAB-2231-4044-BE47-A4E1004FA6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4264871" y="1174220"/>
                <a:ext cx="376238" cy="37465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</p:grpSp>
      </p:grpSp>
      <p:grpSp>
        <p:nvGrpSpPr>
          <p:cNvPr id="254" name="Group 253">
            <a:extLst>
              <a:ext uri="{FF2B5EF4-FFF2-40B4-BE49-F238E27FC236}">
                <a16:creationId xmlns:a16="http://schemas.microsoft.com/office/drawing/2014/main" id="{93E95964-4CAC-408C-85CE-E8AF61609942}"/>
              </a:ext>
            </a:extLst>
          </p:cNvPr>
          <p:cNvGrpSpPr/>
          <p:nvPr/>
        </p:nvGrpSpPr>
        <p:grpSpPr>
          <a:xfrm>
            <a:off x="7981431" y="4668996"/>
            <a:ext cx="674194" cy="2269858"/>
            <a:chOff x="2159529" y="3980920"/>
            <a:chExt cx="1012825" cy="3409950"/>
          </a:xfrm>
        </p:grpSpPr>
        <p:sp>
          <p:nvSpPr>
            <p:cNvPr id="273" name="Freeform 13">
              <a:extLst>
                <a:ext uri="{FF2B5EF4-FFF2-40B4-BE49-F238E27FC236}">
                  <a16:creationId xmlns:a16="http://schemas.microsoft.com/office/drawing/2014/main" id="{4D0DE4D1-FE3D-42C0-A311-C05994859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9529" y="7006695"/>
              <a:ext cx="1012825" cy="384175"/>
            </a:xfrm>
            <a:custGeom>
              <a:avLst/>
              <a:gdLst>
                <a:gd name="T0" fmla="*/ 32 w 188"/>
                <a:gd name="T1" fmla="*/ 0 h 72"/>
                <a:gd name="T2" fmla="*/ 0 w 188"/>
                <a:gd name="T3" fmla="*/ 33 h 72"/>
                <a:gd name="T4" fmla="*/ 0 w 188"/>
                <a:gd name="T5" fmla="*/ 39 h 72"/>
                <a:gd name="T6" fmla="*/ 3 w 188"/>
                <a:gd name="T7" fmla="*/ 53 h 72"/>
                <a:gd name="T8" fmla="*/ 32 w 188"/>
                <a:gd name="T9" fmla="*/ 72 h 72"/>
                <a:gd name="T10" fmla="*/ 180 w 188"/>
                <a:gd name="T11" fmla="*/ 72 h 72"/>
                <a:gd name="T12" fmla="*/ 188 w 188"/>
                <a:gd name="T13" fmla="*/ 64 h 72"/>
                <a:gd name="T14" fmla="*/ 188 w 188"/>
                <a:gd name="T15" fmla="*/ 53 h 72"/>
                <a:gd name="T16" fmla="*/ 188 w 188"/>
                <a:gd name="T17" fmla="*/ 8 h 72"/>
                <a:gd name="T18" fmla="*/ 180 w 188"/>
                <a:gd name="T19" fmla="*/ 0 h 72"/>
                <a:gd name="T20" fmla="*/ 32 w 188"/>
                <a:gd name="T2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8" h="72">
                  <a:moveTo>
                    <a:pt x="32" y="0"/>
                  </a:moveTo>
                  <a:cubicBezTo>
                    <a:pt x="14" y="0"/>
                    <a:pt x="0" y="14"/>
                    <a:pt x="0" y="3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4"/>
                    <a:pt x="1" y="48"/>
                    <a:pt x="3" y="53"/>
                  </a:cubicBezTo>
                  <a:cubicBezTo>
                    <a:pt x="8" y="64"/>
                    <a:pt x="19" y="72"/>
                    <a:pt x="32" y="72"/>
                  </a:cubicBezTo>
                  <a:cubicBezTo>
                    <a:pt x="180" y="72"/>
                    <a:pt x="180" y="72"/>
                    <a:pt x="180" y="72"/>
                  </a:cubicBezTo>
                  <a:cubicBezTo>
                    <a:pt x="185" y="72"/>
                    <a:pt x="188" y="68"/>
                    <a:pt x="188" y="64"/>
                  </a:cubicBezTo>
                  <a:cubicBezTo>
                    <a:pt x="188" y="53"/>
                    <a:pt x="188" y="53"/>
                    <a:pt x="188" y="53"/>
                  </a:cubicBezTo>
                  <a:cubicBezTo>
                    <a:pt x="188" y="8"/>
                    <a:pt x="188" y="8"/>
                    <a:pt x="188" y="8"/>
                  </a:cubicBezTo>
                  <a:cubicBezTo>
                    <a:pt x="188" y="3"/>
                    <a:pt x="185" y="0"/>
                    <a:pt x="180" y="0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chemeClr val="tx1">
                <a:lumMod val="65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274" name="Freeform 14">
              <a:extLst>
                <a:ext uri="{FF2B5EF4-FFF2-40B4-BE49-F238E27FC236}">
                  <a16:creationId xmlns:a16="http://schemas.microsoft.com/office/drawing/2014/main" id="{AECBEDBC-06CC-4FE6-9056-A15EF256D4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5404" y="7289270"/>
              <a:ext cx="996950" cy="101600"/>
            </a:xfrm>
            <a:custGeom>
              <a:avLst/>
              <a:gdLst>
                <a:gd name="T0" fmla="*/ 0 w 185"/>
                <a:gd name="T1" fmla="*/ 0 h 19"/>
                <a:gd name="T2" fmla="*/ 29 w 185"/>
                <a:gd name="T3" fmla="*/ 19 h 19"/>
                <a:gd name="T4" fmla="*/ 177 w 185"/>
                <a:gd name="T5" fmla="*/ 19 h 19"/>
                <a:gd name="T6" fmla="*/ 185 w 185"/>
                <a:gd name="T7" fmla="*/ 11 h 19"/>
                <a:gd name="T8" fmla="*/ 185 w 185"/>
                <a:gd name="T9" fmla="*/ 0 h 19"/>
                <a:gd name="T10" fmla="*/ 0 w 185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19">
                  <a:moveTo>
                    <a:pt x="0" y="0"/>
                  </a:moveTo>
                  <a:cubicBezTo>
                    <a:pt x="5" y="11"/>
                    <a:pt x="16" y="19"/>
                    <a:pt x="29" y="19"/>
                  </a:cubicBezTo>
                  <a:cubicBezTo>
                    <a:pt x="177" y="19"/>
                    <a:pt x="177" y="19"/>
                    <a:pt x="177" y="19"/>
                  </a:cubicBezTo>
                  <a:cubicBezTo>
                    <a:pt x="182" y="19"/>
                    <a:pt x="185" y="15"/>
                    <a:pt x="185" y="11"/>
                  </a:cubicBezTo>
                  <a:cubicBezTo>
                    <a:pt x="185" y="0"/>
                    <a:pt x="185" y="0"/>
                    <a:pt x="18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275" name="Freeform 35">
              <a:extLst>
                <a:ext uri="{FF2B5EF4-FFF2-40B4-BE49-F238E27FC236}">
                  <a16:creationId xmlns:a16="http://schemas.microsoft.com/office/drawing/2014/main" id="{831C5B2C-4240-475C-A46E-AA1B6563BC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5279" y="3980920"/>
              <a:ext cx="727075" cy="1463675"/>
            </a:xfrm>
            <a:custGeom>
              <a:avLst/>
              <a:gdLst>
                <a:gd name="T0" fmla="*/ 135 w 135"/>
                <a:gd name="T1" fmla="*/ 9 h 274"/>
                <a:gd name="T2" fmla="*/ 126 w 135"/>
                <a:gd name="T3" fmla="*/ 0 h 274"/>
                <a:gd name="T4" fmla="*/ 58 w 135"/>
                <a:gd name="T5" fmla="*/ 0 h 274"/>
                <a:gd name="T6" fmla="*/ 47 w 135"/>
                <a:gd name="T7" fmla="*/ 9 h 274"/>
                <a:gd name="T8" fmla="*/ 1 w 135"/>
                <a:gd name="T9" fmla="*/ 265 h 274"/>
                <a:gd name="T10" fmla="*/ 9 w 135"/>
                <a:gd name="T11" fmla="*/ 274 h 274"/>
                <a:gd name="T12" fmla="*/ 126 w 135"/>
                <a:gd name="T13" fmla="*/ 274 h 274"/>
                <a:gd name="T14" fmla="*/ 135 w 135"/>
                <a:gd name="T15" fmla="*/ 265 h 274"/>
                <a:gd name="T16" fmla="*/ 135 w 135"/>
                <a:gd name="T17" fmla="*/ 9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274">
                  <a:moveTo>
                    <a:pt x="135" y="9"/>
                  </a:moveTo>
                  <a:cubicBezTo>
                    <a:pt x="135" y="4"/>
                    <a:pt x="131" y="0"/>
                    <a:pt x="126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3" y="0"/>
                    <a:pt x="48" y="4"/>
                    <a:pt x="47" y="9"/>
                  </a:cubicBezTo>
                  <a:cubicBezTo>
                    <a:pt x="1" y="265"/>
                    <a:pt x="1" y="265"/>
                    <a:pt x="1" y="265"/>
                  </a:cubicBezTo>
                  <a:cubicBezTo>
                    <a:pt x="0" y="270"/>
                    <a:pt x="3" y="274"/>
                    <a:pt x="9" y="274"/>
                  </a:cubicBezTo>
                  <a:cubicBezTo>
                    <a:pt x="126" y="274"/>
                    <a:pt x="126" y="274"/>
                    <a:pt x="126" y="274"/>
                  </a:cubicBezTo>
                  <a:cubicBezTo>
                    <a:pt x="131" y="274"/>
                    <a:pt x="135" y="270"/>
                    <a:pt x="135" y="265"/>
                  </a:cubicBezTo>
                  <a:lnTo>
                    <a:pt x="135" y="9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276" name="Oval 41">
              <a:extLst>
                <a:ext uri="{FF2B5EF4-FFF2-40B4-BE49-F238E27FC236}">
                  <a16:creationId xmlns:a16="http://schemas.microsoft.com/office/drawing/2014/main" id="{5BA5DCA4-20F0-460E-8C02-0403C52304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9916" y="5060420"/>
              <a:ext cx="247650" cy="246063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277" name="Freeform 43">
              <a:extLst>
                <a:ext uri="{FF2B5EF4-FFF2-40B4-BE49-F238E27FC236}">
                  <a16:creationId xmlns:a16="http://schemas.microsoft.com/office/drawing/2014/main" id="{E3808C6B-72BC-41B5-B6B1-051323971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0516" y="5444595"/>
              <a:ext cx="731838" cy="236538"/>
            </a:xfrm>
            <a:custGeom>
              <a:avLst/>
              <a:gdLst>
                <a:gd name="T0" fmla="*/ 0 w 136"/>
                <a:gd name="T1" fmla="*/ 34 h 44"/>
                <a:gd name="T2" fmla="*/ 10 w 136"/>
                <a:gd name="T3" fmla="*/ 44 h 44"/>
                <a:gd name="T4" fmla="*/ 127 w 136"/>
                <a:gd name="T5" fmla="*/ 44 h 44"/>
                <a:gd name="T6" fmla="*/ 136 w 136"/>
                <a:gd name="T7" fmla="*/ 34 h 44"/>
                <a:gd name="T8" fmla="*/ 136 w 136"/>
                <a:gd name="T9" fmla="*/ 10 h 44"/>
                <a:gd name="T10" fmla="*/ 127 w 136"/>
                <a:gd name="T11" fmla="*/ 0 h 44"/>
                <a:gd name="T12" fmla="*/ 10 w 136"/>
                <a:gd name="T13" fmla="*/ 0 h 44"/>
                <a:gd name="T14" fmla="*/ 0 w 136"/>
                <a:gd name="T15" fmla="*/ 10 h 44"/>
                <a:gd name="T16" fmla="*/ 0 w 136"/>
                <a:gd name="T17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44">
                  <a:moveTo>
                    <a:pt x="0" y="34"/>
                  </a:moveTo>
                  <a:cubicBezTo>
                    <a:pt x="0" y="40"/>
                    <a:pt x="4" y="44"/>
                    <a:pt x="10" y="44"/>
                  </a:cubicBezTo>
                  <a:cubicBezTo>
                    <a:pt x="127" y="44"/>
                    <a:pt x="127" y="44"/>
                    <a:pt x="127" y="44"/>
                  </a:cubicBezTo>
                  <a:cubicBezTo>
                    <a:pt x="132" y="44"/>
                    <a:pt x="136" y="40"/>
                    <a:pt x="136" y="34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6" y="5"/>
                    <a:pt x="132" y="0"/>
                    <a:pt x="1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279" name="Freeform 45">
              <a:extLst>
                <a:ext uri="{FF2B5EF4-FFF2-40B4-BE49-F238E27FC236}">
                  <a16:creationId xmlns:a16="http://schemas.microsoft.com/office/drawing/2014/main" id="{C9417FF8-BC5C-40B5-A5EA-ED0E7F9E7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0516" y="5681133"/>
              <a:ext cx="731838" cy="1063625"/>
            </a:xfrm>
            <a:custGeom>
              <a:avLst/>
              <a:gdLst>
                <a:gd name="T0" fmla="*/ 136 w 136"/>
                <a:gd name="T1" fmla="*/ 190 h 199"/>
                <a:gd name="T2" fmla="*/ 127 w 136"/>
                <a:gd name="T3" fmla="*/ 199 h 199"/>
                <a:gd name="T4" fmla="*/ 10 w 136"/>
                <a:gd name="T5" fmla="*/ 199 h 199"/>
                <a:gd name="T6" fmla="*/ 0 w 136"/>
                <a:gd name="T7" fmla="*/ 190 h 199"/>
                <a:gd name="T8" fmla="*/ 0 w 136"/>
                <a:gd name="T9" fmla="*/ 9 h 199"/>
                <a:gd name="T10" fmla="*/ 10 w 136"/>
                <a:gd name="T11" fmla="*/ 0 h 199"/>
                <a:gd name="T12" fmla="*/ 127 w 136"/>
                <a:gd name="T13" fmla="*/ 0 h 199"/>
                <a:gd name="T14" fmla="*/ 136 w 136"/>
                <a:gd name="T15" fmla="*/ 9 h 199"/>
                <a:gd name="T16" fmla="*/ 136 w 136"/>
                <a:gd name="T17" fmla="*/ 19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199">
                  <a:moveTo>
                    <a:pt x="136" y="190"/>
                  </a:moveTo>
                  <a:cubicBezTo>
                    <a:pt x="136" y="195"/>
                    <a:pt x="132" y="199"/>
                    <a:pt x="127" y="199"/>
                  </a:cubicBezTo>
                  <a:cubicBezTo>
                    <a:pt x="10" y="199"/>
                    <a:pt x="10" y="199"/>
                    <a:pt x="10" y="199"/>
                  </a:cubicBezTo>
                  <a:cubicBezTo>
                    <a:pt x="4" y="199"/>
                    <a:pt x="0" y="195"/>
                    <a:pt x="0" y="19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2" y="0"/>
                    <a:pt x="136" y="4"/>
                    <a:pt x="136" y="9"/>
                  </a:cubicBezTo>
                  <a:lnTo>
                    <a:pt x="136" y="190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280" name="Freeform 47">
              <a:extLst>
                <a:ext uri="{FF2B5EF4-FFF2-40B4-BE49-F238E27FC236}">
                  <a16:creationId xmlns:a16="http://schemas.microsoft.com/office/drawing/2014/main" id="{7613A531-41DE-4D35-9146-B48F508348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7354" y="6476470"/>
              <a:ext cx="544513" cy="171450"/>
            </a:xfrm>
            <a:custGeom>
              <a:avLst/>
              <a:gdLst>
                <a:gd name="T0" fmla="*/ 0 w 101"/>
                <a:gd name="T1" fmla="*/ 23 h 32"/>
                <a:gd name="T2" fmla="*/ 9 w 101"/>
                <a:gd name="T3" fmla="*/ 32 h 32"/>
                <a:gd name="T4" fmla="*/ 91 w 101"/>
                <a:gd name="T5" fmla="*/ 32 h 32"/>
                <a:gd name="T6" fmla="*/ 101 w 101"/>
                <a:gd name="T7" fmla="*/ 23 h 32"/>
                <a:gd name="T8" fmla="*/ 101 w 101"/>
                <a:gd name="T9" fmla="*/ 9 h 32"/>
                <a:gd name="T10" fmla="*/ 91 w 101"/>
                <a:gd name="T11" fmla="*/ 0 h 32"/>
                <a:gd name="T12" fmla="*/ 9 w 101"/>
                <a:gd name="T13" fmla="*/ 0 h 32"/>
                <a:gd name="T14" fmla="*/ 0 w 101"/>
                <a:gd name="T15" fmla="*/ 9 h 32"/>
                <a:gd name="T16" fmla="*/ 0 w 101"/>
                <a:gd name="T17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32">
                  <a:moveTo>
                    <a:pt x="0" y="23"/>
                  </a:moveTo>
                  <a:cubicBezTo>
                    <a:pt x="0" y="28"/>
                    <a:pt x="4" y="32"/>
                    <a:pt x="9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7" y="32"/>
                    <a:pt x="101" y="28"/>
                    <a:pt x="101" y="23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101" y="4"/>
                    <a:pt x="97" y="0"/>
                    <a:pt x="9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281" name="Freeform 66">
              <a:extLst>
                <a:ext uri="{FF2B5EF4-FFF2-40B4-BE49-F238E27FC236}">
                  <a16:creationId xmlns:a16="http://schemas.microsoft.com/office/drawing/2014/main" id="{56411394-2489-4BC4-A252-49146EBE56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0516" y="6749520"/>
              <a:ext cx="731838" cy="234950"/>
            </a:xfrm>
            <a:custGeom>
              <a:avLst/>
              <a:gdLst>
                <a:gd name="T0" fmla="*/ 0 w 136"/>
                <a:gd name="T1" fmla="*/ 34 h 44"/>
                <a:gd name="T2" fmla="*/ 10 w 136"/>
                <a:gd name="T3" fmla="*/ 44 h 44"/>
                <a:gd name="T4" fmla="*/ 127 w 136"/>
                <a:gd name="T5" fmla="*/ 44 h 44"/>
                <a:gd name="T6" fmla="*/ 136 w 136"/>
                <a:gd name="T7" fmla="*/ 34 h 44"/>
                <a:gd name="T8" fmla="*/ 136 w 136"/>
                <a:gd name="T9" fmla="*/ 10 h 44"/>
                <a:gd name="T10" fmla="*/ 127 w 136"/>
                <a:gd name="T11" fmla="*/ 0 h 44"/>
                <a:gd name="T12" fmla="*/ 10 w 136"/>
                <a:gd name="T13" fmla="*/ 0 h 44"/>
                <a:gd name="T14" fmla="*/ 0 w 136"/>
                <a:gd name="T15" fmla="*/ 10 h 44"/>
                <a:gd name="T16" fmla="*/ 0 w 136"/>
                <a:gd name="T17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44">
                  <a:moveTo>
                    <a:pt x="0" y="34"/>
                  </a:moveTo>
                  <a:cubicBezTo>
                    <a:pt x="0" y="39"/>
                    <a:pt x="4" y="44"/>
                    <a:pt x="10" y="44"/>
                  </a:cubicBezTo>
                  <a:cubicBezTo>
                    <a:pt x="127" y="44"/>
                    <a:pt x="127" y="44"/>
                    <a:pt x="127" y="44"/>
                  </a:cubicBezTo>
                  <a:cubicBezTo>
                    <a:pt x="132" y="44"/>
                    <a:pt x="136" y="39"/>
                    <a:pt x="136" y="34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6" y="4"/>
                    <a:pt x="132" y="0"/>
                    <a:pt x="1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282" name="Freeform 68">
              <a:extLst>
                <a:ext uri="{FF2B5EF4-FFF2-40B4-BE49-F238E27FC236}">
                  <a16:creationId xmlns:a16="http://schemas.microsoft.com/office/drawing/2014/main" id="{AE6B9009-C341-4EA7-A921-16F2DB8291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4041" y="7006695"/>
              <a:ext cx="468313" cy="384175"/>
            </a:xfrm>
            <a:custGeom>
              <a:avLst/>
              <a:gdLst>
                <a:gd name="T0" fmla="*/ 33 w 87"/>
                <a:gd name="T1" fmla="*/ 72 h 72"/>
                <a:gd name="T2" fmla="*/ 79 w 87"/>
                <a:gd name="T3" fmla="*/ 72 h 72"/>
                <a:gd name="T4" fmla="*/ 87 w 87"/>
                <a:gd name="T5" fmla="*/ 64 h 72"/>
                <a:gd name="T6" fmla="*/ 87 w 87"/>
                <a:gd name="T7" fmla="*/ 8 h 72"/>
                <a:gd name="T8" fmla="*/ 79 w 87"/>
                <a:gd name="T9" fmla="*/ 0 h 72"/>
                <a:gd name="T10" fmla="*/ 33 w 87"/>
                <a:gd name="T11" fmla="*/ 0 h 72"/>
                <a:gd name="T12" fmla="*/ 0 w 87"/>
                <a:gd name="T13" fmla="*/ 33 h 72"/>
                <a:gd name="T14" fmla="*/ 0 w 87"/>
                <a:gd name="T15" fmla="*/ 39 h 72"/>
                <a:gd name="T16" fmla="*/ 33 w 87"/>
                <a:gd name="T1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72">
                  <a:moveTo>
                    <a:pt x="33" y="72"/>
                  </a:moveTo>
                  <a:cubicBezTo>
                    <a:pt x="79" y="72"/>
                    <a:pt x="79" y="72"/>
                    <a:pt x="79" y="72"/>
                  </a:cubicBezTo>
                  <a:cubicBezTo>
                    <a:pt x="84" y="72"/>
                    <a:pt x="87" y="68"/>
                    <a:pt x="87" y="64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3"/>
                    <a:pt x="84" y="0"/>
                    <a:pt x="79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4"/>
                    <a:pt x="0" y="3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57"/>
                    <a:pt x="15" y="72"/>
                    <a:pt x="33" y="7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283" name="Freeform 69">
              <a:extLst>
                <a:ext uri="{FF2B5EF4-FFF2-40B4-BE49-F238E27FC236}">
                  <a16:creationId xmlns:a16="http://schemas.microsoft.com/office/drawing/2014/main" id="{384AF18F-C9B4-444A-A86E-35FE42B24F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4879" y="7171795"/>
              <a:ext cx="58738" cy="58738"/>
            </a:xfrm>
            <a:custGeom>
              <a:avLst/>
              <a:gdLst>
                <a:gd name="T0" fmla="*/ 8 w 11"/>
                <a:gd name="T1" fmla="*/ 0 h 11"/>
                <a:gd name="T2" fmla="*/ 5 w 11"/>
                <a:gd name="T3" fmla="*/ 0 h 11"/>
                <a:gd name="T4" fmla="*/ 5 w 11"/>
                <a:gd name="T5" fmla="*/ 0 h 11"/>
                <a:gd name="T6" fmla="*/ 0 w 11"/>
                <a:gd name="T7" fmla="*/ 6 h 11"/>
                <a:gd name="T8" fmla="*/ 0 w 11"/>
                <a:gd name="T9" fmla="*/ 8 h 11"/>
                <a:gd name="T10" fmla="*/ 5 w 11"/>
                <a:gd name="T11" fmla="*/ 11 h 11"/>
                <a:gd name="T12" fmla="*/ 5 w 11"/>
                <a:gd name="T13" fmla="*/ 11 h 11"/>
                <a:gd name="T14" fmla="*/ 8 w 11"/>
                <a:gd name="T15" fmla="*/ 11 h 11"/>
                <a:gd name="T16" fmla="*/ 10 w 11"/>
                <a:gd name="T17" fmla="*/ 8 h 11"/>
                <a:gd name="T18" fmla="*/ 11 w 11"/>
                <a:gd name="T19" fmla="*/ 6 h 11"/>
                <a:gd name="T20" fmla="*/ 8 w 11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1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1" y="10"/>
                    <a:pt x="3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10" y="9"/>
                    <a:pt x="10" y="8"/>
                  </a:cubicBezTo>
                  <a:cubicBezTo>
                    <a:pt x="11" y="7"/>
                    <a:pt x="11" y="6"/>
                    <a:pt x="11" y="6"/>
                  </a:cubicBezTo>
                  <a:cubicBezTo>
                    <a:pt x="11" y="3"/>
                    <a:pt x="8" y="0"/>
                    <a:pt x="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284" name="Freeform 70">
              <a:extLst>
                <a:ext uri="{FF2B5EF4-FFF2-40B4-BE49-F238E27FC236}">
                  <a16:creationId xmlns:a16="http://schemas.microsoft.com/office/drawing/2014/main" id="{47ABAF02-B5E0-4A63-AFAA-0472F9C1A4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4879" y="7214658"/>
              <a:ext cx="53975" cy="15875"/>
            </a:xfrm>
            <a:custGeom>
              <a:avLst/>
              <a:gdLst>
                <a:gd name="T0" fmla="*/ 0 w 10"/>
                <a:gd name="T1" fmla="*/ 0 h 3"/>
                <a:gd name="T2" fmla="*/ 5 w 10"/>
                <a:gd name="T3" fmla="*/ 3 h 3"/>
                <a:gd name="T4" fmla="*/ 5 w 10"/>
                <a:gd name="T5" fmla="*/ 3 h 3"/>
                <a:gd name="T6" fmla="*/ 8 w 10"/>
                <a:gd name="T7" fmla="*/ 3 h 3"/>
                <a:gd name="T8" fmla="*/ 10 w 10"/>
                <a:gd name="T9" fmla="*/ 0 h 3"/>
                <a:gd name="T10" fmla="*/ 0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0"/>
                  </a:moveTo>
                  <a:cubicBezTo>
                    <a:pt x="1" y="2"/>
                    <a:pt x="3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10" y="1"/>
                    <a:pt x="1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285" name="Oval 71">
              <a:extLst>
                <a:ext uri="{FF2B5EF4-FFF2-40B4-BE49-F238E27FC236}">
                  <a16:creationId xmlns:a16="http://schemas.microsoft.com/office/drawing/2014/main" id="{D3DE6F5D-0288-4DE6-AC3A-EE5A6EADF0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1866" y="7167033"/>
              <a:ext cx="69850" cy="69850"/>
            </a:xfrm>
            <a:prstGeom prst="ellipse">
              <a:avLst/>
            </a:prstGeom>
            <a:solidFill>
              <a:srgbClr val="6E72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288" name="Oval 72">
              <a:extLst>
                <a:ext uri="{FF2B5EF4-FFF2-40B4-BE49-F238E27FC236}">
                  <a16:creationId xmlns:a16="http://schemas.microsoft.com/office/drawing/2014/main" id="{898B0353-472A-4A9F-B8C3-0549CCC4A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1866" y="7167033"/>
              <a:ext cx="69850" cy="69850"/>
            </a:xfrm>
            <a:prstGeom prst="ellipse">
              <a:avLst/>
            </a:prstGeom>
            <a:solidFill>
              <a:schemeClr val="tx1">
                <a:lumMod val="85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298" name="Oval 73">
              <a:extLst>
                <a:ext uri="{FF2B5EF4-FFF2-40B4-BE49-F238E27FC236}">
                  <a16:creationId xmlns:a16="http://schemas.microsoft.com/office/drawing/2014/main" id="{A547A6A2-6A80-4901-B0B9-BC447BA1D5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7741" y="7178145"/>
              <a:ext cx="42863" cy="47625"/>
            </a:xfrm>
            <a:prstGeom prst="ellipse">
              <a:avLst/>
            </a:prstGeom>
            <a:solidFill>
              <a:srgbClr val="60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299" name="Oval 74">
              <a:extLst>
                <a:ext uri="{FF2B5EF4-FFF2-40B4-BE49-F238E27FC236}">
                  <a16:creationId xmlns:a16="http://schemas.microsoft.com/office/drawing/2014/main" id="{6DE91798-D11B-433A-ADDD-B706CCA37D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7741" y="7178145"/>
              <a:ext cx="42863" cy="47625"/>
            </a:xfrm>
            <a:prstGeom prst="ellipse">
              <a:avLst/>
            </a:prstGeom>
            <a:solidFill>
              <a:schemeClr val="tx1">
                <a:lumMod val="95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300" name="Oval 41">
              <a:extLst>
                <a:ext uri="{FF2B5EF4-FFF2-40B4-BE49-F238E27FC236}">
                  <a16:creationId xmlns:a16="http://schemas.microsoft.com/office/drawing/2014/main" id="{B596594B-4F6E-4558-B0DA-063F05517A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3701" y="5540005"/>
              <a:ext cx="46014" cy="4571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303" name="Oval 41">
              <a:extLst>
                <a:ext uri="{FF2B5EF4-FFF2-40B4-BE49-F238E27FC236}">
                  <a16:creationId xmlns:a16="http://schemas.microsoft.com/office/drawing/2014/main" id="{101120D3-A073-4BE6-BCFA-BEC95DD8F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4714" y="5540005"/>
              <a:ext cx="46014" cy="4571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</p:grpSp>
      <p:grpSp>
        <p:nvGrpSpPr>
          <p:cNvPr id="255" name="Group 254">
            <a:extLst>
              <a:ext uri="{FF2B5EF4-FFF2-40B4-BE49-F238E27FC236}">
                <a16:creationId xmlns:a16="http://schemas.microsoft.com/office/drawing/2014/main" id="{1A8046BB-3C73-4B9E-AA76-EE4F8E367EED}"/>
              </a:ext>
            </a:extLst>
          </p:cNvPr>
          <p:cNvGrpSpPr/>
          <p:nvPr/>
        </p:nvGrpSpPr>
        <p:grpSpPr>
          <a:xfrm flipH="1">
            <a:off x="9081558" y="4668996"/>
            <a:ext cx="674194" cy="2269858"/>
            <a:chOff x="2159529" y="3980920"/>
            <a:chExt cx="1012825" cy="3409950"/>
          </a:xfrm>
        </p:grpSpPr>
        <p:sp>
          <p:nvSpPr>
            <p:cNvPr id="256" name="Freeform 13">
              <a:extLst>
                <a:ext uri="{FF2B5EF4-FFF2-40B4-BE49-F238E27FC236}">
                  <a16:creationId xmlns:a16="http://schemas.microsoft.com/office/drawing/2014/main" id="{12A43BD6-47AB-4E65-A9AB-6FF72AEF74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9529" y="7006695"/>
              <a:ext cx="1012825" cy="384175"/>
            </a:xfrm>
            <a:custGeom>
              <a:avLst/>
              <a:gdLst>
                <a:gd name="T0" fmla="*/ 32 w 188"/>
                <a:gd name="T1" fmla="*/ 0 h 72"/>
                <a:gd name="T2" fmla="*/ 0 w 188"/>
                <a:gd name="T3" fmla="*/ 33 h 72"/>
                <a:gd name="T4" fmla="*/ 0 w 188"/>
                <a:gd name="T5" fmla="*/ 39 h 72"/>
                <a:gd name="T6" fmla="*/ 3 w 188"/>
                <a:gd name="T7" fmla="*/ 53 h 72"/>
                <a:gd name="T8" fmla="*/ 32 w 188"/>
                <a:gd name="T9" fmla="*/ 72 h 72"/>
                <a:gd name="T10" fmla="*/ 180 w 188"/>
                <a:gd name="T11" fmla="*/ 72 h 72"/>
                <a:gd name="T12" fmla="*/ 188 w 188"/>
                <a:gd name="T13" fmla="*/ 64 h 72"/>
                <a:gd name="T14" fmla="*/ 188 w 188"/>
                <a:gd name="T15" fmla="*/ 53 h 72"/>
                <a:gd name="T16" fmla="*/ 188 w 188"/>
                <a:gd name="T17" fmla="*/ 8 h 72"/>
                <a:gd name="T18" fmla="*/ 180 w 188"/>
                <a:gd name="T19" fmla="*/ 0 h 72"/>
                <a:gd name="T20" fmla="*/ 32 w 188"/>
                <a:gd name="T2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8" h="72">
                  <a:moveTo>
                    <a:pt x="32" y="0"/>
                  </a:moveTo>
                  <a:cubicBezTo>
                    <a:pt x="14" y="0"/>
                    <a:pt x="0" y="14"/>
                    <a:pt x="0" y="3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4"/>
                    <a:pt x="1" y="48"/>
                    <a:pt x="3" y="53"/>
                  </a:cubicBezTo>
                  <a:cubicBezTo>
                    <a:pt x="8" y="64"/>
                    <a:pt x="19" y="72"/>
                    <a:pt x="32" y="72"/>
                  </a:cubicBezTo>
                  <a:cubicBezTo>
                    <a:pt x="180" y="72"/>
                    <a:pt x="180" y="72"/>
                    <a:pt x="180" y="72"/>
                  </a:cubicBezTo>
                  <a:cubicBezTo>
                    <a:pt x="185" y="72"/>
                    <a:pt x="188" y="68"/>
                    <a:pt x="188" y="64"/>
                  </a:cubicBezTo>
                  <a:cubicBezTo>
                    <a:pt x="188" y="53"/>
                    <a:pt x="188" y="53"/>
                    <a:pt x="188" y="53"/>
                  </a:cubicBezTo>
                  <a:cubicBezTo>
                    <a:pt x="188" y="8"/>
                    <a:pt x="188" y="8"/>
                    <a:pt x="188" y="8"/>
                  </a:cubicBezTo>
                  <a:cubicBezTo>
                    <a:pt x="188" y="3"/>
                    <a:pt x="185" y="0"/>
                    <a:pt x="180" y="0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chemeClr val="tx1">
                <a:lumMod val="65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257" name="Freeform 14">
              <a:extLst>
                <a:ext uri="{FF2B5EF4-FFF2-40B4-BE49-F238E27FC236}">
                  <a16:creationId xmlns:a16="http://schemas.microsoft.com/office/drawing/2014/main" id="{A8841725-CF5B-435D-BF5D-E3AE047E37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5404" y="7289270"/>
              <a:ext cx="996950" cy="101600"/>
            </a:xfrm>
            <a:custGeom>
              <a:avLst/>
              <a:gdLst>
                <a:gd name="T0" fmla="*/ 0 w 185"/>
                <a:gd name="T1" fmla="*/ 0 h 19"/>
                <a:gd name="T2" fmla="*/ 29 w 185"/>
                <a:gd name="T3" fmla="*/ 19 h 19"/>
                <a:gd name="T4" fmla="*/ 177 w 185"/>
                <a:gd name="T5" fmla="*/ 19 h 19"/>
                <a:gd name="T6" fmla="*/ 185 w 185"/>
                <a:gd name="T7" fmla="*/ 11 h 19"/>
                <a:gd name="T8" fmla="*/ 185 w 185"/>
                <a:gd name="T9" fmla="*/ 0 h 19"/>
                <a:gd name="T10" fmla="*/ 0 w 185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19">
                  <a:moveTo>
                    <a:pt x="0" y="0"/>
                  </a:moveTo>
                  <a:cubicBezTo>
                    <a:pt x="5" y="11"/>
                    <a:pt x="16" y="19"/>
                    <a:pt x="29" y="19"/>
                  </a:cubicBezTo>
                  <a:cubicBezTo>
                    <a:pt x="177" y="19"/>
                    <a:pt x="177" y="19"/>
                    <a:pt x="177" y="19"/>
                  </a:cubicBezTo>
                  <a:cubicBezTo>
                    <a:pt x="182" y="19"/>
                    <a:pt x="185" y="15"/>
                    <a:pt x="185" y="11"/>
                  </a:cubicBezTo>
                  <a:cubicBezTo>
                    <a:pt x="185" y="0"/>
                    <a:pt x="185" y="0"/>
                    <a:pt x="18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258" name="Freeform 35">
              <a:extLst>
                <a:ext uri="{FF2B5EF4-FFF2-40B4-BE49-F238E27FC236}">
                  <a16:creationId xmlns:a16="http://schemas.microsoft.com/office/drawing/2014/main" id="{2C1F35B1-D6A2-4BA6-BA6F-3FA85DD202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5279" y="3980920"/>
              <a:ext cx="727075" cy="1463675"/>
            </a:xfrm>
            <a:custGeom>
              <a:avLst/>
              <a:gdLst>
                <a:gd name="T0" fmla="*/ 135 w 135"/>
                <a:gd name="T1" fmla="*/ 9 h 274"/>
                <a:gd name="T2" fmla="*/ 126 w 135"/>
                <a:gd name="T3" fmla="*/ 0 h 274"/>
                <a:gd name="T4" fmla="*/ 58 w 135"/>
                <a:gd name="T5" fmla="*/ 0 h 274"/>
                <a:gd name="T6" fmla="*/ 47 w 135"/>
                <a:gd name="T7" fmla="*/ 9 h 274"/>
                <a:gd name="T8" fmla="*/ 1 w 135"/>
                <a:gd name="T9" fmla="*/ 265 h 274"/>
                <a:gd name="T10" fmla="*/ 9 w 135"/>
                <a:gd name="T11" fmla="*/ 274 h 274"/>
                <a:gd name="T12" fmla="*/ 126 w 135"/>
                <a:gd name="T13" fmla="*/ 274 h 274"/>
                <a:gd name="T14" fmla="*/ 135 w 135"/>
                <a:gd name="T15" fmla="*/ 265 h 274"/>
                <a:gd name="T16" fmla="*/ 135 w 135"/>
                <a:gd name="T17" fmla="*/ 9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274">
                  <a:moveTo>
                    <a:pt x="135" y="9"/>
                  </a:moveTo>
                  <a:cubicBezTo>
                    <a:pt x="135" y="4"/>
                    <a:pt x="131" y="0"/>
                    <a:pt x="126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3" y="0"/>
                    <a:pt x="48" y="4"/>
                    <a:pt x="47" y="9"/>
                  </a:cubicBezTo>
                  <a:cubicBezTo>
                    <a:pt x="1" y="265"/>
                    <a:pt x="1" y="265"/>
                    <a:pt x="1" y="265"/>
                  </a:cubicBezTo>
                  <a:cubicBezTo>
                    <a:pt x="0" y="270"/>
                    <a:pt x="3" y="274"/>
                    <a:pt x="9" y="274"/>
                  </a:cubicBezTo>
                  <a:cubicBezTo>
                    <a:pt x="126" y="274"/>
                    <a:pt x="126" y="274"/>
                    <a:pt x="126" y="274"/>
                  </a:cubicBezTo>
                  <a:cubicBezTo>
                    <a:pt x="131" y="274"/>
                    <a:pt x="135" y="270"/>
                    <a:pt x="135" y="265"/>
                  </a:cubicBezTo>
                  <a:lnTo>
                    <a:pt x="135" y="9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259" name="Oval 41">
              <a:extLst>
                <a:ext uri="{FF2B5EF4-FFF2-40B4-BE49-F238E27FC236}">
                  <a16:creationId xmlns:a16="http://schemas.microsoft.com/office/drawing/2014/main" id="{4266A2A4-9E54-43A3-B3CF-2D71B45F21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9916" y="5060420"/>
              <a:ext cx="247650" cy="246063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260" name="Freeform 43">
              <a:extLst>
                <a:ext uri="{FF2B5EF4-FFF2-40B4-BE49-F238E27FC236}">
                  <a16:creationId xmlns:a16="http://schemas.microsoft.com/office/drawing/2014/main" id="{FC934F72-C6DD-44B9-A28E-D54ADCE056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0516" y="5444595"/>
              <a:ext cx="731838" cy="236538"/>
            </a:xfrm>
            <a:custGeom>
              <a:avLst/>
              <a:gdLst>
                <a:gd name="T0" fmla="*/ 0 w 136"/>
                <a:gd name="T1" fmla="*/ 34 h 44"/>
                <a:gd name="T2" fmla="*/ 10 w 136"/>
                <a:gd name="T3" fmla="*/ 44 h 44"/>
                <a:gd name="T4" fmla="*/ 127 w 136"/>
                <a:gd name="T5" fmla="*/ 44 h 44"/>
                <a:gd name="T6" fmla="*/ 136 w 136"/>
                <a:gd name="T7" fmla="*/ 34 h 44"/>
                <a:gd name="T8" fmla="*/ 136 w 136"/>
                <a:gd name="T9" fmla="*/ 10 h 44"/>
                <a:gd name="T10" fmla="*/ 127 w 136"/>
                <a:gd name="T11" fmla="*/ 0 h 44"/>
                <a:gd name="T12" fmla="*/ 10 w 136"/>
                <a:gd name="T13" fmla="*/ 0 h 44"/>
                <a:gd name="T14" fmla="*/ 0 w 136"/>
                <a:gd name="T15" fmla="*/ 10 h 44"/>
                <a:gd name="T16" fmla="*/ 0 w 136"/>
                <a:gd name="T17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44">
                  <a:moveTo>
                    <a:pt x="0" y="34"/>
                  </a:moveTo>
                  <a:cubicBezTo>
                    <a:pt x="0" y="40"/>
                    <a:pt x="4" y="44"/>
                    <a:pt x="10" y="44"/>
                  </a:cubicBezTo>
                  <a:cubicBezTo>
                    <a:pt x="127" y="44"/>
                    <a:pt x="127" y="44"/>
                    <a:pt x="127" y="44"/>
                  </a:cubicBezTo>
                  <a:cubicBezTo>
                    <a:pt x="132" y="44"/>
                    <a:pt x="136" y="40"/>
                    <a:pt x="136" y="34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6" y="5"/>
                    <a:pt x="132" y="0"/>
                    <a:pt x="1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261" name="Freeform 45">
              <a:extLst>
                <a:ext uri="{FF2B5EF4-FFF2-40B4-BE49-F238E27FC236}">
                  <a16:creationId xmlns:a16="http://schemas.microsoft.com/office/drawing/2014/main" id="{EAB63CA0-EF68-417A-A4FD-D994564E52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0516" y="5681133"/>
              <a:ext cx="731838" cy="1063625"/>
            </a:xfrm>
            <a:custGeom>
              <a:avLst/>
              <a:gdLst>
                <a:gd name="T0" fmla="*/ 136 w 136"/>
                <a:gd name="T1" fmla="*/ 190 h 199"/>
                <a:gd name="T2" fmla="*/ 127 w 136"/>
                <a:gd name="T3" fmla="*/ 199 h 199"/>
                <a:gd name="T4" fmla="*/ 10 w 136"/>
                <a:gd name="T5" fmla="*/ 199 h 199"/>
                <a:gd name="T6" fmla="*/ 0 w 136"/>
                <a:gd name="T7" fmla="*/ 190 h 199"/>
                <a:gd name="T8" fmla="*/ 0 w 136"/>
                <a:gd name="T9" fmla="*/ 9 h 199"/>
                <a:gd name="T10" fmla="*/ 10 w 136"/>
                <a:gd name="T11" fmla="*/ 0 h 199"/>
                <a:gd name="T12" fmla="*/ 127 w 136"/>
                <a:gd name="T13" fmla="*/ 0 h 199"/>
                <a:gd name="T14" fmla="*/ 136 w 136"/>
                <a:gd name="T15" fmla="*/ 9 h 199"/>
                <a:gd name="T16" fmla="*/ 136 w 136"/>
                <a:gd name="T17" fmla="*/ 19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199">
                  <a:moveTo>
                    <a:pt x="136" y="190"/>
                  </a:moveTo>
                  <a:cubicBezTo>
                    <a:pt x="136" y="195"/>
                    <a:pt x="132" y="199"/>
                    <a:pt x="127" y="199"/>
                  </a:cubicBezTo>
                  <a:cubicBezTo>
                    <a:pt x="10" y="199"/>
                    <a:pt x="10" y="199"/>
                    <a:pt x="10" y="199"/>
                  </a:cubicBezTo>
                  <a:cubicBezTo>
                    <a:pt x="4" y="199"/>
                    <a:pt x="0" y="195"/>
                    <a:pt x="0" y="19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2" y="0"/>
                    <a:pt x="136" y="4"/>
                    <a:pt x="136" y="9"/>
                  </a:cubicBezTo>
                  <a:lnTo>
                    <a:pt x="136" y="190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262" name="Freeform 47">
              <a:extLst>
                <a:ext uri="{FF2B5EF4-FFF2-40B4-BE49-F238E27FC236}">
                  <a16:creationId xmlns:a16="http://schemas.microsoft.com/office/drawing/2014/main" id="{C2778E03-BDA9-4F34-8DC8-030A7CF82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7354" y="6476470"/>
              <a:ext cx="544513" cy="171450"/>
            </a:xfrm>
            <a:custGeom>
              <a:avLst/>
              <a:gdLst>
                <a:gd name="T0" fmla="*/ 0 w 101"/>
                <a:gd name="T1" fmla="*/ 23 h 32"/>
                <a:gd name="T2" fmla="*/ 9 w 101"/>
                <a:gd name="T3" fmla="*/ 32 h 32"/>
                <a:gd name="T4" fmla="*/ 91 w 101"/>
                <a:gd name="T5" fmla="*/ 32 h 32"/>
                <a:gd name="T6" fmla="*/ 101 w 101"/>
                <a:gd name="T7" fmla="*/ 23 h 32"/>
                <a:gd name="T8" fmla="*/ 101 w 101"/>
                <a:gd name="T9" fmla="*/ 9 h 32"/>
                <a:gd name="T10" fmla="*/ 91 w 101"/>
                <a:gd name="T11" fmla="*/ 0 h 32"/>
                <a:gd name="T12" fmla="*/ 9 w 101"/>
                <a:gd name="T13" fmla="*/ 0 h 32"/>
                <a:gd name="T14" fmla="*/ 0 w 101"/>
                <a:gd name="T15" fmla="*/ 9 h 32"/>
                <a:gd name="T16" fmla="*/ 0 w 101"/>
                <a:gd name="T17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32">
                  <a:moveTo>
                    <a:pt x="0" y="23"/>
                  </a:moveTo>
                  <a:cubicBezTo>
                    <a:pt x="0" y="28"/>
                    <a:pt x="4" y="32"/>
                    <a:pt x="9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7" y="32"/>
                    <a:pt x="101" y="28"/>
                    <a:pt x="101" y="23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101" y="4"/>
                    <a:pt x="97" y="0"/>
                    <a:pt x="9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263" name="Freeform 66">
              <a:extLst>
                <a:ext uri="{FF2B5EF4-FFF2-40B4-BE49-F238E27FC236}">
                  <a16:creationId xmlns:a16="http://schemas.microsoft.com/office/drawing/2014/main" id="{378DE05C-C820-4FE8-8FF8-9A65B74D33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0516" y="6749520"/>
              <a:ext cx="731838" cy="234950"/>
            </a:xfrm>
            <a:custGeom>
              <a:avLst/>
              <a:gdLst>
                <a:gd name="T0" fmla="*/ 0 w 136"/>
                <a:gd name="T1" fmla="*/ 34 h 44"/>
                <a:gd name="T2" fmla="*/ 10 w 136"/>
                <a:gd name="T3" fmla="*/ 44 h 44"/>
                <a:gd name="T4" fmla="*/ 127 w 136"/>
                <a:gd name="T5" fmla="*/ 44 h 44"/>
                <a:gd name="T6" fmla="*/ 136 w 136"/>
                <a:gd name="T7" fmla="*/ 34 h 44"/>
                <a:gd name="T8" fmla="*/ 136 w 136"/>
                <a:gd name="T9" fmla="*/ 10 h 44"/>
                <a:gd name="T10" fmla="*/ 127 w 136"/>
                <a:gd name="T11" fmla="*/ 0 h 44"/>
                <a:gd name="T12" fmla="*/ 10 w 136"/>
                <a:gd name="T13" fmla="*/ 0 h 44"/>
                <a:gd name="T14" fmla="*/ 0 w 136"/>
                <a:gd name="T15" fmla="*/ 10 h 44"/>
                <a:gd name="T16" fmla="*/ 0 w 136"/>
                <a:gd name="T17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44">
                  <a:moveTo>
                    <a:pt x="0" y="34"/>
                  </a:moveTo>
                  <a:cubicBezTo>
                    <a:pt x="0" y="39"/>
                    <a:pt x="4" y="44"/>
                    <a:pt x="10" y="44"/>
                  </a:cubicBezTo>
                  <a:cubicBezTo>
                    <a:pt x="127" y="44"/>
                    <a:pt x="127" y="44"/>
                    <a:pt x="127" y="44"/>
                  </a:cubicBezTo>
                  <a:cubicBezTo>
                    <a:pt x="132" y="44"/>
                    <a:pt x="136" y="39"/>
                    <a:pt x="136" y="34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6" y="4"/>
                    <a:pt x="132" y="0"/>
                    <a:pt x="1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264" name="Freeform 68">
              <a:extLst>
                <a:ext uri="{FF2B5EF4-FFF2-40B4-BE49-F238E27FC236}">
                  <a16:creationId xmlns:a16="http://schemas.microsoft.com/office/drawing/2014/main" id="{8F7D5260-1DF3-4522-9D86-D21DF08A6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4041" y="7006695"/>
              <a:ext cx="468313" cy="384175"/>
            </a:xfrm>
            <a:custGeom>
              <a:avLst/>
              <a:gdLst>
                <a:gd name="T0" fmla="*/ 33 w 87"/>
                <a:gd name="T1" fmla="*/ 72 h 72"/>
                <a:gd name="T2" fmla="*/ 79 w 87"/>
                <a:gd name="T3" fmla="*/ 72 h 72"/>
                <a:gd name="T4" fmla="*/ 87 w 87"/>
                <a:gd name="T5" fmla="*/ 64 h 72"/>
                <a:gd name="T6" fmla="*/ 87 w 87"/>
                <a:gd name="T7" fmla="*/ 8 h 72"/>
                <a:gd name="T8" fmla="*/ 79 w 87"/>
                <a:gd name="T9" fmla="*/ 0 h 72"/>
                <a:gd name="T10" fmla="*/ 33 w 87"/>
                <a:gd name="T11" fmla="*/ 0 h 72"/>
                <a:gd name="T12" fmla="*/ 0 w 87"/>
                <a:gd name="T13" fmla="*/ 33 h 72"/>
                <a:gd name="T14" fmla="*/ 0 w 87"/>
                <a:gd name="T15" fmla="*/ 39 h 72"/>
                <a:gd name="T16" fmla="*/ 33 w 87"/>
                <a:gd name="T1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72">
                  <a:moveTo>
                    <a:pt x="33" y="72"/>
                  </a:moveTo>
                  <a:cubicBezTo>
                    <a:pt x="79" y="72"/>
                    <a:pt x="79" y="72"/>
                    <a:pt x="79" y="72"/>
                  </a:cubicBezTo>
                  <a:cubicBezTo>
                    <a:pt x="84" y="72"/>
                    <a:pt x="87" y="68"/>
                    <a:pt x="87" y="64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3"/>
                    <a:pt x="84" y="0"/>
                    <a:pt x="79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4"/>
                    <a:pt x="0" y="3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57"/>
                    <a:pt x="15" y="72"/>
                    <a:pt x="33" y="7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265" name="Freeform 69">
              <a:extLst>
                <a:ext uri="{FF2B5EF4-FFF2-40B4-BE49-F238E27FC236}">
                  <a16:creationId xmlns:a16="http://schemas.microsoft.com/office/drawing/2014/main" id="{CF0F133F-C4A4-4003-984A-0EB7574E5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4879" y="7171795"/>
              <a:ext cx="58738" cy="58738"/>
            </a:xfrm>
            <a:custGeom>
              <a:avLst/>
              <a:gdLst>
                <a:gd name="T0" fmla="*/ 8 w 11"/>
                <a:gd name="T1" fmla="*/ 0 h 11"/>
                <a:gd name="T2" fmla="*/ 5 w 11"/>
                <a:gd name="T3" fmla="*/ 0 h 11"/>
                <a:gd name="T4" fmla="*/ 5 w 11"/>
                <a:gd name="T5" fmla="*/ 0 h 11"/>
                <a:gd name="T6" fmla="*/ 0 w 11"/>
                <a:gd name="T7" fmla="*/ 6 h 11"/>
                <a:gd name="T8" fmla="*/ 0 w 11"/>
                <a:gd name="T9" fmla="*/ 8 h 11"/>
                <a:gd name="T10" fmla="*/ 5 w 11"/>
                <a:gd name="T11" fmla="*/ 11 h 11"/>
                <a:gd name="T12" fmla="*/ 5 w 11"/>
                <a:gd name="T13" fmla="*/ 11 h 11"/>
                <a:gd name="T14" fmla="*/ 8 w 11"/>
                <a:gd name="T15" fmla="*/ 11 h 11"/>
                <a:gd name="T16" fmla="*/ 10 w 11"/>
                <a:gd name="T17" fmla="*/ 8 h 11"/>
                <a:gd name="T18" fmla="*/ 11 w 11"/>
                <a:gd name="T19" fmla="*/ 6 h 11"/>
                <a:gd name="T20" fmla="*/ 8 w 11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1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1" y="10"/>
                    <a:pt x="3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10" y="9"/>
                    <a:pt x="10" y="8"/>
                  </a:cubicBezTo>
                  <a:cubicBezTo>
                    <a:pt x="11" y="7"/>
                    <a:pt x="11" y="6"/>
                    <a:pt x="11" y="6"/>
                  </a:cubicBezTo>
                  <a:cubicBezTo>
                    <a:pt x="11" y="3"/>
                    <a:pt x="8" y="0"/>
                    <a:pt x="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266" name="Freeform 70">
              <a:extLst>
                <a:ext uri="{FF2B5EF4-FFF2-40B4-BE49-F238E27FC236}">
                  <a16:creationId xmlns:a16="http://schemas.microsoft.com/office/drawing/2014/main" id="{86DBC3E5-3ED3-41F8-9F8E-A0DCDBE55A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4879" y="7214658"/>
              <a:ext cx="53975" cy="15875"/>
            </a:xfrm>
            <a:custGeom>
              <a:avLst/>
              <a:gdLst>
                <a:gd name="T0" fmla="*/ 0 w 10"/>
                <a:gd name="T1" fmla="*/ 0 h 3"/>
                <a:gd name="T2" fmla="*/ 5 w 10"/>
                <a:gd name="T3" fmla="*/ 3 h 3"/>
                <a:gd name="T4" fmla="*/ 5 w 10"/>
                <a:gd name="T5" fmla="*/ 3 h 3"/>
                <a:gd name="T6" fmla="*/ 8 w 10"/>
                <a:gd name="T7" fmla="*/ 3 h 3"/>
                <a:gd name="T8" fmla="*/ 10 w 10"/>
                <a:gd name="T9" fmla="*/ 0 h 3"/>
                <a:gd name="T10" fmla="*/ 0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0"/>
                  </a:moveTo>
                  <a:cubicBezTo>
                    <a:pt x="1" y="2"/>
                    <a:pt x="3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10" y="1"/>
                    <a:pt x="1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267" name="Oval 71">
              <a:extLst>
                <a:ext uri="{FF2B5EF4-FFF2-40B4-BE49-F238E27FC236}">
                  <a16:creationId xmlns:a16="http://schemas.microsoft.com/office/drawing/2014/main" id="{D15F0BD1-F77E-4C76-B99C-08BD792B47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1866" y="7167033"/>
              <a:ext cx="69850" cy="69850"/>
            </a:xfrm>
            <a:prstGeom prst="ellipse">
              <a:avLst/>
            </a:prstGeom>
            <a:solidFill>
              <a:srgbClr val="6E72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268" name="Oval 72">
              <a:extLst>
                <a:ext uri="{FF2B5EF4-FFF2-40B4-BE49-F238E27FC236}">
                  <a16:creationId xmlns:a16="http://schemas.microsoft.com/office/drawing/2014/main" id="{43EA0456-7D9E-4CE6-B9A9-936E3CF94D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1866" y="7167033"/>
              <a:ext cx="69850" cy="69850"/>
            </a:xfrm>
            <a:prstGeom prst="ellipse">
              <a:avLst/>
            </a:prstGeom>
            <a:solidFill>
              <a:schemeClr val="tx1">
                <a:lumMod val="85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269" name="Oval 73">
              <a:extLst>
                <a:ext uri="{FF2B5EF4-FFF2-40B4-BE49-F238E27FC236}">
                  <a16:creationId xmlns:a16="http://schemas.microsoft.com/office/drawing/2014/main" id="{5517380D-EC2C-43DC-B458-741F34A5AE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7741" y="7178145"/>
              <a:ext cx="42863" cy="47625"/>
            </a:xfrm>
            <a:prstGeom prst="ellipse">
              <a:avLst/>
            </a:prstGeom>
            <a:solidFill>
              <a:srgbClr val="60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270" name="Oval 74">
              <a:extLst>
                <a:ext uri="{FF2B5EF4-FFF2-40B4-BE49-F238E27FC236}">
                  <a16:creationId xmlns:a16="http://schemas.microsoft.com/office/drawing/2014/main" id="{C17E628D-C42E-4C5C-AF00-BE696D7D20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7741" y="7178145"/>
              <a:ext cx="42863" cy="47625"/>
            </a:xfrm>
            <a:prstGeom prst="ellipse">
              <a:avLst/>
            </a:prstGeom>
            <a:solidFill>
              <a:schemeClr val="tx1">
                <a:lumMod val="95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271" name="Oval 41">
              <a:extLst>
                <a:ext uri="{FF2B5EF4-FFF2-40B4-BE49-F238E27FC236}">
                  <a16:creationId xmlns:a16="http://schemas.microsoft.com/office/drawing/2014/main" id="{B657F766-41F8-4EDB-9427-6D4345881E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3701" y="5540005"/>
              <a:ext cx="46014" cy="4571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272" name="Oval 41">
              <a:extLst>
                <a:ext uri="{FF2B5EF4-FFF2-40B4-BE49-F238E27FC236}">
                  <a16:creationId xmlns:a16="http://schemas.microsoft.com/office/drawing/2014/main" id="{3694B0E6-7276-4265-ACFF-07478C4F21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4714" y="5540005"/>
              <a:ext cx="46014" cy="4571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</p:grpSp>
      <p:grpSp>
        <p:nvGrpSpPr>
          <p:cNvPr id="363" name="Group 362">
            <a:extLst>
              <a:ext uri="{FF2B5EF4-FFF2-40B4-BE49-F238E27FC236}">
                <a16:creationId xmlns:a16="http://schemas.microsoft.com/office/drawing/2014/main" id="{487ED281-CD4E-4E78-AEAA-402B3B92A053}"/>
              </a:ext>
            </a:extLst>
          </p:cNvPr>
          <p:cNvGrpSpPr/>
          <p:nvPr/>
        </p:nvGrpSpPr>
        <p:grpSpPr>
          <a:xfrm>
            <a:off x="11519608" y="5651380"/>
            <a:ext cx="915985" cy="1343145"/>
            <a:chOff x="7742940" y="9595076"/>
            <a:chExt cx="1012665" cy="1484910"/>
          </a:xfrm>
        </p:grpSpPr>
        <p:grpSp>
          <p:nvGrpSpPr>
            <p:cNvPr id="364" name="Group 363">
              <a:extLst>
                <a:ext uri="{FF2B5EF4-FFF2-40B4-BE49-F238E27FC236}">
                  <a16:creationId xmlns:a16="http://schemas.microsoft.com/office/drawing/2014/main" id="{669C5C62-898C-4B3B-8637-D619A49F7BA4}"/>
                </a:ext>
              </a:extLst>
            </p:cNvPr>
            <p:cNvGrpSpPr/>
            <p:nvPr userDrawn="1"/>
          </p:nvGrpSpPr>
          <p:grpSpPr>
            <a:xfrm flipH="1">
              <a:off x="7742940" y="9595076"/>
              <a:ext cx="847595" cy="1484910"/>
              <a:chOff x="6049963" y="5249863"/>
              <a:chExt cx="415925" cy="728663"/>
            </a:xfrm>
          </p:grpSpPr>
          <p:sp>
            <p:nvSpPr>
              <p:cNvPr id="374" name="Rectangle 373">
                <a:extLst>
                  <a:ext uri="{FF2B5EF4-FFF2-40B4-BE49-F238E27FC236}">
                    <a16:creationId xmlns:a16="http://schemas.microsoft.com/office/drawing/2014/main" id="{7ED97F59-EFF8-4D6A-9C62-D4C515C72D9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049963" y="5746750"/>
                <a:ext cx="292100" cy="231775"/>
              </a:xfrm>
              <a:prstGeom prst="rect">
                <a:avLst/>
              </a:prstGeom>
              <a:solidFill>
                <a:srgbClr val="0078D7">
                  <a:lumMod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51304">
                  <a:defRPr/>
                </a:pPr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375" name="Freeform 383">
                <a:extLst>
                  <a:ext uri="{FF2B5EF4-FFF2-40B4-BE49-F238E27FC236}">
                    <a16:creationId xmlns:a16="http://schemas.microsoft.com/office/drawing/2014/main" id="{64A5EE47-C34E-4B7D-8149-57EEE5B810C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16650" y="5326063"/>
                <a:ext cx="249238" cy="652463"/>
              </a:xfrm>
              <a:custGeom>
                <a:avLst/>
                <a:gdLst>
                  <a:gd name="T0" fmla="*/ 0 w 157"/>
                  <a:gd name="T1" fmla="*/ 0 h 411"/>
                  <a:gd name="T2" fmla="*/ 157 w 157"/>
                  <a:gd name="T3" fmla="*/ 0 h 411"/>
                  <a:gd name="T4" fmla="*/ 157 w 157"/>
                  <a:gd name="T5" fmla="*/ 411 h 411"/>
                  <a:gd name="T6" fmla="*/ 0 w 157"/>
                  <a:gd name="T7" fmla="*/ 411 h 411"/>
                  <a:gd name="T8" fmla="*/ 0 w 157"/>
                  <a:gd name="T9" fmla="*/ 268 h 411"/>
                  <a:gd name="T10" fmla="*/ 0 w 157"/>
                  <a:gd name="T11" fmla="*/ 0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7" h="411">
                    <a:moveTo>
                      <a:pt x="0" y="0"/>
                    </a:moveTo>
                    <a:lnTo>
                      <a:pt x="157" y="0"/>
                    </a:lnTo>
                    <a:lnTo>
                      <a:pt x="157" y="411"/>
                    </a:lnTo>
                    <a:lnTo>
                      <a:pt x="0" y="411"/>
                    </a:lnTo>
                    <a:lnTo>
                      <a:pt x="0" y="2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8D7">
                  <a:lumMod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51304">
                  <a:defRPr/>
                </a:pPr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376" name="Rectangle 375">
                <a:extLst>
                  <a:ext uri="{FF2B5EF4-FFF2-40B4-BE49-F238E27FC236}">
                    <a16:creationId xmlns:a16="http://schemas.microsoft.com/office/drawing/2014/main" id="{E8ED8921-81BF-4C9F-B688-4BFD1E9C064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302375" y="5375275"/>
                <a:ext cx="25400" cy="44450"/>
              </a:xfrm>
              <a:prstGeom prst="rect">
                <a:avLst/>
              </a:prstGeom>
              <a:solidFill>
                <a:srgbClr val="FF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51304">
                  <a:defRPr/>
                </a:pPr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377" name="Rectangle 376">
                <a:extLst>
                  <a:ext uri="{FF2B5EF4-FFF2-40B4-BE49-F238E27FC236}">
                    <a16:creationId xmlns:a16="http://schemas.microsoft.com/office/drawing/2014/main" id="{EEEA777E-2C51-4FDF-A0DE-E32FD7276A7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354763" y="5375275"/>
                <a:ext cx="25400" cy="44450"/>
              </a:xfrm>
              <a:prstGeom prst="rect">
                <a:avLst/>
              </a:prstGeom>
              <a:solidFill>
                <a:srgbClr val="007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51304">
                  <a:defRPr/>
                </a:pPr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378" name="Rectangle 377">
                <a:extLst>
                  <a:ext uri="{FF2B5EF4-FFF2-40B4-BE49-F238E27FC236}">
                    <a16:creationId xmlns:a16="http://schemas.microsoft.com/office/drawing/2014/main" id="{6A3D25F3-E358-42B3-8794-F6041A0654F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354763" y="5443538"/>
                <a:ext cx="25400" cy="44450"/>
              </a:xfrm>
              <a:prstGeom prst="rect">
                <a:avLst/>
              </a:prstGeom>
              <a:solidFill>
                <a:srgbClr val="007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51304">
                  <a:defRPr/>
                </a:pPr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379" name="Rectangle 378">
                <a:extLst>
                  <a:ext uri="{FF2B5EF4-FFF2-40B4-BE49-F238E27FC236}">
                    <a16:creationId xmlns:a16="http://schemas.microsoft.com/office/drawing/2014/main" id="{640914DD-C72A-44CB-887D-95ABBEA7EA3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248400" y="5513388"/>
                <a:ext cx="26988" cy="44450"/>
              </a:xfrm>
              <a:prstGeom prst="rect">
                <a:avLst/>
              </a:prstGeom>
              <a:solidFill>
                <a:srgbClr val="007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51304">
                  <a:defRPr/>
                </a:pPr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380" name="Rectangle 379">
                <a:extLst>
                  <a:ext uri="{FF2B5EF4-FFF2-40B4-BE49-F238E27FC236}">
                    <a16:creationId xmlns:a16="http://schemas.microsoft.com/office/drawing/2014/main" id="{0591C611-D489-42AD-86AB-AF647309CCB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302375" y="5581650"/>
                <a:ext cx="25400" cy="49213"/>
              </a:xfrm>
              <a:prstGeom prst="rect">
                <a:avLst/>
              </a:prstGeom>
              <a:solidFill>
                <a:srgbClr val="007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51304">
                  <a:defRPr/>
                </a:pPr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381" name="Rectangle 380">
                <a:extLst>
                  <a:ext uri="{FF2B5EF4-FFF2-40B4-BE49-F238E27FC236}">
                    <a16:creationId xmlns:a16="http://schemas.microsoft.com/office/drawing/2014/main" id="{F9C0D9A7-E714-4968-BC5E-B23095FD1F2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354763" y="5581650"/>
                <a:ext cx="25400" cy="49213"/>
              </a:xfrm>
              <a:prstGeom prst="rect">
                <a:avLst/>
              </a:prstGeom>
              <a:solidFill>
                <a:srgbClr val="007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51304">
                  <a:defRPr/>
                </a:pPr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382" name="Rectangle 381">
                <a:extLst>
                  <a:ext uri="{FF2B5EF4-FFF2-40B4-BE49-F238E27FC236}">
                    <a16:creationId xmlns:a16="http://schemas.microsoft.com/office/drawing/2014/main" id="{DAA483EB-2C90-4300-B2B8-264419E579D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354763" y="5651500"/>
                <a:ext cx="25400" cy="47625"/>
              </a:xfrm>
              <a:prstGeom prst="rect">
                <a:avLst/>
              </a:prstGeom>
              <a:solidFill>
                <a:srgbClr val="007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51304">
                  <a:defRPr/>
                </a:pPr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383" name="Rectangle 382">
                <a:extLst>
                  <a:ext uri="{FF2B5EF4-FFF2-40B4-BE49-F238E27FC236}">
                    <a16:creationId xmlns:a16="http://schemas.microsoft.com/office/drawing/2014/main" id="{BFF13440-CC3D-4030-A5D4-92F4384131E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10325" y="5651500"/>
                <a:ext cx="23813" cy="47625"/>
              </a:xfrm>
              <a:prstGeom prst="rect">
                <a:avLst/>
              </a:prstGeom>
              <a:solidFill>
                <a:srgbClr val="007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51304">
                  <a:defRPr/>
                </a:pPr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384" name="Rectangle 383">
                <a:extLst>
                  <a:ext uri="{FF2B5EF4-FFF2-40B4-BE49-F238E27FC236}">
                    <a16:creationId xmlns:a16="http://schemas.microsoft.com/office/drawing/2014/main" id="{065D41D9-162A-4D31-9F72-0F2C55801CE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248400" y="5719763"/>
                <a:ext cx="26988" cy="47625"/>
              </a:xfrm>
              <a:prstGeom prst="rect">
                <a:avLst/>
              </a:prstGeom>
              <a:solidFill>
                <a:srgbClr val="007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51304">
                  <a:defRPr/>
                </a:pPr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385" name="Rectangle 384">
                <a:extLst>
                  <a:ext uri="{FF2B5EF4-FFF2-40B4-BE49-F238E27FC236}">
                    <a16:creationId xmlns:a16="http://schemas.microsoft.com/office/drawing/2014/main" id="{C4DCD26A-E718-4A3E-95FA-81402039F9D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302375" y="5719763"/>
                <a:ext cx="25400" cy="47625"/>
              </a:xfrm>
              <a:prstGeom prst="rect">
                <a:avLst/>
              </a:prstGeom>
              <a:solidFill>
                <a:srgbClr val="007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51304">
                  <a:defRPr/>
                </a:pPr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386" name="Rectangle 385">
                <a:extLst>
                  <a:ext uri="{FF2B5EF4-FFF2-40B4-BE49-F238E27FC236}">
                    <a16:creationId xmlns:a16="http://schemas.microsoft.com/office/drawing/2014/main" id="{37C59222-873E-47CA-A86C-DE9631BCF77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067425" y="5792788"/>
                <a:ext cx="23813" cy="44450"/>
              </a:xfrm>
              <a:prstGeom prst="rect">
                <a:avLst/>
              </a:prstGeom>
              <a:solidFill>
                <a:srgbClr val="007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51304">
                  <a:defRPr/>
                </a:pPr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387" name="Rectangle 386">
                <a:extLst>
                  <a:ext uri="{FF2B5EF4-FFF2-40B4-BE49-F238E27FC236}">
                    <a16:creationId xmlns:a16="http://schemas.microsoft.com/office/drawing/2014/main" id="{7D3C52C0-CADC-4222-8785-4B1D41F3268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354763" y="5281613"/>
                <a:ext cx="79375" cy="44450"/>
              </a:xfrm>
              <a:prstGeom prst="rect">
                <a:avLst/>
              </a:prstGeom>
              <a:solidFill>
                <a:srgbClr val="0078D7">
                  <a:lumMod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51304">
                  <a:defRPr/>
                </a:pPr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388" name="Rectangle 387">
                <a:extLst>
                  <a:ext uri="{FF2B5EF4-FFF2-40B4-BE49-F238E27FC236}">
                    <a16:creationId xmlns:a16="http://schemas.microsoft.com/office/drawing/2014/main" id="{DE82D564-0897-4629-B02B-73BB99F864F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275388" y="5249863"/>
                <a:ext cx="14288" cy="76200"/>
              </a:xfrm>
              <a:prstGeom prst="rect">
                <a:avLst/>
              </a:prstGeom>
              <a:solidFill>
                <a:srgbClr val="0078D7">
                  <a:lumMod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51304">
                  <a:defRPr/>
                </a:pPr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389" name="Rectangle 388">
                <a:extLst>
                  <a:ext uri="{FF2B5EF4-FFF2-40B4-BE49-F238E27FC236}">
                    <a16:creationId xmlns:a16="http://schemas.microsoft.com/office/drawing/2014/main" id="{ACAE89B7-BE50-4B72-8984-1FC8B37C546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354763" y="5719763"/>
                <a:ext cx="25400" cy="476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51304">
                  <a:defRPr/>
                </a:pPr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390" name="Rectangle 389">
                <a:extLst>
                  <a:ext uri="{FF2B5EF4-FFF2-40B4-BE49-F238E27FC236}">
                    <a16:creationId xmlns:a16="http://schemas.microsoft.com/office/drawing/2014/main" id="{4BB4697A-50B8-4C16-B89A-137746F375F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10325" y="5719763"/>
                <a:ext cx="23813" cy="476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51304">
                  <a:defRPr/>
                </a:pPr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391" name="Rectangle 390">
                <a:extLst>
                  <a:ext uri="{FF2B5EF4-FFF2-40B4-BE49-F238E27FC236}">
                    <a16:creationId xmlns:a16="http://schemas.microsoft.com/office/drawing/2014/main" id="{D8BD8341-54FD-42E7-9F82-559BB332D0C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067425" y="5861051"/>
                <a:ext cx="23813" cy="444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51304">
                  <a:defRPr/>
                </a:pPr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</p:grpSp>
        <p:grpSp>
          <p:nvGrpSpPr>
            <p:cNvPr id="365" name="Group 364">
              <a:extLst>
                <a:ext uri="{FF2B5EF4-FFF2-40B4-BE49-F238E27FC236}">
                  <a16:creationId xmlns:a16="http://schemas.microsoft.com/office/drawing/2014/main" id="{F8CD044E-B06B-453E-B0AA-49FDCEF16DFF}"/>
                </a:ext>
              </a:extLst>
            </p:cNvPr>
            <p:cNvGrpSpPr/>
            <p:nvPr/>
          </p:nvGrpSpPr>
          <p:grpSpPr>
            <a:xfrm flipH="1">
              <a:off x="8361243" y="9975969"/>
              <a:ext cx="394362" cy="1104017"/>
              <a:chOff x="7518401" y="5304594"/>
              <a:chExt cx="241300" cy="675520"/>
            </a:xfrm>
          </p:grpSpPr>
          <p:sp>
            <p:nvSpPr>
              <p:cNvPr id="366" name="Rectangle 365">
                <a:extLst>
                  <a:ext uri="{FF2B5EF4-FFF2-40B4-BE49-F238E27FC236}">
                    <a16:creationId xmlns:a16="http://schemas.microsoft.com/office/drawing/2014/main" id="{4BAB5BD7-A7ED-48DF-9961-B61DA04EEB5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7518401" y="5373688"/>
                <a:ext cx="241300" cy="606425"/>
              </a:xfrm>
              <a:prstGeom prst="rect">
                <a:avLst/>
              </a:prstGeom>
              <a:solidFill>
                <a:srgbClr val="00BC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51304">
                  <a:defRPr/>
                </a:pPr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367" name="Rectangle 366">
                <a:extLst>
                  <a:ext uri="{FF2B5EF4-FFF2-40B4-BE49-F238E27FC236}">
                    <a16:creationId xmlns:a16="http://schemas.microsoft.com/office/drawing/2014/main" id="{F4BF781E-2203-4932-952E-F6FE33F5C74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7550151" y="5304594"/>
                <a:ext cx="177800" cy="69095"/>
              </a:xfrm>
              <a:prstGeom prst="rect">
                <a:avLst/>
              </a:prstGeom>
              <a:solidFill>
                <a:srgbClr val="00BC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51304">
                  <a:defRPr/>
                </a:pPr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368" name="Rectangle 367">
                <a:extLst>
                  <a:ext uri="{FF2B5EF4-FFF2-40B4-BE49-F238E27FC236}">
                    <a16:creationId xmlns:a16="http://schemas.microsoft.com/office/drawing/2014/main" id="{B0303B18-982C-4E9A-883F-F655D2DBCE5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7553326" y="5416551"/>
                <a:ext cx="25400" cy="563563"/>
              </a:xfrm>
              <a:prstGeom prst="rect">
                <a:avLst/>
              </a:prstGeom>
              <a:solidFill>
                <a:srgbClr val="006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51304">
                  <a:defRPr/>
                </a:pPr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369" name="Rectangle 368">
                <a:extLst>
                  <a:ext uri="{FF2B5EF4-FFF2-40B4-BE49-F238E27FC236}">
                    <a16:creationId xmlns:a16="http://schemas.microsoft.com/office/drawing/2014/main" id="{EC68A9EA-9732-4817-B051-6B02D175E50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7602538" y="5416551"/>
                <a:ext cx="23813" cy="563563"/>
              </a:xfrm>
              <a:prstGeom prst="rect">
                <a:avLst/>
              </a:prstGeom>
              <a:solidFill>
                <a:srgbClr val="006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51304">
                  <a:defRPr/>
                </a:pPr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370" name="Rectangle 369">
                <a:extLst>
                  <a:ext uri="{FF2B5EF4-FFF2-40B4-BE49-F238E27FC236}">
                    <a16:creationId xmlns:a16="http://schemas.microsoft.com/office/drawing/2014/main" id="{F2368415-184C-4B93-8DC0-14E3CDC462C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7651751" y="5416551"/>
                <a:ext cx="23813" cy="563563"/>
              </a:xfrm>
              <a:prstGeom prst="rect">
                <a:avLst/>
              </a:prstGeom>
              <a:solidFill>
                <a:srgbClr val="006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51304">
                  <a:defRPr/>
                </a:pPr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371" name="Rectangle 370">
                <a:extLst>
                  <a:ext uri="{FF2B5EF4-FFF2-40B4-BE49-F238E27FC236}">
                    <a16:creationId xmlns:a16="http://schemas.microsoft.com/office/drawing/2014/main" id="{09B6563A-6C80-4884-B9EB-0435A33571A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7699376" y="5416551"/>
                <a:ext cx="25400" cy="563563"/>
              </a:xfrm>
              <a:prstGeom prst="rect">
                <a:avLst/>
              </a:prstGeom>
              <a:solidFill>
                <a:srgbClr val="006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51304">
                  <a:defRPr/>
                </a:pPr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372" name="Rectangle 371">
                <a:extLst>
                  <a:ext uri="{FF2B5EF4-FFF2-40B4-BE49-F238E27FC236}">
                    <a16:creationId xmlns:a16="http://schemas.microsoft.com/office/drawing/2014/main" id="{77D00F1E-E2E9-425D-83F1-DA7046832F9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7550151" y="5304594"/>
                <a:ext cx="177800" cy="17463"/>
              </a:xfrm>
              <a:prstGeom prst="rect">
                <a:avLst/>
              </a:prstGeom>
              <a:solidFill>
                <a:srgbClr val="40CD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51304">
                  <a:defRPr/>
                </a:pPr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373" name="Rectangle 372">
                <a:extLst>
                  <a:ext uri="{FF2B5EF4-FFF2-40B4-BE49-F238E27FC236}">
                    <a16:creationId xmlns:a16="http://schemas.microsoft.com/office/drawing/2014/main" id="{BD52518D-8CB7-4032-8C7F-3D6FBF9B586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7518401" y="5356226"/>
                <a:ext cx="241300" cy="17463"/>
              </a:xfrm>
              <a:prstGeom prst="rect">
                <a:avLst/>
              </a:prstGeom>
              <a:solidFill>
                <a:srgbClr val="40CD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66371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32742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99113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65484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3185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98226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64597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730969" algn="l" defTabSz="93274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51304">
                  <a:defRPr/>
                </a:pPr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</p:grpSp>
      </p:grpSp>
      <p:grpSp>
        <p:nvGrpSpPr>
          <p:cNvPr id="392" name="Group 391">
            <a:extLst>
              <a:ext uri="{FF2B5EF4-FFF2-40B4-BE49-F238E27FC236}">
                <a16:creationId xmlns:a16="http://schemas.microsoft.com/office/drawing/2014/main" id="{A47627F1-6B34-423D-8E43-91658088A8FC}"/>
              </a:ext>
            </a:extLst>
          </p:cNvPr>
          <p:cNvGrpSpPr/>
          <p:nvPr/>
        </p:nvGrpSpPr>
        <p:grpSpPr>
          <a:xfrm>
            <a:off x="882" y="6122159"/>
            <a:ext cx="2799097" cy="882728"/>
            <a:chOff x="0" y="6002662"/>
            <a:chExt cx="2744462" cy="865498"/>
          </a:xfrm>
        </p:grpSpPr>
        <p:grpSp>
          <p:nvGrpSpPr>
            <p:cNvPr id="393" name="Group 392">
              <a:extLst>
                <a:ext uri="{FF2B5EF4-FFF2-40B4-BE49-F238E27FC236}">
                  <a16:creationId xmlns:a16="http://schemas.microsoft.com/office/drawing/2014/main" id="{50FB7ABD-4E50-4F03-93C6-BE937485BB55}"/>
                </a:ext>
              </a:extLst>
            </p:cNvPr>
            <p:cNvGrpSpPr/>
            <p:nvPr/>
          </p:nvGrpSpPr>
          <p:grpSpPr>
            <a:xfrm flipH="1">
              <a:off x="0" y="6039805"/>
              <a:ext cx="1018193" cy="818195"/>
              <a:chOff x="11693671" y="6275387"/>
              <a:chExt cx="742805" cy="596900"/>
            </a:xfrm>
          </p:grpSpPr>
          <p:sp>
            <p:nvSpPr>
              <p:cNvPr id="395" name="Freeform: Shape 394">
                <a:extLst>
                  <a:ext uri="{FF2B5EF4-FFF2-40B4-BE49-F238E27FC236}">
                    <a16:creationId xmlns:a16="http://schemas.microsoft.com/office/drawing/2014/main" id="{10501F8A-2712-4F30-B071-C19A2F0139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93671" y="6551612"/>
                <a:ext cx="742805" cy="320675"/>
              </a:xfrm>
              <a:custGeom>
                <a:avLst/>
                <a:gdLst>
                  <a:gd name="connsiteX0" fmla="*/ 581819 w 742805"/>
                  <a:gd name="connsiteY0" fmla="*/ 0 h 320675"/>
                  <a:gd name="connsiteX1" fmla="*/ 672444 w 742805"/>
                  <a:gd name="connsiteY1" fmla="*/ 5859 h 320675"/>
                  <a:gd name="connsiteX2" fmla="*/ 742805 w 742805"/>
                  <a:gd name="connsiteY2" fmla="*/ 19687 h 320675"/>
                  <a:gd name="connsiteX3" fmla="*/ 742805 w 742805"/>
                  <a:gd name="connsiteY3" fmla="*/ 320675 h 320675"/>
                  <a:gd name="connsiteX4" fmla="*/ 0 w 742805"/>
                  <a:gd name="connsiteY4" fmla="*/ 320675 h 320675"/>
                  <a:gd name="connsiteX5" fmla="*/ 581819 w 742805"/>
                  <a:gd name="connsiteY5" fmla="*/ 0 h 320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2805" h="320675">
                    <a:moveTo>
                      <a:pt x="581819" y="0"/>
                    </a:moveTo>
                    <a:cubicBezTo>
                      <a:pt x="612555" y="0"/>
                      <a:pt x="642804" y="1994"/>
                      <a:pt x="672444" y="5859"/>
                    </a:cubicBezTo>
                    <a:lnTo>
                      <a:pt x="742805" y="19687"/>
                    </a:lnTo>
                    <a:lnTo>
                      <a:pt x="742805" y="320675"/>
                    </a:lnTo>
                    <a:lnTo>
                      <a:pt x="0" y="320675"/>
                    </a:lnTo>
                    <a:cubicBezTo>
                      <a:pt x="121212" y="127581"/>
                      <a:pt x="335931" y="0"/>
                      <a:pt x="581819" y="0"/>
                    </a:cubicBezTo>
                    <a:close/>
                  </a:path>
                </a:pathLst>
              </a:custGeom>
              <a:solidFill>
                <a:srgbClr val="BAD8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951304">
                  <a:defRPr/>
                </a:pPr>
                <a:endParaRPr lang="en-US" sz="1836" kern="0">
                  <a:solidFill>
                    <a:srgbClr val="353535"/>
                  </a:solidFill>
                  <a:latin typeface="Segoe UI Semilight"/>
                </a:endParaRPr>
              </a:p>
            </p:txBody>
          </p:sp>
          <p:sp>
            <p:nvSpPr>
              <p:cNvPr id="396" name="Freeform 312">
                <a:extLst>
                  <a:ext uri="{FF2B5EF4-FFF2-40B4-BE49-F238E27FC236}">
                    <a16:creationId xmlns:a16="http://schemas.microsoft.com/office/drawing/2014/main" id="{8032FB97-D12D-4042-870D-ED4F5F588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28543" y="6275387"/>
                <a:ext cx="295275" cy="538163"/>
              </a:xfrm>
              <a:custGeom>
                <a:avLst/>
                <a:gdLst>
                  <a:gd name="T0" fmla="*/ 92 w 186"/>
                  <a:gd name="T1" fmla="*/ 0 h 339"/>
                  <a:gd name="T2" fmla="*/ 0 w 186"/>
                  <a:gd name="T3" fmla="*/ 339 h 339"/>
                  <a:gd name="T4" fmla="*/ 186 w 186"/>
                  <a:gd name="T5" fmla="*/ 339 h 339"/>
                  <a:gd name="T6" fmla="*/ 92 w 186"/>
                  <a:gd name="T7" fmla="*/ 0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339">
                    <a:moveTo>
                      <a:pt x="92" y="0"/>
                    </a:moveTo>
                    <a:lnTo>
                      <a:pt x="0" y="339"/>
                    </a:lnTo>
                    <a:lnTo>
                      <a:pt x="186" y="339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007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51304">
                  <a:defRPr/>
                </a:pPr>
                <a:endParaRPr lang="en-US" sz="1836" kern="0">
                  <a:solidFill>
                    <a:srgbClr val="353535"/>
                  </a:solidFill>
                  <a:latin typeface="Segoe UI Semilight"/>
                </a:endParaRPr>
              </a:p>
            </p:txBody>
          </p:sp>
          <p:grpSp>
            <p:nvGrpSpPr>
              <p:cNvPr id="397" name="Group 396">
                <a:extLst>
                  <a:ext uri="{FF2B5EF4-FFF2-40B4-BE49-F238E27FC236}">
                    <a16:creationId xmlns:a16="http://schemas.microsoft.com/office/drawing/2014/main" id="{A352A740-C66E-41DD-98DC-CA5E9A64713D}"/>
                  </a:ext>
                </a:extLst>
              </p:cNvPr>
              <p:cNvGrpSpPr/>
              <p:nvPr/>
            </p:nvGrpSpPr>
            <p:grpSpPr>
              <a:xfrm>
                <a:off x="11846828" y="6362695"/>
                <a:ext cx="138113" cy="393701"/>
                <a:chOff x="11890430" y="6270624"/>
                <a:chExt cx="138113" cy="393701"/>
              </a:xfrm>
            </p:grpSpPr>
            <p:sp>
              <p:nvSpPr>
                <p:cNvPr id="398" name="Freeform 313">
                  <a:extLst>
                    <a:ext uri="{FF2B5EF4-FFF2-40B4-BE49-F238E27FC236}">
                      <a16:creationId xmlns:a16="http://schemas.microsoft.com/office/drawing/2014/main" id="{493A640E-6525-4096-85F0-EC4A823A15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890430" y="6450012"/>
                  <a:ext cx="138113" cy="214313"/>
                </a:xfrm>
                <a:custGeom>
                  <a:avLst/>
                  <a:gdLst>
                    <a:gd name="T0" fmla="*/ 44 w 87"/>
                    <a:gd name="T1" fmla="*/ 0 h 135"/>
                    <a:gd name="T2" fmla="*/ 0 w 87"/>
                    <a:gd name="T3" fmla="*/ 135 h 135"/>
                    <a:gd name="T4" fmla="*/ 87 w 87"/>
                    <a:gd name="T5" fmla="*/ 135 h 135"/>
                    <a:gd name="T6" fmla="*/ 44 w 87"/>
                    <a:gd name="T7" fmla="*/ 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7" h="135">
                      <a:moveTo>
                        <a:pt x="44" y="0"/>
                      </a:moveTo>
                      <a:lnTo>
                        <a:pt x="0" y="135"/>
                      </a:lnTo>
                      <a:lnTo>
                        <a:pt x="87" y="135"/>
                      </a:lnTo>
                      <a:lnTo>
                        <a:pt x="44" y="0"/>
                      </a:lnTo>
                      <a:close/>
                    </a:path>
                  </a:pathLst>
                </a:custGeom>
                <a:solidFill>
                  <a:srgbClr val="2299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51304">
                    <a:defRPr/>
                  </a:pPr>
                  <a:endParaRPr lang="en-US" sz="1836" kern="0">
                    <a:solidFill>
                      <a:srgbClr val="353535"/>
                    </a:solidFill>
                    <a:latin typeface="Segoe UI Semilight"/>
                  </a:endParaRPr>
                </a:p>
              </p:txBody>
            </p:sp>
            <p:sp>
              <p:nvSpPr>
                <p:cNvPr id="399" name="Freeform 314">
                  <a:extLst>
                    <a:ext uri="{FF2B5EF4-FFF2-40B4-BE49-F238E27FC236}">
                      <a16:creationId xmlns:a16="http://schemas.microsoft.com/office/drawing/2014/main" id="{0E49DFA5-2CEC-4D06-81CB-206C4891AF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890430" y="6361112"/>
                  <a:ext cx="138113" cy="214313"/>
                </a:xfrm>
                <a:custGeom>
                  <a:avLst/>
                  <a:gdLst>
                    <a:gd name="T0" fmla="*/ 44 w 87"/>
                    <a:gd name="T1" fmla="*/ 0 h 135"/>
                    <a:gd name="T2" fmla="*/ 0 w 87"/>
                    <a:gd name="T3" fmla="*/ 135 h 135"/>
                    <a:gd name="T4" fmla="*/ 87 w 87"/>
                    <a:gd name="T5" fmla="*/ 135 h 135"/>
                    <a:gd name="T6" fmla="*/ 44 w 87"/>
                    <a:gd name="T7" fmla="*/ 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7" h="135">
                      <a:moveTo>
                        <a:pt x="44" y="0"/>
                      </a:moveTo>
                      <a:lnTo>
                        <a:pt x="0" y="135"/>
                      </a:lnTo>
                      <a:lnTo>
                        <a:pt x="87" y="135"/>
                      </a:lnTo>
                      <a:lnTo>
                        <a:pt x="44" y="0"/>
                      </a:lnTo>
                      <a:close/>
                    </a:path>
                  </a:pathLst>
                </a:custGeom>
                <a:solidFill>
                  <a:srgbClr val="2299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51304">
                    <a:defRPr/>
                  </a:pPr>
                  <a:endParaRPr lang="en-US" sz="1836" kern="0">
                    <a:solidFill>
                      <a:srgbClr val="353535"/>
                    </a:solidFill>
                    <a:latin typeface="Segoe UI Semilight"/>
                  </a:endParaRPr>
                </a:p>
              </p:txBody>
            </p:sp>
            <p:sp>
              <p:nvSpPr>
                <p:cNvPr id="400" name="Freeform 315">
                  <a:extLst>
                    <a:ext uri="{FF2B5EF4-FFF2-40B4-BE49-F238E27FC236}">
                      <a16:creationId xmlns:a16="http://schemas.microsoft.com/office/drawing/2014/main" id="{EFA7A246-1E8E-4DE9-8B74-EF875CCEB8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890430" y="6270624"/>
                  <a:ext cx="138113" cy="214313"/>
                </a:xfrm>
                <a:custGeom>
                  <a:avLst/>
                  <a:gdLst>
                    <a:gd name="T0" fmla="*/ 44 w 87"/>
                    <a:gd name="T1" fmla="*/ 0 h 135"/>
                    <a:gd name="T2" fmla="*/ 0 w 87"/>
                    <a:gd name="T3" fmla="*/ 135 h 135"/>
                    <a:gd name="T4" fmla="*/ 87 w 87"/>
                    <a:gd name="T5" fmla="*/ 135 h 135"/>
                    <a:gd name="T6" fmla="*/ 44 w 87"/>
                    <a:gd name="T7" fmla="*/ 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7" h="135">
                      <a:moveTo>
                        <a:pt x="44" y="0"/>
                      </a:moveTo>
                      <a:lnTo>
                        <a:pt x="0" y="135"/>
                      </a:lnTo>
                      <a:lnTo>
                        <a:pt x="87" y="135"/>
                      </a:lnTo>
                      <a:lnTo>
                        <a:pt x="44" y="0"/>
                      </a:lnTo>
                      <a:close/>
                    </a:path>
                  </a:pathLst>
                </a:custGeom>
                <a:solidFill>
                  <a:srgbClr val="2299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51304">
                    <a:defRPr/>
                  </a:pPr>
                  <a:endParaRPr lang="en-US" sz="1836" kern="0">
                    <a:solidFill>
                      <a:srgbClr val="353535"/>
                    </a:solidFill>
                    <a:latin typeface="Segoe UI Semilight"/>
                  </a:endParaRPr>
                </a:p>
              </p:txBody>
            </p:sp>
          </p:grpSp>
        </p:grpSp>
        <p:pic>
          <p:nvPicPr>
            <p:cNvPr id="394" name="Picture 393">
              <a:extLst>
                <a:ext uri="{FF2B5EF4-FFF2-40B4-BE49-F238E27FC236}">
                  <a16:creationId xmlns:a16="http://schemas.microsoft.com/office/drawing/2014/main" id="{09B0C579-992E-4136-8A09-ED64B82866A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98886" y="6002662"/>
              <a:ext cx="2545576" cy="865498"/>
            </a:xfrm>
            <a:prstGeom prst="rect">
              <a:avLst/>
            </a:prstGeom>
          </p:spPr>
        </p:pic>
      </p:grpSp>
      <p:sp>
        <p:nvSpPr>
          <p:cNvPr id="401" name="Rectangle 400">
            <a:extLst>
              <a:ext uri="{FF2B5EF4-FFF2-40B4-BE49-F238E27FC236}">
                <a16:creationId xmlns:a16="http://schemas.microsoft.com/office/drawing/2014/main" id="{B9D051C2-9D73-495D-A70E-2D415291C8B0}"/>
              </a:ext>
            </a:extLst>
          </p:cNvPr>
          <p:cNvSpPr/>
          <p:nvPr/>
        </p:nvSpPr>
        <p:spPr bwMode="auto">
          <a:xfrm>
            <a:off x="882" y="6883183"/>
            <a:ext cx="12434711" cy="111341"/>
          </a:xfrm>
          <a:prstGeom prst="rect">
            <a:avLst/>
          </a:prstGeom>
          <a:solidFill>
            <a:srgbClr val="35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48" kern="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02" name="Text Placeholder 1">
            <a:extLst>
              <a:ext uri="{FF2B5EF4-FFF2-40B4-BE49-F238E27FC236}">
                <a16:creationId xmlns:a16="http://schemas.microsoft.com/office/drawing/2014/main" id="{0F28F105-3A33-4A32-8D2B-42EECDB6C3A2}"/>
              </a:ext>
            </a:extLst>
          </p:cNvPr>
          <p:cNvSpPr txBox="1">
            <a:spLocks/>
          </p:cNvSpPr>
          <p:nvPr/>
        </p:nvSpPr>
        <p:spPr>
          <a:xfrm>
            <a:off x="534443" y="4819637"/>
            <a:ext cx="4960393" cy="1638706"/>
          </a:xfrm>
          <a:prstGeom prst="rect">
            <a:avLst/>
          </a:prstGeom>
          <a:noFill/>
        </p:spPr>
        <p:txBody>
          <a:bodyPr lIns="0" tIns="93260" bIns="93260">
            <a:noAutofit/>
          </a:bodyPr>
          <a:lstStyle>
            <a:lvl1pPr marL="2286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3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4572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858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144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2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430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2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51304">
              <a:lnSpc>
                <a:spcPct val="100000"/>
              </a:lnSpc>
              <a:spcBef>
                <a:spcPts val="612"/>
              </a:spcBef>
              <a:buNone/>
            </a:pPr>
            <a:r>
              <a:rPr lang="en-US" sz="1428" u="sng" dirty="0">
                <a:solidFill>
                  <a:srgbClr val="FFFFFF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Goals</a:t>
            </a:r>
            <a:endParaRPr lang="en-US" sz="1428" dirty="0">
              <a:solidFill>
                <a:srgbClr val="FFFFFF"/>
              </a:solidFill>
              <a:latin typeface="Segoe UI Semibold" panose="020B07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33149" indent="-171624" defTabSz="951304">
              <a:lnSpc>
                <a:spcPct val="100000"/>
              </a:lnSpc>
              <a:spcBef>
                <a:spcPts val="306"/>
              </a:spcBef>
              <a:buFont typeface="Arial" panose="020B0604020202020204" pitchFamily="34" charset="0"/>
              <a:buChar char="•"/>
            </a:pPr>
            <a:r>
              <a:rPr lang="en-US" sz="1428" dirty="0">
                <a:solidFill>
                  <a:srgbClr val="FFFFFF"/>
                </a:solidFill>
                <a:latin typeface="Segoe UI Light"/>
              </a:rPr>
              <a:t>Start Simple. Add Complexity. No dead-ends.</a:t>
            </a:r>
          </a:p>
          <a:p>
            <a:pPr marL="233149" indent="-171624" defTabSz="951304">
              <a:lnSpc>
                <a:spcPct val="100000"/>
              </a:lnSpc>
              <a:spcBef>
                <a:spcPts val="306"/>
              </a:spcBef>
              <a:buFont typeface="Arial" panose="020B0604020202020204" pitchFamily="34" charset="0"/>
              <a:buChar char="•"/>
            </a:pPr>
            <a:r>
              <a:rPr lang="en-US" sz="1428" dirty="0">
                <a:solidFill>
                  <a:srgbClr val="FFFFFF"/>
                </a:solidFill>
                <a:latin typeface="Segoe UI Light"/>
              </a:rPr>
              <a:t>Bot adapts to the user, based on context</a:t>
            </a:r>
          </a:p>
          <a:p>
            <a:pPr marL="233149" indent="-171624" defTabSz="951304">
              <a:lnSpc>
                <a:spcPct val="100000"/>
              </a:lnSpc>
              <a:spcBef>
                <a:spcPts val="306"/>
              </a:spcBef>
              <a:buFont typeface="Arial" panose="020B0604020202020204" pitchFamily="34" charset="0"/>
              <a:buChar char="•"/>
            </a:pPr>
            <a:r>
              <a:rPr lang="en-US" sz="1428" dirty="0">
                <a:solidFill>
                  <a:srgbClr val="FFFFFF"/>
                </a:solidFill>
                <a:latin typeface="Segoe UI Light"/>
              </a:rPr>
              <a:t>Composable and intelligent controls to manage complexity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916F098-F32A-40D9-AED0-7C0E90AC46B1}"/>
              </a:ext>
            </a:extLst>
          </p:cNvPr>
          <p:cNvGrpSpPr/>
          <p:nvPr/>
        </p:nvGrpSpPr>
        <p:grpSpPr>
          <a:xfrm>
            <a:off x="8545293" y="1562295"/>
            <a:ext cx="664755" cy="290512"/>
            <a:chOff x="6934945" y="1531801"/>
            <a:chExt cx="651780" cy="284842"/>
          </a:xfrm>
        </p:grpSpPr>
        <p:grpSp>
          <p:nvGrpSpPr>
            <p:cNvPr id="403" name="Group 25">
              <a:extLst>
                <a:ext uri="{FF2B5EF4-FFF2-40B4-BE49-F238E27FC236}">
                  <a16:creationId xmlns:a16="http://schemas.microsoft.com/office/drawing/2014/main" id="{1198F0CE-024A-41F2-9B0A-0F97707FECB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325484" y="1531801"/>
              <a:ext cx="176703" cy="176057"/>
              <a:chOff x="3594" y="922"/>
              <a:chExt cx="547" cy="545"/>
            </a:xfrm>
          </p:grpSpPr>
          <p:sp>
            <p:nvSpPr>
              <p:cNvPr id="405" name="Freeform 26">
                <a:extLst>
                  <a:ext uri="{FF2B5EF4-FFF2-40B4-BE49-F238E27FC236}">
                    <a16:creationId xmlns:a16="http://schemas.microsoft.com/office/drawing/2014/main" id="{7E5A060C-940D-454F-8CB5-5ABE94D969B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94" y="922"/>
                <a:ext cx="547" cy="545"/>
              </a:xfrm>
              <a:custGeom>
                <a:avLst/>
                <a:gdLst>
                  <a:gd name="T0" fmla="*/ 0 w 447"/>
                  <a:gd name="T1" fmla="*/ 184 h 447"/>
                  <a:gd name="T2" fmla="*/ 0 w 447"/>
                  <a:gd name="T3" fmla="*/ 263 h 447"/>
                  <a:gd name="T4" fmla="*/ 8 w 447"/>
                  <a:gd name="T5" fmla="*/ 272 h 447"/>
                  <a:gd name="T6" fmla="*/ 49 w 447"/>
                  <a:gd name="T7" fmla="*/ 272 h 447"/>
                  <a:gd name="T8" fmla="*/ 65 w 447"/>
                  <a:gd name="T9" fmla="*/ 313 h 447"/>
                  <a:gd name="T10" fmla="*/ 37 w 447"/>
                  <a:gd name="T11" fmla="*/ 341 h 447"/>
                  <a:gd name="T12" fmla="*/ 37 w 447"/>
                  <a:gd name="T13" fmla="*/ 353 h 447"/>
                  <a:gd name="T14" fmla="*/ 93 w 447"/>
                  <a:gd name="T15" fmla="*/ 410 h 447"/>
                  <a:gd name="T16" fmla="*/ 105 w 447"/>
                  <a:gd name="T17" fmla="*/ 410 h 447"/>
                  <a:gd name="T18" fmla="*/ 134 w 447"/>
                  <a:gd name="T19" fmla="*/ 381 h 447"/>
                  <a:gd name="T20" fmla="*/ 175 w 447"/>
                  <a:gd name="T21" fmla="*/ 398 h 447"/>
                  <a:gd name="T22" fmla="*/ 175 w 447"/>
                  <a:gd name="T23" fmla="*/ 438 h 447"/>
                  <a:gd name="T24" fmla="*/ 183 w 447"/>
                  <a:gd name="T25" fmla="*/ 447 h 447"/>
                  <a:gd name="T26" fmla="*/ 263 w 447"/>
                  <a:gd name="T27" fmla="*/ 447 h 447"/>
                  <a:gd name="T28" fmla="*/ 271 w 447"/>
                  <a:gd name="T29" fmla="*/ 438 h 447"/>
                  <a:gd name="T30" fmla="*/ 271 w 447"/>
                  <a:gd name="T31" fmla="*/ 398 h 447"/>
                  <a:gd name="T32" fmla="*/ 312 w 447"/>
                  <a:gd name="T33" fmla="*/ 381 h 447"/>
                  <a:gd name="T34" fmla="*/ 341 w 447"/>
                  <a:gd name="T35" fmla="*/ 410 h 447"/>
                  <a:gd name="T36" fmla="*/ 353 w 447"/>
                  <a:gd name="T37" fmla="*/ 410 h 447"/>
                  <a:gd name="T38" fmla="*/ 409 w 447"/>
                  <a:gd name="T39" fmla="*/ 353 h 447"/>
                  <a:gd name="T40" fmla="*/ 409 w 447"/>
                  <a:gd name="T41" fmla="*/ 341 h 447"/>
                  <a:gd name="T42" fmla="*/ 381 w 447"/>
                  <a:gd name="T43" fmla="*/ 313 h 447"/>
                  <a:gd name="T44" fmla="*/ 397 w 447"/>
                  <a:gd name="T45" fmla="*/ 272 h 447"/>
                  <a:gd name="T46" fmla="*/ 438 w 447"/>
                  <a:gd name="T47" fmla="*/ 272 h 447"/>
                  <a:gd name="T48" fmla="*/ 447 w 447"/>
                  <a:gd name="T49" fmla="*/ 263 h 447"/>
                  <a:gd name="T50" fmla="*/ 447 w 447"/>
                  <a:gd name="T51" fmla="*/ 184 h 447"/>
                  <a:gd name="T52" fmla="*/ 438 w 447"/>
                  <a:gd name="T53" fmla="*/ 175 h 447"/>
                  <a:gd name="T54" fmla="*/ 397 w 447"/>
                  <a:gd name="T55" fmla="*/ 175 h 447"/>
                  <a:gd name="T56" fmla="*/ 381 w 447"/>
                  <a:gd name="T57" fmla="*/ 135 h 447"/>
                  <a:gd name="T58" fmla="*/ 409 w 447"/>
                  <a:gd name="T59" fmla="*/ 106 h 447"/>
                  <a:gd name="T60" fmla="*/ 409 w 447"/>
                  <a:gd name="T61" fmla="*/ 94 h 447"/>
                  <a:gd name="T62" fmla="*/ 353 w 447"/>
                  <a:gd name="T63" fmla="*/ 37 h 447"/>
                  <a:gd name="T64" fmla="*/ 341 w 447"/>
                  <a:gd name="T65" fmla="*/ 37 h 447"/>
                  <a:gd name="T66" fmla="*/ 312 w 447"/>
                  <a:gd name="T67" fmla="*/ 66 h 447"/>
                  <a:gd name="T68" fmla="*/ 271 w 447"/>
                  <a:gd name="T69" fmla="*/ 49 h 447"/>
                  <a:gd name="T70" fmla="*/ 271 w 447"/>
                  <a:gd name="T71" fmla="*/ 9 h 447"/>
                  <a:gd name="T72" fmla="*/ 263 w 447"/>
                  <a:gd name="T73" fmla="*/ 0 h 447"/>
                  <a:gd name="T74" fmla="*/ 183 w 447"/>
                  <a:gd name="T75" fmla="*/ 0 h 447"/>
                  <a:gd name="T76" fmla="*/ 175 w 447"/>
                  <a:gd name="T77" fmla="*/ 9 h 447"/>
                  <a:gd name="T78" fmla="*/ 175 w 447"/>
                  <a:gd name="T79" fmla="*/ 49 h 447"/>
                  <a:gd name="T80" fmla="*/ 134 w 447"/>
                  <a:gd name="T81" fmla="*/ 66 h 447"/>
                  <a:gd name="T82" fmla="*/ 105 w 447"/>
                  <a:gd name="T83" fmla="*/ 37 h 447"/>
                  <a:gd name="T84" fmla="*/ 93 w 447"/>
                  <a:gd name="T85" fmla="*/ 37 h 447"/>
                  <a:gd name="T86" fmla="*/ 37 w 447"/>
                  <a:gd name="T87" fmla="*/ 94 h 447"/>
                  <a:gd name="T88" fmla="*/ 37 w 447"/>
                  <a:gd name="T89" fmla="*/ 106 h 447"/>
                  <a:gd name="T90" fmla="*/ 65 w 447"/>
                  <a:gd name="T91" fmla="*/ 134 h 447"/>
                  <a:gd name="T92" fmla="*/ 49 w 447"/>
                  <a:gd name="T93" fmla="*/ 175 h 447"/>
                  <a:gd name="T94" fmla="*/ 8 w 447"/>
                  <a:gd name="T95" fmla="*/ 175 h 447"/>
                  <a:gd name="T96" fmla="*/ 0 w 447"/>
                  <a:gd name="T97" fmla="*/ 184 h 447"/>
                  <a:gd name="T98" fmla="*/ 92 w 447"/>
                  <a:gd name="T99" fmla="*/ 223 h 447"/>
                  <a:gd name="T100" fmla="*/ 223 w 447"/>
                  <a:gd name="T101" fmla="*/ 92 h 447"/>
                  <a:gd name="T102" fmla="*/ 354 w 447"/>
                  <a:gd name="T103" fmla="*/ 223 h 447"/>
                  <a:gd name="T104" fmla="*/ 223 w 447"/>
                  <a:gd name="T105" fmla="*/ 355 h 447"/>
                  <a:gd name="T106" fmla="*/ 92 w 447"/>
                  <a:gd name="T107" fmla="*/ 223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47" h="447">
                    <a:moveTo>
                      <a:pt x="0" y="184"/>
                    </a:moveTo>
                    <a:cubicBezTo>
                      <a:pt x="0" y="263"/>
                      <a:pt x="0" y="263"/>
                      <a:pt x="0" y="263"/>
                    </a:cubicBezTo>
                    <a:cubicBezTo>
                      <a:pt x="0" y="268"/>
                      <a:pt x="3" y="272"/>
                      <a:pt x="8" y="272"/>
                    </a:cubicBezTo>
                    <a:cubicBezTo>
                      <a:pt x="49" y="272"/>
                      <a:pt x="49" y="272"/>
                      <a:pt x="49" y="272"/>
                    </a:cubicBezTo>
                    <a:cubicBezTo>
                      <a:pt x="53" y="286"/>
                      <a:pt x="58" y="300"/>
                      <a:pt x="65" y="313"/>
                    </a:cubicBezTo>
                    <a:cubicBezTo>
                      <a:pt x="37" y="341"/>
                      <a:pt x="37" y="341"/>
                      <a:pt x="37" y="341"/>
                    </a:cubicBezTo>
                    <a:cubicBezTo>
                      <a:pt x="33" y="345"/>
                      <a:pt x="33" y="350"/>
                      <a:pt x="37" y="353"/>
                    </a:cubicBezTo>
                    <a:cubicBezTo>
                      <a:pt x="93" y="410"/>
                      <a:pt x="93" y="410"/>
                      <a:pt x="93" y="410"/>
                    </a:cubicBezTo>
                    <a:cubicBezTo>
                      <a:pt x="97" y="413"/>
                      <a:pt x="102" y="413"/>
                      <a:pt x="105" y="410"/>
                    </a:cubicBezTo>
                    <a:cubicBezTo>
                      <a:pt x="134" y="381"/>
                      <a:pt x="134" y="381"/>
                      <a:pt x="134" y="381"/>
                    </a:cubicBezTo>
                    <a:cubicBezTo>
                      <a:pt x="147" y="388"/>
                      <a:pt x="160" y="394"/>
                      <a:pt x="175" y="398"/>
                    </a:cubicBezTo>
                    <a:cubicBezTo>
                      <a:pt x="175" y="438"/>
                      <a:pt x="175" y="438"/>
                      <a:pt x="175" y="438"/>
                    </a:cubicBezTo>
                    <a:cubicBezTo>
                      <a:pt x="175" y="443"/>
                      <a:pt x="178" y="447"/>
                      <a:pt x="183" y="447"/>
                    </a:cubicBezTo>
                    <a:cubicBezTo>
                      <a:pt x="263" y="447"/>
                      <a:pt x="263" y="447"/>
                      <a:pt x="263" y="447"/>
                    </a:cubicBezTo>
                    <a:cubicBezTo>
                      <a:pt x="268" y="447"/>
                      <a:pt x="271" y="443"/>
                      <a:pt x="271" y="438"/>
                    </a:cubicBezTo>
                    <a:cubicBezTo>
                      <a:pt x="271" y="398"/>
                      <a:pt x="271" y="398"/>
                      <a:pt x="271" y="398"/>
                    </a:cubicBezTo>
                    <a:cubicBezTo>
                      <a:pt x="286" y="394"/>
                      <a:pt x="299" y="388"/>
                      <a:pt x="312" y="381"/>
                    </a:cubicBezTo>
                    <a:cubicBezTo>
                      <a:pt x="341" y="410"/>
                      <a:pt x="341" y="410"/>
                      <a:pt x="341" y="410"/>
                    </a:cubicBezTo>
                    <a:cubicBezTo>
                      <a:pt x="344" y="413"/>
                      <a:pt x="350" y="413"/>
                      <a:pt x="353" y="410"/>
                    </a:cubicBezTo>
                    <a:cubicBezTo>
                      <a:pt x="409" y="353"/>
                      <a:pt x="409" y="353"/>
                      <a:pt x="409" y="353"/>
                    </a:cubicBezTo>
                    <a:cubicBezTo>
                      <a:pt x="413" y="350"/>
                      <a:pt x="413" y="345"/>
                      <a:pt x="409" y="341"/>
                    </a:cubicBezTo>
                    <a:cubicBezTo>
                      <a:pt x="381" y="313"/>
                      <a:pt x="381" y="313"/>
                      <a:pt x="381" y="313"/>
                    </a:cubicBezTo>
                    <a:cubicBezTo>
                      <a:pt x="388" y="300"/>
                      <a:pt x="393" y="286"/>
                      <a:pt x="397" y="272"/>
                    </a:cubicBezTo>
                    <a:cubicBezTo>
                      <a:pt x="438" y="272"/>
                      <a:pt x="438" y="272"/>
                      <a:pt x="438" y="272"/>
                    </a:cubicBezTo>
                    <a:cubicBezTo>
                      <a:pt x="443" y="272"/>
                      <a:pt x="447" y="268"/>
                      <a:pt x="447" y="263"/>
                    </a:cubicBezTo>
                    <a:cubicBezTo>
                      <a:pt x="447" y="184"/>
                      <a:pt x="447" y="184"/>
                      <a:pt x="447" y="184"/>
                    </a:cubicBezTo>
                    <a:cubicBezTo>
                      <a:pt x="447" y="179"/>
                      <a:pt x="443" y="175"/>
                      <a:pt x="438" y="175"/>
                    </a:cubicBezTo>
                    <a:cubicBezTo>
                      <a:pt x="397" y="175"/>
                      <a:pt x="397" y="175"/>
                      <a:pt x="397" y="175"/>
                    </a:cubicBezTo>
                    <a:cubicBezTo>
                      <a:pt x="393" y="161"/>
                      <a:pt x="388" y="147"/>
                      <a:pt x="381" y="135"/>
                    </a:cubicBezTo>
                    <a:cubicBezTo>
                      <a:pt x="409" y="106"/>
                      <a:pt x="409" y="106"/>
                      <a:pt x="409" y="106"/>
                    </a:cubicBezTo>
                    <a:cubicBezTo>
                      <a:pt x="413" y="103"/>
                      <a:pt x="413" y="97"/>
                      <a:pt x="409" y="94"/>
                    </a:cubicBezTo>
                    <a:cubicBezTo>
                      <a:pt x="353" y="37"/>
                      <a:pt x="353" y="37"/>
                      <a:pt x="353" y="37"/>
                    </a:cubicBezTo>
                    <a:cubicBezTo>
                      <a:pt x="350" y="34"/>
                      <a:pt x="344" y="34"/>
                      <a:pt x="341" y="37"/>
                    </a:cubicBezTo>
                    <a:cubicBezTo>
                      <a:pt x="312" y="66"/>
                      <a:pt x="312" y="66"/>
                      <a:pt x="312" y="66"/>
                    </a:cubicBezTo>
                    <a:cubicBezTo>
                      <a:pt x="300" y="59"/>
                      <a:pt x="286" y="53"/>
                      <a:pt x="271" y="49"/>
                    </a:cubicBezTo>
                    <a:cubicBezTo>
                      <a:pt x="271" y="9"/>
                      <a:pt x="271" y="9"/>
                      <a:pt x="271" y="9"/>
                    </a:cubicBezTo>
                    <a:cubicBezTo>
                      <a:pt x="271" y="4"/>
                      <a:pt x="268" y="0"/>
                      <a:pt x="26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78" y="0"/>
                      <a:pt x="175" y="4"/>
                      <a:pt x="175" y="9"/>
                    </a:cubicBezTo>
                    <a:cubicBezTo>
                      <a:pt x="175" y="49"/>
                      <a:pt x="175" y="49"/>
                      <a:pt x="175" y="49"/>
                    </a:cubicBezTo>
                    <a:cubicBezTo>
                      <a:pt x="160" y="53"/>
                      <a:pt x="147" y="59"/>
                      <a:pt x="134" y="66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2" y="34"/>
                      <a:pt x="97" y="34"/>
                      <a:pt x="93" y="37"/>
                    </a:cubicBezTo>
                    <a:cubicBezTo>
                      <a:pt x="37" y="94"/>
                      <a:pt x="37" y="94"/>
                      <a:pt x="37" y="94"/>
                    </a:cubicBezTo>
                    <a:cubicBezTo>
                      <a:pt x="33" y="97"/>
                      <a:pt x="33" y="102"/>
                      <a:pt x="37" y="106"/>
                    </a:cubicBezTo>
                    <a:cubicBezTo>
                      <a:pt x="65" y="134"/>
                      <a:pt x="65" y="134"/>
                      <a:pt x="65" y="134"/>
                    </a:cubicBezTo>
                    <a:cubicBezTo>
                      <a:pt x="58" y="147"/>
                      <a:pt x="53" y="161"/>
                      <a:pt x="49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3" y="175"/>
                      <a:pt x="0" y="179"/>
                      <a:pt x="0" y="184"/>
                    </a:cubicBezTo>
                    <a:close/>
                    <a:moveTo>
                      <a:pt x="92" y="223"/>
                    </a:moveTo>
                    <a:cubicBezTo>
                      <a:pt x="92" y="151"/>
                      <a:pt x="151" y="92"/>
                      <a:pt x="223" y="92"/>
                    </a:cubicBezTo>
                    <a:cubicBezTo>
                      <a:pt x="295" y="92"/>
                      <a:pt x="354" y="151"/>
                      <a:pt x="354" y="223"/>
                    </a:cubicBezTo>
                    <a:cubicBezTo>
                      <a:pt x="354" y="296"/>
                      <a:pt x="295" y="355"/>
                      <a:pt x="223" y="355"/>
                    </a:cubicBezTo>
                    <a:cubicBezTo>
                      <a:pt x="151" y="355"/>
                      <a:pt x="92" y="296"/>
                      <a:pt x="92" y="22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406" name="Freeform 27">
                <a:extLst>
                  <a:ext uri="{FF2B5EF4-FFF2-40B4-BE49-F238E27FC236}">
                    <a16:creationId xmlns:a16="http://schemas.microsoft.com/office/drawing/2014/main" id="{79D78DCD-BD79-400B-BAC3-8BB552CC2D9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79" y="1006"/>
                <a:ext cx="378" cy="377"/>
              </a:xfrm>
              <a:custGeom>
                <a:avLst/>
                <a:gdLst>
                  <a:gd name="T0" fmla="*/ 0 w 309"/>
                  <a:gd name="T1" fmla="*/ 154 h 309"/>
                  <a:gd name="T2" fmla="*/ 154 w 309"/>
                  <a:gd name="T3" fmla="*/ 309 h 309"/>
                  <a:gd name="T4" fmla="*/ 309 w 309"/>
                  <a:gd name="T5" fmla="*/ 154 h 309"/>
                  <a:gd name="T6" fmla="*/ 154 w 309"/>
                  <a:gd name="T7" fmla="*/ 0 h 309"/>
                  <a:gd name="T8" fmla="*/ 0 w 309"/>
                  <a:gd name="T9" fmla="*/ 154 h 309"/>
                  <a:gd name="T10" fmla="*/ 23 w 309"/>
                  <a:gd name="T11" fmla="*/ 154 h 309"/>
                  <a:gd name="T12" fmla="*/ 154 w 309"/>
                  <a:gd name="T13" fmla="*/ 23 h 309"/>
                  <a:gd name="T14" fmla="*/ 285 w 309"/>
                  <a:gd name="T15" fmla="*/ 154 h 309"/>
                  <a:gd name="T16" fmla="*/ 154 w 309"/>
                  <a:gd name="T17" fmla="*/ 286 h 309"/>
                  <a:gd name="T18" fmla="*/ 23 w 309"/>
                  <a:gd name="T19" fmla="*/ 154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9" h="309">
                    <a:moveTo>
                      <a:pt x="0" y="154"/>
                    </a:moveTo>
                    <a:cubicBezTo>
                      <a:pt x="0" y="240"/>
                      <a:pt x="69" y="309"/>
                      <a:pt x="154" y="309"/>
                    </a:cubicBezTo>
                    <a:cubicBezTo>
                      <a:pt x="239" y="309"/>
                      <a:pt x="309" y="240"/>
                      <a:pt x="309" y="154"/>
                    </a:cubicBezTo>
                    <a:cubicBezTo>
                      <a:pt x="309" y="69"/>
                      <a:pt x="239" y="0"/>
                      <a:pt x="154" y="0"/>
                    </a:cubicBezTo>
                    <a:cubicBezTo>
                      <a:pt x="69" y="0"/>
                      <a:pt x="0" y="69"/>
                      <a:pt x="0" y="154"/>
                    </a:cubicBezTo>
                    <a:close/>
                    <a:moveTo>
                      <a:pt x="23" y="154"/>
                    </a:moveTo>
                    <a:cubicBezTo>
                      <a:pt x="23" y="82"/>
                      <a:pt x="82" y="23"/>
                      <a:pt x="154" y="23"/>
                    </a:cubicBezTo>
                    <a:cubicBezTo>
                      <a:pt x="226" y="23"/>
                      <a:pt x="285" y="82"/>
                      <a:pt x="285" y="154"/>
                    </a:cubicBezTo>
                    <a:cubicBezTo>
                      <a:pt x="285" y="227"/>
                      <a:pt x="226" y="286"/>
                      <a:pt x="154" y="286"/>
                    </a:cubicBezTo>
                    <a:cubicBezTo>
                      <a:pt x="82" y="286"/>
                      <a:pt x="23" y="227"/>
                      <a:pt x="23" y="15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</p:grpSp>
        <p:grpSp>
          <p:nvGrpSpPr>
            <p:cNvPr id="407" name="Group 25">
              <a:extLst>
                <a:ext uri="{FF2B5EF4-FFF2-40B4-BE49-F238E27FC236}">
                  <a16:creationId xmlns:a16="http://schemas.microsoft.com/office/drawing/2014/main" id="{54DE43D5-023A-4238-AA87-C8B3B354068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211251" y="1633700"/>
              <a:ext cx="132718" cy="132233"/>
              <a:chOff x="3594" y="922"/>
              <a:chExt cx="547" cy="545"/>
            </a:xfrm>
          </p:grpSpPr>
          <p:sp>
            <p:nvSpPr>
              <p:cNvPr id="409" name="Freeform 26">
                <a:extLst>
                  <a:ext uri="{FF2B5EF4-FFF2-40B4-BE49-F238E27FC236}">
                    <a16:creationId xmlns:a16="http://schemas.microsoft.com/office/drawing/2014/main" id="{B5FDD05D-EEC9-483E-8FEA-C622151CE3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94" y="922"/>
                <a:ext cx="547" cy="545"/>
              </a:xfrm>
              <a:custGeom>
                <a:avLst/>
                <a:gdLst>
                  <a:gd name="T0" fmla="*/ 0 w 447"/>
                  <a:gd name="T1" fmla="*/ 184 h 447"/>
                  <a:gd name="T2" fmla="*/ 0 w 447"/>
                  <a:gd name="T3" fmla="*/ 263 h 447"/>
                  <a:gd name="T4" fmla="*/ 8 w 447"/>
                  <a:gd name="T5" fmla="*/ 272 h 447"/>
                  <a:gd name="T6" fmla="*/ 49 w 447"/>
                  <a:gd name="T7" fmla="*/ 272 h 447"/>
                  <a:gd name="T8" fmla="*/ 65 w 447"/>
                  <a:gd name="T9" fmla="*/ 313 h 447"/>
                  <a:gd name="T10" fmla="*/ 37 w 447"/>
                  <a:gd name="T11" fmla="*/ 341 h 447"/>
                  <a:gd name="T12" fmla="*/ 37 w 447"/>
                  <a:gd name="T13" fmla="*/ 353 h 447"/>
                  <a:gd name="T14" fmla="*/ 93 w 447"/>
                  <a:gd name="T15" fmla="*/ 410 h 447"/>
                  <a:gd name="T16" fmla="*/ 105 w 447"/>
                  <a:gd name="T17" fmla="*/ 410 h 447"/>
                  <a:gd name="T18" fmla="*/ 134 w 447"/>
                  <a:gd name="T19" fmla="*/ 381 h 447"/>
                  <a:gd name="T20" fmla="*/ 175 w 447"/>
                  <a:gd name="T21" fmla="*/ 398 h 447"/>
                  <a:gd name="T22" fmla="*/ 175 w 447"/>
                  <a:gd name="T23" fmla="*/ 438 h 447"/>
                  <a:gd name="T24" fmla="*/ 183 w 447"/>
                  <a:gd name="T25" fmla="*/ 447 h 447"/>
                  <a:gd name="T26" fmla="*/ 263 w 447"/>
                  <a:gd name="T27" fmla="*/ 447 h 447"/>
                  <a:gd name="T28" fmla="*/ 271 w 447"/>
                  <a:gd name="T29" fmla="*/ 438 h 447"/>
                  <a:gd name="T30" fmla="*/ 271 w 447"/>
                  <a:gd name="T31" fmla="*/ 398 h 447"/>
                  <a:gd name="T32" fmla="*/ 312 w 447"/>
                  <a:gd name="T33" fmla="*/ 381 h 447"/>
                  <a:gd name="T34" fmla="*/ 341 w 447"/>
                  <a:gd name="T35" fmla="*/ 410 h 447"/>
                  <a:gd name="T36" fmla="*/ 353 w 447"/>
                  <a:gd name="T37" fmla="*/ 410 h 447"/>
                  <a:gd name="T38" fmla="*/ 409 w 447"/>
                  <a:gd name="T39" fmla="*/ 353 h 447"/>
                  <a:gd name="T40" fmla="*/ 409 w 447"/>
                  <a:gd name="T41" fmla="*/ 341 h 447"/>
                  <a:gd name="T42" fmla="*/ 381 w 447"/>
                  <a:gd name="T43" fmla="*/ 313 h 447"/>
                  <a:gd name="T44" fmla="*/ 397 w 447"/>
                  <a:gd name="T45" fmla="*/ 272 h 447"/>
                  <a:gd name="T46" fmla="*/ 438 w 447"/>
                  <a:gd name="T47" fmla="*/ 272 h 447"/>
                  <a:gd name="T48" fmla="*/ 447 w 447"/>
                  <a:gd name="T49" fmla="*/ 263 h 447"/>
                  <a:gd name="T50" fmla="*/ 447 w 447"/>
                  <a:gd name="T51" fmla="*/ 184 h 447"/>
                  <a:gd name="T52" fmla="*/ 438 w 447"/>
                  <a:gd name="T53" fmla="*/ 175 h 447"/>
                  <a:gd name="T54" fmla="*/ 397 w 447"/>
                  <a:gd name="T55" fmla="*/ 175 h 447"/>
                  <a:gd name="T56" fmla="*/ 381 w 447"/>
                  <a:gd name="T57" fmla="*/ 135 h 447"/>
                  <a:gd name="T58" fmla="*/ 409 w 447"/>
                  <a:gd name="T59" fmla="*/ 106 h 447"/>
                  <a:gd name="T60" fmla="*/ 409 w 447"/>
                  <a:gd name="T61" fmla="*/ 94 h 447"/>
                  <a:gd name="T62" fmla="*/ 353 w 447"/>
                  <a:gd name="T63" fmla="*/ 37 h 447"/>
                  <a:gd name="T64" fmla="*/ 341 w 447"/>
                  <a:gd name="T65" fmla="*/ 37 h 447"/>
                  <a:gd name="T66" fmla="*/ 312 w 447"/>
                  <a:gd name="T67" fmla="*/ 66 h 447"/>
                  <a:gd name="T68" fmla="*/ 271 w 447"/>
                  <a:gd name="T69" fmla="*/ 49 h 447"/>
                  <a:gd name="T70" fmla="*/ 271 w 447"/>
                  <a:gd name="T71" fmla="*/ 9 h 447"/>
                  <a:gd name="T72" fmla="*/ 263 w 447"/>
                  <a:gd name="T73" fmla="*/ 0 h 447"/>
                  <a:gd name="T74" fmla="*/ 183 w 447"/>
                  <a:gd name="T75" fmla="*/ 0 h 447"/>
                  <a:gd name="T76" fmla="*/ 175 w 447"/>
                  <a:gd name="T77" fmla="*/ 9 h 447"/>
                  <a:gd name="T78" fmla="*/ 175 w 447"/>
                  <a:gd name="T79" fmla="*/ 49 h 447"/>
                  <a:gd name="T80" fmla="*/ 134 w 447"/>
                  <a:gd name="T81" fmla="*/ 66 h 447"/>
                  <a:gd name="T82" fmla="*/ 105 w 447"/>
                  <a:gd name="T83" fmla="*/ 37 h 447"/>
                  <a:gd name="T84" fmla="*/ 93 w 447"/>
                  <a:gd name="T85" fmla="*/ 37 h 447"/>
                  <a:gd name="T86" fmla="*/ 37 w 447"/>
                  <a:gd name="T87" fmla="*/ 94 h 447"/>
                  <a:gd name="T88" fmla="*/ 37 w 447"/>
                  <a:gd name="T89" fmla="*/ 106 h 447"/>
                  <a:gd name="T90" fmla="*/ 65 w 447"/>
                  <a:gd name="T91" fmla="*/ 134 h 447"/>
                  <a:gd name="T92" fmla="*/ 49 w 447"/>
                  <a:gd name="T93" fmla="*/ 175 h 447"/>
                  <a:gd name="T94" fmla="*/ 8 w 447"/>
                  <a:gd name="T95" fmla="*/ 175 h 447"/>
                  <a:gd name="T96" fmla="*/ 0 w 447"/>
                  <a:gd name="T97" fmla="*/ 184 h 447"/>
                  <a:gd name="T98" fmla="*/ 92 w 447"/>
                  <a:gd name="T99" fmla="*/ 223 h 447"/>
                  <a:gd name="T100" fmla="*/ 223 w 447"/>
                  <a:gd name="T101" fmla="*/ 92 h 447"/>
                  <a:gd name="T102" fmla="*/ 354 w 447"/>
                  <a:gd name="T103" fmla="*/ 223 h 447"/>
                  <a:gd name="T104" fmla="*/ 223 w 447"/>
                  <a:gd name="T105" fmla="*/ 355 h 447"/>
                  <a:gd name="T106" fmla="*/ 92 w 447"/>
                  <a:gd name="T107" fmla="*/ 223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47" h="447">
                    <a:moveTo>
                      <a:pt x="0" y="184"/>
                    </a:moveTo>
                    <a:cubicBezTo>
                      <a:pt x="0" y="263"/>
                      <a:pt x="0" y="263"/>
                      <a:pt x="0" y="263"/>
                    </a:cubicBezTo>
                    <a:cubicBezTo>
                      <a:pt x="0" y="268"/>
                      <a:pt x="3" y="272"/>
                      <a:pt x="8" y="272"/>
                    </a:cubicBezTo>
                    <a:cubicBezTo>
                      <a:pt x="49" y="272"/>
                      <a:pt x="49" y="272"/>
                      <a:pt x="49" y="272"/>
                    </a:cubicBezTo>
                    <a:cubicBezTo>
                      <a:pt x="53" y="286"/>
                      <a:pt x="58" y="300"/>
                      <a:pt x="65" y="313"/>
                    </a:cubicBezTo>
                    <a:cubicBezTo>
                      <a:pt x="37" y="341"/>
                      <a:pt x="37" y="341"/>
                      <a:pt x="37" y="341"/>
                    </a:cubicBezTo>
                    <a:cubicBezTo>
                      <a:pt x="33" y="345"/>
                      <a:pt x="33" y="350"/>
                      <a:pt x="37" y="353"/>
                    </a:cubicBezTo>
                    <a:cubicBezTo>
                      <a:pt x="93" y="410"/>
                      <a:pt x="93" y="410"/>
                      <a:pt x="93" y="410"/>
                    </a:cubicBezTo>
                    <a:cubicBezTo>
                      <a:pt x="97" y="413"/>
                      <a:pt x="102" y="413"/>
                      <a:pt x="105" y="410"/>
                    </a:cubicBezTo>
                    <a:cubicBezTo>
                      <a:pt x="134" y="381"/>
                      <a:pt x="134" y="381"/>
                      <a:pt x="134" y="381"/>
                    </a:cubicBezTo>
                    <a:cubicBezTo>
                      <a:pt x="147" y="388"/>
                      <a:pt x="160" y="394"/>
                      <a:pt x="175" y="398"/>
                    </a:cubicBezTo>
                    <a:cubicBezTo>
                      <a:pt x="175" y="438"/>
                      <a:pt x="175" y="438"/>
                      <a:pt x="175" y="438"/>
                    </a:cubicBezTo>
                    <a:cubicBezTo>
                      <a:pt x="175" y="443"/>
                      <a:pt x="178" y="447"/>
                      <a:pt x="183" y="447"/>
                    </a:cubicBezTo>
                    <a:cubicBezTo>
                      <a:pt x="263" y="447"/>
                      <a:pt x="263" y="447"/>
                      <a:pt x="263" y="447"/>
                    </a:cubicBezTo>
                    <a:cubicBezTo>
                      <a:pt x="268" y="447"/>
                      <a:pt x="271" y="443"/>
                      <a:pt x="271" y="438"/>
                    </a:cubicBezTo>
                    <a:cubicBezTo>
                      <a:pt x="271" y="398"/>
                      <a:pt x="271" y="398"/>
                      <a:pt x="271" y="398"/>
                    </a:cubicBezTo>
                    <a:cubicBezTo>
                      <a:pt x="286" y="394"/>
                      <a:pt x="299" y="388"/>
                      <a:pt x="312" y="381"/>
                    </a:cubicBezTo>
                    <a:cubicBezTo>
                      <a:pt x="341" y="410"/>
                      <a:pt x="341" y="410"/>
                      <a:pt x="341" y="410"/>
                    </a:cubicBezTo>
                    <a:cubicBezTo>
                      <a:pt x="344" y="413"/>
                      <a:pt x="350" y="413"/>
                      <a:pt x="353" y="410"/>
                    </a:cubicBezTo>
                    <a:cubicBezTo>
                      <a:pt x="409" y="353"/>
                      <a:pt x="409" y="353"/>
                      <a:pt x="409" y="353"/>
                    </a:cubicBezTo>
                    <a:cubicBezTo>
                      <a:pt x="413" y="350"/>
                      <a:pt x="413" y="345"/>
                      <a:pt x="409" y="341"/>
                    </a:cubicBezTo>
                    <a:cubicBezTo>
                      <a:pt x="381" y="313"/>
                      <a:pt x="381" y="313"/>
                      <a:pt x="381" y="313"/>
                    </a:cubicBezTo>
                    <a:cubicBezTo>
                      <a:pt x="388" y="300"/>
                      <a:pt x="393" y="286"/>
                      <a:pt x="397" y="272"/>
                    </a:cubicBezTo>
                    <a:cubicBezTo>
                      <a:pt x="438" y="272"/>
                      <a:pt x="438" y="272"/>
                      <a:pt x="438" y="272"/>
                    </a:cubicBezTo>
                    <a:cubicBezTo>
                      <a:pt x="443" y="272"/>
                      <a:pt x="447" y="268"/>
                      <a:pt x="447" y="263"/>
                    </a:cubicBezTo>
                    <a:cubicBezTo>
                      <a:pt x="447" y="184"/>
                      <a:pt x="447" y="184"/>
                      <a:pt x="447" y="184"/>
                    </a:cubicBezTo>
                    <a:cubicBezTo>
                      <a:pt x="447" y="179"/>
                      <a:pt x="443" y="175"/>
                      <a:pt x="438" y="175"/>
                    </a:cubicBezTo>
                    <a:cubicBezTo>
                      <a:pt x="397" y="175"/>
                      <a:pt x="397" y="175"/>
                      <a:pt x="397" y="175"/>
                    </a:cubicBezTo>
                    <a:cubicBezTo>
                      <a:pt x="393" y="161"/>
                      <a:pt x="388" y="147"/>
                      <a:pt x="381" y="135"/>
                    </a:cubicBezTo>
                    <a:cubicBezTo>
                      <a:pt x="409" y="106"/>
                      <a:pt x="409" y="106"/>
                      <a:pt x="409" y="106"/>
                    </a:cubicBezTo>
                    <a:cubicBezTo>
                      <a:pt x="413" y="103"/>
                      <a:pt x="413" y="97"/>
                      <a:pt x="409" y="94"/>
                    </a:cubicBezTo>
                    <a:cubicBezTo>
                      <a:pt x="353" y="37"/>
                      <a:pt x="353" y="37"/>
                      <a:pt x="353" y="37"/>
                    </a:cubicBezTo>
                    <a:cubicBezTo>
                      <a:pt x="350" y="34"/>
                      <a:pt x="344" y="34"/>
                      <a:pt x="341" y="37"/>
                    </a:cubicBezTo>
                    <a:cubicBezTo>
                      <a:pt x="312" y="66"/>
                      <a:pt x="312" y="66"/>
                      <a:pt x="312" y="66"/>
                    </a:cubicBezTo>
                    <a:cubicBezTo>
                      <a:pt x="300" y="59"/>
                      <a:pt x="286" y="53"/>
                      <a:pt x="271" y="49"/>
                    </a:cubicBezTo>
                    <a:cubicBezTo>
                      <a:pt x="271" y="9"/>
                      <a:pt x="271" y="9"/>
                      <a:pt x="271" y="9"/>
                    </a:cubicBezTo>
                    <a:cubicBezTo>
                      <a:pt x="271" y="4"/>
                      <a:pt x="268" y="0"/>
                      <a:pt x="26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78" y="0"/>
                      <a:pt x="175" y="4"/>
                      <a:pt x="175" y="9"/>
                    </a:cubicBezTo>
                    <a:cubicBezTo>
                      <a:pt x="175" y="49"/>
                      <a:pt x="175" y="49"/>
                      <a:pt x="175" y="49"/>
                    </a:cubicBezTo>
                    <a:cubicBezTo>
                      <a:pt x="160" y="53"/>
                      <a:pt x="147" y="59"/>
                      <a:pt x="134" y="66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2" y="34"/>
                      <a:pt x="97" y="34"/>
                      <a:pt x="93" y="37"/>
                    </a:cubicBezTo>
                    <a:cubicBezTo>
                      <a:pt x="37" y="94"/>
                      <a:pt x="37" y="94"/>
                      <a:pt x="37" y="94"/>
                    </a:cubicBezTo>
                    <a:cubicBezTo>
                      <a:pt x="33" y="97"/>
                      <a:pt x="33" y="102"/>
                      <a:pt x="37" y="106"/>
                    </a:cubicBezTo>
                    <a:cubicBezTo>
                      <a:pt x="65" y="134"/>
                      <a:pt x="65" y="134"/>
                      <a:pt x="65" y="134"/>
                    </a:cubicBezTo>
                    <a:cubicBezTo>
                      <a:pt x="58" y="147"/>
                      <a:pt x="53" y="161"/>
                      <a:pt x="49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3" y="175"/>
                      <a:pt x="0" y="179"/>
                      <a:pt x="0" y="184"/>
                    </a:cubicBezTo>
                    <a:close/>
                    <a:moveTo>
                      <a:pt x="92" y="223"/>
                    </a:moveTo>
                    <a:cubicBezTo>
                      <a:pt x="92" y="151"/>
                      <a:pt x="151" y="92"/>
                      <a:pt x="223" y="92"/>
                    </a:cubicBezTo>
                    <a:cubicBezTo>
                      <a:pt x="295" y="92"/>
                      <a:pt x="354" y="151"/>
                      <a:pt x="354" y="223"/>
                    </a:cubicBezTo>
                    <a:cubicBezTo>
                      <a:pt x="354" y="296"/>
                      <a:pt x="295" y="355"/>
                      <a:pt x="223" y="355"/>
                    </a:cubicBezTo>
                    <a:cubicBezTo>
                      <a:pt x="151" y="355"/>
                      <a:pt x="92" y="296"/>
                      <a:pt x="92" y="223"/>
                    </a:cubicBezTo>
                    <a:close/>
                  </a:path>
                </a:pathLst>
              </a:custGeom>
              <a:solidFill>
                <a:schemeClr val="bg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410" name="Freeform 27">
                <a:extLst>
                  <a:ext uri="{FF2B5EF4-FFF2-40B4-BE49-F238E27FC236}">
                    <a16:creationId xmlns:a16="http://schemas.microsoft.com/office/drawing/2014/main" id="{BCDEDA0F-2DDF-43C5-B7B2-D2174FD490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79" y="1006"/>
                <a:ext cx="378" cy="377"/>
              </a:xfrm>
              <a:custGeom>
                <a:avLst/>
                <a:gdLst>
                  <a:gd name="T0" fmla="*/ 0 w 309"/>
                  <a:gd name="T1" fmla="*/ 154 h 309"/>
                  <a:gd name="T2" fmla="*/ 154 w 309"/>
                  <a:gd name="T3" fmla="*/ 309 h 309"/>
                  <a:gd name="T4" fmla="*/ 309 w 309"/>
                  <a:gd name="T5" fmla="*/ 154 h 309"/>
                  <a:gd name="T6" fmla="*/ 154 w 309"/>
                  <a:gd name="T7" fmla="*/ 0 h 309"/>
                  <a:gd name="T8" fmla="*/ 0 w 309"/>
                  <a:gd name="T9" fmla="*/ 154 h 309"/>
                  <a:gd name="T10" fmla="*/ 23 w 309"/>
                  <a:gd name="T11" fmla="*/ 154 h 309"/>
                  <a:gd name="T12" fmla="*/ 154 w 309"/>
                  <a:gd name="T13" fmla="*/ 23 h 309"/>
                  <a:gd name="T14" fmla="*/ 285 w 309"/>
                  <a:gd name="T15" fmla="*/ 154 h 309"/>
                  <a:gd name="T16" fmla="*/ 154 w 309"/>
                  <a:gd name="T17" fmla="*/ 286 h 309"/>
                  <a:gd name="T18" fmla="*/ 23 w 309"/>
                  <a:gd name="T19" fmla="*/ 154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9" h="309">
                    <a:moveTo>
                      <a:pt x="0" y="154"/>
                    </a:moveTo>
                    <a:cubicBezTo>
                      <a:pt x="0" y="240"/>
                      <a:pt x="69" y="309"/>
                      <a:pt x="154" y="309"/>
                    </a:cubicBezTo>
                    <a:cubicBezTo>
                      <a:pt x="239" y="309"/>
                      <a:pt x="309" y="240"/>
                      <a:pt x="309" y="154"/>
                    </a:cubicBezTo>
                    <a:cubicBezTo>
                      <a:pt x="309" y="69"/>
                      <a:pt x="239" y="0"/>
                      <a:pt x="154" y="0"/>
                    </a:cubicBezTo>
                    <a:cubicBezTo>
                      <a:pt x="69" y="0"/>
                      <a:pt x="0" y="69"/>
                      <a:pt x="0" y="154"/>
                    </a:cubicBezTo>
                    <a:close/>
                    <a:moveTo>
                      <a:pt x="23" y="154"/>
                    </a:moveTo>
                    <a:cubicBezTo>
                      <a:pt x="23" y="82"/>
                      <a:pt x="82" y="23"/>
                      <a:pt x="154" y="23"/>
                    </a:cubicBezTo>
                    <a:cubicBezTo>
                      <a:pt x="226" y="23"/>
                      <a:pt x="285" y="82"/>
                      <a:pt x="285" y="154"/>
                    </a:cubicBezTo>
                    <a:cubicBezTo>
                      <a:pt x="285" y="227"/>
                      <a:pt x="226" y="286"/>
                      <a:pt x="154" y="286"/>
                    </a:cubicBezTo>
                    <a:cubicBezTo>
                      <a:pt x="82" y="286"/>
                      <a:pt x="23" y="227"/>
                      <a:pt x="23" y="15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</p:grpSp>
        <p:grpSp>
          <p:nvGrpSpPr>
            <p:cNvPr id="411" name="Group 25">
              <a:extLst>
                <a:ext uri="{FF2B5EF4-FFF2-40B4-BE49-F238E27FC236}">
                  <a16:creationId xmlns:a16="http://schemas.microsoft.com/office/drawing/2014/main" id="{91E04310-4479-487D-B76E-D1D47825DF9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338957" y="1722165"/>
              <a:ext cx="87913" cy="87592"/>
              <a:chOff x="3594" y="922"/>
              <a:chExt cx="547" cy="545"/>
            </a:xfrm>
          </p:grpSpPr>
          <p:sp>
            <p:nvSpPr>
              <p:cNvPr id="413" name="Freeform 26">
                <a:extLst>
                  <a:ext uri="{FF2B5EF4-FFF2-40B4-BE49-F238E27FC236}">
                    <a16:creationId xmlns:a16="http://schemas.microsoft.com/office/drawing/2014/main" id="{9AD1201B-CB19-4D5D-8677-FD69B22E7B4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94" y="922"/>
                <a:ext cx="547" cy="545"/>
              </a:xfrm>
              <a:custGeom>
                <a:avLst/>
                <a:gdLst>
                  <a:gd name="T0" fmla="*/ 0 w 447"/>
                  <a:gd name="T1" fmla="*/ 184 h 447"/>
                  <a:gd name="T2" fmla="*/ 0 w 447"/>
                  <a:gd name="T3" fmla="*/ 263 h 447"/>
                  <a:gd name="T4" fmla="*/ 8 w 447"/>
                  <a:gd name="T5" fmla="*/ 272 h 447"/>
                  <a:gd name="T6" fmla="*/ 49 w 447"/>
                  <a:gd name="T7" fmla="*/ 272 h 447"/>
                  <a:gd name="T8" fmla="*/ 65 w 447"/>
                  <a:gd name="T9" fmla="*/ 313 h 447"/>
                  <a:gd name="T10" fmla="*/ 37 w 447"/>
                  <a:gd name="T11" fmla="*/ 341 h 447"/>
                  <a:gd name="T12" fmla="*/ 37 w 447"/>
                  <a:gd name="T13" fmla="*/ 353 h 447"/>
                  <a:gd name="T14" fmla="*/ 93 w 447"/>
                  <a:gd name="T15" fmla="*/ 410 h 447"/>
                  <a:gd name="T16" fmla="*/ 105 w 447"/>
                  <a:gd name="T17" fmla="*/ 410 h 447"/>
                  <a:gd name="T18" fmla="*/ 134 w 447"/>
                  <a:gd name="T19" fmla="*/ 381 h 447"/>
                  <a:gd name="T20" fmla="*/ 175 w 447"/>
                  <a:gd name="T21" fmla="*/ 398 h 447"/>
                  <a:gd name="T22" fmla="*/ 175 w 447"/>
                  <a:gd name="T23" fmla="*/ 438 h 447"/>
                  <a:gd name="T24" fmla="*/ 183 w 447"/>
                  <a:gd name="T25" fmla="*/ 447 h 447"/>
                  <a:gd name="T26" fmla="*/ 263 w 447"/>
                  <a:gd name="T27" fmla="*/ 447 h 447"/>
                  <a:gd name="T28" fmla="*/ 271 w 447"/>
                  <a:gd name="T29" fmla="*/ 438 h 447"/>
                  <a:gd name="T30" fmla="*/ 271 w 447"/>
                  <a:gd name="T31" fmla="*/ 398 h 447"/>
                  <a:gd name="T32" fmla="*/ 312 w 447"/>
                  <a:gd name="T33" fmla="*/ 381 h 447"/>
                  <a:gd name="T34" fmla="*/ 341 w 447"/>
                  <a:gd name="T35" fmla="*/ 410 h 447"/>
                  <a:gd name="T36" fmla="*/ 353 w 447"/>
                  <a:gd name="T37" fmla="*/ 410 h 447"/>
                  <a:gd name="T38" fmla="*/ 409 w 447"/>
                  <a:gd name="T39" fmla="*/ 353 h 447"/>
                  <a:gd name="T40" fmla="*/ 409 w 447"/>
                  <a:gd name="T41" fmla="*/ 341 h 447"/>
                  <a:gd name="T42" fmla="*/ 381 w 447"/>
                  <a:gd name="T43" fmla="*/ 313 h 447"/>
                  <a:gd name="T44" fmla="*/ 397 w 447"/>
                  <a:gd name="T45" fmla="*/ 272 h 447"/>
                  <a:gd name="T46" fmla="*/ 438 w 447"/>
                  <a:gd name="T47" fmla="*/ 272 h 447"/>
                  <a:gd name="T48" fmla="*/ 447 w 447"/>
                  <a:gd name="T49" fmla="*/ 263 h 447"/>
                  <a:gd name="T50" fmla="*/ 447 w 447"/>
                  <a:gd name="T51" fmla="*/ 184 h 447"/>
                  <a:gd name="T52" fmla="*/ 438 w 447"/>
                  <a:gd name="T53" fmla="*/ 175 h 447"/>
                  <a:gd name="T54" fmla="*/ 397 w 447"/>
                  <a:gd name="T55" fmla="*/ 175 h 447"/>
                  <a:gd name="T56" fmla="*/ 381 w 447"/>
                  <a:gd name="T57" fmla="*/ 135 h 447"/>
                  <a:gd name="T58" fmla="*/ 409 w 447"/>
                  <a:gd name="T59" fmla="*/ 106 h 447"/>
                  <a:gd name="T60" fmla="*/ 409 w 447"/>
                  <a:gd name="T61" fmla="*/ 94 h 447"/>
                  <a:gd name="T62" fmla="*/ 353 w 447"/>
                  <a:gd name="T63" fmla="*/ 37 h 447"/>
                  <a:gd name="T64" fmla="*/ 341 w 447"/>
                  <a:gd name="T65" fmla="*/ 37 h 447"/>
                  <a:gd name="T66" fmla="*/ 312 w 447"/>
                  <a:gd name="T67" fmla="*/ 66 h 447"/>
                  <a:gd name="T68" fmla="*/ 271 w 447"/>
                  <a:gd name="T69" fmla="*/ 49 h 447"/>
                  <a:gd name="T70" fmla="*/ 271 w 447"/>
                  <a:gd name="T71" fmla="*/ 9 h 447"/>
                  <a:gd name="T72" fmla="*/ 263 w 447"/>
                  <a:gd name="T73" fmla="*/ 0 h 447"/>
                  <a:gd name="T74" fmla="*/ 183 w 447"/>
                  <a:gd name="T75" fmla="*/ 0 h 447"/>
                  <a:gd name="T76" fmla="*/ 175 w 447"/>
                  <a:gd name="T77" fmla="*/ 9 h 447"/>
                  <a:gd name="T78" fmla="*/ 175 w 447"/>
                  <a:gd name="T79" fmla="*/ 49 h 447"/>
                  <a:gd name="T80" fmla="*/ 134 w 447"/>
                  <a:gd name="T81" fmla="*/ 66 h 447"/>
                  <a:gd name="T82" fmla="*/ 105 w 447"/>
                  <a:gd name="T83" fmla="*/ 37 h 447"/>
                  <a:gd name="T84" fmla="*/ 93 w 447"/>
                  <a:gd name="T85" fmla="*/ 37 h 447"/>
                  <a:gd name="T86" fmla="*/ 37 w 447"/>
                  <a:gd name="T87" fmla="*/ 94 h 447"/>
                  <a:gd name="T88" fmla="*/ 37 w 447"/>
                  <a:gd name="T89" fmla="*/ 106 h 447"/>
                  <a:gd name="T90" fmla="*/ 65 w 447"/>
                  <a:gd name="T91" fmla="*/ 134 h 447"/>
                  <a:gd name="T92" fmla="*/ 49 w 447"/>
                  <a:gd name="T93" fmla="*/ 175 h 447"/>
                  <a:gd name="T94" fmla="*/ 8 w 447"/>
                  <a:gd name="T95" fmla="*/ 175 h 447"/>
                  <a:gd name="T96" fmla="*/ 0 w 447"/>
                  <a:gd name="T97" fmla="*/ 184 h 447"/>
                  <a:gd name="T98" fmla="*/ 92 w 447"/>
                  <a:gd name="T99" fmla="*/ 223 h 447"/>
                  <a:gd name="T100" fmla="*/ 223 w 447"/>
                  <a:gd name="T101" fmla="*/ 92 h 447"/>
                  <a:gd name="T102" fmla="*/ 354 w 447"/>
                  <a:gd name="T103" fmla="*/ 223 h 447"/>
                  <a:gd name="T104" fmla="*/ 223 w 447"/>
                  <a:gd name="T105" fmla="*/ 355 h 447"/>
                  <a:gd name="T106" fmla="*/ 92 w 447"/>
                  <a:gd name="T107" fmla="*/ 223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47" h="447">
                    <a:moveTo>
                      <a:pt x="0" y="184"/>
                    </a:moveTo>
                    <a:cubicBezTo>
                      <a:pt x="0" y="263"/>
                      <a:pt x="0" y="263"/>
                      <a:pt x="0" y="263"/>
                    </a:cubicBezTo>
                    <a:cubicBezTo>
                      <a:pt x="0" y="268"/>
                      <a:pt x="3" y="272"/>
                      <a:pt x="8" y="272"/>
                    </a:cubicBezTo>
                    <a:cubicBezTo>
                      <a:pt x="49" y="272"/>
                      <a:pt x="49" y="272"/>
                      <a:pt x="49" y="272"/>
                    </a:cubicBezTo>
                    <a:cubicBezTo>
                      <a:pt x="53" y="286"/>
                      <a:pt x="58" y="300"/>
                      <a:pt x="65" y="313"/>
                    </a:cubicBezTo>
                    <a:cubicBezTo>
                      <a:pt x="37" y="341"/>
                      <a:pt x="37" y="341"/>
                      <a:pt x="37" y="341"/>
                    </a:cubicBezTo>
                    <a:cubicBezTo>
                      <a:pt x="33" y="345"/>
                      <a:pt x="33" y="350"/>
                      <a:pt x="37" y="353"/>
                    </a:cubicBezTo>
                    <a:cubicBezTo>
                      <a:pt x="93" y="410"/>
                      <a:pt x="93" y="410"/>
                      <a:pt x="93" y="410"/>
                    </a:cubicBezTo>
                    <a:cubicBezTo>
                      <a:pt x="97" y="413"/>
                      <a:pt x="102" y="413"/>
                      <a:pt x="105" y="410"/>
                    </a:cubicBezTo>
                    <a:cubicBezTo>
                      <a:pt x="134" y="381"/>
                      <a:pt x="134" y="381"/>
                      <a:pt x="134" y="381"/>
                    </a:cubicBezTo>
                    <a:cubicBezTo>
                      <a:pt x="147" y="388"/>
                      <a:pt x="160" y="394"/>
                      <a:pt x="175" y="398"/>
                    </a:cubicBezTo>
                    <a:cubicBezTo>
                      <a:pt x="175" y="438"/>
                      <a:pt x="175" y="438"/>
                      <a:pt x="175" y="438"/>
                    </a:cubicBezTo>
                    <a:cubicBezTo>
                      <a:pt x="175" y="443"/>
                      <a:pt x="178" y="447"/>
                      <a:pt x="183" y="447"/>
                    </a:cubicBezTo>
                    <a:cubicBezTo>
                      <a:pt x="263" y="447"/>
                      <a:pt x="263" y="447"/>
                      <a:pt x="263" y="447"/>
                    </a:cubicBezTo>
                    <a:cubicBezTo>
                      <a:pt x="268" y="447"/>
                      <a:pt x="271" y="443"/>
                      <a:pt x="271" y="438"/>
                    </a:cubicBezTo>
                    <a:cubicBezTo>
                      <a:pt x="271" y="398"/>
                      <a:pt x="271" y="398"/>
                      <a:pt x="271" y="398"/>
                    </a:cubicBezTo>
                    <a:cubicBezTo>
                      <a:pt x="286" y="394"/>
                      <a:pt x="299" y="388"/>
                      <a:pt x="312" y="381"/>
                    </a:cubicBezTo>
                    <a:cubicBezTo>
                      <a:pt x="341" y="410"/>
                      <a:pt x="341" y="410"/>
                      <a:pt x="341" y="410"/>
                    </a:cubicBezTo>
                    <a:cubicBezTo>
                      <a:pt x="344" y="413"/>
                      <a:pt x="350" y="413"/>
                      <a:pt x="353" y="410"/>
                    </a:cubicBezTo>
                    <a:cubicBezTo>
                      <a:pt x="409" y="353"/>
                      <a:pt x="409" y="353"/>
                      <a:pt x="409" y="353"/>
                    </a:cubicBezTo>
                    <a:cubicBezTo>
                      <a:pt x="413" y="350"/>
                      <a:pt x="413" y="345"/>
                      <a:pt x="409" y="341"/>
                    </a:cubicBezTo>
                    <a:cubicBezTo>
                      <a:pt x="381" y="313"/>
                      <a:pt x="381" y="313"/>
                      <a:pt x="381" y="313"/>
                    </a:cubicBezTo>
                    <a:cubicBezTo>
                      <a:pt x="388" y="300"/>
                      <a:pt x="393" y="286"/>
                      <a:pt x="397" y="272"/>
                    </a:cubicBezTo>
                    <a:cubicBezTo>
                      <a:pt x="438" y="272"/>
                      <a:pt x="438" y="272"/>
                      <a:pt x="438" y="272"/>
                    </a:cubicBezTo>
                    <a:cubicBezTo>
                      <a:pt x="443" y="272"/>
                      <a:pt x="447" y="268"/>
                      <a:pt x="447" y="263"/>
                    </a:cubicBezTo>
                    <a:cubicBezTo>
                      <a:pt x="447" y="184"/>
                      <a:pt x="447" y="184"/>
                      <a:pt x="447" y="184"/>
                    </a:cubicBezTo>
                    <a:cubicBezTo>
                      <a:pt x="447" y="179"/>
                      <a:pt x="443" y="175"/>
                      <a:pt x="438" y="175"/>
                    </a:cubicBezTo>
                    <a:cubicBezTo>
                      <a:pt x="397" y="175"/>
                      <a:pt x="397" y="175"/>
                      <a:pt x="397" y="175"/>
                    </a:cubicBezTo>
                    <a:cubicBezTo>
                      <a:pt x="393" y="161"/>
                      <a:pt x="388" y="147"/>
                      <a:pt x="381" y="135"/>
                    </a:cubicBezTo>
                    <a:cubicBezTo>
                      <a:pt x="409" y="106"/>
                      <a:pt x="409" y="106"/>
                      <a:pt x="409" y="106"/>
                    </a:cubicBezTo>
                    <a:cubicBezTo>
                      <a:pt x="413" y="103"/>
                      <a:pt x="413" y="97"/>
                      <a:pt x="409" y="94"/>
                    </a:cubicBezTo>
                    <a:cubicBezTo>
                      <a:pt x="353" y="37"/>
                      <a:pt x="353" y="37"/>
                      <a:pt x="353" y="37"/>
                    </a:cubicBezTo>
                    <a:cubicBezTo>
                      <a:pt x="350" y="34"/>
                      <a:pt x="344" y="34"/>
                      <a:pt x="341" y="37"/>
                    </a:cubicBezTo>
                    <a:cubicBezTo>
                      <a:pt x="312" y="66"/>
                      <a:pt x="312" y="66"/>
                      <a:pt x="312" y="66"/>
                    </a:cubicBezTo>
                    <a:cubicBezTo>
                      <a:pt x="300" y="59"/>
                      <a:pt x="286" y="53"/>
                      <a:pt x="271" y="49"/>
                    </a:cubicBezTo>
                    <a:cubicBezTo>
                      <a:pt x="271" y="9"/>
                      <a:pt x="271" y="9"/>
                      <a:pt x="271" y="9"/>
                    </a:cubicBezTo>
                    <a:cubicBezTo>
                      <a:pt x="271" y="4"/>
                      <a:pt x="268" y="0"/>
                      <a:pt x="26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78" y="0"/>
                      <a:pt x="175" y="4"/>
                      <a:pt x="175" y="9"/>
                    </a:cubicBezTo>
                    <a:cubicBezTo>
                      <a:pt x="175" y="49"/>
                      <a:pt x="175" y="49"/>
                      <a:pt x="175" y="49"/>
                    </a:cubicBezTo>
                    <a:cubicBezTo>
                      <a:pt x="160" y="53"/>
                      <a:pt x="147" y="59"/>
                      <a:pt x="134" y="66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2" y="34"/>
                      <a:pt x="97" y="34"/>
                      <a:pt x="93" y="37"/>
                    </a:cubicBezTo>
                    <a:cubicBezTo>
                      <a:pt x="37" y="94"/>
                      <a:pt x="37" y="94"/>
                      <a:pt x="37" y="94"/>
                    </a:cubicBezTo>
                    <a:cubicBezTo>
                      <a:pt x="33" y="97"/>
                      <a:pt x="33" y="102"/>
                      <a:pt x="37" y="106"/>
                    </a:cubicBezTo>
                    <a:cubicBezTo>
                      <a:pt x="65" y="134"/>
                      <a:pt x="65" y="134"/>
                      <a:pt x="65" y="134"/>
                    </a:cubicBezTo>
                    <a:cubicBezTo>
                      <a:pt x="58" y="147"/>
                      <a:pt x="53" y="161"/>
                      <a:pt x="49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3" y="175"/>
                      <a:pt x="0" y="179"/>
                      <a:pt x="0" y="184"/>
                    </a:cubicBezTo>
                    <a:close/>
                    <a:moveTo>
                      <a:pt x="92" y="223"/>
                    </a:moveTo>
                    <a:cubicBezTo>
                      <a:pt x="92" y="151"/>
                      <a:pt x="151" y="92"/>
                      <a:pt x="223" y="92"/>
                    </a:cubicBezTo>
                    <a:cubicBezTo>
                      <a:pt x="295" y="92"/>
                      <a:pt x="354" y="151"/>
                      <a:pt x="354" y="223"/>
                    </a:cubicBezTo>
                    <a:cubicBezTo>
                      <a:pt x="354" y="296"/>
                      <a:pt x="295" y="355"/>
                      <a:pt x="223" y="355"/>
                    </a:cubicBezTo>
                    <a:cubicBezTo>
                      <a:pt x="151" y="355"/>
                      <a:pt x="92" y="296"/>
                      <a:pt x="92" y="22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414" name="Freeform 27">
                <a:extLst>
                  <a:ext uri="{FF2B5EF4-FFF2-40B4-BE49-F238E27FC236}">
                    <a16:creationId xmlns:a16="http://schemas.microsoft.com/office/drawing/2014/main" id="{857F0FE7-7261-46C7-BC9E-B40889DAA96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79" y="1006"/>
                <a:ext cx="378" cy="377"/>
              </a:xfrm>
              <a:custGeom>
                <a:avLst/>
                <a:gdLst>
                  <a:gd name="T0" fmla="*/ 0 w 309"/>
                  <a:gd name="T1" fmla="*/ 154 h 309"/>
                  <a:gd name="T2" fmla="*/ 154 w 309"/>
                  <a:gd name="T3" fmla="*/ 309 h 309"/>
                  <a:gd name="T4" fmla="*/ 309 w 309"/>
                  <a:gd name="T5" fmla="*/ 154 h 309"/>
                  <a:gd name="T6" fmla="*/ 154 w 309"/>
                  <a:gd name="T7" fmla="*/ 0 h 309"/>
                  <a:gd name="T8" fmla="*/ 0 w 309"/>
                  <a:gd name="T9" fmla="*/ 154 h 309"/>
                  <a:gd name="T10" fmla="*/ 23 w 309"/>
                  <a:gd name="T11" fmla="*/ 154 h 309"/>
                  <a:gd name="T12" fmla="*/ 154 w 309"/>
                  <a:gd name="T13" fmla="*/ 23 h 309"/>
                  <a:gd name="T14" fmla="*/ 285 w 309"/>
                  <a:gd name="T15" fmla="*/ 154 h 309"/>
                  <a:gd name="T16" fmla="*/ 154 w 309"/>
                  <a:gd name="T17" fmla="*/ 286 h 309"/>
                  <a:gd name="T18" fmla="*/ 23 w 309"/>
                  <a:gd name="T19" fmla="*/ 154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9" h="309">
                    <a:moveTo>
                      <a:pt x="0" y="154"/>
                    </a:moveTo>
                    <a:cubicBezTo>
                      <a:pt x="0" y="240"/>
                      <a:pt x="69" y="309"/>
                      <a:pt x="154" y="309"/>
                    </a:cubicBezTo>
                    <a:cubicBezTo>
                      <a:pt x="239" y="309"/>
                      <a:pt x="309" y="240"/>
                      <a:pt x="309" y="154"/>
                    </a:cubicBezTo>
                    <a:cubicBezTo>
                      <a:pt x="309" y="69"/>
                      <a:pt x="239" y="0"/>
                      <a:pt x="154" y="0"/>
                    </a:cubicBezTo>
                    <a:cubicBezTo>
                      <a:pt x="69" y="0"/>
                      <a:pt x="0" y="69"/>
                      <a:pt x="0" y="154"/>
                    </a:cubicBezTo>
                    <a:close/>
                    <a:moveTo>
                      <a:pt x="23" y="154"/>
                    </a:moveTo>
                    <a:cubicBezTo>
                      <a:pt x="23" y="82"/>
                      <a:pt x="82" y="23"/>
                      <a:pt x="154" y="23"/>
                    </a:cubicBezTo>
                    <a:cubicBezTo>
                      <a:pt x="226" y="23"/>
                      <a:pt x="285" y="82"/>
                      <a:pt x="285" y="154"/>
                    </a:cubicBezTo>
                    <a:cubicBezTo>
                      <a:pt x="285" y="227"/>
                      <a:pt x="226" y="286"/>
                      <a:pt x="154" y="286"/>
                    </a:cubicBezTo>
                    <a:cubicBezTo>
                      <a:pt x="82" y="286"/>
                      <a:pt x="23" y="227"/>
                      <a:pt x="23" y="154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</p:grpSp>
        <p:grpSp>
          <p:nvGrpSpPr>
            <p:cNvPr id="416" name="Group 25">
              <a:extLst>
                <a:ext uri="{FF2B5EF4-FFF2-40B4-BE49-F238E27FC236}">
                  <a16:creationId xmlns:a16="http://schemas.microsoft.com/office/drawing/2014/main" id="{605D473B-08B1-461E-AFAB-B5F839DC6B4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18045340" flipH="1">
              <a:off x="6934622" y="1602706"/>
              <a:ext cx="176703" cy="176057"/>
              <a:chOff x="3594" y="922"/>
              <a:chExt cx="547" cy="545"/>
            </a:xfrm>
          </p:grpSpPr>
          <p:sp>
            <p:nvSpPr>
              <p:cNvPr id="423" name="Freeform 26">
                <a:extLst>
                  <a:ext uri="{FF2B5EF4-FFF2-40B4-BE49-F238E27FC236}">
                    <a16:creationId xmlns:a16="http://schemas.microsoft.com/office/drawing/2014/main" id="{A2052BAE-D780-4172-95F7-65EA0C8156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94" y="922"/>
                <a:ext cx="547" cy="545"/>
              </a:xfrm>
              <a:custGeom>
                <a:avLst/>
                <a:gdLst>
                  <a:gd name="T0" fmla="*/ 0 w 447"/>
                  <a:gd name="T1" fmla="*/ 184 h 447"/>
                  <a:gd name="T2" fmla="*/ 0 w 447"/>
                  <a:gd name="T3" fmla="*/ 263 h 447"/>
                  <a:gd name="T4" fmla="*/ 8 w 447"/>
                  <a:gd name="T5" fmla="*/ 272 h 447"/>
                  <a:gd name="T6" fmla="*/ 49 w 447"/>
                  <a:gd name="T7" fmla="*/ 272 h 447"/>
                  <a:gd name="T8" fmla="*/ 65 w 447"/>
                  <a:gd name="T9" fmla="*/ 313 h 447"/>
                  <a:gd name="T10" fmla="*/ 37 w 447"/>
                  <a:gd name="T11" fmla="*/ 341 h 447"/>
                  <a:gd name="T12" fmla="*/ 37 w 447"/>
                  <a:gd name="T13" fmla="*/ 353 h 447"/>
                  <a:gd name="T14" fmla="*/ 93 w 447"/>
                  <a:gd name="T15" fmla="*/ 410 h 447"/>
                  <a:gd name="T16" fmla="*/ 105 w 447"/>
                  <a:gd name="T17" fmla="*/ 410 h 447"/>
                  <a:gd name="T18" fmla="*/ 134 w 447"/>
                  <a:gd name="T19" fmla="*/ 381 h 447"/>
                  <a:gd name="T20" fmla="*/ 175 w 447"/>
                  <a:gd name="T21" fmla="*/ 398 h 447"/>
                  <a:gd name="T22" fmla="*/ 175 w 447"/>
                  <a:gd name="T23" fmla="*/ 438 h 447"/>
                  <a:gd name="T24" fmla="*/ 183 w 447"/>
                  <a:gd name="T25" fmla="*/ 447 h 447"/>
                  <a:gd name="T26" fmla="*/ 263 w 447"/>
                  <a:gd name="T27" fmla="*/ 447 h 447"/>
                  <a:gd name="T28" fmla="*/ 271 w 447"/>
                  <a:gd name="T29" fmla="*/ 438 h 447"/>
                  <a:gd name="T30" fmla="*/ 271 w 447"/>
                  <a:gd name="T31" fmla="*/ 398 h 447"/>
                  <a:gd name="T32" fmla="*/ 312 w 447"/>
                  <a:gd name="T33" fmla="*/ 381 h 447"/>
                  <a:gd name="T34" fmla="*/ 341 w 447"/>
                  <a:gd name="T35" fmla="*/ 410 h 447"/>
                  <a:gd name="T36" fmla="*/ 353 w 447"/>
                  <a:gd name="T37" fmla="*/ 410 h 447"/>
                  <a:gd name="T38" fmla="*/ 409 w 447"/>
                  <a:gd name="T39" fmla="*/ 353 h 447"/>
                  <a:gd name="T40" fmla="*/ 409 w 447"/>
                  <a:gd name="T41" fmla="*/ 341 h 447"/>
                  <a:gd name="T42" fmla="*/ 381 w 447"/>
                  <a:gd name="T43" fmla="*/ 313 h 447"/>
                  <a:gd name="T44" fmla="*/ 397 w 447"/>
                  <a:gd name="T45" fmla="*/ 272 h 447"/>
                  <a:gd name="T46" fmla="*/ 438 w 447"/>
                  <a:gd name="T47" fmla="*/ 272 h 447"/>
                  <a:gd name="T48" fmla="*/ 447 w 447"/>
                  <a:gd name="T49" fmla="*/ 263 h 447"/>
                  <a:gd name="T50" fmla="*/ 447 w 447"/>
                  <a:gd name="T51" fmla="*/ 184 h 447"/>
                  <a:gd name="T52" fmla="*/ 438 w 447"/>
                  <a:gd name="T53" fmla="*/ 175 h 447"/>
                  <a:gd name="T54" fmla="*/ 397 w 447"/>
                  <a:gd name="T55" fmla="*/ 175 h 447"/>
                  <a:gd name="T56" fmla="*/ 381 w 447"/>
                  <a:gd name="T57" fmla="*/ 135 h 447"/>
                  <a:gd name="T58" fmla="*/ 409 w 447"/>
                  <a:gd name="T59" fmla="*/ 106 h 447"/>
                  <a:gd name="T60" fmla="*/ 409 w 447"/>
                  <a:gd name="T61" fmla="*/ 94 h 447"/>
                  <a:gd name="T62" fmla="*/ 353 w 447"/>
                  <a:gd name="T63" fmla="*/ 37 h 447"/>
                  <a:gd name="T64" fmla="*/ 341 w 447"/>
                  <a:gd name="T65" fmla="*/ 37 h 447"/>
                  <a:gd name="T66" fmla="*/ 312 w 447"/>
                  <a:gd name="T67" fmla="*/ 66 h 447"/>
                  <a:gd name="T68" fmla="*/ 271 w 447"/>
                  <a:gd name="T69" fmla="*/ 49 h 447"/>
                  <a:gd name="T70" fmla="*/ 271 w 447"/>
                  <a:gd name="T71" fmla="*/ 9 h 447"/>
                  <a:gd name="T72" fmla="*/ 263 w 447"/>
                  <a:gd name="T73" fmla="*/ 0 h 447"/>
                  <a:gd name="T74" fmla="*/ 183 w 447"/>
                  <a:gd name="T75" fmla="*/ 0 h 447"/>
                  <a:gd name="T76" fmla="*/ 175 w 447"/>
                  <a:gd name="T77" fmla="*/ 9 h 447"/>
                  <a:gd name="T78" fmla="*/ 175 w 447"/>
                  <a:gd name="T79" fmla="*/ 49 h 447"/>
                  <a:gd name="T80" fmla="*/ 134 w 447"/>
                  <a:gd name="T81" fmla="*/ 66 h 447"/>
                  <a:gd name="T82" fmla="*/ 105 w 447"/>
                  <a:gd name="T83" fmla="*/ 37 h 447"/>
                  <a:gd name="T84" fmla="*/ 93 w 447"/>
                  <a:gd name="T85" fmla="*/ 37 h 447"/>
                  <a:gd name="T86" fmla="*/ 37 w 447"/>
                  <a:gd name="T87" fmla="*/ 94 h 447"/>
                  <a:gd name="T88" fmla="*/ 37 w 447"/>
                  <a:gd name="T89" fmla="*/ 106 h 447"/>
                  <a:gd name="T90" fmla="*/ 65 w 447"/>
                  <a:gd name="T91" fmla="*/ 134 h 447"/>
                  <a:gd name="T92" fmla="*/ 49 w 447"/>
                  <a:gd name="T93" fmla="*/ 175 h 447"/>
                  <a:gd name="T94" fmla="*/ 8 w 447"/>
                  <a:gd name="T95" fmla="*/ 175 h 447"/>
                  <a:gd name="T96" fmla="*/ 0 w 447"/>
                  <a:gd name="T97" fmla="*/ 184 h 447"/>
                  <a:gd name="T98" fmla="*/ 92 w 447"/>
                  <a:gd name="T99" fmla="*/ 223 h 447"/>
                  <a:gd name="T100" fmla="*/ 223 w 447"/>
                  <a:gd name="T101" fmla="*/ 92 h 447"/>
                  <a:gd name="T102" fmla="*/ 354 w 447"/>
                  <a:gd name="T103" fmla="*/ 223 h 447"/>
                  <a:gd name="T104" fmla="*/ 223 w 447"/>
                  <a:gd name="T105" fmla="*/ 355 h 447"/>
                  <a:gd name="T106" fmla="*/ 92 w 447"/>
                  <a:gd name="T107" fmla="*/ 223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47" h="447">
                    <a:moveTo>
                      <a:pt x="0" y="184"/>
                    </a:moveTo>
                    <a:cubicBezTo>
                      <a:pt x="0" y="263"/>
                      <a:pt x="0" y="263"/>
                      <a:pt x="0" y="263"/>
                    </a:cubicBezTo>
                    <a:cubicBezTo>
                      <a:pt x="0" y="268"/>
                      <a:pt x="3" y="272"/>
                      <a:pt x="8" y="272"/>
                    </a:cubicBezTo>
                    <a:cubicBezTo>
                      <a:pt x="49" y="272"/>
                      <a:pt x="49" y="272"/>
                      <a:pt x="49" y="272"/>
                    </a:cubicBezTo>
                    <a:cubicBezTo>
                      <a:pt x="53" y="286"/>
                      <a:pt x="58" y="300"/>
                      <a:pt x="65" y="313"/>
                    </a:cubicBezTo>
                    <a:cubicBezTo>
                      <a:pt x="37" y="341"/>
                      <a:pt x="37" y="341"/>
                      <a:pt x="37" y="341"/>
                    </a:cubicBezTo>
                    <a:cubicBezTo>
                      <a:pt x="33" y="345"/>
                      <a:pt x="33" y="350"/>
                      <a:pt x="37" y="353"/>
                    </a:cubicBezTo>
                    <a:cubicBezTo>
                      <a:pt x="93" y="410"/>
                      <a:pt x="93" y="410"/>
                      <a:pt x="93" y="410"/>
                    </a:cubicBezTo>
                    <a:cubicBezTo>
                      <a:pt x="97" y="413"/>
                      <a:pt x="102" y="413"/>
                      <a:pt x="105" y="410"/>
                    </a:cubicBezTo>
                    <a:cubicBezTo>
                      <a:pt x="134" y="381"/>
                      <a:pt x="134" y="381"/>
                      <a:pt x="134" y="381"/>
                    </a:cubicBezTo>
                    <a:cubicBezTo>
                      <a:pt x="147" y="388"/>
                      <a:pt x="160" y="394"/>
                      <a:pt x="175" y="398"/>
                    </a:cubicBezTo>
                    <a:cubicBezTo>
                      <a:pt x="175" y="438"/>
                      <a:pt x="175" y="438"/>
                      <a:pt x="175" y="438"/>
                    </a:cubicBezTo>
                    <a:cubicBezTo>
                      <a:pt x="175" y="443"/>
                      <a:pt x="178" y="447"/>
                      <a:pt x="183" y="447"/>
                    </a:cubicBezTo>
                    <a:cubicBezTo>
                      <a:pt x="263" y="447"/>
                      <a:pt x="263" y="447"/>
                      <a:pt x="263" y="447"/>
                    </a:cubicBezTo>
                    <a:cubicBezTo>
                      <a:pt x="268" y="447"/>
                      <a:pt x="271" y="443"/>
                      <a:pt x="271" y="438"/>
                    </a:cubicBezTo>
                    <a:cubicBezTo>
                      <a:pt x="271" y="398"/>
                      <a:pt x="271" y="398"/>
                      <a:pt x="271" y="398"/>
                    </a:cubicBezTo>
                    <a:cubicBezTo>
                      <a:pt x="286" y="394"/>
                      <a:pt x="299" y="388"/>
                      <a:pt x="312" y="381"/>
                    </a:cubicBezTo>
                    <a:cubicBezTo>
                      <a:pt x="341" y="410"/>
                      <a:pt x="341" y="410"/>
                      <a:pt x="341" y="410"/>
                    </a:cubicBezTo>
                    <a:cubicBezTo>
                      <a:pt x="344" y="413"/>
                      <a:pt x="350" y="413"/>
                      <a:pt x="353" y="410"/>
                    </a:cubicBezTo>
                    <a:cubicBezTo>
                      <a:pt x="409" y="353"/>
                      <a:pt x="409" y="353"/>
                      <a:pt x="409" y="353"/>
                    </a:cubicBezTo>
                    <a:cubicBezTo>
                      <a:pt x="413" y="350"/>
                      <a:pt x="413" y="345"/>
                      <a:pt x="409" y="341"/>
                    </a:cubicBezTo>
                    <a:cubicBezTo>
                      <a:pt x="381" y="313"/>
                      <a:pt x="381" y="313"/>
                      <a:pt x="381" y="313"/>
                    </a:cubicBezTo>
                    <a:cubicBezTo>
                      <a:pt x="388" y="300"/>
                      <a:pt x="393" y="286"/>
                      <a:pt x="397" y="272"/>
                    </a:cubicBezTo>
                    <a:cubicBezTo>
                      <a:pt x="438" y="272"/>
                      <a:pt x="438" y="272"/>
                      <a:pt x="438" y="272"/>
                    </a:cubicBezTo>
                    <a:cubicBezTo>
                      <a:pt x="443" y="272"/>
                      <a:pt x="447" y="268"/>
                      <a:pt x="447" y="263"/>
                    </a:cubicBezTo>
                    <a:cubicBezTo>
                      <a:pt x="447" y="184"/>
                      <a:pt x="447" y="184"/>
                      <a:pt x="447" y="184"/>
                    </a:cubicBezTo>
                    <a:cubicBezTo>
                      <a:pt x="447" y="179"/>
                      <a:pt x="443" y="175"/>
                      <a:pt x="438" y="175"/>
                    </a:cubicBezTo>
                    <a:cubicBezTo>
                      <a:pt x="397" y="175"/>
                      <a:pt x="397" y="175"/>
                      <a:pt x="397" y="175"/>
                    </a:cubicBezTo>
                    <a:cubicBezTo>
                      <a:pt x="393" y="161"/>
                      <a:pt x="388" y="147"/>
                      <a:pt x="381" y="135"/>
                    </a:cubicBezTo>
                    <a:cubicBezTo>
                      <a:pt x="409" y="106"/>
                      <a:pt x="409" y="106"/>
                      <a:pt x="409" y="106"/>
                    </a:cubicBezTo>
                    <a:cubicBezTo>
                      <a:pt x="413" y="103"/>
                      <a:pt x="413" y="97"/>
                      <a:pt x="409" y="94"/>
                    </a:cubicBezTo>
                    <a:cubicBezTo>
                      <a:pt x="353" y="37"/>
                      <a:pt x="353" y="37"/>
                      <a:pt x="353" y="37"/>
                    </a:cubicBezTo>
                    <a:cubicBezTo>
                      <a:pt x="350" y="34"/>
                      <a:pt x="344" y="34"/>
                      <a:pt x="341" y="37"/>
                    </a:cubicBezTo>
                    <a:cubicBezTo>
                      <a:pt x="312" y="66"/>
                      <a:pt x="312" y="66"/>
                      <a:pt x="312" y="66"/>
                    </a:cubicBezTo>
                    <a:cubicBezTo>
                      <a:pt x="300" y="59"/>
                      <a:pt x="286" y="53"/>
                      <a:pt x="271" y="49"/>
                    </a:cubicBezTo>
                    <a:cubicBezTo>
                      <a:pt x="271" y="9"/>
                      <a:pt x="271" y="9"/>
                      <a:pt x="271" y="9"/>
                    </a:cubicBezTo>
                    <a:cubicBezTo>
                      <a:pt x="271" y="4"/>
                      <a:pt x="268" y="0"/>
                      <a:pt x="26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78" y="0"/>
                      <a:pt x="175" y="4"/>
                      <a:pt x="175" y="9"/>
                    </a:cubicBezTo>
                    <a:cubicBezTo>
                      <a:pt x="175" y="49"/>
                      <a:pt x="175" y="49"/>
                      <a:pt x="175" y="49"/>
                    </a:cubicBezTo>
                    <a:cubicBezTo>
                      <a:pt x="160" y="53"/>
                      <a:pt x="147" y="59"/>
                      <a:pt x="134" y="66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2" y="34"/>
                      <a:pt x="97" y="34"/>
                      <a:pt x="93" y="37"/>
                    </a:cubicBezTo>
                    <a:cubicBezTo>
                      <a:pt x="37" y="94"/>
                      <a:pt x="37" y="94"/>
                      <a:pt x="37" y="94"/>
                    </a:cubicBezTo>
                    <a:cubicBezTo>
                      <a:pt x="33" y="97"/>
                      <a:pt x="33" y="102"/>
                      <a:pt x="37" y="106"/>
                    </a:cubicBezTo>
                    <a:cubicBezTo>
                      <a:pt x="65" y="134"/>
                      <a:pt x="65" y="134"/>
                      <a:pt x="65" y="134"/>
                    </a:cubicBezTo>
                    <a:cubicBezTo>
                      <a:pt x="58" y="147"/>
                      <a:pt x="53" y="161"/>
                      <a:pt x="49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3" y="175"/>
                      <a:pt x="0" y="179"/>
                      <a:pt x="0" y="184"/>
                    </a:cubicBezTo>
                    <a:close/>
                    <a:moveTo>
                      <a:pt x="92" y="223"/>
                    </a:moveTo>
                    <a:cubicBezTo>
                      <a:pt x="92" y="151"/>
                      <a:pt x="151" y="92"/>
                      <a:pt x="223" y="92"/>
                    </a:cubicBezTo>
                    <a:cubicBezTo>
                      <a:pt x="295" y="92"/>
                      <a:pt x="354" y="151"/>
                      <a:pt x="354" y="223"/>
                    </a:cubicBezTo>
                    <a:cubicBezTo>
                      <a:pt x="354" y="296"/>
                      <a:pt x="295" y="355"/>
                      <a:pt x="223" y="355"/>
                    </a:cubicBezTo>
                    <a:cubicBezTo>
                      <a:pt x="151" y="355"/>
                      <a:pt x="92" y="296"/>
                      <a:pt x="92" y="22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424" name="Freeform 27">
                <a:extLst>
                  <a:ext uri="{FF2B5EF4-FFF2-40B4-BE49-F238E27FC236}">
                    <a16:creationId xmlns:a16="http://schemas.microsoft.com/office/drawing/2014/main" id="{503712B8-3589-4F24-8775-D2EBA04B39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79" y="1006"/>
                <a:ext cx="378" cy="377"/>
              </a:xfrm>
              <a:custGeom>
                <a:avLst/>
                <a:gdLst>
                  <a:gd name="T0" fmla="*/ 0 w 309"/>
                  <a:gd name="T1" fmla="*/ 154 h 309"/>
                  <a:gd name="T2" fmla="*/ 154 w 309"/>
                  <a:gd name="T3" fmla="*/ 309 h 309"/>
                  <a:gd name="T4" fmla="*/ 309 w 309"/>
                  <a:gd name="T5" fmla="*/ 154 h 309"/>
                  <a:gd name="T6" fmla="*/ 154 w 309"/>
                  <a:gd name="T7" fmla="*/ 0 h 309"/>
                  <a:gd name="T8" fmla="*/ 0 w 309"/>
                  <a:gd name="T9" fmla="*/ 154 h 309"/>
                  <a:gd name="T10" fmla="*/ 23 w 309"/>
                  <a:gd name="T11" fmla="*/ 154 h 309"/>
                  <a:gd name="T12" fmla="*/ 154 w 309"/>
                  <a:gd name="T13" fmla="*/ 23 h 309"/>
                  <a:gd name="T14" fmla="*/ 285 w 309"/>
                  <a:gd name="T15" fmla="*/ 154 h 309"/>
                  <a:gd name="T16" fmla="*/ 154 w 309"/>
                  <a:gd name="T17" fmla="*/ 286 h 309"/>
                  <a:gd name="T18" fmla="*/ 23 w 309"/>
                  <a:gd name="T19" fmla="*/ 154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9" h="309">
                    <a:moveTo>
                      <a:pt x="0" y="154"/>
                    </a:moveTo>
                    <a:cubicBezTo>
                      <a:pt x="0" y="240"/>
                      <a:pt x="69" y="309"/>
                      <a:pt x="154" y="309"/>
                    </a:cubicBezTo>
                    <a:cubicBezTo>
                      <a:pt x="239" y="309"/>
                      <a:pt x="309" y="240"/>
                      <a:pt x="309" y="154"/>
                    </a:cubicBezTo>
                    <a:cubicBezTo>
                      <a:pt x="309" y="69"/>
                      <a:pt x="239" y="0"/>
                      <a:pt x="154" y="0"/>
                    </a:cubicBezTo>
                    <a:cubicBezTo>
                      <a:pt x="69" y="0"/>
                      <a:pt x="0" y="69"/>
                      <a:pt x="0" y="154"/>
                    </a:cubicBezTo>
                    <a:close/>
                    <a:moveTo>
                      <a:pt x="23" y="154"/>
                    </a:moveTo>
                    <a:cubicBezTo>
                      <a:pt x="23" y="82"/>
                      <a:pt x="82" y="23"/>
                      <a:pt x="154" y="23"/>
                    </a:cubicBezTo>
                    <a:cubicBezTo>
                      <a:pt x="226" y="23"/>
                      <a:pt x="285" y="82"/>
                      <a:pt x="285" y="154"/>
                    </a:cubicBezTo>
                    <a:cubicBezTo>
                      <a:pt x="285" y="227"/>
                      <a:pt x="226" y="286"/>
                      <a:pt x="154" y="286"/>
                    </a:cubicBezTo>
                    <a:cubicBezTo>
                      <a:pt x="82" y="286"/>
                      <a:pt x="23" y="227"/>
                      <a:pt x="23" y="15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</p:grpSp>
        <p:grpSp>
          <p:nvGrpSpPr>
            <p:cNvPr id="417" name="Group 25">
              <a:extLst>
                <a:ext uri="{FF2B5EF4-FFF2-40B4-BE49-F238E27FC236}">
                  <a16:creationId xmlns:a16="http://schemas.microsoft.com/office/drawing/2014/main" id="{1D76E7BC-9AC0-4B48-B9B2-069FA834CB3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18045340" flipH="1">
              <a:off x="7095014" y="1548456"/>
              <a:ext cx="132718" cy="132233"/>
              <a:chOff x="3594" y="922"/>
              <a:chExt cx="547" cy="545"/>
            </a:xfrm>
          </p:grpSpPr>
          <p:sp>
            <p:nvSpPr>
              <p:cNvPr id="421" name="Freeform 26">
                <a:extLst>
                  <a:ext uri="{FF2B5EF4-FFF2-40B4-BE49-F238E27FC236}">
                    <a16:creationId xmlns:a16="http://schemas.microsoft.com/office/drawing/2014/main" id="{E3357B23-A2B3-4D0B-89A0-0EA16EF72E6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94" y="922"/>
                <a:ext cx="547" cy="545"/>
              </a:xfrm>
              <a:custGeom>
                <a:avLst/>
                <a:gdLst>
                  <a:gd name="T0" fmla="*/ 0 w 447"/>
                  <a:gd name="T1" fmla="*/ 184 h 447"/>
                  <a:gd name="T2" fmla="*/ 0 w 447"/>
                  <a:gd name="T3" fmla="*/ 263 h 447"/>
                  <a:gd name="T4" fmla="*/ 8 w 447"/>
                  <a:gd name="T5" fmla="*/ 272 h 447"/>
                  <a:gd name="T6" fmla="*/ 49 w 447"/>
                  <a:gd name="T7" fmla="*/ 272 h 447"/>
                  <a:gd name="T8" fmla="*/ 65 w 447"/>
                  <a:gd name="T9" fmla="*/ 313 h 447"/>
                  <a:gd name="T10" fmla="*/ 37 w 447"/>
                  <a:gd name="T11" fmla="*/ 341 h 447"/>
                  <a:gd name="T12" fmla="*/ 37 w 447"/>
                  <a:gd name="T13" fmla="*/ 353 h 447"/>
                  <a:gd name="T14" fmla="*/ 93 w 447"/>
                  <a:gd name="T15" fmla="*/ 410 h 447"/>
                  <a:gd name="T16" fmla="*/ 105 w 447"/>
                  <a:gd name="T17" fmla="*/ 410 h 447"/>
                  <a:gd name="T18" fmla="*/ 134 w 447"/>
                  <a:gd name="T19" fmla="*/ 381 h 447"/>
                  <a:gd name="T20" fmla="*/ 175 w 447"/>
                  <a:gd name="T21" fmla="*/ 398 h 447"/>
                  <a:gd name="T22" fmla="*/ 175 w 447"/>
                  <a:gd name="T23" fmla="*/ 438 h 447"/>
                  <a:gd name="T24" fmla="*/ 183 w 447"/>
                  <a:gd name="T25" fmla="*/ 447 h 447"/>
                  <a:gd name="T26" fmla="*/ 263 w 447"/>
                  <a:gd name="T27" fmla="*/ 447 h 447"/>
                  <a:gd name="T28" fmla="*/ 271 w 447"/>
                  <a:gd name="T29" fmla="*/ 438 h 447"/>
                  <a:gd name="T30" fmla="*/ 271 w 447"/>
                  <a:gd name="T31" fmla="*/ 398 h 447"/>
                  <a:gd name="T32" fmla="*/ 312 w 447"/>
                  <a:gd name="T33" fmla="*/ 381 h 447"/>
                  <a:gd name="T34" fmla="*/ 341 w 447"/>
                  <a:gd name="T35" fmla="*/ 410 h 447"/>
                  <a:gd name="T36" fmla="*/ 353 w 447"/>
                  <a:gd name="T37" fmla="*/ 410 h 447"/>
                  <a:gd name="T38" fmla="*/ 409 w 447"/>
                  <a:gd name="T39" fmla="*/ 353 h 447"/>
                  <a:gd name="T40" fmla="*/ 409 w 447"/>
                  <a:gd name="T41" fmla="*/ 341 h 447"/>
                  <a:gd name="T42" fmla="*/ 381 w 447"/>
                  <a:gd name="T43" fmla="*/ 313 h 447"/>
                  <a:gd name="T44" fmla="*/ 397 w 447"/>
                  <a:gd name="T45" fmla="*/ 272 h 447"/>
                  <a:gd name="T46" fmla="*/ 438 w 447"/>
                  <a:gd name="T47" fmla="*/ 272 h 447"/>
                  <a:gd name="T48" fmla="*/ 447 w 447"/>
                  <a:gd name="T49" fmla="*/ 263 h 447"/>
                  <a:gd name="T50" fmla="*/ 447 w 447"/>
                  <a:gd name="T51" fmla="*/ 184 h 447"/>
                  <a:gd name="T52" fmla="*/ 438 w 447"/>
                  <a:gd name="T53" fmla="*/ 175 h 447"/>
                  <a:gd name="T54" fmla="*/ 397 w 447"/>
                  <a:gd name="T55" fmla="*/ 175 h 447"/>
                  <a:gd name="T56" fmla="*/ 381 w 447"/>
                  <a:gd name="T57" fmla="*/ 135 h 447"/>
                  <a:gd name="T58" fmla="*/ 409 w 447"/>
                  <a:gd name="T59" fmla="*/ 106 h 447"/>
                  <a:gd name="T60" fmla="*/ 409 w 447"/>
                  <a:gd name="T61" fmla="*/ 94 h 447"/>
                  <a:gd name="T62" fmla="*/ 353 w 447"/>
                  <a:gd name="T63" fmla="*/ 37 h 447"/>
                  <a:gd name="T64" fmla="*/ 341 w 447"/>
                  <a:gd name="T65" fmla="*/ 37 h 447"/>
                  <a:gd name="T66" fmla="*/ 312 w 447"/>
                  <a:gd name="T67" fmla="*/ 66 h 447"/>
                  <a:gd name="T68" fmla="*/ 271 w 447"/>
                  <a:gd name="T69" fmla="*/ 49 h 447"/>
                  <a:gd name="T70" fmla="*/ 271 w 447"/>
                  <a:gd name="T71" fmla="*/ 9 h 447"/>
                  <a:gd name="T72" fmla="*/ 263 w 447"/>
                  <a:gd name="T73" fmla="*/ 0 h 447"/>
                  <a:gd name="T74" fmla="*/ 183 w 447"/>
                  <a:gd name="T75" fmla="*/ 0 h 447"/>
                  <a:gd name="T76" fmla="*/ 175 w 447"/>
                  <a:gd name="T77" fmla="*/ 9 h 447"/>
                  <a:gd name="T78" fmla="*/ 175 w 447"/>
                  <a:gd name="T79" fmla="*/ 49 h 447"/>
                  <a:gd name="T80" fmla="*/ 134 w 447"/>
                  <a:gd name="T81" fmla="*/ 66 h 447"/>
                  <a:gd name="T82" fmla="*/ 105 w 447"/>
                  <a:gd name="T83" fmla="*/ 37 h 447"/>
                  <a:gd name="T84" fmla="*/ 93 w 447"/>
                  <a:gd name="T85" fmla="*/ 37 h 447"/>
                  <a:gd name="T86" fmla="*/ 37 w 447"/>
                  <a:gd name="T87" fmla="*/ 94 h 447"/>
                  <a:gd name="T88" fmla="*/ 37 w 447"/>
                  <a:gd name="T89" fmla="*/ 106 h 447"/>
                  <a:gd name="T90" fmla="*/ 65 w 447"/>
                  <a:gd name="T91" fmla="*/ 134 h 447"/>
                  <a:gd name="T92" fmla="*/ 49 w 447"/>
                  <a:gd name="T93" fmla="*/ 175 h 447"/>
                  <a:gd name="T94" fmla="*/ 8 w 447"/>
                  <a:gd name="T95" fmla="*/ 175 h 447"/>
                  <a:gd name="T96" fmla="*/ 0 w 447"/>
                  <a:gd name="T97" fmla="*/ 184 h 447"/>
                  <a:gd name="T98" fmla="*/ 92 w 447"/>
                  <a:gd name="T99" fmla="*/ 223 h 447"/>
                  <a:gd name="T100" fmla="*/ 223 w 447"/>
                  <a:gd name="T101" fmla="*/ 92 h 447"/>
                  <a:gd name="T102" fmla="*/ 354 w 447"/>
                  <a:gd name="T103" fmla="*/ 223 h 447"/>
                  <a:gd name="T104" fmla="*/ 223 w 447"/>
                  <a:gd name="T105" fmla="*/ 355 h 447"/>
                  <a:gd name="T106" fmla="*/ 92 w 447"/>
                  <a:gd name="T107" fmla="*/ 223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47" h="447">
                    <a:moveTo>
                      <a:pt x="0" y="184"/>
                    </a:moveTo>
                    <a:cubicBezTo>
                      <a:pt x="0" y="263"/>
                      <a:pt x="0" y="263"/>
                      <a:pt x="0" y="263"/>
                    </a:cubicBezTo>
                    <a:cubicBezTo>
                      <a:pt x="0" y="268"/>
                      <a:pt x="3" y="272"/>
                      <a:pt x="8" y="272"/>
                    </a:cubicBezTo>
                    <a:cubicBezTo>
                      <a:pt x="49" y="272"/>
                      <a:pt x="49" y="272"/>
                      <a:pt x="49" y="272"/>
                    </a:cubicBezTo>
                    <a:cubicBezTo>
                      <a:pt x="53" y="286"/>
                      <a:pt x="58" y="300"/>
                      <a:pt x="65" y="313"/>
                    </a:cubicBezTo>
                    <a:cubicBezTo>
                      <a:pt x="37" y="341"/>
                      <a:pt x="37" y="341"/>
                      <a:pt x="37" y="341"/>
                    </a:cubicBezTo>
                    <a:cubicBezTo>
                      <a:pt x="33" y="345"/>
                      <a:pt x="33" y="350"/>
                      <a:pt x="37" y="353"/>
                    </a:cubicBezTo>
                    <a:cubicBezTo>
                      <a:pt x="93" y="410"/>
                      <a:pt x="93" y="410"/>
                      <a:pt x="93" y="410"/>
                    </a:cubicBezTo>
                    <a:cubicBezTo>
                      <a:pt x="97" y="413"/>
                      <a:pt x="102" y="413"/>
                      <a:pt x="105" y="410"/>
                    </a:cubicBezTo>
                    <a:cubicBezTo>
                      <a:pt x="134" y="381"/>
                      <a:pt x="134" y="381"/>
                      <a:pt x="134" y="381"/>
                    </a:cubicBezTo>
                    <a:cubicBezTo>
                      <a:pt x="147" y="388"/>
                      <a:pt x="160" y="394"/>
                      <a:pt x="175" y="398"/>
                    </a:cubicBezTo>
                    <a:cubicBezTo>
                      <a:pt x="175" y="438"/>
                      <a:pt x="175" y="438"/>
                      <a:pt x="175" y="438"/>
                    </a:cubicBezTo>
                    <a:cubicBezTo>
                      <a:pt x="175" y="443"/>
                      <a:pt x="178" y="447"/>
                      <a:pt x="183" y="447"/>
                    </a:cubicBezTo>
                    <a:cubicBezTo>
                      <a:pt x="263" y="447"/>
                      <a:pt x="263" y="447"/>
                      <a:pt x="263" y="447"/>
                    </a:cubicBezTo>
                    <a:cubicBezTo>
                      <a:pt x="268" y="447"/>
                      <a:pt x="271" y="443"/>
                      <a:pt x="271" y="438"/>
                    </a:cubicBezTo>
                    <a:cubicBezTo>
                      <a:pt x="271" y="398"/>
                      <a:pt x="271" y="398"/>
                      <a:pt x="271" y="398"/>
                    </a:cubicBezTo>
                    <a:cubicBezTo>
                      <a:pt x="286" y="394"/>
                      <a:pt x="299" y="388"/>
                      <a:pt x="312" y="381"/>
                    </a:cubicBezTo>
                    <a:cubicBezTo>
                      <a:pt x="341" y="410"/>
                      <a:pt x="341" y="410"/>
                      <a:pt x="341" y="410"/>
                    </a:cubicBezTo>
                    <a:cubicBezTo>
                      <a:pt x="344" y="413"/>
                      <a:pt x="350" y="413"/>
                      <a:pt x="353" y="410"/>
                    </a:cubicBezTo>
                    <a:cubicBezTo>
                      <a:pt x="409" y="353"/>
                      <a:pt x="409" y="353"/>
                      <a:pt x="409" y="353"/>
                    </a:cubicBezTo>
                    <a:cubicBezTo>
                      <a:pt x="413" y="350"/>
                      <a:pt x="413" y="345"/>
                      <a:pt x="409" y="341"/>
                    </a:cubicBezTo>
                    <a:cubicBezTo>
                      <a:pt x="381" y="313"/>
                      <a:pt x="381" y="313"/>
                      <a:pt x="381" y="313"/>
                    </a:cubicBezTo>
                    <a:cubicBezTo>
                      <a:pt x="388" y="300"/>
                      <a:pt x="393" y="286"/>
                      <a:pt x="397" y="272"/>
                    </a:cubicBezTo>
                    <a:cubicBezTo>
                      <a:pt x="438" y="272"/>
                      <a:pt x="438" y="272"/>
                      <a:pt x="438" y="272"/>
                    </a:cubicBezTo>
                    <a:cubicBezTo>
                      <a:pt x="443" y="272"/>
                      <a:pt x="447" y="268"/>
                      <a:pt x="447" y="263"/>
                    </a:cubicBezTo>
                    <a:cubicBezTo>
                      <a:pt x="447" y="184"/>
                      <a:pt x="447" y="184"/>
                      <a:pt x="447" y="184"/>
                    </a:cubicBezTo>
                    <a:cubicBezTo>
                      <a:pt x="447" y="179"/>
                      <a:pt x="443" y="175"/>
                      <a:pt x="438" y="175"/>
                    </a:cubicBezTo>
                    <a:cubicBezTo>
                      <a:pt x="397" y="175"/>
                      <a:pt x="397" y="175"/>
                      <a:pt x="397" y="175"/>
                    </a:cubicBezTo>
                    <a:cubicBezTo>
                      <a:pt x="393" y="161"/>
                      <a:pt x="388" y="147"/>
                      <a:pt x="381" y="135"/>
                    </a:cubicBezTo>
                    <a:cubicBezTo>
                      <a:pt x="409" y="106"/>
                      <a:pt x="409" y="106"/>
                      <a:pt x="409" y="106"/>
                    </a:cubicBezTo>
                    <a:cubicBezTo>
                      <a:pt x="413" y="103"/>
                      <a:pt x="413" y="97"/>
                      <a:pt x="409" y="94"/>
                    </a:cubicBezTo>
                    <a:cubicBezTo>
                      <a:pt x="353" y="37"/>
                      <a:pt x="353" y="37"/>
                      <a:pt x="353" y="37"/>
                    </a:cubicBezTo>
                    <a:cubicBezTo>
                      <a:pt x="350" y="34"/>
                      <a:pt x="344" y="34"/>
                      <a:pt x="341" y="37"/>
                    </a:cubicBezTo>
                    <a:cubicBezTo>
                      <a:pt x="312" y="66"/>
                      <a:pt x="312" y="66"/>
                      <a:pt x="312" y="66"/>
                    </a:cubicBezTo>
                    <a:cubicBezTo>
                      <a:pt x="300" y="59"/>
                      <a:pt x="286" y="53"/>
                      <a:pt x="271" y="49"/>
                    </a:cubicBezTo>
                    <a:cubicBezTo>
                      <a:pt x="271" y="9"/>
                      <a:pt x="271" y="9"/>
                      <a:pt x="271" y="9"/>
                    </a:cubicBezTo>
                    <a:cubicBezTo>
                      <a:pt x="271" y="4"/>
                      <a:pt x="268" y="0"/>
                      <a:pt x="26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78" y="0"/>
                      <a:pt x="175" y="4"/>
                      <a:pt x="175" y="9"/>
                    </a:cubicBezTo>
                    <a:cubicBezTo>
                      <a:pt x="175" y="49"/>
                      <a:pt x="175" y="49"/>
                      <a:pt x="175" y="49"/>
                    </a:cubicBezTo>
                    <a:cubicBezTo>
                      <a:pt x="160" y="53"/>
                      <a:pt x="147" y="59"/>
                      <a:pt x="134" y="66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2" y="34"/>
                      <a:pt x="97" y="34"/>
                      <a:pt x="93" y="37"/>
                    </a:cubicBezTo>
                    <a:cubicBezTo>
                      <a:pt x="37" y="94"/>
                      <a:pt x="37" y="94"/>
                      <a:pt x="37" y="94"/>
                    </a:cubicBezTo>
                    <a:cubicBezTo>
                      <a:pt x="33" y="97"/>
                      <a:pt x="33" y="102"/>
                      <a:pt x="37" y="106"/>
                    </a:cubicBezTo>
                    <a:cubicBezTo>
                      <a:pt x="65" y="134"/>
                      <a:pt x="65" y="134"/>
                      <a:pt x="65" y="134"/>
                    </a:cubicBezTo>
                    <a:cubicBezTo>
                      <a:pt x="58" y="147"/>
                      <a:pt x="53" y="161"/>
                      <a:pt x="49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3" y="175"/>
                      <a:pt x="0" y="179"/>
                      <a:pt x="0" y="184"/>
                    </a:cubicBezTo>
                    <a:close/>
                    <a:moveTo>
                      <a:pt x="92" y="223"/>
                    </a:moveTo>
                    <a:cubicBezTo>
                      <a:pt x="92" y="151"/>
                      <a:pt x="151" y="92"/>
                      <a:pt x="223" y="92"/>
                    </a:cubicBezTo>
                    <a:cubicBezTo>
                      <a:pt x="295" y="92"/>
                      <a:pt x="354" y="151"/>
                      <a:pt x="354" y="223"/>
                    </a:cubicBezTo>
                    <a:cubicBezTo>
                      <a:pt x="354" y="296"/>
                      <a:pt x="295" y="355"/>
                      <a:pt x="223" y="355"/>
                    </a:cubicBezTo>
                    <a:cubicBezTo>
                      <a:pt x="151" y="355"/>
                      <a:pt x="92" y="296"/>
                      <a:pt x="92" y="223"/>
                    </a:cubicBezTo>
                    <a:close/>
                  </a:path>
                </a:pathLst>
              </a:custGeom>
              <a:solidFill>
                <a:schemeClr val="bg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422" name="Freeform 27">
                <a:extLst>
                  <a:ext uri="{FF2B5EF4-FFF2-40B4-BE49-F238E27FC236}">
                    <a16:creationId xmlns:a16="http://schemas.microsoft.com/office/drawing/2014/main" id="{23339073-722D-4FE7-B207-6C1D95E48C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79" y="1006"/>
                <a:ext cx="378" cy="377"/>
              </a:xfrm>
              <a:custGeom>
                <a:avLst/>
                <a:gdLst>
                  <a:gd name="T0" fmla="*/ 0 w 309"/>
                  <a:gd name="T1" fmla="*/ 154 h 309"/>
                  <a:gd name="T2" fmla="*/ 154 w 309"/>
                  <a:gd name="T3" fmla="*/ 309 h 309"/>
                  <a:gd name="T4" fmla="*/ 309 w 309"/>
                  <a:gd name="T5" fmla="*/ 154 h 309"/>
                  <a:gd name="T6" fmla="*/ 154 w 309"/>
                  <a:gd name="T7" fmla="*/ 0 h 309"/>
                  <a:gd name="T8" fmla="*/ 0 w 309"/>
                  <a:gd name="T9" fmla="*/ 154 h 309"/>
                  <a:gd name="T10" fmla="*/ 23 w 309"/>
                  <a:gd name="T11" fmla="*/ 154 h 309"/>
                  <a:gd name="T12" fmla="*/ 154 w 309"/>
                  <a:gd name="T13" fmla="*/ 23 h 309"/>
                  <a:gd name="T14" fmla="*/ 285 w 309"/>
                  <a:gd name="T15" fmla="*/ 154 h 309"/>
                  <a:gd name="T16" fmla="*/ 154 w 309"/>
                  <a:gd name="T17" fmla="*/ 286 h 309"/>
                  <a:gd name="T18" fmla="*/ 23 w 309"/>
                  <a:gd name="T19" fmla="*/ 154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9" h="309">
                    <a:moveTo>
                      <a:pt x="0" y="154"/>
                    </a:moveTo>
                    <a:cubicBezTo>
                      <a:pt x="0" y="240"/>
                      <a:pt x="69" y="309"/>
                      <a:pt x="154" y="309"/>
                    </a:cubicBezTo>
                    <a:cubicBezTo>
                      <a:pt x="239" y="309"/>
                      <a:pt x="309" y="240"/>
                      <a:pt x="309" y="154"/>
                    </a:cubicBezTo>
                    <a:cubicBezTo>
                      <a:pt x="309" y="69"/>
                      <a:pt x="239" y="0"/>
                      <a:pt x="154" y="0"/>
                    </a:cubicBezTo>
                    <a:cubicBezTo>
                      <a:pt x="69" y="0"/>
                      <a:pt x="0" y="69"/>
                      <a:pt x="0" y="154"/>
                    </a:cubicBezTo>
                    <a:close/>
                    <a:moveTo>
                      <a:pt x="23" y="154"/>
                    </a:moveTo>
                    <a:cubicBezTo>
                      <a:pt x="23" y="82"/>
                      <a:pt x="82" y="23"/>
                      <a:pt x="154" y="23"/>
                    </a:cubicBezTo>
                    <a:cubicBezTo>
                      <a:pt x="226" y="23"/>
                      <a:pt x="285" y="82"/>
                      <a:pt x="285" y="154"/>
                    </a:cubicBezTo>
                    <a:cubicBezTo>
                      <a:pt x="285" y="227"/>
                      <a:pt x="226" y="286"/>
                      <a:pt x="154" y="286"/>
                    </a:cubicBezTo>
                    <a:cubicBezTo>
                      <a:pt x="82" y="286"/>
                      <a:pt x="23" y="227"/>
                      <a:pt x="23" y="15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</p:grpSp>
        <p:grpSp>
          <p:nvGrpSpPr>
            <p:cNvPr id="418" name="Group 25">
              <a:extLst>
                <a:ext uri="{FF2B5EF4-FFF2-40B4-BE49-F238E27FC236}">
                  <a16:creationId xmlns:a16="http://schemas.microsoft.com/office/drawing/2014/main" id="{B937F1DF-A978-407E-A9C8-16E726BEE87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18045340" flipH="1">
              <a:off x="7120409" y="1695095"/>
              <a:ext cx="87913" cy="87592"/>
              <a:chOff x="3594" y="922"/>
              <a:chExt cx="547" cy="545"/>
            </a:xfrm>
          </p:grpSpPr>
          <p:sp>
            <p:nvSpPr>
              <p:cNvPr id="419" name="Freeform 26">
                <a:extLst>
                  <a:ext uri="{FF2B5EF4-FFF2-40B4-BE49-F238E27FC236}">
                    <a16:creationId xmlns:a16="http://schemas.microsoft.com/office/drawing/2014/main" id="{890120A7-169C-4739-B9F1-7DEB27794A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94" y="922"/>
                <a:ext cx="547" cy="545"/>
              </a:xfrm>
              <a:custGeom>
                <a:avLst/>
                <a:gdLst>
                  <a:gd name="T0" fmla="*/ 0 w 447"/>
                  <a:gd name="T1" fmla="*/ 184 h 447"/>
                  <a:gd name="T2" fmla="*/ 0 w 447"/>
                  <a:gd name="T3" fmla="*/ 263 h 447"/>
                  <a:gd name="T4" fmla="*/ 8 w 447"/>
                  <a:gd name="T5" fmla="*/ 272 h 447"/>
                  <a:gd name="T6" fmla="*/ 49 w 447"/>
                  <a:gd name="T7" fmla="*/ 272 h 447"/>
                  <a:gd name="T8" fmla="*/ 65 w 447"/>
                  <a:gd name="T9" fmla="*/ 313 h 447"/>
                  <a:gd name="T10" fmla="*/ 37 w 447"/>
                  <a:gd name="T11" fmla="*/ 341 h 447"/>
                  <a:gd name="T12" fmla="*/ 37 w 447"/>
                  <a:gd name="T13" fmla="*/ 353 h 447"/>
                  <a:gd name="T14" fmla="*/ 93 w 447"/>
                  <a:gd name="T15" fmla="*/ 410 h 447"/>
                  <a:gd name="T16" fmla="*/ 105 w 447"/>
                  <a:gd name="T17" fmla="*/ 410 h 447"/>
                  <a:gd name="T18" fmla="*/ 134 w 447"/>
                  <a:gd name="T19" fmla="*/ 381 h 447"/>
                  <a:gd name="T20" fmla="*/ 175 w 447"/>
                  <a:gd name="T21" fmla="*/ 398 h 447"/>
                  <a:gd name="T22" fmla="*/ 175 w 447"/>
                  <a:gd name="T23" fmla="*/ 438 h 447"/>
                  <a:gd name="T24" fmla="*/ 183 w 447"/>
                  <a:gd name="T25" fmla="*/ 447 h 447"/>
                  <a:gd name="T26" fmla="*/ 263 w 447"/>
                  <a:gd name="T27" fmla="*/ 447 h 447"/>
                  <a:gd name="T28" fmla="*/ 271 w 447"/>
                  <a:gd name="T29" fmla="*/ 438 h 447"/>
                  <a:gd name="T30" fmla="*/ 271 w 447"/>
                  <a:gd name="T31" fmla="*/ 398 h 447"/>
                  <a:gd name="T32" fmla="*/ 312 w 447"/>
                  <a:gd name="T33" fmla="*/ 381 h 447"/>
                  <a:gd name="T34" fmla="*/ 341 w 447"/>
                  <a:gd name="T35" fmla="*/ 410 h 447"/>
                  <a:gd name="T36" fmla="*/ 353 w 447"/>
                  <a:gd name="T37" fmla="*/ 410 h 447"/>
                  <a:gd name="T38" fmla="*/ 409 w 447"/>
                  <a:gd name="T39" fmla="*/ 353 h 447"/>
                  <a:gd name="T40" fmla="*/ 409 w 447"/>
                  <a:gd name="T41" fmla="*/ 341 h 447"/>
                  <a:gd name="T42" fmla="*/ 381 w 447"/>
                  <a:gd name="T43" fmla="*/ 313 h 447"/>
                  <a:gd name="T44" fmla="*/ 397 w 447"/>
                  <a:gd name="T45" fmla="*/ 272 h 447"/>
                  <a:gd name="T46" fmla="*/ 438 w 447"/>
                  <a:gd name="T47" fmla="*/ 272 h 447"/>
                  <a:gd name="T48" fmla="*/ 447 w 447"/>
                  <a:gd name="T49" fmla="*/ 263 h 447"/>
                  <a:gd name="T50" fmla="*/ 447 w 447"/>
                  <a:gd name="T51" fmla="*/ 184 h 447"/>
                  <a:gd name="T52" fmla="*/ 438 w 447"/>
                  <a:gd name="T53" fmla="*/ 175 h 447"/>
                  <a:gd name="T54" fmla="*/ 397 w 447"/>
                  <a:gd name="T55" fmla="*/ 175 h 447"/>
                  <a:gd name="T56" fmla="*/ 381 w 447"/>
                  <a:gd name="T57" fmla="*/ 135 h 447"/>
                  <a:gd name="T58" fmla="*/ 409 w 447"/>
                  <a:gd name="T59" fmla="*/ 106 h 447"/>
                  <a:gd name="T60" fmla="*/ 409 w 447"/>
                  <a:gd name="T61" fmla="*/ 94 h 447"/>
                  <a:gd name="T62" fmla="*/ 353 w 447"/>
                  <a:gd name="T63" fmla="*/ 37 h 447"/>
                  <a:gd name="T64" fmla="*/ 341 w 447"/>
                  <a:gd name="T65" fmla="*/ 37 h 447"/>
                  <a:gd name="T66" fmla="*/ 312 w 447"/>
                  <a:gd name="T67" fmla="*/ 66 h 447"/>
                  <a:gd name="T68" fmla="*/ 271 w 447"/>
                  <a:gd name="T69" fmla="*/ 49 h 447"/>
                  <a:gd name="T70" fmla="*/ 271 w 447"/>
                  <a:gd name="T71" fmla="*/ 9 h 447"/>
                  <a:gd name="T72" fmla="*/ 263 w 447"/>
                  <a:gd name="T73" fmla="*/ 0 h 447"/>
                  <a:gd name="T74" fmla="*/ 183 w 447"/>
                  <a:gd name="T75" fmla="*/ 0 h 447"/>
                  <a:gd name="T76" fmla="*/ 175 w 447"/>
                  <a:gd name="T77" fmla="*/ 9 h 447"/>
                  <a:gd name="T78" fmla="*/ 175 w 447"/>
                  <a:gd name="T79" fmla="*/ 49 h 447"/>
                  <a:gd name="T80" fmla="*/ 134 w 447"/>
                  <a:gd name="T81" fmla="*/ 66 h 447"/>
                  <a:gd name="T82" fmla="*/ 105 w 447"/>
                  <a:gd name="T83" fmla="*/ 37 h 447"/>
                  <a:gd name="T84" fmla="*/ 93 w 447"/>
                  <a:gd name="T85" fmla="*/ 37 h 447"/>
                  <a:gd name="T86" fmla="*/ 37 w 447"/>
                  <a:gd name="T87" fmla="*/ 94 h 447"/>
                  <a:gd name="T88" fmla="*/ 37 w 447"/>
                  <a:gd name="T89" fmla="*/ 106 h 447"/>
                  <a:gd name="T90" fmla="*/ 65 w 447"/>
                  <a:gd name="T91" fmla="*/ 134 h 447"/>
                  <a:gd name="T92" fmla="*/ 49 w 447"/>
                  <a:gd name="T93" fmla="*/ 175 h 447"/>
                  <a:gd name="T94" fmla="*/ 8 w 447"/>
                  <a:gd name="T95" fmla="*/ 175 h 447"/>
                  <a:gd name="T96" fmla="*/ 0 w 447"/>
                  <a:gd name="T97" fmla="*/ 184 h 447"/>
                  <a:gd name="T98" fmla="*/ 92 w 447"/>
                  <a:gd name="T99" fmla="*/ 223 h 447"/>
                  <a:gd name="T100" fmla="*/ 223 w 447"/>
                  <a:gd name="T101" fmla="*/ 92 h 447"/>
                  <a:gd name="T102" fmla="*/ 354 w 447"/>
                  <a:gd name="T103" fmla="*/ 223 h 447"/>
                  <a:gd name="T104" fmla="*/ 223 w 447"/>
                  <a:gd name="T105" fmla="*/ 355 h 447"/>
                  <a:gd name="T106" fmla="*/ 92 w 447"/>
                  <a:gd name="T107" fmla="*/ 223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47" h="447">
                    <a:moveTo>
                      <a:pt x="0" y="184"/>
                    </a:moveTo>
                    <a:cubicBezTo>
                      <a:pt x="0" y="263"/>
                      <a:pt x="0" y="263"/>
                      <a:pt x="0" y="263"/>
                    </a:cubicBezTo>
                    <a:cubicBezTo>
                      <a:pt x="0" y="268"/>
                      <a:pt x="3" y="272"/>
                      <a:pt x="8" y="272"/>
                    </a:cubicBezTo>
                    <a:cubicBezTo>
                      <a:pt x="49" y="272"/>
                      <a:pt x="49" y="272"/>
                      <a:pt x="49" y="272"/>
                    </a:cubicBezTo>
                    <a:cubicBezTo>
                      <a:pt x="53" y="286"/>
                      <a:pt x="58" y="300"/>
                      <a:pt x="65" y="313"/>
                    </a:cubicBezTo>
                    <a:cubicBezTo>
                      <a:pt x="37" y="341"/>
                      <a:pt x="37" y="341"/>
                      <a:pt x="37" y="341"/>
                    </a:cubicBezTo>
                    <a:cubicBezTo>
                      <a:pt x="33" y="345"/>
                      <a:pt x="33" y="350"/>
                      <a:pt x="37" y="353"/>
                    </a:cubicBezTo>
                    <a:cubicBezTo>
                      <a:pt x="93" y="410"/>
                      <a:pt x="93" y="410"/>
                      <a:pt x="93" y="410"/>
                    </a:cubicBezTo>
                    <a:cubicBezTo>
                      <a:pt x="97" y="413"/>
                      <a:pt x="102" y="413"/>
                      <a:pt x="105" y="410"/>
                    </a:cubicBezTo>
                    <a:cubicBezTo>
                      <a:pt x="134" y="381"/>
                      <a:pt x="134" y="381"/>
                      <a:pt x="134" y="381"/>
                    </a:cubicBezTo>
                    <a:cubicBezTo>
                      <a:pt x="147" y="388"/>
                      <a:pt x="160" y="394"/>
                      <a:pt x="175" y="398"/>
                    </a:cubicBezTo>
                    <a:cubicBezTo>
                      <a:pt x="175" y="438"/>
                      <a:pt x="175" y="438"/>
                      <a:pt x="175" y="438"/>
                    </a:cubicBezTo>
                    <a:cubicBezTo>
                      <a:pt x="175" y="443"/>
                      <a:pt x="178" y="447"/>
                      <a:pt x="183" y="447"/>
                    </a:cubicBezTo>
                    <a:cubicBezTo>
                      <a:pt x="263" y="447"/>
                      <a:pt x="263" y="447"/>
                      <a:pt x="263" y="447"/>
                    </a:cubicBezTo>
                    <a:cubicBezTo>
                      <a:pt x="268" y="447"/>
                      <a:pt x="271" y="443"/>
                      <a:pt x="271" y="438"/>
                    </a:cubicBezTo>
                    <a:cubicBezTo>
                      <a:pt x="271" y="398"/>
                      <a:pt x="271" y="398"/>
                      <a:pt x="271" y="398"/>
                    </a:cubicBezTo>
                    <a:cubicBezTo>
                      <a:pt x="286" y="394"/>
                      <a:pt x="299" y="388"/>
                      <a:pt x="312" y="381"/>
                    </a:cubicBezTo>
                    <a:cubicBezTo>
                      <a:pt x="341" y="410"/>
                      <a:pt x="341" y="410"/>
                      <a:pt x="341" y="410"/>
                    </a:cubicBezTo>
                    <a:cubicBezTo>
                      <a:pt x="344" y="413"/>
                      <a:pt x="350" y="413"/>
                      <a:pt x="353" y="410"/>
                    </a:cubicBezTo>
                    <a:cubicBezTo>
                      <a:pt x="409" y="353"/>
                      <a:pt x="409" y="353"/>
                      <a:pt x="409" y="353"/>
                    </a:cubicBezTo>
                    <a:cubicBezTo>
                      <a:pt x="413" y="350"/>
                      <a:pt x="413" y="345"/>
                      <a:pt x="409" y="341"/>
                    </a:cubicBezTo>
                    <a:cubicBezTo>
                      <a:pt x="381" y="313"/>
                      <a:pt x="381" y="313"/>
                      <a:pt x="381" y="313"/>
                    </a:cubicBezTo>
                    <a:cubicBezTo>
                      <a:pt x="388" y="300"/>
                      <a:pt x="393" y="286"/>
                      <a:pt x="397" y="272"/>
                    </a:cubicBezTo>
                    <a:cubicBezTo>
                      <a:pt x="438" y="272"/>
                      <a:pt x="438" y="272"/>
                      <a:pt x="438" y="272"/>
                    </a:cubicBezTo>
                    <a:cubicBezTo>
                      <a:pt x="443" y="272"/>
                      <a:pt x="447" y="268"/>
                      <a:pt x="447" y="263"/>
                    </a:cubicBezTo>
                    <a:cubicBezTo>
                      <a:pt x="447" y="184"/>
                      <a:pt x="447" y="184"/>
                      <a:pt x="447" y="184"/>
                    </a:cubicBezTo>
                    <a:cubicBezTo>
                      <a:pt x="447" y="179"/>
                      <a:pt x="443" y="175"/>
                      <a:pt x="438" y="175"/>
                    </a:cubicBezTo>
                    <a:cubicBezTo>
                      <a:pt x="397" y="175"/>
                      <a:pt x="397" y="175"/>
                      <a:pt x="397" y="175"/>
                    </a:cubicBezTo>
                    <a:cubicBezTo>
                      <a:pt x="393" y="161"/>
                      <a:pt x="388" y="147"/>
                      <a:pt x="381" y="135"/>
                    </a:cubicBezTo>
                    <a:cubicBezTo>
                      <a:pt x="409" y="106"/>
                      <a:pt x="409" y="106"/>
                      <a:pt x="409" y="106"/>
                    </a:cubicBezTo>
                    <a:cubicBezTo>
                      <a:pt x="413" y="103"/>
                      <a:pt x="413" y="97"/>
                      <a:pt x="409" y="94"/>
                    </a:cubicBezTo>
                    <a:cubicBezTo>
                      <a:pt x="353" y="37"/>
                      <a:pt x="353" y="37"/>
                      <a:pt x="353" y="37"/>
                    </a:cubicBezTo>
                    <a:cubicBezTo>
                      <a:pt x="350" y="34"/>
                      <a:pt x="344" y="34"/>
                      <a:pt x="341" y="37"/>
                    </a:cubicBezTo>
                    <a:cubicBezTo>
                      <a:pt x="312" y="66"/>
                      <a:pt x="312" y="66"/>
                      <a:pt x="312" y="66"/>
                    </a:cubicBezTo>
                    <a:cubicBezTo>
                      <a:pt x="300" y="59"/>
                      <a:pt x="286" y="53"/>
                      <a:pt x="271" y="49"/>
                    </a:cubicBezTo>
                    <a:cubicBezTo>
                      <a:pt x="271" y="9"/>
                      <a:pt x="271" y="9"/>
                      <a:pt x="271" y="9"/>
                    </a:cubicBezTo>
                    <a:cubicBezTo>
                      <a:pt x="271" y="4"/>
                      <a:pt x="268" y="0"/>
                      <a:pt x="26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78" y="0"/>
                      <a:pt x="175" y="4"/>
                      <a:pt x="175" y="9"/>
                    </a:cubicBezTo>
                    <a:cubicBezTo>
                      <a:pt x="175" y="49"/>
                      <a:pt x="175" y="49"/>
                      <a:pt x="175" y="49"/>
                    </a:cubicBezTo>
                    <a:cubicBezTo>
                      <a:pt x="160" y="53"/>
                      <a:pt x="147" y="59"/>
                      <a:pt x="134" y="66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2" y="34"/>
                      <a:pt x="97" y="34"/>
                      <a:pt x="93" y="37"/>
                    </a:cubicBezTo>
                    <a:cubicBezTo>
                      <a:pt x="37" y="94"/>
                      <a:pt x="37" y="94"/>
                      <a:pt x="37" y="94"/>
                    </a:cubicBezTo>
                    <a:cubicBezTo>
                      <a:pt x="33" y="97"/>
                      <a:pt x="33" y="102"/>
                      <a:pt x="37" y="106"/>
                    </a:cubicBezTo>
                    <a:cubicBezTo>
                      <a:pt x="65" y="134"/>
                      <a:pt x="65" y="134"/>
                      <a:pt x="65" y="134"/>
                    </a:cubicBezTo>
                    <a:cubicBezTo>
                      <a:pt x="58" y="147"/>
                      <a:pt x="53" y="161"/>
                      <a:pt x="49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3" y="175"/>
                      <a:pt x="0" y="179"/>
                      <a:pt x="0" y="184"/>
                    </a:cubicBezTo>
                    <a:close/>
                    <a:moveTo>
                      <a:pt x="92" y="223"/>
                    </a:moveTo>
                    <a:cubicBezTo>
                      <a:pt x="92" y="151"/>
                      <a:pt x="151" y="92"/>
                      <a:pt x="223" y="92"/>
                    </a:cubicBezTo>
                    <a:cubicBezTo>
                      <a:pt x="295" y="92"/>
                      <a:pt x="354" y="151"/>
                      <a:pt x="354" y="223"/>
                    </a:cubicBezTo>
                    <a:cubicBezTo>
                      <a:pt x="354" y="296"/>
                      <a:pt x="295" y="355"/>
                      <a:pt x="223" y="355"/>
                    </a:cubicBezTo>
                    <a:cubicBezTo>
                      <a:pt x="151" y="355"/>
                      <a:pt x="92" y="296"/>
                      <a:pt x="92" y="22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420" name="Freeform 27">
                <a:extLst>
                  <a:ext uri="{FF2B5EF4-FFF2-40B4-BE49-F238E27FC236}">
                    <a16:creationId xmlns:a16="http://schemas.microsoft.com/office/drawing/2014/main" id="{8164F4ED-EFCF-401A-AE98-A9A9AACB7ED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79" y="1006"/>
                <a:ext cx="378" cy="377"/>
              </a:xfrm>
              <a:custGeom>
                <a:avLst/>
                <a:gdLst>
                  <a:gd name="T0" fmla="*/ 0 w 309"/>
                  <a:gd name="T1" fmla="*/ 154 h 309"/>
                  <a:gd name="T2" fmla="*/ 154 w 309"/>
                  <a:gd name="T3" fmla="*/ 309 h 309"/>
                  <a:gd name="T4" fmla="*/ 309 w 309"/>
                  <a:gd name="T5" fmla="*/ 154 h 309"/>
                  <a:gd name="T6" fmla="*/ 154 w 309"/>
                  <a:gd name="T7" fmla="*/ 0 h 309"/>
                  <a:gd name="T8" fmla="*/ 0 w 309"/>
                  <a:gd name="T9" fmla="*/ 154 h 309"/>
                  <a:gd name="T10" fmla="*/ 23 w 309"/>
                  <a:gd name="T11" fmla="*/ 154 h 309"/>
                  <a:gd name="T12" fmla="*/ 154 w 309"/>
                  <a:gd name="T13" fmla="*/ 23 h 309"/>
                  <a:gd name="T14" fmla="*/ 285 w 309"/>
                  <a:gd name="T15" fmla="*/ 154 h 309"/>
                  <a:gd name="T16" fmla="*/ 154 w 309"/>
                  <a:gd name="T17" fmla="*/ 286 h 309"/>
                  <a:gd name="T18" fmla="*/ 23 w 309"/>
                  <a:gd name="T19" fmla="*/ 154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9" h="309">
                    <a:moveTo>
                      <a:pt x="0" y="154"/>
                    </a:moveTo>
                    <a:cubicBezTo>
                      <a:pt x="0" y="240"/>
                      <a:pt x="69" y="309"/>
                      <a:pt x="154" y="309"/>
                    </a:cubicBezTo>
                    <a:cubicBezTo>
                      <a:pt x="239" y="309"/>
                      <a:pt x="309" y="240"/>
                      <a:pt x="309" y="154"/>
                    </a:cubicBezTo>
                    <a:cubicBezTo>
                      <a:pt x="309" y="69"/>
                      <a:pt x="239" y="0"/>
                      <a:pt x="154" y="0"/>
                    </a:cubicBezTo>
                    <a:cubicBezTo>
                      <a:pt x="69" y="0"/>
                      <a:pt x="0" y="69"/>
                      <a:pt x="0" y="154"/>
                    </a:cubicBezTo>
                    <a:close/>
                    <a:moveTo>
                      <a:pt x="23" y="154"/>
                    </a:moveTo>
                    <a:cubicBezTo>
                      <a:pt x="23" y="82"/>
                      <a:pt x="82" y="23"/>
                      <a:pt x="154" y="23"/>
                    </a:cubicBezTo>
                    <a:cubicBezTo>
                      <a:pt x="226" y="23"/>
                      <a:pt x="285" y="82"/>
                      <a:pt x="285" y="154"/>
                    </a:cubicBezTo>
                    <a:cubicBezTo>
                      <a:pt x="285" y="227"/>
                      <a:pt x="226" y="286"/>
                      <a:pt x="154" y="286"/>
                    </a:cubicBezTo>
                    <a:cubicBezTo>
                      <a:pt x="82" y="286"/>
                      <a:pt x="23" y="227"/>
                      <a:pt x="23" y="154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</p:grpSp>
        <p:grpSp>
          <p:nvGrpSpPr>
            <p:cNvPr id="425" name="Group 25">
              <a:extLst>
                <a:ext uri="{FF2B5EF4-FFF2-40B4-BE49-F238E27FC236}">
                  <a16:creationId xmlns:a16="http://schemas.microsoft.com/office/drawing/2014/main" id="{B35A963D-B161-443C-BBD8-278EE7009AC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454007" y="1684410"/>
              <a:ext cx="132718" cy="132233"/>
              <a:chOff x="3594" y="922"/>
              <a:chExt cx="547" cy="545"/>
            </a:xfrm>
          </p:grpSpPr>
          <p:sp>
            <p:nvSpPr>
              <p:cNvPr id="426" name="Freeform 26">
                <a:extLst>
                  <a:ext uri="{FF2B5EF4-FFF2-40B4-BE49-F238E27FC236}">
                    <a16:creationId xmlns:a16="http://schemas.microsoft.com/office/drawing/2014/main" id="{23CA5CDF-D072-4925-9A5B-D92C7B28FA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94" y="922"/>
                <a:ext cx="547" cy="545"/>
              </a:xfrm>
              <a:custGeom>
                <a:avLst/>
                <a:gdLst>
                  <a:gd name="T0" fmla="*/ 0 w 447"/>
                  <a:gd name="T1" fmla="*/ 184 h 447"/>
                  <a:gd name="T2" fmla="*/ 0 w 447"/>
                  <a:gd name="T3" fmla="*/ 263 h 447"/>
                  <a:gd name="T4" fmla="*/ 8 w 447"/>
                  <a:gd name="T5" fmla="*/ 272 h 447"/>
                  <a:gd name="T6" fmla="*/ 49 w 447"/>
                  <a:gd name="T7" fmla="*/ 272 h 447"/>
                  <a:gd name="T8" fmla="*/ 65 w 447"/>
                  <a:gd name="T9" fmla="*/ 313 h 447"/>
                  <a:gd name="T10" fmla="*/ 37 w 447"/>
                  <a:gd name="T11" fmla="*/ 341 h 447"/>
                  <a:gd name="T12" fmla="*/ 37 w 447"/>
                  <a:gd name="T13" fmla="*/ 353 h 447"/>
                  <a:gd name="T14" fmla="*/ 93 w 447"/>
                  <a:gd name="T15" fmla="*/ 410 h 447"/>
                  <a:gd name="T16" fmla="*/ 105 w 447"/>
                  <a:gd name="T17" fmla="*/ 410 h 447"/>
                  <a:gd name="T18" fmla="*/ 134 w 447"/>
                  <a:gd name="T19" fmla="*/ 381 h 447"/>
                  <a:gd name="T20" fmla="*/ 175 w 447"/>
                  <a:gd name="T21" fmla="*/ 398 h 447"/>
                  <a:gd name="T22" fmla="*/ 175 w 447"/>
                  <a:gd name="T23" fmla="*/ 438 h 447"/>
                  <a:gd name="T24" fmla="*/ 183 w 447"/>
                  <a:gd name="T25" fmla="*/ 447 h 447"/>
                  <a:gd name="T26" fmla="*/ 263 w 447"/>
                  <a:gd name="T27" fmla="*/ 447 h 447"/>
                  <a:gd name="T28" fmla="*/ 271 w 447"/>
                  <a:gd name="T29" fmla="*/ 438 h 447"/>
                  <a:gd name="T30" fmla="*/ 271 w 447"/>
                  <a:gd name="T31" fmla="*/ 398 h 447"/>
                  <a:gd name="T32" fmla="*/ 312 w 447"/>
                  <a:gd name="T33" fmla="*/ 381 h 447"/>
                  <a:gd name="T34" fmla="*/ 341 w 447"/>
                  <a:gd name="T35" fmla="*/ 410 h 447"/>
                  <a:gd name="T36" fmla="*/ 353 w 447"/>
                  <a:gd name="T37" fmla="*/ 410 h 447"/>
                  <a:gd name="T38" fmla="*/ 409 w 447"/>
                  <a:gd name="T39" fmla="*/ 353 h 447"/>
                  <a:gd name="T40" fmla="*/ 409 w 447"/>
                  <a:gd name="T41" fmla="*/ 341 h 447"/>
                  <a:gd name="T42" fmla="*/ 381 w 447"/>
                  <a:gd name="T43" fmla="*/ 313 h 447"/>
                  <a:gd name="T44" fmla="*/ 397 w 447"/>
                  <a:gd name="T45" fmla="*/ 272 h 447"/>
                  <a:gd name="T46" fmla="*/ 438 w 447"/>
                  <a:gd name="T47" fmla="*/ 272 h 447"/>
                  <a:gd name="T48" fmla="*/ 447 w 447"/>
                  <a:gd name="T49" fmla="*/ 263 h 447"/>
                  <a:gd name="T50" fmla="*/ 447 w 447"/>
                  <a:gd name="T51" fmla="*/ 184 h 447"/>
                  <a:gd name="T52" fmla="*/ 438 w 447"/>
                  <a:gd name="T53" fmla="*/ 175 h 447"/>
                  <a:gd name="T54" fmla="*/ 397 w 447"/>
                  <a:gd name="T55" fmla="*/ 175 h 447"/>
                  <a:gd name="T56" fmla="*/ 381 w 447"/>
                  <a:gd name="T57" fmla="*/ 135 h 447"/>
                  <a:gd name="T58" fmla="*/ 409 w 447"/>
                  <a:gd name="T59" fmla="*/ 106 h 447"/>
                  <a:gd name="T60" fmla="*/ 409 w 447"/>
                  <a:gd name="T61" fmla="*/ 94 h 447"/>
                  <a:gd name="T62" fmla="*/ 353 w 447"/>
                  <a:gd name="T63" fmla="*/ 37 h 447"/>
                  <a:gd name="T64" fmla="*/ 341 w 447"/>
                  <a:gd name="T65" fmla="*/ 37 h 447"/>
                  <a:gd name="T66" fmla="*/ 312 w 447"/>
                  <a:gd name="T67" fmla="*/ 66 h 447"/>
                  <a:gd name="T68" fmla="*/ 271 w 447"/>
                  <a:gd name="T69" fmla="*/ 49 h 447"/>
                  <a:gd name="T70" fmla="*/ 271 w 447"/>
                  <a:gd name="T71" fmla="*/ 9 h 447"/>
                  <a:gd name="T72" fmla="*/ 263 w 447"/>
                  <a:gd name="T73" fmla="*/ 0 h 447"/>
                  <a:gd name="T74" fmla="*/ 183 w 447"/>
                  <a:gd name="T75" fmla="*/ 0 h 447"/>
                  <a:gd name="T76" fmla="*/ 175 w 447"/>
                  <a:gd name="T77" fmla="*/ 9 h 447"/>
                  <a:gd name="T78" fmla="*/ 175 w 447"/>
                  <a:gd name="T79" fmla="*/ 49 h 447"/>
                  <a:gd name="T80" fmla="*/ 134 w 447"/>
                  <a:gd name="T81" fmla="*/ 66 h 447"/>
                  <a:gd name="T82" fmla="*/ 105 w 447"/>
                  <a:gd name="T83" fmla="*/ 37 h 447"/>
                  <a:gd name="T84" fmla="*/ 93 w 447"/>
                  <a:gd name="T85" fmla="*/ 37 h 447"/>
                  <a:gd name="T86" fmla="*/ 37 w 447"/>
                  <a:gd name="T87" fmla="*/ 94 h 447"/>
                  <a:gd name="T88" fmla="*/ 37 w 447"/>
                  <a:gd name="T89" fmla="*/ 106 h 447"/>
                  <a:gd name="T90" fmla="*/ 65 w 447"/>
                  <a:gd name="T91" fmla="*/ 134 h 447"/>
                  <a:gd name="T92" fmla="*/ 49 w 447"/>
                  <a:gd name="T93" fmla="*/ 175 h 447"/>
                  <a:gd name="T94" fmla="*/ 8 w 447"/>
                  <a:gd name="T95" fmla="*/ 175 h 447"/>
                  <a:gd name="T96" fmla="*/ 0 w 447"/>
                  <a:gd name="T97" fmla="*/ 184 h 447"/>
                  <a:gd name="T98" fmla="*/ 92 w 447"/>
                  <a:gd name="T99" fmla="*/ 223 h 447"/>
                  <a:gd name="T100" fmla="*/ 223 w 447"/>
                  <a:gd name="T101" fmla="*/ 92 h 447"/>
                  <a:gd name="T102" fmla="*/ 354 w 447"/>
                  <a:gd name="T103" fmla="*/ 223 h 447"/>
                  <a:gd name="T104" fmla="*/ 223 w 447"/>
                  <a:gd name="T105" fmla="*/ 355 h 447"/>
                  <a:gd name="T106" fmla="*/ 92 w 447"/>
                  <a:gd name="T107" fmla="*/ 223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47" h="447">
                    <a:moveTo>
                      <a:pt x="0" y="184"/>
                    </a:moveTo>
                    <a:cubicBezTo>
                      <a:pt x="0" y="263"/>
                      <a:pt x="0" y="263"/>
                      <a:pt x="0" y="263"/>
                    </a:cubicBezTo>
                    <a:cubicBezTo>
                      <a:pt x="0" y="268"/>
                      <a:pt x="3" y="272"/>
                      <a:pt x="8" y="272"/>
                    </a:cubicBezTo>
                    <a:cubicBezTo>
                      <a:pt x="49" y="272"/>
                      <a:pt x="49" y="272"/>
                      <a:pt x="49" y="272"/>
                    </a:cubicBezTo>
                    <a:cubicBezTo>
                      <a:pt x="53" y="286"/>
                      <a:pt x="58" y="300"/>
                      <a:pt x="65" y="313"/>
                    </a:cubicBezTo>
                    <a:cubicBezTo>
                      <a:pt x="37" y="341"/>
                      <a:pt x="37" y="341"/>
                      <a:pt x="37" y="341"/>
                    </a:cubicBezTo>
                    <a:cubicBezTo>
                      <a:pt x="33" y="345"/>
                      <a:pt x="33" y="350"/>
                      <a:pt x="37" y="353"/>
                    </a:cubicBezTo>
                    <a:cubicBezTo>
                      <a:pt x="93" y="410"/>
                      <a:pt x="93" y="410"/>
                      <a:pt x="93" y="410"/>
                    </a:cubicBezTo>
                    <a:cubicBezTo>
                      <a:pt x="97" y="413"/>
                      <a:pt x="102" y="413"/>
                      <a:pt x="105" y="410"/>
                    </a:cubicBezTo>
                    <a:cubicBezTo>
                      <a:pt x="134" y="381"/>
                      <a:pt x="134" y="381"/>
                      <a:pt x="134" y="381"/>
                    </a:cubicBezTo>
                    <a:cubicBezTo>
                      <a:pt x="147" y="388"/>
                      <a:pt x="160" y="394"/>
                      <a:pt x="175" y="398"/>
                    </a:cubicBezTo>
                    <a:cubicBezTo>
                      <a:pt x="175" y="438"/>
                      <a:pt x="175" y="438"/>
                      <a:pt x="175" y="438"/>
                    </a:cubicBezTo>
                    <a:cubicBezTo>
                      <a:pt x="175" y="443"/>
                      <a:pt x="178" y="447"/>
                      <a:pt x="183" y="447"/>
                    </a:cubicBezTo>
                    <a:cubicBezTo>
                      <a:pt x="263" y="447"/>
                      <a:pt x="263" y="447"/>
                      <a:pt x="263" y="447"/>
                    </a:cubicBezTo>
                    <a:cubicBezTo>
                      <a:pt x="268" y="447"/>
                      <a:pt x="271" y="443"/>
                      <a:pt x="271" y="438"/>
                    </a:cubicBezTo>
                    <a:cubicBezTo>
                      <a:pt x="271" y="398"/>
                      <a:pt x="271" y="398"/>
                      <a:pt x="271" y="398"/>
                    </a:cubicBezTo>
                    <a:cubicBezTo>
                      <a:pt x="286" y="394"/>
                      <a:pt x="299" y="388"/>
                      <a:pt x="312" y="381"/>
                    </a:cubicBezTo>
                    <a:cubicBezTo>
                      <a:pt x="341" y="410"/>
                      <a:pt x="341" y="410"/>
                      <a:pt x="341" y="410"/>
                    </a:cubicBezTo>
                    <a:cubicBezTo>
                      <a:pt x="344" y="413"/>
                      <a:pt x="350" y="413"/>
                      <a:pt x="353" y="410"/>
                    </a:cubicBezTo>
                    <a:cubicBezTo>
                      <a:pt x="409" y="353"/>
                      <a:pt x="409" y="353"/>
                      <a:pt x="409" y="353"/>
                    </a:cubicBezTo>
                    <a:cubicBezTo>
                      <a:pt x="413" y="350"/>
                      <a:pt x="413" y="345"/>
                      <a:pt x="409" y="341"/>
                    </a:cubicBezTo>
                    <a:cubicBezTo>
                      <a:pt x="381" y="313"/>
                      <a:pt x="381" y="313"/>
                      <a:pt x="381" y="313"/>
                    </a:cubicBezTo>
                    <a:cubicBezTo>
                      <a:pt x="388" y="300"/>
                      <a:pt x="393" y="286"/>
                      <a:pt x="397" y="272"/>
                    </a:cubicBezTo>
                    <a:cubicBezTo>
                      <a:pt x="438" y="272"/>
                      <a:pt x="438" y="272"/>
                      <a:pt x="438" y="272"/>
                    </a:cubicBezTo>
                    <a:cubicBezTo>
                      <a:pt x="443" y="272"/>
                      <a:pt x="447" y="268"/>
                      <a:pt x="447" y="263"/>
                    </a:cubicBezTo>
                    <a:cubicBezTo>
                      <a:pt x="447" y="184"/>
                      <a:pt x="447" y="184"/>
                      <a:pt x="447" y="184"/>
                    </a:cubicBezTo>
                    <a:cubicBezTo>
                      <a:pt x="447" y="179"/>
                      <a:pt x="443" y="175"/>
                      <a:pt x="438" y="175"/>
                    </a:cubicBezTo>
                    <a:cubicBezTo>
                      <a:pt x="397" y="175"/>
                      <a:pt x="397" y="175"/>
                      <a:pt x="397" y="175"/>
                    </a:cubicBezTo>
                    <a:cubicBezTo>
                      <a:pt x="393" y="161"/>
                      <a:pt x="388" y="147"/>
                      <a:pt x="381" y="135"/>
                    </a:cubicBezTo>
                    <a:cubicBezTo>
                      <a:pt x="409" y="106"/>
                      <a:pt x="409" y="106"/>
                      <a:pt x="409" y="106"/>
                    </a:cubicBezTo>
                    <a:cubicBezTo>
                      <a:pt x="413" y="103"/>
                      <a:pt x="413" y="97"/>
                      <a:pt x="409" y="94"/>
                    </a:cubicBezTo>
                    <a:cubicBezTo>
                      <a:pt x="353" y="37"/>
                      <a:pt x="353" y="37"/>
                      <a:pt x="353" y="37"/>
                    </a:cubicBezTo>
                    <a:cubicBezTo>
                      <a:pt x="350" y="34"/>
                      <a:pt x="344" y="34"/>
                      <a:pt x="341" y="37"/>
                    </a:cubicBezTo>
                    <a:cubicBezTo>
                      <a:pt x="312" y="66"/>
                      <a:pt x="312" y="66"/>
                      <a:pt x="312" y="66"/>
                    </a:cubicBezTo>
                    <a:cubicBezTo>
                      <a:pt x="300" y="59"/>
                      <a:pt x="286" y="53"/>
                      <a:pt x="271" y="49"/>
                    </a:cubicBezTo>
                    <a:cubicBezTo>
                      <a:pt x="271" y="9"/>
                      <a:pt x="271" y="9"/>
                      <a:pt x="271" y="9"/>
                    </a:cubicBezTo>
                    <a:cubicBezTo>
                      <a:pt x="271" y="4"/>
                      <a:pt x="268" y="0"/>
                      <a:pt x="26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78" y="0"/>
                      <a:pt x="175" y="4"/>
                      <a:pt x="175" y="9"/>
                    </a:cubicBezTo>
                    <a:cubicBezTo>
                      <a:pt x="175" y="49"/>
                      <a:pt x="175" y="49"/>
                      <a:pt x="175" y="49"/>
                    </a:cubicBezTo>
                    <a:cubicBezTo>
                      <a:pt x="160" y="53"/>
                      <a:pt x="147" y="59"/>
                      <a:pt x="134" y="66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2" y="34"/>
                      <a:pt x="97" y="34"/>
                      <a:pt x="93" y="37"/>
                    </a:cubicBezTo>
                    <a:cubicBezTo>
                      <a:pt x="37" y="94"/>
                      <a:pt x="37" y="94"/>
                      <a:pt x="37" y="94"/>
                    </a:cubicBezTo>
                    <a:cubicBezTo>
                      <a:pt x="33" y="97"/>
                      <a:pt x="33" y="102"/>
                      <a:pt x="37" y="106"/>
                    </a:cubicBezTo>
                    <a:cubicBezTo>
                      <a:pt x="65" y="134"/>
                      <a:pt x="65" y="134"/>
                      <a:pt x="65" y="134"/>
                    </a:cubicBezTo>
                    <a:cubicBezTo>
                      <a:pt x="58" y="147"/>
                      <a:pt x="53" y="161"/>
                      <a:pt x="49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3" y="175"/>
                      <a:pt x="0" y="179"/>
                      <a:pt x="0" y="184"/>
                    </a:cubicBezTo>
                    <a:close/>
                    <a:moveTo>
                      <a:pt x="92" y="223"/>
                    </a:moveTo>
                    <a:cubicBezTo>
                      <a:pt x="92" y="151"/>
                      <a:pt x="151" y="92"/>
                      <a:pt x="223" y="92"/>
                    </a:cubicBezTo>
                    <a:cubicBezTo>
                      <a:pt x="295" y="92"/>
                      <a:pt x="354" y="151"/>
                      <a:pt x="354" y="223"/>
                    </a:cubicBezTo>
                    <a:cubicBezTo>
                      <a:pt x="354" y="296"/>
                      <a:pt x="295" y="355"/>
                      <a:pt x="223" y="355"/>
                    </a:cubicBezTo>
                    <a:cubicBezTo>
                      <a:pt x="151" y="355"/>
                      <a:pt x="92" y="296"/>
                      <a:pt x="92" y="223"/>
                    </a:cubicBezTo>
                    <a:close/>
                  </a:path>
                </a:pathLst>
              </a:custGeom>
              <a:solidFill>
                <a:schemeClr val="bg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427" name="Freeform 27">
                <a:extLst>
                  <a:ext uri="{FF2B5EF4-FFF2-40B4-BE49-F238E27FC236}">
                    <a16:creationId xmlns:a16="http://schemas.microsoft.com/office/drawing/2014/main" id="{D9ECBA86-4A21-440F-8F18-ACCF464AD19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79" y="1006"/>
                <a:ext cx="378" cy="377"/>
              </a:xfrm>
              <a:custGeom>
                <a:avLst/>
                <a:gdLst>
                  <a:gd name="T0" fmla="*/ 0 w 309"/>
                  <a:gd name="T1" fmla="*/ 154 h 309"/>
                  <a:gd name="T2" fmla="*/ 154 w 309"/>
                  <a:gd name="T3" fmla="*/ 309 h 309"/>
                  <a:gd name="T4" fmla="*/ 309 w 309"/>
                  <a:gd name="T5" fmla="*/ 154 h 309"/>
                  <a:gd name="T6" fmla="*/ 154 w 309"/>
                  <a:gd name="T7" fmla="*/ 0 h 309"/>
                  <a:gd name="T8" fmla="*/ 0 w 309"/>
                  <a:gd name="T9" fmla="*/ 154 h 309"/>
                  <a:gd name="T10" fmla="*/ 23 w 309"/>
                  <a:gd name="T11" fmla="*/ 154 h 309"/>
                  <a:gd name="T12" fmla="*/ 154 w 309"/>
                  <a:gd name="T13" fmla="*/ 23 h 309"/>
                  <a:gd name="T14" fmla="*/ 285 w 309"/>
                  <a:gd name="T15" fmla="*/ 154 h 309"/>
                  <a:gd name="T16" fmla="*/ 154 w 309"/>
                  <a:gd name="T17" fmla="*/ 286 h 309"/>
                  <a:gd name="T18" fmla="*/ 23 w 309"/>
                  <a:gd name="T19" fmla="*/ 154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9" h="309">
                    <a:moveTo>
                      <a:pt x="0" y="154"/>
                    </a:moveTo>
                    <a:cubicBezTo>
                      <a:pt x="0" y="240"/>
                      <a:pt x="69" y="309"/>
                      <a:pt x="154" y="309"/>
                    </a:cubicBezTo>
                    <a:cubicBezTo>
                      <a:pt x="239" y="309"/>
                      <a:pt x="309" y="240"/>
                      <a:pt x="309" y="154"/>
                    </a:cubicBezTo>
                    <a:cubicBezTo>
                      <a:pt x="309" y="69"/>
                      <a:pt x="239" y="0"/>
                      <a:pt x="154" y="0"/>
                    </a:cubicBezTo>
                    <a:cubicBezTo>
                      <a:pt x="69" y="0"/>
                      <a:pt x="0" y="69"/>
                      <a:pt x="0" y="154"/>
                    </a:cubicBezTo>
                    <a:close/>
                    <a:moveTo>
                      <a:pt x="23" y="154"/>
                    </a:moveTo>
                    <a:cubicBezTo>
                      <a:pt x="23" y="82"/>
                      <a:pt x="82" y="23"/>
                      <a:pt x="154" y="23"/>
                    </a:cubicBezTo>
                    <a:cubicBezTo>
                      <a:pt x="226" y="23"/>
                      <a:pt x="285" y="82"/>
                      <a:pt x="285" y="154"/>
                    </a:cubicBezTo>
                    <a:cubicBezTo>
                      <a:pt x="285" y="227"/>
                      <a:pt x="226" y="286"/>
                      <a:pt x="154" y="286"/>
                    </a:cubicBezTo>
                    <a:cubicBezTo>
                      <a:pt x="82" y="286"/>
                      <a:pt x="23" y="227"/>
                      <a:pt x="23" y="15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</p:grpSp>
      </p:grpSp>
      <p:sp>
        <p:nvSpPr>
          <p:cNvPr id="428" name="Rectangle 427">
            <a:extLst>
              <a:ext uri="{FF2B5EF4-FFF2-40B4-BE49-F238E27FC236}">
                <a16:creationId xmlns:a16="http://schemas.microsoft.com/office/drawing/2014/main" id="{D5ACEAA9-9CC2-4EC2-9B43-CB28B8FD20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6091" y="3047855"/>
            <a:ext cx="899805" cy="38814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none" lIns="0" tIns="0" rIns="0" bIns="0" numCol="1" anchor="ctr" anchorCtr="0" compatLnSpc="1">
            <a:prstTxWarp prst="textArchUp">
              <a:avLst>
                <a:gd name="adj" fmla="val 11375144"/>
              </a:avLst>
            </a:prstTxWarp>
            <a:spAutoFit/>
          </a:bodyPr>
          <a:lstStyle/>
          <a:p>
            <a:pPr algn="ctr" defTabSz="932597"/>
            <a:r>
              <a:rPr lang="en-US" sz="1122" b="1" dirty="0">
                <a:solidFill>
                  <a:srgbClr val="EAEAEA">
                    <a:lumMod val="25000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BOT BUILDER</a:t>
            </a:r>
          </a:p>
        </p:txBody>
      </p:sp>
      <p:pic>
        <p:nvPicPr>
          <p:cNvPr id="429" name="Picture 428" descr="bot-framework-default-7.png">
            <a:extLst>
              <a:ext uri="{FF2B5EF4-FFF2-40B4-BE49-F238E27FC236}">
                <a16:creationId xmlns:a16="http://schemas.microsoft.com/office/drawing/2014/main" id="{C3F5523D-50DE-44C6-9273-06E189C1DD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0095" y="3198417"/>
            <a:ext cx="459541" cy="459542"/>
          </a:xfrm>
          <a:prstGeom prst="ellipse">
            <a:avLst/>
          </a:prstGeom>
        </p:spPr>
      </p:pic>
      <p:sp>
        <p:nvSpPr>
          <p:cNvPr id="431" name="Rectangle 430">
            <a:extLst>
              <a:ext uri="{FF2B5EF4-FFF2-40B4-BE49-F238E27FC236}">
                <a16:creationId xmlns:a16="http://schemas.microsoft.com/office/drawing/2014/main" id="{F5D15ADC-5AEE-4D5D-8763-FDC3A65E93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43890" y="3903207"/>
            <a:ext cx="1097946" cy="19925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 defTabSz="932597"/>
            <a:r>
              <a:rPr lang="en-US" sz="1122" b="1" dirty="0">
                <a:solidFill>
                  <a:srgbClr val="EAEAEA">
                    <a:lumMod val="25000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Bot Controls</a:t>
            </a:r>
          </a:p>
        </p:txBody>
      </p:sp>
      <p:cxnSp>
        <p:nvCxnSpPr>
          <p:cNvPr id="432" name="Straight Arrow Connector 431">
            <a:extLst>
              <a:ext uri="{FF2B5EF4-FFF2-40B4-BE49-F238E27FC236}">
                <a16:creationId xmlns:a16="http://schemas.microsoft.com/office/drawing/2014/main" id="{3FA879F6-D1B0-4C7C-9A7A-C292AF185557}"/>
              </a:ext>
            </a:extLst>
          </p:cNvPr>
          <p:cNvCxnSpPr>
            <a:cxnSpLocks/>
          </p:cNvCxnSpPr>
          <p:nvPr/>
        </p:nvCxnSpPr>
        <p:spPr>
          <a:xfrm>
            <a:off x="8896517" y="3766037"/>
            <a:ext cx="0" cy="186521"/>
          </a:xfrm>
          <a:prstGeom prst="straightConnector1">
            <a:avLst/>
          </a:prstGeom>
          <a:noFill/>
          <a:ln w="6350" cap="flat">
            <a:solidFill>
              <a:schemeClr val="bg1"/>
            </a:solidFill>
            <a:prstDash val="solid"/>
            <a:miter lim="800000"/>
            <a:headEnd type="triangle" w="med" len="sm"/>
            <a:tailEnd type="triangle" w="med" len="sm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grpSp>
        <p:nvGrpSpPr>
          <p:cNvPr id="433" name="Group 432">
            <a:extLst>
              <a:ext uri="{FF2B5EF4-FFF2-40B4-BE49-F238E27FC236}">
                <a16:creationId xmlns:a16="http://schemas.microsoft.com/office/drawing/2014/main" id="{42F2531A-B02D-46AC-A244-EAF54F90B6F4}"/>
              </a:ext>
            </a:extLst>
          </p:cNvPr>
          <p:cNvGrpSpPr/>
          <p:nvPr/>
        </p:nvGrpSpPr>
        <p:grpSpPr>
          <a:xfrm>
            <a:off x="9285037" y="4505107"/>
            <a:ext cx="1928489" cy="1327865"/>
            <a:chOff x="13855907" y="5335422"/>
            <a:chExt cx="2249274" cy="1548743"/>
          </a:xfrm>
        </p:grpSpPr>
        <p:grpSp>
          <p:nvGrpSpPr>
            <p:cNvPr id="434" name="Group 433">
              <a:extLst>
                <a:ext uri="{FF2B5EF4-FFF2-40B4-BE49-F238E27FC236}">
                  <a16:creationId xmlns:a16="http://schemas.microsoft.com/office/drawing/2014/main" id="{429D81E5-E375-4C26-9F82-9741EF5EE6AF}"/>
                </a:ext>
              </a:extLst>
            </p:cNvPr>
            <p:cNvGrpSpPr/>
            <p:nvPr/>
          </p:nvGrpSpPr>
          <p:grpSpPr>
            <a:xfrm rot="882817">
              <a:off x="15288912" y="5901469"/>
              <a:ext cx="400329" cy="611676"/>
              <a:chOff x="5245434" y="3612522"/>
              <a:chExt cx="228908" cy="349756"/>
            </a:xfrm>
          </p:grpSpPr>
          <p:sp>
            <p:nvSpPr>
              <p:cNvPr id="483" name="Freeform 448">
                <a:extLst>
                  <a:ext uri="{FF2B5EF4-FFF2-40B4-BE49-F238E27FC236}">
                    <a16:creationId xmlns:a16="http://schemas.microsoft.com/office/drawing/2014/main" id="{B1068C72-9805-499E-BD8F-CDAE5CDAC910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5245434" y="3612523"/>
                <a:ext cx="100475" cy="349755"/>
              </a:xfrm>
              <a:custGeom>
                <a:avLst/>
                <a:gdLst>
                  <a:gd name="T0" fmla="*/ 29 w 36"/>
                  <a:gd name="T1" fmla="*/ 0 h 126"/>
                  <a:gd name="T2" fmla="*/ 22 w 36"/>
                  <a:gd name="T3" fmla="*/ 7 h 126"/>
                  <a:gd name="T4" fmla="*/ 0 w 36"/>
                  <a:gd name="T5" fmla="*/ 126 h 126"/>
                  <a:gd name="T6" fmla="*/ 15 w 36"/>
                  <a:gd name="T7" fmla="*/ 126 h 126"/>
                  <a:gd name="T8" fmla="*/ 36 w 36"/>
                  <a:gd name="T9" fmla="*/ 7 h 126"/>
                  <a:gd name="T10" fmla="*/ 29 w 36"/>
                  <a:gd name="T11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26">
                    <a:moveTo>
                      <a:pt x="29" y="0"/>
                    </a:moveTo>
                    <a:cubicBezTo>
                      <a:pt x="25" y="0"/>
                      <a:pt x="22" y="3"/>
                      <a:pt x="22" y="7"/>
                    </a:cubicBezTo>
                    <a:cubicBezTo>
                      <a:pt x="22" y="71"/>
                      <a:pt x="10" y="102"/>
                      <a:pt x="0" y="126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25" y="101"/>
                      <a:pt x="36" y="69"/>
                      <a:pt x="36" y="7"/>
                    </a:cubicBezTo>
                    <a:cubicBezTo>
                      <a:pt x="36" y="3"/>
                      <a:pt x="33" y="0"/>
                      <a:pt x="29" y="0"/>
                    </a:cubicBezTo>
                    <a:close/>
                  </a:path>
                </a:pathLst>
              </a:custGeom>
              <a:solidFill>
                <a:srgbClr val="0018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714" b="1">
                  <a:solidFill>
                    <a:srgbClr val="EAEAEA">
                      <a:lumMod val="10000"/>
                    </a:srgbClr>
                  </a:solidFill>
                  <a:latin typeface="Segoe UI Semilight"/>
                </a:endParaRPr>
              </a:p>
            </p:txBody>
          </p:sp>
          <p:sp>
            <p:nvSpPr>
              <p:cNvPr id="484" name="Freeform 450">
                <a:extLst>
                  <a:ext uri="{FF2B5EF4-FFF2-40B4-BE49-F238E27FC236}">
                    <a16:creationId xmlns:a16="http://schemas.microsoft.com/office/drawing/2014/main" id="{1C3BE60C-EF6A-46D0-A16C-5152D59AA7E2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5373867" y="3612522"/>
                <a:ext cx="100475" cy="349755"/>
              </a:xfrm>
              <a:custGeom>
                <a:avLst/>
                <a:gdLst>
                  <a:gd name="T0" fmla="*/ 14 w 36"/>
                  <a:gd name="T1" fmla="*/ 7 h 126"/>
                  <a:gd name="T2" fmla="*/ 7 w 36"/>
                  <a:gd name="T3" fmla="*/ 0 h 126"/>
                  <a:gd name="T4" fmla="*/ 0 w 36"/>
                  <a:gd name="T5" fmla="*/ 7 h 126"/>
                  <a:gd name="T6" fmla="*/ 20 w 36"/>
                  <a:gd name="T7" fmla="*/ 126 h 126"/>
                  <a:gd name="T8" fmla="*/ 36 w 36"/>
                  <a:gd name="T9" fmla="*/ 126 h 126"/>
                  <a:gd name="T10" fmla="*/ 14 w 36"/>
                  <a:gd name="T11" fmla="*/ 7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26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69"/>
                      <a:pt x="11" y="101"/>
                      <a:pt x="20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26" y="102"/>
                      <a:pt x="14" y="71"/>
                      <a:pt x="14" y="7"/>
                    </a:cubicBezTo>
                    <a:close/>
                  </a:path>
                </a:pathLst>
              </a:custGeom>
              <a:solidFill>
                <a:srgbClr val="0018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714" b="1">
                  <a:solidFill>
                    <a:srgbClr val="EAEAEA">
                      <a:lumMod val="10000"/>
                    </a:srgbClr>
                  </a:solidFill>
                  <a:latin typeface="Segoe UI Semilight"/>
                </a:endParaRPr>
              </a:p>
            </p:txBody>
          </p:sp>
        </p:grpSp>
        <p:sp>
          <p:nvSpPr>
            <p:cNvPr id="435" name="Freeform 8">
              <a:extLst>
                <a:ext uri="{FF2B5EF4-FFF2-40B4-BE49-F238E27FC236}">
                  <a16:creationId xmlns:a16="http://schemas.microsoft.com/office/drawing/2014/main" id="{A43F77D7-4421-418F-A145-BFA55EE03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26304" y="5335422"/>
              <a:ext cx="2078877" cy="1548743"/>
            </a:xfrm>
            <a:custGeom>
              <a:avLst/>
              <a:gdLst>
                <a:gd name="T0" fmla="*/ 992 w 1012"/>
                <a:gd name="T1" fmla="*/ 279 h 756"/>
                <a:gd name="T2" fmla="*/ 915 w 1012"/>
                <a:gd name="T3" fmla="*/ 197 h 756"/>
                <a:gd name="T4" fmla="*/ 899 w 1012"/>
                <a:gd name="T5" fmla="*/ 188 h 756"/>
                <a:gd name="T6" fmla="*/ 899 w 1012"/>
                <a:gd name="T7" fmla="*/ 0 h 756"/>
                <a:gd name="T8" fmla="*/ 0 w 1012"/>
                <a:gd name="T9" fmla="*/ 0 h 756"/>
                <a:gd name="T10" fmla="*/ 0 w 1012"/>
                <a:gd name="T11" fmla="*/ 244 h 756"/>
                <a:gd name="T12" fmla="*/ 52 w 1012"/>
                <a:gd name="T13" fmla="*/ 244 h 756"/>
                <a:gd name="T14" fmla="*/ 52 w 1012"/>
                <a:gd name="T15" fmla="*/ 54 h 756"/>
                <a:gd name="T16" fmla="*/ 847 w 1012"/>
                <a:gd name="T17" fmla="*/ 54 h 756"/>
                <a:gd name="T18" fmla="*/ 847 w 1012"/>
                <a:gd name="T19" fmla="*/ 230 h 756"/>
                <a:gd name="T20" fmla="*/ 806 w 1012"/>
                <a:gd name="T21" fmla="*/ 278 h 756"/>
                <a:gd name="T22" fmla="*/ 787 w 1012"/>
                <a:gd name="T23" fmla="*/ 328 h 756"/>
                <a:gd name="T24" fmla="*/ 787 w 1012"/>
                <a:gd name="T25" fmla="*/ 727 h 756"/>
                <a:gd name="T26" fmla="*/ 816 w 1012"/>
                <a:gd name="T27" fmla="*/ 756 h 756"/>
                <a:gd name="T28" fmla="*/ 983 w 1012"/>
                <a:gd name="T29" fmla="*/ 756 h 756"/>
                <a:gd name="T30" fmla="*/ 1012 w 1012"/>
                <a:gd name="T31" fmla="*/ 727 h 756"/>
                <a:gd name="T32" fmla="*/ 1012 w 1012"/>
                <a:gd name="T33" fmla="*/ 328 h 756"/>
                <a:gd name="T34" fmla="*/ 992 w 1012"/>
                <a:gd name="T35" fmla="*/ 27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12" h="756">
                  <a:moveTo>
                    <a:pt x="992" y="279"/>
                  </a:moveTo>
                  <a:cubicBezTo>
                    <a:pt x="915" y="197"/>
                    <a:pt x="915" y="197"/>
                    <a:pt x="915" y="197"/>
                  </a:cubicBezTo>
                  <a:cubicBezTo>
                    <a:pt x="910" y="192"/>
                    <a:pt x="905" y="189"/>
                    <a:pt x="899" y="188"/>
                  </a:cubicBezTo>
                  <a:cubicBezTo>
                    <a:pt x="899" y="0"/>
                    <a:pt x="899" y="0"/>
                    <a:pt x="89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52" y="244"/>
                    <a:pt x="52" y="244"/>
                    <a:pt x="52" y="24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847" y="54"/>
                    <a:pt x="847" y="54"/>
                    <a:pt x="847" y="54"/>
                  </a:cubicBezTo>
                  <a:cubicBezTo>
                    <a:pt x="847" y="230"/>
                    <a:pt x="847" y="230"/>
                    <a:pt x="847" y="230"/>
                  </a:cubicBezTo>
                  <a:cubicBezTo>
                    <a:pt x="806" y="278"/>
                    <a:pt x="806" y="278"/>
                    <a:pt x="806" y="278"/>
                  </a:cubicBezTo>
                  <a:cubicBezTo>
                    <a:pt x="795" y="290"/>
                    <a:pt x="787" y="313"/>
                    <a:pt x="787" y="328"/>
                  </a:cubicBezTo>
                  <a:cubicBezTo>
                    <a:pt x="787" y="727"/>
                    <a:pt x="787" y="727"/>
                    <a:pt x="787" y="727"/>
                  </a:cubicBezTo>
                  <a:cubicBezTo>
                    <a:pt x="787" y="743"/>
                    <a:pt x="800" y="756"/>
                    <a:pt x="816" y="756"/>
                  </a:cubicBezTo>
                  <a:cubicBezTo>
                    <a:pt x="983" y="756"/>
                    <a:pt x="983" y="756"/>
                    <a:pt x="983" y="756"/>
                  </a:cubicBezTo>
                  <a:cubicBezTo>
                    <a:pt x="999" y="756"/>
                    <a:pt x="1012" y="743"/>
                    <a:pt x="1012" y="727"/>
                  </a:cubicBezTo>
                  <a:cubicBezTo>
                    <a:pt x="1012" y="328"/>
                    <a:pt x="1012" y="328"/>
                    <a:pt x="1012" y="328"/>
                  </a:cubicBezTo>
                  <a:cubicBezTo>
                    <a:pt x="1012" y="313"/>
                    <a:pt x="1003" y="290"/>
                    <a:pt x="992" y="279"/>
                  </a:cubicBezTo>
                  <a:close/>
                </a:path>
              </a:pathLst>
            </a:custGeom>
            <a:solidFill>
              <a:srgbClr val="E9AD10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714" b="1">
                <a:solidFill>
                  <a:srgbClr val="EAEAEA">
                    <a:lumMod val="10000"/>
                  </a:srgbClr>
                </a:solidFill>
                <a:latin typeface="Segoe UI Semilight"/>
              </a:endParaRPr>
            </a:p>
          </p:txBody>
        </p:sp>
        <p:grpSp>
          <p:nvGrpSpPr>
            <p:cNvPr id="436" name="Group 435">
              <a:extLst>
                <a:ext uri="{FF2B5EF4-FFF2-40B4-BE49-F238E27FC236}">
                  <a16:creationId xmlns:a16="http://schemas.microsoft.com/office/drawing/2014/main" id="{C694EB17-EE70-45F1-AA27-036FB8A67C29}"/>
                </a:ext>
              </a:extLst>
            </p:cNvPr>
            <p:cNvGrpSpPr/>
            <p:nvPr/>
          </p:nvGrpSpPr>
          <p:grpSpPr>
            <a:xfrm rot="19998836">
              <a:off x="15044117" y="5496766"/>
              <a:ext cx="315988" cy="828108"/>
              <a:chOff x="4991782" y="3747966"/>
              <a:chExt cx="184150" cy="482600"/>
            </a:xfrm>
          </p:grpSpPr>
          <p:sp>
            <p:nvSpPr>
              <p:cNvPr id="481" name="Freeform 9">
                <a:extLst>
                  <a:ext uri="{FF2B5EF4-FFF2-40B4-BE49-F238E27FC236}">
                    <a16:creationId xmlns:a16="http://schemas.microsoft.com/office/drawing/2014/main" id="{FCC494B1-9DD2-4B4C-B708-67D864B0F6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1782" y="3747966"/>
                <a:ext cx="184150" cy="482600"/>
              </a:xfrm>
              <a:custGeom>
                <a:avLst/>
                <a:gdLst>
                  <a:gd name="T0" fmla="*/ 212 w 214"/>
                  <a:gd name="T1" fmla="*/ 108 h 563"/>
                  <a:gd name="T2" fmla="*/ 178 w 214"/>
                  <a:gd name="T3" fmla="*/ 24 h 563"/>
                  <a:gd name="T4" fmla="*/ 165 w 214"/>
                  <a:gd name="T5" fmla="*/ 14 h 563"/>
                  <a:gd name="T6" fmla="*/ 160 w 214"/>
                  <a:gd name="T7" fmla="*/ 13 h 563"/>
                  <a:gd name="T8" fmla="*/ 150 w 214"/>
                  <a:gd name="T9" fmla="*/ 84 h 563"/>
                  <a:gd name="T10" fmla="*/ 126 w 214"/>
                  <a:gd name="T11" fmla="*/ 112 h 563"/>
                  <a:gd name="T12" fmla="*/ 86 w 214"/>
                  <a:gd name="T13" fmla="*/ 107 h 563"/>
                  <a:gd name="T14" fmla="*/ 70 w 214"/>
                  <a:gd name="T15" fmla="*/ 72 h 563"/>
                  <a:gd name="T16" fmla="*/ 80 w 214"/>
                  <a:gd name="T17" fmla="*/ 2 h 563"/>
                  <a:gd name="T18" fmla="*/ 75 w 214"/>
                  <a:gd name="T19" fmla="*/ 1 h 563"/>
                  <a:gd name="T20" fmla="*/ 60 w 214"/>
                  <a:gd name="T21" fmla="*/ 7 h 563"/>
                  <a:gd name="T22" fmla="*/ 4 w 214"/>
                  <a:gd name="T23" fmla="*/ 79 h 563"/>
                  <a:gd name="T24" fmla="*/ 2 w 214"/>
                  <a:gd name="T25" fmla="*/ 95 h 563"/>
                  <a:gd name="T26" fmla="*/ 36 w 214"/>
                  <a:gd name="T27" fmla="*/ 179 h 563"/>
                  <a:gd name="T28" fmla="*/ 49 w 214"/>
                  <a:gd name="T29" fmla="*/ 190 h 563"/>
                  <a:gd name="T30" fmla="*/ 56 w 214"/>
                  <a:gd name="T31" fmla="*/ 191 h 563"/>
                  <a:gd name="T32" fmla="*/ 5 w 214"/>
                  <a:gd name="T33" fmla="*/ 552 h 563"/>
                  <a:gd name="T34" fmla="*/ 81 w 214"/>
                  <a:gd name="T35" fmla="*/ 563 h 563"/>
                  <a:gd name="T36" fmla="*/ 132 w 214"/>
                  <a:gd name="T37" fmla="*/ 201 h 563"/>
                  <a:gd name="T38" fmla="*/ 139 w 214"/>
                  <a:gd name="T39" fmla="*/ 202 h 563"/>
                  <a:gd name="T40" fmla="*/ 154 w 214"/>
                  <a:gd name="T41" fmla="*/ 196 h 563"/>
                  <a:gd name="T42" fmla="*/ 210 w 214"/>
                  <a:gd name="T43" fmla="*/ 125 h 563"/>
                  <a:gd name="T44" fmla="*/ 212 w 214"/>
                  <a:gd name="T45" fmla="*/ 108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14" h="563">
                    <a:moveTo>
                      <a:pt x="212" y="108"/>
                    </a:moveTo>
                    <a:cubicBezTo>
                      <a:pt x="178" y="24"/>
                      <a:pt x="178" y="24"/>
                      <a:pt x="178" y="24"/>
                    </a:cubicBezTo>
                    <a:cubicBezTo>
                      <a:pt x="176" y="19"/>
                      <a:pt x="170" y="14"/>
                      <a:pt x="165" y="14"/>
                    </a:cubicBezTo>
                    <a:cubicBezTo>
                      <a:pt x="160" y="13"/>
                      <a:pt x="160" y="13"/>
                      <a:pt x="160" y="13"/>
                    </a:cubicBezTo>
                    <a:cubicBezTo>
                      <a:pt x="150" y="84"/>
                      <a:pt x="150" y="84"/>
                      <a:pt x="150" y="84"/>
                    </a:cubicBezTo>
                    <a:cubicBezTo>
                      <a:pt x="126" y="112"/>
                      <a:pt x="126" y="112"/>
                      <a:pt x="126" y="112"/>
                    </a:cubicBezTo>
                    <a:cubicBezTo>
                      <a:pt x="86" y="107"/>
                      <a:pt x="86" y="107"/>
                      <a:pt x="86" y="107"/>
                    </a:cubicBezTo>
                    <a:cubicBezTo>
                      <a:pt x="70" y="72"/>
                      <a:pt x="70" y="72"/>
                      <a:pt x="70" y="7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70" y="0"/>
                      <a:pt x="63" y="3"/>
                      <a:pt x="60" y="7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1" y="83"/>
                      <a:pt x="0" y="90"/>
                      <a:pt x="2" y="95"/>
                    </a:cubicBezTo>
                    <a:cubicBezTo>
                      <a:pt x="36" y="179"/>
                      <a:pt x="36" y="179"/>
                      <a:pt x="36" y="179"/>
                    </a:cubicBezTo>
                    <a:cubicBezTo>
                      <a:pt x="38" y="184"/>
                      <a:pt x="43" y="189"/>
                      <a:pt x="49" y="190"/>
                    </a:cubicBezTo>
                    <a:cubicBezTo>
                      <a:pt x="56" y="191"/>
                      <a:pt x="56" y="191"/>
                      <a:pt x="56" y="191"/>
                    </a:cubicBezTo>
                    <a:cubicBezTo>
                      <a:pt x="5" y="552"/>
                      <a:pt x="5" y="552"/>
                      <a:pt x="5" y="552"/>
                    </a:cubicBezTo>
                    <a:cubicBezTo>
                      <a:pt x="81" y="563"/>
                      <a:pt x="81" y="563"/>
                      <a:pt x="81" y="563"/>
                    </a:cubicBezTo>
                    <a:cubicBezTo>
                      <a:pt x="132" y="201"/>
                      <a:pt x="132" y="201"/>
                      <a:pt x="132" y="201"/>
                    </a:cubicBezTo>
                    <a:cubicBezTo>
                      <a:pt x="139" y="202"/>
                      <a:pt x="139" y="202"/>
                      <a:pt x="139" y="202"/>
                    </a:cubicBezTo>
                    <a:cubicBezTo>
                      <a:pt x="144" y="203"/>
                      <a:pt x="151" y="200"/>
                      <a:pt x="154" y="196"/>
                    </a:cubicBezTo>
                    <a:cubicBezTo>
                      <a:pt x="210" y="125"/>
                      <a:pt x="210" y="125"/>
                      <a:pt x="210" y="125"/>
                    </a:cubicBezTo>
                    <a:cubicBezTo>
                      <a:pt x="213" y="120"/>
                      <a:pt x="214" y="113"/>
                      <a:pt x="212" y="108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714" b="1">
                  <a:solidFill>
                    <a:srgbClr val="EAEAEA">
                      <a:lumMod val="10000"/>
                    </a:srgbClr>
                  </a:solidFill>
                  <a:latin typeface="Segoe UI Semilight"/>
                </a:endParaRPr>
              </a:p>
            </p:txBody>
          </p:sp>
          <p:sp>
            <p:nvSpPr>
              <p:cNvPr id="482" name="Freeform 10">
                <a:extLst>
                  <a:ext uri="{FF2B5EF4-FFF2-40B4-BE49-F238E27FC236}">
                    <a16:creationId xmlns:a16="http://schemas.microsoft.com/office/drawing/2014/main" id="{AE9A5B18-649F-43BF-8A69-8B65120CBF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4007" y="3749553"/>
                <a:ext cx="161925" cy="481013"/>
              </a:xfrm>
              <a:custGeom>
                <a:avLst/>
                <a:gdLst>
                  <a:gd name="T0" fmla="*/ 186 w 188"/>
                  <a:gd name="T1" fmla="*/ 106 h 561"/>
                  <a:gd name="T2" fmla="*/ 158 w 188"/>
                  <a:gd name="T3" fmla="*/ 35 h 561"/>
                  <a:gd name="T4" fmla="*/ 151 w 188"/>
                  <a:gd name="T5" fmla="*/ 85 h 561"/>
                  <a:gd name="T6" fmla="*/ 126 w 188"/>
                  <a:gd name="T7" fmla="*/ 114 h 561"/>
                  <a:gd name="T8" fmla="*/ 100 w 188"/>
                  <a:gd name="T9" fmla="*/ 110 h 561"/>
                  <a:gd name="T10" fmla="*/ 60 w 188"/>
                  <a:gd name="T11" fmla="*/ 105 h 561"/>
                  <a:gd name="T12" fmla="*/ 44 w 188"/>
                  <a:gd name="T13" fmla="*/ 70 h 561"/>
                  <a:gd name="T14" fmla="*/ 54 w 188"/>
                  <a:gd name="T15" fmla="*/ 0 h 561"/>
                  <a:gd name="T16" fmla="*/ 51 w 188"/>
                  <a:gd name="T17" fmla="*/ 21 h 561"/>
                  <a:gd name="T18" fmla="*/ 4 w 188"/>
                  <a:gd name="T19" fmla="*/ 80 h 561"/>
                  <a:gd name="T20" fmla="*/ 2 w 188"/>
                  <a:gd name="T21" fmla="*/ 97 h 561"/>
                  <a:gd name="T22" fmla="*/ 36 w 188"/>
                  <a:gd name="T23" fmla="*/ 181 h 561"/>
                  <a:gd name="T24" fmla="*/ 49 w 188"/>
                  <a:gd name="T25" fmla="*/ 191 h 561"/>
                  <a:gd name="T26" fmla="*/ 57 w 188"/>
                  <a:gd name="T27" fmla="*/ 193 h 561"/>
                  <a:gd name="T28" fmla="*/ 6 w 188"/>
                  <a:gd name="T29" fmla="*/ 554 h 561"/>
                  <a:gd name="T30" fmla="*/ 55 w 188"/>
                  <a:gd name="T31" fmla="*/ 561 h 561"/>
                  <a:gd name="T32" fmla="*/ 106 w 188"/>
                  <a:gd name="T33" fmla="*/ 199 h 561"/>
                  <a:gd name="T34" fmla="*/ 113 w 188"/>
                  <a:gd name="T35" fmla="*/ 200 h 561"/>
                  <a:gd name="T36" fmla="*/ 128 w 188"/>
                  <a:gd name="T37" fmla="*/ 194 h 561"/>
                  <a:gd name="T38" fmla="*/ 184 w 188"/>
                  <a:gd name="T39" fmla="*/ 123 h 561"/>
                  <a:gd name="T40" fmla="*/ 186 w 188"/>
                  <a:gd name="T41" fmla="*/ 106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8" h="561">
                    <a:moveTo>
                      <a:pt x="186" y="106"/>
                    </a:moveTo>
                    <a:cubicBezTo>
                      <a:pt x="158" y="35"/>
                      <a:pt x="158" y="35"/>
                      <a:pt x="158" y="35"/>
                    </a:cubicBezTo>
                    <a:cubicBezTo>
                      <a:pt x="151" y="85"/>
                      <a:pt x="151" y="85"/>
                      <a:pt x="151" y="85"/>
                    </a:cubicBezTo>
                    <a:cubicBezTo>
                      <a:pt x="126" y="114"/>
                      <a:pt x="126" y="114"/>
                      <a:pt x="126" y="114"/>
                    </a:cubicBezTo>
                    <a:cubicBezTo>
                      <a:pt x="100" y="110"/>
                      <a:pt x="100" y="110"/>
                      <a:pt x="100" y="110"/>
                    </a:cubicBezTo>
                    <a:cubicBezTo>
                      <a:pt x="60" y="105"/>
                      <a:pt x="60" y="105"/>
                      <a:pt x="60" y="105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1" y="85"/>
                      <a:pt x="0" y="92"/>
                      <a:pt x="2" y="97"/>
                    </a:cubicBezTo>
                    <a:cubicBezTo>
                      <a:pt x="36" y="181"/>
                      <a:pt x="36" y="181"/>
                      <a:pt x="36" y="181"/>
                    </a:cubicBezTo>
                    <a:cubicBezTo>
                      <a:pt x="38" y="186"/>
                      <a:pt x="44" y="191"/>
                      <a:pt x="49" y="191"/>
                    </a:cubicBezTo>
                    <a:cubicBezTo>
                      <a:pt x="57" y="193"/>
                      <a:pt x="57" y="193"/>
                      <a:pt x="57" y="193"/>
                    </a:cubicBezTo>
                    <a:cubicBezTo>
                      <a:pt x="6" y="554"/>
                      <a:pt x="6" y="554"/>
                      <a:pt x="6" y="554"/>
                    </a:cubicBezTo>
                    <a:cubicBezTo>
                      <a:pt x="55" y="561"/>
                      <a:pt x="55" y="561"/>
                      <a:pt x="55" y="561"/>
                    </a:cubicBezTo>
                    <a:cubicBezTo>
                      <a:pt x="106" y="199"/>
                      <a:pt x="106" y="199"/>
                      <a:pt x="106" y="199"/>
                    </a:cubicBezTo>
                    <a:cubicBezTo>
                      <a:pt x="113" y="200"/>
                      <a:pt x="113" y="200"/>
                      <a:pt x="113" y="200"/>
                    </a:cubicBezTo>
                    <a:cubicBezTo>
                      <a:pt x="118" y="201"/>
                      <a:pt x="125" y="198"/>
                      <a:pt x="128" y="194"/>
                    </a:cubicBezTo>
                    <a:cubicBezTo>
                      <a:pt x="184" y="123"/>
                      <a:pt x="184" y="123"/>
                      <a:pt x="184" y="123"/>
                    </a:cubicBezTo>
                    <a:cubicBezTo>
                      <a:pt x="187" y="118"/>
                      <a:pt x="188" y="111"/>
                      <a:pt x="186" y="106"/>
                    </a:cubicBezTo>
                    <a:close/>
                  </a:path>
                </a:pathLst>
              </a:custGeom>
              <a:solidFill>
                <a:schemeClr val="bg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714" b="1">
                  <a:solidFill>
                    <a:srgbClr val="EAEAEA">
                      <a:lumMod val="10000"/>
                    </a:srgbClr>
                  </a:solidFill>
                  <a:latin typeface="Segoe UI Semilight"/>
                </a:endParaRPr>
              </a:p>
            </p:txBody>
          </p:sp>
        </p:grpSp>
        <p:grpSp>
          <p:nvGrpSpPr>
            <p:cNvPr id="437" name="Group 436">
              <a:extLst>
                <a:ext uri="{FF2B5EF4-FFF2-40B4-BE49-F238E27FC236}">
                  <a16:creationId xmlns:a16="http://schemas.microsoft.com/office/drawing/2014/main" id="{E4C52C0E-B04F-4A68-8811-CC9862E96872}"/>
                </a:ext>
              </a:extLst>
            </p:cNvPr>
            <p:cNvGrpSpPr/>
            <p:nvPr/>
          </p:nvGrpSpPr>
          <p:grpSpPr>
            <a:xfrm rot="19998836">
              <a:off x="14288521" y="5500162"/>
              <a:ext cx="447206" cy="710994"/>
              <a:chOff x="4057068" y="3320197"/>
              <a:chExt cx="990622" cy="1574948"/>
            </a:xfrm>
          </p:grpSpPr>
          <p:grpSp>
            <p:nvGrpSpPr>
              <p:cNvPr id="460" name="Group 459">
                <a:extLst>
                  <a:ext uri="{FF2B5EF4-FFF2-40B4-BE49-F238E27FC236}">
                    <a16:creationId xmlns:a16="http://schemas.microsoft.com/office/drawing/2014/main" id="{7AADEAB6-A0BB-47C0-ABE4-242993FB5FAA}"/>
                  </a:ext>
                </a:extLst>
              </p:cNvPr>
              <p:cNvGrpSpPr/>
              <p:nvPr/>
            </p:nvGrpSpPr>
            <p:grpSpPr>
              <a:xfrm>
                <a:off x="4057068" y="3320197"/>
                <a:ext cx="990622" cy="1574948"/>
                <a:chOff x="4057068" y="3320197"/>
                <a:chExt cx="990622" cy="1574948"/>
              </a:xfrm>
            </p:grpSpPr>
            <p:sp>
              <p:nvSpPr>
                <p:cNvPr id="463" name="Freeform 11">
                  <a:extLst>
                    <a:ext uri="{FF2B5EF4-FFF2-40B4-BE49-F238E27FC236}">
                      <a16:creationId xmlns:a16="http://schemas.microsoft.com/office/drawing/2014/main" id="{53653CED-650F-4616-90A0-25FF7015EF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7068" y="3320197"/>
                  <a:ext cx="990622" cy="1036272"/>
                </a:xfrm>
                <a:custGeom>
                  <a:avLst/>
                  <a:gdLst>
                    <a:gd name="T0" fmla="*/ 400 w 400"/>
                    <a:gd name="T1" fmla="*/ 111 h 421"/>
                    <a:gd name="T2" fmla="*/ 211 w 400"/>
                    <a:gd name="T3" fmla="*/ 24 h 421"/>
                    <a:gd name="T4" fmla="*/ 210 w 400"/>
                    <a:gd name="T5" fmla="*/ 24 h 421"/>
                    <a:gd name="T6" fmla="*/ 167 w 400"/>
                    <a:gd name="T7" fmla="*/ 31 h 421"/>
                    <a:gd name="T8" fmla="*/ 166 w 400"/>
                    <a:gd name="T9" fmla="*/ 31 h 421"/>
                    <a:gd name="T10" fmla="*/ 165 w 400"/>
                    <a:gd name="T11" fmla="*/ 31 h 421"/>
                    <a:gd name="T12" fmla="*/ 164 w 400"/>
                    <a:gd name="T13" fmla="*/ 31 h 421"/>
                    <a:gd name="T14" fmla="*/ 164 w 400"/>
                    <a:gd name="T15" fmla="*/ 31 h 421"/>
                    <a:gd name="T16" fmla="*/ 164 w 400"/>
                    <a:gd name="T17" fmla="*/ 31 h 421"/>
                    <a:gd name="T18" fmla="*/ 164 w 400"/>
                    <a:gd name="T19" fmla="*/ 31 h 421"/>
                    <a:gd name="T20" fmla="*/ 161 w 400"/>
                    <a:gd name="T21" fmla="*/ 32 h 421"/>
                    <a:gd name="T22" fmla="*/ 159 w 400"/>
                    <a:gd name="T23" fmla="*/ 32 h 421"/>
                    <a:gd name="T24" fmla="*/ 159 w 400"/>
                    <a:gd name="T25" fmla="*/ 32 h 421"/>
                    <a:gd name="T26" fmla="*/ 108 w 400"/>
                    <a:gd name="T27" fmla="*/ 54 h 421"/>
                    <a:gd name="T28" fmla="*/ 94 w 400"/>
                    <a:gd name="T29" fmla="*/ 72 h 421"/>
                    <a:gd name="T30" fmla="*/ 71 w 400"/>
                    <a:gd name="T31" fmla="*/ 68 h 421"/>
                    <a:gd name="T32" fmla="*/ 36 w 400"/>
                    <a:gd name="T33" fmla="*/ 61 h 421"/>
                    <a:gd name="T34" fmla="*/ 23 w 400"/>
                    <a:gd name="T35" fmla="*/ 64 h 421"/>
                    <a:gd name="T36" fmla="*/ 14 w 400"/>
                    <a:gd name="T37" fmla="*/ 67 h 421"/>
                    <a:gd name="T38" fmla="*/ 12 w 400"/>
                    <a:gd name="T39" fmla="*/ 67 h 421"/>
                    <a:gd name="T40" fmla="*/ 1 w 400"/>
                    <a:gd name="T41" fmla="*/ 84 h 421"/>
                    <a:gd name="T42" fmla="*/ 19 w 400"/>
                    <a:gd name="T43" fmla="*/ 159 h 421"/>
                    <a:gd name="T44" fmla="*/ 36 w 400"/>
                    <a:gd name="T45" fmla="*/ 169 h 421"/>
                    <a:gd name="T46" fmla="*/ 38 w 400"/>
                    <a:gd name="T47" fmla="*/ 169 h 421"/>
                    <a:gd name="T48" fmla="*/ 38 w 400"/>
                    <a:gd name="T49" fmla="*/ 169 h 421"/>
                    <a:gd name="T50" fmla="*/ 62 w 400"/>
                    <a:gd name="T51" fmla="*/ 163 h 421"/>
                    <a:gd name="T52" fmla="*/ 88 w 400"/>
                    <a:gd name="T53" fmla="*/ 143 h 421"/>
                    <a:gd name="T54" fmla="*/ 107 w 400"/>
                    <a:gd name="T55" fmla="*/ 129 h 421"/>
                    <a:gd name="T56" fmla="*/ 119 w 400"/>
                    <a:gd name="T57" fmla="*/ 132 h 421"/>
                    <a:gd name="T58" fmla="*/ 119 w 400"/>
                    <a:gd name="T59" fmla="*/ 133 h 421"/>
                    <a:gd name="T60" fmla="*/ 121 w 400"/>
                    <a:gd name="T61" fmla="*/ 140 h 421"/>
                    <a:gd name="T62" fmla="*/ 139 w 400"/>
                    <a:gd name="T63" fmla="*/ 151 h 421"/>
                    <a:gd name="T64" fmla="*/ 162 w 400"/>
                    <a:gd name="T65" fmla="*/ 145 h 421"/>
                    <a:gd name="T66" fmla="*/ 226 w 400"/>
                    <a:gd name="T67" fmla="*/ 421 h 421"/>
                    <a:gd name="T68" fmla="*/ 277 w 400"/>
                    <a:gd name="T69" fmla="*/ 408 h 421"/>
                    <a:gd name="T70" fmla="*/ 213 w 400"/>
                    <a:gd name="T71" fmla="*/ 133 h 421"/>
                    <a:gd name="T72" fmla="*/ 236 w 400"/>
                    <a:gd name="T73" fmla="*/ 128 h 421"/>
                    <a:gd name="T74" fmla="*/ 246 w 400"/>
                    <a:gd name="T75" fmla="*/ 110 h 421"/>
                    <a:gd name="T76" fmla="*/ 245 w 400"/>
                    <a:gd name="T77" fmla="*/ 105 h 421"/>
                    <a:gd name="T78" fmla="*/ 400 w 400"/>
                    <a:gd name="T79" fmla="*/ 111 h 4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400" h="421">
                      <a:moveTo>
                        <a:pt x="400" y="111"/>
                      </a:moveTo>
                      <a:cubicBezTo>
                        <a:pt x="361" y="0"/>
                        <a:pt x="211" y="24"/>
                        <a:pt x="211" y="24"/>
                      </a:cubicBezTo>
                      <a:cubicBezTo>
                        <a:pt x="210" y="24"/>
                        <a:pt x="210" y="24"/>
                        <a:pt x="210" y="24"/>
                      </a:cubicBezTo>
                      <a:cubicBezTo>
                        <a:pt x="200" y="25"/>
                        <a:pt x="185" y="26"/>
                        <a:pt x="167" y="31"/>
                      </a:cubicBezTo>
                      <a:cubicBezTo>
                        <a:pt x="166" y="31"/>
                        <a:pt x="166" y="31"/>
                        <a:pt x="166" y="31"/>
                      </a:cubicBezTo>
                      <a:cubicBezTo>
                        <a:pt x="165" y="31"/>
                        <a:pt x="165" y="31"/>
                        <a:pt x="165" y="31"/>
                      </a:cubicBezTo>
                      <a:cubicBezTo>
                        <a:pt x="165" y="31"/>
                        <a:pt x="164" y="31"/>
                        <a:pt x="164" y="31"/>
                      </a:cubicBezTo>
                      <a:cubicBezTo>
                        <a:pt x="164" y="31"/>
                        <a:pt x="164" y="31"/>
                        <a:pt x="164" y="31"/>
                      </a:cubicBezTo>
                      <a:cubicBezTo>
                        <a:pt x="164" y="31"/>
                        <a:pt x="164" y="31"/>
                        <a:pt x="164" y="31"/>
                      </a:cubicBezTo>
                      <a:cubicBezTo>
                        <a:pt x="164" y="31"/>
                        <a:pt x="164" y="31"/>
                        <a:pt x="164" y="31"/>
                      </a:cubicBezTo>
                      <a:cubicBezTo>
                        <a:pt x="163" y="31"/>
                        <a:pt x="162" y="32"/>
                        <a:pt x="161" y="32"/>
                      </a:cubicBezTo>
                      <a:cubicBezTo>
                        <a:pt x="159" y="32"/>
                        <a:pt x="159" y="32"/>
                        <a:pt x="159" y="32"/>
                      </a:cubicBezTo>
                      <a:cubicBezTo>
                        <a:pt x="159" y="32"/>
                        <a:pt x="159" y="32"/>
                        <a:pt x="159" y="32"/>
                      </a:cubicBezTo>
                      <a:cubicBezTo>
                        <a:pt x="128" y="40"/>
                        <a:pt x="109" y="50"/>
                        <a:pt x="108" y="54"/>
                      </a:cubicBezTo>
                      <a:cubicBezTo>
                        <a:pt x="106" y="67"/>
                        <a:pt x="98" y="71"/>
                        <a:pt x="94" y="72"/>
                      </a:cubicBezTo>
                      <a:cubicBezTo>
                        <a:pt x="90" y="73"/>
                        <a:pt x="79" y="72"/>
                        <a:pt x="71" y="68"/>
                      </a:cubicBezTo>
                      <a:cubicBezTo>
                        <a:pt x="57" y="63"/>
                        <a:pt x="36" y="61"/>
                        <a:pt x="36" y="61"/>
                      </a:cubicBezTo>
                      <a:cubicBezTo>
                        <a:pt x="23" y="64"/>
                        <a:pt x="23" y="64"/>
                        <a:pt x="23" y="64"/>
                      </a:cubicBezTo>
                      <a:cubicBezTo>
                        <a:pt x="14" y="67"/>
                        <a:pt x="14" y="67"/>
                        <a:pt x="14" y="67"/>
                      </a:cubicBezTo>
                      <a:cubicBezTo>
                        <a:pt x="12" y="67"/>
                        <a:pt x="12" y="67"/>
                        <a:pt x="12" y="67"/>
                      </a:cubicBezTo>
                      <a:cubicBezTo>
                        <a:pt x="4" y="69"/>
                        <a:pt x="0" y="77"/>
                        <a:pt x="1" y="84"/>
                      </a:cubicBezTo>
                      <a:cubicBezTo>
                        <a:pt x="19" y="159"/>
                        <a:pt x="19" y="159"/>
                        <a:pt x="19" y="159"/>
                      </a:cubicBezTo>
                      <a:cubicBezTo>
                        <a:pt x="21" y="166"/>
                        <a:pt x="29" y="171"/>
                        <a:pt x="36" y="169"/>
                      </a:cubicBezTo>
                      <a:cubicBezTo>
                        <a:pt x="38" y="169"/>
                        <a:pt x="38" y="169"/>
                        <a:pt x="38" y="169"/>
                      </a:cubicBezTo>
                      <a:cubicBezTo>
                        <a:pt x="38" y="169"/>
                        <a:pt x="38" y="169"/>
                        <a:pt x="38" y="169"/>
                      </a:cubicBezTo>
                      <a:cubicBezTo>
                        <a:pt x="62" y="163"/>
                        <a:pt x="62" y="163"/>
                        <a:pt x="62" y="163"/>
                      </a:cubicBezTo>
                      <a:cubicBezTo>
                        <a:pt x="62" y="163"/>
                        <a:pt x="80" y="153"/>
                        <a:pt x="88" y="143"/>
                      </a:cubicBezTo>
                      <a:cubicBezTo>
                        <a:pt x="94" y="136"/>
                        <a:pt x="103" y="130"/>
                        <a:pt x="107" y="129"/>
                      </a:cubicBezTo>
                      <a:cubicBezTo>
                        <a:pt x="110" y="129"/>
                        <a:pt x="115" y="129"/>
                        <a:pt x="119" y="132"/>
                      </a:cubicBezTo>
                      <a:cubicBezTo>
                        <a:pt x="119" y="132"/>
                        <a:pt x="119" y="132"/>
                        <a:pt x="119" y="133"/>
                      </a:cubicBezTo>
                      <a:cubicBezTo>
                        <a:pt x="121" y="140"/>
                        <a:pt x="121" y="140"/>
                        <a:pt x="121" y="140"/>
                      </a:cubicBezTo>
                      <a:cubicBezTo>
                        <a:pt x="123" y="148"/>
                        <a:pt x="131" y="152"/>
                        <a:pt x="139" y="151"/>
                      </a:cubicBezTo>
                      <a:cubicBezTo>
                        <a:pt x="162" y="145"/>
                        <a:pt x="162" y="145"/>
                        <a:pt x="162" y="145"/>
                      </a:cubicBezTo>
                      <a:cubicBezTo>
                        <a:pt x="226" y="421"/>
                        <a:pt x="226" y="421"/>
                        <a:pt x="226" y="421"/>
                      </a:cubicBezTo>
                      <a:cubicBezTo>
                        <a:pt x="277" y="408"/>
                        <a:pt x="277" y="408"/>
                        <a:pt x="277" y="408"/>
                      </a:cubicBezTo>
                      <a:cubicBezTo>
                        <a:pt x="213" y="133"/>
                        <a:pt x="213" y="133"/>
                        <a:pt x="213" y="133"/>
                      </a:cubicBezTo>
                      <a:cubicBezTo>
                        <a:pt x="236" y="128"/>
                        <a:pt x="236" y="128"/>
                        <a:pt x="236" y="128"/>
                      </a:cubicBezTo>
                      <a:cubicBezTo>
                        <a:pt x="243" y="126"/>
                        <a:pt x="248" y="118"/>
                        <a:pt x="246" y="110"/>
                      </a:cubicBezTo>
                      <a:cubicBezTo>
                        <a:pt x="245" y="105"/>
                        <a:pt x="245" y="105"/>
                        <a:pt x="245" y="105"/>
                      </a:cubicBezTo>
                      <a:cubicBezTo>
                        <a:pt x="312" y="56"/>
                        <a:pt x="391" y="108"/>
                        <a:pt x="400" y="111"/>
                      </a:cubicBezTo>
                      <a:close/>
                    </a:path>
                  </a:pathLst>
                </a:custGeom>
                <a:solidFill>
                  <a:schemeClr val="bg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714" b="1">
                    <a:solidFill>
                      <a:srgbClr val="EAEAEA">
                        <a:lumMod val="10000"/>
                      </a:srgbClr>
                    </a:solidFill>
                    <a:latin typeface="Segoe UI Semilight"/>
                  </a:endParaRPr>
                </a:p>
              </p:txBody>
            </p:sp>
            <p:sp>
              <p:nvSpPr>
                <p:cNvPr id="472" name="Freeform 12">
                  <a:extLst>
                    <a:ext uri="{FF2B5EF4-FFF2-40B4-BE49-F238E27FC236}">
                      <a16:creationId xmlns:a16="http://schemas.microsoft.com/office/drawing/2014/main" id="{28076AB0-4DB5-4D19-8743-39524794621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49664" y="3890829"/>
                  <a:ext cx="483897" cy="1004316"/>
                </a:xfrm>
                <a:custGeom>
                  <a:avLst/>
                  <a:gdLst>
                    <a:gd name="T0" fmla="*/ 194 w 196"/>
                    <a:gd name="T1" fmla="*/ 367 h 406"/>
                    <a:gd name="T2" fmla="*/ 183 w 196"/>
                    <a:gd name="T3" fmla="*/ 385 h 406"/>
                    <a:gd name="T4" fmla="*/ 103 w 196"/>
                    <a:gd name="T5" fmla="*/ 404 h 406"/>
                    <a:gd name="T6" fmla="*/ 85 w 196"/>
                    <a:gd name="T7" fmla="*/ 393 h 406"/>
                    <a:gd name="T8" fmla="*/ 2 w 196"/>
                    <a:gd name="T9" fmla="*/ 38 h 406"/>
                    <a:gd name="T10" fmla="*/ 13 w 196"/>
                    <a:gd name="T11" fmla="*/ 21 h 406"/>
                    <a:gd name="T12" fmla="*/ 93 w 196"/>
                    <a:gd name="T13" fmla="*/ 2 h 406"/>
                    <a:gd name="T14" fmla="*/ 111 w 196"/>
                    <a:gd name="T15" fmla="*/ 13 h 406"/>
                    <a:gd name="T16" fmla="*/ 194 w 196"/>
                    <a:gd name="T17" fmla="*/ 367 h 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6" h="406">
                      <a:moveTo>
                        <a:pt x="194" y="367"/>
                      </a:moveTo>
                      <a:cubicBezTo>
                        <a:pt x="196" y="375"/>
                        <a:pt x="191" y="383"/>
                        <a:pt x="183" y="385"/>
                      </a:cubicBezTo>
                      <a:cubicBezTo>
                        <a:pt x="103" y="404"/>
                        <a:pt x="103" y="404"/>
                        <a:pt x="103" y="404"/>
                      </a:cubicBezTo>
                      <a:cubicBezTo>
                        <a:pt x="95" y="406"/>
                        <a:pt x="87" y="401"/>
                        <a:pt x="85" y="393"/>
                      </a:cubicBezTo>
                      <a:cubicBezTo>
                        <a:pt x="2" y="38"/>
                        <a:pt x="2" y="38"/>
                        <a:pt x="2" y="38"/>
                      </a:cubicBezTo>
                      <a:cubicBezTo>
                        <a:pt x="0" y="31"/>
                        <a:pt x="5" y="23"/>
                        <a:pt x="13" y="21"/>
                      </a:cubicBezTo>
                      <a:cubicBezTo>
                        <a:pt x="93" y="2"/>
                        <a:pt x="93" y="2"/>
                        <a:pt x="93" y="2"/>
                      </a:cubicBezTo>
                      <a:cubicBezTo>
                        <a:pt x="101" y="0"/>
                        <a:pt x="109" y="5"/>
                        <a:pt x="111" y="13"/>
                      </a:cubicBezTo>
                      <a:lnTo>
                        <a:pt x="194" y="367"/>
                      </a:lnTo>
                      <a:close/>
                    </a:path>
                  </a:pathLst>
                </a:custGeom>
                <a:solidFill>
                  <a:srgbClr val="5C2D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714" b="1">
                    <a:solidFill>
                      <a:srgbClr val="EAEAEA">
                        <a:lumMod val="10000"/>
                      </a:srgbClr>
                    </a:solidFill>
                    <a:latin typeface="Segoe UI Semilight"/>
                  </a:endParaRPr>
                </a:p>
              </p:txBody>
            </p:sp>
            <p:sp>
              <p:nvSpPr>
                <p:cNvPr id="473" name="Freeform 13">
                  <a:extLst>
                    <a:ext uri="{FF2B5EF4-FFF2-40B4-BE49-F238E27FC236}">
                      <a16:creationId xmlns:a16="http://schemas.microsoft.com/office/drawing/2014/main" id="{372A53AB-26A1-4F5B-BE3A-D9EAE317AC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49664" y="3936480"/>
                  <a:ext cx="287601" cy="958665"/>
                </a:xfrm>
                <a:custGeom>
                  <a:avLst/>
                  <a:gdLst>
                    <a:gd name="T0" fmla="*/ 27 w 117"/>
                    <a:gd name="T1" fmla="*/ 0 h 388"/>
                    <a:gd name="T2" fmla="*/ 13 w 117"/>
                    <a:gd name="T3" fmla="*/ 3 h 388"/>
                    <a:gd name="T4" fmla="*/ 2 w 117"/>
                    <a:gd name="T5" fmla="*/ 20 h 388"/>
                    <a:gd name="T6" fmla="*/ 85 w 117"/>
                    <a:gd name="T7" fmla="*/ 375 h 388"/>
                    <a:gd name="T8" fmla="*/ 103 w 117"/>
                    <a:gd name="T9" fmla="*/ 386 h 388"/>
                    <a:gd name="T10" fmla="*/ 117 w 117"/>
                    <a:gd name="T11" fmla="*/ 382 h 388"/>
                    <a:gd name="T12" fmla="*/ 27 w 117"/>
                    <a:gd name="T13" fmla="*/ 0 h 3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388">
                      <a:moveTo>
                        <a:pt x="27" y="0"/>
                      </a:move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5" y="5"/>
                        <a:pt x="0" y="13"/>
                        <a:pt x="2" y="20"/>
                      </a:cubicBezTo>
                      <a:cubicBezTo>
                        <a:pt x="85" y="375"/>
                        <a:pt x="85" y="375"/>
                        <a:pt x="85" y="375"/>
                      </a:cubicBezTo>
                      <a:cubicBezTo>
                        <a:pt x="87" y="383"/>
                        <a:pt x="95" y="388"/>
                        <a:pt x="103" y="386"/>
                      </a:cubicBezTo>
                      <a:cubicBezTo>
                        <a:pt x="117" y="382"/>
                        <a:pt x="117" y="382"/>
                        <a:pt x="117" y="382"/>
                      </a:cubicBez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40146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3260" tIns="46630" rIns="93260" bIns="4663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97"/>
                  <a:endParaRPr lang="en-US" sz="714" b="1">
                    <a:solidFill>
                      <a:srgbClr val="EAEAEA">
                        <a:lumMod val="10000"/>
                      </a:srgbClr>
                    </a:solidFill>
                    <a:latin typeface="Segoe UI Semilight"/>
                  </a:endParaRPr>
                </a:p>
              </p:txBody>
            </p:sp>
          </p:grpSp>
          <p:sp>
            <p:nvSpPr>
              <p:cNvPr id="461" name="Freeform 14">
                <a:extLst>
                  <a:ext uri="{FF2B5EF4-FFF2-40B4-BE49-F238E27FC236}">
                    <a16:creationId xmlns:a16="http://schemas.microsoft.com/office/drawing/2014/main" id="{32A6B787-5E6B-4513-8F20-8E55B915CE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7068" y="3470843"/>
                <a:ext cx="150649" cy="269341"/>
              </a:xfrm>
              <a:custGeom>
                <a:avLst/>
                <a:gdLst>
                  <a:gd name="T0" fmla="*/ 43 w 62"/>
                  <a:gd name="T1" fmla="*/ 92 h 110"/>
                  <a:gd name="T2" fmla="*/ 26 w 62"/>
                  <a:gd name="T3" fmla="*/ 18 h 110"/>
                  <a:gd name="T4" fmla="*/ 36 w 62"/>
                  <a:gd name="T5" fmla="*/ 0 h 110"/>
                  <a:gd name="T6" fmla="*/ 36 w 62"/>
                  <a:gd name="T7" fmla="*/ 0 h 110"/>
                  <a:gd name="T8" fmla="*/ 23 w 62"/>
                  <a:gd name="T9" fmla="*/ 3 h 110"/>
                  <a:gd name="T10" fmla="*/ 14 w 62"/>
                  <a:gd name="T11" fmla="*/ 6 h 110"/>
                  <a:gd name="T12" fmla="*/ 12 w 62"/>
                  <a:gd name="T13" fmla="*/ 6 h 110"/>
                  <a:gd name="T14" fmla="*/ 1 w 62"/>
                  <a:gd name="T15" fmla="*/ 23 h 110"/>
                  <a:gd name="T16" fmla="*/ 19 w 62"/>
                  <a:gd name="T17" fmla="*/ 98 h 110"/>
                  <a:gd name="T18" fmla="*/ 36 w 62"/>
                  <a:gd name="T19" fmla="*/ 108 h 110"/>
                  <a:gd name="T20" fmla="*/ 38 w 62"/>
                  <a:gd name="T21" fmla="*/ 108 h 110"/>
                  <a:gd name="T22" fmla="*/ 38 w 62"/>
                  <a:gd name="T23" fmla="*/ 108 h 110"/>
                  <a:gd name="T24" fmla="*/ 62 w 62"/>
                  <a:gd name="T25" fmla="*/ 102 h 110"/>
                  <a:gd name="T26" fmla="*/ 62 w 62"/>
                  <a:gd name="T27" fmla="*/ 102 h 110"/>
                  <a:gd name="T28" fmla="*/ 62 w 62"/>
                  <a:gd name="T29" fmla="*/ 102 h 110"/>
                  <a:gd name="T30" fmla="*/ 61 w 62"/>
                  <a:gd name="T31" fmla="*/ 103 h 110"/>
                  <a:gd name="T32" fmla="*/ 43 w 62"/>
                  <a:gd name="T33" fmla="*/ 9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110">
                    <a:moveTo>
                      <a:pt x="43" y="92"/>
                    </a:moveTo>
                    <a:cubicBezTo>
                      <a:pt x="26" y="18"/>
                      <a:pt x="26" y="18"/>
                      <a:pt x="26" y="18"/>
                    </a:cubicBezTo>
                    <a:cubicBezTo>
                      <a:pt x="24" y="10"/>
                      <a:pt x="29" y="2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4" y="8"/>
                      <a:pt x="0" y="16"/>
                      <a:pt x="1" y="23"/>
                    </a:cubicBezTo>
                    <a:cubicBezTo>
                      <a:pt x="19" y="98"/>
                      <a:pt x="19" y="98"/>
                      <a:pt x="19" y="98"/>
                    </a:cubicBezTo>
                    <a:cubicBezTo>
                      <a:pt x="21" y="105"/>
                      <a:pt x="29" y="110"/>
                      <a:pt x="36" y="108"/>
                    </a:cubicBezTo>
                    <a:cubicBezTo>
                      <a:pt x="38" y="108"/>
                      <a:pt x="38" y="108"/>
                      <a:pt x="38" y="108"/>
                    </a:cubicBezTo>
                    <a:cubicBezTo>
                      <a:pt x="38" y="108"/>
                      <a:pt x="38" y="108"/>
                      <a:pt x="38" y="108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61" y="103"/>
                      <a:pt x="61" y="103"/>
                      <a:pt x="61" y="103"/>
                    </a:cubicBezTo>
                    <a:cubicBezTo>
                      <a:pt x="53" y="104"/>
                      <a:pt x="45" y="100"/>
                      <a:pt x="43" y="92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714" b="1">
                  <a:solidFill>
                    <a:srgbClr val="EAEAEA">
                      <a:lumMod val="10000"/>
                    </a:srgbClr>
                  </a:solidFill>
                  <a:latin typeface="Segoe UI Semilight"/>
                </a:endParaRPr>
              </a:p>
            </p:txBody>
          </p:sp>
          <p:sp>
            <p:nvSpPr>
              <p:cNvPr id="462" name="Freeform 15">
                <a:extLst>
                  <a:ext uri="{FF2B5EF4-FFF2-40B4-BE49-F238E27FC236}">
                    <a16:creationId xmlns:a16="http://schemas.microsoft.com/office/drawing/2014/main" id="{65BEEA93-0C12-424C-8404-0194F432E7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4231" y="3667142"/>
                <a:ext cx="100432" cy="269341"/>
              </a:xfrm>
              <a:custGeom>
                <a:avLst/>
                <a:gdLst>
                  <a:gd name="T0" fmla="*/ 9 w 22"/>
                  <a:gd name="T1" fmla="*/ 0 h 59"/>
                  <a:gd name="T2" fmla="*/ 0 w 22"/>
                  <a:gd name="T3" fmla="*/ 2 h 59"/>
                  <a:gd name="T4" fmla="*/ 14 w 22"/>
                  <a:gd name="T5" fmla="*/ 59 h 59"/>
                  <a:gd name="T6" fmla="*/ 22 w 22"/>
                  <a:gd name="T7" fmla="*/ 57 h 59"/>
                  <a:gd name="T8" fmla="*/ 9 w 22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59">
                    <a:moveTo>
                      <a:pt x="9" y="0"/>
                    </a:moveTo>
                    <a:lnTo>
                      <a:pt x="0" y="2"/>
                    </a:lnTo>
                    <a:lnTo>
                      <a:pt x="14" y="59"/>
                    </a:lnTo>
                    <a:lnTo>
                      <a:pt x="22" y="57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714" b="1">
                  <a:solidFill>
                    <a:srgbClr val="EAEAEA">
                      <a:lumMod val="10000"/>
                    </a:srgbClr>
                  </a:solidFill>
                  <a:latin typeface="Segoe UI Semilight"/>
                </a:endParaRPr>
              </a:p>
            </p:txBody>
          </p:sp>
        </p:grpSp>
        <p:sp>
          <p:nvSpPr>
            <p:cNvPr id="438" name="Rectangle 18">
              <a:extLst>
                <a:ext uri="{FF2B5EF4-FFF2-40B4-BE49-F238E27FC236}">
                  <a16:creationId xmlns:a16="http://schemas.microsoft.com/office/drawing/2014/main" id="{E2D9CA0A-2D91-41A3-A09D-73EC092070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75531" y="5948860"/>
              <a:ext cx="2029650" cy="935305"/>
            </a:xfrm>
            <a:prstGeom prst="rect">
              <a:avLst/>
            </a:prstGeom>
            <a:solidFill>
              <a:srgbClr val="FFB900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714" b="1">
                <a:solidFill>
                  <a:srgbClr val="EAEAEA">
                    <a:lumMod val="10000"/>
                  </a:srgbClr>
                </a:solidFill>
                <a:latin typeface="Segoe UI Semilight"/>
              </a:endParaRPr>
            </a:p>
          </p:txBody>
        </p:sp>
        <p:sp>
          <p:nvSpPr>
            <p:cNvPr id="439" name="Freeform 20">
              <a:extLst>
                <a:ext uri="{FF2B5EF4-FFF2-40B4-BE49-F238E27FC236}">
                  <a16:creationId xmlns:a16="http://schemas.microsoft.com/office/drawing/2014/main" id="{1E14BAA4-25EC-48EB-9448-717D97FA49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45931" y="6834938"/>
              <a:ext cx="1859250" cy="49227"/>
            </a:xfrm>
            <a:custGeom>
              <a:avLst/>
              <a:gdLst>
                <a:gd name="T0" fmla="*/ 904 w 904"/>
                <a:gd name="T1" fmla="*/ 24 h 24"/>
                <a:gd name="T2" fmla="*/ 904 w 904"/>
                <a:gd name="T3" fmla="*/ 0 h 24"/>
                <a:gd name="T4" fmla="*/ 29 w 904"/>
                <a:gd name="T5" fmla="*/ 0 h 24"/>
                <a:gd name="T6" fmla="*/ 0 w 904"/>
                <a:gd name="T7" fmla="*/ 24 h 24"/>
                <a:gd name="T8" fmla="*/ 904 w 90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24">
                  <a:moveTo>
                    <a:pt x="904" y="24"/>
                  </a:moveTo>
                  <a:cubicBezTo>
                    <a:pt x="904" y="0"/>
                    <a:pt x="904" y="0"/>
                    <a:pt x="90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6" y="14"/>
                    <a:pt x="15" y="24"/>
                    <a:pt x="0" y="24"/>
                  </a:cubicBezTo>
                  <a:lnTo>
                    <a:pt x="904" y="24"/>
                  </a:lnTo>
                  <a:close/>
                </a:path>
              </a:pathLst>
            </a:custGeom>
            <a:solidFill>
              <a:srgbClr val="C78E00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714" b="1">
                <a:solidFill>
                  <a:srgbClr val="EAEAEA">
                    <a:lumMod val="10000"/>
                  </a:srgbClr>
                </a:solidFill>
                <a:latin typeface="Segoe UI Semilight"/>
              </a:endParaRPr>
            </a:p>
          </p:txBody>
        </p:sp>
        <p:grpSp>
          <p:nvGrpSpPr>
            <p:cNvPr id="440" name="Group 439">
              <a:extLst>
                <a:ext uri="{FF2B5EF4-FFF2-40B4-BE49-F238E27FC236}">
                  <a16:creationId xmlns:a16="http://schemas.microsoft.com/office/drawing/2014/main" id="{C514161C-CEFC-403E-8572-C9DF51719551}"/>
                </a:ext>
              </a:extLst>
            </p:cNvPr>
            <p:cNvGrpSpPr/>
            <p:nvPr/>
          </p:nvGrpSpPr>
          <p:grpSpPr>
            <a:xfrm rot="882817">
              <a:off x="15528903" y="5377965"/>
              <a:ext cx="215753" cy="542725"/>
              <a:chOff x="5298858" y="3302195"/>
              <a:chExt cx="123368" cy="310330"/>
            </a:xfrm>
          </p:grpSpPr>
          <p:sp>
            <p:nvSpPr>
              <p:cNvPr id="447" name="Freeform 444">
                <a:extLst>
                  <a:ext uri="{FF2B5EF4-FFF2-40B4-BE49-F238E27FC236}">
                    <a16:creationId xmlns:a16="http://schemas.microsoft.com/office/drawing/2014/main" id="{3937BDC4-B212-4D66-B922-D7066BBA608E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5298858" y="3302195"/>
                <a:ext cx="61048" cy="232746"/>
              </a:xfrm>
              <a:custGeom>
                <a:avLst/>
                <a:gdLst>
                  <a:gd name="T0" fmla="*/ 22 w 22"/>
                  <a:gd name="T1" fmla="*/ 54 h 84"/>
                  <a:gd name="T2" fmla="*/ 19 w 22"/>
                  <a:gd name="T3" fmla="*/ 41 h 84"/>
                  <a:gd name="T4" fmla="*/ 18 w 22"/>
                  <a:gd name="T5" fmla="*/ 39 h 84"/>
                  <a:gd name="T6" fmla="*/ 18 w 22"/>
                  <a:gd name="T7" fmla="*/ 39 h 84"/>
                  <a:gd name="T8" fmla="*/ 18 w 22"/>
                  <a:gd name="T9" fmla="*/ 38 h 84"/>
                  <a:gd name="T10" fmla="*/ 10 w 22"/>
                  <a:gd name="T11" fmla="*/ 0 h 84"/>
                  <a:gd name="T12" fmla="*/ 0 w 22"/>
                  <a:gd name="T13" fmla="*/ 0 h 84"/>
                  <a:gd name="T14" fmla="*/ 0 w 22"/>
                  <a:gd name="T15" fmla="*/ 23 h 84"/>
                  <a:gd name="T16" fmla="*/ 0 w 22"/>
                  <a:gd name="T17" fmla="*/ 38 h 84"/>
                  <a:gd name="T18" fmla="*/ 0 w 22"/>
                  <a:gd name="T19" fmla="*/ 84 h 84"/>
                  <a:gd name="T20" fmla="*/ 22 w 22"/>
                  <a:gd name="T21" fmla="*/ 5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84">
                    <a:moveTo>
                      <a:pt x="22" y="54"/>
                    </a:moveTo>
                    <a:cubicBezTo>
                      <a:pt x="22" y="50"/>
                      <a:pt x="21" y="45"/>
                      <a:pt x="19" y="41"/>
                    </a:cubicBezTo>
                    <a:cubicBezTo>
                      <a:pt x="19" y="40"/>
                      <a:pt x="18" y="40"/>
                      <a:pt x="18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0" y="25"/>
                      <a:pt x="8" y="8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12" y="84"/>
                      <a:pt x="22" y="66"/>
                      <a:pt x="22" y="54"/>
                    </a:cubicBezTo>
                    <a:close/>
                  </a:path>
                </a:pathLst>
              </a:custGeom>
              <a:solidFill>
                <a:schemeClr val="bg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714" b="1">
                  <a:solidFill>
                    <a:srgbClr val="EAEAEA">
                      <a:lumMod val="10000"/>
                    </a:srgbClr>
                  </a:solidFill>
                  <a:latin typeface="Segoe UI Semilight"/>
                </a:endParaRPr>
              </a:p>
            </p:txBody>
          </p:sp>
          <p:sp>
            <p:nvSpPr>
              <p:cNvPr id="448" name="Freeform 445">
                <a:extLst>
                  <a:ext uri="{FF2B5EF4-FFF2-40B4-BE49-F238E27FC236}">
                    <a16:creationId xmlns:a16="http://schemas.microsoft.com/office/drawing/2014/main" id="{B8CBEF73-94AF-4685-A80F-F952376CEB87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5326840" y="3302196"/>
                <a:ext cx="33068" cy="80126"/>
              </a:xfrm>
              <a:custGeom>
                <a:avLst/>
                <a:gdLst>
                  <a:gd name="T0" fmla="*/ 0 w 26"/>
                  <a:gd name="T1" fmla="*/ 0 h 63"/>
                  <a:gd name="T2" fmla="*/ 26 w 26"/>
                  <a:gd name="T3" fmla="*/ 0 h 63"/>
                  <a:gd name="T4" fmla="*/ 0 w 26"/>
                  <a:gd name="T5" fmla="*/ 63 h 63"/>
                  <a:gd name="T6" fmla="*/ 0 w 26"/>
                  <a:gd name="T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63">
                    <a:moveTo>
                      <a:pt x="0" y="0"/>
                    </a:moveTo>
                    <a:lnTo>
                      <a:pt x="26" y="0"/>
                    </a:lnTo>
                    <a:lnTo>
                      <a:pt x="0" y="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714" b="1">
                  <a:solidFill>
                    <a:srgbClr val="EAEAEA">
                      <a:lumMod val="10000"/>
                    </a:srgbClr>
                  </a:solidFill>
                  <a:latin typeface="Segoe UI Semilight"/>
                </a:endParaRPr>
              </a:p>
            </p:txBody>
          </p:sp>
          <p:sp>
            <p:nvSpPr>
              <p:cNvPr id="449" name="Freeform 446">
                <a:extLst>
                  <a:ext uri="{FF2B5EF4-FFF2-40B4-BE49-F238E27FC236}">
                    <a16:creationId xmlns:a16="http://schemas.microsoft.com/office/drawing/2014/main" id="{16C3C8B4-5707-44CB-B8F9-F65DA3C49B79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5359906" y="3302196"/>
                <a:ext cx="62320" cy="232746"/>
              </a:xfrm>
              <a:custGeom>
                <a:avLst/>
                <a:gdLst>
                  <a:gd name="T0" fmla="*/ 0 w 22"/>
                  <a:gd name="T1" fmla="*/ 54 h 84"/>
                  <a:gd name="T2" fmla="*/ 3 w 22"/>
                  <a:gd name="T3" fmla="*/ 41 h 84"/>
                  <a:gd name="T4" fmla="*/ 4 w 22"/>
                  <a:gd name="T5" fmla="*/ 39 h 84"/>
                  <a:gd name="T6" fmla="*/ 4 w 22"/>
                  <a:gd name="T7" fmla="*/ 39 h 84"/>
                  <a:gd name="T8" fmla="*/ 4 w 22"/>
                  <a:gd name="T9" fmla="*/ 38 h 84"/>
                  <a:gd name="T10" fmla="*/ 12 w 22"/>
                  <a:gd name="T11" fmla="*/ 0 h 84"/>
                  <a:gd name="T12" fmla="*/ 22 w 22"/>
                  <a:gd name="T13" fmla="*/ 0 h 84"/>
                  <a:gd name="T14" fmla="*/ 22 w 22"/>
                  <a:gd name="T15" fmla="*/ 23 h 84"/>
                  <a:gd name="T16" fmla="*/ 22 w 22"/>
                  <a:gd name="T17" fmla="*/ 38 h 84"/>
                  <a:gd name="T18" fmla="*/ 22 w 22"/>
                  <a:gd name="T19" fmla="*/ 84 h 84"/>
                  <a:gd name="T20" fmla="*/ 0 w 22"/>
                  <a:gd name="T21" fmla="*/ 5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84">
                    <a:moveTo>
                      <a:pt x="0" y="54"/>
                    </a:moveTo>
                    <a:cubicBezTo>
                      <a:pt x="0" y="50"/>
                      <a:pt x="1" y="45"/>
                      <a:pt x="3" y="41"/>
                    </a:cubicBezTo>
                    <a:cubicBezTo>
                      <a:pt x="3" y="40"/>
                      <a:pt x="3" y="40"/>
                      <a:pt x="4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12" y="25"/>
                      <a:pt x="13" y="8"/>
                      <a:pt x="1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84"/>
                      <a:pt x="22" y="84"/>
                      <a:pt x="22" y="84"/>
                    </a:cubicBezTo>
                    <a:cubicBezTo>
                      <a:pt x="10" y="84"/>
                      <a:pt x="0" y="66"/>
                      <a:pt x="0" y="54"/>
                    </a:cubicBezTo>
                    <a:close/>
                  </a:path>
                </a:pathLst>
              </a:custGeom>
              <a:solidFill>
                <a:schemeClr val="bg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714" b="1">
                  <a:solidFill>
                    <a:srgbClr val="EAEAEA">
                      <a:lumMod val="10000"/>
                    </a:srgbClr>
                  </a:solidFill>
                  <a:latin typeface="Segoe UI Semilight"/>
                </a:endParaRPr>
              </a:p>
            </p:txBody>
          </p:sp>
          <p:sp>
            <p:nvSpPr>
              <p:cNvPr id="450" name="Freeform 447">
                <a:extLst>
                  <a:ext uri="{FF2B5EF4-FFF2-40B4-BE49-F238E27FC236}">
                    <a16:creationId xmlns:a16="http://schemas.microsoft.com/office/drawing/2014/main" id="{9AE75775-AE6D-4835-BE03-7939C41B319A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5359905" y="3302195"/>
                <a:ext cx="36884" cy="80126"/>
              </a:xfrm>
              <a:custGeom>
                <a:avLst/>
                <a:gdLst>
                  <a:gd name="T0" fmla="*/ 29 w 29"/>
                  <a:gd name="T1" fmla="*/ 0 h 63"/>
                  <a:gd name="T2" fmla="*/ 0 w 29"/>
                  <a:gd name="T3" fmla="*/ 0 h 63"/>
                  <a:gd name="T4" fmla="*/ 29 w 29"/>
                  <a:gd name="T5" fmla="*/ 63 h 63"/>
                  <a:gd name="T6" fmla="*/ 29 w 29"/>
                  <a:gd name="T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63">
                    <a:moveTo>
                      <a:pt x="29" y="0"/>
                    </a:moveTo>
                    <a:lnTo>
                      <a:pt x="0" y="0"/>
                    </a:lnTo>
                    <a:lnTo>
                      <a:pt x="29" y="63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714" b="1">
                  <a:solidFill>
                    <a:srgbClr val="EAEAEA">
                      <a:lumMod val="10000"/>
                    </a:srgbClr>
                  </a:solidFill>
                  <a:latin typeface="Segoe UI Semilight"/>
                </a:endParaRPr>
              </a:p>
            </p:txBody>
          </p:sp>
          <p:sp>
            <p:nvSpPr>
              <p:cNvPr id="451" name="Freeform 449">
                <a:extLst>
                  <a:ext uri="{FF2B5EF4-FFF2-40B4-BE49-F238E27FC236}">
                    <a16:creationId xmlns:a16="http://schemas.microsoft.com/office/drawing/2014/main" id="{93A4CB63-96CA-4D52-98CE-3D94D0963827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5359900" y="3473893"/>
                <a:ext cx="58504" cy="138630"/>
              </a:xfrm>
              <a:custGeom>
                <a:avLst/>
                <a:gdLst>
                  <a:gd name="T0" fmla="*/ 16 w 21"/>
                  <a:gd name="T1" fmla="*/ 0 h 50"/>
                  <a:gd name="T2" fmla="*/ 16 w 21"/>
                  <a:gd name="T3" fmla="*/ 0 h 50"/>
                  <a:gd name="T4" fmla="*/ 0 w 21"/>
                  <a:gd name="T5" fmla="*/ 0 h 50"/>
                  <a:gd name="T6" fmla="*/ 2 w 21"/>
                  <a:gd name="T7" fmla="*/ 5 h 50"/>
                  <a:gd name="T8" fmla="*/ 14 w 21"/>
                  <a:gd name="T9" fmla="*/ 50 h 50"/>
                  <a:gd name="T10" fmla="*/ 21 w 21"/>
                  <a:gd name="T11" fmla="*/ 13 h 50"/>
                  <a:gd name="T12" fmla="*/ 16 w 21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50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2" y="4"/>
                      <a:pt x="2" y="5"/>
                    </a:cubicBezTo>
                    <a:cubicBezTo>
                      <a:pt x="9" y="21"/>
                      <a:pt x="14" y="33"/>
                      <a:pt x="14" y="50"/>
                    </a:cubicBezTo>
                    <a:cubicBezTo>
                      <a:pt x="14" y="36"/>
                      <a:pt x="17" y="24"/>
                      <a:pt x="21" y="13"/>
                    </a:cubicBezTo>
                    <a:cubicBezTo>
                      <a:pt x="19" y="9"/>
                      <a:pt x="18" y="4"/>
                      <a:pt x="16" y="0"/>
                    </a:cubicBezTo>
                    <a:close/>
                  </a:path>
                </a:pathLst>
              </a:custGeom>
              <a:solidFill>
                <a:schemeClr val="bg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714" b="1">
                  <a:solidFill>
                    <a:srgbClr val="EAEAEA">
                      <a:lumMod val="10000"/>
                    </a:srgbClr>
                  </a:solidFill>
                  <a:latin typeface="Segoe UI Semilight"/>
                </a:endParaRPr>
              </a:p>
            </p:txBody>
          </p:sp>
          <p:sp>
            <p:nvSpPr>
              <p:cNvPr id="452" name="Freeform 451">
                <a:extLst>
                  <a:ext uri="{FF2B5EF4-FFF2-40B4-BE49-F238E27FC236}">
                    <a16:creationId xmlns:a16="http://schemas.microsoft.com/office/drawing/2014/main" id="{19BC50A8-89AF-4B14-A2DA-14CBBB9366EB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5340798" y="3454814"/>
                <a:ext cx="39427" cy="122096"/>
              </a:xfrm>
              <a:custGeom>
                <a:avLst/>
                <a:gdLst>
                  <a:gd name="T0" fmla="*/ 0 w 14"/>
                  <a:gd name="T1" fmla="*/ 37 h 44"/>
                  <a:gd name="T2" fmla="*/ 7 w 14"/>
                  <a:gd name="T3" fmla="*/ 44 h 44"/>
                  <a:gd name="T4" fmla="*/ 14 w 14"/>
                  <a:gd name="T5" fmla="*/ 37 h 44"/>
                  <a:gd name="T6" fmla="*/ 7 w 14"/>
                  <a:gd name="T7" fmla="*/ 0 h 44"/>
                  <a:gd name="T8" fmla="*/ 0 w 14"/>
                  <a:gd name="T9" fmla="*/ 3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4">
                    <a:moveTo>
                      <a:pt x="0" y="37"/>
                    </a:moveTo>
                    <a:cubicBezTo>
                      <a:pt x="0" y="41"/>
                      <a:pt x="3" y="44"/>
                      <a:pt x="7" y="44"/>
                    </a:cubicBezTo>
                    <a:cubicBezTo>
                      <a:pt x="11" y="44"/>
                      <a:pt x="14" y="41"/>
                      <a:pt x="14" y="37"/>
                    </a:cubicBezTo>
                    <a:cubicBezTo>
                      <a:pt x="14" y="23"/>
                      <a:pt x="11" y="11"/>
                      <a:pt x="7" y="0"/>
                    </a:cubicBezTo>
                    <a:cubicBezTo>
                      <a:pt x="3" y="11"/>
                      <a:pt x="0" y="23"/>
                      <a:pt x="0" y="37"/>
                    </a:cubicBezTo>
                    <a:close/>
                  </a:path>
                </a:pathLst>
              </a:custGeom>
              <a:solidFill>
                <a:schemeClr val="bg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714" b="1">
                  <a:solidFill>
                    <a:srgbClr val="EAEAEA">
                      <a:lumMod val="10000"/>
                    </a:srgbClr>
                  </a:solidFill>
                  <a:latin typeface="Segoe UI Semilight"/>
                </a:endParaRPr>
              </a:p>
            </p:txBody>
          </p:sp>
          <p:sp>
            <p:nvSpPr>
              <p:cNvPr id="453" name="Freeform 452">
                <a:extLst>
                  <a:ext uri="{FF2B5EF4-FFF2-40B4-BE49-F238E27FC236}">
                    <a16:creationId xmlns:a16="http://schemas.microsoft.com/office/drawing/2014/main" id="{159E97F5-CC8B-4F8A-BB38-615EA1BE07FB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5366224" y="3396309"/>
                <a:ext cx="55961" cy="138630"/>
              </a:xfrm>
              <a:custGeom>
                <a:avLst/>
                <a:gdLst>
                  <a:gd name="T0" fmla="*/ 4 w 20"/>
                  <a:gd name="T1" fmla="*/ 39 h 50"/>
                  <a:gd name="T2" fmla="*/ 4 w 20"/>
                  <a:gd name="T3" fmla="*/ 39 h 50"/>
                  <a:gd name="T4" fmla="*/ 3 w 20"/>
                  <a:gd name="T5" fmla="*/ 41 h 50"/>
                  <a:gd name="T6" fmla="*/ 0 w 20"/>
                  <a:gd name="T7" fmla="*/ 50 h 50"/>
                  <a:gd name="T8" fmla="*/ 20 w 20"/>
                  <a:gd name="T9" fmla="*/ 50 h 50"/>
                  <a:gd name="T10" fmla="*/ 20 w 20"/>
                  <a:gd name="T11" fmla="*/ 34 h 50"/>
                  <a:gd name="T12" fmla="*/ 12 w 20"/>
                  <a:gd name="T13" fmla="*/ 0 h 50"/>
                  <a:gd name="T14" fmla="*/ 12 w 20"/>
                  <a:gd name="T15" fmla="*/ 0 h 50"/>
                  <a:gd name="T16" fmla="*/ 4 w 20"/>
                  <a:gd name="T17" fmla="*/ 38 h 50"/>
                  <a:gd name="T18" fmla="*/ 4 w 20"/>
                  <a:gd name="T19" fmla="*/ 3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50">
                    <a:moveTo>
                      <a:pt x="4" y="39"/>
                    </a:moveTo>
                    <a:cubicBezTo>
                      <a:pt x="4" y="39"/>
                      <a:pt x="4" y="39"/>
                      <a:pt x="4" y="39"/>
                    </a:cubicBezTo>
                    <a:cubicBezTo>
                      <a:pt x="3" y="40"/>
                      <a:pt x="3" y="40"/>
                      <a:pt x="3" y="41"/>
                    </a:cubicBezTo>
                    <a:cubicBezTo>
                      <a:pt x="2" y="44"/>
                      <a:pt x="1" y="47"/>
                      <a:pt x="0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4"/>
                      <a:pt x="18" y="2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8"/>
                      <a:pt x="12" y="25"/>
                      <a:pt x="4" y="38"/>
                    </a:cubicBezTo>
                    <a:cubicBezTo>
                      <a:pt x="4" y="38"/>
                      <a:pt x="4" y="38"/>
                      <a:pt x="4" y="39"/>
                    </a:cubicBez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714" b="1">
                  <a:solidFill>
                    <a:srgbClr val="EAEAEA">
                      <a:lumMod val="10000"/>
                    </a:srgbClr>
                  </a:solidFill>
                  <a:latin typeface="Segoe UI Semilight"/>
                </a:endParaRPr>
              </a:p>
            </p:txBody>
          </p:sp>
          <p:sp>
            <p:nvSpPr>
              <p:cNvPr id="454" name="Freeform 453">
                <a:extLst>
                  <a:ext uri="{FF2B5EF4-FFF2-40B4-BE49-F238E27FC236}">
                    <a16:creationId xmlns:a16="http://schemas.microsoft.com/office/drawing/2014/main" id="{2B221F5A-DB7B-45D9-9DBD-0657E82A1769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5359864" y="3302195"/>
                <a:ext cx="36884" cy="80126"/>
              </a:xfrm>
              <a:custGeom>
                <a:avLst/>
                <a:gdLst>
                  <a:gd name="T0" fmla="*/ 29 w 29"/>
                  <a:gd name="T1" fmla="*/ 0 h 63"/>
                  <a:gd name="T2" fmla="*/ 0 w 29"/>
                  <a:gd name="T3" fmla="*/ 0 h 63"/>
                  <a:gd name="T4" fmla="*/ 29 w 29"/>
                  <a:gd name="T5" fmla="*/ 63 h 63"/>
                  <a:gd name="T6" fmla="*/ 29 w 29"/>
                  <a:gd name="T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63">
                    <a:moveTo>
                      <a:pt x="29" y="0"/>
                    </a:moveTo>
                    <a:lnTo>
                      <a:pt x="0" y="0"/>
                    </a:lnTo>
                    <a:lnTo>
                      <a:pt x="29" y="63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714" b="1">
                  <a:solidFill>
                    <a:srgbClr val="EAEAEA">
                      <a:lumMod val="10000"/>
                    </a:srgbClr>
                  </a:solidFill>
                  <a:latin typeface="Segoe UI Semilight"/>
                </a:endParaRPr>
              </a:p>
            </p:txBody>
          </p:sp>
          <p:sp>
            <p:nvSpPr>
              <p:cNvPr id="455" name="Oval 454">
                <a:extLst>
                  <a:ext uri="{FF2B5EF4-FFF2-40B4-BE49-F238E27FC236}">
                    <a16:creationId xmlns:a16="http://schemas.microsoft.com/office/drawing/2014/main" id="{6ADD8761-67E2-4CB4-9091-5368EDA4B3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5326839" y="3382320"/>
                <a:ext cx="69951" cy="68679"/>
              </a:xfrm>
              <a:prstGeom prst="ellipse">
                <a:avLst/>
              </a:prstGeom>
              <a:solidFill>
                <a:schemeClr val="bg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714" b="1">
                  <a:solidFill>
                    <a:srgbClr val="EAEAEA">
                      <a:lumMod val="10000"/>
                    </a:srgbClr>
                  </a:solidFill>
                  <a:latin typeface="Segoe UI Semilight"/>
                </a:endParaRPr>
              </a:p>
            </p:txBody>
          </p:sp>
          <p:sp>
            <p:nvSpPr>
              <p:cNvPr id="456" name="Freeform 455">
                <a:extLst>
                  <a:ext uri="{FF2B5EF4-FFF2-40B4-BE49-F238E27FC236}">
                    <a16:creationId xmlns:a16="http://schemas.microsoft.com/office/drawing/2014/main" id="{54539B29-8661-4E61-BF3C-4453B6FE7934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5303960" y="3540030"/>
                <a:ext cx="48330" cy="72495"/>
              </a:xfrm>
              <a:custGeom>
                <a:avLst/>
                <a:gdLst>
                  <a:gd name="T0" fmla="*/ 15 w 17"/>
                  <a:gd name="T1" fmla="*/ 5 h 26"/>
                  <a:gd name="T2" fmla="*/ 17 w 17"/>
                  <a:gd name="T3" fmla="*/ 0 h 26"/>
                  <a:gd name="T4" fmla="*/ 2 w 17"/>
                  <a:gd name="T5" fmla="*/ 0 h 26"/>
                  <a:gd name="T6" fmla="*/ 2 w 17"/>
                  <a:gd name="T7" fmla="*/ 0 h 26"/>
                  <a:gd name="T8" fmla="*/ 0 w 17"/>
                  <a:gd name="T9" fmla="*/ 4 h 26"/>
                  <a:gd name="T10" fmla="*/ 8 w 17"/>
                  <a:gd name="T11" fmla="*/ 26 h 26"/>
                  <a:gd name="T12" fmla="*/ 15 w 17"/>
                  <a:gd name="T13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6">
                    <a:moveTo>
                      <a:pt x="15" y="5"/>
                    </a:moveTo>
                    <a:cubicBezTo>
                      <a:pt x="16" y="4"/>
                      <a:pt x="17" y="2"/>
                      <a:pt x="17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10" y="19"/>
                      <a:pt x="12" y="13"/>
                      <a:pt x="15" y="5"/>
                    </a:cubicBezTo>
                    <a:close/>
                  </a:path>
                </a:pathLst>
              </a:custGeom>
              <a:solidFill>
                <a:schemeClr val="bg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714" b="1">
                  <a:solidFill>
                    <a:srgbClr val="EAEAEA">
                      <a:lumMod val="10000"/>
                    </a:srgbClr>
                  </a:solidFill>
                  <a:latin typeface="Segoe UI Semilight"/>
                </a:endParaRPr>
              </a:p>
            </p:txBody>
          </p:sp>
          <p:sp>
            <p:nvSpPr>
              <p:cNvPr id="457" name="Freeform 456">
                <a:extLst>
                  <a:ext uri="{FF2B5EF4-FFF2-40B4-BE49-F238E27FC236}">
                    <a16:creationId xmlns:a16="http://schemas.microsoft.com/office/drawing/2014/main" id="{4F496684-46AF-45B1-A6DF-E643AA814108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5338299" y="3473897"/>
                <a:ext cx="11447" cy="63592"/>
              </a:xfrm>
              <a:custGeom>
                <a:avLst/>
                <a:gdLst>
                  <a:gd name="T0" fmla="*/ 3 w 4"/>
                  <a:gd name="T1" fmla="*/ 23 h 23"/>
                  <a:gd name="T2" fmla="*/ 4 w 4"/>
                  <a:gd name="T3" fmla="*/ 12 h 23"/>
                  <a:gd name="T4" fmla="*/ 0 w 4"/>
                  <a:gd name="T5" fmla="*/ 0 h 23"/>
                  <a:gd name="T6" fmla="*/ 3 w 4"/>
                  <a:gd name="T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3">
                    <a:moveTo>
                      <a:pt x="3" y="23"/>
                    </a:moveTo>
                    <a:cubicBezTo>
                      <a:pt x="3" y="19"/>
                      <a:pt x="3" y="15"/>
                      <a:pt x="4" y="12"/>
                    </a:cubicBezTo>
                    <a:cubicBezTo>
                      <a:pt x="3" y="8"/>
                      <a:pt x="1" y="4"/>
                      <a:pt x="0" y="0"/>
                    </a:cubicBezTo>
                    <a:cubicBezTo>
                      <a:pt x="2" y="7"/>
                      <a:pt x="3" y="15"/>
                      <a:pt x="3" y="23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714" b="1">
                  <a:solidFill>
                    <a:srgbClr val="EAEAEA">
                      <a:lumMod val="10000"/>
                    </a:srgbClr>
                  </a:solidFill>
                  <a:latin typeface="Segoe UI Semilight"/>
                </a:endParaRPr>
              </a:p>
            </p:txBody>
          </p:sp>
          <p:sp>
            <p:nvSpPr>
              <p:cNvPr id="458" name="Freeform 457">
                <a:extLst>
                  <a:ext uri="{FF2B5EF4-FFF2-40B4-BE49-F238E27FC236}">
                    <a16:creationId xmlns:a16="http://schemas.microsoft.com/office/drawing/2014/main" id="{4042F433-143F-4D19-8353-9A5CCC358050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5349746" y="3537490"/>
                <a:ext cx="10175" cy="39426"/>
              </a:xfrm>
              <a:custGeom>
                <a:avLst/>
                <a:gdLst>
                  <a:gd name="T0" fmla="*/ 4 w 4"/>
                  <a:gd name="T1" fmla="*/ 14 h 14"/>
                  <a:gd name="T2" fmla="*/ 0 w 4"/>
                  <a:gd name="T3" fmla="*/ 0 h 14"/>
                  <a:gd name="T4" fmla="*/ 4 w 4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4">
                    <a:moveTo>
                      <a:pt x="4" y="14"/>
                    </a:moveTo>
                    <a:cubicBezTo>
                      <a:pt x="3" y="9"/>
                      <a:pt x="2" y="5"/>
                      <a:pt x="0" y="0"/>
                    </a:cubicBezTo>
                    <a:cubicBezTo>
                      <a:pt x="0" y="0"/>
                      <a:pt x="2" y="6"/>
                      <a:pt x="4" y="14"/>
                    </a:cubicBez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714" b="1">
                  <a:solidFill>
                    <a:srgbClr val="EAEAEA">
                      <a:lumMod val="10000"/>
                    </a:srgbClr>
                  </a:solidFill>
                  <a:latin typeface="Segoe UI Semilight"/>
                </a:endParaRPr>
              </a:p>
            </p:txBody>
          </p:sp>
          <p:sp>
            <p:nvSpPr>
              <p:cNvPr id="459" name="Freeform 458">
                <a:extLst>
                  <a:ext uri="{FF2B5EF4-FFF2-40B4-BE49-F238E27FC236}">
                    <a16:creationId xmlns:a16="http://schemas.microsoft.com/office/drawing/2014/main" id="{B29E73CE-0596-4DBC-A351-13ECF4C0794E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5329403" y="3504417"/>
                <a:ext cx="30524" cy="96659"/>
              </a:xfrm>
              <a:custGeom>
                <a:avLst/>
                <a:gdLst>
                  <a:gd name="T0" fmla="*/ 4 w 11"/>
                  <a:gd name="T1" fmla="*/ 23 h 35"/>
                  <a:gd name="T2" fmla="*/ 8 w 11"/>
                  <a:gd name="T3" fmla="*/ 35 h 35"/>
                  <a:gd name="T4" fmla="*/ 11 w 11"/>
                  <a:gd name="T5" fmla="*/ 22 h 35"/>
                  <a:gd name="T6" fmla="*/ 3 w 11"/>
                  <a:gd name="T7" fmla="*/ 0 h 35"/>
                  <a:gd name="T8" fmla="*/ 0 w 11"/>
                  <a:gd name="T9" fmla="*/ 9 h 35"/>
                  <a:gd name="T10" fmla="*/ 4 w 11"/>
                  <a:gd name="T11" fmla="*/ 2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35">
                    <a:moveTo>
                      <a:pt x="4" y="23"/>
                    </a:moveTo>
                    <a:cubicBezTo>
                      <a:pt x="5" y="27"/>
                      <a:pt x="7" y="31"/>
                      <a:pt x="8" y="35"/>
                    </a:cubicBezTo>
                    <a:cubicBezTo>
                      <a:pt x="9" y="30"/>
                      <a:pt x="10" y="26"/>
                      <a:pt x="11" y="2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3"/>
                      <a:pt x="1" y="6"/>
                      <a:pt x="0" y="9"/>
                    </a:cubicBezTo>
                    <a:cubicBezTo>
                      <a:pt x="2" y="14"/>
                      <a:pt x="3" y="18"/>
                      <a:pt x="4" y="23"/>
                    </a:cubicBez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714" b="1">
                  <a:solidFill>
                    <a:srgbClr val="EAEAEA">
                      <a:lumMod val="10000"/>
                    </a:srgbClr>
                  </a:solidFill>
                  <a:latin typeface="Segoe UI Semilight"/>
                </a:endParaRPr>
              </a:p>
            </p:txBody>
          </p:sp>
        </p:grpSp>
        <p:sp>
          <p:nvSpPr>
            <p:cNvPr id="441" name="Rectangle 18">
              <a:extLst>
                <a:ext uri="{FF2B5EF4-FFF2-40B4-BE49-F238E27FC236}">
                  <a16:creationId xmlns:a16="http://schemas.microsoft.com/office/drawing/2014/main" id="{CB9F50D5-821D-440F-AA00-E71CC17A6E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67528" y="6014088"/>
              <a:ext cx="529037" cy="357941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txBody>
            <a:bodyPr vert="horz" wrap="square" lIns="93260" tIns="46630" rIns="93260" bIns="46630" numCol="1" anchor="ctr" anchorCtr="0" compatLnSpc="1">
              <a:prstTxWarp prst="textNoShape">
                <a:avLst/>
              </a:prstTxWarp>
            </a:bodyPr>
            <a:lstStyle/>
            <a:p>
              <a:pPr algn="ctr" defTabSz="932597"/>
              <a:r>
                <a:rPr lang="en-US" sz="714" b="1">
                  <a:solidFill>
                    <a:srgbClr val="EAEAEA">
                      <a:lumMod val="10000"/>
                    </a:srgb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LUIS</a:t>
              </a:r>
            </a:p>
          </p:txBody>
        </p:sp>
        <p:sp>
          <p:nvSpPr>
            <p:cNvPr id="442" name="Rectangle 18">
              <a:extLst>
                <a:ext uri="{FF2B5EF4-FFF2-40B4-BE49-F238E27FC236}">
                  <a16:creationId xmlns:a16="http://schemas.microsoft.com/office/drawing/2014/main" id="{F12FA5CD-AFD6-469B-82BF-9171A8A72F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67528" y="6416218"/>
              <a:ext cx="1685671" cy="34384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txBody>
            <a:bodyPr vert="horz" wrap="square" lIns="93260" tIns="46630" rIns="93260" bIns="46630" numCol="1" anchor="ctr" anchorCtr="0" compatLnSpc="1">
              <a:prstTxWarp prst="textNoShape">
                <a:avLst/>
              </a:prstTxWarp>
            </a:bodyPr>
            <a:lstStyle/>
            <a:p>
              <a:pPr algn="ctr" defTabSz="932597"/>
              <a:r>
                <a:rPr lang="en-US" sz="714" b="1" dirty="0">
                  <a:solidFill>
                    <a:srgbClr val="EAEAEA">
                      <a:lumMod val="10000"/>
                    </a:srgb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Query over database via Azure Search</a:t>
              </a:r>
            </a:p>
          </p:txBody>
        </p:sp>
        <p:sp>
          <p:nvSpPr>
            <p:cNvPr id="443" name="Rectangle 18">
              <a:extLst>
                <a:ext uri="{FF2B5EF4-FFF2-40B4-BE49-F238E27FC236}">
                  <a16:creationId xmlns:a16="http://schemas.microsoft.com/office/drawing/2014/main" id="{7879ABF2-A10F-45B7-82EE-9FC1A581B2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45845" y="6014088"/>
              <a:ext cx="529037" cy="357941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txBody>
            <a:bodyPr vert="horz" wrap="square" lIns="93260" tIns="46630" rIns="93260" bIns="46630" numCol="1" anchor="ctr" anchorCtr="0" compatLnSpc="1">
              <a:prstTxWarp prst="textNoShape">
                <a:avLst/>
              </a:prstTxWarp>
            </a:bodyPr>
            <a:lstStyle/>
            <a:p>
              <a:pPr algn="ctr" defTabSz="932597"/>
              <a:r>
                <a:rPr lang="en-US" sz="714" b="1" dirty="0">
                  <a:solidFill>
                    <a:srgbClr val="EAEAEA">
                      <a:lumMod val="10000"/>
                    </a:srgb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Form Filling</a:t>
              </a:r>
            </a:p>
          </p:txBody>
        </p:sp>
        <p:sp>
          <p:nvSpPr>
            <p:cNvPr id="444" name="Rectangle 18">
              <a:extLst>
                <a:ext uri="{FF2B5EF4-FFF2-40B4-BE49-F238E27FC236}">
                  <a16:creationId xmlns:a16="http://schemas.microsoft.com/office/drawing/2014/main" id="{E292595D-11D9-477D-93A5-BC30C27F80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24162" y="6014088"/>
              <a:ext cx="529037" cy="357941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txBody>
            <a:bodyPr vert="horz" wrap="square" lIns="93260" tIns="46630" rIns="93260" bIns="46630" numCol="1" anchor="ctr" anchorCtr="0" compatLnSpc="1">
              <a:prstTxWarp prst="textNoShape">
                <a:avLst/>
              </a:prstTxWarp>
            </a:bodyPr>
            <a:lstStyle/>
            <a:p>
              <a:pPr algn="ctr" defTabSz="932597"/>
              <a:r>
                <a:rPr lang="en-US" sz="714" b="1" dirty="0" err="1">
                  <a:solidFill>
                    <a:srgbClr val="EAEAEA">
                      <a:lumMod val="10000"/>
                    </a:srgb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QnA</a:t>
              </a:r>
              <a:endParaRPr lang="en-US" sz="714" b="1" dirty="0">
                <a:solidFill>
                  <a:srgbClr val="EAEAEA">
                    <a:lumMod val="10000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45" name="Freeform 19">
              <a:extLst>
                <a:ext uri="{FF2B5EF4-FFF2-40B4-BE49-F238E27FC236}">
                  <a16:creationId xmlns:a16="http://schemas.microsoft.com/office/drawing/2014/main" id="{31B79BDD-F054-4293-A363-7CB459FA8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76222" y="5948860"/>
              <a:ext cx="1828958" cy="745972"/>
            </a:xfrm>
            <a:custGeom>
              <a:avLst/>
              <a:gdLst>
                <a:gd name="T0" fmla="*/ 0 w 891"/>
                <a:gd name="T1" fmla="*/ 365 h 365"/>
                <a:gd name="T2" fmla="*/ 891 w 891"/>
                <a:gd name="T3" fmla="*/ 0 h 365"/>
                <a:gd name="T4" fmla="*/ 0 w 891"/>
                <a:gd name="T5" fmla="*/ 0 h 365"/>
                <a:gd name="T6" fmla="*/ 0 w 891"/>
                <a:gd name="T7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1" h="365">
                  <a:moveTo>
                    <a:pt x="0" y="365"/>
                  </a:moveTo>
                  <a:cubicBezTo>
                    <a:pt x="0" y="365"/>
                    <a:pt x="152" y="0"/>
                    <a:pt x="891" y="0"/>
                  </a:cubicBezTo>
                  <a:cubicBezTo>
                    <a:pt x="51" y="0"/>
                    <a:pt x="0" y="0"/>
                    <a:pt x="0" y="0"/>
                  </a:cubicBezTo>
                  <a:lnTo>
                    <a:pt x="0" y="365"/>
                  </a:lnTo>
                  <a:close/>
                </a:path>
              </a:pathLst>
            </a:custGeom>
            <a:solidFill>
              <a:schemeClr val="accent5">
                <a:lumMod val="50000"/>
                <a:alpha val="14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714" b="1">
                <a:solidFill>
                  <a:srgbClr val="EAEAEA">
                    <a:lumMod val="10000"/>
                  </a:srgbClr>
                </a:solidFill>
                <a:latin typeface="Segoe UI Semilight"/>
              </a:endParaRPr>
            </a:p>
          </p:txBody>
        </p:sp>
        <p:sp>
          <p:nvSpPr>
            <p:cNvPr id="446" name="Freeform 21">
              <a:extLst>
                <a:ext uri="{FF2B5EF4-FFF2-40B4-BE49-F238E27FC236}">
                  <a16:creationId xmlns:a16="http://schemas.microsoft.com/office/drawing/2014/main" id="{05B7C5E9-3E42-4CEA-B011-6A3C6EA2EC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55907" y="5714087"/>
              <a:ext cx="461972" cy="1170078"/>
            </a:xfrm>
            <a:custGeom>
              <a:avLst/>
              <a:gdLst>
                <a:gd name="T0" fmla="*/ 225 w 225"/>
                <a:gd name="T1" fmla="*/ 115 h 571"/>
                <a:gd name="T2" fmla="*/ 128 w 225"/>
                <a:gd name="T3" fmla="*/ 12 h 571"/>
                <a:gd name="T4" fmla="*/ 89 w 225"/>
                <a:gd name="T5" fmla="*/ 12 h 571"/>
                <a:gd name="T6" fmla="*/ 1 w 225"/>
                <a:gd name="T7" fmla="*/ 113 h 571"/>
                <a:gd name="T8" fmla="*/ 0 w 225"/>
                <a:gd name="T9" fmla="*/ 116 h 571"/>
                <a:gd name="T10" fmla="*/ 0 w 225"/>
                <a:gd name="T11" fmla="*/ 557 h 571"/>
                <a:gd name="T12" fmla="*/ 14 w 225"/>
                <a:gd name="T13" fmla="*/ 571 h 571"/>
                <a:gd name="T14" fmla="*/ 210 w 225"/>
                <a:gd name="T15" fmla="*/ 571 h 571"/>
                <a:gd name="T16" fmla="*/ 225 w 225"/>
                <a:gd name="T17" fmla="*/ 557 h 571"/>
                <a:gd name="T18" fmla="*/ 225 w 225"/>
                <a:gd name="T19" fmla="*/ 115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5" h="571">
                  <a:moveTo>
                    <a:pt x="225" y="115"/>
                  </a:moveTo>
                  <a:cubicBezTo>
                    <a:pt x="128" y="12"/>
                    <a:pt x="128" y="12"/>
                    <a:pt x="128" y="12"/>
                  </a:cubicBezTo>
                  <a:cubicBezTo>
                    <a:pt x="117" y="0"/>
                    <a:pt x="100" y="0"/>
                    <a:pt x="89" y="12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0" y="114"/>
                    <a:pt x="0" y="115"/>
                    <a:pt x="0" y="116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65"/>
                    <a:pt x="6" y="571"/>
                    <a:pt x="14" y="571"/>
                  </a:cubicBezTo>
                  <a:cubicBezTo>
                    <a:pt x="210" y="571"/>
                    <a:pt x="210" y="571"/>
                    <a:pt x="210" y="571"/>
                  </a:cubicBezTo>
                  <a:cubicBezTo>
                    <a:pt x="218" y="571"/>
                    <a:pt x="225" y="565"/>
                    <a:pt x="225" y="557"/>
                  </a:cubicBezTo>
                  <a:lnTo>
                    <a:pt x="225" y="115"/>
                  </a:lnTo>
                  <a:close/>
                </a:path>
              </a:pathLst>
            </a:custGeom>
            <a:solidFill>
              <a:srgbClr val="F0AE00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714" b="1">
                <a:solidFill>
                  <a:srgbClr val="EAEAEA">
                    <a:lumMod val="10000"/>
                  </a:srgbClr>
                </a:solidFill>
                <a:latin typeface="Segoe UI Semilight"/>
              </a:endParaRPr>
            </a:p>
          </p:txBody>
        </p:sp>
      </p:grpSp>
      <p:sp>
        <p:nvSpPr>
          <p:cNvPr id="317" name="Freeform 8">
            <a:extLst>
              <a:ext uri="{FF2B5EF4-FFF2-40B4-BE49-F238E27FC236}">
                <a16:creationId xmlns:a16="http://schemas.microsoft.com/office/drawing/2014/main" id="{A8F35ABA-2194-4372-BA0D-B83F135E37C7}"/>
              </a:ext>
            </a:extLst>
          </p:cNvPr>
          <p:cNvSpPr>
            <a:spLocks/>
          </p:cNvSpPr>
          <p:nvPr/>
        </p:nvSpPr>
        <p:spPr bwMode="auto">
          <a:xfrm rot="20937747" flipH="1">
            <a:off x="9941908" y="4368806"/>
            <a:ext cx="136319" cy="359289"/>
          </a:xfrm>
          <a:custGeom>
            <a:avLst/>
            <a:gdLst>
              <a:gd name="T0" fmla="*/ 24 w 38"/>
              <a:gd name="T1" fmla="*/ 101 h 101"/>
              <a:gd name="T2" fmla="*/ 13 w 38"/>
              <a:gd name="T3" fmla="*/ 94 h 101"/>
              <a:gd name="T4" fmla="*/ 13 w 38"/>
              <a:gd name="T5" fmla="*/ 10 h 101"/>
              <a:gd name="T6" fmla="*/ 28 w 38"/>
              <a:gd name="T7" fmla="*/ 1 h 101"/>
              <a:gd name="T8" fmla="*/ 37 w 38"/>
              <a:gd name="T9" fmla="*/ 16 h 101"/>
              <a:gd name="T10" fmla="*/ 35 w 38"/>
              <a:gd name="T11" fmla="*/ 84 h 101"/>
              <a:gd name="T12" fmla="*/ 29 w 38"/>
              <a:gd name="T13" fmla="*/ 100 h 101"/>
              <a:gd name="T14" fmla="*/ 24 w 38"/>
              <a:gd name="T15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" h="101">
                <a:moveTo>
                  <a:pt x="24" y="101"/>
                </a:moveTo>
                <a:cubicBezTo>
                  <a:pt x="20" y="101"/>
                  <a:pt x="15" y="98"/>
                  <a:pt x="13" y="94"/>
                </a:cubicBezTo>
                <a:cubicBezTo>
                  <a:pt x="0" y="65"/>
                  <a:pt x="12" y="15"/>
                  <a:pt x="13" y="10"/>
                </a:cubicBezTo>
                <a:cubicBezTo>
                  <a:pt x="15" y="3"/>
                  <a:pt x="22" y="0"/>
                  <a:pt x="28" y="1"/>
                </a:cubicBezTo>
                <a:cubicBezTo>
                  <a:pt x="34" y="3"/>
                  <a:pt x="38" y="9"/>
                  <a:pt x="37" y="16"/>
                </a:cubicBezTo>
                <a:cubicBezTo>
                  <a:pt x="34" y="29"/>
                  <a:pt x="27" y="66"/>
                  <a:pt x="35" y="84"/>
                </a:cubicBezTo>
                <a:cubicBezTo>
                  <a:pt x="38" y="90"/>
                  <a:pt x="35" y="97"/>
                  <a:pt x="29" y="100"/>
                </a:cubicBezTo>
                <a:cubicBezTo>
                  <a:pt x="28" y="100"/>
                  <a:pt x="26" y="101"/>
                  <a:pt x="24" y="101"/>
                </a:cubicBezTo>
                <a:close/>
              </a:path>
            </a:pathLst>
          </a:custGeom>
          <a:solidFill>
            <a:schemeClr val="tx1">
              <a:lumMod val="65000"/>
            </a:schemeClr>
          </a:solidFill>
          <a:ln>
            <a:noFill/>
          </a:ln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318" name="Freeform 9">
            <a:extLst>
              <a:ext uri="{FF2B5EF4-FFF2-40B4-BE49-F238E27FC236}">
                <a16:creationId xmlns:a16="http://schemas.microsoft.com/office/drawing/2014/main" id="{39106D4D-26CD-4DF9-A8B0-05E2FED1DC1D}"/>
              </a:ext>
            </a:extLst>
          </p:cNvPr>
          <p:cNvSpPr>
            <a:spLocks/>
          </p:cNvSpPr>
          <p:nvPr/>
        </p:nvSpPr>
        <p:spPr bwMode="auto">
          <a:xfrm rot="20937747" flipH="1">
            <a:off x="10053413" y="4338485"/>
            <a:ext cx="147943" cy="369856"/>
          </a:xfrm>
          <a:custGeom>
            <a:avLst/>
            <a:gdLst>
              <a:gd name="T0" fmla="*/ 24 w 41"/>
              <a:gd name="T1" fmla="*/ 103 h 104"/>
              <a:gd name="T2" fmla="*/ 13 w 41"/>
              <a:gd name="T3" fmla="*/ 96 h 104"/>
              <a:gd name="T4" fmla="*/ 16 w 41"/>
              <a:gd name="T5" fmla="*/ 10 h 104"/>
              <a:gd name="T6" fmla="*/ 31 w 41"/>
              <a:gd name="T7" fmla="*/ 1 h 104"/>
              <a:gd name="T8" fmla="*/ 39 w 41"/>
              <a:gd name="T9" fmla="*/ 16 h 104"/>
              <a:gd name="T10" fmla="*/ 35 w 41"/>
              <a:gd name="T11" fmla="*/ 86 h 104"/>
              <a:gd name="T12" fmla="*/ 29 w 41"/>
              <a:gd name="T13" fmla="*/ 102 h 104"/>
              <a:gd name="T14" fmla="*/ 24 w 41"/>
              <a:gd name="T15" fmla="*/ 10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1" h="104">
                <a:moveTo>
                  <a:pt x="24" y="103"/>
                </a:moveTo>
                <a:cubicBezTo>
                  <a:pt x="19" y="104"/>
                  <a:pt x="15" y="101"/>
                  <a:pt x="13" y="96"/>
                </a:cubicBezTo>
                <a:cubicBezTo>
                  <a:pt x="0" y="67"/>
                  <a:pt x="14" y="15"/>
                  <a:pt x="16" y="10"/>
                </a:cubicBezTo>
                <a:cubicBezTo>
                  <a:pt x="18" y="3"/>
                  <a:pt x="24" y="0"/>
                  <a:pt x="31" y="1"/>
                </a:cubicBezTo>
                <a:cubicBezTo>
                  <a:pt x="37" y="3"/>
                  <a:pt x="41" y="10"/>
                  <a:pt x="39" y="16"/>
                </a:cubicBezTo>
                <a:cubicBezTo>
                  <a:pt x="34" y="35"/>
                  <a:pt x="28" y="71"/>
                  <a:pt x="35" y="86"/>
                </a:cubicBezTo>
                <a:cubicBezTo>
                  <a:pt x="38" y="93"/>
                  <a:pt x="35" y="100"/>
                  <a:pt x="29" y="102"/>
                </a:cubicBezTo>
                <a:cubicBezTo>
                  <a:pt x="27" y="103"/>
                  <a:pt x="26" y="103"/>
                  <a:pt x="24" y="103"/>
                </a:cubicBezTo>
                <a:close/>
              </a:path>
            </a:pathLst>
          </a:custGeom>
          <a:solidFill>
            <a:schemeClr val="tx1">
              <a:lumMod val="65000"/>
            </a:schemeClr>
          </a:solidFill>
          <a:ln>
            <a:noFill/>
          </a:ln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320" name="Freeform 10">
            <a:extLst>
              <a:ext uri="{FF2B5EF4-FFF2-40B4-BE49-F238E27FC236}">
                <a16:creationId xmlns:a16="http://schemas.microsoft.com/office/drawing/2014/main" id="{80B3F6DC-7890-41BE-8572-5C77154EB0CD}"/>
              </a:ext>
            </a:extLst>
          </p:cNvPr>
          <p:cNvSpPr>
            <a:spLocks/>
          </p:cNvSpPr>
          <p:nvPr/>
        </p:nvSpPr>
        <p:spPr bwMode="auto">
          <a:xfrm rot="20937747" flipH="1">
            <a:off x="10178528" y="4331905"/>
            <a:ext cx="151113" cy="351892"/>
          </a:xfrm>
          <a:custGeom>
            <a:avLst/>
            <a:gdLst>
              <a:gd name="T0" fmla="*/ 25 w 42"/>
              <a:gd name="T1" fmla="*/ 99 h 99"/>
              <a:gd name="T2" fmla="*/ 14 w 42"/>
              <a:gd name="T3" fmla="*/ 92 h 99"/>
              <a:gd name="T4" fmla="*/ 17 w 42"/>
              <a:gd name="T5" fmla="*/ 10 h 99"/>
              <a:gd name="T6" fmla="*/ 32 w 42"/>
              <a:gd name="T7" fmla="*/ 2 h 99"/>
              <a:gd name="T8" fmla="*/ 40 w 42"/>
              <a:gd name="T9" fmla="*/ 18 h 99"/>
              <a:gd name="T10" fmla="*/ 35 w 42"/>
              <a:gd name="T11" fmla="*/ 82 h 99"/>
              <a:gd name="T12" fmla="*/ 29 w 42"/>
              <a:gd name="T13" fmla="*/ 98 h 99"/>
              <a:gd name="T14" fmla="*/ 25 w 42"/>
              <a:gd name="T15" fmla="*/ 9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" h="99">
                <a:moveTo>
                  <a:pt x="25" y="99"/>
                </a:moveTo>
                <a:cubicBezTo>
                  <a:pt x="20" y="99"/>
                  <a:pt x="16" y="97"/>
                  <a:pt x="14" y="92"/>
                </a:cubicBezTo>
                <a:cubicBezTo>
                  <a:pt x="0" y="63"/>
                  <a:pt x="15" y="16"/>
                  <a:pt x="17" y="10"/>
                </a:cubicBezTo>
                <a:cubicBezTo>
                  <a:pt x="19" y="4"/>
                  <a:pt x="26" y="0"/>
                  <a:pt x="32" y="2"/>
                </a:cubicBezTo>
                <a:cubicBezTo>
                  <a:pt x="38" y="4"/>
                  <a:pt x="42" y="11"/>
                  <a:pt x="40" y="18"/>
                </a:cubicBezTo>
                <a:cubicBezTo>
                  <a:pt x="36" y="30"/>
                  <a:pt x="28" y="65"/>
                  <a:pt x="35" y="82"/>
                </a:cubicBezTo>
                <a:cubicBezTo>
                  <a:pt x="38" y="88"/>
                  <a:pt x="35" y="95"/>
                  <a:pt x="29" y="98"/>
                </a:cubicBezTo>
                <a:cubicBezTo>
                  <a:pt x="28" y="99"/>
                  <a:pt x="26" y="99"/>
                  <a:pt x="25" y="99"/>
                </a:cubicBezTo>
                <a:close/>
              </a:path>
            </a:pathLst>
          </a:custGeom>
          <a:solidFill>
            <a:schemeClr val="tx1">
              <a:lumMod val="65000"/>
            </a:schemeClr>
          </a:solidFill>
          <a:ln>
            <a:noFill/>
          </a:ln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pPr defTabSz="932597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ED1A66F-CCEC-4CB5-AA60-4028A7673606}"/>
              </a:ext>
            </a:extLst>
          </p:cNvPr>
          <p:cNvSpPr/>
          <p:nvPr/>
        </p:nvSpPr>
        <p:spPr>
          <a:xfrm>
            <a:off x="9386697" y="2839261"/>
            <a:ext cx="194555" cy="1921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 defTabSz="932597"/>
            <a:r>
              <a:rPr lang="en-US" sz="1224" dirty="0">
                <a:solidFill>
                  <a:srgbClr val="0078D7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C#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F094D15-7B75-4055-AA52-A5AAFB984B7B}"/>
              </a:ext>
            </a:extLst>
          </p:cNvPr>
          <p:cNvGrpSpPr/>
          <p:nvPr/>
        </p:nvGrpSpPr>
        <p:grpSpPr>
          <a:xfrm>
            <a:off x="6504046" y="2717778"/>
            <a:ext cx="1974939" cy="898367"/>
            <a:chOff x="4933542" y="2664731"/>
            <a:chExt cx="1936390" cy="880832"/>
          </a:xfrm>
        </p:grpSpPr>
        <p:sp>
          <p:nvSpPr>
            <p:cNvPr id="356" name="Freeform 15">
              <a:extLst>
                <a:ext uri="{FF2B5EF4-FFF2-40B4-BE49-F238E27FC236}">
                  <a16:creationId xmlns:a16="http://schemas.microsoft.com/office/drawing/2014/main" id="{4C43F183-E0B3-4433-AC2E-DFA3047B0415}"/>
                </a:ext>
              </a:extLst>
            </p:cNvPr>
            <p:cNvSpPr>
              <a:spLocks/>
            </p:cNvSpPr>
            <p:nvPr/>
          </p:nvSpPr>
          <p:spPr bwMode="auto">
            <a:xfrm rot="948410">
              <a:off x="6273579" y="2670195"/>
              <a:ext cx="461067" cy="655855"/>
            </a:xfrm>
            <a:custGeom>
              <a:avLst/>
              <a:gdLst>
                <a:gd name="T0" fmla="*/ 74 w 131"/>
                <a:gd name="T1" fmla="*/ 0 h 188"/>
                <a:gd name="T2" fmla="*/ 1 w 131"/>
                <a:gd name="T3" fmla="*/ 179 h 188"/>
                <a:gd name="T4" fmla="*/ 38 w 131"/>
                <a:gd name="T5" fmla="*/ 188 h 188"/>
                <a:gd name="T6" fmla="*/ 125 w 131"/>
                <a:gd name="T7" fmla="*/ 85 h 188"/>
                <a:gd name="T8" fmla="*/ 131 w 131"/>
                <a:gd name="T9" fmla="*/ 2 h 188"/>
                <a:gd name="T10" fmla="*/ 74 w 131"/>
                <a:gd name="T11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188">
                  <a:moveTo>
                    <a:pt x="74" y="0"/>
                  </a:moveTo>
                  <a:cubicBezTo>
                    <a:pt x="74" y="0"/>
                    <a:pt x="0" y="125"/>
                    <a:pt x="1" y="179"/>
                  </a:cubicBezTo>
                  <a:cubicBezTo>
                    <a:pt x="38" y="188"/>
                    <a:pt x="38" y="188"/>
                    <a:pt x="38" y="188"/>
                  </a:cubicBezTo>
                  <a:cubicBezTo>
                    <a:pt x="125" y="85"/>
                    <a:pt x="125" y="85"/>
                    <a:pt x="125" y="85"/>
                  </a:cubicBezTo>
                  <a:cubicBezTo>
                    <a:pt x="131" y="2"/>
                    <a:pt x="131" y="2"/>
                    <a:pt x="131" y="2"/>
                  </a:cubicBezTo>
                  <a:lnTo>
                    <a:pt x="74" y="0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337" name="Freeform 8">
              <a:extLst>
                <a:ext uri="{FF2B5EF4-FFF2-40B4-BE49-F238E27FC236}">
                  <a16:creationId xmlns:a16="http://schemas.microsoft.com/office/drawing/2014/main" id="{624073DD-C088-4854-B86A-500810EC80BD}"/>
                </a:ext>
              </a:extLst>
            </p:cNvPr>
            <p:cNvSpPr>
              <a:spLocks/>
            </p:cNvSpPr>
            <p:nvPr/>
          </p:nvSpPr>
          <p:spPr bwMode="auto">
            <a:xfrm rot="5081325" flipH="1">
              <a:off x="5073816" y="3053312"/>
              <a:ext cx="133658" cy="352276"/>
            </a:xfrm>
            <a:custGeom>
              <a:avLst/>
              <a:gdLst>
                <a:gd name="T0" fmla="*/ 24 w 38"/>
                <a:gd name="T1" fmla="*/ 101 h 101"/>
                <a:gd name="T2" fmla="*/ 13 w 38"/>
                <a:gd name="T3" fmla="*/ 94 h 101"/>
                <a:gd name="T4" fmla="*/ 13 w 38"/>
                <a:gd name="T5" fmla="*/ 10 h 101"/>
                <a:gd name="T6" fmla="*/ 28 w 38"/>
                <a:gd name="T7" fmla="*/ 1 h 101"/>
                <a:gd name="T8" fmla="*/ 37 w 38"/>
                <a:gd name="T9" fmla="*/ 16 h 101"/>
                <a:gd name="T10" fmla="*/ 35 w 38"/>
                <a:gd name="T11" fmla="*/ 84 h 101"/>
                <a:gd name="T12" fmla="*/ 29 w 38"/>
                <a:gd name="T13" fmla="*/ 100 h 101"/>
                <a:gd name="T14" fmla="*/ 24 w 38"/>
                <a:gd name="T1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01">
                  <a:moveTo>
                    <a:pt x="24" y="101"/>
                  </a:moveTo>
                  <a:cubicBezTo>
                    <a:pt x="20" y="101"/>
                    <a:pt x="15" y="98"/>
                    <a:pt x="13" y="94"/>
                  </a:cubicBezTo>
                  <a:cubicBezTo>
                    <a:pt x="0" y="65"/>
                    <a:pt x="12" y="15"/>
                    <a:pt x="13" y="10"/>
                  </a:cubicBezTo>
                  <a:cubicBezTo>
                    <a:pt x="15" y="3"/>
                    <a:pt x="22" y="0"/>
                    <a:pt x="28" y="1"/>
                  </a:cubicBezTo>
                  <a:cubicBezTo>
                    <a:pt x="34" y="3"/>
                    <a:pt x="38" y="9"/>
                    <a:pt x="37" y="16"/>
                  </a:cubicBezTo>
                  <a:cubicBezTo>
                    <a:pt x="34" y="29"/>
                    <a:pt x="27" y="66"/>
                    <a:pt x="35" y="84"/>
                  </a:cubicBezTo>
                  <a:cubicBezTo>
                    <a:pt x="38" y="90"/>
                    <a:pt x="35" y="97"/>
                    <a:pt x="29" y="100"/>
                  </a:cubicBezTo>
                  <a:cubicBezTo>
                    <a:pt x="28" y="100"/>
                    <a:pt x="26" y="101"/>
                    <a:pt x="24" y="101"/>
                  </a:cubicBezTo>
                  <a:close/>
                </a:path>
              </a:pathLst>
            </a:custGeom>
            <a:solidFill>
              <a:schemeClr val="tx1">
                <a:lumMod val="65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338" name="Freeform 9">
              <a:extLst>
                <a:ext uri="{FF2B5EF4-FFF2-40B4-BE49-F238E27FC236}">
                  <a16:creationId xmlns:a16="http://schemas.microsoft.com/office/drawing/2014/main" id="{0AD0B37A-F40A-430F-ADD7-1CA5C6F2D91E}"/>
                </a:ext>
              </a:extLst>
            </p:cNvPr>
            <p:cNvSpPr>
              <a:spLocks/>
            </p:cNvSpPr>
            <p:nvPr/>
          </p:nvSpPr>
          <p:spPr bwMode="auto">
            <a:xfrm rot="5081325" flipH="1">
              <a:off x="5081067" y="3165034"/>
              <a:ext cx="145055" cy="362637"/>
            </a:xfrm>
            <a:custGeom>
              <a:avLst/>
              <a:gdLst>
                <a:gd name="T0" fmla="*/ 24 w 41"/>
                <a:gd name="T1" fmla="*/ 103 h 104"/>
                <a:gd name="T2" fmla="*/ 13 w 41"/>
                <a:gd name="T3" fmla="*/ 96 h 104"/>
                <a:gd name="T4" fmla="*/ 16 w 41"/>
                <a:gd name="T5" fmla="*/ 10 h 104"/>
                <a:gd name="T6" fmla="*/ 31 w 41"/>
                <a:gd name="T7" fmla="*/ 1 h 104"/>
                <a:gd name="T8" fmla="*/ 39 w 41"/>
                <a:gd name="T9" fmla="*/ 16 h 104"/>
                <a:gd name="T10" fmla="*/ 35 w 41"/>
                <a:gd name="T11" fmla="*/ 86 h 104"/>
                <a:gd name="T12" fmla="*/ 29 w 41"/>
                <a:gd name="T13" fmla="*/ 102 h 104"/>
                <a:gd name="T14" fmla="*/ 24 w 41"/>
                <a:gd name="T15" fmla="*/ 10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04">
                  <a:moveTo>
                    <a:pt x="24" y="103"/>
                  </a:moveTo>
                  <a:cubicBezTo>
                    <a:pt x="19" y="104"/>
                    <a:pt x="15" y="101"/>
                    <a:pt x="13" y="96"/>
                  </a:cubicBezTo>
                  <a:cubicBezTo>
                    <a:pt x="0" y="67"/>
                    <a:pt x="14" y="15"/>
                    <a:pt x="16" y="10"/>
                  </a:cubicBezTo>
                  <a:cubicBezTo>
                    <a:pt x="18" y="3"/>
                    <a:pt x="24" y="0"/>
                    <a:pt x="31" y="1"/>
                  </a:cubicBezTo>
                  <a:cubicBezTo>
                    <a:pt x="37" y="3"/>
                    <a:pt x="41" y="10"/>
                    <a:pt x="39" y="16"/>
                  </a:cubicBezTo>
                  <a:cubicBezTo>
                    <a:pt x="34" y="35"/>
                    <a:pt x="28" y="71"/>
                    <a:pt x="35" y="86"/>
                  </a:cubicBezTo>
                  <a:cubicBezTo>
                    <a:pt x="38" y="93"/>
                    <a:pt x="35" y="100"/>
                    <a:pt x="29" y="102"/>
                  </a:cubicBezTo>
                  <a:cubicBezTo>
                    <a:pt x="27" y="103"/>
                    <a:pt x="26" y="103"/>
                    <a:pt x="24" y="103"/>
                  </a:cubicBezTo>
                  <a:close/>
                </a:path>
              </a:pathLst>
            </a:custGeom>
            <a:solidFill>
              <a:schemeClr val="tx1">
                <a:lumMod val="65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339" name="Freeform 10">
              <a:extLst>
                <a:ext uri="{FF2B5EF4-FFF2-40B4-BE49-F238E27FC236}">
                  <a16:creationId xmlns:a16="http://schemas.microsoft.com/office/drawing/2014/main" id="{F636A871-382D-41E2-8A33-A776049DA9B9}"/>
                </a:ext>
              </a:extLst>
            </p:cNvPr>
            <p:cNvSpPr>
              <a:spLocks/>
            </p:cNvSpPr>
            <p:nvPr/>
          </p:nvSpPr>
          <p:spPr bwMode="auto">
            <a:xfrm rot="5081325" flipH="1">
              <a:off x="5082301" y="3298970"/>
              <a:ext cx="148163" cy="345023"/>
            </a:xfrm>
            <a:custGeom>
              <a:avLst/>
              <a:gdLst>
                <a:gd name="T0" fmla="*/ 25 w 42"/>
                <a:gd name="T1" fmla="*/ 99 h 99"/>
                <a:gd name="T2" fmla="*/ 14 w 42"/>
                <a:gd name="T3" fmla="*/ 92 h 99"/>
                <a:gd name="T4" fmla="*/ 17 w 42"/>
                <a:gd name="T5" fmla="*/ 10 h 99"/>
                <a:gd name="T6" fmla="*/ 32 w 42"/>
                <a:gd name="T7" fmla="*/ 2 h 99"/>
                <a:gd name="T8" fmla="*/ 40 w 42"/>
                <a:gd name="T9" fmla="*/ 18 h 99"/>
                <a:gd name="T10" fmla="*/ 35 w 42"/>
                <a:gd name="T11" fmla="*/ 82 h 99"/>
                <a:gd name="T12" fmla="*/ 29 w 42"/>
                <a:gd name="T13" fmla="*/ 98 h 99"/>
                <a:gd name="T14" fmla="*/ 25 w 42"/>
                <a:gd name="T1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99">
                  <a:moveTo>
                    <a:pt x="25" y="99"/>
                  </a:moveTo>
                  <a:cubicBezTo>
                    <a:pt x="20" y="99"/>
                    <a:pt x="16" y="97"/>
                    <a:pt x="14" y="92"/>
                  </a:cubicBezTo>
                  <a:cubicBezTo>
                    <a:pt x="0" y="63"/>
                    <a:pt x="15" y="16"/>
                    <a:pt x="17" y="10"/>
                  </a:cubicBezTo>
                  <a:cubicBezTo>
                    <a:pt x="19" y="4"/>
                    <a:pt x="26" y="0"/>
                    <a:pt x="32" y="2"/>
                  </a:cubicBezTo>
                  <a:cubicBezTo>
                    <a:pt x="38" y="4"/>
                    <a:pt x="42" y="11"/>
                    <a:pt x="40" y="18"/>
                  </a:cubicBezTo>
                  <a:cubicBezTo>
                    <a:pt x="36" y="30"/>
                    <a:pt x="28" y="65"/>
                    <a:pt x="35" y="82"/>
                  </a:cubicBezTo>
                  <a:cubicBezTo>
                    <a:pt x="38" y="88"/>
                    <a:pt x="35" y="95"/>
                    <a:pt x="29" y="98"/>
                  </a:cubicBezTo>
                  <a:cubicBezTo>
                    <a:pt x="28" y="99"/>
                    <a:pt x="26" y="99"/>
                    <a:pt x="25" y="99"/>
                  </a:cubicBezTo>
                  <a:close/>
                </a:path>
              </a:pathLst>
            </a:custGeom>
            <a:solidFill>
              <a:schemeClr val="tx1">
                <a:lumMod val="65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341" name="Freeform 16">
              <a:extLst>
                <a:ext uri="{FF2B5EF4-FFF2-40B4-BE49-F238E27FC236}">
                  <a16:creationId xmlns:a16="http://schemas.microsoft.com/office/drawing/2014/main" id="{760D1D57-985A-4284-9DC8-52779535D6F2}"/>
                </a:ext>
              </a:extLst>
            </p:cNvPr>
            <p:cNvSpPr>
              <a:spLocks/>
            </p:cNvSpPr>
            <p:nvPr/>
          </p:nvSpPr>
          <p:spPr bwMode="auto">
            <a:xfrm rot="5081325" flipH="1">
              <a:off x="5979716" y="3153265"/>
              <a:ext cx="253846" cy="282857"/>
            </a:xfrm>
            <a:custGeom>
              <a:avLst/>
              <a:gdLst>
                <a:gd name="T0" fmla="*/ 72 w 72"/>
                <a:gd name="T1" fmla="*/ 73 h 81"/>
                <a:gd name="T2" fmla="*/ 49 w 72"/>
                <a:gd name="T3" fmla="*/ 77 h 81"/>
                <a:gd name="T4" fmla="*/ 5 w 72"/>
                <a:gd name="T5" fmla="*/ 47 h 81"/>
                <a:gd name="T6" fmla="*/ 3 w 72"/>
                <a:gd name="T7" fmla="*/ 33 h 81"/>
                <a:gd name="T8" fmla="*/ 25 w 72"/>
                <a:gd name="T9" fmla="*/ 0 h 81"/>
                <a:gd name="T10" fmla="*/ 27 w 72"/>
                <a:gd name="T11" fmla="*/ 12 h 81"/>
                <a:gd name="T12" fmla="*/ 14 w 72"/>
                <a:gd name="T13" fmla="*/ 31 h 81"/>
                <a:gd name="T14" fmla="*/ 17 w 72"/>
                <a:gd name="T15" fmla="*/ 45 h 81"/>
                <a:gd name="T16" fmla="*/ 47 w 72"/>
                <a:gd name="T17" fmla="*/ 65 h 81"/>
                <a:gd name="T18" fmla="*/ 70 w 72"/>
                <a:gd name="T19" fmla="*/ 61 h 81"/>
                <a:gd name="T20" fmla="*/ 72 w 72"/>
                <a:gd name="T21" fmla="*/ 7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81">
                  <a:moveTo>
                    <a:pt x="72" y="73"/>
                  </a:moveTo>
                  <a:cubicBezTo>
                    <a:pt x="49" y="77"/>
                    <a:pt x="49" y="77"/>
                    <a:pt x="49" y="77"/>
                  </a:cubicBezTo>
                  <a:cubicBezTo>
                    <a:pt x="29" y="81"/>
                    <a:pt x="9" y="68"/>
                    <a:pt x="5" y="47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0" y="18"/>
                    <a:pt x="10" y="3"/>
                    <a:pt x="25" y="0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18" y="13"/>
                    <a:pt x="12" y="22"/>
                    <a:pt x="14" y="31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20" y="59"/>
                    <a:pt x="33" y="68"/>
                    <a:pt x="47" y="65"/>
                  </a:cubicBezTo>
                  <a:cubicBezTo>
                    <a:pt x="70" y="61"/>
                    <a:pt x="70" y="61"/>
                    <a:pt x="70" y="61"/>
                  </a:cubicBezTo>
                  <a:lnTo>
                    <a:pt x="72" y="73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343" name="Freeform 6">
              <a:extLst>
                <a:ext uri="{FF2B5EF4-FFF2-40B4-BE49-F238E27FC236}">
                  <a16:creationId xmlns:a16="http://schemas.microsoft.com/office/drawing/2014/main" id="{DB6B46D0-F663-4C13-BE51-B1C318C5ACD0}"/>
                </a:ext>
              </a:extLst>
            </p:cNvPr>
            <p:cNvSpPr>
              <a:spLocks/>
            </p:cNvSpPr>
            <p:nvPr/>
          </p:nvSpPr>
          <p:spPr bwMode="auto">
            <a:xfrm rot="5081325" flipH="1">
              <a:off x="5776455" y="2873900"/>
              <a:ext cx="199969" cy="747032"/>
            </a:xfrm>
            <a:custGeom>
              <a:avLst/>
              <a:gdLst>
                <a:gd name="T0" fmla="*/ 0 w 57"/>
                <a:gd name="T1" fmla="*/ 23 h 214"/>
                <a:gd name="T2" fmla="*/ 28 w 57"/>
                <a:gd name="T3" fmla="*/ 214 h 214"/>
                <a:gd name="T4" fmla="*/ 57 w 57"/>
                <a:gd name="T5" fmla="*/ 206 h 214"/>
                <a:gd name="T6" fmla="*/ 53 w 57"/>
                <a:gd name="T7" fmla="*/ 6 h 214"/>
                <a:gd name="T8" fmla="*/ 40 w 57"/>
                <a:gd name="T9" fmla="*/ 0 h 214"/>
                <a:gd name="T10" fmla="*/ 0 w 57"/>
                <a:gd name="T11" fmla="*/ 2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214">
                  <a:moveTo>
                    <a:pt x="0" y="23"/>
                  </a:moveTo>
                  <a:cubicBezTo>
                    <a:pt x="0" y="23"/>
                    <a:pt x="3" y="166"/>
                    <a:pt x="28" y="214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0" y="0"/>
                    <a:pt x="40" y="0"/>
                    <a:pt x="40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344" name="Freeform 7">
              <a:extLst>
                <a:ext uri="{FF2B5EF4-FFF2-40B4-BE49-F238E27FC236}">
                  <a16:creationId xmlns:a16="http://schemas.microsoft.com/office/drawing/2014/main" id="{618F1651-8DC6-4916-82AE-FA4A68B81BF9}"/>
                </a:ext>
              </a:extLst>
            </p:cNvPr>
            <p:cNvSpPr>
              <a:spLocks/>
            </p:cNvSpPr>
            <p:nvPr/>
          </p:nvSpPr>
          <p:spPr bwMode="auto">
            <a:xfrm rot="5081325" flipH="1">
              <a:off x="5302633" y="2939762"/>
              <a:ext cx="453814" cy="651710"/>
            </a:xfrm>
            <a:custGeom>
              <a:avLst/>
              <a:gdLst>
                <a:gd name="T0" fmla="*/ 94 w 129"/>
                <a:gd name="T1" fmla="*/ 185 h 187"/>
                <a:gd name="T2" fmla="*/ 35 w 129"/>
                <a:gd name="T3" fmla="*/ 186 h 187"/>
                <a:gd name="T4" fmla="*/ 4 w 129"/>
                <a:gd name="T5" fmla="*/ 148 h 187"/>
                <a:gd name="T6" fmla="*/ 33 w 129"/>
                <a:gd name="T7" fmla="*/ 25 h 187"/>
                <a:gd name="T8" fmla="*/ 62 w 129"/>
                <a:gd name="T9" fmla="*/ 1 h 187"/>
                <a:gd name="T10" fmla="*/ 62 w 129"/>
                <a:gd name="T11" fmla="*/ 1 h 187"/>
                <a:gd name="T12" fmla="*/ 93 w 129"/>
                <a:gd name="T13" fmla="*/ 24 h 187"/>
                <a:gd name="T14" fmla="*/ 124 w 129"/>
                <a:gd name="T15" fmla="*/ 146 h 187"/>
                <a:gd name="T16" fmla="*/ 94 w 129"/>
                <a:gd name="T17" fmla="*/ 18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187">
                  <a:moveTo>
                    <a:pt x="94" y="185"/>
                  </a:moveTo>
                  <a:cubicBezTo>
                    <a:pt x="35" y="186"/>
                    <a:pt x="35" y="186"/>
                    <a:pt x="35" y="186"/>
                  </a:cubicBezTo>
                  <a:cubicBezTo>
                    <a:pt x="15" y="187"/>
                    <a:pt x="0" y="168"/>
                    <a:pt x="4" y="148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6" y="11"/>
                    <a:pt x="48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77" y="0"/>
                    <a:pt x="90" y="10"/>
                    <a:pt x="93" y="24"/>
                  </a:cubicBezTo>
                  <a:cubicBezTo>
                    <a:pt x="124" y="146"/>
                    <a:pt x="124" y="146"/>
                    <a:pt x="124" y="146"/>
                  </a:cubicBezTo>
                  <a:cubicBezTo>
                    <a:pt x="129" y="166"/>
                    <a:pt x="114" y="185"/>
                    <a:pt x="94" y="185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357" name="Freeform 17">
              <a:extLst>
                <a:ext uri="{FF2B5EF4-FFF2-40B4-BE49-F238E27FC236}">
                  <a16:creationId xmlns:a16="http://schemas.microsoft.com/office/drawing/2014/main" id="{EFB00C75-ADBD-4BA0-A0B7-BDE2BE8A9D09}"/>
                </a:ext>
              </a:extLst>
            </p:cNvPr>
            <p:cNvSpPr>
              <a:spLocks/>
            </p:cNvSpPr>
            <p:nvPr/>
          </p:nvSpPr>
          <p:spPr bwMode="auto">
            <a:xfrm rot="5081325" flipH="1">
              <a:off x="6106994" y="3055836"/>
              <a:ext cx="317048" cy="313940"/>
            </a:xfrm>
            <a:custGeom>
              <a:avLst/>
              <a:gdLst>
                <a:gd name="T0" fmla="*/ 85 w 90"/>
                <a:gd name="T1" fmla="*/ 37 h 90"/>
                <a:gd name="T2" fmla="*/ 53 w 90"/>
                <a:gd name="T3" fmla="*/ 85 h 90"/>
                <a:gd name="T4" fmla="*/ 5 w 90"/>
                <a:gd name="T5" fmla="*/ 53 h 90"/>
                <a:gd name="T6" fmla="*/ 37 w 90"/>
                <a:gd name="T7" fmla="*/ 5 h 90"/>
                <a:gd name="T8" fmla="*/ 85 w 90"/>
                <a:gd name="T9" fmla="*/ 3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90">
                  <a:moveTo>
                    <a:pt x="85" y="37"/>
                  </a:moveTo>
                  <a:cubicBezTo>
                    <a:pt x="90" y="59"/>
                    <a:pt x="75" y="81"/>
                    <a:pt x="53" y="85"/>
                  </a:cubicBezTo>
                  <a:cubicBezTo>
                    <a:pt x="31" y="90"/>
                    <a:pt x="9" y="75"/>
                    <a:pt x="5" y="53"/>
                  </a:cubicBezTo>
                  <a:cubicBezTo>
                    <a:pt x="0" y="31"/>
                    <a:pt x="15" y="9"/>
                    <a:pt x="37" y="5"/>
                  </a:cubicBezTo>
                  <a:cubicBezTo>
                    <a:pt x="59" y="0"/>
                    <a:pt x="81" y="15"/>
                    <a:pt x="85" y="3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358" name="Freeform 18">
              <a:extLst>
                <a:ext uri="{FF2B5EF4-FFF2-40B4-BE49-F238E27FC236}">
                  <a16:creationId xmlns:a16="http://schemas.microsoft.com/office/drawing/2014/main" id="{BD1BCB61-FADE-4C41-AADC-6D2E63E58040}"/>
                </a:ext>
              </a:extLst>
            </p:cNvPr>
            <p:cNvSpPr>
              <a:spLocks/>
            </p:cNvSpPr>
            <p:nvPr/>
          </p:nvSpPr>
          <p:spPr bwMode="auto">
            <a:xfrm rot="5081325" flipH="1">
              <a:off x="6199253" y="3146963"/>
              <a:ext cx="133658" cy="132621"/>
            </a:xfrm>
            <a:custGeom>
              <a:avLst/>
              <a:gdLst>
                <a:gd name="T0" fmla="*/ 2 w 38"/>
                <a:gd name="T1" fmla="*/ 22 h 38"/>
                <a:gd name="T2" fmla="*/ 22 w 38"/>
                <a:gd name="T3" fmla="*/ 36 h 38"/>
                <a:gd name="T4" fmla="*/ 36 w 38"/>
                <a:gd name="T5" fmla="*/ 16 h 38"/>
                <a:gd name="T6" fmla="*/ 16 w 38"/>
                <a:gd name="T7" fmla="*/ 2 h 38"/>
                <a:gd name="T8" fmla="*/ 2 w 38"/>
                <a:gd name="T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2" y="22"/>
                  </a:moveTo>
                  <a:cubicBezTo>
                    <a:pt x="4" y="32"/>
                    <a:pt x="13" y="38"/>
                    <a:pt x="22" y="36"/>
                  </a:cubicBezTo>
                  <a:cubicBezTo>
                    <a:pt x="32" y="34"/>
                    <a:pt x="38" y="25"/>
                    <a:pt x="36" y="16"/>
                  </a:cubicBezTo>
                  <a:cubicBezTo>
                    <a:pt x="34" y="6"/>
                    <a:pt x="25" y="0"/>
                    <a:pt x="16" y="2"/>
                  </a:cubicBezTo>
                  <a:cubicBezTo>
                    <a:pt x="6" y="4"/>
                    <a:pt x="0" y="13"/>
                    <a:pt x="2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  <p:grpSp>
          <p:nvGrpSpPr>
            <p:cNvPr id="359" name="Group 358">
              <a:extLst>
                <a:ext uri="{FF2B5EF4-FFF2-40B4-BE49-F238E27FC236}">
                  <a16:creationId xmlns:a16="http://schemas.microsoft.com/office/drawing/2014/main" id="{8A0B60CD-8C54-46AC-9A46-BB1F76ABEC27}"/>
                </a:ext>
              </a:extLst>
            </p:cNvPr>
            <p:cNvGrpSpPr/>
            <p:nvPr/>
          </p:nvGrpSpPr>
          <p:grpSpPr>
            <a:xfrm rot="948410">
              <a:off x="6496934" y="2664731"/>
              <a:ext cx="372998" cy="369890"/>
              <a:chOff x="2235729" y="1077383"/>
              <a:chExt cx="571500" cy="566738"/>
            </a:xfrm>
          </p:grpSpPr>
          <p:sp>
            <p:nvSpPr>
              <p:cNvPr id="360" name="Oval 63">
                <a:extLst>
                  <a:ext uri="{FF2B5EF4-FFF2-40B4-BE49-F238E27FC236}">
                    <a16:creationId xmlns:a16="http://schemas.microsoft.com/office/drawing/2014/main" id="{4E5A5438-5950-4AE6-93D5-FDF6669394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5729" y="1077383"/>
                <a:ext cx="571500" cy="566738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361" name="Oval 64">
                <a:extLst>
                  <a:ext uri="{FF2B5EF4-FFF2-40B4-BE49-F238E27FC236}">
                    <a16:creationId xmlns:a16="http://schemas.microsoft.com/office/drawing/2014/main" id="{68CD3589-2D30-480D-B75F-382FA24A68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89704" y="1126595"/>
                <a:ext cx="463550" cy="465138"/>
              </a:xfrm>
              <a:prstGeom prst="ellipse">
                <a:avLst/>
              </a:prstGeom>
              <a:solidFill>
                <a:schemeClr val="bg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362" name="Oval 65">
                <a:extLst>
                  <a:ext uri="{FF2B5EF4-FFF2-40B4-BE49-F238E27FC236}">
                    <a16:creationId xmlns:a16="http://schemas.microsoft.com/office/drawing/2014/main" id="{27636911-897D-4AB9-A53B-4A985350CA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2566" y="1174220"/>
                <a:ext cx="376238" cy="37465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</p:grpSp>
        <p:pic>
          <p:nvPicPr>
            <p:cNvPr id="487" name="Picture 2" descr="Node.js on light background">
              <a:extLst>
                <a:ext uri="{FF2B5EF4-FFF2-40B4-BE49-F238E27FC236}">
                  <a16:creationId xmlns:a16="http://schemas.microsoft.com/office/drawing/2014/main" id="{B8E78BB1-9637-4D89-84CA-937CBE1752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4327" y="2800350"/>
              <a:ext cx="193334" cy="1184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34" name="Group 533">
              <a:extLst>
                <a:ext uri="{FF2B5EF4-FFF2-40B4-BE49-F238E27FC236}">
                  <a16:creationId xmlns:a16="http://schemas.microsoft.com/office/drawing/2014/main" id="{825CAF06-73F7-4E5B-94DF-ADA016C7E8F5}"/>
                </a:ext>
              </a:extLst>
            </p:cNvPr>
            <p:cNvGrpSpPr/>
            <p:nvPr/>
          </p:nvGrpSpPr>
          <p:grpSpPr>
            <a:xfrm rot="20220474">
              <a:off x="4933542" y="2846525"/>
              <a:ext cx="356035" cy="636385"/>
              <a:chOff x="3748088" y="3730625"/>
              <a:chExt cx="530225" cy="947737"/>
            </a:xfrm>
          </p:grpSpPr>
          <p:sp>
            <p:nvSpPr>
              <p:cNvPr id="535" name="Freeform 5">
                <a:extLst>
                  <a:ext uri="{FF2B5EF4-FFF2-40B4-BE49-F238E27FC236}">
                    <a16:creationId xmlns:a16="http://schemas.microsoft.com/office/drawing/2014/main" id="{53A6832F-392D-4DD5-A776-3853DD463D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8088" y="3730625"/>
                <a:ext cx="530225" cy="947737"/>
              </a:xfrm>
              <a:custGeom>
                <a:avLst/>
                <a:gdLst>
                  <a:gd name="T0" fmla="*/ 108 w 108"/>
                  <a:gd name="T1" fmla="*/ 188 h 196"/>
                  <a:gd name="T2" fmla="*/ 99 w 108"/>
                  <a:gd name="T3" fmla="*/ 196 h 196"/>
                  <a:gd name="T4" fmla="*/ 8 w 108"/>
                  <a:gd name="T5" fmla="*/ 196 h 196"/>
                  <a:gd name="T6" fmla="*/ 0 w 108"/>
                  <a:gd name="T7" fmla="*/ 188 h 196"/>
                  <a:gd name="T8" fmla="*/ 0 w 108"/>
                  <a:gd name="T9" fmla="*/ 8 h 196"/>
                  <a:gd name="T10" fmla="*/ 8 w 108"/>
                  <a:gd name="T11" fmla="*/ 0 h 196"/>
                  <a:gd name="T12" fmla="*/ 99 w 108"/>
                  <a:gd name="T13" fmla="*/ 0 h 196"/>
                  <a:gd name="T14" fmla="*/ 108 w 108"/>
                  <a:gd name="T15" fmla="*/ 8 h 196"/>
                  <a:gd name="T16" fmla="*/ 108 w 108"/>
                  <a:gd name="T17" fmla="*/ 188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196">
                    <a:moveTo>
                      <a:pt x="108" y="188"/>
                    </a:moveTo>
                    <a:cubicBezTo>
                      <a:pt x="108" y="192"/>
                      <a:pt x="104" y="196"/>
                      <a:pt x="99" y="196"/>
                    </a:cubicBezTo>
                    <a:cubicBezTo>
                      <a:pt x="8" y="196"/>
                      <a:pt x="8" y="196"/>
                      <a:pt x="8" y="196"/>
                    </a:cubicBezTo>
                    <a:cubicBezTo>
                      <a:pt x="4" y="196"/>
                      <a:pt x="0" y="192"/>
                      <a:pt x="0" y="18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104" y="0"/>
                      <a:pt x="108" y="4"/>
                      <a:pt x="108" y="8"/>
                    </a:cubicBezTo>
                    <a:lnTo>
                      <a:pt x="108" y="188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37" name="Rectangle 6">
                <a:extLst>
                  <a:ext uri="{FF2B5EF4-FFF2-40B4-BE49-F238E27FC236}">
                    <a16:creationId xmlns:a16="http://schemas.microsoft.com/office/drawing/2014/main" id="{A8258BDF-FAA1-4F9D-AC46-3D83E7397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3488" y="3865563"/>
                <a:ext cx="476250" cy="67786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44" name="Freeform 7">
                <a:extLst>
                  <a:ext uri="{FF2B5EF4-FFF2-40B4-BE49-F238E27FC236}">
                    <a16:creationId xmlns:a16="http://schemas.microsoft.com/office/drawing/2014/main" id="{2D66B14D-9DE5-4858-90FE-CC05CF0A02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5563" y="3784600"/>
                <a:ext cx="290513" cy="14287"/>
              </a:xfrm>
              <a:custGeom>
                <a:avLst/>
                <a:gdLst>
                  <a:gd name="T0" fmla="*/ 59 w 59"/>
                  <a:gd name="T1" fmla="*/ 2 h 3"/>
                  <a:gd name="T2" fmla="*/ 58 w 59"/>
                  <a:gd name="T3" fmla="*/ 3 h 3"/>
                  <a:gd name="T4" fmla="*/ 1 w 59"/>
                  <a:gd name="T5" fmla="*/ 3 h 3"/>
                  <a:gd name="T6" fmla="*/ 0 w 59"/>
                  <a:gd name="T7" fmla="*/ 2 h 3"/>
                  <a:gd name="T8" fmla="*/ 0 w 59"/>
                  <a:gd name="T9" fmla="*/ 2 h 3"/>
                  <a:gd name="T10" fmla="*/ 1 w 59"/>
                  <a:gd name="T11" fmla="*/ 0 h 3"/>
                  <a:gd name="T12" fmla="*/ 58 w 59"/>
                  <a:gd name="T13" fmla="*/ 0 h 3"/>
                  <a:gd name="T14" fmla="*/ 59 w 59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3">
                    <a:moveTo>
                      <a:pt x="59" y="2"/>
                    </a:moveTo>
                    <a:cubicBezTo>
                      <a:pt x="59" y="2"/>
                      <a:pt x="59" y="3"/>
                      <a:pt x="58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9" y="0"/>
                      <a:pt x="59" y="1"/>
                      <a:pt x="59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46" name="Freeform 8">
                <a:extLst>
                  <a:ext uri="{FF2B5EF4-FFF2-40B4-BE49-F238E27FC236}">
                    <a16:creationId xmlns:a16="http://schemas.microsoft.com/office/drawing/2014/main" id="{B40A2421-36DB-426E-8058-4198D7D6F1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3488" y="4595813"/>
                <a:ext cx="53975" cy="28575"/>
              </a:xfrm>
              <a:custGeom>
                <a:avLst/>
                <a:gdLst>
                  <a:gd name="T0" fmla="*/ 11 w 11"/>
                  <a:gd name="T1" fmla="*/ 3 h 6"/>
                  <a:gd name="T2" fmla="*/ 8 w 11"/>
                  <a:gd name="T3" fmla="*/ 6 h 6"/>
                  <a:gd name="T4" fmla="*/ 3 w 11"/>
                  <a:gd name="T5" fmla="*/ 6 h 6"/>
                  <a:gd name="T6" fmla="*/ 0 w 11"/>
                  <a:gd name="T7" fmla="*/ 3 h 6"/>
                  <a:gd name="T8" fmla="*/ 0 w 11"/>
                  <a:gd name="T9" fmla="*/ 3 h 6"/>
                  <a:gd name="T10" fmla="*/ 3 w 11"/>
                  <a:gd name="T11" fmla="*/ 0 h 6"/>
                  <a:gd name="T12" fmla="*/ 8 w 11"/>
                  <a:gd name="T13" fmla="*/ 0 h 6"/>
                  <a:gd name="T14" fmla="*/ 11 w 11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6">
                    <a:moveTo>
                      <a:pt x="11" y="3"/>
                    </a:moveTo>
                    <a:cubicBezTo>
                      <a:pt x="11" y="5"/>
                      <a:pt x="10" y="6"/>
                      <a:pt x="8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0" y="0"/>
                      <a:pt x="11" y="2"/>
                      <a:pt x="11" y="3"/>
                    </a:cubicBezTo>
                    <a:close/>
                  </a:path>
                </a:pathLst>
              </a:custGeom>
              <a:solidFill>
                <a:srgbClr val="7373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51" name="Freeform 9">
                <a:extLst>
                  <a:ext uri="{FF2B5EF4-FFF2-40B4-BE49-F238E27FC236}">
                    <a16:creationId xmlns:a16="http://schemas.microsoft.com/office/drawing/2014/main" id="{EE461165-AA94-4BEF-B77C-300640EB19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5763" y="4595813"/>
                <a:ext cx="53975" cy="28575"/>
              </a:xfrm>
              <a:custGeom>
                <a:avLst/>
                <a:gdLst>
                  <a:gd name="T0" fmla="*/ 11 w 11"/>
                  <a:gd name="T1" fmla="*/ 3 h 6"/>
                  <a:gd name="T2" fmla="*/ 8 w 11"/>
                  <a:gd name="T3" fmla="*/ 6 h 6"/>
                  <a:gd name="T4" fmla="*/ 3 w 11"/>
                  <a:gd name="T5" fmla="*/ 6 h 6"/>
                  <a:gd name="T6" fmla="*/ 0 w 11"/>
                  <a:gd name="T7" fmla="*/ 3 h 6"/>
                  <a:gd name="T8" fmla="*/ 0 w 11"/>
                  <a:gd name="T9" fmla="*/ 3 h 6"/>
                  <a:gd name="T10" fmla="*/ 3 w 11"/>
                  <a:gd name="T11" fmla="*/ 0 h 6"/>
                  <a:gd name="T12" fmla="*/ 8 w 11"/>
                  <a:gd name="T13" fmla="*/ 0 h 6"/>
                  <a:gd name="T14" fmla="*/ 11 w 11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6">
                    <a:moveTo>
                      <a:pt x="11" y="3"/>
                    </a:moveTo>
                    <a:cubicBezTo>
                      <a:pt x="11" y="5"/>
                      <a:pt x="9" y="6"/>
                      <a:pt x="8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11" y="2"/>
                      <a:pt x="11" y="3"/>
                    </a:cubicBezTo>
                    <a:close/>
                  </a:path>
                </a:pathLst>
              </a:custGeom>
              <a:solidFill>
                <a:srgbClr val="7373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552" name="Freeform 10">
                <a:extLst>
                  <a:ext uri="{FF2B5EF4-FFF2-40B4-BE49-F238E27FC236}">
                    <a16:creationId xmlns:a16="http://schemas.microsoft.com/office/drawing/2014/main" id="{D44A35AC-D823-4EB1-B628-CE98945C26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4463" y="4581525"/>
                <a:ext cx="112713" cy="58737"/>
              </a:xfrm>
              <a:custGeom>
                <a:avLst/>
                <a:gdLst>
                  <a:gd name="T0" fmla="*/ 23 w 23"/>
                  <a:gd name="T1" fmla="*/ 6 h 12"/>
                  <a:gd name="T2" fmla="*/ 17 w 23"/>
                  <a:gd name="T3" fmla="*/ 12 h 12"/>
                  <a:gd name="T4" fmla="*/ 6 w 23"/>
                  <a:gd name="T5" fmla="*/ 12 h 12"/>
                  <a:gd name="T6" fmla="*/ 0 w 23"/>
                  <a:gd name="T7" fmla="*/ 6 h 12"/>
                  <a:gd name="T8" fmla="*/ 0 w 23"/>
                  <a:gd name="T9" fmla="*/ 6 h 12"/>
                  <a:gd name="T10" fmla="*/ 6 w 23"/>
                  <a:gd name="T11" fmla="*/ 0 h 12"/>
                  <a:gd name="T12" fmla="*/ 17 w 23"/>
                  <a:gd name="T13" fmla="*/ 0 h 12"/>
                  <a:gd name="T14" fmla="*/ 23 w 23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2">
                    <a:moveTo>
                      <a:pt x="23" y="6"/>
                    </a:moveTo>
                    <a:cubicBezTo>
                      <a:pt x="23" y="10"/>
                      <a:pt x="21" y="12"/>
                      <a:pt x="1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1" y="0"/>
                      <a:pt x="23" y="3"/>
                      <a:pt x="23" y="6"/>
                    </a:cubicBezTo>
                    <a:close/>
                  </a:path>
                </a:pathLst>
              </a:custGeom>
              <a:solidFill>
                <a:srgbClr val="7373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pPr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</p:grpSp>
        <p:sp>
          <p:nvSpPr>
            <p:cNvPr id="342" name="Freeform 5">
              <a:extLst>
                <a:ext uri="{FF2B5EF4-FFF2-40B4-BE49-F238E27FC236}">
                  <a16:creationId xmlns:a16="http://schemas.microsoft.com/office/drawing/2014/main" id="{AF8C0F39-1862-49E5-A58A-6C439637B553}"/>
                </a:ext>
              </a:extLst>
            </p:cNvPr>
            <p:cNvSpPr>
              <a:spLocks/>
            </p:cNvSpPr>
            <p:nvPr/>
          </p:nvSpPr>
          <p:spPr bwMode="auto">
            <a:xfrm rot="5081325" flipH="1">
              <a:off x="5139878" y="2947143"/>
              <a:ext cx="221726" cy="257990"/>
            </a:xfrm>
            <a:custGeom>
              <a:avLst/>
              <a:gdLst>
                <a:gd name="T0" fmla="*/ 50 w 63"/>
                <a:gd name="T1" fmla="*/ 74 h 74"/>
                <a:gd name="T2" fmla="*/ 49 w 63"/>
                <a:gd name="T3" fmla="*/ 74 h 74"/>
                <a:gd name="T4" fmla="*/ 37 w 63"/>
                <a:gd name="T5" fmla="*/ 62 h 74"/>
                <a:gd name="T6" fmla="*/ 11 w 63"/>
                <a:gd name="T7" fmla="*/ 25 h 74"/>
                <a:gd name="T8" fmla="*/ 1 w 63"/>
                <a:gd name="T9" fmla="*/ 11 h 74"/>
                <a:gd name="T10" fmla="*/ 14 w 63"/>
                <a:gd name="T11" fmla="*/ 1 h 74"/>
                <a:gd name="T12" fmla="*/ 61 w 63"/>
                <a:gd name="T13" fmla="*/ 63 h 74"/>
                <a:gd name="T14" fmla="*/ 50 w 63"/>
                <a:gd name="T15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74">
                  <a:moveTo>
                    <a:pt x="50" y="74"/>
                  </a:moveTo>
                  <a:cubicBezTo>
                    <a:pt x="50" y="74"/>
                    <a:pt x="49" y="74"/>
                    <a:pt x="49" y="74"/>
                  </a:cubicBezTo>
                  <a:cubicBezTo>
                    <a:pt x="43" y="74"/>
                    <a:pt x="37" y="69"/>
                    <a:pt x="37" y="62"/>
                  </a:cubicBezTo>
                  <a:cubicBezTo>
                    <a:pt x="38" y="30"/>
                    <a:pt x="12" y="25"/>
                    <a:pt x="11" y="25"/>
                  </a:cubicBezTo>
                  <a:cubicBezTo>
                    <a:pt x="4" y="24"/>
                    <a:pt x="0" y="18"/>
                    <a:pt x="1" y="11"/>
                  </a:cubicBezTo>
                  <a:cubicBezTo>
                    <a:pt x="2" y="5"/>
                    <a:pt x="8" y="0"/>
                    <a:pt x="14" y="1"/>
                  </a:cubicBezTo>
                  <a:cubicBezTo>
                    <a:pt x="31" y="4"/>
                    <a:pt x="63" y="20"/>
                    <a:pt x="61" y="63"/>
                  </a:cubicBezTo>
                  <a:cubicBezTo>
                    <a:pt x="61" y="69"/>
                    <a:pt x="56" y="74"/>
                    <a:pt x="50" y="74"/>
                  </a:cubicBezTo>
                  <a:close/>
                </a:path>
              </a:pathLst>
            </a:custGeom>
            <a:solidFill>
              <a:schemeClr val="tx1">
                <a:lumMod val="65000"/>
              </a:schemeClr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defTabSz="932597"/>
              <a:endParaRPr lang="en-US" sz="1836">
                <a:solidFill>
                  <a:srgbClr val="FFFFFF"/>
                </a:solidFill>
                <a:latin typeface="Segoe UI Semilight"/>
              </a:endParaRPr>
            </a:p>
          </p:txBody>
        </p:sp>
      </p:grpSp>
      <p:sp>
        <p:nvSpPr>
          <p:cNvPr id="553" name="Rectangle 552">
            <a:extLst>
              <a:ext uri="{FF2B5EF4-FFF2-40B4-BE49-F238E27FC236}">
                <a16:creationId xmlns:a16="http://schemas.microsoft.com/office/drawing/2014/main" id="{C09048CB-D689-4900-B62A-62E0209B928D}"/>
              </a:ext>
            </a:extLst>
          </p:cNvPr>
          <p:cNvSpPr/>
          <p:nvPr/>
        </p:nvSpPr>
        <p:spPr>
          <a:xfrm flipH="1">
            <a:off x="10491251" y="1711019"/>
            <a:ext cx="1487777" cy="1096492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wrap="square" lIns="46630" tIns="46630" rIns="46630" bIns="46630" anchor="ctr">
            <a:noAutofit/>
          </a:bodyPr>
          <a:lstStyle/>
          <a:p>
            <a:pPr algn="ctr" defTabSz="951304"/>
            <a:r>
              <a:rPr lang="en-US" sz="1428" kern="0" dirty="0">
                <a:solidFill>
                  <a:srgbClr val="0078D7"/>
                </a:solidFill>
                <a:latin typeface="Segoe UI Semibold" panose="020B0702040204020203" pitchFamily="34" charset="0"/>
              </a:rPr>
              <a:t>Customer’s</a:t>
            </a:r>
          </a:p>
          <a:p>
            <a:pPr algn="ctr" defTabSz="951304"/>
            <a:r>
              <a:rPr lang="en-US" sz="1428" kern="0" dirty="0">
                <a:solidFill>
                  <a:srgbClr val="0078D7"/>
                </a:solidFill>
                <a:latin typeface="Segoe UI Semibold" panose="020B0702040204020203" pitchFamily="34" charset="0"/>
              </a:rPr>
              <a:t> Business Logic &amp; Data</a:t>
            </a:r>
          </a:p>
        </p:txBody>
      </p:sp>
      <p:sp>
        <p:nvSpPr>
          <p:cNvPr id="554" name="Freeform: Shape 553">
            <a:extLst>
              <a:ext uri="{FF2B5EF4-FFF2-40B4-BE49-F238E27FC236}">
                <a16:creationId xmlns:a16="http://schemas.microsoft.com/office/drawing/2014/main" id="{D89A3EFB-B7EF-4CE9-8DCB-3161F4707601}"/>
              </a:ext>
            </a:extLst>
          </p:cNvPr>
          <p:cNvSpPr/>
          <p:nvPr/>
        </p:nvSpPr>
        <p:spPr bwMode="auto">
          <a:xfrm>
            <a:off x="9551288" y="2035362"/>
            <a:ext cx="893263" cy="226223"/>
          </a:xfrm>
          <a:custGeom>
            <a:avLst/>
            <a:gdLst>
              <a:gd name="connsiteX0" fmla="*/ 0 w 1794933"/>
              <a:gd name="connsiteY0" fmla="*/ 0 h 414867"/>
              <a:gd name="connsiteX1" fmla="*/ 762000 w 1794933"/>
              <a:gd name="connsiteY1" fmla="*/ 0 h 414867"/>
              <a:gd name="connsiteX2" fmla="*/ 1109133 w 1794933"/>
              <a:gd name="connsiteY2" fmla="*/ 414867 h 414867"/>
              <a:gd name="connsiteX3" fmla="*/ 1794933 w 1794933"/>
              <a:gd name="connsiteY3" fmla="*/ 414867 h 414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4933" h="414867">
                <a:moveTo>
                  <a:pt x="0" y="0"/>
                </a:moveTo>
                <a:lnTo>
                  <a:pt x="762000" y="0"/>
                </a:lnTo>
                <a:lnTo>
                  <a:pt x="1109133" y="414867"/>
                </a:lnTo>
                <a:lnTo>
                  <a:pt x="1794933" y="414867"/>
                </a:lnTo>
              </a:path>
            </a:pathLst>
          </a:custGeom>
          <a:noFill/>
          <a:ln w="6350" cap="flat">
            <a:solidFill>
              <a:schemeClr val="tx1"/>
            </a:solidFill>
            <a:prstDash val="solid"/>
            <a:miter lim="800000"/>
            <a:headEnd type="triangle" w="lg" len="med"/>
            <a:tailEnd type="triangle" w="lg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304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556" name="Speech Bubble: Rectangle 555">
            <a:extLst>
              <a:ext uri="{FF2B5EF4-FFF2-40B4-BE49-F238E27FC236}">
                <a16:creationId xmlns:a16="http://schemas.microsoft.com/office/drawing/2014/main" id="{ABA20B57-80DF-44AC-BF3F-F1B7243F4CC6}"/>
              </a:ext>
            </a:extLst>
          </p:cNvPr>
          <p:cNvSpPr/>
          <p:nvPr/>
        </p:nvSpPr>
        <p:spPr>
          <a:xfrm flipH="1">
            <a:off x="6592879" y="2142332"/>
            <a:ext cx="1505295" cy="549602"/>
          </a:xfrm>
          <a:prstGeom prst="wedgeRectCallout">
            <a:avLst>
              <a:gd name="adj1" fmla="val 40515"/>
              <a:gd name="adj2" fmla="val 102493"/>
            </a:avLst>
          </a:prstGeom>
          <a:solidFill>
            <a:schemeClr val="tx1">
              <a:lumMod val="95000"/>
            </a:schemeClr>
          </a:solidFill>
        </p:spPr>
        <p:txBody>
          <a:bodyPr wrap="square" anchor="ctr">
            <a:noAutofit/>
          </a:bodyPr>
          <a:lstStyle/>
          <a:p>
            <a:pPr algn="ctr" defTabSz="951304"/>
            <a:r>
              <a:rPr lang="en-US" sz="1428" kern="0" dirty="0">
                <a:solidFill>
                  <a:srgbClr val="0078D7"/>
                </a:solidFill>
                <a:latin typeface="Segoe UI Semibold" panose="020B0702040204020203" pitchFamily="34" charset="0"/>
              </a:rPr>
              <a:t>Bot Connector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1C5E9B17-D627-433A-B6B5-43D01A7949B2}"/>
              </a:ext>
            </a:extLst>
          </p:cNvPr>
          <p:cNvSpPr/>
          <p:nvPr/>
        </p:nvSpPr>
        <p:spPr bwMode="auto">
          <a:xfrm>
            <a:off x="7891710" y="1683866"/>
            <a:ext cx="578278" cy="422954"/>
          </a:xfrm>
          <a:custGeom>
            <a:avLst/>
            <a:gdLst>
              <a:gd name="connsiteX0" fmla="*/ 0 w 518160"/>
              <a:gd name="connsiteY0" fmla="*/ 325120 h 325120"/>
              <a:gd name="connsiteX1" fmla="*/ 0 w 518160"/>
              <a:gd name="connsiteY1" fmla="*/ 81280 h 325120"/>
              <a:gd name="connsiteX2" fmla="*/ 106680 w 518160"/>
              <a:gd name="connsiteY2" fmla="*/ 0 h 325120"/>
              <a:gd name="connsiteX3" fmla="*/ 518160 w 518160"/>
              <a:gd name="connsiteY3" fmla="*/ 0 h 325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8160" h="325120">
                <a:moveTo>
                  <a:pt x="0" y="325120"/>
                </a:moveTo>
                <a:lnTo>
                  <a:pt x="0" y="81280"/>
                </a:lnTo>
                <a:lnTo>
                  <a:pt x="106680" y="0"/>
                </a:lnTo>
                <a:lnTo>
                  <a:pt x="518160" y="0"/>
                </a:lnTo>
              </a:path>
            </a:pathLst>
          </a:custGeom>
          <a:noFill/>
          <a:ln w="6350" cap="flat">
            <a:solidFill>
              <a:schemeClr val="tx1"/>
            </a:solidFill>
            <a:prstDash val="solid"/>
            <a:miter lim="800000"/>
            <a:headEnd type="triangle" w="lg" len="med"/>
            <a:tailEnd type="triangle" w="lg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304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559" name="TextBox 558">
            <a:extLst>
              <a:ext uri="{FF2B5EF4-FFF2-40B4-BE49-F238E27FC236}">
                <a16:creationId xmlns:a16="http://schemas.microsoft.com/office/drawing/2014/main" id="{7A166D68-ACC7-484E-8D17-66758AF5A6EC}"/>
              </a:ext>
            </a:extLst>
          </p:cNvPr>
          <p:cNvSpPr txBox="1"/>
          <p:nvPr/>
        </p:nvSpPr>
        <p:spPr>
          <a:xfrm>
            <a:off x="7055468" y="4628572"/>
            <a:ext cx="589671" cy="115229"/>
          </a:xfrm>
          <a:prstGeom prst="rect">
            <a:avLst/>
          </a:prstGeom>
          <a:solidFill>
            <a:srgbClr val="505050"/>
          </a:solidFill>
          <a:ln>
            <a:noFill/>
          </a:ln>
        </p:spPr>
        <p:txBody>
          <a:bodyPr wrap="square" lIns="46630" tIns="0" rIns="0" bIns="0" rtlCol="0">
            <a:spAutoFit/>
          </a:bodyPr>
          <a:lstStyle/>
          <a:p>
            <a:pPr algn="ctr" defTabSz="932597">
              <a:lnSpc>
                <a:spcPct val="90000"/>
              </a:lnSpc>
              <a:spcAft>
                <a:spcPts val="612"/>
              </a:spcAft>
            </a:pPr>
            <a:r>
              <a:rPr lang="en-US" sz="816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Web Chat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8494F98-437D-4232-ABA9-F3E076B575B6}"/>
              </a:ext>
            </a:extLst>
          </p:cNvPr>
          <p:cNvGrpSpPr/>
          <p:nvPr/>
        </p:nvGrpSpPr>
        <p:grpSpPr>
          <a:xfrm>
            <a:off x="7138054" y="4146831"/>
            <a:ext cx="424498" cy="424498"/>
            <a:chOff x="5844490" y="4546762"/>
            <a:chExt cx="416212" cy="416212"/>
          </a:xfrm>
        </p:grpSpPr>
        <p:sp>
          <p:nvSpPr>
            <p:cNvPr id="558" name="Oval 557">
              <a:extLst>
                <a:ext uri="{FF2B5EF4-FFF2-40B4-BE49-F238E27FC236}">
                  <a16:creationId xmlns:a16="http://schemas.microsoft.com/office/drawing/2014/main" id="{76994E83-2EBB-4213-B2AD-49A83F999715}"/>
                </a:ext>
              </a:extLst>
            </p:cNvPr>
            <p:cNvSpPr/>
            <p:nvPr/>
          </p:nvSpPr>
          <p:spPr bwMode="auto">
            <a:xfrm>
              <a:off x="5844490" y="4546762"/>
              <a:ext cx="416212" cy="416212"/>
            </a:xfrm>
            <a:prstGeom prst="ellipse">
              <a:avLst/>
            </a:prstGeom>
            <a:solidFill>
              <a:schemeClr val="tx1"/>
            </a:solidFill>
            <a:ln w="9525" cap="flat">
              <a:noFill/>
              <a:prstDash val="sysDash"/>
              <a:miter lim="800000"/>
              <a:headEnd type="none" w="lg" len="med"/>
              <a:tailEnd type="none" w="lg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304"/>
              <a:endParaRPr lang="en-US" sz="1836" dirty="0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560" name="Freeform: Shape 559">
              <a:extLst>
                <a:ext uri="{FF2B5EF4-FFF2-40B4-BE49-F238E27FC236}">
                  <a16:creationId xmlns:a16="http://schemas.microsoft.com/office/drawing/2014/main" id="{100B12C4-19FC-4D26-B909-260C07CF2437}"/>
                </a:ext>
              </a:extLst>
            </p:cNvPr>
            <p:cNvSpPr/>
            <p:nvPr/>
          </p:nvSpPr>
          <p:spPr bwMode="auto">
            <a:xfrm>
              <a:off x="5938142" y="4669545"/>
              <a:ext cx="228909" cy="170647"/>
            </a:xfrm>
            <a:custGeom>
              <a:avLst/>
              <a:gdLst>
                <a:gd name="connsiteX0" fmla="*/ 1368033 w 1756463"/>
                <a:gd name="connsiteY0" fmla="*/ 629136 h 1309409"/>
                <a:gd name="connsiteX1" fmla="*/ 1513077 w 1756463"/>
                <a:gd name="connsiteY1" fmla="*/ 774180 h 1309409"/>
                <a:gd name="connsiteX2" fmla="*/ 1368033 w 1756463"/>
                <a:gd name="connsiteY2" fmla="*/ 919224 h 1309409"/>
                <a:gd name="connsiteX3" fmla="*/ 1222989 w 1756463"/>
                <a:gd name="connsiteY3" fmla="*/ 774180 h 1309409"/>
                <a:gd name="connsiteX4" fmla="*/ 1368033 w 1756463"/>
                <a:gd name="connsiteY4" fmla="*/ 629136 h 1309409"/>
                <a:gd name="connsiteX5" fmla="*/ 878232 w 1756463"/>
                <a:gd name="connsiteY5" fmla="*/ 629136 h 1309409"/>
                <a:gd name="connsiteX6" fmla="*/ 1023276 w 1756463"/>
                <a:gd name="connsiteY6" fmla="*/ 774180 h 1309409"/>
                <a:gd name="connsiteX7" fmla="*/ 878232 w 1756463"/>
                <a:gd name="connsiteY7" fmla="*/ 919224 h 1309409"/>
                <a:gd name="connsiteX8" fmla="*/ 733188 w 1756463"/>
                <a:gd name="connsiteY8" fmla="*/ 774180 h 1309409"/>
                <a:gd name="connsiteX9" fmla="*/ 878232 w 1756463"/>
                <a:gd name="connsiteY9" fmla="*/ 629136 h 1309409"/>
                <a:gd name="connsiteX10" fmla="*/ 388431 w 1756463"/>
                <a:gd name="connsiteY10" fmla="*/ 629136 h 1309409"/>
                <a:gd name="connsiteX11" fmla="*/ 533475 w 1756463"/>
                <a:gd name="connsiteY11" fmla="*/ 774180 h 1309409"/>
                <a:gd name="connsiteX12" fmla="*/ 388431 w 1756463"/>
                <a:gd name="connsiteY12" fmla="*/ 919224 h 1309409"/>
                <a:gd name="connsiteX13" fmla="*/ 243387 w 1756463"/>
                <a:gd name="connsiteY13" fmla="*/ 774180 h 1309409"/>
                <a:gd name="connsiteX14" fmla="*/ 388431 w 1756463"/>
                <a:gd name="connsiteY14" fmla="*/ 629136 h 1309409"/>
                <a:gd name="connsiteX15" fmla="*/ 42625 w 1756463"/>
                <a:gd name="connsiteY15" fmla="*/ 284798 h 1309409"/>
                <a:gd name="connsiteX16" fmla="*/ 42625 w 1756463"/>
                <a:gd name="connsiteY16" fmla="*/ 1263560 h 1309409"/>
                <a:gd name="connsiteX17" fmla="*/ 1713838 w 1756463"/>
                <a:gd name="connsiteY17" fmla="*/ 1263560 h 1309409"/>
                <a:gd name="connsiteX18" fmla="*/ 1713838 w 1756463"/>
                <a:gd name="connsiteY18" fmla="*/ 284798 h 1309409"/>
                <a:gd name="connsiteX19" fmla="*/ 1513442 w 1756463"/>
                <a:gd name="connsiteY19" fmla="*/ 66921 h 1309409"/>
                <a:gd name="connsiteX20" fmla="*/ 1458142 w 1756463"/>
                <a:gd name="connsiteY20" fmla="*/ 122221 h 1309409"/>
                <a:gd name="connsiteX21" fmla="*/ 1513442 w 1756463"/>
                <a:gd name="connsiteY21" fmla="*/ 177521 h 1309409"/>
                <a:gd name="connsiteX22" fmla="*/ 1568742 w 1756463"/>
                <a:gd name="connsiteY22" fmla="*/ 122221 h 1309409"/>
                <a:gd name="connsiteX23" fmla="*/ 1513442 w 1756463"/>
                <a:gd name="connsiteY23" fmla="*/ 66921 h 1309409"/>
                <a:gd name="connsiteX24" fmla="*/ 1326698 w 1756463"/>
                <a:gd name="connsiteY24" fmla="*/ 66921 h 1309409"/>
                <a:gd name="connsiteX25" fmla="*/ 1271398 w 1756463"/>
                <a:gd name="connsiteY25" fmla="*/ 122221 h 1309409"/>
                <a:gd name="connsiteX26" fmla="*/ 1326698 w 1756463"/>
                <a:gd name="connsiteY26" fmla="*/ 177521 h 1309409"/>
                <a:gd name="connsiteX27" fmla="*/ 1381998 w 1756463"/>
                <a:gd name="connsiteY27" fmla="*/ 122221 h 1309409"/>
                <a:gd name="connsiteX28" fmla="*/ 1326698 w 1756463"/>
                <a:gd name="connsiteY28" fmla="*/ 66921 h 1309409"/>
                <a:gd name="connsiteX29" fmla="*/ 54498 w 1756463"/>
                <a:gd name="connsiteY29" fmla="*/ 66920 h 1309409"/>
                <a:gd name="connsiteX30" fmla="*/ 54498 w 1756463"/>
                <a:gd name="connsiteY30" fmla="*/ 176921 h 1309409"/>
                <a:gd name="connsiteX31" fmla="*/ 654969 w 1756463"/>
                <a:gd name="connsiteY31" fmla="*/ 176921 h 1309409"/>
                <a:gd name="connsiteX32" fmla="*/ 654969 w 1756463"/>
                <a:gd name="connsiteY32" fmla="*/ 66920 h 1309409"/>
                <a:gd name="connsiteX33" fmla="*/ 1 w 1756463"/>
                <a:gd name="connsiteY33" fmla="*/ 0 h 1309409"/>
                <a:gd name="connsiteX34" fmla="*/ 1756463 w 1756463"/>
                <a:gd name="connsiteY34" fmla="*/ 0 h 1309409"/>
                <a:gd name="connsiteX35" fmla="*/ 1756463 w 1756463"/>
                <a:gd name="connsiteY35" fmla="*/ 243840 h 1309409"/>
                <a:gd name="connsiteX36" fmla="*/ 1756462 w 1756463"/>
                <a:gd name="connsiteY36" fmla="*/ 243840 h 1309409"/>
                <a:gd name="connsiteX37" fmla="*/ 1756462 w 1756463"/>
                <a:gd name="connsiteY37" fmla="*/ 1309409 h 1309409"/>
                <a:gd name="connsiteX38" fmla="*/ 0 w 1756463"/>
                <a:gd name="connsiteY38" fmla="*/ 1309409 h 1309409"/>
                <a:gd name="connsiteX39" fmla="*/ 0 w 1756463"/>
                <a:gd name="connsiteY39" fmla="*/ 238950 h 1309409"/>
                <a:gd name="connsiteX40" fmla="*/ 1 w 1756463"/>
                <a:gd name="connsiteY40" fmla="*/ 238950 h 1309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756463" h="1309409">
                  <a:moveTo>
                    <a:pt x="1368033" y="629136"/>
                  </a:moveTo>
                  <a:cubicBezTo>
                    <a:pt x="1448139" y="629136"/>
                    <a:pt x="1513077" y="694074"/>
                    <a:pt x="1513077" y="774180"/>
                  </a:cubicBezTo>
                  <a:cubicBezTo>
                    <a:pt x="1513077" y="854286"/>
                    <a:pt x="1448139" y="919224"/>
                    <a:pt x="1368033" y="919224"/>
                  </a:cubicBezTo>
                  <a:cubicBezTo>
                    <a:pt x="1287927" y="919224"/>
                    <a:pt x="1222989" y="854286"/>
                    <a:pt x="1222989" y="774180"/>
                  </a:cubicBezTo>
                  <a:cubicBezTo>
                    <a:pt x="1222989" y="694074"/>
                    <a:pt x="1287927" y="629136"/>
                    <a:pt x="1368033" y="629136"/>
                  </a:cubicBezTo>
                  <a:close/>
                  <a:moveTo>
                    <a:pt x="878232" y="629136"/>
                  </a:moveTo>
                  <a:cubicBezTo>
                    <a:pt x="958338" y="629136"/>
                    <a:pt x="1023276" y="694074"/>
                    <a:pt x="1023276" y="774180"/>
                  </a:cubicBezTo>
                  <a:cubicBezTo>
                    <a:pt x="1023276" y="854286"/>
                    <a:pt x="958338" y="919224"/>
                    <a:pt x="878232" y="919224"/>
                  </a:cubicBezTo>
                  <a:cubicBezTo>
                    <a:pt x="798126" y="919224"/>
                    <a:pt x="733188" y="854286"/>
                    <a:pt x="733188" y="774180"/>
                  </a:cubicBezTo>
                  <a:cubicBezTo>
                    <a:pt x="733188" y="694074"/>
                    <a:pt x="798126" y="629136"/>
                    <a:pt x="878232" y="629136"/>
                  </a:cubicBezTo>
                  <a:close/>
                  <a:moveTo>
                    <a:pt x="388431" y="629136"/>
                  </a:moveTo>
                  <a:cubicBezTo>
                    <a:pt x="468537" y="629136"/>
                    <a:pt x="533475" y="694074"/>
                    <a:pt x="533475" y="774180"/>
                  </a:cubicBezTo>
                  <a:cubicBezTo>
                    <a:pt x="533475" y="854286"/>
                    <a:pt x="468537" y="919224"/>
                    <a:pt x="388431" y="919224"/>
                  </a:cubicBezTo>
                  <a:cubicBezTo>
                    <a:pt x="308325" y="919224"/>
                    <a:pt x="243387" y="854286"/>
                    <a:pt x="243387" y="774180"/>
                  </a:cubicBezTo>
                  <a:cubicBezTo>
                    <a:pt x="243387" y="694074"/>
                    <a:pt x="308325" y="629136"/>
                    <a:pt x="388431" y="629136"/>
                  </a:cubicBezTo>
                  <a:close/>
                  <a:moveTo>
                    <a:pt x="42625" y="284798"/>
                  </a:moveTo>
                  <a:lnTo>
                    <a:pt x="42625" y="1263560"/>
                  </a:lnTo>
                  <a:lnTo>
                    <a:pt x="1713838" y="1263560"/>
                  </a:lnTo>
                  <a:lnTo>
                    <a:pt x="1713838" y="284798"/>
                  </a:lnTo>
                  <a:close/>
                  <a:moveTo>
                    <a:pt x="1513442" y="66921"/>
                  </a:moveTo>
                  <a:cubicBezTo>
                    <a:pt x="1482901" y="66921"/>
                    <a:pt x="1458142" y="91680"/>
                    <a:pt x="1458142" y="122221"/>
                  </a:cubicBezTo>
                  <a:cubicBezTo>
                    <a:pt x="1458142" y="152762"/>
                    <a:pt x="1482901" y="177521"/>
                    <a:pt x="1513442" y="177521"/>
                  </a:cubicBezTo>
                  <a:cubicBezTo>
                    <a:pt x="1543983" y="177521"/>
                    <a:pt x="1568742" y="152762"/>
                    <a:pt x="1568742" y="122221"/>
                  </a:cubicBezTo>
                  <a:cubicBezTo>
                    <a:pt x="1568742" y="91680"/>
                    <a:pt x="1543983" y="66921"/>
                    <a:pt x="1513442" y="66921"/>
                  </a:cubicBezTo>
                  <a:close/>
                  <a:moveTo>
                    <a:pt x="1326698" y="66921"/>
                  </a:moveTo>
                  <a:cubicBezTo>
                    <a:pt x="1296157" y="66921"/>
                    <a:pt x="1271398" y="91680"/>
                    <a:pt x="1271398" y="122221"/>
                  </a:cubicBezTo>
                  <a:cubicBezTo>
                    <a:pt x="1271398" y="152762"/>
                    <a:pt x="1296157" y="177521"/>
                    <a:pt x="1326698" y="177521"/>
                  </a:cubicBezTo>
                  <a:cubicBezTo>
                    <a:pt x="1357239" y="177521"/>
                    <a:pt x="1381998" y="152762"/>
                    <a:pt x="1381998" y="122221"/>
                  </a:cubicBezTo>
                  <a:cubicBezTo>
                    <a:pt x="1381998" y="91680"/>
                    <a:pt x="1357239" y="66921"/>
                    <a:pt x="1326698" y="66921"/>
                  </a:cubicBezTo>
                  <a:close/>
                  <a:moveTo>
                    <a:pt x="54498" y="66920"/>
                  </a:moveTo>
                  <a:lnTo>
                    <a:pt x="54498" y="176921"/>
                  </a:lnTo>
                  <a:lnTo>
                    <a:pt x="654969" y="176921"/>
                  </a:lnTo>
                  <a:lnTo>
                    <a:pt x="654969" y="66920"/>
                  </a:lnTo>
                  <a:close/>
                  <a:moveTo>
                    <a:pt x="1" y="0"/>
                  </a:moveTo>
                  <a:lnTo>
                    <a:pt x="1756463" y="0"/>
                  </a:lnTo>
                  <a:lnTo>
                    <a:pt x="1756463" y="243840"/>
                  </a:lnTo>
                  <a:lnTo>
                    <a:pt x="1756462" y="243840"/>
                  </a:lnTo>
                  <a:lnTo>
                    <a:pt x="1756462" y="1309409"/>
                  </a:lnTo>
                  <a:lnTo>
                    <a:pt x="0" y="1309409"/>
                  </a:lnTo>
                  <a:lnTo>
                    <a:pt x="0" y="238950"/>
                  </a:lnTo>
                  <a:lnTo>
                    <a:pt x="1" y="238950"/>
                  </a:lnTo>
                  <a:close/>
                </a:path>
              </a:pathLst>
            </a:custGeom>
            <a:solidFill>
              <a:srgbClr val="0078D7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071" kern="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574" name="Oval 573">
            <a:extLst>
              <a:ext uri="{FF2B5EF4-FFF2-40B4-BE49-F238E27FC236}">
                <a16:creationId xmlns:a16="http://schemas.microsoft.com/office/drawing/2014/main" id="{DBCF50DE-2F95-406A-931F-7B865473D7CD}"/>
              </a:ext>
            </a:extLst>
          </p:cNvPr>
          <p:cNvSpPr/>
          <p:nvPr/>
        </p:nvSpPr>
        <p:spPr bwMode="auto">
          <a:xfrm>
            <a:off x="6137702" y="4893562"/>
            <a:ext cx="424498" cy="424498"/>
          </a:xfrm>
          <a:prstGeom prst="ellipse">
            <a:avLst/>
          </a:prstGeom>
          <a:solidFill>
            <a:schemeClr val="tx1"/>
          </a:solidFill>
          <a:ln w="9525" cap="flat">
            <a:noFill/>
            <a:prstDash val="sysDash"/>
            <a:miter lim="800000"/>
            <a:headEnd type="none" w="lg" len="med"/>
            <a:tailEnd type="none" w="lg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304"/>
            <a:endParaRPr lang="en-US" sz="1836" dirty="0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575" name="TextBox 574">
            <a:extLst>
              <a:ext uri="{FF2B5EF4-FFF2-40B4-BE49-F238E27FC236}">
                <a16:creationId xmlns:a16="http://schemas.microsoft.com/office/drawing/2014/main" id="{B94C2952-688F-4953-B8B9-01638B7268CB}"/>
              </a:ext>
            </a:extLst>
          </p:cNvPr>
          <p:cNvSpPr txBox="1"/>
          <p:nvPr/>
        </p:nvSpPr>
        <p:spPr>
          <a:xfrm>
            <a:off x="6055116" y="5375303"/>
            <a:ext cx="589671" cy="115229"/>
          </a:xfrm>
          <a:prstGeom prst="rect">
            <a:avLst/>
          </a:prstGeom>
          <a:noFill/>
          <a:ln>
            <a:noFill/>
          </a:ln>
        </p:spPr>
        <p:txBody>
          <a:bodyPr wrap="square" lIns="46630" tIns="0" rIns="0" bIns="0" rtlCol="0">
            <a:spAutoFit/>
          </a:bodyPr>
          <a:lstStyle/>
          <a:p>
            <a:pPr algn="ctr" defTabSz="932597">
              <a:lnSpc>
                <a:spcPct val="90000"/>
              </a:lnSpc>
              <a:spcAft>
                <a:spcPts val="612"/>
              </a:spcAft>
            </a:pPr>
            <a:r>
              <a:rPr lang="en-US" sz="816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Cortana</a:t>
            </a:r>
          </a:p>
        </p:txBody>
      </p:sp>
      <p:pic>
        <p:nvPicPr>
          <p:cNvPr id="576" name="Picture 575">
            <a:extLst>
              <a:ext uri="{FF2B5EF4-FFF2-40B4-BE49-F238E27FC236}">
                <a16:creationId xmlns:a16="http://schemas.microsoft.com/office/drawing/2014/main" id="{7C375A54-FAF1-4026-BE1A-5DA79D5AAD4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7122" y="4982983"/>
            <a:ext cx="245657" cy="245657"/>
          </a:xfrm>
          <a:prstGeom prst="rect">
            <a:avLst/>
          </a:prstGeom>
          <a:ln>
            <a:noFill/>
          </a:ln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id="{9A5FE0B3-A418-40AF-A7F2-A9E638B0CA26}"/>
              </a:ext>
            </a:extLst>
          </p:cNvPr>
          <p:cNvGrpSpPr/>
          <p:nvPr/>
        </p:nvGrpSpPr>
        <p:grpSpPr>
          <a:xfrm>
            <a:off x="6055116" y="4146831"/>
            <a:ext cx="589671" cy="596970"/>
            <a:chOff x="5851487" y="4065890"/>
            <a:chExt cx="578161" cy="585318"/>
          </a:xfrm>
        </p:grpSpPr>
        <p:sp>
          <p:nvSpPr>
            <p:cNvPr id="578" name="TextBox 577">
              <a:extLst>
                <a:ext uri="{FF2B5EF4-FFF2-40B4-BE49-F238E27FC236}">
                  <a16:creationId xmlns:a16="http://schemas.microsoft.com/office/drawing/2014/main" id="{6FB49664-D06F-4564-B0FD-5D5D91F0540D}"/>
                </a:ext>
              </a:extLst>
            </p:cNvPr>
            <p:cNvSpPr txBox="1"/>
            <p:nvPr/>
          </p:nvSpPr>
          <p:spPr>
            <a:xfrm>
              <a:off x="5851487" y="4538228"/>
              <a:ext cx="578161" cy="112980"/>
            </a:xfrm>
            <a:prstGeom prst="rect">
              <a:avLst/>
            </a:prstGeom>
            <a:solidFill>
              <a:srgbClr val="505050"/>
            </a:solidFill>
            <a:ln>
              <a:noFill/>
            </a:ln>
          </p:spPr>
          <p:txBody>
            <a:bodyPr wrap="square" lIns="46630" tIns="0" rIns="0" bIns="0" rtlCol="0">
              <a:spAutoFit/>
            </a:bodyPr>
            <a:lstStyle/>
            <a:p>
              <a:pPr algn="ctr" defTabSz="932597">
                <a:lnSpc>
                  <a:spcPct val="90000"/>
                </a:lnSpc>
                <a:spcAft>
                  <a:spcPts val="612"/>
                </a:spcAft>
              </a:pPr>
              <a:r>
                <a:rPr lang="en-US" sz="816" dirty="0">
                  <a:gradFill>
                    <a:gsLst>
                      <a:gs pos="2917">
                        <a:srgbClr val="FFFFFF"/>
                      </a:gs>
                      <a:gs pos="30000">
                        <a:srgbClr val="FFFFFF"/>
                      </a:gs>
                    </a:gsLst>
                    <a:lin ang="5400000" scaled="0"/>
                  </a:gradFill>
                  <a:latin typeface="Segoe UI Semilight"/>
                </a:rPr>
                <a:t>Bing</a:t>
              </a:r>
            </a:p>
          </p:txBody>
        </p:sp>
        <p:grpSp>
          <p:nvGrpSpPr>
            <p:cNvPr id="579" name="Group 578">
              <a:extLst>
                <a:ext uri="{FF2B5EF4-FFF2-40B4-BE49-F238E27FC236}">
                  <a16:creationId xmlns:a16="http://schemas.microsoft.com/office/drawing/2014/main" id="{EBD324CE-E80E-4111-8146-F1EF820C9EA0}"/>
                </a:ext>
              </a:extLst>
            </p:cNvPr>
            <p:cNvGrpSpPr/>
            <p:nvPr/>
          </p:nvGrpSpPr>
          <p:grpSpPr>
            <a:xfrm>
              <a:off x="5932461" y="4065890"/>
              <a:ext cx="416212" cy="416212"/>
              <a:chOff x="2990684" y="5259981"/>
              <a:chExt cx="416212" cy="416212"/>
            </a:xfrm>
          </p:grpSpPr>
          <p:sp>
            <p:nvSpPr>
              <p:cNvPr id="580" name="Oval 579">
                <a:extLst>
                  <a:ext uri="{FF2B5EF4-FFF2-40B4-BE49-F238E27FC236}">
                    <a16:creationId xmlns:a16="http://schemas.microsoft.com/office/drawing/2014/main" id="{D580AEB8-C94A-4CED-A616-7DDB58C091C1}"/>
                  </a:ext>
                </a:extLst>
              </p:cNvPr>
              <p:cNvSpPr/>
              <p:nvPr/>
            </p:nvSpPr>
            <p:spPr bwMode="auto">
              <a:xfrm>
                <a:off x="2990684" y="5259981"/>
                <a:ext cx="416212" cy="416212"/>
              </a:xfrm>
              <a:prstGeom prst="ellipse">
                <a:avLst/>
              </a:prstGeom>
              <a:solidFill>
                <a:schemeClr val="tx1"/>
              </a:solidFill>
              <a:ln w="9525" cap="flat">
                <a:noFill/>
                <a:prstDash val="sysDash"/>
                <a:miter lim="800000"/>
                <a:headEnd type="none" w="lg" len="med"/>
                <a:tailEnd type="none" w="lg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304"/>
                <a:endParaRPr lang="en-US" sz="1836" dirty="0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pic>
            <p:nvPicPr>
              <p:cNvPr id="581" name="Picture 12" descr="Image result for bing logo">
                <a:extLst>
                  <a:ext uri="{FF2B5EF4-FFF2-40B4-BE49-F238E27FC236}">
                    <a16:creationId xmlns:a16="http://schemas.microsoft.com/office/drawing/2014/main" id="{EDA11DD1-BEE5-47FA-A976-CE0F54BE833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229" t="20589" r="34229" b="20589"/>
              <a:stretch/>
            </p:blipFill>
            <p:spPr bwMode="auto">
              <a:xfrm>
                <a:off x="3092324" y="5325132"/>
                <a:ext cx="212932" cy="2859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563" name="TextBox 562">
            <a:extLst>
              <a:ext uri="{FF2B5EF4-FFF2-40B4-BE49-F238E27FC236}">
                <a16:creationId xmlns:a16="http://schemas.microsoft.com/office/drawing/2014/main" id="{CC5D64BE-4088-4A7B-88B1-84258643B80F}"/>
              </a:ext>
            </a:extLst>
          </p:cNvPr>
          <p:cNvSpPr txBox="1"/>
          <p:nvPr/>
        </p:nvSpPr>
        <p:spPr>
          <a:xfrm>
            <a:off x="7055468" y="5375303"/>
            <a:ext cx="589671" cy="115229"/>
          </a:xfrm>
          <a:prstGeom prst="rect">
            <a:avLst/>
          </a:prstGeom>
          <a:noFill/>
          <a:ln>
            <a:noFill/>
          </a:ln>
        </p:spPr>
        <p:txBody>
          <a:bodyPr wrap="square" lIns="46630" tIns="0" rIns="0" bIns="0" rtlCol="0">
            <a:spAutoFit/>
          </a:bodyPr>
          <a:lstStyle/>
          <a:p>
            <a:pPr algn="ctr" defTabSz="932597">
              <a:lnSpc>
                <a:spcPct val="90000"/>
              </a:lnSpc>
              <a:spcAft>
                <a:spcPts val="612"/>
              </a:spcAft>
            </a:pPr>
            <a:r>
              <a:rPr lang="en-US" sz="816" b="1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Direct Line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6B16878-F4B8-4148-85A2-8A5BC158D019}"/>
              </a:ext>
            </a:extLst>
          </p:cNvPr>
          <p:cNvGrpSpPr/>
          <p:nvPr/>
        </p:nvGrpSpPr>
        <p:grpSpPr>
          <a:xfrm>
            <a:off x="7138054" y="4893562"/>
            <a:ext cx="424498" cy="424498"/>
            <a:chOff x="6475335" y="4546762"/>
            <a:chExt cx="416212" cy="416212"/>
          </a:xfrm>
        </p:grpSpPr>
        <p:sp>
          <p:nvSpPr>
            <p:cNvPr id="562" name="Oval 561">
              <a:extLst>
                <a:ext uri="{FF2B5EF4-FFF2-40B4-BE49-F238E27FC236}">
                  <a16:creationId xmlns:a16="http://schemas.microsoft.com/office/drawing/2014/main" id="{DF3920FB-F1DC-4BB8-A8CC-E2AB4235ABBB}"/>
                </a:ext>
              </a:extLst>
            </p:cNvPr>
            <p:cNvSpPr/>
            <p:nvPr/>
          </p:nvSpPr>
          <p:spPr bwMode="auto">
            <a:xfrm>
              <a:off x="6475335" y="4546762"/>
              <a:ext cx="416212" cy="416212"/>
            </a:xfrm>
            <a:prstGeom prst="ellipse">
              <a:avLst/>
            </a:prstGeom>
            <a:solidFill>
              <a:schemeClr val="bg2"/>
            </a:solidFill>
            <a:ln w="12700" cap="flat">
              <a:solidFill>
                <a:schemeClr val="tx1"/>
              </a:solidFill>
              <a:prstDash val="solid"/>
              <a:miter lim="800000"/>
              <a:headEnd type="none" w="lg" len="med"/>
              <a:tailEnd type="none" w="lg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304"/>
              <a:endParaRPr lang="en-US" sz="1836" dirty="0">
                <a:solidFill>
                  <a:srgbClr val="FFFFFF"/>
                </a:solidFill>
                <a:latin typeface="Segoe UI Semilight"/>
              </a:endParaRPr>
            </a:p>
          </p:txBody>
        </p:sp>
        <p:sp>
          <p:nvSpPr>
            <p:cNvPr id="564" name="Freeform 10">
              <a:extLst>
                <a:ext uri="{FF2B5EF4-FFF2-40B4-BE49-F238E27FC236}">
                  <a16:creationId xmlns:a16="http://schemas.microsoft.com/office/drawing/2014/main" id="{E5F6700D-68D2-4134-865A-AEF905DD7786}"/>
                </a:ext>
              </a:extLst>
            </p:cNvPr>
            <p:cNvSpPr/>
            <p:nvPr/>
          </p:nvSpPr>
          <p:spPr>
            <a:xfrm rot="16200000">
              <a:off x="6542034" y="4613462"/>
              <a:ext cx="282814" cy="282814"/>
            </a:xfrm>
            <a:custGeom>
              <a:avLst/>
              <a:gdLst>
                <a:gd name="connsiteX0" fmla="*/ 688598 w 3295651"/>
                <a:gd name="connsiteY0" fmla="*/ 967956 h 3295651"/>
                <a:gd name="connsiteX1" fmla="*/ 677731 w 3295651"/>
                <a:gd name="connsiteY1" fmla="*/ 945398 h 3295651"/>
                <a:gd name="connsiteX2" fmla="*/ 603916 w 3295651"/>
                <a:gd name="connsiteY2" fmla="*/ 823895 h 3295651"/>
                <a:gd name="connsiteX3" fmla="*/ 523671 w 3295651"/>
                <a:gd name="connsiteY3" fmla="*/ 716585 h 3295651"/>
                <a:gd name="connsiteX4" fmla="*/ 453797 w 3295651"/>
                <a:gd name="connsiteY4" fmla="*/ 800243 h 3295651"/>
                <a:gd name="connsiteX5" fmla="*/ 249493 w 3295651"/>
                <a:gd name="connsiteY5" fmla="*/ 1212430 h 3295651"/>
                <a:gd name="connsiteX6" fmla="*/ 243899 w 3295651"/>
                <a:gd name="connsiteY6" fmla="*/ 1234188 h 3295651"/>
                <a:gd name="connsiteX7" fmla="*/ 294775 w 3295651"/>
                <a:gd name="connsiteY7" fmla="*/ 1194206 h 3295651"/>
                <a:gd name="connsiteX8" fmla="*/ 590064 w 3295651"/>
                <a:gd name="connsiteY8" fmla="*/ 1013716 h 3295651"/>
                <a:gd name="connsiteX9" fmla="*/ 688599 w 3295651"/>
                <a:gd name="connsiteY9" fmla="*/ 2327695 h 3295651"/>
                <a:gd name="connsiteX10" fmla="*/ 590064 w 3295651"/>
                <a:gd name="connsiteY10" fmla="*/ 2281936 h 3295651"/>
                <a:gd name="connsiteX11" fmla="*/ 294775 w 3295651"/>
                <a:gd name="connsiteY11" fmla="*/ 2101445 h 3295651"/>
                <a:gd name="connsiteX12" fmla="*/ 243899 w 3295651"/>
                <a:gd name="connsiteY12" fmla="*/ 2061464 h 3295651"/>
                <a:gd name="connsiteX13" fmla="*/ 249493 w 3295651"/>
                <a:gd name="connsiteY13" fmla="*/ 2083222 h 3295651"/>
                <a:gd name="connsiteX14" fmla="*/ 453797 w 3295651"/>
                <a:gd name="connsiteY14" fmla="*/ 2495409 h 3295651"/>
                <a:gd name="connsiteX15" fmla="*/ 523672 w 3295651"/>
                <a:gd name="connsiteY15" fmla="*/ 2579067 h 3295651"/>
                <a:gd name="connsiteX16" fmla="*/ 603916 w 3295651"/>
                <a:gd name="connsiteY16" fmla="*/ 2471759 h 3295651"/>
                <a:gd name="connsiteX17" fmla="*/ 677731 w 3295651"/>
                <a:gd name="connsiteY17" fmla="*/ 2350256 h 3295651"/>
                <a:gd name="connsiteX18" fmla="*/ 855593 w 3295651"/>
                <a:gd name="connsiteY18" fmla="*/ 1647827 h 3295651"/>
                <a:gd name="connsiteX19" fmla="*/ 789340 w 3295651"/>
                <a:gd name="connsiteY19" fmla="*/ 1209609 h 3295651"/>
                <a:gd name="connsiteX20" fmla="*/ 765819 w 3295651"/>
                <a:gd name="connsiteY20" fmla="*/ 1145344 h 3295651"/>
                <a:gd name="connsiteX21" fmla="*/ 673328 w 3295651"/>
                <a:gd name="connsiteY21" fmla="*/ 1186893 h 3295651"/>
                <a:gd name="connsiteX22" fmla="*/ 197779 w 3295651"/>
                <a:gd name="connsiteY22" fmla="*/ 1511702 h 3295651"/>
                <a:gd name="connsiteX23" fmla="*/ 190164 w 3295651"/>
                <a:gd name="connsiteY23" fmla="*/ 1519183 h 3295651"/>
                <a:gd name="connsiteX24" fmla="*/ 183668 w 3295651"/>
                <a:gd name="connsiteY24" fmla="*/ 1647826 h 3295651"/>
                <a:gd name="connsiteX25" fmla="*/ 190658 w 3295651"/>
                <a:gd name="connsiteY25" fmla="*/ 1786254 h 3295651"/>
                <a:gd name="connsiteX26" fmla="*/ 197779 w 3295651"/>
                <a:gd name="connsiteY26" fmla="*/ 1793249 h 3295651"/>
                <a:gd name="connsiteX27" fmla="*/ 673328 w 3295651"/>
                <a:gd name="connsiteY27" fmla="*/ 2118059 h 3295651"/>
                <a:gd name="connsiteX28" fmla="*/ 762897 w 3295651"/>
                <a:gd name="connsiteY28" fmla="*/ 2158295 h 3295651"/>
                <a:gd name="connsiteX29" fmla="*/ 789340 w 3295651"/>
                <a:gd name="connsiteY29" fmla="*/ 2086045 h 3295651"/>
                <a:gd name="connsiteX30" fmla="*/ 855593 w 3295651"/>
                <a:gd name="connsiteY30" fmla="*/ 1647827 h 3295651"/>
                <a:gd name="connsiteX31" fmla="*/ 1553976 w 3295651"/>
                <a:gd name="connsiteY31" fmla="*/ 2526459 h 3295651"/>
                <a:gd name="connsiteX32" fmla="*/ 1432371 w 3295651"/>
                <a:gd name="connsiteY32" fmla="*/ 2521576 h 3295651"/>
                <a:gd name="connsiteX33" fmla="*/ 911236 w 3295651"/>
                <a:gd name="connsiteY33" fmla="*/ 2416235 h 3295651"/>
                <a:gd name="connsiteX34" fmla="*/ 850097 w 3295651"/>
                <a:gd name="connsiteY34" fmla="*/ 2393395 h 3295651"/>
                <a:gd name="connsiteX35" fmla="*/ 830884 w 3295651"/>
                <a:gd name="connsiteY35" fmla="*/ 2433279 h 3295651"/>
                <a:gd name="connsiteX36" fmla="*/ 653484 w 3295651"/>
                <a:gd name="connsiteY36" fmla="*/ 2695997 h 3295651"/>
                <a:gd name="connsiteX37" fmla="*/ 642663 w 3295651"/>
                <a:gd name="connsiteY37" fmla="*/ 2707904 h 3295651"/>
                <a:gd name="connsiteX38" fmla="*/ 771797 w 3295651"/>
                <a:gd name="connsiteY38" fmla="*/ 2821107 h 3295651"/>
                <a:gd name="connsiteX39" fmla="*/ 1525886 w 3295651"/>
                <a:gd name="connsiteY39" fmla="*/ 3106978 h 3295651"/>
                <a:gd name="connsiteX40" fmla="*/ 1553976 w 3295651"/>
                <a:gd name="connsiteY40" fmla="*/ 3108131 h 3295651"/>
                <a:gd name="connsiteX41" fmla="*/ 1553976 w 3295651"/>
                <a:gd name="connsiteY41" fmla="*/ 964224 h 3295651"/>
                <a:gd name="connsiteX42" fmla="*/ 1464365 w 3295651"/>
                <a:gd name="connsiteY42" fmla="*/ 967436 h 3295651"/>
                <a:gd name="connsiteX43" fmla="*/ 1031256 w 3295651"/>
                <a:gd name="connsiteY43" fmla="*/ 1045428 h 3295651"/>
                <a:gd name="connsiteX44" fmla="*/ 927581 w 3295651"/>
                <a:gd name="connsiteY44" fmla="*/ 1081027 h 3295651"/>
                <a:gd name="connsiteX45" fmla="*/ 955685 w 3295651"/>
                <a:gd name="connsiteY45" fmla="*/ 1157814 h 3295651"/>
                <a:gd name="connsiteX46" fmla="*/ 1029768 w 3295651"/>
                <a:gd name="connsiteY46" fmla="*/ 1647827 h 3295651"/>
                <a:gd name="connsiteX47" fmla="*/ 955685 w 3295651"/>
                <a:gd name="connsiteY47" fmla="*/ 2137840 h 3295651"/>
                <a:gd name="connsiteX48" fmla="*/ 924557 w 3295651"/>
                <a:gd name="connsiteY48" fmla="*/ 2222886 h 3295651"/>
                <a:gd name="connsiteX49" fmla="*/ 1031256 w 3295651"/>
                <a:gd name="connsiteY49" fmla="*/ 2259524 h 3295651"/>
                <a:gd name="connsiteX50" fmla="*/ 1464365 w 3295651"/>
                <a:gd name="connsiteY50" fmla="*/ 2337515 h 3295651"/>
                <a:gd name="connsiteX51" fmla="*/ 1553976 w 3295651"/>
                <a:gd name="connsiteY51" fmla="*/ 2340728 h 3295651"/>
                <a:gd name="connsiteX52" fmla="*/ 1553976 w 3295651"/>
                <a:gd name="connsiteY52" fmla="*/ 187520 h 3295651"/>
                <a:gd name="connsiteX53" fmla="*/ 1525886 w 3295651"/>
                <a:gd name="connsiteY53" fmla="*/ 188673 h 3295651"/>
                <a:gd name="connsiteX54" fmla="*/ 771797 w 3295651"/>
                <a:gd name="connsiteY54" fmla="*/ 474544 h 3295651"/>
                <a:gd name="connsiteX55" fmla="*/ 642661 w 3295651"/>
                <a:gd name="connsiteY55" fmla="*/ 587748 h 3295651"/>
                <a:gd name="connsiteX56" fmla="*/ 653484 w 3295651"/>
                <a:gd name="connsiteY56" fmla="*/ 599657 h 3295651"/>
                <a:gd name="connsiteX57" fmla="*/ 830884 w 3295651"/>
                <a:gd name="connsiteY57" fmla="*/ 862375 h 3295651"/>
                <a:gd name="connsiteX58" fmla="*/ 850096 w 3295651"/>
                <a:gd name="connsiteY58" fmla="*/ 902257 h 3295651"/>
                <a:gd name="connsiteX59" fmla="*/ 911236 w 3295651"/>
                <a:gd name="connsiteY59" fmla="*/ 879416 h 3295651"/>
                <a:gd name="connsiteX60" fmla="*/ 1432371 w 3295651"/>
                <a:gd name="connsiteY60" fmla="*/ 774075 h 3295651"/>
                <a:gd name="connsiteX61" fmla="*/ 1553976 w 3295651"/>
                <a:gd name="connsiteY61" fmla="*/ 769193 h 3295651"/>
                <a:gd name="connsiteX62" fmla="*/ 2363650 w 3295651"/>
                <a:gd name="connsiteY62" fmla="*/ 2202550 h 3295651"/>
                <a:gd name="connsiteX63" fmla="*/ 2339965 w 3295651"/>
                <a:gd name="connsiteY63" fmla="*/ 2137840 h 3295651"/>
                <a:gd name="connsiteX64" fmla="*/ 2265883 w 3295651"/>
                <a:gd name="connsiteY64" fmla="*/ 1647827 h 3295651"/>
                <a:gd name="connsiteX65" fmla="*/ 2339965 w 3295651"/>
                <a:gd name="connsiteY65" fmla="*/ 1157814 h 3295651"/>
                <a:gd name="connsiteX66" fmla="*/ 2360627 w 3295651"/>
                <a:gd name="connsiteY66" fmla="*/ 1101363 h 3295651"/>
                <a:gd name="connsiteX67" fmla="*/ 2197727 w 3295651"/>
                <a:gd name="connsiteY67" fmla="*/ 1045428 h 3295651"/>
                <a:gd name="connsiteX68" fmla="*/ 1764617 w 3295651"/>
                <a:gd name="connsiteY68" fmla="*/ 967436 h 3295651"/>
                <a:gd name="connsiteX69" fmla="*/ 1741675 w 3295651"/>
                <a:gd name="connsiteY69" fmla="*/ 966614 h 3295651"/>
                <a:gd name="connsiteX70" fmla="*/ 1741675 w 3295651"/>
                <a:gd name="connsiteY70" fmla="*/ 2338338 h 3295651"/>
                <a:gd name="connsiteX71" fmla="*/ 1764617 w 3295651"/>
                <a:gd name="connsiteY71" fmla="*/ 2337515 h 3295651"/>
                <a:gd name="connsiteX72" fmla="*/ 2197727 w 3295651"/>
                <a:gd name="connsiteY72" fmla="*/ 2259524 h 3295651"/>
                <a:gd name="connsiteX73" fmla="*/ 2652988 w 3295651"/>
                <a:gd name="connsiteY73" fmla="*/ 2707905 h 3295651"/>
                <a:gd name="connsiteX74" fmla="*/ 2642165 w 3295651"/>
                <a:gd name="connsiteY74" fmla="*/ 2695997 h 3295651"/>
                <a:gd name="connsiteX75" fmla="*/ 2464766 w 3295651"/>
                <a:gd name="connsiteY75" fmla="*/ 2433279 h 3295651"/>
                <a:gd name="connsiteX76" fmla="*/ 2435384 w 3295651"/>
                <a:gd name="connsiteY76" fmla="*/ 2372286 h 3295651"/>
                <a:gd name="connsiteX77" fmla="*/ 2317745 w 3295651"/>
                <a:gd name="connsiteY77" fmla="*/ 2416235 h 3295651"/>
                <a:gd name="connsiteX78" fmla="*/ 1796610 w 3295651"/>
                <a:gd name="connsiteY78" fmla="*/ 2521576 h 3295651"/>
                <a:gd name="connsiteX79" fmla="*/ 1741675 w 3295651"/>
                <a:gd name="connsiteY79" fmla="*/ 2523782 h 3295651"/>
                <a:gd name="connsiteX80" fmla="*/ 1741675 w 3295651"/>
                <a:gd name="connsiteY80" fmla="*/ 3108131 h 3295651"/>
                <a:gd name="connsiteX81" fmla="*/ 1769765 w 3295651"/>
                <a:gd name="connsiteY81" fmla="*/ 3106978 h 3295651"/>
                <a:gd name="connsiteX82" fmla="*/ 2523855 w 3295651"/>
                <a:gd name="connsiteY82" fmla="*/ 2821107 h 3295651"/>
                <a:gd name="connsiteX83" fmla="*/ 2652989 w 3295651"/>
                <a:gd name="connsiteY83" fmla="*/ 587748 h 3295651"/>
                <a:gd name="connsiteX84" fmla="*/ 2523855 w 3295651"/>
                <a:gd name="connsiteY84" fmla="*/ 474544 h 3295651"/>
                <a:gd name="connsiteX85" fmla="*/ 1769765 w 3295651"/>
                <a:gd name="connsiteY85" fmla="*/ 188673 h 3295651"/>
                <a:gd name="connsiteX86" fmla="*/ 1741675 w 3295651"/>
                <a:gd name="connsiteY86" fmla="*/ 187520 h 3295651"/>
                <a:gd name="connsiteX87" fmla="*/ 1741675 w 3295651"/>
                <a:gd name="connsiteY87" fmla="*/ 771870 h 3295651"/>
                <a:gd name="connsiteX88" fmla="*/ 1796610 w 3295651"/>
                <a:gd name="connsiteY88" fmla="*/ 774075 h 3295651"/>
                <a:gd name="connsiteX89" fmla="*/ 2317745 w 3295651"/>
                <a:gd name="connsiteY89" fmla="*/ 879416 h 3295651"/>
                <a:gd name="connsiteX90" fmla="*/ 2435385 w 3295651"/>
                <a:gd name="connsiteY90" fmla="*/ 923365 h 3295651"/>
                <a:gd name="connsiteX91" fmla="*/ 2464766 w 3295651"/>
                <a:gd name="connsiteY91" fmla="*/ 862375 h 3295651"/>
                <a:gd name="connsiteX92" fmla="*/ 2642165 w 3295651"/>
                <a:gd name="connsiteY92" fmla="*/ 599657 h 3295651"/>
                <a:gd name="connsiteX93" fmla="*/ 3068636 w 3295651"/>
                <a:gd name="connsiteY93" fmla="*/ 1995803 h 3295651"/>
                <a:gd name="connsiteX94" fmla="*/ 2934206 w 3295651"/>
                <a:gd name="connsiteY94" fmla="*/ 2101445 h 3295651"/>
                <a:gd name="connsiteX95" fmla="*/ 2638917 w 3295651"/>
                <a:gd name="connsiteY95" fmla="*/ 2281936 h 3295651"/>
                <a:gd name="connsiteX96" fmla="*/ 2607257 w 3295651"/>
                <a:gd name="connsiteY96" fmla="*/ 2296639 h 3295651"/>
                <a:gd name="connsiteX97" fmla="*/ 2629945 w 3295651"/>
                <a:gd name="connsiteY97" fmla="*/ 2343737 h 3295651"/>
                <a:gd name="connsiteX98" fmla="*/ 2703075 w 3295651"/>
                <a:gd name="connsiteY98" fmla="*/ 2464112 h 3295651"/>
                <a:gd name="connsiteX99" fmla="*/ 2780979 w 3295651"/>
                <a:gd name="connsiteY99" fmla="*/ 2568292 h 3295651"/>
                <a:gd name="connsiteX100" fmla="*/ 2841854 w 3295651"/>
                <a:gd name="connsiteY100" fmla="*/ 2495409 h 3295651"/>
                <a:gd name="connsiteX101" fmla="*/ 3046158 w 3295651"/>
                <a:gd name="connsiteY101" fmla="*/ 2083222 h 3295651"/>
                <a:gd name="connsiteX102" fmla="*/ 3068636 w 3295651"/>
                <a:gd name="connsiteY102" fmla="*/ 1299849 h 3295651"/>
                <a:gd name="connsiteX103" fmla="*/ 3046158 w 3295651"/>
                <a:gd name="connsiteY103" fmla="*/ 1212430 h 3295651"/>
                <a:gd name="connsiteX104" fmla="*/ 2841854 w 3295651"/>
                <a:gd name="connsiteY104" fmla="*/ 800243 h 3295651"/>
                <a:gd name="connsiteX105" fmla="*/ 2780980 w 3295651"/>
                <a:gd name="connsiteY105" fmla="*/ 727361 h 3295651"/>
                <a:gd name="connsiteX106" fmla="*/ 2703075 w 3295651"/>
                <a:gd name="connsiteY106" fmla="*/ 831542 h 3295651"/>
                <a:gd name="connsiteX107" fmla="*/ 2629945 w 3295651"/>
                <a:gd name="connsiteY107" fmla="*/ 951917 h 3295651"/>
                <a:gd name="connsiteX108" fmla="*/ 2607258 w 3295651"/>
                <a:gd name="connsiteY108" fmla="*/ 999013 h 3295651"/>
                <a:gd name="connsiteX109" fmla="*/ 2638917 w 3295651"/>
                <a:gd name="connsiteY109" fmla="*/ 1013716 h 3295651"/>
                <a:gd name="connsiteX110" fmla="*/ 2934206 w 3295651"/>
                <a:gd name="connsiteY110" fmla="*/ 1194206 h 3295651"/>
                <a:gd name="connsiteX111" fmla="*/ 3111984 w 3295651"/>
                <a:gd name="connsiteY111" fmla="*/ 1647826 h 3295651"/>
                <a:gd name="connsiteX112" fmla="*/ 3108967 w 3295651"/>
                <a:gd name="connsiteY112" fmla="*/ 1588083 h 3295651"/>
                <a:gd name="connsiteX113" fmla="*/ 3031205 w 3295651"/>
                <a:gd name="connsiteY113" fmla="*/ 1511702 h 3295651"/>
                <a:gd name="connsiteX114" fmla="*/ 2555656 w 3295651"/>
                <a:gd name="connsiteY114" fmla="*/ 1186893 h 3295651"/>
                <a:gd name="connsiteX115" fmla="*/ 2532914 w 3295651"/>
                <a:gd name="connsiteY115" fmla="*/ 1176677 h 3295651"/>
                <a:gd name="connsiteX116" fmla="*/ 2519372 w 3295651"/>
                <a:gd name="connsiteY116" fmla="*/ 1213676 h 3295651"/>
                <a:gd name="connsiteX117" fmla="*/ 2453735 w 3295651"/>
                <a:gd name="connsiteY117" fmla="*/ 1647827 h 3295651"/>
                <a:gd name="connsiteX118" fmla="*/ 2519372 w 3295651"/>
                <a:gd name="connsiteY118" fmla="*/ 2081978 h 3295651"/>
                <a:gd name="connsiteX119" fmla="*/ 2535836 w 3295651"/>
                <a:gd name="connsiteY119" fmla="*/ 2126962 h 3295651"/>
                <a:gd name="connsiteX120" fmla="*/ 2555656 w 3295651"/>
                <a:gd name="connsiteY120" fmla="*/ 2118059 h 3295651"/>
                <a:gd name="connsiteX121" fmla="*/ 3031205 w 3295651"/>
                <a:gd name="connsiteY121" fmla="*/ 1793249 h 3295651"/>
                <a:gd name="connsiteX122" fmla="*/ 3108473 w 3295651"/>
                <a:gd name="connsiteY122" fmla="*/ 1717354 h 3295651"/>
                <a:gd name="connsiteX123" fmla="*/ 3295651 w 3295651"/>
                <a:gd name="connsiteY123" fmla="*/ 1647826 h 3295651"/>
                <a:gd name="connsiteX124" fmla="*/ 2919368 w 3295651"/>
                <a:gd name="connsiteY124" fmla="*/ 2695996 h 3295651"/>
                <a:gd name="connsiteX125" fmla="*/ 2838724 w 3295651"/>
                <a:gd name="connsiteY125" fmla="*/ 2784726 h 3295651"/>
                <a:gd name="connsiteX126" fmla="*/ 2813013 w 3295651"/>
                <a:gd name="connsiteY126" fmla="*/ 2813016 h 3295651"/>
                <a:gd name="connsiteX127" fmla="*/ 2780766 w 3295651"/>
                <a:gd name="connsiteY127" fmla="*/ 2842324 h 3295651"/>
                <a:gd name="connsiteX128" fmla="*/ 2780765 w 3295651"/>
                <a:gd name="connsiteY128" fmla="*/ 2842324 h 3295651"/>
                <a:gd name="connsiteX129" fmla="*/ 2695995 w 3295651"/>
                <a:gd name="connsiteY129" fmla="*/ 2919368 h 3295651"/>
                <a:gd name="connsiteX130" fmla="*/ 1647826 w 3295651"/>
                <a:gd name="connsiteY130" fmla="*/ 3295651 h 3295651"/>
                <a:gd name="connsiteX131" fmla="*/ 599656 w 3295651"/>
                <a:gd name="connsiteY131" fmla="*/ 2919368 h 3295651"/>
                <a:gd name="connsiteX132" fmla="*/ 514885 w 3295651"/>
                <a:gd name="connsiteY132" fmla="*/ 2842323 h 3295651"/>
                <a:gd name="connsiteX133" fmla="*/ 514884 w 3295651"/>
                <a:gd name="connsiteY133" fmla="*/ 2842324 h 3295651"/>
                <a:gd name="connsiteX134" fmla="*/ 482637 w 3295651"/>
                <a:gd name="connsiteY134" fmla="*/ 2813016 h 3295651"/>
                <a:gd name="connsiteX135" fmla="*/ 394798 w 3295651"/>
                <a:gd name="connsiteY135" fmla="*/ 2716368 h 3295651"/>
                <a:gd name="connsiteX136" fmla="*/ 394799 w 3295651"/>
                <a:gd name="connsiteY136" fmla="*/ 2716367 h 3295651"/>
                <a:gd name="connsiteX137" fmla="*/ 376284 w 3295651"/>
                <a:gd name="connsiteY137" fmla="*/ 2695996 h 3295651"/>
                <a:gd name="connsiteX138" fmla="*/ 0 w 3295651"/>
                <a:gd name="connsiteY138" fmla="*/ 1647826 h 3295651"/>
                <a:gd name="connsiteX139" fmla="*/ 1647826 w 3295651"/>
                <a:gd name="connsiteY139" fmla="*/ 0 h 3295651"/>
                <a:gd name="connsiteX140" fmla="*/ 3295651 w 3295651"/>
                <a:gd name="connsiteY140" fmla="*/ 1647826 h 329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3295651" h="3295651">
                  <a:moveTo>
                    <a:pt x="688598" y="967956"/>
                  </a:moveTo>
                  <a:lnTo>
                    <a:pt x="677731" y="945398"/>
                  </a:lnTo>
                  <a:cubicBezTo>
                    <a:pt x="655045" y="903637"/>
                    <a:pt x="630399" y="863095"/>
                    <a:pt x="603916" y="823895"/>
                  </a:cubicBezTo>
                  <a:lnTo>
                    <a:pt x="523671" y="716585"/>
                  </a:lnTo>
                  <a:lnTo>
                    <a:pt x="453797" y="800243"/>
                  </a:lnTo>
                  <a:cubicBezTo>
                    <a:pt x="365343" y="924628"/>
                    <a:pt x="295838" y="1063427"/>
                    <a:pt x="249493" y="1212430"/>
                  </a:cubicBezTo>
                  <a:lnTo>
                    <a:pt x="243899" y="1234188"/>
                  </a:lnTo>
                  <a:lnTo>
                    <a:pt x="294775" y="1194206"/>
                  </a:lnTo>
                  <a:cubicBezTo>
                    <a:pt x="388426" y="1126827"/>
                    <a:pt x="487088" y="1066422"/>
                    <a:pt x="590064" y="1013716"/>
                  </a:cubicBezTo>
                  <a:close/>
                  <a:moveTo>
                    <a:pt x="688599" y="2327695"/>
                  </a:moveTo>
                  <a:lnTo>
                    <a:pt x="590064" y="2281936"/>
                  </a:lnTo>
                  <a:cubicBezTo>
                    <a:pt x="487088" y="2229229"/>
                    <a:pt x="388426" y="2168824"/>
                    <a:pt x="294775" y="2101445"/>
                  </a:cubicBezTo>
                  <a:lnTo>
                    <a:pt x="243899" y="2061464"/>
                  </a:lnTo>
                  <a:lnTo>
                    <a:pt x="249493" y="2083222"/>
                  </a:lnTo>
                  <a:cubicBezTo>
                    <a:pt x="295838" y="2232225"/>
                    <a:pt x="365343" y="2371024"/>
                    <a:pt x="453797" y="2495409"/>
                  </a:cubicBezTo>
                  <a:lnTo>
                    <a:pt x="523672" y="2579067"/>
                  </a:lnTo>
                  <a:lnTo>
                    <a:pt x="603916" y="2471759"/>
                  </a:lnTo>
                  <a:cubicBezTo>
                    <a:pt x="630399" y="2432559"/>
                    <a:pt x="655045" y="2392017"/>
                    <a:pt x="677731" y="2350256"/>
                  </a:cubicBezTo>
                  <a:close/>
                  <a:moveTo>
                    <a:pt x="855593" y="1647827"/>
                  </a:moveTo>
                  <a:cubicBezTo>
                    <a:pt x="855593" y="1495225"/>
                    <a:pt x="832397" y="1348042"/>
                    <a:pt x="789340" y="1209609"/>
                  </a:cubicBezTo>
                  <a:lnTo>
                    <a:pt x="765819" y="1145344"/>
                  </a:lnTo>
                  <a:lnTo>
                    <a:pt x="673328" y="1186893"/>
                  </a:lnTo>
                  <a:cubicBezTo>
                    <a:pt x="501793" y="1273451"/>
                    <a:pt x="342152" y="1382936"/>
                    <a:pt x="197779" y="1511702"/>
                  </a:cubicBezTo>
                  <a:lnTo>
                    <a:pt x="190164" y="1519183"/>
                  </a:lnTo>
                  <a:lnTo>
                    <a:pt x="183668" y="1647826"/>
                  </a:lnTo>
                  <a:lnTo>
                    <a:pt x="190658" y="1786254"/>
                  </a:lnTo>
                  <a:lnTo>
                    <a:pt x="197779" y="1793249"/>
                  </a:lnTo>
                  <a:cubicBezTo>
                    <a:pt x="342152" y="1922016"/>
                    <a:pt x="501793" y="2031501"/>
                    <a:pt x="673328" y="2118059"/>
                  </a:cubicBezTo>
                  <a:lnTo>
                    <a:pt x="762897" y="2158295"/>
                  </a:lnTo>
                  <a:lnTo>
                    <a:pt x="789340" y="2086045"/>
                  </a:lnTo>
                  <a:cubicBezTo>
                    <a:pt x="832397" y="1947612"/>
                    <a:pt x="855593" y="1800428"/>
                    <a:pt x="855593" y="1647827"/>
                  </a:cubicBezTo>
                  <a:close/>
                  <a:moveTo>
                    <a:pt x="1553976" y="2526459"/>
                  </a:moveTo>
                  <a:lnTo>
                    <a:pt x="1432371" y="2521576"/>
                  </a:lnTo>
                  <a:cubicBezTo>
                    <a:pt x="1252092" y="2507042"/>
                    <a:pt x="1077596" y="2471114"/>
                    <a:pt x="911236" y="2416235"/>
                  </a:cubicBezTo>
                  <a:lnTo>
                    <a:pt x="850097" y="2393395"/>
                  </a:lnTo>
                  <a:lnTo>
                    <a:pt x="830884" y="2433279"/>
                  </a:lnTo>
                  <a:cubicBezTo>
                    <a:pt x="780149" y="2526673"/>
                    <a:pt x="720648" y="2614614"/>
                    <a:pt x="653484" y="2695997"/>
                  </a:cubicBezTo>
                  <a:lnTo>
                    <a:pt x="642663" y="2707904"/>
                  </a:lnTo>
                  <a:lnTo>
                    <a:pt x="771797" y="2821107"/>
                  </a:lnTo>
                  <a:cubicBezTo>
                    <a:pt x="985545" y="2980960"/>
                    <a:pt x="1244430" y="3083773"/>
                    <a:pt x="1525886" y="3106978"/>
                  </a:cubicBezTo>
                  <a:lnTo>
                    <a:pt x="1553976" y="3108131"/>
                  </a:lnTo>
                  <a:close/>
                  <a:moveTo>
                    <a:pt x="1553976" y="964224"/>
                  </a:moveTo>
                  <a:lnTo>
                    <a:pt x="1464365" y="967436"/>
                  </a:lnTo>
                  <a:cubicBezTo>
                    <a:pt x="1315520" y="978143"/>
                    <a:pt x="1170675" y="1004653"/>
                    <a:pt x="1031256" y="1045428"/>
                  </a:cubicBezTo>
                  <a:lnTo>
                    <a:pt x="927581" y="1081027"/>
                  </a:lnTo>
                  <a:lnTo>
                    <a:pt x="955685" y="1157814"/>
                  </a:lnTo>
                  <a:cubicBezTo>
                    <a:pt x="1003831" y="1312609"/>
                    <a:pt x="1029768" y="1477189"/>
                    <a:pt x="1029768" y="1647827"/>
                  </a:cubicBezTo>
                  <a:cubicBezTo>
                    <a:pt x="1029768" y="1818465"/>
                    <a:pt x="1003831" y="1983045"/>
                    <a:pt x="955685" y="2137840"/>
                  </a:cubicBezTo>
                  <a:lnTo>
                    <a:pt x="924557" y="2222886"/>
                  </a:lnTo>
                  <a:lnTo>
                    <a:pt x="1031256" y="2259524"/>
                  </a:lnTo>
                  <a:cubicBezTo>
                    <a:pt x="1170675" y="2300299"/>
                    <a:pt x="1315520" y="2326809"/>
                    <a:pt x="1464365" y="2337515"/>
                  </a:cubicBezTo>
                  <a:lnTo>
                    <a:pt x="1553976" y="2340728"/>
                  </a:lnTo>
                  <a:close/>
                  <a:moveTo>
                    <a:pt x="1553976" y="187520"/>
                  </a:moveTo>
                  <a:lnTo>
                    <a:pt x="1525886" y="188673"/>
                  </a:lnTo>
                  <a:cubicBezTo>
                    <a:pt x="1244430" y="211878"/>
                    <a:pt x="985545" y="314691"/>
                    <a:pt x="771797" y="474544"/>
                  </a:cubicBezTo>
                  <a:lnTo>
                    <a:pt x="642661" y="587748"/>
                  </a:lnTo>
                  <a:lnTo>
                    <a:pt x="653484" y="599657"/>
                  </a:lnTo>
                  <a:cubicBezTo>
                    <a:pt x="720648" y="681040"/>
                    <a:pt x="780149" y="768981"/>
                    <a:pt x="830884" y="862375"/>
                  </a:cubicBezTo>
                  <a:lnTo>
                    <a:pt x="850096" y="902257"/>
                  </a:lnTo>
                  <a:lnTo>
                    <a:pt x="911236" y="879416"/>
                  </a:lnTo>
                  <a:cubicBezTo>
                    <a:pt x="1077596" y="824537"/>
                    <a:pt x="1252092" y="788610"/>
                    <a:pt x="1432371" y="774075"/>
                  </a:cubicBezTo>
                  <a:lnTo>
                    <a:pt x="1553976" y="769193"/>
                  </a:lnTo>
                  <a:close/>
                  <a:moveTo>
                    <a:pt x="2363650" y="2202550"/>
                  </a:moveTo>
                  <a:lnTo>
                    <a:pt x="2339965" y="2137840"/>
                  </a:lnTo>
                  <a:cubicBezTo>
                    <a:pt x="2291819" y="1983045"/>
                    <a:pt x="2265883" y="1818465"/>
                    <a:pt x="2265883" y="1647827"/>
                  </a:cubicBezTo>
                  <a:cubicBezTo>
                    <a:pt x="2265883" y="1477189"/>
                    <a:pt x="2291819" y="1312609"/>
                    <a:pt x="2339965" y="1157814"/>
                  </a:cubicBezTo>
                  <a:lnTo>
                    <a:pt x="2360627" y="1101363"/>
                  </a:lnTo>
                  <a:lnTo>
                    <a:pt x="2197727" y="1045428"/>
                  </a:lnTo>
                  <a:cubicBezTo>
                    <a:pt x="2058307" y="1004653"/>
                    <a:pt x="1913463" y="978143"/>
                    <a:pt x="1764617" y="967436"/>
                  </a:cubicBezTo>
                  <a:lnTo>
                    <a:pt x="1741675" y="966614"/>
                  </a:lnTo>
                  <a:lnTo>
                    <a:pt x="1741675" y="2338338"/>
                  </a:lnTo>
                  <a:lnTo>
                    <a:pt x="1764617" y="2337515"/>
                  </a:lnTo>
                  <a:cubicBezTo>
                    <a:pt x="1913463" y="2326809"/>
                    <a:pt x="2058307" y="2300299"/>
                    <a:pt x="2197727" y="2259524"/>
                  </a:cubicBezTo>
                  <a:close/>
                  <a:moveTo>
                    <a:pt x="2652988" y="2707905"/>
                  </a:moveTo>
                  <a:lnTo>
                    <a:pt x="2642165" y="2695997"/>
                  </a:lnTo>
                  <a:cubicBezTo>
                    <a:pt x="2575002" y="2614614"/>
                    <a:pt x="2515501" y="2526673"/>
                    <a:pt x="2464766" y="2433279"/>
                  </a:cubicBezTo>
                  <a:lnTo>
                    <a:pt x="2435384" y="2372286"/>
                  </a:lnTo>
                  <a:lnTo>
                    <a:pt x="2317745" y="2416235"/>
                  </a:lnTo>
                  <a:cubicBezTo>
                    <a:pt x="2151385" y="2471114"/>
                    <a:pt x="1976889" y="2507042"/>
                    <a:pt x="1796610" y="2521576"/>
                  </a:cubicBezTo>
                  <a:lnTo>
                    <a:pt x="1741675" y="2523782"/>
                  </a:lnTo>
                  <a:lnTo>
                    <a:pt x="1741675" y="3108131"/>
                  </a:lnTo>
                  <a:lnTo>
                    <a:pt x="1769765" y="3106978"/>
                  </a:lnTo>
                  <a:cubicBezTo>
                    <a:pt x="2051221" y="3083773"/>
                    <a:pt x="2310106" y="2980960"/>
                    <a:pt x="2523855" y="2821107"/>
                  </a:cubicBezTo>
                  <a:close/>
                  <a:moveTo>
                    <a:pt x="2652989" y="587748"/>
                  </a:moveTo>
                  <a:lnTo>
                    <a:pt x="2523855" y="474544"/>
                  </a:lnTo>
                  <a:cubicBezTo>
                    <a:pt x="2310106" y="314691"/>
                    <a:pt x="2051221" y="211878"/>
                    <a:pt x="1769765" y="188673"/>
                  </a:cubicBezTo>
                  <a:lnTo>
                    <a:pt x="1741675" y="187520"/>
                  </a:lnTo>
                  <a:lnTo>
                    <a:pt x="1741675" y="771870"/>
                  </a:lnTo>
                  <a:lnTo>
                    <a:pt x="1796610" y="774075"/>
                  </a:lnTo>
                  <a:cubicBezTo>
                    <a:pt x="1976889" y="788610"/>
                    <a:pt x="2151385" y="824537"/>
                    <a:pt x="2317745" y="879416"/>
                  </a:cubicBezTo>
                  <a:lnTo>
                    <a:pt x="2435385" y="923365"/>
                  </a:lnTo>
                  <a:lnTo>
                    <a:pt x="2464766" y="862375"/>
                  </a:lnTo>
                  <a:cubicBezTo>
                    <a:pt x="2515501" y="768981"/>
                    <a:pt x="2575002" y="681040"/>
                    <a:pt x="2642165" y="599657"/>
                  </a:cubicBezTo>
                  <a:close/>
                  <a:moveTo>
                    <a:pt x="3068636" y="1995803"/>
                  </a:moveTo>
                  <a:lnTo>
                    <a:pt x="2934206" y="2101445"/>
                  </a:lnTo>
                  <a:cubicBezTo>
                    <a:pt x="2840555" y="2168824"/>
                    <a:pt x="2741893" y="2229229"/>
                    <a:pt x="2638917" y="2281936"/>
                  </a:cubicBezTo>
                  <a:lnTo>
                    <a:pt x="2607257" y="2296639"/>
                  </a:lnTo>
                  <a:lnTo>
                    <a:pt x="2629945" y="2343737"/>
                  </a:lnTo>
                  <a:cubicBezTo>
                    <a:pt x="2652421" y="2385111"/>
                    <a:pt x="2676838" y="2425276"/>
                    <a:pt x="2703075" y="2464112"/>
                  </a:cubicBezTo>
                  <a:lnTo>
                    <a:pt x="2780979" y="2568292"/>
                  </a:lnTo>
                  <a:lnTo>
                    <a:pt x="2841854" y="2495409"/>
                  </a:lnTo>
                  <a:cubicBezTo>
                    <a:pt x="2930308" y="2371024"/>
                    <a:pt x="2999813" y="2232225"/>
                    <a:pt x="3046158" y="2083222"/>
                  </a:cubicBezTo>
                  <a:close/>
                  <a:moveTo>
                    <a:pt x="3068636" y="1299849"/>
                  </a:moveTo>
                  <a:lnTo>
                    <a:pt x="3046158" y="1212430"/>
                  </a:lnTo>
                  <a:cubicBezTo>
                    <a:pt x="2999813" y="1063427"/>
                    <a:pt x="2930308" y="924628"/>
                    <a:pt x="2841854" y="800243"/>
                  </a:cubicBezTo>
                  <a:lnTo>
                    <a:pt x="2780980" y="727361"/>
                  </a:lnTo>
                  <a:lnTo>
                    <a:pt x="2703075" y="831542"/>
                  </a:lnTo>
                  <a:cubicBezTo>
                    <a:pt x="2676838" y="870377"/>
                    <a:pt x="2652421" y="910543"/>
                    <a:pt x="2629945" y="951917"/>
                  </a:cubicBezTo>
                  <a:lnTo>
                    <a:pt x="2607258" y="999013"/>
                  </a:lnTo>
                  <a:lnTo>
                    <a:pt x="2638917" y="1013716"/>
                  </a:lnTo>
                  <a:cubicBezTo>
                    <a:pt x="2741893" y="1066422"/>
                    <a:pt x="2840555" y="1126827"/>
                    <a:pt x="2934206" y="1194206"/>
                  </a:cubicBezTo>
                  <a:close/>
                  <a:moveTo>
                    <a:pt x="3111984" y="1647826"/>
                  </a:moveTo>
                  <a:lnTo>
                    <a:pt x="3108967" y="1588083"/>
                  </a:lnTo>
                  <a:lnTo>
                    <a:pt x="3031205" y="1511702"/>
                  </a:lnTo>
                  <a:cubicBezTo>
                    <a:pt x="2886832" y="1382936"/>
                    <a:pt x="2727191" y="1273451"/>
                    <a:pt x="2555656" y="1186893"/>
                  </a:cubicBezTo>
                  <a:lnTo>
                    <a:pt x="2532914" y="1176677"/>
                  </a:lnTo>
                  <a:lnTo>
                    <a:pt x="2519372" y="1213676"/>
                  </a:lnTo>
                  <a:cubicBezTo>
                    <a:pt x="2476715" y="1350824"/>
                    <a:pt x="2453735" y="1496642"/>
                    <a:pt x="2453735" y="1647827"/>
                  </a:cubicBezTo>
                  <a:cubicBezTo>
                    <a:pt x="2453735" y="1799012"/>
                    <a:pt x="2476715" y="1944830"/>
                    <a:pt x="2519372" y="2081978"/>
                  </a:cubicBezTo>
                  <a:lnTo>
                    <a:pt x="2535836" y="2126962"/>
                  </a:lnTo>
                  <a:lnTo>
                    <a:pt x="2555656" y="2118059"/>
                  </a:lnTo>
                  <a:cubicBezTo>
                    <a:pt x="2727191" y="2031501"/>
                    <a:pt x="2886832" y="1922016"/>
                    <a:pt x="3031205" y="1793249"/>
                  </a:cubicBezTo>
                  <a:lnTo>
                    <a:pt x="3108473" y="1717354"/>
                  </a:lnTo>
                  <a:close/>
                  <a:moveTo>
                    <a:pt x="3295651" y="1647826"/>
                  </a:moveTo>
                  <a:cubicBezTo>
                    <a:pt x="3295651" y="2045981"/>
                    <a:pt x="3154439" y="2411154"/>
                    <a:pt x="2919368" y="2695996"/>
                  </a:cubicBezTo>
                  <a:lnTo>
                    <a:pt x="2838724" y="2784726"/>
                  </a:lnTo>
                  <a:lnTo>
                    <a:pt x="2813013" y="2813016"/>
                  </a:lnTo>
                  <a:lnTo>
                    <a:pt x="2780766" y="2842324"/>
                  </a:lnTo>
                  <a:lnTo>
                    <a:pt x="2780765" y="2842324"/>
                  </a:lnTo>
                  <a:lnTo>
                    <a:pt x="2695995" y="2919368"/>
                  </a:lnTo>
                  <a:cubicBezTo>
                    <a:pt x="2411154" y="3154440"/>
                    <a:pt x="2045981" y="3295651"/>
                    <a:pt x="1647826" y="3295651"/>
                  </a:cubicBezTo>
                  <a:cubicBezTo>
                    <a:pt x="1249671" y="3295651"/>
                    <a:pt x="884497" y="3154440"/>
                    <a:pt x="599656" y="2919368"/>
                  </a:cubicBezTo>
                  <a:lnTo>
                    <a:pt x="514885" y="2842323"/>
                  </a:lnTo>
                  <a:lnTo>
                    <a:pt x="514884" y="2842324"/>
                  </a:lnTo>
                  <a:lnTo>
                    <a:pt x="482637" y="2813016"/>
                  </a:lnTo>
                  <a:lnTo>
                    <a:pt x="394798" y="2716368"/>
                  </a:lnTo>
                  <a:lnTo>
                    <a:pt x="394799" y="2716367"/>
                  </a:lnTo>
                  <a:lnTo>
                    <a:pt x="376284" y="2695996"/>
                  </a:lnTo>
                  <a:cubicBezTo>
                    <a:pt x="141212" y="2411154"/>
                    <a:pt x="0" y="2045981"/>
                    <a:pt x="0" y="1647826"/>
                  </a:cubicBezTo>
                  <a:cubicBezTo>
                    <a:pt x="0" y="737756"/>
                    <a:pt x="737757" y="0"/>
                    <a:pt x="1647826" y="0"/>
                  </a:cubicBezTo>
                  <a:cubicBezTo>
                    <a:pt x="2557895" y="0"/>
                    <a:pt x="3295651" y="737756"/>
                    <a:pt x="3295651" y="1647826"/>
                  </a:cubicBezTo>
                  <a:close/>
                </a:path>
              </a:pathLst>
            </a:custGeom>
            <a:solidFill>
              <a:schemeClr val="tx1"/>
            </a:solidFill>
            <a:ln w="1079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304">
                <a:defRPr/>
              </a:pPr>
              <a:endParaRPr lang="en-US" sz="1071" kern="0">
                <a:solidFill>
                  <a:srgbClr val="353535"/>
                </a:solidFill>
                <a:latin typeface="Segoe UI Semilight"/>
              </a:endParaRPr>
            </a:p>
          </p:txBody>
        </p:sp>
      </p:grp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F7688B24-CF01-4229-97C5-0811E131E3B4}"/>
              </a:ext>
            </a:extLst>
          </p:cNvPr>
          <p:cNvSpPr/>
          <p:nvPr/>
        </p:nvSpPr>
        <p:spPr bwMode="auto">
          <a:xfrm>
            <a:off x="5472978" y="3248671"/>
            <a:ext cx="1025247" cy="2167840"/>
          </a:xfrm>
          <a:custGeom>
            <a:avLst/>
            <a:gdLst>
              <a:gd name="connsiteX0" fmla="*/ 1005235 w 1005235"/>
              <a:gd name="connsiteY0" fmla="*/ 0 h 2125526"/>
              <a:gd name="connsiteX1" fmla="*/ 0 w 1005235"/>
              <a:gd name="connsiteY1" fmla="*/ 0 h 2125526"/>
              <a:gd name="connsiteX2" fmla="*/ 0 w 1005235"/>
              <a:gd name="connsiteY2" fmla="*/ 2125526 h 2125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5235" h="2125526">
                <a:moveTo>
                  <a:pt x="1005235" y="0"/>
                </a:moveTo>
                <a:lnTo>
                  <a:pt x="0" y="0"/>
                </a:lnTo>
                <a:lnTo>
                  <a:pt x="0" y="2125526"/>
                </a:lnTo>
              </a:path>
            </a:pathLst>
          </a:custGeom>
          <a:noFill/>
          <a:ln w="3175" cap="flat">
            <a:solidFill>
              <a:schemeClr val="tx1">
                <a:lumMod val="75000"/>
              </a:schemeClr>
            </a:solidFill>
            <a:prstDash val="solid"/>
            <a:miter lim="800000"/>
            <a:headEnd type="none" w="lg" len="med"/>
            <a:tailEnd type="none" w="lg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304"/>
            <a:endParaRPr lang="en-US" sz="1836">
              <a:solidFill>
                <a:srgbClr val="FFFFFF"/>
              </a:solidFill>
              <a:latin typeface="Segoe UI Semilight"/>
            </a:endParaRPr>
          </a:p>
        </p:txBody>
      </p:sp>
      <p:sp>
        <p:nvSpPr>
          <p:cNvPr id="594" name="TextBox 593">
            <a:extLst>
              <a:ext uri="{FF2B5EF4-FFF2-40B4-BE49-F238E27FC236}">
                <a16:creationId xmlns:a16="http://schemas.microsoft.com/office/drawing/2014/main" id="{130E20AB-F2B8-461C-87E7-0A334E6A268E}"/>
              </a:ext>
            </a:extLst>
          </p:cNvPr>
          <p:cNvSpPr txBox="1"/>
          <p:nvPr/>
        </p:nvSpPr>
        <p:spPr>
          <a:xfrm>
            <a:off x="5177194" y="5375304"/>
            <a:ext cx="589671" cy="230457"/>
          </a:xfrm>
          <a:prstGeom prst="rect">
            <a:avLst/>
          </a:prstGeom>
          <a:solidFill>
            <a:srgbClr val="505050"/>
          </a:solidFill>
          <a:ln>
            <a:noFill/>
          </a:ln>
        </p:spPr>
        <p:txBody>
          <a:bodyPr wrap="square" lIns="46630" tIns="0" rIns="0" bIns="0" rtlCol="0">
            <a:spAutoFit/>
          </a:bodyPr>
          <a:lstStyle/>
          <a:p>
            <a:pPr algn="ctr" defTabSz="932597">
              <a:lnSpc>
                <a:spcPct val="90000"/>
              </a:lnSpc>
              <a:spcAft>
                <a:spcPts val="612"/>
              </a:spcAft>
            </a:pPr>
            <a:r>
              <a:rPr lang="en-US" sz="816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Skype for Business</a:t>
            </a:r>
          </a:p>
        </p:txBody>
      </p:sp>
      <p:sp>
        <p:nvSpPr>
          <p:cNvPr id="596" name="Oval 595">
            <a:extLst>
              <a:ext uri="{FF2B5EF4-FFF2-40B4-BE49-F238E27FC236}">
                <a16:creationId xmlns:a16="http://schemas.microsoft.com/office/drawing/2014/main" id="{A2CD193A-1512-4343-B858-50C3E7319CEC}"/>
              </a:ext>
            </a:extLst>
          </p:cNvPr>
          <p:cNvSpPr/>
          <p:nvPr/>
        </p:nvSpPr>
        <p:spPr bwMode="auto">
          <a:xfrm>
            <a:off x="5259780" y="4893562"/>
            <a:ext cx="424498" cy="424498"/>
          </a:xfrm>
          <a:prstGeom prst="ellipse">
            <a:avLst/>
          </a:prstGeom>
          <a:solidFill>
            <a:schemeClr val="tx1"/>
          </a:solidFill>
          <a:ln w="9525" cap="flat">
            <a:noFill/>
            <a:prstDash val="sysDash"/>
            <a:miter lim="800000"/>
            <a:headEnd type="none" w="lg" len="med"/>
            <a:tailEnd type="none" w="lg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51304"/>
            <a:endParaRPr lang="en-US" sz="1836" dirty="0">
              <a:solidFill>
                <a:srgbClr val="FFFFFF"/>
              </a:solidFill>
              <a:latin typeface="Segoe UI Semilight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181F20D8-7CA2-41DA-B502-DB28BF1089BD}"/>
              </a:ext>
            </a:extLst>
          </p:cNvPr>
          <p:cNvGrpSpPr/>
          <p:nvPr/>
        </p:nvGrpSpPr>
        <p:grpSpPr>
          <a:xfrm>
            <a:off x="5177194" y="4146831"/>
            <a:ext cx="589671" cy="596970"/>
            <a:chOff x="5075277" y="4065890"/>
            <a:chExt cx="578161" cy="585318"/>
          </a:xfrm>
        </p:grpSpPr>
        <p:sp>
          <p:nvSpPr>
            <p:cNvPr id="589" name="TextBox 588">
              <a:extLst>
                <a:ext uri="{FF2B5EF4-FFF2-40B4-BE49-F238E27FC236}">
                  <a16:creationId xmlns:a16="http://schemas.microsoft.com/office/drawing/2014/main" id="{6C53759B-7B18-4BF4-82D2-FDC0F19D447E}"/>
                </a:ext>
              </a:extLst>
            </p:cNvPr>
            <p:cNvSpPr txBox="1"/>
            <p:nvPr/>
          </p:nvSpPr>
          <p:spPr>
            <a:xfrm>
              <a:off x="5075277" y="4538228"/>
              <a:ext cx="578161" cy="112980"/>
            </a:xfrm>
            <a:prstGeom prst="rect">
              <a:avLst/>
            </a:prstGeom>
            <a:solidFill>
              <a:srgbClr val="505050"/>
            </a:solidFill>
            <a:ln>
              <a:noFill/>
            </a:ln>
          </p:spPr>
          <p:txBody>
            <a:bodyPr wrap="square" lIns="46630" tIns="0" rIns="0" bIns="0" rtlCol="0">
              <a:spAutoFit/>
            </a:bodyPr>
            <a:lstStyle/>
            <a:p>
              <a:pPr algn="ctr" defTabSz="932597">
                <a:lnSpc>
                  <a:spcPct val="90000"/>
                </a:lnSpc>
                <a:spcAft>
                  <a:spcPts val="612"/>
                </a:spcAft>
              </a:pPr>
              <a:r>
                <a:rPr lang="en-US" sz="816" dirty="0">
                  <a:gradFill>
                    <a:gsLst>
                      <a:gs pos="2917">
                        <a:srgbClr val="FFFFFF"/>
                      </a:gs>
                      <a:gs pos="30000">
                        <a:srgbClr val="FFFFFF"/>
                      </a:gs>
                    </a:gsLst>
                    <a:lin ang="5400000" scaled="0"/>
                  </a:gradFill>
                  <a:latin typeface="Segoe UI Semilight"/>
                </a:rPr>
                <a:t>Skype</a:t>
              </a:r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40990B1D-7DA3-44B7-B0EE-DB3B23A72F10}"/>
                </a:ext>
              </a:extLst>
            </p:cNvPr>
            <p:cNvGrpSpPr/>
            <p:nvPr/>
          </p:nvGrpSpPr>
          <p:grpSpPr>
            <a:xfrm>
              <a:off x="5156251" y="4065890"/>
              <a:ext cx="416212" cy="416212"/>
              <a:chOff x="5156251" y="4065890"/>
              <a:chExt cx="416212" cy="416212"/>
            </a:xfrm>
          </p:grpSpPr>
          <p:sp>
            <p:nvSpPr>
              <p:cNvPr id="591" name="Oval 590">
                <a:extLst>
                  <a:ext uri="{FF2B5EF4-FFF2-40B4-BE49-F238E27FC236}">
                    <a16:creationId xmlns:a16="http://schemas.microsoft.com/office/drawing/2014/main" id="{E26360B2-21D1-46D8-B4C4-4C44A1779E73}"/>
                  </a:ext>
                </a:extLst>
              </p:cNvPr>
              <p:cNvSpPr/>
              <p:nvPr/>
            </p:nvSpPr>
            <p:spPr bwMode="auto">
              <a:xfrm>
                <a:off x="5156251" y="4065890"/>
                <a:ext cx="416212" cy="416212"/>
              </a:xfrm>
              <a:prstGeom prst="ellipse">
                <a:avLst/>
              </a:prstGeom>
              <a:solidFill>
                <a:schemeClr val="tx1"/>
              </a:solidFill>
              <a:ln w="9525" cap="flat">
                <a:noFill/>
                <a:prstDash val="sysDash"/>
                <a:miter lim="800000"/>
                <a:headEnd type="none" w="lg" len="med"/>
                <a:tailEnd type="none" w="lg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304"/>
                <a:endParaRPr lang="en-US" sz="1836" dirty="0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pic>
            <p:nvPicPr>
              <p:cNvPr id="572" name="Picture 571">
                <a:extLst>
                  <a:ext uri="{FF2B5EF4-FFF2-40B4-BE49-F238E27FC236}">
                    <a16:creationId xmlns:a16="http://schemas.microsoft.com/office/drawing/2014/main" id="{2034009A-BE56-4B6F-9B7F-91E94C38C6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252645" y="4160587"/>
                <a:ext cx="223424" cy="226819"/>
              </a:xfrm>
              <a:prstGeom prst="rect">
                <a:avLst/>
              </a:prstGeom>
              <a:ln>
                <a:noFill/>
              </a:ln>
            </p:spPr>
          </p:pic>
        </p:grpSp>
      </p:grpSp>
      <p:pic>
        <p:nvPicPr>
          <p:cNvPr id="568" name="Picture 567">
            <a:extLst>
              <a:ext uri="{FF2B5EF4-FFF2-40B4-BE49-F238E27FC236}">
                <a16:creationId xmlns:a16="http://schemas.microsoft.com/office/drawing/2014/main" id="{EA2178DD-6612-4CC0-8173-7E6EEC08E3D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51636" y="4985419"/>
            <a:ext cx="240787" cy="240787"/>
          </a:xfrm>
          <a:prstGeom prst="rect">
            <a:avLst/>
          </a:prstGeom>
          <a:ln>
            <a:noFill/>
          </a:ln>
        </p:spPr>
      </p:pic>
      <p:sp>
        <p:nvSpPr>
          <p:cNvPr id="249" name="Text Placeholder 1">
            <a:extLst>
              <a:ext uri="{FF2B5EF4-FFF2-40B4-BE49-F238E27FC236}">
                <a16:creationId xmlns:a16="http://schemas.microsoft.com/office/drawing/2014/main" id="{1BED4373-A24D-41FB-BBFC-469175CBCDE0}"/>
              </a:ext>
            </a:extLst>
          </p:cNvPr>
          <p:cNvSpPr txBox="1">
            <a:spLocks/>
          </p:cNvSpPr>
          <p:nvPr/>
        </p:nvSpPr>
        <p:spPr>
          <a:xfrm>
            <a:off x="534443" y="1337134"/>
            <a:ext cx="4324230" cy="1544891"/>
          </a:xfrm>
          <a:prstGeom prst="rect">
            <a:avLst/>
          </a:prstGeom>
          <a:noFill/>
        </p:spPr>
        <p:txBody>
          <a:bodyPr lIns="0" tIns="93260" bIns="93260">
            <a:noAutofit/>
          </a:bodyPr>
          <a:lstStyle>
            <a:lvl1pPr marL="2286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3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4572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858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144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2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430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2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51304">
              <a:lnSpc>
                <a:spcPct val="100000"/>
              </a:lnSpc>
              <a:spcBef>
                <a:spcPts val="612"/>
              </a:spcBef>
              <a:buNone/>
            </a:pPr>
            <a:r>
              <a:rPr lang="en-US" sz="1428" u="sng" dirty="0">
                <a:solidFill>
                  <a:srgbClr val="FFFFFF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What? </a:t>
            </a:r>
            <a:endParaRPr lang="en-US" sz="1428" dirty="0">
              <a:solidFill>
                <a:srgbClr val="FFFFFF"/>
              </a:solidFill>
              <a:latin typeface="Segoe UI Semibold" panose="020B07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33149" indent="-171624" defTabSz="951304">
              <a:lnSpc>
                <a:spcPct val="100000"/>
              </a:lnSpc>
              <a:spcBef>
                <a:spcPts val="306"/>
              </a:spcBef>
              <a:buFont typeface="Arial" panose="020B0604020202020204" pitchFamily="34" charset="0"/>
              <a:buChar char="•"/>
            </a:pPr>
            <a:r>
              <a:rPr lang="en-US" sz="1428" dirty="0">
                <a:solidFill>
                  <a:srgbClr val="FFFFFF"/>
                </a:solidFill>
                <a:latin typeface="Segoe UI Light"/>
              </a:rPr>
              <a:t>Tools for building REST Web Sites</a:t>
            </a:r>
          </a:p>
          <a:p>
            <a:pPr marL="233149" indent="-171624" defTabSz="951304">
              <a:lnSpc>
                <a:spcPct val="100000"/>
              </a:lnSpc>
              <a:spcBef>
                <a:spcPts val="306"/>
              </a:spcBef>
              <a:buFont typeface="Arial" panose="020B0604020202020204" pitchFamily="34" charset="0"/>
              <a:buChar char="•"/>
            </a:pPr>
            <a:r>
              <a:rPr lang="en-US" sz="1428" dirty="0">
                <a:solidFill>
                  <a:srgbClr val="FFFFFF"/>
                </a:solidFill>
                <a:latin typeface="Segoe UI Light"/>
              </a:rPr>
              <a:t>Services to enrich</a:t>
            </a:r>
          </a:p>
          <a:p>
            <a:pPr marL="233149" indent="-171624" defTabSz="951304">
              <a:lnSpc>
                <a:spcPct val="100000"/>
              </a:lnSpc>
              <a:spcBef>
                <a:spcPts val="306"/>
              </a:spcBef>
              <a:buFont typeface="Arial" panose="020B0604020202020204" pitchFamily="34" charset="0"/>
              <a:buChar char="•"/>
            </a:pPr>
            <a:r>
              <a:rPr lang="en-US" sz="1428" dirty="0">
                <a:solidFill>
                  <a:srgbClr val="FFFFFF"/>
                </a:solidFill>
                <a:latin typeface="Segoe UI Light"/>
              </a:rPr>
              <a:t>Mechanisms for receive events</a:t>
            </a:r>
          </a:p>
          <a:p>
            <a:pPr marL="233149" indent="-171624" defTabSz="951304">
              <a:lnSpc>
                <a:spcPct val="100000"/>
              </a:lnSpc>
              <a:spcBef>
                <a:spcPts val="306"/>
              </a:spcBef>
              <a:buFont typeface="Arial" panose="020B0604020202020204" pitchFamily="34" charset="0"/>
              <a:buChar char="•"/>
            </a:pPr>
            <a:r>
              <a:rPr lang="en-US" sz="1428" dirty="0">
                <a:solidFill>
                  <a:srgbClr val="FFFFFF"/>
                </a:solidFill>
                <a:latin typeface="Segoe UI Light"/>
              </a:rPr>
              <a:t>Data to debug and analyze</a:t>
            </a:r>
          </a:p>
        </p:txBody>
      </p:sp>
      <p:sp>
        <p:nvSpPr>
          <p:cNvPr id="250" name="Text Placeholder 1">
            <a:extLst>
              <a:ext uri="{FF2B5EF4-FFF2-40B4-BE49-F238E27FC236}">
                <a16:creationId xmlns:a16="http://schemas.microsoft.com/office/drawing/2014/main" id="{A330C695-61A0-4EEC-91B8-28EA02D24230}"/>
              </a:ext>
            </a:extLst>
          </p:cNvPr>
          <p:cNvSpPr txBox="1">
            <a:spLocks/>
          </p:cNvSpPr>
          <p:nvPr/>
        </p:nvSpPr>
        <p:spPr>
          <a:xfrm>
            <a:off x="534443" y="2974853"/>
            <a:ext cx="4324230" cy="1751954"/>
          </a:xfrm>
          <a:prstGeom prst="rect">
            <a:avLst/>
          </a:prstGeom>
          <a:noFill/>
        </p:spPr>
        <p:txBody>
          <a:bodyPr lIns="0" tIns="93260" bIns="93260">
            <a:noAutofit/>
          </a:bodyPr>
          <a:lstStyle>
            <a:lvl1pPr marL="2286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3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4572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858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144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2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430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2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51304">
              <a:lnSpc>
                <a:spcPct val="100000"/>
              </a:lnSpc>
              <a:spcBef>
                <a:spcPts val="612"/>
              </a:spcBef>
              <a:buNone/>
            </a:pPr>
            <a:r>
              <a:rPr lang="en-US" sz="1428" u="sng" dirty="0">
                <a:solidFill>
                  <a:srgbClr val="FFFFFF"/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Why? </a:t>
            </a:r>
            <a:endParaRPr lang="en-US" sz="1428" dirty="0">
              <a:solidFill>
                <a:srgbClr val="FFFFFF"/>
              </a:solidFill>
              <a:latin typeface="Segoe UI Semibold" panose="020B07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33149" indent="-171624" defTabSz="951304">
              <a:lnSpc>
                <a:spcPct val="100000"/>
              </a:lnSpc>
              <a:spcBef>
                <a:spcPts val="306"/>
              </a:spcBef>
              <a:buFont typeface="Arial" panose="020B0604020202020204" pitchFamily="34" charset="0"/>
              <a:buChar char="•"/>
            </a:pPr>
            <a:r>
              <a:rPr lang="en-US" sz="1428" dirty="0">
                <a:solidFill>
                  <a:srgbClr val="FFFFFF"/>
                </a:solidFill>
                <a:latin typeface="Segoe UI Light"/>
              </a:rPr>
              <a:t>Implements standard protocols</a:t>
            </a:r>
          </a:p>
          <a:p>
            <a:pPr marL="233149" indent="-171624" defTabSz="951304">
              <a:lnSpc>
                <a:spcPct val="100000"/>
              </a:lnSpc>
              <a:spcBef>
                <a:spcPts val="306"/>
              </a:spcBef>
              <a:buFont typeface="Arial" panose="020B0604020202020204" pitchFamily="34" charset="0"/>
              <a:buChar char="•"/>
            </a:pPr>
            <a:r>
              <a:rPr lang="en-US" sz="1428" dirty="0">
                <a:solidFill>
                  <a:srgbClr val="FFFFFF"/>
                </a:solidFill>
                <a:latin typeface="Segoe UI Light"/>
              </a:rPr>
              <a:t>Modeling conversations is hard. Tools help! </a:t>
            </a:r>
          </a:p>
          <a:p>
            <a:pPr marL="233149" indent="-171624" defTabSz="951304">
              <a:lnSpc>
                <a:spcPct val="100000"/>
              </a:lnSpc>
              <a:spcBef>
                <a:spcPts val="306"/>
              </a:spcBef>
              <a:buFont typeface="Arial" panose="020B0604020202020204" pitchFamily="34" charset="0"/>
              <a:buChar char="•"/>
            </a:pPr>
            <a:r>
              <a:rPr lang="en-US" sz="1428" dirty="0">
                <a:solidFill>
                  <a:srgbClr val="FFFFFF"/>
                </a:solidFill>
                <a:latin typeface="Segoe UI Light"/>
              </a:rPr>
              <a:t>UI across multiple canvases is hard. Cards rock! </a:t>
            </a:r>
          </a:p>
          <a:p>
            <a:pPr marL="233149" indent="-171624" defTabSz="951304">
              <a:lnSpc>
                <a:spcPct val="100000"/>
              </a:lnSpc>
              <a:spcBef>
                <a:spcPts val="306"/>
              </a:spcBef>
              <a:buFont typeface="Arial" panose="020B0604020202020204" pitchFamily="34" charset="0"/>
              <a:buChar char="•"/>
            </a:pPr>
            <a:r>
              <a:rPr lang="en-US" sz="1428" dirty="0">
                <a:solidFill>
                  <a:srgbClr val="FFFFFF"/>
                </a:solidFill>
                <a:latin typeface="Segoe UI Light"/>
              </a:rPr>
              <a:t>Language Understanding is hard</a:t>
            </a:r>
          </a:p>
          <a:p>
            <a:pPr marL="233149" indent="-171624" defTabSz="951304">
              <a:lnSpc>
                <a:spcPct val="100000"/>
              </a:lnSpc>
              <a:spcBef>
                <a:spcPts val="306"/>
              </a:spcBef>
              <a:buFont typeface="Arial" panose="020B0604020202020204" pitchFamily="34" charset="0"/>
              <a:buChar char="•"/>
            </a:pPr>
            <a:r>
              <a:rPr lang="en-US" sz="1428" dirty="0">
                <a:solidFill>
                  <a:srgbClr val="FFFFFF"/>
                </a:solidFill>
                <a:latin typeface="Segoe UI Light"/>
              </a:rPr>
              <a:t>Common and well understood patterns</a:t>
            </a:r>
          </a:p>
        </p:txBody>
      </p:sp>
    </p:spTree>
    <p:extLst>
      <p:ext uri="{BB962C8B-B14F-4D97-AF65-F5344CB8AC3E}">
        <p14:creationId xmlns:p14="http://schemas.microsoft.com/office/powerpoint/2010/main" val="1449521148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84286" y="3095401"/>
            <a:ext cx="3799405" cy="3195786"/>
            <a:chOff x="375920" y="3034983"/>
            <a:chExt cx="3725245" cy="313340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5043EF2-E003-44E1-BF66-B529BA96D5A9}"/>
                </a:ext>
              </a:extLst>
            </p:cNvPr>
            <p:cNvGrpSpPr/>
            <p:nvPr/>
          </p:nvGrpSpPr>
          <p:grpSpPr>
            <a:xfrm>
              <a:off x="375920" y="3559387"/>
              <a:ext cx="3725245" cy="2609004"/>
              <a:chOff x="8038430" y="1722967"/>
              <a:chExt cx="3725245" cy="2609004"/>
            </a:xfrm>
          </p:grpSpPr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17B3A169-EAC7-45A9-9FF9-725E9FB1E958}"/>
                  </a:ext>
                </a:extLst>
              </p:cNvPr>
              <p:cNvSpPr/>
              <p:nvPr/>
            </p:nvSpPr>
            <p:spPr bwMode="auto">
              <a:xfrm>
                <a:off x="8105896" y="1722967"/>
                <a:ext cx="3657779" cy="2609004"/>
              </a:xfrm>
              <a:prstGeom prst="rect">
                <a:avLst/>
              </a:prstGeom>
              <a:noFill/>
              <a:ln w="3175"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279781" tIns="93260" rIns="93260" bIns="4663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951028" fontAlgn="base">
                  <a:spcBef>
                    <a:spcPts val="1836"/>
                  </a:spcBef>
                  <a:spcAft>
                    <a:spcPct val="0"/>
                  </a:spcAft>
                </a:pPr>
                <a:r>
                  <a:rPr lang="en-US" sz="2040" dirty="0">
                    <a:solidFill>
                      <a:srgbClr val="FFFFFF"/>
                    </a:solidFill>
                    <a:latin typeface="Segoe UI Semilight"/>
                    <a:ea typeface="Segoe UI" pitchFamily="34" charset="0"/>
                    <a:cs typeface="Segoe UI" pitchFamily="34" charset="0"/>
                  </a:rPr>
                  <a:t>SDK Updates</a:t>
                </a:r>
              </a:p>
              <a:p>
                <a:pPr marL="406392" indent="-289818" defTabSz="951028" fontAlgn="base">
                  <a:spcBef>
                    <a:spcPts val="306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pPr>
                <a:r>
                  <a:rPr lang="en-US" sz="2040" dirty="0">
                    <a:solidFill>
                      <a:srgbClr val="FFFFFF"/>
                    </a:solidFill>
                    <a:latin typeface="Segoe UI Semilight"/>
                    <a:ea typeface="Segoe UI" pitchFamily="34" charset="0"/>
                    <a:cs typeface="Segoe UI" pitchFamily="34" charset="0"/>
                  </a:rPr>
                  <a:t>Speech Support</a:t>
                </a:r>
              </a:p>
              <a:p>
                <a:pPr marL="406392" indent="-289818" defTabSz="951028" fontAlgn="base">
                  <a:spcBef>
                    <a:spcPts val="306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pPr>
                <a:r>
                  <a:rPr lang="en-US" sz="2040" dirty="0">
                    <a:solidFill>
                      <a:srgbClr val="FFFFFF"/>
                    </a:solidFill>
                    <a:latin typeface="Segoe UI Semilight"/>
                    <a:ea typeface="Segoe UI" pitchFamily="34" charset="0"/>
                    <a:cs typeface="Segoe UI" pitchFamily="34" charset="0"/>
                  </a:rPr>
                  <a:t>Improved Dialog Tools</a:t>
                </a:r>
              </a:p>
              <a:p>
                <a:pPr marL="406392" indent="-289818" defTabSz="951028" fontAlgn="base">
                  <a:spcBef>
                    <a:spcPts val="306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pPr>
                <a:r>
                  <a:rPr lang="en-US" sz="2040" dirty="0">
                    <a:solidFill>
                      <a:srgbClr val="FFFFFF"/>
                    </a:solidFill>
                    <a:latin typeface="Segoe UI Semilight"/>
                    <a:ea typeface="Segoe UI" pitchFamily="34" charset="0"/>
                    <a:cs typeface="Segoe UI" pitchFamily="34" charset="0"/>
                  </a:rPr>
                  <a:t>Debugging Improvements</a:t>
                </a:r>
              </a:p>
              <a:p>
                <a:pPr marL="406392" indent="-289818" defTabSz="951028" fontAlgn="base">
                  <a:spcBef>
                    <a:spcPts val="306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pPr>
                <a:r>
                  <a:rPr lang="en-US" sz="2040" dirty="0">
                    <a:solidFill>
                      <a:srgbClr val="FFFFFF"/>
                    </a:solidFill>
                    <a:latin typeface="Segoe UI Semilight"/>
                    <a:ea typeface="Segoe UI" pitchFamily="34" charset="0"/>
                    <a:cs typeface="Segoe UI" pitchFamily="34" charset="0"/>
                  </a:rPr>
                  <a:t>Channel Inspector</a:t>
                </a:r>
              </a:p>
              <a:p>
                <a:pPr defTabSz="951028" fontAlgn="base">
                  <a:spcBef>
                    <a:spcPts val="1836"/>
                  </a:spcBef>
                  <a:spcAft>
                    <a:spcPct val="0"/>
                  </a:spcAft>
                </a:pPr>
                <a:r>
                  <a:rPr lang="en-US" sz="2040" dirty="0">
                    <a:solidFill>
                      <a:srgbClr val="FFFFFF"/>
                    </a:solidFill>
                    <a:latin typeface="Segoe UI Semilight"/>
                    <a:ea typeface="Segoe UI" pitchFamily="34" charset="0"/>
                    <a:cs typeface="Segoe UI" pitchFamily="34" charset="0"/>
                  </a:rPr>
                  <a:t>Improved Tooling</a:t>
                </a: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26E4BF96-893C-42F2-8748-C966A456EE51}"/>
                  </a:ext>
                </a:extLst>
              </p:cNvPr>
              <p:cNvSpPr/>
              <p:nvPr/>
            </p:nvSpPr>
            <p:spPr bwMode="auto">
              <a:xfrm>
                <a:off x="8105895" y="1722967"/>
                <a:ext cx="3628725" cy="2104503"/>
              </a:xfrm>
              <a:custGeom>
                <a:avLst/>
                <a:gdLst>
                  <a:gd name="connsiteX0" fmla="*/ 3628724 w 3628724"/>
                  <a:gd name="connsiteY0" fmla="*/ 0 h 5111015"/>
                  <a:gd name="connsiteX1" fmla="*/ 0 w 3628724"/>
                  <a:gd name="connsiteY1" fmla="*/ 0 h 5111015"/>
                  <a:gd name="connsiteX2" fmla="*/ 0 w 3628724"/>
                  <a:gd name="connsiteY2" fmla="*/ 5111015 h 5111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28724" h="5111015">
                    <a:moveTo>
                      <a:pt x="3628724" y="0"/>
                    </a:moveTo>
                    <a:lnTo>
                      <a:pt x="0" y="0"/>
                    </a:lnTo>
                    <a:lnTo>
                      <a:pt x="0" y="5111015"/>
                    </a:lnTo>
                  </a:path>
                </a:pathLst>
              </a:custGeom>
              <a:noFill/>
              <a:ln w="3175">
                <a:solidFill>
                  <a:schemeClr val="tx1"/>
                </a:solidFill>
                <a:headEnd type="oval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32597"/>
                <a:endParaRPr lang="en-US" sz="1836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F2A347C5-62BC-4778-8E00-8DA25DC8ADDE}"/>
                  </a:ext>
                </a:extLst>
              </p:cNvPr>
              <p:cNvSpPr/>
              <p:nvPr/>
            </p:nvSpPr>
            <p:spPr bwMode="auto">
              <a:xfrm>
                <a:off x="8038430" y="1917706"/>
                <a:ext cx="134932" cy="134932"/>
              </a:xfrm>
              <a:prstGeom prst="ellipse">
                <a:avLst/>
              </a:prstGeom>
              <a:solidFill>
                <a:srgbClr val="505050"/>
              </a:solidFill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48" dirty="0">
                  <a:solidFill>
                    <a:srgbClr val="FFFFFF"/>
                  </a:soli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D3B11DB4-7AC4-49F5-918E-C1E8E52D8B1B}"/>
                  </a:ext>
                </a:extLst>
              </p:cNvPr>
              <p:cNvSpPr/>
              <p:nvPr/>
            </p:nvSpPr>
            <p:spPr bwMode="auto">
              <a:xfrm>
                <a:off x="8038430" y="3827470"/>
                <a:ext cx="134932" cy="134932"/>
              </a:xfrm>
              <a:prstGeom prst="ellipse">
                <a:avLst/>
              </a:prstGeom>
              <a:solidFill>
                <a:srgbClr val="505050"/>
              </a:solidFill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48" dirty="0">
                  <a:solidFill>
                    <a:srgbClr val="FFFFFF"/>
                  </a:soli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844D6F71-4ECF-470A-833F-D7E2FC6E74E8}"/>
                </a:ext>
              </a:extLst>
            </p:cNvPr>
            <p:cNvSpPr/>
            <p:nvPr/>
          </p:nvSpPr>
          <p:spPr bwMode="auto">
            <a:xfrm>
              <a:off x="443386" y="3034983"/>
              <a:ext cx="3657779" cy="524404"/>
            </a:xfrm>
            <a:prstGeom prst="rect">
              <a:avLst/>
            </a:prstGeom>
            <a:noFill/>
            <a:ln w="3175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48" dirty="0">
                  <a:solidFill>
                    <a:srgbClr val="00BCF2"/>
                  </a:solidFill>
                  <a:latin typeface="Segoe UI Semibold" panose="020B0702040204020203" pitchFamily="34" charset="0"/>
                  <a:ea typeface="Segoe UI" pitchFamily="34" charset="0"/>
                  <a:cs typeface="Segoe UI" pitchFamily="34" charset="0"/>
                </a:rPr>
                <a:t>Bot Builder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358548" y="3095402"/>
            <a:ext cx="3799405" cy="3899123"/>
            <a:chOff x="4272609" y="3034983"/>
            <a:chExt cx="3725245" cy="3823017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07483CD1-A688-426A-8256-17524AB520C1}"/>
                </a:ext>
              </a:extLst>
            </p:cNvPr>
            <p:cNvGrpSpPr/>
            <p:nvPr/>
          </p:nvGrpSpPr>
          <p:grpSpPr>
            <a:xfrm>
              <a:off x="4272609" y="3559387"/>
              <a:ext cx="3725245" cy="3298613"/>
              <a:chOff x="389735" y="1722967"/>
              <a:chExt cx="3725245" cy="3298613"/>
            </a:xfrm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B249794D-4492-47CD-A10D-FA5E3A977C6E}"/>
                  </a:ext>
                </a:extLst>
              </p:cNvPr>
              <p:cNvSpPr/>
              <p:nvPr/>
            </p:nvSpPr>
            <p:spPr bwMode="auto">
              <a:xfrm>
                <a:off x="456472" y="1722969"/>
                <a:ext cx="3629453" cy="2813186"/>
              </a:xfrm>
              <a:custGeom>
                <a:avLst/>
                <a:gdLst>
                  <a:gd name="connsiteX0" fmla="*/ 3628724 w 3628724"/>
                  <a:gd name="connsiteY0" fmla="*/ 0 h 5111015"/>
                  <a:gd name="connsiteX1" fmla="*/ 0 w 3628724"/>
                  <a:gd name="connsiteY1" fmla="*/ 0 h 5111015"/>
                  <a:gd name="connsiteX2" fmla="*/ 0 w 3628724"/>
                  <a:gd name="connsiteY2" fmla="*/ 5111015 h 5111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28724" h="5111015">
                    <a:moveTo>
                      <a:pt x="3628724" y="0"/>
                    </a:moveTo>
                    <a:lnTo>
                      <a:pt x="0" y="0"/>
                    </a:lnTo>
                    <a:lnTo>
                      <a:pt x="0" y="5111015"/>
                    </a:lnTo>
                  </a:path>
                </a:pathLst>
              </a:custGeom>
              <a:noFill/>
              <a:ln w="3175">
                <a:solidFill>
                  <a:schemeClr val="tx1"/>
                </a:solidFill>
                <a:headEnd type="oval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32597"/>
                <a:endParaRPr lang="en-US" sz="1836" dirty="0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03877ACF-B80E-47A4-B689-FC59459B4943}"/>
                  </a:ext>
                </a:extLst>
              </p:cNvPr>
              <p:cNvSpPr/>
              <p:nvPr/>
            </p:nvSpPr>
            <p:spPr bwMode="auto">
              <a:xfrm>
                <a:off x="456473" y="1722967"/>
                <a:ext cx="3658507" cy="3298613"/>
              </a:xfrm>
              <a:prstGeom prst="rect">
                <a:avLst/>
              </a:prstGeom>
              <a:noFill/>
              <a:ln w="3175"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279781" tIns="93260" rIns="93260" bIns="4663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951028" fontAlgn="base">
                  <a:spcBef>
                    <a:spcPts val="1836"/>
                  </a:spcBef>
                  <a:spcAft>
                    <a:spcPct val="0"/>
                  </a:spcAft>
                </a:pPr>
                <a:r>
                  <a:rPr lang="en-US" sz="2040" dirty="0">
                    <a:solidFill>
                      <a:srgbClr val="FFFFFF"/>
                    </a:solidFill>
                    <a:latin typeface="Segoe UI Semilight"/>
                    <a:ea typeface="Segoe UI" pitchFamily="34" charset="0"/>
                    <a:cs typeface="Segoe UI" pitchFamily="34" charset="0"/>
                  </a:rPr>
                  <a:t>New Channels</a:t>
                </a:r>
              </a:p>
              <a:p>
                <a:pPr marL="406392" indent="-289818" defTabSz="951028" fontAlgn="base">
                  <a:spcBef>
                    <a:spcPts val="306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pPr>
                <a:r>
                  <a:rPr lang="en-US" sz="2040" dirty="0">
                    <a:solidFill>
                      <a:srgbClr val="FFFFFF"/>
                    </a:solidFill>
                    <a:latin typeface="Segoe UI Semilight"/>
                    <a:ea typeface="Segoe UI" pitchFamily="34" charset="0"/>
                    <a:cs typeface="Segoe UI" pitchFamily="34" charset="0"/>
                  </a:rPr>
                  <a:t>Cortana</a:t>
                </a:r>
              </a:p>
              <a:p>
                <a:pPr marL="406392" indent="-289818" defTabSz="951028" fontAlgn="base">
                  <a:spcBef>
                    <a:spcPts val="306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pPr>
                <a:r>
                  <a:rPr lang="en-US" sz="2040" dirty="0">
                    <a:solidFill>
                      <a:srgbClr val="FFFFFF"/>
                    </a:solidFill>
                    <a:latin typeface="Segoe UI Semilight"/>
                    <a:ea typeface="Segoe UI" pitchFamily="34" charset="0"/>
                    <a:cs typeface="Segoe UI" pitchFamily="34" charset="0"/>
                  </a:rPr>
                  <a:t>Bing</a:t>
                </a:r>
              </a:p>
              <a:p>
                <a:pPr marL="406392" indent="-289818" defTabSz="951028" fontAlgn="base">
                  <a:spcBef>
                    <a:spcPts val="306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pPr>
                <a:r>
                  <a:rPr lang="en-US" sz="2040" dirty="0">
                    <a:solidFill>
                      <a:srgbClr val="FFFFFF"/>
                    </a:solidFill>
                    <a:latin typeface="Segoe UI Semilight"/>
                    <a:ea typeface="Segoe UI" pitchFamily="34" charset="0"/>
                    <a:cs typeface="Segoe UI" pitchFamily="34" charset="0"/>
                  </a:rPr>
                  <a:t>Skype for Business</a:t>
                </a:r>
              </a:p>
              <a:p>
                <a:pPr defTabSz="951028" fontAlgn="base">
                  <a:spcBef>
                    <a:spcPts val="1836"/>
                  </a:spcBef>
                  <a:spcAft>
                    <a:spcPct val="0"/>
                  </a:spcAft>
                </a:pPr>
                <a:r>
                  <a:rPr lang="en-US" sz="2040" dirty="0">
                    <a:solidFill>
                      <a:srgbClr val="FFFFFF"/>
                    </a:solidFill>
                    <a:latin typeface="Segoe UI Semilight"/>
                    <a:ea typeface="Segoe UI" pitchFamily="34" charset="0"/>
                    <a:cs typeface="Segoe UI" pitchFamily="34" charset="0"/>
                  </a:rPr>
                  <a:t>Adaptive Cards</a:t>
                </a:r>
              </a:p>
              <a:p>
                <a:pPr defTabSz="951028" fontAlgn="base">
                  <a:spcBef>
                    <a:spcPts val="1836"/>
                  </a:spcBef>
                  <a:spcAft>
                    <a:spcPct val="0"/>
                  </a:spcAft>
                </a:pPr>
                <a:r>
                  <a:rPr lang="en-US" sz="2040" dirty="0">
                    <a:solidFill>
                      <a:srgbClr val="FFFFFF"/>
                    </a:solidFill>
                    <a:latin typeface="Segoe UI Semilight"/>
                    <a:ea typeface="Segoe UI" pitchFamily="34" charset="0"/>
                    <a:cs typeface="Segoe UI" pitchFamily="34" charset="0"/>
                  </a:rPr>
                  <a:t>Speech Support</a:t>
                </a:r>
              </a:p>
              <a:p>
                <a:pPr defTabSz="951028" fontAlgn="base">
                  <a:spcBef>
                    <a:spcPts val="1836"/>
                  </a:spcBef>
                  <a:spcAft>
                    <a:spcPct val="0"/>
                  </a:spcAft>
                </a:pPr>
                <a:r>
                  <a:rPr lang="en-US" sz="2040" dirty="0">
                    <a:solidFill>
                      <a:srgbClr val="FFFFFF"/>
                    </a:solidFill>
                    <a:latin typeface="Segoe UI Semilight"/>
                    <a:ea typeface="Segoe UI" pitchFamily="34" charset="0"/>
                    <a:cs typeface="Segoe UI" pitchFamily="34" charset="0"/>
                  </a:rPr>
                  <a:t>Payments</a:t>
                </a: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A5E11C22-FED9-45FE-BA1D-F2B722D5F6DE}"/>
                  </a:ext>
                </a:extLst>
              </p:cNvPr>
              <p:cNvSpPr/>
              <p:nvPr/>
            </p:nvSpPr>
            <p:spPr bwMode="auto">
              <a:xfrm>
                <a:off x="389735" y="1917706"/>
                <a:ext cx="134932" cy="134932"/>
              </a:xfrm>
              <a:prstGeom prst="ellipse">
                <a:avLst/>
              </a:prstGeom>
              <a:solidFill>
                <a:srgbClr val="505050"/>
              </a:solidFill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48" dirty="0">
                  <a:solidFill>
                    <a:srgbClr val="FFFFFF"/>
                  </a:soli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1A0FC5EF-522F-4A33-B57D-888021D0D666}"/>
                  </a:ext>
                </a:extLst>
              </p:cNvPr>
              <p:cNvSpPr/>
              <p:nvPr/>
            </p:nvSpPr>
            <p:spPr bwMode="auto">
              <a:xfrm>
                <a:off x="389735" y="3488537"/>
                <a:ext cx="134932" cy="134932"/>
              </a:xfrm>
              <a:prstGeom prst="ellipse">
                <a:avLst/>
              </a:prstGeom>
              <a:solidFill>
                <a:srgbClr val="505050"/>
              </a:solidFill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48" dirty="0">
                  <a:solidFill>
                    <a:srgbClr val="FFFFFF"/>
                  </a:soli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670677A2-2FDB-4E52-82B7-5C5EF607C0E4}"/>
                  </a:ext>
                </a:extLst>
              </p:cNvPr>
              <p:cNvSpPr/>
              <p:nvPr/>
            </p:nvSpPr>
            <p:spPr bwMode="auto">
              <a:xfrm>
                <a:off x="389735" y="4012941"/>
                <a:ext cx="134932" cy="134932"/>
              </a:xfrm>
              <a:prstGeom prst="ellipse">
                <a:avLst/>
              </a:prstGeom>
              <a:solidFill>
                <a:srgbClr val="505050"/>
              </a:solidFill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48" dirty="0">
                  <a:solidFill>
                    <a:srgbClr val="FFFFFF"/>
                  </a:soli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CE3BBA66-2985-4751-ACD1-C241CC3733F9}"/>
                  </a:ext>
                </a:extLst>
              </p:cNvPr>
              <p:cNvSpPr/>
              <p:nvPr/>
            </p:nvSpPr>
            <p:spPr bwMode="auto">
              <a:xfrm>
                <a:off x="389735" y="4536154"/>
                <a:ext cx="134932" cy="134932"/>
              </a:xfrm>
              <a:prstGeom prst="ellipse">
                <a:avLst/>
              </a:prstGeom>
              <a:solidFill>
                <a:srgbClr val="505050"/>
              </a:solidFill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48" dirty="0">
                  <a:solidFill>
                    <a:srgbClr val="FFFFFF"/>
                  </a:soli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CC24C3F9-0778-451C-8304-08380C5EC666}"/>
                </a:ext>
              </a:extLst>
            </p:cNvPr>
            <p:cNvSpPr/>
            <p:nvPr/>
          </p:nvSpPr>
          <p:spPr bwMode="auto">
            <a:xfrm>
              <a:off x="4323993" y="3034983"/>
              <a:ext cx="3657779" cy="524404"/>
            </a:xfrm>
            <a:prstGeom prst="rect">
              <a:avLst/>
            </a:prstGeom>
            <a:noFill/>
            <a:ln w="3175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48" dirty="0">
                  <a:solidFill>
                    <a:srgbClr val="00BCF2"/>
                  </a:solidFill>
                  <a:latin typeface="Segoe UI Semibold" panose="020B0702040204020203" pitchFamily="34" charset="0"/>
                  <a:ea typeface="Segoe UI" pitchFamily="34" charset="0"/>
                  <a:cs typeface="Segoe UI" pitchFamily="34" charset="0"/>
                </a:rPr>
                <a:t>Platform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8300005" y="3095401"/>
            <a:ext cx="3799405" cy="2729484"/>
            <a:chOff x="8137134" y="3034983"/>
            <a:chExt cx="3725245" cy="2676208"/>
          </a:xfrm>
        </p:grpSpPr>
        <p:grpSp>
          <p:nvGrpSpPr>
            <p:cNvPr id="4" name="Group 3"/>
            <p:cNvGrpSpPr/>
            <p:nvPr/>
          </p:nvGrpSpPr>
          <p:grpSpPr>
            <a:xfrm>
              <a:off x="8137134" y="3034983"/>
              <a:ext cx="3725245" cy="2676208"/>
              <a:chOff x="8137134" y="3034983"/>
              <a:chExt cx="3725245" cy="2676208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8D1F995A-4854-4542-830C-23A3FF0CBC58}"/>
                  </a:ext>
                </a:extLst>
              </p:cNvPr>
              <p:cNvGrpSpPr/>
              <p:nvPr/>
            </p:nvGrpSpPr>
            <p:grpSpPr>
              <a:xfrm>
                <a:off x="8137134" y="3559387"/>
                <a:ext cx="3725245" cy="2151804"/>
                <a:chOff x="4214082" y="1722967"/>
                <a:chExt cx="3725245" cy="2151804"/>
              </a:xfrm>
            </p:grpSpPr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A431B169-ADE8-4409-A2AA-EBC53D049AF8}"/>
                    </a:ext>
                  </a:extLst>
                </p:cNvPr>
                <p:cNvSpPr/>
                <p:nvPr/>
              </p:nvSpPr>
              <p:spPr bwMode="auto">
                <a:xfrm>
                  <a:off x="4281548" y="1722967"/>
                  <a:ext cx="3657779" cy="2151804"/>
                </a:xfrm>
                <a:prstGeom prst="rect">
                  <a:avLst/>
                </a:prstGeom>
                <a:noFill/>
                <a:ln w="3175"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279781" tIns="93260" rIns="93260" bIns="4663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defTabSz="951028" fontAlgn="base">
                    <a:spcBef>
                      <a:spcPts val="1836"/>
                    </a:spcBef>
                    <a:spcAft>
                      <a:spcPct val="0"/>
                    </a:spcAft>
                  </a:pPr>
                  <a:r>
                    <a:rPr lang="en-US" sz="2040" dirty="0">
                      <a:solidFill>
                        <a:srgbClr val="FFFFFF"/>
                      </a:solidFill>
                      <a:latin typeface="Segoe UI Semilight"/>
                      <a:ea typeface="Segoe UI" pitchFamily="34" charset="0"/>
                      <a:cs typeface="Segoe UI" pitchFamily="34" charset="0"/>
                    </a:rPr>
                    <a:t>Analytics</a:t>
                  </a:r>
                </a:p>
                <a:p>
                  <a:pPr defTabSz="951028" fontAlgn="base">
                    <a:spcBef>
                      <a:spcPts val="1836"/>
                    </a:spcBef>
                    <a:spcAft>
                      <a:spcPct val="0"/>
                    </a:spcAft>
                  </a:pPr>
                  <a:r>
                    <a:rPr lang="en-US" sz="2040" dirty="0">
                      <a:solidFill>
                        <a:srgbClr val="FFFFFF"/>
                      </a:solidFill>
                      <a:latin typeface="Segoe UI Semilight"/>
                      <a:ea typeface="Segoe UI" pitchFamily="34" charset="0"/>
                      <a:cs typeface="Segoe UI" pitchFamily="34" charset="0"/>
                    </a:rPr>
                    <a:t>Bot Controls</a:t>
                  </a:r>
                </a:p>
                <a:p>
                  <a:pPr defTabSz="951028" fontAlgn="base">
                    <a:spcBef>
                      <a:spcPts val="1836"/>
                    </a:spcBef>
                    <a:spcAft>
                      <a:spcPct val="0"/>
                    </a:spcAft>
                  </a:pPr>
                  <a:r>
                    <a:rPr lang="en-US" sz="2040" dirty="0">
                      <a:solidFill>
                        <a:srgbClr val="FFFFFF"/>
                      </a:solidFill>
                      <a:latin typeface="Segoe UI Semilight"/>
                      <a:ea typeface="Segoe UI" pitchFamily="34" charset="0"/>
                      <a:cs typeface="Segoe UI" pitchFamily="34" charset="0"/>
                    </a:rPr>
                    <a:t>Speech Support</a:t>
                  </a:r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F7429545-CB81-49B0-A3CC-CF36608EE7D5}"/>
                    </a:ext>
                  </a:extLst>
                </p:cNvPr>
                <p:cNvSpPr/>
                <p:nvPr/>
              </p:nvSpPr>
              <p:spPr bwMode="auto">
                <a:xfrm>
                  <a:off x="4281548" y="1722967"/>
                  <a:ext cx="3628724" cy="1821018"/>
                </a:xfrm>
                <a:custGeom>
                  <a:avLst/>
                  <a:gdLst>
                    <a:gd name="connsiteX0" fmla="*/ 3628724 w 3628724"/>
                    <a:gd name="connsiteY0" fmla="*/ 0 h 5111015"/>
                    <a:gd name="connsiteX1" fmla="*/ 0 w 3628724"/>
                    <a:gd name="connsiteY1" fmla="*/ 0 h 5111015"/>
                    <a:gd name="connsiteX2" fmla="*/ 0 w 3628724"/>
                    <a:gd name="connsiteY2" fmla="*/ 5111015 h 5111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28724" h="5111015">
                      <a:moveTo>
                        <a:pt x="3628724" y="0"/>
                      </a:moveTo>
                      <a:lnTo>
                        <a:pt x="0" y="0"/>
                      </a:lnTo>
                      <a:lnTo>
                        <a:pt x="0" y="5111015"/>
                      </a:lnTo>
                    </a:path>
                  </a:pathLst>
                </a:custGeom>
                <a:noFill/>
                <a:ln w="3175">
                  <a:solidFill>
                    <a:schemeClr val="tx1"/>
                  </a:solidFill>
                  <a:headEnd type="oval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32597"/>
                  <a:endParaRPr lang="en-US" sz="1836">
                    <a:solidFill>
                      <a:srgbClr val="FFFFFF"/>
                    </a:solidFill>
                    <a:latin typeface="Segoe UI Semilight"/>
                  </a:endParaRPr>
                </a:p>
              </p:txBody>
            </p:sp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43D4F014-B50B-4D41-B034-004145925EC4}"/>
                    </a:ext>
                  </a:extLst>
                </p:cNvPr>
                <p:cNvSpPr/>
                <p:nvPr/>
              </p:nvSpPr>
              <p:spPr bwMode="auto">
                <a:xfrm>
                  <a:off x="4214082" y="1917706"/>
                  <a:ext cx="134932" cy="134932"/>
                </a:xfrm>
                <a:prstGeom prst="ellipse">
                  <a:avLst/>
                </a:prstGeom>
                <a:solidFill>
                  <a:srgbClr val="505050"/>
                </a:solidFill>
                <a:ln w="12700">
                  <a:solidFill>
                    <a:schemeClr val="tx1"/>
                  </a:solidFill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51028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48" dirty="0">
                    <a:solidFill>
                      <a:srgbClr val="FFFFFF"/>
                    </a:solidFill>
                    <a:latin typeface="Segoe UI Semilight"/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22" name="Oval 21">
                  <a:extLst>
                    <a:ext uri="{FF2B5EF4-FFF2-40B4-BE49-F238E27FC236}">
                      <a16:creationId xmlns:a16="http://schemas.microsoft.com/office/drawing/2014/main" id="{1822BFB9-C933-4A4A-B08D-B484A58458E7}"/>
                    </a:ext>
                  </a:extLst>
                </p:cNvPr>
                <p:cNvSpPr/>
                <p:nvPr/>
              </p:nvSpPr>
              <p:spPr bwMode="auto">
                <a:xfrm>
                  <a:off x="4214082" y="2467062"/>
                  <a:ext cx="134932" cy="134932"/>
                </a:xfrm>
                <a:prstGeom prst="ellipse">
                  <a:avLst/>
                </a:prstGeom>
                <a:solidFill>
                  <a:srgbClr val="505050"/>
                </a:solidFill>
                <a:ln w="12700">
                  <a:solidFill>
                    <a:schemeClr val="tx1"/>
                  </a:solidFill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51028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48" dirty="0">
                    <a:solidFill>
                      <a:srgbClr val="FFFFFF"/>
                    </a:solidFill>
                    <a:latin typeface="Segoe UI Semilight"/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id="{D7C982AB-7018-470B-BACA-6EB8661B4FEC}"/>
                    </a:ext>
                  </a:extLst>
                </p:cNvPr>
                <p:cNvSpPr/>
                <p:nvPr/>
              </p:nvSpPr>
              <p:spPr bwMode="auto">
                <a:xfrm>
                  <a:off x="4222100" y="2994630"/>
                  <a:ext cx="134932" cy="134932"/>
                </a:xfrm>
                <a:prstGeom prst="ellipse">
                  <a:avLst/>
                </a:prstGeom>
                <a:solidFill>
                  <a:srgbClr val="505050"/>
                </a:solidFill>
                <a:ln w="12700">
                  <a:solidFill>
                    <a:schemeClr val="tx1"/>
                  </a:solidFill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51028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48" dirty="0">
                    <a:solidFill>
                      <a:srgbClr val="FFFFFF"/>
                    </a:solidFill>
                    <a:latin typeface="Segoe UI Semilight"/>
                    <a:ea typeface="Segoe UI" pitchFamily="34" charset="0"/>
                    <a:cs typeface="Segoe UI" pitchFamily="34" charset="0"/>
                  </a:endParaRPr>
                </a:p>
              </p:txBody>
            </p:sp>
          </p:grp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3C0AB331-7768-42E4-9624-CA64EADAEC45}"/>
                  </a:ext>
                </a:extLst>
              </p:cNvPr>
              <p:cNvSpPr/>
              <p:nvPr/>
            </p:nvSpPr>
            <p:spPr bwMode="auto">
              <a:xfrm>
                <a:off x="8204600" y="3034983"/>
                <a:ext cx="3657779" cy="524404"/>
              </a:xfrm>
              <a:prstGeom prst="rect">
                <a:avLst/>
              </a:prstGeom>
              <a:noFill/>
              <a:ln w="3175"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48" dirty="0">
                    <a:solidFill>
                      <a:srgbClr val="00BCF2"/>
                    </a:solidFill>
                    <a:latin typeface="Segoe UI Semibold" panose="020B0702040204020203" pitchFamily="34" charset="0"/>
                    <a:ea typeface="Segoe UI" pitchFamily="34" charset="0"/>
                    <a:cs typeface="Segoe UI" pitchFamily="34" charset="0"/>
                  </a:rPr>
                  <a:t>Intelligence</a:t>
                </a:r>
              </a:p>
            </p:txBody>
          </p:sp>
        </p:grp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7AD33EDF-77E4-4AF0-A671-3187A8D5DD07}"/>
                </a:ext>
              </a:extLst>
            </p:cNvPr>
            <p:cNvSpPr/>
            <p:nvPr/>
          </p:nvSpPr>
          <p:spPr bwMode="auto">
            <a:xfrm>
              <a:off x="8138611" y="5380406"/>
              <a:ext cx="134932" cy="134932"/>
            </a:xfrm>
            <a:prstGeom prst="ellipse">
              <a:avLst/>
            </a:prstGeom>
            <a:solidFill>
              <a:srgbClr val="505050"/>
            </a:solidFill>
            <a:ln w="12700">
              <a:solidFill>
                <a:schemeClr val="tx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spcBef>
                  <a:spcPct val="0"/>
                </a:spcBef>
                <a:spcAft>
                  <a:spcPct val="0"/>
                </a:spcAft>
              </a:pPr>
              <a:endParaRPr lang="en-US" sz="2448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54" name="Title 3">
            <a:extLst>
              <a:ext uri="{FF2B5EF4-FFF2-40B4-BE49-F238E27FC236}">
                <a16:creationId xmlns:a16="http://schemas.microsoft.com/office/drawing/2014/main" id="{30616A30-86E7-4311-B624-427E263EE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5481" y="295274"/>
            <a:ext cx="11887878" cy="917575"/>
          </a:xfrm>
        </p:spPr>
        <p:txBody>
          <a:bodyPr/>
          <a:lstStyle/>
          <a:p>
            <a:pPr algn="ctr"/>
            <a:r>
              <a:rPr lang="en-US" dirty="0"/>
              <a:t>Highlights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963025B7-545B-4BAA-A438-E86E76DFD2AF}"/>
              </a:ext>
            </a:extLst>
          </p:cNvPr>
          <p:cNvCxnSpPr>
            <a:cxnSpLocks/>
          </p:cNvCxnSpPr>
          <p:nvPr/>
        </p:nvCxnSpPr>
        <p:spPr>
          <a:xfrm>
            <a:off x="3157322" y="1408915"/>
            <a:ext cx="6124197" cy="0"/>
          </a:xfrm>
          <a:prstGeom prst="line">
            <a:avLst/>
          </a:prstGeom>
          <a:ln w="9525">
            <a:solidFill>
              <a:srgbClr val="ADD8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itle 7">
            <a:extLst>
              <a:ext uri="{FF2B5EF4-FFF2-40B4-BE49-F238E27FC236}">
                <a16:creationId xmlns:a16="http://schemas.microsoft.com/office/drawing/2014/main" id="{EA64ED9A-C5AA-49D3-B6D9-5A78885C0E13}"/>
              </a:ext>
            </a:extLst>
          </p:cNvPr>
          <p:cNvSpPr txBox="1">
            <a:spLocks/>
          </p:cNvSpPr>
          <p:nvPr/>
        </p:nvSpPr>
        <p:spPr>
          <a:xfrm>
            <a:off x="2421006" y="1891903"/>
            <a:ext cx="7596830" cy="1204938"/>
          </a:xfrm>
          <a:prstGeom prst="rect">
            <a:avLst/>
          </a:prstGeom>
        </p:spPr>
        <p:txBody>
          <a:bodyPr vert="horz" lIns="233118" tIns="46623" rIns="93247" bIns="46623" rtlCol="0" anchor="ctr">
            <a:noAutofit/>
          </a:bodyPr>
          <a:lstStyle>
            <a:lvl1pPr algn="ctr" defTabSz="544237" rtl="0" eaLnBrk="1" latinLnBrk="0" hangingPunct="1">
              <a:spcBef>
                <a:spcPct val="0"/>
              </a:spcBef>
              <a:buNone/>
              <a:defRPr sz="3000" kern="1200" cap="all" spc="1000" baseline="0">
                <a:solidFill>
                  <a:schemeClr val="bg1"/>
                </a:solidFill>
                <a:latin typeface="Segoe UI Semilight" panose="020B0402040204020203" pitchFamily="34" charset="0"/>
                <a:ea typeface="+mj-ea"/>
                <a:cs typeface="Segoe UI Semilight" panose="020B0402040204020203" pitchFamily="34" charset="0"/>
              </a:defRPr>
            </a:lvl1pPr>
          </a:lstStyle>
          <a:p>
            <a:pPr defTabSz="554960">
              <a:defRPr/>
            </a:pPr>
            <a:r>
              <a:rPr lang="en-US" sz="1836" spc="1020" dirty="0">
                <a:solidFill>
                  <a:prstClr val="white"/>
                </a:solidFill>
              </a:rPr>
              <a:t>Improvements Everywhere!</a:t>
            </a:r>
          </a:p>
        </p:txBody>
      </p:sp>
    </p:spTree>
    <p:extLst>
      <p:ext uri="{BB962C8B-B14F-4D97-AF65-F5344CB8AC3E}">
        <p14:creationId xmlns:p14="http://schemas.microsoft.com/office/powerpoint/2010/main" val="352460018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4183599-D904-4DF0-8A58-F16E04034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New Channels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0D970A2-C23B-4026-82FD-916ABC4CCDA6}"/>
              </a:ext>
            </a:extLst>
          </p:cNvPr>
          <p:cNvCxnSpPr>
            <a:cxnSpLocks/>
          </p:cNvCxnSpPr>
          <p:nvPr/>
        </p:nvCxnSpPr>
        <p:spPr>
          <a:xfrm>
            <a:off x="3156139" y="1408915"/>
            <a:ext cx="6124197" cy="0"/>
          </a:xfrm>
          <a:prstGeom prst="line">
            <a:avLst/>
          </a:prstGeom>
          <a:ln w="9525">
            <a:solidFill>
              <a:srgbClr val="ADD8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3"/>
          <p:cNvGrpSpPr/>
          <p:nvPr/>
        </p:nvGrpSpPr>
        <p:grpSpPr>
          <a:xfrm>
            <a:off x="1583002" y="3610640"/>
            <a:ext cx="1095186" cy="1095186"/>
            <a:chOff x="1519739" y="1631236"/>
            <a:chExt cx="1093284" cy="1093284"/>
          </a:xfrm>
        </p:grpSpPr>
        <p:sp>
          <p:nvSpPr>
            <p:cNvPr id="31" name="Rectangle 30"/>
            <p:cNvSpPr/>
            <p:nvPr/>
          </p:nvSpPr>
          <p:spPr bwMode="auto">
            <a:xfrm>
              <a:off x="1519739" y="1631236"/>
              <a:ext cx="1093284" cy="1093284"/>
            </a:xfrm>
            <a:prstGeom prst="rect">
              <a:avLst/>
            </a:prstGeom>
            <a:solidFill>
              <a:srgbClr val="D9D9D9"/>
            </a:solidFill>
            <a:ln w="3175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spcBef>
                  <a:spcPct val="0"/>
                </a:spcBef>
                <a:spcAft>
                  <a:spcPct val="0"/>
                </a:spcAft>
              </a:pPr>
              <a:endParaRPr lang="en-US" sz="2448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2981" y="1644478"/>
              <a:ext cx="1066800" cy="1066800"/>
            </a:xfrm>
            <a:prstGeom prst="rect">
              <a:avLst/>
            </a:prstGeom>
          </p:spPr>
        </p:pic>
      </p:grpSp>
      <p:grpSp>
        <p:nvGrpSpPr>
          <p:cNvPr id="57" name="Group 56"/>
          <p:cNvGrpSpPr/>
          <p:nvPr/>
        </p:nvGrpSpPr>
        <p:grpSpPr>
          <a:xfrm>
            <a:off x="5174229" y="3610640"/>
            <a:ext cx="1095186" cy="1095186"/>
            <a:chOff x="5296366" y="3497919"/>
            <a:chExt cx="1093284" cy="1093284"/>
          </a:xfrm>
        </p:grpSpPr>
        <p:sp>
          <p:nvSpPr>
            <p:cNvPr id="43" name="Rectangle 42"/>
            <p:cNvSpPr/>
            <p:nvPr/>
          </p:nvSpPr>
          <p:spPr bwMode="auto">
            <a:xfrm>
              <a:off x="5296366" y="3497919"/>
              <a:ext cx="1093284" cy="1093284"/>
            </a:xfrm>
            <a:prstGeom prst="rect">
              <a:avLst/>
            </a:prstGeom>
            <a:solidFill>
              <a:srgbClr val="D9D9D9"/>
            </a:solidFill>
            <a:ln w="3175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spcBef>
                  <a:spcPct val="0"/>
                </a:spcBef>
                <a:spcAft>
                  <a:spcPct val="0"/>
                </a:spcAft>
              </a:pPr>
              <a:endParaRPr lang="en-US" sz="2448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980" y="3515139"/>
              <a:ext cx="1066800" cy="1066800"/>
            </a:xfrm>
            <a:prstGeom prst="rect">
              <a:avLst/>
            </a:prstGeom>
          </p:spPr>
        </p:pic>
      </p:grpSp>
      <p:grpSp>
        <p:nvGrpSpPr>
          <p:cNvPr id="56" name="Group 55"/>
          <p:cNvGrpSpPr/>
          <p:nvPr/>
        </p:nvGrpSpPr>
        <p:grpSpPr>
          <a:xfrm>
            <a:off x="6371304" y="3610640"/>
            <a:ext cx="1095186" cy="1095186"/>
            <a:chOff x="3552110" y="3267062"/>
            <a:chExt cx="1093284" cy="1093284"/>
          </a:xfrm>
        </p:grpSpPr>
        <p:sp>
          <p:nvSpPr>
            <p:cNvPr id="45" name="Rectangle 44"/>
            <p:cNvSpPr/>
            <p:nvPr/>
          </p:nvSpPr>
          <p:spPr bwMode="auto">
            <a:xfrm>
              <a:off x="3552110" y="3267062"/>
              <a:ext cx="1093284" cy="1093284"/>
            </a:xfrm>
            <a:prstGeom prst="rect">
              <a:avLst/>
            </a:prstGeom>
            <a:solidFill>
              <a:srgbClr val="D9D9D9"/>
            </a:solidFill>
            <a:ln w="3175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spcBef>
                  <a:spcPct val="0"/>
                </a:spcBef>
                <a:spcAft>
                  <a:spcPct val="0"/>
                </a:spcAft>
              </a:pPr>
              <a:endParaRPr lang="en-US" sz="2448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67515" y="3280304"/>
              <a:ext cx="1066800" cy="1066800"/>
            </a:xfrm>
            <a:prstGeom prst="rect">
              <a:avLst/>
            </a:prstGeom>
          </p:spPr>
        </p:pic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9897" y="1891902"/>
            <a:ext cx="1088037" cy="1088037"/>
          </a:xfrm>
          <a:prstGeom prst="rect">
            <a:avLst/>
          </a:prstGeom>
        </p:spPr>
      </p:pic>
      <p:grpSp>
        <p:nvGrpSpPr>
          <p:cNvPr id="55" name="Group 54"/>
          <p:cNvGrpSpPr/>
          <p:nvPr/>
        </p:nvGrpSpPr>
        <p:grpSpPr>
          <a:xfrm>
            <a:off x="385926" y="3610640"/>
            <a:ext cx="1095186" cy="1095186"/>
            <a:chOff x="2000386" y="3269183"/>
            <a:chExt cx="1093284" cy="1093284"/>
          </a:xfrm>
        </p:grpSpPr>
        <p:sp>
          <p:nvSpPr>
            <p:cNvPr id="44" name="Rectangle 43"/>
            <p:cNvSpPr/>
            <p:nvPr/>
          </p:nvSpPr>
          <p:spPr bwMode="auto">
            <a:xfrm>
              <a:off x="2000386" y="3269183"/>
              <a:ext cx="1093284" cy="1093284"/>
            </a:xfrm>
            <a:prstGeom prst="rect">
              <a:avLst/>
            </a:prstGeom>
            <a:solidFill>
              <a:srgbClr val="D9D9D9"/>
            </a:solidFill>
            <a:ln w="3175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spcBef>
                  <a:spcPct val="0"/>
                </a:spcBef>
                <a:spcAft>
                  <a:spcPct val="0"/>
                </a:spcAft>
              </a:pPr>
              <a:endParaRPr lang="en-US" sz="2448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3628" y="3285198"/>
              <a:ext cx="1066800" cy="1066800"/>
            </a:xfrm>
            <a:prstGeom prst="rect">
              <a:avLst/>
            </a:prstGeom>
          </p:spPr>
        </p:pic>
      </p:grpSp>
      <p:grpSp>
        <p:nvGrpSpPr>
          <p:cNvPr id="58" name="Group 57"/>
          <p:cNvGrpSpPr/>
          <p:nvPr/>
        </p:nvGrpSpPr>
        <p:grpSpPr>
          <a:xfrm>
            <a:off x="3977153" y="3610640"/>
            <a:ext cx="1095186" cy="1095186"/>
            <a:chOff x="4892563" y="4830523"/>
            <a:chExt cx="1093284" cy="1093284"/>
          </a:xfrm>
        </p:grpSpPr>
        <p:sp>
          <p:nvSpPr>
            <p:cNvPr id="49" name="Rectangle 48"/>
            <p:cNvSpPr/>
            <p:nvPr/>
          </p:nvSpPr>
          <p:spPr bwMode="auto">
            <a:xfrm>
              <a:off x="4892563" y="4830523"/>
              <a:ext cx="1093284" cy="1093284"/>
            </a:xfrm>
            <a:prstGeom prst="rect">
              <a:avLst/>
            </a:prstGeom>
            <a:solidFill>
              <a:srgbClr val="D9D9D9"/>
            </a:solidFill>
            <a:ln w="3175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spcBef>
                  <a:spcPct val="0"/>
                </a:spcBef>
                <a:spcAft>
                  <a:spcPct val="0"/>
                </a:spcAft>
              </a:pPr>
              <a:endParaRPr lang="en-US" sz="2448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1869" y="4843765"/>
              <a:ext cx="1066800" cy="1066800"/>
            </a:xfrm>
            <a:prstGeom prst="rect">
              <a:avLst/>
            </a:prstGeom>
          </p:spPr>
        </p:pic>
      </p:grpSp>
      <p:grpSp>
        <p:nvGrpSpPr>
          <p:cNvPr id="59" name="Group 58"/>
          <p:cNvGrpSpPr/>
          <p:nvPr/>
        </p:nvGrpSpPr>
        <p:grpSpPr>
          <a:xfrm>
            <a:off x="8765455" y="3569799"/>
            <a:ext cx="1104665" cy="1133271"/>
            <a:chOff x="7358880" y="2942553"/>
            <a:chExt cx="1102746" cy="1131303"/>
          </a:xfrm>
        </p:grpSpPr>
        <p:sp>
          <p:nvSpPr>
            <p:cNvPr id="48" name="Rectangle 47"/>
            <p:cNvSpPr/>
            <p:nvPr/>
          </p:nvSpPr>
          <p:spPr bwMode="auto">
            <a:xfrm>
              <a:off x="7358880" y="2980572"/>
              <a:ext cx="1093284" cy="1093284"/>
            </a:xfrm>
            <a:prstGeom prst="rect">
              <a:avLst/>
            </a:prstGeom>
            <a:solidFill>
              <a:srgbClr val="D9D9D9"/>
            </a:solidFill>
            <a:ln w="3175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spcBef>
                  <a:spcPct val="0"/>
                </a:spcBef>
                <a:spcAft>
                  <a:spcPct val="0"/>
                </a:spcAft>
              </a:pPr>
              <a:endParaRPr lang="en-US" sz="2448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4826" y="2942553"/>
              <a:ext cx="1066800" cy="1066800"/>
            </a:xfrm>
            <a:prstGeom prst="rect">
              <a:avLst/>
            </a:prstGeom>
          </p:spPr>
        </p:pic>
      </p:grpSp>
      <p:grpSp>
        <p:nvGrpSpPr>
          <p:cNvPr id="62" name="Group 61"/>
          <p:cNvGrpSpPr/>
          <p:nvPr/>
        </p:nvGrpSpPr>
        <p:grpSpPr>
          <a:xfrm>
            <a:off x="7568380" y="3610640"/>
            <a:ext cx="1095186" cy="1095186"/>
            <a:chOff x="7571136" y="5006322"/>
            <a:chExt cx="1093284" cy="1093284"/>
          </a:xfrm>
        </p:grpSpPr>
        <p:sp>
          <p:nvSpPr>
            <p:cNvPr id="47" name="Rectangle 46"/>
            <p:cNvSpPr/>
            <p:nvPr/>
          </p:nvSpPr>
          <p:spPr bwMode="auto">
            <a:xfrm>
              <a:off x="7571136" y="5006322"/>
              <a:ext cx="1093284" cy="1093284"/>
            </a:xfrm>
            <a:prstGeom prst="rect">
              <a:avLst/>
            </a:prstGeom>
            <a:solidFill>
              <a:srgbClr val="D9D9D9"/>
            </a:solidFill>
            <a:ln w="3175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spcBef>
                  <a:spcPct val="0"/>
                </a:spcBef>
                <a:spcAft>
                  <a:spcPct val="0"/>
                </a:spcAft>
              </a:pPr>
              <a:endParaRPr lang="en-US" sz="2448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84378" y="5020103"/>
              <a:ext cx="1066800" cy="1066800"/>
            </a:xfrm>
            <a:prstGeom prst="rect">
              <a:avLst/>
            </a:prstGeom>
          </p:spPr>
        </p:pic>
      </p:grpSp>
      <p:grpSp>
        <p:nvGrpSpPr>
          <p:cNvPr id="60" name="Group 59"/>
          <p:cNvGrpSpPr/>
          <p:nvPr/>
        </p:nvGrpSpPr>
        <p:grpSpPr>
          <a:xfrm>
            <a:off x="9972010" y="3610640"/>
            <a:ext cx="1095186" cy="1095186"/>
            <a:chOff x="9493699" y="3737239"/>
            <a:chExt cx="1093284" cy="1093284"/>
          </a:xfrm>
        </p:grpSpPr>
        <p:sp>
          <p:nvSpPr>
            <p:cNvPr id="51" name="Rectangle 50"/>
            <p:cNvSpPr/>
            <p:nvPr/>
          </p:nvSpPr>
          <p:spPr bwMode="auto">
            <a:xfrm>
              <a:off x="9493699" y="3737239"/>
              <a:ext cx="1093284" cy="1093284"/>
            </a:xfrm>
            <a:prstGeom prst="rect">
              <a:avLst/>
            </a:prstGeom>
            <a:solidFill>
              <a:srgbClr val="D9D9D9"/>
            </a:solidFill>
            <a:ln w="3175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spcBef>
                  <a:spcPct val="0"/>
                </a:spcBef>
                <a:spcAft>
                  <a:spcPct val="0"/>
                </a:spcAft>
              </a:pPr>
              <a:endParaRPr lang="en-US" sz="2448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06941" y="3750481"/>
              <a:ext cx="1066800" cy="1066800"/>
            </a:xfrm>
            <a:prstGeom prst="rect">
              <a:avLst/>
            </a:prstGeom>
          </p:spPr>
        </p:pic>
      </p:grpSp>
      <p:grpSp>
        <p:nvGrpSpPr>
          <p:cNvPr id="63" name="Group 62"/>
          <p:cNvGrpSpPr/>
          <p:nvPr/>
        </p:nvGrpSpPr>
        <p:grpSpPr>
          <a:xfrm>
            <a:off x="2780078" y="3610640"/>
            <a:ext cx="1095186" cy="1095186"/>
            <a:chOff x="8798198" y="1992185"/>
            <a:chExt cx="1093284" cy="1093284"/>
          </a:xfrm>
        </p:grpSpPr>
        <p:sp>
          <p:nvSpPr>
            <p:cNvPr id="46" name="Rectangle 45"/>
            <p:cNvSpPr/>
            <p:nvPr/>
          </p:nvSpPr>
          <p:spPr bwMode="auto">
            <a:xfrm>
              <a:off x="8798198" y="1992185"/>
              <a:ext cx="1093284" cy="1093284"/>
            </a:xfrm>
            <a:prstGeom prst="rect">
              <a:avLst/>
            </a:prstGeom>
            <a:solidFill>
              <a:srgbClr val="D9D9D9"/>
            </a:solidFill>
            <a:ln w="3175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spcBef>
                  <a:spcPct val="0"/>
                </a:spcBef>
                <a:spcAft>
                  <a:spcPct val="0"/>
                </a:spcAft>
              </a:pPr>
              <a:endParaRPr lang="en-US" sz="2448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09811" y="2005427"/>
              <a:ext cx="1066800" cy="1066800"/>
            </a:xfrm>
            <a:prstGeom prst="rect">
              <a:avLst/>
            </a:prstGeom>
          </p:spPr>
        </p:pic>
      </p:grpSp>
      <p:grpSp>
        <p:nvGrpSpPr>
          <p:cNvPr id="61" name="Group 60"/>
          <p:cNvGrpSpPr/>
          <p:nvPr/>
        </p:nvGrpSpPr>
        <p:grpSpPr>
          <a:xfrm>
            <a:off x="11169082" y="3610640"/>
            <a:ext cx="1095186" cy="1095186"/>
            <a:chOff x="10549426" y="834773"/>
            <a:chExt cx="1093284" cy="1093284"/>
          </a:xfrm>
        </p:grpSpPr>
        <p:sp>
          <p:nvSpPr>
            <p:cNvPr id="50" name="Rectangle 49"/>
            <p:cNvSpPr/>
            <p:nvPr/>
          </p:nvSpPr>
          <p:spPr bwMode="auto">
            <a:xfrm>
              <a:off x="10549426" y="834773"/>
              <a:ext cx="1093284" cy="1093284"/>
            </a:xfrm>
            <a:prstGeom prst="rect">
              <a:avLst/>
            </a:prstGeom>
            <a:solidFill>
              <a:srgbClr val="D9D9D9"/>
            </a:solidFill>
            <a:ln w="3175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60" tIns="46630" rIns="9326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spcBef>
                  <a:spcPct val="0"/>
                </a:spcBef>
                <a:spcAft>
                  <a:spcPct val="0"/>
                </a:spcAft>
              </a:pPr>
              <a:endParaRPr lang="en-US" sz="2448" dirty="0">
                <a:solidFill>
                  <a:srgbClr val="FFFFFF"/>
                </a:soli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62668" y="848015"/>
              <a:ext cx="1066800" cy="1066800"/>
            </a:xfrm>
            <a:prstGeom prst="rect">
              <a:avLst/>
            </a:prstGeom>
          </p:spPr>
        </p:pic>
      </p:grpSp>
      <p:sp>
        <p:nvSpPr>
          <p:cNvPr id="66" name="Title 7">
            <a:extLst/>
          </p:cNvPr>
          <p:cNvSpPr txBox="1">
            <a:spLocks/>
          </p:cNvSpPr>
          <p:nvPr/>
        </p:nvSpPr>
        <p:spPr>
          <a:xfrm>
            <a:off x="3204989" y="1891903"/>
            <a:ext cx="6026498" cy="1204938"/>
          </a:xfrm>
          <a:prstGeom prst="rect">
            <a:avLst/>
          </a:prstGeom>
        </p:spPr>
        <p:txBody>
          <a:bodyPr vert="horz" lIns="233118" tIns="46623" rIns="93247" bIns="46623" rtlCol="0" anchor="ctr">
            <a:noAutofit/>
          </a:bodyPr>
          <a:lstStyle>
            <a:lvl1pPr algn="ctr" defTabSz="544237" rtl="0" eaLnBrk="1" latinLnBrk="0" hangingPunct="1">
              <a:spcBef>
                <a:spcPct val="0"/>
              </a:spcBef>
              <a:buNone/>
              <a:defRPr sz="3000" kern="1200" cap="all" spc="1000" baseline="0">
                <a:solidFill>
                  <a:schemeClr val="bg1"/>
                </a:solidFill>
                <a:latin typeface="Segoe UI Semilight" panose="020B0402040204020203" pitchFamily="34" charset="0"/>
                <a:ea typeface="+mj-ea"/>
                <a:cs typeface="Segoe UI Semilight" panose="020B0402040204020203" pitchFamily="34" charset="0"/>
              </a:defRPr>
            </a:lvl1pPr>
          </a:lstStyle>
          <a:p>
            <a:pPr defTabSz="554960">
              <a:defRPr/>
            </a:pPr>
            <a:r>
              <a:rPr lang="en-US" sz="1836" spc="1020" dirty="0">
                <a:solidFill>
                  <a:prstClr val="white"/>
                </a:solidFill>
              </a:rPr>
              <a:t>One Bot</a:t>
            </a:r>
          </a:p>
          <a:p>
            <a:pPr defTabSz="554960">
              <a:defRPr/>
            </a:pPr>
            <a:r>
              <a:rPr lang="en-US" sz="1836" spc="1020" dirty="0">
                <a:solidFill>
                  <a:prstClr val="white"/>
                </a:solidFill>
              </a:rPr>
              <a:t>Multiple canvases</a:t>
            </a:r>
          </a:p>
        </p:txBody>
      </p:sp>
    </p:spTree>
    <p:extLst>
      <p:ext uri="{BB962C8B-B14F-4D97-AF65-F5344CB8AC3E}">
        <p14:creationId xmlns:p14="http://schemas.microsoft.com/office/powerpoint/2010/main" val="235499521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5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50"/>
                            </p:stCondLst>
                            <p:childTnLst>
                              <p:par>
                                <p:cTn id="5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theme/theme1.xml><?xml version="1.0" encoding="utf-8"?>
<a:theme xmlns:a="http://schemas.openxmlformats.org/drawingml/2006/main" name="5-50111_Build 2017_LIGHT GRAY TEMPLATE">
  <a:themeElements>
    <a:clrScheme name="Build 2017 Colors">
      <a:dk1>
        <a:srgbClr val="505050"/>
      </a:dk1>
      <a:lt1>
        <a:srgbClr val="FFFFFF"/>
      </a:lt1>
      <a:dk2>
        <a:srgbClr val="0078D7"/>
      </a:dk2>
      <a:lt2>
        <a:srgbClr val="EAEAEA"/>
      </a:lt2>
      <a:accent1>
        <a:srgbClr val="0078D7"/>
      </a:accent1>
      <a:accent2>
        <a:srgbClr val="00BCF2"/>
      </a:accent2>
      <a:accent3>
        <a:srgbClr val="505050"/>
      </a:accent3>
      <a:accent4>
        <a:srgbClr val="002050"/>
      </a:accent4>
      <a:accent5>
        <a:srgbClr val="FFB900"/>
      </a:accent5>
      <a:accent6>
        <a:srgbClr val="D2D2D2"/>
      </a:accent6>
      <a:hlink>
        <a:srgbClr val="00BCF2"/>
      </a:hlink>
      <a:folHlink>
        <a:srgbClr val="00BCF2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2017_Template.potx" id="{5417D3E2-C3A5-48BF-8802-FB8B38AE9E9C}" vid="{3B9D3600-BA2F-499E-9B74-B0493B08579C}"/>
    </a:ext>
  </a:extLst>
</a:theme>
</file>

<file path=ppt/theme/theme2.xml><?xml version="1.0" encoding="utf-8"?>
<a:theme xmlns:a="http://schemas.openxmlformats.org/drawingml/2006/main" name="5-50111_Build 2017_DARK GRAY TEMPLATE">
  <a:themeElements>
    <a:clrScheme name="Build 2017 Colors (Dark Gray)">
      <a:dk1>
        <a:srgbClr val="505050"/>
      </a:dk1>
      <a:lt1>
        <a:srgbClr val="FFFFFF"/>
      </a:lt1>
      <a:dk2>
        <a:srgbClr val="0078D7"/>
      </a:dk2>
      <a:lt2>
        <a:srgbClr val="EAEAEA"/>
      </a:lt2>
      <a:accent1>
        <a:srgbClr val="0078D7"/>
      </a:accent1>
      <a:accent2>
        <a:srgbClr val="00BCF2"/>
      </a:accent2>
      <a:accent3>
        <a:srgbClr val="EAEAEA"/>
      </a:accent3>
      <a:accent4>
        <a:srgbClr val="002050"/>
      </a:accent4>
      <a:accent5>
        <a:srgbClr val="FFB900"/>
      </a:accent5>
      <a:accent6>
        <a:srgbClr val="737373"/>
      </a:accent6>
      <a:hlink>
        <a:srgbClr val="00BCF2"/>
      </a:hlink>
      <a:folHlink>
        <a:srgbClr val="00BCF2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2017_Template.potx" id="{5417D3E2-C3A5-48BF-8802-FB8B38AE9E9C}" vid="{D138E69B-724A-4446-A2DA-FF3B08B1663E}"/>
    </a:ext>
  </a:extLst>
</a:theme>
</file>

<file path=ppt/theme/theme3.xml><?xml version="1.0" encoding="utf-8"?>
<a:theme xmlns:a="http://schemas.openxmlformats.org/drawingml/2006/main" name="1_5-50111_Build 2017_DARK GRAY TEMPLATE">
  <a:themeElements>
    <a:clrScheme name="Build 2017 Colors (Dark Gray)">
      <a:dk1>
        <a:srgbClr val="505050"/>
      </a:dk1>
      <a:lt1>
        <a:srgbClr val="FFFFFF"/>
      </a:lt1>
      <a:dk2>
        <a:srgbClr val="0078D7"/>
      </a:dk2>
      <a:lt2>
        <a:srgbClr val="EAEAEA"/>
      </a:lt2>
      <a:accent1>
        <a:srgbClr val="0078D7"/>
      </a:accent1>
      <a:accent2>
        <a:srgbClr val="00BCF2"/>
      </a:accent2>
      <a:accent3>
        <a:srgbClr val="EAEAEA"/>
      </a:accent3>
      <a:accent4>
        <a:srgbClr val="002050"/>
      </a:accent4>
      <a:accent5>
        <a:srgbClr val="FFB900"/>
      </a:accent5>
      <a:accent6>
        <a:srgbClr val="737373"/>
      </a:accent6>
      <a:hlink>
        <a:srgbClr val="00BCF2"/>
      </a:hlink>
      <a:folHlink>
        <a:srgbClr val="00BCF2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3175">
          <a:solidFill>
            <a:schemeClr val="accent1"/>
          </a:solidFill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 defTabSz="932472" fontAlgn="base">
          <a:spcBef>
            <a:spcPct val="0"/>
          </a:spcBef>
          <a:spcAft>
            <a:spcPct val="0"/>
          </a:spcAft>
          <a:defRPr sz="2400" dirty="0">
            <a:solidFill>
              <a:schemeClr val="tx1"/>
            </a:soli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2017_B8097" id="{DBE1B9E9-FF33-4F02-8F36-6FFF6E0BA6AF}" vid="{EC4501E7-9FFE-4E5B-A13D-A3B46EB2EED6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esentationsDoc" ma:contentTypeID="0x01010031DCF4CA090F824DB1E4CCBB6B9D64EA00101E8AAD132F8F4D96340D6376C8BB3E" ma:contentTypeVersion="26" ma:contentTypeDescription="" ma:contentTypeScope="" ma:versionID="d383a91d1b86d4650368c84defa1a2c1">
  <xsd:schema xmlns:xsd="http://www.w3.org/2001/XMLSchema" xmlns:xs="http://www.w3.org/2001/XMLSchema" xmlns:p="http://schemas.microsoft.com/office/2006/metadata/properties" xmlns:ns1="http://schemas.microsoft.com/sharepoint/v3" xmlns:ns2="01c77077-aee4-4b5f-bd4e-9cd40a6fff29" xmlns:ns3="230e9df3-be65-4c73-a93b-d1236ebd677e" xmlns:ns5="8ff673fc-3231-4e3a-893b-6d7f7cd32766" targetNamespace="http://schemas.microsoft.com/office/2006/metadata/properties" ma:root="true" ma:fieldsID="2cfdfd5a193d92c0d7e2d70576dfb5fb" ns1:_="" ns2:_="" ns3:_="" ns5:_="">
    <xsd:import namespace="http://schemas.microsoft.com/sharepoint/v3"/>
    <xsd:import namespace="01c77077-aee4-4b5f-bd4e-9cd40a6fff29"/>
    <xsd:import namespace="230e9df3-be65-4c73-a93b-d1236ebd677e"/>
    <xsd:import namespace="8ff673fc-3231-4e3a-893b-6d7f7cd32766"/>
    <xsd:element name="properties">
      <xsd:complexType>
        <xsd:sequence>
          <xsd:element name="documentManagement">
            <xsd:complexType>
              <xsd:all>
                <xsd:element ref="ns2:mb2e01f7e2d8413988e28e59aa226eec" minOccurs="0"/>
                <xsd:element ref="ns3:TaxCatchAll" minOccurs="0"/>
                <xsd:element ref="ns3:TaxCatchAllLabel" minOccurs="0"/>
                <xsd:element ref="ns2:iaa5f83406f94009a0f6a3e890699ff7" minOccurs="0"/>
                <xsd:element ref="ns2:d12e2661e9634d9aa98bbb375f31aced" minOccurs="0"/>
                <xsd:element ref="ns2:Event_x0020_Start_x0020_Date" minOccurs="0"/>
                <xsd:element ref="ns2:Event_x0020_End_x0020_Date" minOccurs="0"/>
                <xsd:element ref="ns2:Presentation_x0020_Date" minOccurs="0"/>
                <xsd:element ref="ns2:MS_x0020_Speaker" minOccurs="0"/>
                <xsd:element ref="ns2:External_x0020_Speaker" minOccurs="0"/>
                <xsd:element ref="ns2:o1010385baed4da9b5076a6aa651d1e5" minOccurs="0"/>
                <xsd:element ref="ns2:kc6d1bd9a46e4e5fbbbf99ca3de7a092" minOccurs="0"/>
                <xsd:element ref="ns2:Session_x0020_Code" minOccurs="0"/>
                <xsd:element ref="ns2:MS_x0020_Content_x0020_Owner" minOccurs="0"/>
                <xsd:element ref="ns2:m6878b9dd7994da4ba144f95347d99c6" minOccurs="0"/>
                <xsd:element ref="ns2:fc15c16204564de583b4c942b10d19ec" minOccurs="0"/>
                <xsd:element ref="ns1:AverageRating" minOccurs="0"/>
                <xsd:element ref="ns1:RatingCount" minOccurs="0"/>
                <xsd:element ref="ns1:LikesCount" minOccurs="0"/>
                <xsd:element ref="ns3:TaxKeywordTaxHTField" minOccurs="0"/>
                <xsd:element ref="ns5:Target_x0020_Audiences" minOccurs="0"/>
                <xsd:element ref="ns2:SharedWithUsers" minOccurs="0"/>
                <xsd:element ref="ns2:SharedWithDetails" minOccurs="0"/>
                <xsd:element ref="ns3:NumberofDownloads" minOccurs="0"/>
                <xsd:element ref="ns1:_ip_UnifiedCompliancePolicyProperties" minOccurs="0"/>
                <xsd:element ref="ns1:_ip_UnifiedCompliancePolicyUIAction" minOccurs="0"/>
                <xsd:element ref="ns2:LastSharedByUser" minOccurs="0"/>
                <xsd:element ref="ns2:LastSharedBy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31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32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LikesCount" ma:index="33" nillable="true" ma:displayName="Number of Likes" ma:internalName="LikesCount">
      <xsd:simpleType>
        <xsd:restriction base="dms:Unknown"/>
      </xsd:simpleType>
    </xsd:element>
    <xsd:element name="_ip_UnifiedCompliancePolicyProperties" ma:index="4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4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c77077-aee4-4b5f-bd4e-9cd40a6fff29" elementFormDefault="qualified">
    <xsd:import namespace="http://schemas.microsoft.com/office/2006/documentManagement/types"/>
    <xsd:import namespace="http://schemas.microsoft.com/office/infopath/2007/PartnerControls"/>
    <xsd:element name="mb2e01f7e2d8413988e28e59aa226eec" ma:index="8" nillable="true" ma:taxonomy="true" ma:internalName="mb2e01f7e2d8413988e28e59aa226eec" ma:taxonomyFieldName="Event_x0020_Name" ma:displayName="Event Name" ma:default="" ma:fieldId="{6b2e01f7-e2d8-4139-88e2-8e59aa226eec}" ma:sspId="e385fb40-52d4-4fae-9c5b-3e8ff8a5878e" ma:termSetId="32cfb7b5-aebe-4989-95ed-0d5619f5d6c0" ma:anchorId="eaa4d92a-3824-4a49-92be-7ef169e4e325" ma:open="false" ma:isKeyword="false">
      <xsd:complexType>
        <xsd:sequence>
          <xsd:element ref="pc:Terms" minOccurs="0" maxOccurs="1"/>
        </xsd:sequence>
      </xsd:complexType>
    </xsd:element>
    <xsd:element name="iaa5f83406f94009a0f6a3e890699ff7" ma:index="12" nillable="true" ma:taxonomy="true" ma:internalName="iaa5f83406f94009a0f6a3e890699ff7" ma:taxonomyFieldName="Event_x0020_Location" ma:displayName="Event Location" ma:default="" ma:fieldId="{2aa5f834-06f9-4009-a0f6-a3e890699ff7}" ma:sspId="e385fb40-52d4-4fae-9c5b-3e8ff8a5878e" ma:termSetId="ff02addd-433e-4baa-a831-22be402789d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12e2661e9634d9aa98bbb375f31aced" ma:index="14" nillable="true" ma:taxonomy="true" ma:internalName="d12e2661e9634d9aa98bbb375f31aced" ma:taxonomyFieldName="Event_x0020_Venue" ma:displayName="Event Venue" ma:default="" ma:fieldId="{d12e2661-e963-4d9a-a98b-bb375f31aced}" ma:sspId="e385fb40-52d4-4fae-9c5b-3e8ff8a5878e" ma:termSetId="ff02addd-433e-4baa-a831-22be402789db" ma:anchorId="d989be80-0593-11e1-be50-0800200c9a66" ma:open="false" ma:isKeyword="false">
      <xsd:complexType>
        <xsd:sequence>
          <xsd:element ref="pc:Terms" minOccurs="0" maxOccurs="1"/>
        </xsd:sequence>
      </xsd:complexType>
    </xsd:element>
    <xsd:element name="Event_x0020_Start_x0020_Date" ma:index="16" nillable="true" ma:displayName="Event Start Date" ma:format="DateOnly" ma:internalName="Event_x0020_Start_x0020_Date">
      <xsd:simpleType>
        <xsd:restriction base="dms:DateTime"/>
      </xsd:simpleType>
    </xsd:element>
    <xsd:element name="Event_x0020_End_x0020_Date" ma:index="17" nillable="true" ma:displayName="Event End Date" ma:format="DateOnly" ma:internalName="Event_x0020_End_x0020_Date">
      <xsd:simpleType>
        <xsd:restriction base="dms:DateTime"/>
      </xsd:simpleType>
    </xsd:element>
    <xsd:element name="Presentation_x0020_Date" ma:index="18" nillable="true" ma:displayName="Presentation Date" ma:format="DateOnly" ma:internalName="Presentation_x0020_Date">
      <xsd:simpleType>
        <xsd:restriction base="dms:DateTime"/>
      </xsd:simpleType>
    </xsd:element>
    <xsd:element name="MS_x0020_Speaker" ma:index="19" nillable="true" ma:displayName="MS Speaker" ma:list="UserInfo" ma:SharePointGroup="0" ma:internalName="MS_x0020_Speaker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xternal_x0020_Speaker" ma:index="20" nillable="true" ma:displayName="External Speaker" ma:internalName="External_x0020_Speaker">
      <xsd:simpleType>
        <xsd:restriction base="dms:Text">
          <xsd:maxLength value="255"/>
        </xsd:restriction>
      </xsd:simpleType>
    </xsd:element>
    <xsd:element name="o1010385baed4da9b5076a6aa651d1e5" ma:index="21" nillable="true" ma:taxonomy="true" ma:internalName="o1010385baed4da9b5076a6aa651d1e5" ma:taxonomyFieldName="Product" ma:displayName="Product" ma:default="" ma:fieldId="{81010385-baed-4da9-b507-6a6aa651d1e5}" ma:taxonomyMulti="true" ma:sspId="e385fb40-52d4-4fae-9c5b-3e8ff8a5878e" ma:termSetId="e8298524-23d5-441d-8e61-21bed1c2c47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kc6d1bd9a46e4e5fbbbf99ca3de7a092" ma:index="23" nillable="true" ma:taxonomy="true" ma:internalName="kc6d1bd9a46e4e5fbbbf99ca3de7a092" ma:taxonomyFieldName="Campaign" ma:displayName="Campaign" ma:default="" ma:fieldId="{4c6d1bd9-a46e-4e5f-bbbf-99ca3de7a092}" ma:taxonomyMulti="true" ma:sspId="e385fb40-52d4-4fae-9c5b-3e8ff8a5878e" ma:termSetId="eb6054b1-3a98-4c79-97b4-d20150dd266e" ma:anchorId="a7bf803d-fc4f-4bb4-903c-88e76437cc17" ma:open="false" ma:isKeyword="false">
      <xsd:complexType>
        <xsd:sequence>
          <xsd:element ref="pc:Terms" minOccurs="0" maxOccurs="1"/>
        </xsd:sequence>
      </xsd:complexType>
    </xsd:element>
    <xsd:element name="Session_x0020_Code" ma:index="25" nillable="true" ma:displayName="Session Code" ma:internalName="Session_x0020_Code">
      <xsd:simpleType>
        <xsd:restriction base="dms:Text">
          <xsd:maxLength value="255"/>
        </xsd:restriction>
      </xsd:simpleType>
    </xsd:element>
    <xsd:element name="MS_x0020_Content_x0020_Owner" ma:index="26" nillable="true" ma:displayName="MS Content Owner" ma:list="UserInfo" ma:SharePointGroup="0" ma:internalName="MS_x0020_Content_x0020_Own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6878b9dd7994da4ba144f95347d99c6" ma:index="27" nillable="true" ma:taxonomy="true" ma:internalName="m6878b9dd7994da4ba144f95347d99c6" ma:taxonomyFieldName="Track" ma:displayName="Track" ma:default="" ma:fieldId="{66878b9d-d799-4da4-ba14-4f95347d99c6}" ma:sspId="e385fb40-52d4-4fae-9c5b-3e8ff8a5878e" ma:termSetId="8113a965-58e2-4a85-99b9-55376be5482e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fc15c16204564de583b4c942b10d19ec" ma:index="29" nillable="true" ma:taxonomy="true" ma:internalName="fc15c16204564de583b4c942b10d19ec" ma:taxonomyFieldName="Audience1" ma:displayName="Audience" ma:default="" ma:fieldId="{fc15c162-0456-4de5-83b4-c942b10d19ec}" ma:taxonomyMulti="true" ma:sspId="e385fb40-52d4-4fae-9c5b-3e8ff8a5878e" ma:termSetId="02c0b350-7782-44ed-b079-a5ef0c1b9fe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aredWithUsers" ma:index="3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43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44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9" nillable="true" ma:displayName="Taxonomy Catch All Column" ma:description="" ma:hidden="true" ma:list="{0d8ba32e-6f24-4e39-985b-e3fd5ec6bdb7}" ma:internalName="TaxCatchAll" ma:showField="CatchAllData" ma:web="01c77077-aee4-4b5f-bd4e-9cd40a6fff2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description="" ma:hidden="true" ma:list="{0d8ba32e-6f24-4e39-985b-e3fd5ec6bdb7}" ma:internalName="TaxCatchAllLabel" ma:readOnly="true" ma:showField="CatchAllDataLabel" ma:web="01c77077-aee4-4b5f-bd4e-9cd40a6fff2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KeywordTaxHTField" ma:index="35" nillable="true" ma:taxonomy="true" ma:internalName="TaxKeywordTaxHTField" ma:taxonomyFieldName="TaxKeyword" ma:displayName="Enterprise Keywords" ma:fieldId="{23f27201-bee3-471e-b2e7-b64fd8b7ca38}" ma:taxonomyMulti="true" ma:sspId="e385fb40-52d4-4fae-9c5b-3e8ff8a5878e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NumberofDownloads" ma:index="40" nillable="true" ma:displayName="NumberofDownloads" ma:internalName="NumberofDownload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673fc-3231-4e3a-893b-6d7f7cd32766" elementFormDefault="qualified">
    <xsd:import namespace="http://schemas.microsoft.com/office/2006/documentManagement/types"/>
    <xsd:import namespace="http://schemas.microsoft.com/office/infopath/2007/PartnerControls"/>
    <xsd:element name="Target_x0020_Audiences" ma:index="37" nillable="true" ma:displayName="Target Audiences" ma:internalName="Target_x0020_Audiences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3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kesCount xmlns="http://schemas.microsoft.com/sharepoint/v3" xsi:nil="true"/>
    <_ip_UnifiedCompliancePolicyUIAction xmlns="http://schemas.microsoft.com/sharepoint/v3" xsi:nil="true"/>
    <d12e2661e9634d9aa98bbb375f31aced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Washington State Convention and Trade Center</TermName>
          <TermId xmlns="http://schemas.microsoft.com/office/infopath/2007/PartnerControls">2ebf141d-f871-4cc9-bf08-f87f112ab464</TermId>
        </TermInfo>
      </Terms>
    </d12e2661e9634d9aa98bbb375f31aced>
    <Event_x0020_Start_x0020_Date xmlns="01c77077-aee4-4b5f-bd4e-9cd40a6fff29">2017-05-10T07:00:00+00:00</Event_x0020_Start_x0020_Date>
    <Target_x0020_Audiences xmlns="8ff673fc-3231-4e3a-893b-6d7f7cd32766" xsi:nil="true"/>
    <iaa5f83406f94009a0f6a3e890699ff7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Seattle</TermName>
          <TermId xmlns="http://schemas.microsoft.com/office/infopath/2007/PartnerControls">54f46ed2-c77e-4a59-b182-a4171fdb0d11</TermId>
        </TermInfo>
      </Terms>
    </iaa5f83406f94009a0f6a3e890699ff7>
    <External_x0020_Speaker xmlns="01c77077-aee4-4b5f-bd4e-9cd40a6fff29">Chris Mullins; Henrik Frystyk Nielsen; Vishwac Sena Kannan</External_x0020_Speaker>
    <m6878b9dd7994da4ba144f95347d99c6 xmlns="01c77077-aee4-4b5f-bd4e-9cd40a6fff29">
      <Terms xmlns="http://schemas.microsoft.com/office/infopath/2007/PartnerControls"/>
    </m6878b9dd7994da4ba144f95347d99c6>
    <Presentation_x0020_Date xmlns="01c77077-aee4-4b5f-bd4e-9cd40a6fff29">2017-05-12T07:00:00+00:00</Presentation_x0020_Date>
    <fc15c16204564de583b4c942b10d19ec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developers</TermName>
          <TermId xmlns="http://schemas.microsoft.com/office/infopath/2007/PartnerControls">8e4a08dc-5d95-4156-ab65-f22579a1592a</TermId>
        </TermInfo>
      </Terms>
    </fc15c16204564de583b4c942b10d19ec>
    <mb2e01f7e2d8413988e28e59aa226eec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Build</TermName>
          <TermId xmlns="http://schemas.microsoft.com/office/infopath/2007/PartnerControls">58542b36-5bf5-46a6-a53f-a41fb7a73785</TermId>
        </TermInfo>
      </Terms>
    </mb2e01f7e2d8413988e28e59aa226eec>
    <MS_x0020_Content_x0020_Owner xmlns="01c77077-aee4-4b5f-bd4e-9cd40a6fff29">
      <UserInfo>
        <DisplayName/>
        <AccountId xsi:nil="true"/>
        <AccountType/>
      </UserInfo>
    </MS_x0020_Content_x0020_Owner>
    <_ip_UnifiedCompliancePolicyProperties xmlns="http://schemas.microsoft.com/sharepoint/v3" xsi:nil="true"/>
    <Session_x0020_Code xmlns="01c77077-aee4-4b5f-bd4e-9cd40a6fff29">B8097</Session_x0020_Code>
    <Event_x0020_End_x0020_Date xmlns="01c77077-aee4-4b5f-bd4e-9cd40a6fff29">2017-05-12T07:00:00+00:00</Event_x0020_End_x0020_Date>
    <o1010385baed4da9b5076a6aa651d1e5 xmlns="01c77077-aee4-4b5f-bd4e-9cd40a6fff29">
      <Terms xmlns="http://schemas.microsoft.com/office/infopath/2007/PartnerControls"/>
    </o1010385baed4da9b5076a6aa651d1e5>
    <kc6d1bd9a46e4e5fbbbf99ca3de7a092 xmlns="01c77077-aee4-4b5f-bd4e-9cd40a6fff29">
      <Terms xmlns="http://schemas.microsoft.com/office/infopath/2007/PartnerControls"/>
    </kc6d1bd9a46e4e5fbbbf99ca3de7a092>
    <NumberofDownloads xmlns="230e9df3-be65-4c73-a93b-d1236ebd677e" xsi:nil="true"/>
    <MS_x0020_Speaker xmlns="01c77077-aee4-4b5f-bd4e-9cd40a6fff29">
      <UserInfo>
        <DisplayName/>
        <AccountId xsi:nil="true"/>
        <AccountType/>
      </UserInfo>
    </MS_x0020_Speaker>
    <TaxKeywordTaxHTField xmlns="230e9df3-be65-4c73-a93b-d1236ebd677e">
      <Terms xmlns="http://schemas.microsoft.com/office/infopath/2007/PartnerControls">
        <TermInfo xmlns="http://schemas.microsoft.com/office/infopath/2007/PartnerControls">
          <TermName xmlns="http://schemas.microsoft.com/office/infopath/2007/PartnerControls">Microsoft Build 2017</TermName>
          <TermId xmlns="http://schemas.microsoft.com/office/infopath/2007/PartnerControls">0407fc0d-d203-4d0a-848e-0398e286e7e2</TermId>
        </TermInfo>
      </Terms>
    </TaxKeywordTaxHTField>
    <TaxCatchAll xmlns="230e9df3-be65-4c73-a93b-d1236ebd677e">
      <Value>47</Value>
      <Value>53</Value>
      <Value>52</Value>
      <Value>316</Value>
      <Value>315</Value>
    </TaxCatchAll>
  </documentManagement>
</p:properties>
</file>

<file path=customXml/itemProps1.xml><?xml version="1.0" encoding="utf-8"?>
<ds:datastoreItem xmlns:ds="http://schemas.openxmlformats.org/officeDocument/2006/customXml" ds:itemID="{A408956B-D258-40C7-8C24-091EC53E30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01c77077-aee4-4b5f-bd4e-9cd40a6fff29"/>
    <ds:schemaRef ds:uri="230e9df3-be65-4c73-a93b-d1236ebd677e"/>
    <ds:schemaRef ds:uri="8ff673fc-3231-4e3a-893b-6d7f7cd327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990F116-B58F-4255-B05B-DA3808E0E5C6}">
  <ds:schemaRefs>
    <ds:schemaRef ds:uri="http://purl.org/dc/elements/1.1/"/>
    <ds:schemaRef ds:uri="http://schemas.microsoft.com/office/2006/metadata/properties"/>
    <ds:schemaRef ds:uri="http://schemas.microsoft.com/sharepoint/v3"/>
    <ds:schemaRef ds:uri="230e9df3-be65-4c73-a93b-d1236ebd677e"/>
    <ds:schemaRef ds:uri="http://purl.org/dc/terms/"/>
    <ds:schemaRef ds:uri="01c77077-aee4-4b5f-bd4e-9cd40a6fff29"/>
    <ds:schemaRef ds:uri="8ff673fc-3231-4e3a-893b-6d7f7cd327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Microsoft_Build2017_Template</Template>
  <TotalTime>3</TotalTime>
  <Words>884</Words>
  <Application>Microsoft Office PowerPoint</Application>
  <PresentationFormat>Custom</PresentationFormat>
  <Paragraphs>262</Paragraphs>
  <Slides>24</Slides>
  <Notes>8</Notes>
  <HiddenSlides>0</HiddenSlides>
  <MMClips>2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24</vt:i4>
      </vt:variant>
    </vt:vector>
  </HeadingPairs>
  <TitlesOfParts>
    <vt:vector size="36" baseType="lpstr">
      <vt:lpstr>Arial</vt:lpstr>
      <vt:lpstr>Calibri</vt:lpstr>
      <vt:lpstr>Calibri Light</vt:lpstr>
      <vt:lpstr>Consolas</vt:lpstr>
      <vt:lpstr>Segoe UI</vt:lpstr>
      <vt:lpstr>Segoe UI Light</vt:lpstr>
      <vt:lpstr>Segoe UI Semibold</vt:lpstr>
      <vt:lpstr>Segoe UI Semilight</vt:lpstr>
      <vt:lpstr>Wingdings</vt:lpstr>
      <vt:lpstr>5-50111_Build 2017_LIGHT GRAY TEMPLATE</vt:lpstr>
      <vt:lpstr>5-50111_Build 2017_DARK GRAY TEMPLATE</vt:lpstr>
      <vt:lpstr>1_5-50111_Build 2017_DARK GRAY TEMPLATE</vt:lpstr>
      <vt:lpstr>PowerPoint Presentation</vt:lpstr>
      <vt:lpstr>Bot Framework Overview //Build/  May 2017</vt:lpstr>
      <vt:lpstr>Explosive Growth</vt:lpstr>
      <vt:lpstr>Why a Bot? </vt:lpstr>
      <vt:lpstr>Demo</vt:lpstr>
      <vt:lpstr>What is a Bot? </vt:lpstr>
      <vt:lpstr>What is the Bot Framework? </vt:lpstr>
      <vt:lpstr>Highlights</vt:lpstr>
      <vt:lpstr>New Channels</vt:lpstr>
      <vt:lpstr>New Channels</vt:lpstr>
      <vt:lpstr>Demo</vt:lpstr>
      <vt:lpstr>PowerPoint Presentation</vt:lpstr>
      <vt:lpstr>Payments</vt:lpstr>
      <vt:lpstr>Speech</vt:lpstr>
      <vt:lpstr>LUIS</vt:lpstr>
      <vt:lpstr>LUIS</vt:lpstr>
      <vt:lpstr>Bot Analytics</vt:lpstr>
      <vt:lpstr>Demo</vt:lpstr>
      <vt:lpstr>PowerPoint Presentation</vt:lpstr>
      <vt:lpstr>Demo</vt:lpstr>
      <vt:lpstr>Bot Framework Roadmap 2017</vt:lpstr>
      <vt:lpstr>Call to action</vt:lpstr>
      <vt:lpstr>Questions?</vt:lpstr>
      <vt:lpstr>PowerPoint Presentation</vt:lpstr>
    </vt:vector>
  </TitlesOfParts>
  <Manager/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What’s new with the Microsoft Bot Framework</dc:title>
  <dc:subject>Microsoft Build 2017</dc:subject>
  <dc:creator>MS Events</dc:creator>
  <cp:keywords>Microsoft Build 2017</cp:keywords>
  <dc:description>Template: Mitchell Derrey, Silver Fox Productions_x000d_
Formatting: _x000d_
Audience Type:</dc:description>
  <cp:lastModifiedBy>Caitlyn Ryan</cp:lastModifiedBy>
  <cp:revision>5</cp:revision>
  <dcterms:created xsi:type="dcterms:W3CDTF">2017-05-09T23:07:16Z</dcterms:created>
  <dcterms:modified xsi:type="dcterms:W3CDTF">2017-05-12T21:15:33Z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0x01010031DCF4CA090F824DB1E4CCBB6B9D64EA00101E8AAD132F8F4D96340D6376C8BB3E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>53;#Washington State Convention and Trade Center|2ebf141d-f871-4cc9-bf08-f87f112ab464</vt:lpwstr>
  </property>
  <property fmtid="{D5CDD505-2E9C-101B-9397-08002B2CF9AE}" pid="7" name="Track">
    <vt:lpwstr/>
  </property>
  <property fmtid="{D5CDD505-2E9C-101B-9397-08002B2CF9AE}" pid="8" name="Event Location">
    <vt:lpwstr>52;#Seattle|54f46ed2-c77e-4a59-b182-a4171fdb0d11</vt:lpwstr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TaxKeyword">
    <vt:lpwstr>315;#Microsoft Build 2017|0407fc0d-d203-4d0a-848e-0398e286e7e2</vt:lpwstr>
  </property>
  <property fmtid="{D5CDD505-2E9C-101B-9397-08002B2CF9AE}" pid="12" name="Audience1">
    <vt:lpwstr>316;#developers|8e4a08dc-5d95-4156-ab65-f22579a1592a</vt:lpwstr>
  </property>
  <property fmtid="{D5CDD505-2E9C-101B-9397-08002B2CF9AE}" pid="13" name="Event Name">
    <vt:lpwstr>47;#Build|58542b36-5bf5-46a6-a53f-a41fb7a73785</vt:lpwstr>
  </property>
</Properties>
</file>