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5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7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5" r:id="rId4"/>
    <p:sldMasterId id="2147484495" r:id="rId5"/>
    <p:sldMasterId id="2147484515" r:id="rId6"/>
    <p:sldMasterId id="2147484535" r:id="rId7"/>
    <p:sldMasterId id="2147484564" r:id="rId8"/>
    <p:sldMasterId id="2147484593" r:id="rId9"/>
    <p:sldMasterId id="2147484612" r:id="rId10"/>
    <p:sldMasterId id="2147484636" r:id="rId11"/>
  </p:sldMasterIdLst>
  <p:notesMasterIdLst>
    <p:notesMasterId r:id="rId58"/>
  </p:notesMasterIdLst>
  <p:handoutMasterIdLst>
    <p:handoutMasterId r:id="rId59"/>
  </p:handoutMasterIdLst>
  <p:sldIdLst>
    <p:sldId id="1486" r:id="rId12"/>
    <p:sldId id="1568" r:id="rId13"/>
    <p:sldId id="1569" r:id="rId14"/>
    <p:sldId id="1570" r:id="rId15"/>
    <p:sldId id="1571" r:id="rId16"/>
    <p:sldId id="1572" r:id="rId17"/>
    <p:sldId id="1573" r:id="rId18"/>
    <p:sldId id="1574" r:id="rId19"/>
    <p:sldId id="1575" r:id="rId20"/>
    <p:sldId id="1576" r:id="rId21"/>
    <p:sldId id="1577" r:id="rId22"/>
    <p:sldId id="1578" r:id="rId23"/>
    <p:sldId id="1579" r:id="rId24"/>
    <p:sldId id="1580" r:id="rId25"/>
    <p:sldId id="1581" r:id="rId26"/>
    <p:sldId id="1582" r:id="rId27"/>
    <p:sldId id="1583" r:id="rId28"/>
    <p:sldId id="1584" r:id="rId29"/>
    <p:sldId id="1585" r:id="rId30"/>
    <p:sldId id="1586" r:id="rId31"/>
    <p:sldId id="1587" r:id="rId32"/>
    <p:sldId id="1588" r:id="rId33"/>
    <p:sldId id="1589" r:id="rId34"/>
    <p:sldId id="1590" r:id="rId35"/>
    <p:sldId id="1591" r:id="rId36"/>
    <p:sldId id="1592" r:id="rId37"/>
    <p:sldId id="1593" r:id="rId38"/>
    <p:sldId id="1594" r:id="rId39"/>
    <p:sldId id="1595" r:id="rId40"/>
    <p:sldId id="1596" r:id="rId41"/>
    <p:sldId id="1597" r:id="rId42"/>
    <p:sldId id="1598" r:id="rId43"/>
    <p:sldId id="1599" r:id="rId44"/>
    <p:sldId id="1600" r:id="rId45"/>
    <p:sldId id="1601" r:id="rId46"/>
    <p:sldId id="1602" r:id="rId47"/>
    <p:sldId id="1603" r:id="rId48"/>
    <p:sldId id="1604" r:id="rId49"/>
    <p:sldId id="1605" r:id="rId50"/>
    <p:sldId id="1606" r:id="rId51"/>
    <p:sldId id="1607" r:id="rId52"/>
    <p:sldId id="1608" r:id="rId53"/>
    <p:sldId id="1609" r:id="rId54"/>
    <p:sldId id="1610" r:id="rId55"/>
    <p:sldId id="1611" r:id="rId56"/>
    <p:sldId id="1547" r:id="rId57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Mitchell Derrey" initials="MD" lastIdx="8" clrIdx="4">
    <p:extLst>
      <p:ext uri="{19B8F6BF-5375-455C-9EA6-DF929625EA0E}">
        <p15:presenceInfo xmlns:p15="http://schemas.microsoft.com/office/powerpoint/2012/main" userId="S-1-5-21-383413107-1061881802-891584314-4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37373"/>
    <a:srgbClr val="323232"/>
    <a:srgbClr val="000000"/>
    <a:srgbClr val="E6E6E6"/>
    <a:srgbClr val="D2D2D2"/>
    <a:srgbClr val="505050"/>
    <a:srgbClr val="525252"/>
    <a:srgbClr val="0078D7"/>
    <a:srgbClr val="FF8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650" autoAdjust="0"/>
    <p:restoredTop sz="92136" autoAdjust="0"/>
  </p:normalViewPr>
  <p:slideViewPr>
    <p:cSldViewPr>
      <p:cViewPr varScale="1">
        <p:scale>
          <a:sx n="104" d="100"/>
          <a:sy n="104" d="100"/>
        </p:scale>
        <p:origin x="145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304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BE8856-5F30-47DC-8F78-ADB48A3936D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E19FF9-DFD9-4CAB-9D62-31E563959BF1}">
      <dgm:prSet phldrT="[Text]"/>
      <dgm:spPr/>
      <dgm:t>
        <a:bodyPr/>
        <a:lstStyle/>
        <a:p>
          <a:r>
            <a:rPr lang="en-US"/>
            <a:t>Age</a:t>
          </a:r>
        </a:p>
      </dgm:t>
    </dgm:pt>
    <dgm:pt modelId="{2073AA77-3BF6-43DC-BECD-28CFDD666277}" type="parTrans" cxnId="{61E48476-C881-4C2A-8E96-FB878817A80B}">
      <dgm:prSet/>
      <dgm:spPr/>
      <dgm:t>
        <a:bodyPr/>
        <a:lstStyle/>
        <a:p>
          <a:endParaRPr lang="en-US"/>
        </a:p>
      </dgm:t>
    </dgm:pt>
    <dgm:pt modelId="{E2887C35-E055-42D8-A13A-22E1FEB93329}" type="sibTrans" cxnId="{61E48476-C881-4C2A-8E96-FB878817A80B}">
      <dgm:prSet/>
      <dgm:spPr/>
      <dgm:t>
        <a:bodyPr/>
        <a:lstStyle/>
        <a:p>
          <a:endParaRPr lang="en-US"/>
        </a:p>
      </dgm:t>
    </dgm:pt>
    <dgm:pt modelId="{01149674-B10A-4D4B-B12B-EB2F59BB1A80}">
      <dgm:prSet/>
      <dgm:spPr/>
      <dgm:t>
        <a:bodyPr/>
        <a:lstStyle/>
        <a:p>
          <a:r>
            <a:rPr lang="en-US"/>
            <a:t>Dimension</a:t>
          </a:r>
          <a:endParaRPr lang="en-US" dirty="0"/>
        </a:p>
      </dgm:t>
    </dgm:pt>
    <dgm:pt modelId="{BD1A6B09-F9E8-4501-B55D-07390828CE3B}" type="parTrans" cxnId="{5C92ADB0-8ABE-457F-87E2-1F7B80D57C8E}">
      <dgm:prSet/>
      <dgm:spPr/>
      <dgm:t>
        <a:bodyPr/>
        <a:lstStyle/>
        <a:p>
          <a:endParaRPr lang="en-US"/>
        </a:p>
      </dgm:t>
    </dgm:pt>
    <dgm:pt modelId="{940AD870-515C-4A23-AB4F-4DC84BAC1F44}" type="sibTrans" cxnId="{5C92ADB0-8ABE-457F-87E2-1F7B80D57C8E}">
      <dgm:prSet/>
      <dgm:spPr/>
      <dgm:t>
        <a:bodyPr/>
        <a:lstStyle/>
        <a:p>
          <a:endParaRPr lang="en-US"/>
        </a:p>
      </dgm:t>
    </dgm:pt>
    <dgm:pt modelId="{CFF92723-B943-447F-836A-ED44E904A4C4}">
      <dgm:prSet/>
      <dgm:spPr/>
      <dgm:t>
        <a:bodyPr/>
        <a:lstStyle/>
        <a:p>
          <a:r>
            <a:rPr lang="en-US"/>
            <a:t>Email</a:t>
          </a:r>
          <a:endParaRPr lang="en-US" dirty="0"/>
        </a:p>
      </dgm:t>
    </dgm:pt>
    <dgm:pt modelId="{5446354E-124B-4FDC-9EFA-D662384DB337}" type="parTrans" cxnId="{A1B1D1EA-2A8F-4217-87F8-6BB3FE38C0AE}">
      <dgm:prSet/>
      <dgm:spPr/>
      <dgm:t>
        <a:bodyPr/>
        <a:lstStyle/>
        <a:p>
          <a:endParaRPr lang="en-US"/>
        </a:p>
      </dgm:t>
    </dgm:pt>
    <dgm:pt modelId="{5F3469B4-BE01-4A5C-9C23-5EF7F4AD98A0}" type="sibTrans" cxnId="{A1B1D1EA-2A8F-4217-87F8-6BB3FE38C0AE}">
      <dgm:prSet/>
      <dgm:spPr/>
      <dgm:t>
        <a:bodyPr/>
        <a:lstStyle/>
        <a:p>
          <a:endParaRPr lang="en-US"/>
        </a:p>
      </dgm:t>
    </dgm:pt>
    <dgm:pt modelId="{6BEFE8EF-28E0-43ED-A4E1-8F56FBE8B292}">
      <dgm:prSet/>
      <dgm:spPr/>
      <dgm:t>
        <a:bodyPr/>
        <a:lstStyle/>
        <a:p>
          <a:r>
            <a:rPr lang="en-US"/>
            <a:t>Encyclopedia</a:t>
          </a:r>
          <a:endParaRPr lang="en-US" dirty="0"/>
        </a:p>
      </dgm:t>
    </dgm:pt>
    <dgm:pt modelId="{E51E3172-03CC-44CF-BFE8-9696AD152359}" type="parTrans" cxnId="{15745B43-C4E2-4E81-B547-DF211A4E8B0B}">
      <dgm:prSet/>
      <dgm:spPr/>
      <dgm:t>
        <a:bodyPr/>
        <a:lstStyle/>
        <a:p>
          <a:endParaRPr lang="en-US"/>
        </a:p>
      </dgm:t>
    </dgm:pt>
    <dgm:pt modelId="{68CB73F5-5BF6-40D2-8CB2-AB9349254C24}" type="sibTrans" cxnId="{15745B43-C4E2-4E81-B547-DF211A4E8B0B}">
      <dgm:prSet/>
      <dgm:spPr/>
      <dgm:t>
        <a:bodyPr/>
        <a:lstStyle/>
        <a:p>
          <a:endParaRPr lang="en-US"/>
        </a:p>
      </dgm:t>
    </dgm:pt>
    <dgm:pt modelId="{A49C2F36-7641-41ED-BEBF-229182D5C7F9}">
      <dgm:prSet/>
      <dgm:spPr/>
      <dgm:t>
        <a:bodyPr/>
        <a:lstStyle/>
        <a:p>
          <a:r>
            <a:rPr lang="en-US"/>
            <a:t>Geography</a:t>
          </a:r>
          <a:endParaRPr lang="en-US" dirty="0"/>
        </a:p>
      </dgm:t>
    </dgm:pt>
    <dgm:pt modelId="{576A931B-B89D-4B38-A937-152E6CAF117C}" type="parTrans" cxnId="{2877D414-EFD9-4C8C-820C-1BB58EC7F732}">
      <dgm:prSet/>
      <dgm:spPr/>
      <dgm:t>
        <a:bodyPr/>
        <a:lstStyle/>
        <a:p>
          <a:endParaRPr lang="en-US"/>
        </a:p>
      </dgm:t>
    </dgm:pt>
    <dgm:pt modelId="{AF06DC6A-ACD3-4159-890F-C4437494BF84}" type="sibTrans" cxnId="{2877D414-EFD9-4C8C-820C-1BB58EC7F732}">
      <dgm:prSet/>
      <dgm:spPr/>
      <dgm:t>
        <a:bodyPr/>
        <a:lstStyle/>
        <a:p>
          <a:endParaRPr lang="en-US"/>
        </a:p>
      </dgm:t>
    </dgm:pt>
    <dgm:pt modelId="{00A6FCF0-9DCE-402A-A3BD-B265D292170F}">
      <dgm:prSet/>
      <dgm:spPr/>
      <dgm:t>
        <a:bodyPr/>
        <a:lstStyle/>
        <a:p>
          <a:r>
            <a:rPr lang="en-US"/>
            <a:t>Money</a:t>
          </a:r>
          <a:endParaRPr lang="en-US" dirty="0"/>
        </a:p>
      </dgm:t>
    </dgm:pt>
    <dgm:pt modelId="{D577B39D-3DEF-40B2-9B5C-5CD2307CC888}" type="parTrans" cxnId="{A0E97D72-A134-4AB1-B0D4-E2FD567B016A}">
      <dgm:prSet/>
      <dgm:spPr/>
      <dgm:t>
        <a:bodyPr/>
        <a:lstStyle/>
        <a:p>
          <a:endParaRPr lang="en-US"/>
        </a:p>
      </dgm:t>
    </dgm:pt>
    <dgm:pt modelId="{9D9EE63E-E784-4263-98CD-0C08451F4854}" type="sibTrans" cxnId="{A0E97D72-A134-4AB1-B0D4-E2FD567B016A}">
      <dgm:prSet/>
      <dgm:spPr/>
      <dgm:t>
        <a:bodyPr/>
        <a:lstStyle/>
        <a:p>
          <a:endParaRPr lang="en-US"/>
        </a:p>
      </dgm:t>
    </dgm:pt>
    <dgm:pt modelId="{2DB40305-CBAD-49C0-9496-44CD852F73A4}">
      <dgm:prSet/>
      <dgm:spPr/>
      <dgm:t>
        <a:bodyPr/>
        <a:lstStyle/>
        <a:p>
          <a:r>
            <a:rPr lang="en-US"/>
            <a:t>Number</a:t>
          </a:r>
          <a:endParaRPr lang="en-US" dirty="0"/>
        </a:p>
      </dgm:t>
    </dgm:pt>
    <dgm:pt modelId="{BFFF1CE3-FB1B-4BB2-8BCE-DEAF6699A950}" type="parTrans" cxnId="{F4229662-C0FC-4DEA-BD07-D94224D67F97}">
      <dgm:prSet/>
      <dgm:spPr/>
      <dgm:t>
        <a:bodyPr/>
        <a:lstStyle/>
        <a:p>
          <a:endParaRPr lang="en-US"/>
        </a:p>
      </dgm:t>
    </dgm:pt>
    <dgm:pt modelId="{5AD3A45A-678A-425C-AF68-CEF4C5AF4043}" type="sibTrans" cxnId="{F4229662-C0FC-4DEA-BD07-D94224D67F97}">
      <dgm:prSet/>
      <dgm:spPr/>
      <dgm:t>
        <a:bodyPr/>
        <a:lstStyle/>
        <a:p>
          <a:endParaRPr lang="en-US"/>
        </a:p>
      </dgm:t>
    </dgm:pt>
    <dgm:pt modelId="{2962056C-6BE3-4022-8E8B-6BF6663CBC34}">
      <dgm:prSet/>
      <dgm:spPr/>
      <dgm:t>
        <a:bodyPr/>
        <a:lstStyle/>
        <a:p>
          <a:r>
            <a:rPr lang="en-US"/>
            <a:t>Ordinal</a:t>
          </a:r>
          <a:endParaRPr lang="en-US" dirty="0"/>
        </a:p>
      </dgm:t>
    </dgm:pt>
    <dgm:pt modelId="{4759DBBC-A5A5-4147-A3F8-E44C3BEC10F8}" type="parTrans" cxnId="{AFBCC07C-74A9-40AB-A575-FBBE72F3C6CC}">
      <dgm:prSet/>
      <dgm:spPr/>
      <dgm:t>
        <a:bodyPr/>
        <a:lstStyle/>
        <a:p>
          <a:endParaRPr lang="en-US"/>
        </a:p>
      </dgm:t>
    </dgm:pt>
    <dgm:pt modelId="{3BF3871D-47C3-4D92-B77E-973DABA6AA22}" type="sibTrans" cxnId="{AFBCC07C-74A9-40AB-A575-FBBE72F3C6CC}">
      <dgm:prSet/>
      <dgm:spPr/>
      <dgm:t>
        <a:bodyPr/>
        <a:lstStyle/>
        <a:p>
          <a:endParaRPr lang="en-US"/>
        </a:p>
      </dgm:t>
    </dgm:pt>
    <dgm:pt modelId="{F8111D4B-3CB1-45AF-89F6-7E03613247EC}">
      <dgm:prSet/>
      <dgm:spPr/>
      <dgm:t>
        <a:bodyPr/>
        <a:lstStyle/>
        <a:p>
          <a:r>
            <a:rPr lang="en-US"/>
            <a:t>Percentage</a:t>
          </a:r>
          <a:endParaRPr lang="en-US" dirty="0"/>
        </a:p>
      </dgm:t>
    </dgm:pt>
    <dgm:pt modelId="{ECDBFB42-DDC9-4BAD-870F-6DD3221A810D}" type="parTrans" cxnId="{F2B4380A-7B30-48C8-A072-24FCA00CB53B}">
      <dgm:prSet/>
      <dgm:spPr/>
      <dgm:t>
        <a:bodyPr/>
        <a:lstStyle/>
        <a:p>
          <a:endParaRPr lang="en-US"/>
        </a:p>
      </dgm:t>
    </dgm:pt>
    <dgm:pt modelId="{970CDFAA-DCA6-42C7-8E08-7716F7D38019}" type="sibTrans" cxnId="{F2B4380A-7B30-48C8-A072-24FCA00CB53B}">
      <dgm:prSet/>
      <dgm:spPr/>
      <dgm:t>
        <a:bodyPr/>
        <a:lstStyle/>
        <a:p>
          <a:endParaRPr lang="en-US"/>
        </a:p>
      </dgm:t>
    </dgm:pt>
    <dgm:pt modelId="{6E2396B6-F696-437D-B261-AA18B1D30E12}">
      <dgm:prSet/>
      <dgm:spPr/>
      <dgm:t>
        <a:bodyPr/>
        <a:lstStyle/>
        <a:p>
          <a:r>
            <a:rPr lang="en-US" dirty="0" err="1"/>
            <a:t>Phonenumber</a:t>
          </a:r>
          <a:r>
            <a:rPr lang="en-US" dirty="0"/>
            <a:t> (US)</a:t>
          </a:r>
        </a:p>
      </dgm:t>
    </dgm:pt>
    <dgm:pt modelId="{8AEC3899-2B67-4B30-A004-C46DA4400C13}" type="parTrans" cxnId="{974917F4-E9F5-4A59-A7D1-CFBBD4BAF0E9}">
      <dgm:prSet/>
      <dgm:spPr/>
      <dgm:t>
        <a:bodyPr/>
        <a:lstStyle/>
        <a:p>
          <a:endParaRPr lang="en-US"/>
        </a:p>
      </dgm:t>
    </dgm:pt>
    <dgm:pt modelId="{2EC3157D-6CCC-4959-9A69-EFA4593F2B2C}" type="sibTrans" cxnId="{974917F4-E9F5-4A59-A7D1-CFBBD4BAF0E9}">
      <dgm:prSet/>
      <dgm:spPr/>
      <dgm:t>
        <a:bodyPr/>
        <a:lstStyle/>
        <a:p>
          <a:endParaRPr lang="en-US"/>
        </a:p>
      </dgm:t>
    </dgm:pt>
    <dgm:pt modelId="{B8E667D6-CF7A-49FD-AEEC-ED28C604DE35}">
      <dgm:prSet/>
      <dgm:spPr/>
      <dgm:t>
        <a:bodyPr/>
        <a:lstStyle/>
        <a:p>
          <a:r>
            <a:rPr lang="en-US" dirty="0"/>
            <a:t>Temperature</a:t>
          </a:r>
        </a:p>
      </dgm:t>
    </dgm:pt>
    <dgm:pt modelId="{A915C201-FF58-4663-89BB-5999C5D8B78D}" type="parTrans" cxnId="{337142FE-494A-42D1-B414-FCC727FFFA1B}">
      <dgm:prSet/>
      <dgm:spPr/>
      <dgm:t>
        <a:bodyPr/>
        <a:lstStyle/>
        <a:p>
          <a:endParaRPr lang="en-US"/>
        </a:p>
      </dgm:t>
    </dgm:pt>
    <dgm:pt modelId="{160B6BDC-EF0D-4BE8-B131-382152F7C657}" type="sibTrans" cxnId="{337142FE-494A-42D1-B414-FCC727FFFA1B}">
      <dgm:prSet/>
      <dgm:spPr/>
      <dgm:t>
        <a:bodyPr/>
        <a:lstStyle/>
        <a:p>
          <a:endParaRPr lang="en-US"/>
        </a:p>
      </dgm:t>
    </dgm:pt>
    <dgm:pt modelId="{687A3387-08BF-45A6-8A9A-21574673DF84}">
      <dgm:prSet/>
      <dgm:spPr/>
      <dgm:t>
        <a:bodyPr/>
        <a:lstStyle/>
        <a:p>
          <a:r>
            <a:rPr lang="en-US" dirty="0" err="1"/>
            <a:t>Url</a:t>
          </a:r>
          <a:endParaRPr lang="en-US" dirty="0"/>
        </a:p>
      </dgm:t>
    </dgm:pt>
    <dgm:pt modelId="{7EC451F7-F3CE-4DB8-9843-AD40D24DAAB2}" type="parTrans" cxnId="{3D094C3A-4AC5-479E-AB6D-80F8BB9C026E}">
      <dgm:prSet/>
      <dgm:spPr/>
      <dgm:t>
        <a:bodyPr/>
        <a:lstStyle/>
        <a:p>
          <a:endParaRPr lang="en-US"/>
        </a:p>
      </dgm:t>
    </dgm:pt>
    <dgm:pt modelId="{062562B5-2ADA-4E13-8256-A074B761AF46}" type="sibTrans" cxnId="{3D094C3A-4AC5-479E-AB6D-80F8BB9C026E}">
      <dgm:prSet/>
      <dgm:spPr/>
      <dgm:t>
        <a:bodyPr/>
        <a:lstStyle/>
        <a:p>
          <a:endParaRPr lang="en-US"/>
        </a:p>
      </dgm:t>
    </dgm:pt>
    <dgm:pt modelId="{E6A71BB3-8052-4289-8FA4-56E95FB3FD74}" type="pres">
      <dgm:prSet presAssocID="{07BE8856-5F30-47DC-8F78-ADB48A3936D2}" presName="diagram" presStyleCnt="0">
        <dgm:presLayoutVars>
          <dgm:dir/>
          <dgm:resizeHandles val="exact"/>
        </dgm:presLayoutVars>
      </dgm:prSet>
      <dgm:spPr/>
    </dgm:pt>
    <dgm:pt modelId="{B71CB1DD-AF25-4D54-8960-3BA34C74393D}" type="pres">
      <dgm:prSet presAssocID="{E6E19FF9-DFD9-4CAB-9D62-31E563959BF1}" presName="node" presStyleLbl="node1" presStyleIdx="0" presStyleCnt="12">
        <dgm:presLayoutVars>
          <dgm:bulletEnabled val="1"/>
        </dgm:presLayoutVars>
      </dgm:prSet>
      <dgm:spPr/>
    </dgm:pt>
    <dgm:pt modelId="{50FE7F06-831B-46E8-905D-91D801D24FBE}" type="pres">
      <dgm:prSet presAssocID="{E2887C35-E055-42D8-A13A-22E1FEB93329}" presName="sibTrans" presStyleCnt="0"/>
      <dgm:spPr/>
    </dgm:pt>
    <dgm:pt modelId="{1599205C-AB41-4DD0-89B3-8DD109BAD631}" type="pres">
      <dgm:prSet presAssocID="{01149674-B10A-4D4B-B12B-EB2F59BB1A80}" presName="node" presStyleLbl="node1" presStyleIdx="1" presStyleCnt="12">
        <dgm:presLayoutVars>
          <dgm:bulletEnabled val="1"/>
        </dgm:presLayoutVars>
      </dgm:prSet>
      <dgm:spPr/>
    </dgm:pt>
    <dgm:pt modelId="{05294B32-2174-4EBE-9499-97250C9E7C76}" type="pres">
      <dgm:prSet presAssocID="{940AD870-515C-4A23-AB4F-4DC84BAC1F44}" presName="sibTrans" presStyleCnt="0"/>
      <dgm:spPr/>
    </dgm:pt>
    <dgm:pt modelId="{57B736CB-6021-471A-B973-72B6CCDC5D59}" type="pres">
      <dgm:prSet presAssocID="{CFF92723-B943-447F-836A-ED44E904A4C4}" presName="node" presStyleLbl="node1" presStyleIdx="2" presStyleCnt="12">
        <dgm:presLayoutVars>
          <dgm:bulletEnabled val="1"/>
        </dgm:presLayoutVars>
      </dgm:prSet>
      <dgm:spPr/>
    </dgm:pt>
    <dgm:pt modelId="{3EEF37BB-A1DC-4033-8B8B-CCEAF067885B}" type="pres">
      <dgm:prSet presAssocID="{5F3469B4-BE01-4A5C-9C23-5EF7F4AD98A0}" presName="sibTrans" presStyleCnt="0"/>
      <dgm:spPr/>
    </dgm:pt>
    <dgm:pt modelId="{D3F1E7C7-2F35-4DBF-AA91-60579A589FFE}" type="pres">
      <dgm:prSet presAssocID="{6BEFE8EF-28E0-43ED-A4E1-8F56FBE8B292}" presName="node" presStyleLbl="node1" presStyleIdx="3" presStyleCnt="12">
        <dgm:presLayoutVars>
          <dgm:bulletEnabled val="1"/>
        </dgm:presLayoutVars>
      </dgm:prSet>
      <dgm:spPr/>
    </dgm:pt>
    <dgm:pt modelId="{A5EF7AC0-873F-493A-A2DB-BAEAD22DC7DC}" type="pres">
      <dgm:prSet presAssocID="{68CB73F5-5BF6-40D2-8CB2-AB9349254C24}" presName="sibTrans" presStyleCnt="0"/>
      <dgm:spPr/>
    </dgm:pt>
    <dgm:pt modelId="{87B34471-E463-4553-B071-E08A4539247D}" type="pres">
      <dgm:prSet presAssocID="{A49C2F36-7641-41ED-BEBF-229182D5C7F9}" presName="node" presStyleLbl="node1" presStyleIdx="4" presStyleCnt="12">
        <dgm:presLayoutVars>
          <dgm:bulletEnabled val="1"/>
        </dgm:presLayoutVars>
      </dgm:prSet>
      <dgm:spPr/>
    </dgm:pt>
    <dgm:pt modelId="{F11BDB95-A046-40ED-9446-CD5E0466CC40}" type="pres">
      <dgm:prSet presAssocID="{AF06DC6A-ACD3-4159-890F-C4437494BF84}" presName="sibTrans" presStyleCnt="0"/>
      <dgm:spPr/>
    </dgm:pt>
    <dgm:pt modelId="{7F6A9B23-9685-4B64-B56A-D471DF571A60}" type="pres">
      <dgm:prSet presAssocID="{00A6FCF0-9DCE-402A-A3BD-B265D292170F}" presName="node" presStyleLbl="node1" presStyleIdx="5" presStyleCnt="12">
        <dgm:presLayoutVars>
          <dgm:bulletEnabled val="1"/>
        </dgm:presLayoutVars>
      </dgm:prSet>
      <dgm:spPr/>
    </dgm:pt>
    <dgm:pt modelId="{06402681-2530-4137-8F5E-544579EDFF0A}" type="pres">
      <dgm:prSet presAssocID="{9D9EE63E-E784-4263-98CD-0C08451F4854}" presName="sibTrans" presStyleCnt="0"/>
      <dgm:spPr/>
    </dgm:pt>
    <dgm:pt modelId="{95667A26-D59C-4D6F-85EB-3772C141FD66}" type="pres">
      <dgm:prSet presAssocID="{2DB40305-CBAD-49C0-9496-44CD852F73A4}" presName="node" presStyleLbl="node1" presStyleIdx="6" presStyleCnt="12">
        <dgm:presLayoutVars>
          <dgm:bulletEnabled val="1"/>
        </dgm:presLayoutVars>
      </dgm:prSet>
      <dgm:spPr/>
    </dgm:pt>
    <dgm:pt modelId="{B6032109-B155-427D-8371-82C1855A7B14}" type="pres">
      <dgm:prSet presAssocID="{5AD3A45A-678A-425C-AF68-CEF4C5AF4043}" presName="sibTrans" presStyleCnt="0"/>
      <dgm:spPr/>
    </dgm:pt>
    <dgm:pt modelId="{76A8C0FC-1499-4AE9-9F1F-4B6A66468502}" type="pres">
      <dgm:prSet presAssocID="{2962056C-6BE3-4022-8E8B-6BF6663CBC34}" presName="node" presStyleLbl="node1" presStyleIdx="7" presStyleCnt="12">
        <dgm:presLayoutVars>
          <dgm:bulletEnabled val="1"/>
        </dgm:presLayoutVars>
      </dgm:prSet>
      <dgm:spPr/>
    </dgm:pt>
    <dgm:pt modelId="{17007B89-701D-4466-A0AC-A805C36CC123}" type="pres">
      <dgm:prSet presAssocID="{3BF3871D-47C3-4D92-B77E-973DABA6AA22}" presName="sibTrans" presStyleCnt="0"/>
      <dgm:spPr/>
    </dgm:pt>
    <dgm:pt modelId="{A2CD9AA6-CA99-4A34-AA26-ED08C1E1A8A8}" type="pres">
      <dgm:prSet presAssocID="{F8111D4B-3CB1-45AF-89F6-7E03613247EC}" presName="node" presStyleLbl="node1" presStyleIdx="8" presStyleCnt="12">
        <dgm:presLayoutVars>
          <dgm:bulletEnabled val="1"/>
        </dgm:presLayoutVars>
      </dgm:prSet>
      <dgm:spPr/>
    </dgm:pt>
    <dgm:pt modelId="{0CD09025-8517-4076-BB5B-021BCC1B4678}" type="pres">
      <dgm:prSet presAssocID="{970CDFAA-DCA6-42C7-8E08-7716F7D38019}" presName="sibTrans" presStyleCnt="0"/>
      <dgm:spPr/>
    </dgm:pt>
    <dgm:pt modelId="{E8233654-5329-4D38-8810-5570B4E5EDE0}" type="pres">
      <dgm:prSet presAssocID="{6E2396B6-F696-437D-B261-AA18B1D30E12}" presName="node" presStyleLbl="node1" presStyleIdx="9" presStyleCnt="12">
        <dgm:presLayoutVars>
          <dgm:bulletEnabled val="1"/>
        </dgm:presLayoutVars>
      </dgm:prSet>
      <dgm:spPr/>
    </dgm:pt>
    <dgm:pt modelId="{CCB44B0B-D947-494D-87C0-6020C020433F}" type="pres">
      <dgm:prSet presAssocID="{2EC3157D-6CCC-4959-9A69-EFA4593F2B2C}" presName="sibTrans" presStyleCnt="0"/>
      <dgm:spPr/>
    </dgm:pt>
    <dgm:pt modelId="{89926CA3-680A-49D4-B16B-C8A30CA0E349}" type="pres">
      <dgm:prSet presAssocID="{B8E667D6-CF7A-49FD-AEEC-ED28C604DE35}" presName="node" presStyleLbl="node1" presStyleIdx="10" presStyleCnt="12">
        <dgm:presLayoutVars>
          <dgm:bulletEnabled val="1"/>
        </dgm:presLayoutVars>
      </dgm:prSet>
      <dgm:spPr/>
    </dgm:pt>
    <dgm:pt modelId="{75EF9393-A0D8-4E07-995C-EEBFC89ED413}" type="pres">
      <dgm:prSet presAssocID="{160B6BDC-EF0D-4BE8-B131-382152F7C657}" presName="sibTrans" presStyleCnt="0"/>
      <dgm:spPr/>
    </dgm:pt>
    <dgm:pt modelId="{9C92395A-B3D3-41FB-8C3A-20029C88416A}" type="pres">
      <dgm:prSet presAssocID="{687A3387-08BF-45A6-8A9A-21574673DF8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F2B4380A-7B30-48C8-A072-24FCA00CB53B}" srcId="{07BE8856-5F30-47DC-8F78-ADB48A3936D2}" destId="{F8111D4B-3CB1-45AF-89F6-7E03613247EC}" srcOrd="8" destOrd="0" parTransId="{ECDBFB42-DDC9-4BAD-870F-6DD3221A810D}" sibTransId="{970CDFAA-DCA6-42C7-8E08-7716F7D38019}"/>
    <dgm:cxn modelId="{2877D414-EFD9-4C8C-820C-1BB58EC7F732}" srcId="{07BE8856-5F30-47DC-8F78-ADB48A3936D2}" destId="{A49C2F36-7641-41ED-BEBF-229182D5C7F9}" srcOrd="4" destOrd="0" parTransId="{576A931B-B89D-4B38-A937-152E6CAF117C}" sibTransId="{AF06DC6A-ACD3-4159-890F-C4437494BF84}"/>
    <dgm:cxn modelId="{90563416-BAF8-426A-906E-5E829A0F3D21}" type="presOf" srcId="{F8111D4B-3CB1-45AF-89F6-7E03613247EC}" destId="{A2CD9AA6-CA99-4A34-AA26-ED08C1E1A8A8}" srcOrd="0" destOrd="0" presId="urn:microsoft.com/office/officeart/2005/8/layout/default"/>
    <dgm:cxn modelId="{EBB75F29-C1E3-42A6-834A-9839EE591D40}" type="presOf" srcId="{B8E667D6-CF7A-49FD-AEEC-ED28C604DE35}" destId="{89926CA3-680A-49D4-B16B-C8A30CA0E349}" srcOrd="0" destOrd="0" presId="urn:microsoft.com/office/officeart/2005/8/layout/default"/>
    <dgm:cxn modelId="{3D094C3A-4AC5-479E-AB6D-80F8BB9C026E}" srcId="{07BE8856-5F30-47DC-8F78-ADB48A3936D2}" destId="{687A3387-08BF-45A6-8A9A-21574673DF84}" srcOrd="11" destOrd="0" parTransId="{7EC451F7-F3CE-4DB8-9843-AD40D24DAAB2}" sibTransId="{062562B5-2ADA-4E13-8256-A074B761AF46}"/>
    <dgm:cxn modelId="{34F9933E-4C5D-4FF8-84C3-710982717E8A}" type="presOf" srcId="{07BE8856-5F30-47DC-8F78-ADB48A3936D2}" destId="{E6A71BB3-8052-4289-8FA4-56E95FB3FD74}" srcOrd="0" destOrd="0" presId="urn:microsoft.com/office/officeart/2005/8/layout/default"/>
    <dgm:cxn modelId="{1415855F-3B78-48E4-A46A-D858D4728D5E}" type="presOf" srcId="{6BEFE8EF-28E0-43ED-A4E1-8F56FBE8B292}" destId="{D3F1E7C7-2F35-4DBF-AA91-60579A589FFE}" srcOrd="0" destOrd="0" presId="urn:microsoft.com/office/officeart/2005/8/layout/default"/>
    <dgm:cxn modelId="{F4229662-C0FC-4DEA-BD07-D94224D67F97}" srcId="{07BE8856-5F30-47DC-8F78-ADB48A3936D2}" destId="{2DB40305-CBAD-49C0-9496-44CD852F73A4}" srcOrd="6" destOrd="0" parTransId="{BFFF1CE3-FB1B-4BB2-8BCE-DEAF6699A950}" sibTransId="{5AD3A45A-678A-425C-AF68-CEF4C5AF4043}"/>
    <dgm:cxn modelId="{15745B43-C4E2-4E81-B547-DF211A4E8B0B}" srcId="{07BE8856-5F30-47DC-8F78-ADB48A3936D2}" destId="{6BEFE8EF-28E0-43ED-A4E1-8F56FBE8B292}" srcOrd="3" destOrd="0" parTransId="{E51E3172-03CC-44CF-BFE8-9696AD152359}" sibTransId="{68CB73F5-5BF6-40D2-8CB2-AB9349254C24}"/>
    <dgm:cxn modelId="{51FFDE51-1AA2-45AA-AC09-37A09E54D1CC}" type="presOf" srcId="{01149674-B10A-4D4B-B12B-EB2F59BB1A80}" destId="{1599205C-AB41-4DD0-89B3-8DD109BAD631}" srcOrd="0" destOrd="0" presId="urn:microsoft.com/office/officeart/2005/8/layout/default"/>
    <dgm:cxn modelId="{A0E97D72-A134-4AB1-B0D4-E2FD567B016A}" srcId="{07BE8856-5F30-47DC-8F78-ADB48A3936D2}" destId="{00A6FCF0-9DCE-402A-A3BD-B265D292170F}" srcOrd="5" destOrd="0" parTransId="{D577B39D-3DEF-40B2-9B5C-5CD2307CC888}" sibTransId="{9D9EE63E-E784-4263-98CD-0C08451F4854}"/>
    <dgm:cxn modelId="{61E48476-C881-4C2A-8E96-FB878817A80B}" srcId="{07BE8856-5F30-47DC-8F78-ADB48A3936D2}" destId="{E6E19FF9-DFD9-4CAB-9D62-31E563959BF1}" srcOrd="0" destOrd="0" parTransId="{2073AA77-3BF6-43DC-BECD-28CFDD666277}" sibTransId="{E2887C35-E055-42D8-A13A-22E1FEB93329}"/>
    <dgm:cxn modelId="{FD84AC7A-07DA-43F7-9FC0-B39CDD2D092F}" type="presOf" srcId="{A49C2F36-7641-41ED-BEBF-229182D5C7F9}" destId="{87B34471-E463-4553-B071-E08A4539247D}" srcOrd="0" destOrd="0" presId="urn:microsoft.com/office/officeart/2005/8/layout/default"/>
    <dgm:cxn modelId="{AFBCC07C-74A9-40AB-A575-FBBE72F3C6CC}" srcId="{07BE8856-5F30-47DC-8F78-ADB48A3936D2}" destId="{2962056C-6BE3-4022-8E8B-6BF6663CBC34}" srcOrd="7" destOrd="0" parTransId="{4759DBBC-A5A5-4147-A3F8-E44C3BEC10F8}" sibTransId="{3BF3871D-47C3-4D92-B77E-973DABA6AA22}"/>
    <dgm:cxn modelId="{4F83D57C-2A49-4548-B7FC-C324616ECF6F}" type="presOf" srcId="{E6E19FF9-DFD9-4CAB-9D62-31E563959BF1}" destId="{B71CB1DD-AF25-4D54-8960-3BA34C74393D}" srcOrd="0" destOrd="0" presId="urn:microsoft.com/office/officeart/2005/8/layout/default"/>
    <dgm:cxn modelId="{72652D93-4DA9-4E23-A9A5-ABDA1C28F58A}" type="presOf" srcId="{2DB40305-CBAD-49C0-9496-44CD852F73A4}" destId="{95667A26-D59C-4D6F-85EB-3772C141FD66}" srcOrd="0" destOrd="0" presId="urn:microsoft.com/office/officeart/2005/8/layout/default"/>
    <dgm:cxn modelId="{10DFDBA0-1AAE-4049-8D24-114308E39245}" type="presOf" srcId="{CFF92723-B943-447F-836A-ED44E904A4C4}" destId="{57B736CB-6021-471A-B973-72B6CCDC5D59}" srcOrd="0" destOrd="0" presId="urn:microsoft.com/office/officeart/2005/8/layout/default"/>
    <dgm:cxn modelId="{5C92ADB0-8ABE-457F-87E2-1F7B80D57C8E}" srcId="{07BE8856-5F30-47DC-8F78-ADB48A3936D2}" destId="{01149674-B10A-4D4B-B12B-EB2F59BB1A80}" srcOrd="1" destOrd="0" parTransId="{BD1A6B09-F9E8-4501-B55D-07390828CE3B}" sibTransId="{940AD870-515C-4A23-AB4F-4DC84BAC1F44}"/>
    <dgm:cxn modelId="{25CE91B3-9C54-474C-9B68-F91FA98F8F98}" type="presOf" srcId="{2962056C-6BE3-4022-8E8B-6BF6663CBC34}" destId="{76A8C0FC-1499-4AE9-9F1F-4B6A66468502}" srcOrd="0" destOrd="0" presId="urn:microsoft.com/office/officeart/2005/8/layout/default"/>
    <dgm:cxn modelId="{7BEB7FB6-6B05-4FA6-AEBE-692C2940E8F8}" type="presOf" srcId="{6E2396B6-F696-437D-B261-AA18B1D30E12}" destId="{E8233654-5329-4D38-8810-5570B4E5EDE0}" srcOrd="0" destOrd="0" presId="urn:microsoft.com/office/officeart/2005/8/layout/default"/>
    <dgm:cxn modelId="{D313AEE9-8EF9-45EF-A05A-FD62C04775E3}" type="presOf" srcId="{00A6FCF0-9DCE-402A-A3BD-B265D292170F}" destId="{7F6A9B23-9685-4B64-B56A-D471DF571A60}" srcOrd="0" destOrd="0" presId="urn:microsoft.com/office/officeart/2005/8/layout/default"/>
    <dgm:cxn modelId="{A1B1D1EA-2A8F-4217-87F8-6BB3FE38C0AE}" srcId="{07BE8856-5F30-47DC-8F78-ADB48A3936D2}" destId="{CFF92723-B943-447F-836A-ED44E904A4C4}" srcOrd="2" destOrd="0" parTransId="{5446354E-124B-4FDC-9EFA-D662384DB337}" sibTransId="{5F3469B4-BE01-4A5C-9C23-5EF7F4AD98A0}"/>
    <dgm:cxn modelId="{800D87EC-825F-4A7D-B9ED-AF7EE1443CDF}" type="presOf" srcId="{687A3387-08BF-45A6-8A9A-21574673DF84}" destId="{9C92395A-B3D3-41FB-8C3A-20029C88416A}" srcOrd="0" destOrd="0" presId="urn:microsoft.com/office/officeart/2005/8/layout/default"/>
    <dgm:cxn modelId="{974917F4-E9F5-4A59-A7D1-CFBBD4BAF0E9}" srcId="{07BE8856-5F30-47DC-8F78-ADB48A3936D2}" destId="{6E2396B6-F696-437D-B261-AA18B1D30E12}" srcOrd="9" destOrd="0" parTransId="{8AEC3899-2B67-4B30-A004-C46DA4400C13}" sibTransId="{2EC3157D-6CCC-4959-9A69-EFA4593F2B2C}"/>
    <dgm:cxn modelId="{337142FE-494A-42D1-B414-FCC727FFFA1B}" srcId="{07BE8856-5F30-47DC-8F78-ADB48A3936D2}" destId="{B8E667D6-CF7A-49FD-AEEC-ED28C604DE35}" srcOrd="10" destOrd="0" parTransId="{A915C201-FF58-4663-89BB-5999C5D8B78D}" sibTransId="{160B6BDC-EF0D-4BE8-B131-382152F7C657}"/>
    <dgm:cxn modelId="{901E0FEB-DA03-4E56-9C4B-22A95943569F}" type="presParOf" srcId="{E6A71BB3-8052-4289-8FA4-56E95FB3FD74}" destId="{B71CB1DD-AF25-4D54-8960-3BA34C74393D}" srcOrd="0" destOrd="0" presId="urn:microsoft.com/office/officeart/2005/8/layout/default"/>
    <dgm:cxn modelId="{2D0957F8-75FE-4774-B7CF-3F9915450495}" type="presParOf" srcId="{E6A71BB3-8052-4289-8FA4-56E95FB3FD74}" destId="{50FE7F06-831B-46E8-905D-91D801D24FBE}" srcOrd="1" destOrd="0" presId="urn:microsoft.com/office/officeart/2005/8/layout/default"/>
    <dgm:cxn modelId="{2B516C31-2CA4-4EA1-979E-014243F034F0}" type="presParOf" srcId="{E6A71BB3-8052-4289-8FA4-56E95FB3FD74}" destId="{1599205C-AB41-4DD0-89B3-8DD109BAD631}" srcOrd="2" destOrd="0" presId="urn:microsoft.com/office/officeart/2005/8/layout/default"/>
    <dgm:cxn modelId="{C1B1DFCD-7C11-4576-B932-90BAA4D65763}" type="presParOf" srcId="{E6A71BB3-8052-4289-8FA4-56E95FB3FD74}" destId="{05294B32-2174-4EBE-9499-97250C9E7C76}" srcOrd="3" destOrd="0" presId="urn:microsoft.com/office/officeart/2005/8/layout/default"/>
    <dgm:cxn modelId="{ABB1934A-BC31-4C85-BB73-CE0C826F30DD}" type="presParOf" srcId="{E6A71BB3-8052-4289-8FA4-56E95FB3FD74}" destId="{57B736CB-6021-471A-B973-72B6CCDC5D59}" srcOrd="4" destOrd="0" presId="urn:microsoft.com/office/officeart/2005/8/layout/default"/>
    <dgm:cxn modelId="{9451F5E5-4808-4294-9572-4DD8A49647C3}" type="presParOf" srcId="{E6A71BB3-8052-4289-8FA4-56E95FB3FD74}" destId="{3EEF37BB-A1DC-4033-8B8B-CCEAF067885B}" srcOrd="5" destOrd="0" presId="urn:microsoft.com/office/officeart/2005/8/layout/default"/>
    <dgm:cxn modelId="{72AC289D-2EE7-451D-B8D4-8258D147EE92}" type="presParOf" srcId="{E6A71BB3-8052-4289-8FA4-56E95FB3FD74}" destId="{D3F1E7C7-2F35-4DBF-AA91-60579A589FFE}" srcOrd="6" destOrd="0" presId="urn:microsoft.com/office/officeart/2005/8/layout/default"/>
    <dgm:cxn modelId="{FD209B44-6506-4474-A5D5-83BD73A1EA9B}" type="presParOf" srcId="{E6A71BB3-8052-4289-8FA4-56E95FB3FD74}" destId="{A5EF7AC0-873F-493A-A2DB-BAEAD22DC7DC}" srcOrd="7" destOrd="0" presId="urn:microsoft.com/office/officeart/2005/8/layout/default"/>
    <dgm:cxn modelId="{F88FD790-B46F-4E9A-865E-D2C4057CBCCA}" type="presParOf" srcId="{E6A71BB3-8052-4289-8FA4-56E95FB3FD74}" destId="{87B34471-E463-4553-B071-E08A4539247D}" srcOrd="8" destOrd="0" presId="urn:microsoft.com/office/officeart/2005/8/layout/default"/>
    <dgm:cxn modelId="{0F049452-9EF2-4692-AA08-D5B24F766FA0}" type="presParOf" srcId="{E6A71BB3-8052-4289-8FA4-56E95FB3FD74}" destId="{F11BDB95-A046-40ED-9446-CD5E0466CC40}" srcOrd="9" destOrd="0" presId="urn:microsoft.com/office/officeart/2005/8/layout/default"/>
    <dgm:cxn modelId="{BE0EAB26-B867-4E8E-A401-5E4957E907A5}" type="presParOf" srcId="{E6A71BB3-8052-4289-8FA4-56E95FB3FD74}" destId="{7F6A9B23-9685-4B64-B56A-D471DF571A60}" srcOrd="10" destOrd="0" presId="urn:microsoft.com/office/officeart/2005/8/layout/default"/>
    <dgm:cxn modelId="{DA8138A8-5187-4DC9-976C-038A62725F27}" type="presParOf" srcId="{E6A71BB3-8052-4289-8FA4-56E95FB3FD74}" destId="{06402681-2530-4137-8F5E-544579EDFF0A}" srcOrd="11" destOrd="0" presId="urn:microsoft.com/office/officeart/2005/8/layout/default"/>
    <dgm:cxn modelId="{E42217FA-D47D-4EC4-8F4D-377B7E066D78}" type="presParOf" srcId="{E6A71BB3-8052-4289-8FA4-56E95FB3FD74}" destId="{95667A26-D59C-4D6F-85EB-3772C141FD66}" srcOrd="12" destOrd="0" presId="urn:microsoft.com/office/officeart/2005/8/layout/default"/>
    <dgm:cxn modelId="{C336A63A-F38C-4928-A499-F9D1AC2EAE50}" type="presParOf" srcId="{E6A71BB3-8052-4289-8FA4-56E95FB3FD74}" destId="{B6032109-B155-427D-8371-82C1855A7B14}" srcOrd="13" destOrd="0" presId="urn:microsoft.com/office/officeart/2005/8/layout/default"/>
    <dgm:cxn modelId="{782EA23C-7437-4ED7-984B-9E10BC2215C0}" type="presParOf" srcId="{E6A71BB3-8052-4289-8FA4-56E95FB3FD74}" destId="{76A8C0FC-1499-4AE9-9F1F-4B6A66468502}" srcOrd="14" destOrd="0" presId="urn:microsoft.com/office/officeart/2005/8/layout/default"/>
    <dgm:cxn modelId="{F8FE90F8-2EAE-4F52-8A2C-5F419ED353CC}" type="presParOf" srcId="{E6A71BB3-8052-4289-8FA4-56E95FB3FD74}" destId="{17007B89-701D-4466-A0AC-A805C36CC123}" srcOrd="15" destOrd="0" presId="urn:microsoft.com/office/officeart/2005/8/layout/default"/>
    <dgm:cxn modelId="{A8405FAF-DB7E-4CD9-A077-1558BECE1FD5}" type="presParOf" srcId="{E6A71BB3-8052-4289-8FA4-56E95FB3FD74}" destId="{A2CD9AA6-CA99-4A34-AA26-ED08C1E1A8A8}" srcOrd="16" destOrd="0" presId="urn:microsoft.com/office/officeart/2005/8/layout/default"/>
    <dgm:cxn modelId="{FD3497CD-B869-45DF-BBF5-067E52640626}" type="presParOf" srcId="{E6A71BB3-8052-4289-8FA4-56E95FB3FD74}" destId="{0CD09025-8517-4076-BB5B-021BCC1B4678}" srcOrd="17" destOrd="0" presId="urn:microsoft.com/office/officeart/2005/8/layout/default"/>
    <dgm:cxn modelId="{CD5F1386-6942-4E2F-B1CA-C1544D5C8652}" type="presParOf" srcId="{E6A71BB3-8052-4289-8FA4-56E95FB3FD74}" destId="{E8233654-5329-4D38-8810-5570B4E5EDE0}" srcOrd="18" destOrd="0" presId="urn:microsoft.com/office/officeart/2005/8/layout/default"/>
    <dgm:cxn modelId="{9E21369B-FA30-472A-9A65-9A9C21F1D0F4}" type="presParOf" srcId="{E6A71BB3-8052-4289-8FA4-56E95FB3FD74}" destId="{CCB44B0B-D947-494D-87C0-6020C020433F}" srcOrd="19" destOrd="0" presId="urn:microsoft.com/office/officeart/2005/8/layout/default"/>
    <dgm:cxn modelId="{5F5F6B5C-564F-4D92-BBA5-A2980DEEF83B}" type="presParOf" srcId="{E6A71BB3-8052-4289-8FA4-56E95FB3FD74}" destId="{89926CA3-680A-49D4-B16B-C8A30CA0E349}" srcOrd="20" destOrd="0" presId="urn:microsoft.com/office/officeart/2005/8/layout/default"/>
    <dgm:cxn modelId="{56E1D573-7969-4F84-B664-2A09B5D716E6}" type="presParOf" srcId="{E6A71BB3-8052-4289-8FA4-56E95FB3FD74}" destId="{75EF9393-A0D8-4E07-995C-EEBFC89ED413}" srcOrd="21" destOrd="0" presId="urn:microsoft.com/office/officeart/2005/8/layout/default"/>
    <dgm:cxn modelId="{7373CFEA-5283-4645-B7AB-F4C53CC54114}" type="presParOf" srcId="{E6A71BB3-8052-4289-8FA4-56E95FB3FD74}" destId="{9C92395A-B3D3-41FB-8C3A-20029C88416A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B1DD-AF25-4D54-8960-3BA34C74393D}">
      <dsp:nvSpPr>
        <dsp:cNvPr id="0" name=""/>
        <dsp:cNvSpPr/>
      </dsp:nvSpPr>
      <dsp:spPr>
        <a:xfrm>
          <a:off x="0" y="284318"/>
          <a:ext cx="1685906" cy="1011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Age</a:t>
          </a:r>
        </a:p>
      </dsp:txBody>
      <dsp:txXfrm>
        <a:off x="0" y="284318"/>
        <a:ext cx="1685906" cy="1011543"/>
      </dsp:txXfrm>
    </dsp:sp>
    <dsp:sp modelId="{1599205C-AB41-4DD0-89B3-8DD109BAD631}">
      <dsp:nvSpPr>
        <dsp:cNvPr id="0" name=""/>
        <dsp:cNvSpPr/>
      </dsp:nvSpPr>
      <dsp:spPr>
        <a:xfrm>
          <a:off x="1854497" y="284318"/>
          <a:ext cx="1685906" cy="1011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Dimension</a:t>
          </a:r>
          <a:endParaRPr lang="en-US" sz="1900" kern="1200" dirty="0"/>
        </a:p>
      </dsp:txBody>
      <dsp:txXfrm>
        <a:off x="1854497" y="284318"/>
        <a:ext cx="1685906" cy="1011543"/>
      </dsp:txXfrm>
    </dsp:sp>
    <dsp:sp modelId="{57B736CB-6021-471A-B973-72B6CCDC5D59}">
      <dsp:nvSpPr>
        <dsp:cNvPr id="0" name=""/>
        <dsp:cNvSpPr/>
      </dsp:nvSpPr>
      <dsp:spPr>
        <a:xfrm>
          <a:off x="3708994" y="284318"/>
          <a:ext cx="1685906" cy="1011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Email</a:t>
          </a:r>
          <a:endParaRPr lang="en-US" sz="1900" kern="1200" dirty="0"/>
        </a:p>
      </dsp:txBody>
      <dsp:txXfrm>
        <a:off x="3708994" y="284318"/>
        <a:ext cx="1685906" cy="1011543"/>
      </dsp:txXfrm>
    </dsp:sp>
    <dsp:sp modelId="{D3F1E7C7-2F35-4DBF-AA91-60579A589FFE}">
      <dsp:nvSpPr>
        <dsp:cNvPr id="0" name=""/>
        <dsp:cNvSpPr/>
      </dsp:nvSpPr>
      <dsp:spPr>
        <a:xfrm>
          <a:off x="0" y="1464452"/>
          <a:ext cx="1685906" cy="1011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Encyclopedia</a:t>
          </a:r>
          <a:endParaRPr lang="en-US" sz="1900" kern="1200" dirty="0"/>
        </a:p>
      </dsp:txBody>
      <dsp:txXfrm>
        <a:off x="0" y="1464452"/>
        <a:ext cx="1685906" cy="1011543"/>
      </dsp:txXfrm>
    </dsp:sp>
    <dsp:sp modelId="{87B34471-E463-4553-B071-E08A4539247D}">
      <dsp:nvSpPr>
        <dsp:cNvPr id="0" name=""/>
        <dsp:cNvSpPr/>
      </dsp:nvSpPr>
      <dsp:spPr>
        <a:xfrm>
          <a:off x="1854497" y="1464452"/>
          <a:ext cx="1685906" cy="1011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Geography</a:t>
          </a:r>
          <a:endParaRPr lang="en-US" sz="1900" kern="1200" dirty="0"/>
        </a:p>
      </dsp:txBody>
      <dsp:txXfrm>
        <a:off x="1854497" y="1464452"/>
        <a:ext cx="1685906" cy="1011543"/>
      </dsp:txXfrm>
    </dsp:sp>
    <dsp:sp modelId="{7F6A9B23-9685-4B64-B56A-D471DF571A60}">
      <dsp:nvSpPr>
        <dsp:cNvPr id="0" name=""/>
        <dsp:cNvSpPr/>
      </dsp:nvSpPr>
      <dsp:spPr>
        <a:xfrm>
          <a:off x="3708994" y="1464452"/>
          <a:ext cx="1685906" cy="1011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Money</a:t>
          </a:r>
          <a:endParaRPr lang="en-US" sz="1900" kern="1200" dirty="0"/>
        </a:p>
      </dsp:txBody>
      <dsp:txXfrm>
        <a:off x="3708994" y="1464452"/>
        <a:ext cx="1685906" cy="1011543"/>
      </dsp:txXfrm>
    </dsp:sp>
    <dsp:sp modelId="{95667A26-D59C-4D6F-85EB-3772C141FD66}">
      <dsp:nvSpPr>
        <dsp:cNvPr id="0" name=""/>
        <dsp:cNvSpPr/>
      </dsp:nvSpPr>
      <dsp:spPr>
        <a:xfrm>
          <a:off x="0" y="2644587"/>
          <a:ext cx="1685906" cy="1011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Number</a:t>
          </a:r>
          <a:endParaRPr lang="en-US" sz="1900" kern="1200" dirty="0"/>
        </a:p>
      </dsp:txBody>
      <dsp:txXfrm>
        <a:off x="0" y="2644587"/>
        <a:ext cx="1685906" cy="1011543"/>
      </dsp:txXfrm>
    </dsp:sp>
    <dsp:sp modelId="{76A8C0FC-1499-4AE9-9F1F-4B6A66468502}">
      <dsp:nvSpPr>
        <dsp:cNvPr id="0" name=""/>
        <dsp:cNvSpPr/>
      </dsp:nvSpPr>
      <dsp:spPr>
        <a:xfrm>
          <a:off x="1854497" y="2644587"/>
          <a:ext cx="1685906" cy="1011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Ordinal</a:t>
          </a:r>
          <a:endParaRPr lang="en-US" sz="1900" kern="1200" dirty="0"/>
        </a:p>
      </dsp:txBody>
      <dsp:txXfrm>
        <a:off x="1854497" y="2644587"/>
        <a:ext cx="1685906" cy="1011543"/>
      </dsp:txXfrm>
    </dsp:sp>
    <dsp:sp modelId="{A2CD9AA6-CA99-4A34-AA26-ED08C1E1A8A8}">
      <dsp:nvSpPr>
        <dsp:cNvPr id="0" name=""/>
        <dsp:cNvSpPr/>
      </dsp:nvSpPr>
      <dsp:spPr>
        <a:xfrm>
          <a:off x="3708994" y="2644587"/>
          <a:ext cx="1685906" cy="1011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Percentage</a:t>
          </a:r>
          <a:endParaRPr lang="en-US" sz="1900" kern="1200" dirty="0"/>
        </a:p>
      </dsp:txBody>
      <dsp:txXfrm>
        <a:off x="3708994" y="2644587"/>
        <a:ext cx="1685906" cy="1011543"/>
      </dsp:txXfrm>
    </dsp:sp>
    <dsp:sp modelId="{E8233654-5329-4D38-8810-5570B4E5EDE0}">
      <dsp:nvSpPr>
        <dsp:cNvPr id="0" name=""/>
        <dsp:cNvSpPr/>
      </dsp:nvSpPr>
      <dsp:spPr>
        <a:xfrm>
          <a:off x="0" y="3824721"/>
          <a:ext cx="1685906" cy="1011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Phonenumber</a:t>
          </a:r>
          <a:r>
            <a:rPr lang="en-US" sz="1900" kern="1200" dirty="0"/>
            <a:t> (US)</a:t>
          </a:r>
        </a:p>
      </dsp:txBody>
      <dsp:txXfrm>
        <a:off x="0" y="3824721"/>
        <a:ext cx="1685906" cy="1011543"/>
      </dsp:txXfrm>
    </dsp:sp>
    <dsp:sp modelId="{89926CA3-680A-49D4-B16B-C8A30CA0E349}">
      <dsp:nvSpPr>
        <dsp:cNvPr id="0" name=""/>
        <dsp:cNvSpPr/>
      </dsp:nvSpPr>
      <dsp:spPr>
        <a:xfrm>
          <a:off x="1854497" y="3824721"/>
          <a:ext cx="1685906" cy="1011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Temperature</a:t>
          </a:r>
        </a:p>
      </dsp:txBody>
      <dsp:txXfrm>
        <a:off x="1854497" y="3824721"/>
        <a:ext cx="1685906" cy="1011543"/>
      </dsp:txXfrm>
    </dsp:sp>
    <dsp:sp modelId="{9C92395A-B3D3-41FB-8C3A-20029C88416A}">
      <dsp:nvSpPr>
        <dsp:cNvPr id="0" name=""/>
        <dsp:cNvSpPr/>
      </dsp:nvSpPr>
      <dsp:spPr>
        <a:xfrm>
          <a:off x="3708994" y="3824721"/>
          <a:ext cx="1685906" cy="10115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Url</a:t>
          </a:r>
          <a:endParaRPr lang="en-US" sz="1900" kern="1200" dirty="0"/>
        </a:p>
      </dsp:txBody>
      <dsp:txXfrm>
        <a:off x="3708994" y="3824721"/>
        <a:ext cx="1685906" cy="1011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Build 2017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CB2F-F0BF-435A-A27A-2EC15087F634}" type="datetime8">
              <a:rPr lang="en-US" smtClean="0">
                <a:latin typeface="Segoe UI" pitchFamily="34" charset="0"/>
              </a:rPr>
              <a:t>5/12/2017 10:13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Build 2017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18B56EA-E28F-4F92-9F16-7A6F2501B303}" type="datetime8">
              <a:rPr lang="en-US" smtClean="0"/>
              <a:t>5/12/2017 10:13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C1C3D530-3419-45A5-AB8A-2242E8FDFF4E}" type="datetime8">
              <a:rPr lang="en-US" smtClean="0"/>
              <a:t>5/12/2017 10:13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969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8933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6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A446-E61B-4D43-A3B1-7749AA6DC131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781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230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A446-E61B-4D43-A3B1-7749AA6DC131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00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388-5CB4-42F2-85B9-1AE1F63398F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2" name="Header Placeholder 11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56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388-5CB4-42F2-85B9-1AE1F63398F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2" name="Header Placeholder 11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760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388-5CB4-42F2-85B9-1AE1F63398F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2" name="Header Placeholder 11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64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388-5CB4-42F2-85B9-1AE1F63398F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2" name="Header Placeholder 11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66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388-5CB4-42F2-85B9-1AE1F63398F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2" name="Header Placeholder 11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697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C66B-7AF5-40BA-8933-D16874FF94CC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983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388-5CB4-42F2-85B9-1AE1F63398F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2" name="Header Placeholder 11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666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388-5CB4-42F2-85B9-1AE1F63398F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2" name="Header Placeholder 11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80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388-5CB4-42F2-85B9-1AE1F63398F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2" name="Header Placeholder 11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82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388-5CB4-42F2-85B9-1AE1F63398F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2" name="Header Placeholder 11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832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A446-E61B-4D43-A3B1-7749AA6DC131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735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6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388-5CB4-42F2-85B9-1AE1F63398FA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12" name="Header Placeholder 11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213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69DC94B-DB72-488C-A100-9C8F7341285A}" type="datetime8">
              <a:rPr lang="en-US" smtClean="0">
                <a:solidFill>
                  <a:prstClr val="black"/>
                </a:solidFill>
              </a:rPr>
              <a:t>5/12/2017 10:13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29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30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82D94-7A46-41C6-A35D-B992A50F21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430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816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82D94-7A46-41C6-A35D-B992A50F21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14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606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EC551-8CDA-4EB6-89BB-2A86C9F091C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47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A446-E61B-4D43-A3B1-7749AA6DC131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924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Microsoft Build 2017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kumimoji="0" lang="en-US" sz="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66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AA446-E61B-4D43-A3B1-7749AA6DC131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5/12/2017 10:13 AM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060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1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18636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8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28" tIns="146262" rIns="182828" bIns="146262" numCol="1" anchor="t" anchorCtr="0" compatLnSpc="1">
            <a:prstTxWarp prst="textNoShape">
              <a:avLst/>
            </a:prstTxWarp>
            <a:spAutoFit/>
          </a:bodyPr>
          <a:lstStyle/>
          <a:p>
            <a:pPr defTabSz="931932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2"/>
            <a:ext cx="3288506" cy="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38757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7437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39C40-7ED1-4034-947E-783F823E1E1B}" type="datetimeFigureOut">
              <a:rPr lang="en-US" smtClean="0"/>
              <a:t>5/12/2017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1138F-B955-46B1-93CD-63A17045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630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571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1" y="1212853"/>
            <a:ext cx="11887200" cy="202892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466" indent="0">
              <a:buNone/>
              <a:defRPr/>
            </a:lvl3pPr>
            <a:lvl4pPr marL="456930" indent="0">
              <a:buNone/>
              <a:defRPr/>
            </a:lvl4pPr>
            <a:lvl5pPr marL="68539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136922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219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2" y="1212854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425" indent="0">
              <a:buNone/>
              <a:defRPr/>
            </a:lvl3pPr>
            <a:lvl4pPr marL="456849" indent="0">
              <a:buNone/>
              <a:defRPr/>
            </a:lvl4pPr>
            <a:lvl5pPr marL="68527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522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ior3">
    <p:bg>
      <p:bgPr>
        <a:solidFill>
          <a:srgbClr val="007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1261872"/>
            <a:ext cx="6218238" cy="2490233"/>
          </a:xfrm>
          <a:prstGeom prst="rect">
            <a:avLst/>
          </a:prstGeom>
        </p:spPr>
        <p:txBody>
          <a:bodyPr lIns="182880" tIns="182880" rIns="182880" bIns="182880"/>
          <a:lstStyle>
            <a:lvl1pPr marL="0" indent="0">
              <a:spcBef>
                <a:spcPts val="1360"/>
              </a:spcBef>
              <a:buFont typeface="Arial"/>
              <a:buNone/>
              <a:defRPr sz="3264" baseline="0">
                <a:solidFill>
                  <a:schemeClr val="tx1"/>
                </a:solidFill>
                <a:latin typeface="Segoe UI Light"/>
                <a:cs typeface="Segoe UI Light"/>
              </a:defRPr>
            </a:lvl1pPr>
            <a:lvl2pPr marL="901186" indent="-466131">
              <a:spcBef>
                <a:spcPts val="1360"/>
              </a:spcBef>
              <a:buFont typeface="Arial" panose="020B0604020202020204" pitchFamily="34" charset="0"/>
              <a:buChar char="•"/>
              <a:defRPr sz="3264">
                <a:solidFill>
                  <a:schemeClr val="bg1"/>
                </a:solidFill>
                <a:latin typeface="Segoe UI Light"/>
                <a:cs typeface="Segoe UI Light"/>
              </a:defRPr>
            </a:lvl2pPr>
            <a:lvl3pPr marL="1243015">
              <a:spcBef>
                <a:spcPts val="1360"/>
              </a:spcBef>
              <a:buFont typeface="Arial"/>
              <a:buChar char="•"/>
              <a:defRPr sz="2990">
                <a:solidFill>
                  <a:schemeClr val="bg1"/>
                </a:solidFill>
                <a:latin typeface="Segoe UI Light"/>
                <a:cs typeface="Segoe UI Light"/>
              </a:defRPr>
            </a:lvl3pPr>
            <a:lvl4pPr marL="1740221">
              <a:spcBef>
                <a:spcPts val="1360"/>
              </a:spcBef>
              <a:buFont typeface="Arial"/>
              <a:buChar char="•"/>
              <a:defRPr sz="2718" baseline="0">
                <a:solidFill>
                  <a:schemeClr val="bg1"/>
                </a:solidFill>
                <a:latin typeface="Segoe UI Light"/>
                <a:cs typeface="Segoe UI Light"/>
              </a:defRPr>
            </a:lvl4pPr>
            <a:lvl5pPr marL="1988824" indent="248605">
              <a:spcBef>
                <a:spcPts val="1360"/>
              </a:spcBef>
              <a:buFont typeface="Arial"/>
              <a:buChar char="•"/>
              <a:tabLst>
                <a:tab pos="2177436" algn="l"/>
              </a:tabLst>
              <a:defRPr sz="2448" baseline="0">
                <a:solidFill>
                  <a:schemeClr val="bg1"/>
                </a:solidFill>
                <a:latin typeface="Segoe UI Light"/>
                <a:cs typeface="Segoe UI Light"/>
              </a:defRPr>
            </a:lvl5pPr>
          </a:lstStyle>
          <a:p>
            <a:pPr lvl="1"/>
            <a:r>
              <a:rPr lang="en-US" dirty="0"/>
              <a:t>Bullet first level</a:t>
            </a:r>
          </a:p>
          <a:p>
            <a:pPr lvl="2"/>
            <a:r>
              <a:rPr lang="en-US" dirty="0"/>
              <a:t>Bullet second level</a:t>
            </a:r>
          </a:p>
          <a:p>
            <a:pPr lvl="3"/>
            <a:r>
              <a:rPr lang="en-US" dirty="0"/>
              <a:t>Bullet third level</a:t>
            </a:r>
          </a:p>
          <a:p>
            <a:pPr lvl="4"/>
            <a:r>
              <a:rPr lang="en-US" dirty="0"/>
              <a:t>Bullet fourth level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218237" y="1254396"/>
            <a:ext cx="6218238" cy="2490233"/>
          </a:xfrm>
          <a:prstGeom prst="rect">
            <a:avLst/>
          </a:prstGeom>
        </p:spPr>
        <p:txBody>
          <a:bodyPr lIns="182880" tIns="182880" rIns="182880" bIns="182880"/>
          <a:lstStyle>
            <a:lvl1pPr marL="0" indent="0">
              <a:spcBef>
                <a:spcPts val="1360"/>
              </a:spcBef>
              <a:buFont typeface="Arial"/>
              <a:buNone/>
              <a:defRPr sz="3264" baseline="0">
                <a:solidFill>
                  <a:schemeClr val="tx1"/>
                </a:solidFill>
                <a:latin typeface="Segoe UI Light"/>
                <a:cs typeface="Segoe UI Light"/>
              </a:defRPr>
            </a:lvl1pPr>
            <a:lvl2pPr marL="901186" indent="-466131">
              <a:spcBef>
                <a:spcPts val="1360"/>
              </a:spcBef>
              <a:buFont typeface="Arial" panose="020B0604020202020204" pitchFamily="34" charset="0"/>
              <a:buChar char="•"/>
              <a:defRPr sz="3264">
                <a:solidFill>
                  <a:schemeClr val="bg1"/>
                </a:solidFill>
                <a:latin typeface="Segoe UI Light"/>
                <a:cs typeface="Segoe UI Light"/>
              </a:defRPr>
            </a:lvl2pPr>
            <a:lvl3pPr marL="1243015">
              <a:spcBef>
                <a:spcPts val="1360"/>
              </a:spcBef>
              <a:buFont typeface="Arial"/>
              <a:buChar char="•"/>
              <a:defRPr sz="2990">
                <a:solidFill>
                  <a:schemeClr val="bg1"/>
                </a:solidFill>
                <a:latin typeface="Segoe UI Light"/>
                <a:cs typeface="Segoe UI Light"/>
              </a:defRPr>
            </a:lvl3pPr>
            <a:lvl4pPr marL="1740221">
              <a:spcBef>
                <a:spcPts val="1360"/>
              </a:spcBef>
              <a:buFont typeface="Arial"/>
              <a:buChar char="•"/>
              <a:defRPr sz="2718" baseline="0">
                <a:solidFill>
                  <a:schemeClr val="bg1"/>
                </a:solidFill>
                <a:latin typeface="Segoe UI Light"/>
                <a:cs typeface="Segoe UI Light"/>
              </a:defRPr>
            </a:lvl4pPr>
            <a:lvl5pPr marL="1988824" indent="248605">
              <a:spcBef>
                <a:spcPts val="1360"/>
              </a:spcBef>
              <a:buFont typeface="Arial"/>
              <a:buChar char="•"/>
              <a:tabLst>
                <a:tab pos="2177436" algn="l"/>
              </a:tabLst>
              <a:defRPr sz="2448" baseline="0">
                <a:solidFill>
                  <a:schemeClr val="bg1"/>
                </a:solidFill>
                <a:latin typeface="Segoe UI Light"/>
                <a:cs typeface="Segoe UI Light"/>
              </a:defRPr>
            </a:lvl5pPr>
          </a:lstStyle>
          <a:p>
            <a:pPr lvl="1"/>
            <a:r>
              <a:rPr lang="en-US" dirty="0"/>
              <a:t>Bullet first level</a:t>
            </a:r>
          </a:p>
          <a:p>
            <a:pPr lvl="2"/>
            <a:r>
              <a:rPr lang="en-US" dirty="0"/>
              <a:t>Bullet second level</a:t>
            </a:r>
          </a:p>
          <a:p>
            <a:pPr lvl="3"/>
            <a:r>
              <a:rPr lang="en-US" dirty="0"/>
              <a:t>Bullet third level</a:t>
            </a:r>
          </a:p>
          <a:p>
            <a:pPr lvl="4"/>
            <a:r>
              <a:rPr lang="en-US" dirty="0"/>
              <a:t>Bullet fourth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70087" y="6590006"/>
            <a:ext cx="1718652" cy="1707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088" dirty="0">
                <a:solidFill>
                  <a:schemeClr val="bg1"/>
                </a:solidFill>
                <a:latin typeface="Segoe UI"/>
                <a:cs typeface="Segoe UI"/>
              </a:rPr>
              <a:t>Microsoft Confidential</a:t>
            </a:r>
          </a:p>
        </p:txBody>
      </p:sp>
      <p:sp>
        <p:nvSpPr>
          <p:cNvPr id="10" name="Title 1"/>
          <p:cNvSpPr>
            <a:spLocks noGrp="1" noChangeAspect="1"/>
          </p:cNvSpPr>
          <p:nvPr>
            <p:ph type="title"/>
          </p:nvPr>
        </p:nvSpPr>
        <p:spPr>
          <a:xfrm>
            <a:off x="141809" y="-1"/>
            <a:ext cx="12294666" cy="1236019"/>
          </a:xfrm>
          <a:prstGeom prst="rect">
            <a:avLst/>
          </a:prstGeom>
        </p:spPr>
        <p:txBody>
          <a:bodyPr lIns="91440" tIns="91440" bIns="91440" anchor="ctr"/>
          <a:lstStyle>
            <a:lvl1pPr algn="l">
              <a:defRPr sz="5438">
                <a:solidFill>
                  <a:srgbClr val="FFFFFF"/>
                </a:solidFill>
                <a:latin typeface="Segoe UI Light"/>
                <a:cs typeface="Segoe UI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15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523733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120" indent="0" algn="ctr">
              <a:buNone/>
              <a:defRPr sz="2040"/>
            </a:lvl2pPr>
            <a:lvl3pPr marL="932239" indent="0" algn="ctr">
              <a:buNone/>
              <a:defRPr sz="1836"/>
            </a:lvl3pPr>
            <a:lvl4pPr marL="1398358" indent="0" algn="ctr">
              <a:buNone/>
              <a:defRPr sz="1632"/>
            </a:lvl4pPr>
            <a:lvl5pPr marL="1864477" indent="0" algn="ctr">
              <a:buNone/>
              <a:defRPr sz="1632"/>
            </a:lvl5pPr>
            <a:lvl6pPr marL="2330596" indent="0" algn="ctr">
              <a:buNone/>
              <a:defRPr sz="1632"/>
            </a:lvl6pPr>
            <a:lvl7pPr marL="2796716" indent="0" algn="ctr">
              <a:buNone/>
              <a:defRPr sz="1632"/>
            </a:lvl7pPr>
            <a:lvl8pPr marL="3262835" indent="0" algn="ctr">
              <a:buNone/>
              <a:defRPr sz="1632"/>
            </a:lvl8pPr>
            <a:lvl9pPr marL="3728953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A9CA1-9B42-4012-AAB9-F6E7EBC695DB}" type="datetimeFigureOut">
              <a:rPr lang="en-US" smtClean="0"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57DF-175E-497C-9842-5CB973F80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937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A9CA1-9B42-4012-AAB9-F6E7EBC695DB}" type="datetimeFigureOut">
              <a:rPr lang="en-US" smtClean="0"/>
              <a:t>5/12/2017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57DF-175E-497C-9842-5CB973F80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2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832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30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53318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2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1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619317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521533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9633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3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76652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0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344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58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16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002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 white background"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336305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738" tIns="146189" rIns="182738" bIns="14618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72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98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0" y="6240964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64013" y="490737"/>
            <a:ext cx="1436313" cy="306604"/>
          </a:xfrm>
          <a:prstGeom prst="rect">
            <a:avLst/>
          </a:prstGeom>
        </p:spPr>
      </p:pic>
      <p:sp>
        <p:nvSpPr>
          <p:cNvPr id="12" name="Freeform 11"/>
          <p:cNvSpPr>
            <a:spLocks noEditPoints="1"/>
          </p:cNvSpPr>
          <p:nvPr userDrawn="1"/>
        </p:nvSpPr>
        <p:spPr bwMode="black">
          <a:xfrm>
            <a:off x="2137569" y="2473327"/>
            <a:ext cx="8161338" cy="2047875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rgbClr val="00BCF2"/>
          </a:solidFill>
          <a:ln>
            <a:noFill/>
          </a:ln>
        </p:spPr>
        <p:txBody>
          <a:bodyPr vert="horz" wrap="square" lIns="91368" tIns="45685" rIns="91368" bIns="45685" numCol="1" anchor="t" anchorCtr="0" compatLnSpc="1">
            <a:prstTxWarp prst="textNoShape">
              <a:avLst/>
            </a:prstTxWarp>
          </a:bodyPr>
          <a:lstStyle/>
          <a:p>
            <a:endParaRPr lang="en-US" sz="1836"/>
          </a:p>
        </p:txBody>
      </p:sp>
    </p:spTree>
    <p:extLst>
      <p:ext uri="{BB962C8B-B14F-4D97-AF65-F5344CB8AC3E}">
        <p14:creationId xmlns:p14="http://schemas.microsoft.com/office/powerpoint/2010/main" val="1123463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icroso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4"/>
            <a:ext cx="1278510" cy="2741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10058336" cy="1828786"/>
          </a:xfrm>
          <a:noFill/>
        </p:spPr>
        <p:txBody>
          <a:bodyPr lIns="146304" tIns="91440" rIns="146304" bIns="91440" anchor="t" anchorCtr="0"/>
          <a:lstStyle>
            <a:lvl1pPr>
              <a:defRPr sz="5395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7"/>
            <a:ext cx="100583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7"/>
            <a:ext cx="1449939" cy="306604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504238" y="307621"/>
            <a:ext cx="3656014" cy="578106"/>
          </a:xfrm>
        </p:spPr>
        <p:txBody>
          <a:bodyPr lIns="182880" tIns="146304" rIns="182880" bIns="146304"/>
          <a:lstStyle>
            <a:lvl1pPr marL="0" indent="0" algn="r">
              <a:buNone/>
              <a:defRPr sz="1998">
                <a:latin typeface="+mn-lt"/>
              </a:defRPr>
            </a:lvl1pPr>
            <a:lvl2pPr marL="342624" indent="0">
              <a:buNone/>
              <a:defRPr sz="1998"/>
            </a:lvl2pPr>
            <a:lvl3pPr marL="571041" indent="0">
              <a:buNone/>
              <a:defRPr sz="1998"/>
            </a:lvl3pPr>
            <a:lvl4pPr marL="799457" indent="0">
              <a:buNone/>
              <a:defRPr sz="1998"/>
            </a:lvl4pPr>
            <a:lvl5pPr marL="1027873" indent="0">
              <a:buNone/>
              <a:defRPr sz="1998"/>
            </a:lvl5pPr>
          </a:lstStyle>
          <a:p>
            <a:pPr lvl="0"/>
            <a:r>
              <a:rPr lang="en-US" dirty="0"/>
              <a:t>Session Code Here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88989" y="6072577"/>
            <a:ext cx="1920852" cy="633989"/>
          </a:xfrm>
          <a:prstGeom prst="rect">
            <a:avLst/>
          </a:prstGeom>
          <a:noFill/>
        </p:spPr>
        <p:txBody>
          <a:bodyPr wrap="none" lIns="182738" tIns="146189" rIns="182738" bIns="146189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#Build2016</a:t>
            </a:r>
          </a:p>
        </p:txBody>
      </p:sp>
    </p:spTree>
    <p:extLst>
      <p:ext uri="{BB962C8B-B14F-4D97-AF65-F5344CB8AC3E}">
        <p14:creationId xmlns:p14="http://schemas.microsoft.com/office/powerpoint/2010/main" val="2359096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09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u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4"/>
            <a:ext cx="1278510" cy="2741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10058336" cy="1828786"/>
          </a:xfrm>
          <a:noFill/>
        </p:spPr>
        <p:txBody>
          <a:bodyPr lIns="146304" tIns="91440" rIns="146304" bIns="91440" anchor="t" anchorCtr="0"/>
          <a:lstStyle>
            <a:lvl1pPr>
              <a:defRPr sz="5395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7"/>
            <a:ext cx="100583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504238" y="307621"/>
            <a:ext cx="3656014" cy="578106"/>
          </a:xfrm>
        </p:spPr>
        <p:txBody>
          <a:bodyPr lIns="182880" tIns="146304" rIns="182880" bIns="146304"/>
          <a:lstStyle>
            <a:lvl1pPr marL="0" indent="0" algn="r">
              <a:buNone/>
              <a:defRPr sz="1998">
                <a:latin typeface="+mn-lt"/>
              </a:defRPr>
            </a:lvl1pPr>
            <a:lvl2pPr marL="342624" indent="0">
              <a:buNone/>
              <a:defRPr sz="1998"/>
            </a:lvl2pPr>
            <a:lvl3pPr marL="571041" indent="0">
              <a:buNone/>
              <a:defRPr sz="1998"/>
            </a:lvl3pPr>
            <a:lvl4pPr marL="799457" indent="0">
              <a:buNone/>
              <a:defRPr sz="1998"/>
            </a:lvl4pPr>
            <a:lvl5pPr marL="1027873" indent="0">
              <a:buNone/>
              <a:defRPr sz="1998"/>
            </a:lvl5pPr>
          </a:lstStyle>
          <a:p>
            <a:pPr lvl="0"/>
            <a:r>
              <a:rPr lang="en-US" dirty="0"/>
              <a:t>Session Code Here</a:t>
            </a:r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black">
          <a:xfrm>
            <a:off x="457201" y="490736"/>
            <a:ext cx="1239006" cy="310896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68" tIns="45685" rIns="91368" bIns="45685" numCol="1" anchor="t" anchorCtr="0" compatLnSpc="1">
            <a:prstTxWarp prst="textNoShape">
              <a:avLst/>
            </a:prstTxWarp>
          </a:bodyPr>
          <a:lstStyle/>
          <a:p>
            <a:endParaRPr lang="en-US" sz="1836">
              <a:solidFill>
                <a:srgbClr val="40404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88989" y="6072577"/>
            <a:ext cx="1920852" cy="633989"/>
          </a:xfrm>
          <a:prstGeom prst="rect">
            <a:avLst/>
          </a:prstGeom>
          <a:noFill/>
        </p:spPr>
        <p:txBody>
          <a:bodyPr wrap="none" lIns="182738" tIns="146189" rIns="182738" bIns="146189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398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#Build2016</a:t>
            </a:r>
          </a:p>
        </p:txBody>
      </p:sp>
    </p:spTree>
    <p:extLst>
      <p:ext uri="{BB962C8B-B14F-4D97-AF65-F5344CB8AC3E}">
        <p14:creationId xmlns:p14="http://schemas.microsoft.com/office/powerpoint/2010/main" val="2510339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199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98"/>
            </a:lvl2pPr>
            <a:lvl3pPr marL="228416" indent="0">
              <a:buNone/>
              <a:defRPr/>
            </a:lvl3pPr>
            <a:lvl4pPr marL="456833" indent="0">
              <a:buNone/>
              <a:defRPr/>
            </a:lvl4pPr>
            <a:lvl5pPr marL="68524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55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199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98"/>
            </a:lvl2pPr>
            <a:lvl3pPr marL="228416" indent="0">
              <a:buNone/>
              <a:defRPr/>
            </a:lvl3pPr>
            <a:lvl4pPr marL="456833" indent="0">
              <a:buNone/>
              <a:defRPr/>
            </a:lvl4pPr>
            <a:lvl5pPr marL="68524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153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199" cy="2092881"/>
          </a:xfrm>
        </p:spPr>
        <p:txBody>
          <a:bodyPr>
            <a:spAutoFit/>
          </a:bodyPr>
          <a:lstStyle>
            <a:lvl1pPr>
              <a:defRPr sz="399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7597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1"/>
            <a:ext cx="11887199" cy="2092881"/>
          </a:xfrm>
        </p:spPr>
        <p:txBody>
          <a:bodyPr>
            <a:spAutoFit/>
          </a:bodyPr>
          <a:lstStyle>
            <a:lvl1pPr>
              <a:defRPr sz="3997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4706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3"/>
              </a:spcBef>
              <a:buClr>
                <a:schemeClr val="tx1"/>
              </a:buClr>
              <a:buFont typeface="Wingdings" pitchFamily="2" charset="2"/>
              <a:buNone/>
              <a:defRPr sz="319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98"/>
            </a:lvl2pPr>
            <a:lvl3pPr marL="231589" indent="0">
              <a:buNone/>
              <a:tabLst/>
              <a:defRPr sz="1998"/>
            </a:lvl3pPr>
            <a:lvl4pPr marL="460004" indent="0">
              <a:buNone/>
              <a:defRPr/>
            </a:lvl4pPr>
            <a:lvl5pPr marL="685248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3"/>
              </a:spcBef>
              <a:buClr>
                <a:schemeClr val="tx1"/>
              </a:buClr>
              <a:buFont typeface="Wingdings" pitchFamily="2" charset="2"/>
              <a:buNone/>
              <a:defRPr sz="319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98"/>
            </a:lvl2pPr>
            <a:lvl3pPr marL="231589" indent="0">
              <a:buNone/>
              <a:tabLst/>
              <a:defRPr sz="1998"/>
            </a:lvl3pPr>
            <a:lvl4pPr marL="460004" indent="0">
              <a:buNone/>
              <a:defRPr/>
            </a:lvl4pPr>
            <a:lvl5pPr marL="685248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48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3"/>
              </a:spcBef>
              <a:buClr>
                <a:schemeClr val="tx1"/>
              </a:buClr>
              <a:buFont typeface="Wingdings" pitchFamily="2" charset="2"/>
              <a:buNone/>
              <a:defRPr sz="3197"/>
            </a:lvl1pPr>
            <a:lvl2pPr marL="0" indent="0">
              <a:buNone/>
              <a:defRPr sz="1998"/>
            </a:lvl2pPr>
            <a:lvl3pPr marL="231589" indent="0">
              <a:buNone/>
              <a:tabLst/>
              <a:defRPr sz="1998"/>
            </a:lvl3pPr>
            <a:lvl4pPr marL="460004" indent="0">
              <a:buNone/>
              <a:defRPr/>
            </a:lvl4pPr>
            <a:lvl5pPr marL="685248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3"/>
              </a:spcBef>
              <a:buClr>
                <a:schemeClr val="tx1"/>
              </a:buClr>
              <a:buFont typeface="Wingdings" pitchFamily="2" charset="2"/>
              <a:buNone/>
              <a:defRPr sz="3197"/>
            </a:lvl1pPr>
            <a:lvl2pPr marL="0" indent="0">
              <a:buNone/>
              <a:defRPr sz="1998"/>
            </a:lvl2pPr>
            <a:lvl3pPr marL="231589" indent="0">
              <a:buNone/>
              <a:tabLst/>
              <a:defRPr sz="1998"/>
            </a:lvl3pPr>
            <a:lvl4pPr marL="460004" indent="0">
              <a:buNone/>
              <a:defRPr/>
            </a:lvl4pPr>
            <a:lvl5pPr marL="685248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24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1"/>
            <a:ext cx="5486399" cy="1982081"/>
          </a:xfrm>
        </p:spPr>
        <p:txBody>
          <a:bodyPr wrap="square">
            <a:spAutoFit/>
          </a:bodyPr>
          <a:lstStyle>
            <a:lvl1pPr marL="287107" indent="-287107">
              <a:spcBef>
                <a:spcPts val="1223"/>
              </a:spcBef>
              <a:buClr>
                <a:schemeClr val="tx2"/>
              </a:buClr>
              <a:buFont typeface="Arial" pitchFamily="34" charset="0"/>
              <a:buChar char="•"/>
              <a:defRPr sz="319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0739" indent="-233007">
              <a:defRPr sz="2398"/>
            </a:lvl2pPr>
            <a:lvl3pPr marL="699022" indent="-168284">
              <a:tabLst/>
              <a:defRPr sz="1998"/>
            </a:lvl3pPr>
            <a:lvl4pPr marL="880250" indent="-181228">
              <a:defRPr/>
            </a:lvl4pPr>
            <a:lvl5pPr marL="1048534" indent="-168284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51"/>
            <a:ext cx="5486399" cy="1982081"/>
          </a:xfrm>
        </p:spPr>
        <p:txBody>
          <a:bodyPr wrap="square">
            <a:spAutoFit/>
          </a:bodyPr>
          <a:lstStyle>
            <a:lvl1pPr marL="287107" indent="-287107">
              <a:spcBef>
                <a:spcPts val="1223"/>
              </a:spcBef>
              <a:buClr>
                <a:schemeClr val="tx2"/>
              </a:buClr>
              <a:buFont typeface="Arial" pitchFamily="34" charset="0"/>
              <a:buChar char="•"/>
              <a:defRPr sz="319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0739" indent="-233007">
              <a:defRPr sz="2398"/>
            </a:lvl2pPr>
            <a:lvl3pPr marL="699022" indent="-168284">
              <a:tabLst/>
              <a:defRPr sz="1998"/>
            </a:lvl3pPr>
            <a:lvl4pPr marL="880250" indent="-181228">
              <a:defRPr/>
            </a:lvl4pPr>
            <a:lvl5pPr marL="1048534" indent="-168284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35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1"/>
            <a:ext cx="5486399" cy="1982081"/>
          </a:xfrm>
        </p:spPr>
        <p:txBody>
          <a:bodyPr wrap="square">
            <a:spAutoFit/>
          </a:bodyPr>
          <a:lstStyle>
            <a:lvl1pPr marL="287107" indent="-287107">
              <a:spcBef>
                <a:spcPts val="1223"/>
              </a:spcBef>
              <a:buClr>
                <a:schemeClr val="tx1"/>
              </a:buClr>
              <a:buFont typeface="Arial" pitchFamily="34" charset="0"/>
              <a:buChar char="•"/>
              <a:defRPr sz="3197"/>
            </a:lvl1pPr>
            <a:lvl2pPr marL="530739" indent="-233007">
              <a:defRPr sz="2398"/>
            </a:lvl2pPr>
            <a:lvl3pPr marL="699022" indent="-168284">
              <a:tabLst/>
              <a:defRPr sz="1998"/>
            </a:lvl3pPr>
            <a:lvl4pPr marL="880250" indent="-181228">
              <a:defRPr/>
            </a:lvl4pPr>
            <a:lvl5pPr marL="1048534" indent="-168284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51"/>
            <a:ext cx="5486399" cy="1982081"/>
          </a:xfrm>
        </p:spPr>
        <p:txBody>
          <a:bodyPr wrap="square">
            <a:spAutoFit/>
          </a:bodyPr>
          <a:lstStyle>
            <a:lvl1pPr marL="287107" indent="-287107">
              <a:spcBef>
                <a:spcPts val="1223"/>
              </a:spcBef>
              <a:buClr>
                <a:schemeClr val="tx1"/>
              </a:buClr>
              <a:buFont typeface="Arial" pitchFamily="34" charset="0"/>
              <a:buChar char="•"/>
              <a:defRPr sz="3197"/>
            </a:lvl1pPr>
            <a:lvl2pPr marL="530739" indent="-233007">
              <a:defRPr sz="2398"/>
            </a:lvl2pPr>
            <a:lvl3pPr marL="699022" indent="-168284">
              <a:tabLst/>
              <a:defRPr sz="1998"/>
            </a:lvl3pPr>
            <a:lvl4pPr marL="880250" indent="-181228">
              <a:defRPr/>
            </a:lvl4pPr>
            <a:lvl5pPr marL="1048534" indent="-168284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18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64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38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1437" y="2963864"/>
            <a:ext cx="10235966" cy="917575"/>
          </a:xfrm>
        </p:spPr>
        <p:txBody>
          <a:bodyPr anchor="ctr" anchorCtr="0"/>
          <a:lstStyle>
            <a:lvl1pPr algn="l"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954523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9144000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194" spc="-100" baseline="0">
                <a:gradFill>
                  <a:gsLst>
                    <a:gs pos="24779">
                      <a:srgbClr val="000000"/>
                    </a:gs>
                    <a:gs pos="70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91439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7" spc="0" baseline="0">
                <a:gradFill>
                  <a:gsLst>
                    <a:gs pos="24779">
                      <a:srgbClr val="000000"/>
                    </a:gs>
                    <a:gs pos="70000">
                      <a:srgbClr val="000000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141384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4"/>
            <a:ext cx="91439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194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787822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199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4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87864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199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4" spc="-100" baseline="0">
                <a:gradFill>
                  <a:gsLst>
                    <a:gs pos="92035">
                      <a:srgbClr val="000000"/>
                    </a:gs>
                    <a:gs pos="75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86976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7"/>
            <a:ext cx="5486399" cy="2012859"/>
          </a:xfrm>
        </p:spPr>
        <p:txBody>
          <a:bodyPr>
            <a:spAutoFit/>
          </a:bodyPr>
          <a:lstStyle>
            <a:lvl1pPr>
              <a:defRPr sz="659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543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828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031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03" tIns="46603" rIns="46603" bIns="46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1723" fontAlgn="base">
              <a:spcBef>
                <a:spcPct val="0"/>
              </a:spcBef>
              <a:spcAft>
                <a:spcPct val="0"/>
              </a:spcAft>
            </a:pPr>
            <a:endParaRPr lang="en-US" sz="1836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40" y="1221159"/>
            <a:ext cx="11887198" cy="1995931"/>
          </a:xfrm>
        </p:spPr>
        <p:txBody>
          <a:bodyPr/>
          <a:lstStyle>
            <a:lvl1pPr marL="0" indent="0">
              <a:buNone/>
              <a:defRPr sz="3297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27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13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390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15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258545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40" y="6294478"/>
            <a:ext cx="11887198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738" tIns="146189" rIns="182738" bIns="146189" numCol="1" anchor="t" anchorCtr="0" compatLnSpc="1">
            <a:prstTxWarp prst="textNoShape">
              <a:avLst/>
            </a:prstTxWarp>
            <a:spAutoFit/>
          </a:bodyPr>
          <a:lstStyle/>
          <a:p>
            <a:pPr defTabSz="931541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65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7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199" cy="2443746"/>
          </a:xfrm>
          <a:prstGeom prst="rect">
            <a:avLst/>
          </a:prstGeom>
        </p:spPr>
        <p:txBody>
          <a:bodyPr/>
          <a:lstStyle>
            <a:lvl1pPr marL="290280" indent="-290280">
              <a:buClr>
                <a:schemeClr val="tx1"/>
              </a:buClr>
              <a:buSzPct val="90000"/>
              <a:buFont typeface="Arial" pitchFamily="34" charset="0"/>
              <a:buChar char="•"/>
              <a:defRPr sz="359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041" indent="-280762">
              <a:buClr>
                <a:schemeClr val="tx1"/>
              </a:buClr>
              <a:buSzPct val="90000"/>
              <a:buFont typeface="Arial" pitchFamily="34" charset="0"/>
              <a:buChar char="•"/>
              <a:defRPr sz="319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320" indent="-290280">
              <a:buClr>
                <a:schemeClr val="tx1"/>
              </a:buClr>
              <a:buSzPct val="90000"/>
              <a:buFont typeface="Arial" pitchFamily="34" charset="0"/>
              <a:buChar char="•"/>
              <a:defRPr sz="279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89737" indent="-228416">
              <a:buClr>
                <a:schemeClr val="tx1"/>
              </a:buClr>
              <a:buSzPct val="90000"/>
              <a:buFont typeface="Arial" pitchFamily="34" charset="0"/>
              <a:buChar char="•"/>
              <a:defRPr sz="239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152" indent="-228416">
              <a:buClr>
                <a:schemeClr val="tx1"/>
              </a:buClr>
              <a:buSzPct val="90000"/>
              <a:buFont typeface="Arial" pitchFamily="34" charset="0"/>
              <a:buChar char="•"/>
              <a:defRPr sz="199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7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331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7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90" y="5357957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9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7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66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4"/>
            <a:ext cx="2743200" cy="461665"/>
          </a:xfrm>
        </p:spPr>
        <p:txBody>
          <a:bodyPr/>
          <a:lstStyle>
            <a:lvl1pPr marL="0" marR="0" indent="0" algn="r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Session Code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82738" y="6041342"/>
            <a:ext cx="1659463" cy="672108"/>
          </a:xfrm>
          <a:prstGeom prst="rect">
            <a:avLst/>
          </a:prstGeom>
        </p:spPr>
        <p:txBody>
          <a:bodyPr wrap="none" lIns="182854" tIns="146283" rIns="182854" bIns="146283">
            <a:spAutoFit/>
          </a:bodyPr>
          <a:lstStyle/>
          <a:p>
            <a:r>
              <a:rPr lang="en-US" sz="240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11356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50"/>
            <a:ext cx="11888787" cy="2419958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557" indent="0">
              <a:buNone/>
              <a:defRPr/>
            </a:lvl2pPr>
            <a:lvl3pPr marL="457112" indent="0">
              <a:buNone/>
              <a:defRPr/>
            </a:lvl3pPr>
            <a:lvl4pPr marL="685669" indent="0">
              <a:buNone/>
              <a:defRPr/>
            </a:lvl4pPr>
            <a:lvl5pPr marL="91422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1636469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3" y="1211287"/>
            <a:ext cx="11888787" cy="24199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4278050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39" indent="0">
              <a:buFont typeface="Wingdings" panose="05000000000000000000" pitchFamily="2" charset="2"/>
              <a:buNone/>
              <a:defRPr sz="2400" b="0"/>
            </a:lvl2pPr>
            <a:lvl3pPr marL="450763" indent="0">
              <a:buFont typeface="Wingdings" panose="05000000000000000000" pitchFamily="2" charset="2"/>
              <a:buNone/>
              <a:tabLst/>
              <a:defRPr sz="2200" b="0"/>
            </a:lvl3pPr>
            <a:lvl4pPr marL="652336" indent="0">
              <a:buFont typeface="Wingdings" panose="05000000000000000000" pitchFamily="2" charset="2"/>
              <a:buNone/>
              <a:defRPr sz="2200" b="0"/>
            </a:lvl4pPr>
            <a:lvl5pPr marL="853911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65935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39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763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336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3911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251" marR="0" lvl="0" indent="-514251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Click to edit Master text styles</a:t>
            </a:r>
          </a:p>
          <a:p>
            <a:pPr marL="712651" marR="0" lvl="1" indent="-457112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Second level</a:t>
            </a:r>
          </a:p>
          <a:p>
            <a:pPr marL="907875" marR="0" lvl="2" indent="-457112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Third level</a:t>
            </a:r>
          </a:p>
          <a:p>
            <a:pPr marL="1109449" marR="0" lvl="3" indent="-457112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Fourth level</a:t>
            </a:r>
          </a:p>
          <a:p>
            <a:pPr marL="1311023" marR="0" lvl="4" indent="-457112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98309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1287"/>
            <a:ext cx="5486399" cy="2157514"/>
          </a:xfrm>
        </p:spPr>
        <p:txBody>
          <a:bodyPr wrap="square">
            <a:spAutoFit/>
          </a:bodyPr>
          <a:lstStyle>
            <a:lvl1pPr marL="231730" indent="-23173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6956" indent="-171417">
              <a:buFont typeface="Wingdings" panose="05000000000000000000" pitchFamily="2" charset="2"/>
              <a:buChar char=""/>
              <a:defRPr sz="2400" b="0"/>
            </a:lvl2pPr>
            <a:lvl3pPr marL="639640" indent="-188876">
              <a:buFont typeface="Wingdings" panose="05000000000000000000" pitchFamily="2" charset="2"/>
              <a:buChar char=""/>
              <a:tabLst/>
              <a:defRPr sz="2200" b="0"/>
            </a:lvl3pPr>
            <a:lvl4pPr marL="828516" indent="-176180">
              <a:buFont typeface="Wingdings" panose="05000000000000000000" pitchFamily="2" charset="2"/>
              <a:buChar char=""/>
              <a:defRPr sz="2200" b="0"/>
            </a:lvl4pPr>
            <a:lvl5pPr marL="1023741" indent="-169831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65935"/>
          </a:xfrm>
        </p:spPr>
        <p:txBody>
          <a:bodyPr wrap="square">
            <a:spAutoFit/>
          </a:bodyPr>
          <a:lstStyle>
            <a:lvl1pPr marL="287282" indent="-287282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373" indent="-342834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597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170" indent="-342834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746" indent="-342834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30" marR="0" lvl="0" indent="-231730" algn="l" defTabSz="932563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Click to edit Master text styles</a:t>
            </a:r>
          </a:p>
          <a:p>
            <a:pPr marL="426956" marR="0" lvl="1" indent="-171417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639640" marR="0" lvl="2" indent="-188876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828516" marR="0" lvl="3" indent="-176180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1023741" marR="0" lvl="4" indent="-169831" algn="l" defTabSz="9325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3582602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2523027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849980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8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078408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1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8144748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035686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7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9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3307154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580548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079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2" tIns="46632" rIns="46632" bIns="466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293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8"/>
            <a:ext cx="11887199" cy="2368277"/>
          </a:xfrm>
        </p:spPr>
        <p:txBody>
          <a:bodyPr/>
          <a:lstStyle>
            <a:lvl1pPr marL="0" indent="0">
              <a:buNone/>
              <a:defRPr sz="3299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8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94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0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795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1382535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54" tIns="182854" rIns="182854" bIns="182854" numCol="1" anchor="t" anchorCtr="0" compatLnSpc="1">
            <a:prstTxWarp prst="textNoShape">
              <a:avLst/>
            </a:prstTxWarp>
            <a:spAutoFit/>
          </a:bodyPr>
          <a:lstStyle/>
          <a:p>
            <a:pPr defTabSz="932111" eaLnBrk="0" hangingPunct="0"/>
            <a:r>
              <a:rPr lang="en-US" sz="7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9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935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9" y="1212851"/>
            <a:ext cx="11887200" cy="2443746"/>
          </a:xfrm>
          <a:prstGeom prst="rect">
            <a:avLst/>
          </a:prstGeom>
        </p:spPr>
        <p:txBody>
          <a:bodyPr/>
          <a:lstStyle>
            <a:lvl1pPr marL="29045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35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390" indent="-280935">
              <a:buClr>
                <a:schemeClr val="tx1"/>
              </a:buClr>
              <a:buSzPct val="90000"/>
              <a:buFont typeface="Arial" pitchFamily="34" charset="0"/>
              <a:buChar char="•"/>
              <a:defRPr sz="319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847" indent="-290457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404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8960" indent="-228557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99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610781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523733"/>
          </a:xfrm>
        </p:spPr>
        <p:txBody>
          <a:bodyPr/>
          <a:lstStyle>
            <a:lvl1pPr marL="0" indent="0" algn="ctr">
              <a:buNone/>
              <a:defRPr sz="2448">
                <a:latin typeface="+mn-lt"/>
              </a:defRPr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A846E5-60AA-414D-AA79-C9266F292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7378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531" y="228914"/>
            <a:ext cx="11898032" cy="66129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531" y="1636295"/>
            <a:ext cx="11898032" cy="24199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356" y="6482888"/>
            <a:ext cx="2798207" cy="3723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94EDC9-DDE2-4535-BE7F-B027FC5F82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28326" y="948794"/>
            <a:ext cx="11897237" cy="693267"/>
          </a:xfrm>
        </p:spPr>
        <p:txBody>
          <a:bodyPr/>
          <a:lstStyle>
            <a:lvl1pPr marL="0" indent="0">
              <a:buNone/>
              <a:defRPr i="1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2692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11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62A59-311D-4337-815A-60A206A39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>
            <a:lvl1pPr>
              <a:defRPr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BAF90-405F-4502-9BB3-237EBA5BA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2031212"/>
            <a:ext cx="5261211" cy="523733"/>
          </a:xfrm>
        </p:spPr>
        <p:txBody>
          <a:bodyPr anchor="b"/>
          <a:lstStyle>
            <a:lvl1pPr marL="0" indent="0">
              <a:buNone/>
              <a:defRPr sz="2448" b="1">
                <a:latin typeface="+mn-lt"/>
              </a:defRPr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E75CF-90B9-44AA-83D7-3A79CE9D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241995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6FB0C-6D7F-48D9-96B9-E3020DE42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2031212"/>
            <a:ext cx="5287122" cy="523733"/>
          </a:xfrm>
        </p:spPr>
        <p:txBody>
          <a:bodyPr anchor="b"/>
          <a:lstStyle>
            <a:lvl1pPr marL="0" indent="0">
              <a:buNone/>
              <a:defRPr sz="2448" b="1">
                <a:latin typeface="+mn-lt"/>
              </a:defRPr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733B5-DA96-4CDE-8166-BCF8E0B63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241995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145D8E-3856-4C82-A5FA-0F3A63BA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95E141-35C6-4F4E-B827-C0938F4E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9C2872-8921-403C-AC2E-28E3A9EEFE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4240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" name="Rectangle 35"/>
          <p:cNvSpPr/>
          <p:nvPr userDrawn="1"/>
        </p:nvSpPr>
        <p:spPr bwMode="auto">
          <a:xfrm>
            <a:off x="0" y="6451105"/>
            <a:ext cx="12436475" cy="543421"/>
          </a:xfrm>
          <a:prstGeom prst="rect">
            <a:avLst/>
          </a:prstGeom>
          <a:solidFill>
            <a:srgbClr val="409AE1"/>
          </a:solidFill>
          <a:ln w="28575">
            <a:noFill/>
          </a:ln>
        </p:spPr>
        <p:txBody>
          <a:bodyPr vert="horz" wrap="square" lIns="93234" tIns="46616" rIns="93234" bIns="46616" numCol="1" anchor="t" anchorCtr="0" compatLnSpc="1">
            <a:prstTxWarp prst="textNoShape">
              <a:avLst/>
            </a:prstTxWarp>
          </a:bodyPr>
          <a:lstStyle/>
          <a:p>
            <a:pPr marR="0" lvl="0" indent="0" defTabSz="95093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71" b="0" i="0" u="none" strike="noStrike" kern="0" cap="none" spc="0" normalizeH="0" baseline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</p:txBody>
      </p:sp>
      <p:sp>
        <p:nvSpPr>
          <p:cNvPr id="6" name="Freeform 539"/>
          <p:cNvSpPr>
            <a:spLocks noChangeAspect="1"/>
          </p:cNvSpPr>
          <p:nvPr userDrawn="1"/>
        </p:nvSpPr>
        <p:spPr bwMode="auto">
          <a:xfrm>
            <a:off x="9490357" y="6077722"/>
            <a:ext cx="2007519" cy="1103550"/>
          </a:xfrm>
          <a:custGeom>
            <a:avLst/>
            <a:gdLst>
              <a:gd name="T0" fmla="*/ 312 w 400"/>
              <a:gd name="T1" fmla="*/ 220 h 220"/>
              <a:gd name="T2" fmla="*/ 45 w 400"/>
              <a:gd name="T3" fmla="*/ 220 h 220"/>
              <a:gd name="T4" fmla="*/ 0 w 400"/>
              <a:gd name="T5" fmla="*/ 175 h 220"/>
              <a:gd name="T6" fmla="*/ 34 w 400"/>
              <a:gd name="T7" fmla="*/ 131 h 220"/>
              <a:gd name="T8" fmla="*/ 87 w 400"/>
              <a:gd name="T9" fmla="*/ 91 h 220"/>
              <a:gd name="T10" fmla="*/ 183 w 400"/>
              <a:gd name="T11" fmla="*/ 0 h 220"/>
              <a:gd name="T12" fmla="*/ 270 w 400"/>
              <a:gd name="T13" fmla="*/ 55 h 220"/>
              <a:gd name="T14" fmla="*/ 312 w 400"/>
              <a:gd name="T15" fmla="*/ 44 h 220"/>
              <a:gd name="T16" fmla="*/ 400 w 400"/>
              <a:gd name="T17" fmla="*/ 132 h 220"/>
              <a:gd name="T18" fmla="*/ 312 w 400"/>
              <a:gd name="T19" fmla="*/ 220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00" h="220">
                <a:moveTo>
                  <a:pt x="312" y="220"/>
                </a:moveTo>
                <a:cubicBezTo>
                  <a:pt x="45" y="220"/>
                  <a:pt x="45" y="220"/>
                  <a:pt x="45" y="220"/>
                </a:cubicBezTo>
                <a:cubicBezTo>
                  <a:pt x="20" y="220"/>
                  <a:pt x="0" y="200"/>
                  <a:pt x="0" y="175"/>
                </a:cubicBezTo>
                <a:cubicBezTo>
                  <a:pt x="0" y="154"/>
                  <a:pt x="15" y="136"/>
                  <a:pt x="34" y="131"/>
                </a:cubicBezTo>
                <a:cubicBezTo>
                  <a:pt x="43" y="110"/>
                  <a:pt x="63" y="94"/>
                  <a:pt x="87" y="91"/>
                </a:cubicBezTo>
                <a:cubicBezTo>
                  <a:pt x="89" y="40"/>
                  <a:pt x="131" y="0"/>
                  <a:pt x="183" y="0"/>
                </a:cubicBezTo>
                <a:cubicBezTo>
                  <a:pt x="220" y="0"/>
                  <a:pt x="254" y="22"/>
                  <a:pt x="270" y="55"/>
                </a:cubicBezTo>
                <a:cubicBezTo>
                  <a:pt x="282" y="48"/>
                  <a:pt x="297" y="44"/>
                  <a:pt x="312" y="44"/>
                </a:cubicBezTo>
                <a:cubicBezTo>
                  <a:pt x="360" y="44"/>
                  <a:pt x="400" y="84"/>
                  <a:pt x="400" y="132"/>
                </a:cubicBezTo>
                <a:cubicBezTo>
                  <a:pt x="400" y="181"/>
                  <a:pt x="360" y="220"/>
                  <a:pt x="312" y="220"/>
                </a:cubicBezTo>
                <a:close/>
              </a:path>
            </a:pathLst>
          </a:custGeom>
          <a:solidFill>
            <a:srgbClr val="409AE1"/>
          </a:solidFill>
          <a:ln w="28575">
            <a:noFill/>
          </a:ln>
          <a:extLst/>
        </p:spPr>
        <p:txBody>
          <a:bodyPr vert="horz" wrap="square" lIns="93234" tIns="46616" rIns="93234" bIns="4661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5093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71" b="0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9525833" y="6339910"/>
            <a:ext cx="1861214" cy="789126"/>
            <a:chOff x="4494770" y="2621197"/>
            <a:chExt cx="3127126" cy="1326043"/>
          </a:xfrm>
        </p:grpSpPr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4494770" y="3400845"/>
              <a:ext cx="457856" cy="62986"/>
            </a:xfrm>
            <a:custGeom>
              <a:avLst/>
              <a:gdLst>
                <a:gd name="T0" fmla="*/ 704 w 756"/>
                <a:gd name="T1" fmla="*/ 104 h 104"/>
                <a:gd name="T2" fmla="*/ 52 w 756"/>
                <a:gd name="T3" fmla="*/ 104 h 104"/>
                <a:gd name="T4" fmla="*/ 52 w 756"/>
                <a:gd name="T5" fmla="*/ 104 h 104"/>
                <a:gd name="T6" fmla="*/ 42 w 756"/>
                <a:gd name="T7" fmla="*/ 104 h 104"/>
                <a:gd name="T8" fmla="*/ 32 w 756"/>
                <a:gd name="T9" fmla="*/ 100 h 104"/>
                <a:gd name="T10" fmla="*/ 22 w 756"/>
                <a:gd name="T11" fmla="*/ 96 h 104"/>
                <a:gd name="T12" fmla="*/ 14 w 756"/>
                <a:gd name="T13" fmla="*/ 90 h 104"/>
                <a:gd name="T14" fmla="*/ 8 w 756"/>
                <a:gd name="T15" fmla="*/ 82 h 104"/>
                <a:gd name="T16" fmla="*/ 4 w 756"/>
                <a:gd name="T17" fmla="*/ 72 h 104"/>
                <a:gd name="T18" fmla="*/ 0 w 756"/>
                <a:gd name="T19" fmla="*/ 62 h 104"/>
                <a:gd name="T20" fmla="*/ 0 w 756"/>
                <a:gd name="T21" fmla="*/ 52 h 104"/>
                <a:gd name="T22" fmla="*/ 0 w 756"/>
                <a:gd name="T23" fmla="*/ 52 h 104"/>
                <a:gd name="T24" fmla="*/ 0 w 756"/>
                <a:gd name="T25" fmla="*/ 42 h 104"/>
                <a:gd name="T26" fmla="*/ 4 w 756"/>
                <a:gd name="T27" fmla="*/ 32 h 104"/>
                <a:gd name="T28" fmla="*/ 8 w 756"/>
                <a:gd name="T29" fmla="*/ 22 h 104"/>
                <a:gd name="T30" fmla="*/ 14 w 756"/>
                <a:gd name="T31" fmla="*/ 16 h 104"/>
                <a:gd name="T32" fmla="*/ 22 w 756"/>
                <a:gd name="T33" fmla="*/ 8 h 104"/>
                <a:gd name="T34" fmla="*/ 32 w 756"/>
                <a:gd name="T35" fmla="*/ 4 h 104"/>
                <a:gd name="T36" fmla="*/ 42 w 756"/>
                <a:gd name="T37" fmla="*/ 0 h 104"/>
                <a:gd name="T38" fmla="*/ 52 w 756"/>
                <a:gd name="T39" fmla="*/ 0 h 104"/>
                <a:gd name="T40" fmla="*/ 704 w 756"/>
                <a:gd name="T41" fmla="*/ 0 h 104"/>
                <a:gd name="T42" fmla="*/ 704 w 756"/>
                <a:gd name="T43" fmla="*/ 0 h 104"/>
                <a:gd name="T44" fmla="*/ 714 w 756"/>
                <a:gd name="T45" fmla="*/ 0 h 104"/>
                <a:gd name="T46" fmla="*/ 724 w 756"/>
                <a:gd name="T47" fmla="*/ 4 h 104"/>
                <a:gd name="T48" fmla="*/ 732 w 756"/>
                <a:gd name="T49" fmla="*/ 8 h 104"/>
                <a:gd name="T50" fmla="*/ 740 w 756"/>
                <a:gd name="T51" fmla="*/ 16 h 104"/>
                <a:gd name="T52" fmla="*/ 748 w 756"/>
                <a:gd name="T53" fmla="*/ 22 h 104"/>
                <a:gd name="T54" fmla="*/ 752 w 756"/>
                <a:gd name="T55" fmla="*/ 32 h 104"/>
                <a:gd name="T56" fmla="*/ 756 w 756"/>
                <a:gd name="T57" fmla="*/ 42 h 104"/>
                <a:gd name="T58" fmla="*/ 756 w 756"/>
                <a:gd name="T59" fmla="*/ 52 h 104"/>
                <a:gd name="T60" fmla="*/ 756 w 756"/>
                <a:gd name="T61" fmla="*/ 52 h 104"/>
                <a:gd name="T62" fmla="*/ 756 w 756"/>
                <a:gd name="T63" fmla="*/ 62 h 104"/>
                <a:gd name="T64" fmla="*/ 752 w 756"/>
                <a:gd name="T65" fmla="*/ 72 h 104"/>
                <a:gd name="T66" fmla="*/ 748 w 756"/>
                <a:gd name="T67" fmla="*/ 82 h 104"/>
                <a:gd name="T68" fmla="*/ 740 w 756"/>
                <a:gd name="T69" fmla="*/ 90 h 104"/>
                <a:gd name="T70" fmla="*/ 732 w 756"/>
                <a:gd name="T71" fmla="*/ 96 h 104"/>
                <a:gd name="T72" fmla="*/ 724 w 756"/>
                <a:gd name="T73" fmla="*/ 100 h 104"/>
                <a:gd name="T74" fmla="*/ 714 w 756"/>
                <a:gd name="T75" fmla="*/ 104 h 104"/>
                <a:gd name="T76" fmla="*/ 704 w 756"/>
                <a:gd name="T77" fmla="*/ 104 h 104"/>
                <a:gd name="T78" fmla="*/ 704 w 756"/>
                <a:gd name="T79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56" h="104">
                  <a:moveTo>
                    <a:pt x="704" y="104"/>
                  </a:moveTo>
                  <a:lnTo>
                    <a:pt x="52" y="104"/>
                  </a:lnTo>
                  <a:lnTo>
                    <a:pt x="52" y="104"/>
                  </a:lnTo>
                  <a:lnTo>
                    <a:pt x="42" y="104"/>
                  </a:lnTo>
                  <a:lnTo>
                    <a:pt x="32" y="100"/>
                  </a:lnTo>
                  <a:lnTo>
                    <a:pt x="22" y="96"/>
                  </a:lnTo>
                  <a:lnTo>
                    <a:pt x="14" y="90"/>
                  </a:lnTo>
                  <a:lnTo>
                    <a:pt x="8" y="82"/>
                  </a:lnTo>
                  <a:lnTo>
                    <a:pt x="4" y="72"/>
                  </a:lnTo>
                  <a:lnTo>
                    <a:pt x="0" y="6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4" y="32"/>
                  </a:lnTo>
                  <a:lnTo>
                    <a:pt x="8" y="22"/>
                  </a:lnTo>
                  <a:lnTo>
                    <a:pt x="14" y="16"/>
                  </a:lnTo>
                  <a:lnTo>
                    <a:pt x="22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14" y="0"/>
                  </a:lnTo>
                  <a:lnTo>
                    <a:pt x="724" y="4"/>
                  </a:lnTo>
                  <a:lnTo>
                    <a:pt x="732" y="8"/>
                  </a:lnTo>
                  <a:lnTo>
                    <a:pt x="740" y="16"/>
                  </a:lnTo>
                  <a:lnTo>
                    <a:pt x="748" y="22"/>
                  </a:lnTo>
                  <a:lnTo>
                    <a:pt x="752" y="32"/>
                  </a:lnTo>
                  <a:lnTo>
                    <a:pt x="756" y="42"/>
                  </a:lnTo>
                  <a:lnTo>
                    <a:pt x="756" y="52"/>
                  </a:lnTo>
                  <a:lnTo>
                    <a:pt x="756" y="52"/>
                  </a:lnTo>
                  <a:lnTo>
                    <a:pt x="756" y="62"/>
                  </a:lnTo>
                  <a:lnTo>
                    <a:pt x="752" y="72"/>
                  </a:lnTo>
                  <a:lnTo>
                    <a:pt x="748" y="82"/>
                  </a:lnTo>
                  <a:lnTo>
                    <a:pt x="740" y="90"/>
                  </a:lnTo>
                  <a:lnTo>
                    <a:pt x="732" y="96"/>
                  </a:lnTo>
                  <a:lnTo>
                    <a:pt x="724" y="100"/>
                  </a:lnTo>
                  <a:lnTo>
                    <a:pt x="714" y="104"/>
                  </a:lnTo>
                  <a:lnTo>
                    <a:pt x="704" y="104"/>
                  </a:lnTo>
                  <a:lnTo>
                    <a:pt x="704" y="104"/>
                  </a:lnTo>
                  <a:close/>
                </a:path>
              </a:pathLst>
            </a:custGeom>
            <a:solidFill>
              <a:srgbClr val="1A86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4889641" y="3331803"/>
              <a:ext cx="540222" cy="245886"/>
            </a:xfrm>
            <a:custGeom>
              <a:avLst/>
              <a:gdLst>
                <a:gd name="T0" fmla="*/ 456 w 892"/>
                <a:gd name="T1" fmla="*/ 406 h 406"/>
                <a:gd name="T2" fmla="*/ 436 w 892"/>
                <a:gd name="T3" fmla="*/ 402 h 406"/>
                <a:gd name="T4" fmla="*/ 418 w 892"/>
                <a:gd name="T5" fmla="*/ 390 h 406"/>
                <a:gd name="T6" fmla="*/ 408 w 892"/>
                <a:gd name="T7" fmla="*/ 374 h 406"/>
                <a:gd name="T8" fmla="*/ 404 w 892"/>
                <a:gd name="T9" fmla="*/ 354 h 406"/>
                <a:gd name="T10" fmla="*/ 402 w 892"/>
                <a:gd name="T11" fmla="*/ 346 h 406"/>
                <a:gd name="T12" fmla="*/ 396 w 892"/>
                <a:gd name="T13" fmla="*/ 344 h 406"/>
                <a:gd name="T14" fmla="*/ 164 w 892"/>
                <a:gd name="T15" fmla="*/ 344 h 406"/>
                <a:gd name="T16" fmla="*/ 138 w 892"/>
                <a:gd name="T17" fmla="*/ 344 h 406"/>
                <a:gd name="T18" fmla="*/ 104 w 892"/>
                <a:gd name="T19" fmla="*/ 336 h 406"/>
                <a:gd name="T20" fmla="*/ 66 w 892"/>
                <a:gd name="T21" fmla="*/ 318 h 406"/>
                <a:gd name="T22" fmla="*/ 46 w 892"/>
                <a:gd name="T23" fmla="*/ 302 h 406"/>
                <a:gd name="T24" fmla="*/ 30 w 892"/>
                <a:gd name="T25" fmla="*/ 284 h 406"/>
                <a:gd name="T26" fmla="*/ 14 w 892"/>
                <a:gd name="T27" fmla="*/ 258 h 406"/>
                <a:gd name="T28" fmla="*/ 4 w 892"/>
                <a:gd name="T29" fmla="*/ 224 h 406"/>
                <a:gd name="T30" fmla="*/ 0 w 892"/>
                <a:gd name="T31" fmla="*/ 180 h 406"/>
                <a:gd name="T32" fmla="*/ 0 w 892"/>
                <a:gd name="T33" fmla="*/ 156 h 406"/>
                <a:gd name="T34" fmla="*/ 10 w 892"/>
                <a:gd name="T35" fmla="*/ 114 h 406"/>
                <a:gd name="T36" fmla="*/ 28 w 892"/>
                <a:gd name="T37" fmla="*/ 80 h 406"/>
                <a:gd name="T38" fmla="*/ 52 w 892"/>
                <a:gd name="T39" fmla="*/ 54 h 406"/>
                <a:gd name="T40" fmla="*/ 78 w 892"/>
                <a:gd name="T41" fmla="*/ 32 h 406"/>
                <a:gd name="T42" fmla="*/ 108 w 892"/>
                <a:gd name="T43" fmla="*/ 18 h 406"/>
                <a:gd name="T44" fmla="*/ 150 w 892"/>
                <a:gd name="T45" fmla="*/ 4 h 406"/>
                <a:gd name="T46" fmla="*/ 840 w 892"/>
                <a:gd name="T47" fmla="*/ 0 h 406"/>
                <a:gd name="T48" fmla="*/ 852 w 892"/>
                <a:gd name="T49" fmla="*/ 2 h 406"/>
                <a:gd name="T50" fmla="*/ 870 w 892"/>
                <a:gd name="T51" fmla="*/ 10 h 406"/>
                <a:gd name="T52" fmla="*/ 884 w 892"/>
                <a:gd name="T53" fmla="*/ 24 h 406"/>
                <a:gd name="T54" fmla="*/ 892 w 892"/>
                <a:gd name="T55" fmla="*/ 42 h 406"/>
                <a:gd name="T56" fmla="*/ 892 w 892"/>
                <a:gd name="T57" fmla="*/ 52 h 406"/>
                <a:gd name="T58" fmla="*/ 888 w 892"/>
                <a:gd name="T59" fmla="*/ 74 h 406"/>
                <a:gd name="T60" fmla="*/ 878 w 892"/>
                <a:gd name="T61" fmla="*/ 90 h 406"/>
                <a:gd name="T62" fmla="*/ 860 w 892"/>
                <a:gd name="T63" fmla="*/ 102 h 406"/>
                <a:gd name="T64" fmla="*/ 840 w 892"/>
                <a:gd name="T65" fmla="*/ 106 h 406"/>
                <a:gd name="T66" fmla="*/ 180 w 892"/>
                <a:gd name="T67" fmla="*/ 106 h 406"/>
                <a:gd name="T68" fmla="*/ 148 w 892"/>
                <a:gd name="T69" fmla="*/ 114 h 406"/>
                <a:gd name="T70" fmla="*/ 124 w 892"/>
                <a:gd name="T71" fmla="*/ 130 h 406"/>
                <a:gd name="T72" fmla="*/ 110 w 892"/>
                <a:gd name="T73" fmla="*/ 150 h 406"/>
                <a:gd name="T74" fmla="*/ 104 w 892"/>
                <a:gd name="T75" fmla="*/ 170 h 406"/>
                <a:gd name="T76" fmla="*/ 104 w 892"/>
                <a:gd name="T77" fmla="*/ 180 h 406"/>
                <a:gd name="T78" fmla="*/ 108 w 892"/>
                <a:gd name="T79" fmla="*/ 208 h 406"/>
                <a:gd name="T80" fmla="*/ 118 w 892"/>
                <a:gd name="T81" fmla="*/ 226 h 406"/>
                <a:gd name="T82" fmla="*/ 130 w 892"/>
                <a:gd name="T83" fmla="*/ 234 h 406"/>
                <a:gd name="T84" fmla="*/ 152 w 892"/>
                <a:gd name="T85" fmla="*/ 240 h 406"/>
                <a:gd name="T86" fmla="*/ 394 w 892"/>
                <a:gd name="T87" fmla="*/ 240 h 406"/>
                <a:gd name="T88" fmla="*/ 406 w 892"/>
                <a:gd name="T89" fmla="*/ 240 h 406"/>
                <a:gd name="T90" fmla="*/ 438 w 892"/>
                <a:gd name="T91" fmla="*/ 248 h 406"/>
                <a:gd name="T92" fmla="*/ 464 w 892"/>
                <a:gd name="T93" fmla="*/ 260 h 406"/>
                <a:gd name="T94" fmla="*/ 476 w 892"/>
                <a:gd name="T95" fmla="*/ 270 h 406"/>
                <a:gd name="T96" fmla="*/ 498 w 892"/>
                <a:gd name="T97" fmla="*/ 302 h 406"/>
                <a:gd name="T98" fmla="*/ 506 w 892"/>
                <a:gd name="T99" fmla="*/ 324 h 406"/>
                <a:gd name="T100" fmla="*/ 508 w 892"/>
                <a:gd name="T101" fmla="*/ 354 h 406"/>
                <a:gd name="T102" fmla="*/ 508 w 892"/>
                <a:gd name="T103" fmla="*/ 364 h 406"/>
                <a:gd name="T104" fmla="*/ 500 w 892"/>
                <a:gd name="T105" fmla="*/ 384 h 406"/>
                <a:gd name="T106" fmla="*/ 486 w 892"/>
                <a:gd name="T107" fmla="*/ 398 h 406"/>
                <a:gd name="T108" fmla="*/ 466 w 892"/>
                <a:gd name="T109" fmla="*/ 406 h 406"/>
                <a:gd name="T110" fmla="*/ 456 w 892"/>
                <a:gd name="T111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92" h="406">
                  <a:moveTo>
                    <a:pt x="456" y="406"/>
                  </a:moveTo>
                  <a:lnTo>
                    <a:pt x="456" y="406"/>
                  </a:lnTo>
                  <a:lnTo>
                    <a:pt x="446" y="406"/>
                  </a:lnTo>
                  <a:lnTo>
                    <a:pt x="436" y="402"/>
                  </a:lnTo>
                  <a:lnTo>
                    <a:pt x="426" y="398"/>
                  </a:lnTo>
                  <a:lnTo>
                    <a:pt x="418" y="390"/>
                  </a:lnTo>
                  <a:lnTo>
                    <a:pt x="412" y="384"/>
                  </a:lnTo>
                  <a:lnTo>
                    <a:pt x="408" y="374"/>
                  </a:lnTo>
                  <a:lnTo>
                    <a:pt x="404" y="364"/>
                  </a:lnTo>
                  <a:lnTo>
                    <a:pt x="404" y="354"/>
                  </a:lnTo>
                  <a:lnTo>
                    <a:pt x="404" y="354"/>
                  </a:lnTo>
                  <a:lnTo>
                    <a:pt x="402" y="346"/>
                  </a:lnTo>
                  <a:lnTo>
                    <a:pt x="402" y="346"/>
                  </a:lnTo>
                  <a:lnTo>
                    <a:pt x="396" y="344"/>
                  </a:lnTo>
                  <a:lnTo>
                    <a:pt x="164" y="344"/>
                  </a:lnTo>
                  <a:lnTo>
                    <a:pt x="164" y="344"/>
                  </a:lnTo>
                  <a:lnTo>
                    <a:pt x="150" y="344"/>
                  </a:lnTo>
                  <a:lnTo>
                    <a:pt x="138" y="344"/>
                  </a:lnTo>
                  <a:lnTo>
                    <a:pt x="122" y="340"/>
                  </a:lnTo>
                  <a:lnTo>
                    <a:pt x="104" y="336"/>
                  </a:lnTo>
                  <a:lnTo>
                    <a:pt x="84" y="328"/>
                  </a:lnTo>
                  <a:lnTo>
                    <a:pt x="66" y="318"/>
                  </a:lnTo>
                  <a:lnTo>
                    <a:pt x="46" y="302"/>
                  </a:lnTo>
                  <a:lnTo>
                    <a:pt x="46" y="302"/>
                  </a:lnTo>
                  <a:lnTo>
                    <a:pt x="38" y="294"/>
                  </a:lnTo>
                  <a:lnTo>
                    <a:pt x="30" y="284"/>
                  </a:lnTo>
                  <a:lnTo>
                    <a:pt x="22" y="272"/>
                  </a:lnTo>
                  <a:lnTo>
                    <a:pt x="14" y="258"/>
                  </a:lnTo>
                  <a:lnTo>
                    <a:pt x="8" y="242"/>
                  </a:lnTo>
                  <a:lnTo>
                    <a:pt x="4" y="224"/>
                  </a:lnTo>
                  <a:lnTo>
                    <a:pt x="0" y="204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56"/>
                  </a:lnTo>
                  <a:lnTo>
                    <a:pt x="4" y="134"/>
                  </a:lnTo>
                  <a:lnTo>
                    <a:pt x="10" y="114"/>
                  </a:lnTo>
                  <a:lnTo>
                    <a:pt x="18" y="96"/>
                  </a:lnTo>
                  <a:lnTo>
                    <a:pt x="28" y="80"/>
                  </a:lnTo>
                  <a:lnTo>
                    <a:pt x="38" y="66"/>
                  </a:lnTo>
                  <a:lnTo>
                    <a:pt x="52" y="54"/>
                  </a:lnTo>
                  <a:lnTo>
                    <a:pt x="64" y="42"/>
                  </a:lnTo>
                  <a:lnTo>
                    <a:pt x="78" y="32"/>
                  </a:lnTo>
                  <a:lnTo>
                    <a:pt x="92" y="24"/>
                  </a:lnTo>
                  <a:lnTo>
                    <a:pt x="108" y="18"/>
                  </a:lnTo>
                  <a:lnTo>
                    <a:pt x="122" y="12"/>
                  </a:lnTo>
                  <a:lnTo>
                    <a:pt x="150" y="4"/>
                  </a:lnTo>
                  <a:lnTo>
                    <a:pt x="176" y="0"/>
                  </a:lnTo>
                  <a:lnTo>
                    <a:pt x="840" y="0"/>
                  </a:lnTo>
                  <a:lnTo>
                    <a:pt x="840" y="0"/>
                  </a:lnTo>
                  <a:lnTo>
                    <a:pt x="852" y="2"/>
                  </a:lnTo>
                  <a:lnTo>
                    <a:pt x="860" y="4"/>
                  </a:lnTo>
                  <a:lnTo>
                    <a:pt x="870" y="10"/>
                  </a:lnTo>
                  <a:lnTo>
                    <a:pt x="878" y="16"/>
                  </a:lnTo>
                  <a:lnTo>
                    <a:pt x="884" y="24"/>
                  </a:lnTo>
                  <a:lnTo>
                    <a:pt x="888" y="32"/>
                  </a:lnTo>
                  <a:lnTo>
                    <a:pt x="892" y="42"/>
                  </a:lnTo>
                  <a:lnTo>
                    <a:pt x="892" y="52"/>
                  </a:lnTo>
                  <a:lnTo>
                    <a:pt x="892" y="52"/>
                  </a:lnTo>
                  <a:lnTo>
                    <a:pt x="892" y="64"/>
                  </a:lnTo>
                  <a:lnTo>
                    <a:pt x="888" y="74"/>
                  </a:lnTo>
                  <a:lnTo>
                    <a:pt x="884" y="82"/>
                  </a:lnTo>
                  <a:lnTo>
                    <a:pt x="878" y="90"/>
                  </a:lnTo>
                  <a:lnTo>
                    <a:pt x="870" y="96"/>
                  </a:lnTo>
                  <a:lnTo>
                    <a:pt x="860" y="102"/>
                  </a:lnTo>
                  <a:lnTo>
                    <a:pt x="852" y="104"/>
                  </a:lnTo>
                  <a:lnTo>
                    <a:pt x="840" y="106"/>
                  </a:lnTo>
                  <a:lnTo>
                    <a:pt x="180" y="106"/>
                  </a:lnTo>
                  <a:lnTo>
                    <a:pt x="180" y="106"/>
                  </a:lnTo>
                  <a:lnTo>
                    <a:pt x="162" y="108"/>
                  </a:lnTo>
                  <a:lnTo>
                    <a:pt x="148" y="114"/>
                  </a:lnTo>
                  <a:lnTo>
                    <a:pt x="136" y="120"/>
                  </a:lnTo>
                  <a:lnTo>
                    <a:pt x="124" y="130"/>
                  </a:lnTo>
                  <a:lnTo>
                    <a:pt x="114" y="142"/>
                  </a:lnTo>
                  <a:lnTo>
                    <a:pt x="110" y="150"/>
                  </a:lnTo>
                  <a:lnTo>
                    <a:pt x="106" y="158"/>
                  </a:lnTo>
                  <a:lnTo>
                    <a:pt x="104" y="170"/>
                  </a:lnTo>
                  <a:lnTo>
                    <a:pt x="104" y="180"/>
                  </a:lnTo>
                  <a:lnTo>
                    <a:pt x="104" y="180"/>
                  </a:lnTo>
                  <a:lnTo>
                    <a:pt x="106" y="196"/>
                  </a:lnTo>
                  <a:lnTo>
                    <a:pt x="108" y="208"/>
                  </a:lnTo>
                  <a:lnTo>
                    <a:pt x="112" y="218"/>
                  </a:lnTo>
                  <a:lnTo>
                    <a:pt x="118" y="226"/>
                  </a:lnTo>
                  <a:lnTo>
                    <a:pt x="118" y="226"/>
                  </a:lnTo>
                  <a:lnTo>
                    <a:pt x="130" y="234"/>
                  </a:lnTo>
                  <a:lnTo>
                    <a:pt x="142" y="238"/>
                  </a:lnTo>
                  <a:lnTo>
                    <a:pt x="152" y="240"/>
                  </a:lnTo>
                  <a:lnTo>
                    <a:pt x="160" y="240"/>
                  </a:lnTo>
                  <a:lnTo>
                    <a:pt x="394" y="240"/>
                  </a:lnTo>
                  <a:lnTo>
                    <a:pt x="394" y="240"/>
                  </a:lnTo>
                  <a:lnTo>
                    <a:pt x="406" y="240"/>
                  </a:lnTo>
                  <a:lnTo>
                    <a:pt x="426" y="244"/>
                  </a:lnTo>
                  <a:lnTo>
                    <a:pt x="438" y="248"/>
                  </a:lnTo>
                  <a:lnTo>
                    <a:pt x="450" y="252"/>
                  </a:lnTo>
                  <a:lnTo>
                    <a:pt x="464" y="260"/>
                  </a:lnTo>
                  <a:lnTo>
                    <a:pt x="476" y="270"/>
                  </a:lnTo>
                  <a:lnTo>
                    <a:pt x="476" y="270"/>
                  </a:lnTo>
                  <a:lnTo>
                    <a:pt x="488" y="284"/>
                  </a:lnTo>
                  <a:lnTo>
                    <a:pt x="498" y="302"/>
                  </a:lnTo>
                  <a:lnTo>
                    <a:pt x="502" y="312"/>
                  </a:lnTo>
                  <a:lnTo>
                    <a:pt x="506" y="324"/>
                  </a:lnTo>
                  <a:lnTo>
                    <a:pt x="508" y="338"/>
                  </a:lnTo>
                  <a:lnTo>
                    <a:pt x="508" y="354"/>
                  </a:lnTo>
                  <a:lnTo>
                    <a:pt x="508" y="354"/>
                  </a:lnTo>
                  <a:lnTo>
                    <a:pt x="508" y="364"/>
                  </a:lnTo>
                  <a:lnTo>
                    <a:pt x="504" y="374"/>
                  </a:lnTo>
                  <a:lnTo>
                    <a:pt x="500" y="384"/>
                  </a:lnTo>
                  <a:lnTo>
                    <a:pt x="494" y="390"/>
                  </a:lnTo>
                  <a:lnTo>
                    <a:pt x="486" y="398"/>
                  </a:lnTo>
                  <a:lnTo>
                    <a:pt x="476" y="402"/>
                  </a:lnTo>
                  <a:lnTo>
                    <a:pt x="466" y="406"/>
                  </a:lnTo>
                  <a:lnTo>
                    <a:pt x="456" y="406"/>
                  </a:lnTo>
                  <a:lnTo>
                    <a:pt x="456" y="406"/>
                  </a:lnTo>
                  <a:close/>
                </a:path>
              </a:pathLst>
            </a:custGeom>
            <a:solidFill>
              <a:srgbClr val="1A86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6726775" y="3077438"/>
              <a:ext cx="895121" cy="245886"/>
            </a:xfrm>
            <a:custGeom>
              <a:avLst/>
              <a:gdLst>
                <a:gd name="T0" fmla="*/ 52 w 1478"/>
                <a:gd name="T1" fmla="*/ 406 h 406"/>
                <a:gd name="T2" fmla="*/ 32 w 1478"/>
                <a:gd name="T3" fmla="*/ 402 h 406"/>
                <a:gd name="T4" fmla="*/ 14 w 1478"/>
                <a:gd name="T5" fmla="*/ 390 h 406"/>
                <a:gd name="T6" fmla="*/ 4 w 1478"/>
                <a:gd name="T7" fmla="*/ 374 h 406"/>
                <a:gd name="T8" fmla="*/ 0 w 1478"/>
                <a:gd name="T9" fmla="*/ 352 h 406"/>
                <a:gd name="T10" fmla="*/ 0 w 1478"/>
                <a:gd name="T11" fmla="*/ 342 h 406"/>
                <a:gd name="T12" fmla="*/ 8 w 1478"/>
                <a:gd name="T13" fmla="*/ 324 h 406"/>
                <a:gd name="T14" fmla="*/ 22 w 1478"/>
                <a:gd name="T15" fmla="*/ 310 h 406"/>
                <a:gd name="T16" fmla="*/ 42 w 1478"/>
                <a:gd name="T17" fmla="*/ 302 h 406"/>
                <a:gd name="T18" fmla="*/ 1300 w 1478"/>
                <a:gd name="T19" fmla="*/ 300 h 406"/>
                <a:gd name="T20" fmla="*/ 1316 w 1478"/>
                <a:gd name="T21" fmla="*/ 296 h 406"/>
                <a:gd name="T22" fmla="*/ 1342 w 1478"/>
                <a:gd name="T23" fmla="*/ 286 h 406"/>
                <a:gd name="T24" fmla="*/ 1364 w 1478"/>
                <a:gd name="T25" fmla="*/ 264 h 406"/>
                <a:gd name="T26" fmla="*/ 1372 w 1478"/>
                <a:gd name="T27" fmla="*/ 246 h 406"/>
                <a:gd name="T28" fmla="*/ 1374 w 1478"/>
                <a:gd name="T29" fmla="*/ 226 h 406"/>
                <a:gd name="T30" fmla="*/ 1374 w 1478"/>
                <a:gd name="T31" fmla="*/ 210 h 406"/>
                <a:gd name="T32" fmla="*/ 1366 w 1478"/>
                <a:gd name="T33" fmla="*/ 188 h 406"/>
                <a:gd name="T34" fmla="*/ 1360 w 1478"/>
                <a:gd name="T35" fmla="*/ 180 h 406"/>
                <a:gd name="T36" fmla="*/ 1336 w 1478"/>
                <a:gd name="T37" fmla="*/ 168 h 406"/>
                <a:gd name="T38" fmla="*/ 1318 w 1478"/>
                <a:gd name="T39" fmla="*/ 166 h 406"/>
                <a:gd name="T40" fmla="*/ 1084 w 1478"/>
                <a:gd name="T41" fmla="*/ 166 h 406"/>
                <a:gd name="T42" fmla="*/ 1052 w 1478"/>
                <a:gd name="T43" fmla="*/ 162 h 406"/>
                <a:gd name="T44" fmla="*/ 1028 w 1478"/>
                <a:gd name="T45" fmla="*/ 152 h 406"/>
                <a:gd name="T46" fmla="*/ 1002 w 1478"/>
                <a:gd name="T47" fmla="*/ 134 h 406"/>
                <a:gd name="T48" fmla="*/ 990 w 1478"/>
                <a:gd name="T49" fmla="*/ 122 h 406"/>
                <a:gd name="T50" fmla="*/ 976 w 1478"/>
                <a:gd name="T51" fmla="*/ 94 h 406"/>
                <a:gd name="T52" fmla="*/ 970 w 1478"/>
                <a:gd name="T53" fmla="*/ 68 h 406"/>
                <a:gd name="T54" fmla="*/ 970 w 1478"/>
                <a:gd name="T55" fmla="*/ 52 h 406"/>
                <a:gd name="T56" fmla="*/ 974 w 1478"/>
                <a:gd name="T57" fmla="*/ 32 h 406"/>
                <a:gd name="T58" fmla="*/ 984 w 1478"/>
                <a:gd name="T59" fmla="*/ 14 h 406"/>
                <a:gd name="T60" fmla="*/ 1002 w 1478"/>
                <a:gd name="T61" fmla="*/ 4 h 406"/>
                <a:gd name="T62" fmla="*/ 1022 w 1478"/>
                <a:gd name="T63" fmla="*/ 0 h 406"/>
                <a:gd name="T64" fmla="*/ 1032 w 1478"/>
                <a:gd name="T65" fmla="*/ 0 h 406"/>
                <a:gd name="T66" fmla="*/ 1052 w 1478"/>
                <a:gd name="T67" fmla="*/ 8 h 406"/>
                <a:gd name="T68" fmla="*/ 1066 w 1478"/>
                <a:gd name="T69" fmla="*/ 22 h 406"/>
                <a:gd name="T70" fmla="*/ 1074 w 1478"/>
                <a:gd name="T71" fmla="*/ 42 h 406"/>
                <a:gd name="T72" fmla="*/ 1074 w 1478"/>
                <a:gd name="T73" fmla="*/ 52 h 406"/>
                <a:gd name="T74" fmla="*/ 1076 w 1478"/>
                <a:gd name="T75" fmla="*/ 60 h 406"/>
                <a:gd name="T76" fmla="*/ 1314 w 1478"/>
                <a:gd name="T77" fmla="*/ 60 h 406"/>
                <a:gd name="T78" fmla="*/ 1328 w 1478"/>
                <a:gd name="T79" fmla="*/ 60 h 406"/>
                <a:gd name="T80" fmla="*/ 1356 w 1478"/>
                <a:gd name="T81" fmla="*/ 64 h 406"/>
                <a:gd name="T82" fmla="*/ 1394 w 1478"/>
                <a:gd name="T83" fmla="*/ 78 h 406"/>
                <a:gd name="T84" fmla="*/ 1432 w 1478"/>
                <a:gd name="T85" fmla="*/ 104 h 406"/>
                <a:gd name="T86" fmla="*/ 1440 w 1478"/>
                <a:gd name="T87" fmla="*/ 112 h 406"/>
                <a:gd name="T88" fmla="*/ 1456 w 1478"/>
                <a:gd name="T89" fmla="*/ 134 h 406"/>
                <a:gd name="T90" fmla="*/ 1470 w 1478"/>
                <a:gd name="T91" fmla="*/ 164 h 406"/>
                <a:gd name="T92" fmla="*/ 1478 w 1478"/>
                <a:gd name="T93" fmla="*/ 202 h 406"/>
                <a:gd name="T94" fmla="*/ 1478 w 1478"/>
                <a:gd name="T95" fmla="*/ 226 h 406"/>
                <a:gd name="T96" fmla="*/ 1474 w 1478"/>
                <a:gd name="T97" fmla="*/ 272 h 406"/>
                <a:gd name="T98" fmla="*/ 1460 w 1478"/>
                <a:gd name="T99" fmla="*/ 310 h 406"/>
                <a:gd name="T100" fmla="*/ 1440 w 1478"/>
                <a:gd name="T101" fmla="*/ 340 h 406"/>
                <a:gd name="T102" fmla="*/ 1414 w 1478"/>
                <a:gd name="T103" fmla="*/ 364 h 406"/>
                <a:gd name="T104" fmla="*/ 1386 w 1478"/>
                <a:gd name="T105" fmla="*/ 382 h 406"/>
                <a:gd name="T106" fmla="*/ 1356 w 1478"/>
                <a:gd name="T107" fmla="*/ 394 h 406"/>
                <a:gd name="T108" fmla="*/ 1302 w 1478"/>
                <a:gd name="T109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8" h="406">
                  <a:moveTo>
                    <a:pt x="52" y="406"/>
                  </a:moveTo>
                  <a:lnTo>
                    <a:pt x="52" y="406"/>
                  </a:lnTo>
                  <a:lnTo>
                    <a:pt x="42" y="404"/>
                  </a:lnTo>
                  <a:lnTo>
                    <a:pt x="32" y="402"/>
                  </a:lnTo>
                  <a:lnTo>
                    <a:pt x="22" y="396"/>
                  </a:lnTo>
                  <a:lnTo>
                    <a:pt x="14" y="390"/>
                  </a:lnTo>
                  <a:lnTo>
                    <a:pt x="8" y="382"/>
                  </a:lnTo>
                  <a:lnTo>
                    <a:pt x="4" y="374"/>
                  </a:lnTo>
                  <a:lnTo>
                    <a:pt x="0" y="364"/>
                  </a:lnTo>
                  <a:lnTo>
                    <a:pt x="0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4" y="332"/>
                  </a:lnTo>
                  <a:lnTo>
                    <a:pt x="8" y="324"/>
                  </a:lnTo>
                  <a:lnTo>
                    <a:pt x="14" y="316"/>
                  </a:lnTo>
                  <a:lnTo>
                    <a:pt x="22" y="310"/>
                  </a:lnTo>
                  <a:lnTo>
                    <a:pt x="32" y="304"/>
                  </a:lnTo>
                  <a:lnTo>
                    <a:pt x="42" y="302"/>
                  </a:lnTo>
                  <a:lnTo>
                    <a:pt x="52" y="300"/>
                  </a:lnTo>
                  <a:lnTo>
                    <a:pt x="1300" y="300"/>
                  </a:lnTo>
                  <a:lnTo>
                    <a:pt x="1300" y="300"/>
                  </a:lnTo>
                  <a:lnTo>
                    <a:pt x="1316" y="296"/>
                  </a:lnTo>
                  <a:lnTo>
                    <a:pt x="1330" y="292"/>
                  </a:lnTo>
                  <a:lnTo>
                    <a:pt x="1342" y="286"/>
                  </a:lnTo>
                  <a:lnTo>
                    <a:pt x="1354" y="276"/>
                  </a:lnTo>
                  <a:lnTo>
                    <a:pt x="1364" y="264"/>
                  </a:lnTo>
                  <a:lnTo>
                    <a:pt x="1368" y="256"/>
                  </a:lnTo>
                  <a:lnTo>
                    <a:pt x="1372" y="246"/>
                  </a:lnTo>
                  <a:lnTo>
                    <a:pt x="1374" y="236"/>
                  </a:lnTo>
                  <a:lnTo>
                    <a:pt x="1374" y="226"/>
                  </a:lnTo>
                  <a:lnTo>
                    <a:pt x="1374" y="226"/>
                  </a:lnTo>
                  <a:lnTo>
                    <a:pt x="1374" y="210"/>
                  </a:lnTo>
                  <a:lnTo>
                    <a:pt x="1370" y="198"/>
                  </a:lnTo>
                  <a:lnTo>
                    <a:pt x="1366" y="188"/>
                  </a:lnTo>
                  <a:lnTo>
                    <a:pt x="1360" y="180"/>
                  </a:lnTo>
                  <a:lnTo>
                    <a:pt x="1360" y="180"/>
                  </a:lnTo>
                  <a:lnTo>
                    <a:pt x="1348" y="172"/>
                  </a:lnTo>
                  <a:lnTo>
                    <a:pt x="1336" y="168"/>
                  </a:lnTo>
                  <a:lnTo>
                    <a:pt x="1326" y="166"/>
                  </a:lnTo>
                  <a:lnTo>
                    <a:pt x="1318" y="166"/>
                  </a:lnTo>
                  <a:lnTo>
                    <a:pt x="1084" y="166"/>
                  </a:lnTo>
                  <a:lnTo>
                    <a:pt x="1084" y="166"/>
                  </a:lnTo>
                  <a:lnTo>
                    <a:pt x="1072" y="166"/>
                  </a:lnTo>
                  <a:lnTo>
                    <a:pt x="1052" y="162"/>
                  </a:lnTo>
                  <a:lnTo>
                    <a:pt x="1040" y="158"/>
                  </a:lnTo>
                  <a:lnTo>
                    <a:pt x="1028" y="152"/>
                  </a:lnTo>
                  <a:lnTo>
                    <a:pt x="1014" y="146"/>
                  </a:lnTo>
                  <a:lnTo>
                    <a:pt x="1002" y="134"/>
                  </a:lnTo>
                  <a:lnTo>
                    <a:pt x="1002" y="134"/>
                  </a:lnTo>
                  <a:lnTo>
                    <a:pt x="990" y="122"/>
                  </a:lnTo>
                  <a:lnTo>
                    <a:pt x="980" y="104"/>
                  </a:lnTo>
                  <a:lnTo>
                    <a:pt x="976" y="94"/>
                  </a:lnTo>
                  <a:lnTo>
                    <a:pt x="972" y="80"/>
                  </a:lnTo>
                  <a:lnTo>
                    <a:pt x="970" y="68"/>
                  </a:lnTo>
                  <a:lnTo>
                    <a:pt x="970" y="52"/>
                  </a:lnTo>
                  <a:lnTo>
                    <a:pt x="970" y="52"/>
                  </a:lnTo>
                  <a:lnTo>
                    <a:pt x="970" y="42"/>
                  </a:lnTo>
                  <a:lnTo>
                    <a:pt x="974" y="32"/>
                  </a:lnTo>
                  <a:lnTo>
                    <a:pt x="978" y="22"/>
                  </a:lnTo>
                  <a:lnTo>
                    <a:pt x="984" y="14"/>
                  </a:lnTo>
                  <a:lnTo>
                    <a:pt x="992" y="8"/>
                  </a:lnTo>
                  <a:lnTo>
                    <a:pt x="1002" y="4"/>
                  </a:lnTo>
                  <a:lnTo>
                    <a:pt x="1012" y="0"/>
                  </a:lnTo>
                  <a:lnTo>
                    <a:pt x="1022" y="0"/>
                  </a:lnTo>
                  <a:lnTo>
                    <a:pt x="1022" y="0"/>
                  </a:lnTo>
                  <a:lnTo>
                    <a:pt x="1032" y="0"/>
                  </a:lnTo>
                  <a:lnTo>
                    <a:pt x="1042" y="4"/>
                  </a:lnTo>
                  <a:lnTo>
                    <a:pt x="1052" y="8"/>
                  </a:lnTo>
                  <a:lnTo>
                    <a:pt x="1060" y="14"/>
                  </a:lnTo>
                  <a:lnTo>
                    <a:pt x="1066" y="22"/>
                  </a:lnTo>
                  <a:lnTo>
                    <a:pt x="1070" y="32"/>
                  </a:lnTo>
                  <a:lnTo>
                    <a:pt x="1074" y="42"/>
                  </a:lnTo>
                  <a:lnTo>
                    <a:pt x="1074" y="52"/>
                  </a:lnTo>
                  <a:lnTo>
                    <a:pt x="1074" y="52"/>
                  </a:lnTo>
                  <a:lnTo>
                    <a:pt x="1076" y="60"/>
                  </a:lnTo>
                  <a:lnTo>
                    <a:pt x="1076" y="60"/>
                  </a:lnTo>
                  <a:lnTo>
                    <a:pt x="1082" y="60"/>
                  </a:lnTo>
                  <a:lnTo>
                    <a:pt x="1314" y="60"/>
                  </a:lnTo>
                  <a:lnTo>
                    <a:pt x="1314" y="60"/>
                  </a:lnTo>
                  <a:lnTo>
                    <a:pt x="1328" y="60"/>
                  </a:lnTo>
                  <a:lnTo>
                    <a:pt x="1340" y="62"/>
                  </a:lnTo>
                  <a:lnTo>
                    <a:pt x="1356" y="64"/>
                  </a:lnTo>
                  <a:lnTo>
                    <a:pt x="1374" y="70"/>
                  </a:lnTo>
                  <a:lnTo>
                    <a:pt x="1394" y="78"/>
                  </a:lnTo>
                  <a:lnTo>
                    <a:pt x="1412" y="88"/>
                  </a:lnTo>
                  <a:lnTo>
                    <a:pt x="1432" y="104"/>
                  </a:lnTo>
                  <a:lnTo>
                    <a:pt x="1432" y="104"/>
                  </a:lnTo>
                  <a:lnTo>
                    <a:pt x="1440" y="112"/>
                  </a:lnTo>
                  <a:lnTo>
                    <a:pt x="1448" y="122"/>
                  </a:lnTo>
                  <a:lnTo>
                    <a:pt x="1456" y="134"/>
                  </a:lnTo>
                  <a:lnTo>
                    <a:pt x="1464" y="148"/>
                  </a:lnTo>
                  <a:lnTo>
                    <a:pt x="1470" y="164"/>
                  </a:lnTo>
                  <a:lnTo>
                    <a:pt x="1474" y="182"/>
                  </a:lnTo>
                  <a:lnTo>
                    <a:pt x="1478" y="202"/>
                  </a:lnTo>
                  <a:lnTo>
                    <a:pt x="1478" y="226"/>
                  </a:lnTo>
                  <a:lnTo>
                    <a:pt x="1478" y="226"/>
                  </a:lnTo>
                  <a:lnTo>
                    <a:pt x="1478" y="250"/>
                  </a:lnTo>
                  <a:lnTo>
                    <a:pt x="1474" y="272"/>
                  </a:lnTo>
                  <a:lnTo>
                    <a:pt x="1468" y="292"/>
                  </a:lnTo>
                  <a:lnTo>
                    <a:pt x="1460" y="310"/>
                  </a:lnTo>
                  <a:lnTo>
                    <a:pt x="1450" y="326"/>
                  </a:lnTo>
                  <a:lnTo>
                    <a:pt x="1440" y="340"/>
                  </a:lnTo>
                  <a:lnTo>
                    <a:pt x="1426" y="352"/>
                  </a:lnTo>
                  <a:lnTo>
                    <a:pt x="1414" y="364"/>
                  </a:lnTo>
                  <a:lnTo>
                    <a:pt x="1400" y="374"/>
                  </a:lnTo>
                  <a:lnTo>
                    <a:pt x="1386" y="382"/>
                  </a:lnTo>
                  <a:lnTo>
                    <a:pt x="1370" y="388"/>
                  </a:lnTo>
                  <a:lnTo>
                    <a:pt x="1356" y="394"/>
                  </a:lnTo>
                  <a:lnTo>
                    <a:pt x="1328" y="402"/>
                  </a:lnTo>
                  <a:lnTo>
                    <a:pt x="1302" y="406"/>
                  </a:lnTo>
                  <a:lnTo>
                    <a:pt x="52" y="406"/>
                  </a:lnTo>
                  <a:close/>
                </a:path>
              </a:pathLst>
            </a:custGeom>
            <a:solidFill>
              <a:srgbClr val="1A86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5"/>
            <p:cNvSpPr>
              <a:spLocks noEditPoints="1"/>
            </p:cNvSpPr>
            <p:nvPr/>
          </p:nvSpPr>
          <p:spPr bwMode="auto">
            <a:xfrm>
              <a:off x="6892717" y="3505013"/>
              <a:ext cx="208337" cy="208337"/>
            </a:xfrm>
            <a:custGeom>
              <a:avLst/>
              <a:gdLst>
                <a:gd name="T0" fmla="*/ 172 w 344"/>
                <a:gd name="T1" fmla="*/ 344 h 344"/>
                <a:gd name="T2" fmla="*/ 172 w 344"/>
                <a:gd name="T3" fmla="*/ 344 h 344"/>
                <a:gd name="T4" fmla="*/ 142 w 344"/>
                <a:gd name="T5" fmla="*/ 334 h 344"/>
                <a:gd name="T6" fmla="*/ 124 w 344"/>
                <a:gd name="T7" fmla="*/ 312 h 344"/>
                <a:gd name="T8" fmla="*/ 118 w 344"/>
                <a:gd name="T9" fmla="*/ 300 h 344"/>
                <a:gd name="T10" fmla="*/ 102 w 344"/>
                <a:gd name="T11" fmla="*/ 278 h 344"/>
                <a:gd name="T12" fmla="*/ 72 w 344"/>
                <a:gd name="T13" fmla="*/ 248 h 344"/>
                <a:gd name="T14" fmla="*/ 28 w 344"/>
                <a:gd name="T15" fmla="*/ 218 h 344"/>
                <a:gd name="T16" fmla="*/ 16 w 344"/>
                <a:gd name="T17" fmla="*/ 210 h 344"/>
                <a:gd name="T18" fmla="*/ 2 w 344"/>
                <a:gd name="T19" fmla="*/ 186 h 344"/>
                <a:gd name="T20" fmla="*/ 0 w 344"/>
                <a:gd name="T21" fmla="*/ 172 h 344"/>
                <a:gd name="T22" fmla="*/ 8 w 344"/>
                <a:gd name="T23" fmla="*/ 144 h 344"/>
                <a:gd name="T24" fmla="*/ 30 w 344"/>
                <a:gd name="T25" fmla="*/ 124 h 344"/>
                <a:gd name="T26" fmla="*/ 54 w 344"/>
                <a:gd name="T27" fmla="*/ 112 h 344"/>
                <a:gd name="T28" fmla="*/ 90 w 344"/>
                <a:gd name="T29" fmla="*/ 82 h 344"/>
                <a:gd name="T30" fmla="*/ 112 w 344"/>
                <a:gd name="T31" fmla="*/ 54 h 344"/>
                <a:gd name="T32" fmla="*/ 124 w 344"/>
                <a:gd name="T33" fmla="*/ 34 h 344"/>
                <a:gd name="T34" fmla="*/ 126 w 344"/>
                <a:gd name="T35" fmla="*/ 26 h 344"/>
                <a:gd name="T36" fmla="*/ 142 w 344"/>
                <a:gd name="T37" fmla="*/ 10 h 344"/>
                <a:gd name="T38" fmla="*/ 164 w 344"/>
                <a:gd name="T39" fmla="*/ 2 h 344"/>
                <a:gd name="T40" fmla="*/ 172 w 344"/>
                <a:gd name="T41" fmla="*/ 0 h 344"/>
                <a:gd name="T42" fmla="*/ 172 w 344"/>
                <a:gd name="T43" fmla="*/ 0 h 344"/>
                <a:gd name="T44" fmla="*/ 188 w 344"/>
                <a:gd name="T45" fmla="*/ 2 h 344"/>
                <a:gd name="T46" fmla="*/ 214 w 344"/>
                <a:gd name="T47" fmla="*/ 20 h 344"/>
                <a:gd name="T48" fmla="*/ 222 w 344"/>
                <a:gd name="T49" fmla="*/ 34 h 344"/>
                <a:gd name="T50" fmla="*/ 226 w 344"/>
                <a:gd name="T51" fmla="*/ 44 h 344"/>
                <a:gd name="T52" fmla="*/ 242 w 344"/>
                <a:gd name="T53" fmla="*/ 68 h 344"/>
                <a:gd name="T54" fmla="*/ 270 w 344"/>
                <a:gd name="T55" fmla="*/ 96 h 344"/>
                <a:gd name="T56" fmla="*/ 314 w 344"/>
                <a:gd name="T57" fmla="*/ 124 h 344"/>
                <a:gd name="T58" fmla="*/ 328 w 344"/>
                <a:gd name="T59" fmla="*/ 134 h 344"/>
                <a:gd name="T60" fmla="*/ 342 w 344"/>
                <a:gd name="T61" fmla="*/ 160 h 344"/>
                <a:gd name="T62" fmla="*/ 344 w 344"/>
                <a:gd name="T63" fmla="*/ 176 h 344"/>
                <a:gd name="T64" fmla="*/ 340 w 344"/>
                <a:gd name="T65" fmla="*/ 190 h 344"/>
                <a:gd name="T66" fmla="*/ 322 w 344"/>
                <a:gd name="T67" fmla="*/ 214 h 344"/>
                <a:gd name="T68" fmla="*/ 308 w 344"/>
                <a:gd name="T69" fmla="*/ 222 h 344"/>
                <a:gd name="T70" fmla="*/ 276 w 344"/>
                <a:gd name="T71" fmla="*/ 240 h 344"/>
                <a:gd name="T72" fmla="*/ 250 w 344"/>
                <a:gd name="T73" fmla="*/ 266 h 344"/>
                <a:gd name="T74" fmla="*/ 232 w 344"/>
                <a:gd name="T75" fmla="*/ 292 h 344"/>
                <a:gd name="T76" fmla="*/ 220 w 344"/>
                <a:gd name="T77" fmla="*/ 312 h 344"/>
                <a:gd name="T78" fmla="*/ 200 w 344"/>
                <a:gd name="T79" fmla="*/ 336 h 344"/>
                <a:gd name="T80" fmla="*/ 172 w 344"/>
                <a:gd name="T81" fmla="*/ 344 h 344"/>
                <a:gd name="T82" fmla="*/ 146 w 344"/>
                <a:gd name="T83" fmla="*/ 172 h 344"/>
                <a:gd name="T84" fmla="*/ 170 w 344"/>
                <a:gd name="T85" fmla="*/ 196 h 344"/>
                <a:gd name="T86" fmla="*/ 196 w 344"/>
                <a:gd name="T87" fmla="*/ 170 h 344"/>
                <a:gd name="T88" fmla="*/ 172 w 344"/>
                <a:gd name="T89" fmla="*/ 148 h 344"/>
                <a:gd name="T90" fmla="*/ 146 w 344"/>
                <a:gd name="T91" fmla="*/ 17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4" h="344">
                  <a:moveTo>
                    <a:pt x="172" y="344"/>
                  </a:moveTo>
                  <a:lnTo>
                    <a:pt x="172" y="344"/>
                  </a:lnTo>
                  <a:lnTo>
                    <a:pt x="172" y="344"/>
                  </a:lnTo>
                  <a:lnTo>
                    <a:pt x="172" y="344"/>
                  </a:lnTo>
                  <a:lnTo>
                    <a:pt x="156" y="342"/>
                  </a:lnTo>
                  <a:lnTo>
                    <a:pt x="142" y="334"/>
                  </a:lnTo>
                  <a:lnTo>
                    <a:pt x="132" y="324"/>
                  </a:lnTo>
                  <a:lnTo>
                    <a:pt x="124" y="312"/>
                  </a:lnTo>
                  <a:lnTo>
                    <a:pt x="124" y="312"/>
                  </a:lnTo>
                  <a:lnTo>
                    <a:pt x="118" y="300"/>
                  </a:lnTo>
                  <a:lnTo>
                    <a:pt x="112" y="290"/>
                  </a:lnTo>
                  <a:lnTo>
                    <a:pt x="102" y="278"/>
                  </a:lnTo>
                  <a:lnTo>
                    <a:pt x="90" y="264"/>
                  </a:lnTo>
                  <a:lnTo>
                    <a:pt x="72" y="248"/>
                  </a:lnTo>
                  <a:lnTo>
                    <a:pt x="52" y="232"/>
                  </a:lnTo>
                  <a:lnTo>
                    <a:pt x="28" y="218"/>
                  </a:lnTo>
                  <a:lnTo>
                    <a:pt x="28" y="218"/>
                  </a:lnTo>
                  <a:lnTo>
                    <a:pt x="16" y="210"/>
                  </a:lnTo>
                  <a:lnTo>
                    <a:pt x="8" y="198"/>
                  </a:lnTo>
                  <a:lnTo>
                    <a:pt x="2" y="186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2" y="156"/>
                  </a:lnTo>
                  <a:lnTo>
                    <a:pt x="8" y="144"/>
                  </a:lnTo>
                  <a:lnTo>
                    <a:pt x="18" y="132"/>
                  </a:lnTo>
                  <a:lnTo>
                    <a:pt x="30" y="124"/>
                  </a:lnTo>
                  <a:lnTo>
                    <a:pt x="30" y="124"/>
                  </a:lnTo>
                  <a:lnTo>
                    <a:pt x="54" y="112"/>
                  </a:lnTo>
                  <a:lnTo>
                    <a:pt x="74" y="96"/>
                  </a:lnTo>
                  <a:lnTo>
                    <a:pt x="90" y="82"/>
                  </a:lnTo>
                  <a:lnTo>
                    <a:pt x="102" y="68"/>
                  </a:lnTo>
                  <a:lnTo>
                    <a:pt x="112" y="54"/>
                  </a:lnTo>
                  <a:lnTo>
                    <a:pt x="118" y="44"/>
                  </a:lnTo>
                  <a:lnTo>
                    <a:pt x="124" y="34"/>
                  </a:lnTo>
                  <a:lnTo>
                    <a:pt x="124" y="34"/>
                  </a:lnTo>
                  <a:lnTo>
                    <a:pt x="126" y="26"/>
                  </a:lnTo>
                  <a:lnTo>
                    <a:pt x="130" y="20"/>
                  </a:lnTo>
                  <a:lnTo>
                    <a:pt x="142" y="10"/>
                  </a:lnTo>
                  <a:lnTo>
                    <a:pt x="156" y="2"/>
                  </a:lnTo>
                  <a:lnTo>
                    <a:pt x="164" y="2"/>
                  </a:lnTo>
                  <a:lnTo>
                    <a:pt x="172" y="0"/>
                  </a:lnTo>
                  <a:lnTo>
                    <a:pt x="172" y="0"/>
                  </a:lnTo>
                  <a:lnTo>
                    <a:pt x="172" y="0"/>
                  </a:lnTo>
                  <a:lnTo>
                    <a:pt x="172" y="0"/>
                  </a:lnTo>
                  <a:lnTo>
                    <a:pt x="180" y="2"/>
                  </a:lnTo>
                  <a:lnTo>
                    <a:pt x="188" y="2"/>
                  </a:lnTo>
                  <a:lnTo>
                    <a:pt x="202" y="10"/>
                  </a:lnTo>
                  <a:lnTo>
                    <a:pt x="214" y="20"/>
                  </a:lnTo>
                  <a:lnTo>
                    <a:pt x="218" y="28"/>
                  </a:lnTo>
                  <a:lnTo>
                    <a:pt x="222" y="34"/>
                  </a:lnTo>
                  <a:lnTo>
                    <a:pt x="222" y="34"/>
                  </a:lnTo>
                  <a:lnTo>
                    <a:pt x="226" y="44"/>
                  </a:lnTo>
                  <a:lnTo>
                    <a:pt x="232" y="56"/>
                  </a:lnTo>
                  <a:lnTo>
                    <a:pt x="242" y="68"/>
                  </a:lnTo>
                  <a:lnTo>
                    <a:pt x="254" y="82"/>
                  </a:lnTo>
                  <a:lnTo>
                    <a:pt x="270" y="96"/>
                  </a:lnTo>
                  <a:lnTo>
                    <a:pt x="290" y="112"/>
                  </a:lnTo>
                  <a:lnTo>
                    <a:pt x="314" y="124"/>
                  </a:lnTo>
                  <a:lnTo>
                    <a:pt x="314" y="124"/>
                  </a:lnTo>
                  <a:lnTo>
                    <a:pt x="328" y="134"/>
                  </a:lnTo>
                  <a:lnTo>
                    <a:pt x="336" y="146"/>
                  </a:lnTo>
                  <a:lnTo>
                    <a:pt x="342" y="160"/>
                  </a:lnTo>
                  <a:lnTo>
                    <a:pt x="344" y="176"/>
                  </a:lnTo>
                  <a:lnTo>
                    <a:pt x="344" y="176"/>
                  </a:lnTo>
                  <a:lnTo>
                    <a:pt x="342" y="184"/>
                  </a:lnTo>
                  <a:lnTo>
                    <a:pt x="340" y="190"/>
                  </a:lnTo>
                  <a:lnTo>
                    <a:pt x="334" y="204"/>
                  </a:lnTo>
                  <a:lnTo>
                    <a:pt x="322" y="214"/>
                  </a:lnTo>
                  <a:lnTo>
                    <a:pt x="308" y="222"/>
                  </a:lnTo>
                  <a:lnTo>
                    <a:pt x="308" y="222"/>
                  </a:lnTo>
                  <a:lnTo>
                    <a:pt x="292" y="230"/>
                  </a:lnTo>
                  <a:lnTo>
                    <a:pt x="276" y="240"/>
                  </a:lnTo>
                  <a:lnTo>
                    <a:pt x="262" y="252"/>
                  </a:lnTo>
                  <a:lnTo>
                    <a:pt x="250" y="266"/>
                  </a:lnTo>
                  <a:lnTo>
                    <a:pt x="240" y="278"/>
                  </a:lnTo>
                  <a:lnTo>
                    <a:pt x="232" y="292"/>
                  </a:lnTo>
                  <a:lnTo>
                    <a:pt x="220" y="312"/>
                  </a:lnTo>
                  <a:lnTo>
                    <a:pt x="220" y="312"/>
                  </a:lnTo>
                  <a:lnTo>
                    <a:pt x="212" y="326"/>
                  </a:lnTo>
                  <a:lnTo>
                    <a:pt x="200" y="336"/>
                  </a:lnTo>
                  <a:lnTo>
                    <a:pt x="188" y="342"/>
                  </a:lnTo>
                  <a:lnTo>
                    <a:pt x="172" y="344"/>
                  </a:lnTo>
                  <a:lnTo>
                    <a:pt x="172" y="344"/>
                  </a:lnTo>
                  <a:close/>
                  <a:moveTo>
                    <a:pt x="146" y="172"/>
                  </a:moveTo>
                  <a:lnTo>
                    <a:pt x="146" y="172"/>
                  </a:lnTo>
                  <a:lnTo>
                    <a:pt x="170" y="196"/>
                  </a:lnTo>
                  <a:lnTo>
                    <a:pt x="170" y="196"/>
                  </a:lnTo>
                  <a:lnTo>
                    <a:pt x="196" y="170"/>
                  </a:lnTo>
                  <a:lnTo>
                    <a:pt x="196" y="170"/>
                  </a:lnTo>
                  <a:lnTo>
                    <a:pt x="172" y="148"/>
                  </a:lnTo>
                  <a:lnTo>
                    <a:pt x="172" y="148"/>
                  </a:lnTo>
                  <a:lnTo>
                    <a:pt x="146" y="172"/>
                  </a:lnTo>
                  <a:lnTo>
                    <a:pt x="146" y="172"/>
                  </a:lnTo>
                  <a:close/>
                </a:path>
              </a:pathLst>
            </a:custGeom>
            <a:solidFill>
              <a:srgbClr val="1A86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6965393" y="3268818"/>
              <a:ext cx="64197" cy="213182"/>
            </a:xfrm>
            <a:custGeom>
              <a:avLst/>
              <a:gdLst>
                <a:gd name="T0" fmla="*/ 52 w 106"/>
                <a:gd name="T1" fmla="*/ 352 h 352"/>
                <a:gd name="T2" fmla="*/ 52 w 106"/>
                <a:gd name="T3" fmla="*/ 352 h 352"/>
                <a:gd name="T4" fmla="*/ 52 w 106"/>
                <a:gd name="T5" fmla="*/ 352 h 352"/>
                <a:gd name="T6" fmla="*/ 52 w 106"/>
                <a:gd name="T7" fmla="*/ 352 h 352"/>
                <a:gd name="T8" fmla="*/ 40 w 106"/>
                <a:gd name="T9" fmla="*/ 352 h 352"/>
                <a:gd name="T10" fmla="*/ 32 w 106"/>
                <a:gd name="T11" fmla="*/ 348 h 352"/>
                <a:gd name="T12" fmla="*/ 22 w 106"/>
                <a:gd name="T13" fmla="*/ 342 h 352"/>
                <a:gd name="T14" fmla="*/ 14 w 106"/>
                <a:gd name="T15" fmla="*/ 336 h 352"/>
                <a:gd name="T16" fmla="*/ 8 w 106"/>
                <a:gd name="T17" fmla="*/ 328 h 352"/>
                <a:gd name="T18" fmla="*/ 4 w 106"/>
                <a:gd name="T19" fmla="*/ 320 h 352"/>
                <a:gd name="T20" fmla="*/ 0 w 106"/>
                <a:gd name="T21" fmla="*/ 310 h 352"/>
                <a:gd name="T22" fmla="*/ 0 w 106"/>
                <a:gd name="T23" fmla="*/ 300 h 352"/>
                <a:gd name="T24" fmla="*/ 0 w 106"/>
                <a:gd name="T25" fmla="*/ 300 h 352"/>
                <a:gd name="T26" fmla="*/ 0 w 106"/>
                <a:gd name="T27" fmla="*/ 134 h 352"/>
                <a:gd name="T28" fmla="*/ 0 w 106"/>
                <a:gd name="T29" fmla="*/ 44 h 352"/>
                <a:gd name="T30" fmla="*/ 52 w 106"/>
                <a:gd name="T31" fmla="*/ 36 h 352"/>
                <a:gd name="T32" fmla="*/ 90 w 106"/>
                <a:gd name="T33" fmla="*/ 0 h 352"/>
                <a:gd name="T34" fmla="*/ 90 w 106"/>
                <a:gd name="T35" fmla="*/ 0 h 352"/>
                <a:gd name="T36" fmla="*/ 96 w 106"/>
                <a:gd name="T37" fmla="*/ 6 h 352"/>
                <a:gd name="T38" fmla="*/ 100 w 106"/>
                <a:gd name="T39" fmla="*/ 16 h 352"/>
                <a:gd name="T40" fmla="*/ 104 w 106"/>
                <a:gd name="T41" fmla="*/ 28 h 352"/>
                <a:gd name="T42" fmla="*/ 106 w 106"/>
                <a:gd name="T43" fmla="*/ 52 h 352"/>
                <a:gd name="T44" fmla="*/ 106 w 106"/>
                <a:gd name="T45" fmla="*/ 138 h 352"/>
                <a:gd name="T46" fmla="*/ 104 w 106"/>
                <a:gd name="T47" fmla="*/ 300 h 352"/>
                <a:gd name="T48" fmla="*/ 104 w 106"/>
                <a:gd name="T49" fmla="*/ 300 h 352"/>
                <a:gd name="T50" fmla="*/ 104 w 106"/>
                <a:gd name="T51" fmla="*/ 310 h 352"/>
                <a:gd name="T52" fmla="*/ 100 w 106"/>
                <a:gd name="T53" fmla="*/ 320 h 352"/>
                <a:gd name="T54" fmla="*/ 96 w 106"/>
                <a:gd name="T55" fmla="*/ 330 h 352"/>
                <a:gd name="T56" fmla="*/ 88 w 106"/>
                <a:gd name="T57" fmla="*/ 338 h 352"/>
                <a:gd name="T58" fmla="*/ 82 w 106"/>
                <a:gd name="T59" fmla="*/ 344 h 352"/>
                <a:gd name="T60" fmla="*/ 72 w 106"/>
                <a:gd name="T61" fmla="*/ 348 h 352"/>
                <a:gd name="T62" fmla="*/ 62 w 106"/>
                <a:gd name="T63" fmla="*/ 352 h 352"/>
                <a:gd name="T64" fmla="*/ 52 w 106"/>
                <a:gd name="T65" fmla="*/ 352 h 352"/>
                <a:gd name="T66" fmla="*/ 52 w 106"/>
                <a:gd name="T67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" h="352">
                  <a:moveTo>
                    <a:pt x="52" y="352"/>
                  </a:moveTo>
                  <a:lnTo>
                    <a:pt x="52" y="352"/>
                  </a:lnTo>
                  <a:lnTo>
                    <a:pt x="52" y="352"/>
                  </a:lnTo>
                  <a:lnTo>
                    <a:pt x="52" y="352"/>
                  </a:lnTo>
                  <a:lnTo>
                    <a:pt x="40" y="352"/>
                  </a:lnTo>
                  <a:lnTo>
                    <a:pt x="32" y="348"/>
                  </a:lnTo>
                  <a:lnTo>
                    <a:pt x="22" y="342"/>
                  </a:lnTo>
                  <a:lnTo>
                    <a:pt x="14" y="336"/>
                  </a:lnTo>
                  <a:lnTo>
                    <a:pt x="8" y="328"/>
                  </a:lnTo>
                  <a:lnTo>
                    <a:pt x="4" y="320"/>
                  </a:lnTo>
                  <a:lnTo>
                    <a:pt x="0" y="310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0" y="134"/>
                  </a:lnTo>
                  <a:lnTo>
                    <a:pt x="0" y="44"/>
                  </a:lnTo>
                  <a:lnTo>
                    <a:pt x="52" y="36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6" y="6"/>
                  </a:lnTo>
                  <a:lnTo>
                    <a:pt x="100" y="16"/>
                  </a:lnTo>
                  <a:lnTo>
                    <a:pt x="104" y="28"/>
                  </a:lnTo>
                  <a:lnTo>
                    <a:pt x="106" y="52"/>
                  </a:lnTo>
                  <a:lnTo>
                    <a:pt x="106" y="138"/>
                  </a:lnTo>
                  <a:lnTo>
                    <a:pt x="104" y="300"/>
                  </a:lnTo>
                  <a:lnTo>
                    <a:pt x="104" y="300"/>
                  </a:lnTo>
                  <a:lnTo>
                    <a:pt x="104" y="310"/>
                  </a:lnTo>
                  <a:lnTo>
                    <a:pt x="100" y="320"/>
                  </a:lnTo>
                  <a:lnTo>
                    <a:pt x="96" y="330"/>
                  </a:lnTo>
                  <a:lnTo>
                    <a:pt x="88" y="338"/>
                  </a:lnTo>
                  <a:lnTo>
                    <a:pt x="82" y="344"/>
                  </a:lnTo>
                  <a:lnTo>
                    <a:pt x="72" y="348"/>
                  </a:lnTo>
                  <a:lnTo>
                    <a:pt x="62" y="352"/>
                  </a:lnTo>
                  <a:lnTo>
                    <a:pt x="52" y="352"/>
                  </a:lnTo>
                  <a:lnTo>
                    <a:pt x="52" y="352"/>
                  </a:lnTo>
                  <a:close/>
                </a:path>
              </a:pathLst>
            </a:custGeom>
            <a:solidFill>
              <a:srgbClr val="1A86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9"/>
            <p:cNvSpPr>
              <a:spLocks noEditPoints="1"/>
            </p:cNvSpPr>
            <p:nvPr/>
          </p:nvSpPr>
          <p:spPr bwMode="auto">
            <a:xfrm>
              <a:off x="5077386" y="3609182"/>
              <a:ext cx="186534" cy="185323"/>
            </a:xfrm>
            <a:custGeom>
              <a:avLst/>
              <a:gdLst>
                <a:gd name="T0" fmla="*/ 154 w 308"/>
                <a:gd name="T1" fmla="*/ 306 h 306"/>
                <a:gd name="T2" fmla="*/ 124 w 308"/>
                <a:gd name="T3" fmla="*/ 304 h 306"/>
                <a:gd name="T4" fmla="*/ 94 w 308"/>
                <a:gd name="T5" fmla="*/ 294 h 306"/>
                <a:gd name="T6" fmla="*/ 68 w 308"/>
                <a:gd name="T7" fmla="*/ 280 h 306"/>
                <a:gd name="T8" fmla="*/ 46 w 308"/>
                <a:gd name="T9" fmla="*/ 262 h 306"/>
                <a:gd name="T10" fmla="*/ 26 w 308"/>
                <a:gd name="T11" fmla="*/ 240 h 306"/>
                <a:gd name="T12" fmla="*/ 12 w 308"/>
                <a:gd name="T13" fmla="*/ 212 h 306"/>
                <a:gd name="T14" fmla="*/ 4 w 308"/>
                <a:gd name="T15" fmla="*/ 184 h 306"/>
                <a:gd name="T16" fmla="*/ 0 w 308"/>
                <a:gd name="T17" fmla="*/ 154 h 306"/>
                <a:gd name="T18" fmla="*/ 2 w 308"/>
                <a:gd name="T19" fmla="*/ 138 h 306"/>
                <a:gd name="T20" fmla="*/ 8 w 308"/>
                <a:gd name="T21" fmla="*/ 108 h 306"/>
                <a:gd name="T22" fmla="*/ 20 w 308"/>
                <a:gd name="T23" fmla="*/ 80 h 306"/>
                <a:gd name="T24" fmla="*/ 36 w 308"/>
                <a:gd name="T25" fmla="*/ 56 h 306"/>
                <a:gd name="T26" fmla="*/ 56 w 308"/>
                <a:gd name="T27" fmla="*/ 34 h 306"/>
                <a:gd name="T28" fmla="*/ 82 w 308"/>
                <a:gd name="T29" fmla="*/ 18 h 306"/>
                <a:gd name="T30" fmla="*/ 108 w 308"/>
                <a:gd name="T31" fmla="*/ 6 h 306"/>
                <a:gd name="T32" fmla="*/ 138 w 308"/>
                <a:gd name="T33" fmla="*/ 0 h 306"/>
                <a:gd name="T34" fmla="*/ 154 w 308"/>
                <a:gd name="T35" fmla="*/ 0 h 306"/>
                <a:gd name="T36" fmla="*/ 186 w 308"/>
                <a:gd name="T37" fmla="*/ 2 h 306"/>
                <a:gd name="T38" fmla="*/ 214 w 308"/>
                <a:gd name="T39" fmla="*/ 12 h 306"/>
                <a:gd name="T40" fmla="*/ 240 w 308"/>
                <a:gd name="T41" fmla="*/ 26 h 306"/>
                <a:gd name="T42" fmla="*/ 262 w 308"/>
                <a:gd name="T43" fmla="*/ 44 h 306"/>
                <a:gd name="T44" fmla="*/ 282 w 308"/>
                <a:gd name="T45" fmla="*/ 68 h 306"/>
                <a:gd name="T46" fmla="*/ 296 w 308"/>
                <a:gd name="T47" fmla="*/ 94 h 306"/>
                <a:gd name="T48" fmla="*/ 304 w 308"/>
                <a:gd name="T49" fmla="*/ 122 h 306"/>
                <a:gd name="T50" fmla="*/ 308 w 308"/>
                <a:gd name="T51" fmla="*/ 154 h 306"/>
                <a:gd name="T52" fmla="*/ 308 w 308"/>
                <a:gd name="T53" fmla="*/ 168 h 306"/>
                <a:gd name="T54" fmla="*/ 302 w 308"/>
                <a:gd name="T55" fmla="*/ 198 h 306"/>
                <a:gd name="T56" fmla="*/ 290 w 308"/>
                <a:gd name="T57" fmla="*/ 226 h 306"/>
                <a:gd name="T58" fmla="*/ 272 w 308"/>
                <a:gd name="T59" fmla="*/ 250 h 306"/>
                <a:gd name="T60" fmla="*/ 252 w 308"/>
                <a:gd name="T61" fmla="*/ 272 h 306"/>
                <a:gd name="T62" fmla="*/ 228 w 308"/>
                <a:gd name="T63" fmla="*/ 288 h 306"/>
                <a:gd name="T64" fmla="*/ 200 w 308"/>
                <a:gd name="T65" fmla="*/ 300 h 306"/>
                <a:gd name="T66" fmla="*/ 170 w 308"/>
                <a:gd name="T67" fmla="*/ 306 h 306"/>
                <a:gd name="T68" fmla="*/ 154 w 308"/>
                <a:gd name="T69" fmla="*/ 306 h 306"/>
                <a:gd name="T70" fmla="*/ 154 w 308"/>
                <a:gd name="T71" fmla="*/ 104 h 306"/>
                <a:gd name="T72" fmla="*/ 136 w 308"/>
                <a:gd name="T73" fmla="*/ 108 h 306"/>
                <a:gd name="T74" fmla="*/ 120 w 308"/>
                <a:gd name="T75" fmla="*/ 118 h 306"/>
                <a:gd name="T76" fmla="*/ 110 w 308"/>
                <a:gd name="T77" fmla="*/ 134 h 306"/>
                <a:gd name="T78" fmla="*/ 106 w 308"/>
                <a:gd name="T79" fmla="*/ 154 h 306"/>
                <a:gd name="T80" fmla="*/ 106 w 308"/>
                <a:gd name="T81" fmla="*/ 164 h 306"/>
                <a:gd name="T82" fmla="*/ 114 w 308"/>
                <a:gd name="T83" fmla="*/ 180 h 306"/>
                <a:gd name="T84" fmla="*/ 128 w 308"/>
                <a:gd name="T85" fmla="*/ 194 h 306"/>
                <a:gd name="T86" fmla="*/ 144 w 308"/>
                <a:gd name="T87" fmla="*/ 200 h 306"/>
                <a:gd name="T88" fmla="*/ 154 w 308"/>
                <a:gd name="T89" fmla="*/ 202 h 306"/>
                <a:gd name="T90" fmla="*/ 174 w 308"/>
                <a:gd name="T91" fmla="*/ 198 h 306"/>
                <a:gd name="T92" fmla="*/ 188 w 308"/>
                <a:gd name="T93" fmla="*/ 188 h 306"/>
                <a:gd name="T94" fmla="*/ 200 w 308"/>
                <a:gd name="T95" fmla="*/ 172 h 306"/>
                <a:gd name="T96" fmla="*/ 202 w 308"/>
                <a:gd name="T97" fmla="*/ 154 h 306"/>
                <a:gd name="T98" fmla="*/ 202 w 308"/>
                <a:gd name="T99" fmla="*/ 144 h 306"/>
                <a:gd name="T100" fmla="*/ 194 w 308"/>
                <a:gd name="T101" fmla="*/ 126 h 306"/>
                <a:gd name="T102" fmla="*/ 182 w 308"/>
                <a:gd name="T103" fmla="*/ 112 h 306"/>
                <a:gd name="T104" fmla="*/ 164 w 308"/>
                <a:gd name="T105" fmla="*/ 106 h 306"/>
                <a:gd name="T106" fmla="*/ 154 w 308"/>
                <a:gd name="T107" fmla="*/ 10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8" h="306">
                  <a:moveTo>
                    <a:pt x="154" y="306"/>
                  </a:moveTo>
                  <a:lnTo>
                    <a:pt x="154" y="306"/>
                  </a:lnTo>
                  <a:lnTo>
                    <a:pt x="138" y="306"/>
                  </a:lnTo>
                  <a:lnTo>
                    <a:pt x="124" y="304"/>
                  </a:lnTo>
                  <a:lnTo>
                    <a:pt x="108" y="300"/>
                  </a:lnTo>
                  <a:lnTo>
                    <a:pt x="94" y="294"/>
                  </a:lnTo>
                  <a:lnTo>
                    <a:pt x="82" y="288"/>
                  </a:lnTo>
                  <a:lnTo>
                    <a:pt x="68" y="280"/>
                  </a:lnTo>
                  <a:lnTo>
                    <a:pt x="56" y="272"/>
                  </a:lnTo>
                  <a:lnTo>
                    <a:pt x="46" y="262"/>
                  </a:lnTo>
                  <a:lnTo>
                    <a:pt x="36" y="250"/>
                  </a:lnTo>
                  <a:lnTo>
                    <a:pt x="26" y="240"/>
                  </a:lnTo>
                  <a:lnTo>
                    <a:pt x="20" y="226"/>
                  </a:lnTo>
                  <a:lnTo>
                    <a:pt x="12" y="212"/>
                  </a:lnTo>
                  <a:lnTo>
                    <a:pt x="8" y="198"/>
                  </a:lnTo>
                  <a:lnTo>
                    <a:pt x="4" y="184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2" y="138"/>
                  </a:lnTo>
                  <a:lnTo>
                    <a:pt x="4" y="122"/>
                  </a:lnTo>
                  <a:lnTo>
                    <a:pt x="8" y="108"/>
                  </a:lnTo>
                  <a:lnTo>
                    <a:pt x="12" y="94"/>
                  </a:lnTo>
                  <a:lnTo>
                    <a:pt x="20" y="80"/>
                  </a:lnTo>
                  <a:lnTo>
                    <a:pt x="26" y="68"/>
                  </a:lnTo>
                  <a:lnTo>
                    <a:pt x="36" y="56"/>
                  </a:lnTo>
                  <a:lnTo>
                    <a:pt x="46" y="44"/>
                  </a:lnTo>
                  <a:lnTo>
                    <a:pt x="56" y="34"/>
                  </a:lnTo>
                  <a:lnTo>
                    <a:pt x="68" y="26"/>
                  </a:lnTo>
                  <a:lnTo>
                    <a:pt x="82" y="18"/>
                  </a:lnTo>
                  <a:lnTo>
                    <a:pt x="94" y="12"/>
                  </a:lnTo>
                  <a:lnTo>
                    <a:pt x="108" y="6"/>
                  </a:lnTo>
                  <a:lnTo>
                    <a:pt x="124" y="2"/>
                  </a:lnTo>
                  <a:lnTo>
                    <a:pt x="138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70" y="0"/>
                  </a:lnTo>
                  <a:lnTo>
                    <a:pt x="186" y="2"/>
                  </a:lnTo>
                  <a:lnTo>
                    <a:pt x="200" y="6"/>
                  </a:lnTo>
                  <a:lnTo>
                    <a:pt x="214" y="12"/>
                  </a:lnTo>
                  <a:lnTo>
                    <a:pt x="228" y="18"/>
                  </a:lnTo>
                  <a:lnTo>
                    <a:pt x="240" y="26"/>
                  </a:lnTo>
                  <a:lnTo>
                    <a:pt x="252" y="34"/>
                  </a:lnTo>
                  <a:lnTo>
                    <a:pt x="262" y="44"/>
                  </a:lnTo>
                  <a:lnTo>
                    <a:pt x="272" y="56"/>
                  </a:lnTo>
                  <a:lnTo>
                    <a:pt x="282" y="68"/>
                  </a:lnTo>
                  <a:lnTo>
                    <a:pt x="290" y="80"/>
                  </a:lnTo>
                  <a:lnTo>
                    <a:pt x="296" y="94"/>
                  </a:lnTo>
                  <a:lnTo>
                    <a:pt x="302" y="108"/>
                  </a:lnTo>
                  <a:lnTo>
                    <a:pt x="304" y="122"/>
                  </a:lnTo>
                  <a:lnTo>
                    <a:pt x="308" y="138"/>
                  </a:lnTo>
                  <a:lnTo>
                    <a:pt x="308" y="154"/>
                  </a:lnTo>
                  <a:lnTo>
                    <a:pt x="308" y="154"/>
                  </a:lnTo>
                  <a:lnTo>
                    <a:pt x="308" y="168"/>
                  </a:lnTo>
                  <a:lnTo>
                    <a:pt x="304" y="184"/>
                  </a:lnTo>
                  <a:lnTo>
                    <a:pt x="302" y="198"/>
                  </a:lnTo>
                  <a:lnTo>
                    <a:pt x="296" y="212"/>
                  </a:lnTo>
                  <a:lnTo>
                    <a:pt x="290" y="226"/>
                  </a:lnTo>
                  <a:lnTo>
                    <a:pt x="282" y="240"/>
                  </a:lnTo>
                  <a:lnTo>
                    <a:pt x="272" y="250"/>
                  </a:lnTo>
                  <a:lnTo>
                    <a:pt x="262" y="262"/>
                  </a:lnTo>
                  <a:lnTo>
                    <a:pt x="252" y="272"/>
                  </a:lnTo>
                  <a:lnTo>
                    <a:pt x="240" y="280"/>
                  </a:lnTo>
                  <a:lnTo>
                    <a:pt x="228" y="288"/>
                  </a:lnTo>
                  <a:lnTo>
                    <a:pt x="214" y="294"/>
                  </a:lnTo>
                  <a:lnTo>
                    <a:pt x="200" y="300"/>
                  </a:lnTo>
                  <a:lnTo>
                    <a:pt x="186" y="304"/>
                  </a:lnTo>
                  <a:lnTo>
                    <a:pt x="170" y="306"/>
                  </a:lnTo>
                  <a:lnTo>
                    <a:pt x="154" y="306"/>
                  </a:lnTo>
                  <a:lnTo>
                    <a:pt x="154" y="306"/>
                  </a:lnTo>
                  <a:close/>
                  <a:moveTo>
                    <a:pt x="154" y="104"/>
                  </a:moveTo>
                  <a:lnTo>
                    <a:pt x="154" y="104"/>
                  </a:lnTo>
                  <a:lnTo>
                    <a:pt x="144" y="106"/>
                  </a:lnTo>
                  <a:lnTo>
                    <a:pt x="136" y="108"/>
                  </a:lnTo>
                  <a:lnTo>
                    <a:pt x="128" y="112"/>
                  </a:lnTo>
                  <a:lnTo>
                    <a:pt x="120" y="118"/>
                  </a:lnTo>
                  <a:lnTo>
                    <a:pt x="114" y="126"/>
                  </a:lnTo>
                  <a:lnTo>
                    <a:pt x="110" y="134"/>
                  </a:lnTo>
                  <a:lnTo>
                    <a:pt x="106" y="144"/>
                  </a:lnTo>
                  <a:lnTo>
                    <a:pt x="106" y="154"/>
                  </a:lnTo>
                  <a:lnTo>
                    <a:pt x="106" y="154"/>
                  </a:lnTo>
                  <a:lnTo>
                    <a:pt x="106" y="164"/>
                  </a:lnTo>
                  <a:lnTo>
                    <a:pt x="110" y="172"/>
                  </a:lnTo>
                  <a:lnTo>
                    <a:pt x="114" y="180"/>
                  </a:lnTo>
                  <a:lnTo>
                    <a:pt x="120" y="188"/>
                  </a:lnTo>
                  <a:lnTo>
                    <a:pt x="128" y="194"/>
                  </a:lnTo>
                  <a:lnTo>
                    <a:pt x="136" y="198"/>
                  </a:lnTo>
                  <a:lnTo>
                    <a:pt x="144" y="200"/>
                  </a:lnTo>
                  <a:lnTo>
                    <a:pt x="154" y="202"/>
                  </a:lnTo>
                  <a:lnTo>
                    <a:pt x="154" y="202"/>
                  </a:lnTo>
                  <a:lnTo>
                    <a:pt x="164" y="200"/>
                  </a:lnTo>
                  <a:lnTo>
                    <a:pt x="174" y="198"/>
                  </a:lnTo>
                  <a:lnTo>
                    <a:pt x="182" y="194"/>
                  </a:lnTo>
                  <a:lnTo>
                    <a:pt x="188" y="188"/>
                  </a:lnTo>
                  <a:lnTo>
                    <a:pt x="194" y="180"/>
                  </a:lnTo>
                  <a:lnTo>
                    <a:pt x="200" y="172"/>
                  </a:lnTo>
                  <a:lnTo>
                    <a:pt x="202" y="164"/>
                  </a:lnTo>
                  <a:lnTo>
                    <a:pt x="202" y="154"/>
                  </a:lnTo>
                  <a:lnTo>
                    <a:pt x="202" y="154"/>
                  </a:lnTo>
                  <a:lnTo>
                    <a:pt x="202" y="144"/>
                  </a:lnTo>
                  <a:lnTo>
                    <a:pt x="200" y="134"/>
                  </a:lnTo>
                  <a:lnTo>
                    <a:pt x="194" y="126"/>
                  </a:lnTo>
                  <a:lnTo>
                    <a:pt x="188" y="118"/>
                  </a:lnTo>
                  <a:lnTo>
                    <a:pt x="182" y="112"/>
                  </a:lnTo>
                  <a:lnTo>
                    <a:pt x="174" y="108"/>
                  </a:lnTo>
                  <a:lnTo>
                    <a:pt x="164" y="106"/>
                  </a:lnTo>
                  <a:lnTo>
                    <a:pt x="154" y="104"/>
                  </a:lnTo>
                  <a:lnTo>
                    <a:pt x="154" y="104"/>
                  </a:lnTo>
                  <a:close/>
                </a:path>
              </a:pathLst>
            </a:custGeom>
            <a:solidFill>
              <a:srgbClr val="1A86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7250039" y="2854566"/>
              <a:ext cx="186534" cy="186534"/>
            </a:xfrm>
            <a:custGeom>
              <a:avLst/>
              <a:gdLst>
                <a:gd name="T0" fmla="*/ 154 w 308"/>
                <a:gd name="T1" fmla="*/ 308 h 308"/>
                <a:gd name="T2" fmla="*/ 122 w 308"/>
                <a:gd name="T3" fmla="*/ 304 h 308"/>
                <a:gd name="T4" fmla="*/ 94 w 308"/>
                <a:gd name="T5" fmla="*/ 296 h 308"/>
                <a:gd name="T6" fmla="*/ 68 w 308"/>
                <a:gd name="T7" fmla="*/ 282 h 308"/>
                <a:gd name="T8" fmla="*/ 44 w 308"/>
                <a:gd name="T9" fmla="*/ 262 h 308"/>
                <a:gd name="T10" fmla="*/ 26 w 308"/>
                <a:gd name="T11" fmla="*/ 240 h 308"/>
                <a:gd name="T12" fmla="*/ 12 w 308"/>
                <a:gd name="T13" fmla="*/ 214 h 308"/>
                <a:gd name="T14" fmla="*/ 2 w 308"/>
                <a:gd name="T15" fmla="*/ 184 h 308"/>
                <a:gd name="T16" fmla="*/ 0 w 308"/>
                <a:gd name="T17" fmla="*/ 154 h 308"/>
                <a:gd name="T18" fmla="*/ 0 w 308"/>
                <a:gd name="T19" fmla="*/ 138 h 308"/>
                <a:gd name="T20" fmla="*/ 6 w 308"/>
                <a:gd name="T21" fmla="*/ 108 h 308"/>
                <a:gd name="T22" fmla="*/ 18 w 308"/>
                <a:gd name="T23" fmla="*/ 80 h 308"/>
                <a:gd name="T24" fmla="*/ 34 w 308"/>
                <a:gd name="T25" fmla="*/ 56 h 308"/>
                <a:gd name="T26" fmla="*/ 56 w 308"/>
                <a:gd name="T27" fmla="*/ 36 h 308"/>
                <a:gd name="T28" fmla="*/ 80 w 308"/>
                <a:gd name="T29" fmla="*/ 18 h 308"/>
                <a:gd name="T30" fmla="*/ 108 w 308"/>
                <a:gd name="T31" fmla="*/ 6 h 308"/>
                <a:gd name="T32" fmla="*/ 138 w 308"/>
                <a:gd name="T33" fmla="*/ 0 h 308"/>
                <a:gd name="T34" fmla="*/ 154 w 308"/>
                <a:gd name="T35" fmla="*/ 0 h 308"/>
                <a:gd name="T36" fmla="*/ 184 w 308"/>
                <a:gd name="T37" fmla="*/ 4 h 308"/>
                <a:gd name="T38" fmla="*/ 214 w 308"/>
                <a:gd name="T39" fmla="*/ 12 h 308"/>
                <a:gd name="T40" fmla="*/ 240 w 308"/>
                <a:gd name="T41" fmla="*/ 26 h 308"/>
                <a:gd name="T42" fmla="*/ 262 w 308"/>
                <a:gd name="T43" fmla="*/ 46 h 308"/>
                <a:gd name="T44" fmla="*/ 280 w 308"/>
                <a:gd name="T45" fmla="*/ 68 h 308"/>
                <a:gd name="T46" fmla="*/ 294 w 308"/>
                <a:gd name="T47" fmla="*/ 94 h 308"/>
                <a:gd name="T48" fmla="*/ 304 w 308"/>
                <a:gd name="T49" fmla="*/ 122 h 308"/>
                <a:gd name="T50" fmla="*/ 308 w 308"/>
                <a:gd name="T51" fmla="*/ 154 h 308"/>
                <a:gd name="T52" fmla="*/ 306 w 308"/>
                <a:gd name="T53" fmla="*/ 170 h 308"/>
                <a:gd name="T54" fmla="*/ 300 w 308"/>
                <a:gd name="T55" fmla="*/ 200 h 308"/>
                <a:gd name="T56" fmla="*/ 288 w 308"/>
                <a:gd name="T57" fmla="*/ 226 h 308"/>
                <a:gd name="T58" fmla="*/ 272 w 308"/>
                <a:gd name="T59" fmla="*/ 252 h 308"/>
                <a:gd name="T60" fmla="*/ 252 w 308"/>
                <a:gd name="T61" fmla="*/ 272 h 308"/>
                <a:gd name="T62" fmla="*/ 226 w 308"/>
                <a:gd name="T63" fmla="*/ 288 h 308"/>
                <a:gd name="T64" fmla="*/ 200 w 308"/>
                <a:gd name="T65" fmla="*/ 300 h 308"/>
                <a:gd name="T66" fmla="*/ 170 w 308"/>
                <a:gd name="T67" fmla="*/ 306 h 308"/>
                <a:gd name="T68" fmla="*/ 154 w 308"/>
                <a:gd name="T69" fmla="*/ 308 h 308"/>
                <a:gd name="T70" fmla="*/ 154 w 308"/>
                <a:gd name="T71" fmla="*/ 104 h 308"/>
                <a:gd name="T72" fmla="*/ 134 w 308"/>
                <a:gd name="T73" fmla="*/ 108 h 308"/>
                <a:gd name="T74" fmla="*/ 120 w 308"/>
                <a:gd name="T75" fmla="*/ 120 h 308"/>
                <a:gd name="T76" fmla="*/ 108 w 308"/>
                <a:gd name="T77" fmla="*/ 134 h 308"/>
                <a:gd name="T78" fmla="*/ 104 w 308"/>
                <a:gd name="T79" fmla="*/ 154 h 308"/>
                <a:gd name="T80" fmla="*/ 106 w 308"/>
                <a:gd name="T81" fmla="*/ 164 h 308"/>
                <a:gd name="T82" fmla="*/ 114 w 308"/>
                <a:gd name="T83" fmla="*/ 180 h 308"/>
                <a:gd name="T84" fmla="*/ 126 w 308"/>
                <a:gd name="T85" fmla="*/ 194 h 308"/>
                <a:gd name="T86" fmla="*/ 144 w 308"/>
                <a:gd name="T87" fmla="*/ 202 h 308"/>
                <a:gd name="T88" fmla="*/ 154 w 308"/>
                <a:gd name="T89" fmla="*/ 202 h 308"/>
                <a:gd name="T90" fmla="*/ 172 w 308"/>
                <a:gd name="T91" fmla="*/ 198 h 308"/>
                <a:gd name="T92" fmla="*/ 188 w 308"/>
                <a:gd name="T93" fmla="*/ 188 h 308"/>
                <a:gd name="T94" fmla="*/ 198 w 308"/>
                <a:gd name="T95" fmla="*/ 172 h 308"/>
                <a:gd name="T96" fmla="*/ 202 w 308"/>
                <a:gd name="T97" fmla="*/ 154 h 308"/>
                <a:gd name="T98" fmla="*/ 202 w 308"/>
                <a:gd name="T99" fmla="*/ 144 h 308"/>
                <a:gd name="T100" fmla="*/ 194 w 308"/>
                <a:gd name="T101" fmla="*/ 126 h 308"/>
                <a:gd name="T102" fmla="*/ 180 w 308"/>
                <a:gd name="T103" fmla="*/ 114 h 308"/>
                <a:gd name="T104" fmla="*/ 164 w 308"/>
                <a:gd name="T105" fmla="*/ 106 h 308"/>
                <a:gd name="T106" fmla="*/ 154 w 308"/>
                <a:gd name="T107" fmla="*/ 10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8" h="308">
                  <a:moveTo>
                    <a:pt x="154" y="308"/>
                  </a:moveTo>
                  <a:lnTo>
                    <a:pt x="154" y="308"/>
                  </a:lnTo>
                  <a:lnTo>
                    <a:pt x="138" y="306"/>
                  </a:lnTo>
                  <a:lnTo>
                    <a:pt x="122" y="304"/>
                  </a:lnTo>
                  <a:lnTo>
                    <a:pt x="108" y="300"/>
                  </a:lnTo>
                  <a:lnTo>
                    <a:pt x="94" y="296"/>
                  </a:lnTo>
                  <a:lnTo>
                    <a:pt x="80" y="288"/>
                  </a:lnTo>
                  <a:lnTo>
                    <a:pt x="68" y="282"/>
                  </a:lnTo>
                  <a:lnTo>
                    <a:pt x="56" y="272"/>
                  </a:lnTo>
                  <a:lnTo>
                    <a:pt x="44" y="262"/>
                  </a:lnTo>
                  <a:lnTo>
                    <a:pt x="34" y="252"/>
                  </a:lnTo>
                  <a:lnTo>
                    <a:pt x="26" y="240"/>
                  </a:lnTo>
                  <a:lnTo>
                    <a:pt x="18" y="226"/>
                  </a:lnTo>
                  <a:lnTo>
                    <a:pt x="12" y="214"/>
                  </a:lnTo>
                  <a:lnTo>
                    <a:pt x="6" y="200"/>
                  </a:lnTo>
                  <a:lnTo>
                    <a:pt x="2" y="184"/>
                  </a:lnTo>
                  <a:lnTo>
                    <a:pt x="0" y="170"/>
                  </a:lnTo>
                  <a:lnTo>
                    <a:pt x="0" y="154"/>
                  </a:lnTo>
                  <a:lnTo>
                    <a:pt x="0" y="154"/>
                  </a:lnTo>
                  <a:lnTo>
                    <a:pt x="0" y="138"/>
                  </a:lnTo>
                  <a:lnTo>
                    <a:pt x="2" y="122"/>
                  </a:lnTo>
                  <a:lnTo>
                    <a:pt x="6" y="108"/>
                  </a:lnTo>
                  <a:lnTo>
                    <a:pt x="12" y="94"/>
                  </a:lnTo>
                  <a:lnTo>
                    <a:pt x="18" y="80"/>
                  </a:lnTo>
                  <a:lnTo>
                    <a:pt x="26" y="68"/>
                  </a:lnTo>
                  <a:lnTo>
                    <a:pt x="34" y="56"/>
                  </a:lnTo>
                  <a:lnTo>
                    <a:pt x="44" y="46"/>
                  </a:lnTo>
                  <a:lnTo>
                    <a:pt x="56" y="36"/>
                  </a:lnTo>
                  <a:lnTo>
                    <a:pt x="68" y="26"/>
                  </a:lnTo>
                  <a:lnTo>
                    <a:pt x="80" y="18"/>
                  </a:lnTo>
                  <a:lnTo>
                    <a:pt x="94" y="12"/>
                  </a:lnTo>
                  <a:lnTo>
                    <a:pt x="108" y="6"/>
                  </a:lnTo>
                  <a:lnTo>
                    <a:pt x="122" y="4"/>
                  </a:lnTo>
                  <a:lnTo>
                    <a:pt x="138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70" y="0"/>
                  </a:lnTo>
                  <a:lnTo>
                    <a:pt x="184" y="4"/>
                  </a:lnTo>
                  <a:lnTo>
                    <a:pt x="200" y="6"/>
                  </a:lnTo>
                  <a:lnTo>
                    <a:pt x="214" y="12"/>
                  </a:lnTo>
                  <a:lnTo>
                    <a:pt x="226" y="18"/>
                  </a:lnTo>
                  <a:lnTo>
                    <a:pt x="240" y="26"/>
                  </a:lnTo>
                  <a:lnTo>
                    <a:pt x="252" y="36"/>
                  </a:lnTo>
                  <a:lnTo>
                    <a:pt x="262" y="46"/>
                  </a:lnTo>
                  <a:lnTo>
                    <a:pt x="272" y="56"/>
                  </a:lnTo>
                  <a:lnTo>
                    <a:pt x="280" y="68"/>
                  </a:lnTo>
                  <a:lnTo>
                    <a:pt x="288" y="80"/>
                  </a:lnTo>
                  <a:lnTo>
                    <a:pt x="294" y="94"/>
                  </a:lnTo>
                  <a:lnTo>
                    <a:pt x="300" y="108"/>
                  </a:lnTo>
                  <a:lnTo>
                    <a:pt x="304" y="122"/>
                  </a:lnTo>
                  <a:lnTo>
                    <a:pt x="306" y="138"/>
                  </a:lnTo>
                  <a:lnTo>
                    <a:pt x="308" y="154"/>
                  </a:lnTo>
                  <a:lnTo>
                    <a:pt x="308" y="154"/>
                  </a:lnTo>
                  <a:lnTo>
                    <a:pt x="306" y="170"/>
                  </a:lnTo>
                  <a:lnTo>
                    <a:pt x="304" y="184"/>
                  </a:lnTo>
                  <a:lnTo>
                    <a:pt x="300" y="200"/>
                  </a:lnTo>
                  <a:lnTo>
                    <a:pt x="294" y="214"/>
                  </a:lnTo>
                  <a:lnTo>
                    <a:pt x="288" y="226"/>
                  </a:lnTo>
                  <a:lnTo>
                    <a:pt x="280" y="240"/>
                  </a:lnTo>
                  <a:lnTo>
                    <a:pt x="272" y="252"/>
                  </a:lnTo>
                  <a:lnTo>
                    <a:pt x="262" y="262"/>
                  </a:lnTo>
                  <a:lnTo>
                    <a:pt x="252" y="272"/>
                  </a:lnTo>
                  <a:lnTo>
                    <a:pt x="240" y="282"/>
                  </a:lnTo>
                  <a:lnTo>
                    <a:pt x="226" y="288"/>
                  </a:lnTo>
                  <a:lnTo>
                    <a:pt x="214" y="296"/>
                  </a:lnTo>
                  <a:lnTo>
                    <a:pt x="200" y="300"/>
                  </a:lnTo>
                  <a:lnTo>
                    <a:pt x="184" y="304"/>
                  </a:lnTo>
                  <a:lnTo>
                    <a:pt x="170" y="306"/>
                  </a:lnTo>
                  <a:lnTo>
                    <a:pt x="154" y="308"/>
                  </a:lnTo>
                  <a:lnTo>
                    <a:pt x="154" y="308"/>
                  </a:lnTo>
                  <a:close/>
                  <a:moveTo>
                    <a:pt x="154" y="104"/>
                  </a:moveTo>
                  <a:lnTo>
                    <a:pt x="154" y="104"/>
                  </a:lnTo>
                  <a:lnTo>
                    <a:pt x="144" y="106"/>
                  </a:lnTo>
                  <a:lnTo>
                    <a:pt x="134" y="108"/>
                  </a:lnTo>
                  <a:lnTo>
                    <a:pt x="126" y="114"/>
                  </a:lnTo>
                  <a:lnTo>
                    <a:pt x="120" y="120"/>
                  </a:lnTo>
                  <a:lnTo>
                    <a:pt x="114" y="126"/>
                  </a:lnTo>
                  <a:lnTo>
                    <a:pt x="108" y="134"/>
                  </a:lnTo>
                  <a:lnTo>
                    <a:pt x="106" y="144"/>
                  </a:lnTo>
                  <a:lnTo>
                    <a:pt x="104" y="154"/>
                  </a:lnTo>
                  <a:lnTo>
                    <a:pt x="104" y="154"/>
                  </a:lnTo>
                  <a:lnTo>
                    <a:pt x="106" y="164"/>
                  </a:lnTo>
                  <a:lnTo>
                    <a:pt x="108" y="172"/>
                  </a:lnTo>
                  <a:lnTo>
                    <a:pt x="114" y="180"/>
                  </a:lnTo>
                  <a:lnTo>
                    <a:pt x="120" y="188"/>
                  </a:lnTo>
                  <a:lnTo>
                    <a:pt x="126" y="194"/>
                  </a:lnTo>
                  <a:lnTo>
                    <a:pt x="134" y="198"/>
                  </a:lnTo>
                  <a:lnTo>
                    <a:pt x="144" y="202"/>
                  </a:lnTo>
                  <a:lnTo>
                    <a:pt x="154" y="202"/>
                  </a:lnTo>
                  <a:lnTo>
                    <a:pt x="154" y="202"/>
                  </a:lnTo>
                  <a:lnTo>
                    <a:pt x="164" y="202"/>
                  </a:lnTo>
                  <a:lnTo>
                    <a:pt x="172" y="198"/>
                  </a:lnTo>
                  <a:lnTo>
                    <a:pt x="180" y="194"/>
                  </a:lnTo>
                  <a:lnTo>
                    <a:pt x="188" y="188"/>
                  </a:lnTo>
                  <a:lnTo>
                    <a:pt x="194" y="180"/>
                  </a:lnTo>
                  <a:lnTo>
                    <a:pt x="198" y="172"/>
                  </a:lnTo>
                  <a:lnTo>
                    <a:pt x="202" y="164"/>
                  </a:lnTo>
                  <a:lnTo>
                    <a:pt x="202" y="154"/>
                  </a:lnTo>
                  <a:lnTo>
                    <a:pt x="202" y="154"/>
                  </a:lnTo>
                  <a:lnTo>
                    <a:pt x="202" y="144"/>
                  </a:lnTo>
                  <a:lnTo>
                    <a:pt x="198" y="134"/>
                  </a:lnTo>
                  <a:lnTo>
                    <a:pt x="194" y="126"/>
                  </a:lnTo>
                  <a:lnTo>
                    <a:pt x="188" y="120"/>
                  </a:lnTo>
                  <a:lnTo>
                    <a:pt x="180" y="114"/>
                  </a:lnTo>
                  <a:lnTo>
                    <a:pt x="172" y="108"/>
                  </a:lnTo>
                  <a:lnTo>
                    <a:pt x="164" y="106"/>
                  </a:lnTo>
                  <a:lnTo>
                    <a:pt x="154" y="104"/>
                  </a:lnTo>
                  <a:lnTo>
                    <a:pt x="154" y="104"/>
                  </a:lnTo>
                  <a:close/>
                </a:path>
              </a:pathLst>
            </a:custGeom>
            <a:solidFill>
              <a:srgbClr val="1A86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3241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413104" y="2621197"/>
              <a:ext cx="1326042" cy="1326043"/>
              <a:chOff x="5413104" y="2598477"/>
              <a:chExt cx="1326042" cy="1326043"/>
            </a:xfrm>
          </p:grpSpPr>
          <p:sp>
            <p:nvSpPr>
              <p:cNvPr id="18" name="Freeform 5"/>
              <p:cNvSpPr>
                <a:spLocks/>
              </p:cNvSpPr>
              <p:nvPr/>
            </p:nvSpPr>
            <p:spPr bwMode="auto">
              <a:xfrm>
                <a:off x="5642613" y="3166154"/>
                <a:ext cx="838193" cy="391237"/>
              </a:xfrm>
              <a:custGeom>
                <a:avLst/>
                <a:gdLst>
                  <a:gd name="T0" fmla="*/ 1228 w 1384"/>
                  <a:gd name="T1" fmla="*/ 646 h 646"/>
                  <a:gd name="T2" fmla="*/ 1198 w 1384"/>
                  <a:gd name="T3" fmla="*/ 636 h 646"/>
                  <a:gd name="T4" fmla="*/ 1178 w 1384"/>
                  <a:gd name="T5" fmla="*/ 614 h 646"/>
                  <a:gd name="T6" fmla="*/ 1174 w 1384"/>
                  <a:gd name="T7" fmla="*/ 106 h 646"/>
                  <a:gd name="T8" fmla="*/ 1118 w 1384"/>
                  <a:gd name="T9" fmla="*/ 594 h 646"/>
                  <a:gd name="T10" fmla="*/ 1108 w 1384"/>
                  <a:gd name="T11" fmla="*/ 622 h 646"/>
                  <a:gd name="T12" fmla="*/ 1086 w 1384"/>
                  <a:gd name="T13" fmla="*/ 642 h 646"/>
                  <a:gd name="T14" fmla="*/ 824 w 1384"/>
                  <a:gd name="T15" fmla="*/ 646 h 646"/>
                  <a:gd name="T16" fmla="*/ 804 w 1384"/>
                  <a:gd name="T17" fmla="*/ 642 h 646"/>
                  <a:gd name="T18" fmla="*/ 780 w 1384"/>
                  <a:gd name="T19" fmla="*/ 622 h 646"/>
                  <a:gd name="T20" fmla="*/ 772 w 1384"/>
                  <a:gd name="T21" fmla="*/ 594 h 646"/>
                  <a:gd name="T22" fmla="*/ 714 w 1384"/>
                  <a:gd name="T23" fmla="*/ 594 h 646"/>
                  <a:gd name="T24" fmla="*/ 710 w 1384"/>
                  <a:gd name="T25" fmla="*/ 614 h 646"/>
                  <a:gd name="T26" fmla="*/ 690 w 1384"/>
                  <a:gd name="T27" fmla="*/ 636 h 646"/>
                  <a:gd name="T28" fmla="*/ 662 w 1384"/>
                  <a:gd name="T29" fmla="*/ 646 h 646"/>
                  <a:gd name="T30" fmla="*/ 410 w 1384"/>
                  <a:gd name="T31" fmla="*/ 644 h 646"/>
                  <a:gd name="T32" fmla="*/ 384 w 1384"/>
                  <a:gd name="T33" fmla="*/ 630 h 646"/>
                  <a:gd name="T34" fmla="*/ 368 w 1384"/>
                  <a:gd name="T35" fmla="*/ 604 h 646"/>
                  <a:gd name="T36" fmla="*/ 310 w 1384"/>
                  <a:gd name="T37" fmla="*/ 322 h 646"/>
                  <a:gd name="T38" fmla="*/ 310 w 1384"/>
                  <a:gd name="T39" fmla="*/ 604 h 646"/>
                  <a:gd name="T40" fmla="*/ 296 w 1384"/>
                  <a:gd name="T41" fmla="*/ 630 h 646"/>
                  <a:gd name="T42" fmla="*/ 268 w 1384"/>
                  <a:gd name="T43" fmla="*/ 644 h 646"/>
                  <a:gd name="T44" fmla="*/ 52 w 1384"/>
                  <a:gd name="T45" fmla="*/ 646 h 646"/>
                  <a:gd name="T46" fmla="*/ 24 w 1384"/>
                  <a:gd name="T47" fmla="*/ 636 h 646"/>
                  <a:gd name="T48" fmla="*/ 4 w 1384"/>
                  <a:gd name="T49" fmla="*/ 614 h 646"/>
                  <a:gd name="T50" fmla="*/ 0 w 1384"/>
                  <a:gd name="T51" fmla="*/ 594 h 646"/>
                  <a:gd name="T52" fmla="*/ 10 w 1384"/>
                  <a:gd name="T53" fmla="*/ 564 h 646"/>
                  <a:gd name="T54" fmla="*/ 32 w 1384"/>
                  <a:gd name="T55" fmla="*/ 544 h 646"/>
                  <a:gd name="T56" fmla="*/ 206 w 1384"/>
                  <a:gd name="T57" fmla="*/ 540 h 646"/>
                  <a:gd name="T58" fmla="*/ 208 w 1384"/>
                  <a:gd name="T59" fmla="*/ 278 h 646"/>
                  <a:gd name="T60" fmla="*/ 228 w 1384"/>
                  <a:gd name="T61" fmla="*/ 240 h 646"/>
                  <a:gd name="T62" fmla="*/ 266 w 1384"/>
                  <a:gd name="T63" fmla="*/ 218 h 646"/>
                  <a:gd name="T64" fmla="*/ 398 w 1384"/>
                  <a:gd name="T65" fmla="*/ 218 h 646"/>
                  <a:gd name="T66" fmla="*/ 440 w 1384"/>
                  <a:gd name="T67" fmla="*/ 230 h 646"/>
                  <a:gd name="T68" fmla="*/ 466 w 1384"/>
                  <a:gd name="T69" fmla="*/ 264 h 646"/>
                  <a:gd name="T70" fmla="*/ 472 w 1384"/>
                  <a:gd name="T71" fmla="*/ 540 h 646"/>
                  <a:gd name="T72" fmla="*/ 608 w 1384"/>
                  <a:gd name="T73" fmla="*/ 152 h 646"/>
                  <a:gd name="T74" fmla="*/ 622 w 1384"/>
                  <a:gd name="T75" fmla="*/ 110 h 646"/>
                  <a:gd name="T76" fmla="*/ 654 w 1384"/>
                  <a:gd name="T77" fmla="*/ 82 h 646"/>
                  <a:gd name="T78" fmla="*/ 800 w 1384"/>
                  <a:gd name="T79" fmla="*/ 76 h 646"/>
                  <a:gd name="T80" fmla="*/ 830 w 1384"/>
                  <a:gd name="T81" fmla="*/ 82 h 646"/>
                  <a:gd name="T82" fmla="*/ 864 w 1384"/>
                  <a:gd name="T83" fmla="*/ 110 h 646"/>
                  <a:gd name="T84" fmla="*/ 876 w 1384"/>
                  <a:gd name="T85" fmla="*/ 152 h 646"/>
                  <a:gd name="T86" fmla="*/ 1012 w 1384"/>
                  <a:gd name="T87" fmla="*/ 76 h 646"/>
                  <a:gd name="T88" fmla="*/ 1018 w 1384"/>
                  <a:gd name="T89" fmla="*/ 46 h 646"/>
                  <a:gd name="T90" fmla="*/ 1046 w 1384"/>
                  <a:gd name="T91" fmla="*/ 12 h 646"/>
                  <a:gd name="T92" fmla="*/ 1088 w 1384"/>
                  <a:gd name="T93" fmla="*/ 0 h 646"/>
                  <a:gd name="T94" fmla="*/ 1220 w 1384"/>
                  <a:gd name="T95" fmla="*/ 2 h 646"/>
                  <a:gd name="T96" fmla="*/ 1258 w 1384"/>
                  <a:gd name="T97" fmla="*/ 22 h 646"/>
                  <a:gd name="T98" fmla="*/ 1278 w 1384"/>
                  <a:gd name="T99" fmla="*/ 60 h 646"/>
                  <a:gd name="T100" fmla="*/ 1332 w 1384"/>
                  <a:gd name="T101" fmla="*/ 540 h 646"/>
                  <a:gd name="T102" fmla="*/ 1352 w 1384"/>
                  <a:gd name="T103" fmla="*/ 544 h 646"/>
                  <a:gd name="T104" fmla="*/ 1376 w 1384"/>
                  <a:gd name="T105" fmla="*/ 564 h 646"/>
                  <a:gd name="T106" fmla="*/ 1384 w 1384"/>
                  <a:gd name="T107" fmla="*/ 594 h 646"/>
                  <a:gd name="T108" fmla="*/ 1380 w 1384"/>
                  <a:gd name="T109" fmla="*/ 614 h 646"/>
                  <a:gd name="T110" fmla="*/ 1362 w 1384"/>
                  <a:gd name="T111" fmla="*/ 636 h 646"/>
                  <a:gd name="T112" fmla="*/ 1332 w 1384"/>
                  <a:gd name="T113" fmla="*/ 646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84" h="646">
                    <a:moveTo>
                      <a:pt x="1332" y="646"/>
                    </a:moveTo>
                    <a:lnTo>
                      <a:pt x="1228" y="646"/>
                    </a:lnTo>
                    <a:lnTo>
                      <a:pt x="1228" y="646"/>
                    </a:lnTo>
                    <a:lnTo>
                      <a:pt x="1216" y="644"/>
                    </a:lnTo>
                    <a:lnTo>
                      <a:pt x="1206" y="642"/>
                    </a:lnTo>
                    <a:lnTo>
                      <a:pt x="1198" y="636"/>
                    </a:lnTo>
                    <a:lnTo>
                      <a:pt x="1190" y="630"/>
                    </a:lnTo>
                    <a:lnTo>
                      <a:pt x="1184" y="622"/>
                    </a:lnTo>
                    <a:lnTo>
                      <a:pt x="1178" y="614"/>
                    </a:lnTo>
                    <a:lnTo>
                      <a:pt x="1176" y="604"/>
                    </a:lnTo>
                    <a:lnTo>
                      <a:pt x="1174" y="594"/>
                    </a:lnTo>
                    <a:lnTo>
                      <a:pt x="1174" y="106"/>
                    </a:lnTo>
                    <a:lnTo>
                      <a:pt x="1118" y="106"/>
                    </a:lnTo>
                    <a:lnTo>
                      <a:pt x="1118" y="594"/>
                    </a:lnTo>
                    <a:lnTo>
                      <a:pt x="1118" y="594"/>
                    </a:lnTo>
                    <a:lnTo>
                      <a:pt x="1116" y="604"/>
                    </a:lnTo>
                    <a:lnTo>
                      <a:pt x="1114" y="614"/>
                    </a:lnTo>
                    <a:lnTo>
                      <a:pt x="1108" y="622"/>
                    </a:lnTo>
                    <a:lnTo>
                      <a:pt x="1102" y="630"/>
                    </a:lnTo>
                    <a:lnTo>
                      <a:pt x="1094" y="636"/>
                    </a:lnTo>
                    <a:lnTo>
                      <a:pt x="1086" y="642"/>
                    </a:lnTo>
                    <a:lnTo>
                      <a:pt x="1076" y="644"/>
                    </a:lnTo>
                    <a:lnTo>
                      <a:pt x="1064" y="646"/>
                    </a:lnTo>
                    <a:lnTo>
                      <a:pt x="824" y="646"/>
                    </a:lnTo>
                    <a:lnTo>
                      <a:pt x="824" y="646"/>
                    </a:lnTo>
                    <a:lnTo>
                      <a:pt x="814" y="644"/>
                    </a:lnTo>
                    <a:lnTo>
                      <a:pt x="804" y="642"/>
                    </a:lnTo>
                    <a:lnTo>
                      <a:pt x="794" y="636"/>
                    </a:lnTo>
                    <a:lnTo>
                      <a:pt x="786" y="630"/>
                    </a:lnTo>
                    <a:lnTo>
                      <a:pt x="780" y="622"/>
                    </a:lnTo>
                    <a:lnTo>
                      <a:pt x="776" y="614"/>
                    </a:lnTo>
                    <a:lnTo>
                      <a:pt x="772" y="604"/>
                    </a:lnTo>
                    <a:lnTo>
                      <a:pt x="772" y="594"/>
                    </a:lnTo>
                    <a:lnTo>
                      <a:pt x="772" y="182"/>
                    </a:lnTo>
                    <a:lnTo>
                      <a:pt x="714" y="182"/>
                    </a:lnTo>
                    <a:lnTo>
                      <a:pt x="714" y="594"/>
                    </a:lnTo>
                    <a:lnTo>
                      <a:pt x="714" y="594"/>
                    </a:lnTo>
                    <a:lnTo>
                      <a:pt x="712" y="604"/>
                    </a:lnTo>
                    <a:lnTo>
                      <a:pt x="710" y="614"/>
                    </a:lnTo>
                    <a:lnTo>
                      <a:pt x="706" y="622"/>
                    </a:lnTo>
                    <a:lnTo>
                      <a:pt x="698" y="630"/>
                    </a:lnTo>
                    <a:lnTo>
                      <a:pt x="690" y="636"/>
                    </a:lnTo>
                    <a:lnTo>
                      <a:pt x="682" y="642"/>
                    </a:lnTo>
                    <a:lnTo>
                      <a:pt x="672" y="644"/>
                    </a:lnTo>
                    <a:lnTo>
                      <a:pt x="662" y="646"/>
                    </a:lnTo>
                    <a:lnTo>
                      <a:pt x="420" y="646"/>
                    </a:lnTo>
                    <a:lnTo>
                      <a:pt x="420" y="646"/>
                    </a:lnTo>
                    <a:lnTo>
                      <a:pt x="410" y="644"/>
                    </a:lnTo>
                    <a:lnTo>
                      <a:pt x="400" y="642"/>
                    </a:lnTo>
                    <a:lnTo>
                      <a:pt x="390" y="636"/>
                    </a:lnTo>
                    <a:lnTo>
                      <a:pt x="384" y="630"/>
                    </a:lnTo>
                    <a:lnTo>
                      <a:pt x="376" y="622"/>
                    </a:lnTo>
                    <a:lnTo>
                      <a:pt x="372" y="614"/>
                    </a:lnTo>
                    <a:lnTo>
                      <a:pt x="368" y="604"/>
                    </a:lnTo>
                    <a:lnTo>
                      <a:pt x="368" y="594"/>
                    </a:lnTo>
                    <a:lnTo>
                      <a:pt x="368" y="322"/>
                    </a:lnTo>
                    <a:lnTo>
                      <a:pt x="310" y="322"/>
                    </a:lnTo>
                    <a:lnTo>
                      <a:pt x="310" y="594"/>
                    </a:lnTo>
                    <a:lnTo>
                      <a:pt x="310" y="594"/>
                    </a:lnTo>
                    <a:lnTo>
                      <a:pt x="310" y="604"/>
                    </a:lnTo>
                    <a:lnTo>
                      <a:pt x="306" y="614"/>
                    </a:lnTo>
                    <a:lnTo>
                      <a:pt x="302" y="622"/>
                    </a:lnTo>
                    <a:lnTo>
                      <a:pt x="296" y="630"/>
                    </a:lnTo>
                    <a:lnTo>
                      <a:pt x="288" y="636"/>
                    </a:lnTo>
                    <a:lnTo>
                      <a:pt x="278" y="642"/>
                    </a:lnTo>
                    <a:lnTo>
                      <a:pt x="268" y="644"/>
                    </a:lnTo>
                    <a:lnTo>
                      <a:pt x="258" y="646"/>
                    </a:lnTo>
                    <a:lnTo>
                      <a:pt x="52" y="646"/>
                    </a:lnTo>
                    <a:lnTo>
                      <a:pt x="52" y="646"/>
                    </a:lnTo>
                    <a:lnTo>
                      <a:pt x="42" y="644"/>
                    </a:lnTo>
                    <a:lnTo>
                      <a:pt x="32" y="642"/>
                    </a:lnTo>
                    <a:lnTo>
                      <a:pt x="24" y="636"/>
                    </a:lnTo>
                    <a:lnTo>
                      <a:pt x="16" y="630"/>
                    </a:lnTo>
                    <a:lnTo>
                      <a:pt x="10" y="622"/>
                    </a:lnTo>
                    <a:lnTo>
                      <a:pt x="4" y="614"/>
                    </a:lnTo>
                    <a:lnTo>
                      <a:pt x="2" y="604"/>
                    </a:lnTo>
                    <a:lnTo>
                      <a:pt x="0" y="594"/>
                    </a:lnTo>
                    <a:lnTo>
                      <a:pt x="0" y="594"/>
                    </a:lnTo>
                    <a:lnTo>
                      <a:pt x="2" y="582"/>
                    </a:lnTo>
                    <a:lnTo>
                      <a:pt x="4" y="572"/>
                    </a:lnTo>
                    <a:lnTo>
                      <a:pt x="10" y="564"/>
                    </a:lnTo>
                    <a:lnTo>
                      <a:pt x="16" y="556"/>
                    </a:lnTo>
                    <a:lnTo>
                      <a:pt x="24" y="550"/>
                    </a:lnTo>
                    <a:lnTo>
                      <a:pt x="32" y="544"/>
                    </a:lnTo>
                    <a:lnTo>
                      <a:pt x="42" y="542"/>
                    </a:lnTo>
                    <a:lnTo>
                      <a:pt x="52" y="540"/>
                    </a:lnTo>
                    <a:lnTo>
                      <a:pt x="206" y="540"/>
                    </a:lnTo>
                    <a:lnTo>
                      <a:pt x="206" y="292"/>
                    </a:lnTo>
                    <a:lnTo>
                      <a:pt x="206" y="292"/>
                    </a:lnTo>
                    <a:lnTo>
                      <a:pt x="208" y="278"/>
                    </a:lnTo>
                    <a:lnTo>
                      <a:pt x="212" y="264"/>
                    </a:lnTo>
                    <a:lnTo>
                      <a:pt x="218" y="250"/>
                    </a:lnTo>
                    <a:lnTo>
                      <a:pt x="228" y="240"/>
                    </a:lnTo>
                    <a:lnTo>
                      <a:pt x="238" y="230"/>
                    </a:lnTo>
                    <a:lnTo>
                      <a:pt x="252" y="224"/>
                    </a:lnTo>
                    <a:lnTo>
                      <a:pt x="266" y="218"/>
                    </a:lnTo>
                    <a:lnTo>
                      <a:pt x="280" y="218"/>
                    </a:lnTo>
                    <a:lnTo>
                      <a:pt x="398" y="218"/>
                    </a:lnTo>
                    <a:lnTo>
                      <a:pt x="398" y="218"/>
                    </a:lnTo>
                    <a:lnTo>
                      <a:pt x="412" y="218"/>
                    </a:lnTo>
                    <a:lnTo>
                      <a:pt x="426" y="224"/>
                    </a:lnTo>
                    <a:lnTo>
                      <a:pt x="440" y="230"/>
                    </a:lnTo>
                    <a:lnTo>
                      <a:pt x="450" y="240"/>
                    </a:lnTo>
                    <a:lnTo>
                      <a:pt x="460" y="250"/>
                    </a:lnTo>
                    <a:lnTo>
                      <a:pt x="466" y="264"/>
                    </a:lnTo>
                    <a:lnTo>
                      <a:pt x="472" y="278"/>
                    </a:lnTo>
                    <a:lnTo>
                      <a:pt x="472" y="292"/>
                    </a:lnTo>
                    <a:lnTo>
                      <a:pt x="472" y="540"/>
                    </a:lnTo>
                    <a:lnTo>
                      <a:pt x="608" y="540"/>
                    </a:lnTo>
                    <a:lnTo>
                      <a:pt x="608" y="152"/>
                    </a:lnTo>
                    <a:lnTo>
                      <a:pt x="608" y="152"/>
                    </a:lnTo>
                    <a:lnTo>
                      <a:pt x="610" y="136"/>
                    </a:lnTo>
                    <a:lnTo>
                      <a:pt x="614" y="122"/>
                    </a:lnTo>
                    <a:lnTo>
                      <a:pt x="622" y="110"/>
                    </a:lnTo>
                    <a:lnTo>
                      <a:pt x="632" y="98"/>
                    </a:lnTo>
                    <a:lnTo>
                      <a:pt x="642" y="90"/>
                    </a:lnTo>
                    <a:lnTo>
                      <a:pt x="654" y="82"/>
                    </a:lnTo>
                    <a:lnTo>
                      <a:pt x="668" y="78"/>
                    </a:lnTo>
                    <a:lnTo>
                      <a:pt x="684" y="76"/>
                    </a:lnTo>
                    <a:lnTo>
                      <a:pt x="800" y="76"/>
                    </a:lnTo>
                    <a:lnTo>
                      <a:pt x="800" y="76"/>
                    </a:lnTo>
                    <a:lnTo>
                      <a:pt x="816" y="78"/>
                    </a:lnTo>
                    <a:lnTo>
                      <a:pt x="830" y="82"/>
                    </a:lnTo>
                    <a:lnTo>
                      <a:pt x="842" y="90"/>
                    </a:lnTo>
                    <a:lnTo>
                      <a:pt x="854" y="98"/>
                    </a:lnTo>
                    <a:lnTo>
                      <a:pt x="864" y="110"/>
                    </a:lnTo>
                    <a:lnTo>
                      <a:pt x="870" y="122"/>
                    </a:lnTo>
                    <a:lnTo>
                      <a:pt x="874" y="136"/>
                    </a:lnTo>
                    <a:lnTo>
                      <a:pt x="876" y="152"/>
                    </a:lnTo>
                    <a:lnTo>
                      <a:pt x="876" y="540"/>
                    </a:lnTo>
                    <a:lnTo>
                      <a:pt x="1012" y="540"/>
                    </a:lnTo>
                    <a:lnTo>
                      <a:pt x="1012" y="76"/>
                    </a:lnTo>
                    <a:lnTo>
                      <a:pt x="1012" y="76"/>
                    </a:lnTo>
                    <a:lnTo>
                      <a:pt x="1014" y="60"/>
                    </a:lnTo>
                    <a:lnTo>
                      <a:pt x="1018" y="46"/>
                    </a:lnTo>
                    <a:lnTo>
                      <a:pt x="1026" y="34"/>
                    </a:lnTo>
                    <a:lnTo>
                      <a:pt x="1034" y="22"/>
                    </a:lnTo>
                    <a:lnTo>
                      <a:pt x="1046" y="12"/>
                    </a:lnTo>
                    <a:lnTo>
                      <a:pt x="1058" y="6"/>
                    </a:lnTo>
                    <a:lnTo>
                      <a:pt x="1072" y="2"/>
                    </a:lnTo>
                    <a:lnTo>
                      <a:pt x="1088" y="0"/>
                    </a:lnTo>
                    <a:lnTo>
                      <a:pt x="1204" y="0"/>
                    </a:lnTo>
                    <a:lnTo>
                      <a:pt x="1204" y="0"/>
                    </a:lnTo>
                    <a:lnTo>
                      <a:pt x="1220" y="2"/>
                    </a:lnTo>
                    <a:lnTo>
                      <a:pt x="1234" y="6"/>
                    </a:lnTo>
                    <a:lnTo>
                      <a:pt x="1246" y="12"/>
                    </a:lnTo>
                    <a:lnTo>
                      <a:pt x="1258" y="22"/>
                    </a:lnTo>
                    <a:lnTo>
                      <a:pt x="1266" y="34"/>
                    </a:lnTo>
                    <a:lnTo>
                      <a:pt x="1274" y="46"/>
                    </a:lnTo>
                    <a:lnTo>
                      <a:pt x="1278" y="60"/>
                    </a:lnTo>
                    <a:lnTo>
                      <a:pt x="1280" y="76"/>
                    </a:lnTo>
                    <a:lnTo>
                      <a:pt x="1280" y="540"/>
                    </a:lnTo>
                    <a:lnTo>
                      <a:pt x="1332" y="540"/>
                    </a:lnTo>
                    <a:lnTo>
                      <a:pt x="1332" y="540"/>
                    </a:lnTo>
                    <a:lnTo>
                      <a:pt x="1342" y="542"/>
                    </a:lnTo>
                    <a:lnTo>
                      <a:pt x="1352" y="544"/>
                    </a:lnTo>
                    <a:lnTo>
                      <a:pt x="1362" y="550"/>
                    </a:lnTo>
                    <a:lnTo>
                      <a:pt x="1370" y="556"/>
                    </a:lnTo>
                    <a:lnTo>
                      <a:pt x="1376" y="564"/>
                    </a:lnTo>
                    <a:lnTo>
                      <a:pt x="1380" y="572"/>
                    </a:lnTo>
                    <a:lnTo>
                      <a:pt x="1384" y="582"/>
                    </a:lnTo>
                    <a:lnTo>
                      <a:pt x="1384" y="594"/>
                    </a:lnTo>
                    <a:lnTo>
                      <a:pt x="1384" y="594"/>
                    </a:lnTo>
                    <a:lnTo>
                      <a:pt x="1384" y="604"/>
                    </a:lnTo>
                    <a:lnTo>
                      <a:pt x="1380" y="614"/>
                    </a:lnTo>
                    <a:lnTo>
                      <a:pt x="1376" y="622"/>
                    </a:lnTo>
                    <a:lnTo>
                      <a:pt x="1370" y="630"/>
                    </a:lnTo>
                    <a:lnTo>
                      <a:pt x="1362" y="636"/>
                    </a:lnTo>
                    <a:lnTo>
                      <a:pt x="1352" y="642"/>
                    </a:lnTo>
                    <a:lnTo>
                      <a:pt x="1342" y="644"/>
                    </a:lnTo>
                    <a:lnTo>
                      <a:pt x="1332" y="646"/>
                    </a:lnTo>
                    <a:lnTo>
                      <a:pt x="1332" y="646"/>
                    </a:lnTo>
                    <a:close/>
                  </a:path>
                </a:pathLst>
              </a:custGeom>
              <a:solidFill>
                <a:srgbClr val="1A86D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Freeform 6"/>
              <p:cNvSpPr>
                <a:spLocks noEditPoints="1"/>
              </p:cNvSpPr>
              <p:nvPr/>
            </p:nvSpPr>
            <p:spPr bwMode="auto">
              <a:xfrm>
                <a:off x="5757683" y="2925113"/>
                <a:ext cx="184112" cy="184112"/>
              </a:xfrm>
              <a:custGeom>
                <a:avLst/>
                <a:gdLst>
                  <a:gd name="T0" fmla="*/ 152 w 304"/>
                  <a:gd name="T1" fmla="*/ 304 h 304"/>
                  <a:gd name="T2" fmla="*/ 122 w 304"/>
                  <a:gd name="T3" fmla="*/ 302 h 304"/>
                  <a:gd name="T4" fmla="*/ 92 w 304"/>
                  <a:gd name="T5" fmla="*/ 292 h 304"/>
                  <a:gd name="T6" fmla="*/ 66 w 304"/>
                  <a:gd name="T7" fmla="*/ 278 h 304"/>
                  <a:gd name="T8" fmla="*/ 44 w 304"/>
                  <a:gd name="T9" fmla="*/ 260 h 304"/>
                  <a:gd name="T10" fmla="*/ 26 w 304"/>
                  <a:gd name="T11" fmla="*/ 238 h 304"/>
                  <a:gd name="T12" fmla="*/ 12 w 304"/>
                  <a:gd name="T13" fmla="*/ 212 h 304"/>
                  <a:gd name="T14" fmla="*/ 2 w 304"/>
                  <a:gd name="T15" fmla="*/ 182 h 304"/>
                  <a:gd name="T16" fmla="*/ 0 w 304"/>
                  <a:gd name="T17" fmla="*/ 152 h 304"/>
                  <a:gd name="T18" fmla="*/ 0 w 304"/>
                  <a:gd name="T19" fmla="*/ 136 h 304"/>
                  <a:gd name="T20" fmla="*/ 6 w 304"/>
                  <a:gd name="T21" fmla="*/ 106 h 304"/>
                  <a:gd name="T22" fmla="*/ 18 w 304"/>
                  <a:gd name="T23" fmla="*/ 80 h 304"/>
                  <a:gd name="T24" fmla="*/ 34 w 304"/>
                  <a:gd name="T25" fmla="*/ 56 h 304"/>
                  <a:gd name="T26" fmla="*/ 56 w 304"/>
                  <a:gd name="T27" fmla="*/ 34 h 304"/>
                  <a:gd name="T28" fmla="*/ 80 w 304"/>
                  <a:gd name="T29" fmla="*/ 18 h 304"/>
                  <a:gd name="T30" fmla="*/ 106 w 304"/>
                  <a:gd name="T31" fmla="*/ 6 h 304"/>
                  <a:gd name="T32" fmla="*/ 136 w 304"/>
                  <a:gd name="T33" fmla="*/ 0 h 304"/>
                  <a:gd name="T34" fmla="*/ 152 w 304"/>
                  <a:gd name="T35" fmla="*/ 0 h 304"/>
                  <a:gd name="T36" fmla="*/ 182 w 304"/>
                  <a:gd name="T37" fmla="*/ 2 h 304"/>
                  <a:gd name="T38" fmla="*/ 212 w 304"/>
                  <a:gd name="T39" fmla="*/ 12 h 304"/>
                  <a:gd name="T40" fmla="*/ 238 w 304"/>
                  <a:gd name="T41" fmla="*/ 26 h 304"/>
                  <a:gd name="T42" fmla="*/ 260 w 304"/>
                  <a:gd name="T43" fmla="*/ 44 h 304"/>
                  <a:gd name="T44" fmla="*/ 278 w 304"/>
                  <a:gd name="T45" fmla="*/ 66 h 304"/>
                  <a:gd name="T46" fmla="*/ 292 w 304"/>
                  <a:gd name="T47" fmla="*/ 92 h 304"/>
                  <a:gd name="T48" fmla="*/ 302 w 304"/>
                  <a:gd name="T49" fmla="*/ 122 h 304"/>
                  <a:gd name="T50" fmla="*/ 304 w 304"/>
                  <a:gd name="T51" fmla="*/ 152 h 304"/>
                  <a:gd name="T52" fmla="*/ 304 w 304"/>
                  <a:gd name="T53" fmla="*/ 168 h 304"/>
                  <a:gd name="T54" fmla="*/ 298 w 304"/>
                  <a:gd name="T55" fmla="*/ 198 h 304"/>
                  <a:gd name="T56" fmla="*/ 286 w 304"/>
                  <a:gd name="T57" fmla="*/ 224 h 304"/>
                  <a:gd name="T58" fmla="*/ 270 w 304"/>
                  <a:gd name="T59" fmla="*/ 250 h 304"/>
                  <a:gd name="T60" fmla="*/ 250 w 304"/>
                  <a:gd name="T61" fmla="*/ 270 h 304"/>
                  <a:gd name="T62" fmla="*/ 224 w 304"/>
                  <a:gd name="T63" fmla="*/ 286 h 304"/>
                  <a:gd name="T64" fmla="*/ 198 w 304"/>
                  <a:gd name="T65" fmla="*/ 298 h 304"/>
                  <a:gd name="T66" fmla="*/ 168 w 304"/>
                  <a:gd name="T67" fmla="*/ 304 h 304"/>
                  <a:gd name="T68" fmla="*/ 152 w 304"/>
                  <a:gd name="T69" fmla="*/ 304 h 304"/>
                  <a:gd name="T70" fmla="*/ 152 w 304"/>
                  <a:gd name="T71" fmla="*/ 104 h 304"/>
                  <a:gd name="T72" fmla="*/ 134 w 304"/>
                  <a:gd name="T73" fmla="*/ 108 h 304"/>
                  <a:gd name="T74" fmla="*/ 118 w 304"/>
                  <a:gd name="T75" fmla="*/ 118 h 304"/>
                  <a:gd name="T76" fmla="*/ 108 w 304"/>
                  <a:gd name="T77" fmla="*/ 134 h 304"/>
                  <a:gd name="T78" fmla="*/ 104 w 304"/>
                  <a:gd name="T79" fmla="*/ 152 h 304"/>
                  <a:gd name="T80" fmla="*/ 106 w 304"/>
                  <a:gd name="T81" fmla="*/ 162 h 304"/>
                  <a:gd name="T82" fmla="*/ 112 w 304"/>
                  <a:gd name="T83" fmla="*/ 178 h 304"/>
                  <a:gd name="T84" fmla="*/ 126 w 304"/>
                  <a:gd name="T85" fmla="*/ 192 h 304"/>
                  <a:gd name="T86" fmla="*/ 142 w 304"/>
                  <a:gd name="T87" fmla="*/ 198 h 304"/>
                  <a:gd name="T88" fmla="*/ 152 w 304"/>
                  <a:gd name="T89" fmla="*/ 200 h 304"/>
                  <a:gd name="T90" fmla="*/ 170 w 304"/>
                  <a:gd name="T91" fmla="*/ 196 h 304"/>
                  <a:gd name="T92" fmla="*/ 186 w 304"/>
                  <a:gd name="T93" fmla="*/ 186 h 304"/>
                  <a:gd name="T94" fmla="*/ 196 w 304"/>
                  <a:gd name="T95" fmla="*/ 170 h 304"/>
                  <a:gd name="T96" fmla="*/ 200 w 304"/>
                  <a:gd name="T97" fmla="*/ 152 h 304"/>
                  <a:gd name="T98" fmla="*/ 198 w 304"/>
                  <a:gd name="T99" fmla="*/ 142 h 304"/>
                  <a:gd name="T100" fmla="*/ 192 w 304"/>
                  <a:gd name="T101" fmla="*/ 126 h 304"/>
                  <a:gd name="T102" fmla="*/ 178 w 304"/>
                  <a:gd name="T103" fmla="*/ 112 h 304"/>
                  <a:gd name="T104" fmla="*/ 162 w 304"/>
                  <a:gd name="T105" fmla="*/ 106 h 304"/>
                  <a:gd name="T106" fmla="*/ 152 w 304"/>
                  <a:gd name="T107" fmla="*/ 1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4" h="304">
                    <a:moveTo>
                      <a:pt x="152" y="304"/>
                    </a:moveTo>
                    <a:lnTo>
                      <a:pt x="152" y="304"/>
                    </a:lnTo>
                    <a:lnTo>
                      <a:pt x="136" y="304"/>
                    </a:lnTo>
                    <a:lnTo>
                      <a:pt x="122" y="302"/>
                    </a:lnTo>
                    <a:lnTo>
                      <a:pt x="106" y="298"/>
                    </a:lnTo>
                    <a:lnTo>
                      <a:pt x="92" y="292"/>
                    </a:lnTo>
                    <a:lnTo>
                      <a:pt x="80" y="286"/>
                    </a:lnTo>
                    <a:lnTo>
                      <a:pt x="66" y="278"/>
                    </a:lnTo>
                    <a:lnTo>
                      <a:pt x="56" y="270"/>
                    </a:lnTo>
                    <a:lnTo>
                      <a:pt x="44" y="260"/>
                    </a:lnTo>
                    <a:lnTo>
                      <a:pt x="34" y="250"/>
                    </a:lnTo>
                    <a:lnTo>
                      <a:pt x="26" y="238"/>
                    </a:lnTo>
                    <a:lnTo>
                      <a:pt x="18" y="224"/>
                    </a:lnTo>
                    <a:lnTo>
                      <a:pt x="12" y="212"/>
                    </a:lnTo>
                    <a:lnTo>
                      <a:pt x="6" y="198"/>
                    </a:lnTo>
                    <a:lnTo>
                      <a:pt x="2" y="182"/>
                    </a:lnTo>
                    <a:lnTo>
                      <a:pt x="0" y="168"/>
                    </a:lnTo>
                    <a:lnTo>
                      <a:pt x="0" y="152"/>
                    </a:lnTo>
                    <a:lnTo>
                      <a:pt x="0" y="152"/>
                    </a:lnTo>
                    <a:lnTo>
                      <a:pt x="0" y="136"/>
                    </a:lnTo>
                    <a:lnTo>
                      <a:pt x="2" y="122"/>
                    </a:lnTo>
                    <a:lnTo>
                      <a:pt x="6" y="106"/>
                    </a:lnTo>
                    <a:lnTo>
                      <a:pt x="12" y="92"/>
                    </a:lnTo>
                    <a:lnTo>
                      <a:pt x="18" y="80"/>
                    </a:lnTo>
                    <a:lnTo>
                      <a:pt x="26" y="66"/>
                    </a:lnTo>
                    <a:lnTo>
                      <a:pt x="34" y="56"/>
                    </a:lnTo>
                    <a:lnTo>
                      <a:pt x="44" y="44"/>
                    </a:lnTo>
                    <a:lnTo>
                      <a:pt x="56" y="34"/>
                    </a:lnTo>
                    <a:lnTo>
                      <a:pt x="66" y="26"/>
                    </a:lnTo>
                    <a:lnTo>
                      <a:pt x="80" y="18"/>
                    </a:lnTo>
                    <a:lnTo>
                      <a:pt x="92" y="12"/>
                    </a:lnTo>
                    <a:lnTo>
                      <a:pt x="106" y="6"/>
                    </a:lnTo>
                    <a:lnTo>
                      <a:pt x="122" y="2"/>
                    </a:lnTo>
                    <a:lnTo>
                      <a:pt x="136" y="0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68" y="0"/>
                    </a:lnTo>
                    <a:lnTo>
                      <a:pt x="182" y="2"/>
                    </a:lnTo>
                    <a:lnTo>
                      <a:pt x="198" y="6"/>
                    </a:lnTo>
                    <a:lnTo>
                      <a:pt x="212" y="12"/>
                    </a:lnTo>
                    <a:lnTo>
                      <a:pt x="224" y="18"/>
                    </a:lnTo>
                    <a:lnTo>
                      <a:pt x="238" y="26"/>
                    </a:lnTo>
                    <a:lnTo>
                      <a:pt x="250" y="34"/>
                    </a:lnTo>
                    <a:lnTo>
                      <a:pt x="260" y="44"/>
                    </a:lnTo>
                    <a:lnTo>
                      <a:pt x="270" y="56"/>
                    </a:lnTo>
                    <a:lnTo>
                      <a:pt x="278" y="66"/>
                    </a:lnTo>
                    <a:lnTo>
                      <a:pt x="286" y="80"/>
                    </a:lnTo>
                    <a:lnTo>
                      <a:pt x="292" y="92"/>
                    </a:lnTo>
                    <a:lnTo>
                      <a:pt x="298" y="106"/>
                    </a:lnTo>
                    <a:lnTo>
                      <a:pt x="302" y="122"/>
                    </a:lnTo>
                    <a:lnTo>
                      <a:pt x="304" y="136"/>
                    </a:lnTo>
                    <a:lnTo>
                      <a:pt x="304" y="152"/>
                    </a:lnTo>
                    <a:lnTo>
                      <a:pt x="304" y="152"/>
                    </a:lnTo>
                    <a:lnTo>
                      <a:pt x="304" y="168"/>
                    </a:lnTo>
                    <a:lnTo>
                      <a:pt x="302" y="182"/>
                    </a:lnTo>
                    <a:lnTo>
                      <a:pt x="298" y="198"/>
                    </a:lnTo>
                    <a:lnTo>
                      <a:pt x="292" y="212"/>
                    </a:lnTo>
                    <a:lnTo>
                      <a:pt x="286" y="224"/>
                    </a:lnTo>
                    <a:lnTo>
                      <a:pt x="278" y="238"/>
                    </a:lnTo>
                    <a:lnTo>
                      <a:pt x="270" y="250"/>
                    </a:lnTo>
                    <a:lnTo>
                      <a:pt x="260" y="260"/>
                    </a:lnTo>
                    <a:lnTo>
                      <a:pt x="250" y="270"/>
                    </a:lnTo>
                    <a:lnTo>
                      <a:pt x="238" y="278"/>
                    </a:lnTo>
                    <a:lnTo>
                      <a:pt x="224" y="286"/>
                    </a:lnTo>
                    <a:lnTo>
                      <a:pt x="212" y="292"/>
                    </a:lnTo>
                    <a:lnTo>
                      <a:pt x="198" y="298"/>
                    </a:lnTo>
                    <a:lnTo>
                      <a:pt x="182" y="302"/>
                    </a:lnTo>
                    <a:lnTo>
                      <a:pt x="168" y="304"/>
                    </a:lnTo>
                    <a:lnTo>
                      <a:pt x="152" y="304"/>
                    </a:lnTo>
                    <a:lnTo>
                      <a:pt x="152" y="304"/>
                    </a:lnTo>
                    <a:close/>
                    <a:moveTo>
                      <a:pt x="152" y="104"/>
                    </a:moveTo>
                    <a:lnTo>
                      <a:pt x="152" y="104"/>
                    </a:lnTo>
                    <a:lnTo>
                      <a:pt x="142" y="106"/>
                    </a:lnTo>
                    <a:lnTo>
                      <a:pt x="134" y="108"/>
                    </a:lnTo>
                    <a:lnTo>
                      <a:pt x="126" y="112"/>
                    </a:lnTo>
                    <a:lnTo>
                      <a:pt x="118" y="118"/>
                    </a:lnTo>
                    <a:lnTo>
                      <a:pt x="112" y="126"/>
                    </a:lnTo>
                    <a:lnTo>
                      <a:pt x="108" y="134"/>
                    </a:lnTo>
                    <a:lnTo>
                      <a:pt x="106" y="142"/>
                    </a:lnTo>
                    <a:lnTo>
                      <a:pt x="104" y="152"/>
                    </a:lnTo>
                    <a:lnTo>
                      <a:pt x="104" y="152"/>
                    </a:lnTo>
                    <a:lnTo>
                      <a:pt x="106" y="162"/>
                    </a:lnTo>
                    <a:lnTo>
                      <a:pt x="108" y="170"/>
                    </a:lnTo>
                    <a:lnTo>
                      <a:pt x="112" y="178"/>
                    </a:lnTo>
                    <a:lnTo>
                      <a:pt x="118" y="186"/>
                    </a:lnTo>
                    <a:lnTo>
                      <a:pt x="126" y="192"/>
                    </a:lnTo>
                    <a:lnTo>
                      <a:pt x="134" y="196"/>
                    </a:lnTo>
                    <a:lnTo>
                      <a:pt x="142" y="198"/>
                    </a:lnTo>
                    <a:lnTo>
                      <a:pt x="152" y="200"/>
                    </a:lnTo>
                    <a:lnTo>
                      <a:pt x="152" y="200"/>
                    </a:lnTo>
                    <a:lnTo>
                      <a:pt x="162" y="198"/>
                    </a:lnTo>
                    <a:lnTo>
                      <a:pt x="170" y="196"/>
                    </a:lnTo>
                    <a:lnTo>
                      <a:pt x="178" y="192"/>
                    </a:lnTo>
                    <a:lnTo>
                      <a:pt x="186" y="186"/>
                    </a:lnTo>
                    <a:lnTo>
                      <a:pt x="192" y="178"/>
                    </a:lnTo>
                    <a:lnTo>
                      <a:pt x="196" y="170"/>
                    </a:lnTo>
                    <a:lnTo>
                      <a:pt x="198" y="162"/>
                    </a:lnTo>
                    <a:lnTo>
                      <a:pt x="200" y="152"/>
                    </a:lnTo>
                    <a:lnTo>
                      <a:pt x="200" y="152"/>
                    </a:lnTo>
                    <a:lnTo>
                      <a:pt x="198" y="142"/>
                    </a:lnTo>
                    <a:lnTo>
                      <a:pt x="196" y="134"/>
                    </a:lnTo>
                    <a:lnTo>
                      <a:pt x="192" y="126"/>
                    </a:lnTo>
                    <a:lnTo>
                      <a:pt x="186" y="118"/>
                    </a:lnTo>
                    <a:lnTo>
                      <a:pt x="178" y="112"/>
                    </a:lnTo>
                    <a:lnTo>
                      <a:pt x="170" y="108"/>
                    </a:lnTo>
                    <a:lnTo>
                      <a:pt x="162" y="106"/>
                    </a:lnTo>
                    <a:lnTo>
                      <a:pt x="152" y="104"/>
                    </a:lnTo>
                    <a:lnTo>
                      <a:pt x="152" y="104"/>
                    </a:lnTo>
                    <a:close/>
                  </a:path>
                </a:pathLst>
              </a:custGeom>
              <a:solidFill>
                <a:srgbClr val="1A86D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0" name="Freeform 7"/>
              <p:cNvSpPr>
                <a:spLocks noEditPoints="1"/>
              </p:cNvSpPr>
              <p:nvPr/>
            </p:nvSpPr>
            <p:spPr bwMode="auto">
              <a:xfrm>
                <a:off x="6002359" y="2994156"/>
                <a:ext cx="184112" cy="185323"/>
              </a:xfrm>
              <a:custGeom>
                <a:avLst/>
                <a:gdLst>
                  <a:gd name="T0" fmla="*/ 152 w 304"/>
                  <a:gd name="T1" fmla="*/ 306 h 306"/>
                  <a:gd name="T2" fmla="*/ 120 w 304"/>
                  <a:gd name="T3" fmla="*/ 302 h 306"/>
                  <a:gd name="T4" fmla="*/ 92 w 304"/>
                  <a:gd name="T5" fmla="*/ 294 h 306"/>
                  <a:gd name="T6" fmla="*/ 66 w 304"/>
                  <a:gd name="T7" fmla="*/ 280 h 306"/>
                  <a:gd name="T8" fmla="*/ 44 w 304"/>
                  <a:gd name="T9" fmla="*/ 262 h 306"/>
                  <a:gd name="T10" fmla="*/ 26 w 304"/>
                  <a:gd name="T11" fmla="*/ 238 h 306"/>
                  <a:gd name="T12" fmla="*/ 12 w 304"/>
                  <a:gd name="T13" fmla="*/ 212 h 306"/>
                  <a:gd name="T14" fmla="*/ 2 w 304"/>
                  <a:gd name="T15" fmla="*/ 184 h 306"/>
                  <a:gd name="T16" fmla="*/ 0 w 304"/>
                  <a:gd name="T17" fmla="*/ 154 h 306"/>
                  <a:gd name="T18" fmla="*/ 0 w 304"/>
                  <a:gd name="T19" fmla="*/ 138 h 306"/>
                  <a:gd name="T20" fmla="*/ 6 w 304"/>
                  <a:gd name="T21" fmla="*/ 108 h 306"/>
                  <a:gd name="T22" fmla="*/ 18 w 304"/>
                  <a:gd name="T23" fmla="*/ 80 h 306"/>
                  <a:gd name="T24" fmla="*/ 34 w 304"/>
                  <a:gd name="T25" fmla="*/ 56 h 306"/>
                  <a:gd name="T26" fmla="*/ 54 w 304"/>
                  <a:gd name="T27" fmla="*/ 36 h 306"/>
                  <a:gd name="T28" fmla="*/ 78 w 304"/>
                  <a:gd name="T29" fmla="*/ 20 h 306"/>
                  <a:gd name="T30" fmla="*/ 106 w 304"/>
                  <a:gd name="T31" fmla="*/ 8 h 306"/>
                  <a:gd name="T32" fmla="*/ 136 w 304"/>
                  <a:gd name="T33" fmla="*/ 2 h 306"/>
                  <a:gd name="T34" fmla="*/ 152 w 304"/>
                  <a:gd name="T35" fmla="*/ 0 h 306"/>
                  <a:gd name="T36" fmla="*/ 182 w 304"/>
                  <a:gd name="T37" fmla="*/ 4 h 306"/>
                  <a:gd name="T38" fmla="*/ 212 w 304"/>
                  <a:gd name="T39" fmla="*/ 12 h 306"/>
                  <a:gd name="T40" fmla="*/ 236 w 304"/>
                  <a:gd name="T41" fmla="*/ 26 h 306"/>
                  <a:gd name="T42" fmla="*/ 260 w 304"/>
                  <a:gd name="T43" fmla="*/ 46 h 306"/>
                  <a:gd name="T44" fmla="*/ 278 w 304"/>
                  <a:gd name="T45" fmla="*/ 68 h 306"/>
                  <a:gd name="T46" fmla="*/ 292 w 304"/>
                  <a:gd name="T47" fmla="*/ 94 h 306"/>
                  <a:gd name="T48" fmla="*/ 302 w 304"/>
                  <a:gd name="T49" fmla="*/ 122 h 306"/>
                  <a:gd name="T50" fmla="*/ 304 w 304"/>
                  <a:gd name="T51" fmla="*/ 154 h 306"/>
                  <a:gd name="T52" fmla="*/ 304 w 304"/>
                  <a:gd name="T53" fmla="*/ 168 h 306"/>
                  <a:gd name="T54" fmla="*/ 298 w 304"/>
                  <a:gd name="T55" fmla="*/ 198 h 306"/>
                  <a:gd name="T56" fmla="*/ 286 w 304"/>
                  <a:gd name="T57" fmla="*/ 226 h 306"/>
                  <a:gd name="T58" fmla="*/ 270 w 304"/>
                  <a:gd name="T59" fmla="*/ 250 h 306"/>
                  <a:gd name="T60" fmla="*/ 248 w 304"/>
                  <a:gd name="T61" fmla="*/ 272 h 306"/>
                  <a:gd name="T62" fmla="*/ 224 w 304"/>
                  <a:gd name="T63" fmla="*/ 288 h 306"/>
                  <a:gd name="T64" fmla="*/ 198 w 304"/>
                  <a:gd name="T65" fmla="*/ 300 h 306"/>
                  <a:gd name="T66" fmla="*/ 168 w 304"/>
                  <a:gd name="T67" fmla="*/ 306 h 306"/>
                  <a:gd name="T68" fmla="*/ 152 w 304"/>
                  <a:gd name="T69" fmla="*/ 306 h 306"/>
                  <a:gd name="T70" fmla="*/ 152 w 304"/>
                  <a:gd name="T71" fmla="*/ 106 h 306"/>
                  <a:gd name="T72" fmla="*/ 134 w 304"/>
                  <a:gd name="T73" fmla="*/ 110 h 306"/>
                  <a:gd name="T74" fmla="*/ 118 w 304"/>
                  <a:gd name="T75" fmla="*/ 120 h 306"/>
                  <a:gd name="T76" fmla="*/ 108 w 304"/>
                  <a:gd name="T77" fmla="*/ 134 h 306"/>
                  <a:gd name="T78" fmla="*/ 104 w 304"/>
                  <a:gd name="T79" fmla="*/ 154 h 306"/>
                  <a:gd name="T80" fmla="*/ 106 w 304"/>
                  <a:gd name="T81" fmla="*/ 164 h 306"/>
                  <a:gd name="T82" fmla="*/ 112 w 304"/>
                  <a:gd name="T83" fmla="*/ 180 h 306"/>
                  <a:gd name="T84" fmla="*/ 126 w 304"/>
                  <a:gd name="T85" fmla="*/ 192 h 306"/>
                  <a:gd name="T86" fmla="*/ 142 w 304"/>
                  <a:gd name="T87" fmla="*/ 200 h 306"/>
                  <a:gd name="T88" fmla="*/ 152 w 304"/>
                  <a:gd name="T89" fmla="*/ 202 h 306"/>
                  <a:gd name="T90" fmla="*/ 170 w 304"/>
                  <a:gd name="T91" fmla="*/ 198 h 306"/>
                  <a:gd name="T92" fmla="*/ 186 w 304"/>
                  <a:gd name="T93" fmla="*/ 188 h 306"/>
                  <a:gd name="T94" fmla="*/ 196 w 304"/>
                  <a:gd name="T95" fmla="*/ 172 h 306"/>
                  <a:gd name="T96" fmla="*/ 200 w 304"/>
                  <a:gd name="T97" fmla="*/ 154 h 306"/>
                  <a:gd name="T98" fmla="*/ 198 w 304"/>
                  <a:gd name="T99" fmla="*/ 144 h 306"/>
                  <a:gd name="T100" fmla="*/ 192 w 304"/>
                  <a:gd name="T101" fmla="*/ 126 h 306"/>
                  <a:gd name="T102" fmla="*/ 178 w 304"/>
                  <a:gd name="T103" fmla="*/ 114 h 306"/>
                  <a:gd name="T104" fmla="*/ 162 w 304"/>
                  <a:gd name="T105" fmla="*/ 106 h 306"/>
                  <a:gd name="T106" fmla="*/ 152 w 304"/>
                  <a:gd name="T107" fmla="*/ 10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4" h="306">
                    <a:moveTo>
                      <a:pt x="152" y="306"/>
                    </a:moveTo>
                    <a:lnTo>
                      <a:pt x="152" y="306"/>
                    </a:lnTo>
                    <a:lnTo>
                      <a:pt x="136" y="306"/>
                    </a:lnTo>
                    <a:lnTo>
                      <a:pt x="120" y="302"/>
                    </a:lnTo>
                    <a:lnTo>
                      <a:pt x="106" y="300"/>
                    </a:lnTo>
                    <a:lnTo>
                      <a:pt x="92" y="294"/>
                    </a:lnTo>
                    <a:lnTo>
                      <a:pt x="78" y="288"/>
                    </a:lnTo>
                    <a:lnTo>
                      <a:pt x="66" y="280"/>
                    </a:lnTo>
                    <a:lnTo>
                      <a:pt x="54" y="272"/>
                    </a:lnTo>
                    <a:lnTo>
                      <a:pt x="44" y="262"/>
                    </a:lnTo>
                    <a:lnTo>
                      <a:pt x="34" y="250"/>
                    </a:lnTo>
                    <a:lnTo>
                      <a:pt x="26" y="238"/>
                    </a:lnTo>
                    <a:lnTo>
                      <a:pt x="18" y="226"/>
                    </a:lnTo>
                    <a:lnTo>
                      <a:pt x="12" y="212"/>
                    </a:lnTo>
                    <a:lnTo>
                      <a:pt x="6" y="198"/>
                    </a:lnTo>
                    <a:lnTo>
                      <a:pt x="2" y="184"/>
                    </a:lnTo>
                    <a:lnTo>
                      <a:pt x="0" y="168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38"/>
                    </a:lnTo>
                    <a:lnTo>
                      <a:pt x="2" y="122"/>
                    </a:lnTo>
                    <a:lnTo>
                      <a:pt x="6" y="108"/>
                    </a:lnTo>
                    <a:lnTo>
                      <a:pt x="12" y="94"/>
                    </a:lnTo>
                    <a:lnTo>
                      <a:pt x="18" y="80"/>
                    </a:lnTo>
                    <a:lnTo>
                      <a:pt x="26" y="68"/>
                    </a:lnTo>
                    <a:lnTo>
                      <a:pt x="34" y="56"/>
                    </a:lnTo>
                    <a:lnTo>
                      <a:pt x="44" y="46"/>
                    </a:lnTo>
                    <a:lnTo>
                      <a:pt x="54" y="36"/>
                    </a:lnTo>
                    <a:lnTo>
                      <a:pt x="66" y="26"/>
                    </a:lnTo>
                    <a:lnTo>
                      <a:pt x="78" y="20"/>
                    </a:lnTo>
                    <a:lnTo>
                      <a:pt x="92" y="12"/>
                    </a:lnTo>
                    <a:lnTo>
                      <a:pt x="106" y="8"/>
                    </a:lnTo>
                    <a:lnTo>
                      <a:pt x="120" y="4"/>
                    </a:lnTo>
                    <a:lnTo>
                      <a:pt x="136" y="2"/>
                    </a:lnTo>
                    <a:lnTo>
                      <a:pt x="152" y="0"/>
                    </a:lnTo>
                    <a:lnTo>
                      <a:pt x="152" y="0"/>
                    </a:lnTo>
                    <a:lnTo>
                      <a:pt x="168" y="2"/>
                    </a:lnTo>
                    <a:lnTo>
                      <a:pt x="182" y="4"/>
                    </a:lnTo>
                    <a:lnTo>
                      <a:pt x="198" y="8"/>
                    </a:lnTo>
                    <a:lnTo>
                      <a:pt x="212" y="12"/>
                    </a:lnTo>
                    <a:lnTo>
                      <a:pt x="224" y="20"/>
                    </a:lnTo>
                    <a:lnTo>
                      <a:pt x="236" y="26"/>
                    </a:lnTo>
                    <a:lnTo>
                      <a:pt x="248" y="36"/>
                    </a:lnTo>
                    <a:lnTo>
                      <a:pt x="260" y="46"/>
                    </a:lnTo>
                    <a:lnTo>
                      <a:pt x="270" y="56"/>
                    </a:lnTo>
                    <a:lnTo>
                      <a:pt x="278" y="68"/>
                    </a:lnTo>
                    <a:lnTo>
                      <a:pt x="286" y="80"/>
                    </a:lnTo>
                    <a:lnTo>
                      <a:pt x="292" y="94"/>
                    </a:lnTo>
                    <a:lnTo>
                      <a:pt x="298" y="108"/>
                    </a:lnTo>
                    <a:lnTo>
                      <a:pt x="302" y="122"/>
                    </a:lnTo>
                    <a:lnTo>
                      <a:pt x="304" y="138"/>
                    </a:lnTo>
                    <a:lnTo>
                      <a:pt x="304" y="154"/>
                    </a:lnTo>
                    <a:lnTo>
                      <a:pt x="304" y="154"/>
                    </a:lnTo>
                    <a:lnTo>
                      <a:pt x="304" y="168"/>
                    </a:lnTo>
                    <a:lnTo>
                      <a:pt x="302" y="184"/>
                    </a:lnTo>
                    <a:lnTo>
                      <a:pt x="298" y="198"/>
                    </a:lnTo>
                    <a:lnTo>
                      <a:pt x="292" y="212"/>
                    </a:lnTo>
                    <a:lnTo>
                      <a:pt x="286" y="226"/>
                    </a:lnTo>
                    <a:lnTo>
                      <a:pt x="278" y="238"/>
                    </a:lnTo>
                    <a:lnTo>
                      <a:pt x="270" y="250"/>
                    </a:lnTo>
                    <a:lnTo>
                      <a:pt x="260" y="262"/>
                    </a:lnTo>
                    <a:lnTo>
                      <a:pt x="248" y="272"/>
                    </a:lnTo>
                    <a:lnTo>
                      <a:pt x="236" y="280"/>
                    </a:lnTo>
                    <a:lnTo>
                      <a:pt x="224" y="288"/>
                    </a:lnTo>
                    <a:lnTo>
                      <a:pt x="212" y="294"/>
                    </a:lnTo>
                    <a:lnTo>
                      <a:pt x="198" y="300"/>
                    </a:lnTo>
                    <a:lnTo>
                      <a:pt x="182" y="302"/>
                    </a:lnTo>
                    <a:lnTo>
                      <a:pt x="168" y="306"/>
                    </a:lnTo>
                    <a:lnTo>
                      <a:pt x="152" y="306"/>
                    </a:lnTo>
                    <a:lnTo>
                      <a:pt x="152" y="306"/>
                    </a:lnTo>
                    <a:close/>
                    <a:moveTo>
                      <a:pt x="152" y="106"/>
                    </a:moveTo>
                    <a:lnTo>
                      <a:pt x="152" y="106"/>
                    </a:lnTo>
                    <a:lnTo>
                      <a:pt x="142" y="106"/>
                    </a:lnTo>
                    <a:lnTo>
                      <a:pt x="134" y="110"/>
                    </a:lnTo>
                    <a:lnTo>
                      <a:pt x="126" y="114"/>
                    </a:lnTo>
                    <a:lnTo>
                      <a:pt x="118" y="120"/>
                    </a:lnTo>
                    <a:lnTo>
                      <a:pt x="112" y="126"/>
                    </a:lnTo>
                    <a:lnTo>
                      <a:pt x="108" y="134"/>
                    </a:lnTo>
                    <a:lnTo>
                      <a:pt x="106" y="144"/>
                    </a:lnTo>
                    <a:lnTo>
                      <a:pt x="104" y="154"/>
                    </a:lnTo>
                    <a:lnTo>
                      <a:pt x="104" y="154"/>
                    </a:lnTo>
                    <a:lnTo>
                      <a:pt x="106" y="164"/>
                    </a:lnTo>
                    <a:lnTo>
                      <a:pt x="108" y="172"/>
                    </a:lnTo>
                    <a:lnTo>
                      <a:pt x="112" y="180"/>
                    </a:lnTo>
                    <a:lnTo>
                      <a:pt x="118" y="188"/>
                    </a:lnTo>
                    <a:lnTo>
                      <a:pt x="126" y="192"/>
                    </a:lnTo>
                    <a:lnTo>
                      <a:pt x="134" y="198"/>
                    </a:lnTo>
                    <a:lnTo>
                      <a:pt x="142" y="200"/>
                    </a:lnTo>
                    <a:lnTo>
                      <a:pt x="152" y="202"/>
                    </a:lnTo>
                    <a:lnTo>
                      <a:pt x="152" y="202"/>
                    </a:lnTo>
                    <a:lnTo>
                      <a:pt x="162" y="200"/>
                    </a:lnTo>
                    <a:lnTo>
                      <a:pt x="170" y="198"/>
                    </a:lnTo>
                    <a:lnTo>
                      <a:pt x="178" y="192"/>
                    </a:lnTo>
                    <a:lnTo>
                      <a:pt x="186" y="188"/>
                    </a:lnTo>
                    <a:lnTo>
                      <a:pt x="192" y="180"/>
                    </a:lnTo>
                    <a:lnTo>
                      <a:pt x="196" y="172"/>
                    </a:lnTo>
                    <a:lnTo>
                      <a:pt x="198" y="164"/>
                    </a:lnTo>
                    <a:lnTo>
                      <a:pt x="200" y="154"/>
                    </a:lnTo>
                    <a:lnTo>
                      <a:pt x="200" y="154"/>
                    </a:lnTo>
                    <a:lnTo>
                      <a:pt x="198" y="144"/>
                    </a:lnTo>
                    <a:lnTo>
                      <a:pt x="196" y="134"/>
                    </a:lnTo>
                    <a:lnTo>
                      <a:pt x="192" y="126"/>
                    </a:lnTo>
                    <a:lnTo>
                      <a:pt x="186" y="120"/>
                    </a:lnTo>
                    <a:lnTo>
                      <a:pt x="178" y="114"/>
                    </a:lnTo>
                    <a:lnTo>
                      <a:pt x="170" y="110"/>
                    </a:lnTo>
                    <a:lnTo>
                      <a:pt x="162" y="106"/>
                    </a:lnTo>
                    <a:lnTo>
                      <a:pt x="152" y="106"/>
                    </a:lnTo>
                    <a:lnTo>
                      <a:pt x="152" y="106"/>
                    </a:lnTo>
                    <a:close/>
                  </a:path>
                </a:pathLst>
              </a:custGeom>
              <a:solidFill>
                <a:srgbClr val="1A86D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1" name="Freeform 8"/>
              <p:cNvSpPr>
                <a:spLocks noEditPoints="1"/>
              </p:cNvSpPr>
              <p:nvPr/>
            </p:nvSpPr>
            <p:spPr bwMode="auto">
              <a:xfrm>
                <a:off x="6245822" y="2850015"/>
                <a:ext cx="185323" cy="185323"/>
              </a:xfrm>
              <a:custGeom>
                <a:avLst/>
                <a:gdLst>
                  <a:gd name="T0" fmla="*/ 154 w 306"/>
                  <a:gd name="T1" fmla="*/ 306 h 306"/>
                  <a:gd name="T2" fmla="*/ 122 w 306"/>
                  <a:gd name="T3" fmla="*/ 302 h 306"/>
                  <a:gd name="T4" fmla="*/ 94 w 306"/>
                  <a:gd name="T5" fmla="*/ 294 h 306"/>
                  <a:gd name="T6" fmla="*/ 68 w 306"/>
                  <a:gd name="T7" fmla="*/ 280 h 306"/>
                  <a:gd name="T8" fmla="*/ 46 w 306"/>
                  <a:gd name="T9" fmla="*/ 262 h 306"/>
                  <a:gd name="T10" fmla="*/ 26 w 306"/>
                  <a:gd name="T11" fmla="*/ 238 h 306"/>
                  <a:gd name="T12" fmla="*/ 12 w 306"/>
                  <a:gd name="T13" fmla="*/ 212 h 306"/>
                  <a:gd name="T14" fmla="*/ 4 w 306"/>
                  <a:gd name="T15" fmla="*/ 184 h 306"/>
                  <a:gd name="T16" fmla="*/ 0 w 306"/>
                  <a:gd name="T17" fmla="*/ 154 h 306"/>
                  <a:gd name="T18" fmla="*/ 2 w 306"/>
                  <a:gd name="T19" fmla="*/ 138 h 306"/>
                  <a:gd name="T20" fmla="*/ 8 w 306"/>
                  <a:gd name="T21" fmla="*/ 108 h 306"/>
                  <a:gd name="T22" fmla="*/ 18 w 306"/>
                  <a:gd name="T23" fmla="*/ 80 h 306"/>
                  <a:gd name="T24" fmla="*/ 36 w 306"/>
                  <a:gd name="T25" fmla="*/ 56 h 306"/>
                  <a:gd name="T26" fmla="*/ 56 w 306"/>
                  <a:gd name="T27" fmla="*/ 36 h 306"/>
                  <a:gd name="T28" fmla="*/ 80 w 306"/>
                  <a:gd name="T29" fmla="*/ 18 h 306"/>
                  <a:gd name="T30" fmla="*/ 108 w 306"/>
                  <a:gd name="T31" fmla="*/ 8 h 306"/>
                  <a:gd name="T32" fmla="*/ 138 w 306"/>
                  <a:gd name="T33" fmla="*/ 2 h 306"/>
                  <a:gd name="T34" fmla="*/ 154 w 306"/>
                  <a:gd name="T35" fmla="*/ 0 h 306"/>
                  <a:gd name="T36" fmla="*/ 184 w 306"/>
                  <a:gd name="T37" fmla="*/ 4 h 306"/>
                  <a:gd name="T38" fmla="*/ 212 w 306"/>
                  <a:gd name="T39" fmla="*/ 12 h 306"/>
                  <a:gd name="T40" fmla="*/ 238 w 306"/>
                  <a:gd name="T41" fmla="*/ 26 h 306"/>
                  <a:gd name="T42" fmla="*/ 260 w 306"/>
                  <a:gd name="T43" fmla="*/ 46 h 306"/>
                  <a:gd name="T44" fmla="*/ 280 w 306"/>
                  <a:gd name="T45" fmla="*/ 68 h 306"/>
                  <a:gd name="T46" fmla="*/ 294 w 306"/>
                  <a:gd name="T47" fmla="*/ 94 h 306"/>
                  <a:gd name="T48" fmla="*/ 302 w 306"/>
                  <a:gd name="T49" fmla="*/ 122 h 306"/>
                  <a:gd name="T50" fmla="*/ 306 w 306"/>
                  <a:gd name="T51" fmla="*/ 154 h 306"/>
                  <a:gd name="T52" fmla="*/ 304 w 306"/>
                  <a:gd name="T53" fmla="*/ 168 h 306"/>
                  <a:gd name="T54" fmla="*/ 298 w 306"/>
                  <a:gd name="T55" fmla="*/ 198 h 306"/>
                  <a:gd name="T56" fmla="*/ 288 w 306"/>
                  <a:gd name="T57" fmla="*/ 226 h 306"/>
                  <a:gd name="T58" fmla="*/ 270 w 306"/>
                  <a:gd name="T59" fmla="*/ 250 h 306"/>
                  <a:gd name="T60" fmla="*/ 250 w 306"/>
                  <a:gd name="T61" fmla="*/ 270 h 306"/>
                  <a:gd name="T62" fmla="*/ 226 w 306"/>
                  <a:gd name="T63" fmla="*/ 288 h 306"/>
                  <a:gd name="T64" fmla="*/ 198 w 306"/>
                  <a:gd name="T65" fmla="*/ 298 h 306"/>
                  <a:gd name="T66" fmla="*/ 168 w 306"/>
                  <a:gd name="T67" fmla="*/ 306 h 306"/>
                  <a:gd name="T68" fmla="*/ 154 w 306"/>
                  <a:gd name="T69" fmla="*/ 306 h 306"/>
                  <a:gd name="T70" fmla="*/ 154 w 306"/>
                  <a:gd name="T71" fmla="*/ 106 h 306"/>
                  <a:gd name="T72" fmla="*/ 134 w 306"/>
                  <a:gd name="T73" fmla="*/ 110 h 306"/>
                  <a:gd name="T74" fmla="*/ 120 w 306"/>
                  <a:gd name="T75" fmla="*/ 120 h 306"/>
                  <a:gd name="T76" fmla="*/ 110 w 306"/>
                  <a:gd name="T77" fmla="*/ 134 h 306"/>
                  <a:gd name="T78" fmla="*/ 106 w 306"/>
                  <a:gd name="T79" fmla="*/ 154 h 306"/>
                  <a:gd name="T80" fmla="*/ 106 w 306"/>
                  <a:gd name="T81" fmla="*/ 162 h 306"/>
                  <a:gd name="T82" fmla="*/ 114 w 306"/>
                  <a:gd name="T83" fmla="*/ 180 h 306"/>
                  <a:gd name="T84" fmla="*/ 126 w 306"/>
                  <a:gd name="T85" fmla="*/ 192 h 306"/>
                  <a:gd name="T86" fmla="*/ 144 w 306"/>
                  <a:gd name="T87" fmla="*/ 200 h 306"/>
                  <a:gd name="T88" fmla="*/ 154 w 306"/>
                  <a:gd name="T89" fmla="*/ 200 h 306"/>
                  <a:gd name="T90" fmla="*/ 172 w 306"/>
                  <a:gd name="T91" fmla="*/ 198 h 306"/>
                  <a:gd name="T92" fmla="*/ 186 w 306"/>
                  <a:gd name="T93" fmla="*/ 186 h 306"/>
                  <a:gd name="T94" fmla="*/ 196 w 306"/>
                  <a:gd name="T95" fmla="*/ 172 h 306"/>
                  <a:gd name="T96" fmla="*/ 200 w 306"/>
                  <a:gd name="T97" fmla="*/ 154 h 306"/>
                  <a:gd name="T98" fmla="*/ 200 w 306"/>
                  <a:gd name="T99" fmla="*/ 144 h 306"/>
                  <a:gd name="T100" fmla="*/ 192 w 306"/>
                  <a:gd name="T101" fmla="*/ 126 h 306"/>
                  <a:gd name="T102" fmla="*/ 180 w 306"/>
                  <a:gd name="T103" fmla="*/ 114 h 306"/>
                  <a:gd name="T104" fmla="*/ 162 w 306"/>
                  <a:gd name="T105" fmla="*/ 106 h 306"/>
                  <a:gd name="T106" fmla="*/ 154 w 306"/>
                  <a:gd name="T107" fmla="*/ 10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306">
                    <a:moveTo>
                      <a:pt x="154" y="306"/>
                    </a:moveTo>
                    <a:lnTo>
                      <a:pt x="154" y="306"/>
                    </a:lnTo>
                    <a:lnTo>
                      <a:pt x="138" y="306"/>
                    </a:lnTo>
                    <a:lnTo>
                      <a:pt x="122" y="302"/>
                    </a:lnTo>
                    <a:lnTo>
                      <a:pt x="108" y="298"/>
                    </a:lnTo>
                    <a:lnTo>
                      <a:pt x="94" y="294"/>
                    </a:lnTo>
                    <a:lnTo>
                      <a:pt x="80" y="288"/>
                    </a:lnTo>
                    <a:lnTo>
                      <a:pt x="68" y="280"/>
                    </a:lnTo>
                    <a:lnTo>
                      <a:pt x="56" y="270"/>
                    </a:lnTo>
                    <a:lnTo>
                      <a:pt x="46" y="262"/>
                    </a:lnTo>
                    <a:lnTo>
                      <a:pt x="36" y="250"/>
                    </a:lnTo>
                    <a:lnTo>
                      <a:pt x="26" y="238"/>
                    </a:lnTo>
                    <a:lnTo>
                      <a:pt x="18" y="226"/>
                    </a:lnTo>
                    <a:lnTo>
                      <a:pt x="12" y="212"/>
                    </a:lnTo>
                    <a:lnTo>
                      <a:pt x="8" y="198"/>
                    </a:lnTo>
                    <a:lnTo>
                      <a:pt x="4" y="184"/>
                    </a:lnTo>
                    <a:lnTo>
                      <a:pt x="2" y="168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2" y="138"/>
                    </a:lnTo>
                    <a:lnTo>
                      <a:pt x="4" y="122"/>
                    </a:lnTo>
                    <a:lnTo>
                      <a:pt x="8" y="108"/>
                    </a:lnTo>
                    <a:lnTo>
                      <a:pt x="12" y="94"/>
                    </a:lnTo>
                    <a:lnTo>
                      <a:pt x="18" y="80"/>
                    </a:lnTo>
                    <a:lnTo>
                      <a:pt x="26" y="68"/>
                    </a:lnTo>
                    <a:lnTo>
                      <a:pt x="36" y="56"/>
                    </a:lnTo>
                    <a:lnTo>
                      <a:pt x="46" y="46"/>
                    </a:lnTo>
                    <a:lnTo>
                      <a:pt x="56" y="36"/>
                    </a:lnTo>
                    <a:lnTo>
                      <a:pt x="68" y="26"/>
                    </a:lnTo>
                    <a:lnTo>
                      <a:pt x="80" y="18"/>
                    </a:lnTo>
                    <a:lnTo>
                      <a:pt x="94" y="12"/>
                    </a:lnTo>
                    <a:lnTo>
                      <a:pt x="108" y="8"/>
                    </a:lnTo>
                    <a:lnTo>
                      <a:pt x="122" y="4"/>
                    </a:lnTo>
                    <a:lnTo>
                      <a:pt x="138" y="2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168" y="2"/>
                    </a:lnTo>
                    <a:lnTo>
                      <a:pt x="184" y="4"/>
                    </a:lnTo>
                    <a:lnTo>
                      <a:pt x="198" y="8"/>
                    </a:lnTo>
                    <a:lnTo>
                      <a:pt x="212" y="12"/>
                    </a:lnTo>
                    <a:lnTo>
                      <a:pt x="226" y="18"/>
                    </a:lnTo>
                    <a:lnTo>
                      <a:pt x="238" y="26"/>
                    </a:lnTo>
                    <a:lnTo>
                      <a:pt x="250" y="36"/>
                    </a:lnTo>
                    <a:lnTo>
                      <a:pt x="260" y="46"/>
                    </a:lnTo>
                    <a:lnTo>
                      <a:pt x="270" y="56"/>
                    </a:lnTo>
                    <a:lnTo>
                      <a:pt x="280" y="68"/>
                    </a:lnTo>
                    <a:lnTo>
                      <a:pt x="288" y="80"/>
                    </a:lnTo>
                    <a:lnTo>
                      <a:pt x="294" y="94"/>
                    </a:lnTo>
                    <a:lnTo>
                      <a:pt x="298" y="108"/>
                    </a:lnTo>
                    <a:lnTo>
                      <a:pt x="302" y="122"/>
                    </a:lnTo>
                    <a:lnTo>
                      <a:pt x="304" y="138"/>
                    </a:lnTo>
                    <a:lnTo>
                      <a:pt x="306" y="154"/>
                    </a:lnTo>
                    <a:lnTo>
                      <a:pt x="306" y="154"/>
                    </a:lnTo>
                    <a:lnTo>
                      <a:pt x="304" y="168"/>
                    </a:lnTo>
                    <a:lnTo>
                      <a:pt x="302" y="184"/>
                    </a:lnTo>
                    <a:lnTo>
                      <a:pt x="298" y="198"/>
                    </a:lnTo>
                    <a:lnTo>
                      <a:pt x="294" y="212"/>
                    </a:lnTo>
                    <a:lnTo>
                      <a:pt x="288" y="226"/>
                    </a:lnTo>
                    <a:lnTo>
                      <a:pt x="280" y="238"/>
                    </a:lnTo>
                    <a:lnTo>
                      <a:pt x="270" y="250"/>
                    </a:lnTo>
                    <a:lnTo>
                      <a:pt x="260" y="262"/>
                    </a:lnTo>
                    <a:lnTo>
                      <a:pt x="250" y="270"/>
                    </a:lnTo>
                    <a:lnTo>
                      <a:pt x="238" y="280"/>
                    </a:lnTo>
                    <a:lnTo>
                      <a:pt x="226" y="288"/>
                    </a:lnTo>
                    <a:lnTo>
                      <a:pt x="212" y="294"/>
                    </a:lnTo>
                    <a:lnTo>
                      <a:pt x="198" y="298"/>
                    </a:lnTo>
                    <a:lnTo>
                      <a:pt x="184" y="302"/>
                    </a:lnTo>
                    <a:lnTo>
                      <a:pt x="168" y="306"/>
                    </a:lnTo>
                    <a:lnTo>
                      <a:pt x="154" y="306"/>
                    </a:lnTo>
                    <a:lnTo>
                      <a:pt x="154" y="306"/>
                    </a:lnTo>
                    <a:close/>
                    <a:moveTo>
                      <a:pt x="154" y="106"/>
                    </a:moveTo>
                    <a:lnTo>
                      <a:pt x="154" y="106"/>
                    </a:lnTo>
                    <a:lnTo>
                      <a:pt x="144" y="106"/>
                    </a:lnTo>
                    <a:lnTo>
                      <a:pt x="134" y="110"/>
                    </a:lnTo>
                    <a:lnTo>
                      <a:pt x="126" y="114"/>
                    </a:lnTo>
                    <a:lnTo>
                      <a:pt x="120" y="120"/>
                    </a:lnTo>
                    <a:lnTo>
                      <a:pt x="114" y="126"/>
                    </a:lnTo>
                    <a:lnTo>
                      <a:pt x="110" y="134"/>
                    </a:lnTo>
                    <a:lnTo>
                      <a:pt x="106" y="144"/>
                    </a:lnTo>
                    <a:lnTo>
                      <a:pt x="106" y="154"/>
                    </a:lnTo>
                    <a:lnTo>
                      <a:pt x="106" y="154"/>
                    </a:lnTo>
                    <a:lnTo>
                      <a:pt x="106" y="162"/>
                    </a:lnTo>
                    <a:lnTo>
                      <a:pt x="110" y="172"/>
                    </a:lnTo>
                    <a:lnTo>
                      <a:pt x="114" y="180"/>
                    </a:lnTo>
                    <a:lnTo>
                      <a:pt x="120" y="186"/>
                    </a:lnTo>
                    <a:lnTo>
                      <a:pt x="126" y="192"/>
                    </a:lnTo>
                    <a:lnTo>
                      <a:pt x="134" y="198"/>
                    </a:lnTo>
                    <a:lnTo>
                      <a:pt x="144" y="200"/>
                    </a:lnTo>
                    <a:lnTo>
                      <a:pt x="154" y="200"/>
                    </a:lnTo>
                    <a:lnTo>
                      <a:pt x="154" y="200"/>
                    </a:lnTo>
                    <a:lnTo>
                      <a:pt x="162" y="200"/>
                    </a:lnTo>
                    <a:lnTo>
                      <a:pt x="172" y="198"/>
                    </a:lnTo>
                    <a:lnTo>
                      <a:pt x="180" y="192"/>
                    </a:lnTo>
                    <a:lnTo>
                      <a:pt x="186" y="186"/>
                    </a:lnTo>
                    <a:lnTo>
                      <a:pt x="192" y="180"/>
                    </a:lnTo>
                    <a:lnTo>
                      <a:pt x="196" y="172"/>
                    </a:lnTo>
                    <a:lnTo>
                      <a:pt x="200" y="162"/>
                    </a:lnTo>
                    <a:lnTo>
                      <a:pt x="200" y="154"/>
                    </a:lnTo>
                    <a:lnTo>
                      <a:pt x="200" y="154"/>
                    </a:lnTo>
                    <a:lnTo>
                      <a:pt x="200" y="144"/>
                    </a:lnTo>
                    <a:lnTo>
                      <a:pt x="196" y="134"/>
                    </a:lnTo>
                    <a:lnTo>
                      <a:pt x="192" y="126"/>
                    </a:lnTo>
                    <a:lnTo>
                      <a:pt x="186" y="120"/>
                    </a:lnTo>
                    <a:lnTo>
                      <a:pt x="180" y="114"/>
                    </a:lnTo>
                    <a:lnTo>
                      <a:pt x="172" y="110"/>
                    </a:lnTo>
                    <a:lnTo>
                      <a:pt x="162" y="106"/>
                    </a:lnTo>
                    <a:lnTo>
                      <a:pt x="154" y="106"/>
                    </a:lnTo>
                    <a:lnTo>
                      <a:pt x="154" y="106"/>
                    </a:lnTo>
                    <a:close/>
                  </a:path>
                </a:pathLst>
              </a:custGeom>
              <a:solidFill>
                <a:srgbClr val="1A86D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Freeform 9"/>
              <p:cNvSpPr>
                <a:spLocks/>
              </p:cNvSpPr>
              <p:nvPr/>
            </p:nvSpPr>
            <p:spPr bwMode="auto">
              <a:xfrm>
                <a:off x="5875176" y="3006268"/>
                <a:ext cx="190168" cy="102957"/>
              </a:xfrm>
              <a:custGeom>
                <a:avLst/>
                <a:gdLst>
                  <a:gd name="T0" fmla="*/ 262 w 314"/>
                  <a:gd name="T1" fmla="*/ 170 h 170"/>
                  <a:gd name="T2" fmla="*/ 262 w 314"/>
                  <a:gd name="T3" fmla="*/ 170 h 170"/>
                  <a:gd name="T4" fmla="*/ 254 w 314"/>
                  <a:gd name="T5" fmla="*/ 170 h 170"/>
                  <a:gd name="T6" fmla="*/ 246 w 314"/>
                  <a:gd name="T7" fmla="*/ 168 h 170"/>
                  <a:gd name="T8" fmla="*/ 36 w 314"/>
                  <a:gd name="T9" fmla="*/ 104 h 170"/>
                  <a:gd name="T10" fmla="*/ 36 w 314"/>
                  <a:gd name="T11" fmla="*/ 104 h 170"/>
                  <a:gd name="T12" fmla="*/ 26 w 314"/>
                  <a:gd name="T13" fmla="*/ 100 h 170"/>
                  <a:gd name="T14" fmla="*/ 18 w 314"/>
                  <a:gd name="T15" fmla="*/ 94 h 170"/>
                  <a:gd name="T16" fmla="*/ 10 w 314"/>
                  <a:gd name="T17" fmla="*/ 86 h 170"/>
                  <a:gd name="T18" fmla="*/ 6 w 314"/>
                  <a:gd name="T19" fmla="*/ 78 h 170"/>
                  <a:gd name="T20" fmla="*/ 2 w 314"/>
                  <a:gd name="T21" fmla="*/ 68 h 170"/>
                  <a:gd name="T22" fmla="*/ 0 w 314"/>
                  <a:gd name="T23" fmla="*/ 58 h 170"/>
                  <a:gd name="T24" fmla="*/ 0 w 314"/>
                  <a:gd name="T25" fmla="*/ 48 h 170"/>
                  <a:gd name="T26" fmla="*/ 2 w 314"/>
                  <a:gd name="T27" fmla="*/ 38 h 170"/>
                  <a:gd name="T28" fmla="*/ 2 w 314"/>
                  <a:gd name="T29" fmla="*/ 38 h 170"/>
                  <a:gd name="T30" fmla="*/ 6 w 314"/>
                  <a:gd name="T31" fmla="*/ 28 h 170"/>
                  <a:gd name="T32" fmla="*/ 12 w 314"/>
                  <a:gd name="T33" fmla="*/ 20 h 170"/>
                  <a:gd name="T34" fmla="*/ 18 w 314"/>
                  <a:gd name="T35" fmla="*/ 12 h 170"/>
                  <a:gd name="T36" fmla="*/ 28 w 314"/>
                  <a:gd name="T37" fmla="*/ 6 h 170"/>
                  <a:gd name="T38" fmla="*/ 36 w 314"/>
                  <a:gd name="T39" fmla="*/ 2 h 170"/>
                  <a:gd name="T40" fmla="*/ 46 w 314"/>
                  <a:gd name="T41" fmla="*/ 0 h 170"/>
                  <a:gd name="T42" fmla="*/ 56 w 314"/>
                  <a:gd name="T43" fmla="*/ 0 h 170"/>
                  <a:gd name="T44" fmla="*/ 68 w 314"/>
                  <a:gd name="T45" fmla="*/ 4 h 170"/>
                  <a:gd name="T46" fmla="*/ 278 w 314"/>
                  <a:gd name="T47" fmla="*/ 68 h 170"/>
                  <a:gd name="T48" fmla="*/ 278 w 314"/>
                  <a:gd name="T49" fmla="*/ 68 h 170"/>
                  <a:gd name="T50" fmla="*/ 286 w 314"/>
                  <a:gd name="T51" fmla="*/ 72 h 170"/>
                  <a:gd name="T52" fmla="*/ 296 w 314"/>
                  <a:gd name="T53" fmla="*/ 78 h 170"/>
                  <a:gd name="T54" fmla="*/ 302 w 314"/>
                  <a:gd name="T55" fmla="*/ 86 h 170"/>
                  <a:gd name="T56" fmla="*/ 308 w 314"/>
                  <a:gd name="T57" fmla="*/ 94 h 170"/>
                  <a:gd name="T58" fmla="*/ 312 w 314"/>
                  <a:gd name="T59" fmla="*/ 104 h 170"/>
                  <a:gd name="T60" fmla="*/ 314 w 314"/>
                  <a:gd name="T61" fmla="*/ 114 h 170"/>
                  <a:gd name="T62" fmla="*/ 314 w 314"/>
                  <a:gd name="T63" fmla="*/ 124 h 170"/>
                  <a:gd name="T64" fmla="*/ 312 w 314"/>
                  <a:gd name="T65" fmla="*/ 134 h 170"/>
                  <a:gd name="T66" fmla="*/ 312 w 314"/>
                  <a:gd name="T67" fmla="*/ 134 h 170"/>
                  <a:gd name="T68" fmla="*/ 308 w 314"/>
                  <a:gd name="T69" fmla="*/ 142 h 170"/>
                  <a:gd name="T70" fmla="*/ 304 w 314"/>
                  <a:gd name="T71" fmla="*/ 150 h 170"/>
                  <a:gd name="T72" fmla="*/ 298 w 314"/>
                  <a:gd name="T73" fmla="*/ 156 h 170"/>
                  <a:gd name="T74" fmla="*/ 292 w 314"/>
                  <a:gd name="T75" fmla="*/ 160 h 170"/>
                  <a:gd name="T76" fmla="*/ 286 w 314"/>
                  <a:gd name="T77" fmla="*/ 166 h 170"/>
                  <a:gd name="T78" fmla="*/ 278 w 314"/>
                  <a:gd name="T79" fmla="*/ 168 h 170"/>
                  <a:gd name="T80" fmla="*/ 270 w 314"/>
                  <a:gd name="T81" fmla="*/ 170 h 170"/>
                  <a:gd name="T82" fmla="*/ 262 w 314"/>
                  <a:gd name="T83" fmla="*/ 170 h 170"/>
                  <a:gd name="T84" fmla="*/ 262 w 314"/>
                  <a:gd name="T85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14" h="170">
                    <a:moveTo>
                      <a:pt x="262" y="170"/>
                    </a:moveTo>
                    <a:lnTo>
                      <a:pt x="262" y="170"/>
                    </a:lnTo>
                    <a:lnTo>
                      <a:pt x="254" y="170"/>
                    </a:lnTo>
                    <a:lnTo>
                      <a:pt x="246" y="168"/>
                    </a:lnTo>
                    <a:lnTo>
                      <a:pt x="36" y="104"/>
                    </a:lnTo>
                    <a:lnTo>
                      <a:pt x="36" y="104"/>
                    </a:lnTo>
                    <a:lnTo>
                      <a:pt x="26" y="100"/>
                    </a:lnTo>
                    <a:lnTo>
                      <a:pt x="18" y="94"/>
                    </a:lnTo>
                    <a:lnTo>
                      <a:pt x="10" y="86"/>
                    </a:lnTo>
                    <a:lnTo>
                      <a:pt x="6" y="78"/>
                    </a:lnTo>
                    <a:lnTo>
                      <a:pt x="2" y="68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6" y="28"/>
                    </a:lnTo>
                    <a:lnTo>
                      <a:pt x="12" y="20"/>
                    </a:lnTo>
                    <a:lnTo>
                      <a:pt x="18" y="12"/>
                    </a:lnTo>
                    <a:lnTo>
                      <a:pt x="28" y="6"/>
                    </a:lnTo>
                    <a:lnTo>
                      <a:pt x="36" y="2"/>
                    </a:lnTo>
                    <a:lnTo>
                      <a:pt x="46" y="0"/>
                    </a:lnTo>
                    <a:lnTo>
                      <a:pt x="56" y="0"/>
                    </a:lnTo>
                    <a:lnTo>
                      <a:pt x="68" y="4"/>
                    </a:lnTo>
                    <a:lnTo>
                      <a:pt x="278" y="68"/>
                    </a:lnTo>
                    <a:lnTo>
                      <a:pt x="278" y="68"/>
                    </a:lnTo>
                    <a:lnTo>
                      <a:pt x="286" y="72"/>
                    </a:lnTo>
                    <a:lnTo>
                      <a:pt x="296" y="78"/>
                    </a:lnTo>
                    <a:lnTo>
                      <a:pt x="302" y="86"/>
                    </a:lnTo>
                    <a:lnTo>
                      <a:pt x="308" y="94"/>
                    </a:lnTo>
                    <a:lnTo>
                      <a:pt x="312" y="104"/>
                    </a:lnTo>
                    <a:lnTo>
                      <a:pt x="314" y="114"/>
                    </a:lnTo>
                    <a:lnTo>
                      <a:pt x="314" y="124"/>
                    </a:lnTo>
                    <a:lnTo>
                      <a:pt x="312" y="134"/>
                    </a:lnTo>
                    <a:lnTo>
                      <a:pt x="312" y="134"/>
                    </a:lnTo>
                    <a:lnTo>
                      <a:pt x="308" y="142"/>
                    </a:lnTo>
                    <a:lnTo>
                      <a:pt x="304" y="150"/>
                    </a:lnTo>
                    <a:lnTo>
                      <a:pt x="298" y="156"/>
                    </a:lnTo>
                    <a:lnTo>
                      <a:pt x="292" y="160"/>
                    </a:lnTo>
                    <a:lnTo>
                      <a:pt x="286" y="166"/>
                    </a:lnTo>
                    <a:lnTo>
                      <a:pt x="278" y="168"/>
                    </a:lnTo>
                    <a:lnTo>
                      <a:pt x="270" y="170"/>
                    </a:lnTo>
                    <a:lnTo>
                      <a:pt x="262" y="170"/>
                    </a:lnTo>
                    <a:lnTo>
                      <a:pt x="262" y="170"/>
                    </a:lnTo>
                    <a:close/>
                  </a:path>
                </a:pathLst>
              </a:custGeom>
              <a:solidFill>
                <a:srgbClr val="1A86D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Freeform 10"/>
              <p:cNvSpPr>
                <a:spLocks/>
              </p:cNvSpPr>
              <p:nvPr/>
            </p:nvSpPr>
            <p:spPr bwMode="auto">
              <a:xfrm>
                <a:off x="6123485" y="2952972"/>
                <a:ext cx="202281" cy="156253"/>
              </a:xfrm>
              <a:custGeom>
                <a:avLst/>
                <a:gdLst>
                  <a:gd name="T0" fmla="*/ 52 w 334"/>
                  <a:gd name="T1" fmla="*/ 258 h 258"/>
                  <a:gd name="T2" fmla="*/ 52 w 334"/>
                  <a:gd name="T3" fmla="*/ 258 h 258"/>
                  <a:gd name="T4" fmla="*/ 40 w 334"/>
                  <a:gd name="T5" fmla="*/ 258 h 258"/>
                  <a:gd name="T6" fmla="*/ 28 w 334"/>
                  <a:gd name="T7" fmla="*/ 252 h 258"/>
                  <a:gd name="T8" fmla="*/ 16 w 334"/>
                  <a:gd name="T9" fmla="*/ 246 h 258"/>
                  <a:gd name="T10" fmla="*/ 8 w 334"/>
                  <a:gd name="T11" fmla="*/ 236 h 258"/>
                  <a:gd name="T12" fmla="*/ 8 w 334"/>
                  <a:gd name="T13" fmla="*/ 236 h 258"/>
                  <a:gd name="T14" fmla="*/ 4 w 334"/>
                  <a:gd name="T15" fmla="*/ 226 h 258"/>
                  <a:gd name="T16" fmla="*/ 0 w 334"/>
                  <a:gd name="T17" fmla="*/ 216 h 258"/>
                  <a:gd name="T18" fmla="*/ 0 w 334"/>
                  <a:gd name="T19" fmla="*/ 206 h 258"/>
                  <a:gd name="T20" fmla="*/ 0 w 334"/>
                  <a:gd name="T21" fmla="*/ 196 h 258"/>
                  <a:gd name="T22" fmla="*/ 4 w 334"/>
                  <a:gd name="T23" fmla="*/ 186 h 258"/>
                  <a:gd name="T24" fmla="*/ 8 w 334"/>
                  <a:gd name="T25" fmla="*/ 178 h 258"/>
                  <a:gd name="T26" fmla="*/ 14 w 334"/>
                  <a:gd name="T27" fmla="*/ 170 h 258"/>
                  <a:gd name="T28" fmla="*/ 22 w 334"/>
                  <a:gd name="T29" fmla="*/ 162 h 258"/>
                  <a:gd name="T30" fmla="*/ 252 w 334"/>
                  <a:gd name="T31" fmla="*/ 8 h 258"/>
                  <a:gd name="T32" fmla="*/ 252 w 334"/>
                  <a:gd name="T33" fmla="*/ 8 h 258"/>
                  <a:gd name="T34" fmla="*/ 262 w 334"/>
                  <a:gd name="T35" fmla="*/ 4 h 258"/>
                  <a:gd name="T36" fmla="*/ 272 w 334"/>
                  <a:gd name="T37" fmla="*/ 0 h 258"/>
                  <a:gd name="T38" fmla="*/ 282 w 334"/>
                  <a:gd name="T39" fmla="*/ 0 h 258"/>
                  <a:gd name="T40" fmla="*/ 292 w 334"/>
                  <a:gd name="T41" fmla="*/ 0 h 258"/>
                  <a:gd name="T42" fmla="*/ 302 w 334"/>
                  <a:gd name="T43" fmla="*/ 4 h 258"/>
                  <a:gd name="T44" fmla="*/ 310 w 334"/>
                  <a:gd name="T45" fmla="*/ 8 h 258"/>
                  <a:gd name="T46" fmla="*/ 318 w 334"/>
                  <a:gd name="T47" fmla="*/ 14 h 258"/>
                  <a:gd name="T48" fmla="*/ 326 w 334"/>
                  <a:gd name="T49" fmla="*/ 22 h 258"/>
                  <a:gd name="T50" fmla="*/ 326 w 334"/>
                  <a:gd name="T51" fmla="*/ 22 h 258"/>
                  <a:gd name="T52" fmla="*/ 330 w 334"/>
                  <a:gd name="T53" fmla="*/ 32 h 258"/>
                  <a:gd name="T54" fmla="*/ 334 w 334"/>
                  <a:gd name="T55" fmla="*/ 42 h 258"/>
                  <a:gd name="T56" fmla="*/ 334 w 334"/>
                  <a:gd name="T57" fmla="*/ 52 h 258"/>
                  <a:gd name="T58" fmla="*/ 334 w 334"/>
                  <a:gd name="T59" fmla="*/ 62 h 258"/>
                  <a:gd name="T60" fmla="*/ 330 w 334"/>
                  <a:gd name="T61" fmla="*/ 72 h 258"/>
                  <a:gd name="T62" fmla="*/ 326 w 334"/>
                  <a:gd name="T63" fmla="*/ 80 h 258"/>
                  <a:gd name="T64" fmla="*/ 320 w 334"/>
                  <a:gd name="T65" fmla="*/ 88 h 258"/>
                  <a:gd name="T66" fmla="*/ 312 w 334"/>
                  <a:gd name="T67" fmla="*/ 96 h 258"/>
                  <a:gd name="T68" fmla="*/ 82 w 334"/>
                  <a:gd name="T69" fmla="*/ 250 h 258"/>
                  <a:gd name="T70" fmla="*/ 82 w 334"/>
                  <a:gd name="T71" fmla="*/ 250 h 258"/>
                  <a:gd name="T72" fmla="*/ 74 w 334"/>
                  <a:gd name="T73" fmla="*/ 254 h 258"/>
                  <a:gd name="T74" fmla="*/ 66 w 334"/>
                  <a:gd name="T75" fmla="*/ 256 h 258"/>
                  <a:gd name="T76" fmla="*/ 52 w 334"/>
                  <a:gd name="T77" fmla="*/ 258 h 258"/>
                  <a:gd name="T78" fmla="*/ 52 w 334"/>
                  <a:gd name="T79" fmla="*/ 2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4" h="258">
                    <a:moveTo>
                      <a:pt x="52" y="258"/>
                    </a:moveTo>
                    <a:lnTo>
                      <a:pt x="52" y="258"/>
                    </a:lnTo>
                    <a:lnTo>
                      <a:pt x="40" y="258"/>
                    </a:lnTo>
                    <a:lnTo>
                      <a:pt x="28" y="252"/>
                    </a:lnTo>
                    <a:lnTo>
                      <a:pt x="16" y="246"/>
                    </a:lnTo>
                    <a:lnTo>
                      <a:pt x="8" y="236"/>
                    </a:lnTo>
                    <a:lnTo>
                      <a:pt x="8" y="236"/>
                    </a:lnTo>
                    <a:lnTo>
                      <a:pt x="4" y="226"/>
                    </a:lnTo>
                    <a:lnTo>
                      <a:pt x="0" y="216"/>
                    </a:lnTo>
                    <a:lnTo>
                      <a:pt x="0" y="206"/>
                    </a:lnTo>
                    <a:lnTo>
                      <a:pt x="0" y="196"/>
                    </a:lnTo>
                    <a:lnTo>
                      <a:pt x="4" y="186"/>
                    </a:lnTo>
                    <a:lnTo>
                      <a:pt x="8" y="178"/>
                    </a:lnTo>
                    <a:lnTo>
                      <a:pt x="14" y="170"/>
                    </a:lnTo>
                    <a:lnTo>
                      <a:pt x="22" y="162"/>
                    </a:lnTo>
                    <a:lnTo>
                      <a:pt x="252" y="8"/>
                    </a:lnTo>
                    <a:lnTo>
                      <a:pt x="252" y="8"/>
                    </a:lnTo>
                    <a:lnTo>
                      <a:pt x="262" y="4"/>
                    </a:lnTo>
                    <a:lnTo>
                      <a:pt x="272" y="0"/>
                    </a:lnTo>
                    <a:lnTo>
                      <a:pt x="282" y="0"/>
                    </a:lnTo>
                    <a:lnTo>
                      <a:pt x="292" y="0"/>
                    </a:lnTo>
                    <a:lnTo>
                      <a:pt x="302" y="4"/>
                    </a:lnTo>
                    <a:lnTo>
                      <a:pt x="310" y="8"/>
                    </a:lnTo>
                    <a:lnTo>
                      <a:pt x="318" y="14"/>
                    </a:lnTo>
                    <a:lnTo>
                      <a:pt x="326" y="22"/>
                    </a:lnTo>
                    <a:lnTo>
                      <a:pt x="326" y="22"/>
                    </a:lnTo>
                    <a:lnTo>
                      <a:pt x="330" y="32"/>
                    </a:lnTo>
                    <a:lnTo>
                      <a:pt x="334" y="42"/>
                    </a:lnTo>
                    <a:lnTo>
                      <a:pt x="334" y="52"/>
                    </a:lnTo>
                    <a:lnTo>
                      <a:pt x="334" y="62"/>
                    </a:lnTo>
                    <a:lnTo>
                      <a:pt x="330" y="72"/>
                    </a:lnTo>
                    <a:lnTo>
                      <a:pt x="326" y="80"/>
                    </a:lnTo>
                    <a:lnTo>
                      <a:pt x="320" y="88"/>
                    </a:lnTo>
                    <a:lnTo>
                      <a:pt x="312" y="96"/>
                    </a:lnTo>
                    <a:lnTo>
                      <a:pt x="82" y="250"/>
                    </a:lnTo>
                    <a:lnTo>
                      <a:pt x="82" y="250"/>
                    </a:lnTo>
                    <a:lnTo>
                      <a:pt x="74" y="254"/>
                    </a:lnTo>
                    <a:lnTo>
                      <a:pt x="66" y="256"/>
                    </a:lnTo>
                    <a:lnTo>
                      <a:pt x="52" y="258"/>
                    </a:lnTo>
                    <a:lnTo>
                      <a:pt x="52" y="258"/>
                    </a:lnTo>
                    <a:close/>
                  </a:path>
                </a:pathLst>
              </a:custGeom>
              <a:solidFill>
                <a:srgbClr val="1A86D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Freeform 11"/>
              <p:cNvSpPr>
                <a:spLocks/>
              </p:cNvSpPr>
              <p:nvPr/>
            </p:nvSpPr>
            <p:spPr bwMode="auto">
              <a:xfrm>
                <a:off x="5628079" y="3026859"/>
                <a:ext cx="208337" cy="180478"/>
              </a:xfrm>
              <a:custGeom>
                <a:avLst/>
                <a:gdLst>
                  <a:gd name="T0" fmla="*/ 52 w 344"/>
                  <a:gd name="T1" fmla="*/ 298 h 298"/>
                  <a:gd name="T2" fmla="*/ 52 w 344"/>
                  <a:gd name="T3" fmla="*/ 298 h 298"/>
                  <a:gd name="T4" fmla="*/ 42 w 344"/>
                  <a:gd name="T5" fmla="*/ 298 h 298"/>
                  <a:gd name="T6" fmla="*/ 30 w 344"/>
                  <a:gd name="T7" fmla="*/ 294 h 298"/>
                  <a:gd name="T8" fmla="*/ 20 w 344"/>
                  <a:gd name="T9" fmla="*/ 288 h 298"/>
                  <a:gd name="T10" fmla="*/ 12 w 344"/>
                  <a:gd name="T11" fmla="*/ 278 h 298"/>
                  <a:gd name="T12" fmla="*/ 12 w 344"/>
                  <a:gd name="T13" fmla="*/ 278 h 298"/>
                  <a:gd name="T14" fmla="*/ 6 w 344"/>
                  <a:gd name="T15" fmla="*/ 270 h 298"/>
                  <a:gd name="T16" fmla="*/ 2 w 344"/>
                  <a:gd name="T17" fmla="*/ 260 h 298"/>
                  <a:gd name="T18" fmla="*/ 0 w 344"/>
                  <a:gd name="T19" fmla="*/ 250 h 298"/>
                  <a:gd name="T20" fmla="*/ 0 w 344"/>
                  <a:gd name="T21" fmla="*/ 240 h 298"/>
                  <a:gd name="T22" fmla="*/ 2 w 344"/>
                  <a:gd name="T23" fmla="*/ 230 h 298"/>
                  <a:gd name="T24" fmla="*/ 6 w 344"/>
                  <a:gd name="T25" fmla="*/ 220 h 298"/>
                  <a:gd name="T26" fmla="*/ 12 w 344"/>
                  <a:gd name="T27" fmla="*/ 212 h 298"/>
                  <a:gd name="T28" fmla="*/ 20 w 344"/>
                  <a:gd name="T29" fmla="*/ 204 h 298"/>
                  <a:gd name="T30" fmla="*/ 260 w 344"/>
                  <a:gd name="T31" fmla="*/ 10 h 298"/>
                  <a:gd name="T32" fmla="*/ 260 w 344"/>
                  <a:gd name="T33" fmla="*/ 10 h 298"/>
                  <a:gd name="T34" fmla="*/ 268 w 344"/>
                  <a:gd name="T35" fmla="*/ 6 h 298"/>
                  <a:gd name="T36" fmla="*/ 278 w 344"/>
                  <a:gd name="T37" fmla="*/ 2 h 298"/>
                  <a:gd name="T38" fmla="*/ 288 w 344"/>
                  <a:gd name="T39" fmla="*/ 0 h 298"/>
                  <a:gd name="T40" fmla="*/ 298 w 344"/>
                  <a:gd name="T41" fmla="*/ 0 h 298"/>
                  <a:gd name="T42" fmla="*/ 308 w 344"/>
                  <a:gd name="T43" fmla="*/ 2 h 298"/>
                  <a:gd name="T44" fmla="*/ 318 w 344"/>
                  <a:gd name="T45" fmla="*/ 6 h 298"/>
                  <a:gd name="T46" fmla="*/ 326 w 344"/>
                  <a:gd name="T47" fmla="*/ 12 h 298"/>
                  <a:gd name="T48" fmla="*/ 334 w 344"/>
                  <a:gd name="T49" fmla="*/ 18 h 298"/>
                  <a:gd name="T50" fmla="*/ 334 w 344"/>
                  <a:gd name="T51" fmla="*/ 18 h 298"/>
                  <a:gd name="T52" fmla="*/ 340 w 344"/>
                  <a:gd name="T53" fmla="*/ 28 h 298"/>
                  <a:gd name="T54" fmla="*/ 344 w 344"/>
                  <a:gd name="T55" fmla="*/ 38 h 298"/>
                  <a:gd name="T56" fmla="*/ 344 w 344"/>
                  <a:gd name="T57" fmla="*/ 48 h 298"/>
                  <a:gd name="T58" fmla="*/ 344 w 344"/>
                  <a:gd name="T59" fmla="*/ 58 h 298"/>
                  <a:gd name="T60" fmla="*/ 342 w 344"/>
                  <a:gd name="T61" fmla="*/ 68 h 298"/>
                  <a:gd name="T62" fmla="*/ 338 w 344"/>
                  <a:gd name="T63" fmla="*/ 76 h 298"/>
                  <a:gd name="T64" fmla="*/ 334 w 344"/>
                  <a:gd name="T65" fmla="*/ 86 h 298"/>
                  <a:gd name="T66" fmla="*/ 326 w 344"/>
                  <a:gd name="T67" fmla="*/ 92 h 298"/>
                  <a:gd name="T68" fmla="*/ 86 w 344"/>
                  <a:gd name="T69" fmla="*/ 286 h 298"/>
                  <a:gd name="T70" fmla="*/ 86 w 344"/>
                  <a:gd name="T71" fmla="*/ 286 h 298"/>
                  <a:gd name="T72" fmla="*/ 78 w 344"/>
                  <a:gd name="T73" fmla="*/ 292 h 298"/>
                  <a:gd name="T74" fmla="*/ 70 w 344"/>
                  <a:gd name="T75" fmla="*/ 296 h 298"/>
                  <a:gd name="T76" fmla="*/ 62 w 344"/>
                  <a:gd name="T77" fmla="*/ 298 h 298"/>
                  <a:gd name="T78" fmla="*/ 52 w 344"/>
                  <a:gd name="T79" fmla="*/ 298 h 298"/>
                  <a:gd name="T80" fmla="*/ 52 w 344"/>
                  <a:gd name="T81" fmla="*/ 298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4" h="298">
                    <a:moveTo>
                      <a:pt x="52" y="298"/>
                    </a:moveTo>
                    <a:lnTo>
                      <a:pt x="52" y="298"/>
                    </a:lnTo>
                    <a:lnTo>
                      <a:pt x="42" y="298"/>
                    </a:lnTo>
                    <a:lnTo>
                      <a:pt x="30" y="294"/>
                    </a:lnTo>
                    <a:lnTo>
                      <a:pt x="20" y="28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6" y="270"/>
                    </a:lnTo>
                    <a:lnTo>
                      <a:pt x="2" y="260"/>
                    </a:lnTo>
                    <a:lnTo>
                      <a:pt x="0" y="250"/>
                    </a:lnTo>
                    <a:lnTo>
                      <a:pt x="0" y="240"/>
                    </a:lnTo>
                    <a:lnTo>
                      <a:pt x="2" y="230"/>
                    </a:lnTo>
                    <a:lnTo>
                      <a:pt x="6" y="220"/>
                    </a:lnTo>
                    <a:lnTo>
                      <a:pt x="12" y="212"/>
                    </a:lnTo>
                    <a:lnTo>
                      <a:pt x="20" y="204"/>
                    </a:lnTo>
                    <a:lnTo>
                      <a:pt x="260" y="10"/>
                    </a:lnTo>
                    <a:lnTo>
                      <a:pt x="260" y="10"/>
                    </a:lnTo>
                    <a:lnTo>
                      <a:pt x="268" y="6"/>
                    </a:lnTo>
                    <a:lnTo>
                      <a:pt x="278" y="2"/>
                    </a:lnTo>
                    <a:lnTo>
                      <a:pt x="288" y="0"/>
                    </a:lnTo>
                    <a:lnTo>
                      <a:pt x="298" y="0"/>
                    </a:lnTo>
                    <a:lnTo>
                      <a:pt x="308" y="2"/>
                    </a:lnTo>
                    <a:lnTo>
                      <a:pt x="318" y="6"/>
                    </a:lnTo>
                    <a:lnTo>
                      <a:pt x="326" y="12"/>
                    </a:lnTo>
                    <a:lnTo>
                      <a:pt x="334" y="18"/>
                    </a:lnTo>
                    <a:lnTo>
                      <a:pt x="334" y="18"/>
                    </a:lnTo>
                    <a:lnTo>
                      <a:pt x="340" y="28"/>
                    </a:lnTo>
                    <a:lnTo>
                      <a:pt x="344" y="38"/>
                    </a:lnTo>
                    <a:lnTo>
                      <a:pt x="344" y="48"/>
                    </a:lnTo>
                    <a:lnTo>
                      <a:pt x="344" y="58"/>
                    </a:lnTo>
                    <a:lnTo>
                      <a:pt x="342" y="68"/>
                    </a:lnTo>
                    <a:lnTo>
                      <a:pt x="338" y="76"/>
                    </a:lnTo>
                    <a:lnTo>
                      <a:pt x="334" y="86"/>
                    </a:lnTo>
                    <a:lnTo>
                      <a:pt x="326" y="92"/>
                    </a:lnTo>
                    <a:lnTo>
                      <a:pt x="86" y="286"/>
                    </a:lnTo>
                    <a:lnTo>
                      <a:pt x="86" y="286"/>
                    </a:lnTo>
                    <a:lnTo>
                      <a:pt x="78" y="292"/>
                    </a:lnTo>
                    <a:lnTo>
                      <a:pt x="70" y="296"/>
                    </a:lnTo>
                    <a:lnTo>
                      <a:pt x="62" y="298"/>
                    </a:lnTo>
                    <a:lnTo>
                      <a:pt x="52" y="298"/>
                    </a:lnTo>
                    <a:lnTo>
                      <a:pt x="52" y="298"/>
                    </a:lnTo>
                    <a:close/>
                  </a:path>
                </a:pathLst>
              </a:custGeom>
              <a:solidFill>
                <a:srgbClr val="1A86DB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32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36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5413104" y="2598477"/>
                <a:ext cx="1326042" cy="1326043"/>
              </a:xfrm>
              <a:prstGeom prst="ellipse">
                <a:avLst/>
              </a:prstGeom>
              <a:noFill/>
              <a:ln w="57150" cap="flat" cmpd="sng" algn="ctr">
                <a:solidFill>
                  <a:srgbClr val="1A86DB"/>
                </a:solidFill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50846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48" b="0" i="0" u="none" strike="noStrike" kern="0" cap="none" spc="0" normalizeH="0" baseline="0" noProof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26" name="Group 25"/>
          <p:cNvGrpSpPr/>
          <p:nvPr userDrawn="1"/>
        </p:nvGrpSpPr>
        <p:grpSpPr>
          <a:xfrm rot="16200000">
            <a:off x="2740442" y="3859666"/>
            <a:ext cx="186070" cy="5666952"/>
            <a:chOff x="9312007" y="34787"/>
            <a:chExt cx="1212906" cy="3143923"/>
          </a:xfrm>
        </p:grpSpPr>
        <p:sp>
          <p:nvSpPr>
            <p:cNvPr id="27" name="Bent Arrow 26"/>
            <p:cNvSpPr/>
            <p:nvPr/>
          </p:nvSpPr>
          <p:spPr bwMode="auto">
            <a:xfrm flipH="1">
              <a:off x="9832459" y="1745357"/>
              <a:ext cx="692454" cy="1433353"/>
            </a:xfrm>
            <a:prstGeom prst="bentArrow">
              <a:avLst>
                <a:gd name="adj1" fmla="val 25000"/>
                <a:gd name="adj2" fmla="val 0"/>
                <a:gd name="adj3" fmla="val 25000"/>
                <a:gd name="adj4" fmla="val 75000"/>
              </a:avLst>
            </a:prstGeom>
            <a:solidFill>
              <a:schemeClr val="accent1"/>
            </a:solidFill>
            <a:ln w="38100">
              <a:solidFill>
                <a:srgbClr val="1A86DB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084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8" name="Bent Arrow 27"/>
            <p:cNvSpPr/>
            <p:nvPr/>
          </p:nvSpPr>
          <p:spPr bwMode="auto">
            <a:xfrm rot="10800000" flipH="1">
              <a:off x="9312007" y="34787"/>
              <a:ext cx="805099" cy="1711160"/>
            </a:xfrm>
            <a:prstGeom prst="bentArrow">
              <a:avLst>
                <a:gd name="adj1" fmla="val 25000"/>
                <a:gd name="adj2" fmla="val 0"/>
                <a:gd name="adj3" fmla="val 25000"/>
                <a:gd name="adj4" fmla="val 52871"/>
              </a:avLst>
            </a:prstGeom>
            <a:solidFill>
              <a:schemeClr val="accent1"/>
            </a:solidFill>
            <a:ln w="38100">
              <a:solidFill>
                <a:srgbClr val="1A86DB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084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48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9" name="Bent Arrow 28"/>
          <p:cNvSpPr/>
          <p:nvPr userDrawn="1"/>
        </p:nvSpPr>
        <p:spPr bwMode="auto">
          <a:xfrm>
            <a:off x="5800305" y="6820878"/>
            <a:ext cx="3896736" cy="166767"/>
          </a:xfrm>
          <a:prstGeom prst="bentArrow">
            <a:avLst>
              <a:gd name="adj1" fmla="val 25000"/>
              <a:gd name="adj2" fmla="val 0"/>
              <a:gd name="adj3" fmla="val 25000"/>
              <a:gd name="adj4" fmla="val 100000"/>
            </a:avLst>
          </a:prstGeom>
          <a:solidFill>
            <a:schemeClr val="accent1"/>
          </a:solidFill>
          <a:ln w="38100">
            <a:solidFill>
              <a:srgbClr val="1A86DB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084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Bent Arrow 39"/>
          <p:cNvSpPr/>
          <p:nvPr userDrawn="1"/>
        </p:nvSpPr>
        <p:spPr bwMode="auto">
          <a:xfrm rot="10800000" flipH="1">
            <a:off x="2090781" y="5824227"/>
            <a:ext cx="8001150" cy="772911"/>
          </a:xfrm>
          <a:prstGeom prst="bentArrow">
            <a:avLst>
              <a:gd name="adj1" fmla="val 25000"/>
              <a:gd name="adj2" fmla="val 0"/>
              <a:gd name="adj3" fmla="val 25000"/>
              <a:gd name="adj4" fmla="val 20518"/>
            </a:avLst>
          </a:prstGeom>
          <a:solidFill>
            <a:schemeClr val="accent1"/>
          </a:solidFill>
          <a:ln w="38100">
            <a:solidFill>
              <a:srgbClr val="1A86DB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084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4" name="Bent Arrow 43"/>
          <p:cNvSpPr/>
          <p:nvPr userDrawn="1"/>
        </p:nvSpPr>
        <p:spPr bwMode="auto">
          <a:xfrm rot="10800000">
            <a:off x="11449451" y="6428115"/>
            <a:ext cx="723540" cy="271351"/>
          </a:xfrm>
          <a:prstGeom prst="bentArrow">
            <a:avLst>
              <a:gd name="adj1" fmla="val 25000"/>
              <a:gd name="adj2" fmla="val 0"/>
              <a:gd name="adj3" fmla="val 25000"/>
              <a:gd name="adj4" fmla="val 100000"/>
            </a:avLst>
          </a:prstGeom>
          <a:solidFill>
            <a:schemeClr val="accent1"/>
          </a:solidFill>
          <a:ln w="38100">
            <a:solidFill>
              <a:srgbClr val="1A86DB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084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3" name="Rectangle 42"/>
          <p:cNvSpPr/>
          <p:nvPr userDrawn="1"/>
        </p:nvSpPr>
        <p:spPr bwMode="auto">
          <a:xfrm>
            <a:off x="0" y="5482956"/>
            <a:ext cx="12436475" cy="97641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47" tIns="46623" rIns="93247" bIns="466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0846" fontAlgn="base">
              <a:spcBef>
                <a:spcPct val="0"/>
              </a:spcBef>
              <a:spcAft>
                <a:spcPct val="0"/>
              </a:spcAft>
            </a:pPr>
            <a:endParaRPr lang="en-US" sz="2448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5" name="Bent Arrow 44"/>
          <p:cNvSpPr/>
          <p:nvPr userDrawn="1"/>
        </p:nvSpPr>
        <p:spPr bwMode="auto">
          <a:xfrm rot="16200000">
            <a:off x="11768145" y="6741744"/>
            <a:ext cx="332072" cy="271390"/>
          </a:xfrm>
          <a:prstGeom prst="bentArrow">
            <a:avLst>
              <a:gd name="adj1" fmla="val 25000"/>
              <a:gd name="adj2" fmla="val 0"/>
              <a:gd name="adj3" fmla="val 25000"/>
              <a:gd name="adj4" fmla="val 15819"/>
            </a:avLst>
          </a:prstGeom>
          <a:solidFill>
            <a:schemeClr val="accent1"/>
          </a:solidFill>
          <a:ln w="38100">
            <a:solidFill>
              <a:srgbClr val="1A86DB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5084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48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6" name="Freeform 15"/>
          <p:cNvSpPr>
            <a:spLocks noEditPoints="1"/>
          </p:cNvSpPr>
          <p:nvPr userDrawn="1"/>
        </p:nvSpPr>
        <p:spPr bwMode="auto">
          <a:xfrm>
            <a:off x="4477246" y="6731768"/>
            <a:ext cx="123999" cy="123981"/>
          </a:xfrm>
          <a:custGeom>
            <a:avLst/>
            <a:gdLst>
              <a:gd name="T0" fmla="*/ 172 w 344"/>
              <a:gd name="T1" fmla="*/ 344 h 344"/>
              <a:gd name="T2" fmla="*/ 172 w 344"/>
              <a:gd name="T3" fmla="*/ 344 h 344"/>
              <a:gd name="T4" fmla="*/ 142 w 344"/>
              <a:gd name="T5" fmla="*/ 334 h 344"/>
              <a:gd name="T6" fmla="*/ 124 w 344"/>
              <a:gd name="T7" fmla="*/ 312 h 344"/>
              <a:gd name="T8" fmla="*/ 118 w 344"/>
              <a:gd name="T9" fmla="*/ 300 h 344"/>
              <a:gd name="T10" fmla="*/ 102 w 344"/>
              <a:gd name="T11" fmla="*/ 278 h 344"/>
              <a:gd name="T12" fmla="*/ 72 w 344"/>
              <a:gd name="T13" fmla="*/ 248 h 344"/>
              <a:gd name="T14" fmla="*/ 28 w 344"/>
              <a:gd name="T15" fmla="*/ 218 h 344"/>
              <a:gd name="T16" fmla="*/ 16 w 344"/>
              <a:gd name="T17" fmla="*/ 210 h 344"/>
              <a:gd name="T18" fmla="*/ 2 w 344"/>
              <a:gd name="T19" fmla="*/ 186 h 344"/>
              <a:gd name="T20" fmla="*/ 0 w 344"/>
              <a:gd name="T21" fmla="*/ 172 h 344"/>
              <a:gd name="T22" fmla="*/ 8 w 344"/>
              <a:gd name="T23" fmla="*/ 144 h 344"/>
              <a:gd name="T24" fmla="*/ 30 w 344"/>
              <a:gd name="T25" fmla="*/ 124 h 344"/>
              <a:gd name="T26" fmla="*/ 54 w 344"/>
              <a:gd name="T27" fmla="*/ 112 h 344"/>
              <a:gd name="T28" fmla="*/ 90 w 344"/>
              <a:gd name="T29" fmla="*/ 82 h 344"/>
              <a:gd name="T30" fmla="*/ 112 w 344"/>
              <a:gd name="T31" fmla="*/ 54 h 344"/>
              <a:gd name="T32" fmla="*/ 124 w 344"/>
              <a:gd name="T33" fmla="*/ 34 h 344"/>
              <a:gd name="T34" fmla="*/ 126 w 344"/>
              <a:gd name="T35" fmla="*/ 26 h 344"/>
              <a:gd name="T36" fmla="*/ 142 w 344"/>
              <a:gd name="T37" fmla="*/ 10 h 344"/>
              <a:gd name="T38" fmla="*/ 164 w 344"/>
              <a:gd name="T39" fmla="*/ 2 h 344"/>
              <a:gd name="T40" fmla="*/ 172 w 344"/>
              <a:gd name="T41" fmla="*/ 0 h 344"/>
              <a:gd name="T42" fmla="*/ 172 w 344"/>
              <a:gd name="T43" fmla="*/ 0 h 344"/>
              <a:gd name="T44" fmla="*/ 188 w 344"/>
              <a:gd name="T45" fmla="*/ 2 h 344"/>
              <a:gd name="T46" fmla="*/ 214 w 344"/>
              <a:gd name="T47" fmla="*/ 20 h 344"/>
              <a:gd name="T48" fmla="*/ 222 w 344"/>
              <a:gd name="T49" fmla="*/ 34 h 344"/>
              <a:gd name="T50" fmla="*/ 226 w 344"/>
              <a:gd name="T51" fmla="*/ 44 h 344"/>
              <a:gd name="T52" fmla="*/ 242 w 344"/>
              <a:gd name="T53" fmla="*/ 68 h 344"/>
              <a:gd name="T54" fmla="*/ 270 w 344"/>
              <a:gd name="T55" fmla="*/ 96 h 344"/>
              <a:gd name="T56" fmla="*/ 314 w 344"/>
              <a:gd name="T57" fmla="*/ 124 h 344"/>
              <a:gd name="T58" fmla="*/ 328 w 344"/>
              <a:gd name="T59" fmla="*/ 134 h 344"/>
              <a:gd name="T60" fmla="*/ 342 w 344"/>
              <a:gd name="T61" fmla="*/ 160 h 344"/>
              <a:gd name="T62" fmla="*/ 344 w 344"/>
              <a:gd name="T63" fmla="*/ 176 h 344"/>
              <a:gd name="T64" fmla="*/ 340 w 344"/>
              <a:gd name="T65" fmla="*/ 190 h 344"/>
              <a:gd name="T66" fmla="*/ 322 w 344"/>
              <a:gd name="T67" fmla="*/ 214 h 344"/>
              <a:gd name="T68" fmla="*/ 308 w 344"/>
              <a:gd name="T69" fmla="*/ 222 h 344"/>
              <a:gd name="T70" fmla="*/ 276 w 344"/>
              <a:gd name="T71" fmla="*/ 240 h 344"/>
              <a:gd name="T72" fmla="*/ 250 w 344"/>
              <a:gd name="T73" fmla="*/ 266 h 344"/>
              <a:gd name="T74" fmla="*/ 232 w 344"/>
              <a:gd name="T75" fmla="*/ 292 h 344"/>
              <a:gd name="T76" fmla="*/ 220 w 344"/>
              <a:gd name="T77" fmla="*/ 312 h 344"/>
              <a:gd name="T78" fmla="*/ 200 w 344"/>
              <a:gd name="T79" fmla="*/ 336 h 344"/>
              <a:gd name="T80" fmla="*/ 172 w 344"/>
              <a:gd name="T81" fmla="*/ 344 h 344"/>
              <a:gd name="T82" fmla="*/ 146 w 344"/>
              <a:gd name="T83" fmla="*/ 172 h 344"/>
              <a:gd name="T84" fmla="*/ 170 w 344"/>
              <a:gd name="T85" fmla="*/ 196 h 344"/>
              <a:gd name="T86" fmla="*/ 196 w 344"/>
              <a:gd name="T87" fmla="*/ 170 h 344"/>
              <a:gd name="T88" fmla="*/ 172 w 344"/>
              <a:gd name="T89" fmla="*/ 148 h 344"/>
              <a:gd name="T90" fmla="*/ 146 w 344"/>
              <a:gd name="T91" fmla="*/ 172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44" h="344">
                <a:moveTo>
                  <a:pt x="172" y="344"/>
                </a:moveTo>
                <a:lnTo>
                  <a:pt x="172" y="344"/>
                </a:lnTo>
                <a:lnTo>
                  <a:pt x="172" y="344"/>
                </a:lnTo>
                <a:lnTo>
                  <a:pt x="172" y="344"/>
                </a:lnTo>
                <a:lnTo>
                  <a:pt x="156" y="342"/>
                </a:lnTo>
                <a:lnTo>
                  <a:pt x="142" y="334"/>
                </a:lnTo>
                <a:lnTo>
                  <a:pt x="132" y="324"/>
                </a:lnTo>
                <a:lnTo>
                  <a:pt x="124" y="312"/>
                </a:lnTo>
                <a:lnTo>
                  <a:pt x="124" y="312"/>
                </a:lnTo>
                <a:lnTo>
                  <a:pt x="118" y="300"/>
                </a:lnTo>
                <a:lnTo>
                  <a:pt x="112" y="290"/>
                </a:lnTo>
                <a:lnTo>
                  <a:pt x="102" y="278"/>
                </a:lnTo>
                <a:lnTo>
                  <a:pt x="90" y="264"/>
                </a:lnTo>
                <a:lnTo>
                  <a:pt x="72" y="248"/>
                </a:lnTo>
                <a:lnTo>
                  <a:pt x="52" y="232"/>
                </a:lnTo>
                <a:lnTo>
                  <a:pt x="28" y="218"/>
                </a:lnTo>
                <a:lnTo>
                  <a:pt x="28" y="218"/>
                </a:lnTo>
                <a:lnTo>
                  <a:pt x="16" y="210"/>
                </a:lnTo>
                <a:lnTo>
                  <a:pt x="8" y="198"/>
                </a:lnTo>
                <a:lnTo>
                  <a:pt x="2" y="186"/>
                </a:lnTo>
                <a:lnTo>
                  <a:pt x="0" y="172"/>
                </a:lnTo>
                <a:lnTo>
                  <a:pt x="0" y="172"/>
                </a:lnTo>
                <a:lnTo>
                  <a:pt x="2" y="156"/>
                </a:lnTo>
                <a:lnTo>
                  <a:pt x="8" y="144"/>
                </a:lnTo>
                <a:lnTo>
                  <a:pt x="18" y="132"/>
                </a:lnTo>
                <a:lnTo>
                  <a:pt x="30" y="124"/>
                </a:lnTo>
                <a:lnTo>
                  <a:pt x="30" y="124"/>
                </a:lnTo>
                <a:lnTo>
                  <a:pt x="54" y="112"/>
                </a:lnTo>
                <a:lnTo>
                  <a:pt x="74" y="96"/>
                </a:lnTo>
                <a:lnTo>
                  <a:pt x="90" y="82"/>
                </a:lnTo>
                <a:lnTo>
                  <a:pt x="102" y="68"/>
                </a:lnTo>
                <a:lnTo>
                  <a:pt x="112" y="54"/>
                </a:lnTo>
                <a:lnTo>
                  <a:pt x="118" y="44"/>
                </a:lnTo>
                <a:lnTo>
                  <a:pt x="124" y="34"/>
                </a:lnTo>
                <a:lnTo>
                  <a:pt x="124" y="34"/>
                </a:lnTo>
                <a:lnTo>
                  <a:pt x="126" y="26"/>
                </a:lnTo>
                <a:lnTo>
                  <a:pt x="130" y="20"/>
                </a:lnTo>
                <a:lnTo>
                  <a:pt x="142" y="10"/>
                </a:lnTo>
                <a:lnTo>
                  <a:pt x="156" y="2"/>
                </a:lnTo>
                <a:lnTo>
                  <a:pt x="164" y="2"/>
                </a:lnTo>
                <a:lnTo>
                  <a:pt x="172" y="0"/>
                </a:lnTo>
                <a:lnTo>
                  <a:pt x="172" y="0"/>
                </a:lnTo>
                <a:lnTo>
                  <a:pt x="172" y="0"/>
                </a:lnTo>
                <a:lnTo>
                  <a:pt x="172" y="0"/>
                </a:lnTo>
                <a:lnTo>
                  <a:pt x="180" y="2"/>
                </a:lnTo>
                <a:lnTo>
                  <a:pt x="188" y="2"/>
                </a:lnTo>
                <a:lnTo>
                  <a:pt x="202" y="10"/>
                </a:lnTo>
                <a:lnTo>
                  <a:pt x="214" y="20"/>
                </a:lnTo>
                <a:lnTo>
                  <a:pt x="218" y="28"/>
                </a:lnTo>
                <a:lnTo>
                  <a:pt x="222" y="34"/>
                </a:lnTo>
                <a:lnTo>
                  <a:pt x="222" y="34"/>
                </a:lnTo>
                <a:lnTo>
                  <a:pt x="226" y="44"/>
                </a:lnTo>
                <a:lnTo>
                  <a:pt x="232" y="56"/>
                </a:lnTo>
                <a:lnTo>
                  <a:pt x="242" y="68"/>
                </a:lnTo>
                <a:lnTo>
                  <a:pt x="254" y="82"/>
                </a:lnTo>
                <a:lnTo>
                  <a:pt x="270" y="96"/>
                </a:lnTo>
                <a:lnTo>
                  <a:pt x="290" y="112"/>
                </a:lnTo>
                <a:lnTo>
                  <a:pt x="314" y="124"/>
                </a:lnTo>
                <a:lnTo>
                  <a:pt x="314" y="124"/>
                </a:lnTo>
                <a:lnTo>
                  <a:pt x="328" y="134"/>
                </a:lnTo>
                <a:lnTo>
                  <a:pt x="336" y="146"/>
                </a:lnTo>
                <a:lnTo>
                  <a:pt x="342" y="160"/>
                </a:lnTo>
                <a:lnTo>
                  <a:pt x="344" y="176"/>
                </a:lnTo>
                <a:lnTo>
                  <a:pt x="344" y="176"/>
                </a:lnTo>
                <a:lnTo>
                  <a:pt x="342" y="184"/>
                </a:lnTo>
                <a:lnTo>
                  <a:pt x="340" y="190"/>
                </a:lnTo>
                <a:lnTo>
                  <a:pt x="334" y="204"/>
                </a:lnTo>
                <a:lnTo>
                  <a:pt x="322" y="214"/>
                </a:lnTo>
                <a:lnTo>
                  <a:pt x="308" y="222"/>
                </a:lnTo>
                <a:lnTo>
                  <a:pt x="308" y="222"/>
                </a:lnTo>
                <a:lnTo>
                  <a:pt x="292" y="230"/>
                </a:lnTo>
                <a:lnTo>
                  <a:pt x="276" y="240"/>
                </a:lnTo>
                <a:lnTo>
                  <a:pt x="262" y="252"/>
                </a:lnTo>
                <a:lnTo>
                  <a:pt x="250" y="266"/>
                </a:lnTo>
                <a:lnTo>
                  <a:pt x="240" y="278"/>
                </a:lnTo>
                <a:lnTo>
                  <a:pt x="232" y="292"/>
                </a:lnTo>
                <a:lnTo>
                  <a:pt x="220" y="312"/>
                </a:lnTo>
                <a:lnTo>
                  <a:pt x="220" y="312"/>
                </a:lnTo>
                <a:lnTo>
                  <a:pt x="212" y="326"/>
                </a:lnTo>
                <a:lnTo>
                  <a:pt x="200" y="336"/>
                </a:lnTo>
                <a:lnTo>
                  <a:pt x="188" y="342"/>
                </a:lnTo>
                <a:lnTo>
                  <a:pt x="172" y="344"/>
                </a:lnTo>
                <a:lnTo>
                  <a:pt x="172" y="344"/>
                </a:lnTo>
                <a:close/>
                <a:moveTo>
                  <a:pt x="146" y="172"/>
                </a:moveTo>
                <a:lnTo>
                  <a:pt x="146" y="172"/>
                </a:lnTo>
                <a:lnTo>
                  <a:pt x="170" y="196"/>
                </a:lnTo>
                <a:lnTo>
                  <a:pt x="170" y="196"/>
                </a:lnTo>
                <a:lnTo>
                  <a:pt x="196" y="170"/>
                </a:lnTo>
                <a:lnTo>
                  <a:pt x="196" y="170"/>
                </a:lnTo>
                <a:lnTo>
                  <a:pt x="172" y="148"/>
                </a:lnTo>
                <a:lnTo>
                  <a:pt x="172" y="148"/>
                </a:lnTo>
                <a:lnTo>
                  <a:pt x="146" y="172"/>
                </a:lnTo>
                <a:lnTo>
                  <a:pt x="146" y="172"/>
                </a:lnTo>
                <a:close/>
              </a:path>
            </a:pathLst>
          </a:custGeom>
          <a:solidFill>
            <a:srgbClr val="1A86DB"/>
          </a:solidFill>
          <a:ln>
            <a:noFill/>
          </a:ln>
        </p:spPr>
        <p:txBody>
          <a:bodyPr vert="horz" wrap="square" lIns="93247" tIns="46623" rIns="93247" bIns="46623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32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7" name="Freeform 18"/>
          <p:cNvSpPr>
            <a:spLocks/>
          </p:cNvSpPr>
          <p:nvPr userDrawn="1"/>
        </p:nvSpPr>
        <p:spPr bwMode="auto">
          <a:xfrm>
            <a:off x="4520501" y="6591208"/>
            <a:ext cx="38209" cy="126864"/>
          </a:xfrm>
          <a:custGeom>
            <a:avLst/>
            <a:gdLst>
              <a:gd name="T0" fmla="*/ 52 w 106"/>
              <a:gd name="T1" fmla="*/ 352 h 352"/>
              <a:gd name="T2" fmla="*/ 52 w 106"/>
              <a:gd name="T3" fmla="*/ 352 h 352"/>
              <a:gd name="T4" fmla="*/ 52 w 106"/>
              <a:gd name="T5" fmla="*/ 352 h 352"/>
              <a:gd name="T6" fmla="*/ 52 w 106"/>
              <a:gd name="T7" fmla="*/ 352 h 352"/>
              <a:gd name="T8" fmla="*/ 40 w 106"/>
              <a:gd name="T9" fmla="*/ 352 h 352"/>
              <a:gd name="T10" fmla="*/ 32 w 106"/>
              <a:gd name="T11" fmla="*/ 348 h 352"/>
              <a:gd name="T12" fmla="*/ 22 w 106"/>
              <a:gd name="T13" fmla="*/ 342 h 352"/>
              <a:gd name="T14" fmla="*/ 14 w 106"/>
              <a:gd name="T15" fmla="*/ 336 h 352"/>
              <a:gd name="T16" fmla="*/ 8 w 106"/>
              <a:gd name="T17" fmla="*/ 328 h 352"/>
              <a:gd name="T18" fmla="*/ 4 w 106"/>
              <a:gd name="T19" fmla="*/ 320 h 352"/>
              <a:gd name="T20" fmla="*/ 0 w 106"/>
              <a:gd name="T21" fmla="*/ 310 h 352"/>
              <a:gd name="T22" fmla="*/ 0 w 106"/>
              <a:gd name="T23" fmla="*/ 300 h 352"/>
              <a:gd name="T24" fmla="*/ 0 w 106"/>
              <a:gd name="T25" fmla="*/ 300 h 352"/>
              <a:gd name="T26" fmla="*/ 0 w 106"/>
              <a:gd name="T27" fmla="*/ 134 h 352"/>
              <a:gd name="T28" fmla="*/ 0 w 106"/>
              <a:gd name="T29" fmla="*/ 44 h 352"/>
              <a:gd name="T30" fmla="*/ 52 w 106"/>
              <a:gd name="T31" fmla="*/ 36 h 352"/>
              <a:gd name="T32" fmla="*/ 90 w 106"/>
              <a:gd name="T33" fmla="*/ 0 h 352"/>
              <a:gd name="T34" fmla="*/ 90 w 106"/>
              <a:gd name="T35" fmla="*/ 0 h 352"/>
              <a:gd name="T36" fmla="*/ 96 w 106"/>
              <a:gd name="T37" fmla="*/ 6 h 352"/>
              <a:gd name="T38" fmla="*/ 100 w 106"/>
              <a:gd name="T39" fmla="*/ 16 h 352"/>
              <a:gd name="T40" fmla="*/ 104 w 106"/>
              <a:gd name="T41" fmla="*/ 28 h 352"/>
              <a:gd name="T42" fmla="*/ 106 w 106"/>
              <a:gd name="T43" fmla="*/ 52 h 352"/>
              <a:gd name="T44" fmla="*/ 106 w 106"/>
              <a:gd name="T45" fmla="*/ 138 h 352"/>
              <a:gd name="T46" fmla="*/ 104 w 106"/>
              <a:gd name="T47" fmla="*/ 300 h 352"/>
              <a:gd name="T48" fmla="*/ 104 w 106"/>
              <a:gd name="T49" fmla="*/ 300 h 352"/>
              <a:gd name="T50" fmla="*/ 104 w 106"/>
              <a:gd name="T51" fmla="*/ 310 h 352"/>
              <a:gd name="T52" fmla="*/ 100 w 106"/>
              <a:gd name="T53" fmla="*/ 320 h 352"/>
              <a:gd name="T54" fmla="*/ 96 w 106"/>
              <a:gd name="T55" fmla="*/ 330 h 352"/>
              <a:gd name="T56" fmla="*/ 88 w 106"/>
              <a:gd name="T57" fmla="*/ 338 h 352"/>
              <a:gd name="T58" fmla="*/ 82 w 106"/>
              <a:gd name="T59" fmla="*/ 344 h 352"/>
              <a:gd name="T60" fmla="*/ 72 w 106"/>
              <a:gd name="T61" fmla="*/ 348 h 352"/>
              <a:gd name="T62" fmla="*/ 62 w 106"/>
              <a:gd name="T63" fmla="*/ 352 h 352"/>
              <a:gd name="T64" fmla="*/ 52 w 106"/>
              <a:gd name="T65" fmla="*/ 352 h 352"/>
              <a:gd name="T66" fmla="*/ 52 w 106"/>
              <a:gd name="T67" fmla="*/ 352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6" h="352">
                <a:moveTo>
                  <a:pt x="52" y="352"/>
                </a:moveTo>
                <a:lnTo>
                  <a:pt x="52" y="352"/>
                </a:lnTo>
                <a:lnTo>
                  <a:pt x="52" y="352"/>
                </a:lnTo>
                <a:lnTo>
                  <a:pt x="52" y="352"/>
                </a:lnTo>
                <a:lnTo>
                  <a:pt x="40" y="352"/>
                </a:lnTo>
                <a:lnTo>
                  <a:pt x="32" y="348"/>
                </a:lnTo>
                <a:lnTo>
                  <a:pt x="22" y="342"/>
                </a:lnTo>
                <a:lnTo>
                  <a:pt x="14" y="336"/>
                </a:lnTo>
                <a:lnTo>
                  <a:pt x="8" y="328"/>
                </a:lnTo>
                <a:lnTo>
                  <a:pt x="4" y="320"/>
                </a:lnTo>
                <a:lnTo>
                  <a:pt x="0" y="310"/>
                </a:lnTo>
                <a:lnTo>
                  <a:pt x="0" y="300"/>
                </a:lnTo>
                <a:lnTo>
                  <a:pt x="0" y="300"/>
                </a:lnTo>
                <a:lnTo>
                  <a:pt x="0" y="134"/>
                </a:lnTo>
                <a:lnTo>
                  <a:pt x="0" y="44"/>
                </a:lnTo>
                <a:lnTo>
                  <a:pt x="52" y="36"/>
                </a:lnTo>
                <a:lnTo>
                  <a:pt x="90" y="0"/>
                </a:lnTo>
                <a:lnTo>
                  <a:pt x="90" y="0"/>
                </a:lnTo>
                <a:lnTo>
                  <a:pt x="96" y="6"/>
                </a:lnTo>
                <a:lnTo>
                  <a:pt x="100" y="16"/>
                </a:lnTo>
                <a:lnTo>
                  <a:pt x="104" y="28"/>
                </a:lnTo>
                <a:lnTo>
                  <a:pt x="106" y="52"/>
                </a:lnTo>
                <a:lnTo>
                  <a:pt x="106" y="138"/>
                </a:lnTo>
                <a:lnTo>
                  <a:pt x="104" y="300"/>
                </a:lnTo>
                <a:lnTo>
                  <a:pt x="104" y="300"/>
                </a:lnTo>
                <a:lnTo>
                  <a:pt x="104" y="310"/>
                </a:lnTo>
                <a:lnTo>
                  <a:pt x="100" y="320"/>
                </a:lnTo>
                <a:lnTo>
                  <a:pt x="96" y="330"/>
                </a:lnTo>
                <a:lnTo>
                  <a:pt x="88" y="338"/>
                </a:lnTo>
                <a:lnTo>
                  <a:pt x="82" y="344"/>
                </a:lnTo>
                <a:lnTo>
                  <a:pt x="72" y="348"/>
                </a:lnTo>
                <a:lnTo>
                  <a:pt x="62" y="352"/>
                </a:lnTo>
                <a:lnTo>
                  <a:pt x="52" y="352"/>
                </a:lnTo>
                <a:lnTo>
                  <a:pt x="52" y="352"/>
                </a:lnTo>
                <a:close/>
              </a:path>
            </a:pathLst>
          </a:custGeom>
          <a:solidFill>
            <a:srgbClr val="1A86DB"/>
          </a:solidFill>
          <a:ln>
            <a:noFill/>
          </a:ln>
        </p:spPr>
        <p:txBody>
          <a:bodyPr vert="horz" wrap="square" lIns="93247" tIns="46623" rIns="93247" bIns="46623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32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9" name="Rectangle 48"/>
          <p:cNvSpPr/>
          <p:nvPr userDrawn="1"/>
        </p:nvSpPr>
        <p:spPr bwMode="auto">
          <a:xfrm>
            <a:off x="-221962" y="6994525"/>
            <a:ext cx="12784400" cy="799374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47" tIns="46623" rIns="93247" bIns="466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0846" fontAlgn="base">
              <a:spcBef>
                <a:spcPct val="0"/>
              </a:spcBef>
              <a:spcAft>
                <a:spcPct val="0"/>
              </a:spcAft>
            </a:pPr>
            <a:endParaRPr lang="en-US" sz="2448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2" name="Rectangle 51"/>
          <p:cNvSpPr/>
          <p:nvPr userDrawn="1"/>
        </p:nvSpPr>
        <p:spPr bwMode="auto">
          <a:xfrm>
            <a:off x="-399744" y="6195153"/>
            <a:ext cx="399744" cy="799374"/>
          </a:xfrm>
          <a:prstGeom prst="rect">
            <a:avLst/>
          </a:prstGeom>
          <a:solidFill>
            <a:srgbClr val="E6E6E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47" tIns="46623" rIns="93247" bIns="466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0846" fontAlgn="base">
              <a:spcBef>
                <a:spcPct val="0"/>
              </a:spcBef>
              <a:spcAft>
                <a:spcPct val="0"/>
              </a:spcAft>
            </a:pPr>
            <a:endParaRPr lang="en-US" sz="2448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3" name="Rectangle 52"/>
          <p:cNvSpPr/>
          <p:nvPr userDrawn="1"/>
        </p:nvSpPr>
        <p:spPr bwMode="auto">
          <a:xfrm>
            <a:off x="0" y="6471311"/>
            <a:ext cx="12436475" cy="523216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47" tIns="46623" rIns="93247" bIns="466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0846" fontAlgn="base">
              <a:spcBef>
                <a:spcPct val="0"/>
              </a:spcBef>
              <a:spcAft>
                <a:spcPct val="0"/>
              </a:spcAft>
            </a:pPr>
            <a:endParaRPr lang="en-US" sz="2448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51" y="6620265"/>
            <a:ext cx="955390" cy="21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43268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55008" y="327059"/>
            <a:ext cx="10726460" cy="135195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55008" y="1861968"/>
            <a:ext cx="10726460" cy="241995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77052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678341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3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98647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67813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57024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32157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 dirty="0"/>
              <a:t>Click to edit Master text styles</a:t>
            </a:r>
          </a:p>
          <a:p>
            <a:pPr marL="712788" marR="0" lvl="1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Second level</a:t>
            </a:r>
          </a:p>
          <a:p>
            <a:pPr marL="908050" marR="0" lvl="2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Third level</a:t>
            </a:r>
          </a:p>
          <a:p>
            <a:pPr marL="1109662" marR="0" lvl="3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Fourth level</a:t>
            </a:r>
          </a:p>
          <a:p>
            <a:pPr marL="1311275" marR="0" lvl="4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45306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marL="427038" marR="0" lvl="1" indent="-17145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Second level</a:t>
            </a:r>
          </a:p>
          <a:p>
            <a:pPr marL="639763" marR="0" lvl="2" indent="-1889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Third level</a:t>
            </a:r>
          </a:p>
          <a:p>
            <a:pPr marL="828675" marR="0" lvl="3" indent="-1762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Fourth level</a:t>
            </a:r>
          </a:p>
          <a:p>
            <a:pPr marL="1023938" marR="0" lvl="4" indent="-16986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65013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02778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796245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05076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744062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07454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715563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42001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05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73767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12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724681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Build 201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36475" cy="557163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681" y="4960286"/>
            <a:ext cx="12434794" cy="2034239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invGray">
          <a:xfrm>
            <a:off x="460689" y="5357956"/>
            <a:ext cx="2648621" cy="1169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88" y="479424"/>
            <a:ext cx="1451843" cy="309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23"/>
          <a:stretch/>
        </p:blipFill>
        <p:spPr>
          <a:xfrm>
            <a:off x="7752216" y="4960286"/>
            <a:ext cx="4684259" cy="20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28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2"/>
          <a:stretch/>
        </p:blipFill>
        <p:spPr>
          <a:xfrm>
            <a:off x="7752216" y="5084764"/>
            <a:ext cx="4684259" cy="1909762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18638" y="296863"/>
            <a:ext cx="2743200" cy="461665"/>
          </a:xfrm>
        </p:spPr>
        <p:txBody>
          <a:bodyPr/>
          <a:lstStyle>
            <a:lvl1pPr marL="0" marR="0" indent="0" algn="r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282738" y="6041341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r>
              <a:rPr lang="en-US" sz="2400" dirty="0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#</a:t>
            </a:r>
            <a:r>
              <a:rPr lang="en-US" sz="2400" dirty="0" err="1">
                <a:gradFill>
                  <a:gsLst>
                    <a:gs pos="2597">
                      <a:schemeClr val="tx1"/>
                    </a:gs>
                    <a:gs pos="18182">
                      <a:schemeClr val="tx1"/>
                    </a:gs>
                  </a:gsLst>
                  <a:lin ang="5400000" scaled="1"/>
                </a:gradFill>
              </a:rPr>
              <a:t>MSBuild</a:t>
            </a:r>
            <a:endParaRPr lang="en-US" sz="2400" dirty="0">
              <a:gradFill>
                <a:gsLst>
                  <a:gs pos="2597">
                    <a:schemeClr val="tx1"/>
                  </a:gs>
                  <a:gs pos="18182">
                    <a:schemeClr val="tx1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51118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8787" cy="2308324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7053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93334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 dirty="0"/>
              <a:t>Click to edit Master text styles</a:t>
            </a:r>
          </a:p>
          <a:p>
            <a:pPr marL="712788" marR="0" lvl="1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Second level</a:t>
            </a:r>
          </a:p>
          <a:p>
            <a:pPr marL="908050" marR="0" lvl="2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Third level</a:t>
            </a:r>
          </a:p>
          <a:p>
            <a:pPr marL="1109662" marR="0" lvl="3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Fourth level</a:t>
            </a:r>
          </a:p>
          <a:p>
            <a:pPr marL="1311275" marR="0" lvl="4" indent="-4572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70947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4848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7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marL="427038" marR="0" lvl="1" indent="-17145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Second level</a:t>
            </a:r>
          </a:p>
          <a:p>
            <a:pPr marL="639763" marR="0" lvl="2" indent="-1889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Third level</a:t>
            </a:r>
          </a:p>
          <a:p>
            <a:pPr marL="828675" marR="0" lvl="3" indent="-17621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Fourth level</a:t>
            </a:r>
          </a:p>
          <a:p>
            <a:pPr marL="1023938" marR="0" lvl="4" indent="-169863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568402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002978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584225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824813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392956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5920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8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441315" y="0"/>
            <a:ext cx="6995160" cy="699258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6496976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29006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955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724897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00" b="0">
                <a:latin typeface="+mn-lt"/>
              </a:defRPr>
            </a:lvl1pPr>
            <a:lvl2pPr marL="255588" indent="0">
              <a:buFont typeface="Wingdings" panose="05000000000000000000" pitchFamily="2" charset="2"/>
              <a:buNone/>
              <a:defRPr sz="2400" b="0"/>
            </a:lvl2pPr>
            <a:lvl3pPr marL="450850" indent="0">
              <a:buFont typeface="Wingdings" panose="05000000000000000000" pitchFamily="2" charset="2"/>
              <a:buNone/>
              <a:tabLst/>
              <a:defRPr sz="2200" b="0"/>
            </a:lvl3pPr>
            <a:lvl4pPr marL="652462" indent="0">
              <a:buFont typeface="Wingdings" panose="05000000000000000000" pitchFamily="2" charset="2"/>
              <a:buNone/>
              <a:defRPr sz="2200" b="0"/>
            </a:lvl4pPr>
            <a:lvl5pPr marL="854075" indent="0">
              <a:buFont typeface="Wingdings" panose="05000000000000000000" pitchFamily="2" charset="2"/>
              <a:buNone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5588" indent="0">
              <a:buFont typeface="Arial" panose="020B0604020202020204" pitchFamily="34" charset="0"/>
              <a:buNone/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0850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52462" indent="0">
              <a:buFont typeface="Arial" panose="020B0604020202020204" pitchFamily="34" charset="0"/>
              <a:buNone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54075" indent="0">
              <a:buFont typeface="Arial" panose="020B0604020202020204" pitchFamily="34" charset="0"/>
              <a:buNone/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14350" marR="0" lvl="0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14350" marR="0" lvl="1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14350" marR="0" lvl="2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14350" marR="0" lvl="3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14350" marR="0" lvl="4" indent="-514350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9" y="6220609"/>
            <a:ext cx="4572000" cy="4770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82880" rIns="182880" bIns="18288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60688" y="479425"/>
            <a:ext cx="145184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44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146503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(no bulle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64592" y="1212849"/>
            <a:ext cx="11965766" cy="2025170"/>
          </a:xfrm>
        </p:spPr>
        <p:txBody>
          <a:bodyPr wrap="square">
            <a:spAutoFit/>
          </a:bodyPr>
          <a:lstStyle>
            <a:lvl1pPr>
              <a:buClr>
                <a:schemeClr val="bg1"/>
              </a:buClr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6921" y="6491313"/>
            <a:ext cx="1085714" cy="4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7383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8437" y="1212849"/>
            <a:ext cx="5562601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bg1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buClr>
                <a:schemeClr val="bg1"/>
              </a:buClr>
              <a:defRPr sz="2400"/>
            </a:lvl2pPr>
            <a:lvl3pPr marL="699585" indent="-168419">
              <a:buClr>
                <a:schemeClr val="bg1"/>
              </a:buClr>
              <a:tabLst/>
              <a:defRPr sz="2000"/>
            </a:lvl3pPr>
            <a:lvl4pPr marL="880958" indent="-181374">
              <a:buClr>
                <a:schemeClr val="bg1"/>
              </a:buClr>
              <a:defRPr/>
            </a:lvl4pPr>
            <a:lvl5pPr marL="1049377" indent="-168419">
              <a:buClr>
                <a:schemeClr val="bg1"/>
              </a:buClr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99237" y="1212849"/>
            <a:ext cx="5562601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bg1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buClr>
                <a:schemeClr val="bg1"/>
              </a:buClr>
              <a:defRPr sz="2400"/>
            </a:lvl2pPr>
            <a:lvl3pPr marL="699585" indent="-168419">
              <a:buClr>
                <a:schemeClr val="bg1"/>
              </a:buClr>
              <a:tabLst/>
              <a:defRPr sz="2000"/>
            </a:lvl3pPr>
            <a:lvl4pPr marL="880958" indent="-181374">
              <a:buClr>
                <a:schemeClr val="bg1"/>
              </a:buClr>
              <a:defRPr/>
            </a:lvl4pPr>
            <a:lvl5pPr marL="1049377" indent="-168419">
              <a:buClr>
                <a:schemeClr val="bg1"/>
              </a:buClr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83198" y="6740609"/>
            <a:ext cx="240823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Microsoft Confidential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6921" y="6491313"/>
            <a:ext cx="1085714" cy="4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3349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_Option 1_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2" y="0"/>
            <a:ext cx="12429295" cy="699452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509" y="2125677"/>
            <a:ext cx="6408931" cy="3566160"/>
          </a:xfrm>
          <a:prstGeom prst="rect">
            <a:avLst/>
          </a:prstGeom>
          <a:solidFill>
            <a:srgbClr val="0078D7">
              <a:alpha val="9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09" tIns="109687" rIns="137109" bIns="1096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89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25677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398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59"/>
            <a:ext cx="6402388" cy="182562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9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2" y="479028"/>
            <a:ext cx="1252817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0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8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3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8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5175"/>
            <a:ext cx="1256648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9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2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163" y="481619"/>
            <a:ext cx="1752600" cy="1625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8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3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8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5175"/>
            <a:ext cx="1256648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13" indent="0">
              <a:buNone/>
              <a:defRPr/>
            </a:lvl3pPr>
            <a:lvl4pPr marL="457024" indent="0">
              <a:buNone/>
              <a:defRPr/>
            </a:lvl4pPr>
            <a:lvl5pPr marL="685537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645750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5170"/>
          </a:xfrm>
        </p:spPr>
        <p:txBody>
          <a:bodyPr>
            <a:spAutoFit/>
          </a:bodyPr>
          <a:lstStyle>
            <a:lvl1pPr>
              <a:defRPr sz="3598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11454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8"/>
            </a:lvl1pPr>
            <a:lvl2pPr marL="0" indent="0">
              <a:buNone/>
              <a:defRPr sz="2000"/>
            </a:lvl2pPr>
            <a:lvl3pPr marL="231686" indent="0">
              <a:buNone/>
              <a:tabLst/>
              <a:defRPr sz="2000"/>
            </a:lvl3pPr>
            <a:lvl4pPr marL="460198" indent="0">
              <a:buNone/>
              <a:defRPr/>
            </a:lvl4pPr>
            <a:lvl5pPr marL="685537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8"/>
            </a:lvl1pPr>
            <a:lvl2pPr marL="0" indent="0">
              <a:buNone/>
              <a:defRPr sz="2000"/>
            </a:lvl2pPr>
            <a:lvl3pPr marL="231686" indent="0">
              <a:buNone/>
              <a:tabLst/>
              <a:defRPr sz="2000"/>
            </a:lvl3pPr>
            <a:lvl4pPr marL="460198" indent="0">
              <a:buNone/>
              <a:defRPr/>
            </a:lvl4pPr>
            <a:lvl5pPr marL="685537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157524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1287"/>
            <a:ext cx="5486399" cy="2157514"/>
          </a:xfrm>
        </p:spPr>
        <p:txBody>
          <a:bodyPr wrap="square">
            <a:spAutoFit/>
          </a:bodyPr>
          <a:lstStyle>
            <a:lvl1pPr marL="231775" indent="-23177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3000" b="0">
                <a:latin typeface="+mn-lt"/>
              </a:defRPr>
            </a:lvl1pPr>
            <a:lvl2pPr marL="427038" indent="-171450">
              <a:buFont typeface="Wingdings" panose="05000000000000000000" pitchFamily="2" charset="2"/>
              <a:buChar char=""/>
              <a:defRPr sz="2400" b="0"/>
            </a:lvl2pPr>
            <a:lvl3pPr marL="639763" indent="-188913">
              <a:buFont typeface="Wingdings" panose="05000000000000000000" pitchFamily="2" charset="2"/>
              <a:buChar char=""/>
              <a:tabLst/>
              <a:defRPr sz="2200" b="0"/>
            </a:lvl3pPr>
            <a:lvl4pPr marL="828675" indent="-176213">
              <a:buFont typeface="Wingdings" panose="05000000000000000000" pitchFamily="2" charset="2"/>
              <a:buChar char=""/>
              <a:defRPr sz="2200" b="0"/>
            </a:lvl4pPr>
            <a:lvl5pPr marL="1023938" indent="-169863">
              <a:buFont typeface="Wingdings" panose="05000000000000000000" pitchFamily="2" charset="2"/>
              <a:buChar char=""/>
              <a:tabLst/>
              <a:defRPr sz="22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1287"/>
            <a:ext cx="5486399" cy="2123658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lang="en-US" sz="30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98488" indent="-342900">
              <a:defRPr lang="en-US" sz="24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93750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95362" indent="-342900"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96975" indent="-342900">
              <a:tabLst/>
              <a:defRPr lang="en-US" sz="2200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31775" marR="0" lvl="0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31775" marR="0" lvl="1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31775" marR="0" lvl="2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31775" marR="0" lvl="3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31775" marR="0" lvl="4" indent="-231775" algn="l" defTabSz="932742" rtl="0" eaLnBrk="1" fontAlgn="auto" latinLnBrk="0" hangingPunct="1">
              <a:lnSpc>
                <a:spcPct val="90000"/>
              </a:lnSpc>
              <a:spcBef>
                <a:spcPts val="1224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2425279"/>
          </a:xfrm>
        </p:spPr>
        <p:txBody>
          <a:bodyPr wrap="square">
            <a:spAutoFit/>
          </a:bodyPr>
          <a:lstStyle>
            <a:lvl1pPr marL="287227" indent="-287227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8"/>
            </a:lvl1pPr>
            <a:lvl2pPr marL="530962" indent="-233105">
              <a:defRPr sz="2400"/>
            </a:lvl2pPr>
            <a:lvl3pPr marL="699316" indent="-168355">
              <a:tabLst/>
              <a:defRPr sz="2000"/>
            </a:lvl3pPr>
            <a:lvl4pPr marL="880619" indent="-181305">
              <a:defRPr/>
            </a:lvl4pPr>
            <a:lvl5pPr marL="1048973" indent="-168355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227" indent="-287227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8"/>
            </a:lvl1pPr>
            <a:lvl2pPr marL="530962" indent="-233105">
              <a:defRPr sz="2400"/>
            </a:lvl2pPr>
            <a:lvl3pPr marL="699316" indent="-168355">
              <a:tabLst/>
              <a:defRPr sz="2000"/>
            </a:lvl3pPr>
            <a:lvl4pPr marL="880619" indent="-181305">
              <a:defRPr/>
            </a:lvl4pPr>
            <a:lvl5pPr marL="1048973" indent="-168355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984440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993284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6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1213663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6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0058668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6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51681963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6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3038523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1" y="1241426"/>
            <a:ext cx="5486399" cy="2012859"/>
          </a:xfrm>
        </p:spPr>
        <p:txBody>
          <a:bodyPr>
            <a:spAutoFit/>
          </a:bodyPr>
          <a:lstStyle>
            <a:lvl1pPr>
              <a:defRPr sz="6598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0298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17019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201145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67923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74100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9"/>
            <a:ext cx="10056812" cy="1403461"/>
          </a:xfrm>
          <a:noFill/>
        </p:spPr>
        <p:txBody>
          <a:bodyPr tIns="91440" bIns="91440" anchor="b" anchorCtr="0">
            <a:spAutoFit/>
          </a:bodyPr>
          <a:lstStyle>
            <a:lvl1pPr>
              <a:defRPr sz="8798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40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98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167450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25" tIns="46625" rIns="46625" bIns="466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11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9"/>
            <a:ext cx="11887199" cy="1995931"/>
          </a:xfrm>
        </p:spPr>
        <p:txBody>
          <a:bodyPr/>
          <a:lstStyle>
            <a:lvl1pPr marL="0" indent="0">
              <a:buNone/>
              <a:defRPr sz="3298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2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381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249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59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692403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8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28" tIns="146262" rIns="182828" bIns="146262" numCol="1" anchor="t" anchorCtr="0" compatLnSpc="1">
            <a:prstTxWarp prst="textNoShape">
              <a:avLst/>
            </a:prstTxWarp>
            <a:spAutoFit/>
          </a:bodyPr>
          <a:lstStyle/>
          <a:p>
            <a:pPr defTabSz="931932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2"/>
            <a:ext cx="3288506" cy="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3572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3755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822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1" y="1212853"/>
            <a:ext cx="11887200" cy="202892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466" indent="0">
              <a:buNone/>
              <a:defRPr/>
            </a:lvl3pPr>
            <a:lvl4pPr marL="456930" indent="0">
              <a:buNone/>
              <a:defRPr/>
            </a:lvl4pPr>
            <a:lvl5pPr marL="68539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61477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553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2" y="1212854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425" indent="0">
              <a:buNone/>
              <a:defRPr/>
            </a:lvl3pPr>
            <a:lvl4pPr marL="456849" indent="0">
              <a:buNone/>
              <a:defRPr/>
            </a:lvl4pPr>
            <a:lvl5pPr marL="685274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05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8" spc="-100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3" y="3955786"/>
            <a:ext cx="7315137" cy="1828007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98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black">
          <a:xfrm>
            <a:off x="468308" y="479425"/>
            <a:ext cx="1448129" cy="310896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3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524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91993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740132"/>
            <a:ext cx="4892040" cy="1514261"/>
          </a:xfrm>
        </p:spPr>
        <p:txBody>
          <a:bodyPr wrap="square" anchor="ctr">
            <a:spAutoFit/>
          </a:bodyPr>
          <a:lstStyle>
            <a:lvl1pPr>
              <a:defRPr sz="4798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</p:spTree>
    <p:extLst>
      <p:ext uri="{BB962C8B-B14F-4D97-AF65-F5344CB8AC3E}">
        <p14:creationId xmlns:p14="http://schemas.microsoft.com/office/powerpoint/2010/main" val="359326010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676990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_Option 1_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2" y="0"/>
            <a:ext cx="12429295" cy="699452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509" y="2125677"/>
            <a:ext cx="6408931" cy="3566160"/>
          </a:xfrm>
          <a:prstGeom prst="rect">
            <a:avLst/>
          </a:prstGeom>
          <a:solidFill>
            <a:srgbClr val="0078D7">
              <a:alpha val="9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09" tIns="109687" rIns="137109" bIns="10968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89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125677"/>
            <a:ext cx="6402388" cy="1828800"/>
          </a:xfrm>
          <a:noFill/>
        </p:spPr>
        <p:txBody>
          <a:bodyPr lIns="146304" tIns="91440" rIns="146304" bIns="91440" anchor="t" anchorCtr="0"/>
          <a:lstStyle>
            <a:lvl1pPr>
              <a:defRPr sz="5398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3954459"/>
            <a:ext cx="6402388" cy="182562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98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2" y="479028"/>
            <a:ext cx="1252817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8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8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3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8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5175"/>
            <a:ext cx="1256648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0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2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163" y="481619"/>
            <a:ext cx="1752600" cy="16255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8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3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98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7200" y="6245175"/>
            <a:ext cx="1256648" cy="26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1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13" indent="0">
              <a:buNone/>
              <a:defRPr/>
            </a:lvl3pPr>
            <a:lvl4pPr marL="457024" indent="0">
              <a:buNone/>
              <a:defRPr/>
            </a:lvl4pPr>
            <a:lvl5pPr marL="685537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307045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52"/>
            <a:ext cx="11887200" cy="2025170"/>
          </a:xfrm>
        </p:spPr>
        <p:txBody>
          <a:bodyPr>
            <a:spAutoFit/>
          </a:bodyPr>
          <a:lstStyle>
            <a:lvl1pPr>
              <a:defRPr sz="3598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9395001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8"/>
            </a:lvl1pPr>
            <a:lvl2pPr marL="0" indent="0">
              <a:buNone/>
              <a:defRPr sz="2000"/>
            </a:lvl2pPr>
            <a:lvl3pPr marL="231686" indent="0">
              <a:buNone/>
              <a:tabLst/>
              <a:defRPr sz="2000"/>
            </a:lvl3pPr>
            <a:lvl4pPr marL="460198" indent="0">
              <a:buNone/>
              <a:defRPr/>
            </a:lvl4pPr>
            <a:lvl5pPr marL="685537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198"/>
            </a:lvl1pPr>
            <a:lvl2pPr marL="0" indent="0">
              <a:buNone/>
              <a:defRPr sz="2000"/>
            </a:lvl2pPr>
            <a:lvl3pPr marL="231686" indent="0">
              <a:buNone/>
              <a:tabLst/>
              <a:defRPr sz="2000"/>
            </a:lvl3pPr>
            <a:lvl4pPr marL="460198" indent="0">
              <a:buNone/>
              <a:defRPr/>
            </a:lvl4pPr>
            <a:lvl5pPr marL="685537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69981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1" y="1212849"/>
            <a:ext cx="5486399" cy="2425279"/>
          </a:xfrm>
        </p:spPr>
        <p:txBody>
          <a:bodyPr wrap="square">
            <a:spAutoFit/>
          </a:bodyPr>
          <a:lstStyle>
            <a:lvl1pPr marL="287227" indent="-287227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8"/>
            </a:lvl1pPr>
            <a:lvl2pPr marL="530962" indent="-233105">
              <a:defRPr sz="2400"/>
            </a:lvl2pPr>
            <a:lvl3pPr marL="699316" indent="-168355">
              <a:tabLst/>
              <a:defRPr sz="2000"/>
            </a:lvl3pPr>
            <a:lvl4pPr marL="880619" indent="-181305">
              <a:defRPr/>
            </a:lvl4pPr>
            <a:lvl5pPr marL="1048973" indent="-168355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227" indent="-287227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198"/>
            </a:lvl1pPr>
            <a:lvl2pPr marL="530962" indent="-233105">
              <a:defRPr sz="2400"/>
            </a:lvl2pPr>
            <a:lvl3pPr marL="699316" indent="-168355">
              <a:tabLst/>
              <a:defRPr sz="2000"/>
            </a:lvl3pPr>
            <a:lvl4pPr marL="880619" indent="-181305">
              <a:defRPr/>
            </a:lvl4pPr>
            <a:lvl5pPr marL="1048973" indent="-168355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12259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40478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77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200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28090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6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28438984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6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50622609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6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94500413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_Accent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2125664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6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94901010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1" y="1241426"/>
            <a:ext cx="5486399" cy="2012859"/>
          </a:xfrm>
        </p:spPr>
        <p:txBody>
          <a:bodyPr>
            <a:spAutoFit/>
          </a:bodyPr>
          <a:lstStyle>
            <a:lvl1pPr>
              <a:defRPr sz="6598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9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53541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712031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112171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777556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Accent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412687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25" tIns="46625" rIns="46625" bIns="466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11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9"/>
            <a:ext cx="11887199" cy="1995931"/>
          </a:xfrm>
        </p:spPr>
        <p:txBody>
          <a:bodyPr/>
          <a:lstStyle>
            <a:lvl1pPr marL="0" indent="0">
              <a:buNone/>
              <a:defRPr sz="3298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2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381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249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59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0441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8" r:id="rId2"/>
    <p:sldLayoutId id="2147484480" r:id="rId3"/>
    <p:sldLayoutId id="2147484481" r:id="rId4"/>
    <p:sldLayoutId id="2147484482" r:id="rId5"/>
    <p:sldLayoutId id="2147484483" r:id="rId6"/>
    <p:sldLayoutId id="2147484484" r:id="rId7"/>
    <p:sldLayoutId id="2147484485" r:id="rId8"/>
    <p:sldLayoutId id="2147484486" r:id="rId9"/>
    <p:sldLayoutId id="2147484487" r:id="rId10"/>
    <p:sldLayoutId id="2147484488" r:id="rId11"/>
    <p:sldLayoutId id="2147484489" r:id="rId12"/>
    <p:sldLayoutId id="2147484490" r:id="rId13"/>
    <p:sldLayoutId id="2147484491" r:id="rId14"/>
    <p:sldLayoutId id="2147484492" r:id="rId15"/>
    <p:sldLayoutId id="2147484493" r:id="rId16"/>
    <p:sldLayoutId id="2147484494" r:id="rId1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47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6" r:id="rId1"/>
    <p:sldLayoutId id="2147484498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  <p:sldLayoutId id="2147484509" r:id="rId12"/>
    <p:sldLayoutId id="2147484510" r:id="rId13"/>
    <p:sldLayoutId id="2147484511" r:id="rId14"/>
    <p:sldLayoutId id="2147484512" r:id="rId15"/>
    <p:sldLayoutId id="2147484513" r:id="rId16"/>
    <p:sldLayoutId id="2147484514" r:id="rId17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284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  <p:sldLayoutId id="2147484527" r:id="rId12"/>
    <p:sldLayoutId id="2147484528" r:id="rId13"/>
    <p:sldLayoutId id="2147484529" r:id="rId14"/>
    <p:sldLayoutId id="2147484530" r:id="rId15"/>
    <p:sldLayoutId id="2147484531" r:id="rId16"/>
    <p:sldLayoutId id="2147484532" r:id="rId17"/>
    <p:sldLayoutId id="2147484533" r:id="rId18"/>
    <p:sldLayoutId id="2147484534" r:id="rId19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6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2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2457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  <p:sldLayoutId id="2147484547" r:id="rId12"/>
    <p:sldLayoutId id="2147484548" r:id="rId13"/>
    <p:sldLayoutId id="2147484549" r:id="rId14"/>
    <p:sldLayoutId id="2147484550" r:id="rId15"/>
    <p:sldLayoutId id="2147484551" r:id="rId16"/>
    <p:sldLayoutId id="2147484552" r:id="rId17"/>
    <p:sldLayoutId id="2147484553" r:id="rId18"/>
    <p:sldLayoutId id="2147484554" r:id="rId19"/>
    <p:sldLayoutId id="2147484555" r:id="rId20"/>
    <p:sldLayoutId id="2147484556" r:id="rId21"/>
    <p:sldLayoutId id="2147484557" r:id="rId22"/>
    <p:sldLayoutId id="2147484558" r:id="rId23"/>
    <p:sldLayoutId id="2147484559" r:id="rId24"/>
    <p:sldLayoutId id="2147484560" r:id="rId25"/>
    <p:sldLayoutId id="2147484561" r:id="rId26"/>
    <p:sldLayoutId id="2147484562" r:id="rId27"/>
    <p:sldLayoutId id="2147484563" r:id="rId28"/>
  </p:sldLayoutIdLst>
  <p:transition>
    <p:fade/>
  </p:transition>
  <p:txStyles>
    <p:titleStyle>
      <a:lvl1pPr algn="l" defTabSz="932384" rtl="0" eaLnBrk="1" latinLnBrk="0" hangingPunct="1">
        <a:lnSpc>
          <a:spcPct val="90000"/>
        </a:lnSpc>
        <a:spcBef>
          <a:spcPct val="0"/>
        </a:spcBef>
        <a:buNone/>
        <a:defRPr lang="en-US" sz="4798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768" marR="0" indent="-342768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3975" marR="0" indent="-241206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792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305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6817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055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248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6441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2633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191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384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576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4768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0960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152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343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9537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6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2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8866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  <p:sldLayoutId id="2147484576" r:id="rId12"/>
    <p:sldLayoutId id="2147484577" r:id="rId13"/>
    <p:sldLayoutId id="2147484578" r:id="rId14"/>
    <p:sldLayoutId id="2147484579" r:id="rId15"/>
    <p:sldLayoutId id="2147484580" r:id="rId16"/>
    <p:sldLayoutId id="2147484581" r:id="rId17"/>
    <p:sldLayoutId id="2147484582" r:id="rId18"/>
    <p:sldLayoutId id="2147484583" r:id="rId19"/>
    <p:sldLayoutId id="2147484584" r:id="rId20"/>
    <p:sldLayoutId id="2147484585" r:id="rId21"/>
    <p:sldLayoutId id="2147484586" r:id="rId22"/>
    <p:sldLayoutId id="2147484587" r:id="rId23"/>
    <p:sldLayoutId id="2147484588" r:id="rId24"/>
    <p:sldLayoutId id="2147484589" r:id="rId25"/>
    <p:sldLayoutId id="2147484590" r:id="rId26"/>
    <p:sldLayoutId id="2147484591" r:id="rId27"/>
    <p:sldLayoutId id="2147484592" r:id="rId28"/>
  </p:sldLayoutIdLst>
  <p:transition>
    <p:fade/>
  </p:transition>
  <p:txStyles>
    <p:titleStyle>
      <a:lvl1pPr algn="l" defTabSz="932384" rtl="0" eaLnBrk="1" latinLnBrk="0" hangingPunct="1">
        <a:lnSpc>
          <a:spcPct val="90000"/>
        </a:lnSpc>
        <a:spcBef>
          <a:spcPct val="0"/>
        </a:spcBef>
        <a:buNone/>
        <a:defRPr lang="en-US" sz="4798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768" marR="0" indent="-342768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3975" marR="0" indent="-241206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792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305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6817" marR="0" indent="-228513" algn="l" defTabSz="93238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055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248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6441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2633" indent="-233096" algn="l" defTabSz="93238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191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384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576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4768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0960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152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343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9537" algn="l" defTabSz="9323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30832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5" y="3072299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1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4" r:id="rId1"/>
    <p:sldLayoutId id="2147484595" r:id="rId2"/>
    <p:sldLayoutId id="2147484596" r:id="rId3"/>
    <p:sldLayoutId id="2147484597" r:id="rId4"/>
    <p:sldLayoutId id="2147484598" r:id="rId5"/>
    <p:sldLayoutId id="2147484599" r:id="rId6"/>
    <p:sldLayoutId id="2147484600" r:id="rId7"/>
    <p:sldLayoutId id="2147484601" r:id="rId8"/>
    <p:sldLayoutId id="2147484602" r:id="rId9"/>
    <p:sldLayoutId id="2147484603" r:id="rId10"/>
    <p:sldLayoutId id="2147484604" r:id="rId11"/>
    <p:sldLayoutId id="2147484605" r:id="rId12"/>
    <p:sldLayoutId id="2147484606" r:id="rId13"/>
    <p:sldLayoutId id="2147484607" r:id="rId14"/>
    <p:sldLayoutId id="2147484608" r:id="rId15"/>
    <p:sldLayoutId id="2147484609" r:id="rId16"/>
    <p:sldLayoutId id="2147484610" r:id="rId17"/>
    <p:sldLayoutId id="2147484611" r:id="rId18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2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8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4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30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6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2"/>
            <a:ext cx="11887197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2618965" y="-8394"/>
            <a:ext cx="955641" cy="5775361"/>
            <a:chOff x="12618967" y="-8396"/>
            <a:chExt cx="955641" cy="5775361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2059" y="1045293"/>
              <a:ext cx="2703052" cy="629236"/>
              <a:chOff x="1586734" y="4543426"/>
              <a:chExt cx="2703052" cy="629236"/>
            </a:xfrm>
          </p:grpSpPr>
          <p:sp>
            <p:nvSpPr>
              <p:cNvPr id="45" name="Rectangle 44"/>
              <p:cNvSpPr/>
              <p:nvPr userDrawn="1"/>
            </p:nvSpPr>
            <p:spPr bwMode="auto">
              <a:xfrm>
                <a:off x="1586734" y="4543427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172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3172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G:120 B:215</a:t>
                </a:r>
                <a:endPara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 bwMode="auto">
              <a:xfrm>
                <a:off x="3419856" y="4543428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172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Cyan</a:t>
                </a:r>
              </a:p>
              <a:p>
                <a:pPr algn="l" defTabSz="93172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G:188 B:242</a:t>
                </a:r>
                <a:endParaRPr lang="en-US" sz="500" dirty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158673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172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172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92035">
                        <a:srgbClr val="505050"/>
                      </a:gs>
                      <a:gs pos="27000">
                        <a:srgbClr val="50505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2505456" y="4543426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172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3172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G:32 B:80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3413144" y="4882896"/>
                <a:ext cx="869930" cy="289766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172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algn="l" defTabSz="93172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80 G:80 B:80</a:t>
                </a:r>
                <a:endPara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rgbClr val="73737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172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algn="l" defTabSz="93172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115 G:115 B:115</a:t>
                </a:r>
                <a:endPara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33" name="Rectangle 32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5C2D9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172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Purple</a:t>
                </a:r>
              </a:p>
              <a:p>
                <a:pPr marL="0" algn="l" defTabSz="93172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R:92 G:45 B:145</a:t>
                </a:r>
              </a:p>
            </p:txBody>
          </p:sp>
          <p:sp>
            <p:nvSpPr>
              <p:cNvPr id="34" name="Rectangle 33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D83B0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172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Orange</a:t>
                </a:r>
              </a:p>
              <a:p>
                <a:pPr algn="l" defTabSz="93172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</a:p>
            </p:txBody>
          </p:sp>
          <p:sp>
            <p:nvSpPr>
              <p:cNvPr id="35" name="Rectangle 34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107C1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172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Green</a:t>
                </a:r>
              </a:p>
              <a:p>
                <a:pPr algn="l" defTabSz="931723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16 G:124 B:16</a:t>
                </a:r>
                <a:endPara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79639" y="256928"/>
              <a:ext cx="860293" cy="32964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15628" y="4227340"/>
              <a:ext cx="2709380" cy="32964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1000" baseline="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1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19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  <p:sldLayoutId id="2147484624" r:id="rId12"/>
    <p:sldLayoutId id="2147484625" r:id="rId13"/>
    <p:sldLayoutId id="2147484626" r:id="rId14"/>
    <p:sldLayoutId id="2147484627" r:id="rId15"/>
    <p:sldLayoutId id="2147484628" r:id="rId16"/>
    <p:sldLayoutId id="2147484629" r:id="rId17"/>
    <p:sldLayoutId id="2147484630" r:id="rId18"/>
    <p:sldLayoutId id="2147484631" r:id="rId19"/>
    <p:sldLayoutId id="2147484632" r:id="rId20"/>
    <p:sldLayoutId id="2147484633" r:id="rId21"/>
    <p:sldLayoutId id="2147484634" r:id="rId22"/>
    <p:sldLayoutId id="2147484635" r:id="rId23"/>
  </p:sldLayoutIdLst>
  <p:transition>
    <p:fade/>
  </p:transition>
  <p:txStyles>
    <p:titleStyle>
      <a:lvl1pPr algn="l" defTabSz="931992" rtl="0" eaLnBrk="1" latinLnBrk="0" hangingPunct="1">
        <a:lnSpc>
          <a:spcPct val="90000"/>
        </a:lnSpc>
        <a:spcBef>
          <a:spcPct val="0"/>
        </a:spcBef>
        <a:buNone/>
        <a:defRPr lang="en-US" sz="4797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624" marR="0" indent="-342624" algn="l" defTabSz="9319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9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3731" marR="0" indent="-241106" algn="l" defTabSz="9319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9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9457" marR="0" indent="-228416" algn="l" defTabSz="9319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9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7873" marR="0" indent="-228416" algn="l" defTabSz="9319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9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6289" marR="0" indent="-228416" algn="l" defTabSz="9319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9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2978" indent="-232998" algn="l" defTabSz="931992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3028974" indent="-232998" algn="l" defTabSz="931992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94971" indent="-232998" algn="l" defTabSz="931992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960968" indent="-232998" algn="l" defTabSz="931992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199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65996" algn="l" defTabSz="93199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31992" algn="l" defTabSz="93199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97988" algn="l" defTabSz="93199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63985" algn="l" defTabSz="93199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329981" algn="l" defTabSz="93199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95976" algn="l" defTabSz="93199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261973" algn="l" defTabSz="93199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727969" algn="l" defTabSz="93199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1" y="1212852"/>
            <a:ext cx="11887198" cy="2423336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71796" y="3072300"/>
            <a:ext cx="6995160" cy="8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24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  <p:sldLayoutId id="2147484648" r:id="rId12"/>
    <p:sldLayoutId id="2147484649" r:id="rId13"/>
    <p:sldLayoutId id="2147484650" r:id="rId14"/>
    <p:sldLayoutId id="2147484651" r:id="rId15"/>
    <p:sldLayoutId id="2147484652" r:id="rId16"/>
    <p:sldLayoutId id="2147484653" r:id="rId17"/>
    <p:sldLayoutId id="2147484654" r:id="rId18"/>
    <p:sldLayoutId id="2147484655" r:id="rId19"/>
    <p:sldLayoutId id="2147484656" r:id="rId20"/>
    <p:sldLayoutId id="2147484657" r:id="rId21"/>
    <p:sldLayoutId id="2147484658" r:id="rId22"/>
    <p:sldLayoutId id="2147484659" r:id="rId23"/>
  </p:sldLayoutIdLst>
  <p:transition>
    <p:fade/>
  </p:transition>
  <p:hf hdr="0" ftr="0" dt="0"/>
  <p:txStyles>
    <p:titleStyle>
      <a:lvl1pPr algn="l" defTabSz="932563" rtl="0" eaLnBrk="1" latinLnBrk="0" hangingPunct="1">
        <a:lnSpc>
          <a:spcPct val="90000"/>
        </a:lnSpc>
        <a:spcBef>
          <a:spcPct val="0"/>
        </a:spcBef>
        <a:buNone/>
        <a:defRPr lang="en-US" sz="4896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228557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672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57112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56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669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4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914224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4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42781" marR="0" indent="-228557" algn="l" defTabSz="9325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44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548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0830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112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394" indent="-233141" algn="l" defTabSz="9325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281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56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844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126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408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7689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970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253" algn="l" defTabSz="9325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512">
          <p15:clr>
            <a:srgbClr val="5ACBF0"/>
          </p15:clr>
        </p15:guide>
        <p15:guide id="16" pos="288">
          <p15:clr>
            <a:srgbClr val="C35EA4"/>
          </p15:clr>
        </p15:guide>
        <p15:guide id="17" pos="7392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3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lator.microsoft.com/" TargetMode="External"/><Relationship Id="rId2" Type="http://schemas.openxmlformats.org/officeDocument/2006/relationships/hyperlink" Target="http://translate.it/" TargetMode="Externa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crosoft/Recognizers-Tex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cognitive-service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://microsoftvirtualacademy.com/" TargetMode="External"/><Relationship Id="rId5" Type="http://schemas.openxmlformats.org/officeDocument/2006/relationships/hyperlink" Target="https://channel9.msdn.com/Events/Build/2017" TargetMode="External"/><Relationship Id="rId4" Type="http://schemas.openxmlformats.org/officeDocument/2006/relationships/hyperlink" Target="https://docs.microsoft.com/en-us/azure/cognitive-services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channel9.msdn.com/Events/Build/2017" TargetMode="External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lator.microsoft.com/neura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2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and Human Translation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55639" y="2963862"/>
          <a:ext cx="11279964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9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0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95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Human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Automatic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</a:rPr>
                        <a:t>Best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Mediocre to 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Scalability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Limited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</a:rPr>
                        <a:t>Limitless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Turn</a:t>
                      </a:r>
                      <a:r>
                        <a:rPr lang="en-US" sz="2800" b="1" baseline="0" dirty="0"/>
                        <a:t>around Time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Hours to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</a:rPr>
                        <a:t>Second(s) to 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12cts per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</a:rPr>
                        <a:t>1/20,000</a:t>
                      </a:r>
                      <a:r>
                        <a:rPr lang="en-US" sz="2800" baseline="30000" dirty="0">
                          <a:solidFill>
                            <a:srgbClr val="00B050"/>
                          </a:solidFill>
                        </a:rPr>
                        <a:t>th</a:t>
                      </a:r>
                      <a:r>
                        <a:rPr lang="en-US" sz="2800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800" baseline="0" dirty="0">
                          <a:solidFill>
                            <a:srgbClr val="00B050"/>
                          </a:solidFill>
                        </a:rPr>
                        <a:t>of 12cts/</a:t>
                      </a:r>
                      <a:r>
                        <a:rPr lang="en-US" sz="2800" dirty="0">
                          <a:solidFill>
                            <a:srgbClr val="00B050"/>
                          </a:solidFill>
                        </a:rPr>
                        <a:t>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6637" y="1672237"/>
            <a:ext cx="2249932" cy="1191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9437" y="1796846"/>
            <a:ext cx="2133600" cy="9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Translator Speech Translation API? 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6599237" y="1212849"/>
            <a:ext cx="5562601" cy="5860066"/>
          </a:xfrm>
        </p:spPr>
        <p:txBody>
          <a:bodyPr/>
          <a:lstStyle/>
          <a:p>
            <a:r>
              <a:rPr lang="en-US" dirty="0"/>
              <a:t>Machine Speech Translation</a:t>
            </a:r>
          </a:p>
          <a:p>
            <a:pPr lvl="1"/>
            <a:r>
              <a:rPr lang="en-US" dirty="0"/>
              <a:t>Send voice</a:t>
            </a:r>
          </a:p>
          <a:p>
            <a:pPr lvl="1"/>
            <a:r>
              <a:rPr lang="en-US" dirty="0"/>
              <a:t>Receive translated text</a:t>
            </a:r>
          </a:p>
          <a:p>
            <a:pPr lvl="1"/>
            <a:r>
              <a:rPr lang="en-US" dirty="0"/>
              <a:t>Receive text-to-speech translation</a:t>
            </a:r>
          </a:p>
          <a:p>
            <a:r>
              <a:rPr lang="en-US" dirty="0"/>
              <a:t>Optimized for conversations</a:t>
            </a:r>
          </a:p>
          <a:p>
            <a:pPr lvl="1"/>
            <a:r>
              <a:rPr lang="en-US" dirty="0"/>
              <a:t>Full conversations handling</a:t>
            </a:r>
          </a:p>
          <a:p>
            <a:pPr lvl="1"/>
            <a:r>
              <a:rPr lang="en-US" dirty="0"/>
              <a:t>Not only simple utterances</a:t>
            </a:r>
          </a:p>
          <a:p>
            <a:r>
              <a:rPr lang="en-US" dirty="0"/>
              <a:t>Languages supported</a:t>
            </a:r>
          </a:p>
          <a:p>
            <a:pPr lvl="1"/>
            <a:r>
              <a:rPr lang="en-US" dirty="0"/>
              <a:t>Speech languages: 10</a:t>
            </a:r>
          </a:p>
          <a:p>
            <a:pPr lvl="1"/>
            <a:r>
              <a:rPr lang="en-US" dirty="0"/>
              <a:t>Text languages: 60+</a:t>
            </a:r>
          </a:p>
          <a:p>
            <a:r>
              <a:rPr lang="en-US" dirty="0"/>
              <a:t>Azure Service </a:t>
            </a:r>
          </a:p>
          <a:p>
            <a:pPr lvl="1"/>
            <a:r>
              <a:rPr lang="en-US" dirty="0"/>
              <a:t>Pay-per-second model</a:t>
            </a:r>
          </a:p>
        </p:txBody>
      </p:sp>
      <p:sp>
        <p:nvSpPr>
          <p:cNvPr id="9" name="Rectangle 8"/>
          <p:cNvSpPr/>
          <p:nvPr/>
        </p:nvSpPr>
        <p:spPr>
          <a:xfrm>
            <a:off x="787438" y="1355543"/>
            <a:ext cx="4585300" cy="14524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018" y="1342252"/>
            <a:ext cx="1008609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 w="0"/>
                <a:solidFill>
                  <a:srgbClr val="0078D7"/>
                </a:solidFill>
                <a:effectLst>
                  <a:outerShdw blurRad="38100" dist="19050" dir="2700000" algn="tl" rotWithShape="0">
                    <a:srgbClr val="505050">
                      <a:alpha val="4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Client app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609" y="5834571"/>
            <a:ext cx="812515" cy="81251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29318" y="1535671"/>
            <a:ext cx="2021159" cy="3120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2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Translated text</a:t>
            </a:r>
            <a:endParaRPr kumimoji="0" lang="zh-CN" altLang="en-US" sz="142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1353" y="5586797"/>
            <a:ext cx="991086" cy="350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32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 API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74025" y="5046521"/>
            <a:ext cx="511912" cy="45340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70560" y="3421062"/>
            <a:ext cx="1552671" cy="1552672"/>
            <a:chOff x="1092201" y="3995738"/>
            <a:chExt cx="2063749" cy="2063750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397000" y="4391025"/>
              <a:ext cx="1385887" cy="957263"/>
            </a:xfrm>
            <a:custGeom>
              <a:avLst/>
              <a:gdLst>
                <a:gd name="T0" fmla="*/ 249 w 249"/>
                <a:gd name="T1" fmla="*/ 116 h 172"/>
                <a:gd name="T2" fmla="*/ 200 w 249"/>
                <a:gd name="T3" fmla="*/ 172 h 172"/>
                <a:gd name="T4" fmla="*/ 42 w 249"/>
                <a:gd name="T5" fmla="*/ 172 h 172"/>
                <a:gd name="T6" fmla="*/ 38 w 249"/>
                <a:gd name="T7" fmla="*/ 172 h 172"/>
                <a:gd name="T8" fmla="*/ 0 w 249"/>
                <a:gd name="T9" fmla="*/ 133 h 172"/>
                <a:gd name="T10" fmla="*/ 38 w 249"/>
                <a:gd name="T11" fmla="*/ 95 h 172"/>
                <a:gd name="T12" fmla="*/ 45 w 249"/>
                <a:gd name="T13" fmla="*/ 96 h 172"/>
                <a:gd name="T14" fmla="*/ 77 w 249"/>
                <a:gd name="T15" fmla="*/ 68 h 172"/>
                <a:gd name="T16" fmla="*/ 179 w 249"/>
                <a:gd name="T17" fmla="*/ 62 h 172"/>
                <a:gd name="T18" fmla="*/ 193 w 249"/>
                <a:gd name="T19" fmla="*/ 60 h 172"/>
                <a:gd name="T20" fmla="*/ 249 w 249"/>
                <a:gd name="T21" fmla="*/ 11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9" h="172">
                  <a:moveTo>
                    <a:pt x="249" y="116"/>
                  </a:moveTo>
                  <a:cubicBezTo>
                    <a:pt x="249" y="144"/>
                    <a:pt x="227" y="168"/>
                    <a:pt x="200" y="172"/>
                  </a:cubicBezTo>
                  <a:cubicBezTo>
                    <a:pt x="42" y="172"/>
                    <a:pt x="42" y="172"/>
                    <a:pt x="42" y="172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17" y="172"/>
                    <a:pt x="0" y="154"/>
                    <a:pt x="0" y="133"/>
                  </a:cubicBezTo>
                  <a:cubicBezTo>
                    <a:pt x="0" y="112"/>
                    <a:pt x="17" y="95"/>
                    <a:pt x="38" y="95"/>
                  </a:cubicBezTo>
                  <a:cubicBezTo>
                    <a:pt x="40" y="95"/>
                    <a:pt x="46" y="98"/>
                    <a:pt x="45" y="96"/>
                  </a:cubicBezTo>
                  <a:cubicBezTo>
                    <a:pt x="39" y="78"/>
                    <a:pt x="53" y="58"/>
                    <a:pt x="77" y="68"/>
                  </a:cubicBezTo>
                  <a:cubicBezTo>
                    <a:pt x="74" y="31"/>
                    <a:pt x="148" y="0"/>
                    <a:pt x="179" y="62"/>
                  </a:cubicBezTo>
                  <a:cubicBezTo>
                    <a:pt x="183" y="61"/>
                    <a:pt x="188" y="60"/>
                    <a:pt x="193" y="60"/>
                  </a:cubicBezTo>
                  <a:cubicBezTo>
                    <a:pt x="224" y="60"/>
                    <a:pt x="249" y="85"/>
                    <a:pt x="249" y="116"/>
                  </a:cubicBezTo>
                </a:path>
              </a:pathLst>
            </a:custGeom>
            <a:solidFill>
              <a:srgbClr val="21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1092201" y="3995738"/>
              <a:ext cx="2063749" cy="2063750"/>
            </a:xfrm>
            <a:custGeom>
              <a:avLst/>
              <a:gdLst>
                <a:gd name="T0" fmla="*/ 186 w 371"/>
                <a:gd name="T1" fmla="*/ 347 h 371"/>
                <a:gd name="T2" fmla="*/ 24 w 371"/>
                <a:gd name="T3" fmla="*/ 185 h 371"/>
                <a:gd name="T4" fmla="*/ 186 w 371"/>
                <a:gd name="T5" fmla="*/ 23 h 371"/>
                <a:gd name="T6" fmla="*/ 347 w 371"/>
                <a:gd name="T7" fmla="*/ 185 h 371"/>
                <a:gd name="T8" fmla="*/ 186 w 371"/>
                <a:gd name="T9" fmla="*/ 347 h 371"/>
                <a:gd name="T10" fmla="*/ 186 w 371"/>
                <a:gd name="T11" fmla="*/ 371 h 371"/>
                <a:gd name="T12" fmla="*/ 371 w 371"/>
                <a:gd name="T13" fmla="*/ 185 h 371"/>
                <a:gd name="T14" fmla="*/ 186 w 371"/>
                <a:gd name="T15" fmla="*/ 0 h 371"/>
                <a:gd name="T16" fmla="*/ 0 w 371"/>
                <a:gd name="T17" fmla="*/ 185 h 371"/>
                <a:gd name="T18" fmla="*/ 186 w 371"/>
                <a:gd name="T19" fmla="*/ 37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1" h="371">
                  <a:moveTo>
                    <a:pt x="186" y="347"/>
                  </a:moveTo>
                  <a:cubicBezTo>
                    <a:pt x="96" y="347"/>
                    <a:pt x="24" y="274"/>
                    <a:pt x="24" y="185"/>
                  </a:cubicBezTo>
                  <a:cubicBezTo>
                    <a:pt x="24" y="96"/>
                    <a:pt x="96" y="23"/>
                    <a:pt x="186" y="23"/>
                  </a:cubicBezTo>
                  <a:cubicBezTo>
                    <a:pt x="275" y="23"/>
                    <a:pt x="347" y="96"/>
                    <a:pt x="347" y="185"/>
                  </a:cubicBezTo>
                  <a:cubicBezTo>
                    <a:pt x="347" y="274"/>
                    <a:pt x="275" y="347"/>
                    <a:pt x="186" y="347"/>
                  </a:cubicBezTo>
                  <a:moveTo>
                    <a:pt x="186" y="371"/>
                  </a:moveTo>
                  <a:cubicBezTo>
                    <a:pt x="288" y="371"/>
                    <a:pt x="371" y="288"/>
                    <a:pt x="371" y="185"/>
                  </a:cubicBezTo>
                  <a:cubicBezTo>
                    <a:pt x="371" y="83"/>
                    <a:pt x="288" y="0"/>
                    <a:pt x="186" y="0"/>
                  </a:cubicBezTo>
                  <a:cubicBezTo>
                    <a:pt x="83" y="0"/>
                    <a:pt x="0" y="83"/>
                    <a:pt x="0" y="185"/>
                  </a:cubicBezTo>
                  <a:cubicBezTo>
                    <a:pt x="0" y="288"/>
                    <a:pt x="83" y="371"/>
                    <a:pt x="186" y="371"/>
                  </a:cubicBezTo>
                </a:path>
              </a:pathLst>
            </a:custGeom>
            <a:solidFill>
              <a:srgbClr val="2172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79329">
            <a:off x="3011879" y="2835522"/>
            <a:ext cx="666503" cy="2885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00000">
            <a:off x="2465865" y="2836528"/>
            <a:ext cx="674823" cy="277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94" y="1696194"/>
            <a:ext cx="1781658" cy="951899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318" y="1922694"/>
            <a:ext cx="2017776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1"/>
          <a:stretch/>
        </p:blipFill>
        <p:spPr>
          <a:xfrm>
            <a:off x="1417637" y="1211262"/>
            <a:ext cx="3275848" cy="455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637" y="1247212"/>
            <a:ext cx="2437840" cy="4536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4148" y="3063966"/>
            <a:ext cx="1123423" cy="5290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174" y="3040062"/>
            <a:ext cx="1497863" cy="5337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359644" y="3063966"/>
            <a:ext cx="1389059" cy="539288"/>
          </a:xfrm>
          <a:prstGeom prst="rect">
            <a:avLst/>
          </a:prstGeom>
          <a:solidFill>
            <a:srgbClr val="E6E7E8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795" y="3063966"/>
            <a:ext cx="1074758" cy="560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174" y="3063966"/>
            <a:ext cx="1307663" cy="47151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Speech Translation works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1"/>
          <a:stretch/>
        </p:blipFill>
        <p:spPr>
          <a:xfrm>
            <a:off x="0" y="1211262"/>
            <a:ext cx="1417637" cy="455504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4673542" y="3611153"/>
            <a:ext cx="685800" cy="188132"/>
          </a:xfrm>
          <a:prstGeom prst="rect">
            <a:avLst/>
          </a:prstGeom>
          <a:solidFill>
            <a:srgbClr val="E6E7E8"/>
          </a:solidFill>
          <a:ln>
            <a:solidFill>
              <a:srgbClr val="E6E7E8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80896" y="1236753"/>
            <a:ext cx="2316779" cy="1528998"/>
            <a:chOff x="4702174" y="1146174"/>
            <a:chExt cx="2095501" cy="1619498"/>
          </a:xfrm>
        </p:grpSpPr>
        <p:sp>
          <p:nvSpPr>
            <p:cNvPr id="15" name="Rectangle 14"/>
            <p:cNvSpPr/>
            <p:nvPr/>
          </p:nvSpPr>
          <p:spPr bwMode="auto">
            <a:xfrm>
              <a:off x="4702174" y="1470272"/>
              <a:ext cx="685800" cy="1295400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4846636" y="1146174"/>
              <a:ext cx="1951039" cy="1295400"/>
            </a:xfrm>
            <a:prstGeom prst="rect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highlight>
                  <a:srgbClr val="FFFFFF"/>
                </a:highlight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FE2EDC9-1A63-413B-AF12-800A84964E84}"/>
              </a:ext>
            </a:extLst>
          </p:cNvPr>
          <p:cNvSpPr/>
          <p:nvPr/>
        </p:nvSpPr>
        <p:spPr bwMode="auto">
          <a:xfrm>
            <a:off x="6492554" y="1211262"/>
            <a:ext cx="6126413" cy="4554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22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507047" y="1562100"/>
            <a:ext cx="5126413" cy="5092625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TrueText: Speech Correction</a:t>
            </a: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763135" y="2278062"/>
            <a:ext cx="2109927" cy="3163321"/>
          </a:xfrm>
          <a:prstGeom prst="rect">
            <a:avLst/>
          </a:prstGeom>
          <a:solidFill>
            <a:srgbClr val="067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901840" y="2902771"/>
            <a:ext cx="1838623" cy="41611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Speech Recognition</a:t>
            </a:r>
          </a:p>
        </p:txBody>
      </p:sp>
      <p:sp>
        <p:nvSpPr>
          <p:cNvPr id="32" name="Rectangle 6"/>
          <p:cNvSpPr>
            <a:spLocks noChangeArrowheads="1"/>
          </p:cNvSpPr>
          <p:nvPr/>
        </p:nvSpPr>
        <p:spPr bwMode="auto">
          <a:xfrm>
            <a:off x="901839" y="3554959"/>
            <a:ext cx="1838624" cy="416119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TrueText </a:t>
            </a:r>
          </a:p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Speech Correction</a:t>
            </a: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901840" y="4207146"/>
            <a:ext cx="1845366" cy="41611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Translation</a:t>
            </a: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901839" y="4859335"/>
            <a:ext cx="1845367" cy="41611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Text to Speech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519993" y="2125663"/>
            <a:ext cx="0" cy="77710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519993" y="3249536"/>
            <a:ext cx="0" cy="415157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519993" y="3887584"/>
            <a:ext cx="0" cy="415157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2519993" y="4547826"/>
            <a:ext cx="0" cy="415157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519993" y="5123286"/>
            <a:ext cx="0" cy="894334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9" name="Freeform 573"/>
          <p:cNvSpPr>
            <a:spLocks/>
          </p:cNvSpPr>
          <p:nvPr/>
        </p:nvSpPr>
        <p:spPr bwMode="auto">
          <a:xfrm>
            <a:off x="3494488" y="1667090"/>
            <a:ext cx="5062776" cy="953983"/>
          </a:xfrm>
          <a:custGeom>
            <a:avLst/>
            <a:gdLst>
              <a:gd name="T0" fmla="*/ 0 w 10676"/>
              <a:gd name="T1" fmla="*/ 0 h 2200"/>
              <a:gd name="T2" fmla="*/ 10676 w 10676"/>
              <a:gd name="T3" fmla="*/ 0 h 2200"/>
              <a:gd name="T4" fmla="*/ 10676 w 10676"/>
              <a:gd name="T5" fmla="*/ 2200 h 2200"/>
              <a:gd name="T6" fmla="*/ 0 w 10676"/>
              <a:gd name="T7" fmla="*/ 2200 h 2200"/>
              <a:gd name="T8" fmla="*/ 0 w 10676"/>
              <a:gd name="T9" fmla="*/ 541 h 2200"/>
              <a:gd name="T10" fmla="*/ 0 w 10676"/>
              <a:gd name="T11" fmla="*/ 0 h 2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76" h="2200">
                <a:moveTo>
                  <a:pt x="0" y="0"/>
                </a:moveTo>
                <a:lnTo>
                  <a:pt x="10676" y="0"/>
                </a:lnTo>
                <a:lnTo>
                  <a:pt x="10676" y="2200"/>
                </a:lnTo>
                <a:lnTo>
                  <a:pt x="0" y="2200"/>
                </a:lnTo>
                <a:lnTo>
                  <a:pt x="0" y="541"/>
                </a:lnTo>
                <a:lnTo>
                  <a:pt x="0" y="0"/>
                </a:lnTo>
                <a:close/>
              </a:path>
            </a:pathLst>
          </a:custGeom>
          <a:solidFill>
            <a:srgbClr val="6EC2E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13" name="Freeform 573"/>
          <p:cNvSpPr>
            <a:spLocks/>
          </p:cNvSpPr>
          <p:nvPr/>
        </p:nvSpPr>
        <p:spPr bwMode="auto">
          <a:xfrm>
            <a:off x="3517661" y="4193697"/>
            <a:ext cx="5062776" cy="950852"/>
          </a:xfrm>
          <a:custGeom>
            <a:avLst/>
            <a:gdLst>
              <a:gd name="T0" fmla="*/ 0 w 10676"/>
              <a:gd name="T1" fmla="*/ 0 h 2200"/>
              <a:gd name="T2" fmla="*/ 10676 w 10676"/>
              <a:gd name="T3" fmla="*/ 0 h 2200"/>
              <a:gd name="T4" fmla="*/ 10676 w 10676"/>
              <a:gd name="T5" fmla="*/ 2200 h 2200"/>
              <a:gd name="T6" fmla="*/ 0 w 10676"/>
              <a:gd name="T7" fmla="*/ 2200 h 2200"/>
              <a:gd name="T8" fmla="*/ 0 w 10676"/>
              <a:gd name="T9" fmla="*/ 541 h 2200"/>
              <a:gd name="T10" fmla="*/ 0 w 10676"/>
              <a:gd name="T11" fmla="*/ 0 h 2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76" h="2200">
                <a:moveTo>
                  <a:pt x="0" y="0"/>
                </a:moveTo>
                <a:lnTo>
                  <a:pt x="10676" y="0"/>
                </a:lnTo>
                <a:lnTo>
                  <a:pt x="10676" y="2200"/>
                </a:lnTo>
                <a:lnTo>
                  <a:pt x="0" y="2200"/>
                </a:lnTo>
                <a:lnTo>
                  <a:pt x="0" y="54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142" tIns="91142" rIns="91142" bIns="91142" numCol="1" spcCol="1270" anchor="b" anchorCtr="0">
            <a:noAutofit/>
          </a:bodyPr>
          <a:lstStyle/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14" name="Freeform 573"/>
          <p:cNvSpPr>
            <a:spLocks/>
          </p:cNvSpPr>
          <p:nvPr/>
        </p:nvSpPr>
        <p:spPr bwMode="auto">
          <a:xfrm>
            <a:off x="3494488" y="5450437"/>
            <a:ext cx="5062776" cy="1088325"/>
          </a:xfrm>
          <a:custGeom>
            <a:avLst/>
            <a:gdLst>
              <a:gd name="T0" fmla="*/ 0 w 10676"/>
              <a:gd name="T1" fmla="*/ 0 h 2200"/>
              <a:gd name="T2" fmla="*/ 10676 w 10676"/>
              <a:gd name="T3" fmla="*/ 0 h 2200"/>
              <a:gd name="T4" fmla="*/ 10676 w 10676"/>
              <a:gd name="T5" fmla="*/ 2200 h 2200"/>
              <a:gd name="T6" fmla="*/ 0 w 10676"/>
              <a:gd name="T7" fmla="*/ 2200 h 2200"/>
              <a:gd name="T8" fmla="*/ 0 w 10676"/>
              <a:gd name="T9" fmla="*/ 541 h 2200"/>
              <a:gd name="T10" fmla="*/ 0 w 10676"/>
              <a:gd name="T11" fmla="*/ 0 h 2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76" h="2200">
                <a:moveTo>
                  <a:pt x="0" y="0"/>
                </a:moveTo>
                <a:lnTo>
                  <a:pt x="10676" y="0"/>
                </a:lnTo>
                <a:lnTo>
                  <a:pt x="10676" y="2200"/>
                </a:lnTo>
                <a:lnTo>
                  <a:pt x="0" y="2200"/>
                </a:lnTo>
                <a:lnTo>
                  <a:pt x="0" y="54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142" tIns="91142" rIns="91142" bIns="91142" numCol="1" spcCol="1270" anchor="b" anchorCtr="0">
            <a:noAutofit/>
          </a:bodyPr>
          <a:lstStyle/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16" name="Freeform 573"/>
          <p:cNvSpPr>
            <a:spLocks/>
          </p:cNvSpPr>
          <p:nvPr/>
        </p:nvSpPr>
        <p:spPr bwMode="auto">
          <a:xfrm>
            <a:off x="3517661" y="2876320"/>
            <a:ext cx="5062776" cy="985170"/>
          </a:xfrm>
          <a:custGeom>
            <a:avLst/>
            <a:gdLst>
              <a:gd name="T0" fmla="*/ 0 w 10676"/>
              <a:gd name="T1" fmla="*/ 0 h 2200"/>
              <a:gd name="T2" fmla="*/ 10676 w 10676"/>
              <a:gd name="T3" fmla="*/ 0 h 2200"/>
              <a:gd name="T4" fmla="*/ 10676 w 10676"/>
              <a:gd name="T5" fmla="*/ 2200 h 2200"/>
              <a:gd name="T6" fmla="*/ 0 w 10676"/>
              <a:gd name="T7" fmla="*/ 2200 h 2200"/>
              <a:gd name="T8" fmla="*/ 0 w 10676"/>
              <a:gd name="T9" fmla="*/ 541 h 2200"/>
              <a:gd name="T10" fmla="*/ 0 w 10676"/>
              <a:gd name="T11" fmla="*/ 0 h 2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76" h="2200">
                <a:moveTo>
                  <a:pt x="0" y="0"/>
                </a:moveTo>
                <a:lnTo>
                  <a:pt x="10676" y="0"/>
                </a:lnTo>
                <a:lnTo>
                  <a:pt x="10676" y="2200"/>
                </a:lnTo>
                <a:lnTo>
                  <a:pt x="0" y="2200"/>
                </a:lnTo>
                <a:lnTo>
                  <a:pt x="0" y="54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142" tIns="91142" rIns="91142" bIns="91142" numCol="1" spcCol="1270" anchor="b" anchorCtr="0">
            <a:noAutofit/>
          </a:bodyPr>
          <a:lstStyle/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18" name="Freeform 586"/>
          <p:cNvSpPr>
            <a:spLocks/>
          </p:cNvSpPr>
          <p:nvPr/>
        </p:nvSpPr>
        <p:spPr bwMode="auto">
          <a:xfrm>
            <a:off x="5394764" y="1820862"/>
            <a:ext cx="3120889" cy="749013"/>
          </a:xfrm>
          <a:custGeom>
            <a:avLst/>
            <a:gdLst>
              <a:gd name="T0" fmla="*/ 6426 w 6426"/>
              <a:gd name="T1" fmla="*/ 0 h 1785"/>
              <a:gd name="T2" fmla="*/ 0 w 6426"/>
              <a:gd name="T3" fmla="*/ 0 h 1785"/>
              <a:gd name="T4" fmla="*/ 0 w 6426"/>
              <a:gd name="T5" fmla="*/ 1458 h 1785"/>
              <a:gd name="T6" fmla="*/ 4105 w 6426"/>
              <a:gd name="T7" fmla="*/ 1458 h 1785"/>
              <a:gd name="T8" fmla="*/ 3720 w 6426"/>
              <a:gd name="T9" fmla="*/ 1785 h 1785"/>
              <a:gd name="T10" fmla="*/ 4751 w 6426"/>
              <a:gd name="T11" fmla="*/ 1458 h 1785"/>
              <a:gd name="T12" fmla="*/ 6426 w 6426"/>
              <a:gd name="T13" fmla="*/ 1458 h 1785"/>
              <a:gd name="T14" fmla="*/ 6426 w 6426"/>
              <a:gd name="T15" fmla="*/ 0 h 1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26" h="1785">
                <a:moveTo>
                  <a:pt x="6426" y="0"/>
                </a:moveTo>
                <a:lnTo>
                  <a:pt x="0" y="0"/>
                </a:lnTo>
                <a:lnTo>
                  <a:pt x="0" y="1458"/>
                </a:lnTo>
                <a:lnTo>
                  <a:pt x="4105" y="1458"/>
                </a:lnTo>
                <a:lnTo>
                  <a:pt x="3720" y="1785"/>
                </a:lnTo>
                <a:lnTo>
                  <a:pt x="4751" y="1458"/>
                </a:lnTo>
                <a:lnTo>
                  <a:pt x="6426" y="1458"/>
                </a:lnTo>
                <a:lnTo>
                  <a:pt x="64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um no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mean yes but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i've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never done it myself did users before uh I will ask go deep to help me</a:t>
            </a:r>
          </a:p>
        </p:txBody>
      </p:sp>
      <p:sp>
        <p:nvSpPr>
          <p:cNvPr id="732" name="Freeform 586"/>
          <p:cNvSpPr>
            <a:spLocks/>
          </p:cNvSpPr>
          <p:nvPr/>
        </p:nvSpPr>
        <p:spPr bwMode="auto">
          <a:xfrm>
            <a:off x="5394764" y="5486123"/>
            <a:ext cx="3120889" cy="998685"/>
          </a:xfrm>
          <a:custGeom>
            <a:avLst/>
            <a:gdLst>
              <a:gd name="T0" fmla="*/ 6426 w 6426"/>
              <a:gd name="T1" fmla="*/ 0 h 1785"/>
              <a:gd name="T2" fmla="*/ 0 w 6426"/>
              <a:gd name="T3" fmla="*/ 0 h 1785"/>
              <a:gd name="T4" fmla="*/ 0 w 6426"/>
              <a:gd name="T5" fmla="*/ 1458 h 1785"/>
              <a:gd name="T6" fmla="*/ 4105 w 6426"/>
              <a:gd name="T7" fmla="*/ 1458 h 1785"/>
              <a:gd name="T8" fmla="*/ 3720 w 6426"/>
              <a:gd name="T9" fmla="*/ 1785 h 1785"/>
              <a:gd name="T10" fmla="*/ 4751 w 6426"/>
              <a:gd name="T11" fmla="*/ 1458 h 1785"/>
              <a:gd name="T12" fmla="*/ 6426 w 6426"/>
              <a:gd name="T13" fmla="*/ 1458 h 1785"/>
              <a:gd name="T14" fmla="*/ 6426 w 6426"/>
              <a:gd name="T15" fmla="*/ 0 h 1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26" h="1785">
                <a:moveTo>
                  <a:pt x="6426" y="0"/>
                </a:moveTo>
                <a:lnTo>
                  <a:pt x="0" y="0"/>
                </a:lnTo>
                <a:lnTo>
                  <a:pt x="0" y="1458"/>
                </a:lnTo>
                <a:lnTo>
                  <a:pt x="4105" y="1458"/>
                </a:lnTo>
                <a:lnTo>
                  <a:pt x="3720" y="1785"/>
                </a:lnTo>
                <a:lnTo>
                  <a:pt x="4751" y="1458"/>
                </a:lnTo>
                <a:lnTo>
                  <a:pt x="6426" y="1458"/>
                </a:lnTo>
                <a:lnTo>
                  <a:pt x="64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Yes.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But I’ve never done it myself.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Did you use yours before?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 will ask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Gurdeep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to help me.</a:t>
            </a:r>
          </a:p>
        </p:txBody>
      </p:sp>
      <p:sp>
        <p:nvSpPr>
          <p:cNvPr id="733" name="Freeform 586"/>
          <p:cNvSpPr>
            <a:spLocks/>
          </p:cNvSpPr>
          <p:nvPr/>
        </p:nvSpPr>
        <p:spPr bwMode="auto">
          <a:xfrm>
            <a:off x="5385752" y="3045985"/>
            <a:ext cx="3120889" cy="749013"/>
          </a:xfrm>
          <a:custGeom>
            <a:avLst/>
            <a:gdLst>
              <a:gd name="T0" fmla="*/ 6426 w 6426"/>
              <a:gd name="T1" fmla="*/ 0 h 1785"/>
              <a:gd name="T2" fmla="*/ 0 w 6426"/>
              <a:gd name="T3" fmla="*/ 0 h 1785"/>
              <a:gd name="T4" fmla="*/ 0 w 6426"/>
              <a:gd name="T5" fmla="*/ 1458 h 1785"/>
              <a:gd name="T6" fmla="*/ 4105 w 6426"/>
              <a:gd name="T7" fmla="*/ 1458 h 1785"/>
              <a:gd name="T8" fmla="*/ 3720 w 6426"/>
              <a:gd name="T9" fmla="*/ 1785 h 1785"/>
              <a:gd name="T10" fmla="*/ 4751 w 6426"/>
              <a:gd name="T11" fmla="*/ 1458 h 1785"/>
              <a:gd name="T12" fmla="*/ 6426 w 6426"/>
              <a:gd name="T13" fmla="*/ 1458 h 1785"/>
              <a:gd name="T14" fmla="*/ 6426 w 6426"/>
              <a:gd name="T15" fmla="*/ 0 h 1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26" h="1785">
                <a:moveTo>
                  <a:pt x="6426" y="0"/>
                </a:moveTo>
                <a:lnTo>
                  <a:pt x="0" y="0"/>
                </a:lnTo>
                <a:lnTo>
                  <a:pt x="0" y="1458"/>
                </a:lnTo>
                <a:lnTo>
                  <a:pt x="4105" y="1458"/>
                </a:lnTo>
                <a:lnTo>
                  <a:pt x="3720" y="1785"/>
                </a:lnTo>
                <a:lnTo>
                  <a:pt x="4751" y="1458"/>
                </a:lnTo>
                <a:lnTo>
                  <a:pt x="6426" y="1458"/>
                </a:lnTo>
                <a:lnTo>
                  <a:pt x="64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um no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mean yes but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i've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never done it myself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did you use yours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before uh I will ask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gurdeep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to help me</a:t>
            </a:r>
          </a:p>
        </p:txBody>
      </p:sp>
      <p:sp>
        <p:nvSpPr>
          <p:cNvPr id="735" name="Freeform 586"/>
          <p:cNvSpPr>
            <a:spLocks/>
          </p:cNvSpPr>
          <p:nvPr/>
        </p:nvSpPr>
        <p:spPr bwMode="auto">
          <a:xfrm>
            <a:off x="5380139" y="4353923"/>
            <a:ext cx="3120889" cy="749013"/>
          </a:xfrm>
          <a:custGeom>
            <a:avLst/>
            <a:gdLst>
              <a:gd name="T0" fmla="*/ 6426 w 6426"/>
              <a:gd name="T1" fmla="*/ 0 h 1785"/>
              <a:gd name="T2" fmla="*/ 0 w 6426"/>
              <a:gd name="T3" fmla="*/ 0 h 1785"/>
              <a:gd name="T4" fmla="*/ 0 w 6426"/>
              <a:gd name="T5" fmla="*/ 1458 h 1785"/>
              <a:gd name="T6" fmla="*/ 4105 w 6426"/>
              <a:gd name="T7" fmla="*/ 1458 h 1785"/>
              <a:gd name="T8" fmla="*/ 3720 w 6426"/>
              <a:gd name="T9" fmla="*/ 1785 h 1785"/>
              <a:gd name="T10" fmla="*/ 4751 w 6426"/>
              <a:gd name="T11" fmla="*/ 1458 h 1785"/>
              <a:gd name="T12" fmla="*/ 6426 w 6426"/>
              <a:gd name="T13" fmla="*/ 1458 h 1785"/>
              <a:gd name="T14" fmla="*/ 6426 w 6426"/>
              <a:gd name="T15" fmla="*/ 0 h 1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26" h="1785">
                <a:moveTo>
                  <a:pt x="6426" y="0"/>
                </a:moveTo>
                <a:lnTo>
                  <a:pt x="0" y="0"/>
                </a:lnTo>
                <a:lnTo>
                  <a:pt x="0" y="1458"/>
                </a:lnTo>
                <a:lnTo>
                  <a:pt x="4105" y="1458"/>
                </a:lnTo>
                <a:lnTo>
                  <a:pt x="3720" y="1785"/>
                </a:lnTo>
                <a:lnTo>
                  <a:pt x="4751" y="1458"/>
                </a:lnTo>
                <a:lnTo>
                  <a:pt x="6426" y="1458"/>
                </a:lnTo>
                <a:lnTo>
                  <a:pt x="64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sng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 </a:t>
            </a:r>
            <a:r>
              <a:rPr kumimoji="0" lang="en-US" sz="1200" b="1" i="0" u="none" strike="sng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</a:t>
            </a:r>
            <a:r>
              <a:rPr kumimoji="0" lang="en-US" sz="1200" b="1" i="0" u="none" strike="sng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mean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yes but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200" b="1" i="0" u="none" strike="sng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 am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i've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never done it myself did you use yours before </a:t>
            </a:r>
            <a:r>
              <a:rPr kumimoji="0" lang="en-US" sz="1200" b="1" i="0" u="none" strike="sng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 will ask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gurdeep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to help me</a:t>
            </a:r>
          </a:p>
        </p:txBody>
      </p:sp>
      <p:pic>
        <p:nvPicPr>
          <p:cNvPr id="738" name="Picture 7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395" y="1757468"/>
            <a:ext cx="456290" cy="417838"/>
          </a:xfrm>
          <a:prstGeom prst="rect">
            <a:avLst/>
          </a:prstGeom>
        </p:spPr>
      </p:pic>
      <p:sp>
        <p:nvSpPr>
          <p:cNvPr id="739" name="TextBox 738"/>
          <p:cNvSpPr txBox="1"/>
          <p:nvPr/>
        </p:nvSpPr>
        <p:spPr>
          <a:xfrm>
            <a:off x="3494488" y="2121914"/>
            <a:ext cx="1729974" cy="70480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Raw ASR Output</a:t>
            </a:r>
          </a:p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2917">
                    <a:srgbClr val="505050"/>
                  </a:gs>
                  <a:gs pos="30000">
                    <a:srgbClr val="505050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41" name="TextBox 740"/>
          <p:cNvSpPr txBox="1"/>
          <p:nvPr/>
        </p:nvSpPr>
        <p:spPr>
          <a:xfrm>
            <a:off x="3465424" y="3390827"/>
            <a:ext cx="1733827" cy="4616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Lattice Rescoring</a:t>
            </a:r>
          </a:p>
        </p:txBody>
      </p:sp>
      <p:sp>
        <p:nvSpPr>
          <p:cNvPr id="743" name="TextBox 742"/>
          <p:cNvSpPr txBox="1"/>
          <p:nvPr/>
        </p:nvSpPr>
        <p:spPr>
          <a:xfrm>
            <a:off x="3479863" y="4771103"/>
            <a:ext cx="1733827" cy="44539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Disfluency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Removal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760" y="3040062"/>
            <a:ext cx="836051" cy="4764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909" y="4335462"/>
            <a:ext cx="317608" cy="431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434" y="5568183"/>
            <a:ext cx="668902" cy="30722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494488" y="5807914"/>
            <a:ext cx="1737198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Segmentation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Punctuation and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True Casing</a:t>
            </a:r>
          </a:p>
        </p:txBody>
      </p:sp>
      <p:sp>
        <p:nvSpPr>
          <p:cNvPr id="54" name="Freeform 586"/>
          <p:cNvSpPr>
            <a:spLocks/>
          </p:cNvSpPr>
          <p:nvPr/>
        </p:nvSpPr>
        <p:spPr bwMode="auto">
          <a:xfrm>
            <a:off x="8890929" y="5420105"/>
            <a:ext cx="3273273" cy="1033160"/>
          </a:xfrm>
          <a:custGeom>
            <a:avLst/>
            <a:gdLst>
              <a:gd name="T0" fmla="*/ 6426 w 6426"/>
              <a:gd name="T1" fmla="*/ 0 h 1785"/>
              <a:gd name="T2" fmla="*/ 0 w 6426"/>
              <a:gd name="T3" fmla="*/ 0 h 1785"/>
              <a:gd name="T4" fmla="*/ 0 w 6426"/>
              <a:gd name="T5" fmla="*/ 1458 h 1785"/>
              <a:gd name="T6" fmla="*/ 4105 w 6426"/>
              <a:gd name="T7" fmla="*/ 1458 h 1785"/>
              <a:gd name="T8" fmla="*/ 3720 w 6426"/>
              <a:gd name="T9" fmla="*/ 1785 h 1785"/>
              <a:gd name="T10" fmla="*/ 4751 w 6426"/>
              <a:gd name="T11" fmla="*/ 1458 h 1785"/>
              <a:gd name="T12" fmla="*/ 6426 w 6426"/>
              <a:gd name="T13" fmla="*/ 1458 h 1785"/>
              <a:gd name="T14" fmla="*/ 6426 w 6426"/>
              <a:gd name="T15" fmla="*/ 0 h 1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26" h="1785">
                <a:moveTo>
                  <a:pt x="6426" y="0"/>
                </a:moveTo>
                <a:lnTo>
                  <a:pt x="0" y="0"/>
                </a:lnTo>
                <a:lnTo>
                  <a:pt x="0" y="1458"/>
                </a:lnTo>
                <a:lnTo>
                  <a:pt x="4105" y="1458"/>
                </a:lnTo>
                <a:lnTo>
                  <a:pt x="3720" y="1785"/>
                </a:lnTo>
                <a:lnTo>
                  <a:pt x="4751" y="1458"/>
                </a:lnTo>
                <a:lnTo>
                  <a:pt x="6426" y="1458"/>
                </a:lnTo>
                <a:lnTo>
                  <a:pt x="642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Oui.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Mais je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 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'ai jamais fait moi-même.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Avez-vous utilisé le vôtre avant?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Je vais demander à Gurdeep de m'aider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5" name="Freeform 586"/>
          <p:cNvSpPr>
            <a:spLocks/>
          </p:cNvSpPr>
          <p:nvPr/>
        </p:nvSpPr>
        <p:spPr bwMode="auto">
          <a:xfrm>
            <a:off x="8880914" y="1544193"/>
            <a:ext cx="3283288" cy="1108913"/>
          </a:xfrm>
          <a:custGeom>
            <a:avLst/>
            <a:gdLst>
              <a:gd name="T0" fmla="*/ 6426 w 6426"/>
              <a:gd name="T1" fmla="*/ 0 h 1785"/>
              <a:gd name="T2" fmla="*/ 0 w 6426"/>
              <a:gd name="T3" fmla="*/ 0 h 1785"/>
              <a:gd name="T4" fmla="*/ 0 w 6426"/>
              <a:gd name="T5" fmla="*/ 1458 h 1785"/>
              <a:gd name="T6" fmla="*/ 4105 w 6426"/>
              <a:gd name="T7" fmla="*/ 1458 h 1785"/>
              <a:gd name="T8" fmla="*/ 3720 w 6426"/>
              <a:gd name="T9" fmla="*/ 1785 h 1785"/>
              <a:gd name="T10" fmla="*/ 4751 w 6426"/>
              <a:gd name="T11" fmla="*/ 1458 h 1785"/>
              <a:gd name="T12" fmla="*/ 6426 w 6426"/>
              <a:gd name="T13" fmla="*/ 1458 h 1785"/>
              <a:gd name="T14" fmla="*/ 6426 w 6426"/>
              <a:gd name="T15" fmla="*/ 0 h 1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426" h="1785">
                <a:moveTo>
                  <a:pt x="6426" y="0"/>
                </a:moveTo>
                <a:lnTo>
                  <a:pt x="0" y="0"/>
                </a:lnTo>
                <a:lnTo>
                  <a:pt x="0" y="1458"/>
                </a:lnTo>
                <a:lnTo>
                  <a:pt x="4105" y="1458"/>
                </a:lnTo>
                <a:lnTo>
                  <a:pt x="3720" y="1785"/>
                </a:lnTo>
                <a:lnTo>
                  <a:pt x="4751" y="1458"/>
                </a:lnTo>
                <a:lnTo>
                  <a:pt x="6426" y="1458"/>
                </a:lnTo>
                <a:lnTo>
                  <a:pt x="642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sng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um</a:t>
            </a:r>
            <a:r>
              <a:rPr kumimoji="0" lang="fr-FR" sz="1200" b="0" i="0" u="none" strike="sng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non je veux dire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oui, mais </a:t>
            </a:r>
            <a:r>
              <a:rPr kumimoji="0" lang="fr-FR" sz="1200" b="0" i="0" u="none" strike="sng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je suis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je n'ai jamais fait moi-même les utilisateurs avant e UH .je vais demander aller profondément pour m'aider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8515652" y="2016536"/>
            <a:ext cx="36526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 bwMode="auto">
          <a:xfrm>
            <a:off x="6091380" y="6345906"/>
            <a:ext cx="3230002" cy="458537"/>
          </a:xfrm>
          <a:custGeom>
            <a:avLst/>
            <a:gdLst>
              <a:gd name="connsiteX0" fmla="*/ 103402 w 4325779"/>
              <a:gd name="connsiteY0" fmla="*/ 174812 h 407719"/>
              <a:gd name="connsiteX1" fmla="*/ 466473 w 4325779"/>
              <a:gd name="connsiteY1" fmla="*/ 363071 h 407719"/>
              <a:gd name="connsiteX2" fmla="*/ 3787896 w 4325779"/>
              <a:gd name="connsiteY2" fmla="*/ 376518 h 407719"/>
              <a:gd name="connsiteX3" fmla="*/ 4325779 w 4325779"/>
              <a:gd name="connsiteY3" fmla="*/ 0 h 407719"/>
              <a:gd name="connsiteX0" fmla="*/ 48363 w 4270740"/>
              <a:gd name="connsiteY0" fmla="*/ 174812 h 407719"/>
              <a:gd name="connsiteX1" fmla="*/ 411434 w 4270740"/>
              <a:gd name="connsiteY1" fmla="*/ 363071 h 407719"/>
              <a:gd name="connsiteX2" fmla="*/ 3732857 w 4270740"/>
              <a:gd name="connsiteY2" fmla="*/ 376518 h 407719"/>
              <a:gd name="connsiteX3" fmla="*/ 4270740 w 4270740"/>
              <a:gd name="connsiteY3" fmla="*/ 0 h 407719"/>
              <a:gd name="connsiteX0" fmla="*/ 0 w 4222377"/>
              <a:gd name="connsiteY0" fmla="*/ 174812 h 451305"/>
              <a:gd name="connsiteX1" fmla="*/ 808841 w 4222377"/>
              <a:gd name="connsiteY1" fmla="*/ 435461 h 451305"/>
              <a:gd name="connsiteX2" fmla="*/ 3684494 w 4222377"/>
              <a:gd name="connsiteY2" fmla="*/ 376518 h 451305"/>
              <a:gd name="connsiteX3" fmla="*/ 4222377 w 4222377"/>
              <a:gd name="connsiteY3" fmla="*/ 0 h 451305"/>
              <a:gd name="connsiteX0" fmla="*/ 0 w 4222377"/>
              <a:gd name="connsiteY0" fmla="*/ 174812 h 459757"/>
              <a:gd name="connsiteX1" fmla="*/ 808841 w 4222377"/>
              <a:gd name="connsiteY1" fmla="*/ 435461 h 459757"/>
              <a:gd name="connsiteX2" fmla="*/ 3684494 w 4222377"/>
              <a:gd name="connsiteY2" fmla="*/ 376518 h 459757"/>
              <a:gd name="connsiteX3" fmla="*/ 4222377 w 4222377"/>
              <a:gd name="connsiteY3" fmla="*/ 0 h 459757"/>
              <a:gd name="connsiteX0" fmla="*/ 0 w 4224282"/>
              <a:gd name="connsiteY0" fmla="*/ 155762 h 452713"/>
              <a:gd name="connsiteX1" fmla="*/ 810746 w 4224282"/>
              <a:gd name="connsiteY1" fmla="*/ 435461 h 452713"/>
              <a:gd name="connsiteX2" fmla="*/ 3686399 w 4224282"/>
              <a:gd name="connsiteY2" fmla="*/ 376518 h 452713"/>
              <a:gd name="connsiteX3" fmla="*/ 4224282 w 4224282"/>
              <a:gd name="connsiteY3" fmla="*/ 0 h 452713"/>
              <a:gd name="connsiteX0" fmla="*/ 3918 w 4228200"/>
              <a:gd name="connsiteY0" fmla="*/ 155762 h 452713"/>
              <a:gd name="connsiteX1" fmla="*/ 814664 w 4228200"/>
              <a:gd name="connsiteY1" fmla="*/ 435461 h 452713"/>
              <a:gd name="connsiteX2" fmla="*/ 3690317 w 4228200"/>
              <a:gd name="connsiteY2" fmla="*/ 376518 h 452713"/>
              <a:gd name="connsiteX3" fmla="*/ 4228200 w 4228200"/>
              <a:gd name="connsiteY3" fmla="*/ 0 h 452713"/>
              <a:gd name="connsiteX0" fmla="*/ 0 w 4224282"/>
              <a:gd name="connsiteY0" fmla="*/ 155762 h 452713"/>
              <a:gd name="connsiteX1" fmla="*/ 810746 w 4224282"/>
              <a:gd name="connsiteY1" fmla="*/ 435461 h 452713"/>
              <a:gd name="connsiteX2" fmla="*/ 3686399 w 4224282"/>
              <a:gd name="connsiteY2" fmla="*/ 376518 h 452713"/>
              <a:gd name="connsiteX3" fmla="*/ 4224282 w 4224282"/>
              <a:gd name="connsiteY3" fmla="*/ 0 h 452713"/>
              <a:gd name="connsiteX0" fmla="*/ 427 w 4224709"/>
              <a:gd name="connsiteY0" fmla="*/ 155762 h 452713"/>
              <a:gd name="connsiteX1" fmla="*/ 811173 w 4224709"/>
              <a:gd name="connsiteY1" fmla="*/ 435461 h 452713"/>
              <a:gd name="connsiteX2" fmla="*/ 3686826 w 4224709"/>
              <a:gd name="connsiteY2" fmla="*/ 376518 h 452713"/>
              <a:gd name="connsiteX3" fmla="*/ 4224709 w 4224709"/>
              <a:gd name="connsiteY3" fmla="*/ 0 h 452713"/>
              <a:gd name="connsiteX0" fmla="*/ 427 w 3953415"/>
              <a:gd name="connsiteY0" fmla="*/ 211642 h 510625"/>
              <a:gd name="connsiteX1" fmla="*/ 811173 w 3953415"/>
              <a:gd name="connsiteY1" fmla="*/ 491341 h 510625"/>
              <a:gd name="connsiteX2" fmla="*/ 3686826 w 3953415"/>
              <a:gd name="connsiteY2" fmla="*/ 432398 h 510625"/>
              <a:gd name="connsiteX3" fmla="*/ 3950389 w 3953415"/>
              <a:gd name="connsiteY3" fmla="*/ 0 h 510625"/>
              <a:gd name="connsiteX0" fmla="*/ 427 w 4023047"/>
              <a:gd name="connsiteY0" fmla="*/ 211642 h 510625"/>
              <a:gd name="connsiteX1" fmla="*/ 811173 w 4023047"/>
              <a:gd name="connsiteY1" fmla="*/ 491341 h 510625"/>
              <a:gd name="connsiteX2" fmla="*/ 3686826 w 4023047"/>
              <a:gd name="connsiteY2" fmla="*/ 432398 h 510625"/>
              <a:gd name="connsiteX3" fmla="*/ 3950389 w 4023047"/>
              <a:gd name="connsiteY3" fmla="*/ 0 h 510625"/>
              <a:gd name="connsiteX0" fmla="*/ 301 w 3951265"/>
              <a:gd name="connsiteY0" fmla="*/ 211642 h 514423"/>
              <a:gd name="connsiteX1" fmla="*/ 811047 w 3951265"/>
              <a:gd name="connsiteY1" fmla="*/ 491341 h 514423"/>
              <a:gd name="connsiteX2" fmla="*/ 3117740 w 3951265"/>
              <a:gd name="connsiteY2" fmla="*/ 442558 h 514423"/>
              <a:gd name="connsiteX3" fmla="*/ 3950263 w 3951265"/>
              <a:gd name="connsiteY3" fmla="*/ 0 h 514423"/>
              <a:gd name="connsiteX0" fmla="*/ 256 w 3950729"/>
              <a:gd name="connsiteY0" fmla="*/ 211642 h 512454"/>
              <a:gd name="connsiteX1" fmla="*/ 811002 w 3950729"/>
              <a:gd name="connsiteY1" fmla="*/ 491341 h 512454"/>
              <a:gd name="connsiteX2" fmla="*/ 2777335 w 3950729"/>
              <a:gd name="connsiteY2" fmla="*/ 437478 h 512454"/>
              <a:gd name="connsiteX3" fmla="*/ 3950218 w 3950729"/>
              <a:gd name="connsiteY3" fmla="*/ 0 h 512454"/>
              <a:gd name="connsiteX0" fmla="*/ 256 w 3549886"/>
              <a:gd name="connsiteY0" fmla="*/ 201482 h 501871"/>
              <a:gd name="connsiteX1" fmla="*/ 811002 w 3549886"/>
              <a:gd name="connsiteY1" fmla="*/ 481181 h 501871"/>
              <a:gd name="connsiteX2" fmla="*/ 2777335 w 3549886"/>
              <a:gd name="connsiteY2" fmla="*/ 427318 h 501871"/>
              <a:gd name="connsiteX3" fmla="*/ 3548898 w 3549886"/>
              <a:gd name="connsiteY3" fmla="*/ 0 h 501871"/>
              <a:gd name="connsiteX0" fmla="*/ 256 w 3548898"/>
              <a:gd name="connsiteY0" fmla="*/ 201482 h 501871"/>
              <a:gd name="connsiteX1" fmla="*/ 811002 w 3548898"/>
              <a:gd name="connsiteY1" fmla="*/ 481181 h 501871"/>
              <a:gd name="connsiteX2" fmla="*/ 2777335 w 3548898"/>
              <a:gd name="connsiteY2" fmla="*/ 427318 h 501871"/>
              <a:gd name="connsiteX3" fmla="*/ 3548898 w 3548898"/>
              <a:gd name="connsiteY3" fmla="*/ 0 h 501871"/>
              <a:gd name="connsiteX0" fmla="*/ 243 w 3548885"/>
              <a:gd name="connsiteY0" fmla="*/ 201482 h 503806"/>
              <a:gd name="connsiteX1" fmla="*/ 810989 w 3548885"/>
              <a:gd name="connsiteY1" fmla="*/ 481181 h 503806"/>
              <a:gd name="connsiteX2" fmla="*/ 2660482 w 3548885"/>
              <a:gd name="connsiteY2" fmla="*/ 432398 h 503806"/>
              <a:gd name="connsiteX3" fmla="*/ 3548885 w 3548885"/>
              <a:gd name="connsiteY3" fmla="*/ 0 h 503806"/>
              <a:gd name="connsiteX0" fmla="*/ 243 w 3548885"/>
              <a:gd name="connsiteY0" fmla="*/ 201482 h 503806"/>
              <a:gd name="connsiteX1" fmla="*/ 810989 w 3548885"/>
              <a:gd name="connsiteY1" fmla="*/ 481181 h 503806"/>
              <a:gd name="connsiteX2" fmla="*/ 2660482 w 3548885"/>
              <a:gd name="connsiteY2" fmla="*/ 432398 h 503806"/>
              <a:gd name="connsiteX3" fmla="*/ 3548885 w 3548885"/>
              <a:gd name="connsiteY3" fmla="*/ 0 h 50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8885" h="503806">
                <a:moveTo>
                  <a:pt x="243" y="201482"/>
                </a:moveTo>
                <a:cubicBezTo>
                  <a:pt x="-10963" y="412152"/>
                  <a:pt x="367616" y="442695"/>
                  <a:pt x="810989" y="481181"/>
                </a:cubicBezTo>
                <a:cubicBezTo>
                  <a:pt x="1254362" y="519667"/>
                  <a:pt x="2204166" y="512595"/>
                  <a:pt x="2660482" y="432398"/>
                </a:cubicBezTo>
                <a:cubicBezTo>
                  <a:pt x="3116798" y="352201"/>
                  <a:pt x="3118430" y="337820"/>
                  <a:pt x="3548885" y="0"/>
                </a:cubicBezTo>
              </a:path>
            </a:pathLst>
          </a:custGeom>
          <a:noFill/>
          <a:ln w="101600">
            <a:solidFill>
              <a:schemeClr val="accent2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 flipV="1">
            <a:off x="2741919" y="1554562"/>
            <a:ext cx="770131" cy="5085855"/>
          </a:xfrm>
          <a:custGeom>
            <a:avLst/>
            <a:gdLst>
              <a:gd name="connsiteX0" fmla="*/ 0 w 1219200"/>
              <a:gd name="connsiteY0" fmla="*/ 0 h 1540015"/>
              <a:gd name="connsiteX1" fmla="*/ 1219200 w 1219200"/>
              <a:gd name="connsiteY1" fmla="*/ 0 h 1540015"/>
              <a:gd name="connsiteX2" fmla="*/ 1219200 w 1219200"/>
              <a:gd name="connsiteY2" fmla="*/ 1540015 h 1540015"/>
              <a:gd name="connsiteX3" fmla="*/ 0 w 1219200"/>
              <a:gd name="connsiteY3" fmla="*/ 1540015 h 1540015"/>
              <a:gd name="connsiteX4" fmla="*/ 0 w 1219200"/>
              <a:gd name="connsiteY4" fmla="*/ 0 h 1540015"/>
              <a:gd name="connsiteX0" fmla="*/ 0 w 1219200"/>
              <a:gd name="connsiteY0" fmla="*/ 0 h 1540015"/>
              <a:gd name="connsiteX1" fmla="*/ 1219200 w 1219200"/>
              <a:gd name="connsiteY1" fmla="*/ 0 h 1540015"/>
              <a:gd name="connsiteX2" fmla="*/ 1219200 w 1219200"/>
              <a:gd name="connsiteY2" fmla="*/ 1540015 h 1540015"/>
              <a:gd name="connsiteX3" fmla="*/ 0 w 1219200"/>
              <a:gd name="connsiteY3" fmla="*/ 1540015 h 1540015"/>
              <a:gd name="connsiteX4" fmla="*/ 0 w 1219200"/>
              <a:gd name="connsiteY4" fmla="*/ 0 h 1540015"/>
              <a:gd name="connsiteX0" fmla="*/ 0 w 1219200"/>
              <a:gd name="connsiteY0" fmla="*/ 777240 h 1540015"/>
              <a:gd name="connsiteX1" fmla="*/ 1219200 w 1219200"/>
              <a:gd name="connsiteY1" fmla="*/ 0 h 1540015"/>
              <a:gd name="connsiteX2" fmla="*/ 1219200 w 1219200"/>
              <a:gd name="connsiteY2" fmla="*/ 1540015 h 1540015"/>
              <a:gd name="connsiteX3" fmla="*/ 0 w 1219200"/>
              <a:gd name="connsiteY3" fmla="*/ 1540015 h 1540015"/>
              <a:gd name="connsiteX4" fmla="*/ 0 w 1219200"/>
              <a:gd name="connsiteY4" fmla="*/ 777240 h 1540015"/>
              <a:gd name="connsiteX0" fmla="*/ 0 w 1219200"/>
              <a:gd name="connsiteY0" fmla="*/ 777240 h 1540015"/>
              <a:gd name="connsiteX1" fmla="*/ 1219200 w 1219200"/>
              <a:gd name="connsiteY1" fmla="*/ 0 h 1540015"/>
              <a:gd name="connsiteX2" fmla="*/ 1219200 w 1219200"/>
              <a:gd name="connsiteY2" fmla="*/ 1540015 h 1540015"/>
              <a:gd name="connsiteX3" fmla="*/ 0 w 1219200"/>
              <a:gd name="connsiteY3" fmla="*/ 1067575 h 1540015"/>
              <a:gd name="connsiteX4" fmla="*/ 0 w 1219200"/>
              <a:gd name="connsiteY4" fmla="*/ 777240 h 1540015"/>
              <a:gd name="connsiteX0" fmla="*/ 0 w 1219200"/>
              <a:gd name="connsiteY0" fmla="*/ 777240 h 1540015"/>
              <a:gd name="connsiteX1" fmla="*/ 1219200 w 1219200"/>
              <a:gd name="connsiteY1" fmla="*/ 0 h 1540015"/>
              <a:gd name="connsiteX2" fmla="*/ 1219200 w 1219200"/>
              <a:gd name="connsiteY2" fmla="*/ 1540015 h 1540015"/>
              <a:gd name="connsiteX3" fmla="*/ 0 w 1219200"/>
              <a:gd name="connsiteY3" fmla="*/ 1187590 h 1540015"/>
              <a:gd name="connsiteX4" fmla="*/ 0 w 1219200"/>
              <a:gd name="connsiteY4" fmla="*/ 777240 h 1540015"/>
              <a:gd name="connsiteX0" fmla="*/ 0 w 1219200"/>
              <a:gd name="connsiteY0" fmla="*/ 2646680 h 3409455"/>
              <a:gd name="connsiteX1" fmla="*/ 1210499 w 1219200"/>
              <a:gd name="connsiteY1" fmla="*/ 0 h 3409455"/>
              <a:gd name="connsiteX2" fmla="*/ 1219200 w 1219200"/>
              <a:gd name="connsiteY2" fmla="*/ 3409455 h 3409455"/>
              <a:gd name="connsiteX3" fmla="*/ 0 w 1219200"/>
              <a:gd name="connsiteY3" fmla="*/ 3057030 h 3409455"/>
              <a:gd name="connsiteX4" fmla="*/ 0 w 1219200"/>
              <a:gd name="connsiteY4" fmla="*/ 2646680 h 3409455"/>
              <a:gd name="connsiteX0" fmla="*/ 0 w 1210884"/>
              <a:gd name="connsiteY0" fmla="*/ 2646680 h 5085855"/>
              <a:gd name="connsiteX1" fmla="*/ 1210499 w 1210884"/>
              <a:gd name="connsiteY1" fmla="*/ 0 h 5085855"/>
              <a:gd name="connsiteX2" fmla="*/ 1201798 w 1210884"/>
              <a:gd name="connsiteY2" fmla="*/ 5085855 h 5085855"/>
              <a:gd name="connsiteX3" fmla="*/ 0 w 1210884"/>
              <a:gd name="connsiteY3" fmla="*/ 3057030 h 5085855"/>
              <a:gd name="connsiteX4" fmla="*/ 0 w 1210884"/>
              <a:gd name="connsiteY4" fmla="*/ 2646680 h 5085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0884" h="5085855">
                <a:moveTo>
                  <a:pt x="0" y="2646680"/>
                </a:moveTo>
                <a:lnTo>
                  <a:pt x="1210499" y="0"/>
                </a:lnTo>
                <a:cubicBezTo>
                  <a:pt x="1213399" y="1136485"/>
                  <a:pt x="1198898" y="3949370"/>
                  <a:pt x="1201798" y="5085855"/>
                </a:cubicBezTo>
                <a:lnTo>
                  <a:pt x="0" y="3057030"/>
                </a:lnTo>
                <a:lnTo>
                  <a:pt x="0" y="2646680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2609320" y="1104483"/>
            <a:ext cx="3675037" cy="2670177"/>
          </a:xfrm>
          <a:custGeom>
            <a:avLst/>
            <a:gdLst>
              <a:gd name="connsiteX0" fmla="*/ 0 w 3116580"/>
              <a:gd name="connsiteY0" fmla="*/ 3325664 h 3325664"/>
              <a:gd name="connsiteX1" fmla="*/ 480060 w 3116580"/>
              <a:gd name="connsiteY1" fmla="*/ 2708444 h 3325664"/>
              <a:gd name="connsiteX2" fmla="*/ 419100 w 3116580"/>
              <a:gd name="connsiteY2" fmla="*/ 894884 h 3325664"/>
              <a:gd name="connsiteX3" fmla="*/ 1424940 w 3116580"/>
              <a:gd name="connsiteY3" fmla="*/ 26204 h 3325664"/>
              <a:gd name="connsiteX4" fmla="*/ 3116580 w 3116580"/>
              <a:gd name="connsiteY4" fmla="*/ 216704 h 3325664"/>
              <a:gd name="connsiteX0" fmla="*/ 0 w 3116580"/>
              <a:gd name="connsiteY0" fmla="*/ 3319731 h 3319731"/>
              <a:gd name="connsiteX1" fmla="*/ 480060 w 3116580"/>
              <a:gd name="connsiteY1" fmla="*/ 2702511 h 3319731"/>
              <a:gd name="connsiteX2" fmla="*/ 335280 w 3116580"/>
              <a:gd name="connsiteY2" fmla="*/ 782271 h 3319731"/>
              <a:gd name="connsiteX3" fmla="*/ 1424940 w 3116580"/>
              <a:gd name="connsiteY3" fmla="*/ 20271 h 3319731"/>
              <a:gd name="connsiteX4" fmla="*/ 3116580 w 3116580"/>
              <a:gd name="connsiteY4" fmla="*/ 210771 h 3319731"/>
              <a:gd name="connsiteX0" fmla="*/ 0 w 3116580"/>
              <a:gd name="connsiteY0" fmla="*/ 3263230 h 3263230"/>
              <a:gd name="connsiteX1" fmla="*/ 480060 w 3116580"/>
              <a:gd name="connsiteY1" fmla="*/ 2646010 h 3263230"/>
              <a:gd name="connsiteX2" fmla="*/ 335280 w 3116580"/>
              <a:gd name="connsiteY2" fmla="*/ 725770 h 3263230"/>
              <a:gd name="connsiteX3" fmla="*/ 1051560 w 3116580"/>
              <a:gd name="connsiteY3" fmla="*/ 24730 h 3263230"/>
              <a:gd name="connsiteX4" fmla="*/ 3116580 w 3116580"/>
              <a:gd name="connsiteY4" fmla="*/ 154270 h 3263230"/>
              <a:gd name="connsiteX0" fmla="*/ 0 w 3116580"/>
              <a:gd name="connsiteY0" fmla="*/ 3358367 h 3358367"/>
              <a:gd name="connsiteX1" fmla="*/ 480060 w 3116580"/>
              <a:gd name="connsiteY1" fmla="*/ 2741147 h 3358367"/>
              <a:gd name="connsiteX2" fmla="*/ 335280 w 3116580"/>
              <a:gd name="connsiteY2" fmla="*/ 820907 h 3358367"/>
              <a:gd name="connsiteX3" fmla="*/ 1051560 w 3116580"/>
              <a:gd name="connsiteY3" fmla="*/ 119867 h 3358367"/>
              <a:gd name="connsiteX4" fmla="*/ 3116580 w 3116580"/>
              <a:gd name="connsiteY4" fmla="*/ 249407 h 3358367"/>
              <a:gd name="connsiteX0" fmla="*/ 0 w 3909060"/>
              <a:gd name="connsiteY0" fmla="*/ 3381710 h 3381710"/>
              <a:gd name="connsiteX1" fmla="*/ 480060 w 3909060"/>
              <a:gd name="connsiteY1" fmla="*/ 2764490 h 3381710"/>
              <a:gd name="connsiteX2" fmla="*/ 335280 w 3909060"/>
              <a:gd name="connsiteY2" fmla="*/ 844250 h 3381710"/>
              <a:gd name="connsiteX3" fmla="*/ 1051560 w 3909060"/>
              <a:gd name="connsiteY3" fmla="*/ 143210 h 3381710"/>
              <a:gd name="connsiteX4" fmla="*/ 3909060 w 3909060"/>
              <a:gd name="connsiteY4" fmla="*/ 234650 h 3381710"/>
              <a:gd name="connsiteX0" fmla="*/ 0 w 3909060"/>
              <a:gd name="connsiteY0" fmla="*/ 3406987 h 3406987"/>
              <a:gd name="connsiteX1" fmla="*/ 480060 w 3909060"/>
              <a:gd name="connsiteY1" fmla="*/ 2789767 h 3406987"/>
              <a:gd name="connsiteX2" fmla="*/ 335280 w 3909060"/>
              <a:gd name="connsiteY2" fmla="*/ 869527 h 3406987"/>
              <a:gd name="connsiteX3" fmla="*/ 1051560 w 3909060"/>
              <a:gd name="connsiteY3" fmla="*/ 168487 h 3406987"/>
              <a:gd name="connsiteX4" fmla="*/ 3909060 w 3909060"/>
              <a:gd name="connsiteY4" fmla="*/ 259927 h 3406987"/>
              <a:gd name="connsiteX0" fmla="*/ 0 w 3909060"/>
              <a:gd name="connsiteY0" fmla="*/ 3649095 h 3649095"/>
              <a:gd name="connsiteX1" fmla="*/ 480060 w 3909060"/>
              <a:gd name="connsiteY1" fmla="*/ 3031875 h 3649095"/>
              <a:gd name="connsiteX2" fmla="*/ 335280 w 3909060"/>
              <a:gd name="connsiteY2" fmla="*/ 1111635 h 3649095"/>
              <a:gd name="connsiteX3" fmla="*/ 1336040 w 3909060"/>
              <a:gd name="connsiteY3" fmla="*/ 34675 h 3649095"/>
              <a:gd name="connsiteX4" fmla="*/ 3909060 w 3909060"/>
              <a:gd name="connsiteY4" fmla="*/ 502035 h 3649095"/>
              <a:gd name="connsiteX0" fmla="*/ 0 w 3909060"/>
              <a:gd name="connsiteY0" fmla="*/ 3722009 h 3722009"/>
              <a:gd name="connsiteX1" fmla="*/ 480060 w 3909060"/>
              <a:gd name="connsiteY1" fmla="*/ 3104789 h 3722009"/>
              <a:gd name="connsiteX2" fmla="*/ 335280 w 3909060"/>
              <a:gd name="connsiteY2" fmla="*/ 1184549 h 3722009"/>
              <a:gd name="connsiteX3" fmla="*/ 1336040 w 3909060"/>
              <a:gd name="connsiteY3" fmla="*/ 107589 h 3722009"/>
              <a:gd name="connsiteX4" fmla="*/ 3909060 w 3909060"/>
              <a:gd name="connsiteY4" fmla="*/ 574949 h 3722009"/>
              <a:gd name="connsiteX0" fmla="*/ 0 w 3909060"/>
              <a:gd name="connsiteY0" fmla="*/ 3645017 h 3645017"/>
              <a:gd name="connsiteX1" fmla="*/ 480060 w 3909060"/>
              <a:gd name="connsiteY1" fmla="*/ 3027797 h 3645017"/>
              <a:gd name="connsiteX2" fmla="*/ 294640 w 3909060"/>
              <a:gd name="connsiteY2" fmla="*/ 1046597 h 3645017"/>
              <a:gd name="connsiteX3" fmla="*/ 1336040 w 3909060"/>
              <a:gd name="connsiteY3" fmla="*/ 30597 h 3645017"/>
              <a:gd name="connsiteX4" fmla="*/ 3909060 w 3909060"/>
              <a:gd name="connsiteY4" fmla="*/ 497957 h 3645017"/>
              <a:gd name="connsiteX0" fmla="*/ 0 w 3909060"/>
              <a:gd name="connsiteY0" fmla="*/ 3645017 h 3645017"/>
              <a:gd name="connsiteX1" fmla="*/ 480060 w 3909060"/>
              <a:gd name="connsiteY1" fmla="*/ 3027797 h 3645017"/>
              <a:gd name="connsiteX2" fmla="*/ 294640 w 3909060"/>
              <a:gd name="connsiteY2" fmla="*/ 1046597 h 3645017"/>
              <a:gd name="connsiteX3" fmla="*/ 1336040 w 3909060"/>
              <a:gd name="connsiteY3" fmla="*/ 30597 h 3645017"/>
              <a:gd name="connsiteX4" fmla="*/ 3909060 w 3909060"/>
              <a:gd name="connsiteY4" fmla="*/ 497957 h 3645017"/>
              <a:gd name="connsiteX0" fmla="*/ 0 w 3909060"/>
              <a:gd name="connsiteY0" fmla="*/ 3645017 h 3645017"/>
              <a:gd name="connsiteX1" fmla="*/ 480060 w 3909060"/>
              <a:gd name="connsiteY1" fmla="*/ 3027797 h 3645017"/>
              <a:gd name="connsiteX2" fmla="*/ 386080 w 3909060"/>
              <a:gd name="connsiteY2" fmla="*/ 1046597 h 3645017"/>
              <a:gd name="connsiteX3" fmla="*/ 1336040 w 3909060"/>
              <a:gd name="connsiteY3" fmla="*/ 30597 h 3645017"/>
              <a:gd name="connsiteX4" fmla="*/ 3909060 w 3909060"/>
              <a:gd name="connsiteY4" fmla="*/ 497957 h 3645017"/>
              <a:gd name="connsiteX0" fmla="*/ 0 w 3909060"/>
              <a:gd name="connsiteY0" fmla="*/ 3618598 h 3618598"/>
              <a:gd name="connsiteX1" fmla="*/ 480060 w 3909060"/>
              <a:gd name="connsiteY1" fmla="*/ 3001378 h 3618598"/>
              <a:gd name="connsiteX2" fmla="*/ 386080 w 3909060"/>
              <a:gd name="connsiteY2" fmla="*/ 1020178 h 3618598"/>
              <a:gd name="connsiteX3" fmla="*/ 1457960 w 3909060"/>
              <a:gd name="connsiteY3" fmla="*/ 34658 h 3618598"/>
              <a:gd name="connsiteX4" fmla="*/ 3909060 w 3909060"/>
              <a:gd name="connsiteY4" fmla="*/ 471538 h 3618598"/>
              <a:gd name="connsiteX0" fmla="*/ 0 w 3909060"/>
              <a:gd name="connsiteY0" fmla="*/ 3635732 h 3635732"/>
              <a:gd name="connsiteX1" fmla="*/ 480060 w 3909060"/>
              <a:gd name="connsiteY1" fmla="*/ 3018512 h 3635732"/>
              <a:gd name="connsiteX2" fmla="*/ 386080 w 3909060"/>
              <a:gd name="connsiteY2" fmla="*/ 1037312 h 3635732"/>
              <a:gd name="connsiteX3" fmla="*/ 1457960 w 3909060"/>
              <a:gd name="connsiteY3" fmla="*/ 51792 h 3635732"/>
              <a:gd name="connsiteX4" fmla="*/ 3909060 w 3909060"/>
              <a:gd name="connsiteY4" fmla="*/ 488672 h 3635732"/>
              <a:gd name="connsiteX0" fmla="*/ 0 w 3909114"/>
              <a:gd name="connsiteY0" fmla="*/ 3647673 h 3647673"/>
              <a:gd name="connsiteX1" fmla="*/ 480060 w 3909114"/>
              <a:gd name="connsiteY1" fmla="*/ 3030453 h 3647673"/>
              <a:gd name="connsiteX2" fmla="*/ 386080 w 3909114"/>
              <a:gd name="connsiteY2" fmla="*/ 1049253 h 3647673"/>
              <a:gd name="connsiteX3" fmla="*/ 1457960 w 3909114"/>
              <a:gd name="connsiteY3" fmla="*/ 63733 h 3647673"/>
              <a:gd name="connsiteX4" fmla="*/ 3909060 w 3909114"/>
              <a:gd name="connsiteY4" fmla="*/ 500613 h 3647673"/>
              <a:gd name="connsiteX0" fmla="*/ 0 w 3909114"/>
              <a:gd name="connsiteY0" fmla="*/ 3647673 h 3647749"/>
              <a:gd name="connsiteX1" fmla="*/ 480060 w 3909114"/>
              <a:gd name="connsiteY1" fmla="*/ 3030453 h 3647749"/>
              <a:gd name="connsiteX2" fmla="*/ 386080 w 3909114"/>
              <a:gd name="connsiteY2" fmla="*/ 1049253 h 3647749"/>
              <a:gd name="connsiteX3" fmla="*/ 1457960 w 3909114"/>
              <a:gd name="connsiteY3" fmla="*/ 63733 h 3647749"/>
              <a:gd name="connsiteX4" fmla="*/ 3909060 w 3909114"/>
              <a:gd name="connsiteY4" fmla="*/ 500613 h 3647749"/>
              <a:gd name="connsiteX0" fmla="*/ 0 w 3981504"/>
              <a:gd name="connsiteY0" fmla="*/ 3659103 h 3659176"/>
              <a:gd name="connsiteX1" fmla="*/ 552450 w 3981504"/>
              <a:gd name="connsiteY1" fmla="*/ 3030453 h 3659176"/>
              <a:gd name="connsiteX2" fmla="*/ 458470 w 3981504"/>
              <a:gd name="connsiteY2" fmla="*/ 1049253 h 3659176"/>
              <a:gd name="connsiteX3" fmla="*/ 1530350 w 3981504"/>
              <a:gd name="connsiteY3" fmla="*/ 63733 h 3659176"/>
              <a:gd name="connsiteX4" fmla="*/ 3981450 w 3981504"/>
              <a:gd name="connsiteY4" fmla="*/ 500613 h 3659176"/>
              <a:gd name="connsiteX0" fmla="*/ 0 w 3981504"/>
              <a:gd name="connsiteY0" fmla="*/ 3659103 h 3659168"/>
              <a:gd name="connsiteX1" fmla="*/ 579120 w 3981504"/>
              <a:gd name="connsiteY1" fmla="*/ 3007593 h 3659168"/>
              <a:gd name="connsiteX2" fmla="*/ 458470 w 3981504"/>
              <a:gd name="connsiteY2" fmla="*/ 1049253 h 3659168"/>
              <a:gd name="connsiteX3" fmla="*/ 1530350 w 3981504"/>
              <a:gd name="connsiteY3" fmla="*/ 63733 h 3659168"/>
              <a:gd name="connsiteX4" fmla="*/ 3981450 w 3981504"/>
              <a:gd name="connsiteY4" fmla="*/ 500613 h 3659168"/>
              <a:gd name="connsiteX0" fmla="*/ 0 w 3981501"/>
              <a:gd name="connsiteY0" fmla="*/ 3640091 h 3640157"/>
              <a:gd name="connsiteX1" fmla="*/ 579120 w 3981501"/>
              <a:gd name="connsiteY1" fmla="*/ 2988581 h 3640157"/>
              <a:gd name="connsiteX2" fmla="*/ 519430 w 3981501"/>
              <a:gd name="connsiteY2" fmla="*/ 1015001 h 3640157"/>
              <a:gd name="connsiteX3" fmla="*/ 1530350 w 3981501"/>
              <a:gd name="connsiteY3" fmla="*/ 44721 h 3640157"/>
              <a:gd name="connsiteX4" fmla="*/ 3981450 w 3981501"/>
              <a:gd name="connsiteY4" fmla="*/ 481601 h 3640157"/>
              <a:gd name="connsiteX0" fmla="*/ 0 w 3981494"/>
              <a:gd name="connsiteY0" fmla="*/ 3473123 h 3473189"/>
              <a:gd name="connsiteX1" fmla="*/ 579120 w 3981494"/>
              <a:gd name="connsiteY1" fmla="*/ 2821613 h 3473189"/>
              <a:gd name="connsiteX2" fmla="*/ 519430 w 3981494"/>
              <a:gd name="connsiteY2" fmla="*/ 848033 h 3473189"/>
              <a:gd name="connsiteX3" fmla="*/ 1198880 w 3981494"/>
              <a:gd name="connsiteY3" fmla="*/ 152073 h 3473189"/>
              <a:gd name="connsiteX4" fmla="*/ 3981450 w 3981494"/>
              <a:gd name="connsiteY4" fmla="*/ 314633 h 3473189"/>
              <a:gd name="connsiteX0" fmla="*/ 0 w 3981494"/>
              <a:gd name="connsiteY0" fmla="*/ 3472476 h 3472543"/>
              <a:gd name="connsiteX1" fmla="*/ 579120 w 3981494"/>
              <a:gd name="connsiteY1" fmla="*/ 2820966 h 3472543"/>
              <a:gd name="connsiteX2" fmla="*/ 477520 w 3981494"/>
              <a:gd name="connsiteY2" fmla="*/ 835956 h 3472543"/>
              <a:gd name="connsiteX3" fmla="*/ 1198880 w 3981494"/>
              <a:gd name="connsiteY3" fmla="*/ 151426 h 3472543"/>
              <a:gd name="connsiteX4" fmla="*/ 3981450 w 3981494"/>
              <a:gd name="connsiteY4" fmla="*/ 313986 h 3472543"/>
              <a:gd name="connsiteX0" fmla="*/ 0 w 3981494"/>
              <a:gd name="connsiteY0" fmla="*/ 3472476 h 3472543"/>
              <a:gd name="connsiteX1" fmla="*/ 579120 w 3981494"/>
              <a:gd name="connsiteY1" fmla="*/ 2820966 h 3472543"/>
              <a:gd name="connsiteX2" fmla="*/ 477520 w 3981494"/>
              <a:gd name="connsiteY2" fmla="*/ 835956 h 3472543"/>
              <a:gd name="connsiteX3" fmla="*/ 1198880 w 3981494"/>
              <a:gd name="connsiteY3" fmla="*/ 151426 h 3472543"/>
              <a:gd name="connsiteX4" fmla="*/ 3981450 w 3981494"/>
              <a:gd name="connsiteY4" fmla="*/ 313986 h 3472543"/>
              <a:gd name="connsiteX0" fmla="*/ 0 w 3981494"/>
              <a:gd name="connsiteY0" fmla="*/ 3472476 h 3472543"/>
              <a:gd name="connsiteX1" fmla="*/ 579120 w 3981494"/>
              <a:gd name="connsiteY1" fmla="*/ 2820966 h 3472543"/>
              <a:gd name="connsiteX2" fmla="*/ 477520 w 3981494"/>
              <a:gd name="connsiteY2" fmla="*/ 835956 h 3472543"/>
              <a:gd name="connsiteX3" fmla="*/ 1198880 w 3981494"/>
              <a:gd name="connsiteY3" fmla="*/ 151426 h 3472543"/>
              <a:gd name="connsiteX4" fmla="*/ 3981450 w 3981494"/>
              <a:gd name="connsiteY4" fmla="*/ 313986 h 3472543"/>
              <a:gd name="connsiteX0" fmla="*/ 0 w 3981493"/>
              <a:gd name="connsiteY0" fmla="*/ 3470830 h 3470897"/>
              <a:gd name="connsiteX1" fmla="*/ 579120 w 3981493"/>
              <a:gd name="connsiteY1" fmla="*/ 2819320 h 3470897"/>
              <a:gd name="connsiteX2" fmla="*/ 477520 w 3981493"/>
              <a:gd name="connsiteY2" fmla="*/ 834310 h 3470897"/>
              <a:gd name="connsiteX3" fmla="*/ 1149350 w 3981493"/>
              <a:gd name="connsiteY3" fmla="*/ 153590 h 3470897"/>
              <a:gd name="connsiteX4" fmla="*/ 3981450 w 3981493"/>
              <a:gd name="connsiteY4" fmla="*/ 312340 h 3470897"/>
              <a:gd name="connsiteX0" fmla="*/ 0 w 3981493"/>
              <a:gd name="connsiteY0" fmla="*/ 3471472 h 3471538"/>
              <a:gd name="connsiteX1" fmla="*/ 579120 w 3981493"/>
              <a:gd name="connsiteY1" fmla="*/ 2819962 h 3471538"/>
              <a:gd name="connsiteX2" fmla="*/ 427990 w 3981493"/>
              <a:gd name="connsiteY2" fmla="*/ 846382 h 3471538"/>
              <a:gd name="connsiteX3" fmla="*/ 1149350 w 3981493"/>
              <a:gd name="connsiteY3" fmla="*/ 154232 h 3471538"/>
              <a:gd name="connsiteX4" fmla="*/ 3981450 w 3981493"/>
              <a:gd name="connsiteY4" fmla="*/ 312982 h 3471538"/>
              <a:gd name="connsiteX0" fmla="*/ 0 w 3981493"/>
              <a:gd name="connsiteY0" fmla="*/ 3471472 h 3471538"/>
              <a:gd name="connsiteX1" fmla="*/ 579120 w 3981493"/>
              <a:gd name="connsiteY1" fmla="*/ 2819962 h 3471538"/>
              <a:gd name="connsiteX2" fmla="*/ 427990 w 3981493"/>
              <a:gd name="connsiteY2" fmla="*/ 846382 h 3471538"/>
              <a:gd name="connsiteX3" fmla="*/ 1149350 w 3981493"/>
              <a:gd name="connsiteY3" fmla="*/ 154232 h 3471538"/>
              <a:gd name="connsiteX4" fmla="*/ 3981450 w 3981493"/>
              <a:gd name="connsiteY4" fmla="*/ 312982 h 3471538"/>
              <a:gd name="connsiteX0" fmla="*/ 0 w 3981493"/>
              <a:gd name="connsiteY0" fmla="*/ 3471472 h 3471538"/>
              <a:gd name="connsiteX1" fmla="*/ 579120 w 3981493"/>
              <a:gd name="connsiteY1" fmla="*/ 2819962 h 3471538"/>
              <a:gd name="connsiteX2" fmla="*/ 427990 w 3981493"/>
              <a:gd name="connsiteY2" fmla="*/ 846382 h 3471538"/>
              <a:gd name="connsiteX3" fmla="*/ 1149350 w 3981493"/>
              <a:gd name="connsiteY3" fmla="*/ 154232 h 3471538"/>
              <a:gd name="connsiteX4" fmla="*/ 3981450 w 3981493"/>
              <a:gd name="connsiteY4" fmla="*/ 312982 h 3471538"/>
              <a:gd name="connsiteX0" fmla="*/ 0 w 3981494"/>
              <a:gd name="connsiteY0" fmla="*/ 3469837 h 3469903"/>
              <a:gd name="connsiteX1" fmla="*/ 579120 w 3981494"/>
              <a:gd name="connsiteY1" fmla="*/ 2818327 h 3469903"/>
              <a:gd name="connsiteX2" fmla="*/ 427990 w 3981494"/>
              <a:gd name="connsiteY2" fmla="*/ 844747 h 3469903"/>
              <a:gd name="connsiteX3" fmla="*/ 1187450 w 3981494"/>
              <a:gd name="connsiteY3" fmla="*/ 156407 h 3469903"/>
              <a:gd name="connsiteX4" fmla="*/ 3981450 w 3981494"/>
              <a:gd name="connsiteY4" fmla="*/ 311347 h 3469903"/>
              <a:gd name="connsiteX0" fmla="*/ 0 w 3981450"/>
              <a:gd name="connsiteY0" fmla="*/ 3451386 h 3451452"/>
              <a:gd name="connsiteX1" fmla="*/ 579120 w 3981450"/>
              <a:gd name="connsiteY1" fmla="*/ 2799876 h 3451452"/>
              <a:gd name="connsiteX2" fmla="*/ 427990 w 3981450"/>
              <a:gd name="connsiteY2" fmla="*/ 826296 h 3451452"/>
              <a:gd name="connsiteX3" fmla="*/ 1187450 w 3981450"/>
              <a:gd name="connsiteY3" fmla="*/ 137956 h 3451452"/>
              <a:gd name="connsiteX4" fmla="*/ 3981450 w 3981450"/>
              <a:gd name="connsiteY4" fmla="*/ 292896 h 3451452"/>
              <a:gd name="connsiteX0" fmla="*/ 0 w 3981450"/>
              <a:gd name="connsiteY0" fmla="*/ 3527153 h 3527219"/>
              <a:gd name="connsiteX1" fmla="*/ 579120 w 3981450"/>
              <a:gd name="connsiteY1" fmla="*/ 2875643 h 3527219"/>
              <a:gd name="connsiteX2" fmla="*/ 427990 w 3981450"/>
              <a:gd name="connsiteY2" fmla="*/ 902063 h 3527219"/>
              <a:gd name="connsiteX3" fmla="*/ 1443482 w 3981450"/>
              <a:gd name="connsiteY3" fmla="*/ 73515 h 3527219"/>
              <a:gd name="connsiteX4" fmla="*/ 3981450 w 3981450"/>
              <a:gd name="connsiteY4" fmla="*/ 368663 h 3527219"/>
              <a:gd name="connsiteX0" fmla="*/ 0 w 3981450"/>
              <a:gd name="connsiteY0" fmla="*/ 3639851 h 3639917"/>
              <a:gd name="connsiteX1" fmla="*/ 579120 w 3981450"/>
              <a:gd name="connsiteY1" fmla="*/ 2988341 h 3639917"/>
              <a:gd name="connsiteX2" fmla="*/ 427990 w 3981450"/>
              <a:gd name="connsiteY2" fmla="*/ 1014761 h 3639917"/>
              <a:gd name="connsiteX3" fmla="*/ 1744424 w 3981450"/>
              <a:gd name="connsiteY3" fmla="*/ 35742 h 3639917"/>
              <a:gd name="connsiteX4" fmla="*/ 3981450 w 3981450"/>
              <a:gd name="connsiteY4" fmla="*/ 481361 h 3639917"/>
              <a:gd name="connsiteX0" fmla="*/ 0 w 3900427"/>
              <a:gd name="connsiteY0" fmla="*/ 3628511 h 3628577"/>
              <a:gd name="connsiteX1" fmla="*/ 579120 w 3900427"/>
              <a:gd name="connsiteY1" fmla="*/ 2977001 h 3628577"/>
              <a:gd name="connsiteX2" fmla="*/ 427990 w 3900427"/>
              <a:gd name="connsiteY2" fmla="*/ 1003421 h 3628577"/>
              <a:gd name="connsiteX3" fmla="*/ 1744424 w 3900427"/>
              <a:gd name="connsiteY3" fmla="*/ 24402 h 3628577"/>
              <a:gd name="connsiteX4" fmla="*/ 3900427 w 3900427"/>
              <a:gd name="connsiteY4" fmla="*/ 527894 h 3628577"/>
              <a:gd name="connsiteX0" fmla="*/ 0 w 3900427"/>
              <a:gd name="connsiteY0" fmla="*/ 3632232 h 3632295"/>
              <a:gd name="connsiteX1" fmla="*/ 579120 w 3900427"/>
              <a:gd name="connsiteY1" fmla="*/ 2980722 h 3632295"/>
              <a:gd name="connsiteX2" fmla="*/ 416415 w 3900427"/>
              <a:gd name="connsiteY2" fmla="*/ 1065015 h 3632295"/>
              <a:gd name="connsiteX3" fmla="*/ 1744424 w 3900427"/>
              <a:gd name="connsiteY3" fmla="*/ 28123 h 3632295"/>
              <a:gd name="connsiteX4" fmla="*/ 3900427 w 3900427"/>
              <a:gd name="connsiteY4" fmla="*/ 531615 h 363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427" h="3632295">
                <a:moveTo>
                  <a:pt x="0" y="3632232"/>
                </a:moveTo>
                <a:cubicBezTo>
                  <a:pt x="330835" y="3636677"/>
                  <a:pt x="509717" y="3408592"/>
                  <a:pt x="579120" y="2980722"/>
                </a:cubicBezTo>
                <a:cubicBezTo>
                  <a:pt x="648523" y="2552852"/>
                  <a:pt x="222198" y="1557115"/>
                  <a:pt x="416415" y="1065015"/>
                </a:cubicBezTo>
                <a:cubicBezTo>
                  <a:pt x="610632" y="572915"/>
                  <a:pt x="1163755" y="117023"/>
                  <a:pt x="1744424" y="28123"/>
                </a:cubicBezTo>
                <a:cubicBezTo>
                  <a:pt x="2325093" y="-60777"/>
                  <a:pt x="3546097" y="49015"/>
                  <a:pt x="3900427" y="531615"/>
                </a:cubicBezTo>
              </a:path>
            </a:pathLst>
          </a:custGeom>
          <a:noFill/>
          <a:ln w="101600">
            <a:solidFill>
              <a:schemeClr val="accent2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`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2674" y="2165251"/>
            <a:ext cx="261528" cy="2743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2674" y="5960365"/>
            <a:ext cx="261528" cy="2743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47" y="2395822"/>
            <a:ext cx="891662" cy="339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56920" y="3357111"/>
            <a:ext cx="3028358" cy="12926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Same translation system, major output difference</a:t>
            </a:r>
          </a:p>
        </p:txBody>
      </p:sp>
      <p:sp>
        <p:nvSpPr>
          <p:cNvPr id="8" name="Arrow: Down 7"/>
          <p:cNvSpPr/>
          <p:nvPr/>
        </p:nvSpPr>
        <p:spPr bwMode="auto">
          <a:xfrm>
            <a:off x="10637837" y="4602166"/>
            <a:ext cx="381000" cy="721634"/>
          </a:xfrm>
          <a:prstGeom prst="downArrow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5" name="Arrow: Down 44"/>
          <p:cNvSpPr/>
          <p:nvPr/>
        </p:nvSpPr>
        <p:spPr bwMode="auto">
          <a:xfrm rot="10800000">
            <a:off x="10580599" y="2685169"/>
            <a:ext cx="381000" cy="721634"/>
          </a:xfrm>
          <a:prstGeom prst="downArrow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25" grpId="0" animBg="1"/>
      <p:bldP spid="3" grpId="0"/>
      <p:bldP spid="8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739"/>
            <a:ext cx="12436475" cy="455504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Speech Translator Works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8580437" y="2811462"/>
            <a:ext cx="3856038" cy="16764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523037" y="1363662"/>
            <a:ext cx="3856038" cy="42672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1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739"/>
            <a:ext cx="12436475" cy="455504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Speech Translator Works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718638" y="5266967"/>
            <a:ext cx="2747612" cy="1727558"/>
            <a:chOff x="2773986" y="2321438"/>
            <a:chExt cx="2747612" cy="1727558"/>
          </a:xfrm>
        </p:grpSpPr>
        <p:sp>
          <p:nvSpPr>
            <p:cNvPr id="36" name="Down Arrow 35"/>
            <p:cNvSpPr/>
            <p:nvPr/>
          </p:nvSpPr>
          <p:spPr bwMode="auto">
            <a:xfrm>
              <a:off x="3827679" y="2321438"/>
              <a:ext cx="152400" cy="1209786"/>
            </a:xfrm>
            <a:prstGeom prst="downArrow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73986" y="3421132"/>
              <a:ext cx="2747612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Partial Transcripts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217995" y="4150702"/>
            <a:ext cx="2532296" cy="2261876"/>
            <a:chOff x="5430229" y="2293705"/>
            <a:chExt cx="2532296" cy="2261876"/>
          </a:xfrm>
        </p:grpSpPr>
        <p:sp>
          <p:nvSpPr>
            <p:cNvPr id="38" name="Down Arrow 37"/>
            <p:cNvSpPr/>
            <p:nvPr/>
          </p:nvSpPr>
          <p:spPr bwMode="auto">
            <a:xfrm>
              <a:off x="6372851" y="2293705"/>
              <a:ext cx="173934" cy="1689304"/>
            </a:xfrm>
            <a:prstGeom prst="downArrow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430229" y="3927717"/>
              <a:ext cx="2532296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Final Transcripts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828045" y="5484038"/>
            <a:ext cx="2904706" cy="1653385"/>
            <a:chOff x="8027153" y="2321437"/>
            <a:chExt cx="2904706" cy="5994860"/>
          </a:xfrm>
        </p:grpSpPr>
        <p:sp>
          <p:nvSpPr>
            <p:cNvPr id="40" name="Down Arrow 39"/>
            <p:cNvSpPr/>
            <p:nvPr/>
          </p:nvSpPr>
          <p:spPr bwMode="auto">
            <a:xfrm>
              <a:off x="8939557" y="2321437"/>
              <a:ext cx="204852" cy="2234143"/>
            </a:xfrm>
            <a:prstGeom prst="downArrow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027153" y="4555581"/>
              <a:ext cx="2904706" cy="3760716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Partial Translations</a:t>
              </a:r>
            </a:p>
            <a:p>
              <a:pPr marL="0" marR="0" lvl="0" indent="0" algn="l" defTabSz="93274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Final Translations</a:t>
              </a:r>
            </a:p>
          </p:txBody>
        </p:sp>
      </p:grpSp>
      <p:sp>
        <p:nvSpPr>
          <p:cNvPr id="6" name="Rectangular Callout 5"/>
          <p:cNvSpPr/>
          <p:nvPr/>
        </p:nvSpPr>
        <p:spPr bwMode="auto">
          <a:xfrm>
            <a:off x="291368" y="1516062"/>
            <a:ext cx="2878869" cy="672977"/>
          </a:xfrm>
          <a:prstGeom prst="wedgeRectCallout">
            <a:avLst>
              <a:gd name="adj1" fmla="val 23602"/>
              <a:gd name="adj2" fmla="val 116135"/>
            </a:avLst>
          </a:prstGeom>
          <a:solidFill>
            <a:schemeClr val="accent3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10 supported languages for speech recognition (input)</a:t>
            </a:r>
          </a:p>
        </p:txBody>
      </p:sp>
      <p:sp>
        <p:nvSpPr>
          <p:cNvPr id="46" name="Rectangular Callout 45"/>
          <p:cNvSpPr/>
          <p:nvPr/>
        </p:nvSpPr>
        <p:spPr bwMode="auto">
          <a:xfrm>
            <a:off x="7242675" y="958849"/>
            <a:ext cx="3200400" cy="661435"/>
          </a:xfrm>
          <a:prstGeom prst="wedgeRectCallout">
            <a:avLst>
              <a:gd name="adj1" fmla="val -38380"/>
              <a:gd name="adj2" fmla="val 120326"/>
            </a:avLst>
          </a:prstGeom>
          <a:solidFill>
            <a:schemeClr val="accent3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All 60+ supported language for text translation (output)</a:t>
            </a:r>
          </a:p>
        </p:txBody>
      </p:sp>
      <p:sp>
        <p:nvSpPr>
          <p:cNvPr id="47" name="Rectangular Callout 46"/>
          <p:cNvSpPr/>
          <p:nvPr/>
        </p:nvSpPr>
        <p:spPr bwMode="auto">
          <a:xfrm>
            <a:off x="9734145" y="1985849"/>
            <a:ext cx="2129442" cy="898105"/>
          </a:xfrm>
          <a:prstGeom prst="wedgeRectCallout">
            <a:avLst>
              <a:gd name="adj1" fmla="val -41989"/>
              <a:gd name="adj2" fmla="val 76357"/>
            </a:avLst>
          </a:prstGeom>
          <a:solidFill>
            <a:schemeClr val="accent3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All 18 supported language for text translation (output)</a:t>
            </a:r>
          </a:p>
        </p:txBody>
      </p:sp>
    </p:spTree>
    <p:extLst>
      <p:ext uri="{BB962C8B-B14F-4D97-AF65-F5344CB8AC3E}">
        <p14:creationId xmlns:p14="http://schemas.microsoft.com/office/powerpoint/2010/main" val="310435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6" grpId="0" animBg="1"/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Translator live feature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789" y="1292516"/>
            <a:ext cx="7680616" cy="4961358"/>
          </a:xfrm>
        </p:spPr>
        <p:txBody>
          <a:bodyPr/>
          <a:lstStyle/>
          <a:p>
            <a:r>
              <a:rPr lang="en-US" sz="3200" dirty="0"/>
              <a:t>A personal universal translator</a:t>
            </a:r>
          </a:p>
          <a:p>
            <a:pPr lvl="1"/>
            <a:r>
              <a:rPr lang="en-US" sz="2000" dirty="0"/>
              <a:t>Assumption: Everyone has (at least) one smart device</a:t>
            </a:r>
          </a:p>
          <a:p>
            <a:pPr lvl="1"/>
            <a:r>
              <a:rPr lang="en-US" sz="2000" dirty="0"/>
              <a:t>Goal: multi-language, multi-device </a:t>
            </a:r>
            <a:r>
              <a:rPr lang="en-US" sz="2000" b="1" dirty="0"/>
              <a:t>in person </a:t>
            </a:r>
            <a:r>
              <a:rPr lang="en-US" sz="2000" dirty="0"/>
              <a:t>interactions</a:t>
            </a:r>
          </a:p>
          <a:p>
            <a:r>
              <a:rPr lang="en-US" sz="3200" dirty="0"/>
              <a:t>Use cases</a:t>
            </a:r>
          </a:p>
          <a:p>
            <a:pPr lvl="1"/>
            <a:r>
              <a:rPr lang="en-US" sz="2000" dirty="0"/>
              <a:t>Two-person communication: Information desk, taxicab…</a:t>
            </a:r>
          </a:p>
          <a:p>
            <a:pPr lvl="1"/>
            <a:r>
              <a:rPr lang="en-US" sz="2000" dirty="0"/>
              <a:t>Group interactions: social or professional meetings</a:t>
            </a:r>
          </a:p>
          <a:p>
            <a:pPr lvl="1"/>
            <a:r>
              <a:rPr lang="en-US" sz="2000" dirty="0"/>
              <a:t>Presentations: classes, tour guides, keynotes…</a:t>
            </a:r>
          </a:p>
          <a:p>
            <a:r>
              <a:rPr lang="en-US" sz="3200" dirty="0"/>
              <a:t>Product</a:t>
            </a:r>
          </a:p>
          <a:p>
            <a:pPr lvl="1"/>
            <a:r>
              <a:rPr lang="en-US" sz="2000" dirty="0"/>
              <a:t>Built on Microsoft Translator API</a:t>
            </a:r>
          </a:p>
          <a:p>
            <a:pPr lvl="1"/>
            <a:r>
              <a:rPr lang="en-US" sz="2000" dirty="0"/>
              <a:t>Easy-to-use:</a:t>
            </a:r>
          </a:p>
          <a:p>
            <a:pPr lvl="2"/>
            <a:r>
              <a:rPr lang="fr-FR" sz="1600" dirty="0"/>
              <a:t>New </a:t>
            </a:r>
            <a:r>
              <a:rPr lang="en-US" sz="1600" dirty="0"/>
              <a:t>Microsoft Translator app feature on Android, iOS and Windows</a:t>
            </a:r>
          </a:p>
          <a:p>
            <a:pPr lvl="2"/>
            <a:r>
              <a:rPr lang="en-US" sz="1600" dirty="0">
                <a:hlinkClick r:id="rId2"/>
              </a:rPr>
              <a:t>http://translate.it</a:t>
            </a:r>
            <a:r>
              <a:rPr lang="en-US" sz="1600" dirty="0"/>
              <a:t> = </a:t>
            </a:r>
            <a:r>
              <a:rPr lang="en-US" sz="1600" dirty="0">
                <a:hlinkClick r:id="rId3"/>
              </a:rPr>
              <a:t>http://translator.microsoft.com</a:t>
            </a:r>
            <a:r>
              <a:rPr lang="en-US" sz="1600" dirty="0"/>
              <a:t> </a:t>
            </a:r>
          </a:p>
          <a:p>
            <a:pPr lvl="1"/>
            <a:r>
              <a:rPr lang="en-US" sz="2000" dirty="0"/>
              <a:t>Complete end-user solution, ready to 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37" y="2278062"/>
            <a:ext cx="4559789" cy="296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6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4702" y="3955786"/>
            <a:ext cx="10332607" cy="1828007"/>
          </a:xfrm>
        </p:spPr>
        <p:txBody>
          <a:bodyPr/>
          <a:lstStyle/>
          <a:p>
            <a:r>
              <a:rPr lang="en-US" dirty="0"/>
              <a:t>Translation integrated into a Bot</a:t>
            </a:r>
          </a:p>
        </p:txBody>
      </p:sp>
    </p:spTree>
    <p:extLst>
      <p:ext uri="{BB962C8B-B14F-4D97-AF65-F5344CB8AC3E}">
        <p14:creationId xmlns:p14="http://schemas.microsoft.com/office/powerpoint/2010/main" val="294985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4" t="9874" r="3292" b="26328"/>
          <a:stretch/>
        </p:blipFill>
        <p:spPr>
          <a:xfrm>
            <a:off x="882" y="-85953"/>
            <a:ext cx="12428984" cy="708491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42684" y="4174544"/>
            <a:ext cx="10553648" cy="2838505"/>
          </a:xfrm>
          <a:prstGeom prst="rect">
            <a:avLst/>
          </a:prstGeom>
        </p:spPr>
        <p:txBody>
          <a:bodyPr vert="horz" lIns="93161" tIns="46579" rIns="93161" bIns="46579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rgbClr val="00A99D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316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54" b="0" i="0" u="none" strike="noStrike" kern="1200" cap="none" spc="0" normalizeH="0" baseline="0" noProof="0" dirty="0">
              <a:ln>
                <a:noFill/>
              </a:ln>
              <a:solidFill>
                <a:srgbClr val="00A99D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706802" y="3740329"/>
            <a:ext cx="9446437" cy="2954839"/>
          </a:xfrm>
          <a:prstGeom prst="rect">
            <a:avLst/>
          </a:prstGeom>
          <a:solidFill>
            <a:schemeClr val="bg1">
              <a:alpha val="92000"/>
            </a:schemeClr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7528" rIns="0" bIns="4752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50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39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416779" y="3623485"/>
            <a:ext cx="6200757" cy="1124811"/>
          </a:xfrm>
          <a:prstGeom prst="rect">
            <a:avLst/>
          </a:prstGeom>
        </p:spPr>
        <p:txBody>
          <a:bodyPr vert="horz" lIns="93175" tIns="46586" rIns="93175" bIns="46586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318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4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j-ea"/>
                <a:cs typeface="+mj-cs"/>
              </a:rPr>
              <a:t>Linguistic analysis</a:t>
            </a:r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>
            <a:off x="2700320" y="3740330"/>
            <a:ext cx="1884518" cy="1041645"/>
          </a:xfrm>
          <a:custGeom>
            <a:avLst/>
            <a:gdLst>
              <a:gd name="T0" fmla="*/ 914 w 1165"/>
              <a:gd name="T1" fmla="*/ 578 h 578"/>
              <a:gd name="T2" fmla="*/ 0 w 1165"/>
              <a:gd name="T3" fmla="*/ 578 h 578"/>
              <a:gd name="T4" fmla="*/ 0 w 1165"/>
              <a:gd name="T5" fmla="*/ 0 h 578"/>
              <a:gd name="T6" fmla="*/ 1165 w 1165"/>
              <a:gd name="T7" fmla="*/ 0 h 578"/>
              <a:gd name="T8" fmla="*/ 914 w 1165"/>
              <a:gd name="T9" fmla="*/ 578 h 578"/>
              <a:gd name="T10" fmla="*/ 914 w 1165"/>
              <a:gd name="T11" fmla="*/ 578 h 578"/>
              <a:gd name="T12" fmla="*/ 914 w 1165"/>
              <a:gd name="T13" fmla="*/ 578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5" h="578">
                <a:moveTo>
                  <a:pt x="914" y="578"/>
                </a:moveTo>
                <a:lnTo>
                  <a:pt x="0" y="578"/>
                </a:lnTo>
                <a:lnTo>
                  <a:pt x="0" y="0"/>
                </a:lnTo>
                <a:lnTo>
                  <a:pt x="1165" y="0"/>
                </a:lnTo>
                <a:lnTo>
                  <a:pt x="914" y="578"/>
                </a:lnTo>
                <a:lnTo>
                  <a:pt x="914" y="578"/>
                </a:lnTo>
                <a:lnTo>
                  <a:pt x="914" y="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6" rIns="93175" bIns="4658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5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16369" y="4889322"/>
            <a:ext cx="9136872" cy="1237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98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97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Analysis tools for natural language processing</a:t>
            </a:r>
            <a:br>
              <a:rPr kumimoji="0" lang="en-US" altLang="zh-CN" sz="3297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altLang="zh-CN" sz="239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Access to part-of-speech tagging and parsing, </a:t>
            </a:r>
            <a:br>
              <a:rPr kumimoji="0" lang="en-US" altLang="zh-CN" sz="239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altLang="zh-CN" sz="239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identifying concepts, and actions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164523" y="3847680"/>
            <a:ext cx="773649" cy="811877"/>
            <a:chOff x="-873315" y="1281"/>
            <a:chExt cx="580898" cy="609602"/>
          </a:xfrm>
        </p:grpSpPr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-873315" y="1281"/>
              <a:ext cx="580898" cy="609602"/>
              <a:chOff x="2" y="1"/>
              <a:chExt cx="1194" cy="1253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2" y="1"/>
                <a:ext cx="1194" cy="1253"/>
              </a:xfrm>
              <a:custGeom>
                <a:avLst/>
                <a:gdLst>
                  <a:gd name="T0" fmla="*/ 579 w 579"/>
                  <a:gd name="T1" fmla="*/ 227 h 608"/>
                  <a:gd name="T2" fmla="*/ 313 w 579"/>
                  <a:gd name="T3" fmla="*/ 0 h 608"/>
                  <a:gd name="T4" fmla="*/ 47 w 579"/>
                  <a:gd name="T5" fmla="*/ 227 h 608"/>
                  <a:gd name="T6" fmla="*/ 202 w 579"/>
                  <a:gd name="T7" fmla="*/ 432 h 608"/>
                  <a:gd name="T8" fmla="*/ 133 w 579"/>
                  <a:gd name="T9" fmla="*/ 482 h 608"/>
                  <a:gd name="T10" fmla="*/ 20 w 579"/>
                  <a:gd name="T11" fmla="*/ 525 h 608"/>
                  <a:gd name="T12" fmla="*/ 0 w 579"/>
                  <a:gd name="T13" fmla="*/ 535 h 608"/>
                  <a:gd name="T14" fmla="*/ 1 w 579"/>
                  <a:gd name="T15" fmla="*/ 597 h 608"/>
                  <a:gd name="T16" fmla="*/ 119 w 579"/>
                  <a:gd name="T17" fmla="*/ 608 h 608"/>
                  <a:gd name="T18" fmla="*/ 577 w 579"/>
                  <a:gd name="T19" fmla="*/ 254 h 608"/>
                  <a:gd name="T20" fmla="*/ 577 w 579"/>
                  <a:gd name="T21" fmla="*/ 254 h 608"/>
                  <a:gd name="T22" fmla="*/ 579 w 579"/>
                  <a:gd name="T23" fmla="*/ 227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9" h="608">
                    <a:moveTo>
                      <a:pt x="579" y="227"/>
                    </a:moveTo>
                    <a:cubicBezTo>
                      <a:pt x="579" y="102"/>
                      <a:pt x="460" y="0"/>
                      <a:pt x="313" y="0"/>
                    </a:cubicBezTo>
                    <a:cubicBezTo>
                      <a:pt x="166" y="0"/>
                      <a:pt x="47" y="102"/>
                      <a:pt x="47" y="227"/>
                    </a:cubicBezTo>
                    <a:cubicBezTo>
                      <a:pt x="47" y="318"/>
                      <a:pt x="110" y="396"/>
                      <a:pt x="202" y="432"/>
                    </a:cubicBezTo>
                    <a:cubicBezTo>
                      <a:pt x="188" y="446"/>
                      <a:pt x="158" y="474"/>
                      <a:pt x="133" y="482"/>
                    </a:cubicBezTo>
                    <a:cubicBezTo>
                      <a:pt x="98" y="493"/>
                      <a:pt x="29" y="522"/>
                      <a:pt x="20" y="525"/>
                    </a:cubicBezTo>
                    <a:cubicBezTo>
                      <a:pt x="20" y="525"/>
                      <a:pt x="0" y="531"/>
                      <a:pt x="0" y="535"/>
                    </a:cubicBezTo>
                    <a:cubicBezTo>
                      <a:pt x="0" y="538"/>
                      <a:pt x="0" y="596"/>
                      <a:pt x="1" y="597"/>
                    </a:cubicBezTo>
                    <a:cubicBezTo>
                      <a:pt x="2" y="599"/>
                      <a:pt x="83" y="608"/>
                      <a:pt x="119" y="608"/>
                    </a:cubicBezTo>
                    <a:cubicBezTo>
                      <a:pt x="196" y="608"/>
                      <a:pt x="540" y="554"/>
                      <a:pt x="577" y="254"/>
                    </a:cubicBezTo>
                    <a:cubicBezTo>
                      <a:pt x="577" y="254"/>
                      <a:pt x="577" y="254"/>
                      <a:pt x="577" y="254"/>
                    </a:cubicBezTo>
                    <a:cubicBezTo>
                      <a:pt x="579" y="245"/>
                      <a:pt x="579" y="236"/>
                      <a:pt x="579" y="227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68" tIns="45685" rIns="91368" bIns="456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8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" name="Oval 6"/>
              <p:cNvSpPr>
                <a:spLocks noChangeArrowheads="1"/>
              </p:cNvSpPr>
              <p:nvPr/>
            </p:nvSpPr>
            <p:spPr bwMode="auto">
              <a:xfrm>
                <a:off x="285" y="164"/>
                <a:ext cx="726" cy="6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68" tIns="45685" rIns="91368" bIns="456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8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-662378" y="141525"/>
              <a:ext cx="206701" cy="180728"/>
              <a:chOff x="-1" y="1"/>
              <a:chExt cx="382" cy="334"/>
            </a:xfrm>
            <a:solidFill>
              <a:srgbClr val="000000"/>
            </a:solidFill>
          </p:grpSpPr>
          <p:sp>
            <p:nvSpPr>
              <p:cNvPr id="22" name="Freeform 5"/>
              <p:cNvSpPr>
                <a:spLocks noEditPoints="1"/>
              </p:cNvSpPr>
              <p:nvPr/>
            </p:nvSpPr>
            <p:spPr bwMode="auto">
              <a:xfrm>
                <a:off x="-1" y="1"/>
                <a:ext cx="382" cy="334"/>
              </a:xfrm>
              <a:custGeom>
                <a:avLst/>
                <a:gdLst>
                  <a:gd name="T0" fmla="*/ 99 w 198"/>
                  <a:gd name="T1" fmla="*/ 172 h 172"/>
                  <a:gd name="T2" fmla="*/ 0 w 198"/>
                  <a:gd name="T3" fmla="*/ 86 h 172"/>
                  <a:gd name="T4" fmla="*/ 99 w 198"/>
                  <a:gd name="T5" fmla="*/ 0 h 172"/>
                  <a:gd name="T6" fmla="*/ 198 w 198"/>
                  <a:gd name="T7" fmla="*/ 86 h 172"/>
                  <a:gd name="T8" fmla="*/ 99 w 198"/>
                  <a:gd name="T9" fmla="*/ 172 h 172"/>
                  <a:gd name="T10" fmla="*/ 99 w 198"/>
                  <a:gd name="T11" fmla="*/ 12 h 172"/>
                  <a:gd name="T12" fmla="*/ 12 w 198"/>
                  <a:gd name="T13" fmla="*/ 86 h 172"/>
                  <a:gd name="T14" fmla="*/ 99 w 198"/>
                  <a:gd name="T15" fmla="*/ 160 h 172"/>
                  <a:gd name="T16" fmla="*/ 186 w 198"/>
                  <a:gd name="T17" fmla="*/ 86 h 172"/>
                  <a:gd name="T18" fmla="*/ 99 w 198"/>
                  <a:gd name="T19" fmla="*/ 1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8" h="172">
                    <a:moveTo>
                      <a:pt x="99" y="172"/>
                    </a:moveTo>
                    <a:cubicBezTo>
                      <a:pt x="44" y="172"/>
                      <a:pt x="0" y="133"/>
                      <a:pt x="0" y="86"/>
                    </a:cubicBezTo>
                    <a:cubicBezTo>
                      <a:pt x="0" y="39"/>
                      <a:pt x="44" y="0"/>
                      <a:pt x="99" y="0"/>
                    </a:cubicBezTo>
                    <a:cubicBezTo>
                      <a:pt x="154" y="0"/>
                      <a:pt x="198" y="39"/>
                      <a:pt x="198" y="86"/>
                    </a:cubicBezTo>
                    <a:cubicBezTo>
                      <a:pt x="198" y="133"/>
                      <a:pt x="154" y="172"/>
                      <a:pt x="99" y="172"/>
                    </a:cubicBezTo>
                    <a:close/>
                    <a:moveTo>
                      <a:pt x="99" y="12"/>
                    </a:moveTo>
                    <a:cubicBezTo>
                      <a:pt x="51" y="12"/>
                      <a:pt x="12" y="45"/>
                      <a:pt x="12" y="86"/>
                    </a:cubicBezTo>
                    <a:cubicBezTo>
                      <a:pt x="12" y="127"/>
                      <a:pt x="51" y="160"/>
                      <a:pt x="99" y="160"/>
                    </a:cubicBezTo>
                    <a:cubicBezTo>
                      <a:pt x="147" y="160"/>
                      <a:pt x="186" y="127"/>
                      <a:pt x="186" y="86"/>
                    </a:cubicBezTo>
                    <a:cubicBezTo>
                      <a:pt x="186" y="45"/>
                      <a:pt x="147" y="12"/>
                      <a:pt x="9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68" tIns="45685" rIns="91368" bIns="456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8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" name="Oval 6"/>
              <p:cNvSpPr>
                <a:spLocks noChangeArrowheads="1"/>
              </p:cNvSpPr>
              <p:nvPr/>
            </p:nvSpPr>
            <p:spPr bwMode="auto">
              <a:xfrm>
                <a:off x="142" y="119"/>
                <a:ext cx="96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68" tIns="45685" rIns="91368" bIns="456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8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26309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7259-A796-4DCD-B7FD-7F21FDE9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Linguistic Analysis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0D551-799A-4E02-A1AD-0B09C90B59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703" y="1211287"/>
            <a:ext cx="5029144" cy="5207579"/>
          </a:xfrm>
        </p:spPr>
        <p:txBody>
          <a:bodyPr/>
          <a:lstStyle/>
          <a:p>
            <a:r>
              <a:rPr lang="en-US" dirty="0"/>
              <a:t>Natural language processing tools that identify the structure of text. </a:t>
            </a:r>
          </a:p>
          <a:p>
            <a:pPr lvl="1"/>
            <a:r>
              <a:rPr lang="en-US" dirty="0"/>
              <a:t>Sentence separation and tokenization</a:t>
            </a:r>
          </a:p>
          <a:p>
            <a:pPr lvl="1"/>
            <a:r>
              <a:rPr lang="en-US" dirty="0"/>
              <a:t>Part-of-speech tagging</a:t>
            </a:r>
          </a:p>
          <a:p>
            <a:pPr lvl="1"/>
            <a:r>
              <a:rPr lang="en-US" dirty="0"/>
              <a:t>Constituency parsing</a:t>
            </a:r>
          </a:p>
          <a:p>
            <a:r>
              <a:rPr lang="en-US" dirty="0"/>
              <a:t>English only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B167F-458F-4765-B80D-E501B2EF1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115" y="2308555"/>
            <a:ext cx="5105861" cy="328597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706EDA4-5361-4326-9AC9-B645042AF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8919" y="5783237"/>
            <a:ext cx="466377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-ui-normal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-ui-normal"/>
                <a:ea typeface="+mn-ea"/>
                <a:cs typeface="+mn-cs"/>
              </a:rPr>
              <a:t>Great to meet you !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-ui-normal"/>
                <a:ea typeface="+mn-ea"/>
                <a:cs typeface="+mn-cs"/>
              </a:rPr>
              <a:t>I need to extend my booking next week by one day .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-ui-normal"/>
                <a:ea typeface="+mn-ea"/>
                <a:cs typeface="+mn-cs"/>
              </a:rPr>
              <a:t>Can you also book me a car ?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FAACE2-EB61-4082-B439-5AFF7D3C88D1}"/>
              </a:ext>
            </a:extLst>
          </p:cNvPr>
          <p:cNvSpPr/>
          <p:nvPr/>
        </p:nvSpPr>
        <p:spPr>
          <a:xfrm>
            <a:off x="5852481" y="845531"/>
            <a:ext cx="62166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“Great to meet you ! I need to extend my booking next week by one day. Can you also book me a car?”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0E33400-E38C-4411-B525-94975E9F6393}"/>
              </a:ext>
            </a:extLst>
          </p:cNvPr>
          <p:cNvSpPr/>
          <p:nvPr/>
        </p:nvSpPr>
        <p:spPr bwMode="auto">
          <a:xfrm>
            <a:off x="8550949" y="1577043"/>
            <a:ext cx="484632" cy="548634"/>
          </a:xfrm>
          <a:prstGeom prst="downArrow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4177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701" y="2125678"/>
            <a:ext cx="11795631" cy="1828786"/>
          </a:xfrm>
        </p:spPr>
        <p:txBody>
          <a:bodyPr/>
          <a:lstStyle/>
          <a:p>
            <a:r>
              <a:rPr lang="en-US" dirty="0"/>
              <a:t>How Microsoft Cognitive Services can help your apps communicate with people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Darren Jefford</a:t>
            </a:r>
          </a:p>
          <a:p>
            <a:r>
              <a:rPr lang="en-US" dirty="0"/>
              <a:t>Artificial Intelligence Lead</a:t>
            </a:r>
          </a:p>
          <a:p>
            <a:r>
              <a:rPr lang="en-US" dirty="0"/>
              <a:t>Services Technology Office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B8090</a:t>
            </a:r>
          </a:p>
        </p:txBody>
      </p:sp>
    </p:spTree>
    <p:extLst>
      <p:ext uri="{BB962C8B-B14F-4D97-AF65-F5344CB8AC3E}">
        <p14:creationId xmlns:p14="http://schemas.microsoft.com/office/powerpoint/2010/main" val="37886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34118" r="30895" b="14145"/>
          <a:stretch/>
        </p:blipFill>
        <p:spPr>
          <a:xfrm flipH="1">
            <a:off x="881" y="2727"/>
            <a:ext cx="12478357" cy="699623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2706802" y="1213046"/>
            <a:ext cx="9446437" cy="5482123"/>
          </a:xfrm>
          <a:prstGeom prst="rect">
            <a:avLst/>
          </a:prstGeom>
          <a:solidFill>
            <a:schemeClr val="tx1">
              <a:alpha val="92000"/>
            </a:schemeClr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7528" rIns="0" bIns="4752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50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39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416779" y="1103924"/>
            <a:ext cx="6200757" cy="1124811"/>
          </a:xfrm>
          <a:prstGeom prst="rect">
            <a:avLst/>
          </a:prstGeom>
        </p:spPr>
        <p:txBody>
          <a:bodyPr vert="horz" lIns="93175" tIns="46586" rIns="93175" bIns="46586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318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4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j-ea"/>
                <a:cs typeface="+mj-cs"/>
              </a:rPr>
              <a:t>Text analytics</a:t>
            </a:r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>
            <a:off x="2700320" y="1213046"/>
            <a:ext cx="1884518" cy="1041645"/>
          </a:xfrm>
          <a:custGeom>
            <a:avLst/>
            <a:gdLst>
              <a:gd name="T0" fmla="*/ 914 w 1165"/>
              <a:gd name="T1" fmla="*/ 578 h 578"/>
              <a:gd name="T2" fmla="*/ 0 w 1165"/>
              <a:gd name="T3" fmla="*/ 578 h 578"/>
              <a:gd name="T4" fmla="*/ 0 w 1165"/>
              <a:gd name="T5" fmla="*/ 0 h 578"/>
              <a:gd name="T6" fmla="*/ 1165 w 1165"/>
              <a:gd name="T7" fmla="*/ 0 h 578"/>
              <a:gd name="T8" fmla="*/ 914 w 1165"/>
              <a:gd name="T9" fmla="*/ 578 h 578"/>
              <a:gd name="T10" fmla="*/ 914 w 1165"/>
              <a:gd name="T11" fmla="*/ 578 h 578"/>
              <a:gd name="T12" fmla="*/ 914 w 1165"/>
              <a:gd name="T13" fmla="*/ 578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5" h="578">
                <a:moveTo>
                  <a:pt x="914" y="578"/>
                </a:moveTo>
                <a:lnTo>
                  <a:pt x="0" y="578"/>
                </a:lnTo>
                <a:lnTo>
                  <a:pt x="0" y="0"/>
                </a:lnTo>
                <a:lnTo>
                  <a:pt x="1165" y="0"/>
                </a:lnTo>
                <a:lnTo>
                  <a:pt x="914" y="578"/>
                </a:lnTo>
                <a:lnTo>
                  <a:pt x="914" y="578"/>
                </a:lnTo>
                <a:lnTo>
                  <a:pt x="914" y="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6" rIns="93175" bIns="4658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5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16369" y="2369761"/>
            <a:ext cx="9136872" cy="435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98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97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Sentiment analysis (EN, FR, PT, ES)</a:t>
            </a:r>
            <a:br>
              <a:rPr kumimoji="0" lang="en-US" altLang="zh-CN" sz="3797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altLang="zh-CN" sz="239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Understand if a record has positive or negative sentiment</a:t>
            </a:r>
          </a:p>
          <a:p>
            <a:pPr marL="0" marR="0" lvl="0" indent="0" algn="l" defTabSz="9136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98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97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Key phrase extraction (EN, DE, JA, ES)</a:t>
            </a:r>
            <a:br>
              <a:rPr kumimoji="0" lang="en-US" altLang="zh-CN" sz="3797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altLang="zh-CN" sz="239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Extract key phrases from a piece of text, and retrieve topics</a:t>
            </a:r>
          </a:p>
          <a:p>
            <a:pPr marL="0" marR="0" lvl="0" indent="0" algn="l" defTabSz="9136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98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97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Topic detection (EN)</a:t>
            </a:r>
            <a:br>
              <a:rPr kumimoji="0" lang="en-US" altLang="zh-CN" sz="3797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altLang="zh-CN" sz="239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Use clustering techniques to identify the trending topics </a:t>
            </a:r>
            <a:br>
              <a:rPr kumimoji="0" lang="en-US" altLang="zh-CN" sz="239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altLang="zh-CN" sz="239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on a large set of text records</a:t>
            </a:r>
          </a:p>
          <a:p>
            <a:pPr marL="0" marR="0" lvl="0" indent="0" algn="l" defTabSz="9136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98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97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Language detection </a:t>
            </a:r>
            <a:br>
              <a:rPr kumimoji="0" lang="en-US" altLang="zh-CN" sz="3297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altLang="zh-CN" sz="239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Identify the language, 120 supported languages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171726" y="1335652"/>
            <a:ext cx="773649" cy="811877"/>
            <a:chOff x="3173318" y="2248368"/>
            <a:chExt cx="774252" cy="812510"/>
          </a:xfrm>
        </p:grpSpPr>
        <p:grpSp>
          <p:nvGrpSpPr>
            <p:cNvPr id="22" name="Group 4"/>
            <p:cNvGrpSpPr>
              <a:grpSpLocks noChangeAspect="1"/>
            </p:cNvGrpSpPr>
            <p:nvPr/>
          </p:nvGrpSpPr>
          <p:grpSpPr bwMode="auto">
            <a:xfrm>
              <a:off x="3173318" y="2248368"/>
              <a:ext cx="774252" cy="812510"/>
              <a:chOff x="2" y="1"/>
              <a:chExt cx="1194" cy="1253"/>
            </a:xfrm>
          </p:grpSpPr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2" y="1"/>
                <a:ext cx="1194" cy="1253"/>
              </a:xfrm>
              <a:custGeom>
                <a:avLst/>
                <a:gdLst>
                  <a:gd name="T0" fmla="*/ 579 w 579"/>
                  <a:gd name="T1" fmla="*/ 227 h 608"/>
                  <a:gd name="T2" fmla="*/ 313 w 579"/>
                  <a:gd name="T3" fmla="*/ 0 h 608"/>
                  <a:gd name="T4" fmla="*/ 47 w 579"/>
                  <a:gd name="T5" fmla="*/ 227 h 608"/>
                  <a:gd name="T6" fmla="*/ 202 w 579"/>
                  <a:gd name="T7" fmla="*/ 432 h 608"/>
                  <a:gd name="T8" fmla="*/ 133 w 579"/>
                  <a:gd name="T9" fmla="*/ 482 h 608"/>
                  <a:gd name="T10" fmla="*/ 20 w 579"/>
                  <a:gd name="T11" fmla="*/ 525 h 608"/>
                  <a:gd name="T12" fmla="*/ 0 w 579"/>
                  <a:gd name="T13" fmla="*/ 535 h 608"/>
                  <a:gd name="T14" fmla="*/ 1 w 579"/>
                  <a:gd name="T15" fmla="*/ 597 h 608"/>
                  <a:gd name="T16" fmla="*/ 119 w 579"/>
                  <a:gd name="T17" fmla="*/ 608 h 608"/>
                  <a:gd name="T18" fmla="*/ 577 w 579"/>
                  <a:gd name="T19" fmla="*/ 254 h 608"/>
                  <a:gd name="T20" fmla="*/ 577 w 579"/>
                  <a:gd name="T21" fmla="*/ 254 h 608"/>
                  <a:gd name="T22" fmla="*/ 579 w 579"/>
                  <a:gd name="T23" fmla="*/ 227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9" h="608">
                    <a:moveTo>
                      <a:pt x="579" y="227"/>
                    </a:moveTo>
                    <a:cubicBezTo>
                      <a:pt x="579" y="102"/>
                      <a:pt x="460" y="0"/>
                      <a:pt x="313" y="0"/>
                    </a:cubicBezTo>
                    <a:cubicBezTo>
                      <a:pt x="166" y="0"/>
                      <a:pt x="47" y="102"/>
                      <a:pt x="47" y="227"/>
                    </a:cubicBezTo>
                    <a:cubicBezTo>
                      <a:pt x="47" y="318"/>
                      <a:pt x="110" y="396"/>
                      <a:pt x="202" y="432"/>
                    </a:cubicBezTo>
                    <a:cubicBezTo>
                      <a:pt x="188" y="446"/>
                      <a:pt x="158" y="474"/>
                      <a:pt x="133" y="482"/>
                    </a:cubicBezTo>
                    <a:cubicBezTo>
                      <a:pt x="98" y="493"/>
                      <a:pt x="29" y="522"/>
                      <a:pt x="20" y="525"/>
                    </a:cubicBezTo>
                    <a:cubicBezTo>
                      <a:pt x="20" y="525"/>
                      <a:pt x="0" y="531"/>
                      <a:pt x="0" y="535"/>
                    </a:cubicBezTo>
                    <a:cubicBezTo>
                      <a:pt x="0" y="538"/>
                      <a:pt x="0" y="596"/>
                      <a:pt x="1" y="597"/>
                    </a:cubicBezTo>
                    <a:cubicBezTo>
                      <a:pt x="2" y="599"/>
                      <a:pt x="83" y="608"/>
                      <a:pt x="119" y="608"/>
                    </a:cubicBezTo>
                    <a:cubicBezTo>
                      <a:pt x="196" y="608"/>
                      <a:pt x="540" y="554"/>
                      <a:pt x="577" y="254"/>
                    </a:cubicBezTo>
                    <a:cubicBezTo>
                      <a:pt x="577" y="254"/>
                      <a:pt x="577" y="254"/>
                      <a:pt x="577" y="254"/>
                    </a:cubicBezTo>
                    <a:cubicBezTo>
                      <a:pt x="579" y="245"/>
                      <a:pt x="579" y="236"/>
                      <a:pt x="579" y="227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68" tIns="45685" rIns="91368" bIns="456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8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" name="Oval 6"/>
              <p:cNvSpPr>
                <a:spLocks noChangeArrowheads="1"/>
              </p:cNvSpPr>
              <p:nvPr/>
            </p:nvSpPr>
            <p:spPr bwMode="auto">
              <a:xfrm>
                <a:off x="285" y="164"/>
                <a:ext cx="726" cy="6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68" tIns="45685" rIns="91368" bIns="456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8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500713" y="2444866"/>
              <a:ext cx="194724" cy="226309"/>
              <a:chOff x="-2547925" y="1237201"/>
              <a:chExt cx="441401" cy="512997"/>
            </a:xfrm>
          </p:grpSpPr>
          <p:sp>
            <p:nvSpPr>
              <p:cNvPr id="29" name="Freeform 201"/>
              <p:cNvSpPr>
                <a:spLocks noEditPoints="1"/>
              </p:cNvSpPr>
              <p:nvPr/>
            </p:nvSpPr>
            <p:spPr bwMode="auto">
              <a:xfrm>
                <a:off x="-2547925" y="1237201"/>
                <a:ext cx="441399" cy="512997"/>
              </a:xfrm>
              <a:custGeom>
                <a:avLst/>
                <a:gdLst>
                  <a:gd name="T0" fmla="*/ 61 w 72"/>
                  <a:gd name="T1" fmla="*/ 82 h 86"/>
                  <a:gd name="T2" fmla="*/ 36 w 72"/>
                  <a:gd name="T3" fmla="*/ 82 h 86"/>
                  <a:gd name="T4" fmla="*/ 11 w 72"/>
                  <a:gd name="T5" fmla="*/ 82 h 86"/>
                  <a:gd name="T6" fmla="*/ 4 w 72"/>
                  <a:gd name="T7" fmla="*/ 75 h 86"/>
                  <a:gd name="T8" fmla="*/ 28 w 72"/>
                  <a:gd name="T9" fmla="*/ 31 h 86"/>
                  <a:gd name="T10" fmla="*/ 29 w 72"/>
                  <a:gd name="T11" fmla="*/ 30 h 86"/>
                  <a:gd name="T12" fmla="*/ 29 w 72"/>
                  <a:gd name="T13" fmla="*/ 29 h 86"/>
                  <a:gd name="T14" fmla="*/ 29 w 72"/>
                  <a:gd name="T15" fmla="*/ 4 h 86"/>
                  <a:gd name="T16" fmla="*/ 43 w 72"/>
                  <a:gd name="T17" fmla="*/ 4 h 86"/>
                  <a:gd name="T18" fmla="*/ 43 w 72"/>
                  <a:gd name="T19" fmla="*/ 29 h 86"/>
                  <a:gd name="T20" fmla="*/ 43 w 72"/>
                  <a:gd name="T21" fmla="*/ 30 h 86"/>
                  <a:gd name="T22" fmla="*/ 44 w 72"/>
                  <a:gd name="T23" fmla="*/ 31 h 86"/>
                  <a:gd name="T24" fmla="*/ 68 w 72"/>
                  <a:gd name="T25" fmla="*/ 75 h 86"/>
                  <a:gd name="T26" fmla="*/ 61 w 72"/>
                  <a:gd name="T27" fmla="*/ 82 h 86"/>
                  <a:gd name="T28" fmla="*/ 47 w 72"/>
                  <a:gd name="T29" fmla="*/ 29 h 86"/>
                  <a:gd name="T30" fmla="*/ 47 w 72"/>
                  <a:gd name="T31" fmla="*/ 4 h 86"/>
                  <a:gd name="T32" fmla="*/ 50 w 72"/>
                  <a:gd name="T33" fmla="*/ 4 h 86"/>
                  <a:gd name="T34" fmla="*/ 50 w 72"/>
                  <a:gd name="T35" fmla="*/ 0 h 86"/>
                  <a:gd name="T36" fmla="*/ 47 w 72"/>
                  <a:gd name="T37" fmla="*/ 0 h 86"/>
                  <a:gd name="T38" fmla="*/ 36 w 72"/>
                  <a:gd name="T39" fmla="*/ 0 h 86"/>
                  <a:gd name="T40" fmla="*/ 25 w 72"/>
                  <a:gd name="T41" fmla="*/ 0 h 86"/>
                  <a:gd name="T42" fmla="*/ 22 w 72"/>
                  <a:gd name="T43" fmla="*/ 0 h 86"/>
                  <a:gd name="T44" fmla="*/ 22 w 72"/>
                  <a:gd name="T45" fmla="*/ 4 h 86"/>
                  <a:gd name="T46" fmla="*/ 25 w 72"/>
                  <a:gd name="T47" fmla="*/ 4 h 86"/>
                  <a:gd name="T48" fmla="*/ 25 w 72"/>
                  <a:gd name="T49" fmla="*/ 29 h 86"/>
                  <a:gd name="T50" fmla="*/ 0 w 72"/>
                  <a:gd name="T51" fmla="*/ 75 h 86"/>
                  <a:gd name="T52" fmla="*/ 11 w 72"/>
                  <a:gd name="T53" fmla="*/ 86 h 86"/>
                  <a:gd name="T54" fmla="*/ 36 w 72"/>
                  <a:gd name="T55" fmla="*/ 86 h 86"/>
                  <a:gd name="T56" fmla="*/ 61 w 72"/>
                  <a:gd name="T57" fmla="*/ 86 h 86"/>
                  <a:gd name="T58" fmla="*/ 72 w 72"/>
                  <a:gd name="T59" fmla="*/ 75 h 86"/>
                  <a:gd name="T60" fmla="*/ 47 w 72"/>
                  <a:gd name="T61" fmla="*/ 29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2" h="86">
                    <a:moveTo>
                      <a:pt x="61" y="82"/>
                    </a:moveTo>
                    <a:cubicBezTo>
                      <a:pt x="36" y="82"/>
                      <a:pt x="36" y="82"/>
                      <a:pt x="36" y="82"/>
                    </a:cubicBezTo>
                    <a:cubicBezTo>
                      <a:pt x="11" y="82"/>
                      <a:pt x="11" y="82"/>
                      <a:pt x="11" y="82"/>
                    </a:cubicBezTo>
                    <a:cubicBezTo>
                      <a:pt x="10" y="82"/>
                      <a:pt x="4" y="82"/>
                      <a:pt x="4" y="75"/>
                    </a:cubicBezTo>
                    <a:cubicBezTo>
                      <a:pt x="4" y="68"/>
                      <a:pt x="19" y="44"/>
                      <a:pt x="28" y="31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53" y="44"/>
                      <a:pt x="68" y="68"/>
                      <a:pt x="68" y="75"/>
                    </a:cubicBezTo>
                    <a:cubicBezTo>
                      <a:pt x="68" y="82"/>
                      <a:pt x="63" y="82"/>
                      <a:pt x="61" y="82"/>
                    </a:cubicBezTo>
                    <a:close/>
                    <a:moveTo>
                      <a:pt x="47" y="29"/>
                    </a:moveTo>
                    <a:cubicBezTo>
                      <a:pt x="47" y="4"/>
                      <a:pt x="47" y="4"/>
                      <a:pt x="47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0" y="65"/>
                      <a:pt x="0" y="75"/>
                    </a:cubicBezTo>
                    <a:cubicBezTo>
                      <a:pt x="0" y="86"/>
                      <a:pt x="11" y="86"/>
                      <a:pt x="11" y="86"/>
                    </a:cubicBezTo>
                    <a:cubicBezTo>
                      <a:pt x="36" y="86"/>
                      <a:pt x="36" y="86"/>
                      <a:pt x="36" y="86"/>
                    </a:cubicBezTo>
                    <a:cubicBezTo>
                      <a:pt x="61" y="86"/>
                      <a:pt x="61" y="86"/>
                      <a:pt x="61" y="86"/>
                    </a:cubicBezTo>
                    <a:cubicBezTo>
                      <a:pt x="61" y="86"/>
                      <a:pt x="72" y="86"/>
                      <a:pt x="72" y="75"/>
                    </a:cubicBezTo>
                    <a:cubicBezTo>
                      <a:pt x="72" y="65"/>
                      <a:pt x="47" y="29"/>
                      <a:pt x="47" y="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</a:ln>
            </p:spPr>
            <p:txBody>
              <a:bodyPr vert="horz" wrap="square" lIns="91368" tIns="45685" rIns="91368" bIns="456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44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98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" name="Trapezoid 4"/>
              <p:cNvSpPr/>
              <p:nvPr/>
            </p:nvSpPr>
            <p:spPr bwMode="auto">
              <a:xfrm>
                <a:off x="-2450516" y="1450690"/>
                <a:ext cx="343992" cy="273308"/>
              </a:xfrm>
              <a:prstGeom prst="trapezoid">
                <a:avLst>
                  <a:gd name="adj" fmla="val 44481"/>
                </a:avLst>
              </a:prstGeom>
              <a:solidFill>
                <a:srgbClr val="00000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738" tIns="146189" rIns="182738" bIns="14618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1723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384196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4702" y="3955786"/>
            <a:ext cx="10332607" cy="1828007"/>
          </a:xfrm>
        </p:spPr>
        <p:txBody>
          <a:bodyPr/>
          <a:lstStyle/>
          <a:p>
            <a:r>
              <a:rPr lang="en-US" dirty="0"/>
              <a:t>Text Analytics Website</a:t>
            </a:r>
          </a:p>
          <a:p>
            <a:r>
              <a:rPr lang="en-US" dirty="0" err="1"/>
              <a:t>PowerBI</a:t>
            </a:r>
            <a:r>
              <a:rPr lang="en-US" dirty="0"/>
              <a:t> Dashboard</a:t>
            </a:r>
          </a:p>
        </p:txBody>
      </p:sp>
    </p:spTree>
    <p:extLst>
      <p:ext uri="{BB962C8B-B14F-4D97-AF65-F5344CB8AC3E}">
        <p14:creationId xmlns:p14="http://schemas.microsoft.com/office/powerpoint/2010/main" val="19704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156" t="32988" r="24638" b="4129"/>
          <a:stretch/>
        </p:blipFill>
        <p:spPr>
          <a:xfrm flipH="1">
            <a:off x="881" y="2727"/>
            <a:ext cx="12541658" cy="698970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42684" y="4174544"/>
            <a:ext cx="10553648" cy="2838505"/>
          </a:xfrm>
          <a:prstGeom prst="rect">
            <a:avLst/>
          </a:prstGeom>
        </p:spPr>
        <p:txBody>
          <a:bodyPr vert="horz" lIns="93161" tIns="46579" rIns="93161" bIns="46579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>
                <a:solidFill>
                  <a:srgbClr val="00A99D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316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54" b="0" i="0" u="none" strike="noStrike" kern="1200" cap="none" spc="0" normalizeH="0" baseline="0" noProof="0" dirty="0">
              <a:ln>
                <a:noFill/>
              </a:ln>
              <a:solidFill>
                <a:srgbClr val="00A99D"/>
              </a:solidFill>
              <a:effectLst/>
              <a:uLnTx/>
              <a:uFillTx/>
              <a:latin typeface="Segoe UI Light" panose="020B0502040204020203" pitchFamily="34" charset="0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706802" y="2932065"/>
            <a:ext cx="9446437" cy="3763104"/>
          </a:xfrm>
          <a:prstGeom prst="rect">
            <a:avLst/>
          </a:prstGeom>
          <a:solidFill>
            <a:schemeClr val="bg1">
              <a:alpha val="92000"/>
            </a:schemeClr>
          </a:solidFill>
          <a:ln w="317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7528" rIns="0" bIns="4752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50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39" b="0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16779" y="2815219"/>
            <a:ext cx="6200757" cy="1124811"/>
          </a:xfrm>
          <a:prstGeom prst="rect">
            <a:avLst/>
          </a:prstGeom>
        </p:spPr>
        <p:txBody>
          <a:bodyPr vert="horz" lIns="93175" tIns="46586" rIns="93175" bIns="46586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3184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4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j-ea"/>
                <a:cs typeface="+mj-cs"/>
              </a:rPr>
              <a:t>Web language model</a:t>
            </a: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2706802" y="2932064"/>
            <a:ext cx="1884518" cy="1041645"/>
          </a:xfrm>
          <a:custGeom>
            <a:avLst/>
            <a:gdLst>
              <a:gd name="T0" fmla="*/ 914 w 1165"/>
              <a:gd name="T1" fmla="*/ 578 h 578"/>
              <a:gd name="T2" fmla="*/ 0 w 1165"/>
              <a:gd name="T3" fmla="*/ 578 h 578"/>
              <a:gd name="T4" fmla="*/ 0 w 1165"/>
              <a:gd name="T5" fmla="*/ 0 h 578"/>
              <a:gd name="T6" fmla="*/ 1165 w 1165"/>
              <a:gd name="T7" fmla="*/ 0 h 578"/>
              <a:gd name="T8" fmla="*/ 914 w 1165"/>
              <a:gd name="T9" fmla="*/ 578 h 578"/>
              <a:gd name="T10" fmla="*/ 914 w 1165"/>
              <a:gd name="T11" fmla="*/ 578 h 578"/>
              <a:gd name="T12" fmla="*/ 914 w 1165"/>
              <a:gd name="T13" fmla="*/ 578 h 5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5" h="578">
                <a:moveTo>
                  <a:pt x="914" y="578"/>
                </a:moveTo>
                <a:lnTo>
                  <a:pt x="0" y="578"/>
                </a:lnTo>
                <a:lnTo>
                  <a:pt x="0" y="0"/>
                </a:lnTo>
                <a:lnTo>
                  <a:pt x="1165" y="0"/>
                </a:lnTo>
                <a:lnTo>
                  <a:pt x="914" y="578"/>
                </a:lnTo>
                <a:lnTo>
                  <a:pt x="914" y="578"/>
                </a:lnTo>
                <a:lnTo>
                  <a:pt x="914" y="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6" rIns="93175" bIns="4658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5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16369" y="4081055"/>
            <a:ext cx="9136872" cy="2168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66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798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97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Automation of a variety of standard natural language processing tasks using state-of-the-art language modeling APIs </a:t>
            </a:r>
            <a:br>
              <a:rPr kumimoji="0" lang="en-US" altLang="zh-CN" sz="3297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en-US" altLang="zh-CN" sz="2398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Word breaking, joint probability of natural language expressions, scoring, and predicting following words in a sequence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164523" y="3039749"/>
            <a:ext cx="773649" cy="811877"/>
            <a:chOff x="3166110" y="3903708"/>
            <a:chExt cx="774252" cy="812510"/>
          </a:xfrm>
        </p:grpSpPr>
        <p:grpSp>
          <p:nvGrpSpPr>
            <p:cNvPr id="27" name="Group 4"/>
            <p:cNvGrpSpPr>
              <a:grpSpLocks noChangeAspect="1"/>
            </p:cNvGrpSpPr>
            <p:nvPr/>
          </p:nvGrpSpPr>
          <p:grpSpPr bwMode="auto">
            <a:xfrm>
              <a:off x="3166110" y="3903708"/>
              <a:ext cx="774252" cy="812510"/>
              <a:chOff x="2" y="1"/>
              <a:chExt cx="1194" cy="1253"/>
            </a:xfrm>
          </p:grpSpPr>
          <p:sp>
            <p:nvSpPr>
              <p:cNvPr id="31" name="Freeform 5"/>
              <p:cNvSpPr>
                <a:spLocks/>
              </p:cNvSpPr>
              <p:nvPr/>
            </p:nvSpPr>
            <p:spPr bwMode="auto">
              <a:xfrm>
                <a:off x="2" y="1"/>
                <a:ext cx="1194" cy="1253"/>
              </a:xfrm>
              <a:custGeom>
                <a:avLst/>
                <a:gdLst>
                  <a:gd name="T0" fmla="*/ 579 w 579"/>
                  <a:gd name="T1" fmla="*/ 227 h 608"/>
                  <a:gd name="T2" fmla="*/ 313 w 579"/>
                  <a:gd name="T3" fmla="*/ 0 h 608"/>
                  <a:gd name="T4" fmla="*/ 47 w 579"/>
                  <a:gd name="T5" fmla="*/ 227 h 608"/>
                  <a:gd name="T6" fmla="*/ 202 w 579"/>
                  <a:gd name="T7" fmla="*/ 432 h 608"/>
                  <a:gd name="T8" fmla="*/ 133 w 579"/>
                  <a:gd name="T9" fmla="*/ 482 h 608"/>
                  <a:gd name="T10" fmla="*/ 20 w 579"/>
                  <a:gd name="T11" fmla="*/ 525 h 608"/>
                  <a:gd name="T12" fmla="*/ 0 w 579"/>
                  <a:gd name="T13" fmla="*/ 535 h 608"/>
                  <a:gd name="T14" fmla="*/ 1 w 579"/>
                  <a:gd name="T15" fmla="*/ 597 h 608"/>
                  <a:gd name="T16" fmla="*/ 119 w 579"/>
                  <a:gd name="T17" fmla="*/ 608 h 608"/>
                  <a:gd name="T18" fmla="*/ 577 w 579"/>
                  <a:gd name="T19" fmla="*/ 254 h 608"/>
                  <a:gd name="T20" fmla="*/ 577 w 579"/>
                  <a:gd name="T21" fmla="*/ 254 h 608"/>
                  <a:gd name="T22" fmla="*/ 579 w 579"/>
                  <a:gd name="T23" fmla="*/ 227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9" h="608">
                    <a:moveTo>
                      <a:pt x="579" y="227"/>
                    </a:moveTo>
                    <a:cubicBezTo>
                      <a:pt x="579" y="102"/>
                      <a:pt x="460" y="0"/>
                      <a:pt x="313" y="0"/>
                    </a:cubicBezTo>
                    <a:cubicBezTo>
                      <a:pt x="166" y="0"/>
                      <a:pt x="47" y="102"/>
                      <a:pt x="47" y="227"/>
                    </a:cubicBezTo>
                    <a:cubicBezTo>
                      <a:pt x="47" y="318"/>
                      <a:pt x="110" y="396"/>
                      <a:pt x="202" y="432"/>
                    </a:cubicBezTo>
                    <a:cubicBezTo>
                      <a:pt x="188" y="446"/>
                      <a:pt x="158" y="474"/>
                      <a:pt x="133" y="482"/>
                    </a:cubicBezTo>
                    <a:cubicBezTo>
                      <a:pt x="98" y="493"/>
                      <a:pt x="29" y="522"/>
                      <a:pt x="20" y="525"/>
                    </a:cubicBezTo>
                    <a:cubicBezTo>
                      <a:pt x="20" y="525"/>
                      <a:pt x="0" y="531"/>
                      <a:pt x="0" y="535"/>
                    </a:cubicBezTo>
                    <a:cubicBezTo>
                      <a:pt x="0" y="538"/>
                      <a:pt x="0" y="596"/>
                      <a:pt x="1" y="597"/>
                    </a:cubicBezTo>
                    <a:cubicBezTo>
                      <a:pt x="2" y="599"/>
                      <a:pt x="83" y="608"/>
                      <a:pt x="119" y="608"/>
                    </a:cubicBezTo>
                    <a:cubicBezTo>
                      <a:pt x="196" y="608"/>
                      <a:pt x="540" y="554"/>
                      <a:pt x="577" y="254"/>
                    </a:cubicBezTo>
                    <a:cubicBezTo>
                      <a:pt x="577" y="254"/>
                      <a:pt x="577" y="254"/>
                      <a:pt x="577" y="254"/>
                    </a:cubicBezTo>
                    <a:cubicBezTo>
                      <a:pt x="579" y="245"/>
                      <a:pt x="579" y="236"/>
                      <a:pt x="579" y="227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68" tIns="45685" rIns="91368" bIns="456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8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2" name="Oval 6"/>
              <p:cNvSpPr>
                <a:spLocks noChangeArrowheads="1"/>
              </p:cNvSpPr>
              <p:nvPr/>
            </p:nvSpPr>
            <p:spPr bwMode="auto">
              <a:xfrm>
                <a:off x="285" y="164"/>
                <a:ext cx="726" cy="62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68" tIns="45685" rIns="91368" bIns="456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8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3433038" y="4141666"/>
              <a:ext cx="294642" cy="130839"/>
              <a:chOff x="0" y="0"/>
              <a:chExt cx="581" cy="258"/>
            </a:xfrm>
          </p:grpSpPr>
          <p:sp>
            <p:nvSpPr>
              <p:cNvPr id="13" name="Freeform 5"/>
              <p:cNvSpPr>
                <a:spLocks/>
              </p:cNvSpPr>
              <p:nvPr/>
            </p:nvSpPr>
            <p:spPr bwMode="auto">
              <a:xfrm>
                <a:off x="0" y="2"/>
                <a:ext cx="227" cy="256"/>
              </a:xfrm>
              <a:custGeom>
                <a:avLst/>
                <a:gdLst>
                  <a:gd name="T0" fmla="*/ 227 w 227"/>
                  <a:gd name="T1" fmla="*/ 256 h 256"/>
                  <a:gd name="T2" fmla="*/ 0 w 227"/>
                  <a:gd name="T3" fmla="*/ 150 h 256"/>
                  <a:gd name="T4" fmla="*/ 0 w 227"/>
                  <a:gd name="T5" fmla="*/ 111 h 256"/>
                  <a:gd name="T6" fmla="*/ 227 w 227"/>
                  <a:gd name="T7" fmla="*/ 0 h 256"/>
                  <a:gd name="T8" fmla="*/ 227 w 227"/>
                  <a:gd name="T9" fmla="*/ 59 h 256"/>
                  <a:gd name="T10" fmla="*/ 66 w 227"/>
                  <a:gd name="T11" fmla="*/ 129 h 256"/>
                  <a:gd name="T12" fmla="*/ 66 w 227"/>
                  <a:gd name="T13" fmla="*/ 131 h 256"/>
                  <a:gd name="T14" fmla="*/ 227 w 227"/>
                  <a:gd name="T15" fmla="*/ 197 h 256"/>
                  <a:gd name="T16" fmla="*/ 227 w 227"/>
                  <a:gd name="T17" fmla="*/ 256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256">
                    <a:moveTo>
                      <a:pt x="227" y="256"/>
                    </a:moveTo>
                    <a:lnTo>
                      <a:pt x="0" y="150"/>
                    </a:lnTo>
                    <a:lnTo>
                      <a:pt x="0" y="111"/>
                    </a:lnTo>
                    <a:lnTo>
                      <a:pt x="227" y="0"/>
                    </a:lnTo>
                    <a:lnTo>
                      <a:pt x="227" y="59"/>
                    </a:lnTo>
                    <a:lnTo>
                      <a:pt x="66" y="129"/>
                    </a:lnTo>
                    <a:lnTo>
                      <a:pt x="66" y="131"/>
                    </a:lnTo>
                    <a:lnTo>
                      <a:pt x="227" y="197"/>
                    </a:lnTo>
                    <a:lnTo>
                      <a:pt x="227" y="2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68" tIns="45685" rIns="91368" bIns="456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8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3" name="Freeform 6"/>
              <p:cNvSpPr>
                <a:spLocks/>
              </p:cNvSpPr>
              <p:nvPr/>
            </p:nvSpPr>
            <p:spPr bwMode="auto">
              <a:xfrm>
                <a:off x="352" y="0"/>
                <a:ext cx="229" cy="256"/>
              </a:xfrm>
              <a:custGeom>
                <a:avLst/>
                <a:gdLst>
                  <a:gd name="T0" fmla="*/ 229 w 229"/>
                  <a:gd name="T1" fmla="*/ 150 h 256"/>
                  <a:gd name="T2" fmla="*/ 0 w 229"/>
                  <a:gd name="T3" fmla="*/ 256 h 256"/>
                  <a:gd name="T4" fmla="*/ 0 w 229"/>
                  <a:gd name="T5" fmla="*/ 197 h 256"/>
                  <a:gd name="T6" fmla="*/ 164 w 229"/>
                  <a:gd name="T7" fmla="*/ 131 h 256"/>
                  <a:gd name="T8" fmla="*/ 164 w 229"/>
                  <a:gd name="T9" fmla="*/ 129 h 256"/>
                  <a:gd name="T10" fmla="*/ 0 w 229"/>
                  <a:gd name="T11" fmla="*/ 59 h 256"/>
                  <a:gd name="T12" fmla="*/ 0 w 229"/>
                  <a:gd name="T13" fmla="*/ 0 h 256"/>
                  <a:gd name="T14" fmla="*/ 229 w 229"/>
                  <a:gd name="T15" fmla="*/ 109 h 256"/>
                  <a:gd name="T16" fmla="*/ 229 w 229"/>
                  <a:gd name="T17" fmla="*/ 15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9" h="256">
                    <a:moveTo>
                      <a:pt x="229" y="150"/>
                    </a:moveTo>
                    <a:lnTo>
                      <a:pt x="0" y="256"/>
                    </a:lnTo>
                    <a:lnTo>
                      <a:pt x="0" y="197"/>
                    </a:lnTo>
                    <a:lnTo>
                      <a:pt x="164" y="131"/>
                    </a:lnTo>
                    <a:lnTo>
                      <a:pt x="164" y="129"/>
                    </a:lnTo>
                    <a:lnTo>
                      <a:pt x="0" y="59"/>
                    </a:lnTo>
                    <a:lnTo>
                      <a:pt x="0" y="0"/>
                    </a:lnTo>
                    <a:lnTo>
                      <a:pt x="229" y="109"/>
                    </a:lnTo>
                    <a:lnTo>
                      <a:pt x="229" y="1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68" tIns="45685" rIns="91368" bIns="456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6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8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149007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7259-A796-4DCD-B7FD-7F21FDE9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Language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0D551-799A-4E02-A1AD-0B09C90B59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9875411" cy="4548938"/>
          </a:xfrm>
        </p:spPr>
        <p:txBody>
          <a:bodyPr/>
          <a:lstStyle/>
          <a:p>
            <a:r>
              <a:rPr lang="en-US" dirty="0"/>
              <a:t>Language model trained on Bing Web-Search data (EN)</a:t>
            </a:r>
          </a:p>
          <a:p>
            <a:pPr lvl="1"/>
            <a:r>
              <a:rPr lang="en-US" dirty="0"/>
              <a:t>Foundational service unlike the other language services</a:t>
            </a:r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Improve accuracy of Spellcheck, Handwriting and speech recognition</a:t>
            </a:r>
          </a:p>
          <a:p>
            <a:pPr lvl="1"/>
            <a:r>
              <a:rPr lang="en-US" dirty="0"/>
              <a:t>Improve Word synonyms through document context</a:t>
            </a:r>
          </a:p>
          <a:p>
            <a:pPr lvl="1"/>
            <a:r>
              <a:rPr lang="en-US" dirty="0"/>
              <a:t>Advertising keywords</a:t>
            </a:r>
          </a:p>
          <a:p>
            <a:pPr lvl="1"/>
            <a:r>
              <a:rPr lang="en-US" dirty="0"/>
              <a:t>Autocomplete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91092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7259-A796-4DCD-B7FD-7F21FDE9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Spellcheck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28E41A9A-896C-4E7F-AA76-21796D602673}"/>
              </a:ext>
            </a:extLst>
          </p:cNvPr>
          <p:cNvSpPr txBox="1">
            <a:spLocks/>
          </p:cNvSpPr>
          <p:nvPr/>
        </p:nvSpPr>
        <p:spPr>
          <a:xfrm>
            <a:off x="274638" y="1212850"/>
            <a:ext cx="11888787" cy="202517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3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2286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Identify errors and get suggestions</a:t>
            </a:r>
          </a:p>
          <a:p>
            <a:pPr marL="571500" marR="0" lvl="0" indent="-5715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-102" normalizeH="0" baseline="0" noProof="0" dirty="0">
                <a:ln w="3175"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" pitchFamily="34" charset="0"/>
              </a:rPr>
              <a:t>Check a single word or a whole sentence</a:t>
            </a:r>
          </a:p>
          <a:p>
            <a:pPr marL="571500" marR="0" lvl="0" indent="-5715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34C680-9A88-4DE9-89BA-219503CE9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74" y="2625357"/>
            <a:ext cx="2833200" cy="1612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1EE7C6-9F58-4B8A-9A9F-222CA69B0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993" y="2623984"/>
            <a:ext cx="2833200" cy="1612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C0E70F-B5EF-4706-84F6-048D7C031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19" y="3971162"/>
            <a:ext cx="2833200" cy="1612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6384A-02C4-420F-8885-CE6D0C21A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5019" y="3949491"/>
            <a:ext cx="2833200" cy="1612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573703-EE4C-42C3-9089-0E95BBFD7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354" y="5326042"/>
            <a:ext cx="2833200" cy="16124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80DCC5-4138-460B-ACDA-35B2118AD41B}"/>
              </a:ext>
            </a:extLst>
          </p:cNvPr>
          <p:cNvSpPr/>
          <p:nvPr/>
        </p:nvSpPr>
        <p:spPr>
          <a:xfrm>
            <a:off x="3282013" y="3107065"/>
            <a:ext cx="26085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Word Breaks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3EAB5A-F043-4F6B-932D-34F3A60DC4C1}"/>
              </a:ext>
            </a:extLst>
          </p:cNvPr>
          <p:cNvSpPr/>
          <p:nvPr/>
        </p:nvSpPr>
        <p:spPr>
          <a:xfrm>
            <a:off x="9645537" y="3127660"/>
            <a:ext cx="1241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Slang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A0E053-B307-4970-A1F4-C489251C89EF}"/>
              </a:ext>
            </a:extLst>
          </p:cNvPr>
          <p:cNvSpPr/>
          <p:nvPr/>
        </p:nvSpPr>
        <p:spPr>
          <a:xfrm>
            <a:off x="9645537" y="4432570"/>
            <a:ext cx="2412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Homonyms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9C37FF-BE82-45B2-AEB0-DC3FC3B5610C}"/>
              </a:ext>
            </a:extLst>
          </p:cNvPr>
          <p:cNvSpPr/>
          <p:nvPr/>
        </p:nvSpPr>
        <p:spPr>
          <a:xfrm>
            <a:off x="3340673" y="4454241"/>
            <a:ext cx="1531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Names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23E1-6608-437F-AE42-E99EE484AC54}"/>
              </a:ext>
            </a:extLst>
          </p:cNvPr>
          <p:cNvSpPr/>
          <p:nvPr/>
        </p:nvSpPr>
        <p:spPr>
          <a:xfrm>
            <a:off x="6401115" y="5809121"/>
            <a:ext cx="15007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Brands</a:t>
            </a:r>
          </a:p>
        </p:txBody>
      </p:sp>
    </p:spTree>
    <p:extLst>
      <p:ext uri="{BB962C8B-B14F-4D97-AF65-F5344CB8AC3E}">
        <p14:creationId xmlns:p14="http://schemas.microsoft.com/office/powerpoint/2010/main" val="155270589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7259-A796-4DCD-B7FD-7F21FDE9F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61" y="305393"/>
            <a:ext cx="11889564" cy="917575"/>
          </a:xfrm>
        </p:spPr>
        <p:txBody>
          <a:bodyPr/>
          <a:lstStyle/>
          <a:p>
            <a:r>
              <a:rPr lang="en-GB" dirty="0"/>
              <a:t>Spellcheck examples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1D127C41-62D7-45ED-ABC0-45AFD37A3E5B}"/>
              </a:ext>
            </a:extLst>
          </p:cNvPr>
          <p:cNvSpPr txBox="1">
            <a:spLocks/>
          </p:cNvSpPr>
          <p:nvPr/>
        </p:nvSpPr>
        <p:spPr>
          <a:xfrm>
            <a:off x="6502087" y="2491433"/>
            <a:ext cx="5577842" cy="3508653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33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346553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2pPr>
            <a:lvl3pPr marL="584607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3pPr>
            <a:lvl4pPr marL="814563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4pPr>
            <a:lvl5pPr marL="1050997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{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"offset": 48,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"token": "grate",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"type": "UnknownToken",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"suggestions": [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{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"suggestion": "great",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"score": "0.949079025281377"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}]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}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olas" panose="020B0609020204030204" pitchFamily="49" charset="0"/>
              <a:ea typeface="+mn-ea"/>
            </a:endParaRP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7E39413-21A8-4912-A7A9-3D3D9C188880}"/>
              </a:ext>
            </a:extLst>
          </p:cNvPr>
          <p:cNvSpPr txBox="1">
            <a:spLocks/>
          </p:cNvSpPr>
          <p:nvPr/>
        </p:nvSpPr>
        <p:spPr>
          <a:xfrm>
            <a:off x="502576" y="2491433"/>
            <a:ext cx="6013641" cy="3508653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33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346553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2pPr>
            <a:lvl3pPr marL="584607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3pPr>
            <a:lvl4pPr marL="814563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4pPr>
            <a:lvl5pPr marL="1050997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{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"offset": 23,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"token": "Seattle. hope",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"type": "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UnknownToken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",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"suggestions": [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{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"suggestion": "Seattle. Hope",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"score": "0.875"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}]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}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57A2A8-B5A2-4187-8FA8-40B9D9AB05E2}"/>
              </a:ext>
            </a:extLst>
          </p:cNvPr>
          <p:cNvSpPr/>
          <p:nvPr/>
        </p:nvSpPr>
        <p:spPr>
          <a:xfrm>
            <a:off x="1829165" y="1394165"/>
            <a:ext cx="9558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Hello Build! Welcome to Seattle. hope you have a grate week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DF7991-A313-4102-8E2F-23135DBA9625}"/>
              </a:ext>
            </a:extLst>
          </p:cNvPr>
          <p:cNvSpPr/>
          <p:nvPr/>
        </p:nvSpPr>
        <p:spPr bwMode="auto">
          <a:xfrm>
            <a:off x="6401115" y="1394165"/>
            <a:ext cx="914400" cy="54863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01488B-0E35-47DC-AE47-68C58CBE83BC}"/>
              </a:ext>
            </a:extLst>
          </p:cNvPr>
          <p:cNvSpPr/>
          <p:nvPr/>
        </p:nvSpPr>
        <p:spPr bwMode="auto">
          <a:xfrm>
            <a:off x="9510031" y="1394165"/>
            <a:ext cx="914400" cy="54863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332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7259-A796-4DCD-B7FD-7F21FDE9F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61" y="305393"/>
            <a:ext cx="11889564" cy="917575"/>
          </a:xfrm>
        </p:spPr>
        <p:txBody>
          <a:bodyPr/>
          <a:lstStyle/>
          <a:p>
            <a:r>
              <a:rPr lang="en-GB" dirty="0"/>
              <a:t>Spellcheck and LUIS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A59328-D79C-4EE9-B3C0-D378C4B41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02" y="1394165"/>
            <a:ext cx="6796682" cy="50291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A4C231-BBB7-4495-9717-E5715A5175B4}"/>
              </a:ext>
            </a:extLst>
          </p:cNvPr>
          <p:cNvSpPr/>
          <p:nvPr/>
        </p:nvSpPr>
        <p:spPr>
          <a:xfrm>
            <a:off x="7340997" y="571214"/>
            <a:ext cx="48232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{ "query": 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"tell me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jke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", "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topScoringIntent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": { "intent": "Joke", "score": 0.45167464 }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94CAEA8-A31F-4B97-A386-DB153A139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0997" y="3314767"/>
            <a:ext cx="4823206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{ "query":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"tell me a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jke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", "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alteredQuery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"tell me a joke", "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topScoringIntent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": { "intent": "Joke", "score": 0.99875766 }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EB2990-ECCD-4C8E-8571-D5547A28CE31}"/>
              </a:ext>
            </a:extLst>
          </p:cNvPr>
          <p:cNvSpPr/>
          <p:nvPr/>
        </p:nvSpPr>
        <p:spPr bwMode="auto">
          <a:xfrm>
            <a:off x="7406943" y="4228774"/>
            <a:ext cx="3383243" cy="914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724352-4DBF-485F-A9F4-60E63B33A0A4}"/>
              </a:ext>
            </a:extLst>
          </p:cNvPr>
          <p:cNvSpPr/>
          <p:nvPr/>
        </p:nvSpPr>
        <p:spPr bwMode="auto">
          <a:xfrm>
            <a:off x="9144285" y="5960850"/>
            <a:ext cx="2468853" cy="46246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3619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735AD1E8-4D2A-421A-8B14-D594354F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81" y="295274"/>
            <a:ext cx="11887878" cy="917575"/>
          </a:xfrm>
        </p:spPr>
        <p:txBody>
          <a:bodyPr/>
          <a:lstStyle/>
          <a:p>
            <a:pPr algn="ctr"/>
            <a:r>
              <a:rPr lang="en-US" dirty="0"/>
              <a:t>LUIS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0CB44E-0D4F-45F2-A2D7-0DA4D0AD96F6}"/>
              </a:ext>
            </a:extLst>
          </p:cNvPr>
          <p:cNvCxnSpPr>
            <a:cxnSpLocks/>
          </p:cNvCxnSpPr>
          <p:nvPr/>
        </p:nvCxnSpPr>
        <p:spPr>
          <a:xfrm>
            <a:off x="3156139" y="1408915"/>
            <a:ext cx="6124197" cy="0"/>
          </a:xfrm>
          <a:prstGeom prst="line">
            <a:avLst/>
          </a:prstGeom>
          <a:ln w="9525">
            <a:solidFill>
              <a:srgbClr val="ADD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FB94BD2-A9E5-4652-87CB-C3569783C936}"/>
              </a:ext>
            </a:extLst>
          </p:cNvPr>
          <p:cNvSpPr txBox="1"/>
          <p:nvPr/>
        </p:nvSpPr>
        <p:spPr>
          <a:xfrm>
            <a:off x="1" y="1973262"/>
            <a:ext cx="12436474" cy="1078992"/>
          </a:xfrm>
          <a:prstGeom prst="rect">
            <a:avLst/>
          </a:prstGeom>
          <a:solidFill>
            <a:srgbClr val="0DA9D6"/>
          </a:solidFill>
        </p:spPr>
        <p:txBody>
          <a:bodyPr wrap="square" lIns="365760" tIns="149187" rIns="91440" bIns="149187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Segoe UI Light"/>
              </a:rPr>
              <a:t>Language understanding in human-computer interaction is: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FB2B0BB-0098-4E2C-9CF7-273E52E81C24}"/>
              </a:ext>
            </a:extLst>
          </p:cNvPr>
          <p:cNvGrpSpPr/>
          <p:nvPr/>
        </p:nvGrpSpPr>
        <p:grpSpPr>
          <a:xfrm>
            <a:off x="503237" y="3510977"/>
            <a:ext cx="3474720" cy="2958085"/>
            <a:chOff x="1910203" y="2764217"/>
            <a:chExt cx="3474720" cy="295808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24FC994-EEAE-483D-910C-2BFB2E670F93}"/>
                </a:ext>
              </a:extLst>
            </p:cNvPr>
            <p:cNvSpPr/>
            <p:nvPr/>
          </p:nvSpPr>
          <p:spPr bwMode="auto">
            <a:xfrm>
              <a:off x="1910203" y="2764217"/>
              <a:ext cx="3474720" cy="1229019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50659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BCF2"/>
                  </a:solidFill>
                  <a:effectLst/>
                  <a:uLnTx/>
                  <a:uFillTx/>
                  <a:latin typeface="Segoe UI Light"/>
                  <a:ea typeface="+mn-ea"/>
                  <a:cs typeface="Segoe UI Light"/>
                </a:rPr>
                <a:t>Technically challenging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8F74D40-8895-4FBB-A41D-A13447EED74B}"/>
                </a:ext>
              </a:extLst>
            </p:cNvPr>
            <p:cNvSpPr/>
            <p:nvPr/>
          </p:nvSpPr>
          <p:spPr>
            <a:xfrm>
              <a:off x="1910203" y="3802062"/>
              <a:ext cx="3474720" cy="1920240"/>
            </a:xfrm>
            <a:prstGeom prst="rect">
              <a:avLst/>
            </a:prstGeom>
          </p:spPr>
          <p:txBody>
            <a:bodyPr wrap="square" lIns="91440" tIns="91440" rIns="91440" bIns="91440">
              <a:noAutofit/>
            </a:bodyPr>
            <a:lstStyle/>
            <a:p>
              <a:pPr marL="0" marR="0" lvl="0" indent="0" algn="l" defTabSz="9506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 Light"/>
                </a:rPr>
                <a:t>It’s exceedingly difficult to enable a computer to understand what a person wants and to find the pieces of information that are relevant to their intent.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BD48EF1-7381-4865-A3C2-9D0A2C7560C2}"/>
              </a:ext>
            </a:extLst>
          </p:cNvPr>
          <p:cNvGrpSpPr/>
          <p:nvPr/>
        </p:nvGrpSpPr>
        <p:grpSpPr>
          <a:xfrm>
            <a:off x="4480877" y="3521332"/>
            <a:ext cx="3474720" cy="2947730"/>
            <a:chOff x="4480875" y="2774572"/>
            <a:chExt cx="3474720" cy="294773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1C4C59B-AB06-4FDD-A56A-ED4389244B6F}"/>
                </a:ext>
              </a:extLst>
            </p:cNvPr>
            <p:cNvSpPr/>
            <p:nvPr/>
          </p:nvSpPr>
          <p:spPr bwMode="auto">
            <a:xfrm>
              <a:off x="4480875" y="2774572"/>
              <a:ext cx="3474720" cy="1229019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BCF2"/>
                  </a:solidFill>
                  <a:effectLst/>
                  <a:uLnTx/>
                  <a:uFillTx/>
                  <a:latin typeface="Segoe UI Light"/>
                  <a:ea typeface="+mn-ea"/>
                  <a:cs typeface="Segoe UI Light"/>
                </a:rPr>
                <a:t>Costly 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BCF2"/>
                  </a:solidFill>
                  <a:effectLst/>
                  <a:uLnTx/>
                  <a:uFillTx/>
                  <a:latin typeface="Segoe UI Light"/>
                  <a:ea typeface="+mn-ea"/>
                  <a:cs typeface="Segoe UI Light"/>
                </a:rPr>
                <a:t>to implement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49EEFCE-9DD0-4C78-ADB0-FBAF1EAF6244}"/>
                </a:ext>
              </a:extLst>
            </p:cNvPr>
            <p:cNvSpPr/>
            <p:nvPr/>
          </p:nvSpPr>
          <p:spPr>
            <a:xfrm>
              <a:off x="4480875" y="3802062"/>
              <a:ext cx="3474720" cy="1920240"/>
            </a:xfrm>
            <a:prstGeom prst="rect">
              <a:avLst/>
            </a:prstGeom>
          </p:spPr>
          <p:txBody>
            <a:bodyPr wrap="square" lIns="91440" tIns="91440" rIns="91440" bIns="91440">
              <a:noAutofit/>
            </a:bodyPr>
            <a:lstStyle/>
            <a:p>
              <a:pPr marL="0" marR="0" lvl="0" indent="0" algn="l" defTabSz="9506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 Light"/>
                </a:rPr>
                <a:t>Building and maintaining machine learning systems requires a large investment of time, money and engineering resources</a:t>
              </a:r>
            </a:p>
            <a:p>
              <a:pPr marL="0" marR="0" lvl="0" indent="0" algn="l" defTabSz="9506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Light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4EA2451-C4D2-44E3-A1F9-38B4B581D424}"/>
              </a:ext>
            </a:extLst>
          </p:cNvPr>
          <p:cNvGrpSpPr/>
          <p:nvPr/>
        </p:nvGrpSpPr>
        <p:grpSpPr>
          <a:xfrm>
            <a:off x="8458517" y="3506910"/>
            <a:ext cx="3474720" cy="2962152"/>
            <a:chOff x="8687118" y="2760150"/>
            <a:chExt cx="3474720" cy="296215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03862B7-2AC1-45C3-A64E-CC082EC3247F}"/>
                </a:ext>
              </a:extLst>
            </p:cNvPr>
            <p:cNvSpPr/>
            <p:nvPr/>
          </p:nvSpPr>
          <p:spPr bwMode="auto">
            <a:xfrm>
              <a:off x="8687118" y="2760150"/>
              <a:ext cx="3474720" cy="1229019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BCF2"/>
                  </a:solidFill>
                  <a:effectLst/>
                  <a:uLnTx/>
                  <a:uFillTx/>
                  <a:latin typeface="Segoe UI Light"/>
                  <a:ea typeface="+mn-ea"/>
                  <a:cs typeface="Segoe UI Light"/>
                </a:rPr>
                <a:t>Often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BCF2"/>
                  </a:solidFill>
                  <a:effectLst/>
                  <a:uLnTx/>
                  <a:uFillTx/>
                  <a:latin typeface="Segoe UI Light"/>
                  <a:ea typeface="+mn-ea"/>
                  <a:cs typeface="Segoe UI Light"/>
                </a:rPr>
                <a:t>domain specific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20AA868-EF3F-40B2-B5D3-D102D66C66FD}"/>
                </a:ext>
              </a:extLst>
            </p:cNvPr>
            <p:cNvSpPr/>
            <p:nvPr/>
          </p:nvSpPr>
          <p:spPr>
            <a:xfrm>
              <a:off x="8687118" y="3802062"/>
              <a:ext cx="3474720" cy="1920240"/>
            </a:xfrm>
            <a:prstGeom prst="rect">
              <a:avLst/>
            </a:prstGeom>
          </p:spPr>
          <p:txBody>
            <a:bodyPr wrap="square" lIns="91440" tIns="91440" rIns="91440" bIns="91440">
              <a:noAutofit/>
            </a:bodyPr>
            <a:lstStyle/>
            <a:p>
              <a:pPr marL="0" marR="0" lvl="0" indent="0" algn="l" defTabSz="9506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Segoe UI Light"/>
                </a:rPr>
                <a:t>In the past, building your own machine learned models often required assistance of a team of data scientists that would customize the models to the specific domain.</a:t>
              </a:r>
            </a:p>
            <a:p>
              <a:pPr marL="0" marR="0" lvl="0" indent="0" algn="l" defTabSz="9506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545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>
            <a:extLst>
              <a:ext uri="{FF2B5EF4-FFF2-40B4-BE49-F238E27FC236}">
                <a16:creationId xmlns:a16="http://schemas.microsoft.com/office/drawing/2014/main" id="{735AD1E8-4D2A-421A-8B14-D594354F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81" y="295274"/>
            <a:ext cx="11887878" cy="917575"/>
          </a:xfrm>
        </p:spPr>
        <p:txBody>
          <a:bodyPr/>
          <a:lstStyle/>
          <a:p>
            <a:pPr algn="ctr"/>
            <a:r>
              <a:rPr lang="en-US" dirty="0"/>
              <a:t>LUIS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0CB44E-0D4F-45F2-A2D7-0DA4D0AD96F6}"/>
              </a:ext>
            </a:extLst>
          </p:cNvPr>
          <p:cNvCxnSpPr>
            <a:cxnSpLocks/>
          </p:cNvCxnSpPr>
          <p:nvPr/>
        </p:nvCxnSpPr>
        <p:spPr>
          <a:xfrm>
            <a:off x="3156139" y="1408915"/>
            <a:ext cx="6124197" cy="0"/>
          </a:xfrm>
          <a:prstGeom prst="line">
            <a:avLst/>
          </a:prstGeom>
          <a:ln w="9525">
            <a:solidFill>
              <a:srgbClr val="ADD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7">
            <a:extLst>
              <a:ext uri="{FF2B5EF4-FFF2-40B4-BE49-F238E27FC236}">
                <a16:creationId xmlns:a16="http://schemas.microsoft.com/office/drawing/2014/main" id="{3EAF6F5F-8B45-4529-9986-0A3B6E6A70C1}"/>
              </a:ext>
            </a:extLst>
          </p:cNvPr>
          <p:cNvSpPr txBox="1">
            <a:spLocks/>
          </p:cNvSpPr>
          <p:nvPr/>
        </p:nvSpPr>
        <p:spPr>
          <a:xfrm>
            <a:off x="2270864" y="1149171"/>
            <a:ext cx="7894745" cy="1204938"/>
          </a:xfrm>
          <a:prstGeom prst="rect">
            <a:avLst/>
          </a:prstGeom>
        </p:spPr>
        <p:txBody>
          <a:bodyPr vert="horz" lIns="233118" tIns="46623" rIns="93247" bIns="46623" rtlCol="0" anchor="ctr">
            <a:noAutofit/>
          </a:bodyPr>
          <a:lstStyle>
            <a:lvl1pPr algn="ctr" defTabSz="544237" rtl="0" eaLnBrk="1" latinLnBrk="0" hangingPunct="1">
              <a:spcBef>
                <a:spcPct val="0"/>
              </a:spcBef>
              <a:buNone/>
              <a:defRPr sz="3000" kern="1200" cap="all" spc="1000" baseline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0" marR="0" lvl="0" indent="0" algn="ctr" defTabSz="5549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1200" cap="all" spc="10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Language Understanding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F4C673-2EC0-4A99-A8D8-A9918A019027}"/>
              </a:ext>
            </a:extLst>
          </p:cNvPr>
          <p:cNvGrpSpPr/>
          <p:nvPr/>
        </p:nvGrpSpPr>
        <p:grpSpPr>
          <a:xfrm>
            <a:off x="3055935" y="2217116"/>
            <a:ext cx="6324602" cy="4114800"/>
            <a:chOff x="3261661" y="2149372"/>
            <a:chExt cx="6324602" cy="4114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9ABDF55-C66B-406D-A331-62EE54D6B40D}"/>
                </a:ext>
              </a:extLst>
            </p:cNvPr>
            <p:cNvSpPr/>
            <p:nvPr/>
          </p:nvSpPr>
          <p:spPr>
            <a:xfrm>
              <a:off x="5089300" y="3090481"/>
              <a:ext cx="2258357" cy="2258357"/>
            </a:xfrm>
            <a:prstGeom prst="ellipse">
              <a:avLst/>
            </a:prstGeom>
            <a:noFill/>
            <a:ln w="19050" cap="flat" cmpd="sng" algn="ctr">
              <a:solidFill>
                <a:srgbClr val="004B50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067AA48-CD2C-41F7-8544-CB6FC9A76643}"/>
                </a:ext>
              </a:extLst>
            </p:cNvPr>
            <p:cNvGrpSpPr/>
            <p:nvPr/>
          </p:nvGrpSpPr>
          <p:grpSpPr>
            <a:xfrm>
              <a:off x="5826402" y="4870107"/>
              <a:ext cx="784152" cy="784465"/>
              <a:chOff x="8333913" y="4908956"/>
              <a:chExt cx="645448" cy="64570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8C811E0-0C70-4605-B28F-037D8F3A1D74}"/>
                  </a:ext>
                </a:extLst>
              </p:cNvPr>
              <p:cNvGrpSpPr/>
              <p:nvPr/>
            </p:nvGrpSpPr>
            <p:grpSpPr>
              <a:xfrm>
                <a:off x="8333913" y="4908956"/>
                <a:ext cx="645448" cy="645706"/>
                <a:chOff x="6793359" y="2147174"/>
                <a:chExt cx="1150650" cy="1151113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D954C125-69B0-47BE-A87D-2279475CAFCA}"/>
                    </a:ext>
                  </a:extLst>
                </p:cNvPr>
                <p:cNvSpPr/>
                <p:nvPr/>
              </p:nvSpPr>
              <p:spPr bwMode="auto">
                <a:xfrm>
                  <a:off x="6793359" y="2147174"/>
                  <a:ext cx="1150650" cy="1151113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321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4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7BAA0544-E003-43D0-84CE-E4E6A2ED76F3}"/>
                    </a:ext>
                  </a:extLst>
                </p:cNvPr>
                <p:cNvSpPr/>
                <p:nvPr/>
              </p:nvSpPr>
              <p:spPr bwMode="auto">
                <a:xfrm>
                  <a:off x="6894245" y="2248100"/>
                  <a:ext cx="948878" cy="949260"/>
                </a:xfrm>
                <a:prstGeom prst="ellipse">
                  <a:avLst/>
                </a:prstGeom>
                <a:solidFill>
                  <a:srgbClr val="139882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321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4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 36">
                <a:extLst>
                  <a:ext uri="{FF2B5EF4-FFF2-40B4-BE49-F238E27FC236}">
                    <a16:creationId xmlns:a16="http://schemas.microsoft.com/office/drawing/2014/main" id="{4AB241BD-D4FE-4A7D-8F33-2C0B45E104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02761" y="5078656"/>
                <a:ext cx="307755" cy="306303"/>
              </a:xfrm>
              <a:custGeom>
                <a:avLst/>
                <a:gdLst>
                  <a:gd name="T0" fmla="*/ 300 w 303"/>
                  <a:gd name="T1" fmla="*/ 151 h 302"/>
                  <a:gd name="T2" fmla="*/ 301 w 303"/>
                  <a:gd name="T3" fmla="*/ 134 h 302"/>
                  <a:gd name="T4" fmla="*/ 290 w 303"/>
                  <a:gd name="T5" fmla="*/ 121 h 302"/>
                  <a:gd name="T6" fmla="*/ 272 w 303"/>
                  <a:gd name="T7" fmla="*/ 119 h 302"/>
                  <a:gd name="T8" fmla="*/ 260 w 303"/>
                  <a:gd name="T9" fmla="*/ 88 h 302"/>
                  <a:gd name="T10" fmla="*/ 272 w 303"/>
                  <a:gd name="T11" fmla="*/ 75 h 302"/>
                  <a:gd name="T12" fmla="*/ 272 w 303"/>
                  <a:gd name="T13" fmla="*/ 62 h 302"/>
                  <a:gd name="T14" fmla="*/ 243 w 303"/>
                  <a:gd name="T15" fmla="*/ 33 h 302"/>
                  <a:gd name="T16" fmla="*/ 225 w 303"/>
                  <a:gd name="T17" fmla="*/ 34 h 302"/>
                  <a:gd name="T18" fmla="*/ 203 w 303"/>
                  <a:gd name="T19" fmla="*/ 39 h 302"/>
                  <a:gd name="T20" fmla="*/ 195 w 303"/>
                  <a:gd name="T21" fmla="*/ 35 h 302"/>
                  <a:gd name="T22" fmla="*/ 181 w 303"/>
                  <a:gd name="T23" fmla="*/ 14 h 302"/>
                  <a:gd name="T24" fmla="*/ 171 w 303"/>
                  <a:gd name="T25" fmla="*/ 1 h 302"/>
                  <a:gd name="T26" fmla="*/ 132 w 303"/>
                  <a:gd name="T27" fmla="*/ 1 h 302"/>
                  <a:gd name="T28" fmla="*/ 120 w 303"/>
                  <a:gd name="T29" fmla="*/ 14 h 302"/>
                  <a:gd name="T30" fmla="*/ 118 w 303"/>
                  <a:gd name="T31" fmla="*/ 30 h 302"/>
                  <a:gd name="T32" fmla="*/ 89 w 303"/>
                  <a:gd name="T33" fmla="*/ 43 h 302"/>
                  <a:gd name="T34" fmla="*/ 74 w 303"/>
                  <a:gd name="T35" fmla="*/ 31 h 302"/>
                  <a:gd name="T36" fmla="*/ 61 w 303"/>
                  <a:gd name="T37" fmla="*/ 31 h 302"/>
                  <a:gd name="T38" fmla="*/ 32 w 303"/>
                  <a:gd name="T39" fmla="*/ 59 h 302"/>
                  <a:gd name="T40" fmla="*/ 33 w 303"/>
                  <a:gd name="T41" fmla="*/ 77 h 302"/>
                  <a:gd name="T42" fmla="*/ 42 w 303"/>
                  <a:gd name="T43" fmla="*/ 90 h 302"/>
                  <a:gd name="T44" fmla="*/ 30 w 303"/>
                  <a:gd name="T45" fmla="*/ 119 h 302"/>
                  <a:gd name="T46" fmla="*/ 11 w 303"/>
                  <a:gd name="T47" fmla="*/ 121 h 302"/>
                  <a:gd name="T48" fmla="*/ 9 w 303"/>
                  <a:gd name="T49" fmla="*/ 121 h 302"/>
                  <a:gd name="T50" fmla="*/ 1 w 303"/>
                  <a:gd name="T51" fmla="*/ 131 h 302"/>
                  <a:gd name="T52" fmla="*/ 1 w 303"/>
                  <a:gd name="T53" fmla="*/ 169 h 302"/>
                  <a:gd name="T54" fmla="*/ 12 w 303"/>
                  <a:gd name="T55" fmla="*/ 181 h 302"/>
                  <a:gd name="T56" fmla="*/ 36 w 303"/>
                  <a:gd name="T57" fmla="*/ 199 h 302"/>
                  <a:gd name="T58" fmla="*/ 40 w 303"/>
                  <a:gd name="T59" fmla="*/ 206 h 302"/>
                  <a:gd name="T60" fmla="*/ 38 w 303"/>
                  <a:gd name="T61" fmla="*/ 220 h 302"/>
                  <a:gd name="T62" fmla="*/ 30 w 303"/>
                  <a:gd name="T63" fmla="*/ 227 h 302"/>
                  <a:gd name="T64" fmla="*/ 29 w 303"/>
                  <a:gd name="T65" fmla="*/ 240 h 302"/>
                  <a:gd name="T66" fmla="*/ 61 w 303"/>
                  <a:gd name="T67" fmla="*/ 271 h 302"/>
                  <a:gd name="T68" fmla="*/ 74 w 303"/>
                  <a:gd name="T69" fmla="*/ 271 h 302"/>
                  <a:gd name="T70" fmla="*/ 88 w 303"/>
                  <a:gd name="T71" fmla="*/ 258 h 302"/>
                  <a:gd name="T72" fmla="*/ 105 w 303"/>
                  <a:gd name="T73" fmla="*/ 266 h 302"/>
                  <a:gd name="T74" fmla="*/ 121 w 303"/>
                  <a:gd name="T75" fmla="*/ 291 h 302"/>
                  <a:gd name="T76" fmla="*/ 130 w 303"/>
                  <a:gd name="T77" fmla="*/ 301 h 302"/>
                  <a:gd name="T78" fmla="*/ 168 w 303"/>
                  <a:gd name="T79" fmla="*/ 301 h 302"/>
                  <a:gd name="T80" fmla="*/ 180 w 303"/>
                  <a:gd name="T81" fmla="*/ 286 h 302"/>
                  <a:gd name="T82" fmla="*/ 192 w 303"/>
                  <a:gd name="T83" fmla="*/ 268 h 302"/>
                  <a:gd name="T84" fmla="*/ 200 w 303"/>
                  <a:gd name="T85" fmla="*/ 264 h 302"/>
                  <a:gd name="T86" fmla="*/ 227 w 303"/>
                  <a:gd name="T87" fmla="*/ 271 h 302"/>
                  <a:gd name="T88" fmla="*/ 241 w 303"/>
                  <a:gd name="T89" fmla="*/ 271 h 302"/>
                  <a:gd name="T90" fmla="*/ 271 w 303"/>
                  <a:gd name="T91" fmla="*/ 242 h 302"/>
                  <a:gd name="T92" fmla="*/ 271 w 303"/>
                  <a:gd name="T93" fmla="*/ 228 h 302"/>
                  <a:gd name="T94" fmla="*/ 264 w 303"/>
                  <a:gd name="T95" fmla="*/ 200 h 302"/>
                  <a:gd name="T96" fmla="*/ 269 w 303"/>
                  <a:gd name="T97" fmla="*/ 189 h 302"/>
                  <a:gd name="T98" fmla="*/ 278 w 303"/>
                  <a:gd name="T99" fmla="*/ 181 h 302"/>
                  <a:gd name="T100" fmla="*/ 299 w 303"/>
                  <a:gd name="T101" fmla="*/ 179 h 302"/>
                  <a:gd name="T102" fmla="*/ 300 w 303"/>
                  <a:gd name="T103" fmla="*/ 151 h 302"/>
                  <a:gd name="T104" fmla="*/ 151 w 303"/>
                  <a:gd name="T105" fmla="*/ 230 h 302"/>
                  <a:gd name="T106" fmla="*/ 72 w 303"/>
                  <a:gd name="T107" fmla="*/ 151 h 302"/>
                  <a:gd name="T108" fmla="*/ 151 w 303"/>
                  <a:gd name="T109" fmla="*/ 72 h 302"/>
                  <a:gd name="T110" fmla="*/ 230 w 303"/>
                  <a:gd name="T111" fmla="*/ 151 h 302"/>
                  <a:gd name="T112" fmla="*/ 151 w 303"/>
                  <a:gd name="T113" fmla="*/ 23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3" h="302">
                    <a:moveTo>
                      <a:pt x="300" y="151"/>
                    </a:moveTo>
                    <a:cubicBezTo>
                      <a:pt x="301" y="146"/>
                      <a:pt x="300" y="140"/>
                      <a:pt x="301" y="134"/>
                    </a:cubicBezTo>
                    <a:cubicBezTo>
                      <a:pt x="302" y="124"/>
                      <a:pt x="299" y="120"/>
                      <a:pt x="290" y="121"/>
                    </a:cubicBezTo>
                    <a:cubicBezTo>
                      <a:pt x="284" y="121"/>
                      <a:pt x="275" y="124"/>
                      <a:pt x="272" y="119"/>
                    </a:cubicBezTo>
                    <a:cubicBezTo>
                      <a:pt x="266" y="110"/>
                      <a:pt x="262" y="99"/>
                      <a:pt x="260" y="88"/>
                    </a:cubicBezTo>
                    <a:cubicBezTo>
                      <a:pt x="259" y="83"/>
                      <a:pt x="267" y="79"/>
                      <a:pt x="272" y="75"/>
                    </a:cubicBezTo>
                    <a:cubicBezTo>
                      <a:pt x="277" y="70"/>
                      <a:pt x="278" y="67"/>
                      <a:pt x="272" y="62"/>
                    </a:cubicBezTo>
                    <a:cubicBezTo>
                      <a:pt x="262" y="53"/>
                      <a:pt x="252" y="44"/>
                      <a:pt x="243" y="33"/>
                    </a:cubicBezTo>
                    <a:cubicBezTo>
                      <a:pt x="237" y="26"/>
                      <a:pt x="231" y="25"/>
                      <a:pt x="225" y="34"/>
                    </a:cubicBezTo>
                    <a:cubicBezTo>
                      <a:pt x="219" y="43"/>
                      <a:pt x="213" y="43"/>
                      <a:pt x="203" y="39"/>
                    </a:cubicBezTo>
                    <a:cubicBezTo>
                      <a:pt x="200" y="38"/>
                      <a:pt x="198" y="37"/>
                      <a:pt x="195" y="35"/>
                    </a:cubicBezTo>
                    <a:cubicBezTo>
                      <a:pt x="185" y="30"/>
                      <a:pt x="179" y="27"/>
                      <a:pt x="181" y="14"/>
                    </a:cubicBezTo>
                    <a:cubicBezTo>
                      <a:pt x="183" y="4"/>
                      <a:pt x="179" y="0"/>
                      <a:pt x="171" y="1"/>
                    </a:cubicBezTo>
                    <a:cubicBezTo>
                      <a:pt x="158" y="2"/>
                      <a:pt x="145" y="2"/>
                      <a:pt x="132" y="1"/>
                    </a:cubicBezTo>
                    <a:cubicBezTo>
                      <a:pt x="123" y="1"/>
                      <a:pt x="120" y="4"/>
                      <a:pt x="120" y="14"/>
                    </a:cubicBezTo>
                    <a:cubicBezTo>
                      <a:pt x="121" y="20"/>
                      <a:pt x="123" y="27"/>
                      <a:pt x="118" y="30"/>
                    </a:cubicBezTo>
                    <a:cubicBezTo>
                      <a:pt x="109" y="36"/>
                      <a:pt x="99" y="40"/>
                      <a:pt x="89" y="43"/>
                    </a:cubicBezTo>
                    <a:cubicBezTo>
                      <a:pt x="82" y="45"/>
                      <a:pt x="78" y="36"/>
                      <a:pt x="74" y="31"/>
                    </a:cubicBezTo>
                    <a:cubicBezTo>
                      <a:pt x="69" y="25"/>
                      <a:pt x="66" y="26"/>
                      <a:pt x="61" y="31"/>
                    </a:cubicBezTo>
                    <a:cubicBezTo>
                      <a:pt x="52" y="41"/>
                      <a:pt x="42" y="51"/>
                      <a:pt x="32" y="59"/>
                    </a:cubicBezTo>
                    <a:cubicBezTo>
                      <a:pt x="23" y="67"/>
                      <a:pt x="25" y="71"/>
                      <a:pt x="33" y="77"/>
                    </a:cubicBezTo>
                    <a:cubicBezTo>
                      <a:pt x="37" y="80"/>
                      <a:pt x="44" y="83"/>
                      <a:pt x="42" y="90"/>
                    </a:cubicBezTo>
                    <a:cubicBezTo>
                      <a:pt x="39" y="100"/>
                      <a:pt x="36" y="111"/>
                      <a:pt x="30" y="119"/>
                    </a:cubicBezTo>
                    <a:cubicBezTo>
                      <a:pt x="26" y="124"/>
                      <a:pt x="17" y="120"/>
                      <a:pt x="11" y="121"/>
                    </a:cubicBezTo>
                    <a:cubicBezTo>
                      <a:pt x="10" y="121"/>
                      <a:pt x="10" y="121"/>
                      <a:pt x="9" y="121"/>
                    </a:cubicBezTo>
                    <a:cubicBezTo>
                      <a:pt x="2" y="120"/>
                      <a:pt x="1" y="124"/>
                      <a:pt x="1" y="131"/>
                    </a:cubicBezTo>
                    <a:cubicBezTo>
                      <a:pt x="2" y="144"/>
                      <a:pt x="2" y="157"/>
                      <a:pt x="1" y="169"/>
                    </a:cubicBezTo>
                    <a:cubicBezTo>
                      <a:pt x="0" y="179"/>
                      <a:pt x="4" y="183"/>
                      <a:pt x="12" y="181"/>
                    </a:cubicBezTo>
                    <a:cubicBezTo>
                      <a:pt x="24" y="178"/>
                      <a:pt x="29" y="184"/>
                      <a:pt x="36" y="199"/>
                    </a:cubicBezTo>
                    <a:cubicBezTo>
                      <a:pt x="38" y="202"/>
                      <a:pt x="39" y="204"/>
                      <a:pt x="40" y="206"/>
                    </a:cubicBezTo>
                    <a:cubicBezTo>
                      <a:pt x="42" y="213"/>
                      <a:pt x="44" y="217"/>
                      <a:pt x="38" y="220"/>
                    </a:cubicBezTo>
                    <a:cubicBezTo>
                      <a:pt x="35" y="222"/>
                      <a:pt x="33" y="225"/>
                      <a:pt x="30" y="227"/>
                    </a:cubicBezTo>
                    <a:cubicBezTo>
                      <a:pt x="24" y="231"/>
                      <a:pt x="23" y="234"/>
                      <a:pt x="29" y="240"/>
                    </a:cubicBezTo>
                    <a:cubicBezTo>
                      <a:pt x="40" y="250"/>
                      <a:pt x="50" y="261"/>
                      <a:pt x="61" y="271"/>
                    </a:cubicBezTo>
                    <a:cubicBezTo>
                      <a:pt x="66" y="277"/>
                      <a:pt x="69" y="277"/>
                      <a:pt x="74" y="271"/>
                    </a:cubicBezTo>
                    <a:cubicBezTo>
                      <a:pt x="78" y="266"/>
                      <a:pt x="85" y="258"/>
                      <a:pt x="88" y="258"/>
                    </a:cubicBezTo>
                    <a:cubicBezTo>
                      <a:pt x="91" y="257"/>
                      <a:pt x="100" y="263"/>
                      <a:pt x="105" y="266"/>
                    </a:cubicBezTo>
                    <a:cubicBezTo>
                      <a:pt x="124" y="276"/>
                      <a:pt x="123" y="275"/>
                      <a:pt x="121" y="291"/>
                    </a:cubicBezTo>
                    <a:cubicBezTo>
                      <a:pt x="119" y="299"/>
                      <a:pt x="124" y="301"/>
                      <a:pt x="130" y="301"/>
                    </a:cubicBezTo>
                    <a:cubicBezTo>
                      <a:pt x="143" y="300"/>
                      <a:pt x="155" y="300"/>
                      <a:pt x="168" y="301"/>
                    </a:cubicBezTo>
                    <a:cubicBezTo>
                      <a:pt x="178" y="302"/>
                      <a:pt x="182" y="298"/>
                      <a:pt x="180" y="286"/>
                    </a:cubicBezTo>
                    <a:cubicBezTo>
                      <a:pt x="179" y="275"/>
                      <a:pt x="183" y="272"/>
                      <a:pt x="192" y="268"/>
                    </a:cubicBezTo>
                    <a:cubicBezTo>
                      <a:pt x="195" y="266"/>
                      <a:pt x="198" y="265"/>
                      <a:pt x="200" y="264"/>
                    </a:cubicBezTo>
                    <a:cubicBezTo>
                      <a:pt x="213" y="259"/>
                      <a:pt x="220" y="259"/>
                      <a:pt x="227" y="271"/>
                    </a:cubicBezTo>
                    <a:cubicBezTo>
                      <a:pt x="231" y="277"/>
                      <a:pt x="235" y="278"/>
                      <a:pt x="241" y="271"/>
                    </a:cubicBezTo>
                    <a:cubicBezTo>
                      <a:pt x="250" y="261"/>
                      <a:pt x="261" y="251"/>
                      <a:pt x="271" y="242"/>
                    </a:cubicBezTo>
                    <a:cubicBezTo>
                      <a:pt x="276" y="237"/>
                      <a:pt x="278" y="232"/>
                      <a:pt x="271" y="228"/>
                    </a:cubicBezTo>
                    <a:cubicBezTo>
                      <a:pt x="259" y="221"/>
                      <a:pt x="259" y="215"/>
                      <a:pt x="264" y="200"/>
                    </a:cubicBezTo>
                    <a:cubicBezTo>
                      <a:pt x="266" y="196"/>
                      <a:pt x="267" y="192"/>
                      <a:pt x="269" y="189"/>
                    </a:cubicBezTo>
                    <a:cubicBezTo>
                      <a:pt x="270" y="184"/>
                      <a:pt x="273" y="181"/>
                      <a:pt x="278" y="181"/>
                    </a:cubicBezTo>
                    <a:cubicBezTo>
                      <a:pt x="285" y="180"/>
                      <a:pt x="295" y="185"/>
                      <a:pt x="299" y="179"/>
                    </a:cubicBezTo>
                    <a:cubicBezTo>
                      <a:pt x="303" y="172"/>
                      <a:pt x="300" y="161"/>
                      <a:pt x="300" y="151"/>
                    </a:cubicBezTo>
                    <a:close/>
                    <a:moveTo>
                      <a:pt x="151" y="230"/>
                    </a:moveTo>
                    <a:cubicBezTo>
                      <a:pt x="107" y="230"/>
                      <a:pt x="72" y="195"/>
                      <a:pt x="72" y="151"/>
                    </a:cubicBezTo>
                    <a:cubicBezTo>
                      <a:pt x="72" y="107"/>
                      <a:pt x="107" y="72"/>
                      <a:pt x="151" y="72"/>
                    </a:cubicBezTo>
                    <a:cubicBezTo>
                      <a:pt x="195" y="72"/>
                      <a:pt x="230" y="107"/>
                      <a:pt x="230" y="151"/>
                    </a:cubicBezTo>
                    <a:cubicBezTo>
                      <a:pt x="230" y="195"/>
                      <a:pt x="195" y="230"/>
                      <a:pt x="151" y="230"/>
                    </a:cubicBezTo>
                    <a:close/>
                  </a:path>
                </a:pathLst>
              </a:custGeom>
              <a:solidFill>
                <a:srgbClr val="FB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51A3748-2375-4B3A-AA79-808B0DA4E446}"/>
                </a:ext>
              </a:extLst>
            </p:cNvPr>
            <p:cNvGrpSpPr/>
            <p:nvPr/>
          </p:nvGrpSpPr>
          <p:grpSpPr>
            <a:xfrm>
              <a:off x="4786301" y="3827426"/>
              <a:ext cx="784152" cy="784465"/>
              <a:chOff x="6951165" y="4208361"/>
              <a:chExt cx="943472" cy="943851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230C2BD-D6B7-49A7-8492-D450297D010D}"/>
                  </a:ext>
                </a:extLst>
              </p:cNvPr>
              <p:cNvGrpSpPr/>
              <p:nvPr/>
            </p:nvGrpSpPr>
            <p:grpSpPr>
              <a:xfrm>
                <a:off x="6951165" y="4208361"/>
                <a:ext cx="943472" cy="943851"/>
                <a:chOff x="6793359" y="2147174"/>
                <a:chExt cx="1150650" cy="1151113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168CD37E-C1E0-4883-8752-11723EAB58B5}"/>
                    </a:ext>
                  </a:extLst>
                </p:cNvPr>
                <p:cNvSpPr/>
                <p:nvPr/>
              </p:nvSpPr>
              <p:spPr bwMode="auto">
                <a:xfrm>
                  <a:off x="6793359" y="2147174"/>
                  <a:ext cx="1150650" cy="1151113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321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4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2C5B70A3-9C32-430C-BC95-1113BC23FEEE}"/>
                    </a:ext>
                  </a:extLst>
                </p:cNvPr>
                <p:cNvSpPr/>
                <p:nvPr/>
              </p:nvSpPr>
              <p:spPr bwMode="auto">
                <a:xfrm>
                  <a:off x="6894245" y="2248100"/>
                  <a:ext cx="948878" cy="949260"/>
                </a:xfrm>
                <a:prstGeom prst="ellipse">
                  <a:avLst/>
                </a:prstGeom>
                <a:solidFill>
                  <a:srgbClr val="139882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321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4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18B632D-15C2-4107-98C8-C4BAF0C98F0C}"/>
                  </a:ext>
                </a:extLst>
              </p:cNvPr>
              <p:cNvGrpSpPr/>
              <p:nvPr/>
            </p:nvGrpSpPr>
            <p:grpSpPr>
              <a:xfrm>
                <a:off x="7135641" y="4393026"/>
                <a:ext cx="574521" cy="574521"/>
                <a:chOff x="9781984" y="-2181631"/>
                <a:chExt cx="1588043" cy="1588043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F39344B0-CF41-4A3A-932F-E551BC1A33E5}"/>
                    </a:ext>
                  </a:extLst>
                </p:cNvPr>
                <p:cNvGrpSpPr/>
                <p:nvPr/>
              </p:nvGrpSpPr>
              <p:grpSpPr>
                <a:xfrm>
                  <a:off x="9781984" y="-2181631"/>
                  <a:ext cx="1588043" cy="1588043"/>
                  <a:chOff x="9781984" y="-2181631"/>
                  <a:chExt cx="1588043" cy="1588043"/>
                </a:xfrm>
              </p:grpSpPr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3B61981F-BAFA-4A2E-B312-FB9041DC0511}"/>
                      </a:ext>
                    </a:extLst>
                  </p:cNvPr>
                  <p:cNvSpPr/>
                  <p:nvPr/>
                </p:nvSpPr>
                <p:spPr>
                  <a:xfrm>
                    <a:off x="10347406" y="-2181631"/>
                    <a:ext cx="457200" cy="1588043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EE84216-7616-4DC6-9E74-761AAAE1EF67}"/>
                      </a:ext>
                    </a:extLst>
                  </p:cNvPr>
                  <p:cNvSpPr/>
                  <p:nvPr/>
                </p:nvSpPr>
                <p:spPr>
                  <a:xfrm rot="7200000">
                    <a:off x="10347406" y="-2181631"/>
                    <a:ext cx="457200" cy="1588043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71E0A8E8-17E9-4F41-A66B-D537E3E71B33}"/>
                      </a:ext>
                    </a:extLst>
                  </p:cNvPr>
                  <p:cNvSpPr/>
                  <p:nvPr/>
                </p:nvSpPr>
                <p:spPr>
                  <a:xfrm rot="3600000">
                    <a:off x="10347406" y="-2181631"/>
                    <a:ext cx="457200" cy="1588043"/>
                  </a:xfrm>
                  <a:prstGeom prst="ellipse">
                    <a:avLst/>
                  </a:prstGeom>
                  <a:noFill/>
                  <a:ln w="12700" cap="flat" cmpd="sng" algn="ctr">
                    <a:solidFill>
                      <a:sysClr val="window" lastClr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>
                          <a:lumMod val="95000"/>
                        </a:srgbClr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74A68AA-DF8D-42BC-9697-CE5F4A063A50}"/>
                    </a:ext>
                  </a:extLst>
                </p:cNvPr>
                <p:cNvSpPr/>
                <p:nvPr/>
              </p:nvSpPr>
              <p:spPr>
                <a:xfrm>
                  <a:off x="10353942" y="-2109747"/>
                  <a:ext cx="165794" cy="16579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7A41D893-8956-4022-899D-A8BEEFF5BB42}"/>
                    </a:ext>
                  </a:extLst>
                </p:cNvPr>
                <p:cNvSpPr/>
                <p:nvPr/>
              </p:nvSpPr>
              <p:spPr>
                <a:xfrm>
                  <a:off x="10493107" y="-1470508"/>
                  <a:ext cx="165794" cy="16579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C6147C92-581F-4B1F-9BA7-3F3BE22508DA}"/>
                    </a:ext>
                  </a:extLst>
                </p:cNvPr>
                <p:cNvSpPr/>
                <p:nvPr/>
              </p:nvSpPr>
              <p:spPr>
                <a:xfrm>
                  <a:off x="10034772" y="-1047578"/>
                  <a:ext cx="165794" cy="16579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D16C9F7-0397-4AEF-A21A-641368914E1C}"/>
                    </a:ext>
                  </a:extLst>
                </p:cNvPr>
                <p:cNvSpPr/>
                <p:nvPr/>
              </p:nvSpPr>
              <p:spPr>
                <a:xfrm>
                  <a:off x="11032567" y="-1361136"/>
                  <a:ext cx="165794" cy="16579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3FA17E7-7BA8-47E8-8F6F-1AE4C350920A}"/>
                </a:ext>
              </a:extLst>
            </p:cNvPr>
            <p:cNvGrpSpPr/>
            <p:nvPr/>
          </p:nvGrpSpPr>
          <p:grpSpPr>
            <a:xfrm>
              <a:off x="6866503" y="3827426"/>
              <a:ext cx="784152" cy="784465"/>
              <a:chOff x="9008565" y="4208361"/>
              <a:chExt cx="943472" cy="943851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346FF45-74B7-49E4-96D3-A9F3F2680C0B}"/>
                  </a:ext>
                </a:extLst>
              </p:cNvPr>
              <p:cNvGrpSpPr/>
              <p:nvPr/>
            </p:nvGrpSpPr>
            <p:grpSpPr>
              <a:xfrm>
                <a:off x="9008565" y="4208361"/>
                <a:ext cx="943472" cy="943851"/>
                <a:chOff x="6793359" y="2147174"/>
                <a:chExt cx="1150650" cy="1151113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204CAD63-A967-4475-9147-4BF0F04D2CF4}"/>
                    </a:ext>
                  </a:extLst>
                </p:cNvPr>
                <p:cNvSpPr/>
                <p:nvPr/>
              </p:nvSpPr>
              <p:spPr bwMode="auto">
                <a:xfrm>
                  <a:off x="6793359" y="2147174"/>
                  <a:ext cx="1150650" cy="1151113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321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4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5AA42B0F-31DA-4161-8AC5-93D03A8FA5DB}"/>
                    </a:ext>
                  </a:extLst>
                </p:cNvPr>
                <p:cNvSpPr/>
                <p:nvPr/>
              </p:nvSpPr>
              <p:spPr bwMode="auto">
                <a:xfrm>
                  <a:off x="6894245" y="2248100"/>
                  <a:ext cx="948878" cy="949260"/>
                </a:xfrm>
                <a:prstGeom prst="ellipse">
                  <a:avLst/>
                </a:prstGeom>
                <a:solidFill>
                  <a:srgbClr val="139882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321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4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Freeform 5">
                <a:extLst>
                  <a:ext uri="{FF2B5EF4-FFF2-40B4-BE49-F238E27FC236}">
                    <a16:creationId xmlns:a16="http://schemas.microsoft.com/office/drawing/2014/main" id="{67628354-F732-4CFC-9E1E-56717DD24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6083" y="4474194"/>
                <a:ext cx="428426" cy="412186"/>
              </a:xfrm>
              <a:custGeom>
                <a:avLst/>
                <a:gdLst>
                  <a:gd name="T0" fmla="*/ 0 w 798"/>
                  <a:gd name="T1" fmla="*/ 485 h 767"/>
                  <a:gd name="T2" fmla="*/ 209 w 798"/>
                  <a:gd name="T3" fmla="*/ 359 h 767"/>
                  <a:gd name="T4" fmla="*/ 233 w 798"/>
                  <a:gd name="T5" fmla="*/ 369 h 767"/>
                  <a:gd name="T6" fmla="*/ 318 w 798"/>
                  <a:gd name="T7" fmla="*/ 532 h 767"/>
                  <a:gd name="T8" fmla="*/ 329 w 798"/>
                  <a:gd name="T9" fmla="*/ 551 h 767"/>
                  <a:gd name="T10" fmla="*/ 340 w 798"/>
                  <a:gd name="T11" fmla="*/ 533 h 767"/>
                  <a:gd name="T12" fmla="*/ 623 w 798"/>
                  <a:gd name="T13" fmla="*/ 116 h 767"/>
                  <a:gd name="T14" fmla="*/ 763 w 798"/>
                  <a:gd name="T15" fmla="*/ 10 h 767"/>
                  <a:gd name="T16" fmla="*/ 781 w 798"/>
                  <a:gd name="T17" fmla="*/ 5 h 767"/>
                  <a:gd name="T18" fmla="*/ 782 w 798"/>
                  <a:gd name="T19" fmla="*/ 24 h 767"/>
                  <a:gd name="T20" fmla="*/ 771 w 798"/>
                  <a:gd name="T21" fmla="*/ 167 h 767"/>
                  <a:gd name="T22" fmla="*/ 792 w 798"/>
                  <a:gd name="T23" fmla="*/ 279 h 767"/>
                  <a:gd name="T24" fmla="*/ 786 w 798"/>
                  <a:gd name="T25" fmla="*/ 298 h 767"/>
                  <a:gd name="T26" fmla="*/ 652 w 798"/>
                  <a:gd name="T27" fmla="*/ 389 h 767"/>
                  <a:gd name="T28" fmla="*/ 358 w 798"/>
                  <a:gd name="T29" fmla="*/ 744 h 767"/>
                  <a:gd name="T30" fmla="*/ 326 w 798"/>
                  <a:gd name="T31" fmla="*/ 746 h 767"/>
                  <a:gd name="T32" fmla="*/ 69 w 798"/>
                  <a:gd name="T33" fmla="*/ 521 h 767"/>
                  <a:gd name="T34" fmla="*/ 0 w 798"/>
                  <a:gd name="T35" fmla="*/ 489 h 767"/>
                  <a:gd name="T36" fmla="*/ 0 w 798"/>
                  <a:gd name="T37" fmla="*/ 485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98" h="767">
                    <a:moveTo>
                      <a:pt x="0" y="485"/>
                    </a:moveTo>
                    <a:cubicBezTo>
                      <a:pt x="70" y="443"/>
                      <a:pt x="140" y="402"/>
                      <a:pt x="209" y="359"/>
                    </a:cubicBezTo>
                    <a:cubicBezTo>
                      <a:pt x="223" y="351"/>
                      <a:pt x="227" y="359"/>
                      <a:pt x="233" y="369"/>
                    </a:cubicBezTo>
                    <a:cubicBezTo>
                      <a:pt x="261" y="424"/>
                      <a:pt x="290" y="478"/>
                      <a:pt x="318" y="532"/>
                    </a:cubicBezTo>
                    <a:cubicBezTo>
                      <a:pt x="321" y="539"/>
                      <a:pt x="325" y="545"/>
                      <a:pt x="329" y="551"/>
                    </a:cubicBezTo>
                    <a:cubicBezTo>
                      <a:pt x="337" y="547"/>
                      <a:pt x="337" y="539"/>
                      <a:pt x="340" y="533"/>
                    </a:cubicBezTo>
                    <a:cubicBezTo>
                      <a:pt x="413" y="380"/>
                      <a:pt x="502" y="237"/>
                      <a:pt x="623" y="116"/>
                    </a:cubicBezTo>
                    <a:cubicBezTo>
                      <a:pt x="665" y="75"/>
                      <a:pt x="711" y="39"/>
                      <a:pt x="763" y="10"/>
                    </a:cubicBezTo>
                    <a:cubicBezTo>
                      <a:pt x="768" y="7"/>
                      <a:pt x="774" y="0"/>
                      <a:pt x="781" y="5"/>
                    </a:cubicBezTo>
                    <a:cubicBezTo>
                      <a:pt x="787" y="9"/>
                      <a:pt x="783" y="17"/>
                      <a:pt x="782" y="24"/>
                    </a:cubicBezTo>
                    <a:cubicBezTo>
                      <a:pt x="778" y="71"/>
                      <a:pt x="771" y="119"/>
                      <a:pt x="771" y="167"/>
                    </a:cubicBezTo>
                    <a:cubicBezTo>
                      <a:pt x="772" y="206"/>
                      <a:pt x="778" y="243"/>
                      <a:pt x="792" y="279"/>
                    </a:cubicBezTo>
                    <a:cubicBezTo>
                      <a:pt x="794" y="286"/>
                      <a:pt x="798" y="294"/>
                      <a:pt x="786" y="298"/>
                    </a:cubicBezTo>
                    <a:cubicBezTo>
                      <a:pt x="734" y="317"/>
                      <a:pt x="691" y="352"/>
                      <a:pt x="652" y="389"/>
                    </a:cubicBezTo>
                    <a:cubicBezTo>
                      <a:pt x="539" y="495"/>
                      <a:pt x="440" y="613"/>
                      <a:pt x="358" y="744"/>
                    </a:cubicBezTo>
                    <a:cubicBezTo>
                      <a:pt x="344" y="767"/>
                      <a:pt x="344" y="767"/>
                      <a:pt x="326" y="746"/>
                    </a:cubicBezTo>
                    <a:cubicBezTo>
                      <a:pt x="250" y="660"/>
                      <a:pt x="169" y="580"/>
                      <a:pt x="69" y="521"/>
                    </a:cubicBezTo>
                    <a:cubicBezTo>
                      <a:pt x="47" y="508"/>
                      <a:pt x="25" y="496"/>
                      <a:pt x="0" y="489"/>
                    </a:cubicBezTo>
                    <a:cubicBezTo>
                      <a:pt x="0" y="488"/>
                      <a:pt x="0" y="486"/>
                      <a:pt x="0" y="485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5AB83AB-104D-4E64-BE28-670946FE7F66}"/>
                </a:ext>
              </a:extLst>
            </p:cNvPr>
            <p:cNvGrpSpPr/>
            <p:nvPr/>
          </p:nvGrpSpPr>
          <p:grpSpPr>
            <a:xfrm>
              <a:off x="5826402" y="2784746"/>
              <a:ext cx="784152" cy="784465"/>
              <a:chOff x="8318930" y="3319649"/>
              <a:chExt cx="645448" cy="645706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FE728FF2-469A-4632-8102-8E6E65C1C138}"/>
                  </a:ext>
                </a:extLst>
              </p:cNvPr>
              <p:cNvGrpSpPr/>
              <p:nvPr/>
            </p:nvGrpSpPr>
            <p:grpSpPr>
              <a:xfrm>
                <a:off x="8318930" y="3319649"/>
                <a:ext cx="645448" cy="645706"/>
                <a:chOff x="6793359" y="2147174"/>
                <a:chExt cx="1150650" cy="1151113"/>
              </a:xfrm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A0B1566D-C300-4858-82F2-37621A20D5C8}"/>
                    </a:ext>
                  </a:extLst>
                </p:cNvPr>
                <p:cNvSpPr/>
                <p:nvPr/>
              </p:nvSpPr>
              <p:spPr bwMode="auto">
                <a:xfrm>
                  <a:off x="6793359" y="2147174"/>
                  <a:ext cx="1150650" cy="1151113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321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4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C0F95ABC-7E98-40E3-BACA-7C3E4E6D929B}"/>
                    </a:ext>
                  </a:extLst>
                </p:cNvPr>
                <p:cNvSpPr/>
                <p:nvPr/>
              </p:nvSpPr>
              <p:spPr bwMode="auto">
                <a:xfrm>
                  <a:off x="6894245" y="2248100"/>
                  <a:ext cx="948878" cy="949260"/>
                </a:xfrm>
                <a:prstGeom prst="ellipse">
                  <a:avLst/>
                </a:prstGeom>
                <a:solidFill>
                  <a:srgbClr val="139882"/>
                </a:solidFill>
                <a:ln w="1270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3219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4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1" name="Freeform 123">
                <a:extLst>
                  <a:ext uri="{FF2B5EF4-FFF2-40B4-BE49-F238E27FC236}">
                    <a16:creationId xmlns:a16="http://schemas.microsoft.com/office/drawing/2014/main" id="{7E0ADA6C-D8BD-484F-9862-FC3CD4EE4752}"/>
                  </a:ext>
                </a:extLst>
              </p:cNvPr>
              <p:cNvSpPr>
                <a:spLocks noChangeAspect="1" noEditPoints="1"/>
              </p:cNvSpPr>
              <p:nvPr/>
            </p:nvSpPr>
            <p:spPr bwMode="black">
              <a:xfrm>
                <a:off x="8493557" y="3488647"/>
                <a:ext cx="296195" cy="307711"/>
              </a:xfrm>
              <a:custGeom>
                <a:avLst/>
                <a:gdLst>
                  <a:gd name="T0" fmla="*/ 57 w 63"/>
                  <a:gd name="T1" fmla="*/ 54 h 65"/>
                  <a:gd name="T2" fmla="*/ 57 w 63"/>
                  <a:gd name="T3" fmla="*/ 55 h 65"/>
                  <a:gd name="T4" fmla="*/ 35 w 63"/>
                  <a:gd name="T5" fmla="*/ 65 h 65"/>
                  <a:gd name="T6" fmla="*/ 33 w 63"/>
                  <a:gd name="T7" fmla="*/ 65 h 65"/>
                  <a:gd name="T8" fmla="*/ 12 w 63"/>
                  <a:gd name="T9" fmla="*/ 57 h 65"/>
                  <a:gd name="T10" fmla="*/ 10 w 63"/>
                  <a:gd name="T11" fmla="*/ 55 h 65"/>
                  <a:gd name="T12" fmla="*/ 2 w 63"/>
                  <a:gd name="T13" fmla="*/ 62 h 65"/>
                  <a:gd name="T14" fmla="*/ 0 w 63"/>
                  <a:gd name="T15" fmla="*/ 37 h 65"/>
                  <a:gd name="T16" fmla="*/ 25 w 63"/>
                  <a:gd name="T17" fmla="*/ 42 h 65"/>
                  <a:gd name="T18" fmla="*/ 17 w 63"/>
                  <a:gd name="T19" fmla="*/ 48 h 65"/>
                  <a:gd name="T20" fmla="*/ 20 w 63"/>
                  <a:gd name="T21" fmla="*/ 50 h 65"/>
                  <a:gd name="T22" fmla="*/ 33 w 63"/>
                  <a:gd name="T23" fmla="*/ 55 h 65"/>
                  <a:gd name="T24" fmla="*/ 34 w 63"/>
                  <a:gd name="T25" fmla="*/ 55 h 65"/>
                  <a:gd name="T26" fmla="*/ 49 w 63"/>
                  <a:gd name="T27" fmla="*/ 48 h 65"/>
                  <a:gd name="T28" fmla="*/ 50 w 63"/>
                  <a:gd name="T29" fmla="*/ 48 h 65"/>
                  <a:gd name="T30" fmla="*/ 57 w 63"/>
                  <a:gd name="T31" fmla="*/ 54 h 65"/>
                  <a:gd name="T32" fmla="*/ 63 w 63"/>
                  <a:gd name="T33" fmla="*/ 29 h 65"/>
                  <a:gd name="T34" fmla="*/ 61 w 63"/>
                  <a:gd name="T35" fmla="*/ 4 h 65"/>
                  <a:gd name="T36" fmla="*/ 53 w 63"/>
                  <a:gd name="T37" fmla="*/ 11 h 65"/>
                  <a:gd name="T38" fmla="*/ 53 w 63"/>
                  <a:gd name="T39" fmla="*/ 11 h 65"/>
                  <a:gd name="T40" fmla="*/ 53 w 63"/>
                  <a:gd name="T41" fmla="*/ 10 h 65"/>
                  <a:gd name="T42" fmla="*/ 51 w 63"/>
                  <a:gd name="T43" fmla="*/ 8 h 65"/>
                  <a:gd name="T44" fmla="*/ 29 w 63"/>
                  <a:gd name="T45" fmla="*/ 0 h 65"/>
                  <a:gd name="T46" fmla="*/ 28 w 63"/>
                  <a:gd name="T47" fmla="*/ 0 h 65"/>
                  <a:gd name="T48" fmla="*/ 6 w 63"/>
                  <a:gd name="T49" fmla="*/ 10 h 65"/>
                  <a:gd name="T50" fmla="*/ 5 w 63"/>
                  <a:gd name="T51" fmla="*/ 10 h 65"/>
                  <a:gd name="T52" fmla="*/ 13 w 63"/>
                  <a:gd name="T53" fmla="*/ 17 h 65"/>
                  <a:gd name="T54" fmla="*/ 13 w 63"/>
                  <a:gd name="T55" fmla="*/ 17 h 65"/>
                  <a:gd name="T56" fmla="*/ 28 w 63"/>
                  <a:gd name="T57" fmla="*/ 10 h 65"/>
                  <a:gd name="T58" fmla="*/ 29 w 63"/>
                  <a:gd name="T59" fmla="*/ 10 h 65"/>
                  <a:gd name="T60" fmla="*/ 43 w 63"/>
                  <a:gd name="T61" fmla="*/ 14 h 65"/>
                  <a:gd name="T62" fmla="*/ 46 w 63"/>
                  <a:gd name="T63" fmla="*/ 17 h 65"/>
                  <a:gd name="T64" fmla="*/ 38 w 63"/>
                  <a:gd name="T65" fmla="*/ 24 h 65"/>
                  <a:gd name="T66" fmla="*/ 63 w 63"/>
                  <a:gd name="T67" fmla="*/ 29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3" h="65">
                    <a:moveTo>
                      <a:pt x="57" y="54"/>
                    </a:moveTo>
                    <a:cubicBezTo>
                      <a:pt x="57" y="55"/>
                      <a:pt x="57" y="55"/>
                      <a:pt x="57" y="55"/>
                    </a:cubicBezTo>
                    <a:cubicBezTo>
                      <a:pt x="51" y="61"/>
                      <a:pt x="43" y="64"/>
                      <a:pt x="35" y="65"/>
                    </a:cubicBezTo>
                    <a:cubicBezTo>
                      <a:pt x="34" y="65"/>
                      <a:pt x="34" y="65"/>
                      <a:pt x="33" y="65"/>
                    </a:cubicBezTo>
                    <a:cubicBezTo>
                      <a:pt x="26" y="65"/>
                      <a:pt x="18" y="62"/>
                      <a:pt x="12" y="57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4" y="53"/>
                      <a:pt x="29" y="55"/>
                      <a:pt x="33" y="55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40" y="54"/>
                      <a:pt x="45" y="52"/>
                      <a:pt x="49" y="48"/>
                    </a:cubicBezTo>
                    <a:cubicBezTo>
                      <a:pt x="50" y="48"/>
                      <a:pt x="50" y="48"/>
                      <a:pt x="50" y="48"/>
                    </a:cubicBezTo>
                    <a:lnTo>
                      <a:pt x="57" y="54"/>
                    </a:lnTo>
                    <a:close/>
                    <a:moveTo>
                      <a:pt x="63" y="29"/>
                    </a:moveTo>
                    <a:cubicBezTo>
                      <a:pt x="61" y="4"/>
                      <a:pt x="61" y="4"/>
                      <a:pt x="61" y="4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45" y="3"/>
                      <a:pt x="37" y="0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0" y="0"/>
                      <a:pt x="12" y="4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7" y="13"/>
                      <a:pt x="23" y="10"/>
                      <a:pt x="28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4" y="10"/>
                      <a:pt x="39" y="12"/>
                      <a:pt x="43" y="14"/>
                    </a:cubicBezTo>
                    <a:cubicBezTo>
                      <a:pt x="46" y="17"/>
                      <a:pt x="46" y="17"/>
                      <a:pt x="46" y="17"/>
                    </a:cubicBezTo>
                    <a:cubicBezTo>
                      <a:pt x="38" y="24"/>
                      <a:pt x="38" y="24"/>
                      <a:pt x="38" y="24"/>
                    </a:cubicBezTo>
                    <a:lnTo>
                      <a:pt x="63" y="29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xtLst/>
            </p:spPr>
            <p:txBody>
              <a:bodyPr vert="horz" wrap="square" lIns="91422" tIns="45712" rIns="91422" bIns="45712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1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A73B360-6D5B-4F36-AF4A-FA41AC514135}"/>
                </a:ext>
              </a:extLst>
            </p:cNvPr>
            <p:cNvSpPr txBox="1"/>
            <p:nvPr/>
          </p:nvSpPr>
          <p:spPr>
            <a:xfrm>
              <a:off x="3261661" y="3926362"/>
              <a:ext cx="1524000" cy="586595"/>
            </a:xfrm>
            <a:prstGeom prst="rect">
              <a:avLst/>
            </a:prstGeom>
            <a:noFill/>
          </p:spPr>
          <p:txBody>
            <a:bodyPr wrap="square" lIns="93242" tIns="46621" rIns="93242" bIns="46621" rtlCol="0" anchor="ctr">
              <a:spAutoFit/>
            </a:bodyPr>
            <a:lstStyle/>
            <a:p>
              <a:pPr marL="0" marR="0" lvl="0" indent="0" algn="r" defTabSz="9506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Segoe UI Light"/>
                </a:rPr>
                <a:t>Create your own LU model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8CEA248-515C-4856-838A-A46221BE5D3B}"/>
                </a:ext>
              </a:extLst>
            </p:cNvPr>
            <p:cNvSpPr txBox="1"/>
            <p:nvPr/>
          </p:nvSpPr>
          <p:spPr>
            <a:xfrm>
              <a:off x="5159503" y="2149372"/>
              <a:ext cx="2117951" cy="586595"/>
            </a:xfrm>
            <a:prstGeom prst="rect">
              <a:avLst/>
            </a:prstGeom>
            <a:noFill/>
          </p:spPr>
          <p:txBody>
            <a:bodyPr wrap="square" lIns="93242" tIns="46621" rIns="93242" bIns="46621" rtlCol="0" anchor="b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rgbClr val="0070C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marL="0" marR="0" lvl="0" indent="0" algn="ctr" defTabSz="9506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Segoe UI Light"/>
                </a:rPr>
                <a:t>Train by providing examples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74452E-D3A9-49DA-9A9B-0D7A0B1DF0BF}"/>
                </a:ext>
              </a:extLst>
            </p:cNvPr>
            <p:cNvSpPr txBox="1"/>
            <p:nvPr/>
          </p:nvSpPr>
          <p:spPr>
            <a:xfrm>
              <a:off x="7681261" y="3680140"/>
              <a:ext cx="1905002" cy="1079038"/>
            </a:xfrm>
            <a:prstGeom prst="rect">
              <a:avLst/>
            </a:prstGeom>
            <a:noFill/>
          </p:spPr>
          <p:txBody>
            <a:bodyPr wrap="square" lIns="93242" tIns="46621" rIns="93242" bIns="46621" rtlCol="0" anchor="ctr">
              <a:spAutoFit/>
            </a:bodyPr>
            <a:lstStyle/>
            <a:p>
              <a:pPr marL="0" marR="0" lvl="0" indent="0" algn="l" defTabSz="9506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Segoe UI Light"/>
                </a:rPr>
                <a:t>Deploy to an HTTP endpoint and activate on any device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8D82ADC-B510-4635-9C3D-2B48427B1145}"/>
                </a:ext>
              </a:extLst>
            </p:cNvPr>
            <p:cNvSpPr txBox="1"/>
            <p:nvPr/>
          </p:nvSpPr>
          <p:spPr>
            <a:xfrm>
              <a:off x="5253445" y="5677577"/>
              <a:ext cx="1930067" cy="586595"/>
            </a:xfrm>
            <a:prstGeom prst="rect">
              <a:avLst/>
            </a:prstGeom>
            <a:noFill/>
          </p:spPr>
          <p:txBody>
            <a:bodyPr wrap="square" lIns="93242" tIns="46621" rIns="93242" bIns="46621" rtlCol="0">
              <a:spAutoFit/>
            </a:bodyPr>
            <a:lstStyle>
              <a:defPPr>
                <a:defRPr lang="en-US"/>
              </a:defPPr>
              <a:lvl1pPr>
                <a:defRPr sz="2000">
                  <a:solidFill>
                    <a:srgbClr val="0070C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defRPr>
              </a:lvl1pPr>
            </a:lstStyle>
            <a:p>
              <a:pPr marL="0" marR="0" lvl="0" indent="0" algn="ctr" defTabSz="9506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Segoe UI Light"/>
                </a:rPr>
                <a:t>Maintain model with ease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213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4702" y="3955786"/>
            <a:ext cx="10332607" cy="1828007"/>
          </a:xfrm>
        </p:spPr>
        <p:txBody>
          <a:bodyPr/>
          <a:lstStyle/>
          <a:p>
            <a:r>
              <a:rPr lang="en-US" dirty="0"/>
              <a:t>LUIS Portal</a:t>
            </a:r>
          </a:p>
        </p:txBody>
      </p:sp>
    </p:spTree>
    <p:extLst>
      <p:ext uri="{BB962C8B-B14F-4D97-AF65-F5344CB8AC3E}">
        <p14:creationId xmlns:p14="http://schemas.microsoft.com/office/powerpoint/2010/main" val="61171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08048" y="1292618"/>
            <a:ext cx="369292" cy="634350"/>
          </a:xfrm>
          <a:prstGeom prst="rect">
            <a:avLst/>
          </a:prstGeom>
          <a:noFill/>
        </p:spPr>
        <p:txBody>
          <a:bodyPr wrap="none" lIns="182828" tIns="146262" rIns="182828" bIns="146262" rtlCol="0">
            <a:spAutoFit/>
          </a:bodyPr>
          <a:lstStyle/>
          <a:p>
            <a:pPr marL="0" marR="0" lvl="0" indent="0" algn="l" defTabSz="93238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-230219" y="-115090"/>
            <a:ext cx="4324248" cy="7165424"/>
            <a:chOff x="-232049" y="-116114"/>
            <a:chExt cx="4325476" cy="7167456"/>
          </a:xfrm>
        </p:grpSpPr>
        <p:sp>
          <p:nvSpPr>
            <p:cNvPr id="827" name="Rectangle 282"/>
            <p:cNvSpPr>
              <a:spLocks noChangeArrowheads="1"/>
            </p:cNvSpPr>
            <p:nvPr/>
          </p:nvSpPr>
          <p:spPr bwMode="auto">
            <a:xfrm>
              <a:off x="-1" y="5142221"/>
              <a:ext cx="3276601" cy="1859409"/>
            </a:xfrm>
            <a:custGeom>
              <a:avLst/>
              <a:gdLst>
                <a:gd name="connsiteX0" fmla="*/ 0 w 6755353"/>
                <a:gd name="connsiteY0" fmla="*/ 0 h 1831964"/>
                <a:gd name="connsiteX1" fmla="*/ 6755353 w 6755353"/>
                <a:gd name="connsiteY1" fmla="*/ 0 h 1831964"/>
                <a:gd name="connsiteX2" fmla="*/ 6755353 w 6755353"/>
                <a:gd name="connsiteY2" fmla="*/ 1831964 h 1831964"/>
                <a:gd name="connsiteX3" fmla="*/ 0 w 6755353"/>
                <a:gd name="connsiteY3" fmla="*/ 1831964 h 1831964"/>
                <a:gd name="connsiteX4" fmla="*/ 0 w 6755353"/>
                <a:gd name="connsiteY4" fmla="*/ 0 h 1831964"/>
                <a:gd name="connsiteX0" fmla="*/ 0 w 7345662"/>
                <a:gd name="connsiteY0" fmla="*/ 0 h 1831964"/>
                <a:gd name="connsiteX1" fmla="*/ 7345662 w 7345662"/>
                <a:gd name="connsiteY1" fmla="*/ 23149 h 1831964"/>
                <a:gd name="connsiteX2" fmla="*/ 6755353 w 7345662"/>
                <a:gd name="connsiteY2" fmla="*/ 1831964 h 1831964"/>
                <a:gd name="connsiteX3" fmla="*/ 0 w 7345662"/>
                <a:gd name="connsiteY3" fmla="*/ 1831964 h 1831964"/>
                <a:gd name="connsiteX4" fmla="*/ 0 w 7345662"/>
                <a:gd name="connsiteY4" fmla="*/ 0 h 1831964"/>
                <a:gd name="connsiteX0" fmla="*/ 0 w 7345662"/>
                <a:gd name="connsiteY0" fmla="*/ 0 h 1831964"/>
                <a:gd name="connsiteX1" fmla="*/ 7345662 w 7345662"/>
                <a:gd name="connsiteY1" fmla="*/ 11574 h 1831964"/>
                <a:gd name="connsiteX2" fmla="*/ 6755353 w 7345662"/>
                <a:gd name="connsiteY2" fmla="*/ 1831964 h 1831964"/>
                <a:gd name="connsiteX3" fmla="*/ 0 w 7345662"/>
                <a:gd name="connsiteY3" fmla="*/ 1831964 h 1831964"/>
                <a:gd name="connsiteX4" fmla="*/ 0 w 7345662"/>
                <a:gd name="connsiteY4" fmla="*/ 0 h 183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5662" h="1831964">
                  <a:moveTo>
                    <a:pt x="0" y="0"/>
                  </a:moveTo>
                  <a:lnTo>
                    <a:pt x="7345662" y="11574"/>
                  </a:lnTo>
                  <a:lnTo>
                    <a:pt x="6755353" y="1831964"/>
                  </a:lnTo>
                  <a:lnTo>
                    <a:pt x="0" y="18319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8"/>
            </a:solidFill>
            <a:ln>
              <a:noFill/>
            </a:ln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9" name="Freeform 299"/>
            <p:cNvSpPr>
              <a:spLocks/>
            </p:cNvSpPr>
            <p:nvPr/>
          </p:nvSpPr>
          <p:spPr bwMode="auto">
            <a:xfrm flipH="1">
              <a:off x="1892867" y="1754132"/>
              <a:ext cx="53379" cy="2371102"/>
            </a:xfrm>
            <a:custGeom>
              <a:avLst/>
              <a:gdLst>
                <a:gd name="T0" fmla="*/ 0 w 19"/>
                <a:gd name="T1" fmla="*/ 0 h 844"/>
                <a:gd name="T2" fmla="*/ 0 w 19"/>
                <a:gd name="T3" fmla="*/ 844 h 844"/>
                <a:gd name="T4" fmla="*/ 19 w 19"/>
                <a:gd name="T5" fmla="*/ 844 h 844"/>
                <a:gd name="T6" fmla="*/ 19 w 19"/>
                <a:gd name="T7" fmla="*/ 0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844">
                  <a:moveTo>
                    <a:pt x="0" y="0"/>
                  </a:moveTo>
                  <a:lnTo>
                    <a:pt x="0" y="844"/>
                  </a:lnTo>
                  <a:lnTo>
                    <a:pt x="19" y="844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33" name="Freeform 285"/>
            <p:cNvSpPr>
              <a:spLocks/>
            </p:cNvSpPr>
            <p:nvPr/>
          </p:nvSpPr>
          <p:spPr bwMode="auto">
            <a:xfrm flipH="1">
              <a:off x="175994" y="2537667"/>
              <a:ext cx="1406986" cy="1724830"/>
            </a:xfrm>
            <a:custGeom>
              <a:avLst/>
              <a:gdLst>
                <a:gd name="T0" fmla="*/ 281 w 281"/>
                <a:gd name="T1" fmla="*/ 344 h 344"/>
                <a:gd name="T2" fmla="*/ 0 w 281"/>
                <a:gd name="T3" fmla="*/ 344 h 344"/>
                <a:gd name="T4" fmla="*/ 0 w 281"/>
                <a:gd name="T5" fmla="*/ 140 h 344"/>
                <a:gd name="T6" fmla="*/ 140 w 281"/>
                <a:gd name="T7" fmla="*/ 0 h 344"/>
                <a:gd name="T8" fmla="*/ 281 w 281"/>
                <a:gd name="T9" fmla="*/ 140 h 344"/>
                <a:gd name="T10" fmla="*/ 281 w 281"/>
                <a:gd name="T11" fmla="*/ 34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44">
                  <a:moveTo>
                    <a:pt x="281" y="344"/>
                  </a:moveTo>
                  <a:cubicBezTo>
                    <a:pt x="0" y="344"/>
                    <a:pt x="0" y="344"/>
                    <a:pt x="0" y="344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63"/>
                    <a:pt x="63" y="0"/>
                    <a:pt x="140" y="0"/>
                  </a:cubicBezTo>
                  <a:cubicBezTo>
                    <a:pt x="218" y="0"/>
                    <a:pt x="281" y="63"/>
                    <a:pt x="281" y="140"/>
                  </a:cubicBezTo>
                  <a:lnTo>
                    <a:pt x="281" y="344"/>
                  </a:ln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37" name="Freeform 287"/>
            <p:cNvSpPr>
              <a:spLocks/>
            </p:cNvSpPr>
            <p:nvPr/>
          </p:nvSpPr>
          <p:spPr bwMode="auto">
            <a:xfrm flipH="1">
              <a:off x="125139" y="3158520"/>
              <a:ext cx="1506578" cy="36023"/>
            </a:xfrm>
            <a:custGeom>
              <a:avLst/>
              <a:gdLst>
                <a:gd name="T0" fmla="*/ 0 w 711"/>
                <a:gd name="T1" fmla="*/ 17 h 17"/>
                <a:gd name="T2" fmla="*/ 711 w 711"/>
                <a:gd name="T3" fmla="*/ 17 h 17"/>
                <a:gd name="T4" fmla="*/ 711 w 711"/>
                <a:gd name="T5" fmla="*/ 0 h 17"/>
                <a:gd name="T6" fmla="*/ 0 w 711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17">
                  <a:moveTo>
                    <a:pt x="0" y="17"/>
                  </a:moveTo>
                  <a:lnTo>
                    <a:pt x="711" y="17"/>
                  </a:lnTo>
                  <a:lnTo>
                    <a:pt x="711" y="0"/>
                  </a:lnTo>
                  <a:lnTo>
                    <a:pt x="0" y="0"/>
                  </a:lnTo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38" name="Freeform 289"/>
            <p:cNvSpPr>
              <a:spLocks/>
            </p:cNvSpPr>
            <p:nvPr/>
          </p:nvSpPr>
          <p:spPr bwMode="auto">
            <a:xfrm flipH="1">
              <a:off x="125139" y="3550527"/>
              <a:ext cx="1506578" cy="33903"/>
            </a:xfrm>
            <a:custGeom>
              <a:avLst/>
              <a:gdLst>
                <a:gd name="T0" fmla="*/ 0 w 711"/>
                <a:gd name="T1" fmla="*/ 16 h 16"/>
                <a:gd name="T2" fmla="*/ 711 w 711"/>
                <a:gd name="T3" fmla="*/ 16 h 16"/>
                <a:gd name="T4" fmla="*/ 711 w 711"/>
                <a:gd name="T5" fmla="*/ 0 h 16"/>
                <a:gd name="T6" fmla="*/ 0 w 711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16">
                  <a:moveTo>
                    <a:pt x="0" y="16"/>
                  </a:moveTo>
                  <a:lnTo>
                    <a:pt x="711" y="16"/>
                  </a:lnTo>
                  <a:lnTo>
                    <a:pt x="711" y="0"/>
                  </a:lnTo>
                  <a:lnTo>
                    <a:pt x="0" y="0"/>
                  </a:lnTo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39" name="Rectangle 298"/>
            <p:cNvSpPr>
              <a:spLocks noChangeArrowheads="1"/>
            </p:cNvSpPr>
            <p:nvPr/>
          </p:nvSpPr>
          <p:spPr bwMode="auto">
            <a:xfrm flipH="1">
              <a:off x="860416" y="2533428"/>
              <a:ext cx="40261" cy="1788399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46" name="Freeform 291"/>
            <p:cNvSpPr>
              <a:spLocks/>
            </p:cNvSpPr>
            <p:nvPr/>
          </p:nvSpPr>
          <p:spPr bwMode="auto">
            <a:xfrm flipH="1">
              <a:off x="125139" y="3936177"/>
              <a:ext cx="1506578" cy="40261"/>
            </a:xfrm>
            <a:custGeom>
              <a:avLst/>
              <a:gdLst>
                <a:gd name="T0" fmla="*/ 0 w 711"/>
                <a:gd name="T1" fmla="*/ 19 h 19"/>
                <a:gd name="T2" fmla="*/ 711 w 711"/>
                <a:gd name="T3" fmla="*/ 19 h 19"/>
                <a:gd name="T4" fmla="*/ 711 w 711"/>
                <a:gd name="T5" fmla="*/ 0 h 19"/>
                <a:gd name="T6" fmla="*/ 0 w 711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1" h="19">
                  <a:moveTo>
                    <a:pt x="0" y="19"/>
                  </a:moveTo>
                  <a:lnTo>
                    <a:pt x="711" y="19"/>
                  </a:lnTo>
                  <a:lnTo>
                    <a:pt x="711" y="0"/>
                  </a:lnTo>
                  <a:lnTo>
                    <a:pt x="0" y="0"/>
                  </a:lnTo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77" name="Rectangle 505"/>
            <p:cNvSpPr>
              <a:spLocks noChangeArrowheads="1"/>
            </p:cNvSpPr>
            <p:nvPr/>
          </p:nvSpPr>
          <p:spPr bwMode="auto">
            <a:xfrm>
              <a:off x="-197346" y="4273474"/>
              <a:ext cx="1161540" cy="1216656"/>
            </a:xfrm>
            <a:prstGeom prst="rect">
              <a:avLst/>
            </a:prstGeom>
            <a:solidFill>
              <a:srgbClr val="C7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78" name="Rectangle 506"/>
            <p:cNvSpPr>
              <a:spLocks noChangeArrowheads="1"/>
            </p:cNvSpPr>
            <p:nvPr/>
          </p:nvSpPr>
          <p:spPr bwMode="auto">
            <a:xfrm>
              <a:off x="-170808" y="5490130"/>
              <a:ext cx="1061511" cy="87779"/>
            </a:xfrm>
            <a:prstGeom prst="rect">
              <a:avLst/>
            </a:prstGeom>
            <a:solidFill>
              <a:srgbClr val="606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79" name="Rectangle 507"/>
            <p:cNvSpPr>
              <a:spLocks noChangeArrowheads="1"/>
            </p:cNvSpPr>
            <p:nvPr/>
          </p:nvSpPr>
          <p:spPr bwMode="auto">
            <a:xfrm>
              <a:off x="964194" y="4273474"/>
              <a:ext cx="1639220" cy="608328"/>
            </a:xfrm>
            <a:prstGeom prst="rect">
              <a:avLst/>
            </a:prstGeom>
            <a:solidFill>
              <a:srgbClr val="9E9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80" name="Rectangle 508"/>
            <p:cNvSpPr>
              <a:spLocks noChangeArrowheads="1"/>
            </p:cNvSpPr>
            <p:nvPr/>
          </p:nvSpPr>
          <p:spPr bwMode="auto">
            <a:xfrm>
              <a:off x="-232049" y="4136701"/>
              <a:ext cx="1286062" cy="136773"/>
            </a:xfrm>
            <a:prstGeom prst="rect">
              <a:avLst/>
            </a:prstGeom>
            <a:solidFill>
              <a:srgbClr val="E7E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81" name="Rectangle 509"/>
            <p:cNvSpPr>
              <a:spLocks noChangeArrowheads="1"/>
            </p:cNvSpPr>
            <p:nvPr/>
          </p:nvSpPr>
          <p:spPr bwMode="auto">
            <a:xfrm>
              <a:off x="1054014" y="4136701"/>
              <a:ext cx="1651468" cy="136773"/>
            </a:xfrm>
            <a:prstGeom prst="rect">
              <a:avLst/>
            </a:prstGeom>
            <a:solidFill>
              <a:srgbClr val="D0D2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82" name="Rectangle 510"/>
            <p:cNvSpPr>
              <a:spLocks noChangeArrowheads="1"/>
            </p:cNvSpPr>
            <p:nvPr/>
          </p:nvSpPr>
          <p:spPr bwMode="auto">
            <a:xfrm>
              <a:off x="2582998" y="4273474"/>
              <a:ext cx="102068" cy="1216656"/>
            </a:xfrm>
            <a:prstGeom prst="rect">
              <a:avLst/>
            </a:prstGeom>
            <a:solidFill>
              <a:srgbClr val="C7C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83" name="Rectangle 511"/>
            <p:cNvSpPr>
              <a:spLocks noChangeArrowheads="1"/>
            </p:cNvSpPr>
            <p:nvPr/>
          </p:nvSpPr>
          <p:spPr bwMode="auto">
            <a:xfrm>
              <a:off x="2589123" y="5490130"/>
              <a:ext cx="81655" cy="87779"/>
            </a:xfrm>
            <a:prstGeom prst="rect">
              <a:avLst/>
            </a:prstGeom>
            <a:solidFill>
              <a:srgbClr val="606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2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048003" y="3139585"/>
              <a:ext cx="1210532" cy="2563959"/>
              <a:chOff x="-2081529" y="3097645"/>
              <a:chExt cx="1210532" cy="2563959"/>
            </a:xfrm>
          </p:grpSpPr>
          <p:sp>
            <p:nvSpPr>
              <p:cNvPr id="834" name="Rectangle 458"/>
              <p:cNvSpPr>
                <a:spLocks noChangeArrowheads="1"/>
              </p:cNvSpPr>
              <p:nvPr/>
            </p:nvSpPr>
            <p:spPr bwMode="auto">
              <a:xfrm>
                <a:off x="-1685503" y="4116288"/>
                <a:ext cx="420522" cy="61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35" name="Freeform 459"/>
              <p:cNvSpPr>
                <a:spLocks/>
              </p:cNvSpPr>
              <p:nvPr/>
            </p:nvSpPr>
            <p:spPr bwMode="auto">
              <a:xfrm>
                <a:off x="-1699793" y="4089751"/>
                <a:ext cx="449101" cy="26538"/>
              </a:xfrm>
              <a:custGeom>
                <a:avLst/>
                <a:gdLst>
                  <a:gd name="T0" fmla="*/ 51 w 66"/>
                  <a:gd name="T1" fmla="*/ 0 h 4"/>
                  <a:gd name="T2" fmla="*/ 56 w 66"/>
                  <a:gd name="T3" fmla="*/ 1 h 4"/>
                  <a:gd name="T4" fmla="*/ 60 w 66"/>
                  <a:gd name="T5" fmla="*/ 2 h 4"/>
                  <a:gd name="T6" fmla="*/ 63 w 66"/>
                  <a:gd name="T7" fmla="*/ 3 h 4"/>
                  <a:gd name="T8" fmla="*/ 62 w 66"/>
                  <a:gd name="T9" fmla="*/ 4 h 4"/>
                  <a:gd name="T10" fmla="*/ 52 w 66"/>
                  <a:gd name="T11" fmla="*/ 4 h 4"/>
                  <a:gd name="T12" fmla="*/ 51 w 66"/>
                  <a:gd name="T13" fmla="*/ 4 h 4"/>
                  <a:gd name="T14" fmla="*/ 4 w 66"/>
                  <a:gd name="T15" fmla="*/ 4 h 4"/>
                  <a:gd name="T16" fmla="*/ 4 w 66"/>
                  <a:gd name="T17" fmla="*/ 3 h 4"/>
                  <a:gd name="T18" fmla="*/ 8 w 66"/>
                  <a:gd name="T19" fmla="*/ 1 h 4"/>
                  <a:gd name="T20" fmla="*/ 16 w 66"/>
                  <a:gd name="T21" fmla="*/ 0 h 4"/>
                  <a:gd name="T22" fmla="*/ 51 w 66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4">
                    <a:moveTo>
                      <a:pt x="51" y="0"/>
                    </a:moveTo>
                    <a:cubicBezTo>
                      <a:pt x="51" y="0"/>
                      <a:pt x="54" y="0"/>
                      <a:pt x="56" y="1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63" y="3"/>
                      <a:pt x="66" y="4"/>
                      <a:pt x="62" y="4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0" y="4"/>
                      <a:pt x="4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12" y="0"/>
                      <a:pt x="16" y="0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36" name="Rectangle 460"/>
              <p:cNvSpPr>
                <a:spLocks noChangeArrowheads="1"/>
              </p:cNvSpPr>
              <p:nvPr/>
            </p:nvSpPr>
            <p:spPr bwMode="auto">
              <a:xfrm>
                <a:off x="-1536485" y="3952978"/>
                <a:ext cx="122482" cy="1367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37" name="Freeform 461"/>
              <p:cNvSpPr>
                <a:spLocks/>
              </p:cNvSpPr>
              <p:nvPr/>
            </p:nvSpPr>
            <p:spPr bwMode="auto">
              <a:xfrm>
                <a:off x="-2081529" y="3228293"/>
                <a:ext cx="1210532" cy="724686"/>
              </a:xfrm>
              <a:custGeom>
                <a:avLst/>
                <a:gdLst>
                  <a:gd name="T0" fmla="*/ 170 w 178"/>
                  <a:gd name="T1" fmla="*/ 0 h 106"/>
                  <a:gd name="T2" fmla="*/ 178 w 178"/>
                  <a:gd name="T3" fmla="*/ 8 h 106"/>
                  <a:gd name="T4" fmla="*/ 178 w 178"/>
                  <a:gd name="T5" fmla="*/ 98 h 106"/>
                  <a:gd name="T6" fmla="*/ 170 w 178"/>
                  <a:gd name="T7" fmla="*/ 106 h 106"/>
                  <a:gd name="T8" fmla="*/ 8 w 178"/>
                  <a:gd name="T9" fmla="*/ 106 h 106"/>
                  <a:gd name="T10" fmla="*/ 0 w 178"/>
                  <a:gd name="T11" fmla="*/ 98 h 106"/>
                  <a:gd name="T12" fmla="*/ 0 w 178"/>
                  <a:gd name="T13" fmla="*/ 8 h 106"/>
                  <a:gd name="T14" fmla="*/ 8 w 178"/>
                  <a:gd name="T15" fmla="*/ 0 h 106"/>
                  <a:gd name="T16" fmla="*/ 170 w 178"/>
                  <a:gd name="T1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8" h="106">
                    <a:moveTo>
                      <a:pt x="170" y="0"/>
                    </a:moveTo>
                    <a:cubicBezTo>
                      <a:pt x="170" y="0"/>
                      <a:pt x="178" y="0"/>
                      <a:pt x="178" y="8"/>
                    </a:cubicBezTo>
                    <a:cubicBezTo>
                      <a:pt x="178" y="98"/>
                      <a:pt x="178" y="98"/>
                      <a:pt x="178" y="98"/>
                    </a:cubicBezTo>
                    <a:cubicBezTo>
                      <a:pt x="178" y="98"/>
                      <a:pt x="178" y="106"/>
                      <a:pt x="170" y="106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8" y="106"/>
                      <a:pt x="0" y="106"/>
                      <a:pt x="0" y="9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0"/>
                      <a:pt x="8" y="0"/>
                    </a:cubicBez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38" name="Freeform 462"/>
              <p:cNvSpPr>
                <a:spLocks/>
              </p:cNvSpPr>
              <p:nvPr/>
            </p:nvSpPr>
            <p:spPr bwMode="auto">
              <a:xfrm>
                <a:off x="-2032536" y="3269120"/>
                <a:ext cx="1114587" cy="643032"/>
              </a:xfrm>
              <a:custGeom>
                <a:avLst/>
                <a:gdLst>
                  <a:gd name="T0" fmla="*/ 161 w 164"/>
                  <a:gd name="T1" fmla="*/ 0 h 94"/>
                  <a:gd name="T2" fmla="*/ 164 w 164"/>
                  <a:gd name="T3" fmla="*/ 3 h 94"/>
                  <a:gd name="T4" fmla="*/ 164 w 164"/>
                  <a:gd name="T5" fmla="*/ 91 h 94"/>
                  <a:gd name="T6" fmla="*/ 161 w 164"/>
                  <a:gd name="T7" fmla="*/ 94 h 94"/>
                  <a:gd name="T8" fmla="*/ 3 w 164"/>
                  <a:gd name="T9" fmla="*/ 94 h 94"/>
                  <a:gd name="T10" fmla="*/ 0 w 164"/>
                  <a:gd name="T11" fmla="*/ 91 h 94"/>
                  <a:gd name="T12" fmla="*/ 0 w 164"/>
                  <a:gd name="T13" fmla="*/ 3 h 94"/>
                  <a:gd name="T14" fmla="*/ 3 w 164"/>
                  <a:gd name="T15" fmla="*/ 0 h 94"/>
                  <a:gd name="T16" fmla="*/ 141 w 164"/>
                  <a:gd name="T17" fmla="*/ 0 h 94"/>
                  <a:gd name="T18" fmla="*/ 161 w 164"/>
                  <a:gd name="T1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4" h="94">
                    <a:moveTo>
                      <a:pt x="161" y="0"/>
                    </a:moveTo>
                    <a:cubicBezTo>
                      <a:pt x="161" y="0"/>
                      <a:pt x="164" y="0"/>
                      <a:pt x="164" y="3"/>
                    </a:cubicBezTo>
                    <a:cubicBezTo>
                      <a:pt x="164" y="91"/>
                      <a:pt x="164" y="91"/>
                      <a:pt x="164" y="91"/>
                    </a:cubicBezTo>
                    <a:cubicBezTo>
                      <a:pt x="164" y="91"/>
                      <a:pt x="164" y="94"/>
                      <a:pt x="161" y="94"/>
                    </a:cubicBezTo>
                    <a:cubicBezTo>
                      <a:pt x="3" y="94"/>
                      <a:pt x="3" y="94"/>
                      <a:pt x="3" y="94"/>
                    </a:cubicBezTo>
                    <a:cubicBezTo>
                      <a:pt x="3" y="94"/>
                      <a:pt x="0" y="94"/>
                      <a:pt x="0" y="9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0"/>
                      <a:pt x="3" y="0"/>
                    </a:cubicBezTo>
                    <a:cubicBezTo>
                      <a:pt x="141" y="0"/>
                      <a:pt x="141" y="0"/>
                      <a:pt x="141" y="0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39" name="Freeform 463"/>
              <p:cNvSpPr>
                <a:spLocks/>
              </p:cNvSpPr>
              <p:nvPr/>
            </p:nvSpPr>
            <p:spPr bwMode="auto">
              <a:xfrm>
                <a:off x="-2026413" y="3269120"/>
                <a:ext cx="1108464" cy="643032"/>
              </a:xfrm>
              <a:custGeom>
                <a:avLst/>
                <a:gdLst>
                  <a:gd name="T0" fmla="*/ 1 w 163"/>
                  <a:gd name="T1" fmla="*/ 0 h 94"/>
                  <a:gd name="T2" fmla="*/ 0 w 163"/>
                  <a:gd name="T3" fmla="*/ 3 h 94"/>
                  <a:gd name="T4" fmla="*/ 0 w 163"/>
                  <a:gd name="T5" fmla="*/ 91 h 94"/>
                  <a:gd name="T6" fmla="*/ 3 w 163"/>
                  <a:gd name="T7" fmla="*/ 94 h 94"/>
                  <a:gd name="T8" fmla="*/ 160 w 163"/>
                  <a:gd name="T9" fmla="*/ 94 h 94"/>
                  <a:gd name="T10" fmla="*/ 163 w 163"/>
                  <a:gd name="T11" fmla="*/ 93 h 94"/>
                  <a:gd name="T12" fmla="*/ 1 w 163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3" h="94">
                    <a:moveTo>
                      <a:pt x="1" y="0"/>
                    </a:moveTo>
                    <a:cubicBezTo>
                      <a:pt x="0" y="1"/>
                      <a:pt x="0" y="3"/>
                      <a:pt x="0" y="3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4"/>
                      <a:pt x="3" y="94"/>
                      <a:pt x="3" y="94"/>
                    </a:cubicBezTo>
                    <a:cubicBezTo>
                      <a:pt x="160" y="94"/>
                      <a:pt x="160" y="94"/>
                      <a:pt x="160" y="94"/>
                    </a:cubicBezTo>
                    <a:cubicBezTo>
                      <a:pt x="161" y="94"/>
                      <a:pt x="162" y="94"/>
                      <a:pt x="163" y="9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45" name="Freeform 473"/>
              <p:cNvSpPr>
                <a:spLocks/>
              </p:cNvSpPr>
              <p:nvPr/>
            </p:nvSpPr>
            <p:spPr bwMode="auto">
              <a:xfrm>
                <a:off x="-1985586" y="3679435"/>
                <a:ext cx="1094174" cy="559335"/>
              </a:xfrm>
              <a:custGeom>
                <a:avLst/>
                <a:gdLst>
                  <a:gd name="T0" fmla="*/ 5 w 161"/>
                  <a:gd name="T1" fmla="*/ 61 h 82"/>
                  <a:gd name="T2" fmla="*/ 34 w 161"/>
                  <a:gd name="T3" fmla="*/ 13 h 82"/>
                  <a:gd name="T4" fmla="*/ 57 w 161"/>
                  <a:gd name="T5" fmla="*/ 0 h 82"/>
                  <a:gd name="T6" fmla="*/ 62 w 161"/>
                  <a:gd name="T7" fmla="*/ 1 h 82"/>
                  <a:gd name="T8" fmla="*/ 105 w 161"/>
                  <a:gd name="T9" fmla="*/ 1 h 82"/>
                  <a:gd name="T10" fmla="*/ 132 w 161"/>
                  <a:gd name="T11" fmla="*/ 19 h 82"/>
                  <a:gd name="T12" fmla="*/ 154 w 161"/>
                  <a:gd name="T13" fmla="*/ 61 h 82"/>
                  <a:gd name="T14" fmla="*/ 140 w 161"/>
                  <a:gd name="T15" fmla="*/ 80 h 82"/>
                  <a:gd name="T16" fmla="*/ 123 w 161"/>
                  <a:gd name="T17" fmla="*/ 49 h 82"/>
                  <a:gd name="T18" fmla="*/ 39 w 161"/>
                  <a:gd name="T19" fmla="*/ 49 h 82"/>
                  <a:gd name="T20" fmla="*/ 25 w 161"/>
                  <a:gd name="T21" fmla="*/ 73 h 82"/>
                  <a:gd name="T22" fmla="*/ 11 w 161"/>
                  <a:gd name="T23" fmla="*/ 77 h 82"/>
                  <a:gd name="T24" fmla="*/ 5 w 161"/>
                  <a:gd name="T25" fmla="*/ 6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1" h="82">
                    <a:moveTo>
                      <a:pt x="5" y="61"/>
                    </a:move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40" y="0"/>
                      <a:pt x="57" y="0"/>
                    </a:cubicBezTo>
                    <a:cubicBezTo>
                      <a:pt x="62" y="1"/>
                      <a:pt x="62" y="1"/>
                      <a:pt x="62" y="1"/>
                    </a:cubicBezTo>
                    <a:cubicBezTo>
                      <a:pt x="105" y="1"/>
                      <a:pt x="105" y="1"/>
                      <a:pt x="105" y="1"/>
                    </a:cubicBezTo>
                    <a:cubicBezTo>
                      <a:pt x="105" y="1"/>
                      <a:pt x="123" y="0"/>
                      <a:pt x="132" y="19"/>
                    </a:cubicBezTo>
                    <a:cubicBezTo>
                      <a:pt x="154" y="61"/>
                      <a:pt x="154" y="61"/>
                      <a:pt x="154" y="61"/>
                    </a:cubicBezTo>
                    <a:cubicBezTo>
                      <a:pt x="154" y="61"/>
                      <a:pt x="161" y="77"/>
                      <a:pt x="140" y="80"/>
                    </a:cubicBezTo>
                    <a:cubicBezTo>
                      <a:pt x="140" y="80"/>
                      <a:pt x="126" y="57"/>
                      <a:pt x="123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1" y="82"/>
                      <a:pt x="11" y="77"/>
                    </a:cubicBezTo>
                    <a:cubicBezTo>
                      <a:pt x="0" y="72"/>
                      <a:pt x="5" y="61"/>
                      <a:pt x="5" y="61"/>
                    </a:cubicBezTo>
                    <a:close/>
                  </a:path>
                </a:pathLst>
              </a:custGeom>
              <a:solidFill>
                <a:srgbClr val="F1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46" name="Freeform 474"/>
              <p:cNvSpPr>
                <a:spLocks/>
              </p:cNvSpPr>
              <p:nvPr/>
            </p:nvSpPr>
            <p:spPr bwMode="auto">
              <a:xfrm>
                <a:off x="-1869226" y="4020344"/>
                <a:ext cx="114316" cy="177600"/>
              </a:xfrm>
              <a:custGeom>
                <a:avLst/>
                <a:gdLst>
                  <a:gd name="T0" fmla="*/ 0 w 56"/>
                  <a:gd name="T1" fmla="*/ 87 h 87"/>
                  <a:gd name="T2" fmla="*/ 56 w 56"/>
                  <a:gd name="T3" fmla="*/ 0 h 87"/>
                  <a:gd name="T4" fmla="*/ 56 w 56"/>
                  <a:gd name="T5" fmla="*/ 70 h 87"/>
                  <a:gd name="T6" fmla="*/ 0 w 56"/>
                  <a:gd name="T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87">
                    <a:moveTo>
                      <a:pt x="0" y="87"/>
                    </a:moveTo>
                    <a:lnTo>
                      <a:pt x="56" y="0"/>
                    </a:lnTo>
                    <a:lnTo>
                      <a:pt x="56" y="7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B5B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47" name="Freeform 475"/>
              <p:cNvSpPr>
                <a:spLocks/>
              </p:cNvSpPr>
              <p:nvPr/>
            </p:nvSpPr>
            <p:spPr bwMode="auto">
              <a:xfrm>
                <a:off x="-1101672" y="4026467"/>
                <a:ext cx="116358" cy="185765"/>
              </a:xfrm>
              <a:custGeom>
                <a:avLst/>
                <a:gdLst>
                  <a:gd name="T0" fmla="*/ 0 w 57"/>
                  <a:gd name="T1" fmla="*/ 0 h 91"/>
                  <a:gd name="T2" fmla="*/ 57 w 57"/>
                  <a:gd name="T3" fmla="*/ 91 h 91"/>
                  <a:gd name="T4" fmla="*/ 0 w 57"/>
                  <a:gd name="T5" fmla="*/ 77 h 91"/>
                  <a:gd name="T6" fmla="*/ 0 w 57"/>
                  <a:gd name="T7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91">
                    <a:moveTo>
                      <a:pt x="0" y="0"/>
                    </a:moveTo>
                    <a:lnTo>
                      <a:pt x="57" y="91"/>
                    </a:lnTo>
                    <a:lnTo>
                      <a:pt x="0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B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48" name="Rectangle 476"/>
              <p:cNvSpPr>
                <a:spLocks noChangeArrowheads="1"/>
              </p:cNvSpPr>
              <p:nvPr/>
            </p:nvSpPr>
            <p:spPr bwMode="auto">
              <a:xfrm>
                <a:off x="-1571187" y="3583491"/>
                <a:ext cx="279668" cy="102068"/>
              </a:xfrm>
              <a:prstGeom prst="rect">
                <a:avLst/>
              </a:prstGeom>
              <a:solidFill>
                <a:srgbClr val="B5B3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49" name="Freeform 477"/>
              <p:cNvSpPr>
                <a:spLocks/>
              </p:cNvSpPr>
              <p:nvPr/>
            </p:nvSpPr>
            <p:spPr bwMode="auto">
              <a:xfrm>
                <a:off x="-1638553" y="3228293"/>
                <a:ext cx="420522" cy="355198"/>
              </a:xfrm>
              <a:custGeom>
                <a:avLst/>
                <a:gdLst>
                  <a:gd name="T0" fmla="*/ 17 w 62"/>
                  <a:gd name="T1" fmla="*/ 52 h 52"/>
                  <a:gd name="T2" fmla="*/ 2 w 62"/>
                  <a:gd name="T3" fmla="*/ 0 h 52"/>
                  <a:gd name="T4" fmla="*/ 57 w 62"/>
                  <a:gd name="T5" fmla="*/ 1 h 52"/>
                  <a:gd name="T6" fmla="*/ 49 w 62"/>
                  <a:gd name="T7" fmla="*/ 42 h 52"/>
                  <a:gd name="T8" fmla="*/ 47 w 62"/>
                  <a:gd name="T9" fmla="*/ 52 h 52"/>
                  <a:gd name="T10" fmla="*/ 17 w 62"/>
                  <a:gd name="T11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52">
                    <a:moveTo>
                      <a:pt x="17" y="52"/>
                    </a:moveTo>
                    <a:cubicBezTo>
                      <a:pt x="17" y="52"/>
                      <a:pt x="0" y="23"/>
                      <a:pt x="2" y="0"/>
                    </a:cubicBezTo>
                    <a:cubicBezTo>
                      <a:pt x="57" y="1"/>
                      <a:pt x="57" y="1"/>
                      <a:pt x="57" y="1"/>
                    </a:cubicBezTo>
                    <a:cubicBezTo>
                      <a:pt x="57" y="1"/>
                      <a:pt x="62" y="13"/>
                      <a:pt x="49" y="42"/>
                    </a:cubicBezTo>
                    <a:cubicBezTo>
                      <a:pt x="49" y="42"/>
                      <a:pt x="46" y="48"/>
                      <a:pt x="47" y="52"/>
                    </a:cubicBezTo>
                    <a:lnTo>
                      <a:pt x="17" y="52"/>
                    </a:lnTo>
                    <a:close/>
                  </a:path>
                </a:pathLst>
              </a:custGeom>
              <a:solidFill>
                <a:srgbClr val="FFCA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0" name="Freeform 478"/>
              <p:cNvSpPr>
                <a:spLocks/>
              </p:cNvSpPr>
              <p:nvPr/>
            </p:nvSpPr>
            <p:spPr bwMode="auto">
              <a:xfrm>
                <a:off x="-1658966" y="3097645"/>
                <a:ext cx="428687" cy="451143"/>
              </a:xfrm>
              <a:custGeom>
                <a:avLst/>
                <a:gdLst>
                  <a:gd name="T0" fmla="*/ 24 w 63"/>
                  <a:gd name="T1" fmla="*/ 4 h 66"/>
                  <a:gd name="T2" fmla="*/ 5 w 63"/>
                  <a:gd name="T3" fmla="*/ 34 h 66"/>
                  <a:gd name="T4" fmla="*/ 22 w 63"/>
                  <a:gd name="T5" fmla="*/ 61 h 66"/>
                  <a:gd name="T6" fmla="*/ 26 w 63"/>
                  <a:gd name="T7" fmla="*/ 55 h 66"/>
                  <a:gd name="T8" fmla="*/ 26 w 63"/>
                  <a:gd name="T9" fmla="*/ 62 h 66"/>
                  <a:gd name="T10" fmla="*/ 30 w 63"/>
                  <a:gd name="T11" fmla="*/ 63 h 66"/>
                  <a:gd name="T12" fmla="*/ 30 w 63"/>
                  <a:gd name="T13" fmla="*/ 60 h 66"/>
                  <a:gd name="T14" fmla="*/ 35 w 63"/>
                  <a:gd name="T15" fmla="*/ 66 h 66"/>
                  <a:gd name="T16" fmla="*/ 42 w 63"/>
                  <a:gd name="T17" fmla="*/ 66 h 66"/>
                  <a:gd name="T18" fmla="*/ 42 w 63"/>
                  <a:gd name="T19" fmla="*/ 55 h 66"/>
                  <a:gd name="T20" fmla="*/ 45 w 63"/>
                  <a:gd name="T21" fmla="*/ 62 h 66"/>
                  <a:gd name="T22" fmla="*/ 61 w 63"/>
                  <a:gd name="T23" fmla="*/ 34 h 66"/>
                  <a:gd name="T24" fmla="*/ 24 w 63"/>
                  <a:gd name="T25" fmla="*/ 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" h="66">
                    <a:moveTo>
                      <a:pt x="24" y="4"/>
                    </a:moveTo>
                    <a:cubicBezTo>
                      <a:pt x="24" y="4"/>
                      <a:pt x="0" y="8"/>
                      <a:pt x="5" y="34"/>
                    </a:cubicBezTo>
                    <a:cubicBezTo>
                      <a:pt x="9" y="60"/>
                      <a:pt x="22" y="61"/>
                      <a:pt x="22" y="61"/>
                    </a:cubicBezTo>
                    <a:cubicBezTo>
                      <a:pt x="26" y="55"/>
                      <a:pt x="26" y="55"/>
                      <a:pt x="26" y="55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55"/>
                      <a:pt x="42" y="55"/>
                      <a:pt x="42" y="55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5" y="62"/>
                      <a:pt x="58" y="56"/>
                      <a:pt x="61" y="34"/>
                    </a:cubicBezTo>
                    <a:cubicBezTo>
                      <a:pt x="63" y="12"/>
                      <a:pt x="47" y="0"/>
                      <a:pt x="24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1" name="Freeform 479"/>
              <p:cNvSpPr>
                <a:spLocks/>
              </p:cNvSpPr>
              <p:nvPr/>
            </p:nvSpPr>
            <p:spPr bwMode="auto">
              <a:xfrm>
                <a:off x="-1705917" y="4150991"/>
                <a:ext cx="557295" cy="436853"/>
              </a:xfrm>
              <a:custGeom>
                <a:avLst/>
                <a:gdLst>
                  <a:gd name="T0" fmla="*/ 273 w 273"/>
                  <a:gd name="T1" fmla="*/ 214 h 214"/>
                  <a:gd name="T2" fmla="*/ 0 w 273"/>
                  <a:gd name="T3" fmla="*/ 214 h 214"/>
                  <a:gd name="T4" fmla="*/ 10 w 273"/>
                  <a:gd name="T5" fmla="*/ 0 h 214"/>
                  <a:gd name="T6" fmla="*/ 269 w 273"/>
                  <a:gd name="T7" fmla="*/ 0 h 214"/>
                  <a:gd name="T8" fmla="*/ 273 w 273"/>
                  <a:gd name="T9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3" h="214">
                    <a:moveTo>
                      <a:pt x="273" y="214"/>
                    </a:moveTo>
                    <a:lnTo>
                      <a:pt x="0" y="214"/>
                    </a:lnTo>
                    <a:lnTo>
                      <a:pt x="10" y="0"/>
                    </a:lnTo>
                    <a:lnTo>
                      <a:pt x="269" y="0"/>
                    </a:lnTo>
                    <a:lnTo>
                      <a:pt x="273" y="214"/>
                    </a:lnTo>
                    <a:close/>
                  </a:path>
                </a:pathLst>
              </a:custGeom>
              <a:solidFill>
                <a:srgbClr val="F1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2" name="Freeform 480"/>
              <p:cNvSpPr>
                <a:spLocks/>
              </p:cNvSpPr>
              <p:nvPr/>
            </p:nvSpPr>
            <p:spPr bwMode="auto">
              <a:xfrm>
                <a:off x="-1705917" y="4587844"/>
                <a:ext cx="549129" cy="244964"/>
              </a:xfrm>
              <a:custGeom>
                <a:avLst/>
                <a:gdLst>
                  <a:gd name="T0" fmla="*/ 269 w 269"/>
                  <a:gd name="T1" fmla="*/ 120 h 120"/>
                  <a:gd name="T2" fmla="*/ 3 w 269"/>
                  <a:gd name="T3" fmla="*/ 120 h 120"/>
                  <a:gd name="T4" fmla="*/ 0 w 269"/>
                  <a:gd name="T5" fmla="*/ 0 h 120"/>
                  <a:gd name="T6" fmla="*/ 269 w 269"/>
                  <a:gd name="T7" fmla="*/ 0 h 120"/>
                  <a:gd name="T8" fmla="*/ 269 w 269"/>
                  <a:gd name="T9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120">
                    <a:moveTo>
                      <a:pt x="269" y="120"/>
                    </a:moveTo>
                    <a:lnTo>
                      <a:pt x="3" y="120"/>
                    </a:lnTo>
                    <a:lnTo>
                      <a:pt x="0" y="0"/>
                    </a:lnTo>
                    <a:lnTo>
                      <a:pt x="269" y="0"/>
                    </a:lnTo>
                    <a:lnTo>
                      <a:pt x="269" y="12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3" name="Freeform 481"/>
              <p:cNvSpPr>
                <a:spLocks/>
              </p:cNvSpPr>
              <p:nvPr/>
            </p:nvSpPr>
            <p:spPr bwMode="auto">
              <a:xfrm>
                <a:off x="-1618140" y="4832808"/>
                <a:ext cx="177600" cy="657321"/>
              </a:xfrm>
              <a:custGeom>
                <a:avLst/>
                <a:gdLst>
                  <a:gd name="T0" fmla="*/ 47 w 87"/>
                  <a:gd name="T1" fmla="*/ 0 h 322"/>
                  <a:gd name="T2" fmla="*/ 0 w 87"/>
                  <a:gd name="T3" fmla="*/ 322 h 322"/>
                  <a:gd name="T4" fmla="*/ 40 w 87"/>
                  <a:gd name="T5" fmla="*/ 322 h 322"/>
                  <a:gd name="T6" fmla="*/ 87 w 87"/>
                  <a:gd name="T7" fmla="*/ 0 h 322"/>
                  <a:gd name="T8" fmla="*/ 47 w 87"/>
                  <a:gd name="T9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22">
                    <a:moveTo>
                      <a:pt x="47" y="0"/>
                    </a:moveTo>
                    <a:lnTo>
                      <a:pt x="0" y="322"/>
                    </a:lnTo>
                    <a:lnTo>
                      <a:pt x="40" y="322"/>
                    </a:lnTo>
                    <a:lnTo>
                      <a:pt x="87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4" name="Freeform 482"/>
              <p:cNvSpPr>
                <a:spLocks/>
              </p:cNvSpPr>
              <p:nvPr/>
            </p:nvSpPr>
            <p:spPr bwMode="auto">
              <a:xfrm>
                <a:off x="-1705917" y="4812395"/>
                <a:ext cx="183723" cy="677735"/>
              </a:xfrm>
              <a:custGeom>
                <a:avLst/>
                <a:gdLst>
                  <a:gd name="T0" fmla="*/ 0 w 90"/>
                  <a:gd name="T1" fmla="*/ 0 h 332"/>
                  <a:gd name="T2" fmla="*/ 3 w 90"/>
                  <a:gd name="T3" fmla="*/ 332 h 332"/>
                  <a:gd name="T4" fmla="*/ 43 w 90"/>
                  <a:gd name="T5" fmla="*/ 332 h 332"/>
                  <a:gd name="T6" fmla="*/ 90 w 90"/>
                  <a:gd name="T7" fmla="*/ 10 h 332"/>
                  <a:gd name="T8" fmla="*/ 0 w 90"/>
                  <a:gd name="T9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332">
                    <a:moveTo>
                      <a:pt x="0" y="0"/>
                    </a:moveTo>
                    <a:lnTo>
                      <a:pt x="3" y="332"/>
                    </a:lnTo>
                    <a:lnTo>
                      <a:pt x="43" y="332"/>
                    </a:lnTo>
                    <a:lnTo>
                      <a:pt x="9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5" name="Freeform 569"/>
              <p:cNvSpPr>
                <a:spLocks/>
              </p:cNvSpPr>
              <p:nvPr/>
            </p:nvSpPr>
            <p:spPr bwMode="auto">
              <a:xfrm>
                <a:off x="-1428291" y="4832808"/>
                <a:ext cx="177600" cy="657321"/>
              </a:xfrm>
              <a:custGeom>
                <a:avLst/>
                <a:gdLst>
                  <a:gd name="T0" fmla="*/ 40 w 87"/>
                  <a:gd name="T1" fmla="*/ 0 h 322"/>
                  <a:gd name="T2" fmla="*/ 87 w 87"/>
                  <a:gd name="T3" fmla="*/ 322 h 322"/>
                  <a:gd name="T4" fmla="*/ 47 w 87"/>
                  <a:gd name="T5" fmla="*/ 322 h 322"/>
                  <a:gd name="T6" fmla="*/ 0 w 87"/>
                  <a:gd name="T7" fmla="*/ 0 h 322"/>
                  <a:gd name="T8" fmla="*/ 40 w 87"/>
                  <a:gd name="T9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22">
                    <a:moveTo>
                      <a:pt x="40" y="0"/>
                    </a:moveTo>
                    <a:lnTo>
                      <a:pt x="87" y="322"/>
                    </a:lnTo>
                    <a:lnTo>
                      <a:pt x="47" y="322"/>
                    </a:lnTo>
                    <a:lnTo>
                      <a:pt x="0" y="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6" name="Freeform 484"/>
              <p:cNvSpPr>
                <a:spLocks/>
              </p:cNvSpPr>
              <p:nvPr/>
            </p:nvSpPr>
            <p:spPr bwMode="auto">
              <a:xfrm>
                <a:off x="-1346636" y="4832808"/>
                <a:ext cx="198013" cy="657321"/>
              </a:xfrm>
              <a:custGeom>
                <a:avLst/>
                <a:gdLst>
                  <a:gd name="T0" fmla="*/ 93 w 97"/>
                  <a:gd name="T1" fmla="*/ 0 h 322"/>
                  <a:gd name="T2" fmla="*/ 97 w 97"/>
                  <a:gd name="T3" fmla="*/ 322 h 322"/>
                  <a:gd name="T4" fmla="*/ 47 w 97"/>
                  <a:gd name="T5" fmla="*/ 322 h 322"/>
                  <a:gd name="T6" fmla="*/ 0 w 97"/>
                  <a:gd name="T7" fmla="*/ 0 h 322"/>
                  <a:gd name="T8" fmla="*/ 93 w 97"/>
                  <a:gd name="T9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7" h="322">
                    <a:moveTo>
                      <a:pt x="93" y="0"/>
                    </a:moveTo>
                    <a:lnTo>
                      <a:pt x="97" y="322"/>
                    </a:lnTo>
                    <a:lnTo>
                      <a:pt x="47" y="322"/>
                    </a:lnTo>
                    <a:lnTo>
                      <a:pt x="0" y="0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7" name="Freeform 485"/>
              <p:cNvSpPr>
                <a:spLocks/>
              </p:cNvSpPr>
              <p:nvPr/>
            </p:nvSpPr>
            <p:spPr bwMode="auto">
              <a:xfrm>
                <a:off x="-1781448" y="5461550"/>
                <a:ext cx="244964" cy="165351"/>
              </a:xfrm>
              <a:custGeom>
                <a:avLst/>
                <a:gdLst>
                  <a:gd name="T0" fmla="*/ 36 w 36"/>
                  <a:gd name="T1" fmla="*/ 12 h 24"/>
                  <a:gd name="T2" fmla="*/ 26 w 36"/>
                  <a:gd name="T3" fmla="*/ 24 h 24"/>
                  <a:gd name="T4" fmla="*/ 11 w 36"/>
                  <a:gd name="T5" fmla="*/ 24 h 24"/>
                  <a:gd name="T6" fmla="*/ 0 w 36"/>
                  <a:gd name="T7" fmla="*/ 12 h 24"/>
                  <a:gd name="T8" fmla="*/ 0 w 36"/>
                  <a:gd name="T9" fmla="*/ 12 h 24"/>
                  <a:gd name="T10" fmla="*/ 11 w 36"/>
                  <a:gd name="T11" fmla="*/ 0 h 24"/>
                  <a:gd name="T12" fmla="*/ 26 w 36"/>
                  <a:gd name="T13" fmla="*/ 0 h 24"/>
                  <a:gd name="T14" fmla="*/ 36 w 36"/>
                  <a:gd name="T1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24">
                    <a:moveTo>
                      <a:pt x="36" y="12"/>
                    </a:moveTo>
                    <a:cubicBezTo>
                      <a:pt x="36" y="19"/>
                      <a:pt x="32" y="24"/>
                      <a:pt x="26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2" y="0"/>
                      <a:pt x="36" y="5"/>
                      <a:pt x="36" y="12"/>
                    </a:cubicBezTo>
                    <a:close/>
                  </a:path>
                </a:pathLst>
              </a:custGeom>
              <a:solidFill>
                <a:srgbClr val="2C29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8" name="Freeform 486"/>
              <p:cNvSpPr>
                <a:spLocks/>
              </p:cNvSpPr>
              <p:nvPr/>
            </p:nvSpPr>
            <p:spPr bwMode="auto">
              <a:xfrm>
                <a:off x="-1346636" y="5461550"/>
                <a:ext cx="244964" cy="165351"/>
              </a:xfrm>
              <a:custGeom>
                <a:avLst/>
                <a:gdLst>
                  <a:gd name="T0" fmla="*/ 36 w 36"/>
                  <a:gd name="T1" fmla="*/ 12 h 24"/>
                  <a:gd name="T2" fmla="*/ 26 w 36"/>
                  <a:gd name="T3" fmla="*/ 24 h 24"/>
                  <a:gd name="T4" fmla="*/ 10 w 36"/>
                  <a:gd name="T5" fmla="*/ 24 h 24"/>
                  <a:gd name="T6" fmla="*/ 0 w 36"/>
                  <a:gd name="T7" fmla="*/ 12 h 24"/>
                  <a:gd name="T8" fmla="*/ 0 w 36"/>
                  <a:gd name="T9" fmla="*/ 12 h 24"/>
                  <a:gd name="T10" fmla="*/ 10 w 36"/>
                  <a:gd name="T11" fmla="*/ 0 h 24"/>
                  <a:gd name="T12" fmla="*/ 26 w 36"/>
                  <a:gd name="T13" fmla="*/ 0 h 24"/>
                  <a:gd name="T14" fmla="*/ 36 w 36"/>
                  <a:gd name="T1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24">
                    <a:moveTo>
                      <a:pt x="36" y="12"/>
                    </a:moveTo>
                    <a:cubicBezTo>
                      <a:pt x="36" y="19"/>
                      <a:pt x="32" y="24"/>
                      <a:pt x="26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4" y="24"/>
                      <a:pt x="0" y="19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32" y="0"/>
                      <a:pt x="36" y="5"/>
                      <a:pt x="36" y="12"/>
                    </a:cubicBezTo>
                    <a:close/>
                  </a:path>
                </a:pathLst>
              </a:custGeom>
              <a:solidFill>
                <a:srgbClr val="2C29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9" name="Freeform 487"/>
              <p:cNvSpPr>
                <a:spLocks/>
              </p:cNvSpPr>
              <p:nvPr/>
            </p:nvSpPr>
            <p:spPr bwMode="auto">
              <a:xfrm>
                <a:off x="-1658966" y="4928752"/>
                <a:ext cx="408274" cy="69407"/>
              </a:xfrm>
              <a:custGeom>
                <a:avLst/>
                <a:gdLst>
                  <a:gd name="T0" fmla="*/ 60 w 60"/>
                  <a:gd name="T1" fmla="*/ 5 h 10"/>
                  <a:gd name="T2" fmla="*/ 54 w 60"/>
                  <a:gd name="T3" fmla="*/ 10 h 10"/>
                  <a:gd name="T4" fmla="*/ 5 w 60"/>
                  <a:gd name="T5" fmla="*/ 10 h 10"/>
                  <a:gd name="T6" fmla="*/ 0 w 60"/>
                  <a:gd name="T7" fmla="*/ 5 h 10"/>
                  <a:gd name="T8" fmla="*/ 0 w 60"/>
                  <a:gd name="T9" fmla="*/ 5 h 10"/>
                  <a:gd name="T10" fmla="*/ 5 w 60"/>
                  <a:gd name="T11" fmla="*/ 0 h 10"/>
                  <a:gd name="T12" fmla="*/ 54 w 60"/>
                  <a:gd name="T13" fmla="*/ 0 h 10"/>
                  <a:gd name="T14" fmla="*/ 60 w 60"/>
                  <a:gd name="T1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10">
                    <a:moveTo>
                      <a:pt x="60" y="5"/>
                    </a:moveTo>
                    <a:cubicBezTo>
                      <a:pt x="60" y="8"/>
                      <a:pt x="57" y="10"/>
                      <a:pt x="5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0" y="8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7" y="0"/>
                      <a:pt x="60" y="2"/>
                      <a:pt x="60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0" name="Freeform 488"/>
              <p:cNvSpPr>
                <a:spLocks/>
              </p:cNvSpPr>
              <p:nvPr/>
            </p:nvSpPr>
            <p:spPr bwMode="auto">
              <a:xfrm>
                <a:off x="-1971296" y="4812395"/>
                <a:ext cx="1032933" cy="151062"/>
              </a:xfrm>
              <a:custGeom>
                <a:avLst/>
                <a:gdLst>
                  <a:gd name="T0" fmla="*/ 152 w 152"/>
                  <a:gd name="T1" fmla="*/ 11 h 22"/>
                  <a:gd name="T2" fmla="*/ 141 w 152"/>
                  <a:gd name="T3" fmla="*/ 22 h 22"/>
                  <a:gd name="T4" fmla="*/ 11 w 152"/>
                  <a:gd name="T5" fmla="*/ 22 h 22"/>
                  <a:gd name="T6" fmla="*/ 0 w 152"/>
                  <a:gd name="T7" fmla="*/ 11 h 22"/>
                  <a:gd name="T8" fmla="*/ 0 w 152"/>
                  <a:gd name="T9" fmla="*/ 11 h 22"/>
                  <a:gd name="T10" fmla="*/ 11 w 152"/>
                  <a:gd name="T11" fmla="*/ 0 h 22"/>
                  <a:gd name="T12" fmla="*/ 141 w 152"/>
                  <a:gd name="T13" fmla="*/ 0 h 22"/>
                  <a:gd name="T14" fmla="*/ 152 w 152"/>
                  <a:gd name="T15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2" h="22">
                    <a:moveTo>
                      <a:pt x="152" y="11"/>
                    </a:moveTo>
                    <a:cubicBezTo>
                      <a:pt x="152" y="17"/>
                      <a:pt x="147" y="22"/>
                      <a:pt x="14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5" y="22"/>
                      <a:pt x="0" y="1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41" y="0"/>
                      <a:pt x="141" y="0"/>
                      <a:pt x="141" y="0"/>
                    </a:cubicBezTo>
                    <a:cubicBezTo>
                      <a:pt x="147" y="0"/>
                      <a:pt x="152" y="5"/>
                      <a:pt x="152" y="11"/>
                    </a:cubicBezTo>
                    <a:close/>
                  </a:path>
                </a:pathLst>
              </a:custGeom>
              <a:solidFill>
                <a:srgbClr val="2C29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1" name="Freeform 489"/>
              <p:cNvSpPr>
                <a:spLocks/>
              </p:cNvSpPr>
              <p:nvPr/>
            </p:nvSpPr>
            <p:spPr bwMode="auto">
              <a:xfrm>
                <a:off x="-1516070" y="4485776"/>
                <a:ext cx="122482" cy="326619"/>
              </a:xfrm>
              <a:custGeom>
                <a:avLst/>
                <a:gdLst>
                  <a:gd name="T0" fmla="*/ 0 w 60"/>
                  <a:gd name="T1" fmla="*/ 0 h 160"/>
                  <a:gd name="T2" fmla="*/ 60 w 60"/>
                  <a:gd name="T3" fmla="*/ 0 h 160"/>
                  <a:gd name="T4" fmla="*/ 60 w 60"/>
                  <a:gd name="T5" fmla="*/ 160 h 160"/>
                  <a:gd name="T6" fmla="*/ 0 w 60"/>
                  <a:gd name="T7" fmla="*/ 160 h 160"/>
                  <a:gd name="T8" fmla="*/ 0 w 60"/>
                  <a:gd name="T9" fmla="*/ 0 h 160"/>
                  <a:gd name="T10" fmla="*/ 0 w 60"/>
                  <a:gd name="T11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60">
                    <a:moveTo>
                      <a:pt x="0" y="0"/>
                    </a:moveTo>
                    <a:lnTo>
                      <a:pt x="60" y="0"/>
                    </a:lnTo>
                    <a:lnTo>
                      <a:pt x="60" y="160"/>
                    </a:lnTo>
                    <a:lnTo>
                      <a:pt x="0" y="1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2" name="Freeform 490"/>
              <p:cNvSpPr>
                <a:spLocks/>
              </p:cNvSpPr>
              <p:nvPr/>
            </p:nvSpPr>
            <p:spPr bwMode="auto">
              <a:xfrm>
                <a:off x="-1536485" y="5114517"/>
                <a:ext cx="163310" cy="314371"/>
              </a:xfrm>
              <a:custGeom>
                <a:avLst/>
                <a:gdLst>
                  <a:gd name="T0" fmla="*/ 80 w 80"/>
                  <a:gd name="T1" fmla="*/ 154 h 154"/>
                  <a:gd name="T2" fmla="*/ 0 w 80"/>
                  <a:gd name="T3" fmla="*/ 154 h 154"/>
                  <a:gd name="T4" fmla="*/ 10 w 80"/>
                  <a:gd name="T5" fmla="*/ 0 h 154"/>
                  <a:gd name="T6" fmla="*/ 70 w 80"/>
                  <a:gd name="T7" fmla="*/ 0 h 154"/>
                  <a:gd name="T8" fmla="*/ 80 w 80"/>
                  <a:gd name="T9" fmla="*/ 154 h 154"/>
                  <a:gd name="T10" fmla="*/ 80 w 80"/>
                  <a:gd name="T11" fmla="*/ 154 h 154"/>
                  <a:gd name="T12" fmla="*/ 80 w 80"/>
                  <a:gd name="T13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154">
                    <a:moveTo>
                      <a:pt x="80" y="154"/>
                    </a:moveTo>
                    <a:lnTo>
                      <a:pt x="0" y="154"/>
                    </a:lnTo>
                    <a:lnTo>
                      <a:pt x="10" y="0"/>
                    </a:lnTo>
                    <a:lnTo>
                      <a:pt x="70" y="0"/>
                    </a:lnTo>
                    <a:lnTo>
                      <a:pt x="80" y="154"/>
                    </a:lnTo>
                    <a:lnTo>
                      <a:pt x="80" y="154"/>
                    </a:lnTo>
                    <a:lnTo>
                      <a:pt x="80" y="1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3" name="Freeform 491"/>
              <p:cNvSpPr>
                <a:spLocks/>
              </p:cNvSpPr>
              <p:nvPr/>
            </p:nvSpPr>
            <p:spPr bwMode="auto">
              <a:xfrm>
                <a:off x="-1501780" y="4983870"/>
                <a:ext cx="87779" cy="130648"/>
              </a:xfrm>
              <a:custGeom>
                <a:avLst/>
                <a:gdLst>
                  <a:gd name="T0" fmla="*/ 43 w 43"/>
                  <a:gd name="T1" fmla="*/ 64 h 64"/>
                  <a:gd name="T2" fmla="*/ 0 w 43"/>
                  <a:gd name="T3" fmla="*/ 64 h 64"/>
                  <a:gd name="T4" fmla="*/ 6 w 43"/>
                  <a:gd name="T5" fmla="*/ 0 h 64"/>
                  <a:gd name="T6" fmla="*/ 40 w 43"/>
                  <a:gd name="T7" fmla="*/ 0 h 64"/>
                  <a:gd name="T8" fmla="*/ 43 w 43"/>
                  <a:gd name="T9" fmla="*/ 64 h 64"/>
                  <a:gd name="T10" fmla="*/ 43 w 43"/>
                  <a:gd name="T11" fmla="*/ 64 h 64"/>
                  <a:gd name="T12" fmla="*/ 43 w 43"/>
                  <a:gd name="T1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64">
                    <a:moveTo>
                      <a:pt x="43" y="64"/>
                    </a:moveTo>
                    <a:lnTo>
                      <a:pt x="0" y="64"/>
                    </a:lnTo>
                    <a:lnTo>
                      <a:pt x="6" y="0"/>
                    </a:lnTo>
                    <a:lnTo>
                      <a:pt x="40" y="0"/>
                    </a:lnTo>
                    <a:lnTo>
                      <a:pt x="43" y="64"/>
                    </a:lnTo>
                    <a:lnTo>
                      <a:pt x="43" y="64"/>
                    </a:lnTo>
                    <a:lnTo>
                      <a:pt x="43" y="6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4" name="Oval 492"/>
              <p:cNvSpPr>
                <a:spLocks noChangeArrowheads="1"/>
              </p:cNvSpPr>
              <p:nvPr/>
            </p:nvSpPr>
            <p:spPr bwMode="auto">
              <a:xfrm>
                <a:off x="-1979461" y="5475839"/>
                <a:ext cx="183723" cy="18576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5" name="Oval 493"/>
              <p:cNvSpPr>
                <a:spLocks noChangeArrowheads="1"/>
              </p:cNvSpPr>
              <p:nvPr/>
            </p:nvSpPr>
            <p:spPr bwMode="auto">
              <a:xfrm>
                <a:off x="-1128211" y="5469715"/>
                <a:ext cx="183723" cy="183723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6" name="Freeform 494"/>
              <p:cNvSpPr>
                <a:spLocks/>
              </p:cNvSpPr>
              <p:nvPr/>
            </p:nvSpPr>
            <p:spPr bwMode="auto">
              <a:xfrm>
                <a:off x="-1807986" y="5004283"/>
                <a:ext cx="244964" cy="75531"/>
              </a:xfrm>
              <a:custGeom>
                <a:avLst/>
                <a:gdLst>
                  <a:gd name="T0" fmla="*/ 36 w 36"/>
                  <a:gd name="T1" fmla="*/ 0 h 11"/>
                  <a:gd name="T2" fmla="*/ 36 w 36"/>
                  <a:gd name="T3" fmla="*/ 3 h 11"/>
                  <a:gd name="T4" fmla="*/ 28 w 36"/>
                  <a:gd name="T5" fmla="*/ 11 h 11"/>
                  <a:gd name="T6" fmla="*/ 0 w 36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1">
                    <a:moveTo>
                      <a:pt x="36" y="0"/>
                    </a:moveTo>
                    <a:cubicBezTo>
                      <a:pt x="36" y="3"/>
                      <a:pt x="36" y="3"/>
                      <a:pt x="36" y="3"/>
                    </a:cubicBezTo>
                    <a:cubicBezTo>
                      <a:pt x="36" y="7"/>
                      <a:pt x="33" y="11"/>
                      <a:pt x="28" y="11"/>
                    </a:cubicBezTo>
                    <a:cubicBezTo>
                      <a:pt x="0" y="11"/>
                      <a:pt x="0" y="11"/>
                      <a:pt x="0" y="11"/>
                    </a:cubicBezTo>
                  </a:path>
                </a:pathLst>
              </a:custGeom>
              <a:noFill/>
              <a:ln w="158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7" name="Freeform 495"/>
              <p:cNvSpPr>
                <a:spLocks/>
              </p:cNvSpPr>
              <p:nvPr/>
            </p:nvSpPr>
            <p:spPr bwMode="auto">
              <a:xfrm>
                <a:off x="-1944758" y="5045111"/>
                <a:ext cx="149021" cy="61241"/>
              </a:xfrm>
              <a:custGeom>
                <a:avLst/>
                <a:gdLst>
                  <a:gd name="T0" fmla="*/ 73 w 73"/>
                  <a:gd name="T1" fmla="*/ 24 h 30"/>
                  <a:gd name="T2" fmla="*/ 0 w 73"/>
                  <a:gd name="T3" fmla="*/ 30 h 30"/>
                  <a:gd name="T4" fmla="*/ 0 w 73"/>
                  <a:gd name="T5" fmla="*/ 0 h 30"/>
                  <a:gd name="T6" fmla="*/ 73 w 73"/>
                  <a:gd name="T7" fmla="*/ 7 h 30"/>
                  <a:gd name="T8" fmla="*/ 73 w 73"/>
                  <a:gd name="T9" fmla="*/ 24 h 30"/>
                  <a:gd name="T10" fmla="*/ 73 w 73"/>
                  <a:gd name="T11" fmla="*/ 24 h 30"/>
                  <a:gd name="T12" fmla="*/ 73 w 73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30">
                    <a:moveTo>
                      <a:pt x="73" y="24"/>
                    </a:moveTo>
                    <a:lnTo>
                      <a:pt x="0" y="30"/>
                    </a:lnTo>
                    <a:lnTo>
                      <a:pt x="0" y="0"/>
                    </a:lnTo>
                    <a:lnTo>
                      <a:pt x="73" y="7"/>
                    </a:lnTo>
                    <a:lnTo>
                      <a:pt x="73" y="24"/>
                    </a:lnTo>
                    <a:lnTo>
                      <a:pt x="73" y="24"/>
                    </a:lnTo>
                    <a:lnTo>
                      <a:pt x="73" y="2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8" name="Freeform 496"/>
              <p:cNvSpPr>
                <a:spLocks/>
              </p:cNvSpPr>
              <p:nvPr/>
            </p:nvSpPr>
            <p:spPr bwMode="auto">
              <a:xfrm>
                <a:off x="-1883517" y="3985639"/>
                <a:ext cx="857375" cy="526673"/>
              </a:xfrm>
              <a:custGeom>
                <a:avLst/>
                <a:gdLst>
                  <a:gd name="T0" fmla="*/ 126 w 126"/>
                  <a:gd name="T1" fmla="*/ 59 h 77"/>
                  <a:gd name="T2" fmla="*/ 107 w 126"/>
                  <a:gd name="T3" fmla="*/ 77 h 77"/>
                  <a:gd name="T4" fmla="*/ 18 w 126"/>
                  <a:gd name="T5" fmla="*/ 77 h 77"/>
                  <a:gd name="T6" fmla="*/ 0 w 126"/>
                  <a:gd name="T7" fmla="*/ 59 h 77"/>
                  <a:gd name="T8" fmla="*/ 0 w 126"/>
                  <a:gd name="T9" fmla="*/ 19 h 77"/>
                  <a:gd name="T10" fmla="*/ 18 w 126"/>
                  <a:gd name="T11" fmla="*/ 0 h 77"/>
                  <a:gd name="T12" fmla="*/ 107 w 126"/>
                  <a:gd name="T13" fmla="*/ 0 h 77"/>
                  <a:gd name="T14" fmla="*/ 126 w 126"/>
                  <a:gd name="T15" fmla="*/ 19 h 77"/>
                  <a:gd name="T16" fmla="*/ 126 w 126"/>
                  <a:gd name="T17" fmla="*/ 59 h 77"/>
                  <a:gd name="T18" fmla="*/ 126 w 126"/>
                  <a:gd name="T19" fmla="*/ 59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6" h="77">
                    <a:moveTo>
                      <a:pt x="126" y="59"/>
                    </a:moveTo>
                    <a:cubicBezTo>
                      <a:pt x="126" y="69"/>
                      <a:pt x="118" y="77"/>
                      <a:pt x="107" y="77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8" y="77"/>
                      <a:pt x="0" y="69"/>
                      <a:pt x="0" y="5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8" y="0"/>
                      <a:pt x="1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8" y="0"/>
                      <a:pt x="126" y="9"/>
                      <a:pt x="126" y="19"/>
                    </a:cubicBezTo>
                    <a:cubicBezTo>
                      <a:pt x="126" y="59"/>
                      <a:pt x="126" y="59"/>
                      <a:pt x="126" y="59"/>
                    </a:cubicBezTo>
                    <a:cubicBezTo>
                      <a:pt x="126" y="59"/>
                      <a:pt x="126" y="59"/>
                      <a:pt x="126" y="59"/>
                    </a:cubicBezTo>
                    <a:close/>
                  </a:path>
                </a:pathLst>
              </a:custGeom>
              <a:solidFill>
                <a:srgbClr val="2C29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9" name="Freeform 497"/>
              <p:cNvSpPr>
                <a:spLocks/>
              </p:cNvSpPr>
              <p:nvPr/>
            </p:nvSpPr>
            <p:spPr bwMode="auto">
              <a:xfrm>
                <a:off x="-1883517" y="5326820"/>
                <a:ext cx="843086" cy="134731"/>
              </a:xfrm>
              <a:custGeom>
                <a:avLst/>
                <a:gdLst>
                  <a:gd name="T0" fmla="*/ 124 w 124"/>
                  <a:gd name="T1" fmla="*/ 20 h 20"/>
                  <a:gd name="T2" fmla="*/ 108 w 124"/>
                  <a:gd name="T3" fmla="*/ 9 h 20"/>
                  <a:gd name="T4" fmla="*/ 62 w 124"/>
                  <a:gd name="T5" fmla="*/ 0 h 20"/>
                  <a:gd name="T6" fmla="*/ 16 w 124"/>
                  <a:gd name="T7" fmla="*/ 9 h 20"/>
                  <a:gd name="T8" fmla="*/ 0 w 124"/>
                  <a:gd name="T9" fmla="*/ 20 h 20"/>
                  <a:gd name="T10" fmla="*/ 124 w 124"/>
                  <a:gd name="T11" fmla="*/ 20 h 20"/>
                  <a:gd name="T12" fmla="*/ 124 w 124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20">
                    <a:moveTo>
                      <a:pt x="124" y="20"/>
                    </a:moveTo>
                    <a:cubicBezTo>
                      <a:pt x="122" y="14"/>
                      <a:pt x="116" y="11"/>
                      <a:pt x="108" y="9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9" y="11"/>
                      <a:pt x="3" y="14"/>
                      <a:pt x="0" y="20"/>
                    </a:cubicBezTo>
                    <a:cubicBezTo>
                      <a:pt x="124" y="20"/>
                      <a:pt x="124" y="20"/>
                      <a:pt x="124" y="20"/>
                    </a:cubicBezTo>
                    <a:cubicBezTo>
                      <a:pt x="124" y="20"/>
                      <a:pt x="124" y="20"/>
                      <a:pt x="124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70" name="Freeform 498"/>
              <p:cNvSpPr>
                <a:spLocks/>
              </p:cNvSpPr>
              <p:nvPr/>
            </p:nvSpPr>
            <p:spPr bwMode="auto">
              <a:xfrm>
                <a:off x="-1883517" y="5461550"/>
                <a:ext cx="87779" cy="104110"/>
              </a:xfrm>
              <a:custGeom>
                <a:avLst/>
                <a:gdLst>
                  <a:gd name="T0" fmla="*/ 0 w 43"/>
                  <a:gd name="T1" fmla="*/ 0 h 51"/>
                  <a:gd name="T2" fmla="*/ 43 w 43"/>
                  <a:gd name="T3" fmla="*/ 0 h 51"/>
                  <a:gd name="T4" fmla="*/ 43 w 43"/>
                  <a:gd name="T5" fmla="*/ 51 h 51"/>
                  <a:gd name="T6" fmla="*/ 0 w 43"/>
                  <a:gd name="T7" fmla="*/ 51 h 51"/>
                  <a:gd name="T8" fmla="*/ 0 w 43"/>
                  <a:gd name="T9" fmla="*/ 0 h 51"/>
                  <a:gd name="T10" fmla="*/ 0 w 43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51">
                    <a:moveTo>
                      <a:pt x="0" y="0"/>
                    </a:moveTo>
                    <a:lnTo>
                      <a:pt x="43" y="0"/>
                    </a:lnTo>
                    <a:lnTo>
                      <a:pt x="43" y="51"/>
                    </a:lnTo>
                    <a:lnTo>
                      <a:pt x="0" y="5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71" name="Freeform 499"/>
              <p:cNvSpPr>
                <a:spLocks/>
              </p:cNvSpPr>
              <p:nvPr/>
            </p:nvSpPr>
            <p:spPr bwMode="auto">
              <a:xfrm>
                <a:off x="-1128211" y="5461550"/>
                <a:ext cx="87779" cy="95945"/>
              </a:xfrm>
              <a:custGeom>
                <a:avLst/>
                <a:gdLst>
                  <a:gd name="T0" fmla="*/ 0 w 43"/>
                  <a:gd name="T1" fmla="*/ 0 h 47"/>
                  <a:gd name="T2" fmla="*/ 43 w 43"/>
                  <a:gd name="T3" fmla="*/ 0 h 47"/>
                  <a:gd name="T4" fmla="*/ 43 w 43"/>
                  <a:gd name="T5" fmla="*/ 47 h 47"/>
                  <a:gd name="T6" fmla="*/ 0 w 43"/>
                  <a:gd name="T7" fmla="*/ 47 h 47"/>
                  <a:gd name="T8" fmla="*/ 0 w 43"/>
                  <a:gd name="T9" fmla="*/ 0 h 47"/>
                  <a:gd name="T10" fmla="*/ 0 w 43"/>
                  <a:gd name="T1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47">
                    <a:moveTo>
                      <a:pt x="0" y="0"/>
                    </a:moveTo>
                    <a:lnTo>
                      <a:pt x="43" y="0"/>
                    </a:lnTo>
                    <a:lnTo>
                      <a:pt x="43" y="47"/>
                    </a:lnTo>
                    <a:lnTo>
                      <a:pt x="0" y="4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72" name="Freeform 500"/>
              <p:cNvSpPr>
                <a:spLocks/>
              </p:cNvSpPr>
              <p:nvPr/>
            </p:nvSpPr>
            <p:spPr bwMode="auto">
              <a:xfrm>
                <a:off x="-1522194" y="5475839"/>
                <a:ext cx="40827" cy="185765"/>
              </a:xfrm>
              <a:custGeom>
                <a:avLst/>
                <a:gdLst>
                  <a:gd name="T0" fmla="*/ 6 w 6"/>
                  <a:gd name="T1" fmla="*/ 25 h 27"/>
                  <a:gd name="T2" fmla="*/ 5 w 6"/>
                  <a:gd name="T3" fmla="*/ 27 h 27"/>
                  <a:gd name="T4" fmla="*/ 1 w 6"/>
                  <a:gd name="T5" fmla="*/ 27 h 27"/>
                  <a:gd name="T6" fmla="*/ 0 w 6"/>
                  <a:gd name="T7" fmla="*/ 25 h 27"/>
                  <a:gd name="T8" fmla="*/ 0 w 6"/>
                  <a:gd name="T9" fmla="*/ 1 h 27"/>
                  <a:gd name="T10" fmla="*/ 1 w 6"/>
                  <a:gd name="T11" fmla="*/ 0 h 27"/>
                  <a:gd name="T12" fmla="*/ 5 w 6"/>
                  <a:gd name="T13" fmla="*/ 0 h 27"/>
                  <a:gd name="T14" fmla="*/ 6 w 6"/>
                  <a:gd name="T15" fmla="*/ 1 h 27"/>
                  <a:gd name="T16" fmla="*/ 6 w 6"/>
                  <a:gd name="T17" fmla="*/ 25 h 27"/>
                  <a:gd name="T18" fmla="*/ 6 w 6"/>
                  <a:gd name="T19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27">
                    <a:moveTo>
                      <a:pt x="6" y="25"/>
                    </a:moveTo>
                    <a:cubicBezTo>
                      <a:pt x="6" y="26"/>
                      <a:pt x="5" y="27"/>
                      <a:pt x="5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7"/>
                      <a:pt x="0" y="26"/>
                      <a:pt x="0" y="2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73" name="Freeform 501"/>
              <p:cNvSpPr>
                <a:spLocks/>
              </p:cNvSpPr>
              <p:nvPr/>
            </p:nvSpPr>
            <p:spPr bwMode="auto">
              <a:xfrm>
                <a:off x="-1428291" y="5475839"/>
                <a:ext cx="40827" cy="185765"/>
              </a:xfrm>
              <a:custGeom>
                <a:avLst/>
                <a:gdLst>
                  <a:gd name="T0" fmla="*/ 6 w 6"/>
                  <a:gd name="T1" fmla="*/ 25 h 27"/>
                  <a:gd name="T2" fmla="*/ 4 w 6"/>
                  <a:gd name="T3" fmla="*/ 27 h 27"/>
                  <a:gd name="T4" fmla="*/ 1 w 6"/>
                  <a:gd name="T5" fmla="*/ 27 h 27"/>
                  <a:gd name="T6" fmla="*/ 0 w 6"/>
                  <a:gd name="T7" fmla="*/ 25 h 27"/>
                  <a:gd name="T8" fmla="*/ 0 w 6"/>
                  <a:gd name="T9" fmla="*/ 1 h 27"/>
                  <a:gd name="T10" fmla="*/ 1 w 6"/>
                  <a:gd name="T11" fmla="*/ 0 h 27"/>
                  <a:gd name="T12" fmla="*/ 4 w 6"/>
                  <a:gd name="T13" fmla="*/ 0 h 27"/>
                  <a:gd name="T14" fmla="*/ 6 w 6"/>
                  <a:gd name="T15" fmla="*/ 1 h 27"/>
                  <a:gd name="T16" fmla="*/ 6 w 6"/>
                  <a:gd name="T17" fmla="*/ 25 h 27"/>
                  <a:gd name="T18" fmla="*/ 6 w 6"/>
                  <a:gd name="T19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27">
                    <a:moveTo>
                      <a:pt x="6" y="25"/>
                    </a:moveTo>
                    <a:cubicBezTo>
                      <a:pt x="6" y="26"/>
                      <a:pt x="5" y="27"/>
                      <a:pt x="4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7"/>
                      <a:pt x="0" y="26"/>
                      <a:pt x="0" y="2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74" name="Freeform 502"/>
              <p:cNvSpPr>
                <a:spLocks/>
              </p:cNvSpPr>
              <p:nvPr/>
            </p:nvSpPr>
            <p:spPr bwMode="auto">
              <a:xfrm>
                <a:off x="-1501780" y="5347233"/>
                <a:ext cx="93903" cy="251089"/>
              </a:xfrm>
              <a:custGeom>
                <a:avLst/>
                <a:gdLst>
                  <a:gd name="T0" fmla="*/ 0 w 46"/>
                  <a:gd name="T1" fmla="*/ 0 h 123"/>
                  <a:gd name="T2" fmla="*/ 46 w 46"/>
                  <a:gd name="T3" fmla="*/ 0 h 123"/>
                  <a:gd name="T4" fmla="*/ 46 w 46"/>
                  <a:gd name="T5" fmla="*/ 123 h 123"/>
                  <a:gd name="T6" fmla="*/ 0 w 46"/>
                  <a:gd name="T7" fmla="*/ 123 h 123"/>
                  <a:gd name="T8" fmla="*/ 0 w 46"/>
                  <a:gd name="T9" fmla="*/ 0 h 123"/>
                  <a:gd name="T10" fmla="*/ 0 w 46"/>
                  <a:gd name="T11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123">
                    <a:moveTo>
                      <a:pt x="0" y="0"/>
                    </a:moveTo>
                    <a:lnTo>
                      <a:pt x="46" y="0"/>
                    </a:lnTo>
                    <a:lnTo>
                      <a:pt x="46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28" name="Freeform 557"/>
              <p:cNvSpPr>
                <a:spLocks/>
              </p:cNvSpPr>
              <p:nvPr/>
            </p:nvSpPr>
            <p:spPr bwMode="auto">
              <a:xfrm>
                <a:off x="-1632428" y="3187465"/>
                <a:ext cx="408274" cy="798176"/>
              </a:xfrm>
              <a:custGeom>
                <a:avLst/>
                <a:gdLst>
                  <a:gd name="T0" fmla="*/ 0 w 60"/>
                  <a:gd name="T1" fmla="*/ 13 h 117"/>
                  <a:gd name="T2" fmla="*/ 7 w 60"/>
                  <a:gd name="T3" fmla="*/ 92 h 117"/>
                  <a:gd name="T4" fmla="*/ 3 w 60"/>
                  <a:gd name="T5" fmla="*/ 113 h 117"/>
                  <a:gd name="T6" fmla="*/ 14 w 60"/>
                  <a:gd name="T7" fmla="*/ 103 h 117"/>
                  <a:gd name="T8" fmla="*/ 20 w 60"/>
                  <a:gd name="T9" fmla="*/ 109 h 117"/>
                  <a:gd name="T10" fmla="*/ 22 w 60"/>
                  <a:gd name="T11" fmla="*/ 92 h 117"/>
                  <a:gd name="T12" fmla="*/ 29 w 60"/>
                  <a:gd name="T13" fmla="*/ 106 h 117"/>
                  <a:gd name="T14" fmla="*/ 30 w 60"/>
                  <a:gd name="T15" fmla="*/ 94 h 117"/>
                  <a:gd name="T16" fmla="*/ 38 w 60"/>
                  <a:gd name="T17" fmla="*/ 107 h 117"/>
                  <a:gd name="T18" fmla="*/ 40 w 60"/>
                  <a:gd name="T19" fmla="*/ 95 h 117"/>
                  <a:gd name="T20" fmla="*/ 49 w 60"/>
                  <a:gd name="T21" fmla="*/ 106 h 117"/>
                  <a:gd name="T22" fmla="*/ 53 w 60"/>
                  <a:gd name="T23" fmla="*/ 91 h 117"/>
                  <a:gd name="T24" fmla="*/ 57 w 60"/>
                  <a:gd name="T25" fmla="*/ 12 h 117"/>
                  <a:gd name="T26" fmla="*/ 0 w 60"/>
                  <a:gd name="T27" fmla="*/ 13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117">
                    <a:moveTo>
                      <a:pt x="0" y="13"/>
                    </a:moveTo>
                    <a:cubicBezTo>
                      <a:pt x="0" y="13"/>
                      <a:pt x="5" y="67"/>
                      <a:pt x="7" y="92"/>
                    </a:cubicBezTo>
                    <a:cubicBezTo>
                      <a:pt x="9" y="117"/>
                      <a:pt x="5" y="113"/>
                      <a:pt x="3" y="113"/>
                    </a:cubicBezTo>
                    <a:cubicBezTo>
                      <a:pt x="3" y="113"/>
                      <a:pt x="13" y="115"/>
                      <a:pt x="14" y="103"/>
                    </a:cubicBezTo>
                    <a:cubicBezTo>
                      <a:pt x="14" y="103"/>
                      <a:pt x="18" y="108"/>
                      <a:pt x="20" y="109"/>
                    </a:cubicBezTo>
                    <a:cubicBezTo>
                      <a:pt x="20" y="109"/>
                      <a:pt x="18" y="92"/>
                      <a:pt x="22" y="92"/>
                    </a:cubicBezTo>
                    <a:cubicBezTo>
                      <a:pt x="22" y="92"/>
                      <a:pt x="21" y="103"/>
                      <a:pt x="29" y="106"/>
                    </a:cubicBezTo>
                    <a:cubicBezTo>
                      <a:pt x="29" y="106"/>
                      <a:pt x="26" y="96"/>
                      <a:pt x="30" y="94"/>
                    </a:cubicBezTo>
                    <a:cubicBezTo>
                      <a:pt x="30" y="94"/>
                      <a:pt x="39" y="101"/>
                      <a:pt x="38" y="107"/>
                    </a:cubicBezTo>
                    <a:cubicBezTo>
                      <a:pt x="38" y="107"/>
                      <a:pt x="42" y="98"/>
                      <a:pt x="40" y="95"/>
                    </a:cubicBezTo>
                    <a:cubicBezTo>
                      <a:pt x="40" y="95"/>
                      <a:pt x="49" y="101"/>
                      <a:pt x="49" y="106"/>
                    </a:cubicBezTo>
                    <a:cubicBezTo>
                      <a:pt x="49" y="106"/>
                      <a:pt x="53" y="96"/>
                      <a:pt x="53" y="91"/>
                    </a:cubicBezTo>
                    <a:cubicBezTo>
                      <a:pt x="52" y="86"/>
                      <a:pt x="60" y="24"/>
                      <a:pt x="57" y="12"/>
                    </a:cubicBezTo>
                    <a:cubicBezTo>
                      <a:pt x="54" y="0"/>
                      <a:pt x="0" y="13"/>
                      <a:pt x="0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01" tIns="45700" rIns="91401" bIns="4570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322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97439" y="684954"/>
              <a:ext cx="2979161" cy="1086615"/>
            </a:xfrm>
            <a:prstGeom prst="rect">
              <a:avLst/>
            </a:prstGeom>
            <a:noFill/>
          </p:spPr>
          <p:txBody>
            <a:bodyPr wrap="square" lIns="182828" tIns="146262" rIns="182828" bIns="146262" rtlCol="0">
              <a:spAutoFit/>
            </a:bodyPr>
            <a:lstStyle/>
            <a:p>
              <a:pPr marL="0" marR="0" lvl="0" indent="0" algn="l" defTabSz="9323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We learn and use technology.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 flipH="1">
              <a:off x="2990776" y="-116114"/>
              <a:ext cx="1102651" cy="7167456"/>
            </a:xfrm>
            <a:prstGeom prst="line">
              <a:avLst/>
            </a:prstGeom>
            <a:ln w="76200">
              <a:solidFill>
                <a:srgbClr val="E0DCD8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4414848" y="685751"/>
            <a:ext cx="8019864" cy="6003463"/>
            <a:chOff x="4414336" y="684954"/>
            <a:chExt cx="8022139" cy="6005166"/>
          </a:xfrm>
        </p:grpSpPr>
        <p:grpSp>
          <p:nvGrpSpPr>
            <p:cNvPr id="52" name="Group 51"/>
            <p:cNvGrpSpPr/>
            <p:nvPr/>
          </p:nvGrpSpPr>
          <p:grpSpPr>
            <a:xfrm>
              <a:off x="4414336" y="684954"/>
              <a:ext cx="8022139" cy="6005166"/>
              <a:chOff x="4414336" y="684954"/>
              <a:chExt cx="8022139" cy="6005166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4414336" y="684954"/>
                <a:ext cx="8022139" cy="6005166"/>
                <a:chOff x="4414336" y="684954"/>
                <a:chExt cx="8022139" cy="6005166"/>
              </a:xfrm>
            </p:grpSpPr>
            <p:grpSp>
              <p:nvGrpSpPr>
                <p:cNvPr id="290" name="Group 289"/>
                <p:cNvGrpSpPr/>
                <p:nvPr/>
              </p:nvGrpSpPr>
              <p:grpSpPr>
                <a:xfrm>
                  <a:off x="8317502" y="3886934"/>
                  <a:ext cx="2617724" cy="2469640"/>
                  <a:chOff x="6764421" y="2416857"/>
                  <a:chExt cx="2617724" cy="2469640"/>
                </a:xfrm>
              </p:grpSpPr>
              <p:grpSp>
                <p:nvGrpSpPr>
                  <p:cNvPr id="291" name="Group 290"/>
                  <p:cNvGrpSpPr/>
                  <p:nvPr/>
                </p:nvGrpSpPr>
                <p:grpSpPr>
                  <a:xfrm>
                    <a:off x="6764421" y="2416857"/>
                    <a:ext cx="2617724" cy="2469640"/>
                    <a:chOff x="7403187" y="2416857"/>
                    <a:chExt cx="2617724" cy="2469640"/>
                  </a:xfrm>
                </p:grpSpPr>
                <p:sp>
                  <p:nvSpPr>
                    <p:cNvPr id="300" name="Freeform 556"/>
                    <p:cNvSpPr>
                      <a:spLocks/>
                    </p:cNvSpPr>
                    <p:nvPr/>
                  </p:nvSpPr>
                  <p:spPr bwMode="auto">
                    <a:xfrm>
                      <a:off x="9359514" y="2767635"/>
                      <a:ext cx="120911" cy="120911"/>
                    </a:xfrm>
                    <a:custGeom>
                      <a:avLst/>
                      <a:gdLst>
                        <a:gd name="T0" fmla="*/ 2 w 19"/>
                        <a:gd name="T1" fmla="*/ 5 h 19"/>
                        <a:gd name="T2" fmla="*/ 14 w 19"/>
                        <a:gd name="T3" fmla="*/ 2 h 19"/>
                        <a:gd name="T4" fmla="*/ 16 w 19"/>
                        <a:gd name="T5" fmla="*/ 14 h 19"/>
                        <a:gd name="T6" fmla="*/ 5 w 19"/>
                        <a:gd name="T7" fmla="*/ 17 h 19"/>
                        <a:gd name="T8" fmla="*/ 2 w 19"/>
                        <a:gd name="T9" fmla="*/ 5 h 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9" h="19">
                          <a:moveTo>
                            <a:pt x="2" y="5"/>
                          </a:moveTo>
                          <a:cubicBezTo>
                            <a:pt x="4" y="1"/>
                            <a:pt x="10" y="0"/>
                            <a:pt x="14" y="2"/>
                          </a:cubicBezTo>
                          <a:cubicBezTo>
                            <a:pt x="18" y="5"/>
                            <a:pt x="19" y="10"/>
                            <a:pt x="16" y="14"/>
                          </a:cubicBezTo>
                          <a:cubicBezTo>
                            <a:pt x="14" y="18"/>
                            <a:pt x="9" y="19"/>
                            <a:pt x="5" y="17"/>
                          </a:cubicBezTo>
                          <a:cubicBezTo>
                            <a:pt x="1" y="15"/>
                            <a:pt x="0" y="9"/>
                            <a:pt x="2" y="5"/>
                          </a:cubicBezTo>
                        </a:path>
                      </a:pathLst>
                    </a:custGeom>
                    <a:solidFill>
                      <a:srgbClr val="0058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1" name="Freeform 565"/>
                    <p:cNvSpPr>
                      <a:spLocks/>
                    </p:cNvSpPr>
                    <p:nvPr/>
                  </p:nvSpPr>
                  <p:spPr bwMode="auto">
                    <a:xfrm>
                      <a:off x="9183405" y="2591526"/>
                      <a:ext cx="126168" cy="126168"/>
                    </a:xfrm>
                    <a:custGeom>
                      <a:avLst/>
                      <a:gdLst>
                        <a:gd name="T0" fmla="*/ 14 w 20"/>
                        <a:gd name="T1" fmla="*/ 17 h 20"/>
                        <a:gd name="T2" fmla="*/ 3 w 20"/>
                        <a:gd name="T3" fmla="*/ 14 h 20"/>
                        <a:gd name="T4" fmla="*/ 6 w 20"/>
                        <a:gd name="T5" fmla="*/ 3 h 20"/>
                        <a:gd name="T6" fmla="*/ 17 w 20"/>
                        <a:gd name="T7" fmla="*/ 6 h 20"/>
                        <a:gd name="T8" fmla="*/ 14 w 20"/>
                        <a:gd name="T9" fmla="*/ 17 h 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0" h="20">
                          <a:moveTo>
                            <a:pt x="14" y="17"/>
                          </a:moveTo>
                          <a:cubicBezTo>
                            <a:pt x="10" y="20"/>
                            <a:pt x="5" y="18"/>
                            <a:pt x="3" y="14"/>
                          </a:cubicBezTo>
                          <a:cubicBezTo>
                            <a:pt x="0" y="10"/>
                            <a:pt x="2" y="5"/>
                            <a:pt x="6" y="3"/>
                          </a:cubicBezTo>
                          <a:cubicBezTo>
                            <a:pt x="10" y="0"/>
                            <a:pt x="15" y="2"/>
                            <a:pt x="17" y="6"/>
                          </a:cubicBezTo>
                          <a:cubicBezTo>
                            <a:pt x="20" y="10"/>
                            <a:pt x="18" y="15"/>
                            <a:pt x="14" y="17"/>
                          </a:cubicBezTo>
                        </a:path>
                      </a:pathLst>
                    </a:custGeom>
                    <a:solidFill>
                      <a:srgbClr val="00585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Freeform 405"/>
                    <p:cNvSpPr>
                      <a:spLocks noEditPoints="1"/>
                    </p:cNvSpPr>
                    <p:nvPr/>
                  </p:nvSpPr>
                  <p:spPr bwMode="auto">
                    <a:xfrm flipH="1">
                      <a:off x="7481083" y="3615614"/>
                      <a:ext cx="467377" cy="1242186"/>
                    </a:xfrm>
                    <a:custGeom>
                      <a:avLst/>
                      <a:gdLst>
                        <a:gd name="T0" fmla="*/ 89 w 96"/>
                        <a:gd name="T1" fmla="*/ 256 h 256"/>
                        <a:gd name="T2" fmla="*/ 84 w 96"/>
                        <a:gd name="T3" fmla="*/ 255 h 256"/>
                        <a:gd name="T4" fmla="*/ 73 w 96"/>
                        <a:gd name="T5" fmla="*/ 243 h 256"/>
                        <a:gd name="T6" fmla="*/ 0 w 96"/>
                        <a:gd name="T7" fmla="*/ 3 h 256"/>
                        <a:gd name="T8" fmla="*/ 1 w 96"/>
                        <a:gd name="T9" fmla="*/ 1 h 256"/>
                        <a:gd name="T10" fmla="*/ 3 w 96"/>
                        <a:gd name="T11" fmla="*/ 0 h 256"/>
                        <a:gd name="T12" fmla="*/ 54 w 96"/>
                        <a:gd name="T13" fmla="*/ 0 h 256"/>
                        <a:gd name="T14" fmla="*/ 56 w 96"/>
                        <a:gd name="T15" fmla="*/ 2 h 256"/>
                        <a:gd name="T16" fmla="*/ 96 w 96"/>
                        <a:gd name="T17" fmla="*/ 253 h 256"/>
                        <a:gd name="T18" fmla="*/ 95 w 96"/>
                        <a:gd name="T19" fmla="*/ 255 h 256"/>
                        <a:gd name="T20" fmla="*/ 89 w 96"/>
                        <a:gd name="T21" fmla="*/ 256 h 256"/>
                        <a:gd name="T22" fmla="*/ 6 w 96"/>
                        <a:gd name="T23" fmla="*/ 4 h 256"/>
                        <a:gd name="T24" fmla="*/ 77 w 96"/>
                        <a:gd name="T25" fmla="*/ 241 h 256"/>
                        <a:gd name="T26" fmla="*/ 86 w 96"/>
                        <a:gd name="T27" fmla="*/ 251 h 256"/>
                        <a:gd name="T28" fmla="*/ 91 w 96"/>
                        <a:gd name="T29" fmla="*/ 251 h 256"/>
                        <a:gd name="T30" fmla="*/ 52 w 96"/>
                        <a:gd name="T31" fmla="*/ 4 h 256"/>
                        <a:gd name="T32" fmla="*/ 6 w 96"/>
                        <a:gd name="T33" fmla="*/ 4 h 2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96" h="256">
                          <a:moveTo>
                            <a:pt x="89" y="256"/>
                          </a:moveTo>
                          <a:cubicBezTo>
                            <a:pt x="88" y="256"/>
                            <a:pt x="86" y="256"/>
                            <a:pt x="84" y="255"/>
                          </a:cubicBezTo>
                          <a:cubicBezTo>
                            <a:pt x="80" y="254"/>
                            <a:pt x="76" y="249"/>
                            <a:pt x="73" y="243"/>
                          </a:cubicBezTo>
                          <a:cubicBezTo>
                            <a:pt x="65" y="226"/>
                            <a:pt x="3" y="12"/>
                            <a:pt x="0" y="3"/>
                          </a:cubicBezTo>
                          <a:cubicBezTo>
                            <a:pt x="0" y="2"/>
                            <a:pt x="0" y="1"/>
                            <a:pt x="1" y="1"/>
                          </a:cubicBezTo>
                          <a:cubicBezTo>
                            <a:pt x="1" y="0"/>
                            <a:pt x="2" y="0"/>
                            <a:pt x="3" y="0"/>
                          </a:cubicBezTo>
                          <a:cubicBezTo>
                            <a:pt x="54" y="0"/>
                            <a:pt x="54" y="0"/>
                            <a:pt x="54" y="0"/>
                          </a:cubicBezTo>
                          <a:cubicBezTo>
                            <a:pt x="55" y="0"/>
                            <a:pt x="56" y="0"/>
                            <a:pt x="56" y="2"/>
                          </a:cubicBezTo>
                          <a:cubicBezTo>
                            <a:pt x="96" y="253"/>
                            <a:pt x="96" y="253"/>
                            <a:pt x="96" y="253"/>
                          </a:cubicBezTo>
                          <a:cubicBezTo>
                            <a:pt x="96" y="254"/>
                            <a:pt x="96" y="255"/>
                            <a:pt x="95" y="255"/>
                          </a:cubicBezTo>
                          <a:cubicBezTo>
                            <a:pt x="95" y="255"/>
                            <a:pt x="93" y="256"/>
                            <a:pt x="89" y="256"/>
                          </a:cubicBezTo>
                          <a:moveTo>
                            <a:pt x="6" y="4"/>
                          </a:moveTo>
                          <a:cubicBezTo>
                            <a:pt x="14" y="31"/>
                            <a:pt x="70" y="226"/>
                            <a:pt x="77" y="241"/>
                          </a:cubicBezTo>
                          <a:cubicBezTo>
                            <a:pt x="79" y="246"/>
                            <a:pt x="82" y="250"/>
                            <a:pt x="86" y="251"/>
                          </a:cubicBezTo>
                          <a:cubicBezTo>
                            <a:pt x="88" y="252"/>
                            <a:pt x="90" y="252"/>
                            <a:pt x="91" y="251"/>
                          </a:cubicBezTo>
                          <a:cubicBezTo>
                            <a:pt x="52" y="4"/>
                            <a:pt x="52" y="4"/>
                            <a:pt x="52" y="4"/>
                          </a:cubicBezTo>
                          <a:lnTo>
                            <a:pt x="6" y="4"/>
                          </a:lnTo>
                          <a:close/>
                        </a:path>
                      </a:pathLst>
                    </a:custGeom>
                    <a:solidFill>
                      <a:srgbClr val="2C292A">
                        <a:lumMod val="75000"/>
                        <a:lumOff val="2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3" name="Freeform 406"/>
                    <p:cNvSpPr>
                      <a:spLocks noEditPoints="1"/>
                    </p:cNvSpPr>
                    <p:nvPr/>
                  </p:nvSpPr>
                  <p:spPr bwMode="auto">
                    <a:xfrm flipH="1">
                      <a:off x="9477687" y="3615614"/>
                      <a:ext cx="465327" cy="1242186"/>
                    </a:xfrm>
                    <a:custGeom>
                      <a:avLst/>
                      <a:gdLst>
                        <a:gd name="T0" fmla="*/ 7 w 96"/>
                        <a:gd name="T1" fmla="*/ 256 h 256"/>
                        <a:gd name="T2" fmla="*/ 1 w 96"/>
                        <a:gd name="T3" fmla="*/ 255 h 256"/>
                        <a:gd name="T4" fmla="*/ 0 w 96"/>
                        <a:gd name="T5" fmla="*/ 253 h 256"/>
                        <a:gd name="T6" fmla="*/ 40 w 96"/>
                        <a:gd name="T7" fmla="*/ 2 h 256"/>
                        <a:gd name="T8" fmla="*/ 43 w 96"/>
                        <a:gd name="T9" fmla="*/ 0 h 256"/>
                        <a:gd name="T10" fmla="*/ 94 w 96"/>
                        <a:gd name="T11" fmla="*/ 0 h 256"/>
                        <a:gd name="T12" fmla="*/ 95 w 96"/>
                        <a:gd name="T13" fmla="*/ 1 h 256"/>
                        <a:gd name="T14" fmla="*/ 96 w 96"/>
                        <a:gd name="T15" fmla="*/ 3 h 256"/>
                        <a:gd name="T16" fmla="*/ 24 w 96"/>
                        <a:gd name="T17" fmla="*/ 243 h 256"/>
                        <a:gd name="T18" fmla="*/ 12 w 96"/>
                        <a:gd name="T19" fmla="*/ 255 h 256"/>
                        <a:gd name="T20" fmla="*/ 7 w 96"/>
                        <a:gd name="T21" fmla="*/ 256 h 256"/>
                        <a:gd name="T22" fmla="*/ 5 w 96"/>
                        <a:gd name="T23" fmla="*/ 251 h 256"/>
                        <a:gd name="T24" fmla="*/ 19 w 96"/>
                        <a:gd name="T25" fmla="*/ 241 h 256"/>
                        <a:gd name="T26" fmla="*/ 90 w 96"/>
                        <a:gd name="T27" fmla="*/ 4 h 256"/>
                        <a:gd name="T28" fmla="*/ 45 w 96"/>
                        <a:gd name="T29" fmla="*/ 4 h 256"/>
                        <a:gd name="T30" fmla="*/ 5 w 96"/>
                        <a:gd name="T31" fmla="*/ 251 h 25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96" h="256">
                          <a:moveTo>
                            <a:pt x="7" y="256"/>
                          </a:moveTo>
                          <a:cubicBezTo>
                            <a:pt x="4" y="256"/>
                            <a:pt x="2" y="255"/>
                            <a:pt x="1" y="255"/>
                          </a:cubicBezTo>
                          <a:cubicBezTo>
                            <a:pt x="0" y="255"/>
                            <a:pt x="0" y="254"/>
                            <a:pt x="0" y="253"/>
                          </a:cubicBezTo>
                          <a:cubicBezTo>
                            <a:pt x="40" y="2"/>
                            <a:pt x="40" y="2"/>
                            <a:pt x="40" y="2"/>
                          </a:cubicBezTo>
                          <a:cubicBezTo>
                            <a:pt x="41" y="0"/>
                            <a:pt x="42" y="0"/>
                            <a:pt x="43" y="0"/>
                          </a:cubicBezTo>
                          <a:cubicBezTo>
                            <a:pt x="94" y="0"/>
                            <a:pt x="94" y="0"/>
                            <a:pt x="94" y="0"/>
                          </a:cubicBezTo>
                          <a:cubicBezTo>
                            <a:pt x="94" y="0"/>
                            <a:pt x="95" y="0"/>
                            <a:pt x="95" y="1"/>
                          </a:cubicBezTo>
                          <a:cubicBezTo>
                            <a:pt x="96" y="1"/>
                            <a:pt x="96" y="2"/>
                            <a:pt x="96" y="3"/>
                          </a:cubicBezTo>
                          <a:cubicBezTo>
                            <a:pt x="93" y="12"/>
                            <a:pt x="31" y="226"/>
                            <a:pt x="24" y="243"/>
                          </a:cubicBezTo>
                          <a:cubicBezTo>
                            <a:pt x="21" y="249"/>
                            <a:pt x="17" y="254"/>
                            <a:pt x="12" y="255"/>
                          </a:cubicBezTo>
                          <a:cubicBezTo>
                            <a:pt x="10" y="256"/>
                            <a:pt x="8" y="256"/>
                            <a:pt x="7" y="256"/>
                          </a:cubicBezTo>
                          <a:moveTo>
                            <a:pt x="5" y="251"/>
                          </a:moveTo>
                          <a:cubicBezTo>
                            <a:pt x="8" y="252"/>
                            <a:pt x="14" y="252"/>
                            <a:pt x="19" y="241"/>
                          </a:cubicBezTo>
                          <a:cubicBezTo>
                            <a:pt x="26" y="226"/>
                            <a:pt x="83" y="31"/>
                            <a:pt x="90" y="4"/>
                          </a:cubicBezTo>
                          <a:cubicBezTo>
                            <a:pt x="45" y="4"/>
                            <a:pt x="45" y="4"/>
                            <a:pt x="45" y="4"/>
                          </a:cubicBezTo>
                          <a:lnTo>
                            <a:pt x="5" y="251"/>
                          </a:lnTo>
                          <a:close/>
                        </a:path>
                      </a:pathLst>
                    </a:custGeom>
                    <a:solidFill>
                      <a:srgbClr val="2C292A">
                        <a:lumMod val="75000"/>
                        <a:lumOff val="2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4" name="Freeform 407"/>
                    <p:cNvSpPr>
                      <a:spLocks/>
                    </p:cNvSpPr>
                    <p:nvPr/>
                  </p:nvSpPr>
                  <p:spPr bwMode="auto">
                    <a:xfrm flipH="1">
                      <a:off x="7403187" y="3615614"/>
                      <a:ext cx="2617724" cy="163984"/>
                    </a:xfrm>
                    <a:custGeom>
                      <a:avLst/>
                      <a:gdLst>
                        <a:gd name="T0" fmla="*/ 270 w 539"/>
                        <a:gd name="T1" fmla="*/ 17 h 34"/>
                        <a:gd name="T2" fmla="*/ 6 w 539"/>
                        <a:gd name="T3" fmla="*/ 0 h 34"/>
                        <a:gd name="T4" fmla="*/ 0 w 539"/>
                        <a:gd name="T5" fmla="*/ 0 h 34"/>
                        <a:gd name="T6" fmla="*/ 0 w 539"/>
                        <a:gd name="T7" fmla="*/ 11 h 34"/>
                        <a:gd name="T8" fmla="*/ 270 w 539"/>
                        <a:gd name="T9" fmla="*/ 34 h 34"/>
                        <a:gd name="T10" fmla="*/ 539 w 539"/>
                        <a:gd name="T11" fmla="*/ 11 h 34"/>
                        <a:gd name="T12" fmla="*/ 539 w 539"/>
                        <a:gd name="T13" fmla="*/ 0 h 34"/>
                        <a:gd name="T14" fmla="*/ 533 w 539"/>
                        <a:gd name="T15" fmla="*/ 0 h 34"/>
                        <a:gd name="T16" fmla="*/ 270 w 539"/>
                        <a:gd name="T17" fmla="*/ 17 h 3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539" h="34">
                          <a:moveTo>
                            <a:pt x="270" y="17"/>
                          </a:moveTo>
                          <a:cubicBezTo>
                            <a:pt x="140" y="17"/>
                            <a:pt x="32" y="10"/>
                            <a:pt x="6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1"/>
                            <a:pt x="0" y="11"/>
                            <a:pt x="0" y="11"/>
                          </a:cubicBezTo>
                          <a:cubicBezTo>
                            <a:pt x="0" y="24"/>
                            <a:pt x="121" y="34"/>
                            <a:pt x="270" y="34"/>
                          </a:cubicBezTo>
                          <a:cubicBezTo>
                            <a:pt x="419" y="34"/>
                            <a:pt x="539" y="24"/>
                            <a:pt x="539" y="11"/>
                          </a:cubicBezTo>
                          <a:cubicBezTo>
                            <a:pt x="539" y="0"/>
                            <a:pt x="539" y="0"/>
                            <a:pt x="539" y="0"/>
                          </a:cubicBezTo>
                          <a:cubicBezTo>
                            <a:pt x="533" y="0"/>
                            <a:pt x="533" y="0"/>
                            <a:pt x="533" y="0"/>
                          </a:cubicBezTo>
                          <a:cubicBezTo>
                            <a:pt x="507" y="10"/>
                            <a:pt x="399" y="17"/>
                            <a:pt x="270" y="17"/>
                          </a:cubicBezTo>
                        </a:path>
                      </a:pathLst>
                    </a:custGeom>
                    <a:solidFill>
                      <a:srgbClr val="2C292A">
                        <a:lumMod val="75000"/>
                        <a:lumOff val="2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5" name="Oval 408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7403187" y="3502874"/>
                      <a:ext cx="2617724" cy="219330"/>
                    </a:xfrm>
                    <a:prstGeom prst="ellipse">
                      <a:avLst/>
                    </a:prstGeom>
                    <a:solidFill>
                      <a:srgbClr val="2C292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6" name="Rectangle 409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8825819" y="3595116"/>
                      <a:ext cx="14349" cy="20498"/>
                    </a:xfrm>
                    <a:prstGeom prst="rect">
                      <a:avLst/>
                    </a:prstGeom>
                    <a:solidFill>
                      <a:srgbClr val="C6C6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Freeform 410"/>
                    <p:cNvSpPr>
                      <a:spLocks/>
                    </p:cNvSpPr>
                    <p:nvPr/>
                  </p:nvSpPr>
                  <p:spPr bwMode="auto">
                    <a:xfrm flipH="1">
                      <a:off x="8825818" y="3615614"/>
                      <a:ext cx="569873" cy="47146"/>
                    </a:xfrm>
                    <a:custGeom>
                      <a:avLst/>
                      <a:gdLst>
                        <a:gd name="T0" fmla="*/ 117 w 117"/>
                        <a:gd name="T1" fmla="*/ 1 h 10"/>
                        <a:gd name="T2" fmla="*/ 116 w 117"/>
                        <a:gd name="T3" fmla="*/ 0 h 10"/>
                        <a:gd name="T4" fmla="*/ 11 w 117"/>
                        <a:gd name="T5" fmla="*/ 0 h 10"/>
                        <a:gd name="T6" fmla="*/ 8 w 117"/>
                        <a:gd name="T7" fmla="*/ 1 h 10"/>
                        <a:gd name="T8" fmla="*/ 0 w 117"/>
                        <a:gd name="T9" fmla="*/ 9 h 10"/>
                        <a:gd name="T10" fmla="*/ 1 w 117"/>
                        <a:gd name="T11" fmla="*/ 10 h 10"/>
                        <a:gd name="T12" fmla="*/ 106 w 117"/>
                        <a:gd name="T13" fmla="*/ 10 h 10"/>
                        <a:gd name="T14" fmla="*/ 109 w 117"/>
                        <a:gd name="T15" fmla="*/ 9 h 10"/>
                        <a:gd name="T16" fmla="*/ 117 w 117"/>
                        <a:gd name="T17" fmla="*/ 1 h 1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17" h="10">
                          <a:moveTo>
                            <a:pt x="117" y="1"/>
                          </a:moveTo>
                          <a:cubicBezTo>
                            <a:pt x="117" y="0"/>
                            <a:pt x="117" y="0"/>
                            <a:pt x="116" y="0"/>
                          </a:cubicBezTo>
                          <a:cubicBezTo>
                            <a:pt x="11" y="0"/>
                            <a:pt x="11" y="0"/>
                            <a:pt x="11" y="0"/>
                          </a:cubicBezTo>
                          <a:cubicBezTo>
                            <a:pt x="10" y="0"/>
                            <a:pt x="9" y="0"/>
                            <a:pt x="8" y="1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10"/>
                            <a:pt x="0" y="10"/>
                            <a:pt x="1" y="10"/>
                          </a:cubicBezTo>
                          <a:cubicBezTo>
                            <a:pt x="106" y="10"/>
                            <a:pt x="106" y="10"/>
                            <a:pt x="106" y="10"/>
                          </a:cubicBezTo>
                          <a:cubicBezTo>
                            <a:pt x="107" y="10"/>
                            <a:pt x="108" y="10"/>
                            <a:pt x="109" y="9"/>
                          </a:cubicBezTo>
                          <a:lnTo>
                            <a:pt x="117" y="1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8" name="Freeform 411"/>
                    <p:cNvSpPr>
                      <a:spLocks/>
                    </p:cNvSpPr>
                    <p:nvPr/>
                  </p:nvSpPr>
                  <p:spPr bwMode="auto">
                    <a:xfrm flipH="1">
                      <a:off x="8825818" y="3595116"/>
                      <a:ext cx="569873" cy="53295"/>
                    </a:xfrm>
                    <a:custGeom>
                      <a:avLst/>
                      <a:gdLst>
                        <a:gd name="T0" fmla="*/ 117 w 117"/>
                        <a:gd name="T1" fmla="*/ 1 h 11"/>
                        <a:gd name="T2" fmla="*/ 116 w 117"/>
                        <a:gd name="T3" fmla="*/ 0 h 11"/>
                        <a:gd name="T4" fmla="*/ 11 w 117"/>
                        <a:gd name="T5" fmla="*/ 0 h 11"/>
                        <a:gd name="T6" fmla="*/ 8 w 117"/>
                        <a:gd name="T7" fmla="*/ 1 h 11"/>
                        <a:gd name="T8" fmla="*/ 0 w 117"/>
                        <a:gd name="T9" fmla="*/ 9 h 11"/>
                        <a:gd name="T10" fmla="*/ 1 w 117"/>
                        <a:gd name="T11" fmla="*/ 11 h 11"/>
                        <a:gd name="T12" fmla="*/ 106 w 117"/>
                        <a:gd name="T13" fmla="*/ 11 h 11"/>
                        <a:gd name="T14" fmla="*/ 109 w 117"/>
                        <a:gd name="T15" fmla="*/ 9 h 11"/>
                        <a:gd name="T16" fmla="*/ 117 w 117"/>
                        <a:gd name="T17" fmla="*/ 1 h 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17" h="11">
                          <a:moveTo>
                            <a:pt x="117" y="1"/>
                          </a:moveTo>
                          <a:cubicBezTo>
                            <a:pt x="117" y="0"/>
                            <a:pt x="117" y="0"/>
                            <a:pt x="116" y="0"/>
                          </a:cubicBezTo>
                          <a:cubicBezTo>
                            <a:pt x="11" y="0"/>
                            <a:pt x="11" y="0"/>
                            <a:pt x="11" y="0"/>
                          </a:cubicBezTo>
                          <a:cubicBezTo>
                            <a:pt x="10" y="0"/>
                            <a:pt x="9" y="0"/>
                            <a:pt x="8" y="1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10"/>
                            <a:pt x="0" y="11"/>
                            <a:pt x="1" y="11"/>
                          </a:cubicBezTo>
                          <a:cubicBezTo>
                            <a:pt x="106" y="11"/>
                            <a:pt x="106" y="11"/>
                            <a:pt x="106" y="11"/>
                          </a:cubicBezTo>
                          <a:cubicBezTo>
                            <a:pt x="107" y="11"/>
                            <a:pt x="108" y="10"/>
                            <a:pt x="109" y="9"/>
                          </a:cubicBezTo>
                          <a:lnTo>
                            <a:pt x="117" y="1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9" name="Rectangle 412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7932062" y="3586917"/>
                      <a:ext cx="485827" cy="82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0" name="Freeform 413"/>
                    <p:cNvSpPr>
                      <a:spLocks/>
                    </p:cNvSpPr>
                    <p:nvPr/>
                  </p:nvSpPr>
                  <p:spPr bwMode="auto">
                    <a:xfrm flipH="1">
                      <a:off x="7917712" y="3547970"/>
                      <a:ext cx="514526" cy="38947"/>
                    </a:xfrm>
                    <a:custGeom>
                      <a:avLst/>
                      <a:gdLst>
                        <a:gd name="T0" fmla="*/ 83 w 106"/>
                        <a:gd name="T1" fmla="*/ 0 h 8"/>
                        <a:gd name="T2" fmla="*/ 91 w 106"/>
                        <a:gd name="T3" fmla="*/ 2 h 8"/>
                        <a:gd name="T4" fmla="*/ 98 w 106"/>
                        <a:gd name="T5" fmla="*/ 5 h 8"/>
                        <a:gd name="T6" fmla="*/ 102 w 106"/>
                        <a:gd name="T7" fmla="*/ 7 h 8"/>
                        <a:gd name="T8" fmla="*/ 100 w 106"/>
                        <a:gd name="T9" fmla="*/ 8 h 8"/>
                        <a:gd name="T10" fmla="*/ 84 w 106"/>
                        <a:gd name="T11" fmla="*/ 8 h 8"/>
                        <a:gd name="T12" fmla="*/ 83 w 106"/>
                        <a:gd name="T13" fmla="*/ 8 h 8"/>
                        <a:gd name="T14" fmla="*/ 6 w 106"/>
                        <a:gd name="T15" fmla="*/ 8 h 8"/>
                        <a:gd name="T16" fmla="*/ 5 w 106"/>
                        <a:gd name="T17" fmla="*/ 6 h 8"/>
                        <a:gd name="T18" fmla="*/ 13 w 106"/>
                        <a:gd name="T19" fmla="*/ 3 h 8"/>
                        <a:gd name="T20" fmla="*/ 26 w 106"/>
                        <a:gd name="T21" fmla="*/ 0 h 8"/>
                        <a:gd name="T22" fmla="*/ 83 w 106"/>
                        <a:gd name="T23" fmla="*/ 0 h 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06" h="8">
                          <a:moveTo>
                            <a:pt x="83" y="0"/>
                          </a:moveTo>
                          <a:cubicBezTo>
                            <a:pt x="83" y="0"/>
                            <a:pt x="87" y="0"/>
                            <a:pt x="91" y="2"/>
                          </a:cubicBezTo>
                          <a:cubicBezTo>
                            <a:pt x="98" y="5"/>
                            <a:pt x="98" y="5"/>
                            <a:pt x="98" y="5"/>
                          </a:cubicBezTo>
                          <a:cubicBezTo>
                            <a:pt x="102" y="7"/>
                            <a:pt x="102" y="7"/>
                            <a:pt x="102" y="7"/>
                          </a:cubicBezTo>
                          <a:cubicBezTo>
                            <a:pt x="102" y="7"/>
                            <a:pt x="106" y="8"/>
                            <a:pt x="100" y="8"/>
                          </a:cubicBezTo>
                          <a:cubicBezTo>
                            <a:pt x="84" y="8"/>
                            <a:pt x="84" y="8"/>
                            <a:pt x="84" y="8"/>
                          </a:cubicBezTo>
                          <a:cubicBezTo>
                            <a:pt x="83" y="8"/>
                            <a:pt x="83" y="8"/>
                            <a:pt x="83" y="8"/>
                          </a:cubicBezTo>
                          <a:cubicBezTo>
                            <a:pt x="6" y="8"/>
                            <a:pt x="6" y="8"/>
                            <a:pt x="6" y="8"/>
                          </a:cubicBezTo>
                          <a:cubicBezTo>
                            <a:pt x="6" y="8"/>
                            <a:pt x="0" y="8"/>
                            <a:pt x="5" y="6"/>
                          </a:cubicBezTo>
                          <a:cubicBezTo>
                            <a:pt x="13" y="3"/>
                            <a:pt x="13" y="3"/>
                            <a:pt x="13" y="3"/>
                          </a:cubicBezTo>
                          <a:cubicBezTo>
                            <a:pt x="13" y="3"/>
                            <a:pt x="19" y="0"/>
                            <a:pt x="26" y="0"/>
                          </a:cubicBezTo>
                          <a:lnTo>
                            <a:pt x="83" y="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1" name="Freeform 430"/>
                    <p:cNvSpPr>
                      <a:spLocks/>
                    </p:cNvSpPr>
                    <p:nvPr/>
                  </p:nvSpPr>
                  <p:spPr bwMode="auto">
                    <a:xfrm flipH="1">
                      <a:off x="9549433" y="2750594"/>
                      <a:ext cx="6150" cy="0"/>
                    </a:xfrm>
                    <a:custGeom>
                      <a:avLst/>
                      <a:gdLst>
                        <a:gd name="T0" fmla="*/ 1 w 1"/>
                        <a:gd name="T1" fmla="*/ 0 w 1"/>
                        <a:gd name="T2" fmla="*/ 1 w 1"/>
                      </a:gdLst>
                      <a:ahLst/>
                      <a:cxnLst>
                        <a:cxn ang="0">
                          <a:pos x="T0" y="0"/>
                        </a:cxn>
                        <a:cxn ang="0">
                          <a:pos x="T1" y="0"/>
                        </a:cxn>
                        <a:cxn ang="0">
                          <a:pos x="T2" y="0"/>
                        </a:cxn>
                      </a:cxnLst>
                      <a:rect l="0" t="0" r="r" b="b"/>
                      <a:pathLst>
                        <a:path w="1">
                          <a:moveTo>
                            <a:pt x="1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1" y="0"/>
                            <a:pt x="1" y="0"/>
                          </a:cubicBezTo>
                        </a:path>
                      </a:pathLst>
                    </a:custGeom>
                    <a:solidFill>
                      <a:srgbClr val="F6CAA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Freeform 445"/>
                    <p:cNvSpPr>
                      <a:spLocks/>
                    </p:cNvSpPr>
                    <p:nvPr/>
                  </p:nvSpPr>
                  <p:spPr bwMode="auto">
                    <a:xfrm flipH="1">
                      <a:off x="8856568" y="3771399"/>
                      <a:ext cx="522724" cy="1037204"/>
                    </a:xfrm>
                    <a:custGeom>
                      <a:avLst/>
                      <a:gdLst>
                        <a:gd name="T0" fmla="*/ 203 w 255"/>
                        <a:gd name="T1" fmla="*/ 120 h 506"/>
                        <a:gd name="T2" fmla="*/ 28 w 255"/>
                        <a:gd name="T3" fmla="*/ 97 h 506"/>
                        <a:gd name="T4" fmla="*/ 42 w 255"/>
                        <a:gd name="T5" fmla="*/ 4 h 506"/>
                        <a:gd name="T6" fmla="*/ 14 w 255"/>
                        <a:gd name="T7" fmla="*/ 0 h 506"/>
                        <a:gd name="T8" fmla="*/ 0 w 255"/>
                        <a:gd name="T9" fmla="*/ 104 h 506"/>
                        <a:gd name="T10" fmla="*/ 170 w 255"/>
                        <a:gd name="T11" fmla="*/ 130 h 506"/>
                        <a:gd name="T12" fmla="*/ 244 w 255"/>
                        <a:gd name="T13" fmla="*/ 506 h 506"/>
                        <a:gd name="T14" fmla="*/ 255 w 255"/>
                        <a:gd name="T15" fmla="*/ 499 h 50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55" h="506">
                          <a:moveTo>
                            <a:pt x="203" y="120"/>
                          </a:moveTo>
                          <a:lnTo>
                            <a:pt x="28" y="97"/>
                          </a:lnTo>
                          <a:lnTo>
                            <a:pt x="42" y="4"/>
                          </a:lnTo>
                          <a:lnTo>
                            <a:pt x="14" y="0"/>
                          </a:lnTo>
                          <a:lnTo>
                            <a:pt x="0" y="104"/>
                          </a:lnTo>
                          <a:lnTo>
                            <a:pt x="170" y="130"/>
                          </a:lnTo>
                          <a:lnTo>
                            <a:pt x="244" y="506"/>
                          </a:lnTo>
                          <a:lnTo>
                            <a:pt x="255" y="499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3" name="Freeform 465"/>
                    <p:cNvSpPr>
                      <a:spLocks/>
                    </p:cNvSpPr>
                    <p:nvPr/>
                  </p:nvSpPr>
                  <p:spPr bwMode="auto">
                    <a:xfrm flipH="1">
                      <a:off x="9268598" y="4109618"/>
                      <a:ext cx="81996" cy="645690"/>
                    </a:xfrm>
                    <a:custGeom>
                      <a:avLst/>
                      <a:gdLst>
                        <a:gd name="T0" fmla="*/ 9 w 17"/>
                        <a:gd name="T1" fmla="*/ 133 h 133"/>
                        <a:gd name="T2" fmla="*/ 0 w 17"/>
                        <a:gd name="T3" fmla="*/ 124 h 133"/>
                        <a:gd name="T4" fmla="*/ 0 w 17"/>
                        <a:gd name="T5" fmla="*/ 8 h 133"/>
                        <a:gd name="T6" fmla="*/ 9 w 17"/>
                        <a:gd name="T7" fmla="*/ 0 h 133"/>
                        <a:gd name="T8" fmla="*/ 17 w 17"/>
                        <a:gd name="T9" fmla="*/ 8 h 133"/>
                        <a:gd name="T10" fmla="*/ 17 w 17"/>
                        <a:gd name="T11" fmla="*/ 124 h 133"/>
                        <a:gd name="T12" fmla="*/ 9 w 17"/>
                        <a:gd name="T13" fmla="*/ 133 h 13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7" h="133">
                          <a:moveTo>
                            <a:pt x="9" y="133"/>
                          </a:moveTo>
                          <a:cubicBezTo>
                            <a:pt x="4" y="133"/>
                            <a:pt x="0" y="129"/>
                            <a:pt x="0" y="124"/>
                          </a:cubicBezTo>
                          <a:cubicBezTo>
                            <a:pt x="0" y="8"/>
                            <a:pt x="0" y="8"/>
                            <a:pt x="0" y="8"/>
                          </a:cubicBezTo>
                          <a:cubicBezTo>
                            <a:pt x="0" y="4"/>
                            <a:pt x="4" y="0"/>
                            <a:pt x="9" y="0"/>
                          </a:cubicBezTo>
                          <a:cubicBezTo>
                            <a:pt x="13" y="0"/>
                            <a:pt x="17" y="4"/>
                            <a:pt x="17" y="8"/>
                          </a:cubicBezTo>
                          <a:cubicBezTo>
                            <a:pt x="17" y="124"/>
                            <a:pt x="17" y="124"/>
                            <a:pt x="17" y="124"/>
                          </a:cubicBezTo>
                          <a:cubicBezTo>
                            <a:pt x="17" y="129"/>
                            <a:pt x="13" y="133"/>
                            <a:pt x="9" y="133"/>
                          </a:cubicBezTo>
                        </a:path>
                      </a:pathLst>
                    </a:custGeom>
                    <a:solidFill>
                      <a:srgbClr val="2C292A">
                        <a:lumMod val="75000"/>
                        <a:lumOff val="2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4" name="Freeform 466"/>
                    <p:cNvSpPr>
                      <a:spLocks/>
                    </p:cNvSpPr>
                    <p:nvPr/>
                  </p:nvSpPr>
                  <p:spPr bwMode="auto">
                    <a:xfrm flipH="1">
                      <a:off x="8924215" y="4027626"/>
                      <a:ext cx="770763" cy="120939"/>
                    </a:xfrm>
                    <a:custGeom>
                      <a:avLst/>
                      <a:gdLst>
                        <a:gd name="T0" fmla="*/ 134 w 159"/>
                        <a:gd name="T1" fmla="*/ 0 h 25"/>
                        <a:gd name="T2" fmla="*/ 86 w 159"/>
                        <a:gd name="T3" fmla="*/ 0 h 25"/>
                        <a:gd name="T4" fmla="*/ 25 w 159"/>
                        <a:gd name="T5" fmla="*/ 0 h 25"/>
                        <a:gd name="T6" fmla="*/ 0 w 159"/>
                        <a:gd name="T7" fmla="*/ 25 h 25"/>
                        <a:gd name="T8" fmla="*/ 159 w 159"/>
                        <a:gd name="T9" fmla="*/ 25 h 25"/>
                        <a:gd name="T10" fmla="*/ 134 w 159"/>
                        <a:gd name="T11" fmla="*/ 0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59" h="25">
                          <a:moveTo>
                            <a:pt x="134" y="0"/>
                          </a:moveTo>
                          <a:cubicBezTo>
                            <a:pt x="86" y="0"/>
                            <a:pt x="86" y="0"/>
                            <a:pt x="86" y="0"/>
                          </a:cubicBezTo>
                          <a:cubicBezTo>
                            <a:pt x="25" y="0"/>
                            <a:pt x="25" y="0"/>
                            <a:pt x="25" y="0"/>
                          </a:cubicBezTo>
                          <a:cubicBezTo>
                            <a:pt x="12" y="0"/>
                            <a:pt x="0" y="12"/>
                            <a:pt x="0" y="25"/>
                          </a:cubicBezTo>
                          <a:cubicBezTo>
                            <a:pt x="159" y="25"/>
                            <a:pt x="159" y="25"/>
                            <a:pt x="159" y="25"/>
                          </a:cubicBezTo>
                          <a:cubicBezTo>
                            <a:pt x="159" y="12"/>
                            <a:pt x="148" y="0"/>
                            <a:pt x="134" y="0"/>
                          </a:cubicBezTo>
                        </a:path>
                      </a:pathLst>
                    </a:custGeom>
                    <a:solidFill>
                      <a:srgbClr val="2C292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5" name="Freeform 467"/>
                    <p:cNvSpPr>
                      <a:spLocks/>
                    </p:cNvSpPr>
                    <p:nvPr/>
                  </p:nvSpPr>
                  <p:spPr bwMode="auto">
                    <a:xfrm flipH="1">
                      <a:off x="8924215" y="4027626"/>
                      <a:ext cx="694916" cy="120939"/>
                    </a:xfrm>
                    <a:custGeom>
                      <a:avLst/>
                      <a:gdLst>
                        <a:gd name="T0" fmla="*/ 54 w 143"/>
                        <a:gd name="T1" fmla="*/ 2 h 25"/>
                        <a:gd name="T2" fmla="*/ 102 w 143"/>
                        <a:gd name="T3" fmla="*/ 2 h 25"/>
                        <a:gd name="T4" fmla="*/ 126 w 143"/>
                        <a:gd name="T5" fmla="*/ 25 h 25"/>
                        <a:gd name="T6" fmla="*/ 143 w 143"/>
                        <a:gd name="T7" fmla="*/ 25 h 25"/>
                        <a:gd name="T8" fmla="*/ 118 w 143"/>
                        <a:gd name="T9" fmla="*/ 0 h 25"/>
                        <a:gd name="T10" fmla="*/ 88 w 143"/>
                        <a:gd name="T11" fmla="*/ 0 h 25"/>
                        <a:gd name="T12" fmla="*/ 9 w 143"/>
                        <a:gd name="T13" fmla="*/ 0 h 25"/>
                        <a:gd name="T14" fmla="*/ 0 w 143"/>
                        <a:gd name="T15" fmla="*/ 2 h 25"/>
                        <a:gd name="T16" fmla="*/ 54 w 143"/>
                        <a:gd name="T17" fmla="*/ 2 h 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43" h="25">
                          <a:moveTo>
                            <a:pt x="54" y="2"/>
                          </a:moveTo>
                          <a:cubicBezTo>
                            <a:pt x="102" y="2"/>
                            <a:pt x="102" y="2"/>
                            <a:pt x="102" y="2"/>
                          </a:cubicBezTo>
                          <a:cubicBezTo>
                            <a:pt x="115" y="2"/>
                            <a:pt x="126" y="12"/>
                            <a:pt x="126" y="25"/>
                          </a:cubicBezTo>
                          <a:cubicBezTo>
                            <a:pt x="143" y="25"/>
                            <a:pt x="143" y="25"/>
                            <a:pt x="143" y="25"/>
                          </a:cubicBezTo>
                          <a:cubicBezTo>
                            <a:pt x="143" y="12"/>
                            <a:pt x="132" y="0"/>
                            <a:pt x="118" y="0"/>
                          </a:cubicBezTo>
                          <a:cubicBezTo>
                            <a:pt x="88" y="0"/>
                            <a:pt x="88" y="0"/>
                            <a:pt x="88" y="0"/>
                          </a:cubicBezTo>
                          <a:cubicBezTo>
                            <a:pt x="9" y="0"/>
                            <a:pt x="9" y="0"/>
                            <a:pt x="9" y="0"/>
                          </a:cubicBezTo>
                          <a:cubicBezTo>
                            <a:pt x="6" y="0"/>
                            <a:pt x="3" y="1"/>
                            <a:pt x="0" y="2"/>
                          </a:cubicBezTo>
                          <a:lnTo>
                            <a:pt x="54" y="2"/>
                          </a:lnTo>
                          <a:close/>
                        </a:path>
                      </a:pathLst>
                    </a:custGeom>
                    <a:solidFill>
                      <a:srgbClr val="2C292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6" name="Freeform 468"/>
                    <p:cNvSpPr>
                      <a:spLocks/>
                    </p:cNvSpPr>
                    <p:nvPr/>
                  </p:nvSpPr>
                  <p:spPr bwMode="auto">
                    <a:xfrm flipH="1">
                      <a:off x="9026709" y="4624120"/>
                      <a:ext cx="567822" cy="194732"/>
                    </a:xfrm>
                    <a:custGeom>
                      <a:avLst/>
                      <a:gdLst>
                        <a:gd name="T0" fmla="*/ 108 w 117"/>
                        <a:gd name="T1" fmla="*/ 39 h 40"/>
                        <a:gd name="T2" fmla="*/ 101 w 117"/>
                        <a:gd name="T3" fmla="*/ 36 h 40"/>
                        <a:gd name="T4" fmla="*/ 59 w 117"/>
                        <a:gd name="T5" fmla="*/ 17 h 40"/>
                        <a:gd name="T6" fmla="*/ 16 w 117"/>
                        <a:gd name="T7" fmla="*/ 36 h 40"/>
                        <a:gd name="T8" fmla="*/ 4 w 117"/>
                        <a:gd name="T9" fmla="*/ 37 h 40"/>
                        <a:gd name="T10" fmla="*/ 3 w 117"/>
                        <a:gd name="T11" fmla="*/ 24 h 40"/>
                        <a:gd name="T12" fmla="*/ 59 w 117"/>
                        <a:gd name="T13" fmla="*/ 0 h 40"/>
                        <a:gd name="T14" fmla="*/ 114 w 117"/>
                        <a:gd name="T15" fmla="*/ 24 h 40"/>
                        <a:gd name="T16" fmla="*/ 113 w 117"/>
                        <a:gd name="T17" fmla="*/ 37 h 40"/>
                        <a:gd name="T18" fmla="*/ 108 w 117"/>
                        <a:gd name="T19" fmla="*/ 39 h 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17" h="40">
                          <a:moveTo>
                            <a:pt x="108" y="39"/>
                          </a:moveTo>
                          <a:cubicBezTo>
                            <a:pt x="105" y="39"/>
                            <a:pt x="103" y="38"/>
                            <a:pt x="101" y="36"/>
                          </a:cubicBezTo>
                          <a:cubicBezTo>
                            <a:pt x="90" y="24"/>
                            <a:pt x="75" y="17"/>
                            <a:pt x="59" y="17"/>
                          </a:cubicBezTo>
                          <a:cubicBezTo>
                            <a:pt x="42" y="17"/>
                            <a:pt x="27" y="24"/>
                            <a:pt x="16" y="36"/>
                          </a:cubicBezTo>
                          <a:cubicBezTo>
                            <a:pt x="13" y="40"/>
                            <a:pt x="7" y="40"/>
                            <a:pt x="4" y="37"/>
                          </a:cubicBezTo>
                          <a:cubicBezTo>
                            <a:pt x="0" y="33"/>
                            <a:pt x="0" y="28"/>
                            <a:pt x="3" y="24"/>
                          </a:cubicBezTo>
                          <a:cubicBezTo>
                            <a:pt x="17" y="9"/>
                            <a:pt x="38" y="0"/>
                            <a:pt x="59" y="0"/>
                          </a:cubicBezTo>
                          <a:cubicBezTo>
                            <a:pt x="80" y="0"/>
                            <a:pt x="100" y="9"/>
                            <a:pt x="114" y="24"/>
                          </a:cubicBezTo>
                          <a:cubicBezTo>
                            <a:pt x="117" y="28"/>
                            <a:pt x="117" y="33"/>
                            <a:pt x="113" y="37"/>
                          </a:cubicBezTo>
                          <a:cubicBezTo>
                            <a:pt x="112" y="38"/>
                            <a:pt x="110" y="39"/>
                            <a:pt x="108" y="39"/>
                          </a:cubicBezTo>
                        </a:path>
                      </a:pathLst>
                    </a:custGeom>
                    <a:solidFill>
                      <a:srgbClr val="2C292A">
                        <a:lumMod val="75000"/>
                        <a:lumOff val="2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7" name="Oval 469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9502286" y="4790155"/>
                      <a:ext cx="92245" cy="96342"/>
                    </a:xfrm>
                    <a:prstGeom prst="ellipse">
                      <a:avLst/>
                    </a:prstGeom>
                    <a:solidFill>
                      <a:srgbClr val="2C292A">
                        <a:lumMod val="75000"/>
                        <a:lumOff val="2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8" name="Oval 470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9026709" y="4790155"/>
                      <a:ext cx="92245" cy="96342"/>
                    </a:xfrm>
                    <a:prstGeom prst="ellipse">
                      <a:avLst/>
                    </a:prstGeom>
                    <a:solidFill>
                      <a:srgbClr val="2C292A">
                        <a:lumMod val="75000"/>
                        <a:lumOff val="2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9" name="Freeform 471"/>
                    <p:cNvSpPr>
                      <a:spLocks/>
                    </p:cNvSpPr>
                    <p:nvPr/>
                  </p:nvSpPr>
                  <p:spPr bwMode="auto">
                    <a:xfrm flipH="1">
                      <a:off x="9311646" y="3402434"/>
                      <a:ext cx="137343" cy="436610"/>
                    </a:xfrm>
                    <a:custGeom>
                      <a:avLst/>
                      <a:gdLst>
                        <a:gd name="T0" fmla="*/ 10 w 28"/>
                        <a:gd name="T1" fmla="*/ 1 h 90"/>
                        <a:gd name="T2" fmla="*/ 0 w 28"/>
                        <a:gd name="T3" fmla="*/ 1 h 90"/>
                        <a:gd name="T4" fmla="*/ 14 w 28"/>
                        <a:gd name="T5" fmla="*/ 21 h 90"/>
                        <a:gd name="T6" fmla="*/ 14 w 28"/>
                        <a:gd name="T7" fmla="*/ 69 h 90"/>
                        <a:gd name="T8" fmla="*/ 0 w 28"/>
                        <a:gd name="T9" fmla="*/ 90 h 90"/>
                        <a:gd name="T10" fmla="*/ 10 w 28"/>
                        <a:gd name="T11" fmla="*/ 90 h 90"/>
                        <a:gd name="T12" fmla="*/ 28 w 28"/>
                        <a:gd name="T13" fmla="*/ 69 h 90"/>
                        <a:gd name="T14" fmla="*/ 28 w 28"/>
                        <a:gd name="T15" fmla="*/ 21 h 90"/>
                        <a:gd name="T16" fmla="*/ 10 w 28"/>
                        <a:gd name="T17" fmla="*/ 1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28" h="90">
                          <a:moveTo>
                            <a:pt x="10" y="1"/>
                          </a:moveTo>
                          <a:cubicBezTo>
                            <a:pt x="10" y="1"/>
                            <a:pt x="4" y="0"/>
                            <a:pt x="0" y="1"/>
                          </a:cubicBezTo>
                          <a:cubicBezTo>
                            <a:pt x="7" y="3"/>
                            <a:pt x="14" y="12"/>
                            <a:pt x="14" y="21"/>
                          </a:cubicBezTo>
                          <a:cubicBezTo>
                            <a:pt x="14" y="69"/>
                            <a:pt x="14" y="69"/>
                            <a:pt x="14" y="69"/>
                          </a:cubicBezTo>
                          <a:cubicBezTo>
                            <a:pt x="14" y="79"/>
                            <a:pt x="8" y="88"/>
                            <a:pt x="0" y="90"/>
                          </a:cubicBezTo>
                          <a:cubicBezTo>
                            <a:pt x="4" y="90"/>
                            <a:pt x="10" y="90"/>
                            <a:pt x="10" y="90"/>
                          </a:cubicBezTo>
                          <a:cubicBezTo>
                            <a:pt x="20" y="90"/>
                            <a:pt x="28" y="80"/>
                            <a:pt x="28" y="69"/>
                          </a:cubicBezTo>
                          <a:cubicBezTo>
                            <a:pt x="28" y="21"/>
                            <a:pt x="28" y="21"/>
                            <a:pt x="28" y="21"/>
                          </a:cubicBezTo>
                          <a:cubicBezTo>
                            <a:pt x="28" y="10"/>
                            <a:pt x="20" y="1"/>
                            <a:pt x="10" y="1"/>
                          </a:cubicBezTo>
                        </a:path>
                      </a:pathLst>
                    </a:custGeom>
                    <a:solidFill>
                      <a:srgbClr val="A8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0" name="Freeform 472"/>
                    <p:cNvSpPr>
                      <a:spLocks/>
                    </p:cNvSpPr>
                    <p:nvPr/>
                  </p:nvSpPr>
                  <p:spPr bwMode="auto">
                    <a:xfrm flipH="1">
                      <a:off x="9360844" y="3406533"/>
                      <a:ext cx="334133" cy="432510"/>
                    </a:xfrm>
                    <a:custGeom>
                      <a:avLst/>
                      <a:gdLst>
                        <a:gd name="T0" fmla="*/ 69 w 69"/>
                        <a:gd name="T1" fmla="*/ 68 h 89"/>
                        <a:gd name="T2" fmla="*/ 50 w 69"/>
                        <a:gd name="T3" fmla="*/ 89 h 89"/>
                        <a:gd name="T4" fmla="*/ 34 w 69"/>
                        <a:gd name="T5" fmla="*/ 88 h 89"/>
                        <a:gd name="T6" fmla="*/ 19 w 69"/>
                        <a:gd name="T7" fmla="*/ 89 h 89"/>
                        <a:gd name="T8" fmla="*/ 0 w 69"/>
                        <a:gd name="T9" fmla="*/ 68 h 89"/>
                        <a:gd name="T10" fmla="*/ 0 w 69"/>
                        <a:gd name="T11" fmla="*/ 20 h 89"/>
                        <a:gd name="T12" fmla="*/ 19 w 69"/>
                        <a:gd name="T13" fmla="*/ 0 h 89"/>
                        <a:gd name="T14" fmla="*/ 34 w 69"/>
                        <a:gd name="T15" fmla="*/ 1 h 89"/>
                        <a:gd name="T16" fmla="*/ 50 w 69"/>
                        <a:gd name="T17" fmla="*/ 0 h 89"/>
                        <a:gd name="T18" fmla="*/ 69 w 69"/>
                        <a:gd name="T19" fmla="*/ 20 h 89"/>
                        <a:gd name="T20" fmla="*/ 69 w 69"/>
                        <a:gd name="T21" fmla="*/ 68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69" h="89">
                          <a:moveTo>
                            <a:pt x="69" y="68"/>
                          </a:moveTo>
                          <a:cubicBezTo>
                            <a:pt x="69" y="79"/>
                            <a:pt x="61" y="89"/>
                            <a:pt x="50" y="89"/>
                          </a:cubicBezTo>
                          <a:cubicBezTo>
                            <a:pt x="50" y="89"/>
                            <a:pt x="40" y="88"/>
                            <a:pt x="34" y="88"/>
                          </a:cubicBezTo>
                          <a:cubicBezTo>
                            <a:pt x="29" y="88"/>
                            <a:pt x="19" y="89"/>
                            <a:pt x="19" y="89"/>
                          </a:cubicBezTo>
                          <a:cubicBezTo>
                            <a:pt x="8" y="89"/>
                            <a:pt x="0" y="79"/>
                            <a:pt x="0" y="68"/>
                          </a:cubicBezTo>
                          <a:cubicBezTo>
                            <a:pt x="0" y="20"/>
                            <a:pt x="0" y="20"/>
                            <a:pt x="0" y="20"/>
                          </a:cubicBezTo>
                          <a:cubicBezTo>
                            <a:pt x="0" y="9"/>
                            <a:pt x="8" y="0"/>
                            <a:pt x="19" y="0"/>
                          </a:cubicBezTo>
                          <a:cubicBezTo>
                            <a:pt x="19" y="0"/>
                            <a:pt x="27" y="1"/>
                            <a:pt x="34" y="1"/>
                          </a:cubicBezTo>
                          <a:cubicBezTo>
                            <a:pt x="42" y="1"/>
                            <a:pt x="50" y="0"/>
                            <a:pt x="50" y="0"/>
                          </a:cubicBezTo>
                          <a:cubicBezTo>
                            <a:pt x="61" y="0"/>
                            <a:pt x="69" y="9"/>
                            <a:pt x="69" y="20"/>
                          </a:cubicBezTo>
                          <a:lnTo>
                            <a:pt x="69" y="68"/>
                          </a:lnTo>
                          <a:close/>
                        </a:path>
                      </a:pathLst>
                    </a:custGeom>
                    <a:solidFill>
                      <a:srgbClr val="2C292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1" name="Freeform 473"/>
                    <p:cNvSpPr>
                      <a:spLocks/>
                    </p:cNvSpPr>
                    <p:nvPr/>
                  </p:nvSpPr>
                  <p:spPr bwMode="auto">
                    <a:xfrm flipH="1">
                      <a:off x="9360842" y="3406533"/>
                      <a:ext cx="116845" cy="432510"/>
                    </a:xfrm>
                    <a:custGeom>
                      <a:avLst/>
                      <a:gdLst>
                        <a:gd name="T0" fmla="*/ 5 w 24"/>
                        <a:gd name="T1" fmla="*/ 0 h 89"/>
                        <a:gd name="T2" fmla="*/ 1 w 24"/>
                        <a:gd name="T3" fmla="*/ 0 h 89"/>
                        <a:gd name="T4" fmla="*/ 16 w 24"/>
                        <a:gd name="T5" fmla="*/ 20 h 89"/>
                        <a:gd name="T6" fmla="*/ 16 w 24"/>
                        <a:gd name="T7" fmla="*/ 68 h 89"/>
                        <a:gd name="T8" fmla="*/ 0 w 24"/>
                        <a:gd name="T9" fmla="*/ 88 h 89"/>
                        <a:gd name="T10" fmla="*/ 5 w 24"/>
                        <a:gd name="T11" fmla="*/ 89 h 89"/>
                        <a:gd name="T12" fmla="*/ 24 w 24"/>
                        <a:gd name="T13" fmla="*/ 68 h 89"/>
                        <a:gd name="T14" fmla="*/ 24 w 24"/>
                        <a:gd name="T15" fmla="*/ 20 h 89"/>
                        <a:gd name="T16" fmla="*/ 5 w 24"/>
                        <a:gd name="T17" fmla="*/ 0 h 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24" h="89">
                          <a:moveTo>
                            <a:pt x="5" y="0"/>
                          </a:moveTo>
                          <a:cubicBezTo>
                            <a:pt x="5" y="0"/>
                            <a:pt x="3" y="0"/>
                            <a:pt x="1" y="0"/>
                          </a:cubicBezTo>
                          <a:cubicBezTo>
                            <a:pt x="9" y="2"/>
                            <a:pt x="16" y="10"/>
                            <a:pt x="16" y="20"/>
                          </a:cubicBezTo>
                          <a:cubicBezTo>
                            <a:pt x="16" y="68"/>
                            <a:pt x="16" y="68"/>
                            <a:pt x="16" y="68"/>
                          </a:cubicBezTo>
                          <a:cubicBezTo>
                            <a:pt x="16" y="78"/>
                            <a:pt x="9" y="87"/>
                            <a:pt x="0" y="88"/>
                          </a:cubicBezTo>
                          <a:cubicBezTo>
                            <a:pt x="3" y="89"/>
                            <a:pt x="5" y="89"/>
                            <a:pt x="5" y="89"/>
                          </a:cubicBezTo>
                          <a:cubicBezTo>
                            <a:pt x="16" y="89"/>
                            <a:pt x="24" y="79"/>
                            <a:pt x="24" y="68"/>
                          </a:cubicBezTo>
                          <a:cubicBezTo>
                            <a:pt x="24" y="20"/>
                            <a:pt x="24" y="20"/>
                            <a:pt x="24" y="20"/>
                          </a:cubicBezTo>
                          <a:cubicBezTo>
                            <a:pt x="24" y="9"/>
                            <a:pt x="16" y="0"/>
                            <a:pt x="5" y="0"/>
                          </a:cubicBezTo>
                        </a:path>
                      </a:pathLst>
                    </a:custGeom>
                    <a:solidFill>
                      <a:srgbClr val="E26C4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2" name="Freeform 474"/>
                    <p:cNvSpPr>
                      <a:spLocks/>
                    </p:cNvSpPr>
                    <p:nvPr/>
                  </p:nvSpPr>
                  <p:spPr bwMode="auto">
                    <a:xfrm flipH="1">
                      <a:off x="9535084" y="3591016"/>
                      <a:ext cx="67647" cy="518602"/>
                    </a:xfrm>
                    <a:custGeom>
                      <a:avLst/>
                      <a:gdLst>
                        <a:gd name="T0" fmla="*/ 7 w 14"/>
                        <a:gd name="T1" fmla="*/ 107 h 107"/>
                        <a:gd name="T2" fmla="*/ 0 w 14"/>
                        <a:gd name="T3" fmla="*/ 100 h 107"/>
                        <a:gd name="T4" fmla="*/ 0 w 14"/>
                        <a:gd name="T5" fmla="*/ 7 h 107"/>
                        <a:gd name="T6" fmla="*/ 7 w 14"/>
                        <a:gd name="T7" fmla="*/ 0 h 107"/>
                        <a:gd name="T8" fmla="*/ 14 w 14"/>
                        <a:gd name="T9" fmla="*/ 7 h 107"/>
                        <a:gd name="T10" fmla="*/ 14 w 14"/>
                        <a:gd name="T11" fmla="*/ 100 h 107"/>
                        <a:gd name="T12" fmla="*/ 7 w 14"/>
                        <a:gd name="T13" fmla="*/ 107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4" h="107">
                          <a:moveTo>
                            <a:pt x="7" y="107"/>
                          </a:moveTo>
                          <a:cubicBezTo>
                            <a:pt x="3" y="107"/>
                            <a:pt x="0" y="104"/>
                            <a:pt x="0" y="100"/>
                          </a:cubicBezTo>
                          <a:cubicBezTo>
                            <a:pt x="0" y="7"/>
                            <a:pt x="0" y="7"/>
                            <a:pt x="0" y="7"/>
                          </a:cubicBezTo>
                          <a:cubicBezTo>
                            <a:pt x="0" y="3"/>
                            <a:pt x="3" y="0"/>
                            <a:pt x="7" y="0"/>
                          </a:cubicBezTo>
                          <a:cubicBezTo>
                            <a:pt x="11" y="0"/>
                            <a:pt x="14" y="3"/>
                            <a:pt x="14" y="7"/>
                          </a:cubicBezTo>
                          <a:cubicBezTo>
                            <a:pt x="14" y="100"/>
                            <a:pt x="14" y="100"/>
                            <a:pt x="14" y="100"/>
                          </a:cubicBezTo>
                          <a:cubicBezTo>
                            <a:pt x="14" y="104"/>
                            <a:pt x="11" y="107"/>
                            <a:pt x="7" y="107"/>
                          </a:cubicBezTo>
                        </a:path>
                      </a:pathLst>
                    </a:custGeom>
                    <a:solidFill>
                      <a:srgbClr val="2C292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3" name="Freeform 368"/>
                    <p:cNvSpPr>
                      <a:spLocks/>
                    </p:cNvSpPr>
                    <p:nvPr/>
                  </p:nvSpPr>
                  <p:spPr bwMode="auto">
                    <a:xfrm rot="10044991" flipH="1" flipV="1">
                      <a:off x="8562139" y="3655491"/>
                      <a:ext cx="206591" cy="200135"/>
                    </a:xfrm>
                    <a:custGeom>
                      <a:avLst/>
                      <a:gdLst>
                        <a:gd name="T0" fmla="*/ 1 w 45"/>
                        <a:gd name="T1" fmla="*/ 29 h 44"/>
                        <a:gd name="T2" fmla="*/ 2 w 45"/>
                        <a:gd name="T3" fmla="*/ 25 h 44"/>
                        <a:gd name="T4" fmla="*/ 1 w 45"/>
                        <a:gd name="T5" fmla="*/ 23 h 44"/>
                        <a:gd name="T6" fmla="*/ 4 w 45"/>
                        <a:gd name="T7" fmla="*/ 18 h 44"/>
                        <a:gd name="T8" fmla="*/ 10 w 45"/>
                        <a:gd name="T9" fmla="*/ 16 h 44"/>
                        <a:gd name="T10" fmla="*/ 19 w 45"/>
                        <a:gd name="T11" fmla="*/ 11 h 44"/>
                        <a:gd name="T12" fmla="*/ 9 w 45"/>
                        <a:gd name="T13" fmla="*/ 9 h 44"/>
                        <a:gd name="T14" fmla="*/ 6 w 45"/>
                        <a:gd name="T15" fmla="*/ 0 h 44"/>
                        <a:gd name="T16" fmla="*/ 31 w 45"/>
                        <a:gd name="T17" fmla="*/ 4 h 44"/>
                        <a:gd name="T18" fmla="*/ 41 w 45"/>
                        <a:gd name="T19" fmla="*/ 17 h 44"/>
                        <a:gd name="T20" fmla="*/ 41 w 45"/>
                        <a:gd name="T21" fmla="*/ 17 h 44"/>
                        <a:gd name="T22" fmla="*/ 45 w 45"/>
                        <a:gd name="T23" fmla="*/ 29 h 44"/>
                        <a:gd name="T24" fmla="*/ 26 w 45"/>
                        <a:gd name="T25" fmla="*/ 40 h 44"/>
                        <a:gd name="T26" fmla="*/ 17 w 45"/>
                        <a:gd name="T27" fmla="*/ 43 h 44"/>
                        <a:gd name="T28" fmla="*/ 12 w 45"/>
                        <a:gd name="T29" fmla="*/ 40 h 44"/>
                        <a:gd name="T30" fmla="*/ 12 w 45"/>
                        <a:gd name="T31" fmla="*/ 38 h 44"/>
                        <a:gd name="T32" fmla="*/ 7 w 45"/>
                        <a:gd name="T33" fmla="*/ 35 h 44"/>
                        <a:gd name="T34" fmla="*/ 7 w 45"/>
                        <a:gd name="T35" fmla="*/ 32 h 44"/>
                        <a:gd name="T36" fmla="*/ 7 w 45"/>
                        <a:gd name="T37" fmla="*/ 32 h 44"/>
                        <a:gd name="T38" fmla="*/ 1 w 45"/>
                        <a:gd name="T39" fmla="*/ 29 h 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45" h="44">
                          <a:moveTo>
                            <a:pt x="1" y="29"/>
                          </a:moveTo>
                          <a:cubicBezTo>
                            <a:pt x="1" y="28"/>
                            <a:pt x="1" y="26"/>
                            <a:pt x="2" y="25"/>
                          </a:cubicBezTo>
                          <a:cubicBezTo>
                            <a:pt x="2" y="25"/>
                            <a:pt x="1" y="24"/>
                            <a:pt x="1" y="23"/>
                          </a:cubicBezTo>
                          <a:cubicBezTo>
                            <a:pt x="0" y="21"/>
                            <a:pt x="1" y="18"/>
                            <a:pt x="4" y="18"/>
                          </a:cubicBezTo>
                          <a:cubicBezTo>
                            <a:pt x="10" y="16"/>
                            <a:pt x="10" y="16"/>
                            <a:pt x="10" y="16"/>
                          </a:cubicBezTo>
                          <a:cubicBezTo>
                            <a:pt x="19" y="11"/>
                            <a:pt x="19" y="11"/>
                            <a:pt x="19" y="11"/>
                          </a:cubicBezTo>
                          <a:cubicBezTo>
                            <a:pt x="9" y="9"/>
                            <a:pt x="9" y="9"/>
                            <a:pt x="9" y="9"/>
                          </a:cubicBezTo>
                          <a:cubicBezTo>
                            <a:pt x="9" y="9"/>
                            <a:pt x="2" y="4"/>
                            <a:pt x="6" y="0"/>
                          </a:cubicBezTo>
                          <a:cubicBezTo>
                            <a:pt x="25" y="5"/>
                            <a:pt x="25" y="2"/>
                            <a:pt x="31" y="4"/>
                          </a:cubicBezTo>
                          <a:cubicBezTo>
                            <a:pt x="37" y="7"/>
                            <a:pt x="40" y="13"/>
                            <a:pt x="41" y="17"/>
                          </a:cubicBezTo>
                          <a:cubicBezTo>
                            <a:pt x="41" y="17"/>
                            <a:pt x="41" y="17"/>
                            <a:pt x="41" y="17"/>
                          </a:cubicBezTo>
                          <a:cubicBezTo>
                            <a:pt x="45" y="29"/>
                            <a:pt x="45" y="29"/>
                            <a:pt x="45" y="29"/>
                          </a:cubicBezTo>
                          <a:cubicBezTo>
                            <a:pt x="26" y="40"/>
                            <a:pt x="26" y="40"/>
                            <a:pt x="26" y="40"/>
                          </a:cubicBezTo>
                          <a:cubicBezTo>
                            <a:pt x="17" y="43"/>
                            <a:pt x="17" y="43"/>
                            <a:pt x="17" y="43"/>
                          </a:cubicBezTo>
                          <a:cubicBezTo>
                            <a:pt x="15" y="44"/>
                            <a:pt x="12" y="42"/>
                            <a:pt x="12" y="40"/>
                          </a:cubicBezTo>
                          <a:cubicBezTo>
                            <a:pt x="11" y="39"/>
                            <a:pt x="11" y="39"/>
                            <a:pt x="12" y="38"/>
                          </a:cubicBezTo>
                          <a:cubicBezTo>
                            <a:pt x="9" y="38"/>
                            <a:pt x="7" y="37"/>
                            <a:pt x="7" y="35"/>
                          </a:cubicBezTo>
                          <a:cubicBezTo>
                            <a:pt x="6" y="34"/>
                            <a:pt x="6" y="33"/>
                            <a:pt x="7" y="32"/>
                          </a:cubicBezTo>
                          <a:cubicBezTo>
                            <a:pt x="7" y="32"/>
                            <a:pt x="7" y="32"/>
                            <a:pt x="7" y="32"/>
                          </a:cubicBezTo>
                          <a:cubicBezTo>
                            <a:pt x="4" y="33"/>
                            <a:pt x="2" y="32"/>
                            <a:pt x="1" y="29"/>
                          </a:cubicBezTo>
                        </a:path>
                      </a:pathLst>
                    </a:custGeom>
                    <a:solidFill>
                      <a:srgbClr val="F7CBA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24" name="Group 323"/>
                    <p:cNvGrpSpPr/>
                    <p:nvPr/>
                  </p:nvGrpSpPr>
                  <p:grpSpPr>
                    <a:xfrm>
                      <a:off x="8173453" y="2731880"/>
                      <a:ext cx="1404088" cy="2132598"/>
                      <a:chOff x="5943256" y="3465930"/>
                      <a:chExt cx="1593134" cy="2419731"/>
                    </a:xfrm>
                  </p:grpSpPr>
                  <p:sp>
                    <p:nvSpPr>
                      <p:cNvPr id="347" name="Freeform 37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446203" y="3938498"/>
                        <a:ext cx="646245" cy="300645"/>
                      </a:xfrm>
                      <a:custGeom>
                        <a:avLst/>
                        <a:gdLst>
                          <a:gd name="T0" fmla="*/ 0 w 230"/>
                          <a:gd name="T1" fmla="*/ 0 h 107"/>
                          <a:gd name="T2" fmla="*/ 0 w 230"/>
                          <a:gd name="T3" fmla="*/ 0 h 107"/>
                          <a:gd name="T4" fmla="*/ 114 w 230"/>
                          <a:gd name="T5" fmla="*/ 92 h 107"/>
                          <a:gd name="T6" fmla="*/ 230 w 230"/>
                          <a:gd name="T7" fmla="*/ 107 h 107"/>
                          <a:gd name="T8" fmla="*/ 114 w 230"/>
                          <a:gd name="T9" fmla="*/ 92 h 107"/>
                          <a:gd name="T10" fmla="*/ 0 w 230"/>
                          <a:gd name="T11" fmla="*/ 0 h 10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230" h="107"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  <a:lnTo>
                              <a:pt x="114" y="92"/>
                            </a:lnTo>
                            <a:lnTo>
                              <a:pt x="230" y="107"/>
                            </a:lnTo>
                            <a:lnTo>
                              <a:pt x="114" y="9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E06234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8" name="Freeform 37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446203" y="3938498"/>
                        <a:ext cx="646245" cy="300645"/>
                      </a:xfrm>
                      <a:custGeom>
                        <a:avLst/>
                        <a:gdLst>
                          <a:gd name="T0" fmla="*/ 0 w 230"/>
                          <a:gd name="T1" fmla="*/ 0 h 107"/>
                          <a:gd name="T2" fmla="*/ 0 w 230"/>
                          <a:gd name="T3" fmla="*/ 0 h 107"/>
                          <a:gd name="T4" fmla="*/ 114 w 230"/>
                          <a:gd name="T5" fmla="*/ 92 h 107"/>
                          <a:gd name="T6" fmla="*/ 230 w 230"/>
                          <a:gd name="T7" fmla="*/ 107 h 107"/>
                          <a:gd name="T8" fmla="*/ 114 w 230"/>
                          <a:gd name="T9" fmla="*/ 92 h 107"/>
                          <a:gd name="T10" fmla="*/ 0 w 230"/>
                          <a:gd name="T11" fmla="*/ 0 h 10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230" h="107"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  <a:lnTo>
                              <a:pt x="114" y="92"/>
                            </a:lnTo>
                            <a:lnTo>
                              <a:pt x="230" y="107"/>
                            </a:lnTo>
                            <a:lnTo>
                              <a:pt x="114" y="92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349" name="Group 348"/>
                      <p:cNvGrpSpPr/>
                      <p:nvPr/>
                    </p:nvGrpSpPr>
                    <p:grpSpPr>
                      <a:xfrm rot="20131324">
                        <a:off x="6472051" y="4082085"/>
                        <a:ext cx="744587" cy="466420"/>
                        <a:chOff x="6443963" y="3943416"/>
                        <a:chExt cx="744587" cy="466420"/>
                      </a:xfrm>
                    </p:grpSpPr>
                    <p:sp>
                      <p:nvSpPr>
                        <p:cNvPr id="364" name="Freeform 374"/>
                        <p:cNvSpPr>
                          <a:spLocks/>
                        </p:cNvSpPr>
                        <p:nvPr/>
                      </p:nvSpPr>
                      <p:spPr bwMode="auto">
                        <a:xfrm flipH="1">
                          <a:off x="6443963" y="3943416"/>
                          <a:ext cx="744587" cy="466420"/>
                        </a:xfrm>
                        <a:custGeom>
                          <a:avLst/>
                          <a:gdLst>
                            <a:gd name="T0" fmla="*/ 0 w 112"/>
                            <a:gd name="T1" fmla="*/ 35 h 70"/>
                            <a:gd name="T2" fmla="*/ 15 w 112"/>
                            <a:gd name="T3" fmla="*/ 0 h 70"/>
                            <a:gd name="T4" fmla="*/ 63 w 112"/>
                            <a:gd name="T5" fmla="*/ 39 h 70"/>
                            <a:gd name="T6" fmla="*/ 112 w 112"/>
                            <a:gd name="T7" fmla="*/ 45 h 70"/>
                            <a:gd name="T8" fmla="*/ 109 w 112"/>
                            <a:gd name="T9" fmla="*/ 70 h 70"/>
                            <a:gd name="T10" fmla="*/ 56 w 112"/>
                            <a:gd name="T11" fmla="*/ 64 h 70"/>
                            <a:gd name="T12" fmla="*/ 0 w 112"/>
                            <a:gd name="T13" fmla="*/ 35 h 7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</a:cxnLst>
                          <a:rect l="0" t="0" r="r" b="b"/>
                          <a:pathLst>
                            <a:path w="112" h="70">
                              <a:moveTo>
                                <a:pt x="0" y="35"/>
                              </a:moveTo>
                              <a:cubicBezTo>
                                <a:pt x="15" y="0"/>
                                <a:pt x="15" y="0"/>
                                <a:pt x="15" y="0"/>
                              </a:cubicBezTo>
                              <a:cubicBezTo>
                                <a:pt x="63" y="39"/>
                                <a:pt x="63" y="39"/>
                                <a:pt x="63" y="39"/>
                              </a:cubicBezTo>
                              <a:cubicBezTo>
                                <a:pt x="112" y="45"/>
                                <a:pt x="112" y="45"/>
                                <a:pt x="112" y="45"/>
                              </a:cubicBezTo>
                              <a:cubicBezTo>
                                <a:pt x="109" y="70"/>
                                <a:pt x="109" y="70"/>
                                <a:pt x="109" y="70"/>
                              </a:cubicBezTo>
                              <a:cubicBezTo>
                                <a:pt x="56" y="64"/>
                                <a:pt x="56" y="64"/>
                                <a:pt x="56" y="64"/>
                              </a:cubicBezTo>
                              <a:cubicBezTo>
                                <a:pt x="53" y="64"/>
                                <a:pt x="0" y="35"/>
                                <a:pt x="0" y="35"/>
                              </a:cubicBezTo>
                            </a:path>
                          </a:pathLst>
                        </a:custGeom>
                        <a:solidFill>
                          <a:srgbClr val="776B5D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89616" tIns="44809" rIns="89616" bIns="44809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04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763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egoe U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65" name="Freeform 377"/>
                        <p:cNvSpPr>
                          <a:spLocks/>
                        </p:cNvSpPr>
                        <p:nvPr/>
                      </p:nvSpPr>
                      <p:spPr bwMode="auto">
                        <a:xfrm flipH="1">
                          <a:off x="6443967" y="3943418"/>
                          <a:ext cx="651865" cy="331552"/>
                        </a:xfrm>
                        <a:custGeom>
                          <a:avLst/>
                          <a:gdLst>
                            <a:gd name="T0" fmla="*/ 2 w 232"/>
                            <a:gd name="T1" fmla="*/ 0 h 118"/>
                            <a:gd name="T2" fmla="*/ 2 w 232"/>
                            <a:gd name="T3" fmla="*/ 0 h 118"/>
                            <a:gd name="T4" fmla="*/ 0 w 232"/>
                            <a:gd name="T5" fmla="*/ 29 h 118"/>
                            <a:gd name="T6" fmla="*/ 113 w 232"/>
                            <a:gd name="T7" fmla="*/ 104 h 118"/>
                            <a:gd name="T8" fmla="*/ 232 w 232"/>
                            <a:gd name="T9" fmla="*/ 118 h 118"/>
                            <a:gd name="T10" fmla="*/ 232 w 232"/>
                            <a:gd name="T11" fmla="*/ 107 h 118"/>
                            <a:gd name="T12" fmla="*/ 116 w 232"/>
                            <a:gd name="T13" fmla="*/ 92 h 118"/>
                            <a:gd name="T14" fmla="*/ 2 w 232"/>
                            <a:gd name="T15" fmla="*/ 0 h 11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</a:cxnLst>
                          <a:rect l="0" t="0" r="r" b="b"/>
                          <a:pathLst>
                            <a:path w="232" h="118">
                              <a:moveTo>
                                <a:pt x="2" y="0"/>
                              </a:moveTo>
                              <a:lnTo>
                                <a:pt x="2" y="0"/>
                              </a:lnTo>
                              <a:lnTo>
                                <a:pt x="0" y="29"/>
                              </a:lnTo>
                              <a:lnTo>
                                <a:pt x="113" y="104"/>
                              </a:lnTo>
                              <a:lnTo>
                                <a:pt x="232" y="118"/>
                              </a:lnTo>
                              <a:lnTo>
                                <a:pt x="232" y="107"/>
                              </a:lnTo>
                              <a:lnTo>
                                <a:pt x="116" y="92"/>
                              </a:lnTo>
                              <a:lnTo>
                                <a:pt x="2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928474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89616" tIns="44809" rIns="89616" bIns="44809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04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763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egoe U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350" name="Freeform 37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446204" y="3938498"/>
                        <a:ext cx="651864" cy="331552"/>
                      </a:xfrm>
                      <a:custGeom>
                        <a:avLst/>
                        <a:gdLst>
                          <a:gd name="T0" fmla="*/ 2 w 232"/>
                          <a:gd name="T1" fmla="*/ 0 h 118"/>
                          <a:gd name="T2" fmla="*/ 2 w 232"/>
                          <a:gd name="T3" fmla="*/ 0 h 118"/>
                          <a:gd name="T4" fmla="*/ 0 w 232"/>
                          <a:gd name="T5" fmla="*/ 29 h 118"/>
                          <a:gd name="T6" fmla="*/ 113 w 232"/>
                          <a:gd name="T7" fmla="*/ 104 h 118"/>
                          <a:gd name="T8" fmla="*/ 232 w 232"/>
                          <a:gd name="T9" fmla="*/ 118 h 118"/>
                          <a:gd name="T10" fmla="*/ 232 w 232"/>
                          <a:gd name="T11" fmla="*/ 107 h 118"/>
                          <a:gd name="T12" fmla="*/ 116 w 232"/>
                          <a:gd name="T13" fmla="*/ 92 h 118"/>
                          <a:gd name="T14" fmla="*/ 2 w 232"/>
                          <a:gd name="T15" fmla="*/ 0 h 11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232" h="118">
                            <a:moveTo>
                              <a:pt x="2" y="0"/>
                            </a:moveTo>
                            <a:lnTo>
                              <a:pt x="2" y="0"/>
                            </a:lnTo>
                            <a:lnTo>
                              <a:pt x="0" y="29"/>
                            </a:lnTo>
                            <a:lnTo>
                              <a:pt x="113" y="104"/>
                            </a:lnTo>
                            <a:lnTo>
                              <a:pt x="232" y="118"/>
                            </a:lnTo>
                            <a:lnTo>
                              <a:pt x="232" y="107"/>
                            </a:lnTo>
                            <a:lnTo>
                              <a:pt x="116" y="92"/>
                            </a:lnTo>
                            <a:lnTo>
                              <a:pt x="2" y="0"/>
                            </a:lnTo>
                          </a:path>
                        </a:pathLst>
                      </a:cu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1" name="Freeform 38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878907" y="3918829"/>
                        <a:ext cx="651864" cy="871026"/>
                      </a:xfrm>
                      <a:custGeom>
                        <a:avLst/>
                        <a:gdLst>
                          <a:gd name="T0" fmla="*/ 54 w 98"/>
                          <a:gd name="T1" fmla="*/ 1 h 131"/>
                          <a:gd name="T2" fmla="*/ 51 w 98"/>
                          <a:gd name="T3" fmla="*/ 0 h 131"/>
                          <a:gd name="T4" fmla="*/ 45 w 98"/>
                          <a:gd name="T5" fmla="*/ 1 h 131"/>
                          <a:gd name="T6" fmla="*/ 2 w 98"/>
                          <a:gd name="T7" fmla="*/ 45 h 131"/>
                          <a:gd name="T8" fmla="*/ 2 w 98"/>
                          <a:gd name="T9" fmla="*/ 131 h 131"/>
                          <a:gd name="T10" fmla="*/ 98 w 98"/>
                          <a:gd name="T11" fmla="*/ 131 h 131"/>
                          <a:gd name="T12" fmla="*/ 98 w 98"/>
                          <a:gd name="T13" fmla="*/ 38 h 131"/>
                          <a:gd name="T14" fmla="*/ 54 w 98"/>
                          <a:gd name="T15" fmla="*/ 1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98" h="131">
                            <a:moveTo>
                              <a:pt x="54" y="1"/>
                            </a:moveTo>
                            <a:cubicBezTo>
                              <a:pt x="54" y="1"/>
                              <a:pt x="51" y="0"/>
                              <a:pt x="51" y="0"/>
                            </a:cubicBezTo>
                            <a:cubicBezTo>
                              <a:pt x="48" y="0"/>
                              <a:pt x="45" y="1"/>
                              <a:pt x="45" y="1"/>
                            </a:cubicBezTo>
                            <a:cubicBezTo>
                              <a:pt x="0" y="3"/>
                              <a:pt x="2" y="45"/>
                              <a:pt x="2" y="45"/>
                            </a:cubicBezTo>
                            <a:cubicBezTo>
                              <a:pt x="2" y="131"/>
                              <a:pt x="2" y="131"/>
                              <a:pt x="2" y="131"/>
                            </a:cubicBezTo>
                            <a:cubicBezTo>
                              <a:pt x="98" y="131"/>
                              <a:pt x="98" y="131"/>
                              <a:pt x="98" y="131"/>
                            </a:cubicBezTo>
                            <a:cubicBezTo>
                              <a:pt x="98" y="38"/>
                              <a:pt x="98" y="38"/>
                              <a:pt x="98" y="38"/>
                            </a:cubicBezTo>
                            <a:cubicBezTo>
                              <a:pt x="98" y="38"/>
                              <a:pt x="92" y="5"/>
                              <a:pt x="54" y="1"/>
                            </a:cubicBezTo>
                          </a:path>
                        </a:pathLst>
                      </a:custGeom>
                      <a:solidFill>
                        <a:srgbClr val="F1EFED">
                          <a:lumMod val="50000"/>
                        </a:srgbClr>
                      </a:solidFill>
                      <a:ln>
                        <a:noFill/>
                      </a:ln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2" name="Freeform 38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878907" y="3918829"/>
                        <a:ext cx="345601" cy="871026"/>
                      </a:xfrm>
                      <a:custGeom>
                        <a:avLst/>
                        <a:gdLst>
                          <a:gd name="T0" fmla="*/ 8 w 52"/>
                          <a:gd name="T1" fmla="*/ 1 h 131"/>
                          <a:gd name="T2" fmla="*/ 5 w 52"/>
                          <a:gd name="T3" fmla="*/ 0 h 131"/>
                          <a:gd name="T4" fmla="*/ 0 w 52"/>
                          <a:gd name="T5" fmla="*/ 1 h 131"/>
                          <a:gd name="T6" fmla="*/ 2 w 52"/>
                          <a:gd name="T7" fmla="*/ 1 h 131"/>
                          <a:gd name="T8" fmla="*/ 45 w 52"/>
                          <a:gd name="T9" fmla="*/ 45 h 131"/>
                          <a:gd name="T10" fmla="*/ 45 w 52"/>
                          <a:gd name="T11" fmla="*/ 131 h 131"/>
                          <a:gd name="T12" fmla="*/ 52 w 52"/>
                          <a:gd name="T13" fmla="*/ 131 h 131"/>
                          <a:gd name="T14" fmla="*/ 52 w 52"/>
                          <a:gd name="T15" fmla="*/ 38 h 131"/>
                          <a:gd name="T16" fmla="*/ 8 w 52"/>
                          <a:gd name="T17" fmla="*/ 1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52" h="131">
                            <a:moveTo>
                              <a:pt x="8" y="1"/>
                            </a:moveTo>
                            <a:cubicBezTo>
                              <a:pt x="8" y="1"/>
                              <a:pt x="5" y="0"/>
                              <a:pt x="5" y="0"/>
                            </a:cubicBezTo>
                            <a:cubicBezTo>
                              <a:pt x="3" y="0"/>
                              <a:pt x="2" y="1"/>
                              <a:pt x="0" y="1"/>
                            </a:cubicBezTo>
                            <a:cubicBezTo>
                              <a:pt x="1" y="1"/>
                              <a:pt x="2" y="1"/>
                              <a:pt x="2" y="1"/>
                            </a:cubicBezTo>
                            <a:cubicBezTo>
                              <a:pt x="40" y="5"/>
                              <a:pt x="45" y="45"/>
                              <a:pt x="45" y="45"/>
                            </a:cubicBezTo>
                            <a:cubicBezTo>
                              <a:pt x="45" y="131"/>
                              <a:pt x="45" y="131"/>
                              <a:pt x="45" y="131"/>
                            </a:cubicBezTo>
                            <a:cubicBezTo>
                              <a:pt x="52" y="131"/>
                              <a:pt x="52" y="131"/>
                              <a:pt x="52" y="131"/>
                            </a:cubicBezTo>
                            <a:cubicBezTo>
                              <a:pt x="52" y="38"/>
                              <a:pt x="52" y="38"/>
                              <a:pt x="52" y="38"/>
                            </a:cubicBezTo>
                            <a:cubicBezTo>
                              <a:pt x="52" y="38"/>
                              <a:pt x="46" y="5"/>
                              <a:pt x="8" y="1"/>
                            </a:cubicBezTo>
                          </a:path>
                        </a:pathLst>
                      </a:custGeom>
                      <a:solidFill>
                        <a:srgbClr val="928474"/>
                      </a:solidFill>
                      <a:ln>
                        <a:noFill/>
                      </a:ln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3" name="Freeform 39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7176741" y="3918829"/>
                        <a:ext cx="359649" cy="871026"/>
                      </a:xfrm>
                      <a:custGeom>
                        <a:avLst/>
                        <a:gdLst>
                          <a:gd name="T0" fmla="*/ 53 w 54"/>
                          <a:gd name="T1" fmla="*/ 1 h 131"/>
                          <a:gd name="T2" fmla="*/ 54 w 54"/>
                          <a:gd name="T3" fmla="*/ 1 h 131"/>
                          <a:gd name="T4" fmla="*/ 52 w 54"/>
                          <a:gd name="T5" fmla="*/ 0 h 131"/>
                          <a:gd name="T6" fmla="*/ 46 w 54"/>
                          <a:gd name="T7" fmla="*/ 1 h 131"/>
                          <a:gd name="T8" fmla="*/ 3 w 54"/>
                          <a:gd name="T9" fmla="*/ 45 h 131"/>
                          <a:gd name="T10" fmla="*/ 3 w 54"/>
                          <a:gd name="T11" fmla="*/ 131 h 131"/>
                          <a:gd name="T12" fmla="*/ 9 w 54"/>
                          <a:gd name="T13" fmla="*/ 131 h 131"/>
                          <a:gd name="T14" fmla="*/ 9 w 54"/>
                          <a:gd name="T15" fmla="*/ 45 h 131"/>
                          <a:gd name="T16" fmla="*/ 53 w 54"/>
                          <a:gd name="T17" fmla="*/ 1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54" h="131">
                            <a:moveTo>
                              <a:pt x="53" y="1"/>
                            </a:moveTo>
                            <a:cubicBezTo>
                              <a:pt x="53" y="1"/>
                              <a:pt x="53" y="1"/>
                              <a:pt x="54" y="1"/>
                            </a:cubicBezTo>
                            <a:cubicBezTo>
                              <a:pt x="53" y="1"/>
                              <a:pt x="52" y="0"/>
                              <a:pt x="52" y="0"/>
                            </a:cubicBezTo>
                            <a:cubicBezTo>
                              <a:pt x="49" y="0"/>
                              <a:pt x="46" y="1"/>
                              <a:pt x="46" y="1"/>
                            </a:cubicBezTo>
                            <a:cubicBezTo>
                              <a:pt x="0" y="4"/>
                              <a:pt x="3" y="45"/>
                              <a:pt x="3" y="45"/>
                            </a:cubicBezTo>
                            <a:cubicBezTo>
                              <a:pt x="3" y="131"/>
                              <a:pt x="3" y="131"/>
                              <a:pt x="3" y="131"/>
                            </a:cubicBezTo>
                            <a:cubicBezTo>
                              <a:pt x="9" y="131"/>
                              <a:pt x="9" y="131"/>
                              <a:pt x="9" y="131"/>
                            </a:cubicBezTo>
                            <a:cubicBezTo>
                              <a:pt x="9" y="45"/>
                              <a:pt x="9" y="45"/>
                              <a:pt x="9" y="45"/>
                            </a:cubicBezTo>
                            <a:cubicBezTo>
                              <a:pt x="9" y="45"/>
                              <a:pt x="14" y="5"/>
                              <a:pt x="53" y="1"/>
                            </a:cubicBezTo>
                          </a:path>
                        </a:pathLst>
                      </a:custGeom>
                      <a:solidFill>
                        <a:srgbClr val="928474"/>
                      </a:solidFill>
                      <a:ln>
                        <a:noFill/>
                      </a:ln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4" name="Freeform 39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300095" y="4834811"/>
                        <a:ext cx="545094" cy="871026"/>
                      </a:xfrm>
                      <a:custGeom>
                        <a:avLst/>
                        <a:gdLst>
                          <a:gd name="T0" fmla="*/ 77 w 82"/>
                          <a:gd name="T1" fmla="*/ 131 h 131"/>
                          <a:gd name="T2" fmla="*/ 54 w 82"/>
                          <a:gd name="T3" fmla="*/ 131 h 131"/>
                          <a:gd name="T4" fmla="*/ 48 w 82"/>
                          <a:gd name="T5" fmla="*/ 28 h 131"/>
                          <a:gd name="T6" fmla="*/ 0 w 82"/>
                          <a:gd name="T7" fmla="*/ 28 h 131"/>
                          <a:gd name="T8" fmla="*/ 0 w 82"/>
                          <a:gd name="T9" fmla="*/ 0 h 131"/>
                          <a:gd name="T10" fmla="*/ 68 w 82"/>
                          <a:gd name="T11" fmla="*/ 0 h 131"/>
                          <a:gd name="T12" fmla="*/ 82 w 82"/>
                          <a:gd name="T13" fmla="*/ 14 h 131"/>
                          <a:gd name="T14" fmla="*/ 77 w 82"/>
                          <a:gd name="T15" fmla="*/ 131 h 13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82" h="131">
                            <a:moveTo>
                              <a:pt x="77" y="131"/>
                            </a:moveTo>
                            <a:cubicBezTo>
                              <a:pt x="54" y="131"/>
                              <a:pt x="54" y="131"/>
                              <a:pt x="54" y="131"/>
                            </a:cubicBezTo>
                            <a:cubicBezTo>
                              <a:pt x="48" y="28"/>
                              <a:pt x="48" y="28"/>
                              <a:pt x="48" y="28"/>
                            </a:cubicBezTo>
                            <a:cubicBezTo>
                              <a:pt x="0" y="28"/>
                              <a:pt x="0" y="28"/>
                              <a:pt x="0" y="28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68" y="0"/>
                              <a:pt x="68" y="0"/>
                              <a:pt x="68" y="0"/>
                            </a:cubicBezTo>
                            <a:cubicBezTo>
                              <a:pt x="75" y="0"/>
                              <a:pt x="82" y="6"/>
                              <a:pt x="82" y="14"/>
                            </a:cubicBezTo>
                            <a:lnTo>
                              <a:pt x="77" y="131"/>
                            </a:lnTo>
                            <a:close/>
                          </a:path>
                        </a:pathLst>
                      </a:custGeom>
                      <a:solidFill>
                        <a:srgbClr val="00183C"/>
                      </a:solidFill>
                      <a:ln>
                        <a:noFill/>
                      </a:ln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5" name="Freeform 39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300096" y="4834811"/>
                        <a:ext cx="219161" cy="126440"/>
                      </a:xfrm>
                      <a:custGeom>
                        <a:avLst/>
                        <a:gdLst>
                          <a:gd name="T0" fmla="*/ 32 w 33"/>
                          <a:gd name="T1" fmla="*/ 19 h 19"/>
                          <a:gd name="T2" fmla="*/ 33 w 33"/>
                          <a:gd name="T3" fmla="*/ 14 h 19"/>
                          <a:gd name="T4" fmla="*/ 19 w 33"/>
                          <a:gd name="T5" fmla="*/ 0 h 19"/>
                          <a:gd name="T6" fmla="*/ 0 w 33"/>
                          <a:gd name="T7" fmla="*/ 0 h 19"/>
                          <a:gd name="T8" fmla="*/ 4 w 33"/>
                          <a:gd name="T9" fmla="*/ 7 h 19"/>
                          <a:gd name="T10" fmla="*/ 19 w 33"/>
                          <a:gd name="T11" fmla="*/ 7 h 19"/>
                          <a:gd name="T12" fmla="*/ 32 w 33"/>
                          <a:gd name="T13" fmla="*/ 19 h 1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33" h="19">
                            <a:moveTo>
                              <a:pt x="32" y="19"/>
                            </a:moveTo>
                            <a:cubicBezTo>
                              <a:pt x="33" y="14"/>
                              <a:pt x="33" y="14"/>
                              <a:pt x="33" y="14"/>
                            </a:cubicBezTo>
                            <a:cubicBezTo>
                              <a:pt x="33" y="6"/>
                              <a:pt x="26" y="0"/>
                              <a:pt x="19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4" y="7"/>
                              <a:pt x="4" y="7"/>
                              <a:pt x="4" y="7"/>
                            </a:cubicBezTo>
                            <a:cubicBezTo>
                              <a:pt x="19" y="7"/>
                              <a:pt x="19" y="7"/>
                              <a:pt x="19" y="7"/>
                            </a:cubicBezTo>
                            <a:cubicBezTo>
                              <a:pt x="26" y="7"/>
                              <a:pt x="31" y="12"/>
                              <a:pt x="32" y="19"/>
                            </a:cubicBezTo>
                          </a:path>
                        </a:pathLst>
                      </a:custGeom>
                      <a:solidFill>
                        <a:srgbClr val="002050"/>
                      </a:solidFill>
                      <a:ln>
                        <a:noFill/>
                      </a:ln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6" name="Freeform 39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041598" y="5621544"/>
                        <a:ext cx="452372" cy="224781"/>
                      </a:xfrm>
                      <a:custGeom>
                        <a:avLst/>
                        <a:gdLst>
                          <a:gd name="T0" fmla="*/ 63 w 68"/>
                          <a:gd name="T1" fmla="*/ 17 h 34"/>
                          <a:gd name="T2" fmla="*/ 29 w 68"/>
                          <a:gd name="T3" fmla="*/ 1 h 34"/>
                          <a:gd name="T4" fmla="*/ 29 w 68"/>
                          <a:gd name="T5" fmla="*/ 1 h 34"/>
                          <a:gd name="T6" fmla="*/ 27 w 68"/>
                          <a:gd name="T7" fmla="*/ 0 h 34"/>
                          <a:gd name="T8" fmla="*/ 24 w 68"/>
                          <a:gd name="T9" fmla="*/ 3 h 34"/>
                          <a:gd name="T10" fmla="*/ 24 w 68"/>
                          <a:gd name="T11" fmla="*/ 4 h 34"/>
                          <a:gd name="T12" fmla="*/ 12 w 68"/>
                          <a:gd name="T13" fmla="*/ 12 h 34"/>
                          <a:gd name="T14" fmla="*/ 0 w 68"/>
                          <a:gd name="T15" fmla="*/ 5 h 34"/>
                          <a:gd name="T16" fmla="*/ 0 w 68"/>
                          <a:gd name="T17" fmla="*/ 28 h 34"/>
                          <a:gd name="T18" fmla="*/ 5 w 68"/>
                          <a:gd name="T19" fmla="*/ 33 h 34"/>
                          <a:gd name="T20" fmla="*/ 63 w 68"/>
                          <a:gd name="T21" fmla="*/ 34 h 34"/>
                          <a:gd name="T22" fmla="*/ 67 w 68"/>
                          <a:gd name="T23" fmla="*/ 30 h 34"/>
                          <a:gd name="T24" fmla="*/ 67 w 68"/>
                          <a:gd name="T25" fmla="*/ 22 h 34"/>
                          <a:gd name="T26" fmla="*/ 63 w 68"/>
                          <a:gd name="T27" fmla="*/ 17 h 3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68" h="34">
                            <a:moveTo>
                              <a:pt x="63" y="17"/>
                            </a:moveTo>
                            <a:cubicBezTo>
                              <a:pt x="57" y="14"/>
                              <a:pt x="29" y="1"/>
                              <a:pt x="29" y="1"/>
                            </a:cubicBezTo>
                            <a:cubicBezTo>
                              <a:pt x="29" y="1"/>
                              <a:pt x="29" y="1"/>
                              <a:pt x="29" y="1"/>
                            </a:cubicBezTo>
                            <a:cubicBezTo>
                              <a:pt x="28" y="1"/>
                              <a:pt x="28" y="0"/>
                              <a:pt x="27" y="0"/>
                            </a:cubicBezTo>
                            <a:cubicBezTo>
                              <a:pt x="26" y="0"/>
                              <a:pt x="24" y="2"/>
                              <a:pt x="24" y="3"/>
                            </a:cubicBezTo>
                            <a:cubicBezTo>
                              <a:pt x="24" y="4"/>
                              <a:pt x="24" y="4"/>
                              <a:pt x="24" y="4"/>
                            </a:cubicBezTo>
                            <a:cubicBezTo>
                              <a:pt x="23" y="6"/>
                              <a:pt x="20" y="12"/>
                              <a:pt x="12" y="12"/>
                            </a:cubicBezTo>
                            <a:cubicBezTo>
                              <a:pt x="0" y="5"/>
                              <a:pt x="0" y="5"/>
                              <a:pt x="0" y="5"/>
                            </a:cubicBezTo>
                            <a:cubicBezTo>
                              <a:pt x="0" y="28"/>
                              <a:pt x="0" y="28"/>
                              <a:pt x="0" y="28"/>
                            </a:cubicBezTo>
                            <a:cubicBezTo>
                              <a:pt x="0" y="28"/>
                              <a:pt x="0" y="33"/>
                              <a:pt x="5" y="33"/>
                            </a:cubicBezTo>
                            <a:cubicBezTo>
                              <a:pt x="63" y="34"/>
                              <a:pt x="63" y="34"/>
                              <a:pt x="63" y="34"/>
                            </a:cubicBezTo>
                            <a:cubicBezTo>
                              <a:pt x="63" y="34"/>
                              <a:pt x="67" y="34"/>
                              <a:pt x="67" y="30"/>
                            </a:cubicBezTo>
                            <a:cubicBezTo>
                              <a:pt x="67" y="22"/>
                              <a:pt x="67" y="22"/>
                              <a:pt x="67" y="22"/>
                            </a:cubicBezTo>
                            <a:cubicBezTo>
                              <a:pt x="67" y="22"/>
                              <a:pt x="68" y="19"/>
                              <a:pt x="63" y="17"/>
                            </a:cubicBezTo>
                          </a:path>
                        </a:pathLst>
                      </a:custGeom>
                      <a:solidFill>
                        <a:srgbClr val="00183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7" name="Freeform 397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187706" y="4789855"/>
                        <a:ext cx="1329018" cy="969368"/>
                      </a:xfrm>
                      <a:custGeom>
                        <a:avLst/>
                        <a:gdLst>
                          <a:gd name="T0" fmla="*/ 159 w 200"/>
                          <a:gd name="T1" fmla="*/ 19 h 146"/>
                          <a:gd name="T2" fmla="*/ 142 w 200"/>
                          <a:gd name="T3" fmla="*/ 0 h 146"/>
                          <a:gd name="T4" fmla="*/ 116 w 200"/>
                          <a:gd name="T5" fmla="*/ 0 h 146"/>
                          <a:gd name="T6" fmla="*/ 0 w 200"/>
                          <a:gd name="T7" fmla="*/ 0 h 146"/>
                          <a:gd name="T8" fmla="*/ 0 w 200"/>
                          <a:gd name="T9" fmla="*/ 0 h 146"/>
                          <a:gd name="T10" fmla="*/ 33 w 200"/>
                          <a:gd name="T11" fmla="*/ 35 h 146"/>
                          <a:gd name="T12" fmla="*/ 33 w 200"/>
                          <a:gd name="T13" fmla="*/ 35 h 146"/>
                          <a:gd name="T14" fmla="*/ 126 w 200"/>
                          <a:gd name="T15" fmla="*/ 35 h 146"/>
                          <a:gd name="T16" fmla="*/ 174 w 200"/>
                          <a:gd name="T17" fmla="*/ 146 h 146"/>
                          <a:gd name="T18" fmla="*/ 200 w 200"/>
                          <a:gd name="T19" fmla="*/ 146 h 146"/>
                          <a:gd name="T20" fmla="*/ 159 w 200"/>
                          <a:gd name="T21" fmla="*/ 19 h 14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200" h="146">
                            <a:moveTo>
                              <a:pt x="159" y="19"/>
                            </a:moveTo>
                            <a:cubicBezTo>
                              <a:pt x="155" y="7"/>
                              <a:pt x="147" y="0"/>
                              <a:pt x="142" y="0"/>
                            </a:cubicBezTo>
                            <a:cubicBezTo>
                              <a:pt x="116" y="0"/>
                              <a:pt x="116" y="0"/>
                              <a:pt x="116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18"/>
                              <a:pt x="15" y="34"/>
                              <a:pt x="33" y="35"/>
                            </a:cubicBezTo>
                            <a:cubicBezTo>
                              <a:pt x="33" y="35"/>
                              <a:pt x="33" y="35"/>
                              <a:pt x="33" y="35"/>
                            </a:cubicBezTo>
                            <a:cubicBezTo>
                              <a:pt x="34" y="35"/>
                              <a:pt x="126" y="35"/>
                              <a:pt x="126" y="35"/>
                            </a:cubicBezTo>
                            <a:cubicBezTo>
                              <a:pt x="174" y="146"/>
                              <a:pt x="174" y="146"/>
                              <a:pt x="174" y="146"/>
                            </a:cubicBezTo>
                            <a:cubicBezTo>
                              <a:pt x="200" y="146"/>
                              <a:pt x="200" y="146"/>
                              <a:pt x="200" y="146"/>
                            </a:cubicBezTo>
                            <a:lnTo>
                              <a:pt x="159" y="19"/>
                            </a:lnTo>
                            <a:close/>
                          </a:path>
                        </a:pathLst>
                      </a:custGeom>
                      <a:solidFill>
                        <a:srgbClr val="002050"/>
                      </a:solidFill>
                      <a:ln>
                        <a:noFill/>
                      </a:ln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8" name="Freeform 39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6347861" y="4975299"/>
                        <a:ext cx="1076139" cy="783924"/>
                      </a:xfrm>
                      <a:custGeom>
                        <a:avLst/>
                        <a:gdLst>
                          <a:gd name="T0" fmla="*/ 160 w 162"/>
                          <a:gd name="T1" fmla="*/ 118 h 118"/>
                          <a:gd name="T2" fmla="*/ 162 w 162"/>
                          <a:gd name="T3" fmla="*/ 118 h 118"/>
                          <a:gd name="T4" fmla="*/ 130 w 162"/>
                          <a:gd name="T5" fmla="*/ 19 h 118"/>
                          <a:gd name="T6" fmla="*/ 114 w 162"/>
                          <a:gd name="T7" fmla="*/ 0 h 118"/>
                          <a:gd name="T8" fmla="*/ 87 w 162"/>
                          <a:gd name="T9" fmla="*/ 0 h 118"/>
                          <a:gd name="T10" fmla="*/ 0 w 162"/>
                          <a:gd name="T11" fmla="*/ 0 h 118"/>
                          <a:gd name="T12" fmla="*/ 19 w 162"/>
                          <a:gd name="T13" fmla="*/ 7 h 118"/>
                          <a:gd name="T14" fmla="*/ 19 w 162"/>
                          <a:gd name="T15" fmla="*/ 7 h 118"/>
                          <a:gd name="T16" fmla="*/ 112 w 162"/>
                          <a:gd name="T17" fmla="*/ 7 h 118"/>
                          <a:gd name="T18" fmla="*/ 160 w 162"/>
                          <a:gd name="T19" fmla="*/ 118 h 11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162" h="118">
                            <a:moveTo>
                              <a:pt x="160" y="118"/>
                            </a:moveTo>
                            <a:cubicBezTo>
                              <a:pt x="162" y="118"/>
                              <a:pt x="162" y="118"/>
                              <a:pt x="162" y="118"/>
                            </a:cubicBezTo>
                            <a:cubicBezTo>
                              <a:pt x="130" y="19"/>
                              <a:pt x="130" y="19"/>
                              <a:pt x="130" y="19"/>
                            </a:cubicBezTo>
                            <a:cubicBezTo>
                              <a:pt x="126" y="7"/>
                              <a:pt x="118" y="0"/>
                              <a:pt x="114" y="0"/>
                            </a:cubicBezTo>
                            <a:cubicBezTo>
                              <a:pt x="87" y="0"/>
                              <a:pt x="87" y="0"/>
                              <a:pt x="87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6" y="4"/>
                              <a:pt x="12" y="6"/>
                              <a:pt x="19" y="7"/>
                            </a:cubicBezTo>
                            <a:cubicBezTo>
                              <a:pt x="19" y="7"/>
                              <a:pt x="19" y="7"/>
                              <a:pt x="19" y="7"/>
                            </a:cubicBezTo>
                            <a:cubicBezTo>
                              <a:pt x="20" y="7"/>
                              <a:pt x="112" y="7"/>
                              <a:pt x="112" y="7"/>
                            </a:cubicBezTo>
                            <a:lnTo>
                              <a:pt x="160" y="118"/>
                            </a:lnTo>
                            <a:close/>
                          </a:path>
                        </a:pathLst>
                      </a:custGeom>
                      <a:solidFill>
                        <a:srgbClr val="00183C"/>
                      </a:solidFill>
                      <a:ln>
                        <a:noFill/>
                      </a:ln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9" name="Freeform 39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5943256" y="5660880"/>
                        <a:ext cx="452372" cy="224781"/>
                      </a:xfrm>
                      <a:custGeom>
                        <a:avLst/>
                        <a:gdLst>
                          <a:gd name="T0" fmla="*/ 63 w 68"/>
                          <a:gd name="T1" fmla="*/ 16 h 34"/>
                          <a:gd name="T2" fmla="*/ 29 w 68"/>
                          <a:gd name="T3" fmla="*/ 0 h 34"/>
                          <a:gd name="T4" fmla="*/ 29 w 68"/>
                          <a:gd name="T5" fmla="*/ 0 h 34"/>
                          <a:gd name="T6" fmla="*/ 27 w 68"/>
                          <a:gd name="T7" fmla="*/ 0 h 34"/>
                          <a:gd name="T8" fmla="*/ 24 w 68"/>
                          <a:gd name="T9" fmla="*/ 3 h 34"/>
                          <a:gd name="T10" fmla="*/ 24 w 68"/>
                          <a:gd name="T11" fmla="*/ 3 h 34"/>
                          <a:gd name="T12" fmla="*/ 12 w 68"/>
                          <a:gd name="T13" fmla="*/ 11 h 34"/>
                          <a:gd name="T14" fmla="*/ 0 w 68"/>
                          <a:gd name="T15" fmla="*/ 4 h 34"/>
                          <a:gd name="T16" fmla="*/ 0 w 68"/>
                          <a:gd name="T17" fmla="*/ 28 h 34"/>
                          <a:gd name="T18" fmla="*/ 5 w 68"/>
                          <a:gd name="T19" fmla="*/ 32 h 34"/>
                          <a:gd name="T20" fmla="*/ 63 w 68"/>
                          <a:gd name="T21" fmla="*/ 33 h 34"/>
                          <a:gd name="T22" fmla="*/ 67 w 68"/>
                          <a:gd name="T23" fmla="*/ 29 h 34"/>
                          <a:gd name="T24" fmla="*/ 67 w 68"/>
                          <a:gd name="T25" fmla="*/ 22 h 34"/>
                          <a:gd name="T26" fmla="*/ 63 w 68"/>
                          <a:gd name="T27" fmla="*/ 16 h 3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</a:cxnLst>
                        <a:rect l="0" t="0" r="r" b="b"/>
                        <a:pathLst>
                          <a:path w="68" h="34">
                            <a:moveTo>
                              <a:pt x="63" y="16"/>
                            </a:moveTo>
                            <a:cubicBezTo>
                              <a:pt x="57" y="13"/>
                              <a:pt x="29" y="0"/>
                              <a:pt x="29" y="0"/>
                            </a:cubicBezTo>
                            <a:cubicBezTo>
                              <a:pt x="29" y="0"/>
                              <a:pt x="29" y="0"/>
                              <a:pt x="29" y="0"/>
                            </a:cubicBezTo>
                            <a:cubicBezTo>
                              <a:pt x="29" y="0"/>
                              <a:pt x="28" y="0"/>
                              <a:pt x="27" y="0"/>
                            </a:cubicBezTo>
                            <a:cubicBezTo>
                              <a:pt x="26" y="0"/>
                              <a:pt x="24" y="1"/>
                              <a:pt x="24" y="3"/>
                            </a:cubicBezTo>
                            <a:cubicBezTo>
                              <a:pt x="24" y="3"/>
                              <a:pt x="24" y="3"/>
                              <a:pt x="24" y="3"/>
                            </a:cubicBezTo>
                            <a:cubicBezTo>
                              <a:pt x="23" y="6"/>
                              <a:pt x="20" y="11"/>
                              <a:pt x="12" y="11"/>
                            </a:cubicBezTo>
                            <a:cubicBezTo>
                              <a:pt x="0" y="4"/>
                              <a:pt x="0" y="4"/>
                              <a:pt x="0" y="4"/>
                            </a:cubicBezTo>
                            <a:cubicBezTo>
                              <a:pt x="0" y="28"/>
                              <a:pt x="0" y="28"/>
                              <a:pt x="0" y="28"/>
                            </a:cubicBezTo>
                            <a:cubicBezTo>
                              <a:pt x="0" y="28"/>
                              <a:pt x="0" y="32"/>
                              <a:pt x="5" y="32"/>
                            </a:cubicBezTo>
                            <a:cubicBezTo>
                              <a:pt x="63" y="33"/>
                              <a:pt x="63" y="33"/>
                              <a:pt x="63" y="33"/>
                            </a:cubicBezTo>
                            <a:cubicBezTo>
                              <a:pt x="63" y="33"/>
                              <a:pt x="67" y="34"/>
                              <a:pt x="67" y="29"/>
                            </a:cubicBezTo>
                            <a:cubicBezTo>
                              <a:pt x="67" y="22"/>
                              <a:pt x="67" y="22"/>
                              <a:pt x="67" y="22"/>
                            </a:cubicBezTo>
                            <a:cubicBezTo>
                              <a:pt x="67" y="22"/>
                              <a:pt x="68" y="19"/>
                              <a:pt x="63" y="16"/>
                            </a:cubicBezTo>
                          </a:path>
                        </a:pathLst>
                      </a:custGeom>
                      <a:solidFill>
                        <a:srgbClr val="00183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360" name="Group 359"/>
                      <p:cNvGrpSpPr/>
                      <p:nvPr/>
                    </p:nvGrpSpPr>
                    <p:grpSpPr>
                      <a:xfrm rot="20471456">
                        <a:off x="6949559" y="3465930"/>
                        <a:ext cx="175801" cy="613404"/>
                        <a:chOff x="4547337" y="1917118"/>
                        <a:chExt cx="441326" cy="1539875"/>
                      </a:xfrm>
                    </p:grpSpPr>
                    <p:sp>
                      <p:nvSpPr>
                        <p:cNvPr id="361" name="Freeform 11"/>
                        <p:cNvSpPr>
                          <a:spLocks/>
                        </p:cNvSpPr>
                        <p:nvPr/>
                      </p:nvSpPr>
                      <p:spPr bwMode="auto">
                        <a:xfrm flipH="1">
                          <a:off x="4547337" y="3226805"/>
                          <a:ext cx="0" cy="14288"/>
                        </a:xfrm>
                        <a:custGeom>
                          <a:avLst/>
                          <a:gdLst>
                            <a:gd name="T0" fmla="*/ 0 h 4"/>
                            <a:gd name="T1" fmla="*/ 0 h 4"/>
                            <a:gd name="T2" fmla="*/ 4 h 4"/>
                            <a:gd name="T3" fmla="*/ 4 h 4"/>
                            <a:gd name="T4" fmla="*/ 0 h 4"/>
                          </a:gdLst>
                          <a:ahLst/>
                          <a:cxnLst>
                            <a:cxn ang="0">
                              <a:pos x="0" y="T0"/>
                            </a:cxn>
                            <a:cxn ang="0">
                              <a:pos x="0" y="T1"/>
                            </a:cxn>
                            <a:cxn ang="0">
                              <a:pos x="0" y="T2"/>
                            </a:cxn>
                            <a:cxn ang="0">
                              <a:pos x="0" y="T3"/>
                            </a:cxn>
                            <a:cxn ang="0">
                              <a:pos x="0" y="T4"/>
                            </a:cxn>
                          </a:cxnLst>
                          <a:rect l="0" t="0" r="r" b="b"/>
                          <a:pathLst>
                            <a:path h="4">
                              <a:moveTo>
                                <a:pt x="0" y="0"/>
                              </a:move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1"/>
                                <a:pt x="0" y="3"/>
                                <a:pt x="0" y="4"/>
                              </a:cubicBezTo>
                              <a:cubicBezTo>
                                <a:pt x="0" y="4"/>
                                <a:pt x="0" y="4"/>
                                <a:pt x="0" y="4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</a:path>
                          </a:pathLst>
                        </a:custGeom>
                        <a:solidFill>
                          <a:srgbClr val="E5E5E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89616" tIns="44809" rIns="89616" bIns="44809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04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763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egoe U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62" name="Freeform 14"/>
                        <p:cNvSpPr>
                          <a:spLocks/>
                        </p:cNvSpPr>
                        <p:nvPr/>
                      </p:nvSpPr>
                      <p:spPr bwMode="auto">
                        <a:xfrm flipH="1">
                          <a:off x="4585437" y="1917118"/>
                          <a:ext cx="403226" cy="87313"/>
                        </a:xfrm>
                        <a:custGeom>
                          <a:avLst/>
                          <a:gdLst>
                            <a:gd name="T0" fmla="*/ 104 w 107"/>
                            <a:gd name="T1" fmla="*/ 0 h 23"/>
                            <a:gd name="T2" fmla="*/ 104 w 107"/>
                            <a:gd name="T3" fmla="*/ 0 h 23"/>
                            <a:gd name="T4" fmla="*/ 9 w 107"/>
                            <a:gd name="T5" fmla="*/ 19 h 23"/>
                            <a:gd name="T6" fmla="*/ 0 w 107"/>
                            <a:gd name="T7" fmla="*/ 23 h 23"/>
                            <a:gd name="T8" fmla="*/ 105 w 107"/>
                            <a:gd name="T9" fmla="*/ 0 h 23"/>
                            <a:gd name="T10" fmla="*/ 107 w 107"/>
                            <a:gd name="T11" fmla="*/ 5 h 23"/>
                            <a:gd name="T12" fmla="*/ 106 w 107"/>
                            <a:gd name="T13" fmla="*/ 1 h 23"/>
                            <a:gd name="T14" fmla="*/ 104 w 107"/>
                            <a:gd name="T15" fmla="*/ 0 h 23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</a:cxnLst>
                          <a:rect l="0" t="0" r="r" b="b"/>
                          <a:pathLst>
                            <a:path w="107" h="23">
                              <a:moveTo>
                                <a:pt x="104" y="0"/>
                              </a:moveTo>
                              <a:cubicBezTo>
                                <a:pt x="104" y="0"/>
                                <a:pt x="104" y="0"/>
                                <a:pt x="104" y="0"/>
                              </a:cubicBezTo>
                              <a:cubicBezTo>
                                <a:pt x="9" y="19"/>
                                <a:pt x="9" y="19"/>
                                <a:pt x="9" y="19"/>
                              </a:cubicBezTo>
                              <a:cubicBezTo>
                                <a:pt x="6" y="20"/>
                                <a:pt x="3" y="22"/>
                                <a:pt x="0" y="23"/>
                              </a:cubicBezTo>
                              <a:cubicBezTo>
                                <a:pt x="105" y="0"/>
                                <a:pt x="105" y="0"/>
                                <a:pt x="105" y="0"/>
                              </a:cubicBezTo>
                              <a:cubicBezTo>
                                <a:pt x="107" y="5"/>
                                <a:pt x="107" y="5"/>
                                <a:pt x="107" y="5"/>
                              </a:cubicBezTo>
                              <a:cubicBezTo>
                                <a:pt x="107" y="3"/>
                                <a:pt x="107" y="2"/>
                                <a:pt x="106" y="1"/>
                              </a:cubicBezTo>
                              <a:cubicBezTo>
                                <a:pt x="104" y="0"/>
                                <a:pt x="104" y="0"/>
                                <a:pt x="104" y="0"/>
                              </a:cubicBezTo>
                            </a:path>
                          </a:pathLst>
                        </a:custGeom>
                        <a:solidFill>
                          <a:srgbClr val="E5E5E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89616" tIns="44809" rIns="89616" bIns="44809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04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763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egoe U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63" name="Freeform 18"/>
                        <p:cNvSpPr>
                          <a:spLocks noEditPoints="1"/>
                        </p:cNvSpPr>
                        <p:nvPr/>
                      </p:nvSpPr>
                      <p:spPr bwMode="auto">
                        <a:xfrm flipH="1">
                          <a:off x="4868012" y="3456993"/>
                          <a:ext cx="3175" cy="0"/>
                        </a:xfrm>
                        <a:custGeom>
                          <a:avLst/>
                          <a:gdLst>
                            <a:gd name="T0" fmla="*/ 0 w 1"/>
                            <a:gd name="T1" fmla="*/ 0 w 1"/>
                            <a:gd name="T2" fmla="*/ 0 w 1"/>
                            <a:gd name="T3" fmla="*/ 0 w 1"/>
                            <a:gd name="T4" fmla="*/ 1 w 1"/>
                            <a:gd name="T5" fmla="*/ 0 w 1"/>
                            <a:gd name="T6" fmla="*/ 1 w 1"/>
                            <a:gd name="T7" fmla="*/ 1 w 1"/>
                            <a:gd name="T8" fmla="*/ 1 w 1"/>
                            <a:gd name="T9" fmla="*/ 1 w 1"/>
                          </a:gdLst>
                          <a:ahLst/>
                          <a:cxnLst>
                            <a:cxn ang="0">
                              <a:pos x="T0" y="0"/>
                            </a:cxn>
                            <a:cxn ang="0">
                              <a:pos x="T1" y="0"/>
                            </a:cxn>
                            <a:cxn ang="0">
                              <a:pos x="T2" y="0"/>
                            </a:cxn>
                            <a:cxn ang="0">
                              <a:pos x="T3" y="0"/>
                            </a:cxn>
                            <a:cxn ang="0">
                              <a:pos x="T4" y="0"/>
                            </a:cxn>
                            <a:cxn ang="0">
                              <a:pos x="T5" y="0"/>
                            </a:cxn>
                            <a:cxn ang="0">
                              <a:pos x="T6" y="0"/>
                            </a:cxn>
                            <a:cxn ang="0">
                              <a:pos x="T7" y="0"/>
                            </a:cxn>
                            <a:cxn ang="0">
                              <a:pos x="T8" y="0"/>
                            </a:cxn>
                            <a:cxn ang="0">
                              <a:pos x="T9" y="0"/>
                            </a:cxn>
                          </a:cxnLst>
                          <a:rect l="0" t="0" r="r" b="b"/>
                          <a:pathLst>
                            <a:path w="1">
                              <a:moveTo>
                                <a:pt x="0" y="0"/>
                              </a:move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moveTo>
                                <a:pt x="1" y="0"/>
                              </a:moveTo>
                              <a:cubicBezTo>
                                <a:pt x="1" y="0"/>
                                <a:pt x="1" y="0"/>
                                <a:pt x="0" y="0"/>
                              </a:cubicBezTo>
                              <a:cubicBezTo>
                                <a:pt x="1" y="0"/>
                                <a:pt x="1" y="0"/>
                                <a:pt x="1" y="0"/>
                              </a:cubicBezTo>
                              <a:moveTo>
                                <a:pt x="1" y="0"/>
                              </a:moveTo>
                              <a:cubicBezTo>
                                <a:pt x="1" y="0"/>
                                <a:pt x="1" y="0"/>
                                <a:pt x="1" y="0"/>
                              </a:cubicBezTo>
                              <a:cubicBezTo>
                                <a:pt x="1" y="0"/>
                                <a:pt x="1" y="0"/>
                                <a:pt x="1" y="0"/>
                              </a:cubicBezTo>
                            </a:path>
                          </a:pathLst>
                        </a:custGeom>
                        <a:solidFill>
                          <a:srgbClr val="E5E5E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89616" tIns="44809" rIns="89616" bIns="44809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91404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763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Segoe U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25" name="Group 324"/>
                    <p:cNvGrpSpPr/>
                    <p:nvPr/>
                  </p:nvGrpSpPr>
                  <p:grpSpPr>
                    <a:xfrm>
                      <a:off x="8896246" y="2416857"/>
                      <a:ext cx="683079" cy="826778"/>
                      <a:chOff x="12923833" y="833591"/>
                      <a:chExt cx="1071563" cy="1296987"/>
                    </a:xfrm>
                  </p:grpSpPr>
                  <p:sp>
                    <p:nvSpPr>
                      <p:cNvPr id="326" name="Freeform 8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354046" y="1940078"/>
                        <a:ext cx="258763" cy="190500"/>
                      </a:xfrm>
                      <a:custGeom>
                        <a:avLst/>
                        <a:gdLst>
                          <a:gd name="T0" fmla="*/ 0 w 38"/>
                          <a:gd name="T1" fmla="*/ 0 h 28"/>
                          <a:gd name="T2" fmla="*/ 0 w 38"/>
                          <a:gd name="T3" fmla="*/ 9 h 28"/>
                          <a:gd name="T4" fmla="*/ 19 w 38"/>
                          <a:gd name="T5" fmla="*/ 28 h 28"/>
                          <a:gd name="T6" fmla="*/ 38 w 38"/>
                          <a:gd name="T7" fmla="*/ 9 h 28"/>
                          <a:gd name="T8" fmla="*/ 38 w 38"/>
                          <a:gd name="T9" fmla="*/ 0 h 28"/>
                          <a:gd name="T10" fmla="*/ 0 w 38"/>
                          <a:gd name="T11" fmla="*/ 0 h 2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38" h="28">
                            <a:moveTo>
                              <a:pt x="0" y="0"/>
                            </a:moveTo>
                            <a:cubicBezTo>
                              <a:pt x="0" y="9"/>
                              <a:pt x="0" y="9"/>
                              <a:pt x="0" y="9"/>
                            </a:cubicBezTo>
                            <a:cubicBezTo>
                              <a:pt x="0" y="19"/>
                              <a:pt x="9" y="28"/>
                              <a:pt x="19" y="28"/>
                            </a:cubicBezTo>
                            <a:cubicBezTo>
                              <a:pt x="30" y="28"/>
                              <a:pt x="38" y="19"/>
                              <a:pt x="38" y="9"/>
                            </a:cubicBezTo>
                            <a:cubicBezTo>
                              <a:pt x="38" y="0"/>
                              <a:pt x="38" y="0"/>
                              <a:pt x="38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</a:path>
                        </a:pathLst>
                      </a:custGeom>
                      <a:solidFill>
                        <a:srgbClr val="F4B98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7" name="Freeform 10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066708" y="1186625"/>
                        <a:ext cx="723901" cy="546459"/>
                      </a:xfrm>
                      <a:custGeom>
                        <a:avLst/>
                        <a:gdLst>
                          <a:gd name="T0" fmla="*/ 105 w 106"/>
                          <a:gd name="T1" fmla="*/ 28 h 75"/>
                          <a:gd name="T2" fmla="*/ 4 w 106"/>
                          <a:gd name="T3" fmla="*/ 2 h 75"/>
                          <a:gd name="T4" fmla="*/ 1 w 106"/>
                          <a:gd name="T5" fmla="*/ 0 h 75"/>
                          <a:gd name="T6" fmla="*/ 0 w 106"/>
                          <a:gd name="T7" fmla="*/ 7 h 75"/>
                          <a:gd name="T8" fmla="*/ 0 w 106"/>
                          <a:gd name="T9" fmla="*/ 75 h 75"/>
                          <a:gd name="T10" fmla="*/ 29 w 106"/>
                          <a:gd name="T11" fmla="*/ 70 h 75"/>
                          <a:gd name="T12" fmla="*/ 106 w 106"/>
                          <a:gd name="T13" fmla="*/ 70 h 75"/>
                          <a:gd name="T14" fmla="*/ 106 w 106"/>
                          <a:gd name="T15" fmla="*/ 28 h 75"/>
                          <a:gd name="T16" fmla="*/ 105 w 106"/>
                          <a:gd name="T17" fmla="*/ 28 h 7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</a:cxnLst>
                        <a:rect l="0" t="0" r="r" b="b"/>
                        <a:pathLst>
                          <a:path w="106" h="75">
                            <a:moveTo>
                              <a:pt x="105" y="28"/>
                            </a:moveTo>
                            <a:cubicBezTo>
                              <a:pt x="87" y="28"/>
                              <a:pt x="50" y="34"/>
                              <a:pt x="4" y="2"/>
                            </a:cubicBezTo>
                            <a:cubicBezTo>
                              <a:pt x="3" y="1"/>
                              <a:pt x="2" y="0"/>
                              <a:pt x="1" y="0"/>
                            </a:cubicBezTo>
                            <a:cubicBezTo>
                              <a:pt x="1" y="3"/>
                              <a:pt x="1" y="5"/>
                              <a:pt x="0" y="7"/>
                            </a:cubicBezTo>
                            <a:cubicBezTo>
                              <a:pt x="0" y="75"/>
                              <a:pt x="0" y="75"/>
                              <a:pt x="0" y="75"/>
                            </a:cubicBezTo>
                            <a:cubicBezTo>
                              <a:pt x="29" y="70"/>
                              <a:pt x="29" y="70"/>
                              <a:pt x="29" y="70"/>
                            </a:cubicBezTo>
                            <a:cubicBezTo>
                              <a:pt x="106" y="70"/>
                              <a:pt x="106" y="70"/>
                              <a:pt x="106" y="70"/>
                            </a:cubicBezTo>
                            <a:cubicBezTo>
                              <a:pt x="106" y="28"/>
                              <a:pt x="106" y="28"/>
                              <a:pt x="106" y="28"/>
                            </a:cubicBezTo>
                            <a:cubicBezTo>
                              <a:pt x="105" y="28"/>
                              <a:pt x="105" y="28"/>
                              <a:pt x="105" y="28"/>
                            </a:cubicBezTo>
                          </a:path>
                        </a:pathLst>
                      </a:custGeom>
                      <a:solidFill>
                        <a:srgbClr val="F7CBA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8" name="Freeform 10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757271" y="1478116"/>
                        <a:ext cx="217488" cy="217487"/>
                      </a:xfrm>
                      <a:custGeom>
                        <a:avLst/>
                        <a:gdLst>
                          <a:gd name="T0" fmla="*/ 0 w 32"/>
                          <a:gd name="T1" fmla="*/ 16 h 32"/>
                          <a:gd name="T2" fmla="*/ 16 w 32"/>
                          <a:gd name="T3" fmla="*/ 32 h 32"/>
                          <a:gd name="T4" fmla="*/ 32 w 32"/>
                          <a:gd name="T5" fmla="*/ 16 h 32"/>
                          <a:gd name="T6" fmla="*/ 16 w 32"/>
                          <a:gd name="T7" fmla="*/ 0 h 32"/>
                          <a:gd name="T8" fmla="*/ 0 w 32"/>
                          <a:gd name="T9" fmla="*/ 16 h 3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32" h="32">
                            <a:moveTo>
                              <a:pt x="0" y="16"/>
                            </a:moveTo>
                            <a:cubicBezTo>
                              <a:pt x="0" y="25"/>
                              <a:pt x="7" y="32"/>
                              <a:pt x="16" y="32"/>
                            </a:cubicBezTo>
                            <a:cubicBezTo>
                              <a:pt x="24" y="32"/>
                              <a:pt x="31" y="25"/>
                              <a:pt x="32" y="16"/>
                            </a:cubicBezTo>
                            <a:cubicBezTo>
                              <a:pt x="32" y="7"/>
                              <a:pt x="24" y="0"/>
                              <a:pt x="16" y="0"/>
                            </a:cubicBezTo>
                            <a:cubicBezTo>
                              <a:pt x="7" y="0"/>
                              <a:pt x="0" y="7"/>
                              <a:pt x="0" y="16"/>
                            </a:cubicBezTo>
                          </a:path>
                        </a:pathLst>
                      </a:custGeom>
                      <a:solidFill>
                        <a:srgbClr val="F4B98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9" name="Freeform 10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769971" y="1478116"/>
                        <a:ext cx="204788" cy="176212"/>
                      </a:xfrm>
                      <a:custGeom>
                        <a:avLst/>
                        <a:gdLst>
                          <a:gd name="T0" fmla="*/ 18 w 30"/>
                          <a:gd name="T1" fmla="*/ 4 h 26"/>
                          <a:gd name="T2" fmla="*/ 2 w 30"/>
                          <a:gd name="T3" fmla="*/ 20 h 26"/>
                          <a:gd name="T4" fmla="*/ 3 w 30"/>
                          <a:gd name="T5" fmla="*/ 26 h 26"/>
                          <a:gd name="T6" fmla="*/ 0 w 30"/>
                          <a:gd name="T7" fmla="*/ 16 h 26"/>
                          <a:gd name="T8" fmla="*/ 16 w 30"/>
                          <a:gd name="T9" fmla="*/ 0 h 26"/>
                          <a:gd name="T10" fmla="*/ 30 w 30"/>
                          <a:gd name="T11" fmla="*/ 10 h 26"/>
                          <a:gd name="T12" fmla="*/ 18 w 30"/>
                          <a:gd name="T13" fmla="*/ 4 h 26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30" h="26">
                            <a:moveTo>
                              <a:pt x="18" y="4"/>
                            </a:moveTo>
                            <a:cubicBezTo>
                              <a:pt x="9" y="4"/>
                              <a:pt x="2" y="11"/>
                              <a:pt x="2" y="20"/>
                            </a:cubicBezTo>
                            <a:cubicBezTo>
                              <a:pt x="2" y="22"/>
                              <a:pt x="3" y="24"/>
                              <a:pt x="3" y="26"/>
                            </a:cubicBezTo>
                            <a:cubicBezTo>
                              <a:pt x="1" y="23"/>
                              <a:pt x="0" y="20"/>
                              <a:pt x="0" y="16"/>
                            </a:cubicBezTo>
                            <a:cubicBezTo>
                              <a:pt x="0" y="7"/>
                              <a:pt x="7" y="0"/>
                              <a:pt x="16" y="0"/>
                            </a:cubicBezTo>
                            <a:cubicBezTo>
                              <a:pt x="22" y="0"/>
                              <a:pt x="28" y="4"/>
                              <a:pt x="30" y="10"/>
                            </a:cubicBezTo>
                            <a:cubicBezTo>
                              <a:pt x="27" y="6"/>
                              <a:pt x="23" y="4"/>
                              <a:pt x="18" y="4"/>
                            </a:cubicBezTo>
                          </a:path>
                        </a:pathLst>
                      </a:custGeom>
                      <a:solidFill>
                        <a:srgbClr val="F7CBA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0" name="Freeform 104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374683" y="1540028"/>
                        <a:ext cx="74613" cy="60325"/>
                      </a:xfrm>
                      <a:custGeom>
                        <a:avLst/>
                        <a:gdLst>
                          <a:gd name="T0" fmla="*/ 6 w 11"/>
                          <a:gd name="T1" fmla="*/ 8 h 9"/>
                          <a:gd name="T2" fmla="*/ 10 w 11"/>
                          <a:gd name="T3" fmla="*/ 9 h 9"/>
                          <a:gd name="T4" fmla="*/ 11 w 11"/>
                          <a:gd name="T5" fmla="*/ 5 h 9"/>
                          <a:gd name="T6" fmla="*/ 6 w 11"/>
                          <a:gd name="T7" fmla="*/ 0 h 9"/>
                          <a:gd name="T8" fmla="*/ 0 w 11"/>
                          <a:gd name="T9" fmla="*/ 5 h 9"/>
                          <a:gd name="T10" fmla="*/ 2 w 11"/>
                          <a:gd name="T11" fmla="*/ 9 h 9"/>
                          <a:gd name="T12" fmla="*/ 6 w 11"/>
                          <a:gd name="T13" fmla="*/ 8 h 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11" h="9">
                            <a:moveTo>
                              <a:pt x="6" y="8"/>
                            </a:moveTo>
                            <a:cubicBezTo>
                              <a:pt x="7" y="8"/>
                              <a:pt x="8" y="9"/>
                              <a:pt x="10" y="9"/>
                            </a:cubicBezTo>
                            <a:cubicBezTo>
                              <a:pt x="11" y="8"/>
                              <a:pt x="11" y="7"/>
                              <a:pt x="11" y="5"/>
                            </a:cubicBezTo>
                            <a:cubicBezTo>
                              <a:pt x="11" y="2"/>
                              <a:pt x="9" y="0"/>
                              <a:pt x="6" y="0"/>
                            </a:cubicBezTo>
                            <a:cubicBezTo>
                              <a:pt x="3" y="0"/>
                              <a:pt x="0" y="2"/>
                              <a:pt x="0" y="5"/>
                            </a:cubicBezTo>
                            <a:cubicBezTo>
                              <a:pt x="0" y="7"/>
                              <a:pt x="1" y="8"/>
                              <a:pt x="2" y="9"/>
                            </a:cubicBezTo>
                            <a:cubicBezTo>
                              <a:pt x="3" y="9"/>
                              <a:pt x="5" y="8"/>
                              <a:pt x="6" y="8"/>
                            </a:cubicBezTo>
                          </a:path>
                        </a:pathLst>
                      </a:custGeom>
                      <a:solidFill>
                        <a:srgbClr val="0078D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1" name="Freeform 10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134971" y="1540028"/>
                        <a:ext cx="76200" cy="60325"/>
                      </a:xfrm>
                      <a:custGeom>
                        <a:avLst/>
                        <a:gdLst>
                          <a:gd name="T0" fmla="*/ 6 w 11"/>
                          <a:gd name="T1" fmla="*/ 8 h 9"/>
                          <a:gd name="T2" fmla="*/ 10 w 11"/>
                          <a:gd name="T3" fmla="*/ 9 h 9"/>
                          <a:gd name="T4" fmla="*/ 11 w 11"/>
                          <a:gd name="T5" fmla="*/ 5 h 9"/>
                          <a:gd name="T6" fmla="*/ 6 w 11"/>
                          <a:gd name="T7" fmla="*/ 0 h 9"/>
                          <a:gd name="T8" fmla="*/ 0 w 11"/>
                          <a:gd name="T9" fmla="*/ 5 h 9"/>
                          <a:gd name="T10" fmla="*/ 2 w 11"/>
                          <a:gd name="T11" fmla="*/ 9 h 9"/>
                          <a:gd name="T12" fmla="*/ 6 w 11"/>
                          <a:gd name="T13" fmla="*/ 8 h 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11" h="9">
                            <a:moveTo>
                              <a:pt x="6" y="8"/>
                            </a:moveTo>
                            <a:cubicBezTo>
                              <a:pt x="7" y="8"/>
                              <a:pt x="8" y="9"/>
                              <a:pt x="10" y="9"/>
                            </a:cubicBezTo>
                            <a:cubicBezTo>
                              <a:pt x="11" y="8"/>
                              <a:pt x="11" y="7"/>
                              <a:pt x="11" y="5"/>
                            </a:cubicBezTo>
                            <a:cubicBezTo>
                              <a:pt x="11" y="2"/>
                              <a:pt x="9" y="0"/>
                              <a:pt x="6" y="0"/>
                            </a:cubicBezTo>
                            <a:cubicBezTo>
                              <a:pt x="3" y="0"/>
                              <a:pt x="0" y="2"/>
                              <a:pt x="0" y="5"/>
                            </a:cubicBezTo>
                            <a:cubicBezTo>
                              <a:pt x="0" y="7"/>
                              <a:pt x="1" y="8"/>
                              <a:pt x="2" y="9"/>
                            </a:cubicBezTo>
                            <a:cubicBezTo>
                              <a:pt x="3" y="9"/>
                              <a:pt x="4" y="8"/>
                              <a:pt x="6" y="8"/>
                            </a:cubicBezTo>
                          </a:path>
                        </a:pathLst>
                      </a:custGeom>
                      <a:solidFill>
                        <a:srgbClr val="0078D7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2" name="Freeform 106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2923833" y="833591"/>
                        <a:ext cx="1071563" cy="1187449"/>
                      </a:xfrm>
                      <a:custGeom>
                        <a:avLst/>
                        <a:gdLst>
                          <a:gd name="T0" fmla="*/ 155 w 157"/>
                          <a:gd name="T1" fmla="*/ 63 h 175"/>
                          <a:gd name="T2" fmla="*/ 151 w 157"/>
                          <a:gd name="T3" fmla="*/ 50 h 175"/>
                          <a:gd name="T4" fmla="*/ 151 w 157"/>
                          <a:gd name="T5" fmla="*/ 35 h 175"/>
                          <a:gd name="T6" fmla="*/ 135 w 157"/>
                          <a:gd name="T7" fmla="*/ 18 h 175"/>
                          <a:gd name="T8" fmla="*/ 130 w 157"/>
                          <a:gd name="T9" fmla="*/ 18 h 175"/>
                          <a:gd name="T10" fmla="*/ 130 w 157"/>
                          <a:gd name="T11" fmla="*/ 18 h 175"/>
                          <a:gd name="T12" fmla="*/ 114 w 157"/>
                          <a:gd name="T13" fmla="*/ 18 h 175"/>
                          <a:gd name="T14" fmla="*/ 68 w 157"/>
                          <a:gd name="T15" fmla="*/ 0 h 175"/>
                          <a:gd name="T16" fmla="*/ 0 w 157"/>
                          <a:gd name="T17" fmla="*/ 67 h 175"/>
                          <a:gd name="T18" fmla="*/ 19 w 157"/>
                          <a:gd name="T19" fmla="*/ 114 h 175"/>
                          <a:gd name="T20" fmla="*/ 19 w 157"/>
                          <a:gd name="T21" fmla="*/ 135 h 175"/>
                          <a:gd name="T22" fmla="*/ 24 w 157"/>
                          <a:gd name="T23" fmla="*/ 146 h 175"/>
                          <a:gd name="T24" fmla="*/ 24 w 157"/>
                          <a:gd name="T25" fmla="*/ 146 h 175"/>
                          <a:gd name="T26" fmla="*/ 24 w 157"/>
                          <a:gd name="T27" fmla="*/ 146 h 175"/>
                          <a:gd name="T28" fmla="*/ 57 w 157"/>
                          <a:gd name="T29" fmla="*/ 169 h 175"/>
                          <a:gd name="T30" fmla="*/ 67 w 157"/>
                          <a:gd name="T31" fmla="*/ 175 h 175"/>
                          <a:gd name="T32" fmla="*/ 88 w 157"/>
                          <a:gd name="T33" fmla="*/ 175 h 175"/>
                          <a:gd name="T34" fmla="*/ 98 w 157"/>
                          <a:gd name="T35" fmla="*/ 169 h 175"/>
                          <a:gd name="T36" fmla="*/ 131 w 157"/>
                          <a:gd name="T37" fmla="*/ 146 h 175"/>
                          <a:gd name="T38" fmla="*/ 131 w 157"/>
                          <a:gd name="T39" fmla="*/ 146 h 175"/>
                          <a:gd name="T40" fmla="*/ 131 w 157"/>
                          <a:gd name="T41" fmla="*/ 146 h 175"/>
                          <a:gd name="T42" fmla="*/ 136 w 157"/>
                          <a:gd name="T43" fmla="*/ 135 h 175"/>
                          <a:gd name="T44" fmla="*/ 136 w 157"/>
                          <a:gd name="T45" fmla="*/ 125 h 175"/>
                          <a:gd name="T46" fmla="*/ 59 w 157"/>
                          <a:gd name="T47" fmla="*/ 125 h 175"/>
                          <a:gd name="T48" fmla="*/ 30 w 157"/>
                          <a:gd name="T49" fmla="*/ 130 h 175"/>
                          <a:gd name="T50" fmla="*/ 30 w 157"/>
                          <a:gd name="T51" fmla="*/ 62 h 175"/>
                          <a:gd name="T52" fmla="*/ 31 w 157"/>
                          <a:gd name="T53" fmla="*/ 55 h 175"/>
                          <a:gd name="T54" fmla="*/ 34 w 157"/>
                          <a:gd name="T55" fmla="*/ 57 h 175"/>
                          <a:gd name="T56" fmla="*/ 135 w 157"/>
                          <a:gd name="T57" fmla="*/ 83 h 175"/>
                          <a:gd name="T58" fmla="*/ 136 w 157"/>
                          <a:gd name="T59" fmla="*/ 83 h 175"/>
                          <a:gd name="T60" fmla="*/ 155 w 157"/>
                          <a:gd name="T61" fmla="*/ 63 h 17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  <a:cxn ang="0">
                            <a:pos x="T40" y="T41"/>
                          </a:cxn>
                          <a:cxn ang="0">
                            <a:pos x="T42" y="T43"/>
                          </a:cxn>
                          <a:cxn ang="0">
                            <a:pos x="T44" y="T45"/>
                          </a:cxn>
                          <a:cxn ang="0">
                            <a:pos x="T46" y="T47"/>
                          </a:cxn>
                          <a:cxn ang="0">
                            <a:pos x="T48" y="T49"/>
                          </a:cxn>
                          <a:cxn ang="0">
                            <a:pos x="T50" y="T51"/>
                          </a:cxn>
                          <a:cxn ang="0">
                            <a:pos x="T52" y="T53"/>
                          </a:cxn>
                          <a:cxn ang="0">
                            <a:pos x="T54" y="T55"/>
                          </a:cxn>
                          <a:cxn ang="0">
                            <a:pos x="T56" y="T57"/>
                          </a:cxn>
                          <a:cxn ang="0">
                            <a:pos x="T58" y="T59"/>
                          </a:cxn>
                          <a:cxn ang="0">
                            <a:pos x="T60" y="T61"/>
                          </a:cxn>
                        </a:cxnLst>
                        <a:rect l="0" t="0" r="r" b="b"/>
                        <a:pathLst>
                          <a:path w="157" h="175">
                            <a:moveTo>
                              <a:pt x="155" y="63"/>
                            </a:moveTo>
                            <a:cubicBezTo>
                              <a:pt x="152" y="60"/>
                              <a:pt x="151" y="50"/>
                              <a:pt x="151" y="50"/>
                            </a:cubicBezTo>
                            <a:cubicBezTo>
                              <a:pt x="151" y="35"/>
                              <a:pt x="151" y="35"/>
                              <a:pt x="151" y="35"/>
                            </a:cubicBezTo>
                            <a:cubicBezTo>
                              <a:pt x="151" y="24"/>
                              <a:pt x="141" y="18"/>
                              <a:pt x="135" y="18"/>
                            </a:cubicBezTo>
                            <a:cubicBezTo>
                              <a:pt x="130" y="18"/>
                              <a:pt x="130" y="18"/>
                              <a:pt x="130" y="18"/>
                            </a:cubicBezTo>
                            <a:cubicBezTo>
                              <a:pt x="130" y="18"/>
                              <a:pt x="130" y="18"/>
                              <a:pt x="130" y="18"/>
                            </a:cubicBezTo>
                            <a:cubicBezTo>
                              <a:pt x="114" y="18"/>
                              <a:pt x="114" y="18"/>
                              <a:pt x="114" y="18"/>
                            </a:cubicBezTo>
                            <a:cubicBezTo>
                              <a:pt x="102" y="7"/>
                              <a:pt x="85" y="0"/>
                              <a:pt x="68" y="0"/>
                            </a:cubicBezTo>
                            <a:cubicBezTo>
                              <a:pt x="30" y="0"/>
                              <a:pt x="0" y="30"/>
                              <a:pt x="0" y="67"/>
                            </a:cubicBezTo>
                            <a:cubicBezTo>
                              <a:pt x="0" y="85"/>
                              <a:pt x="7" y="102"/>
                              <a:pt x="19" y="114"/>
                            </a:cubicBezTo>
                            <a:cubicBezTo>
                              <a:pt x="19" y="126"/>
                              <a:pt x="19" y="135"/>
                              <a:pt x="19" y="135"/>
                            </a:cubicBezTo>
                            <a:cubicBezTo>
                              <a:pt x="19" y="139"/>
                              <a:pt x="21" y="143"/>
                              <a:pt x="24" y="146"/>
                            </a:cubicBezTo>
                            <a:cubicBezTo>
                              <a:pt x="24" y="146"/>
                              <a:pt x="24" y="146"/>
                              <a:pt x="24" y="146"/>
                            </a:cubicBezTo>
                            <a:cubicBezTo>
                              <a:pt x="24" y="146"/>
                              <a:pt x="24" y="146"/>
                              <a:pt x="24" y="146"/>
                            </a:cubicBezTo>
                            <a:cubicBezTo>
                              <a:pt x="25" y="147"/>
                              <a:pt x="57" y="169"/>
                              <a:pt x="57" y="169"/>
                            </a:cubicBezTo>
                            <a:cubicBezTo>
                              <a:pt x="59" y="172"/>
                              <a:pt x="63" y="175"/>
                              <a:pt x="67" y="175"/>
                            </a:cubicBezTo>
                            <a:cubicBezTo>
                              <a:pt x="88" y="175"/>
                              <a:pt x="88" y="175"/>
                              <a:pt x="88" y="175"/>
                            </a:cubicBezTo>
                            <a:cubicBezTo>
                              <a:pt x="91" y="175"/>
                              <a:pt x="96" y="172"/>
                              <a:pt x="98" y="169"/>
                            </a:cubicBezTo>
                            <a:cubicBezTo>
                              <a:pt x="98" y="169"/>
                              <a:pt x="130" y="147"/>
                              <a:pt x="131" y="146"/>
                            </a:cubicBezTo>
                            <a:cubicBezTo>
                              <a:pt x="131" y="146"/>
                              <a:pt x="131" y="146"/>
                              <a:pt x="131" y="146"/>
                            </a:cubicBezTo>
                            <a:cubicBezTo>
                              <a:pt x="131" y="146"/>
                              <a:pt x="131" y="146"/>
                              <a:pt x="131" y="146"/>
                            </a:cubicBezTo>
                            <a:cubicBezTo>
                              <a:pt x="134" y="143"/>
                              <a:pt x="136" y="139"/>
                              <a:pt x="136" y="135"/>
                            </a:cubicBezTo>
                            <a:cubicBezTo>
                              <a:pt x="136" y="134"/>
                              <a:pt x="136" y="131"/>
                              <a:pt x="136" y="125"/>
                            </a:cubicBezTo>
                            <a:cubicBezTo>
                              <a:pt x="59" y="125"/>
                              <a:pt x="59" y="125"/>
                              <a:pt x="59" y="125"/>
                            </a:cubicBezTo>
                            <a:cubicBezTo>
                              <a:pt x="30" y="130"/>
                              <a:pt x="30" y="130"/>
                              <a:pt x="30" y="130"/>
                            </a:cubicBezTo>
                            <a:cubicBezTo>
                              <a:pt x="30" y="62"/>
                              <a:pt x="30" y="62"/>
                              <a:pt x="30" y="62"/>
                            </a:cubicBezTo>
                            <a:cubicBezTo>
                              <a:pt x="31" y="60"/>
                              <a:pt x="31" y="58"/>
                              <a:pt x="31" y="55"/>
                            </a:cubicBezTo>
                            <a:cubicBezTo>
                              <a:pt x="32" y="55"/>
                              <a:pt x="33" y="56"/>
                              <a:pt x="34" y="57"/>
                            </a:cubicBezTo>
                            <a:cubicBezTo>
                              <a:pt x="80" y="89"/>
                              <a:pt x="117" y="83"/>
                              <a:pt x="135" y="83"/>
                            </a:cubicBezTo>
                            <a:cubicBezTo>
                              <a:pt x="136" y="83"/>
                              <a:pt x="136" y="83"/>
                              <a:pt x="136" y="83"/>
                            </a:cubicBezTo>
                            <a:cubicBezTo>
                              <a:pt x="154" y="83"/>
                              <a:pt x="157" y="67"/>
                              <a:pt x="155" y="63"/>
                            </a:cubicBezTo>
                          </a:path>
                        </a:pathLst>
                      </a:custGeom>
                      <a:solidFill>
                        <a:srgbClr val="2C292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3" name="Freeform 10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074646" y="1397153"/>
                        <a:ext cx="0" cy="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>
                            <a:moveTo>
                              <a:pt x="0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</a:path>
                        </a:pathLst>
                      </a:custGeom>
                      <a:solidFill>
                        <a:srgbClr val="D9C2A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4" name="Freeform 10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2930183" y="955828"/>
                        <a:ext cx="293688" cy="441325"/>
                      </a:xfrm>
                      <a:custGeom>
                        <a:avLst/>
                        <a:gdLst>
                          <a:gd name="T0" fmla="*/ 22 w 43"/>
                          <a:gd name="T1" fmla="*/ 0 h 65"/>
                          <a:gd name="T2" fmla="*/ 17 w 43"/>
                          <a:gd name="T3" fmla="*/ 0 h 65"/>
                          <a:gd name="T4" fmla="*/ 17 w 43"/>
                          <a:gd name="T5" fmla="*/ 0 h 65"/>
                          <a:gd name="T6" fmla="*/ 14 w 43"/>
                          <a:gd name="T7" fmla="*/ 0 h 65"/>
                          <a:gd name="T8" fmla="*/ 31 w 43"/>
                          <a:gd name="T9" fmla="*/ 17 h 65"/>
                          <a:gd name="T10" fmla="*/ 31 w 43"/>
                          <a:gd name="T11" fmla="*/ 32 h 65"/>
                          <a:gd name="T12" fmla="*/ 34 w 43"/>
                          <a:gd name="T13" fmla="*/ 45 h 65"/>
                          <a:gd name="T14" fmla="*/ 15 w 43"/>
                          <a:gd name="T15" fmla="*/ 65 h 65"/>
                          <a:gd name="T16" fmla="*/ 15 w 43"/>
                          <a:gd name="T17" fmla="*/ 65 h 65"/>
                          <a:gd name="T18" fmla="*/ 0 w 43"/>
                          <a:gd name="T19" fmla="*/ 65 h 65"/>
                          <a:gd name="T20" fmla="*/ 4 w 43"/>
                          <a:gd name="T21" fmla="*/ 65 h 65"/>
                          <a:gd name="T22" fmla="*/ 22 w 43"/>
                          <a:gd name="T23" fmla="*/ 65 h 65"/>
                          <a:gd name="T24" fmla="*/ 22 w 43"/>
                          <a:gd name="T25" fmla="*/ 65 h 65"/>
                          <a:gd name="T26" fmla="*/ 22 w 43"/>
                          <a:gd name="T27" fmla="*/ 65 h 65"/>
                          <a:gd name="T28" fmla="*/ 23 w 43"/>
                          <a:gd name="T29" fmla="*/ 65 h 65"/>
                          <a:gd name="T30" fmla="*/ 43 w 43"/>
                          <a:gd name="T31" fmla="*/ 49 h 65"/>
                          <a:gd name="T32" fmla="*/ 42 w 43"/>
                          <a:gd name="T33" fmla="*/ 45 h 65"/>
                          <a:gd name="T34" fmla="*/ 38 w 43"/>
                          <a:gd name="T35" fmla="*/ 32 h 65"/>
                          <a:gd name="T36" fmla="*/ 38 w 43"/>
                          <a:gd name="T37" fmla="*/ 17 h 65"/>
                          <a:gd name="T38" fmla="*/ 22 w 43"/>
                          <a:gd name="T39" fmla="*/ 0 h 6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  <a:cxn ang="0">
                            <a:pos x="T38" y="T39"/>
                          </a:cxn>
                        </a:cxnLst>
                        <a:rect l="0" t="0" r="r" b="b"/>
                        <a:pathLst>
                          <a:path w="43" h="65">
                            <a:moveTo>
                              <a:pt x="22" y="0"/>
                            </a:moveTo>
                            <a:cubicBezTo>
                              <a:pt x="17" y="0"/>
                              <a:pt x="17" y="0"/>
                              <a:pt x="17" y="0"/>
                            </a:cubicBezTo>
                            <a:cubicBezTo>
                              <a:pt x="17" y="0"/>
                              <a:pt x="17" y="0"/>
                              <a:pt x="17" y="0"/>
                            </a:cubicBezTo>
                            <a:cubicBezTo>
                              <a:pt x="14" y="0"/>
                              <a:pt x="14" y="0"/>
                              <a:pt x="14" y="0"/>
                            </a:cubicBezTo>
                            <a:cubicBezTo>
                              <a:pt x="20" y="0"/>
                              <a:pt x="31" y="6"/>
                              <a:pt x="31" y="17"/>
                            </a:cubicBezTo>
                            <a:cubicBezTo>
                              <a:pt x="31" y="32"/>
                              <a:pt x="31" y="32"/>
                              <a:pt x="31" y="32"/>
                            </a:cubicBezTo>
                            <a:cubicBezTo>
                              <a:pt x="31" y="32"/>
                              <a:pt x="31" y="42"/>
                              <a:pt x="34" y="45"/>
                            </a:cubicBezTo>
                            <a:cubicBezTo>
                              <a:pt x="37" y="49"/>
                              <a:pt x="34" y="65"/>
                              <a:pt x="15" y="65"/>
                            </a:cubicBezTo>
                            <a:cubicBezTo>
                              <a:pt x="15" y="65"/>
                              <a:pt x="15" y="65"/>
                              <a:pt x="15" y="65"/>
                            </a:cubicBezTo>
                            <a:cubicBezTo>
                              <a:pt x="11" y="65"/>
                              <a:pt x="6" y="65"/>
                              <a:pt x="0" y="65"/>
                            </a:cubicBezTo>
                            <a:cubicBezTo>
                              <a:pt x="2" y="65"/>
                              <a:pt x="3" y="65"/>
                              <a:pt x="4" y="65"/>
                            </a:cubicBezTo>
                            <a:cubicBezTo>
                              <a:pt x="11" y="65"/>
                              <a:pt x="17" y="65"/>
                              <a:pt x="22" y="65"/>
                            </a:cubicBezTo>
                            <a:cubicBezTo>
                              <a:pt x="22" y="65"/>
                              <a:pt x="22" y="65"/>
                              <a:pt x="22" y="65"/>
                            </a:cubicBezTo>
                            <a:cubicBezTo>
                              <a:pt x="22" y="65"/>
                              <a:pt x="22" y="65"/>
                              <a:pt x="22" y="65"/>
                            </a:cubicBezTo>
                            <a:cubicBezTo>
                              <a:pt x="23" y="65"/>
                              <a:pt x="23" y="65"/>
                              <a:pt x="23" y="65"/>
                            </a:cubicBezTo>
                            <a:cubicBezTo>
                              <a:pt x="38" y="65"/>
                              <a:pt x="43" y="55"/>
                              <a:pt x="43" y="49"/>
                            </a:cubicBezTo>
                            <a:cubicBezTo>
                              <a:pt x="43" y="47"/>
                              <a:pt x="42" y="46"/>
                              <a:pt x="42" y="45"/>
                            </a:cubicBezTo>
                            <a:cubicBezTo>
                              <a:pt x="39" y="42"/>
                              <a:pt x="38" y="32"/>
                              <a:pt x="38" y="32"/>
                            </a:cubicBezTo>
                            <a:cubicBezTo>
                              <a:pt x="38" y="17"/>
                              <a:pt x="38" y="17"/>
                              <a:pt x="38" y="17"/>
                            </a:cubicBezTo>
                            <a:cubicBezTo>
                              <a:pt x="38" y="6"/>
                              <a:pt x="28" y="0"/>
                              <a:pt x="22" y="0"/>
                            </a:cubicBezTo>
                          </a:path>
                        </a:pathLst>
                      </a:custGeom>
                      <a:solidFill>
                        <a:srgbClr val="1A181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5" name="Freeform 110"/>
                      <p:cNvSpPr>
                        <a:spLocks noEditPoints="1"/>
                      </p:cNvSpPr>
                      <p:nvPr/>
                    </p:nvSpPr>
                    <p:spPr bwMode="auto">
                      <a:xfrm flipH="1">
                        <a:off x="13066709" y="1682903"/>
                        <a:ext cx="47625" cy="122237"/>
                      </a:xfrm>
                      <a:custGeom>
                        <a:avLst/>
                        <a:gdLst>
                          <a:gd name="T0" fmla="*/ 6 w 7"/>
                          <a:gd name="T1" fmla="*/ 12 h 18"/>
                          <a:gd name="T2" fmla="*/ 4 w 7"/>
                          <a:gd name="T3" fmla="*/ 18 h 18"/>
                          <a:gd name="T4" fmla="*/ 6 w 7"/>
                          <a:gd name="T5" fmla="*/ 12 h 18"/>
                          <a:gd name="T6" fmla="*/ 7 w 7"/>
                          <a:gd name="T7" fmla="*/ 0 h 18"/>
                          <a:gd name="T8" fmla="*/ 0 w 7"/>
                          <a:gd name="T9" fmla="*/ 0 h 18"/>
                          <a:gd name="T10" fmla="*/ 0 w 7"/>
                          <a:gd name="T11" fmla="*/ 0 h 18"/>
                          <a:gd name="T12" fmla="*/ 7 w 7"/>
                          <a:gd name="T13" fmla="*/ 0 h 18"/>
                          <a:gd name="T14" fmla="*/ 7 w 7"/>
                          <a:gd name="T15" fmla="*/ 10 h 18"/>
                          <a:gd name="T16" fmla="*/ 7 w 7"/>
                          <a:gd name="T17" fmla="*/ 10 h 18"/>
                          <a:gd name="T18" fmla="*/ 7 w 7"/>
                          <a:gd name="T19" fmla="*/ 0 h 1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0" t="0" r="r" b="b"/>
                        <a:pathLst>
                          <a:path w="7" h="18">
                            <a:moveTo>
                              <a:pt x="6" y="12"/>
                            </a:moveTo>
                            <a:cubicBezTo>
                              <a:pt x="6" y="14"/>
                              <a:pt x="5" y="17"/>
                              <a:pt x="4" y="18"/>
                            </a:cubicBezTo>
                            <a:cubicBezTo>
                              <a:pt x="5" y="17"/>
                              <a:pt x="6" y="14"/>
                              <a:pt x="6" y="12"/>
                            </a:cubicBezTo>
                            <a:moveTo>
                              <a:pt x="7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7" y="6"/>
                              <a:pt x="7" y="9"/>
                              <a:pt x="7" y="10"/>
                            </a:cubicBezTo>
                            <a:cubicBezTo>
                              <a:pt x="7" y="10"/>
                              <a:pt x="7" y="10"/>
                              <a:pt x="7" y="10"/>
                            </a:cubicBezTo>
                            <a:cubicBezTo>
                              <a:pt x="7" y="9"/>
                              <a:pt x="7" y="6"/>
                              <a:pt x="7" y="0"/>
                            </a:cubicBezTo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6" name="Freeform 11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066708" y="1682903"/>
                        <a:ext cx="471488" cy="338137"/>
                      </a:xfrm>
                      <a:custGeom>
                        <a:avLst/>
                        <a:gdLst>
                          <a:gd name="T0" fmla="*/ 69 w 69"/>
                          <a:gd name="T1" fmla="*/ 0 h 50"/>
                          <a:gd name="T2" fmla="*/ 62 w 69"/>
                          <a:gd name="T3" fmla="*/ 0 h 50"/>
                          <a:gd name="T4" fmla="*/ 62 w 69"/>
                          <a:gd name="T5" fmla="*/ 10 h 50"/>
                          <a:gd name="T6" fmla="*/ 56 w 69"/>
                          <a:gd name="T7" fmla="*/ 21 h 50"/>
                          <a:gd name="T8" fmla="*/ 56 w 69"/>
                          <a:gd name="T9" fmla="*/ 21 h 50"/>
                          <a:gd name="T10" fmla="*/ 56 w 69"/>
                          <a:gd name="T11" fmla="*/ 21 h 50"/>
                          <a:gd name="T12" fmla="*/ 23 w 69"/>
                          <a:gd name="T13" fmla="*/ 44 h 50"/>
                          <a:gd name="T14" fmla="*/ 13 w 69"/>
                          <a:gd name="T15" fmla="*/ 50 h 50"/>
                          <a:gd name="T16" fmla="*/ 0 w 69"/>
                          <a:gd name="T17" fmla="*/ 50 h 50"/>
                          <a:gd name="T18" fmla="*/ 0 w 69"/>
                          <a:gd name="T19" fmla="*/ 50 h 50"/>
                          <a:gd name="T20" fmla="*/ 21 w 69"/>
                          <a:gd name="T21" fmla="*/ 50 h 50"/>
                          <a:gd name="T22" fmla="*/ 31 w 69"/>
                          <a:gd name="T23" fmla="*/ 44 h 50"/>
                          <a:gd name="T24" fmla="*/ 64 w 69"/>
                          <a:gd name="T25" fmla="*/ 21 h 50"/>
                          <a:gd name="T26" fmla="*/ 64 w 69"/>
                          <a:gd name="T27" fmla="*/ 21 h 50"/>
                          <a:gd name="T28" fmla="*/ 64 w 69"/>
                          <a:gd name="T29" fmla="*/ 21 h 50"/>
                          <a:gd name="T30" fmla="*/ 66 w 69"/>
                          <a:gd name="T31" fmla="*/ 18 h 50"/>
                          <a:gd name="T32" fmla="*/ 68 w 69"/>
                          <a:gd name="T33" fmla="*/ 12 h 50"/>
                          <a:gd name="T34" fmla="*/ 69 w 69"/>
                          <a:gd name="T35" fmla="*/ 10 h 50"/>
                          <a:gd name="T36" fmla="*/ 69 w 69"/>
                          <a:gd name="T37" fmla="*/ 0 h 50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  <a:cxn ang="0">
                            <a:pos x="T26" y="T27"/>
                          </a:cxn>
                          <a:cxn ang="0">
                            <a:pos x="T28" y="T29"/>
                          </a:cxn>
                          <a:cxn ang="0">
                            <a:pos x="T30" y="T31"/>
                          </a:cxn>
                          <a:cxn ang="0">
                            <a:pos x="T32" y="T33"/>
                          </a:cxn>
                          <a:cxn ang="0">
                            <a:pos x="T34" y="T35"/>
                          </a:cxn>
                          <a:cxn ang="0">
                            <a:pos x="T36" y="T37"/>
                          </a:cxn>
                        </a:cxnLst>
                        <a:rect l="0" t="0" r="r" b="b"/>
                        <a:pathLst>
                          <a:path w="69" h="50">
                            <a:moveTo>
                              <a:pt x="69" y="0"/>
                            </a:moveTo>
                            <a:cubicBezTo>
                              <a:pt x="62" y="0"/>
                              <a:pt x="62" y="0"/>
                              <a:pt x="62" y="0"/>
                            </a:cubicBezTo>
                            <a:cubicBezTo>
                              <a:pt x="62" y="6"/>
                              <a:pt x="62" y="9"/>
                              <a:pt x="62" y="10"/>
                            </a:cubicBezTo>
                            <a:cubicBezTo>
                              <a:pt x="62" y="14"/>
                              <a:pt x="59" y="18"/>
                              <a:pt x="56" y="21"/>
                            </a:cubicBezTo>
                            <a:cubicBezTo>
                              <a:pt x="56" y="21"/>
                              <a:pt x="56" y="21"/>
                              <a:pt x="56" y="21"/>
                            </a:cubicBezTo>
                            <a:cubicBezTo>
                              <a:pt x="56" y="21"/>
                              <a:pt x="56" y="21"/>
                              <a:pt x="56" y="21"/>
                            </a:cubicBezTo>
                            <a:cubicBezTo>
                              <a:pt x="55" y="22"/>
                              <a:pt x="23" y="44"/>
                              <a:pt x="23" y="44"/>
                            </a:cubicBezTo>
                            <a:cubicBezTo>
                              <a:pt x="21" y="47"/>
                              <a:pt x="16" y="50"/>
                              <a:pt x="13" y="50"/>
                            </a:cubicBezTo>
                            <a:cubicBezTo>
                              <a:pt x="0" y="50"/>
                              <a:pt x="0" y="50"/>
                              <a:pt x="0" y="50"/>
                            </a:cubicBezTo>
                            <a:cubicBezTo>
                              <a:pt x="0" y="50"/>
                              <a:pt x="0" y="50"/>
                              <a:pt x="0" y="50"/>
                            </a:cubicBezTo>
                            <a:cubicBezTo>
                              <a:pt x="21" y="50"/>
                              <a:pt x="21" y="50"/>
                              <a:pt x="21" y="50"/>
                            </a:cubicBezTo>
                            <a:cubicBezTo>
                              <a:pt x="24" y="50"/>
                              <a:pt x="29" y="47"/>
                              <a:pt x="31" y="44"/>
                            </a:cubicBezTo>
                            <a:cubicBezTo>
                              <a:pt x="31" y="44"/>
                              <a:pt x="63" y="22"/>
                              <a:pt x="64" y="21"/>
                            </a:cubicBezTo>
                            <a:cubicBezTo>
                              <a:pt x="64" y="21"/>
                              <a:pt x="64" y="21"/>
                              <a:pt x="64" y="21"/>
                            </a:cubicBezTo>
                            <a:cubicBezTo>
                              <a:pt x="64" y="21"/>
                              <a:pt x="64" y="21"/>
                              <a:pt x="64" y="21"/>
                            </a:cubicBezTo>
                            <a:cubicBezTo>
                              <a:pt x="65" y="20"/>
                              <a:pt x="65" y="19"/>
                              <a:pt x="66" y="18"/>
                            </a:cubicBezTo>
                            <a:cubicBezTo>
                              <a:pt x="67" y="17"/>
                              <a:pt x="68" y="14"/>
                              <a:pt x="68" y="12"/>
                            </a:cubicBezTo>
                            <a:cubicBezTo>
                              <a:pt x="69" y="11"/>
                              <a:pt x="69" y="10"/>
                              <a:pt x="69" y="10"/>
                            </a:cubicBezTo>
                            <a:cubicBezTo>
                              <a:pt x="69" y="9"/>
                              <a:pt x="69" y="6"/>
                              <a:pt x="69" y="0"/>
                            </a:cubicBezTo>
                          </a:path>
                        </a:pathLst>
                      </a:custGeom>
                      <a:solidFill>
                        <a:srgbClr val="1A181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7" name="Freeform 11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745524" y="1206653"/>
                        <a:ext cx="47625" cy="509587"/>
                      </a:xfrm>
                      <a:custGeom>
                        <a:avLst/>
                        <a:gdLst>
                          <a:gd name="T0" fmla="*/ 30 w 30"/>
                          <a:gd name="T1" fmla="*/ 17 h 321"/>
                          <a:gd name="T2" fmla="*/ 0 w 30"/>
                          <a:gd name="T3" fmla="*/ 0 h 321"/>
                          <a:gd name="T4" fmla="*/ 0 w 30"/>
                          <a:gd name="T5" fmla="*/ 321 h 321"/>
                          <a:gd name="T6" fmla="*/ 30 w 30"/>
                          <a:gd name="T7" fmla="*/ 317 h 321"/>
                          <a:gd name="T8" fmla="*/ 30 w 30"/>
                          <a:gd name="T9" fmla="*/ 17 h 321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30" h="321">
                            <a:moveTo>
                              <a:pt x="30" y="17"/>
                            </a:moveTo>
                            <a:lnTo>
                              <a:pt x="0" y="0"/>
                            </a:lnTo>
                            <a:lnTo>
                              <a:pt x="0" y="321"/>
                            </a:lnTo>
                            <a:lnTo>
                              <a:pt x="30" y="317"/>
                            </a:lnTo>
                            <a:lnTo>
                              <a:pt x="30" y="17"/>
                            </a:lnTo>
                            <a:close/>
                          </a:path>
                        </a:pathLst>
                      </a:custGeom>
                      <a:solidFill>
                        <a:srgbClr val="F7CBA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8" name="Rectangle 113"/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3066709" y="1397153"/>
                        <a:ext cx="47625" cy="285750"/>
                      </a:xfrm>
                      <a:prstGeom prst="rect">
                        <a:avLst/>
                      </a:prstGeom>
                      <a:solidFill>
                        <a:srgbClr val="E2C49D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39" name="Rectangle 114"/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3066709" y="1397153"/>
                        <a:ext cx="47625" cy="285750"/>
                      </a:xfrm>
                      <a:prstGeom prst="rect">
                        <a:avLst/>
                      </a:prstGeom>
                      <a:solidFill>
                        <a:srgbClr val="F7CBA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0" name="Freeform 115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217521" y="1770216"/>
                        <a:ext cx="204788" cy="53975"/>
                      </a:xfrm>
                      <a:custGeom>
                        <a:avLst/>
                        <a:gdLst>
                          <a:gd name="T0" fmla="*/ 1 w 30"/>
                          <a:gd name="T1" fmla="*/ 0 h 8"/>
                          <a:gd name="T2" fmla="*/ 1 w 30"/>
                          <a:gd name="T3" fmla="*/ 1 h 8"/>
                          <a:gd name="T4" fmla="*/ 15 w 30"/>
                          <a:gd name="T5" fmla="*/ 8 h 8"/>
                          <a:gd name="T6" fmla="*/ 30 w 30"/>
                          <a:gd name="T7" fmla="*/ 1 h 8"/>
                          <a:gd name="T8" fmla="*/ 29 w 30"/>
                          <a:gd name="T9" fmla="*/ 0 h 8"/>
                          <a:gd name="T10" fmla="*/ 1 w 30"/>
                          <a:gd name="T11" fmla="*/ 0 h 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30" h="8">
                            <a:moveTo>
                              <a:pt x="1" y="0"/>
                            </a:moveTo>
                            <a:cubicBezTo>
                              <a:pt x="0" y="0"/>
                              <a:pt x="0" y="0"/>
                              <a:pt x="1" y="1"/>
                            </a:cubicBezTo>
                            <a:cubicBezTo>
                              <a:pt x="1" y="1"/>
                              <a:pt x="4" y="8"/>
                              <a:pt x="15" y="8"/>
                            </a:cubicBezTo>
                            <a:cubicBezTo>
                              <a:pt x="26" y="8"/>
                              <a:pt x="30" y="1"/>
                              <a:pt x="30" y="1"/>
                            </a:cubicBezTo>
                            <a:cubicBezTo>
                              <a:pt x="30" y="0"/>
                              <a:pt x="30" y="0"/>
                              <a:pt x="29" y="0"/>
                            </a:cubicBezTo>
                            <a:lnTo>
                              <a:pt x="1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1" name="Rectangle 116"/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3244508" y="1682903"/>
                        <a:ext cx="55563" cy="15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2" name="Rectangle 117"/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3244508" y="1682903"/>
                        <a:ext cx="55563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3" name="Freeform 118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244509" y="1489912"/>
                        <a:ext cx="55563" cy="190500"/>
                      </a:xfrm>
                      <a:custGeom>
                        <a:avLst/>
                        <a:gdLst>
                          <a:gd name="T0" fmla="*/ 0 w 8"/>
                          <a:gd name="T1" fmla="*/ 0 h 28"/>
                          <a:gd name="T2" fmla="*/ 0 w 8"/>
                          <a:gd name="T3" fmla="*/ 0 h 28"/>
                          <a:gd name="T4" fmla="*/ 0 w 8"/>
                          <a:gd name="T5" fmla="*/ 28 h 28"/>
                          <a:gd name="T6" fmla="*/ 8 w 8"/>
                          <a:gd name="T7" fmla="*/ 28 h 28"/>
                          <a:gd name="T8" fmla="*/ 6 w 8"/>
                          <a:gd name="T9" fmla="*/ 6 h 28"/>
                          <a:gd name="T10" fmla="*/ 0 w 8"/>
                          <a:gd name="T11" fmla="*/ 0 h 2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</a:cxnLst>
                        <a:rect l="0" t="0" r="r" b="b"/>
                        <a:pathLst>
                          <a:path w="8" h="28">
                            <a:moveTo>
                              <a:pt x="0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28"/>
                              <a:pt x="0" y="28"/>
                              <a:pt x="0" y="28"/>
                            </a:cubicBezTo>
                            <a:cubicBezTo>
                              <a:pt x="8" y="28"/>
                              <a:pt x="8" y="28"/>
                              <a:pt x="8" y="28"/>
                            </a:cubicBezTo>
                            <a:cubicBezTo>
                              <a:pt x="6" y="6"/>
                              <a:pt x="6" y="6"/>
                              <a:pt x="6" y="6"/>
                            </a:cubicBezTo>
                            <a:cubicBezTo>
                              <a:pt x="5" y="3"/>
                              <a:pt x="3" y="0"/>
                              <a:pt x="0" y="0"/>
                            </a:cubicBezTo>
                          </a:path>
                        </a:pathLst>
                      </a:custGeom>
                      <a:solidFill>
                        <a:srgbClr val="F4B98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4" name="Freeform 119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238158" y="1682903"/>
                        <a:ext cx="61913" cy="0"/>
                      </a:xfrm>
                      <a:custGeom>
                        <a:avLst/>
                        <a:gdLst>
                          <a:gd name="T0" fmla="*/ 35 w 39"/>
                          <a:gd name="T1" fmla="*/ 0 w 39"/>
                          <a:gd name="T2" fmla="*/ 0 w 39"/>
                          <a:gd name="T3" fmla="*/ 39 w 39"/>
                          <a:gd name="T4" fmla="*/ 39 w 39"/>
                          <a:gd name="T5" fmla="*/ 35 w 39"/>
                        </a:gdLst>
                        <a:ahLst/>
                        <a:cxnLst>
                          <a:cxn ang="0">
                            <a:pos x="T0" y="0"/>
                          </a:cxn>
                          <a:cxn ang="0">
                            <a:pos x="T1" y="0"/>
                          </a:cxn>
                          <a:cxn ang="0">
                            <a:pos x="T2" y="0"/>
                          </a:cxn>
                          <a:cxn ang="0">
                            <a:pos x="T3" y="0"/>
                          </a:cxn>
                          <a:cxn ang="0">
                            <a:pos x="T4" y="0"/>
                          </a:cxn>
                          <a:cxn ang="0">
                            <a:pos x="T5" y="0"/>
                          </a:cxn>
                        </a:cxnLst>
                        <a:rect l="0" t="0" r="r" b="b"/>
                        <a:pathLst>
                          <a:path w="39">
                            <a:moveTo>
                              <a:pt x="35" y="0"/>
                            </a:moveTo>
                            <a:lnTo>
                              <a:pt x="0" y="0"/>
                            </a:lnTo>
                            <a:lnTo>
                              <a:pt x="0" y="0"/>
                            </a:lnTo>
                            <a:lnTo>
                              <a:pt x="39" y="0"/>
                            </a:lnTo>
                            <a:lnTo>
                              <a:pt x="39" y="0"/>
                            </a:lnTo>
                            <a:lnTo>
                              <a:pt x="35" y="0"/>
                            </a:lnTo>
                            <a:close/>
                          </a:path>
                        </a:pathLst>
                      </a:custGeom>
                      <a:solidFill>
                        <a:srgbClr val="454F7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5" name="Freeform 120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238158" y="1682903"/>
                        <a:ext cx="61913" cy="0"/>
                      </a:xfrm>
                      <a:custGeom>
                        <a:avLst/>
                        <a:gdLst>
                          <a:gd name="T0" fmla="*/ 35 w 39"/>
                          <a:gd name="T1" fmla="*/ 0 w 39"/>
                          <a:gd name="T2" fmla="*/ 0 w 39"/>
                          <a:gd name="T3" fmla="*/ 39 w 39"/>
                          <a:gd name="T4" fmla="*/ 39 w 39"/>
                          <a:gd name="T5" fmla="*/ 35 w 39"/>
                        </a:gdLst>
                        <a:ahLst/>
                        <a:cxnLst>
                          <a:cxn ang="0">
                            <a:pos x="T0" y="0"/>
                          </a:cxn>
                          <a:cxn ang="0">
                            <a:pos x="T1" y="0"/>
                          </a:cxn>
                          <a:cxn ang="0">
                            <a:pos x="T2" y="0"/>
                          </a:cxn>
                          <a:cxn ang="0">
                            <a:pos x="T3" y="0"/>
                          </a:cxn>
                          <a:cxn ang="0">
                            <a:pos x="T4" y="0"/>
                          </a:cxn>
                          <a:cxn ang="0">
                            <a:pos x="T5" y="0"/>
                          </a:cxn>
                        </a:cxnLst>
                        <a:rect l="0" t="0" r="r" b="b"/>
                        <a:pathLst>
                          <a:path w="39">
                            <a:moveTo>
                              <a:pt x="35" y="0"/>
                            </a:moveTo>
                            <a:lnTo>
                              <a:pt x="0" y="0"/>
                            </a:lnTo>
                            <a:lnTo>
                              <a:pt x="0" y="0"/>
                            </a:lnTo>
                            <a:lnTo>
                              <a:pt x="39" y="0"/>
                            </a:lnTo>
                            <a:lnTo>
                              <a:pt x="39" y="0"/>
                            </a:lnTo>
                            <a:lnTo>
                              <a:pt x="35" y="0"/>
                            </a:lnTo>
                          </a:path>
                        </a:pathLst>
                      </a:cu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6" name="Freeform 121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13238158" y="1680412"/>
                        <a:ext cx="122238" cy="33337"/>
                      </a:xfrm>
                      <a:custGeom>
                        <a:avLst/>
                        <a:gdLst>
                          <a:gd name="T0" fmla="*/ 18 w 18"/>
                          <a:gd name="T1" fmla="*/ 0 h 5"/>
                          <a:gd name="T2" fmla="*/ 17 w 18"/>
                          <a:gd name="T3" fmla="*/ 0 h 5"/>
                          <a:gd name="T4" fmla="*/ 0 w 18"/>
                          <a:gd name="T5" fmla="*/ 0 h 5"/>
                          <a:gd name="T6" fmla="*/ 0 w 18"/>
                          <a:gd name="T7" fmla="*/ 0 h 5"/>
                          <a:gd name="T8" fmla="*/ 9 w 18"/>
                          <a:gd name="T9" fmla="*/ 5 h 5"/>
                          <a:gd name="T10" fmla="*/ 9 w 18"/>
                          <a:gd name="T11" fmla="*/ 5 h 5"/>
                          <a:gd name="T12" fmla="*/ 18 w 18"/>
                          <a:gd name="T13" fmla="*/ 0 h 5"/>
                          <a:gd name="T14" fmla="*/ 18 w 18"/>
                          <a:gd name="T15" fmla="*/ 0 h 5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18" h="5">
                            <a:moveTo>
                              <a:pt x="18" y="0"/>
                            </a:moveTo>
                            <a:cubicBezTo>
                              <a:pt x="17" y="0"/>
                              <a:pt x="17" y="0"/>
                              <a:pt x="17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2" y="3"/>
                              <a:pt x="5" y="5"/>
                              <a:pt x="9" y="5"/>
                            </a:cubicBezTo>
                            <a:cubicBezTo>
                              <a:pt x="9" y="5"/>
                              <a:pt x="9" y="5"/>
                              <a:pt x="9" y="5"/>
                            </a:cubicBezTo>
                            <a:cubicBezTo>
                              <a:pt x="13" y="5"/>
                              <a:pt x="16" y="3"/>
                              <a:pt x="18" y="0"/>
                            </a:cubicBezTo>
                            <a:cubicBezTo>
                              <a:pt x="18" y="0"/>
                              <a:pt x="18" y="0"/>
                              <a:pt x="18" y="0"/>
                            </a:cubicBezTo>
                          </a:path>
                        </a:pathLst>
                      </a:custGeom>
                      <a:solidFill>
                        <a:srgbClr val="F7CBA8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89616" tIns="44809" rIns="89616" bIns="44809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049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63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oup 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949001" y="3320176"/>
                    <a:ext cx="459268" cy="477637"/>
                    <a:chOff x="6700" y="2719"/>
                    <a:chExt cx="575" cy="598"/>
                  </a:xfrm>
                </p:grpSpPr>
                <p:sp>
                  <p:nvSpPr>
                    <p:cNvPr id="296" name="AutoShape 3"/>
                    <p:cNvSpPr>
                      <a:spLocks noChangeAspect="1" noChangeArrowheads="1" noTextEdit="1"/>
                    </p:cNvSpPr>
                    <p:nvPr/>
                  </p:nvSpPr>
                  <p:spPr bwMode="auto">
                    <a:xfrm>
                      <a:off x="6700" y="2719"/>
                      <a:ext cx="546" cy="59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7145" y="3032"/>
                      <a:ext cx="52" cy="46"/>
                    </a:xfrm>
                    <a:custGeom>
                      <a:avLst/>
                      <a:gdLst>
                        <a:gd name="T0" fmla="*/ 0 w 52"/>
                        <a:gd name="T1" fmla="*/ 0 h 46"/>
                        <a:gd name="T2" fmla="*/ 26 w 52"/>
                        <a:gd name="T3" fmla="*/ 15 h 46"/>
                        <a:gd name="T4" fmla="*/ 52 w 52"/>
                        <a:gd name="T5" fmla="*/ 46 h 46"/>
                        <a:gd name="T6" fmla="*/ 0 w 52"/>
                        <a:gd name="T7" fmla="*/ 41 h 46"/>
                        <a:gd name="T8" fmla="*/ 0 w 52"/>
                        <a:gd name="T9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52" h="46">
                          <a:moveTo>
                            <a:pt x="0" y="0"/>
                          </a:moveTo>
                          <a:lnTo>
                            <a:pt x="26" y="15"/>
                          </a:lnTo>
                          <a:lnTo>
                            <a:pt x="52" y="46"/>
                          </a:lnTo>
                          <a:lnTo>
                            <a:pt x="0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4B98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8" name="Freeform 6"/>
                    <p:cNvSpPr>
                      <a:spLocks/>
                    </p:cNvSpPr>
                    <p:nvPr/>
                  </p:nvSpPr>
                  <p:spPr bwMode="auto">
                    <a:xfrm>
                      <a:off x="6739" y="2725"/>
                      <a:ext cx="406" cy="592"/>
                    </a:xfrm>
                    <a:custGeom>
                      <a:avLst/>
                      <a:gdLst>
                        <a:gd name="T0" fmla="*/ 77 w 78"/>
                        <a:gd name="T1" fmla="*/ 0 h 114"/>
                        <a:gd name="T2" fmla="*/ 1 w 78"/>
                        <a:gd name="T3" fmla="*/ 0 h 114"/>
                        <a:gd name="T4" fmla="*/ 0 w 78"/>
                        <a:gd name="T5" fmla="*/ 1 h 114"/>
                        <a:gd name="T6" fmla="*/ 0 w 78"/>
                        <a:gd name="T7" fmla="*/ 113 h 114"/>
                        <a:gd name="T8" fmla="*/ 1 w 78"/>
                        <a:gd name="T9" fmla="*/ 114 h 114"/>
                        <a:gd name="T10" fmla="*/ 77 w 78"/>
                        <a:gd name="T11" fmla="*/ 114 h 114"/>
                        <a:gd name="T12" fmla="*/ 78 w 78"/>
                        <a:gd name="T13" fmla="*/ 113 h 114"/>
                        <a:gd name="T14" fmla="*/ 78 w 78"/>
                        <a:gd name="T15" fmla="*/ 1 h 114"/>
                        <a:gd name="T16" fmla="*/ 77 w 78"/>
                        <a:gd name="T17" fmla="*/ 0 h 1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78" h="114">
                          <a:moveTo>
                            <a:pt x="77" y="0"/>
                          </a:move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1" y="0"/>
                            <a:pt x="0" y="0"/>
                            <a:pt x="0" y="1"/>
                          </a:cubicBezTo>
                          <a:cubicBezTo>
                            <a:pt x="0" y="113"/>
                            <a:pt x="0" y="113"/>
                            <a:pt x="0" y="113"/>
                          </a:cubicBezTo>
                          <a:cubicBezTo>
                            <a:pt x="0" y="114"/>
                            <a:pt x="1" y="114"/>
                            <a:pt x="1" y="114"/>
                          </a:cubicBezTo>
                          <a:cubicBezTo>
                            <a:pt x="77" y="114"/>
                            <a:pt x="77" y="114"/>
                            <a:pt x="77" y="114"/>
                          </a:cubicBezTo>
                          <a:cubicBezTo>
                            <a:pt x="77" y="114"/>
                            <a:pt x="78" y="114"/>
                            <a:pt x="78" y="113"/>
                          </a:cubicBezTo>
                          <a:cubicBezTo>
                            <a:pt x="78" y="1"/>
                            <a:pt x="78" y="1"/>
                            <a:pt x="78" y="1"/>
                          </a:cubicBezTo>
                          <a:cubicBezTo>
                            <a:pt x="78" y="0"/>
                            <a:pt x="77" y="0"/>
                            <a:pt x="77" y="0"/>
                          </a:cubicBezTo>
                        </a:path>
                      </a:pathLst>
                    </a:custGeom>
                    <a:solidFill>
                      <a:srgbClr val="2C292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9" name="Freeform 7"/>
                    <p:cNvSpPr>
                      <a:spLocks/>
                    </p:cNvSpPr>
                    <p:nvPr/>
                  </p:nvSpPr>
                  <p:spPr bwMode="auto">
                    <a:xfrm>
                      <a:off x="6957" y="3042"/>
                      <a:ext cx="318" cy="192"/>
                    </a:xfrm>
                    <a:custGeom>
                      <a:avLst/>
                      <a:gdLst>
                        <a:gd name="T0" fmla="*/ 61 w 61"/>
                        <a:gd name="T1" fmla="*/ 33 h 37"/>
                        <a:gd name="T2" fmla="*/ 57 w 61"/>
                        <a:gd name="T3" fmla="*/ 21 h 37"/>
                        <a:gd name="T4" fmla="*/ 57 w 61"/>
                        <a:gd name="T5" fmla="*/ 19 h 37"/>
                        <a:gd name="T6" fmla="*/ 54 w 61"/>
                        <a:gd name="T7" fmla="*/ 9 h 37"/>
                        <a:gd name="T8" fmla="*/ 11 w 61"/>
                        <a:gd name="T9" fmla="*/ 0 h 37"/>
                        <a:gd name="T10" fmla="*/ 6 w 61"/>
                        <a:gd name="T11" fmla="*/ 4 h 37"/>
                        <a:gd name="T12" fmla="*/ 7 w 61"/>
                        <a:gd name="T13" fmla="*/ 7 h 37"/>
                        <a:gd name="T14" fmla="*/ 9 w 61"/>
                        <a:gd name="T15" fmla="*/ 8 h 37"/>
                        <a:gd name="T16" fmla="*/ 5 w 61"/>
                        <a:gd name="T17" fmla="*/ 8 h 37"/>
                        <a:gd name="T18" fmla="*/ 0 w 61"/>
                        <a:gd name="T19" fmla="*/ 11 h 37"/>
                        <a:gd name="T20" fmla="*/ 2 w 61"/>
                        <a:gd name="T21" fmla="*/ 15 h 37"/>
                        <a:gd name="T22" fmla="*/ 4 w 61"/>
                        <a:gd name="T23" fmla="*/ 16 h 37"/>
                        <a:gd name="T24" fmla="*/ 6 w 61"/>
                        <a:gd name="T25" fmla="*/ 16 h 37"/>
                        <a:gd name="T26" fmla="*/ 4 w 61"/>
                        <a:gd name="T27" fmla="*/ 19 h 37"/>
                        <a:gd name="T28" fmla="*/ 5 w 61"/>
                        <a:gd name="T29" fmla="*/ 23 h 37"/>
                        <a:gd name="T30" fmla="*/ 7 w 61"/>
                        <a:gd name="T31" fmla="*/ 24 h 37"/>
                        <a:gd name="T32" fmla="*/ 10 w 61"/>
                        <a:gd name="T33" fmla="*/ 24 h 37"/>
                        <a:gd name="T34" fmla="*/ 8 w 61"/>
                        <a:gd name="T35" fmla="*/ 27 h 37"/>
                        <a:gd name="T36" fmla="*/ 10 w 61"/>
                        <a:gd name="T37" fmla="*/ 31 h 37"/>
                        <a:gd name="T38" fmla="*/ 12 w 61"/>
                        <a:gd name="T39" fmla="*/ 32 h 37"/>
                        <a:gd name="T40" fmla="*/ 32 w 61"/>
                        <a:gd name="T41" fmla="*/ 37 h 37"/>
                        <a:gd name="T42" fmla="*/ 51 w 61"/>
                        <a:gd name="T43" fmla="*/ 36 h 37"/>
                        <a:gd name="T44" fmla="*/ 61 w 61"/>
                        <a:gd name="T45" fmla="*/ 33 h 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61" h="37">
                          <a:moveTo>
                            <a:pt x="61" y="33"/>
                          </a:moveTo>
                          <a:cubicBezTo>
                            <a:pt x="57" y="21"/>
                            <a:pt x="57" y="21"/>
                            <a:pt x="57" y="21"/>
                          </a:cubicBezTo>
                          <a:cubicBezTo>
                            <a:pt x="57" y="19"/>
                            <a:pt x="57" y="19"/>
                            <a:pt x="57" y="19"/>
                          </a:cubicBezTo>
                          <a:cubicBezTo>
                            <a:pt x="58" y="15"/>
                            <a:pt x="57" y="10"/>
                            <a:pt x="54" y="9"/>
                          </a:cubicBezTo>
                          <a:cubicBezTo>
                            <a:pt x="51" y="7"/>
                            <a:pt x="11" y="0"/>
                            <a:pt x="11" y="0"/>
                          </a:cubicBezTo>
                          <a:cubicBezTo>
                            <a:pt x="8" y="0"/>
                            <a:pt x="6" y="1"/>
                            <a:pt x="6" y="4"/>
                          </a:cubicBezTo>
                          <a:cubicBezTo>
                            <a:pt x="6" y="5"/>
                            <a:pt x="6" y="6"/>
                            <a:pt x="7" y="7"/>
                          </a:cubicBezTo>
                          <a:cubicBezTo>
                            <a:pt x="8" y="8"/>
                            <a:pt x="8" y="8"/>
                            <a:pt x="9" y="8"/>
                          </a:cubicBezTo>
                          <a:cubicBezTo>
                            <a:pt x="5" y="8"/>
                            <a:pt x="5" y="8"/>
                            <a:pt x="5" y="8"/>
                          </a:cubicBezTo>
                          <a:cubicBezTo>
                            <a:pt x="3" y="7"/>
                            <a:pt x="1" y="9"/>
                            <a:pt x="0" y="11"/>
                          </a:cubicBezTo>
                          <a:cubicBezTo>
                            <a:pt x="0" y="13"/>
                            <a:pt x="1" y="14"/>
                            <a:pt x="2" y="15"/>
                          </a:cubicBezTo>
                          <a:cubicBezTo>
                            <a:pt x="2" y="15"/>
                            <a:pt x="3" y="16"/>
                            <a:pt x="4" y="16"/>
                          </a:cubicBezTo>
                          <a:cubicBezTo>
                            <a:pt x="6" y="16"/>
                            <a:pt x="6" y="16"/>
                            <a:pt x="6" y="16"/>
                          </a:cubicBezTo>
                          <a:cubicBezTo>
                            <a:pt x="5" y="17"/>
                            <a:pt x="4" y="18"/>
                            <a:pt x="4" y="19"/>
                          </a:cubicBezTo>
                          <a:cubicBezTo>
                            <a:pt x="3" y="21"/>
                            <a:pt x="4" y="22"/>
                            <a:pt x="5" y="23"/>
                          </a:cubicBezTo>
                          <a:cubicBezTo>
                            <a:pt x="6" y="23"/>
                            <a:pt x="6" y="24"/>
                            <a:pt x="7" y="24"/>
                          </a:cubicBezTo>
                          <a:cubicBezTo>
                            <a:pt x="10" y="24"/>
                            <a:pt x="10" y="24"/>
                            <a:pt x="10" y="24"/>
                          </a:cubicBezTo>
                          <a:cubicBezTo>
                            <a:pt x="9" y="25"/>
                            <a:pt x="8" y="26"/>
                            <a:pt x="8" y="27"/>
                          </a:cubicBezTo>
                          <a:cubicBezTo>
                            <a:pt x="8" y="29"/>
                            <a:pt x="9" y="30"/>
                            <a:pt x="10" y="31"/>
                          </a:cubicBezTo>
                          <a:cubicBezTo>
                            <a:pt x="10" y="31"/>
                            <a:pt x="11" y="32"/>
                            <a:pt x="12" y="32"/>
                          </a:cubicBezTo>
                          <a:cubicBezTo>
                            <a:pt x="12" y="32"/>
                            <a:pt x="27" y="37"/>
                            <a:pt x="32" y="37"/>
                          </a:cubicBezTo>
                          <a:cubicBezTo>
                            <a:pt x="37" y="37"/>
                            <a:pt x="51" y="36"/>
                            <a:pt x="51" y="36"/>
                          </a:cubicBezTo>
                          <a:lnTo>
                            <a:pt x="61" y="33"/>
                          </a:lnTo>
                          <a:close/>
                        </a:path>
                      </a:pathLst>
                    </a:custGeom>
                    <a:solidFill>
                      <a:srgbClr val="F7CBA8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Freeform 406"/>
                  <p:cNvSpPr>
                    <a:spLocks/>
                  </p:cNvSpPr>
                  <p:nvPr/>
                </p:nvSpPr>
                <p:spPr bwMode="auto">
                  <a:xfrm flipH="1">
                    <a:off x="8378645" y="3202089"/>
                    <a:ext cx="502699" cy="534890"/>
                  </a:xfrm>
                  <a:custGeom>
                    <a:avLst/>
                    <a:gdLst>
                      <a:gd name="T0" fmla="*/ 34 w 86"/>
                      <a:gd name="T1" fmla="*/ 64 h 91"/>
                      <a:gd name="T2" fmla="*/ 26 w 86"/>
                      <a:gd name="T3" fmla="*/ 16 h 91"/>
                      <a:gd name="T4" fmla="*/ 15 w 86"/>
                      <a:gd name="T5" fmla="*/ 1 h 91"/>
                      <a:gd name="T6" fmla="*/ 0 w 86"/>
                      <a:gd name="T7" fmla="*/ 12 h 91"/>
                      <a:gd name="T8" fmla="*/ 6 w 86"/>
                      <a:gd name="T9" fmla="*/ 76 h 91"/>
                      <a:gd name="T10" fmla="*/ 9 w 86"/>
                      <a:gd name="T11" fmla="*/ 86 h 91"/>
                      <a:gd name="T12" fmla="*/ 10 w 86"/>
                      <a:gd name="T13" fmla="*/ 88 h 91"/>
                      <a:gd name="T14" fmla="*/ 19 w 86"/>
                      <a:gd name="T15" fmla="*/ 91 h 91"/>
                      <a:gd name="T16" fmla="*/ 86 w 86"/>
                      <a:gd name="T17" fmla="*/ 91 h 91"/>
                      <a:gd name="T18" fmla="*/ 86 w 86"/>
                      <a:gd name="T19" fmla="*/ 68 h 91"/>
                      <a:gd name="T20" fmla="*/ 34 w 86"/>
                      <a:gd name="T21" fmla="*/ 64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6" h="91">
                        <a:moveTo>
                          <a:pt x="34" y="64"/>
                        </a:moveTo>
                        <a:cubicBezTo>
                          <a:pt x="26" y="16"/>
                          <a:pt x="26" y="16"/>
                          <a:pt x="26" y="16"/>
                        </a:cubicBezTo>
                        <a:cubicBezTo>
                          <a:pt x="27" y="9"/>
                          <a:pt x="22" y="2"/>
                          <a:pt x="15" y="1"/>
                        </a:cubicBezTo>
                        <a:cubicBezTo>
                          <a:pt x="8" y="0"/>
                          <a:pt x="1" y="5"/>
                          <a:pt x="0" y="12"/>
                        </a:cubicBezTo>
                        <a:cubicBezTo>
                          <a:pt x="6" y="76"/>
                          <a:pt x="6" y="76"/>
                          <a:pt x="6" y="76"/>
                        </a:cubicBezTo>
                        <a:cubicBezTo>
                          <a:pt x="5" y="79"/>
                          <a:pt x="6" y="83"/>
                          <a:pt x="9" y="86"/>
                        </a:cubicBezTo>
                        <a:cubicBezTo>
                          <a:pt x="9" y="87"/>
                          <a:pt x="10" y="87"/>
                          <a:pt x="10" y="88"/>
                        </a:cubicBezTo>
                        <a:cubicBezTo>
                          <a:pt x="13" y="90"/>
                          <a:pt x="16" y="91"/>
                          <a:pt x="19" y="91"/>
                        </a:cubicBezTo>
                        <a:cubicBezTo>
                          <a:pt x="86" y="91"/>
                          <a:pt x="86" y="91"/>
                          <a:pt x="86" y="91"/>
                        </a:cubicBezTo>
                        <a:cubicBezTo>
                          <a:pt x="86" y="68"/>
                          <a:pt x="86" y="68"/>
                          <a:pt x="86" y="68"/>
                        </a:cubicBezTo>
                        <a:cubicBezTo>
                          <a:pt x="34" y="64"/>
                          <a:pt x="34" y="64"/>
                          <a:pt x="34" y="64"/>
                        </a:cubicBezTo>
                      </a:path>
                    </a:pathLst>
                  </a:custGeom>
                  <a:solidFill>
                    <a:srgbClr val="D83B01"/>
                  </a:solidFill>
                  <a:ln>
                    <a:noFill/>
                  </a:ln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Freeform 406"/>
                  <p:cNvSpPr>
                    <a:spLocks/>
                  </p:cNvSpPr>
                  <p:nvPr/>
                </p:nvSpPr>
                <p:spPr bwMode="auto">
                  <a:xfrm flipH="1">
                    <a:off x="8377085" y="3201553"/>
                    <a:ext cx="502699" cy="534890"/>
                  </a:xfrm>
                  <a:custGeom>
                    <a:avLst/>
                    <a:gdLst>
                      <a:gd name="T0" fmla="*/ 34 w 86"/>
                      <a:gd name="T1" fmla="*/ 64 h 91"/>
                      <a:gd name="T2" fmla="*/ 26 w 86"/>
                      <a:gd name="T3" fmla="*/ 16 h 91"/>
                      <a:gd name="T4" fmla="*/ 15 w 86"/>
                      <a:gd name="T5" fmla="*/ 1 h 91"/>
                      <a:gd name="T6" fmla="*/ 0 w 86"/>
                      <a:gd name="T7" fmla="*/ 12 h 91"/>
                      <a:gd name="T8" fmla="*/ 6 w 86"/>
                      <a:gd name="T9" fmla="*/ 76 h 91"/>
                      <a:gd name="T10" fmla="*/ 9 w 86"/>
                      <a:gd name="T11" fmla="*/ 86 h 91"/>
                      <a:gd name="T12" fmla="*/ 10 w 86"/>
                      <a:gd name="T13" fmla="*/ 88 h 91"/>
                      <a:gd name="T14" fmla="*/ 19 w 86"/>
                      <a:gd name="T15" fmla="*/ 91 h 91"/>
                      <a:gd name="T16" fmla="*/ 86 w 86"/>
                      <a:gd name="T17" fmla="*/ 91 h 91"/>
                      <a:gd name="T18" fmla="*/ 86 w 86"/>
                      <a:gd name="T19" fmla="*/ 68 h 91"/>
                      <a:gd name="T20" fmla="*/ 34 w 86"/>
                      <a:gd name="T21" fmla="*/ 64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86" h="91">
                        <a:moveTo>
                          <a:pt x="34" y="64"/>
                        </a:moveTo>
                        <a:cubicBezTo>
                          <a:pt x="26" y="16"/>
                          <a:pt x="26" y="16"/>
                          <a:pt x="26" y="16"/>
                        </a:cubicBezTo>
                        <a:cubicBezTo>
                          <a:pt x="27" y="9"/>
                          <a:pt x="22" y="2"/>
                          <a:pt x="15" y="1"/>
                        </a:cubicBezTo>
                        <a:cubicBezTo>
                          <a:pt x="8" y="0"/>
                          <a:pt x="1" y="5"/>
                          <a:pt x="0" y="12"/>
                        </a:cubicBezTo>
                        <a:cubicBezTo>
                          <a:pt x="6" y="76"/>
                          <a:pt x="6" y="76"/>
                          <a:pt x="6" y="76"/>
                        </a:cubicBezTo>
                        <a:cubicBezTo>
                          <a:pt x="5" y="79"/>
                          <a:pt x="6" y="83"/>
                          <a:pt x="9" y="86"/>
                        </a:cubicBezTo>
                        <a:cubicBezTo>
                          <a:pt x="9" y="87"/>
                          <a:pt x="10" y="87"/>
                          <a:pt x="10" y="88"/>
                        </a:cubicBezTo>
                        <a:cubicBezTo>
                          <a:pt x="13" y="90"/>
                          <a:pt x="16" y="91"/>
                          <a:pt x="19" y="91"/>
                        </a:cubicBezTo>
                        <a:cubicBezTo>
                          <a:pt x="86" y="91"/>
                          <a:pt x="86" y="91"/>
                          <a:pt x="86" y="91"/>
                        </a:cubicBezTo>
                        <a:cubicBezTo>
                          <a:pt x="86" y="68"/>
                          <a:pt x="86" y="68"/>
                          <a:pt x="86" y="68"/>
                        </a:cubicBezTo>
                        <a:cubicBezTo>
                          <a:pt x="34" y="64"/>
                          <a:pt x="34" y="64"/>
                          <a:pt x="34" y="64"/>
                        </a:cubicBezTo>
                      </a:path>
                    </a:pathLst>
                  </a:custGeom>
                  <a:solidFill>
                    <a:srgbClr val="776B5D"/>
                  </a:solidFill>
                  <a:ln>
                    <a:noFill/>
                  </a:ln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Freeform 408"/>
                  <p:cNvSpPr>
                    <a:spLocks/>
                  </p:cNvSpPr>
                  <p:nvPr/>
                </p:nvSpPr>
                <p:spPr bwMode="auto">
                  <a:xfrm flipH="1">
                    <a:off x="8757907" y="3202089"/>
                    <a:ext cx="133723" cy="534890"/>
                  </a:xfrm>
                  <a:custGeom>
                    <a:avLst/>
                    <a:gdLst>
                      <a:gd name="T0" fmla="*/ 23 w 23"/>
                      <a:gd name="T1" fmla="*/ 91 h 91"/>
                      <a:gd name="T2" fmla="*/ 15 w 23"/>
                      <a:gd name="T3" fmla="*/ 88 h 91"/>
                      <a:gd name="T4" fmla="*/ 13 w 23"/>
                      <a:gd name="T5" fmla="*/ 86 h 91"/>
                      <a:gd name="T6" fmla="*/ 10 w 23"/>
                      <a:gd name="T7" fmla="*/ 76 h 91"/>
                      <a:gd name="T8" fmla="*/ 4 w 23"/>
                      <a:gd name="T9" fmla="*/ 12 h 91"/>
                      <a:gd name="T10" fmla="*/ 15 w 23"/>
                      <a:gd name="T11" fmla="*/ 1 h 91"/>
                      <a:gd name="T12" fmla="*/ 15 w 23"/>
                      <a:gd name="T13" fmla="*/ 1 h 91"/>
                      <a:gd name="T14" fmla="*/ 0 w 23"/>
                      <a:gd name="T15" fmla="*/ 12 h 91"/>
                      <a:gd name="T16" fmla="*/ 6 w 23"/>
                      <a:gd name="T17" fmla="*/ 76 h 91"/>
                      <a:gd name="T18" fmla="*/ 9 w 23"/>
                      <a:gd name="T19" fmla="*/ 86 h 91"/>
                      <a:gd name="T20" fmla="*/ 10 w 23"/>
                      <a:gd name="T21" fmla="*/ 88 h 91"/>
                      <a:gd name="T22" fmla="*/ 19 w 23"/>
                      <a:gd name="T23" fmla="*/ 91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3" h="91">
                        <a:moveTo>
                          <a:pt x="23" y="91"/>
                        </a:moveTo>
                        <a:cubicBezTo>
                          <a:pt x="20" y="91"/>
                          <a:pt x="17" y="90"/>
                          <a:pt x="15" y="88"/>
                        </a:cubicBezTo>
                        <a:cubicBezTo>
                          <a:pt x="14" y="87"/>
                          <a:pt x="14" y="87"/>
                          <a:pt x="13" y="86"/>
                        </a:cubicBezTo>
                        <a:cubicBezTo>
                          <a:pt x="11" y="83"/>
                          <a:pt x="9" y="79"/>
                          <a:pt x="10" y="76"/>
                        </a:cubicBezTo>
                        <a:cubicBezTo>
                          <a:pt x="4" y="12"/>
                          <a:pt x="4" y="12"/>
                          <a:pt x="4" y="12"/>
                        </a:cubicBezTo>
                        <a:cubicBezTo>
                          <a:pt x="5" y="6"/>
                          <a:pt x="10" y="2"/>
                          <a:pt x="15" y="1"/>
                        </a:cubicBezTo>
                        <a:cubicBezTo>
                          <a:pt x="15" y="1"/>
                          <a:pt x="15" y="1"/>
                          <a:pt x="15" y="1"/>
                        </a:cubicBezTo>
                        <a:cubicBezTo>
                          <a:pt x="8" y="0"/>
                          <a:pt x="1" y="5"/>
                          <a:pt x="0" y="12"/>
                        </a:cubicBezTo>
                        <a:cubicBezTo>
                          <a:pt x="6" y="76"/>
                          <a:pt x="6" y="76"/>
                          <a:pt x="6" y="76"/>
                        </a:cubicBezTo>
                        <a:cubicBezTo>
                          <a:pt x="5" y="79"/>
                          <a:pt x="6" y="83"/>
                          <a:pt x="9" y="86"/>
                        </a:cubicBezTo>
                        <a:cubicBezTo>
                          <a:pt x="9" y="87"/>
                          <a:pt x="10" y="87"/>
                          <a:pt x="10" y="88"/>
                        </a:cubicBezTo>
                        <a:cubicBezTo>
                          <a:pt x="13" y="90"/>
                          <a:pt x="16" y="91"/>
                          <a:pt x="19" y="91"/>
                        </a:cubicBezTo>
                      </a:path>
                    </a:pathLst>
                  </a:custGeom>
                  <a:solidFill>
                    <a:srgbClr val="928474"/>
                  </a:solidFill>
                  <a:ln>
                    <a:noFill/>
                  </a:ln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6" name="Group 365"/>
                <p:cNvGrpSpPr/>
                <p:nvPr/>
              </p:nvGrpSpPr>
              <p:grpSpPr>
                <a:xfrm>
                  <a:off x="4604837" y="3269182"/>
                  <a:ext cx="3827988" cy="3155668"/>
                  <a:chOff x="3051756" y="1799105"/>
                  <a:chExt cx="3827988" cy="3155668"/>
                </a:xfrm>
              </p:grpSpPr>
              <p:sp>
                <p:nvSpPr>
                  <p:cNvPr id="367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5014672" y="1864943"/>
                    <a:ext cx="1789294" cy="1340669"/>
                  </a:xfrm>
                  <a:prstGeom prst="rect">
                    <a:avLst/>
                  </a:prstGeom>
                  <a:solidFill>
                    <a:srgbClr val="2C292A">
                      <a:lumMod val="50000"/>
                      <a:lumOff val="5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5144226" y="1970825"/>
                    <a:ext cx="1537523" cy="1112568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369" name="Picture 368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297765" y="2315286"/>
                    <a:ext cx="507116" cy="507116"/>
                  </a:xfrm>
                  <a:prstGeom prst="rect">
                    <a:avLst/>
                  </a:prstGeom>
                </p:spPr>
              </p:pic>
              <p:sp>
                <p:nvSpPr>
                  <p:cNvPr id="370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4941341" y="3100504"/>
                    <a:ext cx="1938403" cy="105109"/>
                  </a:xfrm>
                  <a:prstGeom prst="rect">
                    <a:avLst/>
                  </a:prstGeom>
                  <a:solidFill>
                    <a:srgbClr val="FF8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4941341" y="3083393"/>
                    <a:ext cx="1938403" cy="122219"/>
                  </a:xfrm>
                  <a:prstGeom prst="rect">
                    <a:avLst/>
                  </a:prstGeom>
                  <a:solidFill>
                    <a:srgbClr val="2C292A">
                      <a:lumMod val="75000"/>
                      <a:lumOff val="25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" name="Freeform 223"/>
                  <p:cNvSpPr>
                    <a:spLocks/>
                  </p:cNvSpPr>
                  <p:nvPr/>
                </p:nvSpPr>
                <p:spPr bwMode="auto">
                  <a:xfrm>
                    <a:off x="4877788" y="2440518"/>
                    <a:ext cx="119776" cy="163775"/>
                  </a:xfrm>
                  <a:custGeom>
                    <a:avLst/>
                    <a:gdLst>
                      <a:gd name="T0" fmla="*/ 49 w 49"/>
                      <a:gd name="T1" fmla="*/ 67 h 67"/>
                      <a:gd name="T2" fmla="*/ 28 w 49"/>
                      <a:gd name="T3" fmla="*/ 10 h 67"/>
                      <a:gd name="T4" fmla="*/ 0 w 49"/>
                      <a:gd name="T5" fmla="*/ 0 h 67"/>
                      <a:gd name="T6" fmla="*/ 0 w 49"/>
                      <a:gd name="T7" fmla="*/ 24 h 67"/>
                      <a:gd name="T8" fmla="*/ 49 w 49"/>
                      <a:gd name="T9" fmla="*/ 67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9" h="67">
                        <a:moveTo>
                          <a:pt x="49" y="67"/>
                        </a:moveTo>
                        <a:lnTo>
                          <a:pt x="28" y="10"/>
                        </a:lnTo>
                        <a:lnTo>
                          <a:pt x="0" y="0"/>
                        </a:lnTo>
                        <a:lnTo>
                          <a:pt x="0" y="24"/>
                        </a:ln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" name="Freeform 224"/>
                  <p:cNvSpPr>
                    <a:spLocks/>
                  </p:cNvSpPr>
                  <p:nvPr/>
                </p:nvSpPr>
                <p:spPr bwMode="auto">
                  <a:xfrm>
                    <a:off x="4968662" y="2289396"/>
                    <a:ext cx="68442" cy="92887"/>
                  </a:xfrm>
                  <a:custGeom>
                    <a:avLst/>
                    <a:gdLst>
                      <a:gd name="T0" fmla="*/ 2 w 12"/>
                      <a:gd name="T1" fmla="*/ 1 h 16"/>
                      <a:gd name="T2" fmla="*/ 0 w 12"/>
                      <a:gd name="T3" fmla="*/ 0 h 16"/>
                      <a:gd name="T4" fmla="*/ 11 w 12"/>
                      <a:gd name="T5" fmla="*/ 16 h 16"/>
                      <a:gd name="T6" fmla="*/ 12 w 12"/>
                      <a:gd name="T7" fmla="*/ 14 h 16"/>
                      <a:gd name="T8" fmla="*/ 2 w 12"/>
                      <a:gd name="T9" fmla="*/ 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6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4" y="12"/>
                          <a:pt x="11" y="16"/>
                        </a:cubicBezTo>
                        <a:cubicBezTo>
                          <a:pt x="12" y="14"/>
                          <a:pt x="12" y="14"/>
                          <a:pt x="12" y="14"/>
                        </a:cubicBezTo>
                        <a:cubicBezTo>
                          <a:pt x="6" y="10"/>
                          <a:pt x="3" y="2"/>
                          <a:pt x="2" y="1"/>
                        </a:cubicBezTo>
                      </a:path>
                    </a:pathLst>
                  </a:custGeom>
                  <a:solidFill>
                    <a:srgbClr val="805544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4" name="Freeform 225"/>
                  <p:cNvSpPr>
                    <a:spLocks/>
                  </p:cNvSpPr>
                  <p:nvPr/>
                </p:nvSpPr>
                <p:spPr bwMode="auto">
                  <a:xfrm>
                    <a:off x="4980452" y="2296299"/>
                    <a:ext cx="75778" cy="75777"/>
                  </a:xfrm>
                  <a:custGeom>
                    <a:avLst/>
                    <a:gdLst>
                      <a:gd name="T0" fmla="*/ 10 w 13"/>
                      <a:gd name="T1" fmla="*/ 13 h 13"/>
                      <a:gd name="T2" fmla="*/ 13 w 13"/>
                      <a:gd name="T3" fmla="*/ 5 h 13"/>
                      <a:gd name="T4" fmla="*/ 0 w 13"/>
                      <a:gd name="T5" fmla="*/ 0 h 13"/>
                      <a:gd name="T6" fmla="*/ 10 w 13"/>
                      <a:gd name="T7" fmla="*/ 13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3" h="13">
                        <a:moveTo>
                          <a:pt x="10" y="13"/>
                        </a:moveTo>
                        <a:cubicBezTo>
                          <a:pt x="13" y="5"/>
                          <a:pt x="13" y="5"/>
                          <a:pt x="13" y="5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4" y="9"/>
                          <a:pt x="10" y="1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5" name="Freeform 227"/>
                  <p:cNvSpPr>
                    <a:spLocks/>
                  </p:cNvSpPr>
                  <p:nvPr/>
                </p:nvSpPr>
                <p:spPr bwMode="auto">
                  <a:xfrm>
                    <a:off x="5014672" y="2169191"/>
                    <a:ext cx="19556" cy="29332"/>
                  </a:xfrm>
                  <a:custGeom>
                    <a:avLst/>
                    <a:gdLst>
                      <a:gd name="T0" fmla="*/ 3 w 3"/>
                      <a:gd name="T1" fmla="*/ 2 h 5"/>
                      <a:gd name="T2" fmla="*/ 3 w 3"/>
                      <a:gd name="T3" fmla="*/ 0 h 5"/>
                      <a:gd name="T4" fmla="*/ 0 w 3"/>
                      <a:gd name="T5" fmla="*/ 3 h 5"/>
                      <a:gd name="T6" fmla="*/ 0 w 3"/>
                      <a:gd name="T7" fmla="*/ 5 h 5"/>
                      <a:gd name="T8" fmla="*/ 3 w 3"/>
                      <a:gd name="T9" fmla="*/ 2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5">
                        <a:moveTo>
                          <a:pt x="3" y="2"/>
                        </a:moveTo>
                        <a:cubicBezTo>
                          <a:pt x="3" y="1"/>
                          <a:pt x="3" y="0"/>
                          <a:pt x="3" y="0"/>
                        </a:cubicBezTo>
                        <a:cubicBezTo>
                          <a:pt x="1" y="0"/>
                          <a:pt x="0" y="1"/>
                          <a:pt x="0" y="3"/>
                        </a:cubicBezTo>
                        <a:cubicBezTo>
                          <a:pt x="0" y="3"/>
                          <a:pt x="0" y="4"/>
                          <a:pt x="0" y="5"/>
                        </a:cubicBezTo>
                        <a:cubicBezTo>
                          <a:pt x="2" y="4"/>
                          <a:pt x="3" y="3"/>
                          <a:pt x="3" y="2"/>
                        </a:cubicBezTo>
                      </a:path>
                    </a:pathLst>
                  </a:custGeom>
                  <a:solidFill>
                    <a:srgbClr val="1919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Freeform 228"/>
                  <p:cNvSpPr>
                    <a:spLocks/>
                  </p:cNvSpPr>
                  <p:nvPr/>
                </p:nvSpPr>
                <p:spPr bwMode="auto">
                  <a:xfrm>
                    <a:off x="4946230" y="2076303"/>
                    <a:ext cx="0" cy="4889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</a:path>
                    </a:pathLst>
                  </a:custGeom>
                  <a:solidFill>
                    <a:srgbClr val="F6CAA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" name="Freeform 229"/>
                  <p:cNvSpPr>
                    <a:spLocks noEditPoints="1"/>
                  </p:cNvSpPr>
                  <p:nvPr/>
                </p:nvSpPr>
                <p:spPr bwMode="auto">
                  <a:xfrm>
                    <a:off x="4714012" y="2024973"/>
                    <a:ext cx="422880" cy="457102"/>
                  </a:xfrm>
                  <a:custGeom>
                    <a:avLst/>
                    <a:gdLst>
                      <a:gd name="T0" fmla="*/ 70 w 73"/>
                      <a:gd name="T1" fmla="*/ 41 h 79"/>
                      <a:gd name="T2" fmla="*/ 65 w 73"/>
                      <a:gd name="T3" fmla="*/ 20 h 79"/>
                      <a:gd name="T4" fmla="*/ 66 w 73"/>
                      <a:gd name="T5" fmla="*/ 17 h 79"/>
                      <a:gd name="T6" fmla="*/ 66 w 73"/>
                      <a:gd name="T7" fmla="*/ 17 h 79"/>
                      <a:gd name="T8" fmla="*/ 49 w 73"/>
                      <a:gd name="T9" fmla="*/ 10 h 79"/>
                      <a:gd name="T10" fmla="*/ 42 w 73"/>
                      <a:gd name="T11" fmla="*/ 0 h 79"/>
                      <a:gd name="T12" fmla="*/ 42 w 73"/>
                      <a:gd name="T13" fmla="*/ 0 h 79"/>
                      <a:gd name="T14" fmla="*/ 40 w 73"/>
                      <a:gd name="T15" fmla="*/ 9 h 79"/>
                      <a:gd name="T16" fmla="*/ 40 w 73"/>
                      <a:gd name="T17" fmla="*/ 10 h 79"/>
                      <a:gd name="T18" fmla="*/ 38 w 73"/>
                      <a:gd name="T19" fmla="*/ 20 h 79"/>
                      <a:gd name="T20" fmla="*/ 36 w 73"/>
                      <a:gd name="T21" fmla="*/ 26 h 79"/>
                      <a:gd name="T22" fmla="*/ 32 w 73"/>
                      <a:gd name="T23" fmla="*/ 25 h 79"/>
                      <a:gd name="T24" fmla="*/ 25 w 73"/>
                      <a:gd name="T25" fmla="*/ 17 h 79"/>
                      <a:gd name="T26" fmla="*/ 19 w 73"/>
                      <a:gd name="T27" fmla="*/ 16 h 79"/>
                      <a:gd name="T28" fmla="*/ 16 w 73"/>
                      <a:gd name="T29" fmla="*/ 26 h 79"/>
                      <a:gd name="T30" fmla="*/ 17 w 73"/>
                      <a:gd name="T31" fmla="*/ 33 h 79"/>
                      <a:gd name="T32" fmla="*/ 17 w 73"/>
                      <a:gd name="T33" fmla="*/ 36 h 79"/>
                      <a:gd name="T34" fmla="*/ 17 w 73"/>
                      <a:gd name="T35" fmla="*/ 36 h 79"/>
                      <a:gd name="T36" fmla="*/ 17 w 73"/>
                      <a:gd name="T37" fmla="*/ 36 h 79"/>
                      <a:gd name="T38" fmla="*/ 7 w 73"/>
                      <a:gd name="T39" fmla="*/ 50 h 79"/>
                      <a:gd name="T40" fmla="*/ 3 w 73"/>
                      <a:gd name="T41" fmla="*/ 47 h 79"/>
                      <a:gd name="T42" fmla="*/ 0 w 73"/>
                      <a:gd name="T43" fmla="*/ 67 h 79"/>
                      <a:gd name="T44" fmla="*/ 31 w 73"/>
                      <a:gd name="T45" fmla="*/ 79 h 79"/>
                      <a:gd name="T46" fmla="*/ 31 w 73"/>
                      <a:gd name="T47" fmla="*/ 69 h 79"/>
                      <a:gd name="T48" fmla="*/ 41 w 73"/>
                      <a:gd name="T49" fmla="*/ 72 h 79"/>
                      <a:gd name="T50" fmla="*/ 51 w 73"/>
                      <a:gd name="T51" fmla="*/ 71 h 79"/>
                      <a:gd name="T52" fmla="*/ 55 w 73"/>
                      <a:gd name="T53" fmla="*/ 62 h 79"/>
                      <a:gd name="T54" fmla="*/ 44 w 73"/>
                      <a:gd name="T55" fmla="*/ 46 h 79"/>
                      <a:gd name="T56" fmla="*/ 46 w 73"/>
                      <a:gd name="T57" fmla="*/ 47 h 79"/>
                      <a:gd name="T58" fmla="*/ 46 w 73"/>
                      <a:gd name="T59" fmla="*/ 47 h 79"/>
                      <a:gd name="T60" fmla="*/ 59 w 73"/>
                      <a:gd name="T61" fmla="*/ 52 h 79"/>
                      <a:gd name="T62" fmla="*/ 62 w 73"/>
                      <a:gd name="T63" fmla="*/ 45 h 79"/>
                      <a:gd name="T64" fmla="*/ 70 w 73"/>
                      <a:gd name="T65" fmla="*/ 41 h 79"/>
                      <a:gd name="T66" fmla="*/ 59 w 73"/>
                      <a:gd name="T67" fmla="*/ 29 h 79"/>
                      <a:gd name="T68" fmla="*/ 55 w 73"/>
                      <a:gd name="T69" fmla="*/ 32 h 79"/>
                      <a:gd name="T70" fmla="*/ 52 w 73"/>
                      <a:gd name="T71" fmla="*/ 30 h 79"/>
                      <a:gd name="T72" fmla="*/ 52 w 73"/>
                      <a:gd name="T73" fmla="*/ 28 h 79"/>
                      <a:gd name="T74" fmla="*/ 55 w 73"/>
                      <a:gd name="T75" fmla="*/ 25 h 79"/>
                      <a:gd name="T76" fmla="*/ 56 w 73"/>
                      <a:gd name="T77" fmla="*/ 25 h 79"/>
                      <a:gd name="T78" fmla="*/ 59 w 73"/>
                      <a:gd name="T79" fmla="*/ 29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73" h="79">
                        <a:moveTo>
                          <a:pt x="70" y="41"/>
                        </a:moveTo>
                        <a:cubicBezTo>
                          <a:pt x="70" y="39"/>
                          <a:pt x="65" y="23"/>
                          <a:pt x="65" y="20"/>
                        </a:cubicBezTo>
                        <a:cubicBezTo>
                          <a:pt x="66" y="19"/>
                          <a:pt x="66" y="18"/>
                          <a:pt x="66" y="17"/>
                        </a:cubicBezTo>
                        <a:cubicBezTo>
                          <a:pt x="66" y="17"/>
                          <a:pt x="66" y="17"/>
                          <a:pt x="66" y="17"/>
                        </a:cubicBezTo>
                        <a:cubicBezTo>
                          <a:pt x="58" y="17"/>
                          <a:pt x="52" y="14"/>
                          <a:pt x="49" y="10"/>
                        </a:cubicBezTo>
                        <a:cubicBezTo>
                          <a:pt x="44" y="6"/>
                          <a:pt x="43" y="1"/>
                          <a:pt x="42" y="0"/>
                        </a:cubicBezTo>
                        <a:cubicBezTo>
                          <a:pt x="42" y="0"/>
                          <a:pt x="42" y="0"/>
                          <a:pt x="42" y="0"/>
                        </a:cubicBezTo>
                        <a:cubicBezTo>
                          <a:pt x="40" y="9"/>
                          <a:pt x="40" y="9"/>
                          <a:pt x="40" y="9"/>
                        </a:cubicBezTo>
                        <a:cubicBezTo>
                          <a:pt x="40" y="10"/>
                          <a:pt x="40" y="10"/>
                          <a:pt x="40" y="10"/>
                        </a:cubicBezTo>
                        <a:cubicBezTo>
                          <a:pt x="40" y="12"/>
                          <a:pt x="39" y="16"/>
                          <a:pt x="38" y="20"/>
                        </a:cubicBezTo>
                        <a:cubicBezTo>
                          <a:pt x="37" y="23"/>
                          <a:pt x="37" y="25"/>
                          <a:pt x="36" y="26"/>
                        </a:cubicBezTo>
                        <a:cubicBezTo>
                          <a:pt x="35" y="30"/>
                          <a:pt x="32" y="25"/>
                          <a:pt x="32" y="25"/>
                        </a:cubicBezTo>
                        <a:cubicBezTo>
                          <a:pt x="32" y="25"/>
                          <a:pt x="28" y="19"/>
                          <a:pt x="25" y="17"/>
                        </a:cubicBezTo>
                        <a:cubicBezTo>
                          <a:pt x="23" y="15"/>
                          <a:pt x="21" y="14"/>
                          <a:pt x="19" y="16"/>
                        </a:cubicBezTo>
                        <a:cubicBezTo>
                          <a:pt x="17" y="18"/>
                          <a:pt x="17" y="22"/>
                          <a:pt x="16" y="26"/>
                        </a:cubicBezTo>
                        <a:cubicBezTo>
                          <a:pt x="16" y="28"/>
                          <a:pt x="17" y="31"/>
                          <a:pt x="17" y="33"/>
                        </a:cubicBezTo>
                        <a:cubicBezTo>
                          <a:pt x="17" y="35"/>
                          <a:pt x="17" y="36"/>
                          <a:pt x="17" y="36"/>
                        </a:cubicBezTo>
                        <a:cubicBezTo>
                          <a:pt x="17" y="36"/>
                          <a:pt x="17" y="36"/>
                          <a:pt x="17" y="36"/>
                        </a:cubicBezTo>
                        <a:cubicBezTo>
                          <a:pt x="17" y="36"/>
                          <a:pt x="17" y="36"/>
                          <a:pt x="17" y="36"/>
                        </a:cubicBezTo>
                        <a:cubicBezTo>
                          <a:pt x="17" y="36"/>
                          <a:pt x="14" y="47"/>
                          <a:pt x="7" y="50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0" y="67"/>
                          <a:pt x="0" y="67"/>
                          <a:pt x="0" y="67"/>
                        </a:cubicBezTo>
                        <a:cubicBezTo>
                          <a:pt x="31" y="79"/>
                          <a:pt x="31" y="79"/>
                          <a:pt x="31" y="79"/>
                        </a:cubicBezTo>
                        <a:cubicBezTo>
                          <a:pt x="31" y="69"/>
                          <a:pt x="31" y="69"/>
                          <a:pt x="31" y="69"/>
                        </a:cubicBezTo>
                        <a:cubicBezTo>
                          <a:pt x="35" y="70"/>
                          <a:pt x="38" y="71"/>
                          <a:pt x="41" y="72"/>
                        </a:cubicBezTo>
                        <a:cubicBezTo>
                          <a:pt x="50" y="75"/>
                          <a:pt x="51" y="71"/>
                          <a:pt x="51" y="71"/>
                        </a:cubicBezTo>
                        <a:cubicBezTo>
                          <a:pt x="55" y="62"/>
                          <a:pt x="55" y="62"/>
                          <a:pt x="55" y="62"/>
                        </a:cubicBezTo>
                        <a:cubicBezTo>
                          <a:pt x="48" y="58"/>
                          <a:pt x="44" y="46"/>
                          <a:pt x="44" y="46"/>
                        </a:cubicBezTo>
                        <a:cubicBezTo>
                          <a:pt x="46" y="47"/>
                          <a:pt x="46" y="47"/>
                          <a:pt x="46" y="47"/>
                        </a:cubicBezTo>
                        <a:cubicBezTo>
                          <a:pt x="46" y="47"/>
                          <a:pt x="46" y="47"/>
                          <a:pt x="46" y="47"/>
                        </a:cubicBezTo>
                        <a:cubicBezTo>
                          <a:pt x="59" y="52"/>
                          <a:pt x="59" y="52"/>
                          <a:pt x="59" y="52"/>
                        </a:cubicBezTo>
                        <a:cubicBezTo>
                          <a:pt x="62" y="45"/>
                          <a:pt x="62" y="45"/>
                          <a:pt x="62" y="45"/>
                        </a:cubicBezTo>
                        <a:cubicBezTo>
                          <a:pt x="73" y="47"/>
                          <a:pt x="71" y="42"/>
                          <a:pt x="70" y="41"/>
                        </a:cubicBezTo>
                        <a:moveTo>
                          <a:pt x="59" y="29"/>
                        </a:moveTo>
                        <a:cubicBezTo>
                          <a:pt x="59" y="30"/>
                          <a:pt x="57" y="32"/>
                          <a:pt x="55" y="32"/>
                        </a:cubicBezTo>
                        <a:cubicBezTo>
                          <a:pt x="54" y="31"/>
                          <a:pt x="53" y="31"/>
                          <a:pt x="52" y="30"/>
                        </a:cubicBezTo>
                        <a:cubicBezTo>
                          <a:pt x="52" y="29"/>
                          <a:pt x="52" y="28"/>
                          <a:pt x="52" y="28"/>
                        </a:cubicBezTo>
                        <a:cubicBezTo>
                          <a:pt x="52" y="26"/>
                          <a:pt x="53" y="25"/>
                          <a:pt x="55" y="25"/>
                        </a:cubicBezTo>
                        <a:cubicBezTo>
                          <a:pt x="55" y="25"/>
                          <a:pt x="55" y="25"/>
                          <a:pt x="56" y="25"/>
                        </a:cubicBezTo>
                        <a:cubicBezTo>
                          <a:pt x="58" y="25"/>
                          <a:pt x="59" y="27"/>
                          <a:pt x="59" y="29"/>
                        </a:cubicBezTo>
                      </a:path>
                    </a:pathLst>
                  </a:custGeom>
                  <a:solidFill>
                    <a:srgbClr val="6B4C35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" name="Freeform 230"/>
                  <p:cNvSpPr>
                    <a:spLocks/>
                  </p:cNvSpPr>
                  <p:nvPr/>
                </p:nvSpPr>
                <p:spPr bwMode="auto">
                  <a:xfrm>
                    <a:off x="4919762" y="2005043"/>
                    <a:ext cx="94861" cy="171481"/>
                  </a:xfrm>
                  <a:custGeom>
                    <a:avLst/>
                    <a:gdLst>
                      <a:gd name="T0" fmla="*/ 4 w 11"/>
                      <a:gd name="T1" fmla="*/ 0 h 20"/>
                      <a:gd name="T2" fmla="*/ 2 w 11"/>
                      <a:gd name="T3" fmla="*/ 9 h 20"/>
                      <a:gd name="T4" fmla="*/ 2 w 11"/>
                      <a:gd name="T5" fmla="*/ 10 h 20"/>
                      <a:gd name="T6" fmla="*/ 0 w 11"/>
                      <a:gd name="T7" fmla="*/ 20 h 20"/>
                      <a:gd name="T8" fmla="*/ 11 w 11"/>
                      <a:gd name="T9" fmla="*/ 10 h 20"/>
                      <a:gd name="T10" fmla="*/ 4 w 11"/>
                      <a:gd name="T11" fmla="*/ 0 h 20"/>
                      <a:gd name="T12" fmla="*/ 4 w 11"/>
                      <a:gd name="T13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" h="20">
                        <a:moveTo>
                          <a:pt x="4" y="0"/>
                        </a:move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2" y="10"/>
                          <a:pt x="2" y="10"/>
                          <a:pt x="2" y="10"/>
                        </a:cubicBezTo>
                        <a:cubicBezTo>
                          <a:pt x="2" y="12"/>
                          <a:pt x="1" y="16"/>
                          <a:pt x="0" y="20"/>
                        </a:cubicBezTo>
                        <a:cubicBezTo>
                          <a:pt x="2" y="17"/>
                          <a:pt x="6" y="13"/>
                          <a:pt x="11" y="10"/>
                        </a:cubicBezTo>
                        <a:cubicBezTo>
                          <a:pt x="6" y="6"/>
                          <a:pt x="5" y="1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614530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" name="Freeform 231"/>
                  <p:cNvSpPr>
                    <a:spLocks/>
                  </p:cNvSpPr>
                  <p:nvPr/>
                </p:nvSpPr>
                <p:spPr bwMode="auto">
                  <a:xfrm>
                    <a:off x="4806900" y="2105636"/>
                    <a:ext cx="53777" cy="109998"/>
                  </a:xfrm>
                  <a:custGeom>
                    <a:avLst/>
                    <a:gdLst>
                      <a:gd name="T0" fmla="*/ 9 w 9"/>
                      <a:gd name="T1" fmla="*/ 3 h 19"/>
                      <a:gd name="T2" fmla="*/ 3 w 9"/>
                      <a:gd name="T3" fmla="*/ 2 h 19"/>
                      <a:gd name="T4" fmla="*/ 0 w 9"/>
                      <a:gd name="T5" fmla="*/ 12 h 19"/>
                      <a:gd name="T6" fmla="*/ 1 w 9"/>
                      <a:gd name="T7" fmla="*/ 19 h 19"/>
                      <a:gd name="T8" fmla="*/ 9 w 9"/>
                      <a:gd name="T9" fmla="*/ 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" h="19">
                        <a:moveTo>
                          <a:pt x="9" y="3"/>
                        </a:moveTo>
                        <a:cubicBezTo>
                          <a:pt x="7" y="1"/>
                          <a:pt x="5" y="0"/>
                          <a:pt x="3" y="2"/>
                        </a:cubicBezTo>
                        <a:cubicBezTo>
                          <a:pt x="1" y="4"/>
                          <a:pt x="1" y="8"/>
                          <a:pt x="0" y="12"/>
                        </a:cubicBezTo>
                        <a:cubicBezTo>
                          <a:pt x="0" y="14"/>
                          <a:pt x="1" y="17"/>
                          <a:pt x="1" y="19"/>
                        </a:cubicBezTo>
                        <a:cubicBezTo>
                          <a:pt x="2" y="15"/>
                          <a:pt x="4" y="4"/>
                          <a:pt x="9" y="3"/>
                        </a:cubicBezTo>
                      </a:path>
                    </a:pathLst>
                  </a:custGeom>
                  <a:solidFill>
                    <a:srgbClr val="614530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0" name="Freeform 232"/>
                  <p:cNvSpPr>
                    <a:spLocks/>
                  </p:cNvSpPr>
                  <p:nvPr/>
                </p:nvSpPr>
                <p:spPr bwMode="auto">
                  <a:xfrm>
                    <a:off x="4980452" y="1856309"/>
                    <a:ext cx="232217" cy="266439"/>
                  </a:xfrm>
                  <a:custGeom>
                    <a:avLst/>
                    <a:gdLst>
                      <a:gd name="T0" fmla="*/ 0 w 40"/>
                      <a:gd name="T1" fmla="*/ 0 h 46"/>
                      <a:gd name="T2" fmla="*/ 32 w 40"/>
                      <a:gd name="T3" fmla="*/ 13 h 46"/>
                      <a:gd name="T4" fmla="*/ 20 w 40"/>
                      <a:gd name="T5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" h="46">
                        <a:moveTo>
                          <a:pt x="0" y="0"/>
                        </a:moveTo>
                        <a:cubicBezTo>
                          <a:pt x="0" y="0"/>
                          <a:pt x="24" y="18"/>
                          <a:pt x="32" y="13"/>
                        </a:cubicBezTo>
                        <a:cubicBezTo>
                          <a:pt x="40" y="9"/>
                          <a:pt x="36" y="41"/>
                          <a:pt x="20" y="46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" name="Freeform 233"/>
                  <p:cNvSpPr>
                    <a:spLocks/>
                  </p:cNvSpPr>
                  <p:nvPr/>
                </p:nvSpPr>
                <p:spPr bwMode="auto">
                  <a:xfrm>
                    <a:off x="4586905" y="2464963"/>
                    <a:ext cx="537767" cy="833539"/>
                  </a:xfrm>
                  <a:custGeom>
                    <a:avLst/>
                    <a:gdLst>
                      <a:gd name="T0" fmla="*/ 4 w 93"/>
                      <a:gd name="T1" fmla="*/ 144 h 144"/>
                      <a:gd name="T2" fmla="*/ 81 w 93"/>
                      <a:gd name="T3" fmla="*/ 144 h 144"/>
                      <a:gd name="T4" fmla="*/ 75 w 93"/>
                      <a:gd name="T5" fmla="*/ 39 h 144"/>
                      <a:gd name="T6" fmla="*/ 55 w 93"/>
                      <a:gd name="T7" fmla="*/ 5 h 144"/>
                      <a:gd name="T8" fmla="*/ 37 w 93"/>
                      <a:gd name="T9" fmla="*/ 0 h 144"/>
                      <a:gd name="T10" fmla="*/ 16 w 93"/>
                      <a:gd name="T11" fmla="*/ 5 h 144"/>
                      <a:gd name="T12" fmla="*/ 0 w 93"/>
                      <a:gd name="T13" fmla="*/ 104 h 144"/>
                      <a:gd name="T14" fmla="*/ 0 w 93"/>
                      <a:gd name="T15" fmla="*/ 104 h 144"/>
                      <a:gd name="T16" fmla="*/ 4 w 93"/>
                      <a:gd name="T17" fmla="*/ 144 h 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3" h="144">
                        <a:moveTo>
                          <a:pt x="4" y="144"/>
                        </a:moveTo>
                        <a:cubicBezTo>
                          <a:pt x="81" y="144"/>
                          <a:pt x="81" y="144"/>
                          <a:pt x="81" y="144"/>
                        </a:cubicBezTo>
                        <a:cubicBezTo>
                          <a:pt x="93" y="109"/>
                          <a:pt x="78" y="48"/>
                          <a:pt x="75" y="39"/>
                        </a:cubicBezTo>
                        <a:cubicBezTo>
                          <a:pt x="72" y="29"/>
                          <a:pt x="65" y="13"/>
                          <a:pt x="55" y="5"/>
                        </a:cubicBezTo>
                        <a:cubicBezTo>
                          <a:pt x="50" y="2"/>
                          <a:pt x="44" y="0"/>
                          <a:pt x="37" y="0"/>
                        </a:cubicBezTo>
                        <a:cubicBezTo>
                          <a:pt x="31" y="0"/>
                          <a:pt x="16" y="5"/>
                          <a:pt x="16" y="5"/>
                        </a:cubicBezTo>
                        <a:cubicBezTo>
                          <a:pt x="16" y="5"/>
                          <a:pt x="0" y="20"/>
                          <a:pt x="0" y="104"/>
                        </a:cubicBezTo>
                        <a:cubicBezTo>
                          <a:pt x="0" y="104"/>
                          <a:pt x="0" y="104"/>
                          <a:pt x="0" y="104"/>
                        </a:cubicBezTo>
                        <a:cubicBezTo>
                          <a:pt x="0" y="120"/>
                          <a:pt x="1" y="135"/>
                          <a:pt x="4" y="144"/>
                        </a:cubicBezTo>
                      </a:path>
                    </a:pathLst>
                  </a:custGeom>
                  <a:solidFill>
                    <a:srgbClr val="0078D7">
                      <a:lumMod val="5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" name="Freeform 234"/>
                  <p:cNvSpPr>
                    <a:spLocks/>
                  </p:cNvSpPr>
                  <p:nvPr/>
                </p:nvSpPr>
                <p:spPr bwMode="auto">
                  <a:xfrm>
                    <a:off x="4674902" y="2401409"/>
                    <a:ext cx="271328" cy="212663"/>
                  </a:xfrm>
                  <a:custGeom>
                    <a:avLst/>
                    <a:gdLst>
                      <a:gd name="T0" fmla="*/ 0 w 111"/>
                      <a:gd name="T1" fmla="*/ 38 h 87"/>
                      <a:gd name="T2" fmla="*/ 16 w 111"/>
                      <a:gd name="T3" fmla="*/ 0 h 87"/>
                      <a:gd name="T4" fmla="*/ 106 w 111"/>
                      <a:gd name="T5" fmla="*/ 33 h 87"/>
                      <a:gd name="T6" fmla="*/ 111 w 111"/>
                      <a:gd name="T7" fmla="*/ 87 h 87"/>
                      <a:gd name="T8" fmla="*/ 0 w 111"/>
                      <a:gd name="T9" fmla="*/ 38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1" h="87">
                        <a:moveTo>
                          <a:pt x="0" y="38"/>
                        </a:moveTo>
                        <a:lnTo>
                          <a:pt x="16" y="0"/>
                        </a:lnTo>
                        <a:lnTo>
                          <a:pt x="106" y="33"/>
                        </a:lnTo>
                        <a:lnTo>
                          <a:pt x="111" y="87"/>
                        </a:lnTo>
                        <a:lnTo>
                          <a:pt x="0" y="38"/>
                        </a:lnTo>
                        <a:close/>
                      </a:path>
                    </a:pathLst>
                  </a:custGeom>
                  <a:solidFill>
                    <a:srgbClr val="00315A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3" name="Freeform 235"/>
                  <p:cNvSpPr>
                    <a:spLocks/>
                  </p:cNvSpPr>
                  <p:nvPr/>
                </p:nvSpPr>
                <p:spPr bwMode="auto">
                  <a:xfrm>
                    <a:off x="5281112" y="2631183"/>
                    <a:ext cx="151553" cy="109998"/>
                  </a:xfrm>
                  <a:custGeom>
                    <a:avLst/>
                    <a:gdLst>
                      <a:gd name="T0" fmla="*/ 62 w 62"/>
                      <a:gd name="T1" fmla="*/ 36 h 45"/>
                      <a:gd name="T2" fmla="*/ 55 w 62"/>
                      <a:gd name="T3" fmla="*/ 45 h 45"/>
                      <a:gd name="T4" fmla="*/ 0 w 62"/>
                      <a:gd name="T5" fmla="*/ 12 h 45"/>
                      <a:gd name="T6" fmla="*/ 7 w 62"/>
                      <a:gd name="T7" fmla="*/ 0 h 45"/>
                      <a:gd name="T8" fmla="*/ 62 w 62"/>
                      <a:gd name="T9" fmla="*/ 36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2" h="45">
                        <a:moveTo>
                          <a:pt x="62" y="36"/>
                        </a:moveTo>
                        <a:lnTo>
                          <a:pt x="55" y="45"/>
                        </a:lnTo>
                        <a:lnTo>
                          <a:pt x="0" y="12"/>
                        </a:lnTo>
                        <a:lnTo>
                          <a:pt x="7" y="0"/>
                        </a:lnTo>
                        <a:lnTo>
                          <a:pt x="62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4" name="Freeform 236"/>
                  <p:cNvSpPr>
                    <a:spLocks/>
                  </p:cNvSpPr>
                  <p:nvPr/>
                </p:nvSpPr>
                <p:spPr bwMode="auto">
                  <a:xfrm>
                    <a:off x="4687125" y="2574960"/>
                    <a:ext cx="589099" cy="549989"/>
                  </a:xfrm>
                  <a:custGeom>
                    <a:avLst/>
                    <a:gdLst>
                      <a:gd name="T0" fmla="*/ 80 w 102"/>
                      <a:gd name="T1" fmla="*/ 45 h 95"/>
                      <a:gd name="T2" fmla="*/ 72 w 102"/>
                      <a:gd name="T3" fmla="*/ 54 h 95"/>
                      <a:gd name="T4" fmla="*/ 30 w 102"/>
                      <a:gd name="T5" fmla="*/ 7 h 95"/>
                      <a:gd name="T6" fmla="*/ 7 w 102"/>
                      <a:gd name="T7" fmla="*/ 6 h 95"/>
                      <a:gd name="T8" fmla="*/ 6 w 102"/>
                      <a:gd name="T9" fmla="*/ 28 h 95"/>
                      <a:gd name="T10" fmla="*/ 61 w 102"/>
                      <a:gd name="T11" fmla="*/ 90 h 95"/>
                      <a:gd name="T12" fmla="*/ 73 w 102"/>
                      <a:gd name="T13" fmla="*/ 95 h 95"/>
                      <a:gd name="T14" fmla="*/ 75 w 102"/>
                      <a:gd name="T15" fmla="*/ 95 h 95"/>
                      <a:gd name="T16" fmla="*/ 85 w 102"/>
                      <a:gd name="T17" fmla="*/ 89 h 95"/>
                      <a:gd name="T18" fmla="*/ 102 w 102"/>
                      <a:gd name="T19" fmla="*/ 62 h 95"/>
                      <a:gd name="T20" fmla="*/ 80 w 102"/>
                      <a:gd name="T21" fmla="*/ 45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2" h="95">
                        <a:moveTo>
                          <a:pt x="80" y="45"/>
                        </a:moveTo>
                        <a:cubicBezTo>
                          <a:pt x="80" y="45"/>
                          <a:pt x="72" y="54"/>
                          <a:pt x="72" y="54"/>
                        </a:cubicBezTo>
                        <a:cubicBezTo>
                          <a:pt x="30" y="7"/>
                          <a:pt x="30" y="7"/>
                          <a:pt x="30" y="7"/>
                        </a:cubicBezTo>
                        <a:cubicBezTo>
                          <a:pt x="24" y="1"/>
                          <a:pt x="14" y="0"/>
                          <a:pt x="7" y="6"/>
                        </a:cubicBezTo>
                        <a:cubicBezTo>
                          <a:pt x="1" y="12"/>
                          <a:pt x="0" y="22"/>
                          <a:pt x="6" y="28"/>
                        </a:cubicBezTo>
                        <a:cubicBezTo>
                          <a:pt x="61" y="90"/>
                          <a:pt x="61" y="90"/>
                          <a:pt x="61" y="90"/>
                        </a:cubicBezTo>
                        <a:cubicBezTo>
                          <a:pt x="64" y="93"/>
                          <a:pt x="68" y="95"/>
                          <a:pt x="73" y="95"/>
                        </a:cubicBezTo>
                        <a:cubicBezTo>
                          <a:pt x="74" y="95"/>
                          <a:pt x="74" y="95"/>
                          <a:pt x="75" y="95"/>
                        </a:cubicBezTo>
                        <a:cubicBezTo>
                          <a:pt x="79" y="94"/>
                          <a:pt x="82" y="92"/>
                          <a:pt x="85" y="89"/>
                        </a:cubicBezTo>
                        <a:cubicBezTo>
                          <a:pt x="102" y="62"/>
                          <a:pt x="102" y="61"/>
                          <a:pt x="102" y="62"/>
                        </a:cubicBezTo>
                        <a:lnTo>
                          <a:pt x="80" y="45"/>
                        </a:lnTo>
                        <a:close/>
                      </a:path>
                    </a:pathLst>
                  </a:custGeom>
                  <a:solidFill>
                    <a:srgbClr val="0031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" name="Freeform 237"/>
                  <p:cNvSpPr>
                    <a:spLocks/>
                  </p:cNvSpPr>
                  <p:nvPr/>
                </p:nvSpPr>
                <p:spPr bwMode="auto">
                  <a:xfrm>
                    <a:off x="5264002" y="2521182"/>
                    <a:ext cx="232217" cy="210219"/>
                  </a:xfrm>
                  <a:custGeom>
                    <a:avLst/>
                    <a:gdLst>
                      <a:gd name="T0" fmla="*/ 14 w 40"/>
                      <a:gd name="T1" fmla="*/ 3 h 36"/>
                      <a:gd name="T2" fmla="*/ 30 w 40"/>
                      <a:gd name="T3" fmla="*/ 4 h 36"/>
                      <a:gd name="T4" fmla="*/ 30 w 40"/>
                      <a:gd name="T5" fmla="*/ 14 h 36"/>
                      <a:gd name="T6" fmla="*/ 30 w 40"/>
                      <a:gd name="T7" fmla="*/ 16 h 36"/>
                      <a:gd name="T8" fmla="*/ 30 w 40"/>
                      <a:gd name="T9" fmla="*/ 16 h 36"/>
                      <a:gd name="T10" fmla="*/ 28 w 40"/>
                      <a:gd name="T11" fmla="*/ 21 h 36"/>
                      <a:gd name="T12" fmla="*/ 14 w 40"/>
                      <a:gd name="T13" fmla="*/ 32 h 36"/>
                      <a:gd name="T14" fmla="*/ 14 w 40"/>
                      <a:gd name="T15" fmla="*/ 36 h 36"/>
                      <a:gd name="T16" fmla="*/ 4 w 40"/>
                      <a:gd name="T17" fmla="*/ 28 h 36"/>
                      <a:gd name="T18" fmla="*/ 14 w 40"/>
                      <a:gd name="T19" fmla="*/ 3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0" h="36">
                        <a:moveTo>
                          <a:pt x="14" y="3"/>
                        </a:moveTo>
                        <a:cubicBezTo>
                          <a:pt x="14" y="3"/>
                          <a:pt x="20" y="0"/>
                          <a:pt x="30" y="4"/>
                        </a:cubicBezTo>
                        <a:cubicBezTo>
                          <a:pt x="40" y="7"/>
                          <a:pt x="30" y="14"/>
                          <a:pt x="30" y="14"/>
                        </a:cubicBezTo>
                        <a:cubicBezTo>
                          <a:pt x="30" y="16"/>
                          <a:pt x="30" y="16"/>
                          <a:pt x="30" y="16"/>
                        </a:cubicBezTo>
                        <a:cubicBezTo>
                          <a:pt x="30" y="16"/>
                          <a:pt x="30" y="16"/>
                          <a:pt x="30" y="16"/>
                        </a:cubicBezTo>
                        <a:cubicBezTo>
                          <a:pt x="29" y="19"/>
                          <a:pt x="28" y="21"/>
                          <a:pt x="28" y="21"/>
                        </a:cubicBezTo>
                        <a:cubicBezTo>
                          <a:pt x="27" y="22"/>
                          <a:pt x="15" y="21"/>
                          <a:pt x="14" y="32"/>
                        </a:cubicBezTo>
                        <a:cubicBezTo>
                          <a:pt x="13" y="34"/>
                          <a:pt x="13" y="35"/>
                          <a:pt x="14" y="36"/>
                        </a:cubicBezTo>
                        <a:cubicBezTo>
                          <a:pt x="4" y="28"/>
                          <a:pt x="4" y="28"/>
                          <a:pt x="4" y="28"/>
                        </a:cubicBezTo>
                        <a:cubicBezTo>
                          <a:pt x="0" y="18"/>
                          <a:pt x="14" y="3"/>
                          <a:pt x="14" y="3"/>
                        </a:cubicBezTo>
                      </a:path>
                    </a:pathLst>
                  </a:custGeom>
                  <a:solidFill>
                    <a:srgbClr val="6B4C35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6" name="Freeform 238"/>
                  <p:cNvSpPr>
                    <a:spLocks/>
                  </p:cNvSpPr>
                  <p:nvPr/>
                </p:nvSpPr>
                <p:spPr bwMode="auto">
                  <a:xfrm>
                    <a:off x="5305555" y="2557849"/>
                    <a:ext cx="178441" cy="207774"/>
                  </a:xfrm>
                  <a:custGeom>
                    <a:avLst/>
                    <a:gdLst>
                      <a:gd name="T0" fmla="*/ 11 w 31"/>
                      <a:gd name="T1" fmla="*/ 36 h 36"/>
                      <a:gd name="T2" fmla="*/ 0 w 31"/>
                      <a:gd name="T3" fmla="*/ 32 h 36"/>
                      <a:gd name="T4" fmla="*/ 1 w 31"/>
                      <a:gd name="T5" fmla="*/ 19 h 36"/>
                      <a:gd name="T6" fmla="*/ 2 w 31"/>
                      <a:gd name="T7" fmla="*/ 17 h 36"/>
                      <a:gd name="T8" fmla="*/ 2 w 31"/>
                      <a:gd name="T9" fmla="*/ 17 h 36"/>
                      <a:gd name="T10" fmla="*/ 7 w 31"/>
                      <a:gd name="T11" fmla="*/ 14 h 36"/>
                      <a:gd name="T12" fmla="*/ 20 w 31"/>
                      <a:gd name="T13" fmla="*/ 3 h 36"/>
                      <a:gd name="T14" fmla="*/ 28 w 31"/>
                      <a:gd name="T15" fmla="*/ 1 h 36"/>
                      <a:gd name="T16" fmla="*/ 31 w 31"/>
                      <a:gd name="T17" fmla="*/ 18 h 36"/>
                      <a:gd name="T18" fmla="*/ 11 w 31"/>
                      <a:gd name="T19" fmla="*/ 36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1" h="36">
                        <a:moveTo>
                          <a:pt x="11" y="36"/>
                        </a:move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1" y="19"/>
                          <a:pt x="1" y="19"/>
                          <a:pt x="1" y="19"/>
                        </a:cubicBezTo>
                        <a:cubicBezTo>
                          <a:pt x="2" y="17"/>
                          <a:pt x="2" y="17"/>
                          <a:pt x="2" y="17"/>
                        </a:cubicBezTo>
                        <a:cubicBezTo>
                          <a:pt x="2" y="17"/>
                          <a:pt x="2" y="17"/>
                          <a:pt x="2" y="17"/>
                        </a:cubicBezTo>
                        <a:cubicBezTo>
                          <a:pt x="4" y="15"/>
                          <a:pt x="6" y="14"/>
                          <a:pt x="7" y="14"/>
                        </a:cubicBezTo>
                        <a:cubicBezTo>
                          <a:pt x="8" y="14"/>
                          <a:pt x="14" y="12"/>
                          <a:pt x="20" y="3"/>
                        </a:cubicBezTo>
                        <a:cubicBezTo>
                          <a:pt x="21" y="1"/>
                          <a:pt x="24" y="0"/>
                          <a:pt x="28" y="1"/>
                        </a:cubicBezTo>
                        <a:cubicBezTo>
                          <a:pt x="28" y="1"/>
                          <a:pt x="31" y="9"/>
                          <a:pt x="31" y="18"/>
                        </a:cubicBezTo>
                        <a:cubicBezTo>
                          <a:pt x="31" y="28"/>
                          <a:pt x="11" y="36"/>
                          <a:pt x="11" y="36"/>
                        </a:cubicBezTo>
                      </a:path>
                    </a:pathLst>
                  </a:custGeom>
                  <a:solidFill>
                    <a:srgbClr val="6B4C35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" name="Freeform 239"/>
                  <p:cNvSpPr>
                    <a:spLocks/>
                  </p:cNvSpPr>
                  <p:nvPr/>
                </p:nvSpPr>
                <p:spPr bwMode="auto">
                  <a:xfrm>
                    <a:off x="5154003" y="2684957"/>
                    <a:ext cx="244439" cy="237107"/>
                  </a:xfrm>
                  <a:custGeom>
                    <a:avLst/>
                    <a:gdLst>
                      <a:gd name="T0" fmla="*/ 78 w 100"/>
                      <a:gd name="T1" fmla="*/ 19 h 97"/>
                      <a:gd name="T2" fmla="*/ 100 w 100"/>
                      <a:gd name="T3" fmla="*/ 26 h 97"/>
                      <a:gd name="T4" fmla="*/ 93 w 100"/>
                      <a:gd name="T5" fmla="*/ 33 h 97"/>
                      <a:gd name="T6" fmla="*/ 41 w 100"/>
                      <a:gd name="T7" fmla="*/ 97 h 97"/>
                      <a:gd name="T8" fmla="*/ 0 w 100"/>
                      <a:gd name="T9" fmla="*/ 64 h 97"/>
                      <a:gd name="T10" fmla="*/ 55 w 100"/>
                      <a:gd name="T11" fmla="*/ 0 h 97"/>
                      <a:gd name="T12" fmla="*/ 78 w 100"/>
                      <a:gd name="T13" fmla="*/ 19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0" h="97">
                        <a:moveTo>
                          <a:pt x="78" y="19"/>
                        </a:moveTo>
                        <a:lnTo>
                          <a:pt x="100" y="26"/>
                        </a:lnTo>
                        <a:lnTo>
                          <a:pt x="93" y="33"/>
                        </a:lnTo>
                        <a:lnTo>
                          <a:pt x="41" y="97"/>
                        </a:lnTo>
                        <a:lnTo>
                          <a:pt x="0" y="64"/>
                        </a:lnTo>
                        <a:lnTo>
                          <a:pt x="55" y="0"/>
                        </a:lnTo>
                        <a:lnTo>
                          <a:pt x="78" y="19"/>
                        </a:lnTo>
                        <a:close/>
                      </a:path>
                    </a:pathLst>
                  </a:custGeom>
                  <a:solidFill>
                    <a:srgbClr val="6B4C35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" name="Freeform 240"/>
                  <p:cNvSpPr>
                    <a:spLocks/>
                  </p:cNvSpPr>
                  <p:nvPr/>
                </p:nvSpPr>
                <p:spPr bwMode="auto">
                  <a:xfrm>
                    <a:off x="5224891" y="2748512"/>
                    <a:ext cx="173552" cy="173552"/>
                  </a:xfrm>
                  <a:custGeom>
                    <a:avLst/>
                    <a:gdLst>
                      <a:gd name="T0" fmla="*/ 0 w 71"/>
                      <a:gd name="T1" fmla="*/ 59 h 71"/>
                      <a:gd name="T2" fmla="*/ 12 w 71"/>
                      <a:gd name="T3" fmla="*/ 71 h 71"/>
                      <a:gd name="T4" fmla="*/ 64 w 71"/>
                      <a:gd name="T5" fmla="*/ 7 h 71"/>
                      <a:gd name="T6" fmla="*/ 71 w 71"/>
                      <a:gd name="T7" fmla="*/ 0 h 71"/>
                      <a:gd name="T8" fmla="*/ 0 w 71"/>
                      <a:gd name="T9" fmla="*/ 5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71">
                        <a:moveTo>
                          <a:pt x="0" y="59"/>
                        </a:moveTo>
                        <a:lnTo>
                          <a:pt x="12" y="71"/>
                        </a:lnTo>
                        <a:lnTo>
                          <a:pt x="64" y="7"/>
                        </a:lnTo>
                        <a:lnTo>
                          <a:pt x="71" y="0"/>
                        </a:lnTo>
                        <a:lnTo>
                          <a:pt x="0" y="59"/>
                        </a:lnTo>
                        <a:close/>
                      </a:path>
                    </a:pathLst>
                  </a:custGeom>
                  <a:solidFill>
                    <a:srgbClr val="614530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9" name="Freeform 241"/>
                  <p:cNvSpPr>
                    <a:spLocks/>
                  </p:cNvSpPr>
                  <p:nvPr/>
                </p:nvSpPr>
                <p:spPr bwMode="auto">
                  <a:xfrm>
                    <a:off x="5310444" y="2464963"/>
                    <a:ext cx="70888" cy="202885"/>
                  </a:xfrm>
                  <a:custGeom>
                    <a:avLst/>
                    <a:gdLst>
                      <a:gd name="T0" fmla="*/ 17 w 29"/>
                      <a:gd name="T1" fmla="*/ 2 h 83"/>
                      <a:gd name="T2" fmla="*/ 7 w 29"/>
                      <a:gd name="T3" fmla="*/ 0 h 83"/>
                      <a:gd name="T4" fmla="*/ 0 w 29"/>
                      <a:gd name="T5" fmla="*/ 4 h 83"/>
                      <a:gd name="T6" fmla="*/ 14 w 29"/>
                      <a:gd name="T7" fmla="*/ 83 h 83"/>
                      <a:gd name="T8" fmla="*/ 29 w 29"/>
                      <a:gd name="T9" fmla="*/ 80 h 83"/>
                      <a:gd name="T10" fmla="*/ 17 w 29"/>
                      <a:gd name="T11" fmla="*/ 2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" h="83">
                        <a:moveTo>
                          <a:pt x="17" y="2"/>
                        </a:moveTo>
                        <a:lnTo>
                          <a:pt x="7" y="0"/>
                        </a:lnTo>
                        <a:lnTo>
                          <a:pt x="0" y="4"/>
                        </a:lnTo>
                        <a:lnTo>
                          <a:pt x="14" y="83"/>
                        </a:lnTo>
                        <a:lnTo>
                          <a:pt x="29" y="80"/>
                        </a:lnTo>
                        <a:lnTo>
                          <a:pt x="17" y="2"/>
                        </a:lnTo>
                        <a:close/>
                      </a:path>
                    </a:pathLst>
                  </a:custGeom>
                  <a:solidFill>
                    <a:srgbClr val="00205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" name="Freeform 242"/>
                  <p:cNvSpPr>
                    <a:spLocks/>
                  </p:cNvSpPr>
                  <p:nvPr/>
                </p:nvSpPr>
                <p:spPr bwMode="auto">
                  <a:xfrm>
                    <a:off x="5293334" y="2521182"/>
                    <a:ext cx="51333" cy="134442"/>
                  </a:xfrm>
                  <a:custGeom>
                    <a:avLst/>
                    <a:gdLst>
                      <a:gd name="T0" fmla="*/ 5 w 9"/>
                      <a:gd name="T1" fmla="*/ 23 h 23"/>
                      <a:gd name="T2" fmla="*/ 0 w 9"/>
                      <a:gd name="T3" fmla="*/ 19 h 23"/>
                      <a:gd name="T4" fmla="*/ 0 w 9"/>
                      <a:gd name="T5" fmla="*/ 5 h 23"/>
                      <a:gd name="T6" fmla="*/ 5 w 9"/>
                      <a:gd name="T7" fmla="*/ 0 h 23"/>
                      <a:gd name="T8" fmla="*/ 5 w 9"/>
                      <a:gd name="T9" fmla="*/ 0 h 23"/>
                      <a:gd name="T10" fmla="*/ 9 w 9"/>
                      <a:gd name="T11" fmla="*/ 5 h 23"/>
                      <a:gd name="T12" fmla="*/ 9 w 9"/>
                      <a:gd name="T13" fmla="*/ 19 h 23"/>
                      <a:gd name="T14" fmla="*/ 5 w 9"/>
                      <a:gd name="T15" fmla="*/ 2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" h="23">
                        <a:moveTo>
                          <a:pt x="5" y="23"/>
                        </a:moveTo>
                        <a:cubicBezTo>
                          <a:pt x="2" y="23"/>
                          <a:pt x="0" y="21"/>
                          <a:pt x="0" y="19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2"/>
                          <a:pt x="2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7" y="0"/>
                          <a:pt x="9" y="2"/>
                          <a:pt x="9" y="5"/>
                        </a:cubicBezTo>
                        <a:cubicBezTo>
                          <a:pt x="9" y="19"/>
                          <a:pt x="9" y="19"/>
                          <a:pt x="9" y="19"/>
                        </a:cubicBezTo>
                        <a:cubicBezTo>
                          <a:pt x="9" y="21"/>
                          <a:pt x="7" y="23"/>
                          <a:pt x="5" y="23"/>
                        </a:cubicBezTo>
                        <a:close/>
                      </a:path>
                    </a:pathLst>
                  </a:custGeom>
                  <a:solidFill>
                    <a:srgbClr val="6B4C35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" name="Freeform 243"/>
                  <p:cNvSpPr>
                    <a:spLocks/>
                  </p:cNvSpPr>
                  <p:nvPr/>
                </p:nvSpPr>
                <p:spPr bwMode="auto">
                  <a:xfrm>
                    <a:off x="4571910" y="1799105"/>
                    <a:ext cx="601319" cy="525545"/>
                  </a:xfrm>
                  <a:custGeom>
                    <a:avLst/>
                    <a:gdLst>
                      <a:gd name="T0" fmla="*/ 88 w 104"/>
                      <a:gd name="T1" fmla="*/ 19 h 91"/>
                      <a:gd name="T2" fmla="*/ 58 w 104"/>
                      <a:gd name="T3" fmla="*/ 1 h 91"/>
                      <a:gd name="T4" fmla="*/ 43 w 104"/>
                      <a:gd name="T5" fmla="*/ 1 h 91"/>
                      <a:gd name="T6" fmla="*/ 2 w 104"/>
                      <a:gd name="T7" fmla="*/ 43 h 91"/>
                      <a:gd name="T8" fmla="*/ 27 w 104"/>
                      <a:gd name="T9" fmla="*/ 90 h 91"/>
                      <a:gd name="T10" fmla="*/ 28 w 104"/>
                      <a:gd name="T11" fmla="*/ 91 h 91"/>
                      <a:gd name="T12" fmla="*/ 28 w 104"/>
                      <a:gd name="T13" fmla="*/ 91 h 91"/>
                      <a:gd name="T14" fmla="*/ 42 w 104"/>
                      <a:gd name="T15" fmla="*/ 76 h 91"/>
                      <a:gd name="T16" fmla="*/ 42 w 104"/>
                      <a:gd name="T17" fmla="*/ 76 h 91"/>
                      <a:gd name="T18" fmla="*/ 42 w 104"/>
                      <a:gd name="T19" fmla="*/ 76 h 91"/>
                      <a:gd name="T20" fmla="*/ 42 w 104"/>
                      <a:gd name="T21" fmla="*/ 73 h 91"/>
                      <a:gd name="T22" fmla="*/ 41 w 104"/>
                      <a:gd name="T23" fmla="*/ 66 h 91"/>
                      <a:gd name="T24" fmla="*/ 44 w 104"/>
                      <a:gd name="T25" fmla="*/ 56 h 91"/>
                      <a:gd name="T26" fmla="*/ 50 w 104"/>
                      <a:gd name="T27" fmla="*/ 57 h 91"/>
                      <a:gd name="T28" fmla="*/ 57 w 104"/>
                      <a:gd name="T29" fmla="*/ 65 h 91"/>
                      <a:gd name="T30" fmla="*/ 61 w 104"/>
                      <a:gd name="T31" fmla="*/ 66 h 91"/>
                      <a:gd name="T32" fmla="*/ 67 w 104"/>
                      <a:gd name="T33" fmla="*/ 40 h 91"/>
                      <a:gd name="T34" fmla="*/ 67 w 104"/>
                      <a:gd name="T35" fmla="*/ 40 h 91"/>
                      <a:gd name="T36" fmla="*/ 74 w 104"/>
                      <a:gd name="T37" fmla="*/ 50 h 91"/>
                      <a:gd name="T38" fmla="*/ 91 w 104"/>
                      <a:gd name="T39" fmla="*/ 57 h 91"/>
                      <a:gd name="T40" fmla="*/ 91 w 104"/>
                      <a:gd name="T41" fmla="*/ 57 h 91"/>
                      <a:gd name="T42" fmla="*/ 102 w 104"/>
                      <a:gd name="T43" fmla="*/ 42 h 91"/>
                      <a:gd name="T44" fmla="*/ 88 w 104"/>
                      <a:gd name="T45" fmla="*/ 19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04" h="91">
                        <a:moveTo>
                          <a:pt x="88" y="19"/>
                        </a:moveTo>
                        <a:cubicBezTo>
                          <a:pt x="81" y="10"/>
                          <a:pt x="70" y="3"/>
                          <a:pt x="58" y="1"/>
                        </a:cubicBezTo>
                        <a:cubicBezTo>
                          <a:pt x="53" y="0"/>
                          <a:pt x="48" y="0"/>
                          <a:pt x="43" y="1"/>
                        </a:cubicBezTo>
                        <a:cubicBezTo>
                          <a:pt x="21" y="3"/>
                          <a:pt x="4" y="21"/>
                          <a:pt x="2" y="43"/>
                        </a:cubicBezTo>
                        <a:cubicBezTo>
                          <a:pt x="0" y="63"/>
                          <a:pt x="10" y="81"/>
                          <a:pt x="27" y="90"/>
                        </a:cubicBezTo>
                        <a:cubicBezTo>
                          <a:pt x="27" y="90"/>
                          <a:pt x="28" y="91"/>
                          <a:pt x="28" y="91"/>
                        </a:cubicBezTo>
                        <a:cubicBezTo>
                          <a:pt x="28" y="91"/>
                          <a:pt x="28" y="91"/>
                          <a:pt x="28" y="91"/>
                        </a:cubicBezTo>
                        <a:cubicBezTo>
                          <a:pt x="38" y="91"/>
                          <a:pt x="42" y="76"/>
                          <a:pt x="42" y="76"/>
                        </a:cubicBezTo>
                        <a:cubicBezTo>
                          <a:pt x="42" y="76"/>
                          <a:pt x="42" y="76"/>
                          <a:pt x="42" y="76"/>
                        </a:cubicBezTo>
                        <a:cubicBezTo>
                          <a:pt x="42" y="76"/>
                          <a:pt x="42" y="76"/>
                          <a:pt x="42" y="76"/>
                        </a:cubicBezTo>
                        <a:cubicBezTo>
                          <a:pt x="42" y="76"/>
                          <a:pt x="42" y="75"/>
                          <a:pt x="42" y="73"/>
                        </a:cubicBezTo>
                        <a:cubicBezTo>
                          <a:pt x="42" y="71"/>
                          <a:pt x="41" y="68"/>
                          <a:pt x="41" y="66"/>
                        </a:cubicBezTo>
                        <a:cubicBezTo>
                          <a:pt x="42" y="62"/>
                          <a:pt x="42" y="58"/>
                          <a:pt x="44" y="56"/>
                        </a:cubicBezTo>
                        <a:cubicBezTo>
                          <a:pt x="46" y="54"/>
                          <a:pt x="48" y="55"/>
                          <a:pt x="50" y="57"/>
                        </a:cubicBezTo>
                        <a:cubicBezTo>
                          <a:pt x="53" y="59"/>
                          <a:pt x="57" y="65"/>
                          <a:pt x="57" y="65"/>
                        </a:cubicBezTo>
                        <a:cubicBezTo>
                          <a:pt x="57" y="65"/>
                          <a:pt x="60" y="70"/>
                          <a:pt x="61" y="66"/>
                        </a:cubicBezTo>
                        <a:cubicBezTo>
                          <a:pt x="67" y="40"/>
                          <a:pt x="67" y="40"/>
                          <a:pt x="67" y="40"/>
                        </a:cubicBezTo>
                        <a:cubicBezTo>
                          <a:pt x="67" y="40"/>
                          <a:pt x="67" y="40"/>
                          <a:pt x="67" y="40"/>
                        </a:cubicBezTo>
                        <a:cubicBezTo>
                          <a:pt x="68" y="41"/>
                          <a:pt x="69" y="46"/>
                          <a:pt x="74" y="50"/>
                        </a:cubicBezTo>
                        <a:cubicBezTo>
                          <a:pt x="77" y="54"/>
                          <a:pt x="83" y="57"/>
                          <a:pt x="91" y="57"/>
                        </a:cubicBezTo>
                        <a:cubicBezTo>
                          <a:pt x="91" y="57"/>
                          <a:pt x="91" y="57"/>
                          <a:pt x="91" y="57"/>
                        </a:cubicBezTo>
                        <a:cubicBezTo>
                          <a:pt x="97" y="54"/>
                          <a:pt x="101" y="49"/>
                          <a:pt x="102" y="42"/>
                        </a:cubicBezTo>
                        <a:cubicBezTo>
                          <a:pt x="104" y="32"/>
                          <a:pt x="96" y="29"/>
                          <a:pt x="88" y="19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" name="Freeform 244"/>
                  <p:cNvSpPr>
                    <a:spLocks/>
                  </p:cNvSpPr>
                  <p:nvPr/>
                </p:nvSpPr>
                <p:spPr bwMode="auto">
                  <a:xfrm>
                    <a:off x="4777567" y="2364741"/>
                    <a:ext cx="117330" cy="75777"/>
                  </a:xfrm>
                  <a:custGeom>
                    <a:avLst/>
                    <a:gdLst>
                      <a:gd name="T0" fmla="*/ 0 w 20"/>
                      <a:gd name="T1" fmla="*/ 0 h 13"/>
                      <a:gd name="T2" fmla="*/ 20 w 20"/>
                      <a:gd name="T3" fmla="*/ 13 h 13"/>
                      <a:gd name="T4" fmla="*/ 20 w 20"/>
                      <a:gd name="T5" fmla="*/ 10 h 13"/>
                      <a:gd name="T6" fmla="*/ 0 w 20"/>
                      <a:gd name="T7" fmla="*/ 0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0" h="13">
                        <a:moveTo>
                          <a:pt x="0" y="0"/>
                        </a:moveTo>
                        <a:cubicBezTo>
                          <a:pt x="1" y="3"/>
                          <a:pt x="6" y="8"/>
                          <a:pt x="20" y="13"/>
                        </a:cubicBezTo>
                        <a:cubicBezTo>
                          <a:pt x="20" y="11"/>
                          <a:pt x="20" y="10"/>
                          <a:pt x="20" y="10"/>
                        </a:cubicBezTo>
                        <a:cubicBezTo>
                          <a:pt x="14" y="7"/>
                          <a:pt x="7" y="4"/>
                          <a:pt x="0" y="0"/>
                        </a:cubicBezTo>
                      </a:path>
                    </a:pathLst>
                  </a:custGeom>
                  <a:solidFill>
                    <a:srgbClr val="614530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" name="Freeform 245"/>
                  <p:cNvSpPr>
                    <a:spLocks/>
                  </p:cNvSpPr>
                  <p:nvPr/>
                </p:nvSpPr>
                <p:spPr bwMode="auto">
                  <a:xfrm>
                    <a:off x="4442686" y="3298499"/>
                    <a:ext cx="613542" cy="1180642"/>
                  </a:xfrm>
                  <a:custGeom>
                    <a:avLst/>
                    <a:gdLst>
                      <a:gd name="T0" fmla="*/ 106 w 106"/>
                      <a:gd name="T1" fmla="*/ 0 h 204"/>
                      <a:gd name="T2" fmla="*/ 105 w 106"/>
                      <a:gd name="T3" fmla="*/ 0 h 204"/>
                      <a:gd name="T4" fmla="*/ 30 w 106"/>
                      <a:gd name="T5" fmla="*/ 0 h 204"/>
                      <a:gd name="T6" fmla="*/ 37 w 106"/>
                      <a:gd name="T7" fmla="*/ 25 h 204"/>
                      <a:gd name="T8" fmla="*/ 32 w 106"/>
                      <a:gd name="T9" fmla="*/ 95 h 204"/>
                      <a:gd name="T10" fmla="*/ 0 w 106"/>
                      <a:gd name="T11" fmla="*/ 182 h 204"/>
                      <a:gd name="T12" fmla="*/ 9 w 106"/>
                      <a:gd name="T13" fmla="*/ 203 h 204"/>
                      <a:gd name="T14" fmla="*/ 15 w 106"/>
                      <a:gd name="T15" fmla="*/ 204 h 204"/>
                      <a:gd name="T16" fmla="*/ 30 w 106"/>
                      <a:gd name="T17" fmla="*/ 194 h 204"/>
                      <a:gd name="T18" fmla="*/ 67 w 106"/>
                      <a:gd name="T19" fmla="*/ 105 h 204"/>
                      <a:gd name="T20" fmla="*/ 68 w 106"/>
                      <a:gd name="T21" fmla="*/ 102 h 204"/>
                      <a:gd name="T22" fmla="*/ 84 w 106"/>
                      <a:gd name="T23" fmla="*/ 41 h 204"/>
                      <a:gd name="T24" fmla="*/ 106 w 106"/>
                      <a:gd name="T25" fmla="*/ 0 h 2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6" h="204">
                        <a:moveTo>
                          <a:pt x="106" y="0"/>
                        </a:moveTo>
                        <a:cubicBezTo>
                          <a:pt x="105" y="0"/>
                          <a:pt x="105" y="0"/>
                          <a:pt x="105" y="0"/>
                        </a:cubicBezTo>
                        <a:cubicBezTo>
                          <a:pt x="30" y="0"/>
                          <a:pt x="30" y="0"/>
                          <a:pt x="30" y="0"/>
                        </a:cubicBezTo>
                        <a:cubicBezTo>
                          <a:pt x="29" y="8"/>
                          <a:pt x="31" y="16"/>
                          <a:pt x="37" y="25"/>
                        </a:cubicBezTo>
                        <a:cubicBezTo>
                          <a:pt x="32" y="95"/>
                          <a:pt x="32" y="95"/>
                          <a:pt x="32" y="95"/>
                        </a:cubicBezTo>
                        <a:cubicBezTo>
                          <a:pt x="0" y="182"/>
                          <a:pt x="0" y="182"/>
                          <a:pt x="0" y="182"/>
                        </a:cubicBezTo>
                        <a:cubicBezTo>
                          <a:pt x="0" y="182"/>
                          <a:pt x="1" y="200"/>
                          <a:pt x="9" y="203"/>
                        </a:cubicBezTo>
                        <a:cubicBezTo>
                          <a:pt x="11" y="204"/>
                          <a:pt x="13" y="204"/>
                          <a:pt x="15" y="204"/>
                        </a:cubicBezTo>
                        <a:cubicBezTo>
                          <a:pt x="22" y="204"/>
                          <a:pt x="28" y="200"/>
                          <a:pt x="30" y="194"/>
                        </a:cubicBezTo>
                        <a:cubicBezTo>
                          <a:pt x="67" y="105"/>
                          <a:pt x="67" y="105"/>
                          <a:pt x="67" y="105"/>
                        </a:cubicBezTo>
                        <a:cubicBezTo>
                          <a:pt x="67" y="104"/>
                          <a:pt x="67" y="103"/>
                          <a:pt x="68" y="102"/>
                        </a:cubicBezTo>
                        <a:cubicBezTo>
                          <a:pt x="84" y="41"/>
                          <a:pt x="84" y="41"/>
                          <a:pt x="84" y="41"/>
                        </a:cubicBezTo>
                        <a:cubicBezTo>
                          <a:pt x="102" y="27"/>
                          <a:pt x="106" y="0"/>
                          <a:pt x="106" y="0"/>
                        </a:cubicBezTo>
                      </a:path>
                    </a:pathLst>
                  </a:custGeom>
                  <a:solidFill>
                    <a:srgbClr val="002050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 246"/>
                  <p:cNvSpPr>
                    <a:spLocks/>
                  </p:cNvSpPr>
                  <p:nvPr/>
                </p:nvSpPr>
                <p:spPr bwMode="auto">
                  <a:xfrm>
                    <a:off x="4442686" y="3298499"/>
                    <a:ext cx="613542" cy="1180642"/>
                  </a:xfrm>
                  <a:custGeom>
                    <a:avLst/>
                    <a:gdLst>
                      <a:gd name="T0" fmla="*/ 8 w 106"/>
                      <a:gd name="T1" fmla="*/ 183 h 204"/>
                      <a:gd name="T2" fmla="*/ 40 w 106"/>
                      <a:gd name="T3" fmla="*/ 96 h 204"/>
                      <a:gd name="T4" fmla="*/ 45 w 106"/>
                      <a:gd name="T5" fmla="*/ 26 h 204"/>
                      <a:gd name="T6" fmla="*/ 38 w 106"/>
                      <a:gd name="T7" fmla="*/ 2 h 204"/>
                      <a:gd name="T8" fmla="*/ 106 w 106"/>
                      <a:gd name="T9" fmla="*/ 2 h 204"/>
                      <a:gd name="T10" fmla="*/ 106 w 106"/>
                      <a:gd name="T11" fmla="*/ 0 h 204"/>
                      <a:gd name="T12" fmla="*/ 105 w 106"/>
                      <a:gd name="T13" fmla="*/ 0 h 204"/>
                      <a:gd name="T14" fmla="*/ 30 w 106"/>
                      <a:gd name="T15" fmla="*/ 0 h 204"/>
                      <a:gd name="T16" fmla="*/ 37 w 106"/>
                      <a:gd name="T17" fmla="*/ 25 h 204"/>
                      <a:gd name="T18" fmla="*/ 32 w 106"/>
                      <a:gd name="T19" fmla="*/ 95 h 204"/>
                      <a:gd name="T20" fmla="*/ 0 w 106"/>
                      <a:gd name="T21" fmla="*/ 182 h 204"/>
                      <a:gd name="T22" fmla="*/ 9 w 106"/>
                      <a:gd name="T23" fmla="*/ 203 h 204"/>
                      <a:gd name="T24" fmla="*/ 15 w 106"/>
                      <a:gd name="T25" fmla="*/ 204 h 204"/>
                      <a:gd name="T26" fmla="*/ 17 w 106"/>
                      <a:gd name="T27" fmla="*/ 204 h 204"/>
                      <a:gd name="T28" fmla="*/ 8 w 106"/>
                      <a:gd name="T29" fmla="*/ 183 h 2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06" h="204">
                        <a:moveTo>
                          <a:pt x="8" y="183"/>
                        </a:moveTo>
                        <a:cubicBezTo>
                          <a:pt x="40" y="96"/>
                          <a:pt x="40" y="96"/>
                          <a:pt x="40" y="96"/>
                        </a:cubicBezTo>
                        <a:cubicBezTo>
                          <a:pt x="45" y="26"/>
                          <a:pt x="45" y="26"/>
                          <a:pt x="45" y="26"/>
                        </a:cubicBezTo>
                        <a:cubicBezTo>
                          <a:pt x="40" y="18"/>
                          <a:pt x="38" y="9"/>
                          <a:pt x="38" y="2"/>
                        </a:cubicBezTo>
                        <a:cubicBezTo>
                          <a:pt x="106" y="2"/>
                          <a:pt x="106" y="2"/>
                          <a:pt x="106" y="2"/>
                        </a:cubicBezTo>
                        <a:cubicBezTo>
                          <a:pt x="106" y="1"/>
                          <a:pt x="106" y="0"/>
                          <a:pt x="106" y="0"/>
                        </a:cubicBezTo>
                        <a:cubicBezTo>
                          <a:pt x="105" y="0"/>
                          <a:pt x="105" y="0"/>
                          <a:pt x="105" y="0"/>
                        </a:cubicBezTo>
                        <a:cubicBezTo>
                          <a:pt x="30" y="0"/>
                          <a:pt x="30" y="0"/>
                          <a:pt x="30" y="0"/>
                        </a:cubicBezTo>
                        <a:cubicBezTo>
                          <a:pt x="29" y="8"/>
                          <a:pt x="31" y="16"/>
                          <a:pt x="37" y="25"/>
                        </a:cubicBezTo>
                        <a:cubicBezTo>
                          <a:pt x="32" y="95"/>
                          <a:pt x="32" y="95"/>
                          <a:pt x="32" y="95"/>
                        </a:cubicBezTo>
                        <a:cubicBezTo>
                          <a:pt x="0" y="182"/>
                          <a:pt x="0" y="182"/>
                          <a:pt x="0" y="182"/>
                        </a:cubicBezTo>
                        <a:cubicBezTo>
                          <a:pt x="0" y="182"/>
                          <a:pt x="1" y="200"/>
                          <a:pt x="9" y="203"/>
                        </a:cubicBezTo>
                        <a:cubicBezTo>
                          <a:pt x="11" y="204"/>
                          <a:pt x="13" y="204"/>
                          <a:pt x="15" y="204"/>
                        </a:cubicBezTo>
                        <a:cubicBezTo>
                          <a:pt x="16" y="204"/>
                          <a:pt x="16" y="204"/>
                          <a:pt x="17" y="204"/>
                        </a:cubicBezTo>
                        <a:cubicBezTo>
                          <a:pt x="9" y="200"/>
                          <a:pt x="8" y="183"/>
                          <a:pt x="8" y="183"/>
                        </a:cubicBezTo>
                      </a:path>
                    </a:pathLst>
                  </a:custGeom>
                  <a:solidFill>
                    <a:srgbClr val="081629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 247"/>
                  <p:cNvSpPr>
                    <a:spLocks/>
                  </p:cNvSpPr>
                  <p:nvPr/>
                </p:nvSpPr>
                <p:spPr bwMode="auto">
                  <a:xfrm>
                    <a:off x="4437798" y="4288479"/>
                    <a:ext cx="415546" cy="202885"/>
                  </a:xfrm>
                  <a:custGeom>
                    <a:avLst/>
                    <a:gdLst>
                      <a:gd name="T0" fmla="*/ 66 w 72"/>
                      <a:gd name="T1" fmla="*/ 17 h 35"/>
                      <a:gd name="T2" fmla="*/ 31 w 72"/>
                      <a:gd name="T3" fmla="*/ 0 h 35"/>
                      <a:gd name="T4" fmla="*/ 31 w 72"/>
                      <a:gd name="T5" fmla="*/ 0 h 35"/>
                      <a:gd name="T6" fmla="*/ 29 w 72"/>
                      <a:gd name="T7" fmla="*/ 0 h 35"/>
                      <a:gd name="T8" fmla="*/ 26 w 72"/>
                      <a:gd name="T9" fmla="*/ 3 h 35"/>
                      <a:gd name="T10" fmla="*/ 26 w 72"/>
                      <a:gd name="T11" fmla="*/ 3 h 35"/>
                      <a:gd name="T12" fmla="*/ 13 w 72"/>
                      <a:gd name="T13" fmla="*/ 12 h 35"/>
                      <a:gd name="T14" fmla="*/ 1 w 72"/>
                      <a:gd name="T15" fmla="*/ 5 h 35"/>
                      <a:gd name="T16" fmla="*/ 1 w 72"/>
                      <a:gd name="T17" fmla="*/ 30 h 35"/>
                      <a:gd name="T18" fmla="*/ 6 w 72"/>
                      <a:gd name="T19" fmla="*/ 35 h 35"/>
                      <a:gd name="T20" fmla="*/ 67 w 72"/>
                      <a:gd name="T21" fmla="*/ 35 h 35"/>
                      <a:gd name="T22" fmla="*/ 71 w 72"/>
                      <a:gd name="T23" fmla="*/ 31 h 35"/>
                      <a:gd name="T24" fmla="*/ 71 w 72"/>
                      <a:gd name="T25" fmla="*/ 23 h 35"/>
                      <a:gd name="T26" fmla="*/ 66 w 72"/>
                      <a:gd name="T27" fmla="*/ 17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2" h="35">
                        <a:moveTo>
                          <a:pt x="66" y="17"/>
                        </a:moveTo>
                        <a:cubicBezTo>
                          <a:pt x="60" y="14"/>
                          <a:pt x="31" y="0"/>
                          <a:pt x="31" y="0"/>
                        </a:cubicBezTo>
                        <a:cubicBezTo>
                          <a:pt x="31" y="0"/>
                          <a:pt x="31" y="0"/>
                          <a:pt x="31" y="0"/>
                        </a:cubicBezTo>
                        <a:cubicBezTo>
                          <a:pt x="30" y="0"/>
                          <a:pt x="30" y="0"/>
                          <a:pt x="29" y="0"/>
                        </a:cubicBezTo>
                        <a:cubicBezTo>
                          <a:pt x="27" y="0"/>
                          <a:pt x="26" y="1"/>
                          <a:pt x="26" y="3"/>
                        </a:cubicBezTo>
                        <a:cubicBezTo>
                          <a:pt x="26" y="3"/>
                          <a:pt x="26" y="3"/>
                          <a:pt x="26" y="3"/>
                        </a:cubicBezTo>
                        <a:cubicBezTo>
                          <a:pt x="25" y="6"/>
                          <a:pt x="21" y="12"/>
                          <a:pt x="13" y="12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30"/>
                          <a:pt x="0" y="35"/>
                          <a:pt x="6" y="35"/>
                        </a:cubicBezTo>
                        <a:cubicBezTo>
                          <a:pt x="67" y="35"/>
                          <a:pt x="67" y="35"/>
                          <a:pt x="67" y="35"/>
                        </a:cubicBezTo>
                        <a:cubicBezTo>
                          <a:pt x="67" y="35"/>
                          <a:pt x="71" y="35"/>
                          <a:pt x="71" y="31"/>
                        </a:cubicBezTo>
                        <a:cubicBezTo>
                          <a:pt x="71" y="23"/>
                          <a:pt x="71" y="23"/>
                          <a:pt x="71" y="23"/>
                        </a:cubicBezTo>
                        <a:cubicBezTo>
                          <a:pt x="71" y="23"/>
                          <a:pt x="72" y="20"/>
                          <a:pt x="66" y="17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 248"/>
                  <p:cNvSpPr>
                    <a:spLocks/>
                  </p:cNvSpPr>
                  <p:nvPr/>
                </p:nvSpPr>
                <p:spPr bwMode="auto">
                  <a:xfrm>
                    <a:off x="4611347" y="3298499"/>
                    <a:ext cx="559766" cy="1197752"/>
                  </a:xfrm>
                  <a:custGeom>
                    <a:avLst/>
                    <a:gdLst>
                      <a:gd name="T0" fmla="*/ 96 w 97"/>
                      <a:gd name="T1" fmla="*/ 84 h 207"/>
                      <a:gd name="T2" fmla="*/ 77 w 97"/>
                      <a:gd name="T3" fmla="*/ 0 h 207"/>
                      <a:gd name="T4" fmla="*/ 33 w 97"/>
                      <a:gd name="T5" fmla="*/ 0 h 207"/>
                      <a:gd name="T6" fmla="*/ 0 w 97"/>
                      <a:gd name="T7" fmla="*/ 0 h 207"/>
                      <a:gd name="T8" fmla="*/ 43 w 97"/>
                      <a:gd name="T9" fmla="*/ 42 h 207"/>
                      <a:gd name="T10" fmla="*/ 58 w 97"/>
                      <a:gd name="T11" fmla="*/ 90 h 207"/>
                      <a:gd name="T12" fmla="*/ 44 w 97"/>
                      <a:gd name="T13" fmla="*/ 187 h 207"/>
                      <a:gd name="T14" fmla="*/ 57 w 97"/>
                      <a:gd name="T15" fmla="*/ 207 h 207"/>
                      <a:gd name="T16" fmla="*/ 60 w 97"/>
                      <a:gd name="T17" fmla="*/ 207 h 207"/>
                      <a:gd name="T18" fmla="*/ 74 w 97"/>
                      <a:gd name="T19" fmla="*/ 194 h 207"/>
                      <a:gd name="T20" fmla="*/ 96 w 97"/>
                      <a:gd name="T21" fmla="*/ 92 h 207"/>
                      <a:gd name="T22" fmla="*/ 96 w 97"/>
                      <a:gd name="T23" fmla="*/ 84 h 2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7" h="207">
                        <a:moveTo>
                          <a:pt x="96" y="84"/>
                        </a:moveTo>
                        <a:cubicBezTo>
                          <a:pt x="77" y="0"/>
                          <a:pt x="77" y="0"/>
                          <a:pt x="77" y="0"/>
                        </a:cubicBezTo>
                        <a:cubicBezTo>
                          <a:pt x="33" y="0"/>
                          <a:pt x="33" y="0"/>
                          <a:pt x="33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1" y="36"/>
                          <a:pt x="43" y="42"/>
                        </a:cubicBezTo>
                        <a:cubicBezTo>
                          <a:pt x="58" y="90"/>
                          <a:pt x="58" y="90"/>
                          <a:pt x="58" y="90"/>
                        </a:cubicBezTo>
                        <a:cubicBezTo>
                          <a:pt x="44" y="187"/>
                          <a:pt x="44" y="187"/>
                          <a:pt x="44" y="187"/>
                        </a:cubicBezTo>
                        <a:cubicBezTo>
                          <a:pt x="42" y="196"/>
                          <a:pt x="48" y="205"/>
                          <a:pt x="57" y="207"/>
                        </a:cubicBezTo>
                        <a:cubicBezTo>
                          <a:pt x="58" y="207"/>
                          <a:pt x="59" y="207"/>
                          <a:pt x="60" y="207"/>
                        </a:cubicBezTo>
                        <a:cubicBezTo>
                          <a:pt x="68" y="207"/>
                          <a:pt x="73" y="202"/>
                          <a:pt x="74" y="194"/>
                        </a:cubicBezTo>
                        <a:cubicBezTo>
                          <a:pt x="96" y="92"/>
                          <a:pt x="96" y="92"/>
                          <a:pt x="96" y="92"/>
                        </a:cubicBezTo>
                        <a:cubicBezTo>
                          <a:pt x="97" y="90"/>
                          <a:pt x="96" y="87"/>
                          <a:pt x="96" y="84"/>
                        </a:cubicBezTo>
                      </a:path>
                    </a:pathLst>
                  </a:custGeom>
                  <a:solidFill>
                    <a:srgbClr val="002050"/>
                  </a:solidFill>
                  <a:ln>
                    <a:noFill/>
                  </a:ln>
                  <a:extLst/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" name="Freeform 249"/>
                  <p:cNvSpPr>
                    <a:spLocks/>
                  </p:cNvSpPr>
                  <p:nvPr/>
                </p:nvSpPr>
                <p:spPr bwMode="auto">
                  <a:xfrm>
                    <a:off x="4860676" y="4330032"/>
                    <a:ext cx="415546" cy="202885"/>
                  </a:xfrm>
                  <a:custGeom>
                    <a:avLst/>
                    <a:gdLst>
                      <a:gd name="T0" fmla="*/ 66 w 72"/>
                      <a:gd name="T1" fmla="*/ 17 h 35"/>
                      <a:gd name="T2" fmla="*/ 31 w 72"/>
                      <a:gd name="T3" fmla="*/ 1 h 35"/>
                      <a:gd name="T4" fmla="*/ 31 w 72"/>
                      <a:gd name="T5" fmla="*/ 1 h 35"/>
                      <a:gd name="T6" fmla="*/ 29 w 72"/>
                      <a:gd name="T7" fmla="*/ 0 h 35"/>
                      <a:gd name="T8" fmla="*/ 25 w 72"/>
                      <a:gd name="T9" fmla="*/ 3 h 35"/>
                      <a:gd name="T10" fmla="*/ 25 w 72"/>
                      <a:gd name="T11" fmla="*/ 3 h 35"/>
                      <a:gd name="T12" fmla="*/ 13 w 72"/>
                      <a:gd name="T13" fmla="*/ 12 h 35"/>
                      <a:gd name="T14" fmla="*/ 1 w 72"/>
                      <a:gd name="T15" fmla="*/ 5 h 35"/>
                      <a:gd name="T16" fmla="*/ 1 w 72"/>
                      <a:gd name="T17" fmla="*/ 30 h 35"/>
                      <a:gd name="T18" fmla="*/ 6 w 72"/>
                      <a:gd name="T19" fmla="*/ 35 h 35"/>
                      <a:gd name="T20" fmla="*/ 67 w 72"/>
                      <a:gd name="T21" fmla="*/ 35 h 35"/>
                      <a:gd name="T22" fmla="*/ 71 w 72"/>
                      <a:gd name="T23" fmla="*/ 31 h 35"/>
                      <a:gd name="T24" fmla="*/ 71 w 72"/>
                      <a:gd name="T25" fmla="*/ 23 h 35"/>
                      <a:gd name="T26" fmla="*/ 66 w 72"/>
                      <a:gd name="T27" fmla="*/ 17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2" h="35">
                        <a:moveTo>
                          <a:pt x="66" y="17"/>
                        </a:moveTo>
                        <a:cubicBezTo>
                          <a:pt x="60" y="14"/>
                          <a:pt x="31" y="1"/>
                          <a:pt x="31" y="1"/>
                        </a:cubicBezTo>
                        <a:cubicBezTo>
                          <a:pt x="31" y="1"/>
                          <a:pt x="31" y="1"/>
                          <a:pt x="31" y="1"/>
                        </a:cubicBezTo>
                        <a:cubicBezTo>
                          <a:pt x="30" y="0"/>
                          <a:pt x="30" y="0"/>
                          <a:pt x="29" y="0"/>
                        </a:cubicBezTo>
                        <a:cubicBezTo>
                          <a:pt x="27" y="0"/>
                          <a:pt x="26" y="2"/>
                          <a:pt x="25" y="3"/>
                        </a:cubicBezTo>
                        <a:cubicBezTo>
                          <a:pt x="25" y="3"/>
                          <a:pt x="25" y="3"/>
                          <a:pt x="25" y="3"/>
                        </a:cubicBezTo>
                        <a:cubicBezTo>
                          <a:pt x="25" y="6"/>
                          <a:pt x="21" y="12"/>
                          <a:pt x="13" y="12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1" y="30"/>
                          <a:pt x="1" y="30"/>
                          <a:pt x="1" y="30"/>
                        </a:cubicBezTo>
                        <a:cubicBezTo>
                          <a:pt x="1" y="30"/>
                          <a:pt x="0" y="35"/>
                          <a:pt x="6" y="35"/>
                        </a:cubicBezTo>
                        <a:cubicBezTo>
                          <a:pt x="67" y="35"/>
                          <a:pt x="67" y="35"/>
                          <a:pt x="67" y="35"/>
                        </a:cubicBezTo>
                        <a:cubicBezTo>
                          <a:pt x="67" y="35"/>
                          <a:pt x="71" y="35"/>
                          <a:pt x="71" y="31"/>
                        </a:cubicBezTo>
                        <a:cubicBezTo>
                          <a:pt x="71" y="23"/>
                          <a:pt x="71" y="23"/>
                          <a:pt x="71" y="23"/>
                        </a:cubicBezTo>
                        <a:cubicBezTo>
                          <a:pt x="71" y="23"/>
                          <a:pt x="72" y="20"/>
                          <a:pt x="66" y="17"/>
                        </a:cubicBezTo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8" name="Group 397"/>
                  <p:cNvGrpSpPr/>
                  <p:nvPr/>
                </p:nvGrpSpPr>
                <p:grpSpPr>
                  <a:xfrm>
                    <a:off x="3369526" y="3425608"/>
                    <a:ext cx="2740234" cy="1361527"/>
                    <a:chOff x="931453" y="3841764"/>
                    <a:chExt cx="3439964" cy="1013253"/>
                  </a:xfrm>
                </p:grpSpPr>
                <p:sp>
                  <p:nvSpPr>
                    <p:cNvPr id="474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931453" y="3841764"/>
                      <a:ext cx="3439964" cy="1013253"/>
                    </a:xfrm>
                    <a:custGeom>
                      <a:avLst/>
                      <a:gdLst>
                        <a:gd name="T0" fmla="*/ 799 w 799"/>
                        <a:gd name="T1" fmla="*/ 19 h 235"/>
                        <a:gd name="T2" fmla="*/ 799 w 799"/>
                        <a:gd name="T3" fmla="*/ 19 h 235"/>
                        <a:gd name="T4" fmla="*/ 569 w 799"/>
                        <a:gd name="T5" fmla="*/ 0 h 235"/>
                        <a:gd name="T6" fmla="*/ 230 w 799"/>
                        <a:gd name="T7" fmla="*/ 0 h 235"/>
                        <a:gd name="T8" fmla="*/ 0 w 799"/>
                        <a:gd name="T9" fmla="*/ 19 h 235"/>
                        <a:gd name="T10" fmla="*/ 0 w 799"/>
                        <a:gd name="T11" fmla="*/ 31 h 235"/>
                        <a:gd name="T12" fmla="*/ 70 w 799"/>
                        <a:gd name="T13" fmla="*/ 44 h 235"/>
                        <a:gd name="T14" fmla="*/ 70 w 799"/>
                        <a:gd name="T15" fmla="*/ 61 h 235"/>
                        <a:gd name="T16" fmla="*/ 28 w 799"/>
                        <a:gd name="T17" fmla="*/ 226 h 235"/>
                        <a:gd name="T18" fmla="*/ 29 w 799"/>
                        <a:gd name="T19" fmla="*/ 235 h 235"/>
                        <a:gd name="T20" fmla="*/ 34 w 799"/>
                        <a:gd name="T21" fmla="*/ 233 h 235"/>
                        <a:gd name="T22" fmla="*/ 82 w 799"/>
                        <a:gd name="T23" fmla="*/ 66 h 235"/>
                        <a:gd name="T24" fmla="*/ 93 w 799"/>
                        <a:gd name="T25" fmla="*/ 46 h 235"/>
                        <a:gd name="T26" fmla="*/ 230 w 799"/>
                        <a:gd name="T27" fmla="*/ 50 h 235"/>
                        <a:gd name="T28" fmla="*/ 569 w 799"/>
                        <a:gd name="T29" fmla="*/ 50 h 235"/>
                        <a:gd name="T30" fmla="*/ 706 w 799"/>
                        <a:gd name="T31" fmla="*/ 46 h 235"/>
                        <a:gd name="T32" fmla="*/ 717 w 799"/>
                        <a:gd name="T33" fmla="*/ 66 h 235"/>
                        <a:gd name="T34" fmla="*/ 765 w 799"/>
                        <a:gd name="T35" fmla="*/ 233 h 235"/>
                        <a:gd name="T36" fmla="*/ 771 w 799"/>
                        <a:gd name="T37" fmla="*/ 235 h 235"/>
                        <a:gd name="T38" fmla="*/ 771 w 799"/>
                        <a:gd name="T39" fmla="*/ 226 h 235"/>
                        <a:gd name="T40" fmla="*/ 730 w 799"/>
                        <a:gd name="T41" fmla="*/ 61 h 235"/>
                        <a:gd name="T42" fmla="*/ 729 w 799"/>
                        <a:gd name="T43" fmla="*/ 44 h 235"/>
                        <a:gd name="T44" fmla="*/ 799 w 799"/>
                        <a:gd name="T45" fmla="*/ 31 h 235"/>
                        <a:gd name="T46" fmla="*/ 799 w 799"/>
                        <a:gd name="T47" fmla="*/ 30 h 235"/>
                        <a:gd name="T48" fmla="*/ 799 w 799"/>
                        <a:gd name="T49" fmla="*/ 19 h 2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</a:cxnLst>
                      <a:rect l="0" t="0" r="r" b="b"/>
                      <a:pathLst>
                        <a:path w="799" h="235">
                          <a:moveTo>
                            <a:pt x="799" y="19"/>
                          </a:moveTo>
                          <a:cubicBezTo>
                            <a:pt x="799" y="19"/>
                            <a:pt x="799" y="19"/>
                            <a:pt x="799" y="19"/>
                          </a:cubicBezTo>
                          <a:cubicBezTo>
                            <a:pt x="799" y="8"/>
                            <a:pt x="695" y="0"/>
                            <a:pt x="569" y="0"/>
                          </a:cubicBezTo>
                          <a:cubicBezTo>
                            <a:pt x="230" y="0"/>
                            <a:pt x="230" y="0"/>
                            <a:pt x="230" y="0"/>
                          </a:cubicBezTo>
                          <a:cubicBezTo>
                            <a:pt x="104" y="0"/>
                            <a:pt x="0" y="8"/>
                            <a:pt x="0" y="19"/>
                          </a:cubicBezTo>
                          <a:cubicBezTo>
                            <a:pt x="0" y="31"/>
                            <a:pt x="0" y="31"/>
                            <a:pt x="0" y="31"/>
                          </a:cubicBezTo>
                          <a:cubicBezTo>
                            <a:pt x="0" y="36"/>
                            <a:pt x="27" y="41"/>
                            <a:pt x="70" y="44"/>
                          </a:cubicBezTo>
                          <a:cubicBezTo>
                            <a:pt x="71" y="51"/>
                            <a:pt x="70" y="61"/>
                            <a:pt x="70" y="61"/>
                          </a:cubicBezTo>
                          <a:cubicBezTo>
                            <a:pt x="70" y="61"/>
                            <a:pt x="30" y="219"/>
                            <a:pt x="28" y="226"/>
                          </a:cubicBezTo>
                          <a:cubicBezTo>
                            <a:pt x="26" y="233"/>
                            <a:pt x="25" y="235"/>
                            <a:pt x="29" y="235"/>
                          </a:cubicBezTo>
                          <a:cubicBezTo>
                            <a:pt x="32" y="235"/>
                            <a:pt x="34" y="233"/>
                            <a:pt x="34" y="233"/>
                          </a:cubicBezTo>
                          <a:cubicBezTo>
                            <a:pt x="34" y="233"/>
                            <a:pt x="75" y="93"/>
                            <a:pt x="82" y="66"/>
                          </a:cubicBezTo>
                          <a:cubicBezTo>
                            <a:pt x="84" y="56"/>
                            <a:pt x="89" y="50"/>
                            <a:pt x="93" y="46"/>
                          </a:cubicBezTo>
                          <a:cubicBezTo>
                            <a:pt x="131" y="48"/>
                            <a:pt x="179" y="50"/>
                            <a:pt x="230" y="50"/>
                          </a:cubicBezTo>
                          <a:cubicBezTo>
                            <a:pt x="569" y="50"/>
                            <a:pt x="569" y="50"/>
                            <a:pt x="569" y="50"/>
                          </a:cubicBezTo>
                          <a:cubicBezTo>
                            <a:pt x="620" y="50"/>
                            <a:pt x="668" y="48"/>
                            <a:pt x="706" y="46"/>
                          </a:cubicBezTo>
                          <a:cubicBezTo>
                            <a:pt x="711" y="50"/>
                            <a:pt x="715" y="56"/>
                            <a:pt x="717" y="66"/>
                          </a:cubicBezTo>
                          <a:cubicBezTo>
                            <a:pt x="724" y="93"/>
                            <a:pt x="765" y="233"/>
                            <a:pt x="765" y="233"/>
                          </a:cubicBezTo>
                          <a:cubicBezTo>
                            <a:pt x="765" y="233"/>
                            <a:pt x="767" y="235"/>
                            <a:pt x="771" y="235"/>
                          </a:cubicBezTo>
                          <a:cubicBezTo>
                            <a:pt x="774" y="235"/>
                            <a:pt x="773" y="233"/>
                            <a:pt x="771" y="226"/>
                          </a:cubicBezTo>
                          <a:cubicBezTo>
                            <a:pt x="769" y="219"/>
                            <a:pt x="730" y="61"/>
                            <a:pt x="730" y="61"/>
                          </a:cubicBezTo>
                          <a:cubicBezTo>
                            <a:pt x="730" y="61"/>
                            <a:pt x="729" y="51"/>
                            <a:pt x="729" y="44"/>
                          </a:cubicBezTo>
                          <a:cubicBezTo>
                            <a:pt x="772" y="41"/>
                            <a:pt x="799" y="36"/>
                            <a:pt x="799" y="31"/>
                          </a:cubicBezTo>
                          <a:cubicBezTo>
                            <a:pt x="799" y="31"/>
                            <a:pt x="799" y="30"/>
                            <a:pt x="799" y="30"/>
                          </a:cubicBezTo>
                          <a:lnTo>
                            <a:pt x="799" y="19"/>
                          </a:lnTo>
                          <a:close/>
                        </a:path>
                      </a:pathLst>
                    </a:custGeom>
                    <a:solidFill>
                      <a:srgbClr val="2C292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5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931453" y="3923626"/>
                      <a:ext cx="3439964" cy="931391"/>
                    </a:xfrm>
                    <a:custGeom>
                      <a:avLst/>
                      <a:gdLst>
                        <a:gd name="T0" fmla="*/ 799 w 799"/>
                        <a:gd name="T1" fmla="*/ 0 h 216"/>
                        <a:gd name="T2" fmla="*/ 569 w 799"/>
                        <a:gd name="T3" fmla="*/ 19 h 216"/>
                        <a:gd name="T4" fmla="*/ 230 w 799"/>
                        <a:gd name="T5" fmla="*/ 19 h 216"/>
                        <a:gd name="T6" fmla="*/ 0 w 799"/>
                        <a:gd name="T7" fmla="*/ 0 h 216"/>
                        <a:gd name="T8" fmla="*/ 0 w 799"/>
                        <a:gd name="T9" fmla="*/ 12 h 216"/>
                        <a:gd name="T10" fmla="*/ 70 w 799"/>
                        <a:gd name="T11" fmla="*/ 25 h 216"/>
                        <a:gd name="T12" fmla="*/ 70 w 799"/>
                        <a:gd name="T13" fmla="*/ 42 h 216"/>
                        <a:gd name="T14" fmla="*/ 28 w 799"/>
                        <a:gd name="T15" fmla="*/ 207 h 216"/>
                        <a:gd name="T16" fmla="*/ 29 w 799"/>
                        <a:gd name="T17" fmla="*/ 216 h 216"/>
                        <a:gd name="T18" fmla="*/ 34 w 799"/>
                        <a:gd name="T19" fmla="*/ 214 h 216"/>
                        <a:gd name="T20" fmla="*/ 82 w 799"/>
                        <a:gd name="T21" fmla="*/ 47 h 216"/>
                        <a:gd name="T22" fmla="*/ 93 w 799"/>
                        <a:gd name="T23" fmla="*/ 27 h 216"/>
                        <a:gd name="T24" fmla="*/ 230 w 799"/>
                        <a:gd name="T25" fmla="*/ 31 h 216"/>
                        <a:gd name="T26" fmla="*/ 569 w 799"/>
                        <a:gd name="T27" fmla="*/ 31 h 216"/>
                        <a:gd name="T28" fmla="*/ 706 w 799"/>
                        <a:gd name="T29" fmla="*/ 27 h 216"/>
                        <a:gd name="T30" fmla="*/ 717 w 799"/>
                        <a:gd name="T31" fmla="*/ 47 h 216"/>
                        <a:gd name="T32" fmla="*/ 765 w 799"/>
                        <a:gd name="T33" fmla="*/ 214 h 216"/>
                        <a:gd name="T34" fmla="*/ 771 w 799"/>
                        <a:gd name="T35" fmla="*/ 216 h 216"/>
                        <a:gd name="T36" fmla="*/ 771 w 799"/>
                        <a:gd name="T37" fmla="*/ 207 h 216"/>
                        <a:gd name="T38" fmla="*/ 730 w 799"/>
                        <a:gd name="T39" fmla="*/ 42 h 216"/>
                        <a:gd name="T40" fmla="*/ 729 w 799"/>
                        <a:gd name="T41" fmla="*/ 25 h 216"/>
                        <a:gd name="T42" fmla="*/ 799 w 799"/>
                        <a:gd name="T43" fmla="*/ 12 h 216"/>
                        <a:gd name="T44" fmla="*/ 799 w 799"/>
                        <a:gd name="T45" fmla="*/ 11 h 216"/>
                        <a:gd name="T46" fmla="*/ 799 w 799"/>
                        <a:gd name="T47" fmla="*/ 0 h 2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</a:cxnLst>
                      <a:rect l="0" t="0" r="r" b="b"/>
                      <a:pathLst>
                        <a:path w="799" h="216">
                          <a:moveTo>
                            <a:pt x="799" y="0"/>
                          </a:moveTo>
                          <a:cubicBezTo>
                            <a:pt x="794" y="11"/>
                            <a:pt x="693" y="19"/>
                            <a:pt x="569" y="19"/>
                          </a:cubicBezTo>
                          <a:cubicBezTo>
                            <a:pt x="230" y="19"/>
                            <a:pt x="230" y="19"/>
                            <a:pt x="230" y="19"/>
                          </a:cubicBezTo>
                          <a:cubicBezTo>
                            <a:pt x="104" y="19"/>
                            <a:pt x="0" y="10"/>
                            <a:pt x="0" y="0"/>
                          </a:cubicBezTo>
                          <a:cubicBezTo>
                            <a:pt x="0" y="12"/>
                            <a:pt x="0" y="12"/>
                            <a:pt x="0" y="12"/>
                          </a:cubicBezTo>
                          <a:cubicBezTo>
                            <a:pt x="0" y="17"/>
                            <a:pt x="27" y="22"/>
                            <a:pt x="70" y="25"/>
                          </a:cubicBezTo>
                          <a:cubicBezTo>
                            <a:pt x="71" y="32"/>
                            <a:pt x="70" y="42"/>
                            <a:pt x="70" y="42"/>
                          </a:cubicBezTo>
                          <a:cubicBezTo>
                            <a:pt x="70" y="42"/>
                            <a:pt x="30" y="200"/>
                            <a:pt x="28" y="207"/>
                          </a:cubicBezTo>
                          <a:cubicBezTo>
                            <a:pt x="26" y="214"/>
                            <a:pt x="25" y="216"/>
                            <a:pt x="29" y="216"/>
                          </a:cubicBezTo>
                          <a:cubicBezTo>
                            <a:pt x="32" y="216"/>
                            <a:pt x="34" y="214"/>
                            <a:pt x="34" y="214"/>
                          </a:cubicBezTo>
                          <a:cubicBezTo>
                            <a:pt x="34" y="214"/>
                            <a:pt x="75" y="74"/>
                            <a:pt x="82" y="47"/>
                          </a:cubicBezTo>
                          <a:cubicBezTo>
                            <a:pt x="84" y="37"/>
                            <a:pt x="89" y="31"/>
                            <a:pt x="93" y="27"/>
                          </a:cubicBezTo>
                          <a:cubicBezTo>
                            <a:pt x="131" y="29"/>
                            <a:pt x="179" y="31"/>
                            <a:pt x="230" y="31"/>
                          </a:cubicBezTo>
                          <a:cubicBezTo>
                            <a:pt x="569" y="31"/>
                            <a:pt x="569" y="31"/>
                            <a:pt x="569" y="31"/>
                          </a:cubicBezTo>
                          <a:cubicBezTo>
                            <a:pt x="620" y="31"/>
                            <a:pt x="668" y="29"/>
                            <a:pt x="706" y="27"/>
                          </a:cubicBezTo>
                          <a:cubicBezTo>
                            <a:pt x="711" y="31"/>
                            <a:pt x="715" y="37"/>
                            <a:pt x="717" y="47"/>
                          </a:cubicBezTo>
                          <a:cubicBezTo>
                            <a:pt x="724" y="74"/>
                            <a:pt x="765" y="214"/>
                            <a:pt x="765" y="214"/>
                          </a:cubicBezTo>
                          <a:cubicBezTo>
                            <a:pt x="765" y="214"/>
                            <a:pt x="767" y="216"/>
                            <a:pt x="771" y="216"/>
                          </a:cubicBezTo>
                          <a:cubicBezTo>
                            <a:pt x="774" y="216"/>
                            <a:pt x="773" y="214"/>
                            <a:pt x="771" y="207"/>
                          </a:cubicBezTo>
                          <a:cubicBezTo>
                            <a:pt x="769" y="200"/>
                            <a:pt x="730" y="42"/>
                            <a:pt x="730" y="42"/>
                          </a:cubicBezTo>
                          <a:cubicBezTo>
                            <a:pt x="730" y="42"/>
                            <a:pt x="729" y="32"/>
                            <a:pt x="729" y="25"/>
                          </a:cubicBezTo>
                          <a:cubicBezTo>
                            <a:pt x="772" y="22"/>
                            <a:pt x="799" y="17"/>
                            <a:pt x="799" y="12"/>
                          </a:cubicBezTo>
                          <a:cubicBezTo>
                            <a:pt x="799" y="12"/>
                            <a:pt x="799" y="11"/>
                            <a:pt x="799" y="11"/>
                          </a:cubicBezTo>
                          <a:lnTo>
                            <a:pt x="799" y="0"/>
                          </a:lnTo>
                          <a:close/>
                        </a:path>
                      </a:pathLst>
                    </a:custGeom>
                    <a:solidFill>
                      <a:srgbClr val="2C292A">
                        <a:lumMod val="75000"/>
                        <a:lumOff val="25000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89616" tIns="44809" rIns="89616" bIns="44809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763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99" name="Freeform 257"/>
                  <p:cNvSpPr>
                    <a:spLocks/>
                  </p:cNvSpPr>
                  <p:nvPr/>
                </p:nvSpPr>
                <p:spPr bwMode="auto">
                  <a:xfrm>
                    <a:off x="3491748" y="3207033"/>
                    <a:ext cx="105109" cy="131997"/>
                  </a:xfrm>
                  <a:custGeom>
                    <a:avLst/>
                    <a:gdLst>
                      <a:gd name="T0" fmla="*/ 43 w 43"/>
                      <a:gd name="T1" fmla="*/ 54 h 54"/>
                      <a:gd name="T2" fmla="*/ 26 w 43"/>
                      <a:gd name="T3" fmla="*/ 9 h 54"/>
                      <a:gd name="T4" fmla="*/ 2 w 43"/>
                      <a:gd name="T5" fmla="*/ 0 h 54"/>
                      <a:gd name="T6" fmla="*/ 0 w 43"/>
                      <a:gd name="T7" fmla="*/ 19 h 54"/>
                      <a:gd name="T8" fmla="*/ 43 w 43"/>
                      <a:gd name="T9" fmla="*/ 54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3" h="54">
                        <a:moveTo>
                          <a:pt x="43" y="54"/>
                        </a:moveTo>
                        <a:lnTo>
                          <a:pt x="26" y="9"/>
                        </a:lnTo>
                        <a:lnTo>
                          <a:pt x="2" y="0"/>
                        </a:lnTo>
                        <a:lnTo>
                          <a:pt x="0" y="19"/>
                        </a:lnTo>
                        <a:lnTo>
                          <a:pt x="43" y="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" name="Freeform 256"/>
                  <p:cNvSpPr>
                    <a:spLocks/>
                  </p:cNvSpPr>
                  <p:nvPr/>
                </p:nvSpPr>
                <p:spPr bwMode="auto">
                  <a:xfrm rot="1274502">
                    <a:off x="3533421" y="3115195"/>
                    <a:ext cx="68443" cy="46445"/>
                  </a:xfrm>
                  <a:custGeom>
                    <a:avLst/>
                    <a:gdLst>
                      <a:gd name="T0" fmla="*/ 11 w 12"/>
                      <a:gd name="T1" fmla="*/ 8 h 8"/>
                      <a:gd name="T2" fmla="*/ 12 w 12"/>
                      <a:gd name="T3" fmla="*/ 1 h 8"/>
                      <a:gd name="T4" fmla="*/ 0 w 12"/>
                      <a:gd name="T5" fmla="*/ 0 h 8"/>
                      <a:gd name="T6" fmla="*/ 11 w 12"/>
                      <a:gd name="T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8">
                        <a:moveTo>
                          <a:pt x="11" y="8"/>
                        </a:move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5" y="6"/>
                          <a:pt x="11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" name="Freeform 263"/>
                  <p:cNvSpPr>
                    <a:spLocks/>
                  </p:cNvSpPr>
                  <p:nvPr/>
                </p:nvSpPr>
                <p:spPr bwMode="auto">
                  <a:xfrm rot="1274502">
                    <a:off x="3540949" y="3116607"/>
                    <a:ext cx="68443" cy="4888"/>
                  </a:xfrm>
                  <a:custGeom>
                    <a:avLst/>
                    <a:gdLst>
                      <a:gd name="T0" fmla="*/ 0 w 12"/>
                      <a:gd name="T1" fmla="*/ 0 h 1"/>
                      <a:gd name="T2" fmla="*/ 12 w 12"/>
                      <a:gd name="T3" fmla="*/ 1 h 1"/>
                      <a:gd name="T4" fmla="*/ 12 w 12"/>
                      <a:gd name="T5" fmla="*/ 1 h 1"/>
                      <a:gd name="T6" fmla="*/ 0 w 12"/>
                      <a:gd name="T7" fmla="*/ 0 h 1"/>
                      <a:gd name="T8" fmla="*/ 0 w 12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" h="1">
                        <a:moveTo>
                          <a:pt x="0" y="0"/>
                        </a:move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</a:path>
                    </a:pathLst>
                  </a:custGeom>
                  <a:solidFill>
                    <a:srgbClr val="FBD9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" name="Freeform 269"/>
                  <p:cNvSpPr>
                    <a:spLocks/>
                  </p:cNvSpPr>
                  <p:nvPr/>
                </p:nvSpPr>
                <p:spPr bwMode="auto">
                  <a:xfrm>
                    <a:off x="3323083" y="3170366"/>
                    <a:ext cx="227329" cy="180885"/>
                  </a:xfrm>
                  <a:custGeom>
                    <a:avLst/>
                    <a:gdLst>
                      <a:gd name="T0" fmla="*/ 0 w 93"/>
                      <a:gd name="T1" fmla="*/ 31 h 74"/>
                      <a:gd name="T2" fmla="*/ 17 w 93"/>
                      <a:gd name="T3" fmla="*/ 0 h 74"/>
                      <a:gd name="T4" fmla="*/ 90 w 93"/>
                      <a:gd name="T5" fmla="*/ 29 h 74"/>
                      <a:gd name="T6" fmla="*/ 93 w 93"/>
                      <a:gd name="T7" fmla="*/ 74 h 74"/>
                      <a:gd name="T8" fmla="*/ 0 w 93"/>
                      <a:gd name="T9" fmla="*/ 3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3" h="74">
                        <a:moveTo>
                          <a:pt x="0" y="31"/>
                        </a:moveTo>
                        <a:lnTo>
                          <a:pt x="17" y="0"/>
                        </a:lnTo>
                        <a:lnTo>
                          <a:pt x="90" y="29"/>
                        </a:lnTo>
                        <a:lnTo>
                          <a:pt x="93" y="74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Freeform 274"/>
                  <p:cNvSpPr>
                    <a:spLocks/>
                  </p:cNvSpPr>
                  <p:nvPr/>
                </p:nvSpPr>
                <p:spPr bwMode="auto">
                  <a:xfrm>
                    <a:off x="3051756" y="3321919"/>
                    <a:ext cx="706430" cy="1632854"/>
                  </a:xfrm>
                  <a:custGeom>
                    <a:avLst/>
                    <a:gdLst>
                      <a:gd name="T0" fmla="*/ 7 w 122"/>
                      <a:gd name="T1" fmla="*/ 276 h 282"/>
                      <a:gd name="T2" fmla="*/ 44 w 122"/>
                      <a:gd name="T3" fmla="*/ 156 h 282"/>
                      <a:gd name="T4" fmla="*/ 29 w 122"/>
                      <a:gd name="T5" fmla="*/ 156 h 282"/>
                      <a:gd name="T6" fmla="*/ 29 w 122"/>
                      <a:gd name="T7" fmla="*/ 156 h 282"/>
                      <a:gd name="T8" fmla="*/ 16 w 122"/>
                      <a:gd name="T9" fmla="*/ 145 h 282"/>
                      <a:gd name="T10" fmla="*/ 1 w 122"/>
                      <a:gd name="T11" fmla="*/ 15 h 282"/>
                      <a:gd name="T12" fmla="*/ 12 w 122"/>
                      <a:gd name="T13" fmla="*/ 1 h 282"/>
                      <a:gd name="T14" fmla="*/ 25 w 122"/>
                      <a:gd name="T15" fmla="*/ 12 h 282"/>
                      <a:gd name="T16" fmla="*/ 40 w 122"/>
                      <a:gd name="T17" fmla="*/ 131 h 282"/>
                      <a:gd name="T18" fmla="*/ 110 w 122"/>
                      <a:gd name="T19" fmla="*/ 132 h 282"/>
                      <a:gd name="T20" fmla="*/ 122 w 122"/>
                      <a:gd name="T21" fmla="*/ 145 h 282"/>
                      <a:gd name="T22" fmla="*/ 109 w 122"/>
                      <a:gd name="T23" fmla="*/ 157 h 282"/>
                      <a:gd name="T24" fmla="*/ 83 w 122"/>
                      <a:gd name="T25" fmla="*/ 157 h 282"/>
                      <a:gd name="T26" fmla="*/ 119 w 122"/>
                      <a:gd name="T27" fmla="*/ 278 h 282"/>
                      <a:gd name="T28" fmla="*/ 117 w 122"/>
                      <a:gd name="T29" fmla="*/ 282 h 282"/>
                      <a:gd name="T30" fmla="*/ 116 w 122"/>
                      <a:gd name="T31" fmla="*/ 282 h 282"/>
                      <a:gd name="T32" fmla="*/ 113 w 122"/>
                      <a:gd name="T33" fmla="*/ 280 h 282"/>
                      <a:gd name="T34" fmla="*/ 77 w 122"/>
                      <a:gd name="T35" fmla="*/ 157 h 282"/>
                      <a:gd name="T36" fmla="*/ 51 w 122"/>
                      <a:gd name="T37" fmla="*/ 157 h 282"/>
                      <a:gd name="T38" fmla="*/ 13 w 122"/>
                      <a:gd name="T39" fmla="*/ 278 h 282"/>
                      <a:gd name="T40" fmla="*/ 10 w 122"/>
                      <a:gd name="T41" fmla="*/ 280 h 282"/>
                      <a:gd name="T42" fmla="*/ 9 w 122"/>
                      <a:gd name="T43" fmla="*/ 280 h 282"/>
                      <a:gd name="T44" fmla="*/ 7 w 122"/>
                      <a:gd name="T45" fmla="*/ 276 h 2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22" h="282">
                        <a:moveTo>
                          <a:pt x="7" y="276"/>
                        </a:moveTo>
                        <a:cubicBezTo>
                          <a:pt x="44" y="156"/>
                          <a:pt x="44" y="156"/>
                          <a:pt x="44" y="156"/>
                        </a:cubicBezTo>
                        <a:cubicBezTo>
                          <a:pt x="44" y="156"/>
                          <a:pt x="29" y="156"/>
                          <a:pt x="29" y="156"/>
                        </a:cubicBezTo>
                        <a:cubicBezTo>
                          <a:pt x="29" y="156"/>
                          <a:pt x="29" y="156"/>
                          <a:pt x="29" y="156"/>
                        </a:cubicBezTo>
                        <a:cubicBezTo>
                          <a:pt x="22" y="156"/>
                          <a:pt x="17" y="151"/>
                          <a:pt x="16" y="14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0" y="8"/>
                          <a:pt x="5" y="2"/>
                          <a:pt x="12" y="1"/>
                        </a:cubicBezTo>
                        <a:cubicBezTo>
                          <a:pt x="18" y="0"/>
                          <a:pt x="25" y="5"/>
                          <a:pt x="25" y="12"/>
                        </a:cubicBezTo>
                        <a:cubicBezTo>
                          <a:pt x="40" y="131"/>
                          <a:pt x="40" y="131"/>
                          <a:pt x="40" y="131"/>
                        </a:cubicBezTo>
                        <a:cubicBezTo>
                          <a:pt x="110" y="132"/>
                          <a:pt x="110" y="132"/>
                          <a:pt x="110" y="132"/>
                        </a:cubicBezTo>
                        <a:cubicBezTo>
                          <a:pt x="117" y="132"/>
                          <a:pt x="122" y="138"/>
                          <a:pt x="122" y="145"/>
                        </a:cubicBezTo>
                        <a:cubicBezTo>
                          <a:pt x="122" y="152"/>
                          <a:pt x="116" y="157"/>
                          <a:pt x="109" y="157"/>
                        </a:cubicBezTo>
                        <a:cubicBezTo>
                          <a:pt x="83" y="157"/>
                          <a:pt x="83" y="157"/>
                          <a:pt x="83" y="157"/>
                        </a:cubicBezTo>
                        <a:cubicBezTo>
                          <a:pt x="119" y="278"/>
                          <a:pt x="119" y="278"/>
                          <a:pt x="119" y="278"/>
                        </a:cubicBezTo>
                        <a:cubicBezTo>
                          <a:pt x="120" y="280"/>
                          <a:pt x="119" y="282"/>
                          <a:pt x="117" y="282"/>
                        </a:cubicBezTo>
                        <a:cubicBezTo>
                          <a:pt x="117" y="282"/>
                          <a:pt x="117" y="282"/>
                          <a:pt x="116" y="282"/>
                        </a:cubicBezTo>
                        <a:cubicBezTo>
                          <a:pt x="115" y="282"/>
                          <a:pt x="114" y="281"/>
                          <a:pt x="113" y="280"/>
                        </a:cubicBezTo>
                        <a:cubicBezTo>
                          <a:pt x="77" y="157"/>
                          <a:pt x="77" y="157"/>
                          <a:pt x="77" y="157"/>
                        </a:cubicBezTo>
                        <a:cubicBezTo>
                          <a:pt x="51" y="157"/>
                          <a:pt x="51" y="157"/>
                          <a:pt x="51" y="157"/>
                        </a:cubicBezTo>
                        <a:cubicBezTo>
                          <a:pt x="13" y="278"/>
                          <a:pt x="13" y="278"/>
                          <a:pt x="13" y="278"/>
                        </a:cubicBezTo>
                        <a:cubicBezTo>
                          <a:pt x="12" y="279"/>
                          <a:pt x="11" y="280"/>
                          <a:pt x="10" y="280"/>
                        </a:cubicBezTo>
                        <a:cubicBezTo>
                          <a:pt x="9" y="280"/>
                          <a:pt x="9" y="280"/>
                          <a:pt x="9" y="280"/>
                        </a:cubicBezTo>
                        <a:cubicBezTo>
                          <a:pt x="7" y="279"/>
                          <a:pt x="6" y="277"/>
                          <a:pt x="7" y="276"/>
                        </a:cubicBezTo>
                      </a:path>
                    </a:pathLst>
                  </a:custGeom>
                  <a:solidFill>
                    <a:srgbClr val="F084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" name="Freeform 226"/>
                  <p:cNvSpPr>
                    <a:spLocks/>
                  </p:cNvSpPr>
                  <p:nvPr/>
                </p:nvSpPr>
                <p:spPr bwMode="auto">
                  <a:xfrm>
                    <a:off x="5014672" y="2171308"/>
                    <a:ext cx="41555" cy="39110"/>
                  </a:xfrm>
                  <a:prstGeom prst="ellipse">
                    <a:avLst/>
                  </a:prstGeom>
                  <a:solidFill>
                    <a:srgbClr val="19191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405" name="Picture 40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916951" y="2130437"/>
                    <a:ext cx="592935" cy="592935"/>
                  </a:xfrm>
                  <a:prstGeom prst="rect">
                    <a:avLst/>
                  </a:prstGeom>
                </p:spPr>
              </p:pic>
              <p:grpSp>
                <p:nvGrpSpPr>
                  <p:cNvPr id="406" name="Group 405"/>
                  <p:cNvGrpSpPr/>
                  <p:nvPr/>
                </p:nvGrpSpPr>
                <p:grpSpPr>
                  <a:xfrm rot="419975">
                    <a:off x="4505675" y="3060029"/>
                    <a:ext cx="726941" cy="726941"/>
                    <a:chOff x="7492442" y="362509"/>
                    <a:chExt cx="778197" cy="778197"/>
                  </a:xfrm>
                  <a:scene3d>
                    <a:camera prst="perspectiveRelaxedModerately"/>
                    <a:lightRig rig="threePt" dir="t"/>
                  </a:scene3d>
                </p:grpSpPr>
                <p:grpSp>
                  <p:nvGrpSpPr>
                    <p:cNvPr id="467" name="Group 466"/>
                    <p:cNvGrpSpPr/>
                    <p:nvPr/>
                  </p:nvGrpSpPr>
                  <p:grpSpPr>
                    <a:xfrm>
                      <a:off x="7684770" y="570101"/>
                      <a:ext cx="488126" cy="434645"/>
                      <a:chOff x="7684797" y="570101"/>
                      <a:chExt cx="488099" cy="434645"/>
                    </a:xfrm>
                  </p:grpSpPr>
                  <p:sp>
                    <p:nvSpPr>
                      <p:cNvPr id="469" name="Oval 468"/>
                      <p:cNvSpPr/>
                      <p:nvPr/>
                    </p:nvSpPr>
                    <p:spPr bwMode="auto">
                      <a:xfrm>
                        <a:off x="7684797" y="570101"/>
                        <a:ext cx="310516" cy="154048"/>
                      </a:xfrm>
                      <a:prstGeom prst="ellipse">
                        <a:avLst/>
                      </a:prstGeom>
                      <a:solidFill>
                        <a:srgbClr val="F1EFED"/>
                      </a:solidFill>
                      <a:ln w="9525" cap="flat" cmpd="sng" algn="ctr">
                        <a:noFill/>
                        <a:prstDash val="solid"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ot="0" spcFirstLastPara="0" vertOverflow="overflow" horzOverflow="overflow" vert="horz" wrap="square" lIns="179234" tIns="143388" rIns="179234" bIns="143388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3751" rtl="0" eaLnBrk="1" fontAlgn="base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353" b="0" i="0" u="none" strike="noStrike" kern="0" cap="none" spc="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FFFFFF"/>
                              </a:gs>
                              <a:gs pos="100000">
                                <a:srgbClr val="FFFFFF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egoe UI"/>
                          <a:ea typeface="Segoe UI" pitchFamily="34" charset="0"/>
                          <a:cs typeface="Segoe UI" pitchFamily="34" charset="0"/>
                        </a:endParaRPr>
                      </a:p>
                    </p:txBody>
                  </p:sp>
                  <p:sp>
                    <p:nvSpPr>
                      <p:cNvPr id="470" name="Oval 469"/>
                      <p:cNvSpPr/>
                      <p:nvPr/>
                    </p:nvSpPr>
                    <p:spPr bwMode="auto">
                      <a:xfrm rot="19273322">
                        <a:off x="7843188" y="656662"/>
                        <a:ext cx="218452" cy="331076"/>
                      </a:xfrm>
                      <a:prstGeom prst="ellipse">
                        <a:avLst/>
                      </a:prstGeom>
                      <a:solidFill>
                        <a:srgbClr val="F1EFED"/>
                      </a:solidFill>
                      <a:ln w="9525" cap="flat" cmpd="sng" algn="ctr">
                        <a:noFill/>
                        <a:prstDash val="solid"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ot="0" spcFirstLastPara="0" vertOverflow="overflow" horzOverflow="overflow" vert="horz" wrap="square" lIns="179234" tIns="143388" rIns="179234" bIns="143388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3751" rtl="0" eaLnBrk="1" fontAlgn="base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353" b="0" i="0" u="none" strike="noStrike" kern="0" cap="none" spc="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FFFFFF"/>
                              </a:gs>
                              <a:gs pos="100000">
                                <a:srgbClr val="FFFFFF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egoe UI"/>
                          <a:ea typeface="Segoe UI" pitchFamily="34" charset="0"/>
                          <a:cs typeface="Segoe UI" pitchFamily="34" charset="0"/>
                        </a:endParaRPr>
                      </a:p>
                    </p:txBody>
                  </p:sp>
                  <p:sp>
                    <p:nvSpPr>
                      <p:cNvPr id="471" name="Oval 470"/>
                      <p:cNvSpPr/>
                      <p:nvPr/>
                    </p:nvSpPr>
                    <p:spPr bwMode="auto">
                      <a:xfrm rot="19273322">
                        <a:off x="7930484" y="620741"/>
                        <a:ext cx="218451" cy="331076"/>
                      </a:xfrm>
                      <a:prstGeom prst="ellipse">
                        <a:avLst/>
                      </a:prstGeom>
                      <a:solidFill>
                        <a:srgbClr val="F1EFED"/>
                      </a:solidFill>
                      <a:ln w="9525" cap="flat" cmpd="sng" algn="ctr">
                        <a:noFill/>
                        <a:prstDash val="solid"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ot="0" spcFirstLastPara="0" vertOverflow="overflow" horzOverflow="overflow" vert="horz" wrap="square" lIns="179234" tIns="143388" rIns="179234" bIns="143388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3751" rtl="0" eaLnBrk="1" fontAlgn="base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353" b="0" i="0" u="none" strike="noStrike" kern="0" cap="none" spc="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FFFFFF"/>
                              </a:gs>
                              <a:gs pos="100000">
                                <a:srgbClr val="FFFFFF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egoe UI"/>
                          <a:ea typeface="Segoe UI" pitchFamily="34" charset="0"/>
                          <a:cs typeface="Segoe UI" pitchFamily="34" charset="0"/>
                        </a:endParaRPr>
                      </a:p>
                    </p:txBody>
                  </p:sp>
                  <p:sp>
                    <p:nvSpPr>
                      <p:cNvPr id="472" name="Oval 471"/>
                      <p:cNvSpPr/>
                      <p:nvPr/>
                    </p:nvSpPr>
                    <p:spPr bwMode="auto">
                      <a:xfrm rot="19273322">
                        <a:off x="7939161" y="673670"/>
                        <a:ext cx="218451" cy="331076"/>
                      </a:xfrm>
                      <a:prstGeom prst="ellipse">
                        <a:avLst/>
                      </a:prstGeom>
                      <a:solidFill>
                        <a:srgbClr val="F1EFED"/>
                      </a:solidFill>
                      <a:ln w="9525" cap="flat" cmpd="sng" algn="ctr">
                        <a:noFill/>
                        <a:prstDash val="solid"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ot="0" spcFirstLastPara="0" vertOverflow="overflow" horzOverflow="overflow" vert="horz" wrap="square" lIns="179234" tIns="143388" rIns="179234" bIns="143388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3751" rtl="0" eaLnBrk="1" fontAlgn="base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353" b="0" i="0" u="none" strike="noStrike" kern="0" cap="none" spc="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FFFFFF"/>
                              </a:gs>
                              <a:gs pos="100000">
                                <a:srgbClr val="FFFFFF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egoe UI"/>
                          <a:ea typeface="Segoe UI" pitchFamily="34" charset="0"/>
                          <a:cs typeface="Segoe UI" pitchFamily="34" charset="0"/>
                        </a:endParaRPr>
                      </a:p>
                    </p:txBody>
                  </p:sp>
                  <p:sp>
                    <p:nvSpPr>
                      <p:cNvPr id="473" name="Oval 472"/>
                      <p:cNvSpPr/>
                      <p:nvPr/>
                    </p:nvSpPr>
                    <p:spPr bwMode="auto">
                      <a:xfrm rot="19273322">
                        <a:off x="7954445" y="667272"/>
                        <a:ext cx="218451" cy="331076"/>
                      </a:xfrm>
                      <a:prstGeom prst="ellipse">
                        <a:avLst/>
                      </a:prstGeom>
                      <a:solidFill>
                        <a:srgbClr val="F1EFED"/>
                      </a:solidFill>
                      <a:ln w="9525" cap="flat" cmpd="sng" algn="ctr">
                        <a:noFill/>
                        <a:prstDash val="solid"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rot="0" spcFirstLastPara="0" vertOverflow="overflow" horzOverflow="overflow" vert="horz" wrap="square" lIns="179234" tIns="143388" rIns="179234" bIns="143388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algn="ctr" defTabSz="913751" rtl="0" eaLnBrk="1" fontAlgn="base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2353" b="0" i="0" u="none" strike="noStrike" kern="0" cap="none" spc="0" normalizeH="0" baseline="0" noProof="0" dirty="0" err="1">
                          <a:ln>
                            <a:noFill/>
                          </a:ln>
                          <a:gradFill>
                            <a:gsLst>
                              <a:gs pos="0">
                                <a:srgbClr val="FFFFFF"/>
                              </a:gs>
                              <a:gs pos="100000">
                                <a:srgbClr val="FFFFFF"/>
                              </a:gs>
                            </a:gsLst>
                            <a:lin ang="5400000" scaled="0"/>
                          </a:gradFill>
                          <a:effectLst/>
                          <a:uLnTx/>
                          <a:uFillTx/>
                          <a:latin typeface="Segoe UI"/>
                          <a:ea typeface="Segoe UI" pitchFamily="34" charset="0"/>
                          <a:cs typeface="Segoe UI" pitchFamily="34" charset="0"/>
                        </a:endParaRPr>
                      </a:p>
                    </p:txBody>
                  </p:sp>
                </p:grpSp>
                <p:pic>
                  <p:nvPicPr>
                    <p:cNvPr id="468" name="Picture 2" descr="https://d30y9cdsu7xlg0.cloudfront.net/png/79985-200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492442" y="362509"/>
                      <a:ext cx="778197" cy="77819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sp>
                <p:nvSpPr>
                  <p:cNvPr id="407" name="Freeform 275"/>
                  <p:cNvSpPr>
                    <a:spLocks/>
                  </p:cNvSpPr>
                  <p:nvPr/>
                </p:nvSpPr>
                <p:spPr bwMode="auto">
                  <a:xfrm>
                    <a:off x="3051756" y="3321919"/>
                    <a:ext cx="706430" cy="1632854"/>
                  </a:xfrm>
                  <a:custGeom>
                    <a:avLst/>
                    <a:gdLst>
                      <a:gd name="T0" fmla="*/ 7 w 122"/>
                      <a:gd name="T1" fmla="*/ 276 h 282"/>
                      <a:gd name="T2" fmla="*/ 44 w 122"/>
                      <a:gd name="T3" fmla="*/ 156 h 282"/>
                      <a:gd name="T4" fmla="*/ 29 w 122"/>
                      <a:gd name="T5" fmla="*/ 156 h 282"/>
                      <a:gd name="T6" fmla="*/ 29 w 122"/>
                      <a:gd name="T7" fmla="*/ 156 h 282"/>
                      <a:gd name="T8" fmla="*/ 16 w 122"/>
                      <a:gd name="T9" fmla="*/ 145 h 282"/>
                      <a:gd name="T10" fmla="*/ 1 w 122"/>
                      <a:gd name="T11" fmla="*/ 15 h 282"/>
                      <a:gd name="T12" fmla="*/ 12 w 122"/>
                      <a:gd name="T13" fmla="*/ 1 h 282"/>
                      <a:gd name="T14" fmla="*/ 25 w 122"/>
                      <a:gd name="T15" fmla="*/ 12 h 282"/>
                      <a:gd name="T16" fmla="*/ 40 w 122"/>
                      <a:gd name="T17" fmla="*/ 131 h 282"/>
                      <a:gd name="T18" fmla="*/ 110 w 122"/>
                      <a:gd name="T19" fmla="*/ 132 h 282"/>
                      <a:gd name="T20" fmla="*/ 122 w 122"/>
                      <a:gd name="T21" fmla="*/ 145 h 282"/>
                      <a:gd name="T22" fmla="*/ 110 w 122"/>
                      <a:gd name="T23" fmla="*/ 157 h 282"/>
                      <a:gd name="T24" fmla="*/ 83 w 122"/>
                      <a:gd name="T25" fmla="*/ 157 h 282"/>
                      <a:gd name="T26" fmla="*/ 119 w 122"/>
                      <a:gd name="T27" fmla="*/ 278 h 282"/>
                      <a:gd name="T28" fmla="*/ 117 w 122"/>
                      <a:gd name="T29" fmla="*/ 282 h 282"/>
                      <a:gd name="T30" fmla="*/ 116 w 122"/>
                      <a:gd name="T31" fmla="*/ 282 h 282"/>
                      <a:gd name="T32" fmla="*/ 113 w 122"/>
                      <a:gd name="T33" fmla="*/ 280 h 282"/>
                      <a:gd name="T34" fmla="*/ 77 w 122"/>
                      <a:gd name="T35" fmla="*/ 157 h 282"/>
                      <a:gd name="T36" fmla="*/ 51 w 122"/>
                      <a:gd name="T37" fmla="*/ 157 h 282"/>
                      <a:gd name="T38" fmla="*/ 13 w 122"/>
                      <a:gd name="T39" fmla="*/ 278 h 282"/>
                      <a:gd name="T40" fmla="*/ 10 w 122"/>
                      <a:gd name="T41" fmla="*/ 280 h 282"/>
                      <a:gd name="T42" fmla="*/ 9 w 122"/>
                      <a:gd name="T43" fmla="*/ 280 h 282"/>
                      <a:gd name="T44" fmla="*/ 7 w 122"/>
                      <a:gd name="T45" fmla="*/ 276 h 2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22" h="282">
                        <a:moveTo>
                          <a:pt x="7" y="276"/>
                        </a:moveTo>
                        <a:cubicBezTo>
                          <a:pt x="44" y="156"/>
                          <a:pt x="44" y="156"/>
                          <a:pt x="44" y="156"/>
                        </a:cubicBezTo>
                        <a:cubicBezTo>
                          <a:pt x="44" y="156"/>
                          <a:pt x="29" y="156"/>
                          <a:pt x="29" y="156"/>
                        </a:cubicBezTo>
                        <a:cubicBezTo>
                          <a:pt x="29" y="156"/>
                          <a:pt x="29" y="156"/>
                          <a:pt x="29" y="156"/>
                        </a:cubicBezTo>
                        <a:cubicBezTo>
                          <a:pt x="22" y="156"/>
                          <a:pt x="17" y="151"/>
                          <a:pt x="16" y="145"/>
                        </a:cubicBezTo>
                        <a:cubicBezTo>
                          <a:pt x="1" y="15"/>
                          <a:pt x="1" y="15"/>
                          <a:pt x="1" y="15"/>
                        </a:cubicBezTo>
                        <a:cubicBezTo>
                          <a:pt x="0" y="8"/>
                          <a:pt x="5" y="2"/>
                          <a:pt x="12" y="1"/>
                        </a:cubicBezTo>
                        <a:cubicBezTo>
                          <a:pt x="18" y="0"/>
                          <a:pt x="25" y="5"/>
                          <a:pt x="25" y="12"/>
                        </a:cubicBezTo>
                        <a:cubicBezTo>
                          <a:pt x="40" y="131"/>
                          <a:pt x="40" y="131"/>
                          <a:pt x="40" y="131"/>
                        </a:cubicBezTo>
                        <a:cubicBezTo>
                          <a:pt x="110" y="132"/>
                          <a:pt x="110" y="132"/>
                          <a:pt x="110" y="132"/>
                        </a:cubicBezTo>
                        <a:cubicBezTo>
                          <a:pt x="117" y="132"/>
                          <a:pt x="122" y="138"/>
                          <a:pt x="122" y="145"/>
                        </a:cubicBezTo>
                        <a:cubicBezTo>
                          <a:pt x="122" y="152"/>
                          <a:pt x="116" y="157"/>
                          <a:pt x="110" y="157"/>
                        </a:cubicBezTo>
                        <a:cubicBezTo>
                          <a:pt x="83" y="157"/>
                          <a:pt x="83" y="157"/>
                          <a:pt x="83" y="157"/>
                        </a:cubicBezTo>
                        <a:cubicBezTo>
                          <a:pt x="119" y="278"/>
                          <a:pt x="119" y="278"/>
                          <a:pt x="119" y="278"/>
                        </a:cubicBezTo>
                        <a:cubicBezTo>
                          <a:pt x="120" y="280"/>
                          <a:pt x="119" y="282"/>
                          <a:pt x="117" y="282"/>
                        </a:cubicBezTo>
                        <a:cubicBezTo>
                          <a:pt x="117" y="282"/>
                          <a:pt x="117" y="282"/>
                          <a:pt x="116" y="282"/>
                        </a:cubicBezTo>
                        <a:cubicBezTo>
                          <a:pt x="115" y="282"/>
                          <a:pt x="114" y="281"/>
                          <a:pt x="113" y="280"/>
                        </a:cubicBezTo>
                        <a:cubicBezTo>
                          <a:pt x="77" y="157"/>
                          <a:pt x="77" y="157"/>
                          <a:pt x="77" y="157"/>
                        </a:cubicBezTo>
                        <a:cubicBezTo>
                          <a:pt x="51" y="157"/>
                          <a:pt x="51" y="157"/>
                          <a:pt x="51" y="157"/>
                        </a:cubicBezTo>
                        <a:cubicBezTo>
                          <a:pt x="13" y="278"/>
                          <a:pt x="13" y="278"/>
                          <a:pt x="13" y="278"/>
                        </a:cubicBezTo>
                        <a:cubicBezTo>
                          <a:pt x="12" y="279"/>
                          <a:pt x="11" y="280"/>
                          <a:pt x="10" y="280"/>
                        </a:cubicBezTo>
                        <a:cubicBezTo>
                          <a:pt x="9" y="280"/>
                          <a:pt x="9" y="280"/>
                          <a:pt x="9" y="280"/>
                        </a:cubicBezTo>
                        <a:cubicBezTo>
                          <a:pt x="7" y="279"/>
                          <a:pt x="6" y="277"/>
                          <a:pt x="7" y="276"/>
                        </a:cubicBezTo>
                      </a:path>
                    </a:pathLst>
                  </a:custGeom>
                  <a:solidFill>
                    <a:srgbClr val="2C292A">
                      <a:lumMod val="75000"/>
                      <a:lumOff val="25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89616" tIns="44809" rIns="89616" bIns="448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04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63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" name="Oval 407"/>
                  <p:cNvSpPr/>
                  <p:nvPr/>
                </p:nvSpPr>
                <p:spPr bwMode="auto">
                  <a:xfrm>
                    <a:off x="3635237" y="2906977"/>
                    <a:ext cx="45719" cy="45719"/>
                  </a:xfrm>
                  <a:prstGeom prst="ellipse">
                    <a:avLst/>
                  </a:prstGeom>
                  <a:solidFill>
                    <a:srgbClr val="17244E"/>
                  </a:solidFill>
                  <a:ln w="9525" cap="flat" cmpd="sng" algn="ctr">
                    <a:noFill/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32114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grpSp>
                <p:nvGrpSpPr>
                  <p:cNvPr id="409" name="Group 12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28975" y="2459039"/>
                    <a:ext cx="1066800" cy="2359026"/>
                    <a:chOff x="2034" y="1549"/>
                    <a:chExt cx="672" cy="1486"/>
                  </a:xfrm>
                </p:grpSpPr>
                <p:sp>
                  <p:nvSpPr>
                    <p:cNvPr id="411" name="AutoShape 127"/>
                    <p:cNvSpPr>
                      <a:spLocks noChangeAspect="1" noChangeArrowheads="1" noTextEdit="1"/>
                    </p:cNvSpPr>
                    <p:nvPr/>
                  </p:nvSpPr>
                  <p:spPr bwMode="auto">
                    <a:xfrm>
                      <a:off x="2042" y="1556"/>
                      <a:ext cx="664" cy="14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2" name="Freeform 129"/>
                    <p:cNvSpPr>
                      <a:spLocks/>
                    </p:cNvSpPr>
                    <p:nvPr/>
                  </p:nvSpPr>
                  <p:spPr bwMode="auto">
                    <a:xfrm>
                      <a:off x="2389" y="2966"/>
                      <a:ext cx="180" cy="68"/>
                    </a:xfrm>
                    <a:custGeom>
                      <a:avLst/>
                      <a:gdLst>
                        <a:gd name="T0" fmla="*/ 0 w 47"/>
                        <a:gd name="T1" fmla="*/ 18 h 18"/>
                        <a:gd name="T2" fmla="*/ 0 w 47"/>
                        <a:gd name="T3" fmla="*/ 0 h 18"/>
                        <a:gd name="T4" fmla="*/ 21 w 47"/>
                        <a:gd name="T5" fmla="*/ 0 h 18"/>
                        <a:gd name="T6" fmla="*/ 47 w 47"/>
                        <a:gd name="T7" fmla="*/ 18 h 18"/>
                        <a:gd name="T8" fmla="*/ 0 w 47"/>
                        <a:gd name="T9" fmla="*/ 18 h 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7" h="18">
                          <a:moveTo>
                            <a:pt x="0" y="18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1" y="0"/>
                            <a:pt x="21" y="0"/>
                            <a:pt x="21" y="0"/>
                          </a:cubicBezTo>
                          <a:cubicBezTo>
                            <a:pt x="33" y="0"/>
                            <a:pt x="43" y="7"/>
                            <a:pt x="47" y="18"/>
                          </a:cubicBezTo>
                          <a:cubicBezTo>
                            <a:pt x="0" y="18"/>
                            <a:pt x="0" y="18"/>
                            <a:pt x="0" y="18"/>
                          </a:cubicBezTo>
                        </a:path>
                      </a:pathLst>
                    </a:custGeom>
                    <a:solidFill>
                      <a:srgbClr val="2616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3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2393" y="2968"/>
                      <a:ext cx="164" cy="45"/>
                    </a:xfrm>
                    <a:custGeom>
                      <a:avLst/>
                      <a:gdLst>
                        <a:gd name="T0" fmla="*/ 20 w 43"/>
                        <a:gd name="T1" fmla="*/ 0 h 12"/>
                        <a:gd name="T2" fmla="*/ 43 w 43"/>
                        <a:gd name="T3" fmla="*/ 12 h 12"/>
                        <a:gd name="T4" fmla="*/ 14 w 43"/>
                        <a:gd name="T5" fmla="*/ 12 h 12"/>
                        <a:gd name="T6" fmla="*/ 0 w 43"/>
                        <a:gd name="T7" fmla="*/ 0 h 12"/>
                        <a:gd name="T8" fmla="*/ 20 w 43"/>
                        <a:gd name="T9" fmla="*/ 0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3" h="12">
                          <a:moveTo>
                            <a:pt x="20" y="0"/>
                          </a:moveTo>
                          <a:cubicBezTo>
                            <a:pt x="30" y="0"/>
                            <a:pt x="38" y="5"/>
                            <a:pt x="43" y="12"/>
                          </a:cubicBezTo>
                          <a:cubicBezTo>
                            <a:pt x="14" y="12"/>
                            <a:pt x="14" y="12"/>
                            <a:pt x="14" y="12"/>
                          </a:cubicBezTo>
                          <a:cubicBezTo>
                            <a:pt x="6" y="12"/>
                            <a:pt x="0" y="7"/>
                            <a:pt x="0" y="0"/>
                          </a:cubicBezTo>
                          <a:cubicBezTo>
                            <a:pt x="20" y="0"/>
                            <a:pt x="20" y="0"/>
                            <a:pt x="20" y="0"/>
                          </a:cubicBezTo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4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2393" y="2966"/>
                      <a:ext cx="164" cy="45"/>
                    </a:xfrm>
                    <a:custGeom>
                      <a:avLst/>
                      <a:gdLst>
                        <a:gd name="T0" fmla="*/ 20 w 43"/>
                        <a:gd name="T1" fmla="*/ 0 h 12"/>
                        <a:gd name="T2" fmla="*/ 16 w 43"/>
                        <a:gd name="T3" fmla="*/ 0 h 12"/>
                        <a:gd name="T4" fmla="*/ 16 w 43"/>
                        <a:gd name="T5" fmla="*/ 1 h 12"/>
                        <a:gd name="T6" fmla="*/ 0 w 43"/>
                        <a:gd name="T7" fmla="*/ 0 h 12"/>
                        <a:gd name="T8" fmla="*/ 14 w 43"/>
                        <a:gd name="T9" fmla="*/ 12 h 12"/>
                        <a:gd name="T10" fmla="*/ 43 w 43"/>
                        <a:gd name="T11" fmla="*/ 12 h 12"/>
                        <a:gd name="T12" fmla="*/ 20 w 43"/>
                        <a:gd name="T13" fmla="*/ 0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43" h="12">
                          <a:moveTo>
                            <a:pt x="20" y="0"/>
                          </a:moveTo>
                          <a:cubicBezTo>
                            <a:pt x="16" y="0"/>
                            <a:pt x="16" y="0"/>
                            <a:pt x="16" y="0"/>
                          </a:cubicBezTo>
                          <a:cubicBezTo>
                            <a:pt x="16" y="1"/>
                            <a:pt x="16" y="1"/>
                            <a:pt x="16" y="1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7"/>
                            <a:pt x="6" y="12"/>
                            <a:pt x="14" y="12"/>
                          </a:cubicBezTo>
                          <a:cubicBezTo>
                            <a:pt x="43" y="12"/>
                            <a:pt x="43" y="12"/>
                            <a:pt x="43" y="12"/>
                          </a:cubicBezTo>
                          <a:cubicBezTo>
                            <a:pt x="38" y="5"/>
                            <a:pt x="30" y="0"/>
                            <a:pt x="20" y="0"/>
                          </a:cubicBezTo>
                        </a:path>
                      </a:pathLst>
                    </a:custGeom>
                    <a:solidFill>
                      <a:srgbClr val="A7815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5" name="Freeform 132"/>
                    <p:cNvSpPr>
                      <a:spLocks/>
                    </p:cNvSpPr>
                    <p:nvPr/>
                  </p:nvSpPr>
                  <p:spPr bwMode="auto">
                    <a:xfrm>
                      <a:off x="2053" y="2453"/>
                      <a:ext cx="424" cy="518"/>
                    </a:xfrm>
                    <a:custGeom>
                      <a:avLst/>
                      <a:gdLst>
                        <a:gd name="T0" fmla="*/ 54 w 111"/>
                        <a:gd name="T1" fmla="*/ 0 h 137"/>
                        <a:gd name="T2" fmla="*/ 54 w 111"/>
                        <a:gd name="T3" fmla="*/ 1 h 137"/>
                        <a:gd name="T4" fmla="*/ 78 w 111"/>
                        <a:gd name="T5" fmla="*/ 1 h 137"/>
                        <a:gd name="T6" fmla="*/ 111 w 111"/>
                        <a:gd name="T7" fmla="*/ 36 h 137"/>
                        <a:gd name="T8" fmla="*/ 111 w 111"/>
                        <a:gd name="T9" fmla="*/ 36 h 137"/>
                        <a:gd name="T10" fmla="*/ 111 w 111"/>
                        <a:gd name="T11" fmla="*/ 37 h 137"/>
                        <a:gd name="T12" fmla="*/ 111 w 111"/>
                        <a:gd name="T13" fmla="*/ 37 h 137"/>
                        <a:gd name="T14" fmla="*/ 105 w 111"/>
                        <a:gd name="T15" fmla="*/ 137 h 137"/>
                        <a:gd name="T16" fmla="*/ 89 w 111"/>
                        <a:gd name="T17" fmla="*/ 136 h 137"/>
                        <a:gd name="T18" fmla="*/ 82 w 111"/>
                        <a:gd name="T19" fmla="*/ 37 h 137"/>
                        <a:gd name="T20" fmla="*/ 33 w 111"/>
                        <a:gd name="T21" fmla="*/ 38 h 137"/>
                        <a:gd name="T22" fmla="*/ 0 w 111"/>
                        <a:gd name="T23" fmla="*/ 0 h 137"/>
                        <a:gd name="T24" fmla="*/ 54 w 111"/>
                        <a:gd name="T25" fmla="*/ 0 h 1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111" h="137">
                          <a:moveTo>
                            <a:pt x="54" y="0"/>
                          </a:moveTo>
                          <a:cubicBezTo>
                            <a:pt x="54" y="1"/>
                            <a:pt x="54" y="1"/>
                            <a:pt x="54" y="1"/>
                          </a:cubicBezTo>
                          <a:cubicBezTo>
                            <a:pt x="78" y="1"/>
                            <a:pt x="78" y="1"/>
                            <a:pt x="78" y="1"/>
                          </a:cubicBezTo>
                          <a:cubicBezTo>
                            <a:pt x="96" y="1"/>
                            <a:pt x="110" y="18"/>
                            <a:pt x="111" y="36"/>
                          </a:cubicBezTo>
                          <a:cubicBezTo>
                            <a:pt x="111" y="36"/>
                            <a:pt x="111" y="36"/>
                            <a:pt x="111" y="36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05" y="137"/>
                            <a:pt x="105" y="137"/>
                            <a:pt x="105" y="137"/>
                          </a:cubicBezTo>
                          <a:cubicBezTo>
                            <a:pt x="89" y="136"/>
                            <a:pt x="89" y="136"/>
                            <a:pt x="89" y="136"/>
                          </a:cubicBezTo>
                          <a:cubicBezTo>
                            <a:pt x="82" y="37"/>
                            <a:pt x="82" y="37"/>
                            <a:pt x="82" y="37"/>
                          </a:cubicBezTo>
                          <a:cubicBezTo>
                            <a:pt x="33" y="38"/>
                            <a:pt x="33" y="38"/>
                            <a:pt x="33" y="38"/>
                          </a:cubicBezTo>
                          <a:cubicBezTo>
                            <a:pt x="14" y="38"/>
                            <a:pt x="0" y="19"/>
                            <a:pt x="0" y="0"/>
                          </a:cubicBezTo>
                          <a:cubicBezTo>
                            <a:pt x="54" y="0"/>
                            <a:pt x="54" y="0"/>
                            <a:pt x="54" y="0"/>
                          </a:cubicBezTo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6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2057" y="2457"/>
                      <a:ext cx="420" cy="514"/>
                    </a:xfrm>
                    <a:custGeom>
                      <a:avLst/>
                      <a:gdLst>
                        <a:gd name="T0" fmla="*/ 77 w 110"/>
                        <a:gd name="T1" fmla="*/ 0 h 136"/>
                        <a:gd name="T2" fmla="*/ 64 w 110"/>
                        <a:gd name="T3" fmla="*/ 0 h 136"/>
                        <a:gd name="T4" fmla="*/ 0 w 110"/>
                        <a:gd name="T5" fmla="*/ 9 h 136"/>
                        <a:gd name="T6" fmla="*/ 32 w 110"/>
                        <a:gd name="T7" fmla="*/ 37 h 136"/>
                        <a:gd name="T8" fmla="*/ 81 w 110"/>
                        <a:gd name="T9" fmla="*/ 36 h 136"/>
                        <a:gd name="T10" fmla="*/ 88 w 110"/>
                        <a:gd name="T11" fmla="*/ 135 h 136"/>
                        <a:gd name="T12" fmla="*/ 104 w 110"/>
                        <a:gd name="T13" fmla="*/ 136 h 136"/>
                        <a:gd name="T14" fmla="*/ 110 w 110"/>
                        <a:gd name="T15" fmla="*/ 36 h 136"/>
                        <a:gd name="T16" fmla="*/ 110 w 110"/>
                        <a:gd name="T17" fmla="*/ 36 h 136"/>
                        <a:gd name="T18" fmla="*/ 110 w 110"/>
                        <a:gd name="T19" fmla="*/ 35 h 136"/>
                        <a:gd name="T20" fmla="*/ 110 w 110"/>
                        <a:gd name="T21" fmla="*/ 35 h 136"/>
                        <a:gd name="T22" fmla="*/ 77 w 110"/>
                        <a:gd name="T23" fmla="*/ 0 h 1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10" h="136">
                          <a:moveTo>
                            <a:pt x="77" y="0"/>
                          </a:moveTo>
                          <a:cubicBezTo>
                            <a:pt x="64" y="0"/>
                            <a:pt x="64" y="0"/>
                            <a:pt x="64" y="0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4" y="23"/>
                            <a:pt x="17" y="37"/>
                            <a:pt x="32" y="37"/>
                          </a:cubicBezTo>
                          <a:cubicBezTo>
                            <a:pt x="81" y="36"/>
                            <a:pt x="81" y="36"/>
                            <a:pt x="81" y="36"/>
                          </a:cubicBezTo>
                          <a:cubicBezTo>
                            <a:pt x="88" y="135"/>
                            <a:pt x="88" y="135"/>
                            <a:pt x="88" y="135"/>
                          </a:cubicBezTo>
                          <a:cubicBezTo>
                            <a:pt x="104" y="136"/>
                            <a:pt x="104" y="136"/>
                            <a:pt x="104" y="136"/>
                          </a:cubicBezTo>
                          <a:cubicBezTo>
                            <a:pt x="110" y="36"/>
                            <a:pt x="110" y="36"/>
                            <a:pt x="110" y="36"/>
                          </a:cubicBezTo>
                          <a:cubicBezTo>
                            <a:pt x="110" y="36"/>
                            <a:pt x="110" y="36"/>
                            <a:pt x="110" y="36"/>
                          </a:cubicBezTo>
                          <a:cubicBezTo>
                            <a:pt x="110" y="35"/>
                            <a:pt x="110" y="35"/>
                            <a:pt x="110" y="35"/>
                          </a:cubicBezTo>
                          <a:cubicBezTo>
                            <a:pt x="110" y="35"/>
                            <a:pt x="110" y="35"/>
                            <a:pt x="110" y="35"/>
                          </a:cubicBezTo>
                          <a:cubicBezTo>
                            <a:pt x="109" y="17"/>
                            <a:pt x="95" y="0"/>
                            <a:pt x="77" y="0"/>
                          </a:cubicBezTo>
                        </a:path>
                      </a:pathLst>
                    </a:custGeom>
                    <a:solidFill>
                      <a:srgbClr val="A7815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7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2034" y="1931"/>
                      <a:ext cx="287" cy="560"/>
                    </a:xfrm>
                    <a:custGeom>
                      <a:avLst/>
                      <a:gdLst>
                        <a:gd name="T0" fmla="*/ 3 w 75"/>
                        <a:gd name="T1" fmla="*/ 148 h 148"/>
                        <a:gd name="T2" fmla="*/ 70 w 75"/>
                        <a:gd name="T3" fmla="*/ 138 h 148"/>
                        <a:gd name="T4" fmla="*/ 66 w 75"/>
                        <a:gd name="T5" fmla="*/ 48 h 148"/>
                        <a:gd name="T6" fmla="*/ 49 w 75"/>
                        <a:gd name="T7" fmla="*/ 22 h 148"/>
                        <a:gd name="T8" fmla="*/ 35 w 75"/>
                        <a:gd name="T9" fmla="*/ 15 h 148"/>
                        <a:gd name="T10" fmla="*/ 20 w 75"/>
                        <a:gd name="T11" fmla="*/ 12 h 148"/>
                        <a:gd name="T12" fmla="*/ 1 w 75"/>
                        <a:gd name="T13" fmla="*/ 102 h 148"/>
                        <a:gd name="T14" fmla="*/ 3 w 75"/>
                        <a:gd name="T15" fmla="*/ 148 h 14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75" h="148">
                          <a:moveTo>
                            <a:pt x="3" y="148"/>
                          </a:moveTo>
                          <a:cubicBezTo>
                            <a:pt x="70" y="138"/>
                            <a:pt x="70" y="138"/>
                            <a:pt x="70" y="138"/>
                          </a:cubicBezTo>
                          <a:cubicBezTo>
                            <a:pt x="75" y="109"/>
                            <a:pt x="68" y="56"/>
                            <a:pt x="66" y="48"/>
                          </a:cubicBezTo>
                          <a:cubicBezTo>
                            <a:pt x="64" y="40"/>
                            <a:pt x="58" y="28"/>
                            <a:pt x="49" y="22"/>
                          </a:cubicBezTo>
                          <a:cubicBezTo>
                            <a:pt x="45" y="19"/>
                            <a:pt x="40" y="15"/>
                            <a:pt x="35" y="15"/>
                          </a:cubicBezTo>
                          <a:cubicBezTo>
                            <a:pt x="30" y="15"/>
                            <a:pt x="37" y="0"/>
                            <a:pt x="20" y="12"/>
                          </a:cubicBezTo>
                          <a:cubicBezTo>
                            <a:pt x="3" y="24"/>
                            <a:pt x="1" y="102"/>
                            <a:pt x="1" y="102"/>
                          </a:cubicBezTo>
                          <a:cubicBezTo>
                            <a:pt x="1" y="115"/>
                            <a:pt x="0" y="140"/>
                            <a:pt x="3" y="148"/>
                          </a:cubicBezTo>
                        </a:path>
                      </a:pathLst>
                    </a:custGeom>
                    <a:solidFill>
                      <a:srgbClr val="5A1D5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8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2103" y="1893"/>
                      <a:ext cx="111" cy="121"/>
                    </a:xfrm>
                    <a:custGeom>
                      <a:avLst/>
                      <a:gdLst>
                        <a:gd name="T0" fmla="*/ 107 w 111"/>
                        <a:gd name="T1" fmla="*/ 121 h 121"/>
                        <a:gd name="T2" fmla="*/ 0 w 111"/>
                        <a:gd name="T3" fmla="*/ 87 h 121"/>
                        <a:gd name="T4" fmla="*/ 23 w 111"/>
                        <a:gd name="T5" fmla="*/ 0 h 121"/>
                        <a:gd name="T6" fmla="*/ 111 w 111"/>
                        <a:gd name="T7" fmla="*/ 64 h 121"/>
                        <a:gd name="T8" fmla="*/ 107 w 111"/>
                        <a:gd name="T9" fmla="*/ 121 h 1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1" h="121">
                          <a:moveTo>
                            <a:pt x="107" y="121"/>
                          </a:moveTo>
                          <a:lnTo>
                            <a:pt x="0" y="87"/>
                          </a:lnTo>
                          <a:lnTo>
                            <a:pt x="23" y="0"/>
                          </a:lnTo>
                          <a:lnTo>
                            <a:pt x="111" y="64"/>
                          </a:lnTo>
                          <a:lnTo>
                            <a:pt x="107" y="121"/>
                          </a:lnTo>
                          <a:close/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9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3" y="1893"/>
                      <a:ext cx="111" cy="121"/>
                    </a:xfrm>
                    <a:custGeom>
                      <a:avLst/>
                      <a:gdLst>
                        <a:gd name="T0" fmla="*/ 107 w 111"/>
                        <a:gd name="T1" fmla="*/ 121 h 121"/>
                        <a:gd name="T2" fmla="*/ 0 w 111"/>
                        <a:gd name="T3" fmla="*/ 87 h 121"/>
                        <a:gd name="T4" fmla="*/ 23 w 111"/>
                        <a:gd name="T5" fmla="*/ 0 h 121"/>
                        <a:gd name="T6" fmla="*/ 111 w 111"/>
                        <a:gd name="T7" fmla="*/ 64 h 121"/>
                        <a:gd name="T8" fmla="*/ 107 w 111"/>
                        <a:gd name="T9" fmla="*/ 121 h 1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1" h="121">
                          <a:moveTo>
                            <a:pt x="107" y="121"/>
                          </a:moveTo>
                          <a:lnTo>
                            <a:pt x="0" y="87"/>
                          </a:lnTo>
                          <a:lnTo>
                            <a:pt x="23" y="0"/>
                          </a:lnTo>
                          <a:lnTo>
                            <a:pt x="111" y="64"/>
                          </a:lnTo>
                          <a:lnTo>
                            <a:pt x="107" y="121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0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3" y="2010"/>
                      <a:ext cx="382" cy="318"/>
                    </a:xfrm>
                    <a:custGeom>
                      <a:avLst/>
                      <a:gdLst>
                        <a:gd name="T0" fmla="*/ 85 w 100"/>
                        <a:gd name="T1" fmla="*/ 32 h 84"/>
                        <a:gd name="T2" fmla="*/ 55 w 100"/>
                        <a:gd name="T3" fmla="*/ 57 h 84"/>
                        <a:gd name="T4" fmla="*/ 40 w 100"/>
                        <a:gd name="T5" fmla="*/ 34 h 84"/>
                        <a:gd name="T6" fmla="*/ 26 w 100"/>
                        <a:gd name="T7" fmla="*/ 7 h 84"/>
                        <a:gd name="T8" fmla="*/ 7 w 100"/>
                        <a:gd name="T9" fmla="*/ 4 h 84"/>
                        <a:gd name="T10" fmla="*/ 5 w 100"/>
                        <a:gd name="T11" fmla="*/ 23 h 84"/>
                        <a:gd name="T12" fmla="*/ 42 w 100"/>
                        <a:gd name="T13" fmla="*/ 79 h 84"/>
                        <a:gd name="T14" fmla="*/ 52 w 100"/>
                        <a:gd name="T15" fmla="*/ 84 h 84"/>
                        <a:gd name="T16" fmla="*/ 56 w 100"/>
                        <a:gd name="T17" fmla="*/ 84 h 84"/>
                        <a:gd name="T18" fmla="*/ 63 w 100"/>
                        <a:gd name="T19" fmla="*/ 79 h 84"/>
                        <a:gd name="T20" fmla="*/ 97 w 100"/>
                        <a:gd name="T21" fmla="*/ 45 h 84"/>
                        <a:gd name="T22" fmla="*/ 98 w 100"/>
                        <a:gd name="T23" fmla="*/ 43 h 84"/>
                        <a:gd name="T24" fmla="*/ 97 w 100"/>
                        <a:gd name="T25" fmla="*/ 44 h 84"/>
                        <a:gd name="T26" fmla="*/ 85 w 100"/>
                        <a:gd name="T27" fmla="*/ 32 h 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100" h="84">
                          <a:moveTo>
                            <a:pt x="85" y="32"/>
                          </a:moveTo>
                          <a:cubicBezTo>
                            <a:pt x="55" y="57"/>
                            <a:pt x="55" y="57"/>
                            <a:pt x="55" y="57"/>
                          </a:cubicBezTo>
                          <a:cubicBezTo>
                            <a:pt x="40" y="34"/>
                            <a:pt x="40" y="34"/>
                            <a:pt x="40" y="34"/>
                          </a:cubicBezTo>
                          <a:cubicBezTo>
                            <a:pt x="26" y="7"/>
                            <a:pt x="26" y="7"/>
                            <a:pt x="26" y="7"/>
                          </a:cubicBezTo>
                          <a:cubicBezTo>
                            <a:pt x="21" y="1"/>
                            <a:pt x="13" y="0"/>
                            <a:pt x="7" y="4"/>
                          </a:cubicBezTo>
                          <a:cubicBezTo>
                            <a:pt x="0" y="8"/>
                            <a:pt x="1" y="16"/>
                            <a:pt x="5" y="23"/>
                          </a:cubicBezTo>
                          <a:cubicBezTo>
                            <a:pt x="42" y="79"/>
                            <a:pt x="42" y="79"/>
                            <a:pt x="42" y="79"/>
                          </a:cubicBezTo>
                          <a:cubicBezTo>
                            <a:pt x="44" y="82"/>
                            <a:pt x="48" y="83"/>
                            <a:pt x="52" y="84"/>
                          </a:cubicBezTo>
                          <a:cubicBezTo>
                            <a:pt x="53" y="84"/>
                            <a:pt x="55" y="84"/>
                            <a:pt x="56" y="84"/>
                          </a:cubicBezTo>
                          <a:cubicBezTo>
                            <a:pt x="58" y="83"/>
                            <a:pt x="61" y="82"/>
                            <a:pt x="63" y="79"/>
                          </a:cubicBezTo>
                          <a:cubicBezTo>
                            <a:pt x="63" y="79"/>
                            <a:pt x="92" y="50"/>
                            <a:pt x="97" y="45"/>
                          </a:cubicBezTo>
                          <a:cubicBezTo>
                            <a:pt x="100" y="41"/>
                            <a:pt x="99" y="42"/>
                            <a:pt x="98" y="43"/>
                          </a:cubicBezTo>
                          <a:cubicBezTo>
                            <a:pt x="98" y="44"/>
                            <a:pt x="97" y="44"/>
                            <a:pt x="97" y="44"/>
                          </a:cubicBezTo>
                          <a:cubicBezTo>
                            <a:pt x="85" y="32"/>
                            <a:pt x="85" y="32"/>
                            <a:pt x="85" y="32"/>
                          </a:cubicBezTo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1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477" y="1984"/>
                      <a:ext cx="107" cy="151"/>
                    </a:xfrm>
                    <a:custGeom>
                      <a:avLst/>
                      <a:gdLst>
                        <a:gd name="T0" fmla="*/ 8 w 28"/>
                        <a:gd name="T1" fmla="*/ 38 h 40"/>
                        <a:gd name="T2" fmla="*/ 27 w 28"/>
                        <a:gd name="T3" fmla="*/ 6 h 40"/>
                        <a:gd name="T4" fmla="*/ 26 w 28"/>
                        <a:gd name="T5" fmla="*/ 1 h 40"/>
                        <a:gd name="T6" fmla="*/ 20 w 28"/>
                        <a:gd name="T7" fmla="*/ 2 h 40"/>
                        <a:gd name="T8" fmla="*/ 1 w 28"/>
                        <a:gd name="T9" fmla="*/ 33 h 40"/>
                        <a:gd name="T10" fmla="*/ 2 w 28"/>
                        <a:gd name="T11" fmla="*/ 39 h 40"/>
                        <a:gd name="T12" fmla="*/ 8 w 28"/>
                        <a:gd name="T13" fmla="*/ 38 h 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8" h="40">
                          <a:moveTo>
                            <a:pt x="8" y="38"/>
                          </a:moveTo>
                          <a:cubicBezTo>
                            <a:pt x="27" y="6"/>
                            <a:pt x="27" y="6"/>
                            <a:pt x="27" y="6"/>
                          </a:cubicBezTo>
                          <a:cubicBezTo>
                            <a:pt x="28" y="5"/>
                            <a:pt x="28" y="2"/>
                            <a:pt x="26" y="1"/>
                          </a:cubicBezTo>
                          <a:cubicBezTo>
                            <a:pt x="24" y="0"/>
                            <a:pt x="22" y="0"/>
                            <a:pt x="20" y="2"/>
                          </a:cubicBezTo>
                          <a:cubicBezTo>
                            <a:pt x="1" y="33"/>
                            <a:pt x="1" y="33"/>
                            <a:pt x="1" y="33"/>
                          </a:cubicBezTo>
                          <a:cubicBezTo>
                            <a:pt x="0" y="35"/>
                            <a:pt x="0" y="38"/>
                            <a:pt x="2" y="39"/>
                          </a:cubicBezTo>
                          <a:cubicBezTo>
                            <a:pt x="4" y="40"/>
                            <a:pt x="7" y="40"/>
                            <a:pt x="8" y="38"/>
                          </a:cubicBezTo>
                        </a:path>
                      </a:pathLst>
                    </a:custGeom>
                    <a:solidFill>
                      <a:srgbClr val="221F1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2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49" y="1931"/>
                      <a:ext cx="65" cy="53"/>
                    </a:xfrm>
                    <a:custGeom>
                      <a:avLst/>
                      <a:gdLst>
                        <a:gd name="T0" fmla="*/ 0 w 17"/>
                        <a:gd name="T1" fmla="*/ 0 h 14"/>
                        <a:gd name="T2" fmla="*/ 16 w 17"/>
                        <a:gd name="T3" fmla="*/ 14 h 14"/>
                        <a:gd name="T4" fmla="*/ 17 w 17"/>
                        <a:gd name="T5" fmla="*/ 11 h 14"/>
                        <a:gd name="T6" fmla="*/ 0 w 17"/>
                        <a:gd name="T7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7" h="14">
                          <a:moveTo>
                            <a:pt x="0" y="0"/>
                          </a:moveTo>
                          <a:cubicBezTo>
                            <a:pt x="1" y="4"/>
                            <a:pt x="4" y="9"/>
                            <a:pt x="16" y="14"/>
                          </a:cubicBezTo>
                          <a:cubicBezTo>
                            <a:pt x="17" y="12"/>
                            <a:pt x="17" y="12"/>
                            <a:pt x="17" y="11"/>
                          </a:cubicBezTo>
                          <a:cubicBezTo>
                            <a:pt x="11" y="9"/>
                            <a:pt x="5" y="5"/>
                            <a:pt x="0" y="0"/>
                          </a:cubicBezTo>
                        </a:path>
                      </a:pathLst>
                    </a:custGeom>
                    <a:solidFill>
                      <a:srgbClr val="A7815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3" name="Freeform 140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22" y="1730"/>
                      <a:ext cx="237" cy="269"/>
                    </a:xfrm>
                    <a:custGeom>
                      <a:avLst/>
                      <a:gdLst>
                        <a:gd name="T0" fmla="*/ 60 w 62"/>
                        <a:gd name="T1" fmla="*/ 43 h 71"/>
                        <a:gd name="T2" fmla="*/ 58 w 62"/>
                        <a:gd name="T3" fmla="*/ 25 h 71"/>
                        <a:gd name="T4" fmla="*/ 58 w 62"/>
                        <a:gd name="T5" fmla="*/ 22 h 71"/>
                        <a:gd name="T6" fmla="*/ 58 w 62"/>
                        <a:gd name="T7" fmla="*/ 22 h 71"/>
                        <a:gd name="T8" fmla="*/ 37 w 62"/>
                        <a:gd name="T9" fmla="*/ 0 h 71"/>
                        <a:gd name="T10" fmla="*/ 34 w 62"/>
                        <a:gd name="T11" fmla="*/ 22 h 71"/>
                        <a:gd name="T12" fmla="*/ 32 w 62"/>
                        <a:gd name="T13" fmla="*/ 28 h 71"/>
                        <a:gd name="T14" fmla="*/ 28 w 62"/>
                        <a:gd name="T15" fmla="*/ 26 h 71"/>
                        <a:gd name="T16" fmla="*/ 18 w 62"/>
                        <a:gd name="T17" fmla="*/ 6 h 71"/>
                        <a:gd name="T18" fmla="*/ 12 w 62"/>
                        <a:gd name="T19" fmla="*/ 30 h 71"/>
                        <a:gd name="T20" fmla="*/ 14 w 62"/>
                        <a:gd name="T21" fmla="*/ 34 h 71"/>
                        <a:gd name="T22" fmla="*/ 14 w 62"/>
                        <a:gd name="T23" fmla="*/ 34 h 71"/>
                        <a:gd name="T24" fmla="*/ 14 w 62"/>
                        <a:gd name="T25" fmla="*/ 34 h 71"/>
                        <a:gd name="T26" fmla="*/ 0 w 62"/>
                        <a:gd name="T27" fmla="*/ 46 h 71"/>
                        <a:gd name="T28" fmla="*/ 0 w 62"/>
                        <a:gd name="T29" fmla="*/ 46 h 71"/>
                        <a:gd name="T30" fmla="*/ 0 w 62"/>
                        <a:gd name="T31" fmla="*/ 46 h 71"/>
                        <a:gd name="T32" fmla="*/ 0 w 62"/>
                        <a:gd name="T33" fmla="*/ 46 h 71"/>
                        <a:gd name="T34" fmla="*/ 0 w 62"/>
                        <a:gd name="T35" fmla="*/ 46 h 71"/>
                        <a:gd name="T36" fmla="*/ 32 w 62"/>
                        <a:gd name="T37" fmla="*/ 68 h 71"/>
                        <a:gd name="T38" fmla="*/ 41 w 62"/>
                        <a:gd name="T39" fmla="*/ 68 h 71"/>
                        <a:gd name="T40" fmla="*/ 45 w 62"/>
                        <a:gd name="T41" fmla="*/ 60 h 71"/>
                        <a:gd name="T42" fmla="*/ 37 w 62"/>
                        <a:gd name="T43" fmla="*/ 45 h 71"/>
                        <a:gd name="T44" fmla="*/ 39 w 62"/>
                        <a:gd name="T45" fmla="*/ 46 h 71"/>
                        <a:gd name="T46" fmla="*/ 39 w 62"/>
                        <a:gd name="T47" fmla="*/ 46 h 71"/>
                        <a:gd name="T48" fmla="*/ 50 w 62"/>
                        <a:gd name="T49" fmla="*/ 52 h 71"/>
                        <a:gd name="T50" fmla="*/ 53 w 62"/>
                        <a:gd name="T51" fmla="*/ 46 h 71"/>
                        <a:gd name="T52" fmla="*/ 60 w 62"/>
                        <a:gd name="T53" fmla="*/ 43 h 71"/>
                        <a:gd name="T54" fmla="*/ 48 w 62"/>
                        <a:gd name="T55" fmla="*/ 34 h 71"/>
                        <a:gd name="T56" fmla="*/ 45 w 62"/>
                        <a:gd name="T57" fmla="*/ 32 h 71"/>
                        <a:gd name="T58" fmla="*/ 45 w 62"/>
                        <a:gd name="T59" fmla="*/ 30 h 71"/>
                        <a:gd name="T60" fmla="*/ 48 w 62"/>
                        <a:gd name="T61" fmla="*/ 28 h 71"/>
                        <a:gd name="T62" fmla="*/ 49 w 62"/>
                        <a:gd name="T63" fmla="*/ 28 h 71"/>
                        <a:gd name="T64" fmla="*/ 51 w 62"/>
                        <a:gd name="T65" fmla="*/ 31 h 71"/>
                        <a:gd name="T66" fmla="*/ 48 w 62"/>
                        <a:gd name="T67" fmla="*/ 34 h 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62" h="71">
                          <a:moveTo>
                            <a:pt x="60" y="43"/>
                          </a:moveTo>
                          <a:cubicBezTo>
                            <a:pt x="60" y="42"/>
                            <a:pt x="57" y="27"/>
                            <a:pt x="58" y="25"/>
                          </a:cubicBezTo>
                          <a:cubicBezTo>
                            <a:pt x="58" y="24"/>
                            <a:pt x="58" y="23"/>
                            <a:pt x="58" y="22"/>
                          </a:cubicBezTo>
                          <a:cubicBezTo>
                            <a:pt x="58" y="22"/>
                            <a:pt x="58" y="22"/>
                            <a:pt x="58" y="22"/>
                          </a:cubicBezTo>
                          <a:cubicBezTo>
                            <a:pt x="51" y="21"/>
                            <a:pt x="40" y="3"/>
                            <a:pt x="37" y="0"/>
                          </a:cubicBezTo>
                          <a:cubicBezTo>
                            <a:pt x="33" y="2"/>
                            <a:pt x="36" y="20"/>
                            <a:pt x="34" y="22"/>
                          </a:cubicBezTo>
                          <a:cubicBezTo>
                            <a:pt x="33" y="24"/>
                            <a:pt x="32" y="27"/>
                            <a:pt x="32" y="28"/>
                          </a:cubicBezTo>
                          <a:cubicBezTo>
                            <a:pt x="30" y="30"/>
                            <a:pt x="28" y="26"/>
                            <a:pt x="28" y="26"/>
                          </a:cubicBezTo>
                          <a:cubicBezTo>
                            <a:pt x="28" y="26"/>
                            <a:pt x="20" y="8"/>
                            <a:pt x="18" y="6"/>
                          </a:cubicBezTo>
                          <a:cubicBezTo>
                            <a:pt x="13" y="6"/>
                            <a:pt x="13" y="26"/>
                            <a:pt x="12" y="30"/>
                          </a:cubicBezTo>
                          <a:cubicBezTo>
                            <a:pt x="12" y="32"/>
                            <a:pt x="14" y="34"/>
                            <a:pt x="14" y="34"/>
                          </a:cubicBezTo>
                          <a:cubicBezTo>
                            <a:pt x="14" y="34"/>
                            <a:pt x="14" y="34"/>
                            <a:pt x="14" y="34"/>
                          </a:cubicBezTo>
                          <a:cubicBezTo>
                            <a:pt x="14" y="34"/>
                            <a:pt x="14" y="34"/>
                            <a:pt x="14" y="34"/>
                          </a:cubicBezTo>
                          <a:cubicBezTo>
                            <a:pt x="14" y="34"/>
                            <a:pt x="9" y="47"/>
                            <a:pt x="0" y="46"/>
                          </a:cubicBezTo>
                          <a:cubicBezTo>
                            <a:pt x="0" y="46"/>
                            <a:pt x="0" y="46"/>
                            <a:pt x="0" y="46"/>
                          </a:cubicBezTo>
                          <a:cubicBezTo>
                            <a:pt x="0" y="46"/>
                            <a:pt x="0" y="46"/>
                            <a:pt x="0" y="46"/>
                          </a:cubicBezTo>
                          <a:cubicBezTo>
                            <a:pt x="0" y="46"/>
                            <a:pt x="0" y="46"/>
                            <a:pt x="0" y="46"/>
                          </a:cubicBezTo>
                          <a:cubicBezTo>
                            <a:pt x="0" y="46"/>
                            <a:pt x="0" y="46"/>
                            <a:pt x="0" y="46"/>
                          </a:cubicBezTo>
                          <a:cubicBezTo>
                            <a:pt x="8" y="59"/>
                            <a:pt x="24" y="64"/>
                            <a:pt x="32" y="68"/>
                          </a:cubicBezTo>
                          <a:cubicBezTo>
                            <a:pt x="39" y="71"/>
                            <a:pt x="41" y="68"/>
                            <a:pt x="41" y="68"/>
                          </a:cubicBezTo>
                          <a:cubicBezTo>
                            <a:pt x="45" y="60"/>
                            <a:pt x="45" y="60"/>
                            <a:pt x="45" y="60"/>
                          </a:cubicBezTo>
                          <a:cubicBezTo>
                            <a:pt x="39" y="56"/>
                            <a:pt x="37" y="45"/>
                            <a:pt x="37" y="45"/>
                          </a:cubicBezTo>
                          <a:cubicBezTo>
                            <a:pt x="39" y="46"/>
                            <a:pt x="39" y="46"/>
                            <a:pt x="39" y="46"/>
                          </a:cubicBezTo>
                          <a:cubicBezTo>
                            <a:pt x="39" y="46"/>
                            <a:pt x="39" y="46"/>
                            <a:pt x="39" y="46"/>
                          </a:cubicBezTo>
                          <a:cubicBezTo>
                            <a:pt x="50" y="52"/>
                            <a:pt x="50" y="52"/>
                            <a:pt x="50" y="52"/>
                          </a:cubicBezTo>
                          <a:cubicBezTo>
                            <a:pt x="53" y="46"/>
                            <a:pt x="53" y="46"/>
                            <a:pt x="53" y="46"/>
                          </a:cubicBezTo>
                          <a:cubicBezTo>
                            <a:pt x="62" y="49"/>
                            <a:pt x="61" y="44"/>
                            <a:pt x="60" y="43"/>
                          </a:cubicBezTo>
                          <a:moveTo>
                            <a:pt x="48" y="34"/>
                          </a:moveTo>
                          <a:cubicBezTo>
                            <a:pt x="47" y="34"/>
                            <a:pt x="46" y="33"/>
                            <a:pt x="45" y="32"/>
                          </a:cubicBezTo>
                          <a:cubicBezTo>
                            <a:pt x="45" y="31"/>
                            <a:pt x="45" y="31"/>
                            <a:pt x="45" y="30"/>
                          </a:cubicBezTo>
                          <a:cubicBezTo>
                            <a:pt x="46" y="29"/>
                            <a:pt x="47" y="28"/>
                            <a:pt x="48" y="28"/>
                          </a:cubicBezTo>
                          <a:cubicBezTo>
                            <a:pt x="48" y="28"/>
                            <a:pt x="49" y="28"/>
                            <a:pt x="49" y="28"/>
                          </a:cubicBezTo>
                          <a:cubicBezTo>
                            <a:pt x="51" y="28"/>
                            <a:pt x="52" y="30"/>
                            <a:pt x="51" y="31"/>
                          </a:cubicBezTo>
                          <a:cubicBezTo>
                            <a:pt x="51" y="33"/>
                            <a:pt x="49" y="34"/>
                            <a:pt x="48" y="34"/>
                          </a:cubicBezTo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4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038" y="1549"/>
                      <a:ext cx="359" cy="359"/>
                    </a:xfrm>
                    <a:custGeom>
                      <a:avLst/>
                      <a:gdLst>
                        <a:gd name="T0" fmla="*/ 81 w 94"/>
                        <a:gd name="T1" fmla="*/ 37 h 95"/>
                        <a:gd name="T2" fmla="*/ 57 w 94"/>
                        <a:gd name="T3" fmla="*/ 18 h 95"/>
                        <a:gd name="T4" fmla="*/ 39 w 94"/>
                        <a:gd name="T5" fmla="*/ 17 h 95"/>
                        <a:gd name="T6" fmla="*/ 26 w 94"/>
                        <a:gd name="T7" fmla="*/ 3 h 95"/>
                        <a:gd name="T8" fmla="*/ 5 w 94"/>
                        <a:gd name="T9" fmla="*/ 15 h 95"/>
                        <a:gd name="T10" fmla="*/ 12 w 94"/>
                        <a:gd name="T11" fmla="*/ 34 h 95"/>
                        <a:gd name="T12" fmla="*/ 5 w 94"/>
                        <a:gd name="T13" fmla="*/ 47 h 95"/>
                        <a:gd name="T14" fmla="*/ 22 w 94"/>
                        <a:gd name="T15" fmla="*/ 94 h 95"/>
                        <a:gd name="T16" fmla="*/ 23 w 94"/>
                        <a:gd name="T17" fmla="*/ 94 h 95"/>
                        <a:gd name="T18" fmla="*/ 23 w 94"/>
                        <a:gd name="T19" fmla="*/ 94 h 95"/>
                        <a:gd name="T20" fmla="*/ 36 w 94"/>
                        <a:gd name="T21" fmla="*/ 82 h 95"/>
                        <a:gd name="T22" fmla="*/ 36 w 94"/>
                        <a:gd name="T23" fmla="*/ 82 h 95"/>
                        <a:gd name="T24" fmla="*/ 36 w 94"/>
                        <a:gd name="T25" fmla="*/ 82 h 95"/>
                        <a:gd name="T26" fmla="*/ 36 w 94"/>
                        <a:gd name="T27" fmla="*/ 79 h 95"/>
                        <a:gd name="T28" fmla="*/ 37 w 94"/>
                        <a:gd name="T29" fmla="*/ 74 h 95"/>
                        <a:gd name="T30" fmla="*/ 40 w 94"/>
                        <a:gd name="T31" fmla="*/ 65 h 95"/>
                        <a:gd name="T32" fmla="*/ 45 w 94"/>
                        <a:gd name="T33" fmla="*/ 66 h 95"/>
                        <a:gd name="T34" fmla="*/ 50 w 94"/>
                        <a:gd name="T35" fmla="*/ 74 h 95"/>
                        <a:gd name="T36" fmla="*/ 54 w 94"/>
                        <a:gd name="T37" fmla="*/ 76 h 95"/>
                        <a:gd name="T38" fmla="*/ 62 w 94"/>
                        <a:gd name="T39" fmla="*/ 53 h 95"/>
                        <a:gd name="T40" fmla="*/ 62 w 94"/>
                        <a:gd name="T41" fmla="*/ 53 h 95"/>
                        <a:gd name="T42" fmla="*/ 66 w 94"/>
                        <a:gd name="T43" fmla="*/ 62 h 95"/>
                        <a:gd name="T44" fmla="*/ 80 w 94"/>
                        <a:gd name="T45" fmla="*/ 70 h 95"/>
                        <a:gd name="T46" fmla="*/ 80 w 94"/>
                        <a:gd name="T47" fmla="*/ 70 h 95"/>
                        <a:gd name="T48" fmla="*/ 92 w 94"/>
                        <a:gd name="T49" fmla="*/ 58 h 95"/>
                        <a:gd name="T50" fmla="*/ 81 w 94"/>
                        <a:gd name="T51" fmla="*/ 37 h 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</a:cxnLst>
                      <a:rect l="0" t="0" r="r" b="b"/>
                      <a:pathLst>
                        <a:path w="94" h="95">
                          <a:moveTo>
                            <a:pt x="81" y="37"/>
                          </a:moveTo>
                          <a:cubicBezTo>
                            <a:pt x="76" y="28"/>
                            <a:pt x="67" y="21"/>
                            <a:pt x="57" y="18"/>
                          </a:cubicBezTo>
                          <a:cubicBezTo>
                            <a:pt x="51" y="17"/>
                            <a:pt x="45" y="16"/>
                            <a:pt x="39" y="17"/>
                          </a:cubicBezTo>
                          <a:cubicBezTo>
                            <a:pt x="38" y="11"/>
                            <a:pt x="33" y="5"/>
                            <a:pt x="26" y="3"/>
                          </a:cubicBezTo>
                          <a:cubicBezTo>
                            <a:pt x="17" y="0"/>
                            <a:pt x="7" y="5"/>
                            <a:pt x="5" y="15"/>
                          </a:cubicBezTo>
                          <a:cubicBezTo>
                            <a:pt x="2" y="22"/>
                            <a:pt x="6" y="30"/>
                            <a:pt x="12" y="34"/>
                          </a:cubicBezTo>
                          <a:cubicBezTo>
                            <a:pt x="9" y="38"/>
                            <a:pt x="6" y="42"/>
                            <a:pt x="5" y="47"/>
                          </a:cubicBezTo>
                          <a:cubicBezTo>
                            <a:pt x="0" y="65"/>
                            <a:pt x="7" y="84"/>
                            <a:pt x="22" y="94"/>
                          </a:cubicBezTo>
                          <a:cubicBezTo>
                            <a:pt x="23" y="94"/>
                            <a:pt x="23" y="94"/>
                            <a:pt x="23" y="94"/>
                          </a:cubicBezTo>
                          <a:cubicBezTo>
                            <a:pt x="23" y="94"/>
                            <a:pt x="23" y="94"/>
                            <a:pt x="23" y="94"/>
                          </a:cubicBezTo>
                          <a:cubicBezTo>
                            <a:pt x="31" y="95"/>
                            <a:pt x="36" y="82"/>
                            <a:pt x="36" y="82"/>
                          </a:cubicBezTo>
                          <a:cubicBezTo>
                            <a:pt x="36" y="82"/>
                            <a:pt x="36" y="82"/>
                            <a:pt x="36" y="82"/>
                          </a:cubicBezTo>
                          <a:cubicBezTo>
                            <a:pt x="36" y="82"/>
                            <a:pt x="36" y="82"/>
                            <a:pt x="36" y="82"/>
                          </a:cubicBezTo>
                          <a:cubicBezTo>
                            <a:pt x="36" y="82"/>
                            <a:pt x="36" y="81"/>
                            <a:pt x="36" y="79"/>
                          </a:cubicBezTo>
                          <a:cubicBezTo>
                            <a:pt x="36" y="78"/>
                            <a:pt x="36" y="76"/>
                            <a:pt x="37" y="74"/>
                          </a:cubicBezTo>
                          <a:cubicBezTo>
                            <a:pt x="37" y="70"/>
                            <a:pt x="38" y="67"/>
                            <a:pt x="40" y="65"/>
                          </a:cubicBezTo>
                          <a:cubicBezTo>
                            <a:pt x="41" y="64"/>
                            <a:pt x="43" y="64"/>
                            <a:pt x="45" y="66"/>
                          </a:cubicBezTo>
                          <a:cubicBezTo>
                            <a:pt x="48" y="69"/>
                            <a:pt x="50" y="74"/>
                            <a:pt x="50" y="74"/>
                          </a:cubicBezTo>
                          <a:cubicBezTo>
                            <a:pt x="50" y="74"/>
                            <a:pt x="52" y="78"/>
                            <a:pt x="54" y="76"/>
                          </a:cubicBezTo>
                          <a:cubicBezTo>
                            <a:pt x="62" y="53"/>
                            <a:pt x="62" y="53"/>
                            <a:pt x="62" y="53"/>
                          </a:cubicBezTo>
                          <a:cubicBezTo>
                            <a:pt x="62" y="53"/>
                            <a:pt x="62" y="53"/>
                            <a:pt x="62" y="53"/>
                          </a:cubicBezTo>
                          <a:cubicBezTo>
                            <a:pt x="62" y="54"/>
                            <a:pt x="63" y="58"/>
                            <a:pt x="66" y="62"/>
                          </a:cubicBezTo>
                          <a:cubicBezTo>
                            <a:pt x="69" y="66"/>
                            <a:pt x="73" y="69"/>
                            <a:pt x="80" y="70"/>
                          </a:cubicBezTo>
                          <a:cubicBezTo>
                            <a:pt x="80" y="70"/>
                            <a:pt x="80" y="70"/>
                            <a:pt x="80" y="70"/>
                          </a:cubicBezTo>
                          <a:cubicBezTo>
                            <a:pt x="86" y="68"/>
                            <a:pt x="90" y="64"/>
                            <a:pt x="92" y="58"/>
                          </a:cubicBezTo>
                          <a:cubicBezTo>
                            <a:pt x="94" y="49"/>
                            <a:pt x="89" y="40"/>
                            <a:pt x="81" y="37"/>
                          </a:cubicBezTo>
                        </a:path>
                      </a:pathLst>
                    </a:custGeom>
                    <a:solidFill>
                      <a:srgbClr val="17244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5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443" y="2040"/>
                      <a:ext cx="87" cy="133"/>
                    </a:xfrm>
                    <a:custGeom>
                      <a:avLst/>
                      <a:gdLst>
                        <a:gd name="T0" fmla="*/ 23 w 23"/>
                        <a:gd name="T1" fmla="*/ 11 h 35"/>
                        <a:gd name="T2" fmla="*/ 12 w 23"/>
                        <a:gd name="T3" fmla="*/ 11 h 35"/>
                        <a:gd name="T4" fmla="*/ 18 w 23"/>
                        <a:gd name="T5" fmla="*/ 6 h 35"/>
                        <a:gd name="T6" fmla="*/ 16 w 23"/>
                        <a:gd name="T7" fmla="*/ 0 h 35"/>
                        <a:gd name="T8" fmla="*/ 3 w 23"/>
                        <a:gd name="T9" fmla="*/ 10 h 35"/>
                        <a:gd name="T10" fmla="*/ 1 w 23"/>
                        <a:gd name="T11" fmla="*/ 21 h 35"/>
                        <a:gd name="T12" fmla="*/ 10 w 23"/>
                        <a:gd name="T13" fmla="*/ 35 h 35"/>
                        <a:gd name="T14" fmla="*/ 17 w 23"/>
                        <a:gd name="T15" fmla="*/ 30 h 35"/>
                        <a:gd name="T16" fmla="*/ 23 w 23"/>
                        <a:gd name="T17" fmla="*/ 11 h 3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23" h="35">
                          <a:moveTo>
                            <a:pt x="23" y="11"/>
                          </a:moveTo>
                          <a:cubicBezTo>
                            <a:pt x="12" y="11"/>
                            <a:pt x="12" y="11"/>
                            <a:pt x="12" y="11"/>
                          </a:cubicBezTo>
                          <a:cubicBezTo>
                            <a:pt x="18" y="6"/>
                            <a:pt x="18" y="6"/>
                            <a:pt x="18" y="6"/>
                          </a:cubicBezTo>
                          <a:cubicBezTo>
                            <a:pt x="18" y="6"/>
                            <a:pt x="20" y="1"/>
                            <a:pt x="16" y="0"/>
                          </a:cubicBezTo>
                          <a:cubicBezTo>
                            <a:pt x="7" y="9"/>
                            <a:pt x="6" y="7"/>
                            <a:pt x="3" y="10"/>
                          </a:cubicBezTo>
                          <a:cubicBezTo>
                            <a:pt x="0" y="14"/>
                            <a:pt x="0" y="19"/>
                            <a:pt x="1" y="21"/>
                          </a:cubicBezTo>
                          <a:cubicBezTo>
                            <a:pt x="1" y="23"/>
                            <a:pt x="10" y="35"/>
                            <a:pt x="10" y="35"/>
                          </a:cubicBezTo>
                          <a:cubicBezTo>
                            <a:pt x="17" y="30"/>
                            <a:pt x="17" y="30"/>
                            <a:pt x="17" y="30"/>
                          </a:cubicBezTo>
                          <a:lnTo>
                            <a:pt x="23" y="11"/>
                          </a:lnTo>
                          <a:close/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6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393" y="2097"/>
                      <a:ext cx="111" cy="118"/>
                    </a:xfrm>
                    <a:custGeom>
                      <a:avLst/>
                      <a:gdLst>
                        <a:gd name="T0" fmla="*/ 38 w 111"/>
                        <a:gd name="T1" fmla="*/ 118 h 118"/>
                        <a:gd name="T2" fmla="*/ 0 w 111"/>
                        <a:gd name="T3" fmla="*/ 65 h 118"/>
                        <a:gd name="T4" fmla="*/ 80 w 111"/>
                        <a:gd name="T5" fmla="*/ 0 h 118"/>
                        <a:gd name="T6" fmla="*/ 111 w 111"/>
                        <a:gd name="T7" fmla="*/ 57 h 118"/>
                        <a:gd name="T8" fmla="*/ 38 w 111"/>
                        <a:gd name="T9" fmla="*/ 118 h 1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1" h="118">
                          <a:moveTo>
                            <a:pt x="38" y="118"/>
                          </a:moveTo>
                          <a:lnTo>
                            <a:pt x="0" y="65"/>
                          </a:lnTo>
                          <a:lnTo>
                            <a:pt x="80" y="0"/>
                          </a:lnTo>
                          <a:lnTo>
                            <a:pt x="111" y="57"/>
                          </a:lnTo>
                          <a:lnTo>
                            <a:pt x="38" y="118"/>
                          </a:lnTo>
                          <a:close/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7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095" y="2006"/>
                      <a:ext cx="168" cy="205"/>
                    </a:xfrm>
                    <a:custGeom>
                      <a:avLst/>
                      <a:gdLst>
                        <a:gd name="T0" fmla="*/ 44 w 44"/>
                        <a:gd name="T1" fmla="*/ 35 h 54"/>
                        <a:gd name="T2" fmla="*/ 28 w 44"/>
                        <a:gd name="T3" fmla="*/ 8 h 54"/>
                        <a:gd name="T4" fmla="*/ 8 w 44"/>
                        <a:gd name="T5" fmla="*/ 4 h 54"/>
                        <a:gd name="T6" fmla="*/ 4 w 44"/>
                        <a:gd name="T7" fmla="*/ 23 h 54"/>
                        <a:gd name="T8" fmla="*/ 23 w 44"/>
                        <a:gd name="T9" fmla="*/ 54 h 54"/>
                        <a:gd name="T10" fmla="*/ 44 w 44"/>
                        <a:gd name="T11" fmla="*/ 35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44" h="54">
                          <a:moveTo>
                            <a:pt x="44" y="35"/>
                          </a:moveTo>
                          <a:cubicBezTo>
                            <a:pt x="28" y="8"/>
                            <a:pt x="28" y="8"/>
                            <a:pt x="28" y="8"/>
                          </a:cubicBezTo>
                          <a:cubicBezTo>
                            <a:pt x="24" y="2"/>
                            <a:pt x="15" y="0"/>
                            <a:pt x="8" y="4"/>
                          </a:cubicBezTo>
                          <a:cubicBezTo>
                            <a:pt x="2" y="8"/>
                            <a:pt x="0" y="16"/>
                            <a:pt x="4" y="23"/>
                          </a:cubicBezTo>
                          <a:cubicBezTo>
                            <a:pt x="23" y="54"/>
                            <a:pt x="23" y="54"/>
                            <a:pt x="23" y="54"/>
                          </a:cubicBezTo>
                          <a:cubicBezTo>
                            <a:pt x="44" y="35"/>
                            <a:pt x="44" y="35"/>
                            <a:pt x="44" y="35"/>
                          </a:cubicBezTo>
                        </a:path>
                      </a:pathLst>
                    </a:custGeom>
                    <a:solidFill>
                      <a:srgbClr val="5A1D5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8" name="Rectangle 1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2" y="2192"/>
                      <a:ext cx="1" cy="1"/>
                    </a:xfrm>
                    <a:prstGeom prst="rect">
                      <a:avLst/>
                    </a:prstGeom>
                    <a:solidFill>
                      <a:srgbClr val="94725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9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202" y="2192"/>
                      <a:ext cx="0" cy="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0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83" y="2203"/>
                      <a:ext cx="8" cy="8"/>
                    </a:xfrm>
                    <a:custGeom>
                      <a:avLst/>
                      <a:gdLst>
                        <a:gd name="T0" fmla="*/ 8 w 8"/>
                        <a:gd name="T1" fmla="*/ 0 h 8"/>
                        <a:gd name="T2" fmla="*/ 0 w 8"/>
                        <a:gd name="T3" fmla="*/ 8 h 8"/>
                        <a:gd name="T4" fmla="*/ 8 w 8"/>
                        <a:gd name="T5" fmla="*/ 0 h 8"/>
                        <a:gd name="T6" fmla="*/ 8 w 8"/>
                        <a:gd name="T7" fmla="*/ 0 h 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8" h="8">
                          <a:moveTo>
                            <a:pt x="8" y="0"/>
                          </a:moveTo>
                          <a:lnTo>
                            <a:pt x="0" y="8"/>
                          </a:lnTo>
                          <a:lnTo>
                            <a:pt x="8" y="0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4817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1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83" y="2203"/>
                      <a:ext cx="8" cy="8"/>
                    </a:xfrm>
                    <a:custGeom>
                      <a:avLst/>
                      <a:gdLst>
                        <a:gd name="T0" fmla="*/ 8 w 8"/>
                        <a:gd name="T1" fmla="*/ 0 h 8"/>
                        <a:gd name="T2" fmla="*/ 0 w 8"/>
                        <a:gd name="T3" fmla="*/ 8 h 8"/>
                        <a:gd name="T4" fmla="*/ 8 w 8"/>
                        <a:gd name="T5" fmla="*/ 0 h 8"/>
                        <a:gd name="T6" fmla="*/ 8 w 8"/>
                        <a:gd name="T7" fmla="*/ 0 h 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8" h="8">
                          <a:moveTo>
                            <a:pt x="8" y="0"/>
                          </a:moveTo>
                          <a:lnTo>
                            <a:pt x="0" y="8"/>
                          </a:lnTo>
                          <a:lnTo>
                            <a:pt x="8" y="0"/>
                          </a:lnTo>
                          <a:lnTo>
                            <a:pt x="8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2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099" y="2040"/>
                      <a:ext cx="103" cy="171"/>
                    </a:xfrm>
                    <a:custGeom>
                      <a:avLst/>
                      <a:gdLst>
                        <a:gd name="T0" fmla="*/ 2 w 27"/>
                        <a:gd name="T1" fmla="*/ 0 h 45"/>
                        <a:gd name="T2" fmla="*/ 3 w 27"/>
                        <a:gd name="T3" fmla="*/ 14 h 45"/>
                        <a:gd name="T4" fmla="*/ 22 w 27"/>
                        <a:gd name="T5" fmla="*/ 45 h 45"/>
                        <a:gd name="T6" fmla="*/ 24 w 27"/>
                        <a:gd name="T7" fmla="*/ 43 h 45"/>
                        <a:gd name="T8" fmla="*/ 24 w 27"/>
                        <a:gd name="T9" fmla="*/ 43 h 45"/>
                        <a:gd name="T10" fmla="*/ 27 w 27"/>
                        <a:gd name="T11" fmla="*/ 40 h 45"/>
                        <a:gd name="T12" fmla="*/ 27 w 27"/>
                        <a:gd name="T13" fmla="*/ 40 h 45"/>
                        <a:gd name="T14" fmla="*/ 4 w 27"/>
                        <a:gd name="T15" fmla="*/ 2 h 45"/>
                        <a:gd name="T16" fmla="*/ 2 w 27"/>
                        <a:gd name="T17" fmla="*/ 0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27" h="45">
                          <a:moveTo>
                            <a:pt x="2" y="0"/>
                          </a:moveTo>
                          <a:cubicBezTo>
                            <a:pt x="0" y="4"/>
                            <a:pt x="0" y="10"/>
                            <a:pt x="3" y="14"/>
                          </a:cubicBezTo>
                          <a:cubicBezTo>
                            <a:pt x="22" y="45"/>
                            <a:pt x="22" y="45"/>
                            <a:pt x="22" y="45"/>
                          </a:cubicBezTo>
                          <a:cubicBezTo>
                            <a:pt x="24" y="43"/>
                            <a:pt x="24" y="43"/>
                            <a:pt x="24" y="43"/>
                          </a:cubicBezTo>
                          <a:cubicBezTo>
                            <a:pt x="24" y="43"/>
                            <a:pt x="24" y="43"/>
                            <a:pt x="24" y="43"/>
                          </a:cubicBezTo>
                          <a:cubicBezTo>
                            <a:pt x="27" y="40"/>
                            <a:pt x="27" y="40"/>
                            <a:pt x="27" y="40"/>
                          </a:cubicBezTo>
                          <a:cubicBezTo>
                            <a:pt x="27" y="40"/>
                            <a:pt x="27" y="40"/>
                            <a:pt x="27" y="40"/>
                          </a:cubicBezTo>
                          <a:cubicBezTo>
                            <a:pt x="4" y="2"/>
                            <a:pt x="4" y="2"/>
                            <a:pt x="4" y="2"/>
                          </a:cubicBezTo>
                          <a:cubicBezTo>
                            <a:pt x="3" y="2"/>
                            <a:pt x="3" y="1"/>
                            <a:pt x="2" y="0"/>
                          </a:cubicBezTo>
                        </a:path>
                      </a:pathLst>
                    </a:custGeom>
                    <a:solidFill>
                      <a:srgbClr val="4817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3" name="Freeform 150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91" y="2203"/>
                      <a:ext cx="80" cy="114"/>
                    </a:xfrm>
                    <a:custGeom>
                      <a:avLst/>
                      <a:gdLst>
                        <a:gd name="T0" fmla="*/ 20 w 21"/>
                        <a:gd name="T1" fmla="*/ 29 h 30"/>
                        <a:gd name="T2" fmla="*/ 21 w 21"/>
                        <a:gd name="T3" fmla="*/ 30 h 30"/>
                        <a:gd name="T4" fmla="*/ 20 w 21"/>
                        <a:gd name="T5" fmla="*/ 29 h 30"/>
                        <a:gd name="T6" fmla="*/ 0 w 21"/>
                        <a:gd name="T7" fmla="*/ 0 h 30"/>
                        <a:gd name="T8" fmla="*/ 0 w 21"/>
                        <a:gd name="T9" fmla="*/ 0 h 30"/>
                        <a:gd name="T10" fmla="*/ 19 w 21"/>
                        <a:gd name="T11" fmla="*/ 28 h 30"/>
                        <a:gd name="T12" fmla="*/ 0 w 21"/>
                        <a:gd name="T13" fmla="*/ 0 h 3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1" h="30">
                          <a:moveTo>
                            <a:pt x="20" y="29"/>
                          </a:moveTo>
                          <a:cubicBezTo>
                            <a:pt x="20" y="29"/>
                            <a:pt x="21" y="30"/>
                            <a:pt x="21" y="30"/>
                          </a:cubicBezTo>
                          <a:cubicBezTo>
                            <a:pt x="21" y="30"/>
                            <a:pt x="20" y="29"/>
                            <a:pt x="20" y="29"/>
                          </a:cubicBezTo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9" y="28"/>
                            <a:pt x="19" y="28"/>
                            <a:pt x="19" y="28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</a:path>
                      </a:pathLst>
                    </a:custGeom>
                    <a:solidFill>
                      <a:srgbClr val="511A5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4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2191" y="2192"/>
                      <a:ext cx="107" cy="136"/>
                    </a:xfrm>
                    <a:custGeom>
                      <a:avLst/>
                      <a:gdLst>
                        <a:gd name="T0" fmla="*/ 3 w 28"/>
                        <a:gd name="T1" fmla="*/ 0 h 36"/>
                        <a:gd name="T2" fmla="*/ 3 w 28"/>
                        <a:gd name="T3" fmla="*/ 0 h 36"/>
                        <a:gd name="T4" fmla="*/ 0 w 28"/>
                        <a:gd name="T5" fmla="*/ 3 h 36"/>
                        <a:gd name="T6" fmla="*/ 19 w 28"/>
                        <a:gd name="T7" fmla="*/ 31 h 36"/>
                        <a:gd name="T8" fmla="*/ 19 w 28"/>
                        <a:gd name="T9" fmla="*/ 31 h 36"/>
                        <a:gd name="T10" fmla="*/ 20 w 28"/>
                        <a:gd name="T11" fmla="*/ 32 h 36"/>
                        <a:gd name="T12" fmla="*/ 21 w 28"/>
                        <a:gd name="T13" fmla="*/ 33 h 36"/>
                        <a:gd name="T14" fmla="*/ 28 w 28"/>
                        <a:gd name="T15" fmla="*/ 36 h 36"/>
                        <a:gd name="T16" fmla="*/ 22 w 28"/>
                        <a:gd name="T17" fmla="*/ 28 h 36"/>
                        <a:gd name="T18" fmla="*/ 3 w 28"/>
                        <a:gd name="T19" fmla="*/ 0 h 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8" h="36">
                          <a:moveTo>
                            <a:pt x="3" y="0"/>
                          </a:moveTo>
                          <a:cubicBezTo>
                            <a:pt x="3" y="0"/>
                            <a:pt x="3" y="0"/>
                            <a:pt x="3" y="0"/>
                          </a:cubicBezTo>
                          <a:cubicBezTo>
                            <a:pt x="0" y="3"/>
                            <a:pt x="0" y="3"/>
                            <a:pt x="0" y="3"/>
                          </a:cubicBezTo>
                          <a:cubicBezTo>
                            <a:pt x="19" y="31"/>
                            <a:pt x="19" y="31"/>
                            <a:pt x="19" y="31"/>
                          </a:cubicBezTo>
                          <a:cubicBezTo>
                            <a:pt x="19" y="31"/>
                            <a:pt x="19" y="31"/>
                            <a:pt x="19" y="31"/>
                          </a:cubicBezTo>
                          <a:cubicBezTo>
                            <a:pt x="19" y="31"/>
                            <a:pt x="19" y="31"/>
                            <a:pt x="20" y="32"/>
                          </a:cubicBezTo>
                          <a:cubicBezTo>
                            <a:pt x="20" y="32"/>
                            <a:pt x="21" y="33"/>
                            <a:pt x="21" y="33"/>
                          </a:cubicBezTo>
                          <a:cubicBezTo>
                            <a:pt x="24" y="35"/>
                            <a:pt x="27" y="36"/>
                            <a:pt x="28" y="36"/>
                          </a:cubicBezTo>
                          <a:cubicBezTo>
                            <a:pt x="28" y="36"/>
                            <a:pt x="23" y="30"/>
                            <a:pt x="22" y="28"/>
                          </a:cubicBezTo>
                          <a:cubicBezTo>
                            <a:pt x="3" y="0"/>
                            <a:pt x="3" y="0"/>
                            <a:pt x="3" y="0"/>
                          </a:cubicBezTo>
                        </a:path>
                      </a:pathLst>
                    </a:custGeom>
                    <a:solidFill>
                      <a:srgbClr val="A7815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5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1" y="2203"/>
                      <a:ext cx="1" cy="1"/>
                    </a:xfrm>
                    <a:prstGeom prst="rect">
                      <a:avLst/>
                    </a:prstGeom>
                    <a:solidFill>
                      <a:srgbClr val="41154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6" name="Rectangle 1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1" y="2203"/>
                      <a:ext cx="1" cy="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7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2191" y="2192"/>
                      <a:ext cx="11" cy="11"/>
                    </a:xfrm>
                    <a:custGeom>
                      <a:avLst/>
                      <a:gdLst>
                        <a:gd name="T0" fmla="*/ 11 w 11"/>
                        <a:gd name="T1" fmla="*/ 0 h 11"/>
                        <a:gd name="T2" fmla="*/ 11 w 11"/>
                        <a:gd name="T3" fmla="*/ 0 h 11"/>
                        <a:gd name="T4" fmla="*/ 0 w 11"/>
                        <a:gd name="T5" fmla="*/ 11 h 11"/>
                        <a:gd name="T6" fmla="*/ 0 w 11"/>
                        <a:gd name="T7" fmla="*/ 11 h 11"/>
                        <a:gd name="T8" fmla="*/ 11 w 11"/>
                        <a:gd name="T9" fmla="*/ 0 h 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" h="11">
                          <a:moveTo>
                            <a:pt x="11" y="0"/>
                          </a:moveTo>
                          <a:lnTo>
                            <a:pt x="11" y="0"/>
                          </a:lnTo>
                          <a:lnTo>
                            <a:pt x="0" y="11"/>
                          </a:lnTo>
                          <a:lnTo>
                            <a:pt x="0" y="11"/>
                          </a:lnTo>
                          <a:lnTo>
                            <a:pt x="11" y="0"/>
                          </a:lnTo>
                          <a:close/>
                        </a:path>
                      </a:pathLst>
                    </a:custGeom>
                    <a:solidFill>
                      <a:srgbClr val="8567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8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2191" y="2192"/>
                      <a:ext cx="11" cy="11"/>
                    </a:xfrm>
                    <a:custGeom>
                      <a:avLst/>
                      <a:gdLst>
                        <a:gd name="T0" fmla="*/ 11 w 11"/>
                        <a:gd name="T1" fmla="*/ 0 h 11"/>
                        <a:gd name="T2" fmla="*/ 11 w 11"/>
                        <a:gd name="T3" fmla="*/ 0 h 11"/>
                        <a:gd name="T4" fmla="*/ 0 w 11"/>
                        <a:gd name="T5" fmla="*/ 11 h 11"/>
                        <a:gd name="T6" fmla="*/ 0 w 11"/>
                        <a:gd name="T7" fmla="*/ 11 h 11"/>
                        <a:gd name="T8" fmla="*/ 11 w 11"/>
                        <a:gd name="T9" fmla="*/ 0 h 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" h="11">
                          <a:moveTo>
                            <a:pt x="11" y="0"/>
                          </a:moveTo>
                          <a:lnTo>
                            <a:pt x="11" y="0"/>
                          </a:lnTo>
                          <a:lnTo>
                            <a:pt x="0" y="11"/>
                          </a:lnTo>
                          <a:lnTo>
                            <a:pt x="0" y="11"/>
                          </a:lnTo>
                          <a:lnTo>
                            <a:pt x="11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9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2191" y="2192"/>
                      <a:ext cx="11" cy="11"/>
                    </a:xfrm>
                    <a:custGeom>
                      <a:avLst/>
                      <a:gdLst>
                        <a:gd name="T0" fmla="*/ 11 w 11"/>
                        <a:gd name="T1" fmla="*/ 0 h 11"/>
                        <a:gd name="T2" fmla="*/ 0 w 11"/>
                        <a:gd name="T3" fmla="*/ 11 h 11"/>
                        <a:gd name="T4" fmla="*/ 0 w 11"/>
                        <a:gd name="T5" fmla="*/ 11 h 11"/>
                        <a:gd name="T6" fmla="*/ 0 w 11"/>
                        <a:gd name="T7" fmla="*/ 11 h 11"/>
                        <a:gd name="T8" fmla="*/ 11 w 11"/>
                        <a:gd name="T9" fmla="*/ 0 h 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" h="11">
                          <a:moveTo>
                            <a:pt x="11" y="0"/>
                          </a:moveTo>
                          <a:lnTo>
                            <a:pt x="0" y="11"/>
                          </a:lnTo>
                          <a:lnTo>
                            <a:pt x="0" y="11"/>
                          </a:lnTo>
                          <a:lnTo>
                            <a:pt x="0" y="11"/>
                          </a:lnTo>
                          <a:lnTo>
                            <a:pt x="11" y="0"/>
                          </a:lnTo>
                          <a:close/>
                        </a:path>
                      </a:pathLst>
                    </a:custGeom>
                    <a:solidFill>
                      <a:srgbClr val="41154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0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191" y="2192"/>
                      <a:ext cx="11" cy="11"/>
                    </a:xfrm>
                    <a:custGeom>
                      <a:avLst/>
                      <a:gdLst>
                        <a:gd name="T0" fmla="*/ 11 w 11"/>
                        <a:gd name="T1" fmla="*/ 0 h 11"/>
                        <a:gd name="T2" fmla="*/ 0 w 11"/>
                        <a:gd name="T3" fmla="*/ 11 h 11"/>
                        <a:gd name="T4" fmla="*/ 0 w 11"/>
                        <a:gd name="T5" fmla="*/ 11 h 11"/>
                        <a:gd name="T6" fmla="*/ 0 w 11"/>
                        <a:gd name="T7" fmla="*/ 11 h 11"/>
                        <a:gd name="T8" fmla="*/ 11 w 11"/>
                        <a:gd name="T9" fmla="*/ 0 h 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" h="11">
                          <a:moveTo>
                            <a:pt x="11" y="0"/>
                          </a:moveTo>
                          <a:lnTo>
                            <a:pt x="0" y="11"/>
                          </a:lnTo>
                          <a:lnTo>
                            <a:pt x="0" y="11"/>
                          </a:lnTo>
                          <a:lnTo>
                            <a:pt x="0" y="11"/>
                          </a:lnTo>
                          <a:lnTo>
                            <a:pt x="11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263" y="1900"/>
                      <a:ext cx="35" cy="57"/>
                    </a:xfrm>
                    <a:custGeom>
                      <a:avLst/>
                      <a:gdLst>
                        <a:gd name="T0" fmla="*/ 2 w 9"/>
                        <a:gd name="T1" fmla="*/ 1 h 15"/>
                        <a:gd name="T2" fmla="*/ 0 w 9"/>
                        <a:gd name="T3" fmla="*/ 0 h 15"/>
                        <a:gd name="T4" fmla="*/ 8 w 9"/>
                        <a:gd name="T5" fmla="*/ 15 h 15"/>
                        <a:gd name="T6" fmla="*/ 9 w 9"/>
                        <a:gd name="T7" fmla="*/ 14 h 15"/>
                        <a:gd name="T8" fmla="*/ 2 w 9"/>
                        <a:gd name="T9" fmla="*/ 1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9" h="15">
                          <a:moveTo>
                            <a:pt x="2" y="1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2" y="11"/>
                            <a:pt x="8" y="15"/>
                          </a:cubicBezTo>
                          <a:cubicBezTo>
                            <a:pt x="9" y="14"/>
                            <a:pt x="9" y="14"/>
                            <a:pt x="9" y="14"/>
                          </a:cubicBezTo>
                          <a:cubicBezTo>
                            <a:pt x="4" y="9"/>
                            <a:pt x="2" y="2"/>
                            <a:pt x="2" y="1"/>
                          </a:cubicBezTo>
                        </a:path>
                      </a:pathLst>
                    </a:custGeom>
                    <a:solidFill>
                      <a:srgbClr val="E0098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2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271" y="1904"/>
                      <a:ext cx="38" cy="49"/>
                    </a:xfrm>
                    <a:custGeom>
                      <a:avLst/>
                      <a:gdLst>
                        <a:gd name="T0" fmla="*/ 7 w 10"/>
                        <a:gd name="T1" fmla="*/ 13 h 13"/>
                        <a:gd name="T2" fmla="*/ 10 w 10"/>
                        <a:gd name="T3" fmla="*/ 6 h 13"/>
                        <a:gd name="T4" fmla="*/ 0 w 10"/>
                        <a:gd name="T5" fmla="*/ 0 h 13"/>
                        <a:gd name="T6" fmla="*/ 7 w 10"/>
                        <a:gd name="T7" fmla="*/ 13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10" h="13">
                          <a:moveTo>
                            <a:pt x="7" y="13"/>
                          </a:moveTo>
                          <a:cubicBezTo>
                            <a:pt x="10" y="6"/>
                            <a:pt x="10" y="6"/>
                            <a:pt x="10" y="6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"/>
                            <a:pt x="2" y="8"/>
                            <a:pt x="7" y="13"/>
                          </a:cubicBezTo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3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271" y="1904"/>
                      <a:ext cx="42" cy="23"/>
                    </a:xfrm>
                    <a:custGeom>
                      <a:avLst/>
                      <a:gdLst>
                        <a:gd name="T0" fmla="*/ 0 w 42"/>
                        <a:gd name="T1" fmla="*/ 0 h 23"/>
                        <a:gd name="T2" fmla="*/ 38 w 42"/>
                        <a:gd name="T3" fmla="*/ 23 h 23"/>
                        <a:gd name="T4" fmla="*/ 42 w 42"/>
                        <a:gd name="T5" fmla="*/ 23 h 23"/>
                        <a:gd name="T6" fmla="*/ 0 w 42"/>
                        <a:gd name="T7" fmla="*/ 0 h 23"/>
                        <a:gd name="T8" fmla="*/ 0 w 42"/>
                        <a:gd name="T9" fmla="*/ 0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2" h="23">
                          <a:moveTo>
                            <a:pt x="0" y="0"/>
                          </a:moveTo>
                          <a:lnTo>
                            <a:pt x="38" y="23"/>
                          </a:lnTo>
                          <a:lnTo>
                            <a:pt x="42" y="23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BD8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4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271" y="1904"/>
                      <a:ext cx="42" cy="23"/>
                    </a:xfrm>
                    <a:custGeom>
                      <a:avLst/>
                      <a:gdLst>
                        <a:gd name="T0" fmla="*/ 0 w 42"/>
                        <a:gd name="T1" fmla="*/ 0 h 23"/>
                        <a:gd name="T2" fmla="*/ 38 w 42"/>
                        <a:gd name="T3" fmla="*/ 23 h 23"/>
                        <a:gd name="T4" fmla="*/ 42 w 42"/>
                        <a:gd name="T5" fmla="*/ 23 h 23"/>
                        <a:gd name="T6" fmla="*/ 0 w 42"/>
                        <a:gd name="T7" fmla="*/ 0 h 23"/>
                        <a:gd name="T8" fmla="*/ 0 w 42"/>
                        <a:gd name="T9" fmla="*/ 0 h 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2" h="23">
                          <a:moveTo>
                            <a:pt x="0" y="0"/>
                          </a:moveTo>
                          <a:lnTo>
                            <a:pt x="38" y="23"/>
                          </a:lnTo>
                          <a:lnTo>
                            <a:pt x="42" y="23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298" y="1836"/>
                      <a:ext cx="23" cy="23"/>
                    </a:xfrm>
                    <a:custGeom>
                      <a:avLst/>
                      <a:gdLst>
                        <a:gd name="T0" fmla="*/ 3 w 6"/>
                        <a:gd name="T1" fmla="*/ 0 h 6"/>
                        <a:gd name="T2" fmla="*/ 2 w 6"/>
                        <a:gd name="T3" fmla="*/ 0 h 6"/>
                        <a:gd name="T4" fmla="*/ 2 w 6"/>
                        <a:gd name="T5" fmla="*/ 1 h 6"/>
                        <a:gd name="T6" fmla="*/ 0 w 6"/>
                        <a:gd name="T7" fmla="*/ 4 h 6"/>
                        <a:gd name="T8" fmla="*/ 2 w 6"/>
                        <a:gd name="T9" fmla="*/ 6 h 6"/>
                        <a:gd name="T10" fmla="*/ 5 w 6"/>
                        <a:gd name="T11" fmla="*/ 3 h 6"/>
                        <a:gd name="T12" fmla="*/ 3 w 6"/>
                        <a:gd name="T13" fmla="*/ 0 h 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3" y="0"/>
                          </a:moveTo>
                          <a:cubicBezTo>
                            <a:pt x="2" y="0"/>
                            <a:pt x="2" y="0"/>
                            <a:pt x="2" y="0"/>
                          </a:cubicBezTo>
                          <a:cubicBezTo>
                            <a:pt x="2" y="0"/>
                            <a:pt x="2" y="1"/>
                            <a:pt x="2" y="1"/>
                          </a:cubicBezTo>
                          <a:cubicBezTo>
                            <a:pt x="2" y="3"/>
                            <a:pt x="1" y="4"/>
                            <a:pt x="0" y="4"/>
                          </a:cubicBezTo>
                          <a:cubicBezTo>
                            <a:pt x="0" y="5"/>
                            <a:pt x="1" y="6"/>
                            <a:pt x="2" y="6"/>
                          </a:cubicBezTo>
                          <a:cubicBezTo>
                            <a:pt x="3" y="6"/>
                            <a:pt x="5" y="5"/>
                            <a:pt x="5" y="3"/>
                          </a:cubicBezTo>
                          <a:cubicBezTo>
                            <a:pt x="6" y="2"/>
                            <a:pt x="5" y="0"/>
                            <a:pt x="3" y="0"/>
                          </a:cubicBezTo>
                        </a:path>
                      </a:pathLst>
                    </a:custGeom>
                    <a:solidFill>
                      <a:srgbClr val="1A1F4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294" y="1836"/>
                      <a:ext cx="11" cy="15"/>
                    </a:xfrm>
                    <a:custGeom>
                      <a:avLst/>
                      <a:gdLst>
                        <a:gd name="T0" fmla="*/ 3 w 3"/>
                        <a:gd name="T1" fmla="*/ 1 h 4"/>
                        <a:gd name="T2" fmla="*/ 3 w 3"/>
                        <a:gd name="T3" fmla="*/ 0 h 4"/>
                        <a:gd name="T4" fmla="*/ 0 w 3"/>
                        <a:gd name="T5" fmla="*/ 2 h 4"/>
                        <a:gd name="T6" fmla="*/ 0 w 3"/>
                        <a:gd name="T7" fmla="*/ 4 h 4"/>
                        <a:gd name="T8" fmla="*/ 3 w 3"/>
                        <a:gd name="T9" fmla="*/ 1 h 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" h="4">
                          <a:moveTo>
                            <a:pt x="3" y="1"/>
                          </a:moveTo>
                          <a:cubicBezTo>
                            <a:pt x="3" y="1"/>
                            <a:pt x="3" y="0"/>
                            <a:pt x="3" y="0"/>
                          </a:cubicBezTo>
                          <a:cubicBezTo>
                            <a:pt x="2" y="0"/>
                            <a:pt x="1" y="1"/>
                            <a:pt x="0" y="2"/>
                          </a:cubicBezTo>
                          <a:cubicBezTo>
                            <a:pt x="0" y="3"/>
                            <a:pt x="0" y="3"/>
                            <a:pt x="0" y="4"/>
                          </a:cubicBezTo>
                          <a:cubicBezTo>
                            <a:pt x="2" y="4"/>
                            <a:pt x="3" y="3"/>
                            <a:pt x="3" y="1"/>
                          </a:cubicBezTo>
                        </a:path>
                      </a:pathLst>
                    </a:custGeom>
                    <a:solidFill>
                      <a:srgbClr val="221F1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" name="Rectangl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2" y="1904"/>
                      <a:ext cx="1" cy="1"/>
                    </a:xfrm>
                    <a:prstGeom prst="rect">
                      <a:avLst/>
                    </a:prstGeom>
                    <a:solidFill>
                      <a:srgbClr val="5F308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8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122" y="1904"/>
                      <a:ext cx="0" cy="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9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259" y="1779"/>
                      <a:ext cx="4" cy="4"/>
                    </a:xfrm>
                    <a:custGeom>
                      <a:avLst/>
                      <a:gdLst>
                        <a:gd name="T0" fmla="*/ 0 w 1"/>
                        <a:gd name="T1" fmla="*/ 1 h 1"/>
                        <a:gd name="T2" fmla="*/ 1 w 1"/>
                        <a:gd name="T3" fmla="*/ 0 h 1"/>
                        <a:gd name="T4" fmla="*/ 0 w 1"/>
                        <a:gd name="T5" fmla="*/ 1 h 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" h="1">
                          <a:moveTo>
                            <a:pt x="0" y="1"/>
                          </a:move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1" y="0"/>
                            <a:pt x="1" y="0"/>
                            <a:pt x="0" y="1"/>
                          </a:cubicBezTo>
                        </a:path>
                      </a:pathLst>
                    </a:custGeom>
                    <a:solidFill>
                      <a:srgbClr val="F7CBA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0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252" y="1806"/>
                      <a:ext cx="0" cy="7"/>
                    </a:xfrm>
                    <a:custGeom>
                      <a:avLst/>
                      <a:gdLst>
                        <a:gd name="T0" fmla="*/ 0 h 2"/>
                        <a:gd name="T1" fmla="*/ 2 h 2"/>
                        <a:gd name="T2" fmla="*/ 2 h 2"/>
                        <a:gd name="T3" fmla="*/ 0 h 2"/>
                      </a:gdLst>
                      <a:ahLst/>
                      <a:cxnLst>
                        <a:cxn ang="0">
                          <a:pos x="0" y="T0"/>
                        </a:cxn>
                        <a:cxn ang="0">
                          <a:pos x="0" y="T1"/>
                        </a:cxn>
                        <a:cxn ang="0">
                          <a:pos x="0" y="T2"/>
                        </a:cxn>
                        <a:cxn ang="0">
                          <a:pos x="0" y="T3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0"/>
                          </a:moveTo>
                          <a:cubicBezTo>
                            <a:pt x="0" y="1"/>
                            <a:pt x="0" y="1"/>
                            <a:pt x="0" y="2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0" y="1"/>
                            <a:pt x="0" y="1"/>
                            <a:pt x="0" y="0"/>
                          </a:cubicBezTo>
                        </a:path>
                      </a:pathLst>
                    </a:custGeom>
                    <a:solidFill>
                      <a:srgbClr val="E6E6E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1" name="Freeform 169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252" y="1749"/>
                      <a:ext cx="38" cy="64"/>
                    </a:xfrm>
                    <a:custGeom>
                      <a:avLst/>
                      <a:gdLst>
                        <a:gd name="T0" fmla="*/ 3 w 10"/>
                        <a:gd name="T1" fmla="*/ 8 h 17"/>
                        <a:gd name="T2" fmla="*/ 3 w 10"/>
                        <a:gd name="T3" fmla="*/ 8 h 17"/>
                        <a:gd name="T4" fmla="*/ 3 w 10"/>
                        <a:gd name="T5" fmla="*/ 8 h 17"/>
                        <a:gd name="T6" fmla="*/ 3 w 10"/>
                        <a:gd name="T7" fmla="*/ 8 h 17"/>
                        <a:gd name="T8" fmla="*/ 2 w 10"/>
                        <a:gd name="T9" fmla="*/ 9 h 17"/>
                        <a:gd name="T10" fmla="*/ 3 w 10"/>
                        <a:gd name="T11" fmla="*/ 8 h 17"/>
                        <a:gd name="T12" fmla="*/ 3 w 10"/>
                        <a:gd name="T13" fmla="*/ 8 h 17"/>
                        <a:gd name="T14" fmla="*/ 6 w 10"/>
                        <a:gd name="T15" fmla="*/ 0 h 17"/>
                        <a:gd name="T16" fmla="*/ 5 w 10"/>
                        <a:gd name="T17" fmla="*/ 3 h 17"/>
                        <a:gd name="T18" fmla="*/ 2 w 10"/>
                        <a:gd name="T19" fmla="*/ 9 h 17"/>
                        <a:gd name="T20" fmla="*/ 2 w 10"/>
                        <a:gd name="T21" fmla="*/ 9 h 17"/>
                        <a:gd name="T22" fmla="*/ 0 w 10"/>
                        <a:gd name="T23" fmla="*/ 15 h 17"/>
                        <a:gd name="T24" fmla="*/ 0 w 10"/>
                        <a:gd name="T25" fmla="*/ 17 h 17"/>
                        <a:gd name="T26" fmla="*/ 10 w 10"/>
                        <a:gd name="T27" fmla="*/ 9 h 17"/>
                        <a:gd name="T28" fmla="*/ 10 w 10"/>
                        <a:gd name="T29" fmla="*/ 9 h 17"/>
                        <a:gd name="T30" fmla="*/ 7 w 10"/>
                        <a:gd name="T31" fmla="*/ 3 h 17"/>
                        <a:gd name="T32" fmla="*/ 6 w 10"/>
                        <a:gd name="T33" fmla="*/ 0 h 17"/>
                        <a:gd name="T34" fmla="*/ 6 w 10"/>
                        <a:gd name="T35" fmla="*/ 0 h 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0" h="17">
                          <a:moveTo>
                            <a:pt x="3" y="8"/>
                          </a:moveTo>
                          <a:cubicBezTo>
                            <a:pt x="3" y="8"/>
                            <a:pt x="3" y="8"/>
                            <a:pt x="3" y="8"/>
                          </a:cubicBezTo>
                          <a:cubicBezTo>
                            <a:pt x="3" y="8"/>
                            <a:pt x="3" y="8"/>
                            <a:pt x="3" y="8"/>
                          </a:cubicBezTo>
                          <a:cubicBezTo>
                            <a:pt x="3" y="8"/>
                            <a:pt x="3" y="8"/>
                            <a:pt x="3" y="8"/>
                          </a:cubicBezTo>
                          <a:cubicBezTo>
                            <a:pt x="3" y="8"/>
                            <a:pt x="3" y="8"/>
                            <a:pt x="2" y="9"/>
                          </a:cubicBezTo>
                          <a:cubicBezTo>
                            <a:pt x="3" y="8"/>
                            <a:pt x="3" y="8"/>
                            <a:pt x="3" y="8"/>
                          </a:cubicBezTo>
                          <a:cubicBezTo>
                            <a:pt x="3" y="8"/>
                            <a:pt x="3" y="8"/>
                            <a:pt x="3" y="8"/>
                          </a:cubicBezTo>
                          <a:moveTo>
                            <a:pt x="6" y="0"/>
                          </a:moveTo>
                          <a:cubicBezTo>
                            <a:pt x="5" y="3"/>
                            <a:pt x="5" y="3"/>
                            <a:pt x="5" y="3"/>
                          </a:cubicBezTo>
                          <a:cubicBezTo>
                            <a:pt x="2" y="9"/>
                            <a:pt x="2" y="9"/>
                            <a:pt x="2" y="9"/>
                          </a:cubicBezTo>
                          <a:cubicBezTo>
                            <a:pt x="2" y="9"/>
                            <a:pt x="2" y="9"/>
                            <a:pt x="2" y="9"/>
                          </a:cubicBezTo>
                          <a:cubicBezTo>
                            <a:pt x="2" y="10"/>
                            <a:pt x="1" y="13"/>
                            <a:pt x="0" y="15"/>
                          </a:cubicBezTo>
                          <a:cubicBezTo>
                            <a:pt x="0" y="16"/>
                            <a:pt x="0" y="16"/>
                            <a:pt x="0" y="17"/>
                          </a:cubicBezTo>
                          <a:cubicBezTo>
                            <a:pt x="2" y="14"/>
                            <a:pt x="5" y="11"/>
                            <a:pt x="10" y="9"/>
                          </a:cubicBezTo>
                          <a:cubicBezTo>
                            <a:pt x="10" y="9"/>
                            <a:pt x="10" y="9"/>
                            <a:pt x="10" y="9"/>
                          </a:cubicBezTo>
                          <a:cubicBezTo>
                            <a:pt x="8" y="7"/>
                            <a:pt x="7" y="5"/>
                            <a:pt x="7" y="3"/>
                          </a:cubicBezTo>
                          <a:cubicBezTo>
                            <a:pt x="6" y="2"/>
                            <a:pt x="6" y="0"/>
                            <a:pt x="6" y="0"/>
                          </a:cubicBezTo>
                          <a:cubicBezTo>
                            <a:pt x="6" y="0"/>
                            <a:pt x="6" y="0"/>
                            <a:pt x="6" y="0"/>
                          </a:cubicBezTo>
                        </a:path>
                      </a:pathLst>
                    </a:custGeom>
                    <a:solidFill>
                      <a:srgbClr val="A7815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" name="Freeform 170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259" y="1760"/>
                      <a:ext cx="31" cy="23"/>
                    </a:xfrm>
                    <a:custGeom>
                      <a:avLst/>
                      <a:gdLst>
                        <a:gd name="T0" fmla="*/ 5 w 8"/>
                        <a:gd name="T1" fmla="*/ 0 h 6"/>
                        <a:gd name="T2" fmla="*/ 8 w 8"/>
                        <a:gd name="T3" fmla="*/ 6 h 6"/>
                        <a:gd name="T4" fmla="*/ 8 w 8"/>
                        <a:gd name="T5" fmla="*/ 6 h 6"/>
                        <a:gd name="T6" fmla="*/ 8 w 8"/>
                        <a:gd name="T7" fmla="*/ 6 h 6"/>
                        <a:gd name="T8" fmla="*/ 5 w 8"/>
                        <a:gd name="T9" fmla="*/ 0 h 6"/>
                        <a:gd name="T10" fmla="*/ 3 w 8"/>
                        <a:gd name="T11" fmla="*/ 0 h 6"/>
                        <a:gd name="T12" fmla="*/ 1 w 8"/>
                        <a:gd name="T13" fmla="*/ 5 h 6"/>
                        <a:gd name="T14" fmla="*/ 0 w 8"/>
                        <a:gd name="T15" fmla="*/ 6 h 6"/>
                        <a:gd name="T16" fmla="*/ 3 w 8"/>
                        <a:gd name="T17" fmla="*/ 0 h 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5" y="0"/>
                          </a:moveTo>
                          <a:cubicBezTo>
                            <a:pt x="5" y="2"/>
                            <a:pt x="6" y="4"/>
                            <a:pt x="8" y="6"/>
                          </a:cubicBezTo>
                          <a:cubicBezTo>
                            <a:pt x="8" y="6"/>
                            <a:pt x="8" y="6"/>
                            <a:pt x="8" y="6"/>
                          </a:cubicBezTo>
                          <a:cubicBezTo>
                            <a:pt x="8" y="6"/>
                            <a:pt x="8" y="6"/>
                            <a:pt x="8" y="6"/>
                          </a:cubicBezTo>
                          <a:cubicBezTo>
                            <a:pt x="7" y="4"/>
                            <a:pt x="5" y="2"/>
                            <a:pt x="5" y="0"/>
                          </a:cubicBezTo>
                          <a:moveTo>
                            <a:pt x="3" y="0"/>
                          </a:moveTo>
                          <a:cubicBezTo>
                            <a:pt x="1" y="5"/>
                            <a:pt x="1" y="5"/>
                            <a:pt x="1" y="5"/>
                          </a:cubicBez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3" y="0"/>
                            <a:pt x="3" y="0"/>
                            <a:pt x="3" y="0"/>
                          </a:cubicBezTo>
                        </a:path>
                      </a:pathLst>
                    </a:custGeom>
                    <a:solidFill>
                      <a:srgbClr val="15204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3" name="Freeform 171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259" y="1779"/>
                      <a:ext cx="4" cy="4"/>
                    </a:xfrm>
                    <a:custGeom>
                      <a:avLst/>
                      <a:gdLst>
                        <a:gd name="T0" fmla="*/ 1 w 1"/>
                        <a:gd name="T1" fmla="*/ 0 h 1"/>
                        <a:gd name="T2" fmla="*/ 0 w 1"/>
                        <a:gd name="T3" fmla="*/ 1 h 1"/>
                        <a:gd name="T4" fmla="*/ 1 w 1"/>
                        <a:gd name="T5" fmla="*/ 0 h 1"/>
                        <a:gd name="T6" fmla="*/ 1 w 1"/>
                        <a:gd name="T7" fmla="*/ 0 h 1"/>
                        <a:gd name="T8" fmla="*/ 1 w 1"/>
                        <a:gd name="T9" fmla="*/ 0 h 1"/>
                        <a:gd name="T10" fmla="*/ 1 w 1"/>
                        <a:gd name="T11" fmla="*/ 0 h 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" h="1">
                          <a:moveTo>
                            <a:pt x="1" y="0"/>
                          </a:moveTo>
                          <a:cubicBezTo>
                            <a:pt x="0" y="1"/>
                            <a:pt x="0" y="1"/>
                            <a:pt x="0" y="1"/>
                          </a:cubicBezTo>
                          <a:cubicBezTo>
                            <a:pt x="1" y="0"/>
                            <a:pt x="1" y="0"/>
                            <a:pt x="1" y="0"/>
                          </a:cubicBezTo>
                          <a:moveTo>
                            <a:pt x="1" y="0"/>
                          </a:move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1" y="0"/>
                            <a:pt x="1" y="0"/>
                            <a:pt x="1" y="0"/>
                          </a:cubicBezTo>
                        </a:path>
                      </a:pathLst>
                    </a:custGeom>
                    <a:solidFill>
                      <a:srgbClr val="DFB7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4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175" y="1791"/>
                      <a:ext cx="35" cy="56"/>
                    </a:xfrm>
                    <a:custGeom>
                      <a:avLst/>
                      <a:gdLst>
                        <a:gd name="T0" fmla="*/ 5 w 9"/>
                        <a:gd name="T1" fmla="*/ 0 h 15"/>
                        <a:gd name="T2" fmla="*/ 5 w 9"/>
                        <a:gd name="T3" fmla="*/ 0 h 15"/>
                        <a:gd name="T4" fmla="*/ 4 w 9"/>
                        <a:gd name="T5" fmla="*/ 1 h 15"/>
                        <a:gd name="T6" fmla="*/ 4 w 9"/>
                        <a:gd name="T7" fmla="*/ 1 h 15"/>
                        <a:gd name="T8" fmla="*/ 4 w 9"/>
                        <a:gd name="T9" fmla="*/ 1 h 15"/>
                        <a:gd name="T10" fmla="*/ 4 w 9"/>
                        <a:gd name="T11" fmla="*/ 1 h 15"/>
                        <a:gd name="T12" fmla="*/ 1 w 9"/>
                        <a:gd name="T13" fmla="*/ 10 h 15"/>
                        <a:gd name="T14" fmla="*/ 0 w 9"/>
                        <a:gd name="T15" fmla="*/ 11 h 15"/>
                        <a:gd name="T16" fmla="*/ 0 w 9"/>
                        <a:gd name="T17" fmla="*/ 15 h 15"/>
                        <a:gd name="T18" fmla="*/ 0 w 9"/>
                        <a:gd name="T19" fmla="*/ 15 h 15"/>
                        <a:gd name="T20" fmla="*/ 9 w 9"/>
                        <a:gd name="T21" fmla="*/ 2 h 15"/>
                        <a:gd name="T22" fmla="*/ 9 w 9"/>
                        <a:gd name="T23" fmla="*/ 2 h 15"/>
                        <a:gd name="T24" fmla="*/ 9 w 9"/>
                        <a:gd name="T25" fmla="*/ 2 h 15"/>
                        <a:gd name="T26" fmla="*/ 8 w 9"/>
                        <a:gd name="T27" fmla="*/ 2 h 15"/>
                        <a:gd name="T28" fmla="*/ 6 w 9"/>
                        <a:gd name="T29" fmla="*/ 0 h 15"/>
                        <a:gd name="T30" fmla="*/ 5 w 9"/>
                        <a:gd name="T31" fmla="*/ 0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9" h="15">
                          <a:moveTo>
                            <a:pt x="5" y="0"/>
                          </a:moveTo>
                          <a:cubicBezTo>
                            <a:pt x="5" y="0"/>
                            <a:pt x="5" y="0"/>
                            <a:pt x="5" y="0"/>
                          </a:cubicBezTo>
                          <a:cubicBezTo>
                            <a:pt x="5" y="0"/>
                            <a:pt x="4" y="0"/>
                            <a:pt x="4" y="1"/>
                          </a:cubicBezTo>
                          <a:cubicBezTo>
                            <a:pt x="4" y="1"/>
                            <a:pt x="4" y="1"/>
                            <a:pt x="4" y="1"/>
                          </a:cubicBezTo>
                          <a:cubicBezTo>
                            <a:pt x="4" y="1"/>
                            <a:pt x="4" y="1"/>
                            <a:pt x="4" y="1"/>
                          </a:cubicBezTo>
                          <a:cubicBezTo>
                            <a:pt x="4" y="1"/>
                            <a:pt x="4" y="1"/>
                            <a:pt x="4" y="1"/>
                          </a:cubicBezTo>
                          <a:cubicBezTo>
                            <a:pt x="2" y="3"/>
                            <a:pt x="1" y="6"/>
                            <a:pt x="1" y="10"/>
                          </a:cubicBezTo>
                          <a:cubicBezTo>
                            <a:pt x="0" y="10"/>
                            <a:pt x="0" y="11"/>
                            <a:pt x="0" y="11"/>
                          </a:cubicBezTo>
                          <a:cubicBezTo>
                            <a:pt x="0" y="13"/>
                            <a:pt x="0" y="14"/>
                            <a:pt x="0" y="15"/>
                          </a:cubicBezTo>
                          <a:cubicBezTo>
                            <a:pt x="0" y="15"/>
                            <a:pt x="0" y="15"/>
                            <a:pt x="0" y="15"/>
                          </a:cubicBezTo>
                          <a:cubicBezTo>
                            <a:pt x="1" y="12"/>
                            <a:pt x="4" y="3"/>
                            <a:pt x="9" y="2"/>
                          </a:cubicBezTo>
                          <a:cubicBezTo>
                            <a:pt x="9" y="2"/>
                            <a:pt x="9" y="2"/>
                            <a:pt x="9" y="2"/>
                          </a:cubicBezTo>
                          <a:cubicBezTo>
                            <a:pt x="9" y="2"/>
                            <a:pt x="9" y="2"/>
                            <a:pt x="9" y="2"/>
                          </a:cubicBezTo>
                          <a:cubicBezTo>
                            <a:pt x="8" y="2"/>
                            <a:pt x="8" y="2"/>
                            <a:pt x="8" y="2"/>
                          </a:cubicBezTo>
                          <a:cubicBezTo>
                            <a:pt x="7" y="1"/>
                            <a:pt x="7" y="0"/>
                            <a:pt x="6" y="0"/>
                          </a:cubicBezTo>
                          <a:cubicBezTo>
                            <a:pt x="6" y="0"/>
                            <a:pt x="6" y="0"/>
                            <a:pt x="5" y="0"/>
                          </a:cubicBezTo>
                        </a:path>
                      </a:pathLst>
                    </a:custGeom>
                    <a:solidFill>
                      <a:srgbClr val="A7815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5" name="Freeform 173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75" y="1791"/>
                      <a:ext cx="35" cy="56"/>
                    </a:xfrm>
                    <a:custGeom>
                      <a:avLst/>
                      <a:gdLst>
                        <a:gd name="T0" fmla="*/ 0 w 9"/>
                        <a:gd name="T1" fmla="*/ 11 h 15"/>
                        <a:gd name="T2" fmla="*/ 0 w 9"/>
                        <a:gd name="T3" fmla="*/ 15 h 15"/>
                        <a:gd name="T4" fmla="*/ 0 w 9"/>
                        <a:gd name="T5" fmla="*/ 11 h 15"/>
                        <a:gd name="T6" fmla="*/ 9 w 9"/>
                        <a:gd name="T7" fmla="*/ 2 h 15"/>
                        <a:gd name="T8" fmla="*/ 9 w 9"/>
                        <a:gd name="T9" fmla="*/ 2 h 15"/>
                        <a:gd name="T10" fmla="*/ 9 w 9"/>
                        <a:gd name="T11" fmla="*/ 2 h 15"/>
                        <a:gd name="T12" fmla="*/ 9 w 9"/>
                        <a:gd name="T13" fmla="*/ 2 h 15"/>
                        <a:gd name="T14" fmla="*/ 8 w 9"/>
                        <a:gd name="T15" fmla="*/ 2 h 15"/>
                        <a:gd name="T16" fmla="*/ 9 w 9"/>
                        <a:gd name="T17" fmla="*/ 2 h 15"/>
                        <a:gd name="T18" fmla="*/ 8 w 9"/>
                        <a:gd name="T19" fmla="*/ 2 h 15"/>
                        <a:gd name="T20" fmla="*/ 4 w 9"/>
                        <a:gd name="T21" fmla="*/ 1 h 15"/>
                        <a:gd name="T22" fmla="*/ 4 w 9"/>
                        <a:gd name="T23" fmla="*/ 1 h 15"/>
                        <a:gd name="T24" fmla="*/ 4 w 9"/>
                        <a:gd name="T25" fmla="*/ 1 h 15"/>
                        <a:gd name="T26" fmla="*/ 4 w 9"/>
                        <a:gd name="T27" fmla="*/ 1 h 15"/>
                        <a:gd name="T28" fmla="*/ 4 w 9"/>
                        <a:gd name="T29" fmla="*/ 1 h 15"/>
                        <a:gd name="T30" fmla="*/ 5 w 9"/>
                        <a:gd name="T31" fmla="*/ 0 h 15"/>
                        <a:gd name="T32" fmla="*/ 4 w 9"/>
                        <a:gd name="T33" fmla="*/ 1 h 15"/>
                        <a:gd name="T34" fmla="*/ 5 w 9"/>
                        <a:gd name="T35" fmla="*/ 0 h 15"/>
                        <a:gd name="T36" fmla="*/ 5 w 9"/>
                        <a:gd name="T37" fmla="*/ 0 h 15"/>
                        <a:gd name="T38" fmla="*/ 5 w 9"/>
                        <a:gd name="T39" fmla="*/ 0 h 15"/>
                        <a:gd name="T40" fmla="*/ 6 w 9"/>
                        <a:gd name="T41" fmla="*/ 0 h 15"/>
                        <a:gd name="T42" fmla="*/ 5 w 9"/>
                        <a:gd name="T43" fmla="*/ 0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</a:cxnLst>
                      <a:rect l="0" t="0" r="r" b="b"/>
                      <a:pathLst>
                        <a:path w="9" h="15">
                          <a:moveTo>
                            <a:pt x="0" y="11"/>
                          </a:moveTo>
                          <a:cubicBezTo>
                            <a:pt x="0" y="13"/>
                            <a:pt x="0" y="14"/>
                            <a:pt x="0" y="15"/>
                          </a:cubicBezTo>
                          <a:cubicBezTo>
                            <a:pt x="0" y="14"/>
                            <a:pt x="0" y="13"/>
                            <a:pt x="0" y="11"/>
                          </a:cubicBezTo>
                          <a:moveTo>
                            <a:pt x="9" y="2"/>
                          </a:moveTo>
                          <a:cubicBezTo>
                            <a:pt x="9" y="2"/>
                            <a:pt x="9" y="2"/>
                            <a:pt x="9" y="2"/>
                          </a:cubicBezTo>
                          <a:cubicBezTo>
                            <a:pt x="9" y="2"/>
                            <a:pt x="9" y="2"/>
                            <a:pt x="9" y="2"/>
                          </a:cubicBezTo>
                          <a:cubicBezTo>
                            <a:pt x="9" y="2"/>
                            <a:pt x="9" y="2"/>
                            <a:pt x="9" y="2"/>
                          </a:cubicBezTo>
                          <a:moveTo>
                            <a:pt x="8" y="2"/>
                          </a:moveTo>
                          <a:cubicBezTo>
                            <a:pt x="8" y="2"/>
                            <a:pt x="8" y="2"/>
                            <a:pt x="9" y="2"/>
                          </a:cubicBezTo>
                          <a:cubicBezTo>
                            <a:pt x="8" y="2"/>
                            <a:pt x="8" y="2"/>
                            <a:pt x="8" y="2"/>
                          </a:cubicBezTo>
                          <a:moveTo>
                            <a:pt x="4" y="1"/>
                          </a:moveTo>
                          <a:cubicBezTo>
                            <a:pt x="4" y="1"/>
                            <a:pt x="4" y="1"/>
                            <a:pt x="4" y="1"/>
                          </a:cubicBezTo>
                          <a:cubicBezTo>
                            <a:pt x="4" y="1"/>
                            <a:pt x="4" y="1"/>
                            <a:pt x="4" y="1"/>
                          </a:cubicBezTo>
                          <a:cubicBezTo>
                            <a:pt x="4" y="1"/>
                            <a:pt x="4" y="1"/>
                            <a:pt x="4" y="1"/>
                          </a:cubicBezTo>
                          <a:cubicBezTo>
                            <a:pt x="4" y="1"/>
                            <a:pt x="4" y="1"/>
                            <a:pt x="4" y="1"/>
                          </a:cubicBezTo>
                          <a:moveTo>
                            <a:pt x="5" y="0"/>
                          </a:moveTo>
                          <a:cubicBezTo>
                            <a:pt x="5" y="0"/>
                            <a:pt x="4" y="0"/>
                            <a:pt x="4" y="1"/>
                          </a:cubicBezTo>
                          <a:cubicBezTo>
                            <a:pt x="4" y="0"/>
                            <a:pt x="5" y="0"/>
                            <a:pt x="5" y="0"/>
                          </a:cubicBezTo>
                          <a:moveTo>
                            <a:pt x="5" y="0"/>
                          </a:moveTo>
                          <a:cubicBezTo>
                            <a:pt x="5" y="0"/>
                            <a:pt x="5" y="0"/>
                            <a:pt x="5" y="0"/>
                          </a:cubicBezTo>
                          <a:cubicBezTo>
                            <a:pt x="6" y="0"/>
                            <a:pt x="6" y="0"/>
                            <a:pt x="6" y="0"/>
                          </a:cubicBezTo>
                          <a:cubicBezTo>
                            <a:pt x="6" y="0"/>
                            <a:pt x="6" y="0"/>
                            <a:pt x="5" y="0"/>
                          </a:cubicBezTo>
                        </a:path>
                      </a:pathLst>
                    </a:custGeom>
                    <a:solidFill>
                      <a:srgbClr val="15204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6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38" y="1583"/>
                      <a:ext cx="84" cy="321"/>
                    </a:xfrm>
                    <a:custGeom>
                      <a:avLst/>
                      <a:gdLst>
                        <a:gd name="T0" fmla="*/ 8 w 22"/>
                        <a:gd name="T1" fmla="*/ 0 h 85"/>
                        <a:gd name="T2" fmla="*/ 5 w 22"/>
                        <a:gd name="T3" fmla="*/ 6 h 85"/>
                        <a:gd name="T4" fmla="*/ 12 w 22"/>
                        <a:gd name="T5" fmla="*/ 25 h 85"/>
                        <a:gd name="T6" fmla="*/ 5 w 22"/>
                        <a:gd name="T7" fmla="*/ 38 h 85"/>
                        <a:gd name="T8" fmla="*/ 22 w 22"/>
                        <a:gd name="T9" fmla="*/ 85 h 85"/>
                        <a:gd name="T10" fmla="*/ 22 w 22"/>
                        <a:gd name="T11" fmla="*/ 85 h 85"/>
                        <a:gd name="T12" fmla="*/ 5 w 22"/>
                        <a:gd name="T13" fmla="*/ 38 h 85"/>
                        <a:gd name="T14" fmla="*/ 12 w 22"/>
                        <a:gd name="T15" fmla="*/ 25 h 85"/>
                        <a:gd name="T16" fmla="*/ 12 w 22"/>
                        <a:gd name="T17" fmla="*/ 25 h 85"/>
                        <a:gd name="T18" fmla="*/ 5 w 22"/>
                        <a:gd name="T19" fmla="*/ 6 h 85"/>
                        <a:gd name="T20" fmla="*/ 8 w 22"/>
                        <a:gd name="T21" fmla="*/ 0 h 8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22" h="85">
                          <a:moveTo>
                            <a:pt x="8" y="0"/>
                          </a:moveTo>
                          <a:cubicBezTo>
                            <a:pt x="6" y="1"/>
                            <a:pt x="5" y="3"/>
                            <a:pt x="5" y="6"/>
                          </a:cubicBezTo>
                          <a:cubicBezTo>
                            <a:pt x="2" y="13"/>
                            <a:pt x="6" y="21"/>
                            <a:pt x="12" y="25"/>
                          </a:cubicBezTo>
                          <a:cubicBezTo>
                            <a:pt x="9" y="29"/>
                            <a:pt x="6" y="33"/>
                            <a:pt x="5" y="38"/>
                          </a:cubicBezTo>
                          <a:cubicBezTo>
                            <a:pt x="0" y="56"/>
                            <a:pt x="7" y="75"/>
                            <a:pt x="22" y="85"/>
                          </a:cubicBezTo>
                          <a:cubicBezTo>
                            <a:pt x="22" y="85"/>
                            <a:pt x="22" y="85"/>
                            <a:pt x="22" y="85"/>
                          </a:cubicBezTo>
                          <a:cubicBezTo>
                            <a:pt x="7" y="75"/>
                            <a:pt x="0" y="56"/>
                            <a:pt x="5" y="38"/>
                          </a:cubicBezTo>
                          <a:cubicBezTo>
                            <a:pt x="6" y="33"/>
                            <a:pt x="9" y="29"/>
                            <a:pt x="12" y="25"/>
                          </a:cubicBezTo>
                          <a:cubicBezTo>
                            <a:pt x="12" y="25"/>
                            <a:pt x="12" y="25"/>
                            <a:pt x="12" y="25"/>
                          </a:cubicBezTo>
                          <a:cubicBezTo>
                            <a:pt x="6" y="21"/>
                            <a:pt x="2" y="13"/>
                            <a:pt x="5" y="6"/>
                          </a:cubicBezTo>
                          <a:cubicBezTo>
                            <a:pt x="5" y="3"/>
                            <a:pt x="6" y="1"/>
                            <a:pt x="8" y="0"/>
                          </a:cubicBezTo>
                        </a:path>
                      </a:pathLst>
                    </a:custGeom>
                    <a:solidFill>
                      <a:srgbClr val="CCCCCC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7" name="Freeform 17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122" y="1904"/>
                      <a:ext cx="8" cy="0"/>
                    </a:xfrm>
                    <a:custGeom>
                      <a:avLst/>
                      <a:gdLst>
                        <a:gd name="T0" fmla="*/ 2 w 2"/>
                        <a:gd name="T1" fmla="*/ 2 w 2"/>
                        <a:gd name="T2" fmla="*/ 2 w 2"/>
                        <a:gd name="T3" fmla="*/ 1 w 2"/>
                        <a:gd name="T4" fmla="*/ 1 w 2"/>
                        <a:gd name="T5" fmla="*/ 2 w 2"/>
                        <a:gd name="T6" fmla="*/ 2 w 2"/>
                        <a:gd name="T7" fmla="*/ 2 w 2"/>
                        <a:gd name="T8" fmla="*/ 1 w 2"/>
                        <a:gd name="T9" fmla="*/ 0 w 2"/>
                        <a:gd name="T10" fmla="*/ 0 w 2"/>
                        <a:gd name="T11" fmla="*/ 0 w 2"/>
                        <a:gd name="T12" fmla="*/ 0 w 2"/>
                        <a:gd name="T13" fmla="*/ 0 w 2"/>
                        <a:gd name="T14" fmla="*/ 0 w 2"/>
                      </a:gdLst>
                      <a:ahLst/>
                      <a:cxnLst>
                        <a:cxn ang="0">
                          <a:pos x="T0" y="0"/>
                        </a:cxn>
                        <a:cxn ang="0">
                          <a:pos x="T1" y="0"/>
                        </a:cxn>
                        <a:cxn ang="0">
                          <a:pos x="T2" y="0"/>
                        </a:cxn>
                        <a:cxn ang="0">
                          <a:pos x="T3" y="0"/>
                        </a:cxn>
                        <a:cxn ang="0">
                          <a:pos x="T4" y="0"/>
                        </a:cxn>
                        <a:cxn ang="0">
                          <a:pos x="T5" y="0"/>
                        </a:cxn>
                        <a:cxn ang="0">
                          <a:pos x="T6" y="0"/>
                        </a:cxn>
                        <a:cxn ang="0">
                          <a:pos x="T7" y="0"/>
                        </a:cxn>
                        <a:cxn ang="0">
                          <a:pos x="T8" y="0"/>
                        </a:cxn>
                        <a:cxn ang="0">
                          <a:pos x="T9" y="0"/>
                        </a:cxn>
                        <a:cxn ang="0">
                          <a:pos x="T10" y="0"/>
                        </a:cxn>
                        <a:cxn ang="0">
                          <a:pos x="T11" y="0"/>
                        </a:cxn>
                        <a:cxn ang="0">
                          <a:pos x="T12" y="0"/>
                        </a:cxn>
                        <a:cxn ang="0">
                          <a:pos x="T13" y="0"/>
                        </a:cxn>
                        <a:cxn ang="0">
                          <a:pos x="T14" y="0"/>
                        </a:cxn>
                      </a:cxnLst>
                      <a:rect l="0" t="0" r="r" b="b"/>
                      <a:pathLst>
                        <a:path w="2">
                          <a:moveTo>
                            <a:pt x="2" y="0"/>
                          </a:moveTo>
                          <a:cubicBezTo>
                            <a:pt x="2" y="0"/>
                            <a:pt x="2" y="0"/>
                            <a:pt x="2" y="0"/>
                          </a:cubicBezTo>
                          <a:cubicBezTo>
                            <a:pt x="2" y="0"/>
                            <a:pt x="2" y="0"/>
                            <a:pt x="2" y="0"/>
                          </a:cubicBezTo>
                          <a:moveTo>
                            <a:pt x="1" y="0"/>
                          </a:moveTo>
                          <a:cubicBezTo>
                            <a:pt x="1" y="0"/>
                            <a:pt x="1" y="0"/>
                            <a:pt x="1" y="0"/>
                          </a:cubicBezTo>
                          <a:cubicBezTo>
                            <a:pt x="1" y="0"/>
                            <a:pt x="1" y="0"/>
                            <a:pt x="2" y="0"/>
                          </a:cubicBezTo>
                          <a:cubicBezTo>
                            <a:pt x="2" y="0"/>
                            <a:pt x="2" y="0"/>
                            <a:pt x="2" y="0"/>
                          </a:cubicBezTo>
                          <a:cubicBezTo>
                            <a:pt x="2" y="0"/>
                            <a:pt x="2" y="0"/>
                            <a:pt x="2" y="0"/>
                          </a:cubicBezTo>
                          <a:cubicBezTo>
                            <a:pt x="1" y="0"/>
                            <a:pt x="1" y="0"/>
                            <a:pt x="1" y="0"/>
                          </a:cubicBezTo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</a:path>
                      </a:pathLst>
                    </a:custGeom>
                    <a:solidFill>
                      <a:srgbClr val="94725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" name="Freeform 176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038" y="1579"/>
                      <a:ext cx="137" cy="325"/>
                    </a:xfrm>
                    <a:custGeom>
                      <a:avLst/>
                      <a:gdLst>
                        <a:gd name="T0" fmla="*/ 12 w 36"/>
                        <a:gd name="T1" fmla="*/ 26 h 86"/>
                        <a:gd name="T2" fmla="*/ 5 w 36"/>
                        <a:gd name="T3" fmla="*/ 39 h 86"/>
                        <a:gd name="T4" fmla="*/ 22 w 36"/>
                        <a:gd name="T5" fmla="*/ 86 h 86"/>
                        <a:gd name="T6" fmla="*/ 22 w 36"/>
                        <a:gd name="T7" fmla="*/ 86 h 86"/>
                        <a:gd name="T8" fmla="*/ 22 w 36"/>
                        <a:gd name="T9" fmla="*/ 86 h 86"/>
                        <a:gd name="T10" fmla="*/ 23 w 36"/>
                        <a:gd name="T11" fmla="*/ 86 h 86"/>
                        <a:gd name="T12" fmla="*/ 23 w 36"/>
                        <a:gd name="T13" fmla="*/ 86 h 86"/>
                        <a:gd name="T14" fmla="*/ 23 w 36"/>
                        <a:gd name="T15" fmla="*/ 86 h 86"/>
                        <a:gd name="T16" fmla="*/ 24 w 36"/>
                        <a:gd name="T17" fmla="*/ 86 h 86"/>
                        <a:gd name="T18" fmla="*/ 24 w 36"/>
                        <a:gd name="T19" fmla="*/ 86 h 86"/>
                        <a:gd name="T20" fmla="*/ 24 w 36"/>
                        <a:gd name="T21" fmla="*/ 86 h 86"/>
                        <a:gd name="T22" fmla="*/ 24 w 36"/>
                        <a:gd name="T23" fmla="*/ 86 h 86"/>
                        <a:gd name="T24" fmla="*/ 36 w 36"/>
                        <a:gd name="T25" fmla="*/ 76 h 86"/>
                        <a:gd name="T26" fmla="*/ 27 w 36"/>
                        <a:gd name="T27" fmla="*/ 81 h 86"/>
                        <a:gd name="T28" fmla="*/ 25 w 36"/>
                        <a:gd name="T29" fmla="*/ 81 h 86"/>
                        <a:gd name="T30" fmla="*/ 25 w 36"/>
                        <a:gd name="T31" fmla="*/ 81 h 86"/>
                        <a:gd name="T32" fmla="*/ 8 w 36"/>
                        <a:gd name="T33" fmla="*/ 35 h 86"/>
                        <a:gd name="T34" fmla="*/ 12 w 36"/>
                        <a:gd name="T35" fmla="*/ 26 h 86"/>
                        <a:gd name="T36" fmla="*/ 8 w 36"/>
                        <a:gd name="T37" fmla="*/ 0 h 86"/>
                        <a:gd name="T38" fmla="*/ 8 w 36"/>
                        <a:gd name="T39" fmla="*/ 1 h 86"/>
                        <a:gd name="T40" fmla="*/ 5 w 36"/>
                        <a:gd name="T41" fmla="*/ 7 h 86"/>
                        <a:gd name="T42" fmla="*/ 12 w 36"/>
                        <a:gd name="T43" fmla="*/ 26 h 86"/>
                        <a:gd name="T44" fmla="*/ 15 w 36"/>
                        <a:gd name="T45" fmla="*/ 21 h 86"/>
                        <a:gd name="T46" fmla="*/ 7 w 36"/>
                        <a:gd name="T47" fmla="*/ 2 h 86"/>
                        <a:gd name="T48" fmla="*/ 8 w 36"/>
                        <a:gd name="T49" fmla="*/ 0 h 8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</a:cxnLst>
                      <a:rect l="0" t="0" r="r" b="b"/>
                      <a:pathLst>
                        <a:path w="36" h="86">
                          <a:moveTo>
                            <a:pt x="12" y="26"/>
                          </a:moveTo>
                          <a:cubicBezTo>
                            <a:pt x="9" y="30"/>
                            <a:pt x="6" y="34"/>
                            <a:pt x="5" y="39"/>
                          </a:cubicBezTo>
                          <a:cubicBezTo>
                            <a:pt x="0" y="57"/>
                            <a:pt x="7" y="76"/>
                            <a:pt x="22" y="86"/>
                          </a:cubicBezTo>
                          <a:cubicBezTo>
                            <a:pt x="22" y="86"/>
                            <a:pt x="22" y="86"/>
                            <a:pt x="22" y="86"/>
                          </a:cubicBezTo>
                          <a:cubicBezTo>
                            <a:pt x="22" y="86"/>
                            <a:pt x="22" y="86"/>
                            <a:pt x="22" y="86"/>
                          </a:cubicBezTo>
                          <a:cubicBezTo>
                            <a:pt x="23" y="86"/>
                            <a:pt x="23" y="86"/>
                            <a:pt x="23" y="86"/>
                          </a:cubicBezTo>
                          <a:cubicBezTo>
                            <a:pt x="23" y="86"/>
                            <a:pt x="23" y="86"/>
                            <a:pt x="23" y="86"/>
                          </a:cubicBezTo>
                          <a:cubicBezTo>
                            <a:pt x="23" y="86"/>
                            <a:pt x="23" y="86"/>
                            <a:pt x="23" y="86"/>
                          </a:cubicBezTo>
                          <a:cubicBezTo>
                            <a:pt x="23" y="86"/>
                            <a:pt x="23" y="86"/>
                            <a:pt x="24" y="86"/>
                          </a:cubicBezTo>
                          <a:cubicBezTo>
                            <a:pt x="24" y="86"/>
                            <a:pt x="24" y="86"/>
                            <a:pt x="24" y="86"/>
                          </a:cubicBezTo>
                          <a:cubicBezTo>
                            <a:pt x="24" y="86"/>
                            <a:pt x="24" y="86"/>
                            <a:pt x="24" y="86"/>
                          </a:cubicBezTo>
                          <a:cubicBezTo>
                            <a:pt x="24" y="86"/>
                            <a:pt x="24" y="86"/>
                            <a:pt x="24" y="86"/>
                          </a:cubicBezTo>
                          <a:cubicBezTo>
                            <a:pt x="30" y="86"/>
                            <a:pt x="34" y="79"/>
                            <a:pt x="36" y="76"/>
                          </a:cubicBezTo>
                          <a:cubicBezTo>
                            <a:pt x="33" y="79"/>
                            <a:pt x="30" y="81"/>
                            <a:pt x="27" y="81"/>
                          </a:cubicBezTo>
                          <a:cubicBezTo>
                            <a:pt x="26" y="81"/>
                            <a:pt x="26" y="81"/>
                            <a:pt x="25" y="81"/>
                          </a:cubicBezTo>
                          <a:cubicBezTo>
                            <a:pt x="25" y="81"/>
                            <a:pt x="25" y="81"/>
                            <a:pt x="25" y="81"/>
                          </a:cubicBezTo>
                          <a:cubicBezTo>
                            <a:pt x="10" y="71"/>
                            <a:pt x="3" y="53"/>
                            <a:pt x="8" y="35"/>
                          </a:cubicBezTo>
                          <a:cubicBezTo>
                            <a:pt x="9" y="32"/>
                            <a:pt x="10" y="29"/>
                            <a:pt x="12" y="26"/>
                          </a:cubicBezTo>
                          <a:moveTo>
                            <a:pt x="8" y="0"/>
                          </a:moveTo>
                          <a:cubicBezTo>
                            <a:pt x="8" y="0"/>
                            <a:pt x="8" y="0"/>
                            <a:pt x="8" y="1"/>
                          </a:cubicBezTo>
                          <a:cubicBezTo>
                            <a:pt x="6" y="2"/>
                            <a:pt x="5" y="4"/>
                            <a:pt x="5" y="7"/>
                          </a:cubicBezTo>
                          <a:cubicBezTo>
                            <a:pt x="2" y="14"/>
                            <a:pt x="6" y="22"/>
                            <a:pt x="12" y="26"/>
                          </a:cubicBezTo>
                          <a:cubicBezTo>
                            <a:pt x="13" y="24"/>
                            <a:pt x="13" y="23"/>
                            <a:pt x="15" y="21"/>
                          </a:cubicBezTo>
                          <a:cubicBezTo>
                            <a:pt x="8" y="17"/>
                            <a:pt x="5" y="10"/>
                            <a:pt x="7" y="2"/>
                          </a:cubicBezTo>
                          <a:cubicBezTo>
                            <a:pt x="8" y="1"/>
                            <a:pt x="8" y="1"/>
                            <a:pt x="8" y="0"/>
                          </a:cubicBezTo>
                        </a:path>
                      </a:pathLst>
                    </a:custGeom>
                    <a:solidFill>
                      <a:srgbClr val="121D3E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473" y="2067"/>
                      <a:ext cx="84" cy="49"/>
                    </a:xfrm>
                    <a:custGeom>
                      <a:avLst/>
                      <a:gdLst>
                        <a:gd name="T0" fmla="*/ 7 w 22"/>
                        <a:gd name="T1" fmla="*/ 13 h 13"/>
                        <a:gd name="T2" fmla="*/ 17 w 22"/>
                        <a:gd name="T3" fmla="*/ 11 h 13"/>
                        <a:gd name="T4" fmla="*/ 22 w 22"/>
                        <a:gd name="T5" fmla="*/ 5 h 13"/>
                        <a:gd name="T6" fmla="*/ 15 w 22"/>
                        <a:gd name="T7" fmla="*/ 1 h 13"/>
                        <a:gd name="T8" fmla="*/ 5 w 22"/>
                        <a:gd name="T9" fmla="*/ 2 h 13"/>
                        <a:gd name="T10" fmla="*/ 1 w 22"/>
                        <a:gd name="T11" fmla="*/ 8 h 13"/>
                        <a:gd name="T12" fmla="*/ 7 w 22"/>
                        <a:gd name="T13" fmla="*/ 13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2" h="13">
                          <a:moveTo>
                            <a:pt x="7" y="13"/>
                          </a:moveTo>
                          <a:cubicBezTo>
                            <a:pt x="17" y="11"/>
                            <a:pt x="17" y="11"/>
                            <a:pt x="17" y="11"/>
                          </a:cubicBezTo>
                          <a:cubicBezTo>
                            <a:pt x="20" y="11"/>
                            <a:pt x="22" y="8"/>
                            <a:pt x="22" y="5"/>
                          </a:cubicBezTo>
                          <a:cubicBezTo>
                            <a:pt x="21" y="2"/>
                            <a:pt x="18" y="0"/>
                            <a:pt x="15" y="1"/>
                          </a:cubicBezTo>
                          <a:cubicBezTo>
                            <a:pt x="5" y="2"/>
                            <a:pt x="5" y="2"/>
                            <a:pt x="5" y="2"/>
                          </a:cubicBezTo>
                          <a:cubicBezTo>
                            <a:pt x="2" y="3"/>
                            <a:pt x="0" y="5"/>
                            <a:pt x="1" y="8"/>
                          </a:cubicBezTo>
                          <a:cubicBezTo>
                            <a:pt x="1" y="11"/>
                            <a:pt x="4" y="13"/>
                            <a:pt x="7" y="13"/>
                          </a:cubicBezTo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0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81" y="2082"/>
                      <a:ext cx="84" cy="53"/>
                    </a:xfrm>
                    <a:custGeom>
                      <a:avLst/>
                      <a:gdLst>
                        <a:gd name="T0" fmla="*/ 7 w 22"/>
                        <a:gd name="T1" fmla="*/ 13 h 14"/>
                        <a:gd name="T2" fmla="*/ 17 w 22"/>
                        <a:gd name="T3" fmla="*/ 11 h 14"/>
                        <a:gd name="T4" fmla="*/ 21 w 22"/>
                        <a:gd name="T5" fmla="*/ 5 h 14"/>
                        <a:gd name="T6" fmla="*/ 15 w 22"/>
                        <a:gd name="T7" fmla="*/ 1 h 14"/>
                        <a:gd name="T8" fmla="*/ 5 w 22"/>
                        <a:gd name="T9" fmla="*/ 2 h 14"/>
                        <a:gd name="T10" fmla="*/ 0 w 22"/>
                        <a:gd name="T11" fmla="*/ 9 h 14"/>
                        <a:gd name="T12" fmla="*/ 7 w 22"/>
                        <a:gd name="T13" fmla="*/ 13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2" h="14">
                          <a:moveTo>
                            <a:pt x="7" y="13"/>
                          </a:moveTo>
                          <a:cubicBezTo>
                            <a:pt x="17" y="11"/>
                            <a:pt x="17" y="11"/>
                            <a:pt x="17" y="11"/>
                          </a:cubicBezTo>
                          <a:cubicBezTo>
                            <a:pt x="20" y="11"/>
                            <a:pt x="22" y="8"/>
                            <a:pt x="21" y="5"/>
                          </a:cubicBezTo>
                          <a:cubicBezTo>
                            <a:pt x="21" y="2"/>
                            <a:pt x="18" y="0"/>
                            <a:pt x="15" y="1"/>
                          </a:cubicBezTo>
                          <a:cubicBezTo>
                            <a:pt x="5" y="2"/>
                            <a:pt x="5" y="2"/>
                            <a:pt x="5" y="2"/>
                          </a:cubicBezTo>
                          <a:cubicBezTo>
                            <a:pt x="2" y="3"/>
                            <a:pt x="0" y="6"/>
                            <a:pt x="0" y="9"/>
                          </a:cubicBezTo>
                          <a:cubicBezTo>
                            <a:pt x="1" y="12"/>
                            <a:pt x="4" y="14"/>
                            <a:pt x="7" y="13"/>
                          </a:cubicBezTo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1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73" y="2101"/>
                      <a:ext cx="84" cy="53"/>
                    </a:xfrm>
                    <a:custGeom>
                      <a:avLst/>
                      <a:gdLst>
                        <a:gd name="T0" fmla="*/ 7 w 22"/>
                        <a:gd name="T1" fmla="*/ 13 h 14"/>
                        <a:gd name="T2" fmla="*/ 17 w 22"/>
                        <a:gd name="T3" fmla="*/ 11 h 14"/>
                        <a:gd name="T4" fmla="*/ 22 w 22"/>
                        <a:gd name="T5" fmla="*/ 5 h 14"/>
                        <a:gd name="T6" fmla="*/ 15 w 22"/>
                        <a:gd name="T7" fmla="*/ 1 h 14"/>
                        <a:gd name="T8" fmla="*/ 5 w 22"/>
                        <a:gd name="T9" fmla="*/ 2 h 14"/>
                        <a:gd name="T10" fmla="*/ 1 w 22"/>
                        <a:gd name="T11" fmla="*/ 9 h 14"/>
                        <a:gd name="T12" fmla="*/ 7 w 22"/>
                        <a:gd name="T13" fmla="*/ 13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2" h="14">
                          <a:moveTo>
                            <a:pt x="7" y="13"/>
                          </a:moveTo>
                          <a:cubicBezTo>
                            <a:pt x="17" y="11"/>
                            <a:pt x="17" y="11"/>
                            <a:pt x="17" y="11"/>
                          </a:cubicBezTo>
                          <a:cubicBezTo>
                            <a:pt x="20" y="11"/>
                            <a:pt x="22" y="8"/>
                            <a:pt x="22" y="5"/>
                          </a:cubicBezTo>
                          <a:cubicBezTo>
                            <a:pt x="21" y="2"/>
                            <a:pt x="18" y="0"/>
                            <a:pt x="15" y="1"/>
                          </a:cubicBezTo>
                          <a:cubicBezTo>
                            <a:pt x="5" y="2"/>
                            <a:pt x="5" y="2"/>
                            <a:pt x="5" y="2"/>
                          </a:cubicBezTo>
                          <a:cubicBezTo>
                            <a:pt x="2" y="3"/>
                            <a:pt x="0" y="6"/>
                            <a:pt x="1" y="9"/>
                          </a:cubicBezTo>
                          <a:cubicBezTo>
                            <a:pt x="1" y="12"/>
                            <a:pt x="4" y="14"/>
                            <a:pt x="7" y="13"/>
                          </a:cubicBezTo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2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69" y="2120"/>
                      <a:ext cx="84" cy="49"/>
                    </a:xfrm>
                    <a:custGeom>
                      <a:avLst/>
                      <a:gdLst>
                        <a:gd name="T0" fmla="*/ 6 w 22"/>
                        <a:gd name="T1" fmla="*/ 13 h 13"/>
                        <a:gd name="T2" fmla="*/ 17 w 22"/>
                        <a:gd name="T3" fmla="*/ 11 h 13"/>
                        <a:gd name="T4" fmla="*/ 21 w 22"/>
                        <a:gd name="T5" fmla="*/ 5 h 13"/>
                        <a:gd name="T6" fmla="*/ 15 w 22"/>
                        <a:gd name="T7" fmla="*/ 0 h 13"/>
                        <a:gd name="T8" fmla="*/ 5 w 22"/>
                        <a:gd name="T9" fmla="*/ 2 h 13"/>
                        <a:gd name="T10" fmla="*/ 0 w 22"/>
                        <a:gd name="T11" fmla="*/ 8 h 13"/>
                        <a:gd name="T12" fmla="*/ 6 w 22"/>
                        <a:gd name="T13" fmla="*/ 13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2" h="13">
                          <a:moveTo>
                            <a:pt x="6" y="13"/>
                          </a:moveTo>
                          <a:cubicBezTo>
                            <a:pt x="17" y="11"/>
                            <a:pt x="17" y="11"/>
                            <a:pt x="17" y="11"/>
                          </a:cubicBezTo>
                          <a:cubicBezTo>
                            <a:pt x="20" y="11"/>
                            <a:pt x="22" y="8"/>
                            <a:pt x="21" y="5"/>
                          </a:cubicBezTo>
                          <a:cubicBezTo>
                            <a:pt x="21" y="2"/>
                            <a:pt x="18" y="0"/>
                            <a:pt x="15" y="0"/>
                          </a:cubicBezTo>
                          <a:cubicBezTo>
                            <a:pt x="5" y="2"/>
                            <a:pt x="5" y="2"/>
                            <a:pt x="5" y="2"/>
                          </a:cubicBezTo>
                          <a:cubicBezTo>
                            <a:pt x="2" y="2"/>
                            <a:pt x="0" y="5"/>
                            <a:pt x="0" y="8"/>
                          </a:cubicBezTo>
                          <a:cubicBezTo>
                            <a:pt x="1" y="11"/>
                            <a:pt x="3" y="13"/>
                            <a:pt x="6" y="13"/>
                          </a:cubicBezTo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3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530" y="2967"/>
                      <a:ext cx="176" cy="68"/>
                    </a:xfrm>
                    <a:custGeom>
                      <a:avLst/>
                      <a:gdLst>
                        <a:gd name="T0" fmla="*/ 0 w 46"/>
                        <a:gd name="T1" fmla="*/ 18 h 18"/>
                        <a:gd name="T2" fmla="*/ 0 w 46"/>
                        <a:gd name="T3" fmla="*/ 0 h 18"/>
                        <a:gd name="T4" fmla="*/ 20 w 46"/>
                        <a:gd name="T5" fmla="*/ 0 h 18"/>
                        <a:gd name="T6" fmla="*/ 46 w 46"/>
                        <a:gd name="T7" fmla="*/ 18 h 18"/>
                        <a:gd name="T8" fmla="*/ 0 w 46"/>
                        <a:gd name="T9" fmla="*/ 18 h 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6" h="18">
                          <a:moveTo>
                            <a:pt x="0" y="18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20" y="0"/>
                            <a:pt x="20" y="0"/>
                            <a:pt x="20" y="0"/>
                          </a:cubicBezTo>
                          <a:cubicBezTo>
                            <a:pt x="32" y="0"/>
                            <a:pt x="43" y="7"/>
                            <a:pt x="46" y="18"/>
                          </a:cubicBez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rgbClr val="2616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4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530" y="2966"/>
                      <a:ext cx="165" cy="45"/>
                    </a:xfrm>
                    <a:custGeom>
                      <a:avLst/>
                      <a:gdLst>
                        <a:gd name="T0" fmla="*/ 20 w 43"/>
                        <a:gd name="T1" fmla="*/ 0 h 12"/>
                        <a:gd name="T2" fmla="*/ 43 w 43"/>
                        <a:gd name="T3" fmla="*/ 12 h 12"/>
                        <a:gd name="T4" fmla="*/ 14 w 43"/>
                        <a:gd name="T5" fmla="*/ 12 h 12"/>
                        <a:gd name="T6" fmla="*/ 0 w 43"/>
                        <a:gd name="T7" fmla="*/ 0 h 12"/>
                        <a:gd name="T8" fmla="*/ 20 w 43"/>
                        <a:gd name="T9" fmla="*/ 0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43" h="12">
                          <a:moveTo>
                            <a:pt x="20" y="0"/>
                          </a:moveTo>
                          <a:cubicBezTo>
                            <a:pt x="30" y="0"/>
                            <a:pt x="38" y="5"/>
                            <a:pt x="43" y="12"/>
                          </a:cubicBezTo>
                          <a:cubicBezTo>
                            <a:pt x="14" y="12"/>
                            <a:pt x="14" y="12"/>
                            <a:pt x="14" y="12"/>
                          </a:cubicBezTo>
                          <a:cubicBezTo>
                            <a:pt x="7" y="12"/>
                            <a:pt x="1" y="7"/>
                            <a:pt x="0" y="0"/>
                          </a:cubicBezTo>
                          <a:lnTo>
                            <a:pt x="20" y="0"/>
                          </a:lnTo>
                          <a:close/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5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2191" y="2445"/>
                      <a:ext cx="423" cy="526"/>
                    </a:xfrm>
                    <a:custGeom>
                      <a:avLst/>
                      <a:gdLst>
                        <a:gd name="T0" fmla="*/ 50 w 111"/>
                        <a:gd name="T1" fmla="*/ 0 h 139"/>
                        <a:gd name="T2" fmla="*/ 50 w 111"/>
                        <a:gd name="T3" fmla="*/ 0 h 139"/>
                        <a:gd name="T4" fmla="*/ 79 w 111"/>
                        <a:gd name="T5" fmla="*/ 0 h 139"/>
                        <a:gd name="T6" fmla="*/ 111 w 111"/>
                        <a:gd name="T7" fmla="*/ 36 h 139"/>
                        <a:gd name="T8" fmla="*/ 111 w 111"/>
                        <a:gd name="T9" fmla="*/ 36 h 139"/>
                        <a:gd name="T10" fmla="*/ 111 w 111"/>
                        <a:gd name="T11" fmla="*/ 37 h 139"/>
                        <a:gd name="T12" fmla="*/ 111 w 111"/>
                        <a:gd name="T13" fmla="*/ 37 h 139"/>
                        <a:gd name="T14" fmla="*/ 105 w 111"/>
                        <a:gd name="T15" fmla="*/ 139 h 139"/>
                        <a:gd name="T16" fmla="*/ 89 w 111"/>
                        <a:gd name="T17" fmla="*/ 138 h 139"/>
                        <a:gd name="T18" fmla="*/ 82 w 111"/>
                        <a:gd name="T19" fmla="*/ 39 h 139"/>
                        <a:gd name="T20" fmla="*/ 34 w 111"/>
                        <a:gd name="T21" fmla="*/ 40 h 139"/>
                        <a:gd name="T22" fmla="*/ 33 w 111"/>
                        <a:gd name="T23" fmla="*/ 37 h 139"/>
                        <a:gd name="T24" fmla="*/ 0 w 111"/>
                        <a:gd name="T25" fmla="*/ 0 h 139"/>
                        <a:gd name="T26" fmla="*/ 50 w 111"/>
                        <a:gd name="T27" fmla="*/ 0 h 1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111" h="139">
                          <a:moveTo>
                            <a:pt x="50" y="0"/>
                          </a:moveTo>
                          <a:cubicBezTo>
                            <a:pt x="50" y="0"/>
                            <a:pt x="50" y="0"/>
                            <a:pt x="50" y="0"/>
                          </a:cubicBezTo>
                          <a:cubicBezTo>
                            <a:pt x="79" y="0"/>
                            <a:pt x="79" y="0"/>
                            <a:pt x="79" y="0"/>
                          </a:cubicBezTo>
                          <a:cubicBezTo>
                            <a:pt x="96" y="0"/>
                            <a:pt x="110" y="18"/>
                            <a:pt x="111" y="36"/>
                          </a:cubicBezTo>
                          <a:cubicBezTo>
                            <a:pt x="111" y="36"/>
                            <a:pt x="111" y="36"/>
                            <a:pt x="111" y="36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11" y="37"/>
                            <a:pt x="111" y="37"/>
                            <a:pt x="111" y="37"/>
                          </a:cubicBezTo>
                          <a:cubicBezTo>
                            <a:pt x="105" y="139"/>
                            <a:pt x="105" y="139"/>
                            <a:pt x="105" y="139"/>
                          </a:cubicBezTo>
                          <a:cubicBezTo>
                            <a:pt x="89" y="138"/>
                            <a:pt x="89" y="138"/>
                            <a:pt x="89" y="138"/>
                          </a:cubicBezTo>
                          <a:cubicBezTo>
                            <a:pt x="82" y="39"/>
                            <a:pt x="82" y="39"/>
                            <a:pt x="82" y="39"/>
                          </a:cubicBezTo>
                          <a:cubicBezTo>
                            <a:pt x="34" y="40"/>
                            <a:pt x="34" y="40"/>
                            <a:pt x="34" y="40"/>
                          </a:cubicBezTo>
                          <a:cubicBezTo>
                            <a:pt x="33" y="37"/>
                            <a:pt x="33" y="37"/>
                            <a:pt x="33" y="37"/>
                          </a:cubicBezTo>
                          <a:cubicBezTo>
                            <a:pt x="15" y="37"/>
                            <a:pt x="0" y="18"/>
                            <a:pt x="0" y="0"/>
                          </a:cubicBezTo>
                          <a:lnTo>
                            <a:pt x="50" y="0"/>
                          </a:lnTo>
                          <a:close/>
                        </a:path>
                      </a:pathLst>
                    </a:custGeom>
                    <a:solidFill>
                      <a:srgbClr val="B98F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6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2038" y="2442"/>
                      <a:ext cx="462" cy="162"/>
                    </a:xfrm>
                    <a:custGeom>
                      <a:avLst/>
                      <a:gdLst>
                        <a:gd name="T0" fmla="*/ 121 w 121"/>
                        <a:gd name="T1" fmla="*/ 1 h 43"/>
                        <a:gd name="T2" fmla="*/ 102 w 121"/>
                        <a:gd name="T3" fmla="*/ 43 h 43"/>
                        <a:gd name="T4" fmla="*/ 21 w 121"/>
                        <a:gd name="T5" fmla="*/ 43 h 43"/>
                        <a:gd name="T6" fmla="*/ 0 w 121"/>
                        <a:gd name="T7" fmla="*/ 17 h 43"/>
                        <a:gd name="T8" fmla="*/ 0 w 121"/>
                        <a:gd name="T9" fmla="*/ 17 h 43"/>
                        <a:gd name="T10" fmla="*/ 22 w 121"/>
                        <a:gd name="T11" fmla="*/ 0 h 43"/>
                        <a:gd name="T12" fmla="*/ 95 w 121"/>
                        <a:gd name="T13" fmla="*/ 1 h 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121" h="43">
                          <a:moveTo>
                            <a:pt x="121" y="1"/>
                          </a:moveTo>
                          <a:cubicBezTo>
                            <a:pt x="121" y="16"/>
                            <a:pt x="113" y="43"/>
                            <a:pt x="102" y="43"/>
                          </a:cubicBezTo>
                          <a:cubicBezTo>
                            <a:pt x="21" y="43"/>
                            <a:pt x="21" y="43"/>
                            <a:pt x="21" y="43"/>
                          </a:cubicBezTo>
                          <a:cubicBezTo>
                            <a:pt x="9" y="43"/>
                            <a:pt x="0" y="32"/>
                            <a:pt x="0" y="17"/>
                          </a:cubicBezTo>
                          <a:cubicBezTo>
                            <a:pt x="0" y="17"/>
                            <a:pt x="0" y="17"/>
                            <a:pt x="0" y="17"/>
                          </a:cubicBezTo>
                          <a:cubicBezTo>
                            <a:pt x="0" y="2"/>
                            <a:pt x="4" y="0"/>
                            <a:pt x="22" y="0"/>
                          </a:cubicBezTo>
                          <a:cubicBezTo>
                            <a:pt x="95" y="1"/>
                            <a:pt x="95" y="1"/>
                            <a:pt x="95" y="1"/>
                          </a:cubicBezTo>
                        </a:path>
                      </a:pathLst>
                    </a:custGeom>
                    <a:solidFill>
                      <a:srgbClr val="26164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14" tIns="45706" rIns="91414" bIns="4570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9140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10" name="Oval 409"/>
                  <p:cNvSpPr/>
                  <p:nvPr/>
                </p:nvSpPr>
                <p:spPr bwMode="auto">
                  <a:xfrm>
                    <a:off x="3468873" y="2927726"/>
                    <a:ext cx="98240" cy="98240"/>
                  </a:xfrm>
                  <a:prstGeom prst="ellipse">
                    <a:avLst/>
                  </a:prstGeom>
                  <a:solidFill>
                    <a:srgbClr val="A7815C"/>
                  </a:solidFill>
                  <a:ln w="9525" cap="flat" cmpd="sng" algn="ctr">
                    <a:noFill/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32114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 err="1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</p:grpSp>
            <p:sp>
              <p:nvSpPr>
                <p:cNvPr id="1177" name="TextBox 1176"/>
                <p:cNvSpPr txBox="1"/>
                <p:nvPr/>
              </p:nvSpPr>
              <p:spPr>
                <a:xfrm>
                  <a:off x="4414336" y="684954"/>
                  <a:ext cx="5584506" cy="1071282"/>
                </a:xfrm>
                <a:prstGeom prst="rect">
                  <a:avLst/>
                </a:prstGeom>
                <a:noFill/>
              </p:spPr>
              <p:txBody>
                <a:bodyPr wrap="square" lIns="182828" tIns="146262" rIns="182828" bIns="146262" rtlCol="0">
                  <a:spAutoFit/>
                </a:bodyPr>
                <a:lstStyle/>
                <a:p>
                  <a:pPr marL="0" marR="0" lvl="0" indent="0" algn="l" defTabSz="932384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2917">
                            <a:srgbClr val="FFFFFF"/>
                          </a:gs>
                          <a:gs pos="3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Technology learns us</a:t>
                  </a:r>
                  <a:b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2917">
                            <a:srgbClr val="FFFFFF"/>
                          </a:gs>
                          <a:gs pos="3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</a:b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2917">
                            <a:srgbClr val="FFFFFF"/>
                          </a:gs>
                          <a:gs pos="3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Segoe UI"/>
                      <a:ea typeface="+mn-ea"/>
                      <a:cs typeface="+mn-cs"/>
                    </a:rPr>
                    <a:t>and discovers ways to be helpful.</a:t>
                  </a:r>
                </a:p>
              </p:txBody>
            </p:sp>
            <p:sp>
              <p:nvSpPr>
                <p:cNvPr id="14" name="Rectangle 13"/>
                <p:cNvSpPr/>
                <p:nvPr/>
              </p:nvSpPr>
              <p:spPr bwMode="auto">
                <a:xfrm>
                  <a:off x="4414336" y="6461228"/>
                  <a:ext cx="8022139" cy="15814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32114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183" name="Rectangle 1182"/>
                <p:cNvSpPr/>
                <p:nvPr/>
              </p:nvSpPr>
              <p:spPr bwMode="auto">
                <a:xfrm>
                  <a:off x="4414336" y="6531978"/>
                  <a:ext cx="8022139" cy="158142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32114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28" name="Oval 27"/>
              <p:cNvSpPr/>
              <p:nvPr/>
            </p:nvSpPr>
            <p:spPr bwMode="auto">
              <a:xfrm>
                <a:off x="7351762" y="3364638"/>
                <a:ext cx="52281" cy="52281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114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9980008" y="5065241"/>
              <a:ext cx="83328" cy="143276"/>
              <a:chOff x="9980008" y="5065241"/>
              <a:chExt cx="83328" cy="143276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9998192" y="5065241"/>
                <a:ext cx="50418" cy="14327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114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9980008" y="5091509"/>
                <a:ext cx="83328" cy="8332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28" tIns="146262" rIns="182828" bIns="146262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32114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4832894" y="3476690"/>
            <a:ext cx="1274202" cy="1112130"/>
            <a:chOff x="4832501" y="3476683"/>
            <a:chExt cx="1274565" cy="1112445"/>
          </a:xfrm>
        </p:grpSpPr>
        <p:sp>
          <p:nvSpPr>
            <p:cNvPr id="17" name="Rectangle 16"/>
            <p:cNvSpPr/>
            <p:nvPr/>
          </p:nvSpPr>
          <p:spPr>
            <a:xfrm>
              <a:off x="4832501" y="3476683"/>
              <a:ext cx="1274565" cy="348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323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Answering</a:t>
              </a:r>
            </a:p>
          </p:txBody>
        </p:sp>
        <p:cxnSp>
          <p:nvCxnSpPr>
            <p:cNvPr id="34" name="Straight Connector 33"/>
            <p:cNvCxnSpPr>
              <a:cxnSpLocks/>
            </p:cNvCxnSpPr>
            <p:nvPr/>
          </p:nvCxnSpPr>
          <p:spPr>
            <a:xfrm>
              <a:off x="5628701" y="3804264"/>
              <a:ext cx="0" cy="784864"/>
            </a:xfrm>
            <a:prstGeom prst="line">
              <a:avLst/>
            </a:prstGeom>
            <a:ln w="6350">
              <a:solidFill>
                <a:schemeClr val="bg1">
                  <a:lumMod val="60000"/>
                  <a:lumOff val="4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765323" y="2635577"/>
            <a:ext cx="1543665" cy="633671"/>
            <a:chOff x="6765480" y="2635332"/>
            <a:chExt cx="1544102" cy="633850"/>
          </a:xfrm>
        </p:grpSpPr>
        <p:sp>
          <p:nvSpPr>
            <p:cNvPr id="18" name="Rectangle 17"/>
            <p:cNvSpPr/>
            <p:nvPr/>
          </p:nvSpPr>
          <p:spPr>
            <a:xfrm>
              <a:off x="6765480" y="2635332"/>
              <a:ext cx="1544102" cy="348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323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Coordinating</a:t>
              </a:r>
            </a:p>
          </p:txBody>
        </p:sp>
        <p:cxnSp>
          <p:nvCxnSpPr>
            <p:cNvPr id="1179" name="Straight Connector 1178"/>
            <p:cNvCxnSpPr>
              <a:cxnSpLocks/>
            </p:cNvCxnSpPr>
            <p:nvPr/>
          </p:nvCxnSpPr>
          <p:spPr>
            <a:xfrm>
              <a:off x="7566474" y="2939683"/>
              <a:ext cx="0" cy="329499"/>
            </a:xfrm>
            <a:prstGeom prst="line">
              <a:avLst/>
            </a:prstGeom>
            <a:ln w="6350">
              <a:solidFill>
                <a:schemeClr val="bg1">
                  <a:lumMod val="60000"/>
                  <a:lumOff val="4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647950" y="5141751"/>
            <a:ext cx="1388004" cy="548588"/>
            <a:chOff x="6648069" y="5142221"/>
            <a:chExt cx="1388398" cy="548744"/>
          </a:xfrm>
        </p:grpSpPr>
        <p:sp>
          <p:nvSpPr>
            <p:cNvPr id="15" name="Rectangle 14"/>
            <p:cNvSpPr/>
            <p:nvPr/>
          </p:nvSpPr>
          <p:spPr>
            <a:xfrm>
              <a:off x="6917896" y="5342483"/>
              <a:ext cx="1118571" cy="348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323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Listening</a:t>
              </a:r>
            </a:p>
          </p:txBody>
        </p:sp>
        <p:cxnSp>
          <p:nvCxnSpPr>
            <p:cNvPr id="1180" name="Straight Connector 1179"/>
            <p:cNvCxnSpPr>
              <a:cxnSpLocks/>
            </p:cNvCxnSpPr>
            <p:nvPr/>
          </p:nvCxnSpPr>
          <p:spPr>
            <a:xfrm>
              <a:off x="6648069" y="5142221"/>
              <a:ext cx="299787" cy="321899"/>
            </a:xfrm>
            <a:prstGeom prst="line">
              <a:avLst/>
            </a:prstGeom>
            <a:ln w="6350">
              <a:solidFill>
                <a:schemeClr val="bg1">
                  <a:lumMod val="60000"/>
                  <a:lumOff val="4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8482203" y="3716786"/>
            <a:ext cx="1260275" cy="1033139"/>
            <a:chOff x="8482843" y="3716848"/>
            <a:chExt cx="1260632" cy="1033431"/>
          </a:xfrm>
        </p:grpSpPr>
        <p:sp>
          <p:nvSpPr>
            <p:cNvPr id="16" name="Rectangle 15"/>
            <p:cNvSpPr/>
            <p:nvPr/>
          </p:nvSpPr>
          <p:spPr>
            <a:xfrm>
              <a:off x="8482843" y="3716848"/>
              <a:ext cx="1260632" cy="348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323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Observing</a:t>
              </a:r>
            </a:p>
          </p:txBody>
        </p:sp>
        <p:cxnSp>
          <p:nvCxnSpPr>
            <p:cNvPr id="1181" name="Straight Connector 1180"/>
            <p:cNvCxnSpPr>
              <a:cxnSpLocks/>
            </p:cNvCxnSpPr>
            <p:nvPr/>
          </p:nvCxnSpPr>
          <p:spPr>
            <a:xfrm>
              <a:off x="9241341" y="4088360"/>
              <a:ext cx="410537" cy="661919"/>
            </a:xfrm>
            <a:prstGeom prst="line">
              <a:avLst/>
            </a:prstGeom>
            <a:ln w="6350">
              <a:solidFill>
                <a:schemeClr val="bg1">
                  <a:lumMod val="60000"/>
                  <a:lumOff val="4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0098064" y="4351409"/>
            <a:ext cx="2015608" cy="766288"/>
            <a:chOff x="10099165" y="4351651"/>
            <a:chExt cx="2016180" cy="766506"/>
          </a:xfrm>
        </p:grpSpPr>
        <p:sp>
          <p:nvSpPr>
            <p:cNvPr id="25" name="Rectangle 24"/>
            <p:cNvSpPr/>
            <p:nvPr/>
          </p:nvSpPr>
          <p:spPr>
            <a:xfrm>
              <a:off x="10674257" y="4351651"/>
              <a:ext cx="1441088" cy="348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3238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Anticipating</a:t>
              </a:r>
            </a:p>
          </p:txBody>
        </p:sp>
        <p:cxnSp>
          <p:nvCxnSpPr>
            <p:cNvPr id="1182" name="Straight Connector 1181"/>
            <p:cNvCxnSpPr>
              <a:cxnSpLocks/>
            </p:cNvCxnSpPr>
            <p:nvPr/>
          </p:nvCxnSpPr>
          <p:spPr>
            <a:xfrm flipH="1">
              <a:off x="10099165" y="4681231"/>
              <a:ext cx="616262" cy="436926"/>
            </a:xfrm>
            <a:prstGeom prst="line">
              <a:avLst/>
            </a:prstGeom>
            <a:ln w="6350">
              <a:solidFill>
                <a:schemeClr val="bg1">
                  <a:lumMod val="60000"/>
                  <a:lumOff val="4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60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D56BECC-4E31-43AF-8889-C898338C6709}"/>
              </a:ext>
            </a:extLst>
          </p:cNvPr>
          <p:cNvSpPr/>
          <p:nvPr/>
        </p:nvSpPr>
        <p:spPr>
          <a:xfrm>
            <a:off x="9692919" y="6647581"/>
            <a:ext cx="2855511" cy="224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(*) Recognizers are open-sourced.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F29008-C5EB-46C4-865D-156266E3C228}"/>
              </a:ext>
            </a:extLst>
          </p:cNvPr>
          <p:cNvSpPr/>
          <p:nvPr/>
        </p:nvSpPr>
        <p:spPr>
          <a:xfrm>
            <a:off x="6218237" y="3030018"/>
            <a:ext cx="5850943" cy="478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1200" cap="none" spc="0" normalizeH="0" baseline="0" noProof="0" dirty="0">
                <a:ln>
                  <a:noFill/>
                </a:ln>
                <a:solidFill>
                  <a:srgbClr val="00BCF2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" pitchFamily="34" charset="0"/>
              </a:rPr>
              <a:t>More New Features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735AD1E8-4D2A-421A-8B14-D594354F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81" y="295274"/>
            <a:ext cx="11887878" cy="917575"/>
          </a:xfrm>
        </p:spPr>
        <p:txBody>
          <a:bodyPr/>
          <a:lstStyle/>
          <a:p>
            <a:pPr algn="ctr"/>
            <a:r>
              <a:rPr lang="en-US"/>
              <a:t>LUIS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0CB44E-0D4F-45F2-A2D7-0DA4D0AD96F6}"/>
              </a:ext>
            </a:extLst>
          </p:cNvPr>
          <p:cNvCxnSpPr>
            <a:cxnSpLocks/>
          </p:cNvCxnSpPr>
          <p:nvPr/>
        </p:nvCxnSpPr>
        <p:spPr>
          <a:xfrm>
            <a:off x="3156139" y="1408915"/>
            <a:ext cx="6124197" cy="0"/>
          </a:xfrm>
          <a:prstGeom prst="line">
            <a:avLst/>
          </a:prstGeom>
          <a:ln w="9525">
            <a:solidFill>
              <a:srgbClr val="ADD8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7">
            <a:extLst>
              <a:ext uri="{FF2B5EF4-FFF2-40B4-BE49-F238E27FC236}">
                <a16:creationId xmlns:a16="http://schemas.microsoft.com/office/drawing/2014/main" id="{3EAF6F5F-8B45-4529-9986-0A3B6E6A70C1}"/>
              </a:ext>
            </a:extLst>
          </p:cNvPr>
          <p:cNvSpPr txBox="1">
            <a:spLocks/>
          </p:cNvSpPr>
          <p:nvPr/>
        </p:nvSpPr>
        <p:spPr>
          <a:xfrm>
            <a:off x="2232006" y="1891903"/>
            <a:ext cx="7894745" cy="1204938"/>
          </a:xfrm>
          <a:prstGeom prst="rect">
            <a:avLst/>
          </a:prstGeom>
        </p:spPr>
        <p:txBody>
          <a:bodyPr vert="horz" lIns="233118" tIns="46623" rIns="93247" bIns="46623" rtlCol="0" anchor="ctr">
            <a:noAutofit/>
          </a:bodyPr>
          <a:lstStyle>
            <a:lvl1pPr algn="ctr" defTabSz="544237" rtl="0" eaLnBrk="1" latinLnBrk="0" hangingPunct="1">
              <a:spcBef>
                <a:spcPct val="0"/>
              </a:spcBef>
              <a:buNone/>
              <a:defRPr sz="3000" kern="1200" cap="all" spc="1000" baseline="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0" marR="0" lvl="0" indent="0" algn="ctr" defTabSz="5549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6" b="0" i="0" u="none" strike="noStrike" kern="1200" cap="all" spc="10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  <a:t>Language Understanding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4867604-8AE7-42E4-AF35-ECCAB83BD26D}"/>
              </a:ext>
            </a:extLst>
          </p:cNvPr>
          <p:cNvSpPr/>
          <p:nvPr/>
        </p:nvSpPr>
        <p:spPr bwMode="auto">
          <a:xfrm>
            <a:off x="857589" y="3525326"/>
            <a:ext cx="4795056" cy="2897983"/>
          </a:xfrm>
          <a:custGeom>
            <a:avLst/>
            <a:gdLst>
              <a:gd name="connsiteX0" fmla="*/ 3628724 w 3628724"/>
              <a:gd name="connsiteY0" fmla="*/ 0 h 5111015"/>
              <a:gd name="connsiteX1" fmla="*/ 0 w 3628724"/>
              <a:gd name="connsiteY1" fmla="*/ 0 h 5111015"/>
              <a:gd name="connsiteX2" fmla="*/ 0 w 3628724"/>
              <a:gd name="connsiteY2" fmla="*/ 5111015 h 511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28724" h="5111015">
                <a:moveTo>
                  <a:pt x="3628724" y="0"/>
                </a:moveTo>
                <a:lnTo>
                  <a:pt x="0" y="0"/>
                </a:lnTo>
                <a:lnTo>
                  <a:pt x="0" y="5111015"/>
                </a:lnTo>
              </a:path>
            </a:pathLst>
          </a:custGeom>
          <a:noFill/>
          <a:ln w="3175">
            <a:solidFill>
              <a:schemeClr val="tx1"/>
            </a:solidFill>
            <a:headEnd type="oval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40F013-E109-449D-87B7-4E554CE4E54C}"/>
              </a:ext>
            </a:extLst>
          </p:cNvPr>
          <p:cNvSpPr/>
          <p:nvPr/>
        </p:nvSpPr>
        <p:spPr bwMode="auto">
          <a:xfrm>
            <a:off x="857589" y="2990483"/>
            <a:ext cx="5409423" cy="534844"/>
          </a:xfrm>
          <a:prstGeom prst="rect">
            <a:avLst/>
          </a:prstGeom>
          <a:noFill/>
          <a:ln w="31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8" b="0" i="0" u="none" strike="noStrike" kern="1200" cap="none" spc="0" normalizeH="0" baseline="0" noProof="0" dirty="0">
                <a:ln>
                  <a:noFill/>
                </a:ln>
                <a:solidFill>
                  <a:srgbClr val="00BCF2"/>
                </a:solidFill>
                <a:effectLst/>
                <a:uLnTx/>
                <a:uFillTx/>
                <a:latin typeface="Segoe UI Semibold" panose="020B0702040204020203" pitchFamily="34" charset="0"/>
                <a:ea typeface="Segoe UI" pitchFamily="34" charset="0"/>
                <a:cs typeface="Segoe UI" pitchFamily="34" charset="0"/>
              </a:rPr>
              <a:t>Top Requested Features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287749B-4041-4A25-B23F-9A3AC8A42D54}"/>
              </a:ext>
            </a:extLst>
          </p:cNvPr>
          <p:cNvSpPr/>
          <p:nvPr/>
        </p:nvSpPr>
        <p:spPr bwMode="auto">
          <a:xfrm>
            <a:off x="795256" y="3723943"/>
            <a:ext cx="137618" cy="137618"/>
          </a:xfrm>
          <a:prstGeom prst="ellipse">
            <a:avLst/>
          </a:prstGeom>
          <a:solidFill>
            <a:srgbClr val="505050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5D4E56E-4BE8-4B6F-BC01-B2B5B9CF2710}"/>
              </a:ext>
            </a:extLst>
          </p:cNvPr>
          <p:cNvSpPr/>
          <p:nvPr/>
        </p:nvSpPr>
        <p:spPr bwMode="auto">
          <a:xfrm>
            <a:off x="795256" y="4268360"/>
            <a:ext cx="137618" cy="137618"/>
          </a:xfrm>
          <a:prstGeom prst="ellipse">
            <a:avLst/>
          </a:prstGeom>
          <a:solidFill>
            <a:srgbClr val="505050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B36FC2-47B6-4877-A31F-17A3C7B73B9C}"/>
              </a:ext>
            </a:extLst>
          </p:cNvPr>
          <p:cNvSpPr/>
          <p:nvPr/>
        </p:nvSpPr>
        <p:spPr bwMode="auto">
          <a:xfrm>
            <a:off x="795256" y="4812777"/>
            <a:ext cx="137618" cy="137618"/>
          </a:xfrm>
          <a:prstGeom prst="ellipse">
            <a:avLst/>
          </a:prstGeom>
          <a:solidFill>
            <a:srgbClr val="505050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46CC6D-4EBD-410A-84B3-9B3BC2A734C8}"/>
              </a:ext>
            </a:extLst>
          </p:cNvPr>
          <p:cNvSpPr/>
          <p:nvPr/>
        </p:nvSpPr>
        <p:spPr bwMode="auto">
          <a:xfrm>
            <a:off x="857589" y="3525327"/>
            <a:ext cx="5322180" cy="932742"/>
          </a:xfrm>
          <a:prstGeom prst="rect">
            <a:avLst/>
          </a:prstGeom>
          <a:noFill/>
          <a:ln w="31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9781" tIns="93260" rIns="93260" bIns="4663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51028" rtl="0" eaLnBrk="1" fontAlgn="base" latinLnBrk="0" hangingPunct="1">
              <a:lnSpc>
                <a:spcPct val="100000"/>
              </a:lnSpc>
              <a:spcBef>
                <a:spcPts val="18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Production Staging and Versioning</a:t>
            </a:r>
          </a:p>
          <a:p>
            <a:pPr marL="0" marR="0" lvl="0" indent="0" algn="l" defTabSz="951028" rtl="0" eaLnBrk="1" fontAlgn="base" latinLnBrk="0" hangingPunct="1">
              <a:lnSpc>
                <a:spcPct val="100000"/>
              </a:lnSpc>
              <a:spcBef>
                <a:spcPts val="18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Sharing</a:t>
            </a:r>
          </a:p>
          <a:p>
            <a:pPr marL="0" marR="0" lvl="0" indent="0" algn="l" defTabSz="951028" rtl="0" eaLnBrk="1" fontAlgn="base" latinLnBrk="0" hangingPunct="1">
              <a:lnSpc>
                <a:spcPct val="100000"/>
              </a:lnSpc>
              <a:spcBef>
                <a:spcPts val="18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More Languages (Dutch, Korean, dialects)</a:t>
            </a:r>
          </a:p>
          <a:p>
            <a:pPr marL="0" marR="0" lvl="0" indent="0" algn="l" defTabSz="951028" rtl="0" eaLnBrk="1" fontAlgn="base" latinLnBrk="0" hangingPunct="1">
              <a:lnSpc>
                <a:spcPct val="100000"/>
              </a:lnSpc>
              <a:spcBef>
                <a:spcPts val="18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Documentation</a:t>
            </a:r>
          </a:p>
          <a:p>
            <a:pPr marL="0" marR="0" lvl="0" indent="0" algn="l" defTabSz="951028" rtl="0" eaLnBrk="1" fontAlgn="base" latinLnBrk="0" hangingPunct="1">
              <a:lnSpc>
                <a:spcPct val="100000"/>
              </a:lnSpc>
              <a:spcBef>
                <a:spcPts val="18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Increased Intent (80) and Entity Limits (30) </a:t>
            </a:r>
          </a:p>
          <a:p>
            <a:pPr marL="0" marR="0" lvl="0" indent="0" algn="l" defTabSz="951028" rtl="0" eaLnBrk="1" fontAlgn="base" latinLnBrk="0" hangingPunct="1">
              <a:lnSpc>
                <a:spcPct val="100000"/>
              </a:lnSpc>
              <a:spcBef>
                <a:spcPts val="18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25 Customizable Prebuilt Domains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345FD06-D2E6-4B4C-BDB1-F2F6F011AC44}"/>
              </a:ext>
            </a:extLst>
          </p:cNvPr>
          <p:cNvSpPr/>
          <p:nvPr/>
        </p:nvSpPr>
        <p:spPr bwMode="auto">
          <a:xfrm>
            <a:off x="795256" y="5354841"/>
            <a:ext cx="137618" cy="137618"/>
          </a:xfrm>
          <a:prstGeom prst="ellipse">
            <a:avLst/>
          </a:prstGeom>
          <a:solidFill>
            <a:srgbClr val="505050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580E454-33AC-40B7-BBFD-0A7B33970D82}"/>
              </a:ext>
            </a:extLst>
          </p:cNvPr>
          <p:cNvSpPr/>
          <p:nvPr/>
        </p:nvSpPr>
        <p:spPr bwMode="auto">
          <a:xfrm>
            <a:off x="6575625" y="3525327"/>
            <a:ext cx="4795056" cy="2897982"/>
          </a:xfrm>
          <a:custGeom>
            <a:avLst/>
            <a:gdLst>
              <a:gd name="connsiteX0" fmla="*/ 3628724 w 3628724"/>
              <a:gd name="connsiteY0" fmla="*/ 0 h 5111015"/>
              <a:gd name="connsiteX1" fmla="*/ 0 w 3628724"/>
              <a:gd name="connsiteY1" fmla="*/ 0 h 5111015"/>
              <a:gd name="connsiteX2" fmla="*/ 0 w 3628724"/>
              <a:gd name="connsiteY2" fmla="*/ 5111015 h 511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28724" h="5111015">
                <a:moveTo>
                  <a:pt x="3628724" y="0"/>
                </a:moveTo>
                <a:lnTo>
                  <a:pt x="0" y="0"/>
                </a:lnTo>
                <a:lnTo>
                  <a:pt x="0" y="5111015"/>
                </a:lnTo>
              </a:path>
            </a:pathLst>
          </a:custGeom>
          <a:noFill/>
          <a:ln w="3175">
            <a:solidFill>
              <a:schemeClr val="tx1"/>
            </a:solidFill>
            <a:headEnd type="oval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9AB0928-1528-4BC5-9D47-BF7B5D13E0C5}"/>
              </a:ext>
            </a:extLst>
          </p:cNvPr>
          <p:cNvSpPr/>
          <p:nvPr/>
        </p:nvSpPr>
        <p:spPr bwMode="auto">
          <a:xfrm>
            <a:off x="6513291" y="3723943"/>
            <a:ext cx="137618" cy="137618"/>
          </a:xfrm>
          <a:prstGeom prst="ellipse">
            <a:avLst/>
          </a:prstGeom>
          <a:solidFill>
            <a:srgbClr val="505050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08CC3D5-D409-42C5-A4C8-96F9D75672A2}"/>
              </a:ext>
            </a:extLst>
          </p:cNvPr>
          <p:cNvSpPr/>
          <p:nvPr/>
        </p:nvSpPr>
        <p:spPr bwMode="auto">
          <a:xfrm>
            <a:off x="6513291" y="4268360"/>
            <a:ext cx="137618" cy="137618"/>
          </a:xfrm>
          <a:prstGeom prst="ellipse">
            <a:avLst/>
          </a:prstGeom>
          <a:solidFill>
            <a:srgbClr val="505050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6DFCE39-28F6-470B-A653-612CD4037702}"/>
              </a:ext>
            </a:extLst>
          </p:cNvPr>
          <p:cNvSpPr/>
          <p:nvPr/>
        </p:nvSpPr>
        <p:spPr bwMode="auto">
          <a:xfrm>
            <a:off x="6513291" y="4812777"/>
            <a:ext cx="137618" cy="137618"/>
          </a:xfrm>
          <a:prstGeom prst="ellipse">
            <a:avLst/>
          </a:prstGeom>
          <a:solidFill>
            <a:srgbClr val="505050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9BC0902-73F7-475F-887A-7943219094B1}"/>
              </a:ext>
            </a:extLst>
          </p:cNvPr>
          <p:cNvSpPr/>
          <p:nvPr/>
        </p:nvSpPr>
        <p:spPr bwMode="auto">
          <a:xfrm>
            <a:off x="6575624" y="3525327"/>
            <a:ext cx="5322180" cy="932742"/>
          </a:xfrm>
          <a:prstGeom prst="rect">
            <a:avLst/>
          </a:prstGeom>
          <a:noFill/>
          <a:ln w="31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9781" tIns="93260" rIns="93260" bIns="4663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51028" rtl="0" eaLnBrk="1" fontAlgn="base" latinLnBrk="0" hangingPunct="1">
              <a:lnSpc>
                <a:spcPct val="100000"/>
              </a:lnSpc>
              <a:spcBef>
                <a:spcPts val="18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New Dashboard</a:t>
            </a:r>
          </a:p>
          <a:p>
            <a:pPr marL="0" marR="0" lvl="0" indent="0" algn="l" defTabSz="951028" rtl="0" eaLnBrk="1" fontAlgn="base" latinLnBrk="0" hangingPunct="1">
              <a:lnSpc>
                <a:spcPct val="100000"/>
              </a:lnSpc>
              <a:spcBef>
                <a:spcPts val="18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Testing</a:t>
            </a:r>
          </a:p>
          <a:p>
            <a:pPr marL="0" marR="0" lvl="0" indent="0" algn="l" defTabSz="951028" rtl="0" eaLnBrk="1" fontAlgn="base" latinLnBrk="0" hangingPunct="1">
              <a:lnSpc>
                <a:spcPct val="100000"/>
              </a:lnSpc>
              <a:spcBef>
                <a:spcPts val="18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Lists</a:t>
            </a:r>
          </a:p>
          <a:p>
            <a:pPr marL="0" marR="0" lvl="0" indent="0" algn="l" defTabSz="951028" rtl="0" eaLnBrk="1" fontAlgn="base" latinLnBrk="0" hangingPunct="1">
              <a:lnSpc>
                <a:spcPct val="100000"/>
              </a:lnSpc>
              <a:spcBef>
                <a:spcPts val="18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Improved Recognizers(*)</a:t>
            </a:r>
          </a:p>
          <a:p>
            <a:pPr marL="0" marR="0" lvl="0" indent="0" algn="l" defTabSz="951028" rtl="0" eaLnBrk="1" fontAlgn="base" latinLnBrk="0" hangingPunct="1">
              <a:lnSpc>
                <a:spcPct val="100000"/>
              </a:lnSpc>
              <a:spcBef>
                <a:spcPts val="18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Semantic Dictionaries</a:t>
            </a:r>
          </a:p>
          <a:p>
            <a:pPr marL="0" marR="0" lvl="0" indent="0" algn="l" defTabSz="951028" rtl="0" eaLnBrk="1" fontAlgn="base" latinLnBrk="0" hangingPunct="1">
              <a:lnSpc>
                <a:spcPct val="100000"/>
              </a:lnSpc>
              <a:spcBef>
                <a:spcPts val="1836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Segoe UI" pitchFamily="34" charset="0"/>
                <a:cs typeface="Segoe UI" pitchFamily="34" charset="0"/>
              </a:rPr>
              <a:t>Spell Checking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5E82842-5B2E-4D7D-A625-610AAFD72166}"/>
              </a:ext>
            </a:extLst>
          </p:cNvPr>
          <p:cNvSpPr/>
          <p:nvPr/>
        </p:nvSpPr>
        <p:spPr bwMode="auto">
          <a:xfrm>
            <a:off x="6513291" y="5354841"/>
            <a:ext cx="137618" cy="137618"/>
          </a:xfrm>
          <a:prstGeom prst="ellipse">
            <a:avLst/>
          </a:prstGeom>
          <a:solidFill>
            <a:srgbClr val="505050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FE6042-35D9-4E62-8B7A-8AE0DB8CE3DB}"/>
              </a:ext>
            </a:extLst>
          </p:cNvPr>
          <p:cNvSpPr/>
          <p:nvPr/>
        </p:nvSpPr>
        <p:spPr bwMode="auto">
          <a:xfrm>
            <a:off x="795256" y="5889075"/>
            <a:ext cx="137618" cy="137618"/>
          </a:xfrm>
          <a:prstGeom prst="ellipse">
            <a:avLst/>
          </a:prstGeom>
          <a:solidFill>
            <a:srgbClr val="505050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C427AA7-15B9-4A9E-A533-20F7BB1A887A}"/>
              </a:ext>
            </a:extLst>
          </p:cNvPr>
          <p:cNvSpPr/>
          <p:nvPr/>
        </p:nvSpPr>
        <p:spPr bwMode="auto">
          <a:xfrm>
            <a:off x="788780" y="6423309"/>
            <a:ext cx="137618" cy="137618"/>
          </a:xfrm>
          <a:prstGeom prst="ellipse">
            <a:avLst/>
          </a:prstGeom>
          <a:solidFill>
            <a:srgbClr val="505050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F995D27-9CE3-42E9-980D-3AB0D08C7761}"/>
              </a:ext>
            </a:extLst>
          </p:cNvPr>
          <p:cNvSpPr/>
          <p:nvPr/>
        </p:nvSpPr>
        <p:spPr bwMode="auto">
          <a:xfrm>
            <a:off x="6497962" y="5884721"/>
            <a:ext cx="137618" cy="137618"/>
          </a:xfrm>
          <a:prstGeom prst="ellipse">
            <a:avLst/>
          </a:prstGeom>
          <a:solidFill>
            <a:srgbClr val="505050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080660D-518A-497E-97D8-6EDB873822E9}"/>
              </a:ext>
            </a:extLst>
          </p:cNvPr>
          <p:cNvSpPr/>
          <p:nvPr/>
        </p:nvSpPr>
        <p:spPr bwMode="auto">
          <a:xfrm>
            <a:off x="6513291" y="6420281"/>
            <a:ext cx="137618" cy="137618"/>
          </a:xfrm>
          <a:prstGeom prst="ellipse">
            <a:avLst/>
          </a:prstGeom>
          <a:solidFill>
            <a:srgbClr val="505050"/>
          </a:solidFill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260" tIns="46630" rIns="93260" bIns="466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10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97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Developer Experience &amp; Productivity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4114755" cy="3459409"/>
          </a:xfrm>
        </p:spPr>
        <p:txBody>
          <a:bodyPr/>
          <a:lstStyle/>
          <a:p>
            <a:r>
              <a:rPr lang="en-US" b="1" dirty="0"/>
              <a:t>New dashboard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Endpoint Hits</a:t>
            </a:r>
          </a:p>
          <a:p>
            <a:pPr lvl="2"/>
            <a:r>
              <a:rPr lang="en-US" dirty="0"/>
              <a:t>Customizable Period</a:t>
            </a:r>
          </a:p>
          <a:p>
            <a:pPr lvl="1"/>
            <a:r>
              <a:rPr lang="en-US" dirty="0"/>
              <a:t>Intent Breakdown</a:t>
            </a:r>
          </a:p>
          <a:p>
            <a:pPr lvl="1"/>
            <a:r>
              <a:rPr lang="en-US" dirty="0"/>
              <a:t>Entity Breakdown</a:t>
            </a:r>
          </a:p>
          <a:p>
            <a:pPr marL="228600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C57F9-BDE1-4D0F-BDE4-8AD07635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993" y="1394165"/>
            <a:ext cx="5110519" cy="52569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6B103E-F742-4F4B-A4E0-90DE468AEBDF}"/>
              </a:ext>
            </a:extLst>
          </p:cNvPr>
          <p:cNvSpPr/>
          <p:nvPr/>
        </p:nvSpPr>
        <p:spPr bwMode="auto">
          <a:xfrm>
            <a:off x="9784358" y="2491432"/>
            <a:ext cx="91439" cy="91439"/>
          </a:xfrm>
          <a:prstGeom prst="rect">
            <a:avLst/>
          </a:prstGeom>
          <a:noFill/>
          <a:ln w="190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36A87A-3491-4A20-8F74-5B92433898D1}"/>
              </a:ext>
            </a:extLst>
          </p:cNvPr>
          <p:cNvSpPr/>
          <p:nvPr/>
        </p:nvSpPr>
        <p:spPr bwMode="auto">
          <a:xfrm>
            <a:off x="11521699" y="4228774"/>
            <a:ext cx="91439" cy="91439"/>
          </a:xfrm>
          <a:prstGeom prst="rect">
            <a:avLst/>
          </a:prstGeom>
          <a:noFill/>
          <a:ln w="190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90777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Developer Experience &amp; Productivity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701" y="1211287"/>
            <a:ext cx="5760658" cy="4745915"/>
          </a:xfrm>
        </p:spPr>
        <p:txBody>
          <a:bodyPr/>
          <a:lstStyle/>
          <a:p>
            <a:r>
              <a:rPr lang="en-US" b="1" dirty="0"/>
              <a:t>Versioning</a:t>
            </a:r>
          </a:p>
          <a:p>
            <a:pPr lvl="1"/>
            <a:r>
              <a:rPr lang="en-US" dirty="0"/>
              <a:t>Manual through Clone feature</a:t>
            </a:r>
          </a:p>
          <a:p>
            <a:pPr lvl="1"/>
            <a:r>
              <a:rPr lang="en-US" dirty="0"/>
              <a:t>Import and Export</a:t>
            </a:r>
          </a:p>
          <a:p>
            <a:pPr lvl="1"/>
            <a:endParaRPr lang="en-US" dirty="0"/>
          </a:p>
          <a:p>
            <a:r>
              <a:rPr lang="en-US" b="1" dirty="0"/>
              <a:t>Two deployment slots</a:t>
            </a:r>
          </a:p>
          <a:p>
            <a:pPr lvl="1"/>
            <a:r>
              <a:rPr lang="en-US" dirty="0"/>
              <a:t>Production</a:t>
            </a:r>
          </a:p>
          <a:p>
            <a:pPr lvl="1"/>
            <a:r>
              <a:rPr lang="en-US" dirty="0"/>
              <a:t>Staging</a:t>
            </a:r>
          </a:p>
          <a:p>
            <a:pPr lvl="1"/>
            <a:endParaRPr lang="en-US" dirty="0"/>
          </a:p>
          <a:p>
            <a:r>
              <a:rPr lang="en-US" dirty="0"/>
              <a:t>All surfaced through APIs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5809BA-D698-48F1-B4B9-3A2F2A65E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237" y="3314384"/>
            <a:ext cx="5159925" cy="3348276"/>
          </a:xfrm>
          <a:prstGeom prst="rect">
            <a:avLst/>
          </a:prstGeom>
        </p:spPr>
      </p:pic>
      <p:pic>
        <p:nvPicPr>
          <p:cNvPr id="7" name="Picture 6" descr="A picture containing screenshot, indoor&#10;&#10;Description generated with very high confidence">
            <a:extLst>
              <a:ext uri="{FF2B5EF4-FFF2-40B4-BE49-F238E27FC236}">
                <a16:creationId xmlns:a16="http://schemas.microsoft.com/office/drawing/2014/main" id="{217F9C6F-02FB-42F5-B08B-24C20B85D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662" y="1189759"/>
            <a:ext cx="4719074" cy="19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3237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Developer Experience &amp; Productivity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4937706" cy="3674852"/>
          </a:xfrm>
        </p:spPr>
        <p:txBody>
          <a:bodyPr/>
          <a:lstStyle/>
          <a:p>
            <a:r>
              <a:rPr lang="en-US" sz="4800" dirty="0"/>
              <a:t>We heard you….</a:t>
            </a:r>
          </a:p>
          <a:p>
            <a:endParaRPr lang="en-US" dirty="0"/>
          </a:p>
          <a:p>
            <a:r>
              <a:rPr lang="en-US" dirty="0"/>
              <a:t>LUIS models can now be shared between accounts!!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7D9D28-EE4D-4618-B5A4-11001DDE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575" y="1759921"/>
            <a:ext cx="6447465" cy="414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4701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Developer Experience &amp; Productivity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4937769" cy="4893647"/>
          </a:xfrm>
        </p:spPr>
        <p:txBody>
          <a:bodyPr/>
          <a:lstStyle/>
          <a:p>
            <a:r>
              <a:rPr lang="en-US" dirty="0"/>
              <a:t>Interactive and Batch Testing within the portal</a:t>
            </a:r>
          </a:p>
          <a:p>
            <a:r>
              <a:rPr lang="en-US" dirty="0"/>
              <a:t>Create input file with utterance, expected intent/entities</a:t>
            </a:r>
          </a:p>
          <a:p>
            <a:r>
              <a:rPr lang="en-US" dirty="0"/>
              <a:t>1000 utterances per file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38A7338-663B-4DF2-893C-64B781511BEA}"/>
              </a:ext>
            </a:extLst>
          </p:cNvPr>
          <p:cNvSpPr txBox="1">
            <a:spLocks/>
          </p:cNvSpPr>
          <p:nvPr/>
        </p:nvSpPr>
        <p:spPr>
          <a:xfrm>
            <a:off x="6401115" y="1394165"/>
            <a:ext cx="5577842" cy="2985433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33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346553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8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2pPr>
            <a:lvl3pPr marL="584607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3pPr>
            <a:lvl4pPr marL="814563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4pPr>
            <a:lvl5pPr marL="1050997" marR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kern="1200" spc="0" baseline="0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{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"text": "I want a Surface Laptop",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"intent": "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BuyProduct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",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"entities": 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[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{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  "entity": "Product",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	"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startPos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": 10,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	"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endPos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": 26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  }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  ]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</a:rPr>
              <a:t>}</a:t>
            </a:r>
          </a:p>
        </p:txBody>
      </p:sp>
      <p:pic>
        <p:nvPicPr>
          <p:cNvPr id="10" name="Picture 9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84FD7EE5-7E7C-4774-8CB7-7B4999C9F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2" t="29437" r="7772" b="9971"/>
          <a:stretch/>
        </p:blipFill>
        <p:spPr>
          <a:xfrm>
            <a:off x="6035360" y="4580740"/>
            <a:ext cx="4890798" cy="219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0146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Start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701" y="1211287"/>
            <a:ext cx="5943535" cy="4505849"/>
          </a:xfrm>
        </p:spPr>
        <p:txBody>
          <a:bodyPr/>
          <a:lstStyle/>
          <a:p>
            <a:r>
              <a:rPr lang="en-US" dirty="0"/>
              <a:t>Kick start your language model construction through modifiable 20 pre-built domains</a:t>
            </a:r>
          </a:p>
          <a:p>
            <a:endParaRPr lang="en-US" dirty="0"/>
          </a:p>
          <a:p>
            <a:r>
              <a:rPr lang="en-US" dirty="0"/>
              <a:t>Adds </a:t>
            </a:r>
            <a:r>
              <a:rPr lang="en-US" b="1" dirty="0"/>
              <a:t>Intents</a:t>
            </a:r>
            <a:r>
              <a:rPr lang="en-US" dirty="0"/>
              <a:t>, </a:t>
            </a:r>
            <a:r>
              <a:rPr lang="en-US" b="1" dirty="0"/>
              <a:t>Entities</a:t>
            </a:r>
            <a:r>
              <a:rPr lang="en-US" dirty="0"/>
              <a:t> and </a:t>
            </a:r>
            <a:r>
              <a:rPr lang="en-US" b="1" dirty="0"/>
              <a:t>Utterances</a:t>
            </a:r>
          </a:p>
          <a:p>
            <a:r>
              <a:rPr lang="en-US" dirty="0"/>
              <a:t>Mix and Match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5FE40-827F-4286-A25A-B032F3A99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826" y="1302726"/>
            <a:ext cx="5604786" cy="39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7886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Start – Pre Built Entities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E49F20-EACF-4991-84F8-7F0C9A93A0E6}"/>
              </a:ext>
            </a:extLst>
          </p:cNvPr>
          <p:cNvSpPr/>
          <p:nvPr/>
        </p:nvSpPr>
        <p:spPr>
          <a:xfrm>
            <a:off x="6128000" y="1394165"/>
            <a:ext cx="621665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Improved number, unit, money and date/times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“From May 1st to May 5th”</a:t>
            </a: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“I want to fly from SEA to AMS next Tuesday and leave after 5 days”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D5A4412-5C56-4794-BAF8-F19E9A90ACC6}"/>
              </a:ext>
            </a:extLst>
          </p:cNvPr>
          <p:cNvGraphicFramePr/>
          <p:nvPr>
            <p:extLst/>
          </p:nvPr>
        </p:nvGraphicFramePr>
        <p:xfrm>
          <a:off x="366141" y="1212849"/>
          <a:ext cx="5394901" cy="512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177441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Entity Recognizers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DC6F0-42BD-4A8A-874C-02B56DD4D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4905958"/>
          </a:xfrm>
        </p:spPr>
        <p:txBody>
          <a:bodyPr/>
          <a:lstStyle/>
          <a:p>
            <a:r>
              <a:rPr lang="en-GB" dirty="0"/>
              <a:t>Leverage the same number recognizer from within your code. Contribute back into LUIS..</a:t>
            </a:r>
          </a:p>
          <a:p>
            <a:pPr lvl="1"/>
            <a:r>
              <a:rPr lang="en-GB" dirty="0"/>
              <a:t>Numbers - 21</a:t>
            </a:r>
            <a:r>
              <a:rPr lang="en-GB" baseline="30000" dirty="0"/>
              <a:t>st</a:t>
            </a:r>
            <a:r>
              <a:rPr lang="en-GB" dirty="0"/>
              <a:t>, eleventh, one hundred and one, 10k, half a dozen</a:t>
            </a:r>
          </a:p>
          <a:p>
            <a:pPr lvl="1"/>
            <a:r>
              <a:rPr lang="en-GB" dirty="0"/>
              <a:t>Units – 3km, 100lbs, 10 acres</a:t>
            </a:r>
          </a:p>
          <a:p>
            <a:pPr lvl="1"/>
            <a:r>
              <a:rPr lang="en-GB" dirty="0"/>
              <a:t>Fractions – A fifth, a trillionth, </a:t>
            </a:r>
            <a:r>
              <a:rPr lang="en-US" dirty="0"/>
              <a:t>one over seventy five</a:t>
            </a:r>
            <a:endParaRPr lang="en-GB" dirty="0"/>
          </a:p>
          <a:p>
            <a:pPr lvl="1"/>
            <a:r>
              <a:rPr lang="en-GB" dirty="0"/>
              <a:t>Percentage – 10 percent, 100%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hlinkClick r:id="rId3"/>
              </a:rPr>
              <a:t>https://github.com/Microsoft/Recognizers-Text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1235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Start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5486340" cy="4235006"/>
          </a:xfrm>
        </p:spPr>
        <p:txBody>
          <a:bodyPr/>
          <a:lstStyle/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Phrase Lists and Regular Expressions.</a:t>
            </a:r>
          </a:p>
          <a:p>
            <a:pPr lvl="1"/>
            <a:endParaRPr lang="en-US" dirty="0"/>
          </a:p>
          <a:p>
            <a:r>
              <a:rPr lang="en-US" dirty="0"/>
              <a:t>Semantic Dictionaries to suggest additional values</a:t>
            </a:r>
          </a:p>
          <a:p>
            <a:pPr lvl="1"/>
            <a:r>
              <a:rPr lang="en-US" sz="3600" dirty="0">
                <a:latin typeface="+mj-lt"/>
              </a:rPr>
              <a:t>Cities, Songs, Movies, Company Names..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99F5B-6E84-4324-998D-9F5798621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15" y="2491433"/>
            <a:ext cx="5907388" cy="4259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2C2033-B6FB-4877-89FF-7B771DF26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411" y="191765"/>
            <a:ext cx="4206195" cy="20390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C80EA9-7F4D-4731-BCAB-74EBADCD333A}"/>
              </a:ext>
            </a:extLst>
          </p:cNvPr>
          <p:cNvSpPr/>
          <p:nvPr/>
        </p:nvSpPr>
        <p:spPr bwMode="auto">
          <a:xfrm>
            <a:off x="9327163" y="4045896"/>
            <a:ext cx="2834609" cy="1554463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06601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Understanding Model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5486340" cy="4395049"/>
          </a:xfrm>
        </p:spPr>
        <p:txBody>
          <a:bodyPr/>
          <a:lstStyle/>
          <a:p>
            <a:r>
              <a:rPr lang="en-US" dirty="0"/>
              <a:t>List Entities</a:t>
            </a:r>
          </a:p>
          <a:p>
            <a:pPr lvl="1"/>
            <a:r>
              <a:rPr lang="en-US" dirty="0"/>
              <a:t>Fixed white-lists rather than leveraging Machine Learning like other entities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Better accuracy results for scenarios where your entities are fixed</a:t>
            </a:r>
          </a:p>
          <a:p>
            <a:pPr lvl="2"/>
            <a:r>
              <a:rPr lang="en-US" dirty="0"/>
              <a:t>E.g. Product names, Session Codes, Names, etc.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22CAB-721E-4E37-B3FD-A57D572A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115" y="1577043"/>
            <a:ext cx="5525663" cy="39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0264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>
            <a:off x="2647" y="3899830"/>
            <a:ext cx="12431184" cy="0"/>
          </a:xfrm>
          <a:prstGeom prst="line">
            <a:avLst/>
          </a:prstGeom>
          <a:noFill/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 bwMode="auto">
          <a:xfrm>
            <a:off x="1252742" y="4140901"/>
            <a:ext cx="2010825" cy="38083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16" rIns="0" bIns="4661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Agent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3751434" y="4140901"/>
            <a:ext cx="2010825" cy="38083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16" rIns="0" bIns="4661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Applications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6363215" y="4140901"/>
            <a:ext cx="2010825" cy="38083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16" rIns="0" bIns="4661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Services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9351972" y="4140901"/>
            <a:ext cx="2010825" cy="380838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16" rIns="0" bIns="4661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Infrastructure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2194683" y="3836357"/>
            <a:ext cx="126946" cy="126946"/>
          </a:xfrm>
          <a:prstGeom prst="ellipse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16" rIns="0" bIns="4661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979439" y="2892365"/>
            <a:ext cx="557434" cy="557434"/>
            <a:chOff x="1990795" y="2892107"/>
            <a:chExt cx="557672" cy="557672"/>
          </a:xfrm>
        </p:grpSpPr>
        <p:sp>
          <p:nvSpPr>
            <p:cNvPr id="51" name="Freeform: Shape 50"/>
            <p:cNvSpPr/>
            <p:nvPr/>
          </p:nvSpPr>
          <p:spPr bwMode="auto">
            <a:xfrm>
              <a:off x="2041470" y="2942782"/>
              <a:ext cx="456322" cy="456322"/>
            </a:xfrm>
            <a:custGeom>
              <a:avLst/>
              <a:gdLst>
                <a:gd name="connsiteX0" fmla="*/ 991130 w 1982260"/>
                <a:gd name="connsiteY0" fmla="*/ 224367 h 1982260"/>
                <a:gd name="connsiteX1" fmla="*/ 224367 w 1982260"/>
                <a:gd name="connsiteY1" fmla="*/ 991130 h 1982260"/>
                <a:gd name="connsiteX2" fmla="*/ 991130 w 1982260"/>
                <a:gd name="connsiteY2" fmla="*/ 1757893 h 1982260"/>
                <a:gd name="connsiteX3" fmla="*/ 1757893 w 1982260"/>
                <a:gd name="connsiteY3" fmla="*/ 991130 h 1982260"/>
                <a:gd name="connsiteX4" fmla="*/ 991130 w 1982260"/>
                <a:gd name="connsiteY4" fmla="*/ 224367 h 1982260"/>
                <a:gd name="connsiteX5" fmla="*/ 991130 w 1982260"/>
                <a:gd name="connsiteY5" fmla="*/ 0 h 1982260"/>
                <a:gd name="connsiteX6" fmla="*/ 1982260 w 1982260"/>
                <a:gd name="connsiteY6" fmla="*/ 991130 h 1982260"/>
                <a:gd name="connsiteX7" fmla="*/ 991130 w 1982260"/>
                <a:gd name="connsiteY7" fmla="*/ 1982260 h 1982260"/>
                <a:gd name="connsiteX8" fmla="*/ 0 w 1982260"/>
                <a:gd name="connsiteY8" fmla="*/ 991130 h 1982260"/>
                <a:gd name="connsiteX9" fmla="*/ 991130 w 1982260"/>
                <a:gd name="connsiteY9" fmla="*/ 0 h 198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2260" h="1982260">
                  <a:moveTo>
                    <a:pt x="991130" y="224367"/>
                  </a:moveTo>
                  <a:cubicBezTo>
                    <a:pt x="567658" y="224367"/>
                    <a:pt x="224367" y="567658"/>
                    <a:pt x="224367" y="991130"/>
                  </a:cubicBezTo>
                  <a:cubicBezTo>
                    <a:pt x="224367" y="1414602"/>
                    <a:pt x="567658" y="1757893"/>
                    <a:pt x="991130" y="1757893"/>
                  </a:cubicBezTo>
                  <a:cubicBezTo>
                    <a:pt x="1414602" y="1757893"/>
                    <a:pt x="1757893" y="1414602"/>
                    <a:pt x="1757893" y="991130"/>
                  </a:cubicBezTo>
                  <a:cubicBezTo>
                    <a:pt x="1757893" y="567658"/>
                    <a:pt x="1414602" y="224367"/>
                    <a:pt x="991130" y="224367"/>
                  </a:cubicBezTo>
                  <a:close/>
                  <a:moveTo>
                    <a:pt x="991130" y="0"/>
                  </a:moveTo>
                  <a:cubicBezTo>
                    <a:pt x="1538516" y="0"/>
                    <a:pt x="1982260" y="443744"/>
                    <a:pt x="1982260" y="991130"/>
                  </a:cubicBezTo>
                  <a:cubicBezTo>
                    <a:pt x="1982260" y="1538516"/>
                    <a:pt x="1538516" y="1982260"/>
                    <a:pt x="991130" y="1982260"/>
                  </a:cubicBezTo>
                  <a:cubicBezTo>
                    <a:pt x="443744" y="1982260"/>
                    <a:pt x="0" y="1538516"/>
                    <a:pt x="0" y="991130"/>
                  </a:cubicBezTo>
                  <a:cubicBezTo>
                    <a:pt x="0" y="443744"/>
                    <a:pt x="443744" y="0"/>
                    <a:pt x="99113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16" rIns="0" bIns="4661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19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2" name="Freeform: Shape 51"/>
            <p:cNvSpPr/>
            <p:nvPr/>
          </p:nvSpPr>
          <p:spPr bwMode="auto">
            <a:xfrm>
              <a:off x="1990795" y="2892107"/>
              <a:ext cx="557672" cy="557672"/>
            </a:xfrm>
            <a:custGeom>
              <a:avLst/>
              <a:gdLst>
                <a:gd name="connsiteX0" fmla="*/ 1211263 w 2422526"/>
                <a:gd name="connsiteY0" fmla="*/ 232833 h 2422526"/>
                <a:gd name="connsiteX1" fmla="*/ 232833 w 2422526"/>
                <a:gd name="connsiteY1" fmla="*/ 1211263 h 2422526"/>
                <a:gd name="connsiteX2" fmla="*/ 1211263 w 2422526"/>
                <a:gd name="connsiteY2" fmla="*/ 2189693 h 2422526"/>
                <a:gd name="connsiteX3" fmla="*/ 2189693 w 2422526"/>
                <a:gd name="connsiteY3" fmla="*/ 1211263 h 2422526"/>
                <a:gd name="connsiteX4" fmla="*/ 1211263 w 2422526"/>
                <a:gd name="connsiteY4" fmla="*/ 232833 h 2422526"/>
                <a:gd name="connsiteX5" fmla="*/ 1211263 w 2422526"/>
                <a:gd name="connsiteY5" fmla="*/ 0 h 2422526"/>
                <a:gd name="connsiteX6" fmla="*/ 2422526 w 2422526"/>
                <a:gd name="connsiteY6" fmla="*/ 1211263 h 2422526"/>
                <a:gd name="connsiteX7" fmla="*/ 1211263 w 2422526"/>
                <a:gd name="connsiteY7" fmla="*/ 2422526 h 2422526"/>
                <a:gd name="connsiteX8" fmla="*/ 0 w 2422526"/>
                <a:gd name="connsiteY8" fmla="*/ 1211263 h 2422526"/>
                <a:gd name="connsiteX9" fmla="*/ 1211263 w 2422526"/>
                <a:gd name="connsiteY9" fmla="*/ 0 h 242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2526" h="2422526">
                  <a:moveTo>
                    <a:pt x="1211263" y="232833"/>
                  </a:moveTo>
                  <a:cubicBezTo>
                    <a:pt x="670891" y="232833"/>
                    <a:pt x="232833" y="670891"/>
                    <a:pt x="232833" y="1211263"/>
                  </a:cubicBezTo>
                  <a:cubicBezTo>
                    <a:pt x="232833" y="1751635"/>
                    <a:pt x="670891" y="2189693"/>
                    <a:pt x="1211263" y="2189693"/>
                  </a:cubicBezTo>
                  <a:cubicBezTo>
                    <a:pt x="1751635" y="2189693"/>
                    <a:pt x="2189693" y="1751635"/>
                    <a:pt x="2189693" y="1211263"/>
                  </a:cubicBezTo>
                  <a:cubicBezTo>
                    <a:pt x="2189693" y="670891"/>
                    <a:pt x="1751635" y="232833"/>
                    <a:pt x="1211263" y="232833"/>
                  </a:cubicBezTo>
                  <a:close/>
                  <a:moveTo>
                    <a:pt x="1211263" y="0"/>
                  </a:moveTo>
                  <a:cubicBezTo>
                    <a:pt x="1880225" y="0"/>
                    <a:pt x="2422526" y="542301"/>
                    <a:pt x="2422526" y="1211263"/>
                  </a:cubicBezTo>
                  <a:cubicBezTo>
                    <a:pt x="2422526" y="1880225"/>
                    <a:pt x="1880225" y="2422526"/>
                    <a:pt x="1211263" y="2422526"/>
                  </a:cubicBezTo>
                  <a:cubicBezTo>
                    <a:pt x="542301" y="2422526"/>
                    <a:pt x="0" y="1880225"/>
                    <a:pt x="0" y="1211263"/>
                  </a:cubicBezTo>
                  <a:cubicBezTo>
                    <a:pt x="0" y="542301"/>
                    <a:pt x="542301" y="0"/>
                    <a:pt x="1211263" y="0"/>
                  </a:cubicBezTo>
                  <a:close/>
                </a:path>
              </a:pathLst>
            </a:custGeom>
            <a:solidFill>
              <a:srgbClr val="FFFFFF">
                <a:alpha val="43137"/>
              </a:srgbClr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16" rIns="0" bIns="4661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19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53" name="Oval 52"/>
          <p:cNvSpPr/>
          <p:nvPr/>
        </p:nvSpPr>
        <p:spPr bwMode="auto">
          <a:xfrm>
            <a:off x="10114847" y="3836357"/>
            <a:ext cx="126946" cy="126946"/>
          </a:xfrm>
          <a:prstGeom prst="ellipse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16" rIns="0" bIns="4661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9943358" y="2951785"/>
            <a:ext cx="469928" cy="438597"/>
            <a:chOff x="2028485" y="5305924"/>
            <a:chExt cx="546628" cy="510184"/>
          </a:xfrm>
        </p:grpSpPr>
        <p:sp>
          <p:nvSpPr>
            <p:cNvPr id="55" name="Rectangle 37"/>
            <p:cNvSpPr>
              <a:spLocks noChangeArrowheads="1"/>
            </p:cNvSpPr>
            <p:nvPr/>
          </p:nvSpPr>
          <p:spPr bwMode="auto">
            <a:xfrm>
              <a:off x="2219269" y="5305924"/>
              <a:ext cx="162917" cy="16077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6" name="Rectangle 38"/>
            <p:cNvSpPr>
              <a:spLocks noChangeArrowheads="1"/>
            </p:cNvSpPr>
            <p:nvPr/>
          </p:nvSpPr>
          <p:spPr bwMode="auto">
            <a:xfrm>
              <a:off x="2028485" y="5657479"/>
              <a:ext cx="160773" cy="15862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7" name="Rectangle 39"/>
            <p:cNvSpPr>
              <a:spLocks noChangeArrowheads="1"/>
            </p:cNvSpPr>
            <p:nvPr/>
          </p:nvSpPr>
          <p:spPr bwMode="auto">
            <a:xfrm>
              <a:off x="2412196" y="5657479"/>
              <a:ext cx="162917" cy="15862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1" name="Line 40"/>
            <p:cNvSpPr>
              <a:spLocks noChangeShapeType="1"/>
            </p:cNvSpPr>
            <p:nvPr/>
          </p:nvSpPr>
          <p:spPr bwMode="auto">
            <a:xfrm flipH="1" flipV="1">
              <a:off x="2345744" y="5470984"/>
              <a:ext cx="102895" cy="1822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Line 41"/>
            <p:cNvSpPr>
              <a:spLocks noChangeShapeType="1"/>
            </p:cNvSpPr>
            <p:nvPr/>
          </p:nvSpPr>
          <p:spPr bwMode="auto">
            <a:xfrm>
              <a:off x="2187114" y="5734650"/>
              <a:ext cx="22508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" name="Line 42"/>
            <p:cNvSpPr>
              <a:spLocks noChangeShapeType="1"/>
            </p:cNvSpPr>
            <p:nvPr/>
          </p:nvSpPr>
          <p:spPr bwMode="auto">
            <a:xfrm flipH="1">
              <a:off x="2152816" y="5470984"/>
              <a:ext cx="102895" cy="1822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84" name="Oval 83"/>
          <p:cNvSpPr/>
          <p:nvPr/>
        </p:nvSpPr>
        <p:spPr bwMode="auto">
          <a:xfrm>
            <a:off x="4834738" y="3836357"/>
            <a:ext cx="126946" cy="126946"/>
          </a:xfrm>
          <a:prstGeom prst="ellipse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16" rIns="0" bIns="4661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85" name="Group 14"/>
          <p:cNvGrpSpPr>
            <a:grpSpLocks noChangeAspect="1"/>
          </p:cNvGrpSpPr>
          <p:nvPr/>
        </p:nvGrpSpPr>
        <p:grpSpPr bwMode="auto">
          <a:xfrm>
            <a:off x="4767862" y="2969783"/>
            <a:ext cx="260701" cy="402600"/>
            <a:chOff x="2912" y="2002"/>
            <a:chExt cx="158" cy="244"/>
          </a:xfrm>
        </p:grpSpPr>
        <p:sp>
          <p:nvSpPr>
            <p:cNvPr id="86" name="Rectangle 15"/>
            <p:cNvSpPr>
              <a:spLocks noChangeArrowheads="1"/>
            </p:cNvSpPr>
            <p:nvPr/>
          </p:nvSpPr>
          <p:spPr bwMode="auto">
            <a:xfrm>
              <a:off x="2912" y="2002"/>
              <a:ext cx="67" cy="6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7" name="Rectangle 16"/>
            <p:cNvSpPr>
              <a:spLocks noChangeArrowheads="1"/>
            </p:cNvSpPr>
            <p:nvPr/>
          </p:nvSpPr>
          <p:spPr bwMode="auto">
            <a:xfrm>
              <a:off x="3004" y="2002"/>
              <a:ext cx="66" cy="6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8" name="Rectangle 17"/>
            <p:cNvSpPr>
              <a:spLocks noChangeArrowheads="1"/>
            </p:cNvSpPr>
            <p:nvPr/>
          </p:nvSpPr>
          <p:spPr bwMode="auto">
            <a:xfrm>
              <a:off x="2912" y="2180"/>
              <a:ext cx="67" cy="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9" name="Rectangle 18"/>
            <p:cNvSpPr>
              <a:spLocks noChangeArrowheads="1"/>
            </p:cNvSpPr>
            <p:nvPr/>
          </p:nvSpPr>
          <p:spPr bwMode="auto">
            <a:xfrm>
              <a:off x="2912" y="2091"/>
              <a:ext cx="158" cy="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90" name="Oval 89"/>
          <p:cNvSpPr/>
          <p:nvPr/>
        </p:nvSpPr>
        <p:spPr bwMode="auto">
          <a:xfrm>
            <a:off x="7474792" y="3836357"/>
            <a:ext cx="126946" cy="126946"/>
          </a:xfrm>
          <a:prstGeom prst="ellipse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16" rIns="0" bIns="4661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91" name="Group 27"/>
          <p:cNvGrpSpPr>
            <a:grpSpLocks noChangeAspect="1"/>
          </p:cNvGrpSpPr>
          <p:nvPr/>
        </p:nvGrpSpPr>
        <p:grpSpPr bwMode="auto">
          <a:xfrm>
            <a:off x="7324455" y="2980250"/>
            <a:ext cx="427622" cy="381664"/>
            <a:chOff x="3810" y="2105"/>
            <a:chExt cx="214" cy="191"/>
          </a:xfrm>
        </p:grpSpPr>
        <p:sp>
          <p:nvSpPr>
            <p:cNvPr id="92" name="Freeform 28"/>
            <p:cNvSpPr>
              <a:spLocks/>
            </p:cNvSpPr>
            <p:nvPr/>
          </p:nvSpPr>
          <p:spPr bwMode="auto">
            <a:xfrm>
              <a:off x="3810" y="2105"/>
              <a:ext cx="214" cy="191"/>
            </a:xfrm>
            <a:custGeom>
              <a:avLst/>
              <a:gdLst>
                <a:gd name="T0" fmla="*/ 214 w 214"/>
                <a:gd name="T1" fmla="*/ 120 h 191"/>
                <a:gd name="T2" fmla="*/ 214 w 214"/>
                <a:gd name="T3" fmla="*/ 0 h 191"/>
                <a:gd name="T4" fmla="*/ 0 w 214"/>
                <a:gd name="T5" fmla="*/ 0 h 191"/>
                <a:gd name="T6" fmla="*/ 0 w 214"/>
                <a:gd name="T7" fmla="*/ 145 h 191"/>
                <a:gd name="T8" fmla="*/ 29 w 214"/>
                <a:gd name="T9" fmla="*/ 145 h 191"/>
                <a:gd name="T10" fmla="*/ 29 w 214"/>
                <a:gd name="T11" fmla="*/ 191 h 191"/>
                <a:gd name="T12" fmla="*/ 75 w 214"/>
                <a:gd name="T13" fmla="*/ 145 h 191"/>
                <a:gd name="T14" fmla="*/ 121 w 214"/>
                <a:gd name="T15" fmla="*/ 14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191">
                  <a:moveTo>
                    <a:pt x="214" y="120"/>
                  </a:moveTo>
                  <a:lnTo>
                    <a:pt x="214" y="0"/>
                  </a:lnTo>
                  <a:lnTo>
                    <a:pt x="0" y="0"/>
                  </a:lnTo>
                  <a:lnTo>
                    <a:pt x="0" y="145"/>
                  </a:lnTo>
                  <a:lnTo>
                    <a:pt x="29" y="145"/>
                  </a:lnTo>
                  <a:lnTo>
                    <a:pt x="29" y="191"/>
                  </a:lnTo>
                  <a:lnTo>
                    <a:pt x="75" y="145"/>
                  </a:lnTo>
                  <a:lnTo>
                    <a:pt x="121" y="145"/>
                  </a:lnTo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3" name="Line 29"/>
            <p:cNvSpPr>
              <a:spLocks noChangeShapeType="1"/>
            </p:cNvSpPr>
            <p:nvPr/>
          </p:nvSpPr>
          <p:spPr bwMode="auto">
            <a:xfrm>
              <a:off x="3931" y="2250"/>
              <a:ext cx="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4" name="Freeform 30"/>
            <p:cNvSpPr>
              <a:spLocks/>
            </p:cNvSpPr>
            <p:nvPr/>
          </p:nvSpPr>
          <p:spPr bwMode="auto">
            <a:xfrm>
              <a:off x="3903" y="2221"/>
              <a:ext cx="121" cy="29"/>
            </a:xfrm>
            <a:custGeom>
              <a:avLst/>
              <a:gdLst>
                <a:gd name="T0" fmla="*/ 0 w 93"/>
                <a:gd name="T1" fmla="*/ 25 h 25"/>
                <a:gd name="T2" fmla="*/ 93 w 93"/>
                <a:gd name="T3" fmla="*/ 25 h 25"/>
                <a:gd name="T4" fmla="*/ 93 w 93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25">
                  <a:moveTo>
                    <a:pt x="0" y="25"/>
                  </a:moveTo>
                  <a:lnTo>
                    <a:pt x="93" y="25"/>
                  </a:lnTo>
                  <a:lnTo>
                    <a:pt x="93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5" name="Freeform 31"/>
            <p:cNvSpPr>
              <a:spLocks/>
            </p:cNvSpPr>
            <p:nvPr/>
          </p:nvSpPr>
          <p:spPr bwMode="auto">
            <a:xfrm>
              <a:off x="3865" y="2172"/>
              <a:ext cx="11" cy="10"/>
            </a:xfrm>
            <a:custGeom>
              <a:avLst/>
              <a:gdLst>
                <a:gd name="T0" fmla="*/ 7 w 15"/>
                <a:gd name="T1" fmla="*/ 0 h 15"/>
                <a:gd name="T2" fmla="*/ 7 w 15"/>
                <a:gd name="T3" fmla="*/ 0 h 15"/>
                <a:gd name="T4" fmla="*/ 15 w 15"/>
                <a:gd name="T5" fmla="*/ 7 h 15"/>
                <a:gd name="T6" fmla="*/ 15 w 15"/>
                <a:gd name="T7" fmla="*/ 7 h 15"/>
                <a:gd name="T8" fmla="*/ 7 w 15"/>
                <a:gd name="T9" fmla="*/ 15 h 15"/>
                <a:gd name="T10" fmla="*/ 7 w 15"/>
                <a:gd name="T11" fmla="*/ 15 h 15"/>
                <a:gd name="T12" fmla="*/ 0 w 15"/>
                <a:gd name="T13" fmla="*/ 7 h 15"/>
                <a:gd name="T14" fmla="*/ 0 w 15"/>
                <a:gd name="T15" fmla="*/ 7 h 15"/>
                <a:gd name="T16" fmla="*/ 7 w 15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11"/>
                    <a:pt x="11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3" y="15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6" name="Freeform 32"/>
            <p:cNvSpPr>
              <a:spLocks/>
            </p:cNvSpPr>
            <p:nvPr/>
          </p:nvSpPr>
          <p:spPr bwMode="auto">
            <a:xfrm>
              <a:off x="3911" y="2172"/>
              <a:ext cx="11" cy="10"/>
            </a:xfrm>
            <a:custGeom>
              <a:avLst/>
              <a:gdLst>
                <a:gd name="T0" fmla="*/ 7 w 15"/>
                <a:gd name="T1" fmla="*/ 0 h 15"/>
                <a:gd name="T2" fmla="*/ 7 w 15"/>
                <a:gd name="T3" fmla="*/ 0 h 15"/>
                <a:gd name="T4" fmla="*/ 15 w 15"/>
                <a:gd name="T5" fmla="*/ 7 h 15"/>
                <a:gd name="T6" fmla="*/ 15 w 15"/>
                <a:gd name="T7" fmla="*/ 7 h 15"/>
                <a:gd name="T8" fmla="*/ 7 w 15"/>
                <a:gd name="T9" fmla="*/ 15 h 15"/>
                <a:gd name="T10" fmla="*/ 7 w 15"/>
                <a:gd name="T11" fmla="*/ 15 h 15"/>
                <a:gd name="T12" fmla="*/ 0 w 15"/>
                <a:gd name="T13" fmla="*/ 7 h 15"/>
                <a:gd name="T14" fmla="*/ 0 w 15"/>
                <a:gd name="T15" fmla="*/ 7 h 15"/>
                <a:gd name="T16" fmla="*/ 7 w 15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11"/>
                    <a:pt x="11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3" y="15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" name="Freeform 33"/>
            <p:cNvSpPr>
              <a:spLocks/>
            </p:cNvSpPr>
            <p:nvPr/>
          </p:nvSpPr>
          <p:spPr bwMode="auto">
            <a:xfrm>
              <a:off x="3958" y="2172"/>
              <a:ext cx="10" cy="10"/>
            </a:xfrm>
            <a:custGeom>
              <a:avLst/>
              <a:gdLst>
                <a:gd name="T0" fmla="*/ 7 w 15"/>
                <a:gd name="T1" fmla="*/ 0 h 15"/>
                <a:gd name="T2" fmla="*/ 7 w 15"/>
                <a:gd name="T3" fmla="*/ 0 h 15"/>
                <a:gd name="T4" fmla="*/ 15 w 15"/>
                <a:gd name="T5" fmla="*/ 7 h 15"/>
                <a:gd name="T6" fmla="*/ 15 w 15"/>
                <a:gd name="T7" fmla="*/ 7 h 15"/>
                <a:gd name="T8" fmla="*/ 7 w 15"/>
                <a:gd name="T9" fmla="*/ 15 h 15"/>
                <a:gd name="T10" fmla="*/ 7 w 15"/>
                <a:gd name="T11" fmla="*/ 15 h 15"/>
                <a:gd name="T12" fmla="*/ 0 w 15"/>
                <a:gd name="T13" fmla="*/ 7 h 15"/>
                <a:gd name="T14" fmla="*/ 0 w 15"/>
                <a:gd name="T15" fmla="*/ 7 h 15"/>
                <a:gd name="T16" fmla="*/ 7 w 15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1" y="0"/>
                    <a:pt x="15" y="3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11"/>
                    <a:pt x="11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3" y="15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01" tIns="45700" rIns="91401" bIns="457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3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98" name="Rectangle 97"/>
          <p:cNvSpPr/>
          <p:nvPr/>
        </p:nvSpPr>
        <p:spPr bwMode="auto">
          <a:xfrm>
            <a:off x="2245013" y="617761"/>
            <a:ext cx="7946453" cy="94161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16" rIns="0" bIns="46616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Microsoft AI Portfolio</a:t>
            </a:r>
          </a:p>
        </p:txBody>
      </p:sp>
      <p:sp>
        <p:nvSpPr>
          <p:cNvPr id="99" name="Rectangle 98"/>
          <p:cNvSpPr/>
          <p:nvPr/>
        </p:nvSpPr>
        <p:spPr bwMode="auto">
          <a:xfrm>
            <a:off x="1843398" y="4623804"/>
            <a:ext cx="2089487" cy="38140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6616" rIns="0" bIns="4661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Cortana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3927700" y="4623804"/>
            <a:ext cx="1834559" cy="38140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6616" rIns="0" bIns="4661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Office 365 </a:t>
            </a:r>
          </a:p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Dynamics 365</a:t>
            </a:r>
          </a:p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SwiftKey</a:t>
            </a:r>
          </a:p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Pix</a:t>
            </a:r>
          </a:p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Customer Service and Support</a:t>
            </a:r>
          </a:p>
        </p:txBody>
      </p:sp>
      <p:sp>
        <p:nvSpPr>
          <p:cNvPr id="101" name="Rectangle 100"/>
          <p:cNvSpPr/>
          <p:nvPr/>
        </p:nvSpPr>
        <p:spPr bwMode="auto">
          <a:xfrm>
            <a:off x="6803629" y="4623804"/>
            <a:ext cx="2089487" cy="38140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6616" rIns="0" bIns="4661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Bot Framework</a:t>
            </a:r>
          </a:p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Cognitive Services</a:t>
            </a:r>
          </a:p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Cortana Intelligence</a:t>
            </a:r>
          </a:p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Cognitive Toolkit</a:t>
            </a:r>
          </a:p>
        </p:txBody>
      </p:sp>
      <p:sp>
        <p:nvSpPr>
          <p:cNvPr id="102" name="Rectangle 101"/>
          <p:cNvSpPr/>
          <p:nvPr/>
        </p:nvSpPr>
        <p:spPr bwMode="auto">
          <a:xfrm>
            <a:off x="9466190" y="4623804"/>
            <a:ext cx="1911764" cy="461211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6616" rIns="0" bIns="4661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Azure Machine Learning</a:t>
            </a:r>
          </a:p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Azure N Series</a:t>
            </a:r>
          </a:p>
          <a:p>
            <a:pPr marL="0" marR="0" lvl="0" indent="0" algn="l" defTabSz="93193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FPGA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71004" y="2075345"/>
            <a:ext cx="7894471" cy="285684"/>
            <a:chOff x="2269882" y="1832972"/>
            <a:chExt cx="7896711" cy="556874"/>
          </a:xfrm>
        </p:grpSpPr>
        <p:grpSp>
          <p:nvGrpSpPr>
            <p:cNvPr id="13" name="Group 12"/>
            <p:cNvGrpSpPr/>
            <p:nvPr/>
          </p:nvGrpSpPr>
          <p:grpSpPr>
            <a:xfrm>
              <a:off x="2269882" y="2125664"/>
              <a:ext cx="7896711" cy="264182"/>
              <a:chOff x="2103438" y="2125663"/>
              <a:chExt cx="9144000" cy="322082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2103438" y="2125663"/>
                <a:ext cx="9144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1247438" y="2125663"/>
                <a:ext cx="0" cy="268745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2103443" y="2125663"/>
                <a:ext cx="0" cy="322082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Rectangle 102"/>
            <p:cNvSpPr/>
            <p:nvPr/>
          </p:nvSpPr>
          <p:spPr bwMode="auto">
            <a:xfrm>
              <a:off x="5463856" y="1832972"/>
              <a:ext cx="1508762" cy="528811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16" rIns="0" bIns="46616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3193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0" u="none" strike="noStrike" kern="0" cap="none" spc="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light" panose="020B0402040204020203" pitchFamily="34" charset="0"/>
                  <a:ea typeface="+mn-ea"/>
                  <a:cs typeface="Segoe UI Semilight" panose="020B0402040204020203" pitchFamily="34" charset="0"/>
                </a:rPr>
                <a:t>People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6200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7259-A796-4DCD-B7FD-7F21FDE9F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</a:t>
            </a:r>
            <a:r>
              <a:rPr lang="en-GB" dirty="0" err="1"/>
              <a:t>datacenter</a:t>
            </a:r>
            <a:r>
              <a:rPr lang="en-GB" dirty="0"/>
              <a:t> and Language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0D551-799A-4E02-A1AD-0B09C90B59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5761577"/>
          </a:xfrm>
        </p:spPr>
        <p:txBody>
          <a:bodyPr/>
          <a:lstStyle/>
          <a:p>
            <a:r>
              <a:rPr lang="en-GB" dirty="0"/>
              <a:t>Deployed to additional datacentres:</a:t>
            </a:r>
          </a:p>
          <a:p>
            <a:pPr lvl="1"/>
            <a:r>
              <a:rPr lang="en-GB" dirty="0"/>
              <a:t>US (West, West Central and East US)</a:t>
            </a:r>
          </a:p>
          <a:p>
            <a:pPr lvl="1"/>
            <a:r>
              <a:rPr lang="en-GB" dirty="0"/>
              <a:t>West Europe (Amsterdam)</a:t>
            </a:r>
          </a:p>
          <a:p>
            <a:pPr lvl="1"/>
            <a:r>
              <a:rPr lang="en-GB" dirty="0"/>
              <a:t>Asia (Singapore)</a:t>
            </a:r>
          </a:p>
          <a:p>
            <a:endParaRPr lang="en-GB" dirty="0"/>
          </a:p>
          <a:p>
            <a:r>
              <a:rPr lang="en-GB" dirty="0"/>
              <a:t>New language support:</a:t>
            </a:r>
          </a:p>
          <a:p>
            <a:pPr lvl="1"/>
            <a:r>
              <a:rPr lang="en-GB" dirty="0"/>
              <a:t>Korean, Dutch, French Canadian, Spanish Mexican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69695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4702" y="3955786"/>
            <a:ext cx="10332607" cy="1828007"/>
          </a:xfrm>
        </p:spPr>
        <p:txBody>
          <a:bodyPr/>
          <a:lstStyle/>
          <a:p>
            <a:r>
              <a:rPr lang="en-US" dirty="0"/>
              <a:t>Knowledge Bot (LUIS, Text Analytics, Translation)</a:t>
            </a:r>
          </a:p>
          <a:p>
            <a:r>
              <a:rPr lang="en-US" dirty="0"/>
              <a:t>Call Analysis</a:t>
            </a:r>
          </a:p>
        </p:txBody>
      </p:sp>
    </p:spTree>
    <p:extLst>
      <p:ext uri="{BB962C8B-B14F-4D97-AF65-F5344CB8AC3E}">
        <p14:creationId xmlns:p14="http://schemas.microsoft.com/office/powerpoint/2010/main" val="34115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027" y="994"/>
            <a:ext cx="7587685" cy="699254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 bwMode="auto">
          <a:xfrm>
            <a:off x="4839955" y="993"/>
            <a:ext cx="7587685" cy="6993036"/>
          </a:xfrm>
          <a:prstGeom prst="rect">
            <a:avLst/>
          </a:prstGeom>
          <a:gradFill flip="none" rotWithShape="1">
            <a:gsLst>
              <a:gs pos="2917">
                <a:schemeClr val="bg1"/>
              </a:gs>
              <a:gs pos="50000">
                <a:schemeClr val="bg1">
                  <a:alpha val="70000"/>
                </a:schemeClr>
              </a:gs>
              <a:gs pos="76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8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839955" y="993"/>
            <a:ext cx="7595638" cy="6993036"/>
          </a:xfrm>
          <a:prstGeom prst="rect">
            <a:avLst/>
          </a:prstGeom>
          <a:solidFill>
            <a:srgbClr val="0078D7">
              <a:alpha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8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36637" y="1914522"/>
            <a:ext cx="3810392" cy="31654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99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Microsoft Cognitive Services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Give your apps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a human side</a:t>
            </a:r>
          </a:p>
        </p:txBody>
      </p:sp>
      <p:sp>
        <p:nvSpPr>
          <p:cNvPr id="40" name="TextBox 39">
            <a:extLst/>
          </p:cNvPr>
          <p:cNvSpPr txBox="1"/>
          <p:nvPr/>
        </p:nvSpPr>
        <p:spPr>
          <a:xfrm>
            <a:off x="5608636" y="257693"/>
            <a:ext cx="6553201" cy="1153847"/>
          </a:xfrm>
          <a:prstGeom prst="rect">
            <a:avLst/>
          </a:prstGeom>
          <a:noFill/>
        </p:spPr>
        <p:txBody>
          <a:bodyPr wrap="square" lIns="186494" tIns="149196" rIns="186494" bIns="149196" rtlCol="0" anchor="t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Vision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Computer Vision | Content Moderator | Emotion | Face | Video |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Video Indexer | Custom Vision Service</a:t>
            </a:r>
          </a:p>
        </p:txBody>
      </p:sp>
      <p:sp>
        <p:nvSpPr>
          <p:cNvPr id="42" name="TextBox 41">
            <a:extLst/>
          </p:cNvPr>
          <p:cNvSpPr txBox="1"/>
          <p:nvPr/>
        </p:nvSpPr>
        <p:spPr>
          <a:xfrm>
            <a:off x="5608636" y="1313040"/>
            <a:ext cx="6553201" cy="1230791"/>
          </a:xfrm>
          <a:prstGeom prst="rect">
            <a:avLst/>
          </a:prstGeom>
          <a:noFill/>
        </p:spPr>
        <p:txBody>
          <a:bodyPr wrap="square" lIns="186494" tIns="149196" rIns="186494" bIns="149196" rtlCol="0" anchor="t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Speech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Bing Speech | Custom Speech Service | Speaker Recognition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 </a:t>
            </a:r>
          </a:p>
        </p:txBody>
      </p:sp>
      <p:sp>
        <p:nvSpPr>
          <p:cNvPr id="43" name="TextBox 42">
            <a:extLst/>
          </p:cNvPr>
          <p:cNvSpPr txBox="1"/>
          <p:nvPr/>
        </p:nvSpPr>
        <p:spPr>
          <a:xfrm>
            <a:off x="5608636" y="3517298"/>
            <a:ext cx="6553201" cy="1153847"/>
          </a:xfrm>
          <a:prstGeom prst="rect">
            <a:avLst/>
          </a:prstGeom>
          <a:noFill/>
        </p:spPr>
        <p:txBody>
          <a:bodyPr wrap="square" lIns="186494" tIns="149196" rIns="186494" bIns="149196" rtlCol="0" anchor="t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Knowledge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Academic Knowledge | Entity Linking | Knowledge Exploration | Recommendations 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QnA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 Maker | Custom Decision Service</a:t>
            </a:r>
          </a:p>
        </p:txBody>
      </p:sp>
      <p:sp>
        <p:nvSpPr>
          <p:cNvPr id="44" name="TextBox 43">
            <a:extLst/>
          </p:cNvPr>
          <p:cNvSpPr txBox="1"/>
          <p:nvPr/>
        </p:nvSpPr>
        <p:spPr>
          <a:xfrm>
            <a:off x="5608636" y="2396087"/>
            <a:ext cx="6553201" cy="1153847"/>
          </a:xfrm>
          <a:prstGeom prst="rect">
            <a:avLst/>
          </a:prstGeom>
          <a:noFill/>
        </p:spPr>
        <p:txBody>
          <a:bodyPr wrap="square" lIns="186494" tIns="149196" rIns="186494" bIns="149196" rtlCol="0" anchor="t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Language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Bing Spell Check | Language Understanding | Linguistic Analysis |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Text Analytics | Translator Text &amp; Speech |  Web Language Model</a:t>
            </a:r>
          </a:p>
        </p:txBody>
      </p:sp>
      <p:sp>
        <p:nvSpPr>
          <p:cNvPr id="45" name="Freeform 22">
            <a:extLst/>
          </p:cNvPr>
          <p:cNvSpPr>
            <a:spLocks noChangeAspect="1"/>
          </p:cNvSpPr>
          <p:nvPr/>
        </p:nvSpPr>
        <p:spPr bwMode="auto">
          <a:xfrm>
            <a:off x="5140176" y="449262"/>
            <a:ext cx="477173" cy="315757"/>
          </a:xfrm>
          <a:custGeom>
            <a:avLst/>
            <a:gdLst>
              <a:gd name="T0" fmla="*/ 4942 w 7181"/>
              <a:gd name="T1" fmla="*/ 414 h 4752"/>
              <a:gd name="T2" fmla="*/ 3024 w 7181"/>
              <a:gd name="T3" fmla="*/ 152 h 4752"/>
              <a:gd name="T4" fmla="*/ 0 w 7181"/>
              <a:gd name="T5" fmla="*/ 2353 h 4752"/>
              <a:gd name="T6" fmla="*/ 2201 w 7181"/>
              <a:gd name="T7" fmla="*/ 4282 h 4752"/>
              <a:gd name="T8" fmla="*/ 4848 w 7181"/>
              <a:gd name="T9" fmla="*/ 4351 h 4752"/>
              <a:gd name="T10" fmla="*/ 7102 w 7181"/>
              <a:gd name="T11" fmla="*/ 2474 h 4752"/>
              <a:gd name="T12" fmla="*/ 7181 w 7181"/>
              <a:gd name="T13" fmla="*/ 2350 h 4752"/>
              <a:gd name="T14" fmla="*/ 4942 w 7181"/>
              <a:gd name="T15" fmla="*/ 414 h 4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181" h="4752">
                <a:moveTo>
                  <a:pt x="4942" y="414"/>
                </a:moveTo>
                <a:cubicBezTo>
                  <a:pt x="4333" y="124"/>
                  <a:pt x="3691" y="0"/>
                  <a:pt x="3024" y="152"/>
                </a:cubicBezTo>
                <a:cubicBezTo>
                  <a:pt x="1710" y="456"/>
                  <a:pt x="812" y="1327"/>
                  <a:pt x="0" y="2353"/>
                </a:cubicBezTo>
                <a:cubicBezTo>
                  <a:pt x="608" y="3169"/>
                  <a:pt x="1306" y="3839"/>
                  <a:pt x="2201" y="4282"/>
                </a:cubicBezTo>
                <a:cubicBezTo>
                  <a:pt x="3069" y="4710"/>
                  <a:pt x="3957" y="4752"/>
                  <a:pt x="4848" y="4351"/>
                </a:cubicBezTo>
                <a:cubicBezTo>
                  <a:pt x="5771" y="3932"/>
                  <a:pt x="6490" y="3269"/>
                  <a:pt x="7102" y="2474"/>
                </a:cubicBezTo>
                <a:cubicBezTo>
                  <a:pt x="7129" y="2436"/>
                  <a:pt x="7154" y="2395"/>
                  <a:pt x="7181" y="2350"/>
                </a:cubicBezTo>
                <a:cubicBezTo>
                  <a:pt x="6570" y="1534"/>
                  <a:pt x="5861" y="853"/>
                  <a:pt x="4942" y="4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47" tIns="46623" rIns="93247" bIns="4662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" name="Freeform 18">
            <a:extLst/>
          </p:cNvPr>
          <p:cNvSpPr>
            <a:spLocks noChangeAspect="1"/>
          </p:cNvSpPr>
          <p:nvPr/>
        </p:nvSpPr>
        <p:spPr bwMode="auto">
          <a:xfrm>
            <a:off x="5167137" y="1493253"/>
            <a:ext cx="423251" cy="370765"/>
          </a:xfrm>
          <a:custGeom>
            <a:avLst/>
            <a:gdLst>
              <a:gd name="T0" fmla="*/ 115 w 6349"/>
              <a:gd name="T1" fmla="*/ 1548 h 5575"/>
              <a:gd name="T2" fmla="*/ 1324 w 6349"/>
              <a:gd name="T3" fmla="*/ 225 h 5575"/>
              <a:gd name="T4" fmla="*/ 5039 w 6349"/>
              <a:gd name="T5" fmla="*/ 228 h 5575"/>
              <a:gd name="T6" fmla="*/ 6221 w 6349"/>
              <a:gd name="T7" fmla="*/ 1445 h 5575"/>
              <a:gd name="T8" fmla="*/ 6235 w 6349"/>
              <a:gd name="T9" fmla="*/ 3263 h 5575"/>
              <a:gd name="T10" fmla="*/ 4974 w 6349"/>
              <a:gd name="T11" fmla="*/ 4531 h 5575"/>
              <a:gd name="T12" fmla="*/ 3498 w 6349"/>
              <a:gd name="T13" fmla="*/ 4683 h 5575"/>
              <a:gd name="T14" fmla="*/ 3298 w 6349"/>
              <a:gd name="T15" fmla="*/ 4745 h 5575"/>
              <a:gd name="T16" fmla="*/ 2475 w 6349"/>
              <a:gd name="T17" fmla="*/ 5284 h 5575"/>
              <a:gd name="T18" fmla="*/ 1414 w 6349"/>
              <a:gd name="T19" fmla="*/ 5561 h 5575"/>
              <a:gd name="T20" fmla="*/ 1936 w 6349"/>
              <a:gd name="T21" fmla="*/ 4628 h 5575"/>
              <a:gd name="T22" fmla="*/ 1490 w 6349"/>
              <a:gd name="T23" fmla="*/ 4559 h 5575"/>
              <a:gd name="T24" fmla="*/ 118 w 6349"/>
              <a:gd name="T25" fmla="*/ 3270 h 5575"/>
              <a:gd name="T26" fmla="*/ 115 w 6349"/>
              <a:gd name="T27" fmla="*/ 1548 h 5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49" h="5575">
                <a:moveTo>
                  <a:pt x="115" y="1548"/>
                </a:moveTo>
                <a:cubicBezTo>
                  <a:pt x="211" y="957"/>
                  <a:pt x="595" y="353"/>
                  <a:pt x="1324" y="225"/>
                </a:cubicBezTo>
                <a:cubicBezTo>
                  <a:pt x="2565" y="10"/>
                  <a:pt x="3802" y="0"/>
                  <a:pt x="5039" y="228"/>
                </a:cubicBezTo>
                <a:cubicBezTo>
                  <a:pt x="5713" y="353"/>
                  <a:pt x="6086" y="792"/>
                  <a:pt x="6221" y="1445"/>
                </a:cubicBezTo>
                <a:cubicBezTo>
                  <a:pt x="6349" y="2050"/>
                  <a:pt x="6339" y="2658"/>
                  <a:pt x="6235" y="3263"/>
                </a:cubicBezTo>
                <a:cubicBezTo>
                  <a:pt x="6135" y="3847"/>
                  <a:pt x="5724" y="4438"/>
                  <a:pt x="4974" y="4531"/>
                </a:cubicBezTo>
                <a:cubicBezTo>
                  <a:pt x="4483" y="4590"/>
                  <a:pt x="3989" y="4631"/>
                  <a:pt x="3498" y="4683"/>
                </a:cubicBezTo>
                <a:cubicBezTo>
                  <a:pt x="3429" y="4690"/>
                  <a:pt x="3356" y="4707"/>
                  <a:pt x="3298" y="4745"/>
                </a:cubicBezTo>
                <a:cubicBezTo>
                  <a:pt x="3021" y="4921"/>
                  <a:pt x="2869" y="5125"/>
                  <a:pt x="2475" y="5284"/>
                </a:cubicBezTo>
                <a:cubicBezTo>
                  <a:pt x="2154" y="5423"/>
                  <a:pt x="1466" y="5575"/>
                  <a:pt x="1414" y="5561"/>
                </a:cubicBezTo>
                <a:cubicBezTo>
                  <a:pt x="1390" y="5523"/>
                  <a:pt x="1894" y="4963"/>
                  <a:pt x="1936" y="4628"/>
                </a:cubicBezTo>
                <a:cubicBezTo>
                  <a:pt x="1760" y="4600"/>
                  <a:pt x="1625" y="4579"/>
                  <a:pt x="1490" y="4559"/>
                </a:cubicBezTo>
                <a:cubicBezTo>
                  <a:pt x="719" y="4441"/>
                  <a:pt x="277" y="4013"/>
                  <a:pt x="118" y="3270"/>
                </a:cubicBezTo>
                <a:cubicBezTo>
                  <a:pt x="0" y="2665"/>
                  <a:pt x="35" y="2056"/>
                  <a:pt x="115" y="15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47" tIns="46623" rIns="93247" bIns="4662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7" name="Freeform 9">
            <a:extLst/>
          </p:cNvPr>
          <p:cNvSpPr>
            <a:spLocks noChangeAspect="1"/>
          </p:cNvSpPr>
          <p:nvPr/>
        </p:nvSpPr>
        <p:spPr bwMode="auto">
          <a:xfrm>
            <a:off x="5227144" y="2592252"/>
            <a:ext cx="303237" cy="381314"/>
          </a:xfrm>
          <a:custGeom>
            <a:avLst/>
            <a:gdLst>
              <a:gd name="T0" fmla="*/ 5153 w 5153"/>
              <a:gd name="T1" fmla="*/ 2353 h 6483"/>
              <a:gd name="T2" fmla="*/ 2799 w 5153"/>
              <a:gd name="T3" fmla="*/ 0 h 6483"/>
              <a:gd name="T4" fmla="*/ 445 w 5153"/>
              <a:gd name="T5" fmla="*/ 2353 h 6483"/>
              <a:gd name="T6" fmla="*/ 1852 w 5153"/>
              <a:gd name="T7" fmla="*/ 4507 h 6483"/>
              <a:gd name="T8" fmla="*/ 1399 w 5153"/>
              <a:gd name="T9" fmla="*/ 4932 h 6483"/>
              <a:gd name="T10" fmla="*/ 214 w 5153"/>
              <a:gd name="T11" fmla="*/ 5457 h 6483"/>
              <a:gd name="T12" fmla="*/ 41 w 5153"/>
              <a:gd name="T13" fmla="*/ 5578 h 6483"/>
              <a:gd name="T14" fmla="*/ 0 w 5153"/>
              <a:gd name="T15" fmla="*/ 6245 h 6483"/>
              <a:gd name="T16" fmla="*/ 96 w 5153"/>
              <a:gd name="T17" fmla="*/ 6276 h 6483"/>
              <a:gd name="T18" fmla="*/ 3145 w 5153"/>
              <a:gd name="T19" fmla="*/ 5637 h 6483"/>
              <a:gd name="T20" fmla="*/ 5153 w 5153"/>
              <a:gd name="T21" fmla="*/ 2353 h 6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153" h="6483">
                <a:moveTo>
                  <a:pt x="5153" y="2353"/>
                </a:moveTo>
                <a:cubicBezTo>
                  <a:pt x="5153" y="1054"/>
                  <a:pt x="4098" y="0"/>
                  <a:pt x="2799" y="0"/>
                </a:cubicBezTo>
                <a:cubicBezTo>
                  <a:pt x="1500" y="0"/>
                  <a:pt x="445" y="1054"/>
                  <a:pt x="445" y="2353"/>
                </a:cubicBezTo>
                <a:cubicBezTo>
                  <a:pt x="445" y="3314"/>
                  <a:pt x="1023" y="4144"/>
                  <a:pt x="1852" y="4507"/>
                </a:cubicBezTo>
                <a:cubicBezTo>
                  <a:pt x="1776" y="4634"/>
                  <a:pt x="1586" y="4814"/>
                  <a:pt x="1399" y="4932"/>
                </a:cubicBezTo>
                <a:cubicBezTo>
                  <a:pt x="1036" y="5167"/>
                  <a:pt x="611" y="5284"/>
                  <a:pt x="214" y="5457"/>
                </a:cubicBezTo>
                <a:cubicBezTo>
                  <a:pt x="148" y="5485"/>
                  <a:pt x="45" y="5530"/>
                  <a:pt x="41" y="5578"/>
                </a:cubicBezTo>
                <a:cubicBezTo>
                  <a:pt x="13" y="5799"/>
                  <a:pt x="10" y="6027"/>
                  <a:pt x="0" y="6245"/>
                </a:cubicBezTo>
                <a:cubicBezTo>
                  <a:pt x="48" y="6262"/>
                  <a:pt x="72" y="6273"/>
                  <a:pt x="96" y="6276"/>
                </a:cubicBezTo>
                <a:cubicBezTo>
                  <a:pt x="1213" y="6483"/>
                  <a:pt x="2229" y="6221"/>
                  <a:pt x="3145" y="5637"/>
                </a:cubicBezTo>
                <a:cubicBezTo>
                  <a:pt x="4095" y="5032"/>
                  <a:pt x="5153" y="4043"/>
                  <a:pt x="5153" y="23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47" tIns="46623" rIns="93247" bIns="4662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8" name="Freeform 5">
            <a:extLst/>
          </p:cNvPr>
          <p:cNvSpPr>
            <a:spLocks/>
          </p:cNvSpPr>
          <p:nvPr/>
        </p:nvSpPr>
        <p:spPr bwMode="auto">
          <a:xfrm>
            <a:off x="5188848" y="3701800"/>
            <a:ext cx="379829" cy="379829"/>
          </a:xfrm>
          <a:custGeom>
            <a:avLst/>
            <a:gdLst>
              <a:gd name="T0" fmla="*/ 5986 w 5986"/>
              <a:gd name="T1" fmla="*/ 3594 h 5985"/>
              <a:gd name="T2" fmla="*/ 5986 w 5986"/>
              <a:gd name="T3" fmla="*/ 2395 h 5985"/>
              <a:gd name="T4" fmla="*/ 5402 w 5986"/>
              <a:gd name="T5" fmla="*/ 2395 h 5985"/>
              <a:gd name="T6" fmla="*/ 5122 w 5986"/>
              <a:gd name="T7" fmla="*/ 1717 h 5985"/>
              <a:gd name="T8" fmla="*/ 5533 w 5986"/>
              <a:gd name="T9" fmla="*/ 1330 h 5985"/>
              <a:gd name="T10" fmla="*/ 4666 w 5986"/>
              <a:gd name="T11" fmla="*/ 463 h 5985"/>
              <a:gd name="T12" fmla="*/ 4282 w 5986"/>
              <a:gd name="T13" fmla="*/ 870 h 5985"/>
              <a:gd name="T14" fmla="*/ 3591 w 5986"/>
              <a:gd name="T15" fmla="*/ 584 h 5985"/>
              <a:gd name="T16" fmla="*/ 3591 w 5986"/>
              <a:gd name="T17" fmla="*/ 0 h 5985"/>
              <a:gd name="T18" fmla="*/ 2392 w 5986"/>
              <a:gd name="T19" fmla="*/ 0 h 5985"/>
              <a:gd name="T20" fmla="*/ 2392 w 5986"/>
              <a:gd name="T21" fmla="*/ 587 h 5985"/>
              <a:gd name="T22" fmla="*/ 1711 w 5986"/>
              <a:gd name="T23" fmla="*/ 870 h 5985"/>
              <a:gd name="T24" fmla="*/ 1327 w 5986"/>
              <a:gd name="T25" fmla="*/ 456 h 5985"/>
              <a:gd name="T26" fmla="*/ 453 w 5986"/>
              <a:gd name="T27" fmla="*/ 1323 h 5985"/>
              <a:gd name="T28" fmla="*/ 868 w 5986"/>
              <a:gd name="T29" fmla="*/ 1710 h 5985"/>
              <a:gd name="T30" fmla="*/ 584 w 5986"/>
              <a:gd name="T31" fmla="*/ 2395 h 5985"/>
              <a:gd name="T32" fmla="*/ 0 w 5986"/>
              <a:gd name="T33" fmla="*/ 2395 h 5985"/>
              <a:gd name="T34" fmla="*/ 0 w 5986"/>
              <a:gd name="T35" fmla="*/ 3587 h 5985"/>
              <a:gd name="T36" fmla="*/ 584 w 5986"/>
              <a:gd name="T37" fmla="*/ 3587 h 5985"/>
              <a:gd name="T38" fmla="*/ 871 w 5986"/>
              <a:gd name="T39" fmla="*/ 4275 h 5985"/>
              <a:gd name="T40" fmla="*/ 442 w 5986"/>
              <a:gd name="T41" fmla="*/ 4651 h 5985"/>
              <a:gd name="T42" fmla="*/ 1320 w 5986"/>
              <a:gd name="T43" fmla="*/ 5529 h 5985"/>
              <a:gd name="T44" fmla="*/ 1711 w 5986"/>
              <a:gd name="T45" fmla="*/ 5114 h 5985"/>
              <a:gd name="T46" fmla="*/ 2392 w 5986"/>
              <a:gd name="T47" fmla="*/ 5398 h 5985"/>
              <a:gd name="T48" fmla="*/ 2392 w 5986"/>
              <a:gd name="T49" fmla="*/ 5985 h 5985"/>
              <a:gd name="T50" fmla="*/ 3584 w 5986"/>
              <a:gd name="T51" fmla="*/ 5985 h 5985"/>
              <a:gd name="T52" fmla="*/ 3584 w 5986"/>
              <a:gd name="T53" fmla="*/ 5401 h 5985"/>
              <a:gd name="T54" fmla="*/ 4279 w 5986"/>
              <a:gd name="T55" fmla="*/ 5114 h 5985"/>
              <a:gd name="T56" fmla="*/ 4662 w 5986"/>
              <a:gd name="T57" fmla="*/ 5533 h 5985"/>
              <a:gd name="T58" fmla="*/ 5523 w 5986"/>
              <a:gd name="T59" fmla="*/ 4669 h 5985"/>
              <a:gd name="T60" fmla="*/ 5112 w 5986"/>
              <a:gd name="T61" fmla="*/ 4285 h 5985"/>
              <a:gd name="T62" fmla="*/ 5402 w 5986"/>
              <a:gd name="T63" fmla="*/ 3594 h 5985"/>
              <a:gd name="T64" fmla="*/ 5986 w 5986"/>
              <a:gd name="T65" fmla="*/ 3594 h 5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6" h="5985">
                <a:moveTo>
                  <a:pt x="5986" y="3594"/>
                </a:moveTo>
                <a:cubicBezTo>
                  <a:pt x="5986" y="3193"/>
                  <a:pt x="5986" y="2795"/>
                  <a:pt x="5986" y="2395"/>
                </a:cubicBezTo>
                <a:cubicBezTo>
                  <a:pt x="5789" y="2395"/>
                  <a:pt x="5595" y="2395"/>
                  <a:pt x="5402" y="2395"/>
                </a:cubicBezTo>
                <a:cubicBezTo>
                  <a:pt x="5343" y="2153"/>
                  <a:pt x="5246" y="1925"/>
                  <a:pt x="5122" y="1717"/>
                </a:cubicBezTo>
                <a:cubicBezTo>
                  <a:pt x="5257" y="1589"/>
                  <a:pt x="5395" y="1458"/>
                  <a:pt x="5533" y="1330"/>
                </a:cubicBezTo>
                <a:cubicBezTo>
                  <a:pt x="5232" y="1029"/>
                  <a:pt x="4956" y="753"/>
                  <a:pt x="4666" y="463"/>
                </a:cubicBezTo>
                <a:cubicBezTo>
                  <a:pt x="4541" y="597"/>
                  <a:pt x="4410" y="736"/>
                  <a:pt x="4282" y="870"/>
                </a:cubicBezTo>
                <a:cubicBezTo>
                  <a:pt x="4071" y="743"/>
                  <a:pt x="3836" y="642"/>
                  <a:pt x="3591" y="584"/>
                </a:cubicBezTo>
                <a:cubicBezTo>
                  <a:pt x="3591" y="397"/>
                  <a:pt x="3591" y="197"/>
                  <a:pt x="3591" y="0"/>
                </a:cubicBezTo>
                <a:cubicBezTo>
                  <a:pt x="3190" y="0"/>
                  <a:pt x="2793" y="0"/>
                  <a:pt x="2392" y="0"/>
                </a:cubicBezTo>
                <a:cubicBezTo>
                  <a:pt x="2392" y="197"/>
                  <a:pt x="2392" y="390"/>
                  <a:pt x="2392" y="587"/>
                </a:cubicBezTo>
                <a:cubicBezTo>
                  <a:pt x="2150" y="649"/>
                  <a:pt x="1918" y="746"/>
                  <a:pt x="1711" y="870"/>
                </a:cubicBezTo>
                <a:cubicBezTo>
                  <a:pt x="1586" y="736"/>
                  <a:pt x="1452" y="594"/>
                  <a:pt x="1327" y="456"/>
                </a:cubicBezTo>
                <a:cubicBezTo>
                  <a:pt x="1023" y="753"/>
                  <a:pt x="747" y="1029"/>
                  <a:pt x="453" y="1323"/>
                </a:cubicBezTo>
                <a:cubicBezTo>
                  <a:pt x="588" y="1451"/>
                  <a:pt x="729" y="1582"/>
                  <a:pt x="868" y="1710"/>
                </a:cubicBezTo>
                <a:cubicBezTo>
                  <a:pt x="740" y="1921"/>
                  <a:pt x="646" y="2149"/>
                  <a:pt x="584" y="2395"/>
                </a:cubicBezTo>
                <a:cubicBezTo>
                  <a:pt x="398" y="2395"/>
                  <a:pt x="201" y="2395"/>
                  <a:pt x="0" y="2395"/>
                </a:cubicBezTo>
                <a:cubicBezTo>
                  <a:pt x="0" y="2795"/>
                  <a:pt x="0" y="3183"/>
                  <a:pt x="0" y="3587"/>
                </a:cubicBezTo>
                <a:cubicBezTo>
                  <a:pt x="197" y="3587"/>
                  <a:pt x="391" y="3587"/>
                  <a:pt x="584" y="3587"/>
                </a:cubicBezTo>
                <a:cubicBezTo>
                  <a:pt x="646" y="3832"/>
                  <a:pt x="743" y="4064"/>
                  <a:pt x="871" y="4275"/>
                </a:cubicBezTo>
                <a:cubicBezTo>
                  <a:pt x="733" y="4396"/>
                  <a:pt x="584" y="4527"/>
                  <a:pt x="442" y="4651"/>
                </a:cubicBezTo>
                <a:cubicBezTo>
                  <a:pt x="750" y="4959"/>
                  <a:pt x="1027" y="5235"/>
                  <a:pt x="1320" y="5529"/>
                </a:cubicBezTo>
                <a:cubicBezTo>
                  <a:pt x="1448" y="5391"/>
                  <a:pt x="1583" y="5249"/>
                  <a:pt x="1711" y="5114"/>
                </a:cubicBezTo>
                <a:cubicBezTo>
                  <a:pt x="1918" y="5242"/>
                  <a:pt x="2150" y="5336"/>
                  <a:pt x="2392" y="5398"/>
                </a:cubicBezTo>
                <a:cubicBezTo>
                  <a:pt x="2392" y="5584"/>
                  <a:pt x="2392" y="5781"/>
                  <a:pt x="2392" y="5985"/>
                </a:cubicBezTo>
                <a:cubicBezTo>
                  <a:pt x="2793" y="5985"/>
                  <a:pt x="3180" y="5985"/>
                  <a:pt x="3584" y="5985"/>
                </a:cubicBezTo>
                <a:cubicBezTo>
                  <a:pt x="3584" y="5788"/>
                  <a:pt x="3584" y="5591"/>
                  <a:pt x="3584" y="5401"/>
                </a:cubicBezTo>
                <a:cubicBezTo>
                  <a:pt x="3833" y="5343"/>
                  <a:pt x="4064" y="5242"/>
                  <a:pt x="4279" y="5114"/>
                </a:cubicBezTo>
                <a:cubicBezTo>
                  <a:pt x="4403" y="5253"/>
                  <a:pt x="4534" y="5394"/>
                  <a:pt x="4662" y="5533"/>
                </a:cubicBezTo>
                <a:cubicBezTo>
                  <a:pt x="4956" y="5239"/>
                  <a:pt x="5232" y="4959"/>
                  <a:pt x="5523" y="4669"/>
                </a:cubicBezTo>
                <a:cubicBezTo>
                  <a:pt x="5388" y="4541"/>
                  <a:pt x="5246" y="4409"/>
                  <a:pt x="5112" y="4285"/>
                </a:cubicBezTo>
                <a:cubicBezTo>
                  <a:pt x="5239" y="4074"/>
                  <a:pt x="5340" y="3843"/>
                  <a:pt x="5402" y="3594"/>
                </a:cubicBezTo>
                <a:cubicBezTo>
                  <a:pt x="5588" y="3594"/>
                  <a:pt x="5785" y="3594"/>
                  <a:pt x="5986" y="35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47" tIns="46623" rIns="93247" bIns="4662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9" name="TextBox 48">
            <a:extLst/>
          </p:cNvPr>
          <p:cNvSpPr txBox="1"/>
          <p:nvPr/>
        </p:nvSpPr>
        <p:spPr>
          <a:xfrm>
            <a:off x="5608637" y="5666771"/>
            <a:ext cx="6553201" cy="1076903"/>
          </a:xfrm>
          <a:prstGeom prst="rect">
            <a:avLst/>
          </a:prstGeom>
          <a:noFill/>
        </p:spPr>
        <p:txBody>
          <a:bodyPr wrap="square" lIns="186494" tIns="149196" rIns="186494" bIns="149196" rtlCol="0" anchor="t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Labs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Project Prague | Project Cuzco | Project Johannesburg | Project Nanjing | Project Abu Dhabi | Project Wollongong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50" name="Group 49">
            <a:extLst/>
          </p:cNvPr>
          <p:cNvGrpSpPr/>
          <p:nvPr/>
        </p:nvGrpSpPr>
        <p:grpSpPr>
          <a:xfrm>
            <a:off x="5214509" y="5919413"/>
            <a:ext cx="328506" cy="372042"/>
            <a:chOff x="1976972" y="1401677"/>
            <a:chExt cx="467797" cy="692886"/>
          </a:xfrm>
        </p:grpSpPr>
        <p:sp>
          <p:nvSpPr>
            <p:cNvPr id="51" name="Freeform 413">
              <a:extLst/>
            </p:cNvPr>
            <p:cNvSpPr>
              <a:spLocks/>
            </p:cNvSpPr>
            <p:nvPr/>
          </p:nvSpPr>
          <p:spPr bwMode="auto">
            <a:xfrm>
              <a:off x="1976972" y="1440823"/>
              <a:ext cx="467797" cy="653740"/>
            </a:xfrm>
            <a:custGeom>
              <a:avLst/>
              <a:gdLst>
                <a:gd name="T0" fmla="*/ 102 w 109"/>
                <a:gd name="T1" fmla="*/ 125 h 153"/>
                <a:gd name="T2" fmla="*/ 70 w 109"/>
                <a:gd name="T3" fmla="*/ 64 h 153"/>
                <a:gd name="T4" fmla="*/ 68 w 109"/>
                <a:gd name="T5" fmla="*/ 53 h 153"/>
                <a:gd name="T6" fmla="*/ 68 w 109"/>
                <a:gd name="T7" fmla="*/ 0 h 153"/>
                <a:gd name="T8" fmla="*/ 59 w 109"/>
                <a:gd name="T9" fmla="*/ 0 h 153"/>
                <a:gd name="T10" fmla="*/ 51 w 109"/>
                <a:gd name="T11" fmla="*/ 0 h 153"/>
                <a:gd name="T12" fmla="*/ 42 w 109"/>
                <a:gd name="T13" fmla="*/ 0 h 153"/>
                <a:gd name="T14" fmla="*/ 42 w 109"/>
                <a:gd name="T15" fmla="*/ 53 h 153"/>
                <a:gd name="T16" fmla="*/ 39 w 109"/>
                <a:gd name="T17" fmla="*/ 64 h 153"/>
                <a:gd name="T18" fmla="*/ 7 w 109"/>
                <a:gd name="T19" fmla="*/ 125 h 153"/>
                <a:gd name="T20" fmla="*/ 22 w 109"/>
                <a:gd name="T21" fmla="*/ 153 h 153"/>
                <a:gd name="T22" fmla="*/ 51 w 109"/>
                <a:gd name="T23" fmla="*/ 153 h 153"/>
                <a:gd name="T24" fmla="*/ 59 w 109"/>
                <a:gd name="T25" fmla="*/ 153 h 153"/>
                <a:gd name="T26" fmla="*/ 90 w 109"/>
                <a:gd name="T27" fmla="*/ 153 h 153"/>
                <a:gd name="T28" fmla="*/ 102 w 109"/>
                <a:gd name="T29" fmla="*/ 12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53">
                  <a:moveTo>
                    <a:pt x="102" y="125"/>
                  </a:moveTo>
                  <a:cubicBezTo>
                    <a:pt x="94" y="110"/>
                    <a:pt x="70" y="64"/>
                    <a:pt x="70" y="64"/>
                  </a:cubicBezTo>
                  <a:cubicBezTo>
                    <a:pt x="70" y="64"/>
                    <a:pt x="68" y="61"/>
                    <a:pt x="68" y="53"/>
                  </a:cubicBezTo>
                  <a:cubicBezTo>
                    <a:pt x="68" y="46"/>
                    <a:pt x="68" y="0"/>
                    <a:pt x="68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47"/>
                    <a:pt x="42" y="53"/>
                  </a:cubicBezTo>
                  <a:cubicBezTo>
                    <a:pt x="42" y="59"/>
                    <a:pt x="39" y="64"/>
                    <a:pt x="39" y="64"/>
                  </a:cubicBezTo>
                  <a:cubicBezTo>
                    <a:pt x="39" y="64"/>
                    <a:pt x="15" y="110"/>
                    <a:pt x="7" y="125"/>
                  </a:cubicBezTo>
                  <a:cubicBezTo>
                    <a:pt x="0" y="137"/>
                    <a:pt x="10" y="153"/>
                    <a:pt x="22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9" y="153"/>
                    <a:pt x="59" y="153"/>
                    <a:pt x="59" y="153"/>
                  </a:cubicBezTo>
                  <a:cubicBezTo>
                    <a:pt x="90" y="153"/>
                    <a:pt x="90" y="153"/>
                    <a:pt x="90" y="153"/>
                  </a:cubicBezTo>
                  <a:cubicBezTo>
                    <a:pt x="101" y="153"/>
                    <a:pt x="109" y="137"/>
                    <a:pt x="102" y="125"/>
                  </a:cubicBezTo>
                  <a:close/>
                </a:path>
              </a:pathLst>
            </a:custGeom>
            <a:solidFill>
              <a:srgbClr val="00B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2" name="Freeform 414">
              <a:extLst/>
            </p:cNvPr>
            <p:cNvSpPr>
              <a:spLocks/>
            </p:cNvSpPr>
            <p:nvPr/>
          </p:nvSpPr>
          <p:spPr bwMode="auto">
            <a:xfrm>
              <a:off x="1976972" y="1440823"/>
              <a:ext cx="467797" cy="653740"/>
            </a:xfrm>
            <a:custGeom>
              <a:avLst/>
              <a:gdLst>
                <a:gd name="T0" fmla="*/ 102 w 109"/>
                <a:gd name="T1" fmla="*/ 125 h 153"/>
                <a:gd name="T2" fmla="*/ 70 w 109"/>
                <a:gd name="T3" fmla="*/ 64 h 153"/>
                <a:gd name="T4" fmla="*/ 68 w 109"/>
                <a:gd name="T5" fmla="*/ 53 h 153"/>
                <a:gd name="T6" fmla="*/ 68 w 109"/>
                <a:gd name="T7" fmla="*/ 0 h 153"/>
                <a:gd name="T8" fmla="*/ 59 w 109"/>
                <a:gd name="T9" fmla="*/ 0 h 153"/>
                <a:gd name="T10" fmla="*/ 51 w 109"/>
                <a:gd name="T11" fmla="*/ 0 h 153"/>
                <a:gd name="T12" fmla="*/ 42 w 109"/>
                <a:gd name="T13" fmla="*/ 0 h 153"/>
                <a:gd name="T14" fmla="*/ 42 w 109"/>
                <a:gd name="T15" fmla="*/ 53 h 153"/>
                <a:gd name="T16" fmla="*/ 39 w 109"/>
                <a:gd name="T17" fmla="*/ 64 h 153"/>
                <a:gd name="T18" fmla="*/ 7 w 109"/>
                <a:gd name="T19" fmla="*/ 125 h 153"/>
                <a:gd name="T20" fmla="*/ 22 w 109"/>
                <a:gd name="T21" fmla="*/ 153 h 153"/>
                <a:gd name="T22" fmla="*/ 51 w 109"/>
                <a:gd name="T23" fmla="*/ 153 h 153"/>
                <a:gd name="T24" fmla="*/ 59 w 109"/>
                <a:gd name="T25" fmla="*/ 153 h 153"/>
                <a:gd name="T26" fmla="*/ 90 w 109"/>
                <a:gd name="T27" fmla="*/ 153 h 153"/>
                <a:gd name="T28" fmla="*/ 102 w 109"/>
                <a:gd name="T29" fmla="*/ 12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53">
                  <a:moveTo>
                    <a:pt x="102" y="125"/>
                  </a:moveTo>
                  <a:cubicBezTo>
                    <a:pt x="94" y="110"/>
                    <a:pt x="70" y="64"/>
                    <a:pt x="70" y="64"/>
                  </a:cubicBezTo>
                  <a:cubicBezTo>
                    <a:pt x="70" y="64"/>
                    <a:pt x="68" y="61"/>
                    <a:pt x="68" y="53"/>
                  </a:cubicBezTo>
                  <a:cubicBezTo>
                    <a:pt x="68" y="46"/>
                    <a:pt x="68" y="0"/>
                    <a:pt x="68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47"/>
                    <a:pt x="42" y="53"/>
                  </a:cubicBezTo>
                  <a:cubicBezTo>
                    <a:pt x="42" y="59"/>
                    <a:pt x="39" y="64"/>
                    <a:pt x="39" y="64"/>
                  </a:cubicBezTo>
                  <a:cubicBezTo>
                    <a:pt x="39" y="64"/>
                    <a:pt x="15" y="110"/>
                    <a:pt x="7" y="125"/>
                  </a:cubicBezTo>
                  <a:cubicBezTo>
                    <a:pt x="0" y="137"/>
                    <a:pt x="10" y="153"/>
                    <a:pt x="22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9" y="153"/>
                    <a:pt x="59" y="153"/>
                    <a:pt x="59" y="153"/>
                  </a:cubicBezTo>
                  <a:cubicBezTo>
                    <a:pt x="90" y="153"/>
                    <a:pt x="90" y="153"/>
                    <a:pt x="90" y="153"/>
                  </a:cubicBezTo>
                  <a:cubicBezTo>
                    <a:pt x="101" y="153"/>
                    <a:pt x="109" y="137"/>
                    <a:pt x="102" y="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Freeform 415">
              <a:extLst/>
            </p:cNvPr>
            <p:cNvSpPr>
              <a:spLocks/>
            </p:cNvSpPr>
            <p:nvPr/>
          </p:nvSpPr>
          <p:spPr bwMode="auto">
            <a:xfrm>
              <a:off x="2117898" y="1401677"/>
              <a:ext cx="183987" cy="72421"/>
            </a:xfrm>
            <a:custGeom>
              <a:avLst/>
              <a:gdLst>
                <a:gd name="T0" fmla="*/ 43 w 43"/>
                <a:gd name="T1" fmla="*/ 9 h 17"/>
                <a:gd name="T2" fmla="*/ 35 w 43"/>
                <a:gd name="T3" fmla="*/ 17 h 17"/>
                <a:gd name="T4" fmla="*/ 9 w 43"/>
                <a:gd name="T5" fmla="*/ 17 h 17"/>
                <a:gd name="T6" fmla="*/ 0 w 43"/>
                <a:gd name="T7" fmla="*/ 9 h 17"/>
                <a:gd name="T8" fmla="*/ 0 w 43"/>
                <a:gd name="T9" fmla="*/ 9 h 17"/>
                <a:gd name="T10" fmla="*/ 9 w 43"/>
                <a:gd name="T11" fmla="*/ 0 h 17"/>
                <a:gd name="T12" fmla="*/ 35 w 43"/>
                <a:gd name="T13" fmla="*/ 0 h 17"/>
                <a:gd name="T14" fmla="*/ 43 w 43"/>
                <a:gd name="T1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7">
                  <a:moveTo>
                    <a:pt x="43" y="9"/>
                  </a:moveTo>
                  <a:cubicBezTo>
                    <a:pt x="43" y="13"/>
                    <a:pt x="40" y="17"/>
                    <a:pt x="3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0" y="0"/>
                    <a:pt x="43" y="4"/>
                    <a:pt x="43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Freeform 416">
              <a:extLst/>
            </p:cNvPr>
            <p:cNvSpPr>
              <a:spLocks noEditPoints="1"/>
            </p:cNvSpPr>
            <p:nvPr/>
          </p:nvSpPr>
          <p:spPr bwMode="auto">
            <a:xfrm>
              <a:off x="2139429" y="1838157"/>
              <a:ext cx="90036" cy="88079"/>
            </a:xfrm>
            <a:custGeom>
              <a:avLst/>
              <a:gdLst>
                <a:gd name="T0" fmla="*/ 11 w 21"/>
                <a:gd name="T1" fmla="*/ 21 h 21"/>
                <a:gd name="T2" fmla="*/ 0 w 21"/>
                <a:gd name="T3" fmla="*/ 11 h 21"/>
                <a:gd name="T4" fmla="*/ 11 w 21"/>
                <a:gd name="T5" fmla="*/ 0 h 21"/>
                <a:gd name="T6" fmla="*/ 21 w 21"/>
                <a:gd name="T7" fmla="*/ 11 h 21"/>
                <a:gd name="T8" fmla="*/ 11 w 21"/>
                <a:gd name="T9" fmla="*/ 21 h 21"/>
                <a:gd name="T10" fmla="*/ 11 w 21"/>
                <a:gd name="T11" fmla="*/ 2 h 21"/>
                <a:gd name="T12" fmla="*/ 2 w 21"/>
                <a:gd name="T13" fmla="*/ 11 h 21"/>
                <a:gd name="T14" fmla="*/ 11 w 21"/>
                <a:gd name="T15" fmla="*/ 19 h 21"/>
                <a:gd name="T16" fmla="*/ 19 w 21"/>
                <a:gd name="T17" fmla="*/ 11 h 21"/>
                <a:gd name="T18" fmla="*/ 11 w 21"/>
                <a:gd name="T1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cubicBezTo>
                    <a:pt x="5" y="21"/>
                    <a:pt x="0" y="16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6" y="21"/>
                    <a:pt x="11" y="21"/>
                  </a:cubicBezTo>
                  <a:close/>
                  <a:moveTo>
                    <a:pt x="11" y="2"/>
                  </a:moveTo>
                  <a:cubicBezTo>
                    <a:pt x="6" y="2"/>
                    <a:pt x="2" y="6"/>
                    <a:pt x="2" y="11"/>
                  </a:cubicBezTo>
                  <a:cubicBezTo>
                    <a:pt x="2" y="15"/>
                    <a:pt x="6" y="19"/>
                    <a:pt x="11" y="19"/>
                  </a:cubicBezTo>
                  <a:cubicBezTo>
                    <a:pt x="15" y="19"/>
                    <a:pt x="19" y="15"/>
                    <a:pt x="19" y="11"/>
                  </a:cubicBezTo>
                  <a:cubicBezTo>
                    <a:pt x="19" y="6"/>
                    <a:pt x="15" y="2"/>
                    <a:pt x="1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Oval 417">
              <a:extLst/>
            </p:cNvPr>
            <p:cNvSpPr>
              <a:spLocks noChangeArrowheads="1"/>
            </p:cNvSpPr>
            <p:nvPr/>
          </p:nvSpPr>
          <p:spPr bwMode="auto">
            <a:xfrm>
              <a:off x="2174661" y="1875345"/>
              <a:ext cx="101780" cy="10765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6" name="Rectangle 419">
              <a:extLst/>
            </p:cNvPr>
            <p:cNvSpPr>
              <a:spLocks noChangeArrowheads="1"/>
            </p:cNvSpPr>
            <p:nvPr/>
          </p:nvSpPr>
          <p:spPr bwMode="auto">
            <a:xfrm>
              <a:off x="2156382" y="1474098"/>
              <a:ext cx="111567" cy="2544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63" name="TextBox 62">
            <a:extLst/>
          </p:cNvPr>
          <p:cNvSpPr txBox="1"/>
          <p:nvPr/>
        </p:nvSpPr>
        <p:spPr>
          <a:xfrm>
            <a:off x="5608636" y="4583725"/>
            <a:ext cx="6553201" cy="1181547"/>
          </a:xfrm>
          <a:prstGeom prst="rect">
            <a:avLst/>
          </a:prstGeom>
          <a:noFill/>
        </p:spPr>
        <p:txBody>
          <a:bodyPr wrap="square" lIns="186494" tIns="149196" rIns="186494" bIns="149196" rtlCol="0" anchor="t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Search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Bing Autosuggest | Bing Image Search | Bing News Search | Bing Video Search | Bing Web Search | Bing Custom Search</a:t>
            </a:r>
          </a:p>
        </p:txBody>
      </p:sp>
      <p:grpSp>
        <p:nvGrpSpPr>
          <p:cNvPr id="64" name="Group 63">
            <a:extLst/>
          </p:cNvPr>
          <p:cNvGrpSpPr/>
          <p:nvPr/>
        </p:nvGrpSpPr>
        <p:grpSpPr>
          <a:xfrm>
            <a:off x="5184827" y="4809863"/>
            <a:ext cx="387871" cy="381314"/>
            <a:chOff x="10832823" y="3353836"/>
            <a:chExt cx="537576" cy="528488"/>
          </a:xfrm>
        </p:grpSpPr>
        <p:sp>
          <p:nvSpPr>
            <p:cNvPr id="65" name="Oval 13">
              <a:extLst/>
            </p:cNvPr>
            <p:cNvSpPr>
              <a:spLocks noChangeArrowheads="1"/>
            </p:cNvSpPr>
            <p:nvPr/>
          </p:nvSpPr>
          <p:spPr bwMode="auto">
            <a:xfrm>
              <a:off x="10943701" y="3353836"/>
              <a:ext cx="426698" cy="42669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47" tIns="46623" rIns="93247" bIns="466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6" name="Freeform 14">
              <a:extLst/>
            </p:cNvPr>
            <p:cNvSpPr>
              <a:spLocks/>
            </p:cNvSpPr>
            <p:nvPr/>
          </p:nvSpPr>
          <p:spPr bwMode="auto">
            <a:xfrm>
              <a:off x="10832823" y="3702829"/>
              <a:ext cx="179495" cy="179495"/>
            </a:xfrm>
            <a:custGeom>
              <a:avLst/>
              <a:gdLst>
                <a:gd name="T0" fmla="*/ 1224 w 1980"/>
                <a:gd name="T1" fmla="*/ 0 h 1977"/>
                <a:gd name="T2" fmla="*/ 218 w 1980"/>
                <a:gd name="T3" fmla="*/ 985 h 1977"/>
                <a:gd name="T4" fmla="*/ 211 w 1980"/>
                <a:gd name="T5" fmla="*/ 1752 h 1977"/>
                <a:gd name="T6" fmla="*/ 218 w 1980"/>
                <a:gd name="T7" fmla="*/ 1759 h 1977"/>
                <a:gd name="T8" fmla="*/ 985 w 1980"/>
                <a:gd name="T9" fmla="*/ 1766 h 1977"/>
                <a:gd name="T10" fmla="*/ 1980 w 1980"/>
                <a:gd name="T11" fmla="*/ 788 h 1977"/>
                <a:gd name="T12" fmla="*/ 1224 w 1980"/>
                <a:gd name="T13" fmla="*/ 0 h 1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0" h="1977">
                  <a:moveTo>
                    <a:pt x="1224" y="0"/>
                  </a:moveTo>
                  <a:cubicBezTo>
                    <a:pt x="218" y="985"/>
                    <a:pt x="218" y="985"/>
                    <a:pt x="218" y="985"/>
                  </a:cubicBezTo>
                  <a:cubicBezTo>
                    <a:pt x="4" y="1196"/>
                    <a:pt x="0" y="1538"/>
                    <a:pt x="211" y="1752"/>
                  </a:cubicBezTo>
                  <a:cubicBezTo>
                    <a:pt x="218" y="1759"/>
                    <a:pt x="218" y="1759"/>
                    <a:pt x="218" y="1759"/>
                  </a:cubicBezTo>
                  <a:cubicBezTo>
                    <a:pt x="429" y="1974"/>
                    <a:pt x="771" y="1977"/>
                    <a:pt x="985" y="1766"/>
                  </a:cubicBezTo>
                  <a:cubicBezTo>
                    <a:pt x="1980" y="788"/>
                    <a:pt x="1980" y="788"/>
                    <a:pt x="1980" y="788"/>
                  </a:cubicBezTo>
                  <a:cubicBezTo>
                    <a:pt x="1683" y="581"/>
                    <a:pt x="1424" y="315"/>
                    <a:pt x="12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47" tIns="46623" rIns="93247" bIns="466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A992AF2-4512-488C-B7EC-47BA1AD2D1C2}"/>
              </a:ext>
            </a:extLst>
          </p:cNvPr>
          <p:cNvSpPr/>
          <p:nvPr/>
        </p:nvSpPr>
        <p:spPr bwMode="auto">
          <a:xfrm>
            <a:off x="4938091" y="2364226"/>
            <a:ext cx="7497998" cy="1200572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8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 to action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702" y="1211287"/>
            <a:ext cx="11888787" cy="4007251"/>
          </a:xfrm>
        </p:spPr>
        <p:txBody>
          <a:bodyPr/>
          <a:lstStyle/>
          <a:p>
            <a:r>
              <a:rPr lang="en-US" dirty="0"/>
              <a:t>Get started for free at </a:t>
            </a:r>
            <a:r>
              <a:rPr lang="en-US" dirty="0">
                <a:hlinkClick r:id="rId3"/>
              </a:rPr>
              <a:t>https://www.microsoft.com/cognitive-services</a:t>
            </a:r>
            <a:endParaRPr lang="en-US" dirty="0"/>
          </a:p>
          <a:p>
            <a:r>
              <a:rPr lang="en-US" dirty="0"/>
              <a:t>New unified documentation portal: </a:t>
            </a:r>
            <a:r>
              <a:rPr lang="en-US" dirty="0">
                <a:hlinkClick r:id="rId4"/>
              </a:rPr>
              <a:t>https://docs.microsoft.com/en-us/azure/cognitive-services/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Re-visit Build session recordings on </a:t>
            </a:r>
            <a:r>
              <a:rPr lang="en-US" dirty="0">
                <a:hlinkClick r:id="rId5"/>
              </a:rPr>
              <a:t>Channel 9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Continue your education at</a:t>
            </a:r>
            <a:br>
              <a:rPr lang="en-US" dirty="0"/>
            </a:br>
            <a:r>
              <a:rPr lang="en-US" dirty="0">
                <a:hlinkClick r:id="rId6"/>
              </a:rPr>
              <a:t>Microsoft Virtual Academy</a:t>
            </a:r>
            <a:r>
              <a:rPr lang="en-US" dirty="0"/>
              <a:t> online.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29777" y="6031402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494">
                      <a:srgbClr val="505050"/>
                    </a:gs>
                    <a:gs pos="18182">
                      <a:srgbClr val="505050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6494">
                      <a:srgbClr val="505050"/>
                    </a:gs>
                    <a:gs pos="18182">
                      <a:srgbClr val="505050"/>
                    </a:gs>
                  </a:gsLst>
                  <a:lin ang="5400000" scaled="1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MSBuild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6494">
                    <a:srgbClr val="505050"/>
                  </a:gs>
                  <a:gs pos="18182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38989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sessions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29777" y="6031402"/>
            <a:ext cx="1634102" cy="664797"/>
          </a:xfrm>
          <a:prstGeom prst="rect">
            <a:avLst/>
          </a:prstGeom>
        </p:spPr>
        <p:txBody>
          <a:bodyPr wrap="none" lIns="182880" tIns="146304" rIns="182880" bIns="146304">
            <a:spAutoFit/>
          </a:bodyPr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#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MSBuild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2BC59-B4EC-4A48-B020-29D85E2AA59F}"/>
              </a:ext>
            </a:extLst>
          </p:cNvPr>
          <p:cNvSpPr/>
          <p:nvPr/>
        </p:nvSpPr>
        <p:spPr>
          <a:xfrm>
            <a:off x="313310" y="5614982"/>
            <a:ext cx="965392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Re-visit Build session recordings on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+mn-ea"/>
                <a:cs typeface="+mn-cs"/>
                <a:hlinkClick r:id="rId2"/>
              </a:rPr>
              <a:t>Channel 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48650AD-663E-4B77-A1B4-89833E35DE4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3238" y="1302576"/>
          <a:ext cx="11506200" cy="21320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0199">
                  <a:extLst>
                    <a:ext uri="{9D8B030D-6E8A-4147-A177-3AD203B41FA5}">
                      <a16:colId xmlns:a16="http://schemas.microsoft.com/office/drawing/2014/main" val="2210523606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447954458"/>
                    </a:ext>
                  </a:extLst>
                </a:gridCol>
                <a:gridCol w="1761651">
                  <a:extLst>
                    <a:ext uri="{9D8B030D-6E8A-4147-A177-3AD203B41FA5}">
                      <a16:colId xmlns:a16="http://schemas.microsoft.com/office/drawing/2014/main" val="3670703823"/>
                    </a:ext>
                  </a:extLst>
                </a:gridCol>
                <a:gridCol w="2734150">
                  <a:extLst>
                    <a:ext uri="{9D8B030D-6E8A-4147-A177-3AD203B41FA5}">
                      <a16:colId xmlns:a16="http://schemas.microsoft.com/office/drawing/2014/main" val="1616114511"/>
                    </a:ext>
                  </a:extLst>
                </a:gridCol>
              </a:tblGrid>
              <a:tr h="61714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Session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Day/Time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1"/>
                          </a:solidFill>
                        </a:rPr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467245"/>
                  </a:ext>
                </a:extLst>
              </a:tr>
              <a:tr h="757468">
                <a:tc>
                  <a:txBody>
                    <a:bodyPr/>
                    <a:lstStyle/>
                    <a:p>
                      <a:r>
                        <a:rPr lang="en-US" sz="1800" dirty="0"/>
                        <a:t>B8071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Navigating the AI Revolution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5/10 11:30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TCC L3 Tahoma 3 (639)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493826"/>
                  </a:ext>
                </a:extLst>
              </a:tr>
              <a:tr h="757468">
                <a:tc>
                  <a:txBody>
                    <a:bodyPr/>
                    <a:lstStyle/>
                    <a:p>
                      <a:r>
                        <a:rPr lang="en-US" sz="1800" dirty="0"/>
                        <a:t>B8092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Using Microsoft Cognitive Services to bring the power of speech recognition to your apps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5/10 05:00 PM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WSCC Room 612 (359)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016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592153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953DB6-6993-48F4-96A1-FA71E7D09E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2C0019F-C105-4653-9C0C-778ED1DE3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Contact: Darren Jefford (darrenj@microsoft.com)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63B75A-FE3E-4FF4-B863-77597744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32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1DFF1C-1EAF-464C-ADD6-1E3D9936EC02}" type="slidenum">
              <a:rPr kumimoji="0" lang="en-US" sz="1836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575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3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027" y="994"/>
            <a:ext cx="7587685" cy="699254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 bwMode="auto">
          <a:xfrm>
            <a:off x="4839955" y="993"/>
            <a:ext cx="7587685" cy="6993036"/>
          </a:xfrm>
          <a:prstGeom prst="rect">
            <a:avLst/>
          </a:prstGeom>
          <a:gradFill flip="none" rotWithShape="1">
            <a:gsLst>
              <a:gs pos="2917">
                <a:schemeClr val="bg1"/>
              </a:gs>
              <a:gs pos="50000">
                <a:schemeClr val="bg1">
                  <a:alpha val="70000"/>
                </a:schemeClr>
              </a:gs>
              <a:gs pos="76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8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839955" y="993"/>
            <a:ext cx="7595638" cy="6993036"/>
          </a:xfrm>
          <a:prstGeom prst="rect">
            <a:avLst/>
          </a:prstGeom>
          <a:solidFill>
            <a:srgbClr val="0078D7">
              <a:alpha val="8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6494" tIns="149196" rIns="186494" bIns="14919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5084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48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36637" y="1914522"/>
            <a:ext cx="3810392" cy="31654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99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Light"/>
                <a:ea typeface="+mn-ea"/>
                <a:cs typeface="+mn-cs"/>
              </a:rPr>
              <a:t>Microsoft Cognitive Services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4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Give your apps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a human side</a:t>
            </a:r>
          </a:p>
        </p:txBody>
      </p:sp>
      <p:sp>
        <p:nvSpPr>
          <p:cNvPr id="40" name="TextBox 39">
            <a:extLst/>
          </p:cNvPr>
          <p:cNvSpPr txBox="1"/>
          <p:nvPr/>
        </p:nvSpPr>
        <p:spPr>
          <a:xfrm>
            <a:off x="5608636" y="257693"/>
            <a:ext cx="6553201" cy="1153847"/>
          </a:xfrm>
          <a:prstGeom prst="rect">
            <a:avLst/>
          </a:prstGeom>
          <a:noFill/>
        </p:spPr>
        <p:txBody>
          <a:bodyPr wrap="square" lIns="186494" tIns="149196" rIns="186494" bIns="149196" rtlCol="0" anchor="t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Vision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Computer Vision | Content Moderator | Emotion | Face | Video |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Video Indexer | Custom Vision Service</a:t>
            </a:r>
          </a:p>
        </p:txBody>
      </p:sp>
      <p:sp>
        <p:nvSpPr>
          <p:cNvPr id="42" name="TextBox 41">
            <a:extLst/>
          </p:cNvPr>
          <p:cNvSpPr txBox="1"/>
          <p:nvPr/>
        </p:nvSpPr>
        <p:spPr>
          <a:xfrm>
            <a:off x="5608636" y="1313040"/>
            <a:ext cx="6553201" cy="1230791"/>
          </a:xfrm>
          <a:prstGeom prst="rect">
            <a:avLst/>
          </a:prstGeom>
          <a:noFill/>
        </p:spPr>
        <p:txBody>
          <a:bodyPr wrap="square" lIns="186494" tIns="149196" rIns="186494" bIns="149196" rtlCol="0" anchor="t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Speech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Bing Speech | Custom Speech Service | Speaker Recognition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 </a:t>
            </a:r>
          </a:p>
        </p:txBody>
      </p:sp>
      <p:sp>
        <p:nvSpPr>
          <p:cNvPr id="43" name="TextBox 42">
            <a:extLst/>
          </p:cNvPr>
          <p:cNvSpPr txBox="1"/>
          <p:nvPr/>
        </p:nvSpPr>
        <p:spPr>
          <a:xfrm>
            <a:off x="5608636" y="3517298"/>
            <a:ext cx="6553201" cy="1153847"/>
          </a:xfrm>
          <a:prstGeom prst="rect">
            <a:avLst/>
          </a:prstGeom>
          <a:noFill/>
        </p:spPr>
        <p:txBody>
          <a:bodyPr wrap="square" lIns="186494" tIns="149196" rIns="186494" bIns="149196" rtlCol="0" anchor="t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Knowledge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Academic Knowledge | Entity Linking | Knowledge Exploration | Recommendations |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QnA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 Maker | Custom Decision Service</a:t>
            </a:r>
          </a:p>
        </p:txBody>
      </p:sp>
      <p:sp>
        <p:nvSpPr>
          <p:cNvPr id="44" name="TextBox 43">
            <a:extLst/>
          </p:cNvPr>
          <p:cNvSpPr txBox="1"/>
          <p:nvPr/>
        </p:nvSpPr>
        <p:spPr>
          <a:xfrm>
            <a:off x="5608636" y="2396087"/>
            <a:ext cx="6553201" cy="1153847"/>
          </a:xfrm>
          <a:prstGeom prst="rect">
            <a:avLst/>
          </a:prstGeom>
          <a:noFill/>
        </p:spPr>
        <p:txBody>
          <a:bodyPr wrap="square" lIns="186494" tIns="149196" rIns="186494" bIns="149196" rtlCol="0" anchor="t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Language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Bing Spell Check | Language Understanding | Linguistic Analysis |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Text Analytics | Translator Text &amp; Speech |  Web Language Model</a:t>
            </a:r>
          </a:p>
        </p:txBody>
      </p:sp>
      <p:sp>
        <p:nvSpPr>
          <p:cNvPr id="45" name="Freeform 22">
            <a:extLst/>
          </p:cNvPr>
          <p:cNvSpPr>
            <a:spLocks noChangeAspect="1"/>
          </p:cNvSpPr>
          <p:nvPr/>
        </p:nvSpPr>
        <p:spPr bwMode="auto">
          <a:xfrm>
            <a:off x="5140176" y="449262"/>
            <a:ext cx="477173" cy="315757"/>
          </a:xfrm>
          <a:custGeom>
            <a:avLst/>
            <a:gdLst>
              <a:gd name="T0" fmla="*/ 4942 w 7181"/>
              <a:gd name="T1" fmla="*/ 414 h 4752"/>
              <a:gd name="T2" fmla="*/ 3024 w 7181"/>
              <a:gd name="T3" fmla="*/ 152 h 4752"/>
              <a:gd name="T4" fmla="*/ 0 w 7181"/>
              <a:gd name="T5" fmla="*/ 2353 h 4752"/>
              <a:gd name="T6" fmla="*/ 2201 w 7181"/>
              <a:gd name="T7" fmla="*/ 4282 h 4752"/>
              <a:gd name="T8" fmla="*/ 4848 w 7181"/>
              <a:gd name="T9" fmla="*/ 4351 h 4752"/>
              <a:gd name="T10" fmla="*/ 7102 w 7181"/>
              <a:gd name="T11" fmla="*/ 2474 h 4752"/>
              <a:gd name="T12" fmla="*/ 7181 w 7181"/>
              <a:gd name="T13" fmla="*/ 2350 h 4752"/>
              <a:gd name="T14" fmla="*/ 4942 w 7181"/>
              <a:gd name="T15" fmla="*/ 414 h 4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181" h="4752">
                <a:moveTo>
                  <a:pt x="4942" y="414"/>
                </a:moveTo>
                <a:cubicBezTo>
                  <a:pt x="4333" y="124"/>
                  <a:pt x="3691" y="0"/>
                  <a:pt x="3024" y="152"/>
                </a:cubicBezTo>
                <a:cubicBezTo>
                  <a:pt x="1710" y="456"/>
                  <a:pt x="812" y="1327"/>
                  <a:pt x="0" y="2353"/>
                </a:cubicBezTo>
                <a:cubicBezTo>
                  <a:pt x="608" y="3169"/>
                  <a:pt x="1306" y="3839"/>
                  <a:pt x="2201" y="4282"/>
                </a:cubicBezTo>
                <a:cubicBezTo>
                  <a:pt x="3069" y="4710"/>
                  <a:pt x="3957" y="4752"/>
                  <a:pt x="4848" y="4351"/>
                </a:cubicBezTo>
                <a:cubicBezTo>
                  <a:pt x="5771" y="3932"/>
                  <a:pt x="6490" y="3269"/>
                  <a:pt x="7102" y="2474"/>
                </a:cubicBezTo>
                <a:cubicBezTo>
                  <a:pt x="7129" y="2436"/>
                  <a:pt x="7154" y="2395"/>
                  <a:pt x="7181" y="2350"/>
                </a:cubicBezTo>
                <a:cubicBezTo>
                  <a:pt x="6570" y="1534"/>
                  <a:pt x="5861" y="853"/>
                  <a:pt x="4942" y="4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47" tIns="46623" rIns="93247" bIns="4662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" name="Freeform 18">
            <a:extLst/>
          </p:cNvPr>
          <p:cNvSpPr>
            <a:spLocks noChangeAspect="1"/>
          </p:cNvSpPr>
          <p:nvPr/>
        </p:nvSpPr>
        <p:spPr bwMode="auto">
          <a:xfrm>
            <a:off x="5167137" y="1493253"/>
            <a:ext cx="423251" cy="370765"/>
          </a:xfrm>
          <a:custGeom>
            <a:avLst/>
            <a:gdLst>
              <a:gd name="T0" fmla="*/ 115 w 6349"/>
              <a:gd name="T1" fmla="*/ 1548 h 5575"/>
              <a:gd name="T2" fmla="*/ 1324 w 6349"/>
              <a:gd name="T3" fmla="*/ 225 h 5575"/>
              <a:gd name="T4" fmla="*/ 5039 w 6349"/>
              <a:gd name="T5" fmla="*/ 228 h 5575"/>
              <a:gd name="T6" fmla="*/ 6221 w 6349"/>
              <a:gd name="T7" fmla="*/ 1445 h 5575"/>
              <a:gd name="T8" fmla="*/ 6235 w 6349"/>
              <a:gd name="T9" fmla="*/ 3263 h 5575"/>
              <a:gd name="T10" fmla="*/ 4974 w 6349"/>
              <a:gd name="T11" fmla="*/ 4531 h 5575"/>
              <a:gd name="T12" fmla="*/ 3498 w 6349"/>
              <a:gd name="T13" fmla="*/ 4683 h 5575"/>
              <a:gd name="T14" fmla="*/ 3298 w 6349"/>
              <a:gd name="T15" fmla="*/ 4745 h 5575"/>
              <a:gd name="T16" fmla="*/ 2475 w 6349"/>
              <a:gd name="T17" fmla="*/ 5284 h 5575"/>
              <a:gd name="T18" fmla="*/ 1414 w 6349"/>
              <a:gd name="T19" fmla="*/ 5561 h 5575"/>
              <a:gd name="T20" fmla="*/ 1936 w 6349"/>
              <a:gd name="T21" fmla="*/ 4628 h 5575"/>
              <a:gd name="T22" fmla="*/ 1490 w 6349"/>
              <a:gd name="T23" fmla="*/ 4559 h 5575"/>
              <a:gd name="T24" fmla="*/ 118 w 6349"/>
              <a:gd name="T25" fmla="*/ 3270 h 5575"/>
              <a:gd name="T26" fmla="*/ 115 w 6349"/>
              <a:gd name="T27" fmla="*/ 1548 h 5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49" h="5575">
                <a:moveTo>
                  <a:pt x="115" y="1548"/>
                </a:moveTo>
                <a:cubicBezTo>
                  <a:pt x="211" y="957"/>
                  <a:pt x="595" y="353"/>
                  <a:pt x="1324" y="225"/>
                </a:cubicBezTo>
                <a:cubicBezTo>
                  <a:pt x="2565" y="10"/>
                  <a:pt x="3802" y="0"/>
                  <a:pt x="5039" y="228"/>
                </a:cubicBezTo>
                <a:cubicBezTo>
                  <a:pt x="5713" y="353"/>
                  <a:pt x="6086" y="792"/>
                  <a:pt x="6221" y="1445"/>
                </a:cubicBezTo>
                <a:cubicBezTo>
                  <a:pt x="6349" y="2050"/>
                  <a:pt x="6339" y="2658"/>
                  <a:pt x="6235" y="3263"/>
                </a:cubicBezTo>
                <a:cubicBezTo>
                  <a:pt x="6135" y="3847"/>
                  <a:pt x="5724" y="4438"/>
                  <a:pt x="4974" y="4531"/>
                </a:cubicBezTo>
                <a:cubicBezTo>
                  <a:pt x="4483" y="4590"/>
                  <a:pt x="3989" y="4631"/>
                  <a:pt x="3498" y="4683"/>
                </a:cubicBezTo>
                <a:cubicBezTo>
                  <a:pt x="3429" y="4690"/>
                  <a:pt x="3356" y="4707"/>
                  <a:pt x="3298" y="4745"/>
                </a:cubicBezTo>
                <a:cubicBezTo>
                  <a:pt x="3021" y="4921"/>
                  <a:pt x="2869" y="5125"/>
                  <a:pt x="2475" y="5284"/>
                </a:cubicBezTo>
                <a:cubicBezTo>
                  <a:pt x="2154" y="5423"/>
                  <a:pt x="1466" y="5575"/>
                  <a:pt x="1414" y="5561"/>
                </a:cubicBezTo>
                <a:cubicBezTo>
                  <a:pt x="1390" y="5523"/>
                  <a:pt x="1894" y="4963"/>
                  <a:pt x="1936" y="4628"/>
                </a:cubicBezTo>
                <a:cubicBezTo>
                  <a:pt x="1760" y="4600"/>
                  <a:pt x="1625" y="4579"/>
                  <a:pt x="1490" y="4559"/>
                </a:cubicBezTo>
                <a:cubicBezTo>
                  <a:pt x="719" y="4441"/>
                  <a:pt x="277" y="4013"/>
                  <a:pt x="118" y="3270"/>
                </a:cubicBezTo>
                <a:cubicBezTo>
                  <a:pt x="0" y="2665"/>
                  <a:pt x="35" y="2056"/>
                  <a:pt x="115" y="15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47" tIns="46623" rIns="93247" bIns="4662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7" name="Freeform 9">
            <a:extLst/>
          </p:cNvPr>
          <p:cNvSpPr>
            <a:spLocks noChangeAspect="1"/>
          </p:cNvSpPr>
          <p:nvPr/>
        </p:nvSpPr>
        <p:spPr bwMode="auto">
          <a:xfrm>
            <a:off x="5227144" y="2592252"/>
            <a:ext cx="303237" cy="381314"/>
          </a:xfrm>
          <a:custGeom>
            <a:avLst/>
            <a:gdLst>
              <a:gd name="T0" fmla="*/ 5153 w 5153"/>
              <a:gd name="T1" fmla="*/ 2353 h 6483"/>
              <a:gd name="T2" fmla="*/ 2799 w 5153"/>
              <a:gd name="T3" fmla="*/ 0 h 6483"/>
              <a:gd name="T4" fmla="*/ 445 w 5153"/>
              <a:gd name="T5" fmla="*/ 2353 h 6483"/>
              <a:gd name="T6" fmla="*/ 1852 w 5153"/>
              <a:gd name="T7" fmla="*/ 4507 h 6483"/>
              <a:gd name="T8" fmla="*/ 1399 w 5153"/>
              <a:gd name="T9" fmla="*/ 4932 h 6483"/>
              <a:gd name="T10" fmla="*/ 214 w 5153"/>
              <a:gd name="T11" fmla="*/ 5457 h 6483"/>
              <a:gd name="T12" fmla="*/ 41 w 5153"/>
              <a:gd name="T13" fmla="*/ 5578 h 6483"/>
              <a:gd name="T14" fmla="*/ 0 w 5153"/>
              <a:gd name="T15" fmla="*/ 6245 h 6483"/>
              <a:gd name="T16" fmla="*/ 96 w 5153"/>
              <a:gd name="T17" fmla="*/ 6276 h 6483"/>
              <a:gd name="T18" fmla="*/ 3145 w 5153"/>
              <a:gd name="T19" fmla="*/ 5637 h 6483"/>
              <a:gd name="T20" fmla="*/ 5153 w 5153"/>
              <a:gd name="T21" fmla="*/ 2353 h 6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153" h="6483">
                <a:moveTo>
                  <a:pt x="5153" y="2353"/>
                </a:moveTo>
                <a:cubicBezTo>
                  <a:pt x="5153" y="1054"/>
                  <a:pt x="4098" y="0"/>
                  <a:pt x="2799" y="0"/>
                </a:cubicBezTo>
                <a:cubicBezTo>
                  <a:pt x="1500" y="0"/>
                  <a:pt x="445" y="1054"/>
                  <a:pt x="445" y="2353"/>
                </a:cubicBezTo>
                <a:cubicBezTo>
                  <a:pt x="445" y="3314"/>
                  <a:pt x="1023" y="4144"/>
                  <a:pt x="1852" y="4507"/>
                </a:cubicBezTo>
                <a:cubicBezTo>
                  <a:pt x="1776" y="4634"/>
                  <a:pt x="1586" y="4814"/>
                  <a:pt x="1399" y="4932"/>
                </a:cubicBezTo>
                <a:cubicBezTo>
                  <a:pt x="1036" y="5167"/>
                  <a:pt x="611" y="5284"/>
                  <a:pt x="214" y="5457"/>
                </a:cubicBezTo>
                <a:cubicBezTo>
                  <a:pt x="148" y="5485"/>
                  <a:pt x="45" y="5530"/>
                  <a:pt x="41" y="5578"/>
                </a:cubicBezTo>
                <a:cubicBezTo>
                  <a:pt x="13" y="5799"/>
                  <a:pt x="10" y="6027"/>
                  <a:pt x="0" y="6245"/>
                </a:cubicBezTo>
                <a:cubicBezTo>
                  <a:pt x="48" y="6262"/>
                  <a:pt x="72" y="6273"/>
                  <a:pt x="96" y="6276"/>
                </a:cubicBezTo>
                <a:cubicBezTo>
                  <a:pt x="1213" y="6483"/>
                  <a:pt x="2229" y="6221"/>
                  <a:pt x="3145" y="5637"/>
                </a:cubicBezTo>
                <a:cubicBezTo>
                  <a:pt x="4095" y="5032"/>
                  <a:pt x="5153" y="4043"/>
                  <a:pt x="5153" y="23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47" tIns="46623" rIns="93247" bIns="4662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8" name="Freeform 5">
            <a:extLst/>
          </p:cNvPr>
          <p:cNvSpPr>
            <a:spLocks/>
          </p:cNvSpPr>
          <p:nvPr/>
        </p:nvSpPr>
        <p:spPr bwMode="auto">
          <a:xfrm>
            <a:off x="5188848" y="3701800"/>
            <a:ext cx="379829" cy="379829"/>
          </a:xfrm>
          <a:custGeom>
            <a:avLst/>
            <a:gdLst>
              <a:gd name="T0" fmla="*/ 5986 w 5986"/>
              <a:gd name="T1" fmla="*/ 3594 h 5985"/>
              <a:gd name="T2" fmla="*/ 5986 w 5986"/>
              <a:gd name="T3" fmla="*/ 2395 h 5985"/>
              <a:gd name="T4" fmla="*/ 5402 w 5986"/>
              <a:gd name="T5" fmla="*/ 2395 h 5985"/>
              <a:gd name="T6" fmla="*/ 5122 w 5986"/>
              <a:gd name="T7" fmla="*/ 1717 h 5985"/>
              <a:gd name="T8" fmla="*/ 5533 w 5986"/>
              <a:gd name="T9" fmla="*/ 1330 h 5985"/>
              <a:gd name="T10" fmla="*/ 4666 w 5986"/>
              <a:gd name="T11" fmla="*/ 463 h 5985"/>
              <a:gd name="T12" fmla="*/ 4282 w 5986"/>
              <a:gd name="T13" fmla="*/ 870 h 5985"/>
              <a:gd name="T14" fmla="*/ 3591 w 5986"/>
              <a:gd name="T15" fmla="*/ 584 h 5985"/>
              <a:gd name="T16" fmla="*/ 3591 w 5986"/>
              <a:gd name="T17" fmla="*/ 0 h 5985"/>
              <a:gd name="T18" fmla="*/ 2392 w 5986"/>
              <a:gd name="T19" fmla="*/ 0 h 5985"/>
              <a:gd name="T20" fmla="*/ 2392 w 5986"/>
              <a:gd name="T21" fmla="*/ 587 h 5985"/>
              <a:gd name="T22" fmla="*/ 1711 w 5986"/>
              <a:gd name="T23" fmla="*/ 870 h 5985"/>
              <a:gd name="T24" fmla="*/ 1327 w 5986"/>
              <a:gd name="T25" fmla="*/ 456 h 5985"/>
              <a:gd name="T26" fmla="*/ 453 w 5986"/>
              <a:gd name="T27" fmla="*/ 1323 h 5985"/>
              <a:gd name="T28" fmla="*/ 868 w 5986"/>
              <a:gd name="T29" fmla="*/ 1710 h 5985"/>
              <a:gd name="T30" fmla="*/ 584 w 5986"/>
              <a:gd name="T31" fmla="*/ 2395 h 5985"/>
              <a:gd name="T32" fmla="*/ 0 w 5986"/>
              <a:gd name="T33" fmla="*/ 2395 h 5985"/>
              <a:gd name="T34" fmla="*/ 0 w 5986"/>
              <a:gd name="T35" fmla="*/ 3587 h 5985"/>
              <a:gd name="T36" fmla="*/ 584 w 5986"/>
              <a:gd name="T37" fmla="*/ 3587 h 5985"/>
              <a:gd name="T38" fmla="*/ 871 w 5986"/>
              <a:gd name="T39" fmla="*/ 4275 h 5985"/>
              <a:gd name="T40" fmla="*/ 442 w 5986"/>
              <a:gd name="T41" fmla="*/ 4651 h 5985"/>
              <a:gd name="T42" fmla="*/ 1320 w 5986"/>
              <a:gd name="T43" fmla="*/ 5529 h 5985"/>
              <a:gd name="T44" fmla="*/ 1711 w 5986"/>
              <a:gd name="T45" fmla="*/ 5114 h 5985"/>
              <a:gd name="T46" fmla="*/ 2392 w 5986"/>
              <a:gd name="T47" fmla="*/ 5398 h 5985"/>
              <a:gd name="T48" fmla="*/ 2392 w 5986"/>
              <a:gd name="T49" fmla="*/ 5985 h 5985"/>
              <a:gd name="T50" fmla="*/ 3584 w 5986"/>
              <a:gd name="T51" fmla="*/ 5985 h 5985"/>
              <a:gd name="T52" fmla="*/ 3584 w 5986"/>
              <a:gd name="T53" fmla="*/ 5401 h 5985"/>
              <a:gd name="T54" fmla="*/ 4279 w 5986"/>
              <a:gd name="T55" fmla="*/ 5114 h 5985"/>
              <a:gd name="T56" fmla="*/ 4662 w 5986"/>
              <a:gd name="T57" fmla="*/ 5533 h 5985"/>
              <a:gd name="T58" fmla="*/ 5523 w 5986"/>
              <a:gd name="T59" fmla="*/ 4669 h 5985"/>
              <a:gd name="T60" fmla="*/ 5112 w 5986"/>
              <a:gd name="T61" fmla="*/ 4285 h 5985"/>
              <a:gd name="T62" fmla="*/ 5402 w 5986"/>
              <a:gd name="T63" fmla="*/ 3594 h 5985"/>
              <a:gd name="T64" fmla="*/ 5986 w 5986"/>
              <a:gd name="T65" fmla="*/ 3594 h 5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6" h="5985">
                <a:moveTo>
                  <a:pt x="5986" y="3594"/>
                </a:moveTo>
                <a:cubicBezTo>
                  <a:pt x="5986" y="3193"/>
                  <a:pt x="5986" y="2795"/>
                  <a:pt x="5986" y="2395"/>
                </a:cubicBezTo>
                <a:cubicBezTo>
                  <a:pt x="5789" y="2395"/>
                  <a:pt x="5595" y="2395"/>
                  <a:pt x="5402" y="2395"/>
                </a:cubicBezTo>
                <a:cubicBezTo>
                  <a:pt x="5343" y="2153"/>
                  <a:pt x="5246" y="1925"/>
                  <a:pt x="5122" y="1717"/>
                </a:cubicBezTo>
                <a:cubicBezTo>
                  <a:pt x="5257" y="1589"/>
                  <a:pt x="5395" y="1458"/>
                  <a:pt x="5533" y="1330"/>
                </a:cubicBezTo>
                <a:cubicBezTo>
                  <a:pt x="5232" y="1029"/>
                  <a:pt x="4956" y="753"/>
                  <a:pt x="4666" y="463"/>
                </a:cubicBezTo>
                <a:cubicBezTo>
                  <a:pt x="4541" y="597"/>
                  <a:pt x="4410" y="736"/>
                  <a:pt x="4282" y="870"/>
                </a:cubicBezTo>
                <a:cubicBezTo>
                  <a:pt x="4071" y="743"/>
                  <a:pt x="3836" y="642"/>
                  <a:pt x="3591" y="584"/>
                </a:cubicBezTo>
                <a:cubicBezTo>
                  <a:pt x="3591" y="397"/>
                  <a:pt x="3591" y="197"/>
                  <a:pt x="3591" y="0"/>
                </a:cubicBezTo>
                <a:cubicBezTo>
                  <a:pt x="3190" y="0"/>
                  <a:pt x="2793" y="0"/>
                  <a:pt x="2392" y="0"/>
                </a:cubicBezTo>
                <a:cubicBezTo>
                  <a:pt x="2392" y="197"/>
                  <a:pt x="2392" y="390"/>
                  <a:pt x="2392" y="587"/>
                </a:cubicBezTo>
                <a:cubicBezTo>
                  <a:pt x="2150" y="649"/>
                  <a:pt x="1918" y="746"/>
                  <a:pt x="1711" y="870"/>
                </a:cubicBezTo>
                <a:cubicBezTo>
                  <a:pt x="1586" y="736"/>
                  <a:pt x="1452" y="594"/>
                  <a:pt x="1327" y="456"/>
                </a:cubicBezTo>
                <a:cubicBezTo>
                  <a:pt x="1023" y="753"/>
                  <a:pt x="747" y="1029"/>
                  <a:pt x="453" y="1323"/>
                </a:cubicBezTo>
                <a:cubicBezTo>
                  <a:pt x="588" y="1451"/>
                  <a:pt x="729" y="1582"/>
                  <a:pt x="868" y="1710"/>
                </a:cubicBezTo>
                <a:cubicBezTo>
                  <a:pt x="740" y="1921"/>
                  <a:pt x="646" y="2149"/>
                  <a:pt x="584" y="2395"/>
                </a:cubicBezTo>
                <a:cubicBezTo>
                  <a:pt x="398" y="2395"/>
                  <a:pt x="201" y="2395"/>
                  <a:pt x="0" y="2395"/>
                </a:cubicBezTo>
                <a:cubicBezTo>
                  <a:pt x="0" y="2795"/>
                  <a:pt x="0" y="3183"/>
                  <a:pt x="0" y="3587"/>
                </a:cubicBezTo>
                <a:cubicBezTo>
                  <a:pt x="197" y="3587"/>
                  <a:pt x="391" y="3587"/>
                  <a:pt x="584" y="3587"/>
                </a:cubicBezTo>
                <a:cubicBezTo>
                  <a:pt x="646" y="3832"/>
                  <a:pt x="743" y="4064"/>
                  <a:pt x="871" y="4275"/>
                </a:cubicBezTo>
                <a:cubicBezTo>
                  <a:pt x="733" y="4396"/>
                  <a:pt x="584" y="4527"/>
                  <a:pt x="442" y="4651"/>
                </a:cubicBezTo>
                <a:cubicBezTo>
                  <a:pt x="750" y="4959"/>
                  <a:pt x="1027" y="5235"/>
                  <a:pt x="1320" y="5529"/>
                </a:cubicBezTo>
                <a:cubicBezTo>
                  <a:pt x="1448" y="5391"/>
                  <a:pt x="1583" y="5249"/>
                  <a:pt x="1711" y="5114"/>
                </a:cubicBezTo>
                <a:cubicBezTo>
                  <a:pt x="1918" y="5242"/>
                  <a:pt x="2150" y="5336"/>
                  <a:pt x="2392" y="5398"/>
                </a:cubicBezTo>
                <a:cubicBezTo>
                  <a:pt x="2392" y="5584"/>
                  <a:pt x="2392" y="5781"/>
                  <a:pt x="2392" y="5985"/>
                </a:cubicBezTo>
                <a:cubicBezTo>
                  <a:pt x="2793" y="5985"/>
                  <a:pt x="3180" y="5985"/>
                  <a:pt x="3584" y="5985"/>
                </a:cubicBezTo>
                <a:cubicBezTo>
                  <a:pt x="3584" y="5788"/>
                  <a:pt x="3584" y="5591"/>
                  <a:pt x="3584" y="5401"/>
                </a:cubicBezTo>
                <a:cubicBezTo>
                  <a:pt x="3833" y="5343"/>
                  <a:pt x="4064" y="5242"/>
                  <a:pt x="4279" y="5114"/>
                </a:cubicBezTo>
                <a:cubicBezTo>
                  <a:pt x="4403" y="5253"/>
                  <a:pt x="4534" y="5394"/>
                  <a:pt x="4662" y="5533"/>
                </a:cubicBezTo>
                <a:cubicBezTo>
                  <a:pt x="4956" y="5239"/>
                  <a:pt x="5232" y="4959"/>
                  <a:pt x="5523" y="4669"/>
                </a:cubicBezTo>
                <a:cubicBezTo>
                  <a:pt x="5388" y="4541"/>
                  <a:pt x="5246" y="4409"/>
                  <a:pt x="5112" y="4285"/>
                </a:cubicBezTo>
                <a:cubicBezTo>
                  <a:pt x="5239" y="4074"/>
                  <a:pt x="5340" y="3843"/>
                  <a:pt x="5402" y="3594"/>
                </a:cubicBezTo>
                <a:cubicBezTo>
                  <a:pt x="5588" y="3594"/>
                  <a:pt x="5785" y="3594"/>
                  <a:pt x="5986" y="35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247" tIns="46623" rIns="93247" bIns="4662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9" name="TextBox 48">
            <a:extLst/>
          </p:cNvPr>
          <p:cNvSpPr txBox="1"/>
          <p:nvPr/>
        </p:nvSpPr>
        <p:spPr>
          <a:xfrm>
            <a:off x="5608637" y="5666771"/>
            <a:ext cx="6553201" cy="1076903"/>
          </a:xfrm>
          <a:prstGeom prst="rect">
            <a:avLst/>
          </a:prstGeom>
          <a:noFill/>
        </p:spPr>
        <p:txBody>
          <a:bodyPr wrap="square" lIns="186494" tIns="149196" rIns="186494" bIns="149196" rtlCol="0" anchor="t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Labs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Project Prague | Project Cuzco | Project Johannesburg | Project Nanjing | Project Abu Dhabi | Project Wollongong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50" name="Group 49">
            <a:extLst/>
          </p:cNvPr>
          <p:cNvGrpSpPr/>
          <p:nvPr/>
        </p:nvGrpSpPr>
        <p:grpSpPr>
          <a:xfrm>
            <a:off x="5214509" y="5919413"/>
            <a:ext cx="328506" cy="372042"/>
            <a:chOff x="1976972" y="1401677"/>
            <a:chExt cx="467797" cy="692886"/>
          </a:xfrm>
        </p:grpSpPr>
        <p:sp>
          <p:nvSpPr>
            <p:cNvPr id="51" name="Freeform 413">
              <a:extLst/>
            </p:cNvPr>
            <p:cNvSpPr>
              <a:spLocks/>
            </p:cNvSpPr>
            <p:nvPr/>
          </p:nvSpPr>
          <p:spPr bwMode="auto">
            <a:xfrm>
              <a:off x="1976972" y="1440823"/>
              <a:ext cx="467797" cy="653740"/>
            </a:xfrm>
            <a:custGeom>
              <a:avLst/>
              <a:gdLst>
                <a:gd name="T0" fmla="*/ 102 w 109"/>
                <a:gd name="T1" fmla="*/ 125 h 153"/>
                <a:gd name="T2" fmla="*/ 70 w 109"/>
                <a:gd name="T3" fmla="*/ 64 h 153"/>
                <a:gd name="T4" fmla="*/ 68 w 109"/>
                <a:gd name="T5" fmla="*/ 53 h 153"/>
                <a:gd name="T6" fmla="*/ 68 w 109"/>
                <a:gd name="T7" fmla="*/ 0 h 153"/>
                <a:gd name="T8" fmla="*/ 59 w 109"/>
                <a:gd name="T9" fmla="*/ 0 h 153"/>
                <a:gd name="T10" fmla="*/ 51 w 109"/>
                <a:gd name="T11" fmla="*/ 0 h 153"/>
                <a:gd name="T12" fmla="*/ 42 w 109"/>
                <a:gd name="T13" fmla="*/ 0 h 153"/>
                <a:gd name="T14" fmla="*/ 42 w 109"/>
                <a:gd name="T15" fmla="*/ 53 h 153"/>
                <a:gd name="T16" fmla="*/ 39 w 109"/>
                <a:gd name="T17" fmla="*/ 64 h 153"/>
                <a:gd name="T18" fmla="*/ 7 w 109"/>
                <a:gd name="T19" fmla="*/ 125 h 153"/>
                <a:gd name="T20" fmla="*/ 22 w 109"/>
                <a:gd name="T21" fmla="*/ 153 h 153"/>
                <a:gd name="T22" fmla="*/ 51 w 109"/>
                <a:gd name="T23" fmla="*/ 153 h 153"/>
                <a:gd name="T24" fmla="*/ 59 w 109"/>
                <a:gd name="T25" fmla="*/ 153 h 153"/>
                <a:gd name="T26" fmla="*/ 90 w 109"/>
                <a:gd name="T27" fmla="*/ 153 h 153"/>
                <a:gd name="T28" fmla="*/ 102 w 109"/>
                <a:gd name="T29" fmla="*/ 12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53">
                  <a:moveTo>
                    <a:pt x="102" y="125"/>
                  </a:moveTo>
                  <a:cubicBezTo>
                    <a:pt x="94" y="110"/>
                    <a:pt x="70" y="64"/>
                    <a:pt x="70" y="64"/>
                  </a:cubicBezTo>
                  <a:cubicBezTo>
                    <a:pt x="70" y="64"/>
                    <a:pt x="68" y="61"/>
                    <a:pt x="68" y="53"/>
                  </a:cubicBezTo>
                  <a:cubicBezTo>
                    <a:pt x="68" y="46"/>
                    <a:pt x="68" y="0"/>
                    <a:pt x="68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47"/>
                    <a:pt x="42" y="53"/>
                  </a:cubicBezTo>
                  <a:cubicBezTo>
                    <a:pt x="42" y="59"/>
                    <a:pt x="39" y="64"/>
                    <a:pt x="39" y="64"/>
                  </a:cubicBezTo>
                  <a:cubicBezTo>
                    <a:pt x="39" y="64"/>
                    <a:pt x="15" y="110"/>
                    <a:pt x="7" y="125"/>
                  </a:cubicBezTo>
                  <a:cubicBezTo>
                    <a:pt x="0" y="137"/>
                    <a:pt x="10" y="153"/>
                    <a:pt x="22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9" y="153"/>
                    <a:pt x="59" y="153"/>
                    <a:pt x="59" y="153"/>
                  </a:cubicBezTo>
                  <a:cubicBezTo>
                    <a:pt x="90" y="153"/>
                    <a:pt x="90" y="153"/>
                    <a:pt x="90" y="153"/>
                  </a:cubicBezTo>
                  <a:cubicBezTo>
                    <a:pt x="101" y="153"/>
                    <a:pt x="109" y="137"/>
                    <a:pt x="102" y="125"/>
                  </a:cubicBezTo>
                  <a:close/>
                </a:path>
              </a:pathLst>
            </a:custGeom>
            <a:solidFill>
              <a:srgbClr val="00BC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2" name="Freeform 414">
              <a:extLst/>
            </p:cNvPr>
            <p:cNvSpPr>
              <a:spLocks/>
            </p:cNvSpPr>
            <p:nvPr/>
          </p:nvSpPr>
          <p:spPr bwMode="auto">
            <a:xfrm>
              <a:off x="1976972" y="1440823"/>
              <a:ext cx="467797" cy="653740"/>
            </a:xfrm>
            <a:custGeom>
              <a:avLst/>
              <a:gdLst>
                <a:gd name="T0" fmla="*/ 102 w 109"/>
                <a:gd name="T1" fmla="*/ 125 h 153"/>
                <a:gd name="T2" fmla="*/ 70 w 109"/>
                <a:gd name="T3" fmla="*/ 64 h 153"/>
                <a:gd name="T4" fmla="*/ 68 w 109"/>
                <a:gd name="T5" fmla="*/ 53 h 153"/>
                <a:gd name="T6" fmla="*/ 68 w 109"/>
                <a:gd name="T7" fmla="*/ 0 h 153"/>
                <a:gd name="T8" fmla="*/ 59 w 109"/>
                <a:gd name="T9" fmla="*/ 0 h 153"/>
                <a:gd name="T10" fmla="*/ 51 w 109"/>
                <a:gd name="T11" fmla="*/ 0 h 153"/>
                <a:gd name="T12" fmla="*/ 42 w 109"/>
                <a:gd name="T13" fmla="*/ 0 h 153"/>
                <a:gd name="T14" fmla="*/ 42 w 109"/>
                <a:gd name="T15" fmla="*/ 53 h 153"/>
                <a:gd name="T16" fmla="*/ 39 w 109"/>
                <a:gd name="T17" fmla="*/ 64 h 153"/>
                <a:gd name="T18" fmla="*/ 7 w 109"/>
                <a:gd name="T19" fmla="*/ 125 h 153"/>
                <a:gd name="T20" fmla="*/ 22 w 109"/>
                <a:gd name="T21" fmla="*/ 153 h 153"/>
                <a:gd name="T22" fmla="*/ 51 w 109"/>
                <a:gd name="T23" fmla="*/ 153 h 153"/>
                <a:gd name="T24" fmla="*/ 59 w 109"/>
                <a:gd name="T25" fmla="*/ 153 h 153"/>
                <a:gd name="T26" fmla="*/ 90 w 109"/>
                <a:gd name="T27" fmla="*/ 153 h 153"/>
                <a:gd name="T28" fmla="*/ 102 w 109"/>
                <a:gd name="T29" fmla="*/ 12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53">
                  <a:moveTo>
                    <a:pt x="102" y="125"/>
                  </a:moveTo>
                  <a:cubicBezTo>
                    <a:pt x="94" y="110"/>
                    <a:pt x="70" y="64"/>
                    <a:pt x="70" y="64"/>
                  </a:cubicBezTo>
                  <a:cubicBezTo>
                    <a:pt x="70" y="64"/>
                    <a:pt x="68" y="61"/>
                    <a:pt x="68" y="53"/>
                  </a:cubicBezTo>
                  <a:cubicBezTo>
                    <a:pt x="68" y="46"/>
                    <a:pt x="68" y="0"/>
                    <a:pt x="68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0"/>
                    <a:pt x="42" y="47"/>
                    <a:pt x="42" y="53"/>
                  </a:cubicBezTo>
                  <a:cubicBezTo>
                    <a:pt x="42" y="59"/>
                    <a:pt x="39" y="64"/>
                    <a:pt x="39" y="64"/>
                  </a:cubicBezTo>
                  <a:cubicBezTo>
                    <a:pt x="39" y="64"/>
                    <a:pt x="15" y="110"/>
                    <a:pt x="7" y="125"/>
                  </a:cubicBezTo>
                  <a:cubicBezTo>
                    <a:pt x="0" y="137"/>
                    <a:pt x="10" y="153"/>
                    <a:pt x="22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9" y="153"/>
                    <a:pt x="59" y="153"/>
                    <a:pt x="59" y="153"/>
                  </a:cubicBezTo>
                  <a:cubicBezTo>
                    <a:pt x="90" y="153"/>
                    <a:pt x="90" y="153"/>
                    <a:pt x="90" y="153"/>
                  </a:cubicBezTo>
                  <a:cubicBezTo>
                    <a:pt x="101" y="153"/>
                    <a:pt x="109" y="137"/>
                    <a:pt x="102" y="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Freeform 415">
              <a:extLst/>
            </p:cNvPr>
            <p:cNvSpPr>
              <a:spLocks/>
            </p:cNvSpPr>
            <p:nvPr/>
          </p:nvSpPr>
          <p:spPr bwMode="auto">
            <a:xfrm>
              <a:off x="2117898" y="1401677"/>
              <a:ext cx="183987" cy="72421"/>
            </a:xfrm>
            <a:custGeom>
              <a:avLst/>
              <a:gdLst>
                <a:gd name="T0" fmla="*/ 43 w 43"/>
                <a:gd name="T1" fmla="*/ 9 h 17"/>
                <a:gd name="T2" fmla="*/ 35 w 43"/>
                <a:gd name="T3" fmla="*/ 17 h 17"/>
                <a:gd name="T4" fmla="*/ 9 w 43"/>
                <a:gd name="T5" fmla="*/ 17 h 17"/>
                <a:gd name="T6" fmla="*/ 0 w 43"/>
                <a:gd name="T7" fmla="*/ 9 h 17"/>
                <a:gd name="T8" fmla="*/ 0 w 43"/>
                <a:gd name="T9" fmla="*/ 9 h 17"/>
                <a:gd name="T10" fmla="*/ 9 w 43"/>
                <a:gd name="T11" fmla="*/ 0 h 17"/>
                <a:gd name="T12" fmla="*/ 35 w 43"/>
                <a:gd name="T13" fmla="*/ 0 h 17"/>
                <a:gd name="T14" fmla="*/ 43 w 43"/>
                <a:gd name="T1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7">
                  <a:moveTo>
                    <a:pt x="43" y="9"/>
                  </a:moveTo>
                  <a:cubicBezTo>
                    <a:pt x="43" y="13"/>
                    <a:pt x="40" y="17"/>
                    <a:pt x="3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0" y="0"/>
                    <a:pt x="43" y="4"/>
                    <a:pt x="43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Freeform 416">
              <a:extLst/>
            </p:cNvPr>
            <p:cNvSpPr>
              <a:spLocks noEditPoints="1"/>
            </p:cNvSpPr>
            <p:nvPr/>
          </p:nvSpPr>
          <p:spPr bwMode="auto">
            <a:xfrm>
              <a:off x="2139429" y="1838157"/>
              <a:ext cx="90036" cy="88079"/>
            </a:xfrm>
            <a:custGeom>
              <a:avLst/>
              <a:gdLst>
                <a:gd name="T0" fmla="*/ 11 w 21"/>
                <a:gd name="T1" fmla="*/ 21 h 21"/>
                <a:gd name="T2" fmla="*/ 0 w 21"/>
                <a:gd name="T3" fmla="*/ 11 h 21"/>
                <a:gd name="T4" fmla="*/ 11 w 21"/>
                <a:gd name="T5" fmla="*/ 0 h 21"/>
                <a:gd name="T6" fmla="*/ 21 w 21"/>
                <a:gd name="T7" fmla="*/ 11 h 21"/>
                <a:gd name="T8" fmla="*/ 11 w 21"/>
                <a:gd name="T9" fmla="*/ 21 h 21"/>
                <a:gd name="T10" fmla="*/ 11 w 21"/>
                <a:gd name="T11" fmla="*/ 2 h 21"/>
                <a:gd name="T12" fmla="*/ 2 w 21"/>
                <a:gd name="T13" fmla="*/ 11 h 21"/>
                <a:gd name="T14" fmla="*/ 11 w 21"/>
                <a:gd name="T15" fmla="*/ 19 h 21"/>
                <a:gd name="T16" fmla="*/ 19 w 21"/>
                <a:gd name="T17" fmla="*/ 11 h 21"/>
                <a:gd name="T18" fmla="*/ 11 w 21"/>
                <a:gd name="T1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cubicBezTo>
                    <a:pt x="5" y="21"/>
                    <a:pt x="0" y="16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" y="0"/>
                    <a:pt x="21" y="5"/>
                    <a:pt x="21" y="11"/>
                  </a:cubicBezTo>
                  <a:cubicBezTo>
                    <a:pt x="21" y="16"/>
                    <a:pt x="16" y="21"/>
                    <a:pt x="11" y="21"/>
                  </a:cubicBezTo>
                  <a:close/>
                  <a:moveTo>
                    <a:pt x="11" y="2"/>
                  </a:moveTo>
                  <a:cubicBezTo>
                    <a:pt x="6" y="2"/>
                    <a:pt x="2" y="6"/>
                    <a:pt x="2" y="11"/>
                  </a:cubicBezTo>
                  <a:cubicBezTo>
                    <a:pt x="2" y="15"/>
                    <a:pt x="6" y="19"/>
                    <a:pt x="11" y="19"/>
                  </a:cubicBezTo>
                  <a:cubicBezTo>
                    <a:pt x="15" y="19"/>
                    <a:pt x="19" y="15"/>
                    <a:pt x="19" y="11"/>
                  </a:cubicBezTo>
                  <a:cubicBezTo>
                    <a:pt x="19" y="6"/>
                    <a:pt x="15" y="2"/>
                    <a:pt x="1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Oval 417">
              <a:extLst/>
            </p:cNvPr>
            <p:cNvSpPr>
              <a:spLocks noChangeArrowheads="1"/>
            </p:cNvSpPr>
            <p:nvPr/>
          </p:nvSpPr>
          <p:spPr bwMode="auto">
            <a:xfrm>
              <a:off x="2174661" y="1875345"/>
              <a:ext cx="101780" cy="10765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6" name="Rectangle 419">
              <a:extLst/>
            </p:cNvPr>
            <p:cNvSpPr>
              <a:spLocks noChangeArrowheads="1"/>
            </p:cNvSpPr>
            <p:nvPr/>
          </p:nvSpPr>
          <p:spPr bwMode="auto">
            <a:xfrm>
              <a:off x="2156382" y="1474098"/>
              <a:ext cx="111567" cy="25446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63" name="TextBox 62">
            <a:extLst/>
          </p:cNvPr>
          <p:cNvSpPr txBox="1"/>
          <p:nvPr/>
        </p:nvSpPr>
        <p:spPr>
          <a:xfrm>
            <a:off x="5608636" y="4583725"/>
            <a:ext cx="6553201" cy="1181547"/>
          </a:xfrm>
          <a:prstGeom prst="rect">
            <a:avLst/>
          </a:prstGeom>
          <a:noFill/>
        </p:spPr>
        <p:txBody>
          <a:bodyPr wrap="square" lIns="186494" tIns="149196" rIns="186494" bIns="149196" rtlCol="0" anchor="t">
            <a:spAutoFit/>
          </a:bodyPr>
          <a:lstStyle/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Search</a:t>
            </a:r>
          </a:p>
          <a:p>
            <a:pPr marL="0" marR="0" lvl="0" indent="0" algn="l" defTabSz="93241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 Semilight"/>
                <a:ea typeface="+mn-ea"/>
                <a:cs typeface="+mn-cs"/>
              </a:rPr>
              <a:t>Bing Autosuggest | Bing Image Search | Bing News Search | Bing Video Search | Bing Web Search | Bing Custom Search</a:t>
            </a:r>
          </a:p>
        </p:txBody>
      </p:sp>
      <p:grpSp>
        <p:nvGrpSpPr>
          <p:cNvPr id="64" name="Group 63">
            <a:extLst/>
          </p:cNvPr>
          <p:cNvGrpSpPr/>
          <p:nvPr/>
        </p:nvGrpSpPr>
        <p:grpSpPr>
          <a:xfrm>
            <a:off x="5184827" y="4809863"/>
            <a:ext cx="387871" cy="381314"/>
            <a:chOff x="10832823" y="3353836"/>
            <a:chExt cx="537576" cy="528488"/>
          </a:xfrm>
        </p:grpSpPr>
        <p:sp>
          <p:nvSpPr>
            <p:cNvPr id="65" name="Oval 13">
              <a:extLst/>
            </p:cNvPr>
            <p:cNvSpPr>
              <a:spLocks noChangeArrowheads="1"/>
            </p:cNvSpPr>
            <p:nvPr/>
          </p:nvSpPr>
          <p:spPr bwMode="auto">
            <a:xfrm>
              <a:off x="10943701" y="3353836"/>
              <a:ext cx="426698" cy="42669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47" tIns="46623" rIns="93247" bIns="466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6" name="Freeform 14">
              <a:extLst/>
            </p:cNvPr>
            <p:cNvSpPr>
              <a:spLocks/>
            </p:cNvSpPr>
            <p:nvPr/>
          </p:nvSpPr>
          <p:spPr bwMode="auto">
            <a:xfrm>
              <a:off x="10832823" y="3702829"/>
              <a:ext cx="179495" cy="179495"/>
            </a:xfrm>
            <a:custGeom>
              <a:avLst/>
              <a:gdLst>
                <a:gd name="T0" fmla="*/ 1224 w 1980"/>
                <a:gd name="T1" fmla="*/ 0 h 1977"/>
                <a:gd name="T2" fmla="*/ 218 w 1980"/>
                <a:gd name="T3" fmla="*/ 985 h 1977"/>
                <a:gd name="T4" fmla="*/ 211 w 1980"/>
                <a:gd name="T5" fmla="*/ 1752 h 1977"/>
                <a:gd name="T6" fmla="*/ 218 w 1980"/>
                <a:gd name="T7" fmla="*/ 1759 h 1977"/>
                <a:gd name="T8" fmla="*/ 985 w 1980"/>
                <a:gd name="T9" fmla="*/ 1766 h 1977"/>
                <a:gd name="T10" fmla="*/ 1980 w 1980"/>
                <a:gd name="T11" fmla="*/ 788 h 1977"/>
                <a:gd name="T12" fmla="*/ 1224 w 1980"/>
                <a:gd name="T13" fmla="*/ 0 h 1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0" h="1977">
                  <a:moveTo>
                    <a:pt x="1224" y="0"/>
                  </a:moveTo>
                  <a:cubicBezTo>
                    <a:pt x="218" y="985"/>
                    <a:pt x="218" y="985"/>
                    <a:pt x="218" y="985"/>
                  </a:cubicBezTo>
                  <a:cubicBezTo>
                    <a:pt x="4" y="1196"/>
                    <a:pt x="0" y="1538"/>
                    <a:pt x="211" y="1752"/>
                  </a:cubicBezTo>
                  <a:cubicBezTo>
                    <a:pt x="218" y="1759"/>
                    <a:pt x="218" y="1759"/>
                    <a:pt x="218" y="1759"/>
                  </a:cubicBezTo>
                  <a:cubicBezTo>
                    <a:pt x="429" y="1974"/>
                    <a:pt x="771" y="1977"/>
                    <a:pt x="985" y="1766"/>
                  </a:cubicBezTo>
                  <a:cubicBezTo>
                    <a:pt x="1980" y="788"/>
                    <a:pt x="1980" y="788"/>
                    <a:pt x="1980" y="788"/>
                  </a:cubicBezTo>
                  <a:cubicBezTo>
                    <a:pt x="1683" y="581"/>
                    <a:pt x="1424" y="315"/>
                    <a:pt x="12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3247" tIns="46623" rIns="93247" bIns="4662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36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A992AF2-4512-488C-B7EC-47BA1AD2D1C2}"/>
              </a:ext>
            </a:extLst>
          </p:cNvPr>
          <p:cNvSpPr/>
          <p:nvPr/>
        </p:nvSpPr>
        <p:spPr bwMode="auto">
          <a:xfrm>
            <a:off x="4938091" y="2364226"/>
            <a:ext cx="7497998" cy="1200572"/>
          </a:xfrm>
          <a:prstGeom prst="rect">
            <a:avLst/>
          </a:prstGeom>
          <a:noFill/>
          <a:ln w="571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9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Microsoft Translator (text)?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89636" y="1212848"/>
            <a:ext cx="6140721" cy="572464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Cloud based open API service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Text Machine Translation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60+ Languages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Customizable models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Azure service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Pay-per-character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846438" y="1284727"/>
            <a:ext cx="4495800" cy="1037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811" y="1692064"/>
            <a:ext cx="1828800" cy="769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Cet outil de traduction est un moyen facile d'étendre la portée de vos contenus internes et externes.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0718" y="1335527"/>
            <a:ext cx="1983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Client app or webpage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70563" y="1712919"/>
            <a:ext cx="1981708" cy="738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此翻译工具是可以轻松地扩展您的内部和外部内容的覆盖范围。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0689" y="5477750"/>
            <a:ext cx="1024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 API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19015" y="4948019"/>
            <a:ext cx="501920" cy="444558"/>
          </a:xfrm>
          <a:prstGeom prst="rect">
            <a:avLst/>
          </a:prstGeom>
        </p:spPr>
      </p:pic>
      <p:sp>
        <p:nvSpPr>
          <p:cNvPr id="14" name="Freeform 5"/>
          <p:cNvSpPr>
            <a:spLocks/>
          </p:cNvSpPr>
          <p:nvPr/>
        </p:nvSpPr>
        <p:spPr bwMode="auto">
          <a:xfrm>
            <a:off x="2441679" y="3600720"/>
            <a:ext cx="1022327" cy="706144"/>
          </a:xfrm>
          <a:custGeom>
            <a:avLst/>
            <a:gdLst>
              <a:gd name="T0" fmla="*/ 249 w 249"/>
              <a:gd name="T1" fmla="*/ 116 h 172"/>
              <a:gd name="T2" fmla="*/ 200 w 249"/>
              <a:gd name="T3" fmla="*/ 172 h 172"/>
              <a:gd name="T4" fmla="*/ 42 w 249"/>
              <a:gd name="T5" fmla="*/ 172 h 172"/>
              <a:gd name="T6" fmla="*/ 38 w 249"/>
              <a:gd name="T7" fmla="*/ 172 h 172"/>
              <a:gd name="T8" fmla="*/ 0 w 249"/>
              <a:gd name="T9" fmla="*/ 133 h 172"/>
              <a:gd name="T10" fmla="*/ 38 w 249"/>
              <a:gd name="T11" fmla="*/ 95 h 172"/>
              <a:gd name="T12" fmla="*/ 45 w 249"/>
              <a:gd name="T13" fmla="*/ 96 h 172"/>
              <a:gd name="T14" fmla="*/ 77 w 249"/>
              <a:gd name="T15" fmla="*/ 68 h 172"/>
              <a:gd name="T16" fmla="*/ 179 w 249"/>
              <a:gd name="T17" fmla="*/ 62 h 172"/>
              <a:gd name="T18" fmla="*/ 193 w 249"/>
              <a:gd name="T19" fmla="*/ 60 h 172"/>
              <a:gd name="T20" fmla="*/ 249 w 249"/>
              <a:gd name="T21" fmla="*/ 11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9" h="172">
                <a:moveTo>
                  <a:pt x="249" y="116"/>
                </a:moveTo>
                <a:cubicBezTo>
                  <a:pt x="249" y="144"/>
                  <a:pt x="227" y="168"/>
                  <a:pt x="200" y="172"/>
                </a:cubicBezTo>
                <a:cubicBezTo>
                  <a:pt x="42" y="172"/>
                  <a:pt x="42" y="172"/>
                  <a:pt x="42" y="172"/>
                </a:cubicBezTo>
                <a:cubicBezTo>
                  <a:pt x="38" y="172"/>
                  <a:pt x="38" y="172"/>
                  <a:pt x="38" y="172"/>
                </a:cubicBezTo>
                <a:cubicBezTo>
                  <a:pt x="17" y="172"/>
                  <a:pt x="0" y="154"/>
                  <a:pt x="0" y="133"/>
                </a:cubicBezTo>
                <a:cubicBezTo>
                  <a:pt x="0" y="112"/>
                  <a:pt x="17" y="95"/>
                  <a:pt x="38" y="95"/>
                </a:cubicBezTo>
                <a:cubicBezTo>
                  <a:pt x="40" y="95"/>
                  <a:pt x="46" y="98"/>
                  <a:pt x="45" y="96"/>
                </a:cubicBezTo>
                <a:cubicBezTo>
                  <a:pt x="39" y="78"/>
                  <a:pt x="53" y="58"/>
                  <a:pt x="77" y="68"/>
                </a:cubicBezTo>
                <a:cubicBezTo>
                  <a:pt x="74" y="31"/>
                  <a:pt x="148" y="0"/>
                  <a:pt x="179" y="62"/>
                </a:cubicBezTo>
                <a:cubicBezTo>
                  <a:pt x="183" y="61"/>
                  <a:pt x="188" y="60"/>
                  <a:pt x="193" y="60"/>
                </a:cubicBezTo>
                <a:cubicBezTo>
                  <a:pt x="224" y="60"/>
                  <a:pt x="249" y="85"/>
                  <a:pt x="249" y="116"/>
                </a:cubicBezTo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Freeform 6"/>
          <p:cNvSpPr>
            <a:spLocks noEditPoints="1"/>
          </p:cNvSpPr>
          <p:nvPr/>
        </p:nvSpPr>
        <p:spPr bwMode="auto">
          <a:xfrm>
            <a:off x="2216838" y="3309129"/>
            <a:ext cx="1522365" cy="1522366"/>
          </a:xfrm>
          <a:custGeom>
            <a:avLst/>
            <a:gdLst>
              <a:gd name="T0" fmla="*/ 186 w 371"/>
              <a:gd name="T1" fmla="*/ 347 h 371"/>
              <a:gd name="T2" fmla="*/ 24 w 371"/>
              <a:gd name="T3" fmla="*/ 185 h 371"/>
              <a:gd name="T4" fmla="*/ 186 w 371"/>
              <a:gd name="T5" fmla="*/ 23 h 371"/>
              <a:gd name="T6" fmla="*/ 347 w 371"/>
              <a:gd name="T7" fmla="*/ 185 h 371"/>
              <a:gd name="T8" fmla="*/ 186 w 371"/>
              <a:gd name="T9" fmla="*/ 347 h 371"/>
              <a:gd name="T10" fmla="*/ 186 w 371"/>
              <a:gd name="T11" fmla="*/ 371 h 371"/>
              <a:gd name="T12" fmla="*/ 371 w 371"/>
              <a:gd name="T13" fmla="*/ 185 h 371"/>
              <a:gd name="T14" fmla="*/ 186 w 371"/>
              <a:gd name="T15" fmla="*/ 0 h 371"/>
              <a:gd name="T16" fmla="*/ 0 w 371"/>
              <a:gd name="T17" fmla="*/ 185 h 371"/>
              <a:gd name="T18" fmla="*/ 186 w 371"/>
              <a:gd name="T19" fmla="*/ 371 h 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1" h="371">
                <a:moveTo>
                  <a:pt x="186" y="347"/>
                </a:moveTo>
                <a:cubicBezTo>
                  <a:pt x="96" y="347"/>
                  <a:pt x="24" y="274"/>
                  <a:pt x="24" y="185"/>
                </a:cubicBezTo>
                <a:cubicBezTo>
                  <a:pt x="24" y="96"/>
                  <a:pt x="96" y="23"/>
                  <a:pt x="186" y="23"/>
                </a:cubicBezTo>
                <a:cubicBezTo>
                  <a:pt x="275" y="23"/>
                  <a:pt x="347" y="96"/>
                  <a:pt x="347" y="185"/>
                </a:cubicBezTo>
                <a:cubicBezTo>
                  <a:pt x="347" y="274"/>
                  <a:pt x="275" y="347"/>
                  <a:pt x="186" y="347"/>
                </a:cubicBezTo>
                <a:moveTo>
                  <a:pt x="186" y="371"/>
                </a:moveTo>
                <a:cubicBezTo>
                  <a:pt x="288" y="371"/>
                  <a:pt x="371" y="288"/>
                  <a:pt x="371" y="185"/>
                </a:cubicBezTo>
                <a:cubicBezTo>
                  <a:pt x="371" y="83"/>
                  <a:pt x="288" y="0"/>
                  <a:pt x="186" y="0"/>
                </a:cubicBezTo>
                <a:cubicBezTo>
                  <a:pt x="83" y="0"/>
                  <a:pt x="0" y="83"/>
                  <a:pt x="0" y="185"/>
                </a:cubicBezTo>
                <a:cubicBezTo>
                  <a:pt x="0" y="288"/>
                  <a:pt x="83" y="371"/>
                  <a:pt x="186" y="371"/>
                </a:cubicBezTo>
              </a:path>
            </a:pathLst>
          </a:cu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79329">
            <a:off x="2944255" y="2768862"/>
            <a:ext cx="677521" cy="2829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00000">
            <a:off x="2416870" y="2781163"/>
            <a:ext cx="661651" cy="2722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250" y="5806859"/>
            <a:ext cx="845121" cy="89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all about data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9399" y="2868804"/>
            <a:ext cx="2397677" cy="2206758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=</a:t>
            </a:r>
          </a:p>
        </p:txBody>
      </p:sp>
      <p:sp>
        <p:nvSpPr>
          <p:cNvPr id="7" name="Freeform 5"/>
          <p:cNvSpPr>
            <a:spLocks noEditPoints="1"/>
          </p:cNvSpPr>
          <p:nvPr/>
        </p:nvSpPr>
        <p:spPr bwMode="auto">
          <a:xfrm>
            <a:off x="8199437" y="2766453"/>
            <a:ext cx="2752774" cy="3178175"/>
          </a:xfrm>
          <a:custGeom>
            <a:avLst/>
            <a:gdLst>
              <a:gd name="T0" fmla="*/ 137 w 138"/>
              <a:gd name="T1" fmla="*/ 129 h 160"/>
              <a:gd name="T2" fmla="*/ 136 w 138"/>
              <a:gd name="T3" fmla="*/ 109 h 160"/>
              <a:gd name="T4" fmla="*/ 128 w 138"/>
              <a:gd name="T5" fmla="*/ 82 h 160"/>
              <a:gd name="T6" fmla="*/ 123 w 138"/>
              <a:gd name="T7" fmla="*/ 64 h 160"/>
              <a:gd name="T8" fmla="*/ 109 w 138"/>
              <a:gd name="T9" fmla="*/ 21 h 160"/>
              <a:gd name="T10" fmla="*/ 88 w 138"/>
              <a:gd name="T11" fmla="*/ 14 h 160"/>
              <a:gd name="T12" fmla="*/ 78 w 138"/>
              <a:gd name="T13" fmla="*/ 0 h 160"/>
              <a:gd name="T14" fmla="*/ 0 w 138"/>
              <a:gd name="T15" fmla="*/ 12 h 160"/>
              <a:gd name="T16" fmla="*/ 88 w 138"/>
              <a:gd name="T17" fmla="*/ 152 h 160"/>
              <a:gd name="T18" fmla="*/ 92 w 138"/>
              <a:gd name="T19" fmla="*/ 96 h 160"/>
              <a:gd name="T20" fmla="*/ 104 w 138"/>
              <a:gd name="T21" fmla="*/ 98 h 160"/>
              <a:gd name="T22" fmla="*/ 104 w 138"/>
              <a:gd name="T23" fmla="*/ 127 h 160"/>
              <a:gd name="T24" fmla="*/ 105 w 138"/>
              <a:gd name="T25" fmla="*/ 151 h 160"/>
              <a:gd name="T26" fmla="*/ 119 w 138"/>
              <a:gd name="T27" fmla="*/ 160 h 160"/>
              <a:gd name="T28" fmla="*/ 137 w 138"/>
              <a:gd name="T29" fmla="*/ 132 h 160"/>
              <a:gd name="T30" fmla="*/ 115 w 138"/>
              <a:gd name="T31" fmla="*/ 60 h 160"/>
              <a:gd name="T32" fmla="*/ 106 w 138"/>
              <a:gd name="T33" fmla="*/ 53 h 160"/>
              <a:gd name="T34" fmla="*/ 112 w 138"/>
              <a:gd name="T35" fmla="*/ 46 h 160"/>
              <a:gd name="T36" fmla="*/ 104 w 138"/>
              <a:gd name="T37" fmla="*/ 52 h 160"/>
              <a:gd name="T38" fmla="*/ 98 w 138"/>
              <a:gd name="T39" fmla="*/ 49 h 160"/>
              <a:gd name="T40" fmla="*/ 12 w 138"/>
              <a:gd name="T41" fmla="*/ 56 h 160"/>
              <a:gd name="T42" fmla="*/ 76 w 138"/>
              <a:gd name="T43" fmla="*/ 16 h 160"/>
              <a:gd name="T44" fmla="*/ 126 w 138"/>
              <a:gd name="T45" fmla="*/ 149 h 160"/>
              <a:gd name="T46" fmla="*/ 112 w 138"/>
              <a:gd name="T47" fmla="*/ 148 h 160"/>
              <a:gd name="T48" fmla="*/ 112 w 138"/>
              <a:gd name="T49" fmla="*/ 128 h 160"/>
              <a:gd name="T50" fmla="*/ 111 w 138"/>
              <a:gd name="T51" fmla="*/ 95 h 160"/>
              <a:gd name="T52" fmla="*/ 92 w 138"/>
              <a:gd name="T53" fmla="*/ 76 h 160"/>
              <a:gd name="T54" fmla="*/ 88 w 138"/>
              <a:gd name="T55" fmla="*/ 19 h 160"/>
              <a:gd name="T56" fmla="*/ 92 w 138"/>
              <a:gd name="T57" fmla="*/ 36 h 160"/>
              <a:gd name="T58" fmla="*/ 102 w 138"/>
              <a:gd name="T59" fmla="*/ 66 h 160"/>
              <a:gd name="T60" fmla="*/ 119 w 138"/>
              <a:gd name="T61" fmla="*/ 78 h 160"/>
              <a:gd name="T62" fmla="*/ 123 w 138"/>
              <a:gd name="T63" fmla="*/ 93 h 160"/>
              <a:gd name="T64" fmla="*/ 129 w 138"/>
              <a:gd name="T65" fmla="*/ 125 h 160"/>
              <a:gd name="T66" fmla="*/ 129 w 138"/>
              <a:gd name="T67" fmla="*/ 13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8" h="160">
                <a:moveTo>
                  <a:pt x="137" y="132"/>
                </a:moveTo>
                <a:cubicBezTo>
                  <a:pt x="137" y="131"/>
                  <a:pt x="137" y="130"/>
                  <a:pt x="137" y="129"/>
                </a:cubicBezTo>
                <a:cubicBezTo>
                  <a:pt x="137" y="125"/>
                  <a:pt x="137" y="125"/>
                  <a:pt x="137" y="125"/>
                </a:cubicBezTo>
                <a:cubicBezTo>
                  <a:pt x="137" y="119"/>
                  <a:pt x="137" y="114"/>
                  <a:pt x="136" y="109"/>
                </a:cubicBezTo>
                <a:cubicBezTo>
                  <a:pt x="135" y="103"/>
                  <a:pt x="133" y="97"/>
                  <a:pt x="131" y="91"/>
                </a:cubicBezTo>
                <a:cubicBezTo>
                  <a:pt x="130" y="88"/>
                  <a:pt x="129" y="85"/>
                  <a:pt x="128" y="82"/>
                </a:cubicBezTo>
                <a:cubicBezTo>
                  <a:pt x="128" y="80"/>
                  <a:pt x="127" y="78"/>
                  <a:pt x="127" y="76"/>
                </a:cubicBezTo>
                <a:cubicBezTo>
                  <a:pt x="126" y="72"/>
                  <a:pt x="125" y="68"/>
                  <a:pt x="123" y="64"/>
                </a:cubicBezTo>
                <a:cubicBezTo>
                  <a:pt x="123" y="57"/>
                  <a:pt x="119" y="30"/>
                  <a:pt x="117" y="28"/>
                </a:cubicBezTo>
                <a:cubicBezTo>
                  <a:pt x="115" y="26"/>
                  <a:pt x="112" y="21"/>
                  <a:pt x="109" y="21"/>
                </a:cubicBezTo>
                <a:cubicBezTo>
                  <a:pt x="100" y="22"/>
                  <a:pt x="101" y="21"/>
                  <a:pt x="98" y="19"/>
                </a:cubicBezTo>
                <a:cubicBezTo>
                  <a:pt x="96" y="18"/>
                  <a:pt x="91" y="16"/>
                  <a:pt x="88" y="14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5"/>
                  <a:pt x="85" y="0"/>
                  <a:pt x="78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0"/>
                  <a:pt x="0" y="5"/>
                  <a:pt x="0" y="12"/>
                </a:cubicBezTo>
                <a:cubicBezTo>
                  <a:pt x="0" y="152"/>
                  <a:pt x="0" y="152"/>
                  <a:pt x="0" y="152"/>
                </a:cubicBezTo>
                <a:cubicBezTo>
                  <a:pt x="88" y="152"/>
                  <a:pt x="88" y="152"/>
                  <a:pt x="88" y="152"/>
                </a:cubicBezTo>
                <a:cubicBezTo>
                  <a:pt x="88" y="96"/>
                  <a:pt x="88" y="96"/>
                  <a:pt x="88" y="96"/>
                </a:cubicBezTo>
                <a:cubicBezTo>
                  <a:pt x="92" y="96"/>
                  <a:pt x="92" y="96"/>
                  <a:pt x="92" y="96"/>
                </a:cubicBezTo>
                <a:cubicBezTo>
                  <a:pt x="92" y="90"/>
                  <a:pt x="92" y="90"/>
                  <a:pt x="92" y="90"/>
                </a:cubicBezTo>
                <a:cubicBezTo>
                  <a:pt x="100" y="90"/>
                  <a:pt x="101" y="91"/>
                  <a:pt x="104" y="98"/>
                </a:cubicBezTo>
                <a:cubicBezTo>
                  <a:pt x="106" y="105"/>
                  <a:pt x="106" y="111"/>
                  <a:pt x="105" y="118"/>
                </a:cubicBezTo>
                <a:cubicBezTo>
                  <a:pt x="105" y="121"/>
                  <a:pt x="104" y="124"/>
                  <a:pt x="104" y="127"/>
                </a:cubicBezTo>
                <a:cubicBezTo>
                  <a:pt x="104" y="129"/>
                  <a:pt x="104" y="129"/>
                  <a:pt x="104" y="129"/>
                </a:cubicBezTo>
                <a:cubicBezTo>
                  <a:pt x="103" y="137"/>
                  <a:pt x="103" y="146"/>
                  <a:pt x="105" y="151"/>
                </a:cubicBezTo>
                <a:cubicBezTo>
                  <a:pt x="107" y="155"/>
                  <a:pt x="111" y="158"/>
                  <a:pt x="115" y="159"/>
                </a:cubicBezTo>
                <a:cubicBezTo>
                  <a:pt x="117" y="160"/>
                  <a:pt x="118" y="160"/>
                  <a:pt x="119" y="160"/>
                </a:cubicBezTo>
                <a:cubicBezTo>
                  <a:pt x="124" y="160"/>
                  <a:pt x="128" y="158"/>
                  <a:pt x="132" y="156"/>
                </a:cubicBezTo>
                <a:cubicBezTo>
                  <a:pt x="138" y="150"/>
                  <a:pt x="138" y="140"/>
                  <a:pt x="137" y="132"/>
                </a:cubicBezTo>
                <a:close/>
                <a:moveTo>
                  <a:pt x="112" y="46"/>
                </a:moveTo>
                <a:cubicBezTo>
                  <a:pt x="115" y="51"/>
                  <a:pt x="115" y="60"/>
                  <a:pt x="115" y="60"/>
                </a:cubicBezTo>
                <a:cubicBezTo>
                  <a:pt x="115" y="60"/>
                  <a:pt x="107" y="65"/>
                  <a:pt x="106" y="65"/>
                </a:cubicBezTo>
                <a:cubicBezTo>
                  <a:pt x="105" y="65"/>
                  <a:pt x="107" y="57"/>
                  <a:pt x="106" y="53"/>
                </a:cubicBezTo>
                <a:cubicBezTo>
                  <a:pt x="106" y="49"/>
                  <a:pt x="103" y="45"/>
                  <a:pt x="100" y="45"/>
                </a:cubicBezTo>
                <a:cubicBezTo>
                  <a:pt x="98" y="45"/>
                  <a:pt x="107" y="36"/>
                  <a:pt x="112" y="46"/>
                </a:cubicBezTo>
                <a:close/>
                <a:moveTo>
                  <a:pt x="98" y="49"/>
                </a:moveTo>
                <a:cubicBezTo>
                  <a:pt x="103" y="47"/>
                  <a:pt x="104" y="50"/>
                  <a:pt x="104" y="52"/>
                </a:cubicBezTo>
                <a:cubicBezTo>
                  <a:pt x="105" y="54"/>
                  <a:pt x="103" y="62"/>
                  <a:pt x="103" y="62"/>
                </a:cubicBezTo>
                <a:cubicBezTo>
                  <a:pt x="97" y="54"/>
                  <a:pt x="98" y="49"/>
                  <a:pt x="98" y="49"/>
                </a:cubicBezTo>
                <a:close/>
                <a:moveTo>
                  <a:pt x="76" y="56"/>
                </a:moveTo>
                <a:cubicBezTo>
                  <a:pt x="12" y="56"/>
                  <a:pt x="12" y="56"/>
                  <a:pt x="12" y="56"/>
                </a:cubicBezTo>
                <a:cubicBezTo>
                  <a:pt x="12" y="16"/>
                  <a:pt x="12" y="16"/>
                  <a:pt x="12" y="16"/>
                </a:cubicBezTo>
                <a:cubicBezTo>
                  <a:pt x="76" y="16"/>
                  <a:pt x="76" y="16"/>
                  <a:pt x="76" y="16"/>
                </a:cubicBezTo>
                <a:lnTo>
                  <a:pt x="76" y="56"/>
                </a:lnTo>
                <a:close/>
                <a:moveTo>
                  <a:pt x="126" y="149"/>
                </a:moveTo>
                <a:cubicBezTo>
                  <a:pt x="124" y="151"/>
                  <a:pt x="120" y="152"/>
                  <a:pt x="117" y="152"/>
                </a:cubicBezTo>
                <a:cubicBezTo>
                  <a:pt x="115" y="151"/>
                  <a:pt x="113" y="150"/>
                  <a:pt x="112" y="148"/>
                </a:cubicBezTo>
                <a:cubicBezTo>
                  <a:pt x="111" y="144"/>
                  <a:pt x="111" y="135"/>
                  <a:pt x="112" y="129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12" y="125"/>
                  <a:pt x="112" y="122"/>
                  <a:pt x="113" y="119"/>
                </a:cubicBezTo>
                <a:cubicBezTo>
                  <a:pt x="114" y="112"/>
                  <a:pt x="114" y="104"/>
                  <a:pt x="111" y="95"/>
                </a:cubicBezTo>
                <a:cubicBezTo>
                  <a:pt x="107" y="84"/>
                  <a:pt x="102" y="82"/>
                  <a:pt x="92" y="82"/>
                </a:cubicBezTo>
                <a:cubicBezTo>
                  <a:pt x="92" y="76"/>
                  <a:pt x="92" y="76"/>
                  <a:pt x="92" y="76"/>
                </a:cubicBezTo>
                <a:cubicBezTo>
                  <a:pt x="88" y="76"/>
                  <a:pt x="88" y="76"/>
                  <a:pt x="88" y="76"/>
                </a:cubicBezTo>
                <a:cubicBezTo>
                  <a:pt x="88" y="19"/>
                  <a:pt x="88" y="19"/>
                  <a:pt x="88" y="19"/>
                </a:cubicBezTo>
                <a:cubicBezTo>
                  <a:pt x="91" y="22"/>
                  <a:pt x="94" y="25"/>
                  <a:pt x="95" y="27"/>
                </a:cubicBezTo>
                <a:cubicBezTo>
                  <a:pt x="96" y="32"/>
                  <a:pt x="92" y="33"/>
                  <a:pt x="92" y="36"/>
                </a:cubicBezTo>
                <a:cubicBezTo>
                  <a:pt x="92" y="39"/>
                  <a:pt x="93" y="44"/>
                  <a:pt x="93" y="48"/>
                </a:cubicBezTo>
                <a:cubicBezTo>
                  <a:pt x="93" y="51"/>
                  <a:pt x="100" y="63"/>
                  <a:pt x="102" y="66"/>
                </a:cubicBezTo>
                <a:cubicBezTo>
                  <a:pt x="105" y="69"/>
                  <a:pt x="112" y="67"/>
                  <a:pt x="115" y="66"/>
                </a:cubicBezTo>
                <a:cubicBezTo>
                  <a:pt x="117" y="70"/>
                  <a:pt x="118" y="74"/>
                  <a:pt x="119" y="78"/>
                </a:cubicBezTo>
                <a:cubicBezTo>
                  <a:pt x="120" y="80"/>
                  <a:pt x="120" y="82"/>
                  <a:pt x="121" y="84"/>
                </a:cubicBezTo>
                <a:cubicBezTo>
                  <a:pt x="122" y="87"/>
                  <a:pt x="123" y="90"/>
                  <a:pt x="123" y="93"/>
                </a:cubicBezTo>
                <a:cubicBezTo>
                  <a:pt x="125" y="99"/>
                  <a:pt x="127" y="104"/>
                  <a:pt x="128" y="110"/>
                </a:cubicBezTo>
                <a:cubicBezTo>
                  <a:pt x="129" y="115"/>
                  <a:pt x="129" y="120"/>
                  <a:pt x="129" y="125"/>
                </a:cubicBezTo>
                <a:cubicBezTo>
                  <a:pt x="129" y="129"/>
                  <a:pt x="129" y="129"/>
                  <a:pt x="129" y="129"/>
                </a:cubicBezTo>
                <a:cubicBezTo>
                  <a:pt x="129" y="131"/>
                  <a:pt x="129" y="132"/>
                  <a:pt x="129" y="133"/>
                </a:cubicBezTo>
                <a:cubicBezTo>
                  <a:pt x="130" y="139"/>
                  <a:pt x="130" y="146"/>
                  <a:pt x="126" y="1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1134" y="3266660"/>
            <a:ext cx="4105745" cy="2151891"/>
            <a:chOff x="-66512" y="2894394"/>
            <a:chExt cx="5110612" cy="2678559"/>
          </a:xfrm>
        </p:grpSpPr>
        <p:sp>
          <p:nvSpPr>
            <p:cNvPr id="6" name="Rectangle 5"/>
            <p:cNvSpPr/>
            <p:nvPr/>
          </p:nvSpPr>
          <p:spPr bwMode="auto">
            <a:xfrm>
              <a:off x="1660047" y="2894394"/>
              <a:ext cx="2912409" cy="664736"/>
            </a:xfrm>
            <a:prstGeom prst="rect">
              <a:avLst/>
            </a:prstGeom>
            <a:solidFill>
              <a:schemeClr val="accent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لغة البيانات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184515" y="3680603"/>
              <a:ext cx="1600200" cy="569172"/>
            </a:xfrm>
            <a:prstGeom prst="rect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語言資料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10023" y="4325824"/>
              <a:ext cx="2178771" cy="583742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z-Cyrl-AZ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данные языка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255108" y="3680603"/>
              <a:ext cx="1741212" cy="54392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i-I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भाषा डेटा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580864" y="4311329"/>
              <a:ext cx="2346347" cy="598236"/>
            </a:xfrm>
            <a:prstGeom prst="rect">
              <a:avLst/>
            </a:prstGeom>
            <a:solidFill>
              <a:srgbClr val="FFC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language data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-66512" y="5014751"/>
              <a:ext cx="5110612" cy="558202"/>
            </a:xfrm>
            <a:prstGeom prst="rect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données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 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rPr>
                <a:t>linguistiques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9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65B691-518B-4A0D-8F32-ECA3AC449555}"/>
              </a:ext>
            </a:extLst>
          </p:cNvPr>
          <p:cNvSpPr/>
          <p:nvPr/>
        </p:nvSpPr>
        <p:spPr bwMode="auto">
          <a:xfrm>
            <a:off x="7955578" y="1365249"/>
            <a:ext cx="3657560" cy="482758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err="1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all about context</a:t>
            </a:r>
            <a:r>
              <a:rPr lang="en-US" dirty="0">
                <a:solidFill>
                  <a:schemeClr val="bg1"/>
                </a:solidFill>
              </a:rPr>
              <a:t>s all about context</a:t>
            </a:r>
          </a:p>
        </p:txBody>
      </p:sp>
      <p:sp>
        <p:nvSpPr>
          <p:cNvPr id="9" name="10-Point Star 8"/>
          <p:cNvSpPr/>
          <p:nvPr/>
        </p:nvSpPr>
        <p:spPr bwMode="auto">
          <a:xfrm>
            <a:off x="4872229" y="2551291"/>
            <a:ext cx="2692016" cy="2520186"/>
          </a:xfrm>
          <a:prstGeom prst="star10">
            <a:avLst>
              <a:gd name="adj" fmla="val 34279"/>
              <a:gd name="hf" fmla="val 105146"/>
            </a:avLst>
          </a:prstGeom>
          <a:solidFill>
            <a:schemeClr val="accent5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VS</a:t>
            </a:r>
          </a:p>
        </p:txBody>
      </p:sp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8047038" y="1592263"/>
            <a:ext cx="35052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647237" y="3348038"/>
            <a:ext cx="1495427" cy="295275"/>
          </a:xfrm>
          <a:prstGeom prst="rect">
            <a:avLst/>
          </a:prstGeom>
          <a:solidFill>
            <a:srgbClr val="002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consectetur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491539" y="2738438"/>
            <a:ext cx="1509250" cy="301625"/>
          </a:xfrm>
          <a:prstGeom prst="rect">
            <a:avLst/>
          </a:prstGeom>
          <a:solidFill>
            <a:srgbClr val="002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Lorem ipsum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455026" y="3348038"/>
            <a:ext cx="1130301" cy="295275"/>
          </a:xfrm>
          <a:prstGeom prst="rect">
            <a:avLst/>
          </a:prstGeom>
          <a:solidFill>
            <a:srgbClr val="002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sit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amet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472487" y="3938588"/>
            <a:ext cx="1250949" cy="314325"/>
          </a:xfrm>
          <a:prstGeom prst="rect">
            <a:avLst/>
          </a:prstGeom>
          <a:solidFill>
            <a:srgbClr val="002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Maecenas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9799638" y="3938588"/>
            <a:ext cx="1447800" cy="314325"/>
          </a:xfrm>
          <a:prstGeom prst="rect">
            <a:avLst/>
          </a:prstGeom>
          <a:solidFill>
            <a:srgbClr val="002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mattis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justo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8455025" y="4511676"/>
            <a:ext cx="2030411" cy="295275"/>
          </a:xfrm>
          <a:prstGeom prst="rect">
            <a:avLst/>
          </a:prstGeom>
          <a:solidFill>
            <a:srgbClr val="002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eros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a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consequat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8455026" y="5065713"/>
            <a:ext cx="963613" cy="314325"/>
          </a:xfrm>
          <a:prstGeom prst="rect">
            <a:avLst/>
          </a:prstGeom>
          <a:solidFill>
            <a:srgbClr val="002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ante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9529763" y="5065713"/>
            <a:ext cx="1465263" cy="314325"/>
          </a:xfrm>
          <a:prstGeom prst="rect">
            <a:avLst/>
          </a:prstGeom>
          <a:solidFill>
            <a:srgbClr val="002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tristique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at.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027988" y="1497876"/>
            <a:ext cx="3530138" cy="4606463"/>
            <a:chOff x="8027988" y="1567326"/>
            <a:chExt cx="3530138" cy="4606463"/>
          </a:xfrm>
        </p:grpSpPr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8027988" y="1574801"/>
              <a:ext cx="3522663" cy="4598988"/>
            </a:xfrm>
            <a:custGeom>
              <a:avLst/>
              <a:gdLst>
                <a:gd name="T0" fmla="*/ 170 w 190"/>
                <a:gd name="T1" fmla="*/ 249 h 249"/>
                <a:gd name="T2" fmla="*/ 20 w 190"/>
                <a:gd name="T3" fmla="*/ 249 h 249"/>
                <a:gd name="T4" fmla="*/ 0 w 190"/>
                <a:gd name="T5" fmla="*/ 229 h 249"/>
                <a:gd name="T6" fmla="*/ 1 w 190"/>
                <a:gd name="T7" fmla="*/ 20 h 249"/>
                <a:gd name="T8" fmla="*/ 21 w 190"/>
                <a:gd name="T9" fmla="*/ 0 h 249"/>
                <a:gd name="T10" fmla="*/ 116 w 190"/>
                <a:gd name="T11" fmla="*/ 0 h 249"/>
                <a:gd name="T12" fmla="*/ 116 w 190"/>
                <a:gd name="T13" fmla="*/ 16 h 249"/>
                <a:gd name="T14" fmla="*/ 21 w 190"/>
                <a:gd name="T15" fmla="*/ 16 h 249"/>
                <a:gd name="T16" fmla="*/ 17 w 190"/>
                <a:gd name="T17" fmla="*/ 20 h 249"/>
                <a:gd name="T18" fmla="*/ 16 w 190"/>
                <a:gd name="T19" fmla="*/ 229 h 249"/>
                <a:gd name="T20" fmla="*/ 20 w 190"/>
                <a:gd name="T21" fmla="*/ 233 h 249"/>
                <a:gd name="T22" fmla="*/ 170 w 190"/>
                <a:gd name="T23" fmla="*/ 233 h 249"/>
                <a:gd name="T24" fmla="*/ 174 w 190"/>
                <a:gd name="T25" fmla="*/ 229 h 249"/>
                <a:gd name="T26" fmla="*/ 174 w 190"/>
                <a:gd name="T27" fmla="*/ 76 h 249"/>
                <a:gd name="T28" fmla="*/ 190 w 190"/>
                <a:gd name="T29" fmla="*/ 76 h 249"/>
                <a:gd name="T30" fmla="*/ 190 w 190"/>
                <a:gd name="T31" fmla="*/ 229 h 249"/>
                <a:gd name="T32" fmla="*/ 170 w 190"/>
                <a:gd name="T33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0" h="249">
                  <a:moveTo>
                    <a:pt x="170" y="249"/>
                  </a:moveTo>
                  <a:cubicBezTo>
                    <a:pt x="20" y="249"/>
                    <a:pt x="20" y="249"/>
                    <a:pt x="20" y="249"/>
                  </a:cubicBezTo>
                  <a:cubicBezTo>
                    <a:pt x="9" y="249"/>
                    <a:pt x="0" y="240"/>
                    <a:pt x="0" y="22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9"/>
                    <a:pt x="10" y="0"/>
                    <a:pt x="2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16"/>
                    <a:pt x="116" y="16"/>
                    <a:pt x="116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9" y="16"/>
                    <a:pt x="17" y="18"/>
                    <a:pt x="17" y="20"/>
                  </a:cubicBezTo>
                  <a:cubicBezTo>
                    <a:pt x="16" y="229"/>
                    <a:pt x="16" y="229"/>
                    <a:pt x="16" y="229"/>
                  </a:cubicBezTo>
                  <a:cubicBezTo>
                    <a:pt x="16" y="231"/>
                    <a:pt x="18" y="233"/>
                    <a:pt x="20" y="233"/>
                  </a:cubicBezTo>
                  <a:cubicBezTo>
                    <a:pt x="170" y="233"/>
                    <a:pt x="170" y="233"/>
                    <a:pt x="170" y="233"/>
                  </a:cubicBezTo>
                  <a:cubicBezTo>
                    <a:pt x="173" y="233"/>
                    <a:pt x="174" y="231"/>
                    <a:pt x="174" y="229"/>
                  </a:cubicBezTo>
                  <a:cubicBezTo>
                    <a:pt x="174" y="76"/>
                    <a:pt x="174" y="76"/>
                    <a:pt x="174" y="76"/>
                  </a:cubicBezTo>
                  <a:cubicBezTo>
                    <a:pt x="190" y="76"/>
                    <a:pt x="190" y="76"/>
                    <a:pt x="190" y="76"/>
                  </a:cubicBezTo>
                  <a:cubicBezTo>
                    <a:pt x="190" y="229"/>
                    <a:pt x="190" y="229"/>
                    <a:pt x="190" y="229"/>
                  </a:cubicBezTo>
                  <a:cubicBezTo>
                    <a:pt x="190" y="240"/>
                    <a:pt x="182" y="249"/>
                    <a:pt x="170" y="249"/>
                  </a:cubicBezTo>
                  <a:close/>
                </a:path>
              </a:pathLst>
            </a:cu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1" name="Freeform 17"/>
            <p:cNvSpPr>
              <a:spLocks noEditPoints="1"/>
            </p:cNvSpPr>
            <p:nvPr/>
          </p:nvSpPr>
          <p:spPr bwMode="auto">
            <a:xfrm>
              <a:off x="10000788" y="1567326"/>
              <a:ext cx="1557338" cy="1570038"/>
            </a:xfrm>
            <a:custGeom>
              <a:avLst/>
              <a:gdLst>
                <a:gd name="T0" fmla="*/ 76 w 84"/>
                <a:gd name="T1" fmla="*/ 85 h 85"/>
                <a:gd name="T2" fmla="*/ 19 w 84"/>
                <a:gd name="T3" fmla="*/ 85 h 85"/>
                <a:gd name="T4" fmla="*/ 0 w 84"/>
                <a:gd name="T5" fmla="*/ 64 h 85"/>
                <a:gd name="T6" fmla="*/ 0 w 84"/>
                <a:gd name="T7" fmla="*/ 9 h 85"/>
                <a:gd name="T8" fmla="*/ 5 w 84"/>
                <a:gd name="T9" fmla="*/ 1 h 85"/>
                <a:gd name="T10" fmla="*/ 13 w 84"/>
                <a:gd name="T11" fmla="*/ 3 h 85"/>
                <a:gd name="T12" fmla="*/ 81 w 84"/>
                <a:gd name="T13" fmla="*/ 71 h 85"/>
                <a:gd name="T14" fmla="*/ 83 w 84"/>
                <a:gd name="T15" fmla="*/ 80 h 85"/>
                <a:gd name="T16" fmla="*/ 76 w 84"/>
                <a:gd name="T17" fmla="*/ 85 h 85"/>
                <a:gd name="T18" fmla="*/ 16 w 84"/>
                <a:gd name="T19" fmla="*/ 28 h 85"/>
                <a:gd name="T20" fmla="*/ 16 w 84"/>
                <a:gd name="T21" fmla="*/ 64 h 85"/>
                <a:gd name="T22" fmla="*/ 19 w 84"/>
                <a:gd name="T23" fmla="*/ 69 h 85"/>
                <a:gd name="T24" fmla="*/ 57 w 84"/>
                <a:gd name="T25" fmla="*/ 69 h 85"/>
                <a:gd name="T26" fmla="*/ 16 w 84"/>
                <a:gd name="T27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" h="85">
                  <a:moveTo>
                    <a:pt x="76" y="85"/>
                  </a:moveTo>
                  <a:cubicBezTo>
                    <a:pt x="19" y="85"/>
                    <a:pt x="19" y="85"/>
                    <a:pt x="19" y="85"/>
                  </a:cubicBezTo>
                  <a:cubicBezTo>
                    <a:pt x="9" y="85"/>
                    <a:pt x="0" y="76"/>
                    <a:pt x="0" y="6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2" y="3"/>
                    <a:pt x="5" y="1"/>
                  </a:cubicBezTo>
                  <a:cubicBezTo>
                    <a:pt x="8" y="0"/>
                    <a:pt x="11" y="1"/>
                    <a:pt x="13" y="3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4" y="73"/>
                    <a:pt x="84" y="77"/>
                    <a:pt x="83" y="80"/>
                  </a:cubicBezTo>
                  <a:cubicBezTo>
                    <a:pt x="82" y="83"/>
                    <a:pt x="79" y="85"/>
                    <a:pt x="76" y="85"/>
                  </a:cubicBezTo>
                  <a:close/>
                  <a:moveTo>
                    <a:pt x="16" y="28"/>
                  </a:moveTo>
                  <a:cubicBezTo>
                    <a:pt x="16" y="64"/>
                    <a:pt x="16" y="64"/>
                    <a:pt x="16" y="64"/>
                  </a:cubicBezTo>
                  <a:cubicBezTo>
                    <a:pt x="16" y="67"/>
                    <a:pt x="17" y="69"/>
                    <a:pt x="19" y="69"/>
                  </a:cubicBezTo>
                  <a:cubicBezTo>
                    <a:pt x="57" y="69"/>
                    <a:pt x="57" y="69"/>
                    <a:pt x="57" y="69"/>
                  </a:cubicBezTo>
                  <a:lnTo>
                    <a:pt x="16" y="28"/>
                  </a:lnTo>
                  <a:close/>
                </a:path>
              </a:pathLst>
            </a:custGeom>
            <a:solidFill>
              <a:srgbClr val="002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936939" y="3129003"/>
            <a:ext cx="330411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8D7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Word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29403" y="4476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-102" normalizeH="0" baseline="0" noProof="0" dirty="0">
              <a:ln w="3175">
                <a:noFill/>
              </a:ln>
              <a:solidFill>
                <a:srgbClr val="FF0000"/>
              </a:solidFill>
              <a:effectLst/>
              <a:uLnTx/>
              <a:uFillTx/>
              <a:latin typeface="Segoe UI Light"/>
              <a:ea typeface="+mn-ea"/>
              <a:cs typeface="Segoe U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7089" y="5380038"/>
            <a:ext cx="3926011" cy="1037207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SMT: context of 2-7 words</a:t>
            </a:r>
          </a:p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917">
                      <a:srgbClr val="505050"/>
                    </a:gs>
                    <a:gs pos="30000">
                      <a:srgbClr val="505050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NN: full sentence context</a:t>
            </a:r>
          </a:p>
        </p:txBody>
      </p:sp>
    </p:spTree>
    <p:extLst>
      <p:ext uri="{BB962C8B-B14F-4D97-AF65-F5344CB8AC3E}">
        <p14:creationId xmlns:p14="http://schemas.microsoft.com/office/powerpoint/2010/main" val="2758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4702" y="3955786"/>
            <a:ext cx="10332607" cy="1828007"/>
          </a:xfrm>
        </p:spPr>
        <p:txBody>
          <a:bodyPr/>
          <a:lstStyle/>
          <a:p>
            <a:r>
              <a:rPr lang="en-US" dirty="0"/>
              <a:t>NN Comparison: </a:t>
            </a:r>
            <a:r>
              <a:rPr lang="en-US" dirty="0">
                <a:hlinkClick r:id="rId3"/>
              </a:rPr>
              <a:t>https://translator.microsoft.com/neural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3B9D3600-BA2F-499E-9B74-B0493B08579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-50111_Build 2017_DARK GRAY TEMPLATE">
  <a:themeElements>
    <a:clrScheme name="Build 2017 Colors (Dark Gray)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EAEAEA"/>
      </a:accent3>
      <a:accent4>
        <a:srgbClr val="002050"/>
      </a:accent4>
      <a:accent5>
        <a:srgbClr val="FFB900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Template.potx" id="{5417D3E2-C3A5-48BF-8802-FB8B38AE9E9C}" vid="{D138E69B-724A-4446-A2DA-FF3B08B1663E}"/>
    </a:ext>
  </a:extLst>
</a:theme>
</file>

<file path=ppt/theme/theme3.xml><?xml version="1.0" encoding="utf-8"?>
<a:theme xmlns:a="http://schemas.openxmlformats.org/drawingml/2006/main" name="1_5-50111_Build 2017_DARK GRAY TEMPLATE">
  <a:themeElements>
    <a:clrScheme name="Build 2017 Colors (Dark Gray)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EAEAEA"/>
      </a:accent3>
      <a:accent4>
        <a:srgbClr val="002050"/>
      </a:accent4>
      <a:accent5>
        <a:srgbClr val="FFB900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uildConference_B8090_Language_Jefford" id="{0AD8EBC0-1CCC-4F10-ADFD-CCE7E5DD2B50}" vid="{6D97C429-840C-4AE5-9698-01E9F2EE86DA}"/>
    </a:ext>
  </a:extLst>
</a:theme>
</file>

<file path=ppt/theme/theme4.xml><?xml version="1.0" encoding="utf-8"?>
<a:theme xmlns:a="http://schemas.openxmlformats.org/drawingml/2006/main" name="2_Color Template">
  <a:themeElements>
    <a:clrScheme name="AI and Research">
      <a:dk1>
        <a:srgbClr val="0078D7"/>
      </a:dk1>
      <a:lt1>
        <a:srgbClr val="FFFFFF"/>
      </a:lt1>
      <a:dk2>
        <a:srgbClr val="000000"/>
      </a:dk2>
      <a:lt2>
        <a:srgbClr val="FFFFFF"/>
      </a:lt2>
      <a:accent1>
        <a:srgbClr val="4DB0FF"/>
      </a:accent1>
      <a:accent2>
        <a:srgbClr val="0078D7"/>
      </a:accent2>
      <a:accent3>
        <a:srgbClr val="002050"/>
      </a:accent3>
      <a:accent4>
        <a:srgbClr val="505050"/>
      </a:accent4>
      <a:accent5>
        <a:srgbClr val="D83B01"/>
      </a:accent5>
      <a:accent6>
        <a:srgbClr val="008272"/>
      </a:accent6>
      <a:hlink>
        <a:srgbClr val="002050"/>
      </a:hlink>
      <a:folHlink>
        <a:srgbClr val="00827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uildConference_B8090_Language_Jefford" id="{0AD8EBC0-1CCC-4F10-ADFD-CCE7E5DD2B50}" vid="{23D54CB6-4B5D-4879-AE21-E4117E993120}"/>
    </a:ext>
  </a:extLst>
</a:theme>
</file>

<file path=ppt/theme/theme5.xml><?xml version="1.0" encoding="utf-8"?>
<a:theme xmlns:a="http://schemas.openxmlformats.org/drawingml/2006/main" name="1_Color Template">
  <a:themeElements>
    <a:clrScheme name="Microsoft Technology and Research">
      <a:dk1>
        <a:srgbClr val="0078D7"/>
      </a:dk1>
      <a:lt1>
        <a:srgbClr val="FFFFFF"/>
      </a:lt1>
      <a:dk2>
        <a:srgbClr val="000000"/>
      </a:dk2>
      <a:lt2>
        <a:srgbClr val="FFFFFF"/>
      </a:lt2>
      <a:accent1>
        <a:srgbClr val="89CAFE"/>
      </a:accent1>
      <a:accent2>
        <a:srgbClr val="4DB0FF"/>
      </a:accent2>
      <a:accent3>
        <a:srgbClr val="0078D7"/>
      </a:accent3>
      <a:accent4>
        <a:srgbClr val="002050"/>
      </a:accent4>
      <a:accent5>
        <a:srgbClr val="505050"/>
      </a:accent5>
      <a:accent6>
        <a:srgbClr val="D83B01"/>
      </a:accent6>
      <a:hlink>
        <a:srgbClr val="002050"/>
      </a:hlink>
      <a:folHlink>
        <a:srgbClr val="D83B01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uildConference_B8090_Language_Jefford" id="{0AD8EBC0-1CCC-4F10-ADFD-CCE7E5DD2B50}" vid="{BC556A69-962F-4A80-BB9C-145069735D01}"/>
    </a:ext>
  </a:extLst>
</a:theme>
</file>

<file path=ppt/theme/theme6.xml><?xml version="1.0" encoding="utf-8"?>
<a:theme xmlns:a="http://schemas.openxmlformats.org/drawingml/2006/main" name="1_5-50111_Build 2017_LIGHT GRAY TEMPLATE">
  <a:themeElements>
    <a:clrScheme name="Build 2017 Colors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505050"/>
      </a:accent3>
      <a:accent4>
        <a:srgbClr val="002050"/>
      </a:accent4>
      <a:accent5>
        <a:srgbClr val="FFB900"/>
      </a:accent5>
      <a:accent6>
        <a:srgbClr val="D2D2D2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peaker Template_Microsoft Build2017 - Bing Maps.potx [Read-Only]" id="{40B8A606-A320-42BD-A0F2-74896BBB5EB5}" vid="{2960A0A7-55C1-47EE-85D6-32E44A7C0BAD}"/>
    </a:ext>
  </a:extLst>
</a:theme>
</file>

<file path=ppt/theme/theme7.xml><?xml version="1.0" encoding="utf-8"?>
<a:theme xmlns:a="http://schemas.openxmlformats.org/drawingml/2006/main" name="3_5-30721_Build_2016_Template_Light">
  <a:themeElements>
    <a:clrScheme name="Build 2016">
      <a:dk1>
        <a:srgbClr val="505050"/>
      </a:dk1>
      <a:lt1>
        <a:srgbClr val="FFFFFF"/>
      </a:lt1>
      <a:dk2>
        <a:srgbClr val="0078D7"/>
      </a:dk2>
      <a:lt2>
        <a:srgbClr val="F8F8F8"/>
      </a:lt2>
      <a:accent1>
        <a:srgbClr val="0078D7"/>
      </a:accent1>
      <a:accent2>
        <a:srgbClr val="002050"/>
      </a:accent2>
      <a:accent3>
        <a:srgbClr val="00BCF2"/>
      </a:accent3>
      <a:accent4>
        <a:srgbClr val="D2D2D2"/>
      </a:accent4>
      <a:accent5>
        <a:srgbClr val="737373"/>
      </a:accent5>
      <a:accent6>
        <a:srgbClr val="50505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uildConference_B8090_Language_Jefford" id="{0AD8EBC0-1CCC-4F10-ADFD-CCE7E5DD2B50}" vid="{1259DF55-BD59-4C97-B002-CB5402C76EBB}"/>
    </a:ext>
  </a:extLst>
</a:theme>
</file>

<file path=ppt/theme/theme8.xml><?xml version="1.0" encoding="utf-8"?>
<a:theme xmlns:a="http://schemas.openxmlformats.org/drawingml/2006/main" name="2_5-50111_Build 2017_DARK GRAY TEMPLATE">
  <a:themeElements>
    <a:clrScheme name="Build 2017 Colors (Dark Gray)">
      <a:dk1>
        <a:srgbClr val="505050"/>
      </a:dk1>
      <a:lt1>
        <a:srgbClr val="FFFFFF"/>
      </a:lt1>
      <a:dk2>
        <a:srgbClr val="0078D7"/>
      </a:dk2>
      <a:lt2>
        <a:srgbClr val="EAEAEA"/>
      </a:lt2>
      <a:accent1>
        <a:srgbClr val="0078D7"/>
      </a:accent1>
      <a:accent2>
        <a:srgbClr val="00BCF2"/>
      </a:accent2>
      <a:accent3>
        <a:srgbClr val="EAEAEA"/>
      </a:accent3>
      <a:accent4>
        <a:srgbClr val="002050"/>
      </a:accent4>
      <a:accent5>
        <a:srgbClr val="FFB900"/>
      </a:accent5>
      <a:accent6>
        <a:srgbClr val="737373"/>
      </a:accent6>
      <a:hlink>
        <a:srgbClr val="00BCF2"/>
      </a:hlink>
      <a:folHlink>
        <a:srgbClr val="00BCF2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3175">
          <a:solidFill>
            <a:schemeClr val="accent1"/>
          </a:solidFill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32472" fontAlgn="base">
          <a:spcBef>
            <a:spcPct val="0"/>
          </a:spcBef>
          <a:spcAft>
            <a:spcPct val="0"/>
          </a:spcAft>
          <a:defRPr sz="2400" dirty="0">
            <a:solidFill>
              <a:schemeClr val="tx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Build2017_B8097" id="{DBE1B9E9-FF33-4F02-8F36-6FFF6E0BA6AF}" vid="{EC4501E7-9FFE-4E5B-A13D-A3B46EB2EED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6" ma:contentTypeDescription="" ma:contentTypeScope="" ma:versionID="d383a91d1b86d4650368c84defa1a2c1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2cfdfd5a193d92c0d7e2d70576dfb5fb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  <xsd:element ref="ns1:_ip_UnifiedCompliancePolicyProperties" minOccurs="0"/>
                <xsd:element ref="ns1:_ip_UnifiedCompliancePolicyUIAction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  <xsd:element name="_ip_UnifiedCompliancePolicyProperties" ma:index="4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4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4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_ip_UnifiedCompliancePolicyUIAction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Washington State Convention and Trade Center</TermName>
          <TermId xmlns="http://schemas.microsoft.com/office/infopath/2007/PartnerControls">2ebf141d-f871-4cc9-bf08-f87f112ab464</TermId>
        </TermInfo>
      </Terms>
    </d12e2661e9634d9aa98bbb375f31aced>
    <Event_x0020_Start_x0020_Date xmlns="01c77077-aee4-4b5f-bd4e-9cd40a6fff29">2017-05-10T07:00:00+00:00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Seattle</TermName>
          <TermId xmlns="http://schemas.microsoft.com/office/infopath/2007/PartnerControls">54f46ed2-c77e-4a59-b182-a4171fdb0d11</TermId>
        </TermInfo>
      </Terms>
    </iaa5f83406f94009a0f6a3e890699ff7>
    <External_x0020_Speaker xmlns="01c77077-aee4-4b5f-bd4e-9cd40a6fff29">Darren Jefford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>2017-05-11T07:00:00+00:00</Presentation_x0020_Date>
    <fc15c16204564de583b4c942b10d19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developers</TermName>
          <TermId xmlns="http://schemas.microsoft.com/office/infopath/2007/PartnerControls">8e4a08dc-5d95-4156-ab65-f22579a1592a</TermId>
        </TermInfo>
      </Terms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Build</TermName>
          <TermId xmlns="http://schemas.microsoft.com/office/infopath/2007/PartnerControls">58542b36-5bf5-46a6-a53f-a41fb7a73785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_ip_UnifiedCompliancePolicyProperties xmlns="http://schemas.microsoft.com/sharepoint/v3" xsi:nil="true"/>
    <Session_x0020_Code xmlns="01c77077-aee4-4b5f-bd4e-9cd40a6fff29">B8090</Session_x0020_Code>
    <Event_x0020_End_x0020_Date xmlns="01c77077-aee4-4b5f-bd4e-9cd40a6fff29">2017-05-12T07:00:00+00:00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NumberofDownloads xmlns="230e9df3-be65-4c73-a93b-d1236ebd677e" xsi:nil="true"/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Build 2017</TermName>
          <TermId xmlns="http://schemas.microsoft.com/office/infopath/2007/PartnerControls">0407fc0d-d203-4d0a-848e-0398e286e7e2</TermId>
        </TermInfo>
      </Terms>
    </TaxKeywordTaxHTField>
    <TaxCatchAll xmlns="230e9df3-be65-4c73-a93b-d1236ebd677e">
      <Value>47</Value>
      <Value>53</Value>
      <Value>52</Value>
      <Value>316</Value>
      <Value>315</Value>
    </TaxCatchAll>
  </documentManagement>
</p:properties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08956B-D258-40C7-8C24-091EC53E30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purl.org/dc/terms/"/>
    <ds:schemaRef ds:uri="http://schemas.microsoft.com/office/2006/documentManagement/types"/>
    <ds:schemaRef ds:uri="230e9df3-be65-4c73-a93b-d1236ebd677e"/>
    <ds:schemaRef ds:uri="01c77077-aee4-4b5f-bd4e-9cd40a6fff29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sharepoint/v3"/>
    <ds:schemaRef ds:uri="8ff673fc-3231-4e3a-893b-6d7f7cd3276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Microsoft_Build2017_Template</Template>
  <TotalTime>2</TotalTime>
  <Words>2456</Words>
  <Application>Microsoft Office PowerPoint</Application>
  <PresentationFormat>Custom</PresentationFormat>
  <Paragraphs>465</Paragraphs>
  <Slides>46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46</vt:i4>
      </vt:variant>
    </vt:vector>
  </HeadingPairs>
  <TitlesOfParts>
    <vt:vector size="65" baseType="lpstr">
      <vt:lpstr>宋体</vt:lpstr>
      <vt:lpstr>Arial</vt:lpstr>
      <vt:lpstr>Calibri</vt:lpstr>
      <vt:lpstr>Consolas</vt:lpstr>
      <vt:lpstr>Segoe UI</vt:lpstr>
      <vt:lpstr>Segoe UI Black</vt:lpstr>
      <vt:lpstr>Segoe UI Light</vt:lpstr>
      <vt:lpstr>Segoe UI Semibold</vt:lpstr>
      <vt:lpstr>Segoe UI Semilight</vt:lpstr>
      <vt:lpstr>segoe-ui-normal</vt:lpstr>
      <vt:lpstr>Wingdings</vt:lpstr>
      <vt:lpstr>5-50111_Build 2017_LIGHT GRAY TEMPLATE</vt:lpstr>
      <vt:lpstr>5-50111_Build 2017_DARK GRAY TEMPLATE</vt:lpstr>
      <vt:lpstr>1_5-50111_Build 2017_DARK GRAY TEMPLATE</vt:lpstr>
      <vt:lpstr>2_Color Template</vt:lpstr>
      <vt:lpstr>1_Color Template</vt:lpstr>
      <vt:lpstr>1_5-50111_Build 2017_LIGHT GRAY TEMPLATE</vt:lpstr>
      <vt:lpstr>3_5-30721_Build_2016_Template_Light</vt:lpstr>
      <vt:lpstr>2_5-50111_Build 2017_DARK GRAY TEMPLATE</vt:lpstr>
      <vt:lpstr>PowerPoint Presentation</vt:lpstr>
      <vt:lpstr>How Microsoft Cognitive Services can help your apps communicate with people</vt:lpstr>
      <vt:lpstr>PowerPoint Presentation</vt:lpstr>
      <vt:lpstr>PowerPoint Presentation</vt:lpstr>
      <vt:lpstr>PowerPoint Presentation</vt:lpstr>
      <vt:lpstr>What is Microsoft Translator (text)?</vt:lpstr>
      <vt:lpstr>It’s all about data</vt:lpstr>
      <vt:lpstr>It’s all about contexts all about context</vt:lpstr>
      <vt:lpstr>Demo</vt:lpstr>
      <vt:lpstr>Machine and Human Translation</vt:lpstr>
      <vt:lpstr>What is Translator Speech Translation API? </vt:lpstr>
      <vt:lpstr>How Speech Translation works</vt:lpstr>
      <vt:lpstr>TrueText: Speech Correction</vt:lpstr>
      <vt:lpstr>How Speech Translator Works</vt:lpstr>
      <vt:lpstr>How Speech Translator Works</vt:lpstr>
      <vt:lpstr>Microsoft Translator live feature</vt:lpstr>
      <vt:lpstr>Demo</vt:lpstr>
      <vt:lpstr>PowerPoint Presentation</vt:lpstr>
      <vt:lpstr>Linguistic Analysis</vt:lpstr>
      <vt:lpstr>PowerPoint Presentation</vt:lpstr>
      <vt:lpstr>Demo</vt:lpstr>
      <vt:lpstr>PowerPoint Presentation</vt:lpstr>
      <vt:lpstr>Web Language Model</vt:lpstr>
      <vt:lpstr>Spellcheck</vt:lpstr>
      <vt:lpstr>Spellcheck examples</vt:lpstr>
      <vt:lpstr>Spellcheck and LUIS</vt:lpstr>
      <vt:lpstr>LUIS</vt:lpstr>
      <vt:lpstr>LUIS</vt:lpstr>
      <vt:lpstr>Demo</vt:lpstr>
      <vt:lpstr>LUIS</vt:lpstr>
      <vt:lpstr>Developer Experience &amp; Productivity</vt:lpstr>
      <vt:lpstr>Developer Experience &amp; Productivity</vt:lpstr>
      <vt:lpstr>Developer Experience &amp; Productivity</vt:lpstr>
      <vt:lpstr>Developer Experience &amp; Productivity</vt:lpstr>
      <vt:lpstr>Quick Start</vt:lpstr>
      <vt:lpstr>Quick Start – Pre Built Entities</vt:lpstr>
      <vt:lpstr>Entity Recognizers</vt:lpstr>
      <vt:lpstr>Quick Start</vt:lpstr>
      <vt:lpstr>Language Understanding Model</vt:lpstr>
      <vt:lpstr>New datacenter and Language Support</vt:lpstr>
      <vt:lpstr>Demo</vt:lpstr>
      <vt:lpstr>PowerPoint Presentation</vt:lpstr>
      <vt:lpstr>Call to action</vt:lpstr>
      <vt:lpstr>Related sessions</vt:lpstr>
      <vt:lpstr>Questions?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Microsoft Cognitive Services can help your apps communicate with people</dc:title>
  <dc:subject>Microsoft Build 2017</dc:subject>
  <dc:creator>MS Events</dc:creator>
  <cp:keywords>Microsoft Build 2017</cp:keywords>
  <dc:description>Template: Mitchell Derrey, Silver Fox Productions_x000d_
Formatting: _x000d_
Audience Type:</dc:description>
  <cp:lastModifiedBy>Caitlyn Ryan</cp:lastModifiedBy>
  <cp:revision>2</cp:revision>
  <dcterms:created xsi:type="dcterms:W3CDTF">2017-05-11T21:17:51Z</dcterms:created>
  <dcterms:modified xsi:type="dcterms:W3CDTF">2017-05-12T17:13:44Z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53;#Washington State Convention and Trade Center|2ebf141d-f871-4cc9-bf08-f87f112ab464</vt:lpwstr>
  </property>
  <property fmtid="{D5CDD505-2E9C-101B-9397-08002B2CF9AE}" pid="7" name="Track">
    <vt:lpwstr/>
  </property>
  <property fmtid="{D5CDD505-2E9C-101B-9397-08002B2CF9AE}" pid="8" name="Event Location">
    <vt:lpwstr>52;#Seattle|54f46ed2-c77e-4a59-b182-a4171fdb0d11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315;#Microsoft Build 2017|0407fc0d-d203-4d0a-848e-0398e286e7e2</vt:lpwstr>
  </property>
  <property fmtid="{D5CDD505-2E9C-101B-9397-08002B2CF9AE}" pid="12" name="Audience1">
    <vt:lpwstr>316;#developers|8e4a08dc-5d95-4156-ab65-f22579a1592a</vt:lpwstr>
  </property>
  <property fmtid="{D5CDD505-2E9C-101B-9397-08002B2CF9AE}" pid="13" name="Event Name">
    <vt:lpwstr>47;#Build|58542b36-5bf5-46a6-a53f-a41fb7a73785</vt:lpwstr>
  </property>
</Properties>
</file>