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26"/>
    <p:sldMasterId id="2147484495" r:id="rId27"/>
    <p:sldMasterId id="2147484515" r:id="rId28"/>
  </p:sldMasterIdLst>
  <p:notesMasterIdLst>
    <p:notesMasterId r:id="rId59"/>
  </p:notesMasterIdLst>
  <p:handoutMasterIdLst>
    <p:handoutMasterId r:id="rId60"/>
  </p:handout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3" r:id="rId56"/>
    <p:sldId id="284" r:id="rId57"/>
    <p:sldId id="286" r:id="rId5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7 Light Gray Template" id="{E1C8FB21-FF75-44A0-8090-B2FB240B014B}">
          <p14:sldIdLst>
            <p14:sldId id="256"/>
            <p14:sldId id="257"/>
          </p14:sldIdLst>
        </p14:section>
        <p14:section name="Intro" id="{BB8273AC-2CB8-4EC5-A177-AF2C41B4B0C8}">
          <p14:sldIdLst>
            <p14:sldId id="258"/>
            <p14:sldId id="259"/>
            <p14:sldId id="260"/>
            <p14:sldId id="261"/>
            <p14:sldId id="262"/>
          </p14:sldIdLst>
        </p14:section>
        <p14:section name="Businesses" id="{04C20239-22C4-40AF-BB35-1DBB11EDE635}">
          <p14:sldIdLst>
            <p14:sldId id="263"/>
            <p14:sldId id="264"/>
            <p14:sldId id="265"/>
            <p14:sldId id="266"/>
            <p14:sldId id="267"/>
            <p14:sldId id="268"/>
            <p14:sldId id="269"/>
            <p14:sldId id="270"/>
            <p14:sldId id="271"/>
            <p14:sldId id="272"/>
            <p14:sldId id="273"/>
            <p14:sldId id="274"/>
            <p14:sldId id="275"/>
            <p14:sldId id="276"/>
          </p14:sldIdLst>
        </p14:section>
        <p14:section name="Consumers and customers" id="{07B40517-303D-45D6-8FBC-C1C268ED8AC7}">
          <p14:sldIdLst>
            <p14:sldId id="277"/>
            <p14:sldId id="278"/>
            <p14:sldId id="279"/>
            <p14:sldId id="280"/>
            <p14:sldId id="281"/>
          </p14:sldIdLst>
        </p14:section>
        <p14:section name="Closing" id="{20E08D9A-0DF8-47D4-AC1B-8F6A7917AC9B}">
          <p14:sldIdLst>
            <p14:sldId id="282"/>
            <p14:sldId id="283"/>
            <p14:sldId id="284"/>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itchell Derrey" initials="MD" lastIdx="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7373"/>
    <a:srgbClr val="323232"/>
    <a:srgbClr val="000000"/>
    <a:srgbClr val="E6E6E6"/>
    <a:srgbClr val="D2D2D2"/>
    <a:srgbClr val="505050"/>
    <a:srgbClr val="525252"/>
    <a:srgbClr val="0078D7"/>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2136" autoAdjust="0"/>
  </p:normalViewPr>
  <p:slideViewPr>
    <p:cSldViewPr>
      <p:cViewPr varScale="1">
        <p:scale>
          <a:sx n="104" d="100"/>
          <a:sy n="104" d="100"/>
        </p:scale>
        <p:origin x="145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howGuides="1">
      <p:cViewPr varScale="1">
        <p:scale>
          <a:sx n="81" d="100"/>
          <a:sy n="81"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slide" Target="slides/slide11.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1.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3.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61" Type="http://schemas.openxmlformats.org/officeDocument/2006/relationships/commentAuthors" Target="commentAuthor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2.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2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5/12/2017 2:11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5/12/2017 2:11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1C3D530-3419-45A5-AB8A-2242E8FDFF4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631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6804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0789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2331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098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2016</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3879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4FAA446-E61B-4D43-A3B1-7749AA6DC1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8913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2016</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2867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3184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4FAA446-E61B-4D43-A3B1-7749AA6DC1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4446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156DD3D-56F4-4FF1-BB12-AA342B3D84A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3279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313C66B-7AF5-40BA-8933-D16874FF94CC}"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4465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156DD3D-56F4-4FF1-BB12-AA342B3D84A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4994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4FAA446-E61B-4D43-A3B1-7749AA6DC1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7425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45804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17FA5EE-5024-4FF4-963E-1AE9763BD47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4" name="Header Placeholder 3"/>
          <p:cNvSpPr>
            <a:spLocks noGrp="1"/>
          </p:cNvSpPr>
          <p:nvPr>
            <p:ph type="hdr" sz="quarter" idx="15"/>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6"/>
          </p:nvPr>
        </p:nvSpPr>
        <p:spPr/>
        <p:txBody>
          <a:bodyPr/>
          <a:lstStyle/>
          <a:p>
            <a:pPr marL="582359"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582359"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361621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63033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4FAA446-E61B-4D43-A3B1-7749AA6DC1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25903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17FA5EE-5024-4FF4-963E-1AE9763BD47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4" name="Header Placeholder 3"/>
          <p:cNvSpPr>
            <a:spLocks noGrp="1"/>
          </p:cNvSpPr>
          <p:nvPr>
            <p:ph type="hdr" sz="quarter" idx="15"/>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6"/>
          </p:nvPr>
        </p:nvSpPr>
        <p:spPr/>
        <p:txBody>
          <a:bodyPr/>
          <a:lstStyle/>
          <a:p>
            <a:pPr marL="582359"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582359"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2866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4FAA446-E61B-4D43-A3B1-7749AA6DC1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05260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45993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325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3640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69DC94B-DB72-488C-A100-9C8F7341285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2525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3871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2016</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7597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5772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2502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9406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55738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13071428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2831414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241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649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64481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214899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8690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4698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630024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772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81476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9370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4764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3742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2497847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139559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5643483" y="6696086"/>
            <a:ext cx="114950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a:t>
            </a:r>
          </a:p>
        </p:txBody>
      </p:sp>
    </p:spTree>
    <p:extLst>
      <p:ext uri="{BB962C8B-B14F-4D97-AF65-F5344CB8AC3E}">
        <p14:creationId xmlns:p14="http://schemas.microsoft.com/office/powerpoint/2010/main" val="87960813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2900221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498"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8950738"/>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 id="2147484531" r:id="rId16"/>
    <p:sldLayoutId id="2147484532" r:id="rId17"/>
    <p:sldLayoutId id="2147484533" r:id="rId18"/>
    <p:sldLayoutId id="2147484534"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23.emf"/><Relationship Id="rId5" Type="http://schemas.openxmlformats.org/officeDocument/2006/relationships/image" Target="../media/image11.emf"/><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1.emf"/><Relationship Id="rId7"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21.emf"/><Relationship Id="rId5" Type="http://schemas.openxmlformats.org/officeDocument/2006/relationships/image" Target="../media/image25.emf"/><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emf"/><Relationship Id="rId7" Type="http://schemas.openxmlformats.org/officeDocument/2006/relationships/image" Target="../media/image21.emf"/><Relationship Id="rId12"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17.emf"/><Relationship Id="rId11" Type="http://schemas.openxmlformats.org/officeDocument/2006/relationships/image" Target="../media/image25.emf"/><Relationship Id="rId5" Type="http://schemas.openxmlformats.org/officeDocument/2006/relationships/image" Target="../media/image16.emf"/><Relationship Id="rId10" Type="http://schemas.openxmlformats.org/officeDocument/2006/relationships/image" Target="../media/image23.emf"/><Relationship Id="rId4" Type="http://schemas.openxmlformats.org/officeDocument/2006/relationships/image" Target="../media/image19.emf"/><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14.emf"/><Relationship Id="rId3" Type="http://schemas.openxmlformats.org/officeDocument/2006/relationships/customXml" Target="../../customXml/item15.xml"/><Relationship Id="rId7" Type="http://schemas.openxmlformats.org/officeDocument/2006/relationships/slideLayout" Target="../slideLayouts/slideLayout37.xml"/><Relationship Id="rId12" Type="http://schemas.openxmlformats.org/officeDocument/2006/relationships/image" Target="../media/image19.emf"/><Relationship Id="rId2" Type="http://schemas.openxmlformats.org/officeDocument/2006/relationships/customXml" Target="../../customXml/item14.xml"/><Relationship Id="rId1" Type="http://schemas.openxmlformats.org/officeDocument/2006/relationships/customXml" Target="../../customXml/item12.xml"/><Relationship Id="rId6" Type="http://schemas.openxmlformats.org/officeDocument/2006/relationships/customXml" Target="../../customXml/item13.xml"/><Relationship Id="rId11" Type="http://schemas.openxmlformats.org/officeDocument/2006/relationships/image" Target="../media/image17.emf"/><Relationship Id="rId5" Type="http://schemas.openxmlformats.org/officeDocument/2006/relationships/customXml" Target="../../customXml/item17.xml"/><Relationship Id="rId10" Type="http://schemas.openxmlformats.org/officeDocument/2006/relationships/image" Target="../media/image16.emf"/><Relationship Id="rId4" Type="http://schemas.openxmlformats.org/officeDocument/2006/relationships/customXml" Target="../../customXml/item16.xml"/><Relationship Id="rId9" Type="http://schemas.openxmlformats.org/officeDocument/2006/relationships/image" Target="../media/image11.emf"/><Relationship Id="rId1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8" Type="http://schemas.openxmlformats.org/officeDocument/2006/relationships/customXml" Target="../../customXml/item19.xml"/><Relationship Id="rId13" Type="http://schemas.openxmlformats.org/officeDocument/2006/relationships/image" Target="../media/image28.emf"/><Relationship Id="rId3" Type="http://schemas.openxmlformats.org/officeDocument/2006/relationships/customXml" Target="../../customXml/item21.xml"/><Relationship Id="rId7" Type="http://schemas.openxmlformats.org/officeDocument/2006/relationships/customXml" Target="../../customXml/item22.xml"/><Relationship Id="rId12" Type="http://schemas.openxmlformats.org/officeDocument/2006/relationships/image" Target="../media/image13.emf"/><Relationship Id="rId2" Type="http://schemas.openxmlformats.org/officeDocument/2006/relationships/customXml" Target="../../customXml/item20.xml"/><Relationship Id="rId1" Type="http://schemas.openxmlformats.org/officeDocument/2006/relationships/customXml" Target="../../customXml/item18.xml"/><Relationship Id="rId6" Type="http://schemas.openxmlformats.org/officeDocument/2006/relationships/customXml" Target="../../customXml/item23.xml"/><Relationship Id="rId11" Type="http://schemas.openxmlformats.org/officeDocument/2006/relationships/image" Target="../media/image11.emf"/><Relationship Id="rId5" Type="http://schemas.openxmlformats.org/officeDocument/2006/relationships/customXml" Target="../../customXml/item24.xml"/><Relationship Id="rId10" Type="http://schemas.openxmlformats.org/officeDocument/2006/relationships/notesSlide" Target="../notesSlides/notesSlide16.xml"/><Relationship Id="rId4" Type="http://schemas.openxmlformats.org/officeDocument/2006/relationships/customXml" Target="../../customXml/item25.xml"/><Relationship Id="rId9" Type="http://schemas.openxmlformats.org/officeDocument/2006/relationships/slideLayout" Target="../slideLayouts/slideLayout37.xml"/><Relationship Id="rId1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vibronet"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hyperlink" Target="http://www.cloudidentity.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hyperlink" Target="https://azure.microsoft.com/develop/identity/" TargetMode="External"/><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37.xml"/><Relationship Id="rId6"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customXml" Target="../../customXml/item5.xml"/><Relationship Id="rId13" Type="http://schemas.openxmlformats.org/officeDocument/2006/relationships/image" Target="../media/image19.emf"/><Relationship Id="rId3" Type="http://schemas.openxmlformats.org/officeDocument/2006/relationships/customXml" Target="../../customXml/item8.xml"/><Relationship Id="rId7" Type="http://schemas.openxmlformats.org/officeDocument/2006/relationships/customXml" Target="../../customXml/item7.xml"/><Relationship Id="rId12" Type="http://schemas.openxmlformats.org/officeDocument/2006/relationships/image" Target="../media/image13.emf"/><Relationship Id="rId2" Type="http://schemas.openxmlformats.org/officeDocument/2006/relationships/customXml" Target="../../customXml/item6.xml"/><Relationship Id="rId1" Type="http://schemas.openxmlformats.org/officeDocument/2006/relationships/customXml" Target="../../customXml/item4.xml"/><Relationship Id="rId6" Type="http://schemas.openxmlformats.org/officeDocument/2006/relationships/customXml" Target="../../customXml/item9.xml"/><Relationship Id="rId11" Type="http://schemas.openxmlformats.org/officeDocument/2006/relationships/image" Target="../media/image11.emf"/><Relationship Id="rId5" Type="http://schemas.openxmlformats.org/officeDocument/2006/relationships/customXml" Target="../../customXml/item11.xml"/><Relationship Id="rId15" Type="http://schemas.openxmlformats.org/officeDocument/2006/relationships/image" Target="../media/image14.emf"/><Relationship Id="rId10" Type="http://schemas.openxmlformats.org/officeDocument/2006/relationships/notesSlide" Target="../notesSlides/notesSlide7.xml"/><Relationship Id="rId4" Type="http://schemas.openxmlformats.org/officeDocument/2006/relationships/customXml" Target="../../customXml/item10.xml"/><Relationship Id="rId9" Type="http://schemas.openxmlformats.org/officeDocument/2006/relationships/slideLayout" Target="../slideLayouts/slideLayout37.xml"/><Relationship Id="rId1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3.emf"/><Relationship Id="rId5" Type="http://schemas.openxmlformats.org/officeDocument/2006/relationships/image" Target="../media/image11.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27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686320" y="6356859"/>
            <a:ext cx="108536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AZURE AD</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grpSp>
        <p:nvGrpSpPr>
          <p:cNvPr id="70" name="Azure AD"/>
          <p:cNvGrpSpPr/>
          <p:nvPr/>
        </p:nvGrpSpPr>
        <p:grpSpPr>
          <a:xfrm>
            <a:off x="5484168" y="5379932"/>
            <a:ext cx="1512754" cy="1010490"/>
            <a:chOff x="4426431" y="1990592"/>
            <a:chExt cx="2642911" cy="1765416"/>
          </a:xfrm>
        </p:grpSpPr>
        <p:sp>
          <p:nvSpPr>
            <p:cNvPr id="71" name="Cloud"/>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17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940" y="2220528"/>
              <a:ext cx="1327670" cy="1327670"/>
            </a:xfrm>
            <a:prstGeom prst="rect">
              <a:avLst/>
            </a:prstGeom>
          </p:spPr>
        </p:pic>
      </p:grpSp>
      <p:sp>
        <p:nvSpPr>
          <p:cNvPr id="310" name="Rectangle 309"/>
          <p:cNvSpPr/>
          <p:nvPr/>
        </p:nvSpPr>
        <p:spPr bwMode="auto">
          <a:xfrm>
            <a:off x="0" y="2809571"/>
            <a:ext cx="12444417" cy="207264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p:cNvSpPr>
            <a:spLocks noGrp="1"/>
          </p:cNvSpPr>
          <p:nvPr>
            <p:ph type="title"/>
          </p:nvPr>
        </p:nvSpPr>
        <p:spPr>
          <a:xfrm>
            <a:off x="274639" y="295274"/>
            <a:ext cx="6340474" cy="765775"/>
          </a:xfrm>
        </p:spPr>
        <p:txBody>
          <a:bodyPr/>
          <a:lstStyle/>
          <a:p>
            <a:r>
              <a:rPr lang="en-US" dirty="0"/>
              <a:t>Business and Azure AD</a:t>
            </a:r>
          </a:p>
        </p:txBody>
      </p:sp>
      <p:sp>
        <p:nvSpPr>
          <p:cNvPr id="171" name="MAU 16"/>
          <p:cNvSpPr/>
          <p:nvPr/>
        </p:nvSpPr>
        <p:spPr>
          <a:xfrm>
            <a:off x="6572762" y="3759797"/>
            <a:ext cx="2543004" cy="1015663"/>
          </a:xfrm>
          <a:prstGeom prst="rect">
            <a:avLst/>
          </a:prstGeom>
        </p:spPr>
        <p:txBody>
          <a:bodyPr wrap="non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mn-cs"/>
              </a:rPr>
              <a:t>May 2016</a:t>
            </a:r>
          </a:p>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05050"/>
                </a:solidFill>
                <a:effectLst/>
                <a:uLnTx/>
                <a:uFillTx/>
                <a:latin typeface="Segoe UI Semibold" charset="0"/>
                <a:ea typeface="Segoe UI Semibold" charset="0"/>
                <a:cs typeface="Segoe UI Semibold" charset="0"/>
              </a:rPr>
              <a:t>85M MAU</a:t>
            </a:r>
          </a:p>
        </p:txBody>
      </p:sp>
      <p:grpSp>
        <p:nvGrpSpPr>
          <p:cNvPr id="4" name="Group 3"/>
          <p:cNvGrpSpPr/>
          <p:nvPr/>
        </p:nvGrpSpPr>
        <p:grpSpPr>
          <a:xfrm>
            <a:off x="168740" y="3038339"/>
            <a:ext cx="8830099" cy="502840"/>
            <a:chOff x="2637164" y="3069439"/>
            <a:chExt cx="7139798" cy="406584"/>
          </a:xfrm>
        </p:grpSpPr>
        <p:pic>
          <p:nvPicPr>
            <p:cNvPr id="203" name="Picture 202"/>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637164" y="3069439"/>
              <a:ext cx="171669" cy="406584"/>
            </a:xfrm>
            <a:prstGeom prst="rect">
              <a:avLst/>
            </a:prstGeom>
          </p:spPr>
        </p:pic>
        <p:pic>
          <p:nvPicPr>
            <p:cNvPr id="281" name="Picture 280"/>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3072672" y="3069439"/>
              <a:ext cx="171669" cy="406584"/>
            </a:xfrm>
            <a:prstGeom prst="rect">
              <a:avLst/>
            </a:prstGeom>
          </p:spPr>
        </p:pic>
        <p:pic>
          <p:nvPicPr>
            <p:cNvPr id="282" name="Picture 281"/>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3508180" y="3069439"/>
              <a:ext cx="171669" cy="406584"/>
            </a:xfrm>
            <a:prstGeom prst="rect">
              <a:avLst/>
            </a:prstGeom>
          </p:spPr>
        </p:pic>
        <p:pic>
          <p:nvPicPr>
            <p:cNvPr id="283" name="Picture 282"/>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3943688" y="3069439"/>
              <a:ext cx="171669" cy="406584"/>
            </a:xfrm>
            <a:prstGeom prst="rect">
              <a:avLst/>
            </a:prstGeom>
          </p:spPr>
        </p:pic>
        <p:pic>
          <p:nvPicPr>
            <p:cNvPr id="284" name="Picture 283"/>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379196" y="3069439"/>
              <a:ext cx="171669" cy="406584"/>
            </a:xfrm>
            <a:prstGeom prst="rect">
              <a:avLst/>
            </a:prstGeom>
          </p:spPr>
        </p:pic>
        <p:pic>
          <p:nvPicPr>
            <p:cNvPr id="285" name="Picture 284"/>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814704" y="3069439"/>
              <a:ext cx="171669" cy="406584"/>
            </a:xfrm>
            <a:prstGeom prst="rect">
              <a:avLst/>
            </a:prstGeom>
          </p:spPr>
        </p:pic>
        <p:pic>
          <p:nvPicPr>
            <p:cNvPr id="286" name="Picture 285"/>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250212" y="3069439"/>
              <a:ext cx="171669" cy="406584"/>
            </a:xfrm>
            <a:prstGeom prst="rect">
              <a:avLst/>
            </a:prstGeom>
          </p:spPr>
        </p:pic>
        <p:pic>
          <p:nvPicPr>
            <p:cNvPr id="287" name="Picture 286"/>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685720" y="3069439"/>
              <a:ext cx="171669" cy="406584"/>
            </a:xfrm>
            <a:prstGeom prst="rect">
              <a:avLst/>
            </a:prstGeom>
          </p:spPr>
        </p:pic>
        <p:pic>
          <p:nvPicPr>
            <p:cNvPr id="288" name="Picture 287"/>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121228" y="3069439"/>
              <a:ext cx="171669" cy="406584"/>
            </a:xfrm>
            <a:prstGeom prst="rect">
              <a:avLst/>
            </a:prstGeom>
          </p:spPr>
        </p:pic>
        <p:pic>
          <p:nvPicPr>
            <p:cNvPr id="289" name="Picture 288"/>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556736" y="3069439"/>
              <a:ext cx="171669" cy="406584"/>
            </a:xfrm>
            <a:prstGeom prst="rect">
              <a:avLst/>
            </a:prstGeom>
          </p:spPr>
        </p:pic>
        <p:pic>
          <p:nvPicPr>
            <p:cNvPr id="290" name="Picture 289"/>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992244" y="3069439"/>
              <a:ext cx="171669" cy="406584"/>
            </a:xfrm>
            <a:prstGeom prst="rect">
              <a:avLst/>
            </a:prstGeom>
          </p:spPr>
        </p:pic>
        <p:pic>
          <p:nvPicPr>
            <p:cNvPr id="291" name="Picture 290"/>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7427752" y="3069439"/>
              <a:ext cx="171669" cy="406584"/>
            </a:xfrm>
            <a:prstGeom prst="rect">
              <a:avLst/>
            </a:prstGeom>
          </p:spPr>
        </p:pic>
        <p:pic>
          <p:nvPicPr>
            <p:cNvPr id="292" name="Picture 291"/>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7863260" y="3069439"/>
              <a:ext cx="171669" cy="406584"/>
            </a:xfrm>
            <a:prstGeom prst="rect">
              <a:avLst/>
            </a:prstGeom>
          </p:spPr>
        </p:pic>
        <p:pic>
          <p:nvPicPr>
            <p:cNvPr id="293" name="Picture 292"/>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8298768" y="3069439"/>
              <a:ext cx="171669" cy="406584"/>
            </a:xfrm>
            <a:prstGeom prst="rect">
              <a:avLst/>
            </a:prstGeom>
          </p:spPr>
        </p:pic>
        <p:pic>
          <p:nvPicPr>
            <p:cNvPr id="294" name="Picture 293"/>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8734276" y="3069439"/>
              <a:ext cx="171669" cy="406584"/>
            </a:xfrm>
            <a:prstGeom prst="rect">
              <a:avLst/>
            </a:prstGeom>
          </p:spPr>
        </p:pic>
        <p:pic>
          <p:nvPicPr>
            <p:cNvPr id="295" name="Picture 294"/>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9169784" y="3069439"/>
              <a:ext cx="171669" cy="406584"/>
            </a:xfrm>
            <a:prstGeom prst="rect">
              <a:avLst/>
            </a:prstGeom>
          </p:spPr>
        </p:pic>
        <p:pic>
          <p:nvPicPr>
            <p:cNvPr id="296" name="Picture 295"/>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9605293" y="3069439"/>
              <a:ext cx="171669" cy="406584"/>
            </a:xfrm>
            <a:prstGeom prst="rect">
              <a:avLst/>
            </a:prstGeom>
          </p:spPr>
        </p:pic>
      </p:grpSp>
      <p:grpSp>
        <p:nvGrpSpPr>
          <p:cNvPr id="14" name="Group 13"/>
          <p:cNvGrpSpPr/>
          <p:nvPr/>
        </p:nvGrpSpPr>
        <p:grpSpPr>
          <a:xfrm>
            <a:off x="0" y="1312985"/>
            <a:ext cx="12436475" cy="1501390"/>
            <a:chOff x="0" y="1312985"/>
            <a:chExt cx="12436475" cy="1501390"/>
          </a:xfrm>
        </p:grpSpPr>
        <p:pic>
          <p:nvPicPr>
            <p:cNvPr id="13" name="Picture 12"/>
            <p:cNvPicPr>
              <a:picLocks noChangeAspect="1"/>
            </p:cNvPicPr>
            <p:nvPr/>
          </p:nvPicPr>
          <p:blipFill rotWithShape="1">
            <a:blip r:embed="rId5">
              <a:alphaModFix amt="76000"/>
              <a:extLst>
                <a:ext uri="{28A0092B-C50C-407E-A947-70E740481C1C}">
                  <a14:useLocalDpi xmlns:a14="http://schemas.microsoft.com/office/drawing/2010/main" val="0"/>
                </a:ext>
              </a:extLst>
            </a:blip>
            <a:srcRect l="89645"/>
            <a:stretch/>
          </p:blipFill>
          <p:spPr>
            <a:xfrm>
              <a:off x="11148646" y="1312985"/>
              <a:ext cx="1287829" cy="1500582"/>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r="10261"/>
            <a:stretch/>
          </p:blipFill>
          <p:spPr>
            <a:xfrm>
              <a:off x="0" y="1313793"/>
              <a:ext cx="11160369" cy="1500582"/>
            </a:xfrm>
            <a:prstGeom prst="rect">
              <a:avLst/>
            </a:prstGeom>
          </p:spPr>
        </p:pic>
      </p:grpSp>
      <p:sp>
        <p:nvSpPr>
          <p:cNvPr id="16" name="txt Fortune 500"/>
          <p:cNvSpPr/>
          <p:nvPr/>
        </p:nvSpPr>
        <p:spPr>
          <a:xfrm>
            <a:off x="4395172" y="1987706"/>
            <a:ext cx="4810549" cy="830997"/>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Segoe UI Semibold" charset="0"/>
                <a:ea typeface="Segoe UI Semibold" charset="0"/>
                <a:cs typeface="Segoe UI Semibold" charset="0"/>
              </a:rPr>
              <a:t>90% </a:t>
            </a: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of Fortune 500 use Azure AD</a:t>
            </a:r>
          </a:p>
        </p:txBody>
      </p:sp>
      <p:sp>
        <p:nvSpPr>
          <p:cNvPr id="28" name="Rectangle 27"/>
          <p:cNvSpPr/>
          <p:nvPr/>
        </p:nvSpPr>
        <p:spPr bwMode="auto">
          <a:xfrm>
            <a:off x="0" y="0"/>
            <a:ext cx="12436475" cy="6994525"/>
          </a:xfrm>
          <a:prstGeom prst="rect">
            <a:avLst/>
          </a:prstGeom>
          <a:solidFill>
            <a:srgbClr val="000000">
              <a:alpha val="8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0" name="txt circum"/>
          <p:cNvSpPr/>
          <p:nvPr/>
        </p:nvSpPr>
        <p:spPr>
          <a:xfrm>
            <a:off x="4662241" y="5163134"/>
            <a:ext cx="3362241" cy="523220"/>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light"/>
                <a:ea typeface="+mn-ea"/>
                <a:cs typeface="+mn-cs"/>
              </a:rPr>
              <a:t>3.5x around Earth</a:t>
            </a:r>
            <a:r>
              <a:rPr kumimoji="0" lang="mr-IN" sz="2800" b="0" i="0" u="none" strike="noStrike" kern="1200" cap="none" spc="0" normalizeH="0" baseline="0" noProof="0" dirty="0">
                <a:ln>
                  <a:noFill/>
                </a:ln>
                <a:solidFill>
                  <a:srgbClr val="FFFFFF"/>
                </a:solidFill>
                <a:effectLst/>
                <a:uLnTx/>
                <a:uFillTx/>
                <a:latin typeface="Segoe UI Semilight"/>
                <a:ea typeface="+mn-ea"/>
                <a:cs typeface="+mn-cs"/>
              </a:rPr>
              <a:t>…</a:t>
            </a:r>
            <a:endParaRPr kumimoji="0" lang="en-US" sz="2800" b="0" i="0" u="none" strike="noStrike" kern="1200" cap="none" spc="0" normalizeH="0" baseline="0" noProof="0" dirty="0">
              <a:ln>
                <a:noFill/>
              </a:ln>
              <a:solidFill>
                <a:srgbClr val="FFFFFF"/>
              </a:solidFill>
              <a:effectLst/>
              <a:uLnTx/>
              <a:uFillTx/>
              <a:latin typeface="Segoe UI Semilight"/>
              <a:ea typeface="+mn-ea"/>
              <a:cs typeface="+mn-cs"/>
            </a:endParaRPr>
          </a:p>
        </p:txBody>
      </p:sp>
      <p:grpSp>
        <p:nvGrpSpPr>
          <p:cNvPr id="3" name="Group 2"/>
          <p:cNvGrpSpPr/>
          <p:nvPr/>
        </p:nvGrpSpPr>
        <p:grpSpPr>
          <a:xfrm rot="21282548">
            <a:off x="4590805" y="1495980"/>
            <a:ext cx="3254871" cy="2970397"/>
            <a:chOff x="6586360" y="2223901"/>
            <a:chExt cx="2682680" cy="2448216"/>
          </a:xfrm>
        </p:grpSpPr>
        <p:grpSp>
          <p:nvGrpSpPr>
            <p:cNvPr id="29" name="Earth"/>
            <p:cNvGrpSpPr/>
            <p:nvPr/>
          </p:nvGrpSpPr>
          <p:grpSpPr>
            <a:xfrm>
              <a:off x="6646231" y="2223901"/>
              <a:ext cx="2398260" cy="2448216"/>
              <a:chOff x="6531522" y="5192510"/>
              <a:chExt cx="1474465" cy="1505183"/>
            </a:xfrm>
          </p:grpSpPr>
          <p:sp>
            <p:nvSpPr>
              <p:cNvPr id="43" name="Freeform 12"/>
              <p:cNvSpPr>
                <a:spLocks/>
              </p:cNvSpPr>
              <p:nvPr/>
            </p:nvSpPr>
            <p:spPr bwMode="auto">
              <a:xfrm rot="272492">
                <a:off x="6531522" y="5192510"/>
                <a:ext cx="1474465" cy="1505183"/>
              </a:xfrm>
              <a:custGeom>
                <a:avLst/>
                <a:gdLst>
                  <a:gd name="T0" fmla="*/ 347 w 352"/>
                  <a:gd name="T1" fmla="*/ 148 h 361"/>
                  <a:gd name="T2" fmla="*/ 148 w 352"/>
                  <a:gd name="T3" fmla="*/ 19 h 361"/>
                  <a:gd name="T4" fmla="*/ 19 w 352"/>
                  <a:gd name="T5" fmla="*/ 217 h 361"/>
                  <a:gd name="T6" fmla="*/ 45 w 352"/>
                  <a:gd name="T7" fmla="*/ 277 h 361"/>
                  <a:gd name="T8" fmla="*/ 218 w 352"/>
                  <a:gd name="T9" fmla="*/ 346 h 361"/>
                  <a:gd name="T10" fmla="*/ 350 w 352"/>
                  <a:gd name="T11" fmla="*/ 198 h 361"/>
                  <a:gd name="T12" fmla="*/ 347 w 352"/>
                  <a:gd name="T13" fmla="*/ 148 h 361"/>
                </a:gdLst>
                <a:ahLst/>
                <a:cxnLst>
                  <a:cxn ang="0">
                    <a:pos x="T0" y="T1"/>
                  </a:cxn>
                  <a:cxn ang="0">
                    <a:pos x="T2" y="T3"/>
                  </a:cxn>
                  <a:cxn ang="0">
                    <a:pos x="T4" y="T5"/>
                  </a:cxn>
                  <a:cxn ang="0">
                    <a:pos x="T6" y="T7"/>
                  </a:cxn>
                  <a:cxn ang="0">
                    <a:pos x="T8" y="T9"/>
                  </a:cxn>
                  <a:cxn ang="0">
                    <a:pos x="T10" y="T11"/>
                  </a:cxn>
                  <a:cxn ang="0">
                    <a:pos x="T12" y="T13"/>
                  </a:cxn>
                </a:cxnLst>
                <a:rect l="0" t="0" r="r" b="b"/>
                <a:pathLst>
                  <a:path w="352" h="361">
                    <a:moveTo>
                      <a:pt x="347" y="148"/>
                    </a:moveTo>
                    <a:cubicBezTo>
                      <a:pt x="328" y="57"/>
                      <a:pt x="239" y="0"/>
                      <a:pt x="148" y="19"/>
                    </a:cubicBezTo>
                    <a:cubicBezTo>
                      <a:pt x="57" y="38"/>
                      <a:pt x="0" y="127"/>
                      <a:pt x="19" y="217"/>
                    </a:cubicBezTo>
                    <a:cubicBezTo>
                      <a:pt x="24" y="239"/>
                      <a:pt x="33" y="260"/>
                      <a:pt x="45" y="277"/>
                    </a:cubicBezTo>
                    <a:cubicBezTo>
                      <a:pt x="82" y="331"/>
                      <a:pt x="149" y="361"/>
                      <a:pt x="218" y="346"/>
                    </a:cubicBezTo>
                    <a:cubicBezTo>
                      <a:pt x="291" y="330"/>
                      <a:pt x="343" y="269"/>
                      <a:pt x="350" y="198"/>
                    </a:cubicBezTo>
                    <a:cubicBezTo>
                      <a:pt x="352" y="182"/>
                      <a:pt x="351" y="165"/>
                      <a:pt x="347" y="14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grpSp>
            <p:nvGrpSpPr>
              <p:cNvPr id="44" name="Group 43"/>
              <p:cNvGrpSpPr/>
              <p:nvPr/>
            </p:nvGrpSpPr>
            <p:grpSpPr>
              <a:xfrm>
                <a:off x="6658361" y="5238417"/>
                <a:ext cx="969811" cy="1288997"/>
                <a:chOff x="6658361" y="5238417"/>
                <a:chExt cx="969811" cy="1288997"/>
              </a:xfrm>
            </p:grpSpPr>
            <p:sp>
              <p:nvSpPr>
                <p:cNvPr id="45" name="Freeform 13"/>
                <p:cNvSpPr>
                  <a:spLocks/>
                </p:cNvSpPr>
                <p:nvPr/>
              </p:nvSpPr>
              <p:spPr bwMode="auto">
                <a:xfrm rot="272492">
                  <a:off x="6816631" y="5238417"/>
                  <a:ext cx="669215" cy="243551"/>
                </a:xfrm>
                <a:custGeom>
                  <a:avLst/>
                  <a:gdLst>
                    <a:gd name="T0" fmla="*/ 8 w 160"/>
                    <a:gd name="T1" fmla="*/ 54 h 58"/>
                    <a:gd name="T2" fmla="*/ 36 w 160"/>
                    <a:gd name="T3" fmla="*/ 52 h 58"/>
                    <a:gd name="T4" fmla="*/ 57 w 160"/>
                    <a:gd name="T5" fmla="*/ 49 h 58"/>
                    <a:gd name="T6" fmla="*/ 56 w 160"/>
                    <a:gd name="T7" fmla="*/ 49 h 58"/>
                    <a:gd name="T8" fmla="*/ 56 w 160"/>
                    <a:gd name="T9" fmla="*/ 46 h 58"/>
                    <a:gd name="T10" fmla="*/ 57 w 160"/>
                    <a:gd name="T11" fmla="*/ 44 h 58"/>
                    <a:gd name="T12" fmla="*/ 71 w 160"/>
                    <a:gd name="T13" fmla="*/ 36 h 58"/>
                    <a:gd name="T14" fmla="*/ 90 w 160"/>
                    <a:gd name="T15" fmla="*/ 32 h 58"/>
                    <a:gd name="T16" fmla="*/ 99 w 160"/>
                    <a:gd name="T17" fmla="*/ 32 h 58"/>
                    <a:gd name="T18" fmla="*/ 102 w 160"/>
                    <a:gd name="T19" fmla="*/ 33 h 58"/>
                    <a:gd name="T20" fmla="*/ 104 w 160"/>
                    <a:gd name="T21" fmla="*/ 37 h 58"/>
                    <a:gd name="T22" fmla="*/ 106 w 160"/>
                    <a:gd name="T23" fmla="*/ 35 h 58"/>
                    <a:gd name="T24" fmla="*/ 112 w 160"/>
                    <a:gd name="T25" fmla="*/ 26 h 58"/>
                    <a:gd name="T26" fmla="*/ 113 w 160"/>
                    <a:gd name="T27" fmla="*/ 25 h 58"/>
                    <a:gd name="T28" fmla="*/ 120 w 160"/>
                    <a:gd name="T29" fmla="*/ 21 h 58"/>
                    <a:gd name="T30" fmla="*/ 118 w 160"/>
                    <a:gd name="T31" fmla="*/ 20 h 58"/>
                    <a:gd name="T32" fmla="*/ 116 w 160"/>
                    <a:gd name="T33" fmla="*/ 17 h 58"/>
                    <a:gd name="T34" fmla="*/ 118 w 160"/>
                    <a:gd name="T35" fmla="*/ 14 h 58"/>
                    <a:gd name="T36" fmla="*/ 133 w 160"/>
                    <a:gd name="T37" fmla="*/ 8 h 58"/>
                    <a:gd name="T38" fmla="*/ 134 w 160"/>
                    <a:gd name="T39" fmla="*/ 8 h 58"/>
                    <a:gd name="T40" fmla="*/ 154 w 160"/>
                    <a:gd name="T41" fmla="*/ 4 h 58"/>
                    <a:gd name="T42" fmla="*/ 157 w 160"/>
                    <a:gd name="T43" fmla="*/ 5 h 58"/>
                    <a:gd name="T44" fmla="*/ 157 w 160"/>
                    <a:gd name="T45" fmla="*/ 6 h 58"/>
                    <a:gd name="T46" fmla="*/ 160 w 160"/>
                    <a:gd name="T47" fmla="*/ 5 h 58"/>
                    <a:gd name="T48" fmla="*/ 91 w 160"/>
                    <a:gd name="T49" fmla="*/ 5 h 58"/>
                    <a:gd name="T50" fmla="*/ 0 w 160"/>
                    <a:gd name="T51" fmla="*/ 58 h 58"/>
                    <a:gd name="T52" fmla="*/ 7 w 160"/>
                    <a:gd name="T53" fmla="*/ 54 h 58"/>
                    <a:gd name="T54" fmla="*/ 8 w 160"/>
                    <a:gd name="T5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58">
                      <a:moveTo>
                        <a:pt x="8" y="54"/>
                      </a:moveTo>
                      <a:cubicBezTo>
                        <a:pt x="36" y="52"/>
                        <a:pt x="36" y="52"/>
                        <a:pt x="36" y="52"/>
                      </a:cubicBezTo>
                      <a:cubicBezTo>
                        <a:pt x="57" y="49"/>
                        <a:pt x="57" y="49"/>
                        <a:pt x="57" y="49"/>
                      </a:cubicBezTo>
                      <a:cubicBezTo>
                        <a:pt x="56" y="49"/>
                        <a:pt x="56" y="49"/>
                        <a:pt x="56" y="49"/>
                      </a:cubicBezTo>
                      <a:cubicBezTo>
                        <a:pt x="56" y="48"/>
                        <a:pt x="55" y="47"/>
                        <a:pt x="56" y="46"/>
                      </a:cubicBezTo>
                      <a:cubicBezTo>
                        <a:pt x="56" y="45"/>
                        <a:pt x="56" y="45"/>
                        <a:pt x="57" y="44"/>
                      </a:cubicBezTo>
                      <a:cubicBezTo>
                        <a:pt x="59" y="42"/>
                        <a:pt x="67" y="37"/>
                        <a:pt x="71" y="36"/>
                      </a:cubicBezTo>
                      <a:cubicBezTo>
                        <a:pt x="90" y="32"/>
                        <a:pt x="90" y="32"/>
                        <a:pt x="90" y="32"/>
                      </a:cubicBezTo>
                      <a:cubicBezTo>
                        <a:pt x="92" y="31"/>
                        <a:pt x="98" y="32"/>
                        <a:pt x="99" y="32"/>
                      </a:cubicBezTo>
                      <a:cubicBezTo>
                        <a:pt x="100" y="32"/>
                        <a:pt x="101" y="32"/>
                        <a:pt x="102" y="33"/>
                      </a:cubicBezTo>
                      <a:cubicBezTo>
                        <a:pt x="102" y="33"/>
                        <a:pt x="103" y="35"/>
                        <a:pt x="104" y="37"/>
                      </a:cubicBezTo>
                      <a:cubicBezTo>
                        <a:pt x="105" y="37"/>
                        <a:pt x="106" y="36"/>
                        <a:pt x="106" y="35"/>
                      </a:cubicBezTo>
                      <a:cubicBezTo>
                        <a:pt x="112" y="26"/>
                        <a:pt x="112" y="26"/>
                        <a:pt x="112" y="26"/>
                      </a:cubicBezTo>
                      <a:cubicBezTo>
                        <a:pt x="113" y="25"/>
                        <a:pt x="113" y="25"/>
                        <a:pt x="113" y="25"/>
                      </a:cubicBezTo>
                      <a:cubicBezTo>
                        <a:pt x="120" y="21"/>
                        <a:pt x="120" y="21"/>
                        <a:pt x="120" y="21"/>
                      </a:cubicBezTo>
                      <a:cubicBezTo>
                        <a:pt x="118" y="20"/>
                        <a:pt x="118" y="20"/>
                        <a:pt x="118" y="20"/>
                      </a:cubicBezTo>
                      <a:cubicBezTo>
                        <a:pt x="117" y="19"/>
                        <a:pt x="116" y="18"/>
                        <a:pt x="116" y="17"/>
                      </a:cubicBezTo>
                      <a:cubicBezTo>
                        <a:pt x="116" y="16"/>
                        <a:pt x="117" y="14"/>
                        <a:pt x="118" y="14"/>
                      </a:cubicBezTo>
                      <a:cubicBezTo>
                        <a:pt x="133" y="8"/>
                        <a:pt x="133" y="8"/>
                        <a:pt x="133" y="8"/>
                      </a:cubicBezTo>
                      <a:cubicBezTo>
                        <a:pt x="134" y="8"/>
                        <a:pt x="134" y="8"/>
                        <a:pt x="134" y="8"/>
                      </a:cubicBezTo>
                      <a:cubicBezTo>
                        <a:pt x="154" y="4"/>
                        <a:pt x="154" y="4"/>
                        <a:pt x="154" y="4"/>
                      </a:cubicBezTo>
                      <a:cubicBezTo>
                        <a:pt x="155" y="3"/>
                        <a:pt x="156" y="4"/>
                        <a:pt x="157" y="5"/>
                      </a:cubicBezTo>
                      <a:cubicBezTo>
                        <a:pt x="157" y="6"/>
                        <a:pt x="157" y="6"/>
                        <a:pt x="157" y="6"/>
                      </a:cubicBezTo>
                      <a:cubicBezTo>
                        <a:pt x="160" y="5"/>
                        <a:pt x="160" y="5"/>
                        <a:pt x="160" y="5"/>
                      </a:cubicBezTo>
                      <a:cubicBezTo>
                        <a:pt x="138" y="0"/>
                        <a:pt x="115" y="0"/>
                        <a:pt x="91" y="5"/>
                      </a:cubicBezTo>
                      <a:cubicBezTo>
                        <a:pt x="54" y="13"/>
                        <a:pt x="23" y="32"/>
                        <a:pt x="0" y="58"/>
                      </a:cubicBezTo>
                      <a:cubicBezTo>
                        <a:pt x="7" y="54"/>
                        <a:pt x="7" y="54"/>
                        <a:pt x="7" y="54"/>
                      </a:cubicBezTo>
                      <a:cubicBezTo>
                        <a:pt x="8" y="54"/>
                        <a:pt x="8" y="54"/>
                        <a:pt x="8" y="5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46" name="Freeform 14"/>
                <p:cNvSpPr>
                  <a:spLocks/>
                </p:cNvSpPr>
                <p:nvPr/>
              </p:nvSpPr>
              <p:spPr bwMode="auto">
                <a:xfrm rot="272492">
                  <a:off x="6658361" y="5252614"/>
                  <a:ext cx="969811" cy="1274800"/>
                </a:xfrm>
                <a:custGeom>
                  <a:avLst/>
                  <a:gdLst>
                    <a:gd name="T0" fmla="*/ 12 w 232"/>
                    <a:gd name="T1" fmla="*/ 92 h 306"/>
                    <a:gd name="T2" fmla="*/ 42 w 232"/>
                    <a:gd name="T3" fmla="*/ 83 h 306"/>
                    <a:gd name="T4" fmla="*/ 37 w 232"/>
                    <a:gd name="T5" fmla="*/ 118 h 306"/>
                    <a:gd name="T6" fmla="*/ 43 w 232"/>
                    <a:gd name="T7" fmla="*/ 135 h 306"/>
                    <a:gd name="T8" fmla="*/ 64 w 232"/>
                    <a:gd name="T9" fmla="*/ 158 h 306"/>
                    <a:gd name="T10" fmla="*/ 57 w 232"/>
                    <a:gd name="T11" fmla="*/ 139 h 306"/>
                    <a:gd name="T12" fmla="*/ 69 w 232"/>
                    <a:gd name="T13" fmla="*/ 162 h 306"/>
                    <a:gd name="T14" fmla="*/ 90 w 232"/>
                    <a:gd name="T15" fmla="*/ 168 h 306"/>
                    <a:gd name="T16" fmla="*/ 101 w 232"/>
                    <a:gd name="T17" fmla="*/ 169 h 306"/>
                    <a:gd name="T18" fmla="*/ 115 w 232"/>
                    <a:gd name="T19" fmla="*/ 177 h 306"/>
                    <a:gd name="T20" fmla="*/ 128 w 232"/>
                    <a:gd name="T21" fmla="*/ 180 h 306"/>
                    <a:gd name="T22" fmla="*/ 124 w 232"/>
                    <a:gd name="T23" fmla="*/ 203 h 306"/>
                    <a:gd name="T24" fmla="*/ 160 w 232"/>
                    <a:gd name="T25" fmla="*/ 233 h 306"/>
                    <a:gd name="T26" fmla="*/ 182 w 232"/>
                    <a:gd name="T27" fmla="*/ 296 h 306"/>
                    <a:gd name="T28" fmla="*/ 194 w 232"/>
                    <a:gd name="T29" fmla="*/ 304 h 306"/>
                    <a:gd name="T30" fmla="*/ 212 w 232"/>
                    <a:gd name="T31" fmla="*/ 304 h 306"/>
                    <a:gd name="T32" fmla="*/ 197 w 232"/>
                    <a:gd name="T33" fmla="*/ 275 h 306"/>
                    <a:gd name="T34" fmla="*/ 227 w 232"/>
                    <a:gd name="T35" fmla="*/ 193 h 306"/>
                    <a:gd name="T36" fmla="*/ 217 w 232"/>
                    <a:gd name="T37" fmla="*/ 181 h 306"/>
                    <a:gd name="T38" fmla="*/ 187 w 232"/>
                    <a:gd name="T39" fmla="*/ 169 h 306"/>
                    <a:gd name="T40" fmla="*/ 136 w 232"/>
                    <a:gd name="T41" fmla="*/ 162 h 306"/>
                    <a:gd name="T42" fmla="*/ 123 w 232"/>
                    <a:gd name="T43" fmla="*/ 168 h 306"/>
                    <a:gd name="T44" fmla="*/ 111 w 232"/>
                    <a:gd name="T45" fmla="*/ 159 h 306"/>
                    <a:gd name="T46" fmla="*/ 108 w 232"/>
                    <a:gd name="T47" fmla="*/ 147 h 306"/>
                    <a:gd name="T48" fmla="*/ 99 w 232"/>
                    <a:gd name="T49" fmla="*/ 152 h 306"/>
                    <a:gd name="T50" fmla="*/ 109 w 232"/>
                    <a:gd name="T51" fmla="*/ 130 h 306"/>
                    <a:gd name="T52" fmla="*/ 123 w 232"/>
                    <a:gd name="T53" fmla="*/ 138 h 306"/>
                    <a:gd name="T54" fmla="*/ 133 w 232"/>
                    <a:gd name="T55" fmla="*/ 114 h 306"/>
                    <a:gd name="T56" fmla="*/ 150 w 232"/>
                    <a:gd name="T57" fmla="*/ 90 h 306"/>
                    <a:gd name="T58" fmla="*/ 162 w 232"/>
                    <a:gd name="T59" fmla="*/ 79 h 306"/>
                    <a:gd name="T60" fmla="*/ 158 w 232"/>
                    <a:gd name="T61" fmla="*/ 73 h 306"/>
                    <a:gd name="T62" fmla="*/ 173 w 232"/>
                    <a:gd name="T63" fmla="*/ 66 h 306"/>
                    <a:gd name="T64" fmla="*/ 158 w 232"/>
                    <a:gd name="T65" fmla="*/ 53 h 306"/>
                    <a:gd name="T66" fmla="*/ 139 w 232"/>
                    <a:gd name="T67" fmla="*/ 51 h 306"/>
                    <a:gd name="T68" fmla="*/ 130 w 232"/>
                    <a:gd name="T69" fmla="*/ 66 h 306"/>
                    <a:gd name="T70" fmla="*/ 118 w 232"/>
                    <a:gd name="T71" fmla="*/ 63 h 306"/>
                    <a:gd name="T72" fmla="*/ 138 w 232"/>
                    <a:gd name="T73" fmla="*/ 48 h 306"/>
                    <a:gd name="T74" fmla="*/ 151 w 232"/>
                    <a:gd name="T75" fmla="*/ 44 h 306"/>
                    <a:gd name="T76" fmla="*/ 155 w 232"/>
                    <a:gd name="T77" fmla="*/ 46 h 306"/>
                    <a:gd name="T78" fmla="*/ 164 w 232"/>
                    <a:gd name="T79" fmla="*/ 42 h 306"/>
                    <a:gd name="T80" fmla="*/ 169 w 232"/>
                    <a:gd name="T81" fmla="*/ 28 h 306"/>
                    <a:gd name="T82" fmla="*/ 158 w 232"/>
                    <a:gd name="T83" fmla="*/ 23 h 306"/>
                    <a:gd name="T84" fmla="*/ 186 w 232"/>
                    <a:gd name="T85" fmla="*/ 24 h 306"/>
                    <a:gd name="T86" fmla="*/ 183 w 232"/>
                    <a:gd name="T87" fmla="*/ 38 h 306"/>
                    <a:gd name="T88" fmla="*/ 204 w 232"/>
                    <a:gd name="T89" fmla="*/ 37 h 306"/>
                    <a:gd name="T90" fmla="*/ 229 w 232"/>
                    <a:gd name="T91" fmla="*/ 22 h 306"/>
                    <a:gd name="T92" fmla="*/ 185 w 232"/>
                    <a:gd name="T93" fmla="*/ 3 h 306"/>
                    <a:gd name="T94" fmla="*/ 162 w 232"/>
                    <a:gd name="T95" fmla="*/ 5 h 306"/>
                    <a:gd name="T96" fmla="*/ 144 w 232"/>
                    <a:gd name="T97" fmla="*/ 14 h 306"/>
                    <a:gd name="T98" fmla="*/ 141 w 232"/>
                    <a:gd name="T99" fmla="*/ 22 h 306"/>
                    <a:gd name="T100" fmla="*/ 132 w 232"/>
                    <a:gd name="T101" fmla="*/ 34 h 306"/>
                    <a:gd name="T102" fmla="*/ 118 w 232"/>
                    <a:gd name="T103" fmla="*/ 29 h 306"/>
                    <a:gd name="T104" fmla="*/ 84 w 232"/>
                    <a:gd name="T105" fmla="*/ 43 h 306"/>
                    <a:gd name="T106" fmla="*/ 64 w 232"/>
                    <a:gd name="T107" fmla="*/ 49 h 306"/>
                    <a:gd name="T108" fmla="*/ 28 w 232"/>
                    <a:gd name="T109" fmla="*/ 55 h 306"/>
                    <a:gd name="T110" fmla="*/ 3 w 232"/>
                    <a:gd name="T111" fmla="*/ 9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2" h="306">
                      <a:moveTo>
                        <a:pt x="3" y="98"/>
                      </a:moveTo>
                      <a:cubicBezTo>
                        <a:pt x="12" y="93"/>
                        <a:pt x="12" y="93"/>
                        <a:pt x="12" y="93"/>
                      </a:cubicBezTo>
                      <a:cubicBezTo>
                        <a:pt x="12" y="92"/>
                        <a:pt x="12" y="92"/>
                        <a:pt x="12" y="92"/>
                      </a:cubicBezTo>
                      <a:cubicBezTo>
                        <a:pt x="23" y="84"/>
                        <a:pt x="23" y="84"/>
                        <a:pt x="23" y="84"/>
                      </a:cubicBezTo>
                      <a:cubicBezTo>
                        <a:pt x="31" y="81"/>
                        <a:pt x="31" y="81"/>
                        <a:pt x="31" y="81"/>
                      </a:cubicBezTo>
                      <a:cubicBezTo>
                        <a:pt x="42" y="83"/>
                        <a:pt x="42" y="83"/>
                        <a:pt x="42" y="83"/>
                      </a:cubicBezTo>
                      <a:cubicBezTo>
                        <a:pt x="44" y="89"/>
                        <a:pt x="44" y="89"/>
                        <a:pt x="44" y="89"/>
                      </a:cubicBezTo>
                      <a:cubicBezTo>
                        <a:pt x="43" y="102"/>
                        <a:pt x="43" y="102"/>
                        <a:pt x="43" y="102"/>
                      </a:cubicBezTo>
                      <a:cubicBezTo>
                        <a:pt x="37" y="118"/>
                        <a:pt x="37" y="118"/>
                        <a:pt x="37" y="118"/>
                      </a:cubicBezTo>
                      <a:cubicBezTo>
                        <a:pt x="37" y="118"/>
                        <a:pt x="37" y="119"/>
                        <a:pt x="37" y="120"/>
                      </a:cubicBezTo>
                      <a:cubicBezTo>
                        <a:pt x="43" y="135"/>
                        <a:pt x="43" y="135"/>
                        <a:pt x="43" y="135"/>
                      </a:cubicBezTo>
                      <a:cubicBezTo>
                        <a:pt x="43" y="135"/>
                        <a:pt x="43" y="135"/>
                        <a:pt x="43" y="135"/>
                      </a:cubicBezTo>
                      <a:cubicBezTo>
                        <a:pt x="53" y="146"/>
                        <a:pt x="53" y="146"/>
                        <a:pt x="53" y="146"/>
                      </a:cubicBezTo>
                      <a:cubicBezTo>
                        <a:pt x="61" y="157"/>
                        <a:pt x="61" y="157"/>
                        <a:pt x="61" y="157"/>
                      </a:cubicBezTo>
                      <a:cubicBezTo>
                        <a:pt x="61" y="158"/>
                        <a:pt x="63" y="159"/>
                        <a:pt x="64" y="158"/>
                      </a:cubicBezTo>
                      <a:cubicBezTo>
                        <a:pt x="65" y="158"/>
                        <a:pt x="67" y="157"/>
                        <a:pt x="66" y="155"/>
                      </a:cubicBezTo>
                      <a:cubicBezTo>
                        <a:pt x="66" y="154"/>
                        <a:pt x="66" y="154"/>
                        <a:pt x="66" y="154"/>
                      </a:cubicBezTo>
                      <a:cubicBezTo>
                        <a:pt x="57" y="139"/>
                        <a:pt x="57" y="139"/>
                        <a:pt x="57" y="139"/>
                      </a:cubicBezTo>
                      <a:cubicBezTo>
                        <a:pt x="59" y="138"/>
                        <a:pt x="59" y="138"/>
                        <a:pt x="59" y="138"/>
                      </a:cubicBezTo>
                      <a:cubicBezTo>
                        <a:pt x="66" y="149"/>
                        <a:pt x="66" y="149"/>
                        <a:pt x="66" y="149"/>
                      </a:cubicBezTo>
                      <a:cubicBezTo>
                        <a:pt x="69" y="162"/>
                        <a:pt x="69" y="162"/>
                        <a:pt x="69" y="162"/>
                      </a:cubicBezTo>
                      <a:cubicBezTo>
                        <a:pt x="70" y="162"/>
                        <a:pt x="70" y="163"/>
                        <a:pt x="72" y="164"/>
                      </a:cubicBezTo>
                      <a:cubicBezTo>
                        <a:pt x="88" y="168"/>
                        <a:pt x="88" y="168"/>
                        <a:pt x="88" y="168"/>
                      </a:cubicBezTo>
                      <a:cubicBezTo>
                        <a:pt x="88" y="169"/>
                        <a:pt x="89" y="168"/>
                        <a:pt x="90" y="168"/>
                      </a:cubicBezTo>
                      <a:cubicBezTo>
                        <a:pt x="93" y="166"/>
                        <a:pt x="93" y="166"/>
                        <a:pt x="93" y="166"/>
                      </a:cubicBezTo>
                      <a:cubicBezTo>
                        <a:pt x="100" y="169"/>
                        <a:pt x="100" y="169"/>
                        <a:pt x="100" y="169"/>
                      </a:cubicBezTo>
                      <a:cubicBezTo>
                        <a:pt x="100" y="169"/>
                        <a:pt x="101" y="169"/>
                        <a:pt x="101" y="169"/>
                      </a:cubicBezTo>
                      <a:cubicBezTo>
                        <a:pt x="108" y="169"/>
                        <a:pt x="108" y="169"/>
                        <a:pt x="108" y="169"/>
                      </a:cubicBezTo>
                      <a:cubicBezTo>
                        <a:pt x="114" y="176"/>
                        <a:pt x="114" y="176"/>
                        <a:pt x="114" y="176"/>
                      </a:cubicBezTo>
                      <a:cubicBezTo>
                        <a:pt x="114" y="177"/>
                        <a:pt x="115" y="177"/>
                        <a:pt x="115" y="177"/>
                      </a:cubicBezTo>
                      <a:cubicBezTo>
                        <a:pt x="126" y="180"/>
                        <a:pt x="126" y="180"/>
                        <a:pt x="126" y="180"/>
                      </a:cubicBezTo>
                      <a:cubicBezTo>
                        <a:pt x="127" y="180"/>
                        <a:pt x="127" y="180"/>
                        <a:pt x="128" y="180"/>
                      </a:cubicBezTo>
                      <a:cubicBezTo>
                        <a:pt x="128" y="180"/>
                        <a:pt x="128" y="180"/>
                        <a:pt x="128" y="180"/>
                      </a:cubicBezTo>
                      <a:cubicBezTo>
                        <a:pt x="129" y="181"/>
                        <a:pt x="129" y="181"/>
                        <a:pt x="129" y="181"/>
                      </a:cubicBezTo>
                      <a:cubicBezTo>
                        <a:pt x="124" y="200"/>
                        <a:pt x="124" y="200"/>
                        <a:pt x="124" y="200"/>
                      </a:cubicBezTo>
                      <a:cubicBezTo>
                        <a:pt x="123" y="201"/>
                        <a:pt x="123" y="202"/>
                        <a:pt x="124" y="203"/>
                      </a:cubicBezTo>
                      <a:cubicBezTo>
                        <a:pt x="144" y="226"/>
                        <a:pt x="144" y="226"/>
                        <a:pt x="144" y="226"/>
                      </a:cubicBezTo>
                      <a:cubicBezTo>
                        <a:pt x="144" y="226"/>
                        <a:pt x="144" y="226"/>
                        <a:pt x="144" y="227"/>
                      </a:cubicBezTo>
                      <a:cubicBezTo>
                        <a:pt x="160" y="233"/>
                        <a:pt x="160" y="233"/>
                        <a:pt x="160" y="233"/>
                      </a:cubicBezTo>
                      <a:cubicBezTo>
                        <a:pt x="173" y="281"/>
                        <a:pt x="173" y="281"/>
                        <a:pt x="173" y="281"/>
                      </a:cubicBezTo>
                      <a:cubicBezTo>
                        <a:pt x="173" y="281"/>
                        <a:pt x="173" y="281"/>
                        <a:pt x="173" y="282"/>
                      </a:cubicBezTo>
                      <a:cubicBezTo>
                        <a:pt x="182" y="296"/>
                        <a:pt x="182" y="296"/>
                        <a:pt x="182" y="296"/>
                      </a:cubicBezTo>
                      <a:cubicBezTo>
                        <a:pt x="182" y="296"/>
                        <a:pt x="183" y="296"/>
                        <a:pt x="183" y="297"/>
                      </a:cubicBezTo>
                      <a:cubicBezTo>
                        <a:pt x="193" y="304"/>
                        <a:pt x="193" y="304"/>
                        <a:pt x="193" y="304"/>
                      </a:cubicBezTo>
                      <a:cubicBezTo>
                        <a:pt x="193" y="304"/>
                        <a:pt x="194" y="304"/>
                        <a:pt x="194" y="304"/>
                      </a:cubicBezTo>
                      <a:cubicBezTo>
                        <a:pt x="209" y="306"/>
                        <a:pt x="209" y="306"/>
                        <a:pt x="209" y="306"/>
                      </a:cubicBezTo>
                      <a:cubicBezTo>
                        <a:pt x="209" y="306"/>
                        <a:pt x="210" y="306"/>
                        <a:pt x="210" y="305"/>
                      </a:cubicBezTo>
                      <a:cubicBezTo>
                        <a:pt x="211" y="305"/>
                        <a:pt x="212" y="305"/>
                        <a:pt x="212" y="304"/>
                      </a:cubicBezTo>
                      <a:cubicBezTo>
                        <a:pt x="212" y="302"/>
                        <a:pt x="212" y="301"/>
                        <a:pt x="211" y="300"/>
                      </a:cubicBezTo>
                      <a:cubicBezTo>
                        <a:pt x="201" y="293"/>
                        <a:pt x="201" y="293"/>
                        <a:pt x="201" y="293"/>
                      </a:cubicBezTo>
                      <a:cubicBezTo>
                        <a:pt x="197" y="275"/>
                        <a:pt x="197" y="275"/>
                        <a:pt x="197" y="275"/>
                      </a:cubicBezTo>
                      <a:cubicBezTo>
                        <a:pt x="222" y="225"/>
                        <a:pt x="222" y="225"/>
                        <a:pt x="222" y="225"/>
                      </a:cubicBezTo>
                      <a:cubicBezTo>
                        <a:pt x="222" y="224"/>
                        <a:pt x="222" y="224"/>
                        <a:pt x="222" y="224"/>
                      </a:cubicBezTo>
                      <a:cubicBezTo>
                        <a:pt x="227" y="193"/>
                        <a:pt x="227" y="193"/>
                        <a:pt x="227" y="193"/>
                      </a:cubicBezTo>
                      <a:cubicBezTo>
                        <a:pt x="227" y="193"/>
                        <a:pt x="227" y="192"/>
                        <a:pt x="226" y="191"/>
                      </a:cubicBezTo>
                      <a:cubicBezTo>
                        <a:pt x="220" y="182"/>
                        <a:pt x="220" y="182"/>
                        <a:pt x="220" y="182"/>
                      </a:cubicBezTo>
                      <a:cubicBezTo>
                        <a:pt x="219" y="181"/>
                        <a:pt x="218" y="181"/>
                        <a:pt x="217" y="181"/>
                      </a:cubicBezTo>
                      <a:cubicBezTo>
                        <a:pt x="207" y="181"/>
                        <a:pt x="195" y="180"/>
                        <a:pt x="190" y="180"/>
                      </a:cubicBezTo>
                      <a:cubicBezTo>
                        <a:pt x="190" y="177"/>
                        <a:pt x="189" y="174"/>
                        <a:pt x="189" y="172"/>
                      </a:cubicBezTo>
                      <a:cubicBezTo>
                        <a:pt x="189" y="171"/>
                        <a:pt x="188" y="170"/>
                        <a:pt x="187" y="169"/>
                      </a:cubicBezTo>
                      <a:cubicBezTo>
                        <a:pt x="163" y="157"/>
                        <a:pt x="163" y="157"/>
                        <a:pt x="163" y="157"/>
                      </a:cubicBezTo>
                      <a:cubicBezTo>
                        <a:pt x="162" y="157"/>
                        <a:pt x="161" y="156"/>
                        <a:pt x="161" y="157"/>
                      </a:cubicBezTo>
                      <a:cubicBezTo>
                        <a:pt x="136" y="162"/>
                        <a:pt x="136" y="162"/>
                        <a:pt x="136" y="162"/>
                      </a:cubicBezTo>
                      <a:cubicBezTo>
                        <a:pt x="135" y="162"/>
                        <a:pt x="135" y="162"/>
                        <a:pt x="134" y="163"/>
                      </a:cubicBezTo>
                      <a:cubicBezTo>
                        <a:pt x="128" y="169"/>
                        <a:pt x="128" y="169"/>
                        <a:pt x="128" y="169"/>
                      </a:cubicBezTo>
                      <a:cubicBezTo>
                        <a:pt x="123" y="168"/>
                        <a:pt x="123" y="168"/>
                        <a:pt x="123" y="168"/>
                      </a:cubicBezTo>
                      <a:cubicBezTo>
                        <a:pt x="121" y="162"/>
                        <a:pt x="121" y="162"/>
                        <a:pt x="121" y="162"/>
                      </a:cubicBezTo>
                      <a:cubicBezTo>
                        <a:pt x="121" y="161"/>
                        <a:pt x="120" y="160"/>
                        <a:pt x="118" y="159"/>
                      </a:cubicBezTo>
                      <a:cubicBezTo>
                        <a:pt x="111" y="159"/>
                        <a:pt x="111" y="159"/>
                        <a:pt x="111" y="159"/>
                      </a:cubicBezTo>
                      <a:cubicBezTo>
                        <a:pt x="112" y="151"/>
                        <a:pt x="112" y="151"/>
                        <a:pt x="112" y="151"/>
                      </a:cubicBezTo>
                      <a:cubicBezTo>
                        <a:pt x="112" y="150"/>
                        <a:pt x="112" y="149"/>
                        <a:pt x="111" y="148"/>
                      </a:cubicBezTo>
                      <a:cubicBezTo>
                        <a:pt x="111" y="147"/>
                        <a:pt x="110" y="147"/>
                        <a:pt x="108" y="147"/>
                      </a:cubicBezTo>
                      <a:cubicBezTo>
                        <a:pt x="102" y="149"/>
                        <a:pt x="102" y="149"/>
                        <a:pt x="102" y="149"/>
                      </a:cubicBezTo>
                      <a:cubicBezTo>
                        <a:pt x="101" y="149"/>
                        <a:pt x="100" y="149"/>
                        <a:pt x="100" y="150"/>
                      </a:cubicBezTo>
                      <a:cubicBezTo>
                        <a:pt x="100" y="151"/>
                        <a:pt x="99" y="152"/>
                        <a:pt x="99" y="152"/>
                      </a:cubicBezTo>
                      <a:cubicBezTo>
                        <a:pt x="97" y="152"/>
                        <a:pt x="95" y="152"/>
                        <a:pt x="92" y="152"/>
                      </a:cubicBezTo>
                      <a:cubicBezTo>
                        <a:pt x="93" y="139"/>
                        <a:pt x="93" y="139"/>
                        <a:pt x="93" y="139"/>
                      </a:cubicBezTo>
                      <a:cubicBezTo>
                        <a:pt x="109" y="130"/>
                        <a:pt x="109" y="130"/>
                        <a:pt x="109" y="130"/>
                      </a:cubicBezTo>
                      <a:cubicBezTo>
                        <a:pt x="115" y="138"/>
                        <a:pt x="115" y="138"/>
                        <a:pt x="115" y="138"/>
                      </a:cubicBezTo>
                      <a:cubicBezTo>
                        <a:pt x="116" y="139"/>
                        <a:pt x="117" y="139"/>
                        <a:pt x="119" y="139"/>
                      </a:cubicBezTo>
                      <a:cubicBezTo>
                        <a:pt x="123" y="138"/>
                        <a:pt x="123" y="138"/>
                        <a:pt x="123" y="138"/>
                      </a:cubicBezTo>
                      <a:cubicBezTo>
                        <a:pt x="124" y="137"/>
                        <a:pt x="125" y="136"/>
                        <a:pt x="125" y="135"/>
                      </a:cubicBezTo>
                      <a:cubicBezTo>
                        <a:pt x="124" y="125"/>
                        <a:pt x="124" y="125"/>
                        <a:pt x="124" y="125"/>
                      </a:cubicBezTo>
                      <a:cubicBezTo>
                        <a:pt x="133" y="114"/>
                        <a:pt x="133" y="114"/>
                        <a:pt x="133" y="114"/>
                      </a:cubicBezTo>
                      <a:cubicBezTo>
                        <a:pt x="133" y="113"/>
                        <a:pt x="133" y="112"/>
                        <a:pt x="133" y="112"/>
                      </a:cubicBezTo>
                      <a:cubicBezTo>
                        <a:pt x="133" y="106"/>
                        <a:pt x="133" y="106"/>
                        <a:pt x="133" y="106"/>
                      </a:cubicBezTo>
                      <a:cubicBezTo>
                        <a:pt x="150" y="90"/>
                        <a:pt x="150" y="90"/>
                        <a:pt x="150" y="90"/>
                      </a:cubicBezTo>
                      <a:cubicBezTo>
                        <a:pt x="159" y="88"/>
                        <a:pt x="159" y="88"/>
                        <a:pt x="159" y="88"/>
                      </a:cubicBezTo>
                      <a:cubicBezTo>
                        <a:pt x="160" y="88"/>
                        <a:pt x="161" y="86"/>
                        <a:pt x="161" y="85"/>
                      </a:cubicBezTo>
                      <a:cubicBezTo>
                        <a:pt x="162" y="79"/>
                        <a:pt x="162" y="79"/>
                        <a:pt x="162" y="79"/>
                      </a:cubicBezTo>
                      <a:cubicBezTo>
                        <a:pt x="162" y="78"/>
                        <a:pt x="161" y="77"/>
                        <a:pt x="160" y="77"/>
                      </a:cubicBezTo>
                      <a:cubicBezTo>
                        <a:pt x="157" y="74"/>
                        <a:pt x="157" y="74"/>
                        <a:pt x="157" y="74"/>
                      </a:cubicBezTo>
                      <a:cubicBezTo>
                        <a:pt x="158" y="73"/>
                        <a:pt x="158" y="73"/>
                        <a:pt x="158" y="73"/>
                      </a:cubicBezTo>
                      <a:cubicBezTo>
                        <a:pt x="168" y="71"/>
                        <a:pt x="168" y="71"/>
                        <a:pt x="168" y="71"/>
                      </a:cubicBezTo>
                      <a:cubicBezTo>
                        <a:pt x="168" y="71"/>
                        <a:pt x="169" y="71"/>
                        <a:pt x="169" y="70"/>
                      </a:cubicBezTo>
                      <a:cubicBezTo>
                        <a:pt x="173" y="66"/>
                        <a:pt x="173" y="66"/>
                        <a:pt x="173" y="66"/>
                      </a:cubicBezTo>
                      <a:cubicBezTo>
                        <a:pt x="174" y="65"/>
                        <a:pt x="174" y="64"/>
                        <a:pt x="174" y="64"/>
                      </a:cubicBezTo>
                      <a:cubicBezTo>
                        <a:pt x="174" y="63"/>
                        <a:pt x="173" y="62"/>
                        <a:pt x="172" y="61"/>
                      </a:cubicBezTo>
                      <a:cubicBezTo>
                        <a:pt x="158" y="53"/>
                        <a:pt x="158" y="53"/>
                        <a:pt x="158" y="53"/>
                      </a:cubicBezTo>
                      <a:cubicBezTo>
                        <a:pt x="154" y="49"/>
                        <a:pt x="154" y="49"/>
                        <a:pt x="154" y="49"/>
                      </a:cubicBezTo>
                      <a:cubicBezTo>
                        <a:pt x="153" y="49"/>
                        <a:pt x="152" y="48"/>
                        <a:pt x="152" y="49"/>
                      </a:cubicBezTo>
                      <a:cubicBezTo>
                        <a:pt x="139" y="51"/>
                        <a:pt x="139" y="51"/>
                        <a:pt x="139" y="51"/>
                      </a:cubicBezTo>
                      <a:cubicBezTo>
                        <a:pt x="137" y="51"/>
                        <a:pt x="136" y="53"/>
                        <a:pt x="136" y="54"/>
                      </a:cubicBezTo>
                      <a:cubicBezTo>
                        <a:pt x="135" y="64"/>
                        <a:pt x="135" y="64"/>
                        <a:pt x="135" y="64"/>
                      </a:cubicBezTo>
                      <a:cubicBezTo>
                        <a:pt x="130" y="66"/>
                        <a:pt x="130" y="66"/>
                        <a:pt x="130" y="66"/>
                      </a:cubicBezTo>
                      <a:cubicBezTo>
                        <a:pt x="130" y="66"/>
                        <a:pt x="130" y="66"/>
                        <a:pt x="130" y="66"/>
                      </a:cubicBezTo>
                      <a:cubicBezTo>
                        <a:pt x="130" y="65"/>
                        <a:pt x="129" y="65"/>
                        <a:pt x="128" y="64"/>
                      </a:cubicBezTo>
                      <a:cubicBezTo>
                        <a:pt x="118" y="63"/>
                        <a:pt x="118" y="63"/>
                        <a:pt x="118" y="63"/>
                      </a:cubicBezTo>
                      <a:cubicBezTo>
                        <a:pt x="124" y="55"/>
                        <a:pt x="124" y="55"/>
                        <a:pt x="124" y="55"/>
                      </a:cubicBezTo>
                      <a:cubicBezTo>
                        <a:pt x="136" y="51"/>
                        <a:pt x="136" y="51"/>
                        <a:pt x="136" y="51"/>
                      </a:cubicBezTo>
                      <a:cubicBezTo>
                        <a:pt x="137" y="51"/>
                        <a:pt x="138" y="49"/>
                        <a:pt x="138" y="48"/>
                      </a:cubicBezTo>
                      <a:cubicBezTo>
                        <a:pt x="138" y="42"/>
                        <a:pt x="138" y="42"/>
                        <a:pt x="138" y="42"/>
                      </a:cubicBezTo>
                      <a:cubicBezTo>
                        <a:pt x="147" y="41"/>
                        <a:pt x="147" y="41"/>
                        <a:pt x="147" y="41"/>
                      </a:cubicBezTo>
                      <a:cubicBezTo>
                        <a:pt x="151" y="44"/>
                        <a:pt x="151" y="44"/>
                        <a:pt x="151" y="44"/>
                      </a:cubicBezTo>
                      <a:cubicBezTo>
                        <a:pt x="151" y="45"/>
                        <a:pt x="152" y="45"/>
                        <a:pt x="152" y="45"/>
                      </a:cubicBezTo>
                      <a:cubicBezTo>
                        <a:pt x="154" y="46"/>
                        <a:pt x="154" y="46"/>
                        <a:pt x="154" y="46"/>
                      </a:cubicBezTo>
                      <a:cubicBezTo>
                        <a:pt x="154" y="46"/>
                        <a:pt x="155" y="46"/>
                        <a:pt x="155" y="46"/>
                      </a:cubicBezTo>
                      <a:cubicBezTo>
                        <a:pt x="161" y="45"/>
                        <a:pt x="161" y="45"/>
                        <a:pt x="161" y="45"/>
                      </a:cubicBezTo>
                      <a:cubicBezTo>
                        <a:pt x="162" y="45"/>
                        <a:pt x="163" y="44"/>
                        <a:pt x="164" y="44"/>
                      </a:cubicBezTo>
                      <a:cubicBezTo>
                        <a:pt x="164" y="42"/>
                        <a:pt x="164" y="42"/>
                        <a:pt x="164" y="42"/>
                      </a:cubicBezTo>
                      <a:cubicBezTo>
                        <a:pt x="170" y="40"/>
                        <a:pt x="170" y="40"/>
                        <a:pt x="170" y="40"/>
                      </a:cubicBezTo>
                      <a:cubicBezTo>
                        <a:pt x="171" y="40"/>
                        <a:pt x="172" y="38"/>
                        <a:pt x="172" y="36"/>
                      </a:cubicBezTo>
                      <a:cubicBezTo>
                        <a:pt x="169" y="28"/>
                        <a:pt x="169" y="28"/>
                        <a:pt x="169" y="28"/>
                      </a:cubicBezTo>
                      <a:cubicBezTo>
                        <a:pt x="169" y="27"/>
                        <a:pt x="168" y="27"/>
                        <a:pt x="167" y="26"/>
                      </a:cubicBezTo>
                      <a:cubicBezTo>
                        <a:pt x="159" y="24"/>
                        <a:pt x="159" y="24"/>
                        <a:pt x="159" y="24"/>
                      </a:cubicBezTo>
                      <a:cubicBezTo>
                        <a:pt x="158" y="23"/>
                        <a:pt x="158" y="23"/>
                        <a:pt x="158" y="23"/>
                      </a:cubicBezTo>
                      <a:cubicBezTo>
                        <a:pt x="170" y="18"/>
                        <a:pt x="170" y="18"/>
                        <a:pt x="170" y="18"/>
                      </a:cubicBezTo>
                      <a:cubicBezTo>
                        <a:pt x="180" y="20"/>
                        <a:pt x="180" y="20"/>
                        <a:pt x="180" y="20"/>
                      </a:cubicBezTo>
                      <a:cubicBezTo>
                        <a:pt x="186" y="24"/>
                        <a:pt x="186" y="24"/>
                        <a:pt x="186" y="24"/>
                      </a:cubicBezTo>
                      <a:cubicBezTo>
                        <a:pt x="184" y="27"/>
                        <a:pt x="184" y="27"/>
                        <a:pt x="184" y="27"/>
                      </a:cubicBezTo>
                      <a:cubicBezTo>
                        <a:pt x="183" y="27"/>
                        <a:pt x="183" y="28"/>
                        <a:pt x="183" y="28"/>
                      </a:cubicBezTo>
                      <a:cubicBezTo>
                        <a:pt x="182" y="36"/>
                        <a:pt x="183" y="38"/>
                        <a:pt x="183" y="38"/>
                      </a:cubicBezTo>
                      <a:cubicBezTo>
                        <a:pt x="184" y="39"/>
                        <a:pt x="184" y="40"/>
                        <a:pt x="193" y="46"/>
                      </a:cubicBezTo>
                      <a:cubicBezTo>
                        <a:pt x="194" y="46"/>
                        <a:pt x="196" y="46"/>
                        <a:pt x="197" y="45"/>
                      </a:cubicBezTo>
                      <a:cubicBezTo>
                        <a:pt x="204" y="37"/>
                        <a:pt x="204" y="37"/>
                        <a:pt x="204" y="37"/>
                      </a:cubicBezTo>
                      <a:cubicBezTo>
                        <a:pt x="208" y="32"/>
                        <a:pt x="208" y="32"/>
                        <a:pt x="208" y="32"/>
                      </a:cubicBezTo>
                      <a:cubicBezTo>
                        <a:pt x="228" y="22"/>
                        <a:pt x="228" y="22"/>
                        <a:pt x="228" y="22"/>
                      </a:cubicBezTo>
                      <a:cubicBezTo>
                        <a:pt x="228" y="22"/>
                        <a:pt x="229" y="22"/>
                        <a:pt x="229" y="22"/>
                      </a:cubicBezTo>
                      <a:cubicBezTo>
                        <a:pt x="232" y="18"/>
                        <a:pt x="232" y="18"/>
                        <a:pt x="232" y="18"/>
                      </a:cubicBezTo>
                      <a:cubicBezTo>
                        <a:pt x="219" y="10"/>
                        <a:pt x="204" y="5"/>
                        <a:pt x="188" y="2"/>
                      </a:cubicBezTo>
                      <a:cubicBezTo>
                        <a:pt x="185" y="3"/>
                        <a:pt x="185" y="3"/>
                        <a:pt x="185" y="3"/>
                      </a:cubicBezTo>
                      <a:cubicBezTo>
                        <a:pt x="185" y="2"/>
                        <a:pt x="185" y="2"/>
                        <a:pt x="185" y="2"/>
                      </a:cubicBezTo>
                      <a:cubicBezTo>
                        <a:pt x="184" y="1"/>
                        <a:pt x="183" y="0"/>
                        <a:pt x="182" y="1"/>
                      </a:cubicBezTo>
                      <a:cubicBezTo>
                        <a:pt x="162" y="5"/>
                        <a:pt x="162" y="5"/>
                        <a:pt x="162" y="5"/>
                      </a:cubicBezTo>
                      <a:cubicBezTo>
                        <a:pt x="162" y="5"/>
                        <a:pt x="162" y="5"/>
                        <a:pt x="161" y="5"/>
                      </a:cubicBezTo>
                      <a:cubicBezTo>
                        <a:pt x="146" y="11"/>
                        <a:pt x="146" y="11"/>
                        <a:pt x="146" y="11"/>
                      </a:cubicBezTo>
                      <a:cubicBezTo>
                        <a:pt x="145" y="11"/>
                        <a:pt x="144" y="13"/>
                        <a:pt x="144" y="14"/>
                      </a:cubicBezTo>
                      <a:cubicBezTo>
                        <a:pt x="144" y="15"/>
                        <a:pt x="145" y="16"/>
                        <a:pt x="146" y="17"/>
                      </a:cubicBezTo>
                      <a:cubicBezTo>
                        <a:pt x="148" y="18"/>
                        <a:pt x="148" y="18"/>
                        <a:pt x="148" y="18"/>
                      </a:cubicBezTo>
                      <a:cubicBezTo>
                        <a:pt x="141" y="22"/>
                        <a:pt x="141" y="22"/>
                        <a:pt x="141" y="22"/>
                      </a:cubicBezTo>
                      <a:cubicBezTo>
                        <a:pt x="141" y="22"/>
                        <a:pt x="141" y="22"/>
                        <a:pt x="140" y="23"/>
                      </a:cubicBezTo>
                      <a:cubicBezTo>
                        <a:pt x="134" y="32"/>
                        <a:pt x="134" y="32"/>
                        <a:pt x="134" y="32"/>
                      </a:cubicBezTo>
                      <a:cubicBezTo>
                        <a:pt x="134" y="33"/>
                        <a:pt x="133" y="34"/>
                        <a:pt x="132" y="34"/>
                      </a:cubicBezTo>
                      <a:cubicBezTo>
                        <a:pt x="131" y="32"/>
                        <a:pt x="130" y="30"/>
                        <a:pt x="130" y="30"/>
                      </a:cubicBezTo>
                      <a:cubicBezTo>
                        <a:pt x="129" y="29"/>
                        <a:pt x="128" y="29"/>
                        <a:pt x="127" y="29"/>
                      </a:cubicBezTo>
                      <a:cubicBezTo>
                        <a:pt x="126" y="29"/>
                        <a:pt x="120" y="28"/>
                        <a:pt x="118" y="29"/>
                      </a:cubicBezTo>
                      <a:cubicBezTo>
                        <a:pt x="99" y="33"/>
                        <a:pt x="99" y="33"/>
                        <a:pt x="99" y="33"/>
                      </a:cubicBezTo>
                      <a:cubicBezTo>
                        <a:pt x="95" y="34"/>
                        <a:pt x="87" y="39"/>
                        <a:pt x="85" y="41"/>
                      </a:cubicBezTo>
                      <a:cubicBezTo>
                        <a:pt x="84" y="42"/>
                        <a:pt x="84" y="42"/>
                        <a:pt x="84" y="43"/>
                      </a:cubicBezTo>
                      <a:cubicBezTo>
                        <a:pt x="83" y="44"/>
                        <a:pt x="84" y="45"/>
                        <a:pt x="84" y="46"/>
                      </a:cubicBezTo>
                      <a:cubicBezTo>
                        <a:pt x="85" y="46"/>
                        <a:pt x="85" y="46"/>
                        <a:pt x="85" y="46"/>
                      </a:cubicBezTo>
                      <a:cubicBezTo>
                        <a:pt x="64" y="49"/>
                        <a:pt x="64" y="49"/>
                        <a:pt x="64" y="49"/>
                      </a:cubicBezTo>
                      <a:cubicBezTo>
                        <a:pt x="36" y="51"/>
                        <a:pt x="36" y="51"/>
                        <a:pt x="36" y="51"/>
                      </a:cubicBezTo>
                      <a:cubicBezTo>
                        <a:pt x="36" y="51"/>
                        <a:pt x="36" y="51"/>
                        <a:pt x="35" y="51"/>
                      </a:cubicBezTo>
                      <a:cubicBezTo>
                        <a:pt x="28" y="55"/>
                        <a:pt x="28" y="55"/>
                        <a:pt x="28" y="55"/>
                      </a:cubicBezTo>
                      <a:cubicBezTo>
                        <a:pt x="16" y="68"/>
                        <a:pt x="7" y="83"/>
                        <a:pt x="0" y="99"/>
                      </a:cubicBezTo>
                      <a:cubicBezTo>
                        <a:pt x="2" y="98"/>
                        <a:pt x="2" y="98"/>
                        <a:pt x="2" y="98"/>
                      </a:cubicBezTo>
                      <a:cubicBezTo>
                        <a:pt x="3" y="98"/>
                        <a:pt x="3" y="98"/>
                        <a:pt x="3" y="98"/>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47" name="Freeform 15"/>
                <p:cNvSpPr>
                  <a:spLocks/>
                </p:cNvSpPr>
                <p:nvPr/>
              </p:nvSpPr>
              <p:spPr bwMode="auto">
                <a:xfrm rot="272492">
                  <a:off x="7386296" y="5547481"/>
                  <a:ext cx="59243" cy="54854"/>
                </a:xfrm>
                <a:custGeom>
                  <a:avLst/>
                  <a:gdLst>
                    <a:gd name="T0" fmla="*/ 1 w 14"/>
                    <a:gd name="T1" fmla="*/ 12 h 13"/>
                    <a:gd name="T2" fmla="*/ 1 w 14"/>
                    <a:gd name="T3" fmla="*/ 13 h 13"/>
                    <a:gd name="T4" fmla="*/ 14 w 14"/>
                    <a:gd name="T5" fmla="*/ 11 h 13"/>
                    <a:gd name="T6" fmla="*/ 13 w 14"/>
                    <a:gd name="T7" fmla="*/ 9 h 13"/>
                    <a:gd name="T8" fmla="*/ 12 w 14"/>
                    <a:gd name="T9" fmla="*/ 7 h 13"/>
                    <a:gd name="T10" fmla="*/ 12 w 14"/>
                    <a:gd name="T11" fmla="*/ 4 h 13"/>
                    <a:gd name="T12" fmla="*/ 11 w 14"/>
                    <a:gd name="T13" fmla="*/ 1 h 13"/>
                    <a:gd name="T14" fmla="*/ 7 w 14"/>
                    <a:gd name="T15" fmla="*/ 2 h 13"/>
                    <a:gd name="T16" fmla="*/ 1 w 14"/>
                    <a:gd name="T17" fmla="*/ 9 h 13"/>
                    <a:gd name="T18" fmla="*/ 1 w 14"/>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 y="12"/>
                      </a:moveTo>
                      <a:cubicBezTo>
                        <a:pt x="1" y="13"/>
                        <a:pt x="1" y="13"/>
                        <a:pt x="1" y="13"/>
                      </a:cubicBezTo>
                      <a:cubicBezTo>
                        <a:pt x="14" y="11"/>
                        <a:pt x="14" y="11"/>
                        <a:pt x="14" y="11"/>
                      </a:cubicBezTo>
                      <a:cubicBezTo>
                        <a:pt x="14" y="10"/>
                        <a:pt x="14" y="9"/>
                        <a:pt x="13" y="9"/>
                      </a:cubicBezTo>
                      <a:cubicBezTo>
                        <a:pt x="12" y="7"/>
                        <a:pt x="12" y="7"/>
                        <a:pt x="12" y="7"/>
                      </a:cubicBezTo>
                      <a:cubicBezTo>
                        <a:pt x="12" y="4"/>
                        <a:pt x="12" y="4"/>
                        <a:pt x="12" y="4"/>
                      </a:cubicBezTo>
                      <a:cubicBezTo>
                        <a:pt x="13" y="3"/>
                        <a:pt x="12" y="2"/>
                        <a:pt x="11" y="1"/>
                      </a:cubicBezTo>
                      <a:cubicBezTo>
                        <a:pt x="9" y="0"/>
                        <a:pt x="8" y="1"/>
                        <a:pt x="7" y="2"/>
                      </a:cubicBezTo>
                      <a:cubicBezTo>
                        <a:pt x="1" y="9"/>
                        <a:pt x="1" y="9"/>
                        <a:pt x="1" y="9"/>
                      </a:cubicBezTo>
                      <a:cubicBezTo>
                        <a:pt x="0" y="10"/>
                        <a:pt x="0" y="11"/>
                        <a:pt x="1" y="12"/>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48" name="Freeform 16"/>
                <p:cNvSpPr>
                  <a:spLocks/>
                </p:cNvSpPr>
                <p:nvPr/>
              </p:nvSpPr>
              <p:spPr bwMode="auto">
                <a:xfrm rot="272492">
                  <a:off x="7135905" y="5848918"/>
                  <a:ext cx="114096" cy="50466"/>
                </a:xfrm>
                <a:custGeom>
                  <a:avLst/>
                  <a:gdLst>
                    <a:gd name="T0" fmla="*/ 24 w 27"/>
                    <a:gd name="T1" fmla="*/ 3 h 12"/>
                    <a:gd name="T2" fmla="*/ 18 w 27"/>
                    <a:gd name="T3" fmla="*/ 1 h 12"/>
                    <a:gd name="T4" fmla="*/ 13 w 27"/>
                    <a:gd name="T5" fmla="*/ 0 h 12"/>
                    <a:gd name="T6" fmla="*/ 12 w 27"/>
                    <a:gd name="T7" fmla="*/ 0 h 12"/>
                    <a:gd name="T8" fmla="*/ 3 w 27"/>
                    <a:gd name="T9" fmla="*/ 2 h 12"/>
                    <a:gd name="T10" fmla="*/ 0 w 27"/>
                    <a:gd name="T11" fmla="*/ 5 h 12"/>
                    <a:gd name="T12" fmla="*/ 4 w 27"/>
                    <a:gd name="T13" fmla="*/ 8 h 12"/>
                    <a:gd name="T14" fmla="*/ 12 w 27"/>
                    <a:gd name="T15" fmla="*/ 6 h 12"/>
                    <a:gd name="T16" fmla="*/ 12 w 27"/>
                    <a:gd name="T17" fmla="*/ 6 h 12"/>
                    <a:gd name="T18" fmla="*/ 12 w 27"/>
                    <a:gd name="T19" fmla="*/ 6 h 12"/>
                    <a:gd name="T20" fmla="*/ 10 w 27"/>
                    <a:gd name="T21" fmla="*/ 10 h 12"/>
                    <a:gd name="T22" fmla="*/ 13 w 27"/>
                    <a:gd name="T23" fmla="*/ 12 h 12"/>
                    <a:gd name="T24" fmla="*/ 14 w 27"/>
                    <a:gd name="T25" fmla="*/ 12 h 12"/>
                    <a:gd name="T26" fmla="*/ 25 w 27"/>
                    <a:gd name="T27" fmla="*/ 8 h 12"/>
                    <a:gd name="T28" fmla="*/ 27 w 27"/>
                    <a:gd name="T29" fmla="*/ 5 h 12"/>
                    <a:gd name="T30" fmla="*/ 24 w 27"/>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
                      <a:moveTo>
                        <a:pt x="24" y="3"/>
                      </a:moveTo>
                      <a:cubicBezTo>
                        <a:pt x="18" y="1"/>
                        <a:pt x="18" y="1"/>
                        <a:pt x="18" y="1"/>
                      </a:cubicBezTo>
                      <a:cubicBezTo>
                        <a:pt x="13" y="0"/>
                        <a:pt x="13" y="0"/>
                        <a:pt x="13" y="0"/>
                      </a:cubicBezTo>
                      <a:cubicBezTo>
                        <a:pt x="13" y="0"/>
                        <a:pt x="12" y="0"/>
                        <a:pt x="12" y="0"/>
                      </a:cubicBezTo>
                      <a:cubicBezTo>
                        <a:pt x="3" y="2"/>
                        <a:pt x="3" y="2"/>
                        <a:pt x="3" y="2"/>
                      </a:cubicBezTo>
                      <a:cubicBezTo>
                        <a:pt x="1" y="2"/>
                        <a:pt x="0" y="4"/>
                        <a:pt x="0" y="5"/>
                      </a:cubicBezTo>
                      <a:cubicBezTo>
                        <a:pt x="1" y="7"/>
                        <a:pt x="2" y="8"/>
                        <a:pt x="4" y="8"/>
                      </a:cubicBezTo>
                      <a:cubicBezTo>
                        <a:pt x="12" y="6"/>
                        <a:pt x="12" y="6"/>
                        <a:pt x="12" y="6"/>
                      </a:cubicBezTo>
                      <a:cubicBezTo>
                        <a:pt x="12" y="6"/>
                        <a:pt x="12" y="6"/>
                        <a:pt x="12" y="6"/>
                      </a:cubicBezTo>
                      <a:cubicBezTo>
                        <a:pt x="12" y="6"/>
                        <a:pt x="12" y="6"/>
                        <a:pt x="12" y="6"/>
                      </a:cubicBezTo>
                      <a:cubicBezTo>
                        <a:pt x="10" y="7"/>
                        <a:pt x="9" y="8"/>
                        <a:pt x="10" y="10"/>
                      </a:cubicBezTo>
                      <a:cubicBezTo>
                        <a:pt x="10" y="12"/>
                        <a:pt x="12" y="12"/>
                        <a:pt x="13" y="12"/>
                      </a:cubicBezTo>
                      <a:cubicBezTo>
                        <a:pt x="14" y="12"/>
                        <a:pt x="14" y="12"/>
                        <a:pt x="14" y="12"/>
                      </a:cubicBezTo>
                      <a:cubicBezTo>
                        <a:pt x="25" y="8"/>
                        <a:pt x="25" y="8"/>
                        <a:pt x="25" y="8"/>
                      </a:cubicBezTo>
                      <a:cubicBezTo>
                        <a:pt x="26" y="8"/>
                        <a:pt x="27" y="7"/>
                        <a:pt x="27" y="5"/>
                      </a:cubicBezTo>
                      <a:cubicBezTo>
                        <a:pt x="27" y="4"/>
                        <a:pt x="26" y="3"/>
                        <a:pt x="24" y="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49" name="Freeform 17"/>
                <p:cNvSpPr>
                  <a:spLocks/>
                </p:cNvSpPr>
                <p:nvPr/>
              </p:nvSpPr>
              <p:spPr bwMode="auto">
                <a:xfrm rot="272492">
                  <a:off x="7270087" y="5857893"/>
                  <a:ext cx="72407" cy="32913"/>
                </a:xfrm>
                <a:custGeom>
                  <a:avLst/>
                  <a:gdLst>
                    <a:gd name="T0" fmla="*/ 14 w 17"/>
                    <a:gd name="T1" fmla="*/ 0 h 8"/>
                    <a:gd name="T2" fmla="*/ 3 w 17"/>
                    <a:gd name="T3" fmla="*/ 1 h 8"/>
                    <a:gd name="T4" fmla="*/ 1 w 17"/>
                    <a:gd name="T5" fmla="*/ 4 h 8"/>
                    <a:gd name="T6" fmla="*/ 4 w 17"/>
                    <a:gd name="T7" fmla="*/ 7 h 8"/>
                    <a:gd name="T8" fmla="*/ 14 w 17"/>
                    <a:gd name="T9" fmla="*/ 7 h 8"/>
                    <a:gd name="T10" fmla="*/ 15 w 17"/>
                    <a:gd name="T11" fmla="*/ 7 h 8"/>
                    <a:gd name="T12" fmla="*/ 17 w 17"/>
                    <a:gd name="T13" fmla="*/ 3 h 8"/>
                    <a:gd name="T14" fmla="*/ 14 w 1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4" y="0"/>
                      </a:moveTo>
                      <a:cubicBezTo>
                        <a:pt x="3" y="1"/>
                        <a:pt x="3" y="1"/>
                        <a:pt x="3" y="1"/>
                      </a:cubicBezTo>
                      <a:cubicBezTo>
                        <a:pt x="2" y="1"/>
                        <a:pt x="0" y="3"/>
                        <a:pt x="1" y="4"/>
                      </a:cubicBezTo>
                      <a:cubicBezTo>
                        <a:pt x="1" y="6"/>
                        <a:pt x="2" y="8"/>
                        <a:pt x="4" y="7"/>
                      </a:cubicBezTo>
                      <a:cubicBezTo>
                        <a:pt x="14" y="7"/>
                        <a:pt x="14" y="7"/>
                        <a:pt x="14" y="7"/>
                      </a:cubicBezTo>
                      <a:cubicBezTo>
                        <a:pt x="15" y="7"/>
                        <a:pt x="15" y="7"/>
                        <a:pt x="15" y="7"/>
                      </a:cubicBezTo>
                      <a:cubicBezTo>
                        <a:pt x="16" y="6"/>
                        <a:pt x="17" y="5"/>
                        <a:pt x="17" y="3"/>
                      </a:cubicBezTo>
                      <a:cubicBezTo>
                        <a:pt x="17" y="2"/>
                        <a:pt x="16" y="0"/>
                        <a:pt x="14" y="0"/>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50" name="Freeform 18"/>
                <p:cNvSpPr>
                  <a:spLocks/>
                </p:cNvSpPr>
                <p:nvPr/>
              </p:nvSpPr>
              <p:spPr bwMode="auto">
                <a:xfrm rot="272492">
                  <a:off x="7340412" y="5881907"/>
                  <a:ext cx="37301" cy="41689"/>
                </a:xfrm>
                <a:custGeom>
                  <a:avLst/>
                  <a:gdLst>
                    <a:gd name="T0" fmla="*/ 8 w 9"/>
                    <a:gd name="T1" fmla="*/ 6 h 10"/>
                    <a:gd name="T2" fmla="*/ 6 w 9"/>
                    <a:gd name="T3" fmla="*/ 2 h 10"/>
                    <a:gd name="T4" fmla="*/ 2 w 9"/>
                    <a:gd name="T5" fmla="*/ 1 h 10"/>
                    <a:gd name="T6" fmla="*/ 1 w 9"/>
                    <a:gd name="T7" fmla="*/ 5 h 10"/>
                    <a:gd name="T8" fmla="*/ 3 w 9"/>
                    <a:gd name="T9" fmla="*/ 9 h 10"/>
                    <a:gd name="T10" fmla="*/ 6 w 9"/>
                    <a:gd name="T11" fmla="*/ 10 h 10"/>
                    <a:gd name="T12" fmla="*/ 7 w 9"/>
                    <a:gd name="T13" fmla="*/ 10 h 10"/>
                    <a:gd name="T14" fmla="*/ 8 w 9"/>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8" y="6"/>
                      </a:moveTo>
                      <a:cubicBezTo>
                        <a:pt x="6" y="2"/>
                        <a:pt x="6" y="2"/>
                        <a:pt x="6" y="2"/>
                      </a:cubicBezTo>
                      <a:cubicBezTo>
                        <a:pt x="5" y="1"/>
                        <a:pt x="3" y="0"/>
                        <a:pt x="2" y="1"/>
                      </a:cubicBezTo>
                      <a:cubicBezTo>
                        <a:pt x="0" y="2"/>
                        <a:pt x="0" y="4"/>
                        <a:pt x="1" y="5"/>
                      </a:cubicBezTo>
                      <a:cubicBezTo>
                        <a:pt x="3" y="9"/>
                        <a:pt x="3" y="9"/>
                        <a:pt x="3" y="9"/>
                      </a:cubicBezTo>
                      <a:cubicBezTo>
                        <a:pt x="3" y="10"/>
                        <a:pt x="5" y="10"/>
                        <a:pt x="6" y="10"/>
                      </a:cubicBezTo>
                      <a:cubicBezTo>
                        <a:pt x="6" y="10"/>
                        <a:pt x="7" y="10"/>
                        <a:pt x="7" y="10"/>
                      </a:cubicBezTo>
                      <a:cubicBezTo>
                        <a:pt x="8" y="9"/>
                        <a:pt x="9" y="7"/>
                        <a:pt x="8" y="6"/>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grpSp>
        </p:gr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6789695" y="3243236"/>
              <a:ext cx="297182" cy="703852"/>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7449304" y="3195111"/>
              <a:ext cx="297182" cy="703852"/>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8108913" y="3142920"/>
              <a:ext cx="297182" cy="703852"/>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8768523" y="3094796"/>
              <a:ext cx="297182" cy="703852"/>
            </a:xfrm>
            <a:prstGeom prst="rect">
              <a:avLst/>
            </a:prstGeom>
          </p:spPr>
        </p:pic>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6822147" y="2753151"/>
              <a:ext cx="197406" cy="467541"/>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7251474" y="2705027"/>
              <a:ext cx="197406" cy="467541"/>
            </a:xfrm>
            <a:prstGeom prst="rect">
              <a:avLst/>
            </a:prstGeom>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7684286" y="2652835"/>
              <a:ext cx="197406" cy="46754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8134547" y="2604710"/>
              <a:ext cx="197406" cy="467541"/>
            </a:xfrm>
            <a:prstGeom prst="rect">
              <a:avLst/>
            </a:prstGeom>
          </p:spPr>
        </p:pic>
        <p:pic>
          <p:nvPicPr>
            <p:cNvPr id="56" name="Picture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8559736" y="2596140"/>
              <a:ext cx="197406" cy="467541"/>
            </a:xfrm>
            <a:prstGeom prst="rect">
              <a:avLst/>
            </a:prstGeom>
          </p:spPr>
        </p:pic>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6989626" y="4030174"/>
              <a:ext cx="197406" cy="467541"/>
            </a:xfrm>
            <a:prstGeom prst="rect">
              <a:avLst/>
            </a:prstGeom>
          </p:spPr>
        </p:pic>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7418953" y="3982050"/>
              <a:ext cx="197406" cy="467541"/>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7851766" y="3929858"/>
              <a:ext cx="197406" cy="467541"/>
            </a:xfrm>
            <a:prstGeom prst="rect">
              <a:avLst/>
            </a:prstGeom>
          </p:spPr>
        </p:pic>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8302026" y="3881733"/>
              <a:ext cx="197406" cy="467541"/>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97156">
              <a:off x="8727215" y="3873163"/>
              <a:ext cx="197406" cy="467541"/>
            </a:xfrm>
            <a:prstGeom prst="rect">
              <a:avLst/>
            </a:prstGeom>
          </p:spPr>
        </p:pic>
      </p:grpSp>
    </p:spTree>
    <p:extLst>
      <p:ext uri="{BB962C8B-B14F-4D97-AF65-F5344CB8AC3E}">
        <p14:creationId xmlns:p14="http://schemas.microsoft.com/office/powerpoint/2010/main" val="129905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0" y="2809571"/>
            <a:ext cx="12444417" cy="207264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p:cNvSpPr>
            <a:spLocks noGrp="1"/>
          </p:cNvSpPr>
          <p:nvPr>
            <p:ph type="title"/>
          </p:nvPr>
        </p:nvSpPr>
        <p:spPr>
          <a:xfrm>
            <a:off x="274639" y="295274"/>
            <a:ext cx="6340474" cy="765775"/>
          </a:xfrm>
        </p:spPr>
        <p:txBody>
          <a:bodyPr/>
          <a:lstStyle/>
          <a:p>
            <a:r>
              <a:rPr lang="en-US" dirty="0"/>
              <a:t>Business and Azure AD</a:t>
            </a:r>
          </a:p>
        </p:txBody>
      </p:sp>
      <p:sp>
        <p:nvSpPr>
          <p:cNvPr id="172" name="MAU 17"/>
          <p:cNvSpPr/>
          <p:nvPr/>
        </p:nvSpPr>
        <p:spPr>
          <a:xfrm>
            <a:off x="9538570" y="3759797"/>
            <a:ext cx="2749792" cy="1015663"/>
          </a:xfrm>
          <a:prstGeom prst="rect">
            <a:avLst/>
          </a:prstGeom>
        </p:spPr>
        <p:txBody>
          <a:bodyPr wrap="non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7"/>
                </a:solidFill>
                <a:effectLst/>
                <a:uLnTx/>
                <a:uFillTx/>
                <a:latin typeface="Segoe UI Semilight"/>
                <a:ea typeface="+mn-ea"/>
                <a:cs typeface="+mn-cs"/>
              </a:rPr>
              <a:t>May 2017</a:t>
            </a:r>
          </a:p>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8D7"/>
                </a:solidFill>
                <a:effectLst/>
                <a:uLnTx/>
                <a:uFillTx/>
                <a:latin typeface="Segoe UI Semibold" charset="0"/>
                <a:ea typeface="Segoe UI Semibold" charset="0"/>
                <a:cs typeface="Segoe UI Semibold" charset="0"/>
              </a:rPr>
              <a:t>123M MAU</a:t>
            </a:r>
          </a:p>
        </p:txBody>
      </p:sp>
      <p:grpSp>
        <p:nvGrpSpPr>
          <p:cNvPr id="14" name="Group 13"/>
          <p:cNvGrpSpPr/>
          <p:nvPr/>
        </p:nvGrpSpPr>
        <p:grpSpPr>
          <a:xfrm>
            <a:off x="0" y="1312985"/>
            <a:ext cx="12436475" cy="1501390"/>
            <a:chOff x="0" y="1312985"/>
            <a:chExt cx="12436475" cy="1501390"/>
          </a:xfrm>
        </p:grpSpPr>
        <p:pic>
          <p:nvPicPr>
            <p:cNvPr id="13" name="Picture 12"/>
            <p:cNvPicPr>
              <a:picLocks noChangeAspect="1"/>
            </p:cNvPicPr>
            <p:nvPr/>
          </p:nvPicPr>
          <p:blipFill rotWithShape="1">
            <a:blip r:embed="rId3">
              <a:alphaModFix amt="76000"/>
              <a:extLst>
                <a:ext uri="{28A0092B-C50C-407E-A947-70E740481C1C}">
                  <a14:useLocalDpi xmlns:a14="http://schemas.microsoft.com/office/drawing/2010/main" val="0"/>
                </a:ext>
              </a:extLst>
            </a:blip>
            <a:srcRect l="89645"/>
            <a:stretch/>
          </p:blipFill>
          <p:spPr>
            <a:xfrm>
              <a:off x="11148646" y="1312985"/>
              <a:ext cx="1287829" cy="1500582"/>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10261"/>
            <a:stretch/>
          </p:blipFill>
          <p:spPr>
            <a:xfrm>
              <a:off x="0" y="1313793"/>
              <a:ext cx="11160369" cy="1500582"/>
            </a:xfrm>
            <a:prstGeom prst="rect">
              <a:avLst/>
            </a:prstGeom>
          </p:spPr>
        </p:pic>
      </p:grpSp>
      <p:sp>
        <p:nvSpPr>
          <p:cNvPr id="16" name="txt Fortune 500"/>
          <p:cNvSpPr/>
          <p:nvPr/>
        </p:nvSpPr>
        <p:spPr>
          <a:xfrm>
            <a:off x="4543762" y="1987706"/>
            <a:ext cx="4810549" cy="830997"/>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Segoe UI Semibold" charset="0"/>
                <a:ea typeface="Segoe UI Semibold" charset="0"/>
                <a:cs typeface="Segoe UI Semibold" charset="0"/>
              </a:rPr>
              <a:t>90% </a:t>
            </a: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of Fortune 500 use Azure AD</a:t>
            </a:r>
          </a:p>
        </p:txBody>
      </p:sp>
      <p:grpSp>
        <p:nvGrpSpPr>
          <p:cNvPr id="53" name="Azure AD"/>
          <p:cNvGrpSpPr/>
          <p:nvPr/>
        </p:nvGrpSpPr>
        <p:grpSpPr>
          <a:xfrm>
            <a:off x="5484168" y="5403996"/>
            <a:ext cx="1512754" cy="1010490"/>
            <a:chOff x="4426431" y="1990592"/>
            <a:chExt cx="2642911" cy="1765416"/>
          </a:xfrm>
        </p:grpSpPr>
        <p:sp>
          <p:nvSpPr>
            <p:cNvPr id="54" name="Cloud"/>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17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940" y="2220528"/>
              <a:ext cx="1327670" cy="1327670"/>
            </a:xfrm>
            <a:prstGeom prst="rect">
              <a:avLst/>
            </a:prstGeom>
          </p:spPr>
        </p:pic>
      </p:grpSp>
      <p:sp>
        <p:nvSpPr>
          <p:cNvPr id="37" name="TextBox 36"/>
          <p:cNvSpPr txBox="1"/>
          <p:nvPr/>
        </p:nvSpPr>
        <p:spPr>
          <a:xfrm>
            <a:off x="5686320" y="6356859"/>
            <a:ext cx="108536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AZURE AD</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grpSp>
        <p:nvGrpSpPr>
          <p:cNvPr id="3" name="new 85"/>
          <p:cNvGrpSpPr/>
          <p:nvPr/>
        </p:nvGrpSpPr>
        <p:grpSpPr>
          <a:xfrm>
            <a:off x="224323" y="3035902"/>
            <a:ext cx="8110983" cy="502840"/>
            <a:chOff x="224323" y="6942280"/>
            <a:chExt cx="8110983" cy="502840"/>
          </a:xfrm>
        </p:grpSpPr>
        <p:pic>
          <p:nvPicPr>
            <p:cNvPr id="39" name="Picture 38"/>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224323" y="6942280"/>
              <a:ext cx="212311" cy="502840"/>
            </a:xfrm>
            <a:prstGeom prst="rect">
              <a:avLst/>
            </a:prstGeom>
          </p:spPr>
        </p:pic>
        <p:pic>
          <p:nvPicPr>
            <p:cNvPr id="40" name="Picture 39"/>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717990" y="6942280"/>
              <a:ext cx="212311" cy="502840"/>
            </a:xfrm>
            <a:prstGeom prst="rect">
              <a:avLst/>
            </a:prstGeom>
          </p:spPr>
        </p:pic>
        <p:pic>
          <p:nvPicPr>
            <p:cNvPr id="41" name="Picture 40"/>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211657" y="6942280"/>
              <a:ext cx="212311" cy="502840"/>
            </a:xfrm>
            <a:prstGeom prst="rect">
              <a:avLst/>
            </a:prstGeom>
          </p:spPr>
        </p:pic>
        <p:pic>
          <p:nvPicPr>
            <p:cNvPr id="42" name="Picture 41"/>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705324" y="6942280"/>
              <a:ext cx="212311" cy="502840"/>
            </a:xfrm>
            <a:prstGeom prst="rect">
              <a:avLst/>
            </a:prstGeom>
          </p:spPr>
        </p:pic>
        <p:pic>
          <p:nvPicPr>
            <p:cNvPr id="43" name="Picture 42"/>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2198991" y="6942280"/>
              <a:ext cx="212311" cy="502840"/>
            </a:xfrm>
            <a:prstGeom prst="rect">
              <a:avLst/>
            </a:prstGeom>
          </p:spPr>
        </p:pic>
        <p:pic>
          <p:nvPicPr>
            <p:cNvPr id="44" name="Picture 43"/>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2692658" y="6942280"/>
              <a:ext cx="212311" cy="502840"/>
            </a:xfrm>
            <a:prstGeom prst="rect">
              <a:avLst/>
            </a:prstGeom>
          </p:spPr>
        </p:pic>
        <p:pic>
          <p:nvPicPr>
            <p:cNvPr id="45" name="Picture 44"/>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3186325" y="6942280"/>
              <a:ext cx="212311" cy="502840"/>
            </a:xfrm>
            <a:prstGeom prst="rect">
              <a:avLst/>
            </a:prstGeom>
          </p:spPr>
        </p:pic>
        <p:pic>
          <p:nvPicPr>
            <p:cNvPr id="46" name="Picture 45"/>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3679992" y="6942280"/>
              <a:ext cx="212311" cy="502840"/>
            </a:xfrm>
            <a:prstGeom prst="rect">
              <a:avLst/>
            </a:prstGeom>
          </p:spPr>
        </p:pic>
        <p:pic>
          <p:nvPicPr>
            <p:cNvPr id="47" name="Picture 46"/>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4173659" y="6942280"/>
              <a:ext cx="212311" cy="502840"/>
            </a:xfrm>
            <a:prstGeom prst="rect">
              <a:avLst/>
            </a:prstGeom>
          </p:spPr>
        </p:pic>
        <p:pic>
          <p:nvPicPr>
            <p:cNvPr id="48" name="Picture 47"/>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4667326" y="6942280"/>
              <a:ext cx="212311" cy="502840"/>
            </a:xfrm>
            <a:prstGeom prst="rect">
              <a:avLst/>
            </a:prstGeom>
          </p:spPr>
        </p:pic>
        <p:pic>
          <p:nvPicPr>
            <p:cNvPr id="49" name="Picture 48"/>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5160993" y="6942280"/>
              <a:ext cx="212311" cy="502840"/>
            </a:xfrm>
            <a:prstGeom prst="rect">
              <a:avLst/>
            </a:prstGeom>
          </p:spPr>
        </p:pic>
        <p:pic>
          <p:nvPicPr>
            <p:cNvPr id="50" name="Picture 49"/>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5654660" y="6942280"/>
              <a:ext cx="212311" cy="502840"/>
            </a:xfrm>
            <a:prstGeom prst="rect">
              <a:avLst/>
            </a:prstGeom>
          </p:spPr>
        </p:pic>
        <p:pic>
          <p:nvPicPr>
            <p:cNvPr id="51" name="Picture 50"/>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6641994" y="6942280"/>
              <a:ext cx="212311" cy="502840"/>
            </a:xfrm>
            <a:prstGeom prst="rect">
              <a:avLst/>
            </a:prstGeom>
          </p:spPr>
        </p:pic>
        <p:pic>
          <p:nvPicPr>
            <p:cNvPr id="52" name="Picture 51"/>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7629328" y="6942280"/>
              <a:ext cx="212311" cy="502840"/>
            </a:xfrm>
            <a:prstGeom prst="rect">
              <a:avLst/>
            </a:prstGeom>
          </p:spPr>
        </p:pic>
        <p:pic>
          <p:nvPicPr>
            <p:cNvPr id="56" name="Picture 55"/>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6148327" y="6942280"/>
              <a:ext cx="212311" cy="502840"/>
            </a:xfrm>
            <a:prstGeom prst="rect">
              <a:avLst/>
            </a:prstGeom>
          </p:spPr>
        </p:pic>
        <p:pic>
          <p:nvPicPr>
            <p:cNvPr id="57" name="Picture 56"/>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7135661" y="6942280"/>
              <a:ext cx="212311" cy="502840"/>
            </a:xfrm>
            <a:prstGeom prst="rect">
              <a:avLst/>
            </a:prstGeom>
          </p:spPr>
        </p:pic>
        <p:pic>
          <p:nvPicPr>
            <p:cNvPr id="58" name="Picture 57"/>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8122995" y="6942280"/>
              <a:ext cx="212311" cy="502840"/>
            </a:xfrm>
            <a:prstGeom prst="rect">
              <a:avLst/>
            </a:prstGeom>
          </p:spPr>
        </p:pic>
      </p:grpSp>
      <p:grpSp>
        <p:nvGrpSpPr>
          <p:cNvPr id="5" name="new 83"/>
          <p:cNvGrpSpPr/>
          <p:nvPr/>
        </p:nvGrpSpPr>
        <p:grpSpPr>
          <a:xfrm>
            <a:off x="8616662" y="3036265"/>
            <a:ext cx="3665514" cy="502114"/>
            <a:chOff x="8616662" y="6942643"/>
            <a:chExt cx="3665514" cy="502114"/>
          </a:xfrm>
        </p:grpSpPr>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3378" y="6942643"/>
              <a:ext cx="212002" cy="502114"/>
            </a:xfrm>
            <a:prstGeom prst="rect">
              <a:avLst/>
            </a:prstGeom>
          </p:spPr>
        </p:pic>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6736" y="6942643"/>
              <a:ext cx="212002" cy="502114"/>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0094" y="6942643"/>
              <a:ext cx="212002" cy="502114"/>
            </a:xfrm>
            <a:prstGeom prst="rect">
              <a:avLst/>
            </a:prstGeom>
          </p:spPr>
        </p:pic>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3452" y="6942643"/>
              <a:ext cx="212002" cy="502114"/>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6810" y="6942643"/>
              <a:ext cx="212002" cy="502114"/>
            </a:xfrm>
            <a:prstGeom prst="rect">
              <a:avLst/>
            </a:prstGeom>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0174" y="6942643"/>
              <a:ext cx="212002" cy="502114"/>
            </a:xfrm>
            <a:prstGeom prst="rect">
              <a:avLst/>
            </a:prstGeom>
          </p:spPr>
        </p:pic>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6662" y="6942643"/>
              <a:ext cx="212002" cy="502114"/>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020" y="6942643"/>
              <a:ext cx="212002" cy="502114"/>
            </a:xfrm>
            <a:prstGeom prst="rect">
              <a:avLst/>
            </a:prstGeom>
          </p:spPr>
        </p:pic>
      </p:grpSp>
    </p:spTree>
    <p:extLst>
      <p:ext uri="{BB962C8B-B14F-4D97-AF65-F5344CB8AC3E}">
        <p14:creationId xmlns:p14="http://schemas.microsoft.com/office/powerpoint/2010/main" val="82793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wipe(left)">
                                      <p:cBhvr>
                                        <p:cTn id="7" dur="500"/>
                                        <p:tgtEl>
                                          <p:spTgt spid="17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Azure AD"/>
          <p:cNvGrpSpPr/>
          <p:nvPr/>
        </p:nvGrpSpPr>
        <p:grpSpPr>
          <a:xfrm>
            <a:off x="5484168" y="5379932"/>
            <a:ext cx="1512754" cy="1010490"/>
            <a:chOff x="4426431" y="1990592"/>
            <a:chExt cx="2642911" cy="1765416"/>
          </a:xfrm>
        </p:grpSpPr>
        <p:sp>
          <p:nvSpPr>
            <p:cNvPr id="78" name="Cloud"/>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17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940" y="2220528"/>
              <a:ext cx="1327670" cy="1327670"/>
            </a:xfrm>
            <a:prstGeom prst="rect">
              <a:avLst/>
            </a:prstGeom>
          </p:spPr>
        </p:pic>
      </p:grpSp>
      <p:sp>
        <p:nvSpPr>
          <p:cNvPr id="310" name="Rectangle 309"/>
          <p:cNvSpPr/>
          <p:nvPr/>
        </p:nvSpPr>
        <p:spPr bwMode="auto">
          <a:xfrm>
            <a:off x="0" y="2809571"/>
            <a:ext cx="12444417" cy="207264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p:cNvSpPr>
            <a:spLocks noGrp="1"/>
          </p:cNvSpPr>
          <p:nvPr>
            <p:ph type="title"/>
          </p:nvPr>
        </p:nvSpPr>
        <p:spPr>
          <a:xfrm>
            <a:off x="274639" y="295274"/>
            <a:ext cx="6340474" cy="765775"/>
          </a:xfrm>
        </p:spPr>
        <p:txBody>
          <a:bodyPr/>
          <a:lstStyle/>
          <a:p>
            <a:r>
              <a:rPr lang="en-US" dirty="0"/>
              <a:t>Business and Azure AD</a:t>
            </a:r>
          </a:p>
        </p:txBody>
      </p:sp>
      <p:sp>
        <p:nvSpPr>
          <p:cNvPr id="172" name="MAU 17"/>
          <p:cNvSpPr/>
          <p:nvPr/>
        </p:nvSpPr>
        <p:spPr>
          <a:xfrm>
            <a:off x="9538570" y="3759797"/>
            <a:ext cx="2749792" cy="1015663"/>
          </a:xfrm>
          <a:prstGeom prst="rect">
            <a:avLst/>
          </a:prstGeom>
        </p:spPr>
        <p:txBody>
          <a:bodyPr wrap="non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7"/>
                </a:solidFill>
                <a:effectLst/>
                <a:uLnTx/>
                <a:uFillTx/>
                <a:latin typeface="Segoe UI Semilight"/>
                <a:ea typeface="+mn-ea"/>
                <a:cs typeface="+mn-cs"/>
              </a:rPr>
              <a:t>May 2017</a:t>
            </a:r>
          </a:p>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8D7"/>
                </a:solidFill>
                <a:effectLst/>
                <a:uLnTx/>
                <a:uFillTx/>
                <a:latin typeface="Segoe UI Semibold" charset="0"/>
                <a:ea typeface="Segoe UI Semibold" charset="0"/>
                <a:cs typeface="Segoe UI Semibold" charset="0"/>
              </a:rPr>
              <a:t>123M MAU</a:t>
            </a:r>
          </a:p>
        </p:txBody>
      </p:sp>
      <p:grpSp>
        <p:nvGrpSpPr>
          <p:cNvPr id="4" name="Group 3"/>
          <p:cNvGrpSpPr/>
          <p:nvPr/>
        </p:nvGrpSpPr>
        <p:grpSpPr>
          <a:xfrm>
            <a:off x="168740" y="3038339"/>
            <a:ext cx="8830099" cy="502840"/>
            <a:chOff x="2637164" y="3069439"/>
            <a:chExt cx="7139798" cy="406584"/>
          </a:xfrm>
        </p:grpSpPr>
        <p:pic>
          <p:nvPicPr>
            <p:cNvPr id="203" name="Picture 202"/>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637164" y="3069439"/>
              <a:ext cx="171669" cy="406584"/>
            </a:xfrm>
            <a:prstGeom prst="rect">
              <a:avLst/>
            </a:prstGeom>
          </p:spPr>
        </p:pic>
        <p:pic>
          <p:nvPicPr>
            <p:cNvPr id="281" name="Picture 280"/>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3072672" y="3069439"/>
              <a:ext cx="171669" cy="406584"/>
            </a:xfrm>
            <a:prstGeom prst="rect">
              <a:avLst/>
            </a:prstGeom>
          </p:spPr>
        </p:pic>
        <p:pic>
          <p:nvPicPr>
            <p:cNvPr id="282" name="Picture 281"/>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3508180" y="3069439"/>
              <a:ext cx="171669" cy="406584"/>
            </a:xfrm>
            <a:prstGeom prst="rect">
              <a:avLst/>
            </a:prstGeom>
          </p:spPr>
        </p:pic>
        <p:pic>
          <p:nvPicPr>
            <p:cNvPr id="283" name="Picture 282"/>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3943688" y="3069439"/>
              <a:ext cx="171669" cy="406584"/>
            </a:xfrm>
            <a:prstGeom prst="rect">
              <a:avLst/>
            </a:prstGeom>
          </p:spPr>
        </p:pic>
        <p:pic>
          <p:nvPicPr>
            <p:cNvPr id="284" name="Picture 283"/>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379196" y="3069439"/>
              <a:ext cx="171669" cy="406584"/>
            </a:xfrm>
            <a:prstGeom prst="rect">
              <a:avLst/>
            </a:prstGeom>
          </p:spPr>
        </p:pic>
        <p:pic>
          <p:nvPicPr>
            <p:cNvPr id="285" name="Picture 284"/>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814704" y="3069439"/>
              <a:ext cx="171669" cy="406584"/>
            </a:xfrm>
            <a:prstGeom prst="rect">
              <a:avLst/>
            </a:prstGeom>
          </p:spPr>
        </p:pic>
        <p:pic>
          <p:nvPicPr>
            <p:cNvPr id="286" name="Picture 285"/>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250212" y="3069439"/>
              <a:ext cx="171669" cy="406584"/>
            </a:xfrm>
            <a:prstGeom prst="rect">
              <a:avLst/>
            </a:prstGeom>
          </p:spPr>
        </p:pic>
        <p:pic>
          <p:nvPicPr>
            <p:cNvPr id="287" name="Picture 286"/>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685720" y="3069439"/>
              <a:ext cx="171669" cy="406584"/>
            </a:xfrm>
            <a:prstGeom prst="rect">
              <a:avLst/>
            </a:prstGeom>
          </p:spPr>
        </p:pic>
        <p:pic>
          <p:nvPicPr>
            <p:cNvPr id="288" name="Picture 287"/>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121228" y="3069439"/>
              <a:ext cx="171669" cy="406584"/>
            </a:xfrm>
            <a:prstGeom prst="rect">
              <a:avLst/>
            </a:prstGeom>
          </p:spPr>
        </p:pic>
        <p:pic>
          <p:nvPicPr>
            <p:cNvPr id="289" name="Picture 288"/>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556736" y="3069439"/>
              <a:ext cx="171669" cy="406584"/>
            </a:xfrm>
            <a:prstGeom prst="rect">
              <a:avLst/>
            </a:prstGeom>
          </p:spPr>
        </p:pic>
        <p:pic>
          <p:nvPicPr>
            <p:cNvPr id="290" name="Picture 289"/>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992244" y="3069439"/>
              <a:ext cx="171669" cy="406584"/>
            </a:xfrm>
            <a:prstGeom prst="rect">
              <a:avLst/>
            </a:prstGeom>
          </p:spPr>
        </p:pic>
        <p:pic>
          <p:nvPicPr>
            <p:cNvPr id="291" name="Picture 290"/>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7427752" y="3069439"/>
              <a:ext cx="171669" cy="406584"/>
            </a:xfrm>
            <a:prstGeom prst="rect">
              <a:avLst/>
            </a:prstGeom>
          </p:spPr>
        </p:pic>
        <p:pic>
          <p:nvPicPr>
            <p:cNvPr id="292" name="Picture 291"/>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7863260" y="3069439"/>
              <a:ext cx="171669" cy="406584"/>
            </a:xfrm>
            <a:prstGeom prst="rect">
              <a:avLst/>
            </a:prstGeom>
          </p:spPr>
        </p:pic>
        <p:pic>
          <p:nvPicPr>
            <p:cNvPr id="293" name="Picture 292"/>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8298768" y="3069439"/>
              <a:ext cx="171669" cy="406584"/>
            </a:xfrm>
            <a:prstGeom prst="rect">
              <a:avLst/>
            </a:prstGeom>
          </p:spPr>
        </p:pic>
        <p:pic>
          <p:nvPicPr>
            <p:cNvPr id="294" name="Picture 293"/>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8734276" y="3069439"/>
              <a:ext cx="171669" cy="406584"/>
            </a:xfrm>
            <a:prstGeom prst="rect">
              <a:avLst/>
            </a:prstGeom>
          </p:spPr>
        </p:pic>
        <p:pic>
          <p:nvPicPr>
            <p:cNvPr id="295" name="Picture 294"/>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9169784" y="3069439"/>
              <a:ext cx="171669" cy="406584"/>
            </a:xfrm>
            <a:prstGeom prst="rect">
              <a:avLst/>
            </a:prstGeom>
          </p:spPr>
        </p:pic>
        <p:pic>
          <p:nvPicPr>
            <p:cNvPr id="296" name="Picture 295"/>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9605293" y="3069439"/>
              <a:ext cx="171669" cy="406584"/>
            </a:xfrm>
            <a:prstGeom prst="rect">
              <a:avLst/>
            </a:prstGeom>
          </p:spPr>
        </p:pic>
      </p:grpSp>
      <p:grpSp>
        <p:nvGrpSpPr>
          <p:cNvPr id="8" name="Group 7"/>
          <p:cNvGrpSpPr/>
          <p:nvPr/>
        </p:nvGrpSpPr>
        <p:grpSpPr>
          <a:xfrm>
            <a:off x="9313050" y="3038851"/>
            <a:ext cx="2913543" cy="502114"/>
            <a:chOff x="7633886" y="2701925"/>
            <a:chExt cx="2355820" cy="405997"/>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3886" y="2701925"/>
              <a:ext cx="171420" cy="405997"/>
            </a:xfrm>
            <a:prstGeom prst="rect">
              <a:avLst/>
            </a:prstGeom>
          </p:spPr>
        </p:pic>
        <p:pic>
          <p:nvPicPr>
            <p:cNvPr id="303" name="Picture 3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5211" y="2701925"/>
              <a:ext cx="171420" cy="405997"/>
            </a:xfrm>
            <a:prstGeom prst="rect">
              <a:avLst/>
            </a:prstGeom>
          </p:spPr>
        </p:pic>
        <p:pic>
          <p:nvPicPr>
            <p:cNvPr id="304" name="Picture 3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7011" y="2701925"/>
              <a:ext cx="171420" cy="405997"/>
            </a:xfrm>
            <a:prstGeom prst="rect">
              <a:avLst/>
            </a:prstGeom>
          </p:spPr>
        </p:pic>
        <p:pic>
          <p:nvPicPr>
            <p:cNvPr id="305" name="Picture 3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336" y="2701925"/>
              <a:ext cx="171420" cy="405997"/>
            </a:xfrm>
            <a:prstGeom prst="rect">
              <a:avLst/>
            </a:prstGeom>
          </p:spPr>
        </p:pic>
        <p:pic>
          <p:nvPicPr>
            <p:cNvPr id="306" name="Picture 3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6961" y="2701925"/>
              <a:ext cx="171420" cy="405997"/>
            </a:xfrm>
            <a:prstGeom prst="rect">
              <a:avLst/>
            </a:prstGeom>
          </p:spPr>
        </p:pic>
        <p:pic>
          <p:nvPicPr>
            <p:cNvPr id="307" name="Picture 3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8286" y="2701925"/>
              <a:ext cx="171420" cy="405997"/>
            </a:xfrm>
            <a:prstGeom prst="rect">
              <a:avLst/>
            </a:prstGeom>
          </p:spPr>
        </p:pic>
      </p:grpSp>
      <p:grpSp>
        <p:nvGrpSpPr>
          <p:cNvPr id="14" name="Group 13"/>
          <p:cNvGrpSpPr/>
          <p:nvPr/>
        </p:nvGrpSpPr>
        <p:grpSpPr>
          <a:xfrm>
            <a:off x="0" y="1312985"/>
            <a:ext cx="12436475" cy="1501390"/>
            <a:chOff x="0" y="1312985"/>
            <a:chExt cx="12436475" cy="1501390"/>
          </a:xfrm>
        </p:grpSpPr>
        <p:pic>
          <p:nvPicPr>
            <p:cNvPr id="13" name="Picture 12"/>
            <p:cNvPicPr>
              <a:picLocks noChangeAspect="1"/>
            </p:cNvPicPr>
            <p:nvPr/>
          </p:nvPicPr>
          <p:blipFill rotWithShape="1">
            <a:blip r:embed="rId6">
              <a:alphaModFix amt="76000"/>
              <a:extLst>
                <a:ext uri="{28A0092B-C50C-407E-A947-70E740481C1C}">
                  <a14:useLocalDpi xmlns:a14="http://schemas.microsoft.com/office/drawing/2010/main" val="0"/>
                </a:ext>
              </a:extLst>
            </a:blip>
            <a:srcRect l="89645"/>
            <a:stretch/>
          </p:blipFill>
          <p:spPr>
            <a:xfrm>
              <a:off x="11148646" y="1312985"/>
              <a:ext cx="1287829" cy="1500582"/>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r="10261"/>
            <a:stretch/>
          </p:blipFill>
          <p:spPr>
            <a:xfrm>
              <a:off x="0" y="1313793"/>
              <a:ext cx="11160369" cy="1500582"/>
            </a:xfrm>
            <a:prstGeom prst="rect">
              <a:avLst/>
            </a:prstGeom>
          </p:spPr>
        </p:pic>
      </p:grpSp>
      <p:sp>
        <p:nvSpPr>
          <p:cNvPr id="16" name="txt Fortune 500"/>
          <p:cNvSpPr/>
          <p:nvPr/>
        </p:nvSpPr>
        <p:spPr>
          <a:xfrm>
            <a:off x="4543762" y="1987706"/>
            <a:ext cx="4810549" cy="830997"/>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Segoe UI Semibold" charset="0"/>
                <a:ea typeface="Segoe UI Semibold" charset="0"/>
                <a:cs typeface="Segoe UI Semibold" charset="0"/>
              </a:rPr>
              <a:t>90% </a:t>
            </a: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of Fortune 500 use Azure AD</a:t>
            </a:r>
          </a:p>
        </p:txBody>
      </p:sp>
      <p:sp>
        <p:nvSpPr>
          <p:cNvPr id="54" name="Rectangle 53"/>
          <p:cNvSpPr/>
          <p:nvPr/>
        </p:nvSpPr>
        <p:spPr bwMode="auto">
          <a:xfrm>
            <a:off x="0" y="0"/>
            <a:ext cx="12436475" cy="6994525"/>
          </a:xfrm>
          <a:prstGeom prst="rect">
            <a:avLst/>
          </a:prstGeom>
          <a:solidFill>
            <a:srgbClr val="000000">
              <a:alpha val="8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55" name="Earth"/>
          <p:cNvGrpSpPr/>
          <p:nvPr/>
        </p:nvGrpSpPr>
        <p:grpSpPr>
          <a:xfrm>
            <a:off x="8011216" y="3854783"/>
            <a:ext cx="2398260" cy="2448216"/>
            <a:chOff x="6531523" y="5192511"/>
            <a:chExt cx="1474465" cy="1505183"/>
          </a:xfrm>
        </p:grpSpPr>
        <p:sp>
          <p:nvSpPr>
            <p:cNvPr id="69" name="Freeform 12"/>
            <p:cNvSpPr>
              <a:spLocks/>
            </p:cNvSpPr>
            <p:nvPr/>
          </p:nvSpPr>
          <p:spPr bwMode="auto">
            <a:xfrm rot="272492">
              <a:off x="6531523" y="5192511"/>
              <a:ext cx="1474465" cy="1505183"/>
            </a:xfrm>
            <a:custGeom>
              <a:avLst/>
              <a:gdLst>
                <a:gd name="T0" fmla="*/ 347 w 352"/>
                <a:gd name="T1" fmla="*/ 148 h 361"/>
                <a:gd name="T2" fmla="*/ 148 w 352"/>
                <a:gd name="T3" fmla="*/ 19 h 361"/>
                <a:gd name="T4" fmla="*/ 19 w 352"/>
                <a:gd name="T5" fmla="*/ 217 h 361"/>
                <a:gd name="T6" fmla="*/ 45 w 352"/>
                <a:gd name="T7" fmla="*/ 277 h 361"/>
                <a:gd name="T8" fmla="*/ 218 w 352"/>
                <a:gd name="T9" fmla="*/ 346 h 361"/>
                <a:gd name="T10" fmla="*/ 350 w 352"/>
                <a:gd name="T11" fmla="*/ 198 h 361"/>
                <a:gd name="T12" fmla="*/ 347 w 352"/>
                <a:gd name="T13" fmla="*/ 148 h 361"/>
              </a:gdLst>
              <a:ahLst/>
              <a:cxnLst>
                <a:cxn ang="0">
                  <a:pos x="T0" y="T1"/>
                </a:cxn>
                <a:cxn ang="0">
                  <a:pos x="T2" y="T3"/>
                </a:cxn>
                <a:cxn ang="0">
                  <a:pos x="T4" y="T5"/>
                </a:cxn>
                <a:cxn ang="0">
                  <a:pos x="T6" y="T7"/>
                </a:cxn>
                <a:cxn ang="0">
                  <a:pos x="T8" y="T9"/>
                </a:cxn>
                <a:cxn ang="0">
                  <a:pos x="T10" y="T11"/>
                </a:cxn>
                <a:cxn ang="0">
                  <a:pos x="T12" y="T13"/>
                </a:cxn>
              </a:cxnLst>
              <a:rect l="0" t="0" r="r" b="b"/>
              <a:pathLst>
                <a:path w="352" h="361">
                  <a:moveTo>
                    <a:pt x="347" y="148"/>
                  </a:moveTo>
                  <a:cubicBezTo>
                    <a:pt x="328" y="57"/>
                    <a:pt x="239" y="0"/>
                    <a:pt x="148" y="19"/>
                  </a:cubicBezTo>
                  <a:cubicBezTo>
                    <a:pt x="57" y="38"/>
                    <a:pt x="0" y="127"/>
                    <a:pt x="19" y="217"/>
                  </a:cubicBezTo>
                  <a:cubicBezTo>
                    <a:pt x="24" y="239"/>
                    <a:pt x="33" y="260"/>
                    <a:pt x="45" y="277"/>
                  </a:cubicBezTo>
                  <a:cubicBezTo>
                    <a:pt x="82" y="331"/>
                    <a:pt x="149" y="361"/>
                    <a:pt x="218" y="346"/>
                  </a:cubicBezTo>
                  <a:cubicBezTo>
                    <a:pt x="291" y="330"/>
                    <a:pt x="343" y="269"/>
                    <a:pt x="350" y="198"/>
                  </a:cubicBezTo>
                  <a:cubicBezTo>
                    <a:pt x="352" y="182"/>
                    <a:pt x="351" y="165"/>
                    <a:pt x="347" y="14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grpSp>
          <p:nvGrpSpPr>
            <p:cNvPr id="70" name="Group 69"/>
            <p:cNvGrpSpPr/>
            <p:nvPr/>
          </p:nvGrpSpPr>
          <p:grpSpPr>
            <a:xfrm>
              <a:off x="6658362" y="5238417"/>
              <a:ext cx="969812" cy="1288996"/>
              <a:chOff x="6658362" y="5238417"/>
              <a:chExt cx="969812" cy="1288996"/>
            </a:xfrm>
          </p:grpSpPr>
          <p:sp>
            <p:nvSpPr>
              <p:cNvPr id="71" name="Freeform 13"/>
              <p:cNvSpPr>
                <a:spLocks/>
              </p:cNvSpPr>
              <p:nvPr/>
            </p:nvSpPr>
            <p:spPr bwMode="auto">
              <a:xfrm rot="272492">
                <a:off x="6816631" y="5238417"/>
                <a:ext cx="669215" cy="243551"/>
              </a:xfrm>
              <a:custGeom>
                <a:avLst/>
                <a:gdLst>
                  <a:gd name="T0" fmla="*/ 8 w 160"/>
                  <a:gd name="T1" fmla="*/ 54 h 58"/>
                  <a:gd name="T2" fmla="*/ 36 w 160"/>
                  <a:gd name="T3" fmla="*/ 52 h 58"/>
                  <a:gd name="T4" fmla="*/ 57 w 160"/>
                  <a:gd name="T5" fmla="*/ 49 h 58"/>
                  <a:gd name="T6" fmla="*/ 56 w 160"/>
                  <a:gd name="T7" fmla="*/ 49 h 58"/>
                  <a:gd name="T8" fmla="*/ 56 w 160"/>
                  <a:gd name="T9" fmla="*/ 46 h 58"/>
                  <a:gd name="T10" fmla="*/ 57 w 160"/>
                  <a:gd name="T11" fmla="*/ 44 h 58"/>
                  <a:gd name="T12" fmla="*/ 71 w 160"/>
                  <a:gd name="T13" fmla="*/ 36 h 58"/>
                  <a:gd name="T14" fmla="*/ 90 w 160"/>
                  <a:gd name="T15" fmla="*/ 32 h 58"/>
                  <a:gd name="T16" fmla="*/ 99 w 160"/>
                  <a:gd name="T17" fmla="*/ 32 h 58"/>
                  <a:gd name="T18" fmla="*/ 102 w 160"/>
                  <a:gd name="T19" fmla="*/ 33 h 58"/>
                  <a:gd name="T20" fmla="*/ 104 w 160"/>
                  <a:gd name="T21" fmla="*/ 37 h 58"/>
                  <a:gd name="T22" fmla="*/ 106 w 160"/>
                  <a:gd name="T23" fmla="*/ 35 h 58"/>
                  <a:gd name="T24" fmla="*/ 112 w 160"/>
                  <a:gd name="T25" fmla="*/ 26 h 58"/>
                  <a:gd name="T26" fmla="*/ 113 w 160"/>
                  <a:gd name="T27" fmla="*/ 25 h 58"/>
                  <a:gd name="T28" fmla="*/ 120 w 160"/>
                  <a:gd name="T29" fmla="*/ 21 h 58"/>
                  <a:gd name="T30" fmla="*/ 118 w 160"/>
                  <a:gd name="T31" fmla="*/ 20 h 58"/>
                  <a:gd name="T32" fmla="*/ 116 w 160"/>
                  <a:gd name="T33" fmla="*/ 17 h 58"/>
                  <a:gd name="T34" fmla="*/ 118 w 160"/>
                  <a:gd name="T35" fmla="*/ 14 h 58"/>
                  <a:gd name="T36" fmla="*/ 133 w 160"/>
                  <a:gd name="T37" fmla="*/ 8 h 58"/>
                  <a:gd name="T38" fmla="*/ 134 w 160"/>
                  <a:gd name="T39" fmla="*/ 8 h 58"/>
                  <a:gd name="T40" fmla="*/ 154 w 160"/>
                  <a:gd name="T41" fmla="*/ 4 h 58"/>
                  <a:gd name="T42" fmla="*/ 157 w 160"/>
                  <a:gd name="T43" fmla="*/ 5 h 58"/>
                  <a:gd name="T44" fmla="*/ 157 w 160"/>
                  <a:gd name="T45" fmla="*/ 6 h 58"/>
                  <a:gd name="T46" fmla="*/ 160 w 160"/>
                  <a:gd name="T47" fmla="*/ 5 h 58"/>
                  <a:gd name="T48" fmla="*/ 91 w 160"/>
                  <a:gd name="T49" fmla="*/ 5 h 58"/>
                  <a:gd name="T50" fmla="*/ 0 w 160"/>
                  <a:gd name="T51" fmla="*/ 58 h 58"/>
                  <a:gd name="T52" fmla="*/ 7 w 160"/>
                  <a:gd name="T53" fmla="*/ 54 h 58"/>
                  <a:gd name="T54" fmla="*/ 8 w 160"/>
                  <a:gd name="T5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58">
                    <a:moveTo>
                      <a:pt x="8" y="54"/>
                    </a:moveTo>
                    <a:cubicBezTo>
                      <a:pt x="36" y="52"/>
                      <a:pt x="36" y="52"/>
                      <a:pt x="36" y="52"/>
                    </a:cubicBezTo>
                    <a:cubicBezTo>
                      <a:pt x="57" y="49"/>
                      <a:pt x="57" y="49"/>
                      <a:pt x="57" y="49"/>
                    </a:cubicBezTo>
                    <a:cubicBezTo>
                      <a:pt x="56" y="49"/>
                      <a:pt x="56" y="49"/>
                      <a:pt x="56" y="49"/>
                    </a:cubicBezTo>
                    <a:cubicBezTo>
                      <a:pt x="56" y="48"/>
                      <a:pt x="55" y="47"/>
                      <a:pt x="56" y="46"/>
                    </a:cubicBezTo>
                    <a:cubicBezTo>
                      <a:pt x="56" y="45"/>
                      <a:pt x="56" y="45"/>
                      <a:pt x="57" y="44"/>
                    </a:cubicBezTo>
                    <a:cubicBezTo>
                      <a:pt x="59" y="42"/>
                      <a:pt x="67" y="37"/>
                      <a:pt x="71" y="36"/>
                    </a:cubicBezTo>
                    <a:cubicBezTo>
                      <a:pt x="90" y="32"/>
                      <a:pt x="90" y="32"/>
                      <a:pt x="90" y="32"/>
                    </a:cubicBezTo>
                    <a:cubicBezTo>
                      <a:pt x="92" y="31"/>
                      <a:pt x="98" y="32"/>
                      <a:pt x="99" y="32"/>
                    </a:cubicBezTo>
                    <a:cubicBezTo>
                      <a:pt x="100" y="32"/>
                      <a:pt x="101" y="32"/>
                      <a:pt x="102" y="33"/>
                    </a:cubicBezTo>
                    <a:cubicBezTo>
                      <a:pt x="102" y="33"/>
                      <a:pt x="103" y="35"/>
                      <a:pt x="104" y="37"/>
                    </a:cubicBezTo>
                    <a:cubicBezTo>
                      <a:pt x="105" y="37"/>
                      <a:pt x="106" y="36"/>
                      <a:pt x="106" y="35"/>
                    </a:cubicBezTo>
                    <a:cubicBezTo>
                      <a:pt x="112" y="26"/>
                      <a:pt x="112" y="26"/>
                      <a:pt x="112" y="26"/>
                    </a:cubicBezTo>
                    <a:cubicBezTo>
                      <a:pt x="113" y="25"/>
                      <a:pt x="113" y="25"/>
                      <a:pt x="113" y="25"/>
                    </a:cubicBezTo>
                    <a:cubicBezTo>
                      <a:pt x="120" y="21"/>
                      <a:pt x="120" y="21"/>
                      <a:pt x="120" y="21"/>
                    </a:cubicBezTo>
                    <a:cubicBezTo>
                      <a:pt x="118" y="20"/>
                      <a:pt x="118" y="20"/>
                      <a:pt x="118" y="20"/>
                    </a:cubicBezTo>
                    <a:cubicBezTo>
                      <a:pt x="117" y="19"/>
                      <a:pt x="116" y="18"/>
                      <a:pt x="116" y="17"/>
                    </a:cubicBezTo>
                    <a:cubicBezTo>
                      <a:pt x="116" y="16"/>
                      <a:pt x="117" y="14"/>
                      <a:pt x="118" y="14"/>
                    </a:cubicBezTo>
                    <a:cubicBezTo>
                      <a:pt x="133" y="8"/>
                      <a:pt x="133" y="8"/>
                      <a:pt x="133" y="8"/>
                    </a:cubicBezTo>
                    <a:cubicBezTo>
                      <a:pt x="134" y="8"/>
                      <a:pt x="134" y="8"/>
                      <a:pt x="134" y="8"/>
                    </a:cubicBezTo>
                    <a:cubicBezTo>
                      <a:pt x="154" y="4"/>
                      <a:pt x="154" y="4"/>
                      <a:pt x="154" y="4"/>
                    </a:cubicBezTo>
                    <a:cubicBezTo>
                      <a:pt x="155" y="3"/>
                      <a:pt x="156" y="4"/>
                      <a:pt x="157" y="5"/>
                    </a:cubicBezTo>
                    <a:cubicBezTo>
                      <a:pt x="157" y="6"/>
                      <a:pt x="157" y="6"/>
                      <a:pt x="157" y="6"/>
                    </a:cubicBezTo>
                    <a:cubicBezTo>
                      <a:pt x="160" y="5"/>
                      <a:pt x="160" y="5"/>
                      <a:pt x="160" y="5"/>
                    </a:cubicBezTo>
                    <a:cubicBezTo>
                      <a:pt x="138" y="0"/>
                      <a:pt x="115" y="0"/>
                      <a:pt x="91" y="5"/>
                    </a:cubicBezTo>
                    <a:cubicBezTo>
                      <a:pt x="54" y="13"/>
                      <a:pt x="23" y="32"/>
                      <a:pt x="0" y="58"/>
                    </a:cubicBezTo>
                    <a:cubicBezTo>
                      <a:pt x="7" y="54"/>
                      <a:pt x="7" y="54"/>
                      <a:pt x="7" y="54"/>
                    </a:cubicBezTo>
                    <a:cubicBezTo>
                      <a:pt x="8" y="54"/>
                      <a:pt x="8" y="54"/>
                      <a:pt x="8" y="5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2" name="Freeform 14"/>
              <p:cNvSpPr>
                <a:spLocks/>
              </p:cNvSpPr>
              <p:nvPr/>
            </p:nvSpPr>
            <p:spPr bwMode="auto">
              <a:xfrm rot="272492">
                <a:off x="6658362" y="5252614"/>
                <a:ext cx="969812" cy="1274799"/>
              </a:xfrm>
              <a:custGeom>
                <a:avLst/>
                <a:gdLst>
                  <a:gd name="T0" fmla="*/ 12 w 232"/>
                  <a:gd name="T1" fmla="*/ 92 h 306"/>
                  <a:gd name="T2" fmla="*/ 42 w 232"/>
                  <a:gd name="T3" fmla="*/ 83 h 306"/>
                  <a:gd name="T4" fmla="*/ 37 w 232"/>
                  <a:gd name="T5" fmla="*/ 118 h 306"/>
                  <a:gd name="T6" fmla="*/ 43 w 232"/>
                  <a:gd name="T7" fmla="*/ 135 h 306"/>
                  <a:gd name="T8" fmla="*/ 64 w 232"/>
                  <a:gd name="T9" fmla="*/ 158 h 306"/>
                  <a:gd name="T10" fmla="*/ 57 w 232"/>
                  <a:gd name="T11" fmla="*/ 139 h 306"/>
                  <a:gd name="T12" fmla="*/ 69 w 232"/>
                  <a:gd name="T13" fmla="*/ 162 h 306"/>
                  <a:gd name="T14" fmla="*/ 90 w 232"/>
                  <a:gd name="T15" fmla="*/ 168 h 306"/>
                  <a:gd name="T16" fmla="*/ 101 w 232"/>
                  <a:gd name="T17" fmla="*/ 169 h 306"/>
                  <a:gd name="T18" fmla="*/ 115 w 232"/>
                  <a:gd name="T19" fmla="*/ 177 h 306"/>
                  <a:gd name="T20" fmla="*/ 128 w 232"/>
                  <a:gd name="T21" fmla="*/ 180 h 306"/>
                  <a:gd name="T22" fmla="*/ 124 w 232"/>
                  <a:gd name="T23" fmla="*/ 203 h 306"/>
                  <a:gd name="T24" fmla="*/ 160 w 232"/>
                  <a:gd name="T25" fmla="*/ 233 h 306"/>
                  <a:gd name="T26" fmla="*/ 182 w 232"/>
                  <a:gd name="T27" fmla="*/ 296 h 306"/>
                  <a:gd name="T28" fmla="*/ 194 w 232"/>
                  <a:gd name="T29" fmla="*/ 304 h 306"/>
                  <a:gd name="T30" fmla="*/ 212 w 232"/>
                  <a:gd name="T31" fmla="*/ 304 h 306"/>
                  <a:gd name="T32" fmla="*/ 197 w 232"/>
                  <a:gd name="T33" fmla="*/ 275 h 306"/>
                  <a:gd name="T34" fmla="*/ 227 w 232"/>
                  <a:gd name="T35" fmla="*/ 193 h 306"/>
                  <a:gd name="T36" fmla="*/ 217 w 232"/>
                  <a:gd name="T37" fmla="*/ 181 h 306"/>
                  <a:gd name="T38" fmla="*/ 187 w 232"/>
                  <a:gd name="T39" fmla="*/ 169 h 306"/>
                  <a:gd name="T40" fmla="*/ 136 w 232"/>
                  <a:gd name="T41" fmla="*/ 162 h 306"/>
                  <a:gd name="T42" fmla="*/ 123 w 232"/>
                  <a:gd name="T43" fmla="*/ 168 h 306"/>
                  <a:gd name="T44" fmla="*/ 111 w 232"/>
                  <a:gd name="T45" fmla="*/ 159 h 306"/>
                  <a:gd name="T46" fmla="*/ 108 w 232"/>
                  <a:gd name="T47" fmla="*/ 147 h 306"/>
                  <a:gd name="T48" fmla="*/ 99 w 232"/>
                  <a:gd name="T49" fmla="*/ 152 h 306"/>
                  <a:gd name="T50" fmla="*/ 109 w 232"/>
                  <a:gd name="T51" fmla="*/ 130 h 306"/>
                  <a:gd name="T52" fmla="*/ 123 w 232"/>
                  <a:gd name="T53" fmla="*/ 138 h 306"/>
                  <a:gd name="T54" fmla="*/ 133 w 232"/>
                  <a:gd name="T55" fmla="*/ 114 h 306"/>
                  <a:gd name="T56" fmla="*/ 150 w 232"/>
                  <a:gd name="T57" fmla="*/ 90 h 306"/>
                  <a:gd name="T58" fmla="*/ 162 w 232"/>
                  <a:gd name="T59" fmla="*/ 79 h 306"/>
                  <a:gd name="T60" fmla="*/ 158 w 232"/>
                  <a:gd name="T61" fmla="*/ 73 h 306"/>
                  <a:gd name="T62" fmla="*/ 173 w 232"/>
                  <a:gd name="T63" fmla="*/ 66 h 306"/>
                  <a:gd name="T64" fmla="*/ 158 w 232"/>
                  <a:gd name="T65" fmla="*/ 53 h 306"/>
                  <a:gd name="T66" fmla="*/ 139 w 232"/>
                  <a:gd name="T67" fmla="*/ 51 h 306"/>
                  <a:gd name="T68" fmla="*/ 130 w 232"/>
                  <a:gd name="T69" fmla="*/ 66 h 306"/>
                  <a:gd name="T70" fmla="*/ 118 w 232"/>
                  <a:gd name="T71" fmla="*/ 63 h 306"/>
                  <a:gd name="T72" fmla="*/ 138 w 232"/>
                  <a:gd name="T73" fmla="*/ 48 h 306"/>
                  <a:gd name="T74" fmla="*/ 151 w 232"/>
                  <a:gd name="T75" fmla="*/ 44 h 306"/>
                  <a:gd name="T76" fmla="*/ 155 w 232"/>
                  <a:gd name="T77" fmla="*/ 46 h 306"/>
                  <a:gd name="T78" fmla="*/ 164 w 232"/>
                  <a:gd name="T79" fmla="*/ 42 h 306"/>
                  <a:gd name="T80" fmla="*/ 169 w 232"/>
                  <a:gd name="T81" fmla="*/ 28 h 306"/>
                  <a:gd name="T82" fmla="*/ 158 w 232"/>
                  <a:gd name="T83" fmla="*/ 23 h 306"/>
                  <a:gd name="T84" fmla="*/ 186 w 232"/>
                  <a:gd name="T85" fmla="*/ 24 h 306"/>
                  <a:gd name="T86" fmla="*/ 183 w 232"/>
                  <a:gd name="T87" fmla="*/ 38 h 306"/>
                  <a:gd name="T88" fmla="*/ 204 w 232"/>
                  <a:gd name="T89" fmla="*/ 37 h 306"/>
                  <a:gd name="T90" fmla="*/ 229 w 232"/>
                  <a:gd name="T91" fmla="*/ 22 h 306"/>
                  <a:gd name="T92" fmla="*/ 185 w 232"/>
                  <a:gd name="T93" fmla="*/ 3 h 306"/>
                  <a:gd name="T94" fmla="*/ 162 w 232"/>
                  <a:gd name="T95" fmla="*/ 5 h 306"/>
                  <a:gd name="T96" fmla="*/ 144 w 232"/>
                  <a:gd name="T97" fmla="*/ 14 h 306"/>
                  <a:gd name="T98" fmla="*/ 141 w 232"/>
                  <a:gd name="T99" fmla="*/ 22 h 306"/>
                  <a:gd name="T100" fmla="*/ 132 w 232"/>
                  <a:gd name="T101" fmla="*/ 34 h 306"/>
                  <a:gd name="T102" fmla="*/ 118 w 232"/>
                  <a:gd name="T103" fmla="*/ 29 h 306"/>
                  <a:gd name="T104" fmla="*/ 84 w 232"/>
                  <a:gd name="T105" fmla="*/ 43 h 306"/>
                  <a:gd name="T106" fmla="*/ 64 w 232"/>
                  <a:gd name="T107" fmla="*/ 49 h 306"/>
                  <a:gd name="T108" fmla="*/ 28 w 232"/>
                  <a:gd name="T109" fmla="*/ 55 h 306"/>
                  <a:gd name="T110" fmla="*/ 3 w 232"/>
                  <a:gd name="T111" fmla="*/ 9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2" h="306">
                    <a:moveTo>
                      <a:pt x="3" y="98"/>
                    </a:moveTo>
                    <a:cubicBezTo>
                      <a:pt x="12" y="93"/>
                      <a:pt x="12" y="93"/>
                      <a:pt x="12" y="93"/>
                    </a:cubicBezTo>
                    <a:cubicBezTo>
                      <a:pt x="12" y="92"/>
                      <a:pt x="12" y="92"/>
                      <a:pt x="12" y="92"/>
                    </a:cubicBezTo>
                    <a:cubicBezTo>
                      <a:pt x="23" y="84"/>
                      <a:pt x="23" y="84"/>
                      <a:pt x="23" y="84"/>
                    </a:cubicBezTo>
                    <a:cubicBezTo>
                      <a:pt x="31" y="81"/>
                      <a:pt x="31" y="81"/>
                      <a:pt x="31" y="81"/>
                    </a:cubicBezTo>
                    <a:cubicBezTo>
                      <a:pt x="42" y="83"/>
                      <a:pt x="42" y="83"/>
                      <a:pt x="42" y="83"/>
                    </a:cubicBezTo>
                    <a:cubicBezTo>
                      <a:pt x="44" y="89"/>
                      <a:pt x="44" y="89"/>
                      <a:pt x="44" y="89"/>
                    </a:cubicBezTo>
                    <a:cubicBezTo>
                      <a:pt x="43" y="102"/>
                      <a:pt x="43" y="102"/>
                      <a:pt x="43" y="102"/>
                    </a:cubicBezTo>
                    <a:cubicBezTo>
                      <a:pt x="37" y="118"/>
                      <a:pt x="37" y="118"/>
                      <a:pt x="37" y="118"/>
                    </a:cubicBezTo>
                    <a:cubicBezTo>
                      <a:pt x="37" y="118"/>
                      <a:pt x="37" y="119"/>
                      <a:pt x="37" y="120"/>
                    </a:cubicBezTo>
                    <a:cubicBezTo>
                      <a:pt x="43" y="135"/>
                      <a:pt x="43" y="135"/>
                      <a:pt x="43" y="135"/>
                    </a:cubicBezTo>
                    <a:cubicBezTo>
                      <a:pt x="43" y="135"/>
                      <a:pt x="43" y="135"/>
                      <a:pt x="43" y="135"/>
                    </a:cubicBezTo>
                    <a:cubicBezTo>
                      <a:pt x="53" y="146"/>
                      <a:pt x="53" y="146"/>
                      <a:pt x="53" y="146"/>
                    </a:cubicBezTo>
                    <a:cubicBezTo>
                      <a:pt x="61" y="157"/>
                      <a:pt x="61" y="157"/>
                      <a:pt x="61" y="157"/>
                    </a:cubicBezTo>
                    <a:cubicBezTo>
                      <a:pt x="61" y="158"/>
                      <a:pt x="63" y="159"/>
                      <a:pt x="64" y="158"/>
                    </a:cubicBezTo>
                    <a:cubicBezTo>
                      <a:pt x="65" y="158"/>
                      <a:pt x="67" y="157"/>
                      <a:pt x="66" y="155"/>
                    </a:cubicBezTo>
                    <a:cubicBezTo>
                      <a:pt x="66" y="154"/>
                      <a:pt x="66" y="154"/>
                      <a:pt x="66" y="154"/>
                    </a:cubicBezTo>
                    <a:cubicBezTo>
                      <a:pt x="57" y="139"/>
                      <a:pt x="57" y="139"/>
                      <a:pt x="57" y="139"/>
                    </a:cubicBezTo>
                    <a:cubicBezTo>
                      <a:pt x="59" y="138"/>
                      <a:pt x="59" y="138"/>
                      <a:pt x="59" y="138"/>
                    </a:cubicBezTo>
                    <a:cubicBezTo>
                      <a:pt x="66" y="149"/>
                      <a:pt x="66" y="149"/>
                      <a:pt x="66" y="149"/>
                    </a:cubicBezTo>
                    <a:cubicBezTo>
                      <a:pt x="69" y="162"/>
                      <a:pt x="69" y="162"/>
                      <a:pt x="69" y="162"/>
                    </a:cubicBezTo>
                    <a:cubicBezTo>
                      <a:pt x="70" y="162"/>
                      <a:pt x="70" y="163"/>
                      <a:pt x="72" y="164"/>
                    </a:cubicBezTo>
                    <a:cubicBezTo>
                      <a:pt x="88" y="168"/>
                      <a:pt x="88" y="168"/>
                      <a:pt x="88" y="168"/>
                    </a:cubicBezTo>
                    <a:cubicBezTo>
                      <a:pt x="88" y="169"/>
                      <a:pt x="89" y="168"/>
                      <a:pt x="90" y="168"/>
                    </a:cubicBezTo>
                    <a:cubicBezTo>
                      <a:pt x="93" y="166"/>
                      <a:pt x="93" y="166"/>
                      <a:pt x="93" y="166"/>
                    </a:cubicBezTo>
                    <a:cubicBezTo>
                      <a:pt x="100" y="169"/>
                      <a:pt x="100" y="169"/>
                      <a:pt x="100" y="169"/>
                    </a:cubicBezTo>
                    <a:cubicBezTo>
                      <a:pt x="100" y="169"/>
                      <a:pt x="101" y="169"/>
                      <a:pt x="101" y="169"/>
                    </a:cubicBezTo>
                    <a:cubicBezTo>
                      <a:pt x="108" y="169"/>
                      <a:pt x="108" y="169"/>
                      <a:pt x="108" y="169"/>
                    </a:cubicBezTo>
                    <a:cubicBezTo>
                      <a:pt x="114" y="176"/>
                      <a:pt x="114" y="176"/>
                      <a:pt x="114" y="176"/>
                    </a:cubicBezTo>
                    <a:cubicBezTo>
                      <a:pt x="114" y="177"/>
                      <a:pt x="115" y="177"/>
                      <a:pt x="115" y="177"/>
                    </a:cubicBezTo>
                    <a:cubicBezTo>
                      <a:pt x="126" y="180"/>
                      <a:pt x="126" y="180"/>
                      <a:pt x="126" y="180"/>
                    </a:cubicBezTo>
                    <a:cubicBezTo>
                      <a:pt x="127" y="180"/>
                      <a:pt x="127" y="180"/>
                      <a:pt x="128" y="180"/>
                    </a:cubicBezTo>
                    <a:cubicBezTo>
                      <a:pt x="128" y="180"/>
                      <a:pt x="128" y="180"/>
                      <a:pt x="128" y="180"/>
                    </a:cubicBezTo>
                    <a:cubicBezTo>
                      <a:pt x="129" y="181"/>
                      <a:pt x="129" y="181"/>
                      <a:pt x="129" y="181"/>
                    </a:cubicBezTo>
                    <a:cubicBezTo>
                      <a:pt x="124" y="200"/>
                      <a:pt x="124" y="200"/>
                      <a:pt x="124" y="200"/>
                    </a:cubicBezTo>
                    <a:cubicBezTo>
                      <a:pt x="123" y="201"/>
                      <a:pt x="123" y="202"/>
                      <a:pt x="124" y="203"/>
                    </a:cubicBezTo>
                    <a:cubicBezTo>
                      <a:pt x="144" y="226"/>
                      <a:pt x="144" y="226"/>
                      <a:pt x="144" y="226"/>
                    </a:cubicBezTo>
                    <a:cubicBezTo>
                      <a:pt x="144" y="226"/>
                      <a:pt x="144" y="226"/>
                      <a:pt x="144" y="227"/>
                    </a:cubicBezTo>
                    <a:cubicBezTo>
                      <a:pt x="160" y="233"/>
                      <a:pt x="160" y="233"/>
                      <a:pt x="160" y="233"/>
                    </a:cubicBezTo>
                    <a:cubicBezTo>
                      <a:pt x="173" y="281"/>
                      <a:pt x="173" y="281"/>
                      <a:pt x="173" y="281"/>
                    </a:cubicBezTo>
                    <a:cubicBezTo>
                      <a:pt x="173" y="281"/>
                      <a:pt x="173" y="281"/>
                      <a:pt x="173" y="282"/>
                    </a:cubicBezTo>
                    <a:cubicBezTo>
                      <a:pt x="182" y="296"/>
                      <a:pt x="182" y="296"/>
                      <a:pt x="182" y="296"/>
                    </a:cubicBezTo>
                    <a:cubicBezTo>
                      <a:pt x="182" y="296"/>
                      <a:pt x="183" y="296"/>
                      <a:pt x="183" y="297"/>
                    </a:cubicBezTo>
                    <a:cubicBezTo>
                      <a:pt x="193" y="304"/>
                      <a:pt x="193" y="304"/>
                      <a:pt x="193" y="304"/>
                    </a:cubicBezTo>
                    <a:cubicBezTo>
                      <a:pt x="193" y="304"/>
                      <a:pt x="194" y="304"/>
                      <a:pt x="194" y="304"/>
                    </a:cubicBezTo>
                    <a:cubicBezTo>
                      <a:pt x="209" y="306"/>
                      <a:pt x="209" y="306"/>
                      <a:pt x="209" y="306"/>
                    </a:cubicBezTo>
                    <a:cubicBezTo>
                      <a:pt x="209" y="306"/>
                      <a:pt x="210" y="306"/>
                      <a:pt x="210" y="305"/>
                    </a:cubicBezTo>
                    <a:cubicBezTo>
                      <a:pt x="211" y="305"/>
                      <a:pt x="212" y="305"/>
                      <a:pt x="212" y="304"/>
                    </a:cubicBezTo>
                    <a:cubicBezTo>
                      <a:pt x="212" y="302"/>
                      <a:pt x="212" y="301"/>
                      <a:pt x="211" y="300"/>
                    </a:cubicBezTo>
                    <a:cubicBezTo>
                      <a:pt x="201" y="293"/>
                      <a:pt x="201" y="293"/>
                      <a:pt x="201" y="293"/>
                    </a:cubicBezTo>
                    <a:cubicBezTo>
                      <a:pt x="197" y="275"/>
                      <a:pt x="197" y="275"/>
                      <a:pt x="197" y="275"/>
                    </a:cubicBezTo>
                    <a:cubicBezTo>
                      <a:pt x="222" y="225"/>
                      <a:pt x="222" y="225"/>
                      <a:pt x="222" y="225"/>
                    </a:cubicBezTo>
                    <a:cubicBezTo>
                      <a:pt x="222" y="224"/>
                      <a:pt x="222" y="224"/>
                      <a:pt x="222" y="224"/>
                    </a:cubicBezTo>
                    <a:cubicBezTo>
                      <a:pt x="227" y="193"/>
                      <a:pt x="227" y="193"/>
                      <a:pt x="227" y="193"/>
                    </a:cubicBezTo>
                    <a:cubicBezTo>
                      <a:pt x="227" y="193"/>
                      <a:pt x="227" y="192"/>
                      <a:pt x="226" y="191"/>
                    </a:cubicBezTo>
                    <a:cubicBezTo>
                      <a:pt x="220" y="182"/>
                      <a:pt x="220" y="182"/>
                      <a:pt x="220" y="182"/>
                    </a:cubicBezTo>
                    <a:cubicBezTo>
                      <a:pt x="219" y="181"/>
                      <a:pt x="218" y="181"/>
                      <a:pt x="217" y="181"/>
                    </a:cubicBezTo>
                    <a:cubicBezTo>
                      <a:pt x="207" y="181"/>
                      <a:pt x="195" y="180"/>
                      <a:pt x="190" y="180"/>
                    </a:cubicBezTo>
                    <a:cubicBezTo>
                      <a:pt x="190" y="177"/>
                      <a:pt x="189" y="174"/>
                      <a:pt x="189" y="172"/>
                    </a:cubicBezTo>
                    <a:cubicBezTo>
                      <a:pt x="189" y="171"/>
                      <a:pt x="188" y="170"/>
                      <a:pt x="187" y="169"/>
                    </a:cubicBezTo>
                    <a:cubicBezTo>
                      <a:pt x="163" y="157"/>
                      <a:pt x="163" y="157"/>
                      <a:pt x="163" y="157"/>
                    </a:cubicBezTo>
                    <a:cubicBezTo>
                      <a:pt x="162" y="157"/>
                      <a:pt x="161" y="156"/>
                      <a:pt x="161" y="157"/>
                    </a:cubicBezTo>
                    <a:cubicBezTo>
                      <a:pt x="136" y="162"/>
                      <a:pt x="136" y="162"/>
                      <a:pt x="136" y="162"/>
                    </a:cubicBezTo>
                    <a:cubicBezTo>
                      <a:pt x="135" y="162"/>
                      <a:pt x="135" y="162"/>
                      <a:pt x="134" y="163"/>
                    </a:cubicBezTo>
                    <a:cubicBezTo>
                      <a:pt x="128" y="169"/>
                      <a:pt x="128" y="169"/>
                      <a:pt x="128" y="169"/>
                    </a:cubicBezTo>
                    <a:cubicBezTo>
                      <a:pt x="123" y="168"/>
                      <a:pt x="123" y="168"/>
                      <a:pt x="123" y="168"/>
                    </a:cubicBezTo>
                    <a:cubicBezTo>
                      <a:pt x="121" y="162"/>
                      <a:pt x="121" y="162"/>
                      <a:pt x="121" y="162"/>
                    </a:cubicBezTo>
                    <a:cubicBezTo>
                      <a:pt x="121" y="161"/>
                      <a:pt x="120" y="160"/>
                      <a:pt x="118" y="159"/>
                    </a:cubicBezTo>
                    <a:cubicBezTo>
                      <a:pt x="111" y="159"/>
                      <a:pt x="111" y="159"/>
                      <a:pt x="111" y="159"/>
                    </a:cubicBezTo>
                    <a:cubicBezTo>
                      <a:pt x="112" y="151"/>
                      <a:pt x="112" y="151"/>
                      <a:pt x="112" y="151"/>
                    </a:cubicBezTo>
                    <a:cubicBezTo>
                      <a:pt x="112" y="150"/>
                      <a:pt x="112" y="149"/>
                      <a:pt x="111" y="148"/>
                    </a:cubicBezTo>
                    <a:cubicBezTo>
                      <a:pt x="111" y="147"/>
                      <a:pt x="110" y="147"/>
                      <a:pt x="108" y="147"/>
                    </a:cubicBezTo>
                    <a:cubicBezTo>
                      <a:pt x="102" y="149"/>
                      <a:pt x="102" y="149"/>
                      <a:pt x="102" y="149"/>
                    </a:cubicBezTo>
                    <a:cubicBezTo>
                      <a:pt x="101" y="149"/>
                      <a:pt x="100" y="149"/>
                      <a:pt x="100" y="150"/>
                    </a:cubicBezTo>
                    <a:cubicBezTo>
                      <a:pt x="100" y="151"/>
                      <a:pt x="99" y="152"/>
                      <a:pt x="99" y="152"/>
                    </a:cubicBezTo>
                    <a:cubicBezTo>
                      <a:pt x="97" y="152"/>
                      <a:pt x="95" y="152"/>
                      <a:pt x="92" y="152"/>
                    </a:cubicBezTo>
                    <a:cubicBezTo>
                      <a:pt x="93" y="139"/>
                      <a:pt x="93" y="139"/>
                      <a:pt x="93" y="139"/>
                    </a:cubicBezTo>
                    <a:cubicBezTo>
                      <a:pt x="109" y="130"/>
                      <a:pt x="109" y="130"/>
                      <a:pt x="109" y="130"/>
                    </a:cubicBezTo>
                    <a:cubicBezTo>
                      <a:pt x="115" y="138"/>
                      <a:pt x="115" y="138"/>
                      <a:pt x="115" y="138"/>
                    </a:cubicBezTo>
                    <a:cubicBezTo>
                      <a:pt x="116" y="139"/>
                      <a:pt x="117" y="139"/>
                      <a:pt x="119" y="139"/>
                    </a:cubicBezTo>
                    <a:cubicBezTo>
                      <a:pt x="123" y="138"/>
                      <a:pt x="123" y="138"/>
                      <a:pt x="123" y="138"/>
                    </a:cubicBezTo>
                    <a:cubicBezTo>
                      <a:pt x="124" y="137"/>
                      <a:pt x="125" y="136"/>
                      <a:pt x="125" y="135"/>
                    </a:cubicBezTo>
                    <a:cubicBezTo>
                      <a:pt x="124" y="125"/>
                      <a:pt x="124" y="125"/>
                      <a:pt x="124" y="125"/>
                    </a:cubicBezTo>
                    <a:cubicBezTo>
                      <a:pt x="133" y="114"/>
                      <a:pt x="133" y="114"/>
                      <a:pt x="133" y="114"/>
                    </a:cubicBezTo>
                    <a:cubicBezTo>
                      <a:pt x="133" y="113"/>
                      <a:pt x="133" y="112"/>
                      <a:pt x="133" y="112"/>
                    </a:cubicBezTo>
                    <a:cubicBezTo>
                      <a:pt x="133" y="106"/>
                      <a:pt x="133" y="106"/>
                      <a:pt x="133" y="106"/>
                    </a:cubicBezTo>
                    <a:cubicBezTo>
                      <a:pt x="150" y="90"/>
                      <a:pt x="150" y="90"/>
                      <a:pt x="150" y="90"/>
                    </a:cubicBezTo>
                    <a:cubicBezTo>
                      <a:pt x="159" y="88"/>
                      <a:pt x="159" y="88"/>
                      <a:pt x="159" y="88"/>
                    </a:cubicBezTo>
                    <a:cubicBezTo>
                      <a:pt x="160" y="88"/>
                      <a:pt x="161" y="86"/>
                      <a:pt x="161" y="85"/>
                    </a:cubicBezTo>
                    <a:cubicBezTo>
                      <a:pt x="162" y="79"/>
                      <a:pt x="162" y="79"/>
                      <a:pt x="162" y="79"/>
                    </a:cubicBezTo>
                    <a:cubicBezTo>
                      <a:pt x="162" y="78"/>
                      <a:pt x="161" y="77"/>
                      <a:pt x="160" y="77"/>
                    </a:cubicBezTo>
                    <a:cubicBezTo>
                      <a:pt x="157" y="74"/>
                      <a:pt x="157" y="74"/>
                      <a:pt x="157" y="74"/>
                    </a:cubicBezTo>
                    <a:cubicBezTo>
                      <a:pt x="158" y="73"/>
                      <a:pt x="158" y="73"/>
                      <a:pt x="158" y="73"/>
                    </a:cubicBezTo>
                    <a:cubicBezTo>
                      <a:pt x="168" y="71"/>
                      <a:pt x="168" y="71"/>
                      <a:pt x="168" y="71"/>
                    </a:cubicBezTo>
                    <a:cubicBezTo>
                      <a:pt x="168" y="71"/>
                      <a:pt x="169" y="71"/>
                      <a:pt x="169" y="70"/>
                    </a:cubicBezTo>
                    <a:cubicBezTo>
                      <a:pt x="173" y="66"/>
                      <a:pt x="173" y="66"/>
                      <a:pt x="173" y="66"/>
                    </a:cubicBezTo>
                    <a:cubicBezTo>
                      <a:pt x="174" y="65"/>
                      <a:pt x="174" y="64"/>
                      <a:pt x="174" y="64"/>
                    </a:cubicBezTo>
                    <a:cubicBezTo>
                      <a:pt x="174" y="63"/>
                      <a:pt x="173" y="62"/>
                      <a:pt x="172" y="61"/>
                    </a:cubicBezTo>
                    <a:cubicBezTo>
                      <a:pt x="158" y="53"/>
                      <a:pt x="158" y="53"/>
                      <a:pt x="158" y="53"/>
                    </a:cubicBezTo>
                    <a:cubicBezTo>
                      <a:pt x="154" y="49"/>
                      <a:pt x="154" y="49"/>
                      <a:pt x="154" y="49"/>
                    </a:cubicBezTo>
                    <a:cubicBezTo>
                      <a:pt x="153" y="49"/>
                      <a:pt x="152" y="48"/>
                      <a:pt x="152" y="49"/>
                    </a:cubicBezTo>
                    <a:cubicBezTo>
                      <a:pt x="139" y="51"/>
                      <a:pt x="139" y="51"/>
                      <a:pt x="139" y="51"/>
                    </a:cubicBezTo>
                    <a:cubicBezTo>
                      <a:pt x="137" y="51"/>
                      <a:pt x="136" y="53"/>
                      <a:pt x="136" y="54"/>
                    </a:cubicBezTo>
                    <a:cubicBezTo>
                      <a:pt x="135" y="64"/>
                      <a:pt x="135" y="64"/>
                      <a:pt x="135" y="64"/>
                    </a:cubicBezTo>
                    <a:cubicBezTo>
                      <a:pt x="130" y="66"/>
                      <a:pt x="130" y="66"/>
                      <a:pt x="130" y="66"/>
                    </a:cubicBezTo>
                    <a:cubicBezTo>
                      <a:pt x="130" y="66"/>
                      <a:pt x="130" y="66"/>
                      <a:pt x="130" y="66"/>
                    </a:cubicBezTo>
                    <a:cubicBezTo>
                      <a:pt x="130" y="65"/>
                      <a:pt x="129" y="65"/>
                      <a:pt x="128" y="64"/>
                    </a:cubicBezTo>
                    <a:cubicBezTo>
                      <a:pt x="118" y="63"/>
                      <a:pt x="118" y="63"/>
                      <a:pt x="118" y="63"/>
                    </a:cubicBezTo>
                    <a:cubicBezTo>
                      <a:pt x="124" y="55"/>
                      <a:pt x="124" y="55"/>
                      <a:pt x="124" y="55"/>
                    </a:cubicBezTo>
                    <a:cubicBezTo>
                      <a:pt x="136" y="51"/>
                      <a:pt x="136" y="51"/>
                      <a:pt x="136" y="51"/>
                    </a:cubicBezTo>
                    <a:cubicBezTo>
                      <a:pt x="137" y="51"/>
                      <a:pt x="138" y="49"/>
                      <a:pt x="138" y="48"/>
                    </a:cubicBezTo>
                    <a:cubicBezTo>
                      <a:pt x="138" y="42"/>
                      <a:pt x="138" y="42"/>
                      <a:pt x="138" y="42"/>
                    </a:cubicBezTo>
                    <a:cubicBezTo>
                      <a:pt x="147" y="41"/>
                      <a:pt x="147" y="41"/>
                      <a:pt x="147" y="41"/>
                    </a:cubicBezTo>
                    <a:cubicBezTo>
                      <a:pt x="151" y="44"/>
                      <a:pt x="151" y="44"/>
                      <a:pt x="151" y="44"/>
                    </a:cubicBezTo>
                    <a:cubicBezTo>
                      <a:pt x="151" y="45"/>
                      <a:pt x="152" y="45"/>
                      <a:pt x="152" y="45"/>
                    </a:cubicBezTo>
                    <a:cubicBezTo>
                      <a:pt x="154" y="46"/>
                      <a:pt x="154" y="46"/>
                      <a:pt x="154" y="46"/>
                    </a:cubicBezTo>
                    <a:cubicBezTo>
                      <a:pt x="154" y="46"/>
                      <a:pt x="155" y="46"/>
                      <a:pt x="155" y="46"/>
                    </a:cubicBezTo>
                    <a:cubicBezTo>
                      <a:pt x="161" y="45"/>
                      <a:pt x="161" y="45"/>
                      <a:pt x="161" y="45"/>
                    </a:cubicBezTo>
                    <a:cubicBezTo>
                      <a:pt x="162" y="45"/>
                      <a:pt x="163" y="44"/>
                      <a:pt x="164" y="44"/>
                    </a:cubicBezTo>
                    <a:cubicBezTo>
                      <a:pt x="164" y="42"/>
                      <a:pt x="164" y="42"/>
                      <a:pt x="164" y="42"/>
                    </a:cubicBezTo>
                    <a:cubicBezTo>
                      <a:pt x="170" y="40"/>
                      <a:pt x="170" y="40"/>
                      <a:pt x="170" y="40"/>
                    </a:cubicBezTo>
                    <a:cubicBezTo>
                      <a:pt x="171" y="40"/>
                      <a:pt x="172" y="38"/>
                      <a:pt x="172" y="36"/>
                    </a:cubicBezTo>
                    <a:cubicBezTo>
                      <a:pt x="169" y="28"/>
                      <a:pt x="169" y="28"/>
                      <a:pt x="169" y="28"/>
                    </a:cubicBezTo>
                    <a:cubicBezTo>
                      <a:pt x="169" y="27"/>
                      <a:pt x="168" y="27"/>
                      <a:pt x="167" y="26"/>
                    </a:cubicBezTo>
                    <a:cubicBezTo>
                      <a:pt x="159" y="24"/>
                      <a:pt x="159" y="24"/>
                      <a:pt x="159" y="24"/>
                    </a:cubicBezTo>
                    <a:cubicBezTo>
                      <a:pt x="158" y="23"/>
                      <a:pt x="158" y="23"/>
                      <a:pt x="158" y="23"/>
                    </a:cubicBezTo>
                    <a:cubicBezTo>
                      <a:pt x="170" y="18"/>
                      <a:pt x="170" y="18"/>
                      <a:pt x="170" y="18"/>
                    </a:cubicBezTo>
                    <a:cubicBezTo>
                      <a:pt x="180" y="20"/>
                      <a:pt x="180" y="20"/>
                      <a:pt x="180" y="20"/>
                    </a:cubicBezTo>
                    <a:cubicBezTo>
                      <a:pt x="186" y="24"/>
                      <a:pt x="186" y="24"/>
                      <a:pt x="186" y="24"/>
                    </a:cubicBezTo>
                    <a:cubicBezTo>
                      <a:pt x="184" y="27"/>
                      <a:pt x="184" y="27"/>
                      <a:pt x="184" y="27"/>
                    </a:cubicBezTo>
                    <a:cubicBezTo>
                      <a:pt x="183" y="27"/>
                      <a:pt x="183" y="28"/>
                      <a:pt x="183" y="28"/>
                    </a:cubicBezTo>
                    <a:cubicBezTo>
                      <a:pt x="182" y="36"/>
                      <a:pt x="183" y="38"/>
                      <a:pt x="183" y="38"/>
                    </a:cubicBezTo>
                    <a:cubicBezTo>
                      <a:pt x="184" y="39"/>
                      <a:pt x="184" y="40"/>
                      <a:pt x="193" y="46"/>
                    </a:cubicBezTo>
                    <a:cubicBezTo>
                      <a:pt x="194" y="46"/>
                      <a:pt x="196" y="46"/>
                      <a:pt x="197" y="45"/>
                    </a:cubicBezTo>
                    <a:cubicBezTo>
                      <a:pt x="204" y="37"/>
                      <a:pt x="204" y="37"/>
                      <a:pt x="204" y="37"/>
                    </a:cubicBezTo>
                    <a:cubicBezTo>
                      <a:pt x="208" y="32"/>
                      <a:pt x="208" y="32"/>
                      <a:pt x="208" y="32"/>
                    </a:cubicBezTo>
                    <a:cubicBezTo>
                      <a:pt x="228" y="22"/>
                      <a:pt x="228" y="22"/>
                      <a:pt x="228" y="22"/>
                    </a:cubicBezTo>
                    <a:cubicBezTo>
                      <a:pt x="228" y="22"/>
                      <a:pt x="229" y="22"/>
                      <a:pt x="229" y="22"/>
                    </a:cubicBezTo>
                    <a:cubicBezTo>
                      <a:pt x="232" y="18"/>
                      <a:pt x="232" y="18"/>
                      <a:pt x="232" y="18"/>
                    </a:cubicBezTo>
                    <a:cubicBezTo>
                      <a:pt x="219" y="10"/>
                      <a:pt x="204" y="5"/>
                      <a:pt x="188" y="2"/>
                    </a:cubicBezTo>
                    <a:cubicBezTo>
                      <a:pt x="185" y="3"/>
                      <a:pt x="185" y="3"/>
                      <a:pt x="185" y="3"/>
                    </a:cubicBezTo>
                    <a:cubicBezTo>
                      <a:pt x="185" y="2"/>
                      <a:pt x="185" y="2"/>
                      <a:pt x="185" y="2"/>
                    </a:cubicBezTo>
                    <a:cubicBezTo>
                      <a:pt x="184" y="1"/>
                      <a:pt x="183" y="0"/>
                      <a:pt x="182" y="1"/>
                    </a:cubicBezTo>
                    <a:cubicBezTo>
                      <a:pt x="162" y="5"/>
                      <a:pt x="162" y="5"/>
                      <a:pt x="162" y="5"/>
                    </a:cubicBezTo>
                    <a:cubicBezTo>
                      <a:pt x="162" y="5"/>
                      <a:pt x="162" y="5"/>
                      <a:pt x="161" y="5"/>
                    </a:cubicBezTo>
                    <a:cubicBezTo>
                      <a:pt x="146" y="11"/>
                      <a:pt x="146" y="11"/>
                      <a:pt x="146" y="11"/>
                    </a:cubicBezTo>
                    <a:cubicBezTo>
                      <a:pt x="145" y="11"/>
                      <a:pt x="144" y="13"/>
                      <a:pt x="144" y="14"/>
                    </a:cubicBezTo>
                    <a:cubicBezTo>
                      <a:pt x="144" y="15"/>
                      <a:pt x="145" y="16"/>
                      <a:pt x="146" y="17"/>
                    </a:cubicBezTo>
                    <a:cubicBezTo>
                      <a:pt x="148" y="18"/>
                      <a:pt x="148" y="18"/>
                      <a:pt x="148" y="18"/>
                    </a:cubicBezTo>
                    <a:cubicBezTo>
                      <a:pt x="141" y="22"/>
                      <a:pt x="141" y="22"/>
                      <a:pt x="141" y="22"/>
                    </a:cubicBezTo>
                    <a:cubicBezTo>
                      <a:pt x="141" y="22"/>
                      <a:pt x="141" y="22"/>
                      <a:pt x="140" y="23"/>
                    </a:cubicBezTo>
                    <a:cubicBezTo>
                      <a:pt x="134" y="32"/>
                      <a:pt x="134" y="32"/>
                      <a:pt x="134" y="32"/>
                    </a:cubicBezTo>
                    <a:cubicBezTo>
                      <a:pt x="134" y="33"/>
                      <a:pt x="133" y="34"/>
                      <a:pt x="132" y="34"/>
                    </a:cubicBezTo>
                    <a:cubicBezTo>
                      <a:pt x="131" y="32"/>
                      <a:pt x="130" y="30"/>
                      <a:pt x="130" y="30"/>
                    </a:cubicBezTo>
                    <a:cubicBezTo>
                      <a:pt x="129" y="29"/>
                      <a:pt x="128" y="29"/>
                      <a:pt x="127" y="29"/>
                    </a:cubicBezTo>
                    <a:cubicBezTo>
                      <a:pt x="126" y="29"/>
                      <a:pt x="120" y="28"/>
                      <a:pt x="118" y="29"/>
                    </a:cubicBezTo>
                    <a:cubicBezTo>
                      <a:pt x="99" y="33"/>
                      <a:pt x="99" y="33"/>
                      <a:pt x="99" y="33"/>
                    </a:cubicBezTo>
                    <a:cubicBezTo>
                      <a:pt x="95" y="34"/>
                      <a:pt x="87" y="39"/>
                      <a:pt x="85" y="41"/>
                    </a:cubicBezTo>
                    <a:cubicBezTo>
                      <a:pt x="84" y="42"/>
                      <a:pt x="84" y="42"/>
                      <a:pt x="84" y="43"/>
                    </a:cubicBezTo>
                    <a:cubicBezTo>
                      <a:pt x="83" y="44"/>
                      <a:pt x="84" y="45"/>
                      <a:pt x="84" y="46"/>
                    </a:cubicBezTo>
                    <a:cubicBezTo>
                      <a:pt x="85" y="46"/>
                      <a:pt x="85" y="46"/>
                      <a:pt x="85" y="46"/>
                    </a:cubicBezTo>
                    <a:cubicBezTo>
                      <a:pt x="64" y="49"/>
                      <a:pt x="64" y="49"/>
                      <a:pt x="64" y="49"/>
                    </a:cubicBezTo>
                    <a:cubicBezTo>
                      <a:pt x="36" y="51"/>
                      <a:pt x="36" y="51"/>
                      <a:pt x="36" y="51"/>
                    </a:cubicBezTo>
                    <a:cubicBezTo>
                      <a:pt x="36" y="51"/>
                      <a:pt x="36" y="51"/>
                      <a:pt x="35" y="51"/>
                    </a:cubicBezTo>
                    <a:cubicBezTo>
                      <a:pt x="28" y="55"/>
                      <a:pt x="28" y="55"/>
                      <a:pt x="28" y="55"/>
                    </a:cubicBezTo>
                    <a:cubicBezTo>
                      <a:pt x="16" y="68"/>
                      <a:pt x="7" y="83"/>
                      <a:pt x="0" y="99"/>
                    </a:cubicBezTo>
                    <a:cubicBezTo>
                      <a:pt x="2" y="98"/>
                      <a:pt x="2" y="98"/>
                      <a:pt x="2" y="98"/>
                    </a:cubicBezTo>
                    <a:cubicBezTo>
                      <a:pt x="3" y="98"/>
                      <a:pt x="3" y="98"/>
                      <a:pt x="3" y="98"/>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3" name="Freeform 15"/>
              <p:cNvSpPr>
                <a:spLocks/>
              </p:cNvSpPr>
              <p:nvPr/>
            </p:nvSpPr>
            <p:spPr bwMode="auto">
              <a:xfrm rot="272492">
                <a:off x="7386296" y="5547481"/>
                <a:ext cx="59243" cy="54854"/>
              </a:xfrm>
              <a:custGeom>
                <a:avLst/>
                <a:gdLst>
                  <a:gd name="T0" fmla="*/ 1 w 14"/>
                  <a:gd name="T1" fmla="*/ 12 h 13"/>
                  <a:gd name="T2" fmla="*/ 1 w 14"/>
                  <a:gd name="T3" fmla="*/ 13 h 13"/>
                  <a:gd name="T4" fmla="*/ 14 w 14"/>
                  <a:gd name="T5" fmla="*/ 11 h 13"/>
                  <a:gd name="T6" fmla="*/ 13 w 14"/>
                  <a:gd name="T7" fmla="*/ 9 h 13"/>
                  <a:gd name="T8" fmla="*/ 12 w 14"/>
                  <a:gd name="T9" fmla="*/ 7 h 13"/>
                  <a:gd name="T10" fmla="*/ 12 w 14"/>
                  <a:gd name="T11" fmla="*/ 4 h 13"/>
                  <a:gd name="T12" fmla="*/ 11 w 14"/>
                  <a:gd name="T13" fmla="*/ 1 h 13"/>
                  <a:gd name="T14" fmla="*/ 7 w 14"/>
                  <a:gd name="T15" fmla="*/ 2 h 13"/>
                  <a:gd name="T16" fmla="*/ 1 w 14"/>
                  <a:gd name="T17" fmla="*/ 9 h 13"/>
                  <a:gd name="T18" fmla="*/ 1 w 14"/>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 y="12"/>
                    </a:moveTo>
                    <a:cubicBezTo>
                      <a:pt x="1" y="13"/>
                      <a:pt x="1" y="13"/>
                      <a:pt x="1" y="13"/>
                    </a:cubicBezTo>
                    <a:cubicBezTo>
                      <a:pt x="14" y="11"/>
                      <a:pt x="14" y="11"/>
                      <a:pt x="14" y="11"/>
                    </a:cubicBezTo>
                    <a:cubicBezTo>
                      <a:pt x="14" y="10"/>
                      <a:pt x="14" y="9"/>
                      <a:pt x="13" y="9"/>
                    </a:cubicBezTo>
                    <a:cubicBezTo>
                      <a:pt x="12" y="7"/>
                      <a:pt x="12" y="7"/>
                      <a:pt x="12" y="7"/>
                    </a:cubicBezTo>
                    <a:cubicBezTo>
                      <a:pt x="12" y="4"/>
                      <a:pt x="12" y="4"/>
                      <a:pt x="12" y="4"/>
                    </a:cubicBezTo>
                    <a:cubicBezTo>
                      <a:pt x="13" y="3"/>
                      <a:pt x="12" y="2"/>
                      <a:pt x="11" y="1"/>
                    </a:cubicBezTo>
                    <a:cubicBezTo>
                      <a:pt x="9" y="0"/>
                      <a:pt x="8" y="1"/>
                      <a:pt x="7" y="2"/>
                    </a:cubicBezTo>
                    <a:cubicBezTo>
                      <a:pt x="1" y="9"/>
                      <a:pt x="1" y="9"/>
                      <a:pt x="1" y="9"/>
                    </a:cubicBezTo>
                    <a:cubicBezTo>
                      <a:pt x="0" y="10"/>
                      <a:pt x="0" y="11"/>
                      <a:pt x="1" y="12"/>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4" name="Freeform 16"/>
              <p:cNvSpPr>
                <a:spLocks/>
              </p:cNvSpPr>
              <p:nvPr/>
            </p:nvSpPr>
            <p:spPr bwMode="auto">
              <a:xfrm rot="272492">
                <a:off x="7135905" y="5848918"/>
                <a:ext cx="114096" cy="50466"/>
              </a:xfrm>
              <a:custGeom>
                <a:avLst/>
                <a:gdLst>
                  <a:gd name="T0" fmla="*/ 24 w 27"/>
                  <a:gd name="T1" fmla="*/ 3 h 12"/>
                  <a:gd name="T2" fmla="*/ 18 w 27"/>
                  <a:gd name="T3" fmla="*/ 1 h 12"/>
                  <a:gd name="T4" fmla="*/ 13 w 27"/>
                  <a:gd name="T5" fmla="*/ 0 h 12"/>
                  <a:gd name="T6" fmla="*/ 12 w 27"/>
                  <a:gd name="T7" fmla="*/ 0 h 12"/>
                  <a:gd name="T8" fmla="*/ 3 w 27"/>
                  <a:gd name="T9" fmla="*/ 2 h 12"/>
                  <a:gd name="T10" fmla="*/ 0 w 27"/>
                  <a:gd name="T11" fmla="*/ 5 h 12"/>
                  <a:gd name="T12" fmla="*/ 4 w 27"/>
                  <a:gd name="T13" fmla="*/ 8 h 12"/>
                  <a:gd name="T14" fmla="*/ 12 w 27"/>
                  <a:gd name="T15" fmla="*/ 6 h 12"/>
                  <a:gd name="T16" fmla="*/ 12 w 27"/>
                  <a:gd name="T17" fmla="*/ 6 h 12"/>
                  <a:gd name="T18" fmla="*/ 12 w 27"/>
                  <a:gd name="T19" fmla="*/ 6 h 12"/>
                  <a:gd name="T20" fmla="*/ 10 w 27"/>
                  <a:gd name="T21" fmla="*/ 10 h 12"/>
                  <a:gd name="T22" fmla="*/ 13 w 27"/>
                  <a:gd name="T23" fmla="*/ 12 h 12"/>
                  <a:gd name="T24" fmla="*/ 14 w 27"/>
                  <a:gd name="T25" fmla="*/ 12 h 12"/>
                  <a:gd name="T26" fmla="*/ 25 w 27"/>
                  <a:gd name="T27" fmla="*/ 8 h 12"/>
                  <a:gd name="T28" fmla="*/ 27 w 27"/>
                  <a:gd name="T29" fmla="*/ 5 h 12"/>
                  <a:gd name="T30" fmla="*/ 24 w 27"/>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
                    <a:moveTo>
                      <a:pt x="24" y="3"/>
                    </a:moveTo>
                    <a:cubicBezTo>
                      <a:pt x="18" y="1"/>
                      <a:pt x="18" y="1"/>
                      <a:pt x="18" y="1"/>
                    </a:cubicBezTo>
                    <a:cubicBezTo>
                      <a:pt x="13" y="0"/>
                      <a:pt x="13" y="0"/>
                      <a:pt x="13" y="0"/>
                    </a:cubicBezTo>
                    <a:cubicBezTo>
                      <a:pt x="13" y="0"/>
                      <a:pt x="12" y="0"/>
                      <a:pt x="12" y="0"/>
                    </a:cubicBezTo>
                    <a:cubicBezTo>
                      <a:pt x="3" y="2"/>
                      <a:pt x="3" y="2"/>
                      <a:pt x="3" y="2"/>
                    </a:cubicBezTo>
                    <a:cubicBezTo>
                      <a:pt x="1" y="2"/>
                      <a:pt x="0" y="4"/>
                      <a:pt x="0" y="5"/>
                    </a:cubicBezTo>
                    <a:cubicBezTo>
                      <a:pt x="1" y="7"/>
                      <a:pt x="2" y="8"/>
                      <a:pt x="4" y="8"/>
                    </a:cubicBezTo>
                    <a:cubicBezTo>
                      <a:pt x="12" y="6"/>
                      <a:pt x="12" y="6"/>
                      <a:pt x="12" y="6"/>
                    </a:cubicBezTo>
                    <a:cubicBezTo>
                      <a:pt x="12" y="6"/>
                      <a:pt x="12" y="6"/>
                      <a:pt x="12" y="6"/>
                    </a:cubicBezTo>
                    <a:cubicBezTo>
                      <a:pt x="12" y="6"/>
                      <a:pt x="12" y="6"/>
                      <a:pt x="12" y="6"/>
                    </a:cubicBezTo>
                    <a:cubicBezTo>
                      <a:pt x="10" y="7"/>
                      <a:pt x="9" y="8"/>
                      <a:pt x="10" y="10"/>
                    </a:cubicBezTo>
                    <a:cubicBezTo>
                      <a:pt x="10" y="12"/>
                      <a:pt x="12" y="12"/>
                      <a:pt x="13" y="12"/>
                    </a:cubicBezTo>
                    <a:cubicBezTo>
                      <a:pt x="14" y="12"/>
                      <a:pt x="14" y="12"/>
                      <a:pt x="14" y="12"/>
                    </a:cubicBezTo>
                    <a:cubicBezTo>
                      <a:pt x="25" y="8"/>
                      <a:pt x="25" y="8"/>
                      <a:pt x="25" y="8"/>
                    </a:cubicBezTo>
                    <a:cubicBezTo>
                      <a:pt x="26" y="8"/>
                      <a:pt x="27" y="7"/>
                      <a:pt x="27" y="5"/>
                    </a:cubicBezTo>
                    <a:cubicBezTo>
                      <a:pt x="27" y="4"/>
                      <a:pt x="26" y="3"/>
                      <a:pt x="24" y="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5" name="Freeform 17"/>
              <p:cNvSpPr>
                <a:spLocks/>
              </p:cNvSpPr>
              <p:nvPr/>
            </p:nvSpPr>
            <p:spPr bwMode="auto">
              <a:xfrm rot="272492">
                <a:off x="7270087" y="5857893"/>
                <a:ext cx="72407" cy="32913"/>
              </a:xfrm>
              <a:custGeom>
                <a:avLst/>
                <a:gdLst>
                  <a:gd name="T0" fmla="*/ 14 w 17"/>
                  <a:gd name="T1" fmla="*/ 0 h 8"/>
                  <a:gd name="T2" fmla="*/ 3 w 17"/>
                  <a:gd name="T3" fmla="*/ 1 h 8"/>
                  <a:gd name="T4" fmla="*/ 1 w 17"/>
                  <a:gd name="T5" fmla="*/ 4 h 8"/>
                  <a:gd name="T6" fmla="*/ 4 w 17"/>
                  <a:gd name="T7" fmla="*/ 7 h 8"/>
                  <a:gd name="T8" fmla="*/ 14 w 17"/>
                  <a:gd name="T9" fmla="*/ 7 h 8"/>
                  <a:gd name="T10" fmla="*/ 15 w 17"/>
                  <a:gd name="T11" fmla="*/ 7 h 8"/>
                  <a:gd name="T12" fmla="*/ 17 w 17"/>
                  <a:gd name="T13" fmla="*/ 3 h 8"/>
                  <a:gd name="T14" fmla="*/ 14 w 1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4" y="0"/>
                    </a:moveTo>
                    <a:cubicBezTo>
                      <a:pt x="3" y="1"/>
                      <a:pt x="3" y="1"/>
                      <a:pt x="3" y="1"/>
                    </a:cubicBezTo>
                    <a:cubicBezTo>
                      <a:pt x="2" y="1"/>
                      <a:pt x="0" y="3"/>
                      <a:pt x="1" y="4"/>
                    </a:cubicBezTo>
                    <a:cubicBezTo>
                      <a:pt x="1" y="6"/>
                      <a:pt x="2" y="8"/>
                      <a:pt x="4" y="7"/>
                    </a:cubicBezTo>
                    <a:cubicBezTo>
                      <a:pt x="14" y="7"/>
                      <a:pt x="14" y="7"/>
                      <a:pt x="14" y="7"/>
                    </a:cubicBezTo>
                    <a:cubicBezTo>
                      <a:pt x="15" y="7"/>
                      <a:pt x="15" y="7"/>
                      <a:pt x="15" y="7"/>
                    </a:cubicBezTo>
                    <a:cubicBezTo>
                      <a:pt x="16" y="6"/>
                      <a:pt x="17" y="5"/>
                      <a:pt x="17" y="3"/>
                    </a:cubicBezTo>
                    <a:cubicBezTo>
                      <a:pt x="17" y="2"/>
                      <a:pt x="16" y="0"/>
                      <a:pt x="14" y="0"/>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6" name="Freeform 18"/>
              <p:cNvSpPr>
                <a:spLocks/>
              </p:cNvSpPr>
              <p:nvPr/>
            </p:nvSpPr>
            <p:spPr bwMode="auto">
              <a:xfrm rot="272492">
                <a:off x="7340412" y="5881907"/>
                <a:ext cx="37301" cy="41689"/>
              </a:xfrm>
              <a:custGeom>
                <a:avLst/>
                <a:gdLst>
                  <a:gd name="T0" fmla="*/ 8 w 9"/>
                  <a:gd name="T1" fmla="*/ 6 h 10"/>
                  <a:gd name="T2" fmla="*/ 6 w 9"/>
                  <a:gd name="T3" fmla="*/ 2 h 10"/>
                  <a:gd name="T4" fmla="*/ 2 w 9"/>
                  <a:gd name="T5" fmla="*/ 1 h 10"/>
                  <a:gd name="T6" fmla="*/ 1 w 9"/>
                  <a:gd name="T7" fmla="*/ 5 h 10"/>
                  <a:gd name="T8" fmla="*/ 3 w 9"/>
                  <a:gd name="T9" fmla="*/ 9 h 10"/>
                  <a:gd name="T10" fmla="*/ 6 w 9"/>
                  <a:gd name="T11" fmla="*/ 10 h 10"/>
                  <a:gd name="T12" fmla="*/ 7 w 9"/>
                  <a:gd name="T13" fmla="*/ 10 h 10"/>
                  <a:gd name="T14" fmla="*/ 8 w 9"/>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8" y="6"/>
                    </a:moveTo>
                    <a:cubicBezTo>
                      <a:pt x="6" y="2"/>
                      <a:pt x="6" y="2"/>
                      <a:pt x="6" y="2"/>
                    </a:cubicBezTo>
                    <a:cubicBezTo>
                      <a:pt x="5" y="1"/>
                      <a:pt x="3" y="0"/>
                      <a:pt x="2" y="1"/>
                    </a:cubicBezTo>
                    <a:cubicBezTo>
                      <a:pt x="0" y="2"/>
                      <a:pt x="0" y="4"/>
                      <a:pt x="1" y="5"/>
                    </a:cubicBezTo>
                    <a:cubicBezTo>
                      <a:pt x="3" y="9"/>
                      <a:pt x="3" y="9"/>
                      <a:pt x="3" y="9"/>
                    </a:cubicBezTo>
                    <a:cubicBezTo>
                      <a:pt x="3" y="10"/>
                      <a:pt x="5" y="10"/>
                      <a:pt x="6" y="10"/>
                    </a:cubicBezTo>
                    <a:cubicBezTo>
                      <a:pt x="6" y="10"/>
                      <a:pt x="7" y="10"/>
                      <a:pt x="7" y="10"/>
                    </a:cubicBezTo>
                    <a:cubicBezTo>
                      <a:pt x="8" y="9"/>
                      <a:pt x="9" y="7"/>
                      <a:pt x="8" y="6"/>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grpSp>
      </p:grpSp>
      <p:sp>
        <p:nvSpPr>
          <p:cNvPr id="57" name="Moon"/>
          <p:cNvSpPr/>
          <p:nvPr/>
        </p:nvSpPr>
        <p:spPr bwMode="auto">
          <a:xfrm>
            <a:off x="2399925" y="640687"/>
            <a:ext cx="978284" cy="978279"/>
          </a:xfrm>
          <a:prstGeom prst="ellipse">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8" name="txt half way"/>
          <p:cNvSpPr/>
          <p:nvPr/>
        </p:nvSpPr>
        <p:spPr>
          <a:xfrm>
            <a:off x="2277103" y="4397644"/>
            <a:ext cx="3145541" cy="954107"/>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light"/>
                <a:ea typeface="+mn-ea"/>
                <a:cs typeface="+mn-cs"/>
              </a:rPr>
              <a:t>More than </a:t>
            </a:r>
            <a:r>
              <a:rPr kumimoji="0" lang="en-US" sz="2800" b="0" i="0" u="none" strike="noStrike" kern="1200" cap="none" spc="0" normalizeH="0" baseline="0" noProof="0">
                <a:ln>
                  <a:noFill/>
                </a:ln>
                <a:solidFill>
                  <a:srgbClr val="FFFFFF"/>
                </a:solidFill>
                <a:effectLst/>
                <a:uLnTx/>
                <a:uFillTx/>
                <a:latin typeface="Segoe UI Semilight"/>
                <a:ea typeface="+mn-ea"/>
                <a:cs typeface="+mn-cs"/>
              </a:rPr>
              <a:t>half way</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light"/>
                <a:ea typeface="+mn-ea"/>
                <a:cs typeface="+mn-cs"/>
              </a:rPr>
              <a:t>to the Moon!</a:t>
            </a:r>
          </a:p>
        </p:txBody>
      </p:sp>
      <p:pic>
        <p:nvPicPr>
          <p:cNvPr id="63" name="Picture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29003">
            <a:off x="8003622" y="3994397"/>
            <a:ext cx="349722" cy="828288"/>
          </a:xfrm>
          <a:prstGeom prst="rect">
            <a:avLst/>
          </a:prstGeom>
        </p:spPr>
      </p:pic>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29003">
            <a:off x="7424834" y="3586632"/>
            <a:ext cx="300797" cy="712414"/>
          </a:xfrm>
          <a:prstGeom prst="rect">
            <a:avLst/>
          </a:prstGeom>
        </p:spPr>
      </p:pic>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29003">
            <a:off x="6860505" y="3176922"/>
            <a:ext cx="285746" cy="676767"/>
          </a:xfrm>
          <a:prstGeom prst="rect">
            <a:avLst/>
          </a:prstGeom>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29003">
            <a:off x="6338494" y="2817275"/>
            <a:ext cx="256308" cy="607045"/>
          </a:xfrm>
          <a:prstGeom prst="rect">
            <a:avLst/>
          </a:prstGeom>
        </p:spPr>
      </p:pic>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29003">
            <a:off x="5885938" y="2515710"/>
            <a:ext cx="214808" cy="508756"/>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29003">
            <a:off x="5503332" y="2282085"/>
            <a:ext cx="182328" cy="431828"/>
          </a:xfrm>
          <a:prstGeom prst="rect">
            <a:avLst/>
          </a:prstGeom>
        </p:spPr>
      </p:pic>
    </p:spTree>
    <p:extLst>
      <p:ext uri="{BB962C8B-B14F-4D97-AF65-F5344CB8AC3E}">
        <p14:creationId xmlns:p14="http://schemas.microsoft.com/office/powerpoint/2010/main" val="25169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0" y="2809571"/>
            <a:ext cx="12444417" cy="207264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p:cNvSpPr>
            <a:spLocks noGrp="1"/>
          </p:cNvSpPr>
          <p:nvPr>
            <p:ph type="title"/>
          </p:nvPr>
        </p:nvSpPr>
        <p:spPr>
          <a:xfrm>
            <a:off x="274639" y="295274"/>
            <a:ext cx="6340474" cy="765775"/>
          </a:xfrm>
        </p:spPr>
        <p:txBody>
          <a:bodyPr/>
          <a:lstStyle/>
          <a:p>
            <a:r>
              <a:rPr lang="en-US" dirty="0"/>
              <a:t>Business and Azure AD</a:t>
            </a:r>
          </a:p>
        </p:txBody>
      </p:sp>
      <p:sp>
        <p:nvSpPr>
          <p:cNvPr id="172" name="MAU 17"/>
          <p:cNvSpPr/>
          <p:nvPr/>
        </p:nvSpPr>
        <p:spPr>
          <a:xfrm>
            <a:off x="9538570" y="3759797"/>
            <a:ext cx="2749792" cy="1015663"/>
          </a:xfrm>
          <a:prstGeom prst="rect">
            <a:avLst/>
          </a:prstGeom>
        </p:spPr>
        <p:txBody>
          <a:bodyPr wrap="non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7"/>
                </a:solidFill>
                <a:effectLst/>
                <a:uLnTx/>
                <a:uFillTx/>
                <a:latin typeface="Segoe UI Semilight"/>
                <a:ea typeface="+mn-ea"/>
                <a:cs typeface="+mn-cs"/>
              </a:rPr>
              <a:t>May 2017</a:t>
            </a:r>
          </a:p>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8D7"/>
                </a:solidFill>
                <a:effectLst/>
                <a:uLnTx/>
                <a:uFillTx/>
                <a:latin typeface="Segoe UI Semibold" charset="0"/>
                <a:ea typeface="Segoe UI Semibold" charset="0"/>
                <a:cs typeface="Segoe UI Semibold" charset="0"/>
              </a:rPr>
              <a:t>123M MAU</a:t>
            </a:r>
          </a:p>
        </p:txBody>
      </p:sp>
      <p:grpSp>
        <p:nvGrpSpPr>
          <p:cNvPr id="173" name="Azure AD"/>
          <p:cNvGrpSpPr/>
          <p:nvPr/>
        </p:nvGrpSpPr>
        <p:grpSpPr>
          <a:xfrm>
            <a:off x="5484168" y="5403996"/>
            <a:ext cx="1512754" cy="1010490"/>
            <a:chOff x="4426431" y="1990592"/>
            <a:chExt cx="2642911" cy="1765416"/>
          </a:xfrm>
        </p:grpSpPr>
        <p:sp>
          <p:nvSpPr>
            <p:cNvPr id="174" name="Cloud"/>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17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175" name="Picture 1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940" y="2220528"/>
              <a:ext cx="1327670" cy="1327670"/>
            </a:xfrm>
            <a:prstGeom prst="rect">
              <a:avLst/>
            </a:prstGeom>
          </p:spPr>
        </p:pic>
      </p:grpSp>
      <p:pic>
        <p:nvPicPr>
          <p:cNvPr id="233" name="brows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614" y="5697239"/>
            <a:ext cx="711538" cy="609888"/>
          </a:xfrm>
          <a:prstGeom prst="rect">
            <a:avLst/>
          </a:prstGeom>
        </p:spPr>
      </p:pic>
      <p:grpSp>
        <p:nvGrpSpPr>
          <p:cNvPr id="234" name="smartsheet"/>
          <p:cNvGrpSpPr/>
          <p:nvPr/>
        </p:nvGrpSpPr>
        <p:grpSpPr>
          <a:xfrm>
            <a:off x="8060542" y="5607571"/>
            <a:ext cx="1366568" cy="984694"/>
            <a:chOff x="-3272346" y="4002157"/>
            <a:chExt cx="1476378" cy="1063819"/>
          </a:xfrm>
        </p:grpSpPr>
        <p:sp>
          <p:nvSpPr>
            <p:cNvPr id="235" name="Cloud"/>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236" name="Picture 2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237" name="Picture 2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grpSp>
        <p:nvGrpSpPr>
          <p:cNvPr id="14" name="Group 13"/>
          <p:cNvGrpSpPr/>
          <p:nvPr/>
        </p:nvGrpSpPr>
        <p:grpSpPr>
          <a:xfrm>
            <a:off x="0" y="1312985"/>
            <a:ext cx="12436475" cy="1501390"/>
            <a:chOff x="0" y="1312985"/>
            <a:chExt cx="12436475" cy="1501390"/>
          </a:xfrm>
        </p:grpSpPr>
        <p:pic>
          <p:nvPicPr>
            <p:cNvPr id="13" name="Picture 12"/>
            <p:cNvPicPr>
              <a:picLocks noChangeAspect="1"/>
            </p:cNvPicPr>
            <p:nvPr/>
          </p:nvPicPr>
          <p:blipFill rotWithShape="1">
            <a:blip r:embed="rId7">
              <a:alphaModFix amt="76000"/>
              <a:extLst>
                <a:ext uri="{28A0092B-C50C-407E-A947-70E740481C1C}">
                  <a14:useLocalDpi xmlns:a14="http://schemas.microsoft.com/office/drawing/2010/main" val="0"/>
                </a:ext>
              </a:extLst>
            </a:blip>
            <a:srcRect l="89645"/>
            <a:stretch/>
          </p:blipFill>
          <p:spPr>
            <a:xfrm>
              <a:off x="11148646" y="1312985"/>
              <a:ext cx="1287829" cy="1500582"/>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r="10261"/>
            <a:stretch/>
          </p:blipFill>
          <p:spPr>
            <a:xfrm>
              <a:off x="0" y="1313793"/>
              <a:ext cx="11160369" cy="1500582"/>
            </a:xfrm>
            <a:prstGeom prst="rect">
              <a:avLst/>
            </a:prstGeom>
          </p:spPr>
        </p:pic>
      </p:grpSp>
      <p:sp>
        <p:nvSpPr>
          <p:cNvPr id="16" name="txt Fortune 500"/>
          <p:cNvSpPr/>
          <p:nvPr/>
        </p:nvSpPr>
        <p:spPr>
          <a:xfrm>
            <a:off x="4543762" y="1987706"/>
            <a:ext cx="4810549" cy="830997"/>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Segoe UI Semibold" charset="0"/>
                <a:ea typeface="Segoe UI Semibold" charset="0"/>
                <a:cs typeface="Segoe UI Semibold" charset="0"/>
              </a:rPr>
              <a:t>90% </a:t>
            </a: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of Fortune 500 use Azure AD</a:t>
            </a:r>
          </a:p>
        </p:txBody>
      </p:sp>
      <p:sp>
        <p:nvSpPr>
          <p:cNvPr id="53" name="TextBox 52"/>
          <p:cNvSpPr txBox="1"/>
          <p:nvPr/>
        </p:nvSpPr>
        <p:spPr>
          <a:xfrm>
            <a:off x="5686320" y="6356859"/>
            <a:ext cx="108536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AZURE AD</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sp>
        <p:nvSpPr>
          <p:cNvPr id="54" name="TextBox 53"/>
          <p:cNvSpPr txBox="1"/>
          <p:nvPr/>
        </p:nvSpPr>
        <p:spPr>
          <a:xfrm>
            <a:off x="3583200" y="6257106"/>
            <a:ext cx="1058816"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BROWSER</a:t>
            </a:r>
          </a:p>
        </p:txBody>
      </p:sp>
      <p:sp>
        <p:nvSpPr>
          <p:cNvPr id="55" name="TextBox 54"/>
          <p:cNvSpPr txBox="1"/>
          <p:nvPr/>
        </p:nvSpPr>
        <p:spPr>
          <a:xfrm>
            <a:off x="8129177" y="6356858"/>
            <a:ext cx="86966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MYDAY</a:t>
            </a:r>
          </a:p>
        </p:txBody>
      </p:sp>
      <p:pic>
        <p:nvPicPr>
          <p:cNvPr id="1026" name="Picture 1"/>
          <p:cNvPicPr>
            <a:picLocks noChangeAspect="1" noChangeArrowheads="1"/>
          </p:cNvPicPr>
          <p:nvPr/>
        </p:nvPicPr>
        <p:blipFill>
          <a:blip r:embed="rId9"/>
          <a:stretch>
            <a:fillRect/>
          </a:stretch>
        </p:blipFill>
        <p:spPr bwMode="auto">
          <a:xfrm>
            <a:off x="8022324" y="5603988"/>
            <a:ext cx="847477" cy="62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new 85"/>
          <p:cNvGrpSpPr/>
          <p:nvPr/>
        </p:nvGrpSpPr>
        <p:grpSpPr>
          <a:xfrm>
            <a:off x="224323" y="3035902"/>
            <a:ext cx="8110983" cy="502840"/>
            <a:chOff x="224323" y="6942280"/>
            <a:chExt cx="8110983" cy="502840"/>
          </a:xfrm>
        </p:grpSpPr>
        <p:pic>
          <p:nvPicPr>
            <p:cNvPr id="61" name="Picture 60"/>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224323" y="6942280"/>
              <a:ext cx="212311" cy="502840"/>
            </a:xfrm>
            <a:prstGeom prst="rect">
              <a:avLst/>
            </a:prstGeom>
          </p:spPr>
        </p:pic>
        <p:pic>
          <p:nvPicPr>
            <p:cNvPr id="62" name="Picture 61"/>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717990" y="6942280"/>
              <a:ext cx="212311" cy="502840"/>
            </a:xfrm>
            <a:prstGeom prst="rect">
              <a:avLst/>
            </a:prstGeom>
          </p:spPr>
        </p:pic>
        <p:pic>
          <p:nvPicPr>
            <p:cNvPr id="63" name="Picture 62"/>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1211657" y="6942280"/>
              <a:ext cx="212311" cy="502840"/>
            </a:xfrm>
            <a:prstGeom prst="rect">
              <a:avLst/>
            </a:prstGeom>
          </p:spPr>
        </p:pic>
        <p:pic>
          <p:nvPicPr>
            <p:cNvPr id="64" name="Picture 63"/>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1705324" y="6942280"/>
              <a:ext cx="212311" cy="502840"/>
            </a:xfrm>
            <a:prstGeom prst="rect">
              <a:avLst/>
            </a:prstGeom>
          </p:spPr>
        </p:pic>
        <p:pic>
          <p:nvPicPr>
            <p:cNvPr id="65" name="Picture 64"/>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2198991" y="6942280"/>
              <a:ext cx="212311" cy="502840"/>
            </a:xfrm>
            <a:prstGeom prst="rect">
              <a:avLst/>
            </a:prstGeom>
          </p:spPr>
        </p:pic>
        <p:pic>
          <p:nvPicPr>
            <p:cNvPr id="66" name="Picture 65"/>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2692658" y="6942280"/>
              <a:ext cx="212311" cy="502840"/>
            </a:xfrm>
            <a:prstGeom prst="rect">
              <a:avLst/>
            </a:prstGeom>
          </p:spPr>
        </p:pic>
        <p:pic>
          <p:nvPicPr>
            <p:cNvPr id="67" name="Picture 66"/>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3186325" y="6942280"/>
              <a:ext cx="212311" cy="502840"/>
            </a:xfrm>
            <a:prstGeom prst="rect">
              <a:avLst/>
            </a:prstGeom>
          </p:spPr>
        </p:pic>
        <p:pic>
          <p:nvPicPr>
            <p:cNvPr id="68" name="Picture 67"/>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3679992" y="6942280"/>
              <a:ext cx="212311" cy="502840"/>
            </a:xfrm>
            <a:prstGeom prst="rect">
              <a:avLst/>
            </a:prstGeom>
          </p:spPr>
        </p:pic>
        <p:pic>
          <p:nvPicPr>
            <p:cNvPr id="69" name="Picture 68"/>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4173659" y="6942280"/>
              <a:ext cx="212311" cy="502840"/>
            </a:xfrm>
            <a:prstGeom prst="rect">
              <a:avLst/>
            </a:prstGeom>
          </p:spPr>
        </p:pic>
        <p:pic>
          <p:nvPicPr>
            <p:cNvPr id="70" name="Picture 69"/>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4667326" y="6942280"/>
              <a:ext cx="212311" cy="502840"/>
            </a:xfrm>
            <a:prstGeom prst="rect">
              <a:avLst/>
            </a:prstGeom>
          </p:spPr>
        </p:pic>
        <p:pic>
          <p:nvPicPr>
            <p:cNvPr id="71" name="Picture 70"/>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5160993" y="6942280"/>
              <a:ext cx="212311" cy="502840"/>
            </a:xfrm>
            <a:prstGeom prst="rect">
              <a:avLst/>
            </a:prstGeom>
          </p:spPr>
        </p:pic>
        <p:pic>
          <p:nvPicPr>
            <p:cNvPr id="72" name="Picture 71"/>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5654660" y="6942280"/>
              <a:ext cx="212311" cy="502840"/>
            </a:xfrm>
            <a:prstGeom prst="rect">
              <a:avLst/>
            </a:prstGeom>
          </p:spPr>
        </p:pic>
        <p:pic>
          <p:nvPicPr>
            <p:cNvPr id="73" name="Picture 72"/>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6641994" y="6942280"/>
              <a:ext cx="212311" cy="502840"/>
            </a:xfrm>
            <a:prstGeom prst="rect">
              <a:avLst/>
            </a:prstGeom>
          </p:spPr>
        </p:pic>
        <p:pic>
          <p:nvPicPr>
            <p:cNvPr id="74" name="Picture 73"/>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7629328" y="6942280"/>
              <a:ext cx="212311" cy="502840"/>
            </a:xfrm>
            <a:prstGeom prst="rect">
              <a:avLst/>
            </a:prstGeom>
          </p:spPr>
        </p:pic>
        <p:pic>
          <p:nvPicPr>
            <p:cNvPr id="75" name="Picture 74"/>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6148327" y="6942280"/>
              <a:ext cx="212311" cy="502840"/>
            </a:xfrm>
            <a:prstGeom prst="rect">
              <a:avLst/>
            </a:prstGeom>
          </p:spPr>
        </p:pic>
        <p:pic>
          <p:nvPicPr>
            <p:cNvPr id="76" name="Picture 75"/>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7135661" y="6942280"/>
              <a:ext cx="212311" cy="502840"/>
            </a:xfrm>
            <a:prstGeom prst="rect">
              <a:avLst/>
            </a:prstGeom>
          </p:spPr>
        </p:pic>
        <p:pic>
          <p:nvPicPr>
            <p:cNvPr id="77" name="Picture 76"/>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8122995" y="6942280"/>
              <a:ext cx="212311" cy="502840"/>
            </a:xfrm>
            <a:prstGeom prst="rect">
              <a:avLst/>
            </a:prstGeom>
          </p:spPr>
        </p:pic>
      </p:grpSp>
      <p:grpSp>
        <p:nvGrpSpPr>
          <p:cNvPr id="78" name="new 83"/>
          <p:cNvGrpSpPr/>
          <p:nvPr/>
        </p:nvGrpSpPr>
        <p:grpSpPr>
          <a:xfrm>
            <a:off x="8616662" y="3036265"/>
            <a:ext cx="3665514" cy="502114"/>
            <a:chOff x="8616662" y="6942643"/>
            <a:chExt cx="3665514" cy="502114"/>
          </a:xfrm>
        </p:grpSpPr>
        <p:pic>
          <p:nvPicPr>
            <p:cNvPr id="79" name="Picture 7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03378" y="6942643"/>
              <a:ext cx="212002" cy="502114"/>
            </a:xfrm>
            <a:prstGeom prst="rect">
              <a:avLst/>
            </a:prstGeom>
          </p:spPr>
        </p:pic>
        <p:pic>
          <p:nvPicPr>
            <p:cNvPr id="80" name="Picture 7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6736" y="6942643"/>
              <a:ext cx="212002" cy="502114"/>
            </a:xfrm>
            <a:prstGeom prst="rect">
              <a:avLst/>
            </a:prstGeom>
          </p:spPr>
        </p:pic>
        <p:pic>
          <p:nvPicPr>
            <p:cNvPr id="81" name="Picture 8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0094" y="6942643"/>
              <a:ext cx="212002" cy="502114"/>
            </a:xfrm>
            <a:prstGeom prst="rect">
              <a:avLst/>
            </a:prstGeom>
          </p:spPr>
        </p:pic>
        <p:pic>
          <p:nvPicPr>
            <p:cNvPr id="82" name="Picture 8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83452" y="6942643"/>
              <a:ext cx="212002" cy="502114"/>
            </a:xfrm>
            <a:prstGeom prst="rect">
              <a:avLst/>
            </a:prstGeom>
          </p:spPr>
        </p:pic>
        <p:pic>
          <p:nvPicPr>
            <p:cNvPr id="83" name="Picture 8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76810" y="6942643"/>
              <a:ext cx="212002" cy="502114"/>
            </a:xfrm>
            <a:prstGeom prst="rect">
              <a:avLst/>
            </a:prstGeom>
          </p:spPr>
        </p:pic>
        <p:pic>
          <p:nvPicPr>
            <p:cNvPr id="84" name="Picture 8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70174" y="6942643"/>
              <a:ext cx="212002" cy="502114"/>
            </a:xfrm>
            <a:prstGeom prst="rect">
              <a:avLst/>
            </a:prstGeom>
          </p:spPr>
        </p:pic>
        <p:pic>
          <p:nvPicPr>
            <p:cNvPr id="85" name="Picture 8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16662" y="6942643"/>
              <a:ext cx="212002" cy="502114"/>
            </a:xfrm>
            <a:prstGeom prst="rect">
              <a:avLst/>
            </a:prstGeom>
          </p:spPr>
        </p:pic>
        <p:pic>
          <p:nvPicPr>
            <p:cNvPr id="86" name="Picture 8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10020" y="6942643"/>
              <a:ext cx="212002" cy="502114"/>
            </a:xfrm>
            <a:prstGeom prst="rect">
              <a:avLst/>
            </a:prstGeom>
          </p:spPr>
        </p:pic>
      </p:grpSp>
      <p:grpSp>
        <p:nvGrpSpPr>
          <p:cNvPr id="3" name="Group 2"/>
          <p:cNvGrpSpPr/>
          <p:nvPr/>
        </p:nvGrpSpPr>
        <p:grpSpPr>
          <a:xfrm>
            <a:off x="616917" y="1618407"/>
            <a:ext cx="469336" cy="1925089"/>
            <a:chOff x="616917" y="1618407"/>
            <a:chExt cx="469336" cy="1925089"/>
          </a:xfrm>
        </p:grpSpPr>
        <p:grpSp>
          <p:nvGrpSpPr>
            <p:cNvPr id="43" name="Group 42"/>
            <p:cNvGrpSpPr/>
            <p:nvPr/>
          </p:nvGrpSpPr>
          <p:grpSpPr>
            <a:xfrm>
              <a:off x="616917" y="1618407"/>
              <a:ext cx="469336" cy="1209759"/>
              <a:chOff x="582627" y="1618407"/>
              <a:chExt cx="469336" cy="1209759"/>
            </a:xfrm>
          </p:grpSpPr>
          <p:sp>
            <p:nvSpPr>
              <p:cNvPr id="44" name="Rectangle 43"/>
              <p:cNvSpPr/>
              <p:nvPr/>
            </p:nvSpPr>
            <p:spPr bwMode="auto">
              <a:xfrm>
                <a:off x="742444" y="1618407"/>
                <a:ext cx="149702" cy="28726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5" name="Rectangle 44"/>
              <p:cNvSpPr/>
              <p:nvPr/>
            </p:nvSpPr>
            <p:spPr bwMode="auto">
              <a:xfrm>
                <a:off x="659500" y="1715511"/>
                <a:ext cx="315590" cy="16588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6" name="Rectangle 45"/>
              <p:cNvSpPr/>
              <p:nvPr/>
            </p:nvSpPr>
            <p:spPr bwMode="auto">
              <a:xfrm>
                <a:off x="614994" y="1828800"/>
                <a:ext cx="404602" cy="17802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7" name="Rectangle 46"/>
              <p:cNvSpPr/>
              <p:nvPr/>
            </p:nvSpPr>
            <p:spPr bwMode="auto">
              <a:xfrm>
                <a:off x="582627" y="1938042"/>
                <a:ext cx="469336" cy="89012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pic>
          <p:nvPicPr>
            <p:cNvPr id="52" name="Picture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255" y="3040216"/>
              <a:ext cx="212496" cy="503280"/>
            </a:xfrm>
            <a:prstGeom prst="rect">
              <a:avLst/>
            </a:prstGeom>
          </p:spPr>
        </p:pic>
      </p:grpSp>
      <p:sp>
        <p:nvSpPr>
          <p:cNvPr id="59" name="Oval 58"/>
          <p:cNvSpPr/>
          <p:nvPr/>
        </p:nvSpPr>
        <p:spPr bwMode="auto">
          <a:xfrm>
            <a:off x="274639" y="1776589"/>
            <a:ext cx="993378" cy="977132"/>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48" name="smartsheet"/>
          <p:cNvGrpSpPr/>
          <p:nvPr/>
        </p:nvGrpSpPr>
        <p:grpSpPr>
          <a:xfrm>
            <a:off x="394131" y="2047743"/>
            <a:ext cx="772764" cy="556822"/>
            <a:chOff x="-3272346" y="4002157"/>
            <a:chExt cx="1476378" cy="1063819"/>
          </a:xfrm>
        </p:grpSpPr>
        <p:sp>
          <p:nvSpPr>
            <p:cNvPr id="49" name="Cloud"/>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pic>
        <p:nvPicPr>
          <p:cNvPr id="58" name="Picture 1"/>
          <p:cNvPicPr>
            <a:picLocks noChangeAspect="1" noChangeArrowheads="1"/>
          </p:cNvPicPr>
          <p:nvPr/>
        </p:nvPicPr>
        <p:blipFill>
          <a:blip r:embed="rId9"/>
          <a:stretch>
            <a:fillRect/>
          </a:stretch>
        </p:blipFill>
        <p:spPr bwMode="auto">
          <a:xfrm>
            <a:off x="403536" y="2058559"/>
            <a:ext cx="443539" cy="3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8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3"/>
                                        </p:tgtEl>
                                        <p:attrNameLst>
                                          <p:attrName>style.visibility</p:attrName>
                                        </p:attrNameLst>
                                      </p:cBhvr>
                                      <p:to>
                                        <p:strVal val="visible"/>
                                      </p:to>
                                    </p:set>
                                    <p:animEffect transition="in" filter="fade">
                                      <p:cBhvr>
                                        <p:cTn id="23" dur="500"/>
                                        <p:tgtEl>
                                          <p:spTgt spid="2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99" dirty="0"/>
              <a:t>Using Microsoft identities in a web app</a:t>
            </a:r>
          </a:p>
        </p:txBody>
      </p:sp>
      <p:grpSp>
        <p:nvGrpSpPr>
          <p:cNvPr id="3" name="Group 2"/>
          <p:cNvGrpSpPr/>
          <p:nvPr/>
        </p:nvGrpSpPr>
        <p:grpSpPr>
          <a:xfrm>
            <a:off x="4760388" y="1510901"/>
            <a:ext cx="2642911" cy="1765416"/>
            <a:chOff x="4426431" y="1990592"/>
            <a:chExt cx="2642911" cy="1765416"/>
          </a:xfrm>
        </p:grpSpPr>
        <p:sp>
          <p:nvSpPr>
            <p:cNvPr id="22" name="Cloud"/>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810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1940" y="2220528"/>
              <a:ext cx="1327670" cy="1327670"/>
            </a:xfrm>
            <a:prstGeom prst="rect">
              <a:avLst/>
            </a:prstGeom>
          </p:spPr>
        </p:pic>
      </p:grpSp>
      <p:sp>
        <p:nvSpPr>
          <p:cNvPr id="15" name="TextBox 14"/>
          <p:cNvSpPr txBox="1"/>
          <p:nvPr/>
        </p:nvSpPr>
        <p:spPr>
          <a:xfrm>
            <a:off x="5546451" y="3275284"/>
            <a:ext cx="108536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AZURE AD</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grpSp>
        <p:nvGrpSpPr>
          <p:cNvPr id="7" name="Group 6"/>
          <p:cNvGrpSpPr/>
          <p:nvPr>
            <p:custDataLst>
              <p:custData r:id="rId1"/>
            </p:custDataLst>
          </p:nvPr>
        </p:nvGrpSpPr>
        <p:grpSpPr>
          <a:xfrm>
            <a:off x="8984273" y="4099593"/>
            <a:ext cx="1821228" cy="1481389"/>
            <a:chOff x="8979292" y="3666276"/>
            <a:chExt cx="1821228" cy="1481389"/>
          </a:xfrm>
        </p:grpSpPr>
        <p:grpSp>
          <p:nvGrpSpPr>
            <p:cNvPr id="8" name="Group 7"/>
            <p:cNvGrpSpPr/>
            <p:nvPr>
              <p:custDataLst>
                <p:custData r:id="rId6"/>
              </p:custDataLst>
            </p:nvPr>
          </p:nvGrpSpPr>
          <p:grpSpPr>
            <a:xfrm>
              <a:off x="8979292" y="3666276"/>
              <a:ext cx="1821228" cy="1312304"/>
              <a:chOff x="-3272346" y="4002157"/>
              <a:chExt cx="1476378" cy="1063819"/>
            </a:xfrm>
          </p:grpSpPr>
          <p:sp>
            <p:nvSpPr>
              <p:cNvPr id="10" name="Cloud"/>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sp>
          <p:nvSpPr>
            <p:cNvPr id="9" name="TextBox 8"/>
            <p:cNvSpPr txBox="1"/>
            <p:nvPr/>
          </p:nvSpPr>
          <p:spPr>
            <a:xfrm>
              <a:off x="9044661" y="4686000"/>
              <a:ext cx="994503"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WEB APP</a:t>
              </a:r>
            </a:p>
          </p:txBody>
        </p:sp>
      </p:grpSp>
      <p:grpSp>
        <p:nvGrpSpPr>
          <p:cNvPr id="13" name="Group 12"/>
          <p:cNvGrpSpPr/>
          <p:nvPr>
            <p:custDataLst>
              <p:custData r:id="rId2"/>
            </p:custDataLst>
          </p:nvPr>
        </p:nvGrpSpPr>
        <p:grpSpPr>
          <a:xfrm>
            <a:off x="2255067" y="4303473"/>
            <a:ext cx="1058816" cy="1292705"/>
            <a:chOff x="1912343" y="4719484"/>
            <a:chExt cx="1058816" cy="1292705"/>
          </a:xfrm>
        </p:grpSpPr>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1287" y="4719484"/>
              <a:ext cx="1021507" cy="875577"/>
            </a:xfrm>
            <a:prstGeom prst="rect">
              <a:avLst/>
            </a:prstGeom>
          </p:spPr>
        </p:pic>
        <p:sp>
          <p:nvSpPr>
            <p:cNvPr id="16" name="TextBox 15"/>
            <p:cNvSpPr txBox="1"/>
            <p:nvPr/>
          </p:nvSpPr>
          <p:spPr>
            <a:xfrm>
              <a:off x="1912343" y="5550524"/>
              <a:ext cx="1058816"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BROWSER</a:t>
              </a:r>
            </a:p>
          </p:txBody>
        </p:sp>
      </p:grpSp>
      <p:grpSp>
        <p:nvGrpSpPr>
          <p:cNvPr id="21" name="SDK resource"/>
          <p:cNvGrpSpPr/>
          <p:nvPr>
            <p:custDataLst>
              <p:custData r:id="rId3"/>
            </p:custDataLst>
          </p:nvPr>
        </p:nvGrpSpPr>
        <p:grpSpPr>
          <a:xfrm>
            <a:off x="7837708" y="4385994"/>
            <a:ext cx="1018549" cy="1254663"/>
            <a:chOff x="7032980" y="5472419"/>
            <a:chExt cx="1018549" cy="1254663"/>
          </a:xfrm>
        </p:grpSpPr>
        <p:grpSp>
          <p:nvGrpSpPr>
            <p:cNvPr id="24" name="Group 23"/>
            <p:cNvGrpSpPr/>
            <p:nvPr/>
          </p:nvGrpSpPr>
          <p:grpSpPr>
            <a:xfrm>
              <a:off x="7322385" y="5472419"/>
              <a:ext cx="710414" cy="853932"/>
              <a:chOff x="7310193" y="4314179"/>
              <a:chExt cx="710414" cy="853932"/>
            </a:xfrm>
          </p:grpSpPr>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193" y="4314179"/>
                <a:ext cx="710414" cy="853932"/>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8934" y="4626181"/>
                <a:ext cx="191740" cy="212532"/>
              </a:xfrm>
              <a:prstGeom prst="rect">
                <a:avLst/>
              </a:prstGeom>
            </p:spPr>
          </p:pic>
        </p:grpSp>
        <p:sp>
          <p:nvSpPr>
            <p:cNvPr id="25" name="TextBox 24"/>
            <p:cNvSpPr txBox="1"/>
            <p:nvPr/>
          </p:nvSpPr>
          <p:spPr>
            <a:xfrm>
              <a:off x="7032980" y="6265417"/>
              <a:ext cx="1018549"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charset="0"/>
                  <a:ea typeface="Segoe UI" charset="0"/>
                  <a:cs typeface="Segoe UI" charset="0"/>
                </a:rPr>
                <a:t>Auth</a:t>
              </a: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 MW</a:t>
              </a:r>
            </a:p>
          </p:txBody>
        </p:sp>
      </p:grpSp>
      <p:sp>
        <p:nvSpPr>
          <p:cNvPr id="28" name="Regular Pentagon 1"/>
          <p:cNvSpPr/>
          <p:nvPr>
            <p:custDataLst>
              <p:custData r:id="rId4"/>
            </p:custDataLst>
          </p:nvPr>
        </p:nvSpPr>
        <p:spPr bwMode="auto">
          <a:xfrm>
            <a:off x="8052097" y="4503189"/>
            <a:ext cx="564556" cy="537673"/>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auto" latinLnBrk="0" hangingPunct="1">
              <a:lnSpc>
                <a:spcPct val="90000"/>
              </a:lnSpc>
              <a:spcBef>
                <a:spcPts val="0"/>
              </a:spcBef>
              <a:spcAft>
                <a:spcPts val="0"/>
              </a:spcAft>
              <a:buClrTx/>
              <a:buSzTx/>
              <a:buFontTx/>
              <a:buNone/>
              <a:tabLst/>
              <a:defRPr/>
            </a:pPr>
            <a:endParaRPr kumimoji="0" lang="en-US" sz="1765"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9" name="Freeform 1"/>
          <p:cNvSpPr/>
          <p:nvPr>
            <p:custDataLst>
              <p:custData r:id="rId5"/>
            </p:custDataLst>
          </p:nvPr>
        </p:nvSpPr>
        <p:spPr bwMode="auto">
          <a:xfrm>
            <a:off x="2989750" y="4976259"/>
            <a:ext cx="589574" cy="451958"/>
          </a:xfrm>
          <a:custGeom>
            <a:avLst/>
            <a:gdLst>
              <a:gd name="connsiteX0" fmla="*/ 2857400 w 5725476"/>
              <a:gd name="connsiteY0" fmla="*/ 1611086 h 4389054"/>
              <a:gd name="connsiteX1" fmla="*/ 2772022 w 5725476"/>
              <a:gd name="connsiteY1" fmla="*/ 1685596 h 4389054"/>
              <a:gd name="connsiteX2" fmla="*/ 1968584 w 5725476"/>
              <a:gd name="connsiteY2" fmla="*/ 2875776 h 4389054"/>
              <a:gd name="connsiteX3" fmla="*/ 1829797 w 5725476"/>
              <a:gd name="connsiteY3" fmla="*/ 3286974 h 4389054"/>
              <a:gd name="connsiteX4" fmla="*/ 1788744 w 5725476"/>
              <a:gd name="connsiteY4" fmla="*/ 3458309 h 4389054"/>
              <a:gd name="connsiteX5" fmla="*/ 1905670 w 5725476"/>
              <a:gd name="connsiteY5" fmla="*/ 3517698 h 4389054"/>
              <a:gd name="connsiteX6" fmla="*/ 2929769 w 5725476"/>
              <a:gd name="connsiteY6" fmla="*/ 3703554 h 4389054"/>
              <a:gd name="connsiteX7" fmla="*/ 2958703 w 5725476"/>
              <a:gd name="connsiteY7" fmla="*/ 3698768 h 4389054"/>
              <a:gd name="connsiteX8" fmla="*/ 3079294 w 5725476"/>
              <a:gd name="connsiteY8" fmla="*/ 3685876 h 4389054"/>
              <a:gd name="connsiteX9" fmla="*/ 3779122 w 5725476"/>
              <a:gd name="connsiteY9" fmla="*/ 3452565 h 4389054"/>
              <a:gd name="connsiteX10" fmla="*/ 3906506 w 5725476"/>
              <a:gd name="connsiteY10" fmla="*/ 3376718 h 4389054"/>
              <a:gd name="connsiteX11" fmla="*/ 3885002 w 5725476"/>
              <a:gd name="connsiteY11" fmla="*/ 3286972 h 4389054"/>
              <a:gd name="connsiteX12" fmla="*/ 3746215 w 5725476"/>
              <a:gd name="connsiteY12" fmla="*/ 2875775 h 4389054"/>
              <a:gd name="connsiteX13" fmla="*/ 2942776 w 5725476"/>
              <a:gd name="connsiteY13" fmla="*/ 1685594 h 4389054"/>
              <a:gd name="connsiteX14" fmla="*/ 1763415 w 5725476"/>
              <a:gd name="connsiteY14" fmla="*/ 894037 h 4389054"/>
              <a:gd name="connsiteX15" fmla="*/ 790803 w 5725476"/>
              <a:gd name="connsiteY15" fmla="*/ 1330755 h 4389054"/>
              <a:gd name="connsiteX16" fmla="*/ 1158832 w 5725476"/>
              <a:gd name="connsiteY16" fmla="*/ 2988894 h 4389054"/>
              <a:gd name="connsiteX17" fmla="*/ 1275233 w 5725476"/>
              <a:gd name="connsiteY17" fmla="*/ 3101497 h 4389054"/>
              <a:gd name="connsiteX18" fmla="*/ 1292468 w 5725476"/>
              <a:gd name="connsiteY18" fmla="*/ 2875182 h 4389054"/>
              <a:gd name="connsiteX19" fmla="*/ 2202444 w 5725476"/>
              <a:gd name="connsiteY19" fmla="*/ 1317224 h 4389054"/>
              <a:gd name="connsiteX20" fmla="*/ 2295755 w 5725476"/>
              <a:gd name="connsiteY20" fmla="*/ 1261450 h 4389054"/>
              <a:gd name="connsiteX21" fmla="*/ 2258275 w 5725476"/>
              <a:gd name="connsiteY21" fmla="*/ 1245333 h 4389054"/>
              <a:gd name="connsiteX22" fmla="*/ 2140065 w 5725476"/>
              <a:gd name="connsiteY22" fmla="*/ 1204461 h 4389054"/>
              <a:gd name="connsiteX23" fmla="*/ 2128651 w 5725476"/>
              <a:gd name="connsiteY23" fmla="*/ 1201707 h 4389054"/>
              <a:gd name="connsiteX24" fmla="*/ 2134750 w 5725476"/>
              <a:gd name="connsiteY24" fmla="*/ 1198933 h 4389054"/>
              <a:gd name="connsiteX25" fmla="*/ 2008369 w 5725476"/>
              <a:gd name="connsiteY25" fmla="*/ 1136421 h 4389054"/>
              <a:gd name="connsiteX26" fmla="*/ 1834210 w 5725476"/>
              <a:gd name="connsiteY26" fmla="*/ 940362 h 4389054"/>
              <a:gd name="connsiteX27" fmla="*/ 1828981 w 5725476"/>
              <a:gd name="connsiteY27" fmla="*/ 898098 h 4389054"/>
              <a:gd name="connsiteX28" fmla="*/ 3931136 w 5725476"/>
              <a:gd name="connsiteY28" fmla="*/ 890498 h 4389054"/>
              <a:gd name="connsiteX29" fmla="*/ 3931877 w 5725476"/>
              <a:gd name="connsiteY29" fmla="*/ 896485 h 4389054"/>
              <a:gd name="connsiteX30" fmla="*/ 3468260 w 5725476"/>
              <a:gd name="connsiteY30" fmla="*/ 1252335 h 4389054"/>
              <a:gd name="connsiteX31" fmla="*/ 3420272 w 5725476"/>
              <a:gd name="connsiteY31" fmla="*/ 1262964 h 4389054"/>
              <a:gd name="connsiteX32" fmla="*/ 3453146 w 5725476"/>
              <a:gd name="connsiteY32" fmla="*/ 1280363 h 4389054"/>
              <a:gd name="connsiteX33" fmla="*/ 4422331 w 5725476"/>
              <a:gd name="connsiteY33" fmla="*/ 2875181 h 4389054"/>
              <a:gd name="connsiteX34" fmla="*/ 4428743 w 5725476"/>
              <a:gd name="connsiteY34" fmla="*/ 2959393 h 4389054"/>
              <a:gd name="connsiteX35" fmla="*/ 4519980 w 5725476"/>
              <a:gd name="connsiteY35" fmla="*/ 2857244 h 4389054"/>
              <a:gd name="connsiteX36" fmla="*/ 4777521 w 5725476"/>
              <a:gd name="connsiteY36" fmla="*/ 1322808 h 4389054"/>
              <a:gd name="connsiteX37" fmla="*/ 4011083 w 5725476"/>
              <a:gd name="connsiteY37" fmla="*/ 895928 h 4389054"/>
              <a:gd name="connsiteX38" fmla="*/ 1554463 w 5725476"/>
              <a:gd name="connsiteY38" fmla="*/ 0 h 4389054"/>
              <a:gd name="connsiteX39" fmla="*/ 2491987 w 5725476"/>
              <a:gd name="connsiteY39" fmla="*/ 388418 h 4389054"/>
              <a:gd name="connsiteX40" fmla="*/ 2586164 w 5725476"/>
              <a:gd name="connsiteY40" fmla="*/ 486482 h 4389054"/>
              <a:gd name="connsiteX41" fmla="*/ 2668406 w 5725476"/>
              <a:gd name="connsiteY41" fmla="*/ 476064 h 4389054"/>
              <a:gd name="connsiteX42" fmla="*/ 2880329 w 5725476"/>
              <a:gd name="connsiteY42" fmla="*/ 467345 h 4389054"/>
              <a:gd name="connsiteX43" fmla="*/ 3092253 w 5725476"/>
              <a:gd name="connsiteY43" fmla="*/ 476064 h 4389054"/>
              <a:gd name="connsiteX44" fmla="*/ 3162587 w 5725476"/>
              <a:gd name="connsiteY44" fmla="*/ 484974 h 4389054"/>
              <a:gd name="connsiteX45" fmla="*/ 3233490 w 5725476"/>
              <a:gd name="connsiteY45" fmla="*/ 411144 h 4389054"/>
              <a:gd name="connsiteX46" fmla="*/ 4171013 w 5725476"/>
              <a:gd name="connsiteY46" fmla="*/ 22726 h 4389054"/>
              <a:gd name="connsiteX47" fmla="*/ 5725476 w 5725476"/>
              <a:gd name="connsiteY47" fmla="*/ 1942945 h 4389054"/>
              <a:gd name="connsiteX48" fmla="*/ 5040128 w 5725476"/>
              <a:gd name="connsiteY48" fmla="*/ 3535221 h 4389054"/>
              <a:gd name="connsiteX49" fmla="*/ 4987162 w 5725476"/>
              <a:gd name="connsiteY49" fmla="*/ 3574970 h 4389054"/>
              <a:gd name="connsiteX50" fmla="*/ 4980534 w 5725476"/>
              <a:gd name="connsiteY50" fmla="*/ 3582762 h 4389054"/>
              <a:gd name="connsiteX51" fmla="*/ 2857500 w 5725476"/>
              <a:gd name="connsiteY51" fmla="*/ 4389054 h 4389054"/>
              <a:gd name="connsiteX52" fmla="*/ 734466 w 5725476"/>
              <a:gd name="connsiteY52" fmla="*/ 3582762 h 4389054"/>
              <a:gd name="connsiteX53" fmla="*/ 635679 w 5725476"/>
              <a:gd name="connsiteY53" fmla="*/ 3466614 h 4389054"/>
              <a:gd name="connsiteX54" fmla="*/ 565680 w 5725476"/>
              <a:gd name="connsiteY54" fmla="*/ 3401954 h 4389054"/>
              <a:gd name="connsiteX55" fmla="*/ 0 w 5725476"/>
              <a:gd name="connsiteY55" fmla="*/ 1920219 h 4389054"/>
              <a:gd name="connsiteX56" fmla="*/ 1554463 w 5725476"/>
              <a:gd name="connsiteY56" fmla="*/ 0 h 438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25476" h="4389054">
                <a:moveTo>
                  <a:pt x="2857400" y="1611086"/>
                </a:moveTo>
                <a:lnTo>
                  <a:pt x="2772022" y="1685596"/>
                </a:lnTo>
                <a:cubicBezTo>
                  <a:pt x="2448768" y="1983643"/>
                  <a:pt x="2164786" y="2391289"/>
                  <a:pt x="1968584" y="2875776"/>
                </a:cubicBezTo>
                <a:cubicBezTo>
                  <a:pt x="1913092" y="3012802"/>
                  <a:pt x="1866921" y="3150300"/>
                  <a:pt x="1829797" y="3286974"/>
                </a:cubicBezTo>
                <a:lnTo>
                  <a:pt x="1788744" y="3458309"/>
                </a:lnTo>
                <a:lnTo>
                  <a:pt x="1905670" y="3517698"/>
                </a:lnTo>
                <a:cubicBezTo>
                  <a:pt x="2256308" y="3678252"/>
                  <a:pt x="2616020" y="3739796"/>
                  <a:pt x="2929769" y="3703554"/>
                </a:cubicBezTo>
                <a:lnTo>
                  <a:pt x="2958703" y="3698768"/>
                </a:lnTo>
                <a:lnTo>
                  <a:pt x="3079294" y="3685876"/>
                </a:lnTo>
                <a:cubicBezTo>
                  <a:pt x="3308449" y="3651928"/>
                  <a:pt x="3547161" y="3574278"/>
                  <a:pt x="3779122" y="3452565"/>
                </a:cubicBezTo>
                <a:lnTo>
                  <a:pt x="3906506" y="3376718"/>
                </a:lnTo>
                <a:lnTo>
                  <a:pt x="3885002" y="3286972"/>
                </a:lnTo>
                <a:cubicBezTo>
                  <a:pt x="3847878" y="3150299"/>
                  <a:pt x="3801707" y="3012801"/>
                  <a:pt x="3746215" y="2875775"/>
                </a:cubicBezTo>
                <a:cubicBezTo>
                  <a:pt x="3550013" y="2391288"/>
                  <a:pt x="3266031" y="1983642"/>
                  <a:pt x="2942776" y="1685594"/>
                </a:cubicBezTo>
                <a:close/>
                <a:moveTo>
                  <a:pt x="1763415" y="894037"/>
                </a:moveTo>
                <a:cubicBezTo>
                  <a:pt x="1349878" y="887207"/>
                  <a:pt x="989842" y="1033575"/>
                  <a:pt x="790803" y="1330755"/>
                </a:cubicBezTo>
                <a:cubicBezTo>
                  <a:pt x="484136" y="1788631"/>
                  <a:pt x="654009" y="2463640"/>
                  <a:pt x="1158832" y="2988894"/>
                </a:cubicBezTo>
                <a:lnTo>
                  <a:pt x="1275233" y="3101497"/>
                </a:lnTo>
                <a:lnTo>
                  <a:pt x="1292468" y="2875182"/>
                </a:lnTo>
                <a:cubicBezTo>
                  <a:pt x="1376450" y="2192731"/>
                  <a:pt x="1730731" y="1624724"/>
                  <a:pt x="2202444" y="1317224"/>
                </a:cubicBezTo>
                <a:lnTo>
                  <a:pt x="2295755" y="1261450"/>
                </a:lnTo>
                <a:lnTo>
                  <a:pt x="2258275" y="1245333"/>
                </a:lnTo>
                <a:cubicBezTo>
                  <a:pt x="2218936" y="1230072"/>
                  <a:pt x="2179510" y="1216433"/>
                  <a:pt x="2140065" y="1204461"/>
                </a:cubicBezTo>
                <a:lnTo>
                  <a:pt x="2128651" y="1201707"/>
                </a:lnTo>
                <a:lnTo>
                  <a:pt x="2134750" y="1198933"/>
                </a:lnTo>
                <a:lnTo>
                  <a:pt x="2008369" y="1136421"/>
                </a:lnTo>
                <a:cubicBezTo>
                  <a:pt x="1913884" y="1079345"/>
                  <a:pt x="1852160" y="1012494"/>
                  <a:pt x="1834210" y="940362"/>
                </a:cubicBezTo>
                <a:lnTo>
                  <a:pt x="1828981" y="898098"/>
                </a:lnTo>
                <a:close/>
                <a:moveTo>
                  <a:pt x="3931136" y="890498"/>
                </a:moveTo>
                <a:lnTo>
                  <a:pt x="3931877" y="896485"/>
                </a:lnTo>
                <a:cubicBezTo>
                  <a:pt x="3931877" y="1044615"/>
                  <a:pt x="3747973" y="1175215"/>
                  <a:pt x="3468260" y="1252335"/>
                </a:cubicBezTo>
                <a:lnTo>
                  <a:pt x="3420272" y="1262964"/>
                </a:lnTo>
                <a:lnTo>
                  <a:pt x="3453146" y="1280363"/>
                </a:lnTo>
                <a:cubicBezTo>
                  <a:pt x="3954255" y="1577865"/>
                  <a:pt x="4334871" y="2164462"/>
                  <a:pt x="4422331" y="2875181"/>
                </a:cubicBezTo>
                <a:lnTo>
                  <a:pt x="4428743" y="2959393"/>
                </a:lnTo>
                <a:lnTo>
                  <a:pt x="4519980" y="2857244"/>
                </a:lnTo>
                <a:cubicBezTo>
                  <a:pt x="4937630" y="2353131"/>
                  <a:pt x="5060598" y="1745464"/>
                  <a:pt x="4777521" y="1322808"/>
                </a:cubicBezTo>
                <a:cubicBezTo>
                  <a:pt x="4612393" y="1076259"/>
                  <a:pt x="4336453" y="933511"/>
                  <a:pt x="4011083" y="895928"/>
                </a:cubicBezTo>
                <a:close/>
                <a:moveTo>
                  <a:pt x="1554463" y="0"/>
                </a:moveTo>
                <a:cubicBezTo>
                  <a:pt x="1906585" y="0"/>
                  <a:pt x="2231361" y="144628"/>
                  <a:pt x="2491987" y="388418"/>
                </a:cubicBezTo>
                <a:lnTo>
                  <a:pt x="2586164" y="486482"/>
                </a:lnTo>
                <a:lnTo>
                  <a:pt x="2668406" y="476064"/>
                </a:lnTo>
                <a:cubicBezTo>
                  <a:pt x="2736859" y="470347"/>
                  <a:pt x="2807735" y="467345"/>
                  <a:pt x="2880329" y="467345"/>
                </a:cubicBezTo>
                <a:cubicBezTo>
                  <a:pt x="2952924" y="467345"/>
                  <a:pt x="3023800" y="470347"/>
                  <a:pt x="3092253" y="476064"/>
                </a:cubicBezTo>
                <a:lnTo>
                  <a:pt x="3162587" y="484974"/>
                </a:lnTo>
                <a:lnTo>
                  <a:pt x="3233490" y="411144"/>
                </a:lnTo>
                <a:cubicBezTo>
                  <a:pt x="3494116" y="167354"/>
                  <a:pt x="3818892" y="22726"/>
                  <a:pt x="4171013" y="22726"/>
                </a:cubicBezTo>
                <a:cubicBezTo>
                  <a:pt x="5029519" y="22726"/>
                  <a:pt x="5725476" y="882437"/>
                  <a:pt x="5725476" y="1942945"/>
                </a:cubicBezTo>
                <a:cubicBezTo>
                  <a:pt x="5725476" y="2605763"/>
                  <a:pt x="5453618" y="3190144"/>
                  <a:pt x="5040128" y="3535221"/>
                </a:cubicBezTo>
                <a:lnTo>
                  <a:pt x="4987162" y="3574970"/>
                </a:lnTo>
                <a:lnTo>
                  <a:pt x="4980534" y="3582762"/>
                </a:lnTo>
                <a:cubicBezTo>
                  <a:pt x="4520431" y="4069221"/>
                  <a:pt x="3741257" y="4389054"/>
                  <a:pt x="2857500" y="4389054"/>
                </a:cubicBezTo>
                <a:cubicBezTo>
                  <a:pt x="1973744" y="4389054"/>
                  <a:pt x="1194569" y="4069221"/>
                  <a:pt x="734466" y="3582762"/>
                </a:cubicBezTo>
                <a:lnTo>
                  <a:pt x="635679" y="3466614"/>
                </a:lnTo>
                <a:lnTo>
                  <a:pt x="565680" y="3401954"/>
                </a:lnTo>
                <a:cubicBezTo>
                  <a:pt x="220205" y="3049757"/>
                  <a:pt x="0" y="2516755"/>
                  <a:pt x="0" y="1920219"/>
                </a:cubicBezTo>
                <a:cubicBezTo>
                  <a:pt x="0" y="859711"/>
                  <a:pt x="695957" y="0"/>
                  <a:pt x="1554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auto" latinLnBrk="0" hangingPunct="1">
              <a:lnSpc>
                <a:spcPct val="90000"/>
              </a:lnSpc>
              <a:spcBef>
                <a:spcPts val="0"/>
              </a:spcBef>
              <a:spcAft>
                <a:spcPts val="0"/>
              </a:spcAft>
              <a:buClrTx/>
              <a:buSzTx/>
              <a:buFontTx/>
              <a:buNone/>
              <a:tabLst/>
              <a:defRPr/>
            </a:pPr>
            <a:endParaRPr kumimoji="0" lang="en-US" sz="1765"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Tree>
    <p:extLst>
      <p:ext uri="{BB962C8B-B14F-4D97-AF65-F5344CB8AC3E}">
        <p14:creationId xmlns:p14="http://schemas.microsoft.com/office/powerpoint/2010/main" val="279562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Use Microsoft identities in your web app</a:t>
            </a:r>
          </a:p>
        </p:txBody>
      </p:sp>
    </p:spTree>
    <p:extLst>
      <p:ext uri="{BB962C8B-B14F-4D97-AF65-F5344CB8AC3E}">
        <p14:creationId xmlns:p14="http://schemas.microsoft.com/office/powerpoint/2010/main" val="389836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99" dirty="0"/>
              <a:t>Using Microsoft identities in mobile apps</a:t>
            </a:r>
          </a:p>
        </p:txBody>
      </p:sp>
      <p:grpSp>
        <p:nvGrpSpPr>
          <p:cNvPr id="214" name="Group 213"/>
          <p:cNvGrpSpPr/>
          <p:nvPr/>
        </p:nvGrpSpPr>
        <p:grpSpPr>
          <a:xfrm>
            <a:off x="3959706" y="1151957"/>
            <a:ext cx="2642911" cy="1765416"/>
            <a:chOff x="4426431" y="1990592"/>
            <a:chExt cx="2642911" cy="1765416"/>
          </a:xfrm>
        </p:grpSpPr>
        <p:sp>
          <p:nvSpPr>
            <p:cNvPr id="215" name="Cloud"/>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810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216" name="Picture 2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1940" y="2220528"/>
              <a:ext cx="1327670" cy="1327670"/>
            </a:xfrm>
            <a:prstGeom prst="rect">
              <a:avLst/>
            </a:prstGeom>
          </p:spPr>
        </p:pic>
      </p:grpSp>
      <p:sp>
        <p:nvSpPr>
          <p:cNvPr id="54" name="TextBox 53"/>
          <p:cNvSpPr txBox="1"/>
          <p:nvPr/>
        </p:nvSpPr>
        <p:spPr>
          <a:xfrm>
            <a:off x="4740327" y="2878240"/>
            <a:ext cx="108536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AZURE AD</a:t>
            </a:r>
          </a:p>
        </p:txBody>
      </p:sp>
      <p:grpSp>
        <p:nvGrpSpPr>
          <p:cNvPr id="7" name="Group 6"/>
          <p:cNvGrpSpPr/>
          <p:nvPr>
            <p:custDataLst>
              <p:custData r:id="rId1"/>
            </p:custDataLst>
          </p:nvPr>
        </p:nvGrpSpPr>
        <p:grpSpPr>
          <a:xfrm>
            <a:off x="894702" y="4288613"/>
            <a:ext cx="1217321" cy="1398623"/>
            <a:chOff x="740245" y="4904509"/>
            <a:chExt cx="1217321" cy="1398623"/>
          </a:xfrm>
        </p:grpSpPr>
        <p:pic>
          <p:nvPicPr>
            <p:cNvPr id="8" name="Picture 7"/>
            <p:cNvPicPr>
              <a:picLocks noChangeAspect="1"/>
            </p:cNvPicPr>
            <p:nvPr>
              <p:custDataLst>
                <p:custData r:id="rId8"/>
              </p:custDataLst>
            </p:nvPr>
          </p:nvPicPr>
          <p:blipFill>
            <a:blip r:embed="rId12">
              <a:extLst>
                <a:ext uri="{28A0092B-C50C-407E-A947-70E740481C1C}">
                  <a14:useLocalDpi xmlns:a14="http://schemas.microsoft.com/office/drawing/2010/main" val="0"/>
                </a:ext>
              </a:extLst>
            </a:blip>
            <a:stretch>
              <a:fillRect/>
            </a:stretch>
          </p:blipFill>
          <p:spPr>
            <a:xfrm>
              <a:off x="1047813" y="4904509"/>
              <a:ext cx="590865" cy="950176"/>
            </a:xfrm>
            <a:prstGeom prst="rect">
              <a:avLst/>
            </a:prstGeom>
          </p:spPr>
        </p:pic>
        <p:sp>
          <p:nvSpPr>
            <p:cNvPr id="9" name="TextBox 8"/>
            <p:cNvSpPr txBox="1"/>
            <p:nvPr/>
          </p:nvSpPr>
          <p:spPr>
            <a:xfrm>
              <a:off x="740245" y="5841467"/>
              <a:ext cx="1217321"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MOBILE APP</a:t>
              </a:r>
            </a:p>
          </p:txBody>
        </p:sp>
      </p:grpSp>
      <p:grpSp>
        <p:nvGrpSpPr>
          <p:cNvPr id="10" name="Group 9"/>
          <p:cNvGrpSpPr/>
          <p:nvPr>
            <p:custDataLst>
              <p:custData r:id="rId2"/>
            </p:custDataLst>
          </p:nvPr>
        </p:nvGrpSpPr>
        <p:grpSpPr>
          <a:xfrm>
            <a:off x="8473510" y="3731866"/>
            <a:ext cx="2443581" cy="1648519"/>
            <a:chOff x="8810171" y="1354481"/>
            <a:chExt cx="2443581" cy="1648519"/>
          </a:xfrm>
        </p:grpSpPr>
        <p:sp>
          <p:nvSpPr>
            <p:cNvPr id="11" name="Cloud"/>
            <p:cNvSpPr>
              <a:spLocks/>
            </p:cNvSpPr>
            <p:nvPr/>
          </p:nvSpPr>
          <p:spPr bwMode="auto">
            <a:xfrm>
              <a:off x="9132298" y="1354481"/>
              <a:ext cx="1761968" cy="117696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bg1"/>
            </a:solidFill>
            <a:ln w="2540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2" name="Cloud"/>
            <p:cNvSpPr>
              <a:spLocks/>
            </p:cNvSpPr>
            <p:nvPr/>
          </p:nvSpPr>
          <p:spPr bwMode="auto">
            <a:xfrm>
              <a:off x="10480381" y="2106681"/>
              <a:ext cx="773371" cy="516598"/>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bg1"/>
            </a:solidFill>
            <a:ln w="2540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3" name="Cloud"/>
            <p:cNvSpPr>
              <a:spLocks/>
            </p:cNvSpPr>
            <p:nvPr/>
          </p:nvSpPr>
          <p:spPr bwMode="auto">
            <a:xfrm>
              <a:off x="8810171" y="1951744"/>
              <a:ext cx="596946" cy="398749"/>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bg1"/>
            </a:solidFill>
            <a:ln w="2540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grpSp>
          <p:nvGrpSpPr>
            <p:cNvPr id="14" name="Group 13"/>
            <p:cNvGrpSpPr/>
            <p:nvPr/>
          </p:nvGrpSpPr>
          <p:grpSpPr>
            <a:xfrm>
              <a:off x="9665011" y="1723371"/>
              <a:ext cx="697948" cy="680852"/>
              <a:chOff x="5136680" y="3854906"/>
              <a:chExt cx="697948" cy="680852"/>
            </a:xfrm>
          </p:grpSpPr>
          <p:sp>
            <p:nvSpPr>
              <p:cNvPr id="22" name="Can 168"/>
              <p:cNvSpPr/>
              <p:nvPr/>
            </p:nvSpPr>
            <p:spPr bwMode="auto">
              <a:xfrm>
                <a:off x="5205920" y="3854906"/>
                <a:ext cx="538348" cy="68085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 name="TextBox 22"/>
              <p:cNvSpPr txBox="1"/>
              <p:nvPr/>
            </p:nvSpPr>
            <p:spPr>
              <a:xfrm>
                <a:off x="5136680" y="3982995"/>
                <a:ext cx="697948" cy="489365"/>
              </a:xfrm>
              <a:prstGeom prst="rect">
                <a:avLst/>
              </a:prstGeom>
              <a:noFill/>
            </p:spPr>
            <p:txBody>
              <a:bodyPr wrap="non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Segoe UI" charset="0"/>
                    <a:ea typeface="Segoe UI" charset="0"/>
                    <a:cs typeface="Segoe UI" charset="0"/>
                  </a:rPr>
                  <a:t>SQL</a:t>
                </a:r>
              </a:p>
            </p:txBody>
          </p:sp>
        </p:grpSp>
        <p:grpSp>
          <p:nvGrpSpPr>
            <p:cNvPr id="15" name="Group 14"/>
            <p:cNvGrpSpPr/>
            <p:nvPr/>
          </p:nvGrpSpPr>
          <p:grpSpPr>
            <a:xfrm>
              <a:off x="9104489" y="1432894"/>
              <a:ext cx="566058" cy="566058"/>
              <a:chOff x="4855029" y="2634343"/>
              <a:chExt cx="979714" cy="979714"/>
            </a:xfrm>
          </p:grpSpPr>
          <p:sp>
            <p:nvSpPr>
              <p:cNvPr id="20" name="Oval 19"/>
              <p:cNvSpPr/>
              <p:nvPr/>
            </p:nvSpPr>
            <p:spPr bwMode="auto">
              <a:xfrm>
                <a:off x="4855029" y="2634343"/>
                <a:ext cx="979714" cy="979714"/>
              </a:xfrm>
              <a:prstGeom prst="ellipse">
                <a:avLst/>
              </a:prstGeom>
              <a:solidFill>
                <a:srgbClr val="DF4A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76266" y="2800898"/>
                <a:ext cx="482932" cy="624834"/>
              </a:xfrm>
              <a:prstGeom prst="rect">
                <a:avLst/>
              </a:prstGeom>
            </p:spPr>
          </p:pic>
        </p:grpSp>
        <p:grpSp>
          <p:nvGrpSpPr>
            <p:cNvPr id="16" name="Group 15"/>
            <p:cNvGrpSpPr/>
            <p:nvPr/>
          </p:nvGrpSpPr>
          <p:grpSpPr>
            <a:xfrm>
              <a:off x="10306871" y="1516939"/>
              <a:ext cx="769399" cy="569026"/>
              <a:chOff x="5591839" y="5098940"/>
              <a:chExt cx="830698" cy="614361"/>
            </a:xfrm>
          </p:grpSpPr>
          <p:sp>
            <p:nvSpPr>
              <p:cNvPr id="18" name="Oval 17"/>
              <p:cNvSpPr/>
              <p:nvPr/>
            </p:nvSpPr>
            <p:spPr bwMode="auto">
              <a:xfrm>
                <a:off x="5686959" y="5098940"/>
                <a:ext cx="614363" cy="614361"/>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 name="TextBox 18"/>
              <p:cNvSpPr txBox="1"/>
              <p:nvPr/>
            </p:nvSpPr>
            <p:spPr>
              <a:xfrm>
                <a:off x="5591839" y="5170304"/>
                <a:ext cx="830698" cy="461665"/>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B0F0"/>
                    </a:solidFill>
                    <a:effectLst/>
                    <a:uLnTx/>
                    <a:uFillTx/>
                    <a:latin typeface="Segoe UI" charset="0"/>
                    <a:ea typeface="Segoe UI" charset="0"/>
                    <a:cs typeface="Segoe UI" charset="0"/>
                  </a:rPr>
                  <a:t>Azure</a:t>
                </a:r>
              </a:p>
            </p:txBody>
          </p:sp>
        </p:grpSp>
        <p:sp>
          <p:nvSpPr>
            <p:cNvPr id="17" name="txt works w MS"/>
            <p:cNvSpPr txBox="1"/>
            <p:nvPr/>
          </p:nvSpPr>
          <p:spPr>
            <a:xfrm>
              <a:off x="8939253" y="2541378"/>
              <a:ext cx="1977792" cy="461622"/>
            </a:xfrm>
            <a:prstGeom prst="rect">
              <a:avLst/>
            </a:prstGeom>
            <a:noFill/>
          </p:spPr>
          <p:txBody>
            <a:bodyPr wrap="square" lIns="182854" tIns="146283" rIns="182854" bIns="146283" rtlCol="0">
              <a:spAutoFit/>
            </a:bodyPr>
            <a:lstStyle>
              <a:defPPr>
                <a:defRPr lang="en-US"/>
              </a:defPPr>
              <a:lvl1pPr algn="ctr">
                <a:lnSpc>
                  <a:spcPct val="90000"/>
                </a:lnSpc>
                <a:spcAft>
                  <a:spcPts val="600"/>
                </a:spcAft>
                <a:defRPr sz="1400" b="1">
                  <a:gradFill>
                    <a:gsLst>
                      <a:gs pos="1250">
                        <a:schemeClr val="tx2"/>
                      </a:gs>
                      <a:gs pos="100000">
                        <a:schemeClr val="tx2"/>
                      </a:gs>
                    </a:gsLst>
                    <a:lin ang="5400000" scaled="0"/>
                  </a:gradFill>
                </a:defRPr>
              </a:lvl1p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MICROSOFT API</a:t>
              </a:r>
            </a:p>
          </p:txBody>
        </p:sp>
      </p:grpSp>
      <p:grpSp>
        <p:nvGrpSpPr>
          <p:cNvPr id="37" name="Group 36"/>
          <p:cNvGrpSpPr/>
          <p:nvPr>
            <p:custDataLst>
              <p:custData r:id="rId3"/>
            </p:custDataLst>
          </p:nvPr>
        </p:nvGrpSpPr>
        <p:grpSpPr>
          <a:xfrm>
            <a:off x="1815669" y="4420982"/>
            <a:ext cx="1172437" cy="1406935"/>
            <a:chOff x="1820900" y="4887884"/>
            <a:chExt cx="1172437" cy="1406935"/>
          </a:xfrm>
        </p:grpSpPr>
        <p:grpSp>
          <p:nvGrpSpPr>
            <p:cNvPr id="38" name="Group 37"/>
            <p:cNvGrpSpPr/>
            <p:nvPr>
              <p:custDataLst>
                <p:custData r:id="rId7"/>
              </p:custDataLst>
            </p:nvPr>
          </p:nvGrpSpPr>
          <p:grpSpPr>
            <a:xfrm>
              <a:off x="1977300" y="4887884"/>
              <a:ext cx="823164" cy="989460"/>
              <a:chOff x="3116145" y="4935971"/>
              <a:chExt cx="710414" cy="853932"/>
            </a:xfrm>
          </p:grpSpPr>
          <p:pic>
            <p:nvPicPr>
              <p:cNvPr id="40" name="Picture 3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16145" y="4935971"/>
                <a:ext cx="710414" cy="853932"/>
              </a:xfrm>
              <a:prstGeom prst="rect">
                <a:avLst/>
              </a:prstGeom>
            </p:spPr>
          </p:pic>
          <p:sp>
            <p:nvSpPr>
              <p:cNvPr id="41" name="Regular Pentagon 118"/>
              <p:cNvSpPr/>
              <p:nvPr/>
            </p:nvSpPr>
            <p:spPr bwMode="auto">
              <a:xfrm>
                <a:off x="3356202" y="5229849"/>
                <a:ext cx="233958" cy="222816"/>
              </a:xfrm>
              <a:prstGeom prst="pentag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39" name="TextBox 38"/>
            <p:cNvSpPr txBox="1"/>
            <p:nvPr/>
          </p:nvSpPr>
          <p:spPr>
            <a:xfrm>
              <a:off x="1820900" y="5833154"/>
              <a:ext cx="1172437"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CLIENT SDK</a:t>
              </a:r>
            </a:p>
          </p:txBody>
        </p:sp>
      </p:grpSp>
      <p:grpSp>
        <p:nvGrpSpPr>
          <p:cNvPr id="45" name="Group 44"/>
          <p:cNvGrpSpPr/>
          <p:nvPr/>
        </p:nvGrpSpPr>
        <p:grpSpPr>
          <a:xfrm>
            <a:off x="2738521" y="4308138"/>
            <a:ext cx="564556" cy="537673"/>
            <a:chOff x="3872183" y="2009224"/>
            <a:chExt cx="564556" cy="537673"/>
          </a:xfrm>
        </p:grpSpPr>
        <p:sp>
          <p:nvSpPr>
            <p:cNvPr id="49" name="Regular Pentagon 6"/>
            <p:cNvSpPr/>
            <p:nvPr>
              <p:custDataLst>
                <p:custData r:id="rId6"/>
              </p:custDataLst>
            </p:nvPr>
          </p:nvSpPr>
          <p:spPr bwMode="auto">
            <a:xfrm>
              <a:off x="3872183" y="2009224"/>
              <a:ext cx="564556" cy="537673"/>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auto" latinLnBrk="0" hangingPunct="1">
                <a:lnSpc>
                  <a:spcPct val="9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0" name="TextBox 49"/>
            <p:cNvSpPr txBox="1"/>
            <p:nvPr/>
          </p:nvSpPr>
          <p:spPr>
            <a:xfrm>
              <a:off x="3985184" y="2093394"/>
              <a:ext cx="338554" cy="369332"/>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A</a:t>
              </a:r>
            </a:p>
          </p:txBody>
        </p:sp>
      </p:grpSp>
      <p:grpSp>
        <p:nvGrpSpPr>
          <p:cNvPr id="46" name="Group 45"/>
          <p:cNvGrpSpPr/>
          <p:nvPr/>
        </p:nvGrpSpPr>
        <p:grpSpPr>
          <a:xfrm>
            <a:off x="2374900" y="5590626"/>
            <a:ext cx="564556" cy="537673"/>
            <a:chOff x="3872183" y="2009224"/>
            <a:chExt cx="564556" cy="537673"/>
          </a:xfrm>
        </p:grpSpPr>
        <p:sp>
          <p:nvSpPr>
            <p:cNvPr id="47" name="Regular Pentagon 4"/>
            <p:cNvSpPr/>
            <p:nvPr>
              <p:custDataLst>
                <p:custData r:id="rId5"/>
              </p:custDataLst>
            </p:nvPr>
          </p:nvSpPr>
          <p:spPr bwMode="auto">
            <a:xfrm>
              <a:off x="3872183" y="2009224"/>
              <a:ext cx="564556" cy="537673"/>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auto" latinLnBrk="0" hangingPunct="1">
                <a:lnSpc>
                  <a:spcPct val="9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8" name="TextBox 47"/>
            <p:cNvSpPr txBox="1"/>
            <p:nvPr/>
          </p:nvSpPr>
          <p:spPr>
            <a:xfrm>
              <a:off x="3985184" y="2093394"/>
              <a:ext cx="317716" cy="369332"/>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R</a:t>
              </a:r>
            </a:p>
          </p:txBody>
        </p:sp>
      </p:grpSp>
      <p:grpSp>
        <p:nvGrpSpPr>
          <p:cNvPr id="52" name="Group 51"/>
          <p:cNvGrpSpPr/>
          <p:nvPr/>
        </p:nvGrpSpPr>
        <p:grpSpPr>
          <a:xfrm>
            <a:off x="8064016" y="3906827"/>
            <a:ext cx="564556" cy="537673"/>
            <a:chOff x="3872183" y="2009224"/>
            <a:chExt cx="564556" cy="537673"/>
          </a:xfrm>
        </p:grpSpPr>
        <p:sp>
          <p:nvSpPr>
            <p:cNvPr id="53" name="Regular Pentagon 6"/>
            <p:cNvSpPr/>
            <p:nvPr>
              <p:custDataLst>
                <p:custData r:id="rId4"/>
              </p:custDataLst>
            </p:nvPr>
          </p:nvSpPr>
          <p:spPr bwMode="auto">
            <a:xfrm>
              <a:off x="3872183" y="2009224"/>
              <a:ext cx="564556" cy="537673"/>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auto" latinLnBrk="0" hangingPunct="1">
                <a:lnSpc>
                  <a:spcPct val="9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5" name="TextBox 54"/>
            <p:cNvSpPr txBox="1"/>
            <p:nvPr/>
          </p:nvSpPr>
          <p:spPr>
            <a:xfrm>
              <a:off x="3985184" y="2093394"/>
              <a:ext cx="338554" cy="369332"/>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A</a:t>
              </a:r>
            </a:p>
          </p:txBody>
        </p:sp>
      </p:grpSp>
    </p:spTree>
    <p:extLst>
      <p:ext uri="{BB962C8B-B14F-4D97-AF65-F5344CB8AC3E}">
        <p14:creationId xmlns:p14="http://schemas.microsoft.com/office/powerpoint/2010/main" val="204339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3998" y="-740723"/>
            <a:ext cx="1560101" cy="2227580"/>
            <a:chOff x="-2221172" y="-659605"/>
            <a:chExt cx="1560101" cy="2227580"/>
          </a:xfrm>
        </p:grpSpPr>
        <p:sp>
          <p:nvSpPr>
            <p:cNvPr id="10" name="Triangle 9"/>
            <p:cNvSpPr/>
            <p:nvPr/>
          </p:nvSpPr>
          <p:spPr bwMode="auto">
            <a:xfrm rot="18889764">
              <a:off x="-2754999" y="-101588"/>
              <a:ext cx="2227580" cy="1111546"/>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 name="Title 1"/>
            <p:cNvSpPr txBox="1">
              <a:spLocks/>
            </p:cNvSpPr>
            <p:nvPr/>
          </p:nvSpPr>
          <p:spPr>
            <a:xfrm rot="18941964">
              <a:off x="-2221172" y="301994"/>
              <a:ext cx="1560101" cy="76782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102" normalizeH="0" baseline="0" noProof="0" dirty="0">
                  <a:ln w="3175">
                    <a:noFill/>
                  </a:ln>
                  <a:solidFill>
                    <a:srgbClr val="FFFFFF"/>
                  </a:solidFill>
                  <a:effectLst/>
                  <a:uLnTx/>
                  <a:uFillTx/>
                  <a:latin typeface="Segoe UI" charset="0"/>
                  <a:ea typeface="Segoe UI" charset="0"/>
                  <a:cs typeface="Segoe UI" charset="0"/>
                </a:rPr>
                <a:t>NEW</a:t>
              </a:r>
            </a:p>
          </p:txBody>
        </p:sp>
      </p:grpSp>
      <p:sp>
        <p:nvSpPr>
          <p:cNvPr id="2" name="Title 1"/>
          <p:cNvSpPr>
            <a:spLocks noGrp="1"/>
          </p:cNvSpPr>
          <p:nvPr>
            <p:ph type="title"/>
          </p:nvPr>
        </p:nvSpPr>
        <p:spPr>
          <a:xfrm>
            <a:off x="915716" y="295274"/>
            <a:ext cx="11889564" cy="917575"/>
          </a:xfrm>
        </p:spPr>
        <p:txBody>
          <a:bodyPr/>
          <a:lstStyle/>
          <a:p>
            <a:r>
              <a:rPr lang="en-US" dirty="0"/>
              <a:t>Production-ready MSAL previews</a:t>
            </a:r>
          </a:p>
        </p:txBody>
      </p:sp>
      <p:sp>
        <p:nvSpPr>
          <p:cNvPr id="3" name="Content Placeholder 2"/>
          <p:cNvSpPr>
            <a:spLocks noGrp="1"/>
          </p:cNvSpPr>
          <p:nvPr>
            <p:ph type="body" sz="quarter" idx="10"/>
          </p:nvPr>
        </p:nvSpPr>
        <p:spPr>
          <a:xfrm>
            <a:off x="274702" y="1211287"/>
            <a:ext cx="11888787" cy="5435334"/>
          </a:xfrm>
        </p:spPr>
        <p:txBody>
          <a:bodyPr/>
          <a:lstStyle/>
          <a:p>
            <a:pPr>
              <a:lnSpc>
                <a:spcPct val="150000"/>
              </a:lnSpc>
            </a:pPr>
            <a:r>
              <a:rPr lang="en-US" sz="2800" dirty="0"/>
              <a:t>SDK for gaining access to API protected by Microsoft identities</a:t>
            </a:r>
          </a:p>
          <a:p>
            <a:pPr lvl="1">
              <a:lnSpc>
                <a:spcPct val="150000"/>
              </a:lnSpc>
            </a:pPr>
            <a:r>
              <a:rPr lang="en-US" sz="2000" dirty="0"/>
              <a:t>Fully OSS, easy to use, full-featured, production-ready</a:t>
            </a:r>
          </a:p>
          <a:p>
            <a:pPr lvl="1">
              <a:lnSpc>
                <a:spcPct val="150000"/>
              </a:lnSpc>
            </a:pPr>
            <a:r>
              <a:rPr lang="en-US" sz="2000" dirty="0"/>
              <a:t>Works with Azure AD v2 (work &amp; school accounts, personal accounts) and B2C</a:t>
            </a:r>
          </a:p>
          <a:p>
            <a:pPr>
              <a:lnSpc>
                <a:spcPct val="150000"/>
              </a:lnSpc>
            </a:pPr>
            <a:r>
              <a:rPr lang="en-US" sz="2800" dirty="0"/>
              <a:t>Available on </a:t>
            </a:r>
          </a:p>
          <a:p>
            <a:pPr lvl="1">
              <a:lnSpc>
                <a:spcPct val="150000"/>
              </a:lnSpc>
            </a:pPr>
            <a:r>
              <a:rPr lang="en-US" sz="2000" dirty="0"/>
              <a:t>.NET 4,5x, .NET Core, </a:t>
            </a:r>
            <a:r>
              <a:rPr lang="en-US" sz="2000" dirty="0" err="1"/>
              <a:t>Xamarin</a:t>
            </a:r>
            <a:r>
              <a:rPr lang="en-US" sz="2000" dirty="0"/>
              <a:t> (iOS, Android, UWP)</a:t>
            </a:r>
          </a:p>
          <a:p>
            <a:pPr lvl="1">
              <a:lnSpc>
                <a:spcPct val="150000"/>
              </a:lnSpc>
            </a:pPr>
            <a:r>
              <a:rPr lang="en-US" sz="2000" dirty="0"/>
              <a:t>iOS (</a:t>
            </a:r>
            <a:r>
              <a:rPr lang="en-US" sz="2000" dirty="0" err="1"/>
              <a:t>ObjC</a:t>
            </a:r>
            <a:r>
              <a:rPr lang="en-US" sz="2000" dirty="0"/>
              <a:t>/Swift)</a:t>
            </a:r>
          </a:p>
          <a:p>
            <a:pPr lvl="1">
              <a:lnSpc>
                <a:spcPct val="150000"/>
              </a:lnSpc>
            </a:pPr>
            <a:r>
              <a:rPr lang="en-US" sz="2000" dirty="0"/>
              <a:t>Android (Java)</a:t>
            </a:r>
          </a:p>
          <a:p>
            <a:pPr lvl="1">
              <a:lnSpc>
                <a:spcPct val="150000"/>
              </a:lnSpc>
            </a:pPr>
            <a:r>
              <a:rPr lang="en-US" sz="2000" dirty="0" err="1"/>
              <a:t>Javascript</a:t>
            </a:r>
            <a:endParaRPr lang="en-US" sz="2000" dirty="0"/>
          </a:p>
          <a:p>
            <a:pPr>
              <a:lnSpc>
                <a:spcPct val="150000"/>
              </a:lnSpc>
            </a:pPr>
            <a:r>
              <a:rPr lang="en-US" sz="2800" dirty="0" err="1"/>
              <a:t>SafariViewController</a:t>
            </a:r>
            <a:r>
              <a:rPr lang="en-US" sz="2800" dirty="0"/>
              <a:t> on iOS, Chrome custom tabs on Android</a:t>
            </a:r>
          </a:p>
        </p:txBody>
      </p:sp>
    </p:spTree>
    <p:extLst>
      <p:ext uri="{BB962C8B-B14F-4D97-AF65-F5344CB8AC3E}">
        <p14:creationId xmlns:p14="http://schemas.microsoft.com/office/powerpoint/2010/main" val="19115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Use Microsoft identities in your mobile app – with MSAL</a:t>
            </a:r>
          </a:p>
        </p:txBody>
      </p:sp>
    </p:spTree>
    <p:extLst>
      <p:ext uri="{BB962C8B-B14F-4D97-AF65-F5344CB8AC3E}">
        <p14:creationId xmlns:p14="http://schemas.microsoft.com/office/powerpoint/2010/main" val="69373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Graph</a:t>
            </a:r>
          </a:p>
        </p:txBody>
      </p:sp>
      <p:sp>
        <p:nvSpPr>
          <p:cNvPr id="4" name="Rectangle 3"/>
          <p:cNvSpPr/>
          <p:nvPr/>
        </p:nvSpPr>
        <p:spPr>
          <a:xfrm>
            <a:off x="274639" y="3017861"/>
            <a:ext cx="6781798" cy="3247043"/>
          </a:xfrm>
          <a:prstGeom prst="rect">
            <a:avLst/>
          </a:prstGeom>
        </p:spPr>
        <p:txBody>
          <a:bodyPr wrap="square">
            <a:spAutoFit/>
          </a:bodyPr>
          <a:lstStyle/>
          <a:p>
            <a:pPr marL="0" marR="0" lvl="2" indent="0" algn="l" defTabSz="914224" rtl="0" eaLnBrk="1" fontAlgn="auto" latinLnBrk="0" hangingPunct="1">
              <a:lnSpc>
                <a:spcPct val="100000"/>
              </a:lnSpc>
              <a:spcBef>
                <a:spcPts val="1800"/>
              </a:spcBef>
              <a:spcAft>
                <a:spcPts val="0"/>
              </a:spcAft>
              <a:buClrTx/>
              <a:buSzTx/>
              <a:buFontTx/>
              <a:buNone/>
              <a:tabLst/>
              <a:defRPr/>
            </a:pPr>
            <a:r>
              <a:rPr kumimoji="0" lang="en-US" sz="2000" b="0" i="0" u="none" strike="noStrike" kern="0" cap="none" spc="0" normalizeH="0" baseline="0" noProof="0" dirty="0">
                <a:ln>
                  <a:noFill/>
                </a:ln>
                <a:solidFill>
                  <a:srgbClr val="0070C0"/>
                </a:solidFill>
                <a:effectLst/>
                <a:uLnTx/>
                <a:uFillTx/>
                <a:latin typeface="Segoe UI Light"/>
                <a:ea typeface="Segoe UI Semibold" charset="0"/>
                <a:cs typeface="Segoe UI Semibold" charset="0"/>
              </a:rPr>
              <a:t>Single API </a:t>
            </a: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that proxies multiple Microsoft services</a:t>
            </a:r>
          </a:p>
          <a:p>
            <a:pPr marL="0" marR="0" lvl="2" indent="0" algn="l" defTabSz="914224" rtl="0" eaLnBrk="1" fontAlgn="auto" latinLnBrk="0" hangingPunct="1">
              <a:lnSpc>
                <a:spcPct val="100000"/>
              </a:lnSpc>
              <a:spcBef>
                <a:spcPts val="1800"/>
              </a:spcBef>
              <a:spcAft>
                <a:spcPts val="0"/>
              </a:spcAft>
              <a:buClrTx/>
              <a:buSzTx/>
              <a:buFontTx/>
              <a:buNone/>
              <a:tabLst/>
              <a:defRPr/>
            </a:pP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Allows for </a:t>
            </a:r>
            <a:r>
              <a:rPr kumimoji="0" lang="en-US" sz="2000" b="0" i="0" u="none" strike="noStrike" kern="0" cap="none" spc="0" normalizeH="0" baseline="0" noProof="0" dirty="0">
                <a:ln>
                  <a:noFill/>
                </a:ln>
                <a:solidFill>
                  <a:srgbClr val="0070C0"/>
                </a:solidFill>
                <a:effectLst/>
                <a:uLnTx/>
                <a:uFillTx/>
                <a:latin typeface="Segoe UI Light"/>
                <a:ea typeface="Segoe UI Semibold" charset="0"/>
                <a:cs typeface="Segoe UI Semibold" charset="0"/>
              </a:rPr>
              <a:t>easy traversal </a:t>
            </a: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of objects and relationships</a:t>
            </a:r>
          </a:p>
          <a:p>
            <a:pPr marL="0" marR="0" lvl="2" indent="0" algn="l" defTabSz="914224" rtl="0" eaLnBrk="1" fontAlgn="auto" latinLnBrk="0" hangingPunct="1">
              <a:lnSpc>
                <a:spcPct val="150000"/>
              </a:lnSpc>
              <a:spcBef>
                <a:spcPts val="1800"/>
              </a:spcBef>
              <a:spcAft>
                <a:spcPts val="0"/>
              </a:spcAft>
              <a:buClrTx/>
              <a:buSzTx/>
              <a:buFontTx/>
              <a:buNone/>
              <a:tabLst/>
              <a:defRPr/>
            </a:pPr>
            <a:r>
              <a:rPr kumimoji="0" lang="en-US" sz="2000" b="0" i="0" u="none" strike="noStrike" kern="0" cap="none" spc="0" normalizeH="0" baseline="0" noProof="0" dirty="0">
                <a:ln>
                  <a:noFill/>
                </a:ln>
                <a:solidFill>
                  <a:srgbClr val="0070C0"/>
                </a:solidFill>
                <a:effectLst/>
                <a:uLnTx/>
                <a:uFillTx/>
                <a:latin typeface="Segoe UI Light"/>
                <a:ea typeface="Segoe UI Semibold" charset="0"/>
                <a:cs typeface="Segoe UI Semibold" charset="0"/>
              </a:rPr>
              <a:t>Eliminates</a:t>
            </a: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 the need to discovery endpoints</a:t>
            </a:r>
          </a:p>
          <a:p>
            <a:pPr marL="0" marR="0" lvl="2" indent="0" algn="l" defTabSz="914224" rtl="0" eaLnBrk="1" fontAlgn="auto" latinLnBrk="0" hangingPunct="1">
              <a:lnSpc>
                <a:spcPct val="100000"/>
              </a:lnSpc>
              <a:spcBef>
                <a:spcPts val="1800"/>
              </a:spcBef>
              <a:spcAft>
                <a:spcPts val="0"/>
              </a:spcAft>
              <a:buClrTx/>
              <a:buSzTx/>
              <a:buFontTx/>
              <a:buNone/>
              <a:tabLst/>
              <a:defRPr/>
            </a:pP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Only </a:t>
            </a:r>
            <a:r>
              <a:rPr kumimoji="0" lang="en-US" sz="2000" b="0" i="0" u="none" strike="noStrike" kern="0" cap="none" spc="0" normalizeH="0" baseline="0" noProof="0" dirty="0">
                <a:ln>
                  <a:noFill/>
                </a:ln>
                <a:solidFill>
                  <a:srgbClr val="0070C0"/>
                </a:solidFill>
                <a:effectLst/>
                <a:uLnTx/>
                <a:uFillTx/>
                <a:latin typeface="Segoe UI Light"/>
                <a:ea typeface="Segoe UI Semibold" charset="0"/>
                <a:cs typeface="Segoe UI Semibold" charset="0"/>
              </a:rPr>
              <a:t>one OAuth</a:t>
            </a: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 access token needed</a:t>
            </a:r>
          </a:p>
          <a:p>
            <a:pPr marL="0" marR="0" lvl="2" indent="0" algn="l" defTabSz="914224" rtl="0" eaLnBrk="1" fontAlgn="auto" latinLnBrk="0" hangingPunct="1">
              <a:lnSpc>
                <a:spcPct val="100000"/>
              </a:lnSpc>
              <a:spcBef>
                <a:spcPts val="1800"/>
              </a:spcBef>
              <a:spcAft>
                <a:spcPts val="0"/>
              </a:spcAft>
              <a:buClrTx/>
              <a:buSzTx/>
              <a:buFontTx/>
              <a:buNone/>
              <a:tabLst/>
              <a:defRPr/>
            </a:pPr>
            <a:r>
              <a:rPr kumimoji="0" lang="en-US" sz="2000" b="0" i="0" u="none" strike="noStrike" kern="0" cap="none" spc="0" normalizeH="0" baseline="0" noProof="0" dirty="0">
                <a:ln>
                  <a:noFill/>
                </a:ln>
                <a:solidFill>
                  <a:srgbClr val="0070C0"/>
                </a:solidFill>
                <a:effectLst/>
                <a:uLnTx/>
                <a:uFillTx/>
                <a:latin typeface="Segoe UI Light"/>
                <a:ea typeface="Segoe UI Semibold" charset="0"/>
                <a:cs typeface="Segoe UI Semibold" charset="0"/>
              </a:rPr>
              <a:t>For both </a:t>
            </a: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personal and work and school accounts</a:t>
            </a:r>
          </a:p>
          <a:p>
            <a:pPr marL="0" marR="0" lvl="2" indent="0" algn="l" defTabSz="914224" rtl="0" eaLnBrk="1" fontAlgn="auto" latinLnBrk="0" hangingPunct="1">
              <a:lnSpc>
                <a:spcPct val="100000"/>
              </a:lnSpc>
              <a:spcBef>
                <a:spcPts val="1800"/>
              </a:spcBef>
              <a:spcAft>
                <a:spcPts val="0"/>
              </a:spcAft>
              <a:buClrTx/>
              <a:buSzTx/>
              <a:buFontTx/>
              <a:buNone/>
              <a:tabLst/>
              <a:defRPr/>
            </a:pP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Exposing </a:t>
            </a:r>
            <a:r>
              <a:rPr kumimoji="0" lang="en-US" sz="2000" b="0" i="0" u="none" strike="noStrike" kern="0" cap="none" spc="0" normalizeH="0" baseline="0" noProof="0" dirty="0">
                <a:ln>
                  <a:noFill/>
                </a:ln>
                <a:solidFill>
                  <a:srgbClr val="0070C0"/>
                </a:solidFill>
                <a:effectLst/>
                <a:uLnTx/>
                <a:uFillTx/>
                <a:latin typeface="Segoe UI Light"/>
                <a:ea typeface="Segoe UI Semibold" charset="0"/>
                <a:cs typeface="Segoe UI Semibold" charset="0"/>
              </a:rPr>
              <a:t>User </a:t>
            </a: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data, </a:t>
            </a:r>
            <a:r>
              <a:rPr kumimoji="0" lang="en-US" sz="2000" b="0" i="0" u="none" strike="noStrike" kern="0" cap="none" spc="0" normalizeH="0" baseline="0" noProof="0" dirty="0">
                <a:ln>
                  <a:noFill/>
                </a:ln>
                <a:solidFill>
                  <a:srgbClr val="0070C0"/>
                </a:solidFill>
                <a:effectLst/>
                <a:uLnTx/>
                <a:uFillTx/>
                <a:latin typeface="Segoe UI Light"/>
                <a:ea typeface="Segoe UI Semibold" charset="0"/>
                <a:cs typeface="Segoe UI Semibold" charset="0"/>
              </a:rPr>
              <a:t>Group </a:t>
            </a: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data and </a:t>
            </a:r>
            <a:r>
              <a:rPr kumimoji="0" lang="en-US" sz="2000" b="0" i="0" u="none" strike="noStrike" kern="0" cap="none" spc="0" normalizeH="0" baseline="0" noProof="0" dirty="0">
                <a:ln>
                  <a:noFill/>
                </a:ln>
                <a:solidFill>
                  <a:srgbClr val="0070C0"/>
                </a:solidFill>
                <a:effectLst/>
                <a:uLnTx/>
                <a:uFillTx/>
                <a:latin typeface="Segoe UI Light"/>
                <a:ea typeface="Segoe UI Semibold" charset="0"/>
                <a:cs typeface="Segoe UI Semibold" charset="0"/>
              </a:rPr>
              <a:t>Organizational </a:t>
            </a:r>
            <a:r>
              <a:rPr kumimoji="0" lang="en-US" sz="2000" b="0" i="0" u="none" strike="noStrike" kern="0" cap="none" spc="0" normalizeH="0" baseline="0" noProof="0" dirty="0">
                <a:ln>
                  <a:noFill/>
                </a:ln>
                <a:solidFill>
                  <a:srgbClr val="002050"/>
                </a:solidFill>
                <a:effectLst/>
                <a:uLnTx/>
                <a:uFillTx/>
                <a:latin typeface="Segoe UI Light"/>
                <a:ea typeface="Segoe UI Semibold" charset="0"/>
                <a:cs typeface="Segoe UI Semibold" charset="0"/>
              </a:rPr>
              <a:t>data</a:t>
            </a:r>
          </a:p>
        </p:txBody>
      </p:sp>
      <p:pic>
        <p:nvPicPr>
          <p:cNvPr id="6" name="Picture 5">
            <a:extLst/>
          </p:cNvPr>
          <p:cNvPicPr>
            <a:picLocks noChangeAspect="1"/>
          </p:cNvPicPr>
          <p:nvPr/>
        </p:nvPicPr>
        <p:blipFill>
          <a:blip r:embed="rId3"/>
          <a:stretch>
            <a:fillRect/>
          </a:stretch>
        </p:blipFill>
        <p:spPr>
          <a:xfrm>
            <a:off x="6891540" y="2986389"/>
            <a:ext cx="5207676" cy="3387756"/>
          </a:xfrm>
          <a:prstGeom prst="rect">
            <a:avLst/>
          </a:prstGeom>
          <a:effectLst>
            <a:glow rad="1485900">
              <a:srgbClr val="FFFFFF">
                <a:alpha val="40000"/>
              </a:srgbClr>
            </a:glow>
          </a:effectLst>
        </p:spPr>
      </p:pic>
      <p:sp>
        <p:nvSpPr>
          <p:cNvPr id="10" name="Title 5"/>
          <p:cNvSpPr txBox="1">
            <a:spLocks/>
          </p:cNvSpPr>
          <p:nvPr/>
        </p:nvSpPr>
        <p:spPr>
          <a:xfrm>
            <a:off x="-30163" y="1395532"/>
            <a:ext cx="5615755" cy="1003501"/>
          </a:xfrm>
          <a:prstGeom prst="rect">
            <a:avLst/>
          </a:prstGeom>
          <a:solidFill>
            <a:schemeClr val="accent1"/>
          </a:solidFill>
        </p:spPr>
        <p:txBody>
          <a:bodyPr vert="horz" wrap="square" lIns="146283" tIns="91427" rIns="146283" bIns="91427" rtlCol="0" anchor="ctr" anchorCtr="0">
            <a:noAutofit/>
          </a:bodyPr>
          <a:lstStyle>
            <a:defPPr>
              <a:defRPr lang="en-US"/>
            </a:defPPr>
            <a:lvl1pPr marR="0" lvl="0" indent="0" algn="ctr" fontAlgn="auto">
              <a:lnSpc>
                <a:spcPct val="90000"/>
              </a:lnSpc>
              <a:spcBef>
                <a:spcPct val="0"/>
              </a:spcBef>
              <a:spcAft>
                <a:spcPts val="0"/>
              </a:spcAft>
              <a:buClrTx/>
              <a:buSzTx/>
              <a:buFontTx/>
              <a:buNone/>
              <a:tabLst/>
              <a:defRPr kumimoji="0" sz="3200" b="0" i="0" u="none" strike="noStrike" cap="none" spc="0" normalizeH="0" baseline="0">
                <a:ln w="3175">
                  <a:noFill/>
                </a:ln>
                <a:solidFill>
                  <a:srgbClr val="FFFFFF"/>
                </a:solidFill>
                <a:effectLst/>
                <a:uLnTx/>
                <a:uFillTx/>
                <a:latin typeface="Segoe UI Semibold" panose="020B0702040204020203" pitchFamily="34" charset="0"/>
                <a:cs typeface="Segoe UI" pitchFamily="34" charset="0"/>
              </a:defRPr>
            </a:lvl1pPr>
          </a:lstStyle>
          <a:p>
            <a:pPr marL="0" marR="0" lvl="0" indent="0" algn="ctr" defTabSz="932563"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w="3175">
                  <a:noFill/>
                </a:ln>
                <a:solidFill>
                  <a:srgbClr val="FFFFFF"/>
                </a:solidFill>
                <a:effectLst/>
                <a:uLnTx/>
                <a:uFillTx/>
                <a:latin typeface="Segoe UI Semibold" panose="020B0702040204020203" pitchFamily="34" charset="0"/>
                <a:ea typeface="+mn-ea"/>
                <a:cs typeface="Segoe UI" pitchFamily="34" charset="0"/>
              </a:rPr>
              <a:t>HTTPS://GRAPH.MICROSOFT.COM</a:t>
            </a:r>
          </a:p>
        </p:txBody>
      </p:sp>
      <p:pic>
        <p:nvPicPr>
          <p:cNvPr id="9" name="Picture 8">
            <a:extLst/>
          </p:cNvPr>
          <p:cNvPicPr>
            <a:picLocks noChangeAspect="1"/>
          </p:cNvPicPr>
          <p:nvPr/>
        </p:nvPicPr>
        <p:blipFill>
          <a:blip r:embed="rId4"/>
          <a:stretch>
            <a:fillRect/>
          </a:stretch>
        </p:blipFill>
        <p:spPr>
          <a:xfrm>
            <a:off x="5585592" y="1395531"/>
            <a:ext cx="6881045" cy="1003501"/>
          </a:xfrm>
          <a:prstGeom prst="rect">
            <a:avLst/>
          </a:prstGeom>
        </p:spPr>
      </p:pic>
    </p:spTree>
    <p:extLst>
      <p:ext uri="{BB962C8B-B14F-4D97-AF65-F5344CB8AC3E}">
        <p14:creationId xmlns:p14="http://schemas.microsoft.com/office/powerpoint/2010/main" val="196795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63" presetClass="path" presetSubtype="0" decel="100000" fill="hold" grpId="1" nodeType="withEffect">
                                  <p:stCondLst>
                                    <p:cond delay="500"/>
                                  </p:stCondLst>
                                  <p:childTnLst>
                                    <p:animMotion origin="layout" path="M -0.02412 4.48025E-6 L -8.73117E-7 4.48025E-6 " pathEditMode="relative" rAng="0" ptsTypes="AA">
                                      <p:cBhvr>
                                        <p:cTn id="9" dur="500" fill="hold"/>
                                        <p:tgtEl>
                                          <p:spTgt spid="4"/>
                                        </p:tgtEl>
                                        <p:attrNameLst>
                                          <p:attrName>ppt_x</p:attrName>
                                          <p:attrName>ppt_y</p:attrName>
                                        </p:attrNameLst>
                                      </p:cBhvr>
                                      <p:rCtr x="1200" y="0"/>
                                    </p:animMotion>
                                  </p:childTnLst>
                                </p:cTn>
                              </p:par>
                              <p:par>
                                <p:cTn id="10" presetID="6" presetClass="emph" presetSubtype="0" accel="100000" autoRev="1" fill="hold" grpId="2" nodeType="withEffect">
                                  <p:stCondLst>
                                    <p:cond delay="0"/>
                                  </p:stCondLst>
                                  <p:childTnLst>
                                    <p:animScale>
                                      <p:cBhvr>
                                        <p:cTn id="11" dur="500" fill="hold"/>
                                        <p:tgtEl>
                                          <p:spTgt spid="4"/>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8"/>
            <a:ext cx="12039535" cy="2057384"/>
          </a:xfrm>
        </p:spPr>
        <p:txBody>
          <a:bodyPr/>
          <a:lstStyle/>
          <a:p>
            <a:r>
              <a:rPr lang="en-US" sz="6600" dirty="0"/>
              <a:t>The keys to the cloud</a:t>
            </a:r>
            <a:br>
              <a:rPr lang="en-US" dirty="0"/>
            </a:br>
            <a:r>
              <a:rPr lang="en-US" sz="2800" dirty="0">
                <a:latin typeface="+mn-lt"/>
              </a:rPr>
              <a:t>Use Microsoft identities to sign in and access API </a:t>
            </a:r>
            <a:br>
              <a:rPr lang="en-US" sz="2800" dirty="0">
                <a:latin typeface="+mn-lt"/>
              </a:rPr>
            </a:br>
            <a:r>
              <a:rPr lang="en-US" sz="2800" dirty="0">
                <a:latin typeface="+mn-lt"/>
              </a:rPr>
              <a:t>from your mobile and web apps</a:t>
            </a:r>
          </a:p>
        </p:txBody>
      </p:sp>
      <p:sp>
        <p:nvSpPr>
          <p:cNvPr id="5" name="Text Placeholder 4"/>
          <p:cNvSpPr>
            <a:spLocks noGrp="1"/>
          </p:cNvSpPr>
          <p:nvPr>
            <p:ph type="body" sz="quarter" idx="12"/>
          </p:nvPr>
        </p:nvSpPr>
        <p:spPr>
          <a:xfrm>
            <a:off x="274701" y="4562402"/>
            <a:ext cx="7315137" cy="1550164"/>
          </a:xfrm>
        </p:spPr>
        <p:txBody>
          <a:bodyPr/>
          <a:lstStyle/>
          <a:p>
            <a:r>
              <a:rPr lang="en-US" sz="2400" dirty="0"/>
              <a:t>Vittorio Bertocci</a:t>
            </a:r>
          </a:p>
          <a:p>
            <a:r>
              <a:rPr lang="en-US" sz="2400" dirty="0"/>
              <a:t>Principal Program Manager</a:t>
            </a:r>
          </a:p>
          <a:p>
            <a:endParaRPr lang="en-US" sz="1600" dirty="0"/>
          </a:p>
          <a:p>
            <a:r>
              <a:rPr lang="en-US" sz="1600"/>
              <a:t>    </a:t>
            </a:r>
            <a:r>
              <a:rPr lang="en-US" sz="1600" dirty="0"/>
              <a:t> </a:t>
            </a:r>
            <a:r>
              <a:rPr lang="en-US" sz="1600"/>
              <a:t> </a:t>
            </a:r>
            <a:r>
              <a:rPr lang="en-US" sz="1600">
                <a:hlinkClick r:id="rId3"/>
              </a:rPr>
              <a:t>@</a:t>
            </a:r>
            <a:r>
              <a:rPr lang="en-US" sz="1600" dirty="0" err="1">
                <a:hlinkClick r:id="rId3"/>
              </a:rPr>
              <a:t>vibronet</a:t>
            </a:r>
            <a:r>
              <a:rPr lang="en-US" sz="1600" dirty="0"/>
              <a:t> </a:t>
            </a:r>
          </a:p>
          <a:p>
            <a:r>
              <a:rPr lang="en-US" sz="1600" dirty="0"/>
              <a:t> </a:t>
            </a:r>
            <a:r>
              <a:rPr lang="en-US" sz="1600"/>
              <a:t>     </a:t>
            </a:r>
            <a:r>
              <a:rPr lang="en-US" sz="1600" dirty="0">
                <a:solidFill>
                  <a:schemeClr val="accent2">
                    <a:lumMod val="60000"/>
                    <a:lumOff val="40000"/>
                  </a:schemeClr>
                </a:solidFill>
                <a:hlinkClick r:id="rId4"/>
              </a:rPr>
              <a:t>www.cloudidentity.com</a:t>
            </a:r>
            <a:r>
              <a:rPr lang="en-US" sz="1600" dirty="0">
                <a:solidFill>
                  <a:schemeClr val="accent2">
                    <a:lumMod val="60000"/>
                    <a:lumOff val="40000"/>
                  </a:schemeClr>
                </a:solidFill>
              </a:rPr>
              <a:t> </a:t>
            </a:r>
          </a:p>
        </p:txBody>
      </p:sp>
      <p:sp>
        <p:nvSpPr>
          <p:cNvPr id="6" name="Text Placeholder 5"/>
          <p:cNvSpPr>
            <a:spLocks noGrp="1"/>
          </p:cNvSpPr>
          <p:nvPr>
            <p:ph type="body" sz="quarter" idx="15"/>
          </p:nvPr>
        </p:nvSpPr>
        <p:spPr/>
        <p:txBody>
          <a:bodyPr/>
          <a:lstStyle/>
          <a:p>
            <a:r>
              <a:rPr lang="en-US" dirty="0"/>
              <a:t>B8084</a:t>
            </a:r>
          </a:p>
        </p:txBody>
      </p:sp>
      <p:pic>
        <p:nvPicPr>
          <p:cNvPr id="2" name="Picture 1"/>
          <p:cNvPicPr>
            <a:picLocks noChangeAspect="1"/>
          </p:cNvPicPr>
          <p:nvPr/>
        </p:nvPicPr>
        <p:blipFill>
          <a:blip r:embed="rId5"/>
          <a:stretch>
            <a:fillRect/>
          </a:stretch>
        </p:blipFill>
        <p:spPr>
          <a:xfrm>
            <a:off x="398477" y="5499101"/>
            <a:ext cx="301598" cy="30159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80" y="5797115"/>
            <a:ext cx="181220" cy="181220"/>
          </a:xfrm>
          <a:prstGeom prst="rect">
            <a:avLst/>
          </a:prstGeom>
        </p:spPr>
      </p:pic>
    </p:spTree>
    <p:extLst>
      <p:ext uri="{BB962C8B-B14F-4D97-AF65-F5344CB8AC3E}">
        <p14:creationId xmlns:p14="http://schemas.microsoft.com/office/powerpoint/2010/main" val="378864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With Microsoft Graph </a:t>
            </a:r>
          </a:p>
        </p:txBody>
      </p:sp>
      <p:sp>
        <p:nvSpPr>
          <p:cNvPr id="19" name="Text Placeholder 18"/>
          <p:cNvSpPr>
            <a:spLocks noGrp="1"/>
          </p:cNvSpPr>
          <p:nvPr>
            <p:ph type="body" sz="quarter" idx="10"/>
          </p:nvPr>
        </p:nvSpPr>
        <p:spPr>
          <a:xfrm>
            <a:off x="275481" y="1213175"/>
            <a:ext cx="6857156" cy="2289473"/>
          </a:xfrm>
        </p:spPr>
        <p:txBody>
          <a:bodyPr/>
          <a:lstStyle/>
          <a:p>
            <a:pPr marL="0" indent="0">
              <a:buNone/>
            </a:pPr>
            <a:r>
              <a:rPr lang="en-US" sz="3599" dirty="0">
                <a:gradFill>
                  <a:gsLst>
                    <a:gs pos="2917">
                      <a:schemeClr val="tx1"/>
                    </a:gs>
                    <a:gs pos="30000">
                      <a:schemeClr val="tx1"/>
                    </a:gs>
                  </a:gsLst>
                  <a:lin ang="5400000" scaled="0"/>
                </a:gradFill>
              </a:rPr>
              <a:t>You can know who the user is based on </a:t>
            </a:r>
            <a:r>
              <a:rPr lang="en-US" sz="3599" b="1" dirty="0">
                <a:solidFill>
                  <a:schemeClr val="accent1"/>
                </a:solidFill>
              </a:rPr>
              <a:t>profile</a:t>
            </a:r>
            <a:r>
              <a:rPr lang="en-US" sz="3599" dirty="0">
                <a:gradFill>
                  <a:gsLst>
                    <a:gs pos="2917">
                      <a:schemeClr val="tx1"/>
                    </a:gs>
                    <a:gs pos="30000">
                      <a:schemeClr val="tx1"/>
                    </a:gs>
                  </a:gsLst>
                  <a:lin ang="5400000" scaled="0"/>
                </a:gradFill>
              </a:rPr>
              <a:t> and directory data in Office 365</a:t>
            </a:r>
          </a:p>
          <a:p>
            <a:pPr marL="0" indent="0">
              <a:buNone/>
            </a:pPr>
            <a:endParaRPr lang="en-US" dirty="0"/>
          </a:p>
        </p:txBody>
      </p:sp>
      <p:sp>
        <p:nvSpPr>
          <p:cNvPr id="5" name="TextBox 4"/>
          <p:cNvSpPr txBox="1"/>
          <p:nvPr/>
        </p:nvSpPr>
        <p:spPr>
          <a:xfrm>
            <a:off x="2613315" y="4335539"/>
            <a:ext cx="960077" cy="646981"/>
          </a:xfrm>
          <a:prstGeom prst="rect">
            <a:avLst/>
          </a:prstGeom>
          <a:noFill/>
        </p:spPr>
        <p:txBody>
          <a:bodyPr wrap="none" lIns="186468" tIns="149175" rIns="186468" bIns="149175"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2448"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Yina</a:t>
            </a:r>
          </a:p>
        </p:txBody>
      </p:sp>
      <p:sp>
        <p:nvSpPr>
          <p:cNvPr id="51" name="txtGetUser"/>
          <p:cNvSpPr txBox="1"/>
          <p:nvPr/>
        </p:nvSpPr>
        <p:spPr>
          <a:xfrm>
            <a:off x="7144268" y="1"/>
            <a:ext cx="5314546" cy="6994524"/>
          </a:xfrm>
          <a:prstGeom prst="rect">
            <a:avLst/>
          </a:prstGeom>
          <a:solidFill>
            <a:schemeClr val="tx1">
              <a:lumMod val="20000"/>
              <a:lumOff val="80000"/>
            </a:schemeClr>
          </a:solidFill>
        </p:spPr>
        <p:txBody>
          <a:bodyPr wrap="square" lIns="186468" tIns="149175" rIns="186468" bIns="149175" rtlCol="0">
            <a:noAutofit/>
          </a:bodyPr>
          <a:lstStyle/>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GET: </a:t>
            </a:r>
            <a:r>
              <a:rPr kumimoji="0" lang="en-US" sz="1600" b="0"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…/v1.0</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/users/</a:t>
            </a:r>
            <a:r>
              <a:rPr kumimoji="0" lang="en-US" sz="1600" b="1" i="0" u="none" strike="noStrike" kern="1200" cap="none" spc="0" normalizeH="0" baseline="0" noProof="0" dirty="0" err="1">
                <a:ln>
                  <a:noFill/>
                </a:ln>
                <a:solidFill>
                  <a:srgbClr val="0078D7"/>
                </a:solidFill>
                <a:effectLst/>
                <a:uLnTx/>
                <a:uFillTx/>
                <a:latin typeface="Consolas" panose="020B0609020204030204" pitchFamily="49" charset="0"/>
                <a:ea typeface="Segoe UI" pitchFamily="34" charset="0"/>
                <a:cs typeface="Segoe UI" pitchFamily="34" charset="0"/>
              </a:rPr>
              <a:t>yina</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 </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"id": “a8d4f951-709d-4c13-81da-a123afbdcda2",    </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displayName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"Yina Arenas",   </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jobTitle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"PRINCIPAL PM MANAGER",    </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officeLocation</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"36/0", </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userPrincipalName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yinaa@microsoft.com</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aboutMe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"Awesome PM transforming Office dev Platform"</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p:txBody>
      </p:sp>
      <p:grpSp>
        <p:nvGrpSpPr>
          <p:cNvPr id="27" name="GetUser"/>
          <p:cNvGrpSpPr/>
          <p:nvPr/>
        </p:nvGrpSpPr>
        <p:grpSpPr>
          <a:xfrm>
            <a:off x="2862317" y="4005162"/>
            <a:ext cx="466169" cy="466169"/>
            <a:chOff x="916973" y="3607407"/>
            <a:chExt cx="820389" cy="822960"/>
          </a:xfrm>
        </p:grpSpPr>
        <p:sp>
          <p:nvSpPr>
            <p:cNvPr id="28" name="Oval 27"/>
            <p:cNvSpPr/>
            <p:nvPr/>
          </p:nvSpPr>
          <p:spPr bwMode="auto">
            <a:xfrm>
              <a:off x="916973" y="3607407"/>
              <a:ext cx="820389" cy="8229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0171C7"/>
                </a:solidFill>
                <a:effectLst/>
                <a:uLnTx/>
                <a:uFillTx/>
                <a:latin typeface="Calibri" panose="020F0502020204030204"/>
                <a:ea typeface="Segoe UI" pitchFamily="34" charset="0"/>
                <a:cs typeface="Segoe UI" pitchFamily="34" charset="0"/>
              </a:endParaRPr>
            </a:p>
          </p:txBody>
        </p:sp>
        <p:sp>
          <p:nvSpPr>
            <p:cNvPr id="29" name="Freeform 110"/>
            <p:cNvSpPr>
              <a:spLocks noEditPoints="1"/>
            </p:cNvSpPr>
            <p:nvPr/>
          </p:nvSpPr>
          <p:spPr bwMode="auto">
            <a:xfrm>
              <a:off x="1158610" y="3845419"/>
              <a:ext cx="337113" cy="34693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01" tIns="45700" rIns="91401" bIns="4570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8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endParaRPr>
            </a:p>
          </p:txBody>
        </p:sp>
      </p:grpSp>
      <p:grpSp>
        <p:nvGrpSpPr>
          <p:cNvPr id="7" name="Manager"/>
          <p:cNvGrpSpPr/>
          <p:nvPr/>
        </p:nvGrpSpPr>
        <p:grpSpPr>
          <a:xfrm>
            <a:off x="1032167" y="2814310"/>
            <a:ext cx="1950796" cy="1077387"/>
            <a:chOff x="1237698" y="1943729"/>
            <a:chExt cx="1913261" cy="1056658"/>
          </a:xfrm>
        </p:grpSpPr>
        <p:grpSp>
          <p:nvGrpSpPr>
            <p:cNvPr id="3" name="Group 2"/>
            <p:cNvGrpSpPr/>
            <p:nvPr/>
          </p:nvGrpSpPr>
          <p:grpSpPr>
            <a:xfrm>
              <a:off x="1237698" y="2305996"/>
              <a:ext cx="1913261" cy="694391"/>
              <a:chOff x="1237698" y="2305996"/>
              <a:chExt cx="1913261" cy="694391"/>
            </a:xfrm>
          </p:grpSpPr>
          <p:cxnSp>
            <p:nvCxnSpPr>
              <p:cNvPr id="9" name="Straight Connector 8"/>
              <p:cNvCxnSpPr>
                <a:cxnSpLocks/>
              </p:cNvCxnSpPr>
              <p:nvPr/>
            </p:nvCxnSpPr>
            <p:spPr>
              <a:xfrm flipH="1" flipV="1">
                <a:off x="2322190" y="2379212"/>
                <a:ext cx="687080" cy="621175"/>
              </a:xfrm>
              <a:prstGeom prst="line">
                <a:avLst/>
              </a:prstGeom>
              <a:ln w="38100">
                <a:headEnd type="none"/>
                <a:tailEnd type="none"/>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1237698" y="2305996"/>
                <a:ext cx="986971" cy="539027"/>
              </a:xfrm>
              <a:prstGeom prst="rect">
                <a:avLst/>
              </a:prstGeom>
              <a:noFill/>
            </p:spPr>
            <p:txBody>
              <a:bodyPr wrap="none" lIns="182802" tIns="146241" rIns="182802" bIns="146241" rtlCol="0">
                <a:spAutoFit/>
              </a:bodyPr>
              <a:lstStyle>
                <a:defPPr>
                  <a:defRPr lang="en-US"/>
                </a:defPPr>
                <a:lvl1pPr defTabSz="932418">
                  <a:lnSpc>
                    <a:spcPct val="90000"/>
                  </a:lnSpc>
                  <a:spcAft>
                    <a:spcPts val="600"/>
                  </a:spcAft>
                  <a:defRPr>
                    <a:solidFill>
                      <a:srgbClr val="0171C7"/>
                    </a:solidFill>
                    <a:latin typeface="Calibri" panose="020F0502020204030204"/>
                  </a:defRPr>
                </a:lvl1pPr>
              </a:lstStyle>
              <a:p>
                <a:pPr marL="0" marR="0" lvl="0" indent="0" algn="l" defTabSz="932239"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rPr>
                  <a:t>Tristan</a:t>
                </a:r>
              </a:p>
            </p:txBody>
          </p:sp>
          <p:grpSp>
            <p:nvGrpSpPr>
              <p:cNvPr id="30" name="Group 29"/>
              <p:cNvGrpSpPr/>
              <p:nvPr/>
            </p:nvGrpSpPr>
            <p:grpSpPr>
              <a:xfrm>
                <a:off x="2180501" y="2505458"/>
                <a:ext cx="970458" cy="461665"/>
                <a:chOff x="5958455" y="2399696"/>
                <a:chExt cx="970458" cy="461665"/>
              </a:xfrm>
            </p:grpSpPr>
            <p:sp>
              <p:nvSpPr>
                <p:cNvPr id="31" name="Rectangle 30"/>
                <p:cNvSpPr/>
                <p:nvPr/>
              </p:nvSpPr>
              <p:spPr bwMode="auto">
                <a:xfrm>
                  <a:off x="6111551" y="2538463"/>
                  <a:ext cx="653143" cy="19952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34" tIns="93234" rIns="34968" bIns="34968" rtlCol="0" anchor="b" anchorCtr="0"/>
                <a:lstStyle/>
                <a:p>
                  <a:pPr marL="0" marR="0" lvl="0" indent="0" algn="ctr" defTabSz="950596"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2" name="TextBox 31"/>
                <p:cNvSpPr txBox="1"/>
                <p:nvPr/>
              </p:nvSpPr>
              <p:spPr>
                <a:xfrm>
                  <a:off x="5958455" y="2399696"/>
                  <a:ext cx="970458" cy="461665"/>
                </a:xfrm>
                <a:prstGeom prst="rect">
                  <a:avLst/>
                </a:prstGeom>
                <a:noFill/>
              </p:spPr>
              <p:txBody>
                <a:bodyPr wrap="none" lIns="186468" tIns="149175" rIns="186468" bIns="149175"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224" b="0" i="0" u="none" strike="noStrike" kern="1200" cap="none" spc="0" normalizeH="0" baseline="0" noProof="0">
                      <a:ln>
                        <a:noFill/>
                      </a:ln>
                      <a:solidFill>
                        <a:srgbClr val="FFFFFF"/>
                      </a:solidFill>
                      <a:effectLst/>
                      <a:uLnTx/>
                      <a:uFillTx/>
                      <a:latin typeface="Segoe UI Semilight"/>
                      <a:ea typeface="+mn-ea"/>
                      <a:cs typeface="+mn-cs"/>
                    </a:rPr>
                    <a:t>manager</a:t>
                  </a:r>
                </a:p>
              </p:txBody>
            </p:sp>
          </p:grpSp>
        </p:grpSp>
        <p:grpSp>
          <p:nvGrpSpPr>
            <p:cNvPr id="33" name="Group 32"/>
            <p:cNvGrpSpPr/>
            <p:nvPr/>
          </p:nvGrpSpPr>
          <p:grpSpPr>
            <a:xfrm>
              <a:off x="1635648" y="1943729"/>
              <a:ext cx="457200" cy="457200"/>
              <a:chOff x="916973" y="3607407"/>
              <a:chExt cx="820389" cy="822960"/>
            </a:xfrm>
          </p:grpSpPr>
          <p:sp>
            <p:nvSpPr>
              <p:cNvPr id="36" name="Oval 35"/>
              <p:cNvSpPr/>
              <p:nvPr/>
            </p:nvSpPr>
            <p:spPr bwMode="auto">
              <a:xfrm>
                <a:off x="916973" y="3607407"/>
                <a:ext cx="820389" cy="8229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0171C7"/>
                  </a:solidFill>
                  <a:effectLst/>
                  <a:uLnTx/>
                  <a:uFillTx/>
                  <a:latin typeface="Calibri" panose="020F0502020204030204"/>
                  <a:ea typeface="Segoe UI" pitchFamily="34" charset="0"/>
                  <a:cs typeface="Segoe UI" pitchFamily="34" charset="0"/>
                </a:endParaRPr>
              </a:p>
            </p:txBody>
          </p:sp>
          <p:sp>
            <p:nvSpPr>
              <p:cNvPr id="37" name="Freeform 110"/>
              <p:cNvSpPr>
                <a:spLocks noEditPoints="1"/>
              </p:cNvSpPr>
              <p:nvPr/>
            </p:nvSpPr>
            <p:spPr bwMode="auto">
              <a:xfrm>
                <a:off x="1158610" y="3845419"/>
                <a:ext cx="337113" cy="34693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01" tIns="45700" rIns="91401" bIns="4570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8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endParaRPr>
              </a:p>
            </p:txBody>
          </p:sp>
        </p:grpSp>
      </p:grpSp>
      <p:grpSp>
        <p:nvGrpSpPr>
          <p:cNvPr id="10" name="Directreports"/>
          <p:cNvGrpSpPr/>
          <p:nvPr/>
        </p:nvGrpSpPr>
        <p:grpSpPr>
          <a:xfrm>
            <a:off x="1741510" y="4862842"/>
            <a:ext cx="2748495" cy="1502568"/>
            <a:chOff x="1933399" y="3952843"/>
            <a:chExt cx="2695617" cy="1473657"/>
          </a:xfrm>
        </p:grpSpPr>
        <p:grpSp>
          <p:nvGrpSpPr>
            <p:cNvPr id="4" name="Group 3"/>
            <p:cNvGrpSpPr/>
            <p:nvPr/>
          </p:nvGrpSpPr>
          <p:grpSpPr>
            <a:xfrm>
              <a:off x="1933399" y="3952843"/>
              <a:ext cx="2695617" cy="1473657"/>
              <a:chOff x="1933399" y="3952843"/>
              <a:chExt cx="2695617" cy="1473657"/>
            </a:xfrm>
          </p:grpSpPr>
          <p:sp>
            <p:nvSpPr>
              <p:cNvPr id="15" name="TextBox 14"/>
              <p:cNvSpPr txBox="1"/>
              <p:nvPr/>
            </p:nvSpPr>
            <p:spPr>
              <a:xfrm>
                <a:off x="1933399" y="4881664"/>
                <a:ext cx="999330" cy="539970"/>
              </a:xfrm>
              <a:prstGeom prst="rect">
                <a:avLst/>
              </a:prstGeom>
              <a:noFill/>
            </p:spPr>
            <p:txBody>
              <a:bodyPr wrap="none" lIns="186468" tIns="149175" rIns="186468" bIns="149175"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rPr>
                  <a:t>Dmitry</a:t>
                </a:r>
              </a:p>
            </p:txBody>
          </p:sp>
          <p:sp>
            <p:nvSpPr>
              <p:cNvPr id="16" name="TextBox 15"/>
              <p:cNvSpPr txBox="1"/>
              <p:nvPr/>
            </p:nvSpPr>
            <p:spPr>
              <a:xfrm>
                <a:off x="2921736" y="4881664"/>
                <a:ext cx="825742" cy="544836"/>
              </a:xfrm>
              <a:prstGeom prst="rect">
                <a:avLst/>
              </a:prstGeom>
              <a:noFill/>
            </p:spPr>
            <p:txBody>
              <a:bodyPr wrap="none" lIns="186468" tIns="149175" rIns="186468" bIns="149175"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rPr>
                  <a:t>Matt</a:t>
                </a:r>
              </a:p>
            </p:txBody>
          </p:sp>
          <p:sp>
            <p:nvSpPr>
              <p:cNvPr id="17" name="TextBox 16"/>
              <p:cNvSpPr txBox="1"/>
              <p:nvPr/>
            </p:nvSpPr>
            <p:spPr>
              <a:xfrm>
                <a:off x="3735352" y="4881664"/>
                <a:ext cx="893664" cy="544836"/>
              </a:xfrm>
              <a:prstGeom prst="rect">
                <a:avLst/>
              </a:prstGeom>
              <a:noFill/>
            </p:spPr>
            <p:txBody>
              <a:bodyPr wrap="none" lIns="186468" tIns="149175" rIns="186468" bIns="149175"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rPr>
                  <a:t>Sudhi</a:t>
                </a:r>
              </a:p>
            </p:txBody>
          </p:sp>
          <p:cxnSp>
            <p:nvCxnSpPr>
              <p:cNvPr id="18" name="Straight Connector 17"/>
              <p:cNvCxnSpPr>
                <a:cxnSpLocks/>
              </p:cNvCxnSpPr>
              <p:nvPr/>
            </p:nvCxnSpPr>
            <p:spPr>
              <a:xfrm flipV="1">
                <a:off x="2322190" y="3952843"/>
                <a:ext cx="549397" cy="459844"/>
              </a:xfrm>
              <a:prstGeom prst="line">
                <a:avLst/>
              </a:prstGeom>
              <a:ln w="38100">
                <a:headEnd type="none"/>
                <a:tailEnd type="none"/>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a:cxnSpLocks/>
                <a:stCxn id="35" idx="2"/>
              </p:cNvCxnSpPr>
              <p:nvPr/>
            </p:nvCxnSpPr>
            <p:spPr>
              <a:xfrm flipH="1" flipV="1">
                <a:off x="3227590" y="4021292"/>
                <a:ext cx="54693" cy="429020"/>
              </a:xfrm>
              <a:prstGeom prst="line">
                <a:avLst/>
              </a:prstGeom>
              <a:ln w="38100">
                <a:headEnd type="none"/>
                <a:tailEnd type="none"/>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a:cxnSpLocks/>
              </p:cNvCxnSpPr>
              <p:nvPr/>
            </p:nvCxnSpPr>
            <p:spPr>
              <a:xfrm flipH="1" flipV="1">
                <a:off x="3560765" y="4011972"/>
                <a:ext cx="563564" cy="395461"/>
              </a:xfrm>
              <a:prstGeom prst="line">
                <a:avLst/>
              </a:prstGeom>
              <a:ln w="38100">
                <a:headEnd type="none"/>
                <a:tailEnd type="none"/>
              </a:ln>
            </p:spPr>
            <p:style>
              <a:lnRef idx="2">
                <a:schemeClr val="accent6"/>
              </a:lnRef>
              <a:fillRef idx="0">
                <a:schemeClr val="accent6"/>
              </a:fillRef>
              <a:effectRef idx="1">
                <a:schemeClr val="accent6"/>
              </a:effectRef>
              <a:fontRef idx="minor">
                <a:schemeClr val="tx1"/>
              </a:fontRef>
            </p:style>
          </p:cxnSp>
          <p:sp>
            <p:nvSpPr>
              <p:cNvPr id="34" name="Rectangle 33"/>
              <p:cNvSpPr/>
              <p:nvPr/>
            </p:nvSpPr>
            <p:spPr bwMode="auto">
              <a:xfrm>
                <a:off x="2760918" y="4120460"/>
                <a:ext cx="1000634" cy="19952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34" tIns="93234" rIns="34968" bIns="34968" rtlCol="0" anchor="b" anchorCtr="0"/>
              <a:lstStyle/>
              <a:p>
                <a:pPr marL="0" marR="0" lvl="0" indent="0" algn="ctr" defTabSz="950596"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5" name="TextBox 34"/>
              <p:cNvSpPr txBox="1"/>
              <p:nvPr/>
            </p:nvSpPr>
            <p:spPr>
              <a:xfrm>
                <a:off x="2611133" y="3988648"/>
                <a:ext cx="1342299" cy="461665"/>
              </a:xfrm>
              <a:prstGeom prst="rect">
                <a:avLst/>
              </a:prstGeom>
              <a:noFill/>
            </p:spPr>
            <p:txBody>
              <a:bodyPr wrap="square" lIns="186468" tIns="149175" rIns="186468" bIns="149175"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224" b="0" i="0" u="none" strike="noStrike" kern="1200" cap="none" spc="0" normalizeH="0" baseline="0" noProof="0" err="1">
                    <a:ln>
                      <a:noFill/>
                    </a:ln>
                    <a:solidFill>
                      <a:srgbClr val="FFFFFF"/>
                    </a:solidFill>
                    <a:effectLst/>
                    <a:uLnTx/>
                    <a:uFillTx/>
                    <a:latin typeface="Segoe UI Semilight"/>
                    <a:ea typeface="+mn-ea"/>
                    <a:cs typeface="+mn-cs"/>
                  </a:rPr>
                  <a:t>directReports</a:t>
                </a:r>
                <a:endParaRPr kumimoji="0" lang="en-US" sz="1224"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38" name="Group 37"/>
            <p:cNvGrpSpPr/>
            <p:nvPr/>
          </p:nvGrpSpPr>
          <p:grpSpPr>
            <a:xfrm>
              <a:off x="2233756" y="4516652"/>
              <a:ext cx="457200" cy="457200"/>
              <a:chOff x="916973" y="3607407"/>
              <a:chExt cx="820389" cy="822960"/>
            </a:xfrm>
          </p:grpSpPr>
          <p:sp>
            <p:nvSpPr>
              <p:cNvPr id="39" name="Oval 38"/>
              <p:cNvSpPr/>
              <p:nvPr/>
            </p:nvSpPr>
            <p:spPr bwMode="auto">
              <a:xfrm>
                <a:off x="916973" y="3607407"/>
                <a:ext cx="820389" cy="8229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0171C7"/>
                  </a:solidFill>
                  <a:effectLst/>
                  <a:uLnTx/>
                  <a:uFillTx/>
                  <a:latin typeface="Calibri" panose="020F0502020204030204"/>
                  <a:ea typeface="Segoe UI" pitchFamily="34" charset="0"/>
                  <a:cs typeface="Segoe UI" pitchFamily="34" charset="0"/>
                </a:endParaRPr>
              </a:p>
            </p:txBody>
          </p:sp>
          <p:sp>
            <p:nvSpPr>
              <p:cNvPr id="40" name="Freeform 110"/>
              <p:cNvSpPr>
                <a:spLocks noEditPoints="1"/>
              </p:cNvSpPr>
              <p:nvPr/>
            </p:nvSpPr>
            <p:spPr bwMode="auto">
              <a:xfrm>
                <a:off x="1158610" y="3845419"/>
                <a:ext cx="337113" cy="34693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01" tIns="45700" rIns="91401" bIns="4570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8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endParaRPr>
              </a:p>
            </p:txBody>
          </p:sp>
        </p:grpSp>
        <p:grpSp>
          <p:nvGrpSpPr>
            <p:cNvPr id="41" name="Group 40"/>
            <p:cNvGrpSpPr/>
            <p:nvPr/>
          </p:nvGrpSpPr>
          <p:grpSpPr>
            <a:xfrm>
              <a:off x="3107112" y="4516652"/>
              <a:ext cx="457200" cy="457200"/>
              <a:chOff x="916973" y="3607407"/>
              <a:chExt cx="820389" cy="822960"/>
            </a:xfrm>
          </p:grpSpPr>
          <p:sp>
            <p:nvSpPr>
              <p:cNvPr id="42" name="Oval 41"/>
              <p:cNvSpPr/>
              <p:nvPr/>
            </p:nvSpPr>
            <p:spPr bwMode="auto">
              <a:xfrm>
                <a:off x="916973" y="3607407"/>
                <a:ext cx="820389" cy="8229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0171C7"/>
                  </a:solidFill>
                  <a:effectLst/>
                  <a:uLnTx/>
                  <a:uFillTx/>
                  <a:latin typeface="Calibri" panose="020F0502020204030204"/>
                  <a:ea typeface="Segoe UI" pitchFamily="34" charset="0"/>
                  <a:cs typeface="Segoe UI" pitchFamily="34" charset="0"/>
                </a:endParaRPr>
              </a:p>
            </p:txBody>
          </p:sp>
          <p:sp>
            <p:nvSpPr>
              <p:cNvPr id="43" name="Freeform 110"/>
              <p:cNvSpPr>
                <a:spLocks noEditPoints="1"/>
              </p:cNvSpPr>
              <p:nvPr/>
            </p:nvSpPr>
            <p:spPr bwMode="auto">
              <a:xfrm>
                <a:off x="1158610" y="3845419"/>
                <a:ext cx="337113" cy="34693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01" tIns="45700" rIns="91401" bIns="4570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8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endParaRPr>
              </a:p>
            </p:txBody>
          </p:sp>
        </p:grpSp>
        <p:grpSp>
          <p:nvGrpSpPr>
            <p:cNvPr id="44" name="Group 43"/>
            <p:cNvGrpSpPr/>
            <p:nvPr/>
          </p:nvGrpSpPr>
          <p:grpSpPr>
            <a:xfrm>
              <a:off x="3921696" y="4516652"/>
              <a:ext cx="457200" cy="457200"/>
              <a:chOff x="916973" y="3607407"/>
              <a:chExt cx="820389" cy="822960"/>
            </a:xfrm>
          </p:grpSpPr>
          <p:sp>
            <p:nvSpPr>
              <p:cNvPr id="50" name="Oval 49"/>
              <p:cNvSpPr/>
              <p:nvPr/>
            </p:nvSpPr>
            <p:spPr bwMode="auto">
              <a:xfrm>
                <a:off x="916973" y="3607407"/>
                <a:ext cx="820389" cy="8229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0171C7"/>
                  </a:solidFill>
                  <a:effectLst/>
                  <a:uLnTx/>
                  <a:uFillTx/>
                  <a:latin typeface="Calibri" panose="020F0502020204030204"/>
                  <a:ea typeface="Segoe UI" pitchFamily="34" charset="0"/>
                  <a:cs typeface="Segoe UI" pitchFamily="34" charset="0"/>
                </a:endParaRPr>
              </a:p>
            </p:txBody>
          </p:sp>
          <p:sp>
            <p:nvSpPr>
              <p:cNvPr id="52" name="Freeform 110"/>
              <p:cNvSpPr>
                <a:spLocks noEditPoints="1"/>
              </p:cNvSpPr>
              <p:nvPr/>
            </p:nvSpPr>
            <p:spPr bwMode="auto">
              <a:xfrm>
                <a:off x="1158610" y="3845419"/>
                <a:ext cx="337113" cy="34693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01" tIns="45700" rIns="91401" bIns="4570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8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endParaRPr>
              </a:p>
            </p:txBody>
          </p:sp>
        </p:grpSp>
      </p:grpSp>
      <p:pic>
        <p:nvPicPr>
          <p:cNvPr id="25" name="Picture" descr="Automatically generated description: mirror"/>
          <p:cNvPicPr>
            <a:picLocks/>
          </p:cNvPicPr>
          <p:nvPr/>
        </p:nvPicPr>
        <p:blipFill>
          <a:blip r:embed="rId3"/>
          <a:stretch>
            <a:fillRect/>
          </a:stretch>
        </p:blipFill>
        <p:spPr>
          <a:xfrm>
            <a:off x="2789237" y="3802062"/>
            <a:ext cx="569873" cy="855785"/>
          </a:xfrm>
          <a:prstGeom prst="rect">
            <a:avLst/>
          </a:prstGeom>
        </p:spPr>
      </p:pic>
      <p:grpSp>
        <p:nvGrpSpPr>
          <p:cNvPr id="14" name="Groups"/>
          <p:cNvGrpSpPr/>
          <p:nvPr/>
        </p:nvGrpSpPr>
        <p:grpSpPr>
          <a:xfrm>
            <a:off x="3377550" y="3218464"/>
            <a:ext cx="2497306" cy="895049"/>
            <a:chOff x="3537953" y="2340106"/>
            <a:chExt cx="2449257" cy="877828"/>
          </a:xfrm>
        </p:grpSpPr>
        <p:grpSp>
          <p:nvGrpSpPr>
            <p:cNvPr id="63" name="Group 62"/>
            <p:cNvGrpSpPr/>
            <p:nvPr/>
          </p:nvGrpSpPr>
          <p:grpSpPr>
            <a:xfrm>
              <a:off x="4593675" y="2359839"/>
              <a:ext cx="457200" cy="457200"/>
              <a:chOff x="1573571" y="4134409"/>
              <a:chExt cx="820389" cy="822960"/>
            </a:xfrm>
          </p:grpSpPr>
          <p:sp>
            <p:nvSpPr>
              <p:cNvPr id="64" name="Oval 63"/>
              <p:cNvSpPr/>
              <p:nvPr/>
            </p:nvSpPr>
            <p:spPr bwMode="auto">
              <a:xfrm>
                <a:off x="1573571" y="4134409"/>
                <a:ext cx="820389" cy="8229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0171C7"/>
                  </a:solidFill>
                  <a:effectLst/>
                  <a:uLnTx/>
                  <a:uFillTx/>
                  <a:latin typeface="Calibri" panose="020F0502020204030204"/>
                  <a:ea typeface="Segoe UI" pitchFamily="34" charset="0"/>
                  <a:cs typeface="Segoe UI" pitchFamily="34" charset="0"/>
                </a:endParaRPr>
              </a:p>
            </p:txBody>
          </p:sp>
          <p:sp>
            <p:nvSpPr>
              <p:cNvPr id="65" name="Freeform 107"/>
              <p:cNvSpPr>
                <a:spLocks noEditPoints="1"/>
              </p:cNvSpPr>
              <p:nvPr/>
            </p:nvSpPr>
            <p:spPr bwMode="auto">
              <a:xfrm>
                <a:off x="1751307" y="4360809"/>
                <a:ext cx="464916" cy="370161"/>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rgbClr val="FFFFFF"/>
              </a:solidFill>
              <a:ln>
                <a:noFill/>
              </a:ln>
            </p:spPr>
            <p:txBody>
              <a:bodyPr vert="horz" wrap="square" lIns="91401" tIns="45700" rIns="91401" bIns="4570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8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endParaRPr>
              </a:p>
            </p:txBody>
          </p:sp>
        </p:grpSp>
        <p:cxnSp>
          <p:nvCxnSpPr>
            <p:cNvPr id="66" name="Straight Connector 65"/>
            <p:cNvCxnSpPr>
              <a:cxnSpLocks/>
            </p:cNvCxnSpPr>
            <p:nvPr/>
          </p:nvCxnSpPr>
          <p:spPr>
            <a:xfrm flipH="1">
              <a:off x="3537953" y="2727508"/>
              <a:ext cx="988178" cy="490426"/>
            </a:xfrm>
            <a:prstGeom prst="line">
              <a:avLst/>
            </a:prstGeom>
            <a:ln w="38100">
              <a:headEnd type="none"/>
              <a:tailEnd type="none"/>
            </a:ln>
          </p:spPr>
          <p:style>
            <a:lnRef idx="2">
              <a:schemeClr val="accent6"/>
            </a:lnRef>
            <a:fillRef idx="0">
              <a:schemeClr val="accent6"/>
            </a:fillRef>
            <a:effectRef idx="1">
              <a:schemeClr val="accent6"/>
            </a:effectRef>
            <a:fontRef idx="minor">
              <a:schemeClr val="tx1"/>
            </a:fontRef>
          </p:style>
        </p:cxnSp>
        <p:sp>
          <p:nvSpPr>
            <p:cNvPr id="67" name="TextBox 66"/>
            <p:cNvSpPr txBox="1"/>
            <p:nvPr/>
          </p:nvSpPr>
          <p:spPr>
            <a:xfrm>
              <a:off x="4948735" y="2340106"/>
              <a:ext cx="1038475" cy="538956"/>
            </a:xfrm>
            <a:prstGeom prst="rect">
              <a:avLst/>
            </a:prstGeom>
            <a:noFill/>
          </p:spPr>
          <p:txBody>
            <a:bodyPr wrap="none" lIns="182802" tIns="146241" rIns="182802" bIns="146241" rtlCol="0">
              <a:spAutoFit/>
            </a:bodyPr>
            <a:lstStyle/>
            <a:p>
              <a:pPr marL="0" marR="0" lvl="0" indent="0" algn="l" defTabSz="932239"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171C7"/>
                  </a:solidFill>
                  <a:effectLst/>
                  <a:uLnTx/>
                  <a:uFillTx/>
                  <a:latin typeface="Calibri" panose="020F0502020204030204"/>
                  <a:ea typeface="+mn-ea"/>
                  <a:cs typeface="+mn-cs"/>
                </a:rPr>
                <a:t>Groups</a:t>
              </a:r>
            </a:p>
          </p:txBody>
        </p:sp>
        <p:grpSp>
          <p:nvGrpSpPr>
            <p:cNvPr id="12" name="Group 11"/>
            <p:cNvGrpSpPr/>
            <p:nvPr/>
          </p:nvGrpSpPr>
          <p:grpSpPr>
            <a:xfrm>
              <a:off x="3587414" y="2737920"/>
              <a:ext cx="1101905" cy="461665"/>
              <a:chOff x="3567007" y="1091696"/>
              <a:chExt cx="1101905" cy="461665"/>
            </a:xfrm>
          </p:grpSpPr>
          <p:sp>
            <p:nvSpPr>
              <p:cNvPr id="8" name="Rectangle 7"/>
              <p:cNvSpPr/>
              <p:nvPr/>
            </p:nvSpPr>
            <p:spPr bwMode="auto">
              <a:xfrm>
                <a:off x="3734835" y="1212500"/>
                <a:ext cx="766251" cy="192339"/>
              </a:xfrm>
              <a:prstGeom prst="rect">
                <a:avLst/>
              </a:prstGeom>
              <a:solidFill>
                <a:srgbClr val="4040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34" tIns="93234" rIns="34968" bIns="34968" rtlCol="0" anchor="b" anchorCtr="0"/>
              <a:lstStyle/>
              <a:p>
                <a:pPr marL="0" marR="0" lvl="0" indent="0" algn="ctr" defTabSz="950596"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5" name="TextBox 44"/>
              <p:cNvSpPr txBox="1"/>
              <p:nvPr/>
            </p:nvSpPr>
            <p:spPr>
              <a:xfrm>
                <a:off x="3567007" y="1091696"/>
                <a:ext cx="1101905" cy="461665"/>
              </a:xfrm>
              <a:prstGeom prst="rect">
                <a:avLst/>
              </a:prstGeom>
              <a:noFill/>
            </p:spPr>
            <p:txBody>
              <a:bodyPr wrap="none" lIns="186468" tIns="149175" rIns="186468" bIns="149175" rtlCol="0">
                <a:spAutoFit/>
              </a:bodyPr>
              <a:lstStyle/>
              <a:p>
                <a:pPr marL="0" marR="0" lvl="0" indent="0" algn="l" defTabSz="932563" rtl="0" eaLnBrk="1" fontAlgn="auto" latinLnBrk="0" hangingPunct="1">
                  <a:lnSpc>
                    <a:spcPct val="90000"/>
                  </a:lnSpc>
                  <a:spcBef>
                    <a:spcPts val="0"/>
                  </a:spcBef>
                  <a:spcAft>
                    <a:spcPts val="612"/>
                  </a:spcAft>
                  <a:buClrTx/>
                  <a:buSzTx/>
                  <a:buFontTx/>
                  <a:buNone/>
                  <a:tabLst/>
                  <a:defRPr/>
                </a:pPr>
                <a:r>
                  <a:rPr kumimoji="0" lang="en-US" sz="1224" b="0" i="0" u="none" strike="noStrike" kern="1200" cap="none" spc="0" normalizeH="0" baseline="0" noProof="0" dirty="0" err="1">
                    <a:ln>
                      <a:noFill/>
                    </a:ln>
                    <a:solidFill>
                      <a:srgbClr val="FFFFFF"/>
                    </a:solidFill>
                    <a:effectLst/>
                    <a:uLnTx/>
                    <a:uFillTx/>
                    <a:latin typeface="Segoe UI Semilight"/>
                    <a:ea typeface="+mn-ea"/>
                    <a:cs typeface="+mn-cs"/>
                  </a:rPr>
                  <a:t>memberOf</a:t>
                </a:r>
                <a:endParaRPr kumimoji="0" lang="en-US" sz="1224" b="0" i="0" u="none" strike="noStrike" kern="1200" cap="none" spc="0" normalizeH="0" baseline="0" noProof="0" dirty="0">
                  <a:ln>
                    <a:noFill/>
                  </a:ln>
                  <a:solidFill>
                    <a:srgbClr val="FFFFFF"/>
                  </a:solidFill>
                  <a:effectLst/>
                  <a:uLnTx/>
                  <a:uFillTx/>
                  <a:latin typeface="Segoe UI Semilight"/>
                  <a:ea typeface="+mn-ea"/>
                  <a:cs typeface="+mn-cs"/>
                </a:endParaRPr>
              </a:p>
            </p:txBody>
          </p:sp>
        </p:grpSp>
      </p:grpSp>
      <p:sp>
        <p:nvSpPr>
          <p:cNvPr id="48" name="txtPhoto"/>
          <p:cNvSpPr txBox="1"/>
          <p:nvPr/>
        </p:nvSpPr>
        <p:spPr>
          <a:xfrm>
            <a:off x="7140657" y="2431998"/>
            <a:ext cx="5314546" cy="764624"/>
          </a:xfrm>
          <a:prstGeom prst="rect">
            <a:avLst/>
          </a:prstGeom>
          <a:solidFill>
            <a:schemeClr val="tx1">
              <a:lumMod val="20000"/>
              <a:lumOff val="80000"/>
            </a:schemeClr>
          </a:solidFill>
        </p:spPr>
        <p:txBody>
          <a:bodyPr wrap="square" lIns="186468" tIns="149175" rIns="186468" bIns="149175" rtlCol="0">
            <a:noAutofit/>
          </a:bodyPr>
          <a:lstStyle/>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GET: </a:t>
            </a:r>
            <a:r>
              <a:rPr kumimoji="0" lang="en-US" sz="1600" b="0"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…/v1.0</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/users/</a:t>
            </a:r>
            <a:r>
              <a:rPr kumimoji="0" lang="en-US" sz="1600" b="1" i="0" u="none" strike="noStrike" kern="1200" cap="none" spc="0" normalizeH="0" baseline="0" noProof="0" dirty="0" err="1">
                <a:ln>
                  <a:noFill/>
                </a:ln>
                <a:solidFill>
                  <a:srgbClr val="0078D7"/>
                </a:solidFill>
                <a:effectLst/>
                <a:uLnTx/>
                <a:uFillTx/>
                <a:latin typeface="Consolas" panose="020B0609020204030204" pitchFamily="49" charset="0"/>
                <a:ea typeface="Segoe UI" pitchFamily="34" charset="0"/>
                <a:cs typeface="Segoe UI" pitchFamily="34" charset="0"/>
              </a:rPr>
              <a:t>yina</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/photo/</a:t>
            </a:r>
            <a:r>
              <a:rPr kumimoji="0" lang="en-US" sz="1600" b="1"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endPar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p:txBody>
      </p:sp>
      <p:sp>
        <p:nvSpPr>
          <p:cNvPr id="49" name="txtManager"/>
          <p:cNvSpPr txBox="1"/>
          <p:nvPr/>
        </p:nvSpPr>
        <p:spPr>
          <a:xfrm>
            <a:off x="7147879" y="3218054"/>
            <a:ext cx="5314546" cy="918030"/>
          </a:xfrm>
          <a:prstGeom prst="rect">
            <a:avLst/>
          </a:prstGeom>
          <a:solidFill>
            <a:schemeClr val="tx1">
              <a:lumMod val="20000"/>
              <a:lumOff val="80000"/>
            </a:schemeClr>
          </a:solidFill>
        </p:spPr>
        <p:txBody>
          <a:bodyPr wrap="square" lIns="186468" tIns="149175" rIns="186468" bIns="149175" rtlCol="0">
            <a:noAutofit/>
          </a:bodyPr>
          <a:lstStyle/>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GET: </a:t>
            </a:r>
            <a:r>
              <a:rPr kumimoji="0" lang="en-US" sz="1600" b="0"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…/v1.0</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/users/</a:t>
            </a:r>
            <a:r>
              <a:rPr kumimoji="0" lang="en-US" sz="1600" b="1" i="0" u="none" strike="noStrike" kern="1200" cap="none" spc="0" normalizeH="0" baseline="0" noProof="0" dirty="0" err="1">
                <a:ln>
                  <a:noFill/>
                </a:ln>
                <a:solidFill>
                  <a:srgbClr val="0078D7"/>
                </a:solidFill>
                <a:effectLst/>
                <a:uLnTx/>
                <a:uFillTx/>
                <a:latin typeface="Consolas" panose="020B0609020204030204" pitchFamily="49" charset="0"/>
                <a:ea typeface="Segoe UI" pitchFamily="34" charset="0"/>
                <a:cs typeface="Segoe UI" pitchFamily="34" charset="0"/>
              </a:rPr>
              <a:t>yina</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/manager</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displayName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“Tristan Davis",…}</a:t>
            </a: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p:txBody>
      </p:sp>
      <p:sp>
        <p:nvSpPr>
          <p:cNvPr id="53" name="txtDirectReports"/>
          <p:cNvSpPr txBox="1"/>
          <p:nvPr/>
        </p:nvSpPr>
        <p:spPr>
          <a:xfrm>
            <a:off x="7159040" y="4157516"/>
            <a:ext cx="5314546" cy="1377866"/>
          </a:xfrm>
          <a:prstGeom prst="rect">
            <a:avLst/>
          </a:prstGeom>
          <a:solidFill>
            <a:schemeClr val="tx1">
              <a:lumMod val="20000"/>
              <a:lumOff val="80000"/>
            </a:schemeClr>
          </a:solidFill>
        </p:spPr>
        <p:txBody>
          <a:bodyPr wrap="square" lIns="186468" tIns="149175" rIns="186468" bIns="149175" rtlCol="0">
            <a:noAutofit/>
          </a:bodyPr>
          <a:lstStyle/>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GET: </a:t>
            </a:r>
            <a:r>
              <a:rPr kumimoji="0" lang="en-US" sz="1600" b="0"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…/v1.0</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/users/</a:t>
            </a:r>
            <a:r>
              <a:rPr kumimoji="0" lang="en-US" sz="1600" b="1" i="0" u="none" strike="noStrike" kern="1200" cap="none" spc="0" normalizeH="0" baseline="0" noProof="0" dirty="0" err="1">
                <a:ln>
                  <a:noFill/>
                </a:ln>
                <a:solidFill>
                  <a:srgbClr val="0078D7"/>
                </a:solidFill>
                <a:effectLst/>
                <a:uLnTx/>
                <a:uFillTx/>
                <a:latin typeface="Consolas" panose="020B0609020204030204" pitchFamily="49" charset="0"/>
                <a:ea typeface="Segoe UI" pitchFamily="34" charset="0"/>
                <a:cs typeface="Segoe UI" pitchFamily="34" charset="0"/>
              </a:rPr>
              <a:t>yina</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a:t>
            </a:r>
            <a:r>
              <a:rPr kumimoji="0" lang="en-US" sz="1600" b="1" i="0" u="none" strike="noStrike" kern="1200" cap="none" spc="0" normalizeH="0" baseline="0" noProof="0" dirty="0" err="1">
                <a:ln>
                  <a:noFill/>
                </a:ln>
                <a:solidFill>
                  <a:srgbClr val="0078D7"/>
                </a:solidFill>
                <a:effectLst/>
                <a:uLnTx/>
                <a:uFillTx/>
                <a:latin typeface="Consolas" panose="020B0609020204030204" pitchFamily="49" charset="0"/>
                <a:ea typeface="Segoe UI" pitchFamily="34" charset="0"/>
                <a:cs typeface="Segoe UI" pitchFamily="34" charset="0"/>
              </a:rPr>
              <a:t>directReports</a:t>
            </a:r>
            <a:endPar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"value" : [</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displayName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“Matt Geimer",…},</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displayName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“Dmitry Pimenov",…},</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p:txBody>
      </p:sp>
      <p:sp>
        <p:nvSpPr>
          <p:cNvPr id="54" name="txtMemberOf"/>
          <p:cNvSpPr txBox="1"/>
          <p:nvPr/>
        </p:nvSpPr>
        <p:spPr>
          <a:xfrm>
            <a:off x="7135832" y="5556814"/>
            <a:ext cx="5314546" cy="1412470"/>
          </a:xfrm>
          <a:prstGeom prst="rect">
            <a:avLst/>
          </a:prstGeom>
          <a:solidFill>
            <a:schemeClr val="tx1">
              <a:lumMod val="20000"/>
              <a:lumOff val="80000"/>
            </a:schemeClr>
          </a:solidFill>
        </p:spPr>
        <p:txBody>
          <a:bodyPr wrap="square" lIns="186468" tIns="149175" rIns="186468" bIns="149175" rtlCol="0">
            <a:noAutofit/>
          </a:bodyPr>
          <a:lstStyle/>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GET: </a:t>
            </a:r>
            <a:r>
              <a:rPr kumimoji="0" lang="en-US" sz="1600" b="0"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…/v1.0/</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me/</a:t>
            </a:r>
            <a:r>
              <a:rPr kumimoji="0" lang="en-US" sz="1600" b="1" i="0" u="none" strike="noStrike" kern="1200" cap="none" spc="0" normalizeH="0" baseline="0" noProof="0" dirty="0" err="1">
                <a:ln>
                  <a:noFill/>
                </a:ln>
                <a:solidFill>
                  <a:srgbClr val="0078D7"/>
                </a:solidFill>
                <a:effectLst/>
                <a:uLnTx/>
                <a:uFillTx/>
                <a:latin typeface="Consolas" panose="020B0609020204030204" pitchFamily="49" charset="0"/>
                <a:ea typeface="Segoe UI" pitchFamily="34" charset="0"/>
                <a:cs typeface="Segoe UI" pitchFamily="34" charset="0"/>
              </a:rPr>
              <a:t>memberOf</a:t>
            </a:r>
            <a:r>
              <a:rPr kumimoji="0" lang="en-US" sz="1600" b="1"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rPr>
              <a:t>/</a:t>
            </a:r>
            <a:r>
              <a:rPr kumimoji="0" lang="en-US" sz="16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endParaRPr kumimoji="0" lang="en-US" sz="1600" b="0" i="0" u="none" strike="noStrike" kern="1200" cap="none" spc="0" normalizeH="0" baseline="0" noProof="0" dirty="0">
              <a:ln>
                <a:noFill/>
              </a:ln>
              <a:solidFill>
                <a:srgbClr val="0078D7"/>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"value" : [</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displayName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“Office platform engineering",…},</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r>
              <a:rPr kumimoji="0" lang="en-US" sz="1400" b="0" i="0" u="none" strike="noStrike" kern="1200" cap="none" spc="0" normalizeH="0" baseline="0" noProof="0" dirty="0" err="1">
                <a:ln>
                  <a:noFill/>
                </a:ln>
                <a:solidFill>
                  <a:srgbClr val="353535"/>
                </a:solidFill>
                <a:effectLst/>
                <a:uLnTx/>
                <a:uFillTx/>
                <a:latin typeface="Consolas" panose="020B0609020204030204" pitchFamily="49" charset="0"/>
                <a:ea typeface="Segoe UI" pitchFamily="34" charset="0"/>
                <a:cs typeface="Segoe UI" pitchFamily="34" charset="0"/>
              </a:rPr>
              <a:t>displayName</a:t>
            </a: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 “Women in tech",…},</a:t>
            </a:r>
          </a:p>
          <a:p>
            <a:pPr marL="0" marR="0" lvl="0" indent="0" algn="l" defTabSz="9505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rPr>
              <a:t>]</a:t>
            </a: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a:p>
            <a:pPr marL="0" marR="0" lvl="0" indent="0" algn="l" defTabSz="95059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53535"/>
              </a:solidFill>
              <a:effectLst/>
              <a:uLnTx/>
              <a:uFillTx/>
              <a:latin typeface="Consolas" panose="020B0609020204030204" pitchFamily="49" charset="0"/>
              <a:ea typeface="Segoe UI" pitchFamily="34" charset="0"/>
              <a:cs typeface="Segoe UI" pitchFamily="34" charset="0"/>
            </a:endParaRPr>
          </a:p>
        </p:txBody>
      </p:sp>
    </p:spTree>
    <p:extLst>
      <p:ext uri="{BB962C8B-B14F-4D97-AF65-F5344CB8AC3E}">
        <p14:creationId xmlns:p14="http://schemas.microsoft.com/office/powerpoint/2010/main" val="40838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 grpId="0" animBg="1"/>
      <p:bldP spid="48" grpId="0" animBg="1"/>
      <p:bldP spid="49"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Using the Microsoft Graph</a:t>
            </a:r>
          </a:p>
        </p:txBody>
      </p:sp>
    </p:spTree>
    <p:extLst>
      <p:ext uri="{BB962C8B-B14F-4D97-AF65-F5344CB8AC3E}">
        <p14:creationId xmlns:p14="http://schemas.microsoft.com/office/powerpoint/2010/main" val="32105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9058"/>
          </a:xfrm>
        </p:spPr>
        <p:txBody>
          <a:bodyPr/>
          <a:lstStyle/>
          <a:p>
            <a:r>
              <a:rPr lang="en-US" dirty="0"/>
              <a:t>Working with consumers and customers</a:t>
            </a:r>
          </a:p>
        </p:txBody>
      </p:sp>
      <p:sp>
        <p:nvSpPr>
          <p:cNvPr id="25" name="Isosceles Triangle 14"/>
          <p:cNvSpPr/>
          <p:nvPr/>
        </p:nvSpPr>
        <p:spPr bwMode="auto">
          <a:xfrm flipV="1">
            <a:off x="8779454" y="5864966"/>
            <a:ext cx="356924" cy="241768"/>
          </a:xfrm>
          <a:prstGeom prst="triangl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6" name="intro"/>
          <p:cNvSpPr/>
          <p:nvPr/>
        </p:nvSpPr>
        <p:spPr bwMode="auto">
          <a:xfrm>
            <a:off x="481660" y="6151416"/>
            <a:ext cx="2087793" cy="531771"/>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37" name="biz"/>
          <p:cNvGrpSpPr/>
          <p:nvPr/>
        </p:nvGrpSpPr>
        <p:grpSpPr>
          <a:xfrm>
            <a:off x="2623205" y="6151416"/>
            <a:ext cx="6321728" cy="531771"/>
            <a:chOff x="2642058" y="5756289"/>
            <a:chExt cx="6404829" cy="527694"/>
          </a:xfrm>
          <a:solidFill>
            <a:schemeClr val="bg2">
              <a:lumMod val="50000"/>
            </a:schemeClr>
          </a:solidFill>
        </p:grpSpPr>
        <p:sp>
          <p:nvSpPr>
            <p:cNvPr id="38" name="Rectangle 37"/>
            <p:cNvSpPr/>
            <p:nvPr/>
          </p:nvSpPr>
          <p:spPr bwMode="auto">
            <a:xfrm>
              <a:off x="2642058" y="5756289"/>
              <a:ext cx="6404829" cy="52769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9" name="Rectangle 38"/>
            <p:cNvSpPr/>
            <p:nvPr/>
          </p:nvSpPr>
          <p:spPr bwMode="auto">
            <a:xfrm>
              <a:off x="3914297" y="5756289"/>
              <a:ext cx="101814" cy="52769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0" name="Rectangle 39"/>
            <p:cNvSpPr/>
            <p:nvPr/>
          </p:nvSpPr>
          <p:spPr bwMode="auto">
            <a:xfrm>
              <a:off x="6219095" y="5756289"/>
              <a:ext cx="101814" cy="52769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1" name="Rectangle 40"/>
            <p:cNvSpPr/>
            <p:nvPr/>
          </p:nvSpPr>
          <p:spPr bwMode="auto">
            <a:xfrm>
              <a:off x="7740410" y="5756289"/>
              <a:ext cx="101814" cy="52769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42" name="b2c"/>
          <p:cNvGrpSpPr/>
          <p:nvPr/>
        </p:nvGrpSpPr>
        <p:grpSpPr>
          <a:xfrm>
            <a:off x="9010480" y="6151416"/>
            <a:ext cx="2827316" cy="531771"/>
            <a:chOff x="9110902" y="5756289"/>
            <a:chExt cx="2864482" cy="527694"/>
          </a:xfrm>
        </p:grpSpPr>
        <p:sp>
          <p:nvSpPr>
            <p:cNvPr id="43" name="Rectangle 42"/>
            <p:cNvSpPr/>
            <p:nvPr/>
          </p:nvSpPr>
          <p:spPr bwMode="auto">
            <a:xfrm>
              <a:off x="9110902" y="5756289"/>
              <a:ext cx="2864482" cy="5276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4" name="Rectangle 43"/>
            <p:cNvSpPr/>
            <p:nvPr/>
          </p:nvSpPr>
          <p:spPr bwMode="auto">
            <a:xfrm>
              <a:off x="9995658"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5" name="Rectangle 44"/>
            <p:cNvSpPr/>
            <p:nvPr/>
          </p:nvSpPr>
          <p:spPr bwMode="auto">
            <a:xfrm>
              <a:off x="10982228"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Tree>
    <p:extLst>
      <p:ext uri="{BB962C8B-B14F-4D97-AF65-F5344CB8AC3E}">
        <p14:creationId xmlns:p14="http://schemas.microsoft.com/office/powerpoint/2010/main" val="344049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76325" y="296184"/>
            <a:ext cx="11886192" cy="91731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47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Azure Active Directory B2C </a:t>
            </a:r>
          </a:p>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3672"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For app devs: Add </a:t>
            </a:r>
            <a:r>
              <a:rPr kumimoji="0" lang="en-US" sz="3672" b="0" i="1"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registration</a:t>
            </a:r>
            <a:r>
              <a:rPr kumimoji="0" lang="en-US" sz="3672"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and </a:t>
            </a:r>
            <a:r>
              <a:rPr kumimoji="0" lang="en-US" sz="3672" b="0" i="1"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sign in</a:t>
            </a:r>
            <a:r>
              <a:rPr kumimoji="0" lang="en-US" sz="3672"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to your app in minutes</a:t>
            </a:r>
          </a:p>
        </p:txBody>
      </p:sp>
      <p:sp>
        <p:nvSpPr>
          <p:cNvPr id="148" name="Text Placeholder 5"/>
          <p:cNvSpPr txBox="1">
            <a:spLocks/>
          </p:cNvSpPr>
          <p:nvPr/>
        </p:nvSpPr>
        <p:spPr>
          <a:xfrm>
            <a:off x="4149316" y="2437524"/>
            <a:ext cx="6790260"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Reach any user, on any platform</a:t>
            </a:r>
          </a:p>
        </p:txBody>
      </p:sp>
      <p:sp>
        <p:nvSpPr>
          <p:cNvPr id="149" name="Text Placeholder 5"/>
          <p:cNvSpPr txBox="1">
            <a:spLocks/>
          </p:cNvSpPr>
          <p:nvPr/>
        </p:nvSpPr>
        <p:spPr>
          <a:xfrm>
            <a:off x="4149316" y="4694673"/>
            <a:ext cx="6790260"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Scale to 100s of millions of user accounts</a:t>
            </a:r>
            <a:endParaRPr kumimoji="0" lang="en-US" sz="2400" b="0" i="1" u="none" strike="noStrike" kern="1200" cap="none" spc="0" normalizeH="0" baseline="0" noProof="0" dirty="0">
              <a:ln>
                <a:noFill/>
              </a:ln>
              <a:solidFill>
                <a:srgbClr val="505050"/>
              </a:solidFill>
              <a:effectLst/>
              <a:uLnTx/>
              <a:uFillTx/>
              <a:latin typeface="Segoe UI Light"/>
              <a:ea typeface="+mn-ea"/>
              <a:cs typeface="+mn-cs"/>
            </a:endParaRPr>
          </a:p>
        </p:txBody>
      </p:sp>
      <p:sp>
        <p:nvSpPr>
          <p:cNvPr id="150" name="Text Placeholder 5"/>
          <p:cNvSpPr txBox="1">
            <a:spLocks/>
          </p:cNvSpPr>
          <p:nvPr/>
        </p:nvSpPr>
        <p:spPr>
          <a:xfrm>
            <a:off x="4149316" y="5385332"/>
            <a:ext cx="6790260"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Run on the same secure, highly available infrastructure that powers O365 authentications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352" y="2627174"/>
            <a:ext cx="1839488" cy="3300516"/>
          </a:xfrm>
          <a:prstGeom prst="rect">
            <a:avLst/>
          </a:prstGeom>
        </p:spPr>
      </p:pic>
      <p:sp>
        <p:nvSpPr>
          <p:cNvPr id="8" name="Text Placeholder 5">
            <a:extLst>
              <a:ext uri="{FF2B5EF4-FFF2-40B4-BE49-F238E27FC236}">
                <a16:creationId xmlns:a16="http://schemas.microsoft.com/office/drawing/2014/main" id="{BE3E2653-9F69-4089-AE48-3BB75745E90C}"/>
              </a:ext>
            </a:extLst>
          </p:cNvPr>
          <p:cNvSpPr txBox="1">
            <a:spLocks/>
          </p:cNvSpPr>
          <p:nvPr/>
        </p:nvSpPr>
        <p:spPr>
          <a:xfrm>
            <a:off x="4149317" y="3174755"/>
            <a:ext cx="6248992"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Select from a set of built-in, self-service identity experiences </a:t>
            </a:r>
          </a:p>
        </p:txBody>
      </p:sp>
      <p:sp>
        <p:nvSpPr>
          <p:cNvPr id="9" name="Text Placeholder 5">
            <a:extLst>
              <a:ext uri="{FF2B5EF4-FFF2-40B4-BE49-F238E27FC236}">
                <a16:creationId xmlns:a16="http://schemas.microsoft.com/office/drawing/2014/main" id="{1FE16A9A-E8E1-4A5D-B834-BC299928FBF2}"/>
              </a:ext>
            </a:extLst>
          </p:cNvPr>
          <p:cNvSpPr txBox="1">
            <a:spLocks/>
          </p:cNvSpPr>
          <p:nvPr/>
        </p:nvSpPr>
        <p:spPr>
          <a:xfrm>
            <a:off x="4149316" y="4004014"/>
            <a:ext cx="6565786"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Customize each pixel. It’s your brand, your HTML and CSS</a:t>
            </a:r>
          </a:p>
        </p:txBody>
      </p:sp>
    </p:spTree>
    <p:extLst>
      <p:ext uri="{BB962C8B-B14F-4D97-AF65-F5344CB8AC3E}">
        <p14:creationId xmlns:p14="http://schemas.microsoft.com/office/powerpoint/2010/main" val="293578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MSAL, Middleware &amp; Visual Studio Templates</a:t>
            </a:r>
          </a:p>
        </p:txBody>
      </p:sp>
      <p:sp>
        <p:nvSpPr>
          <p:cNvPr id="3" name="Content Placeholder 2"/>
          <p:cNvSpPr>
            <a:spLocks noGrp="1"/>
          </p:cNvSpPr>
          <p:nvPr>
            <p:ph type="body" sz="quarter" idx="10"/>
          </p:nvPr>
        </p:nvSpPr>
        <p:spPr>
          <a:xfrm>
            <a:off x="274702" y="1211287"/>
            <a:ext cx="11888787" cy="4782848"/>
          </a:xfrm>
        </p:spPr>
        <p:txBody>
          <a:bodyPr/>
          <a:lstStyle/>
          <a:p>
            <a:pPr>
              <a:lnSpc>
                <a:spcPct val="150000"/>
              </a:lnSpc>
            </a:pPr>
            <a:r>
              <a:rPr lang="en-US" dirty="0"/>
              <a:t>MSAL works with B2C, on all available platforms</a:t>
            </a:r>
          </a:p>
          <a:p>
            <a:pPr>
              <a:lnSpc>
                <a:spcPct val="150000"/>
              </a:lnSpc>
            </a:pPr>
            <a:r>
              <a:rPr lang="en-US" dirty="0"/>
              <a:t>The ASP.NET middleware works with B2C (all versions)</a:t>
            </a:r>
          </a:p>
          <a:p>
            <a:pPr lvl="1">
              <a:lnSpc>
                <a:spcPct val="150000"/>
              </a:lnSpc>
            </a:pPr>
            <a:r>
              <a:rPr lang="en-US" sz="2400" dirty="0"/>
              <a:t>It’s just OpenId Connect!</a:t>
            </a:r>
          </a:p>
          <a:p>
            <a:pPr>
              <a:lnSpc>
                <a:spcPct val="150000"/>
              </a:lnSpc>
            </a:pPr>
            <a:r>
              <a:rPr lang="en-US" dirty="0"/>
              <a:t>New web app templates in Visual Studio</a:t>
            </a:r>
          </a:p>
          <a:p>
            <a:pPr lvl="1">
              <a:lnSpc>
                <a:spcPct val="150000"/>
              </a:lnSpc>
            </a:pPr>
            <a:r>
              <a:rPr lang="en-US" sz="2400" dirty="0"/>
              <a:t>New ASP.NET Core apps can use Azure AD B2C from the get–go</a:t>
            </a:r>
          </a:p>
          <a:p>
            <a:pPr lvl="1">
              <a:lnSpc>
                <a:spcPct val="150000"/>
              </a:lnSpc>
            </a:pPr>
            <a:r>
              <a:rPr lang="en-US" sz="2400" dirty="0"/>
              <a:t>New individual </a:t>
            </a:r>
            <a:r>
              <a:rPr lang="en-US" sz="2400" dirty="0" err="1"/>
              <a:t>auth</a:t>
            </a:r>
            <a:r>
              <a:rPr lang="en-US" sz="2400" dirty="0"/>
              <a:t> projects also use OIDC, easy to migrate</a:t>
            </a:r>
          </a:p>
        </p:txBody>
      </p:sp>
      <p:grpSp>
        <p:nvGrpSpPr>
          <p:cNvPr id="9" name="Group 8"/>
          <p:cNvGrpSpPr/>
          <p:nvPr/>
        </p:nvGrpSpPr>
        <p:grpSpPr>
          <a:xfrm>
            <a:off x="-213998" y="-740723"/>
            <a:ext cx="1560101" cy="2227580"/>
            <a:chOff x="-2221172" y="-659605"/>
            <a:chExt cx="1560101" cy="2227580"/>
          </a:xfrm>
        </p:grpSpPr>
        <p:sp>
          <p:nvSpPr>
            <p:cNvPr id="10" name="Triangle 9"/>
            <p:cNvSpPr/>
            <p:nvPr/>
          </p:nvSpPr>
          <p:spPr bwMode="auto">
            <a:xfrm rot="18889764">
              <a:off x="-2754999" y="-101588"/>
              <a:ext cx="2227580" cy="1111546"/>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 name="Title 1"/>
            <p:cNvSpPr txBox="1">
              <a:spLocks/>
            </p:cNvSpPr>
            <p:nvPr/>
          </p:nvSpPr>
          <p:spPr>
            <a:xfrm rot="18941964">
              <a:off x="-2221172" y="301994"/>
              <a:ext cx="1560101" cy="76782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102" normalizeH="0" baseline="0" noProof="0" dirty="0">
                  <a:ln w="3175">
                    <a:noFill/>
                  </a:ln>
                  <a:solidFill>
                    <a:srgbClr val="FFFFFF"/>
                  </a:solidFill>
                  <a:effectLst/>
                  <a:uLnTx/>
                  <a:uFillTx/>
                  <a:latin typeface="Segoe UI" charset="0"/>
                  <a:ea typeface="Segoe UI" charset="0"/>
                  <a:cs typeface="Segoe UI" charset="0"/>
                </a:rPr>
                <a:t>NEW</a:t>
              </a:r>
            </a:p>
          </p:txBody>
        </p:sp>
      </p:grpSp>
    </p:spTree>
    <p:extLst>
      <p:ext uri="{BB962C8B-B14F-4D97-AF65-F5344CB8AC3E}">
        <p14:creationId xmlns:p14="http://schemas.microsoft.com/office/powerpoint/2010/main" val="311135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Connect to a B2C app via Visual Studio</a:t>
            </a:r>
          </a:p>
        </p:txBody>
      </p:sp>
    </p:spTree>
    <p:extLst>
      <p:ext uri="{BB962C8B-B14F-4D97-AF65-F5344CB8AC3E}">
        <p14:creationId xmlns:p14="http://schemas.microsoft.com/office/powerpoint/2010/main" val="215883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966811" y="329392"/>
            <a:ext cx="11886192" cy="91731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47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Azure Active Directory B2C </a:t>
            </a:r>
          </a:p>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3672"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For identity pros: Build custom identity solutions </a:t>
            </a:r>
          </a:p>
        </p:txBody>
      </p:sp>
      <p:sp>
        <p:nvSpPr>
          <p:cNvPr id="148" name="Text Placeholder 5"/>
          <p:cNvSpPr txBox="1">
            <a:spLocks/>
          </p:cNvSpPr>
          <p:nvPr/>
        </p:nvSpPr>
        <p:spPr>
          <a:xfrm>
            <a:off x="4149316" y="2541437"/>
            <a:ext cx="6790260"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Define user journeys step by step, add conditions and branches </a:t>
            </a:r>
          </a:p>
        </p:txBody>
      </p:sp>
      <p:sp>
        <p:nvSpPr>
          <p:cNvPr id="149" name="Text Placeholder 5"/>
          <p:cNvSpPr txBox="1">
            <a:spLocks/>
          </p:cNvSpPr>
          <p:nvPr/>
        </p:nvSpPr>
        <p:spPr>
          <a:xfrm>
            <a:off x="4149316" y="5343207"/>
            <a:ext cx="6790260"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Integrate any OIDC or SAML identity providers</a:t>
            </a:r>
            <a:endParaRPr kumimoji="0" lang="en-US" sz="2400" b="0" i="1" u="none" strike="noStrike" kern="1200" cap="none" spc="0" normalizeH="0" baseline="0" noProof="0" dirty="0">
              <a:ln>
                <a:noFill/>
              </a:ln>
              <a:solidFill>
                <a:srgbClr val="505050"/>
              </a:solidFill>
              <a:effectLst/>
              <a:uLnTx/>
              <a:uFillTx/>
              <a:latin typeface="Segoe UI Light"/>
              <a:ea typeface="+mn-ea"/>
              <a:cs typeface="+mn-cs"/>
            </a:endParaRPr>
          </a:p>
        </p:txBody>
      </p:sp>
      <p:sp>
        <p:nvSpPr>
          <p:cNvPr id="8" name="Text Placeholder 5">
            <a:extLst>
              <a:ext uri="{FF2B5EF4-FFF2-40B4-BE49-F238E27FC236}">
                <a16:creationId xmlns:a16="http://schemas.microsoft.com/office/drawing/2014/main" id="{BE3E2653-9F69-4089-AE48-3BB75745E90C}"/>
              </a:ext>
            </a:extLst>
          </p:cNvPr>
          <p:cNvSpPr txBox="1">
            <a:spLocks/>
          </p:cNvSpPr>
          <p:nvPr/>
        </p:nvSpPr>
        <p:spPr>
          <a:xfrm>
            <a:off x="4149316" y="3448066"/>
            <a:ext cx="6951689"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Migrate from or integrate with existing user stores </a:t>
            </a:r>
          </a:p>
        </p:txBody>
      </p:sp>
      <p:sp>
        <p:nvSpPr>
          <p:cNvPr id="9" name="Text Placeholder 5">
            <a:extLst>
              <a:ext uri="{FF2B5EF4-FFF2-40B4-BE49-F238E27FC236}">
                <a16:creationId xmlns:a16="http://schemas.microsoft.com/office/drawing/2014/main" id="{1FE16A9A-E8E1-4A5D-B834-BC299928FBF2}"/>
              </a:ext>
            </a:extLst>
          </p:cNvPr>
          <p:cNvSpPr txBox="1">
            <a:spLocks/>
          </p:cNvSpPr>
          <p:nvPr/>
        </p:nvSpPr>
        <p:spPr>
          <a:xfrm>
            <a:off x="4149315" y="4382041"/>
            <a:ext cx="7530547" cy="606048"/>
          </a:xfrm>
          <a:prstGeom prst="rect">
            <a:avLst/>
          </a:prstGeom>
        </p:spPr>
        <p:txBody>
          <a:bodyPr anchor="ct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ct val="2000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Integrate with other tools you use (e.g. CRM, Marketing) </a:t>
            </a:r>
          </a:p>
        </p:txBody>
      </p:sp>
      <p:grpSp>
        <p:nvGrpSpPr>
          <p:cNvPr id="10" name="Group 9">
            <a:extLst>
              <a:ext uri="{FF2B5EF4-FFF2-40B4-BE49-F238E27FC236}">
                <a16:creationId xmlns:a16="http://schemas.microsoft.com/office/drawing/2014/main" id="{6FBC72F8-F79E-4246-90E1-043FDB964AF7}"/>
              </a:ext>
            </a:extLst>
          </p:cNvPr>
          <p:cNvGrpSpPr/>
          <p:nvPr/>
        </p:nvGrpSpPr>
        <p:grpSpPr>
          <a:xfrm>
            <a:off x="-213084" y="-740122"/>
            <a:ext cx="1559880" cy="2227264"/>
            <a:chOff x="-2221172" y="-659605"/>
            <a:chExt cx="1560101" cy="2227580"/>
          </a:xfrm>
        </p:grpSpPr>
        <p:sp>
          <p:nvSpPr>
            <p:cNvPr id="11" name="Triangle 51">
              <a:extLst>
                <a:ext uri="{FF2B5EF4-FFF2-40B4-BE49-F238E27FC236}">
                  <a16:creationId xmlns:a16="http://schemas.microsoft.com/office/drawing/2014/main" id="{DB008A99-F6ED-4A40-8AF7-782EE2C03D4A}"/>
                </a:ext>
              </a:extLst>
            </p:cNvPr>
            <p:cNvSpPr/>
            <p:nvPr/>
          </p:nvSpPr>
          <p:spPr bwMode="auto">
            <a:xfrm rot="18889764">
              <a:off x="-2754999" y="-101588"/>
              <a:ext cx="2227580" cy="1111546"/>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 name="Title 1">
              <a:extLst>
                <a:ext uri="{FF2B5EF4-FFF2-40B4-BE49-F238E27FC236}">
                  <a16:creationId xmlns:a16="http://schemas.microsoft.com/office/drawing/2014/main" id="{0086189A-8502-43B3-9262-B0AD9A804425}"/>
                </a:ext>
              </a:extLst>
            </p:cNvPr>
            <p:cNvSpPr txBox="1">
              <a:spLocks/>
            </p:cNvSpPr>
            <p:nvPr/>
          </p:nvSpPr>
          <p:spPr>
            <a:xfrm rot="18941964">
              <a:off x="-2221172" y="301994"/>
              <a:ext cx="1560101" cy="767823"/>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563" rtl="0" eaLnBrk="1" fontAlgn="auto" latinLnBrk="0" hangingPunct="1">
                <a:lnSpc>
                  <a:spcPct val="90000"/>
                </a:lnSpc>
                <a:spcBef>
                  <a:spcPct val="0"/>
                </a:spcBef>
                <a:spcAft>
                  <a:spcPts val="0"/>
                </a:spcAft>
                <a:buClrTx/>
                <a:buSzTx/>
                <a:buFontTx/>
                <a:buNone/>
                <a:tabLst/>
                <a:defRPr/>
              </a:pPr>
              <a:r>
                <a:rPr kumimoji="0" lang="en-US" sz="3199" b="1" i="0" u="none" strike="noStrike" kern="1200" cap="none" spc="-102" normalizeH="0" baseline="0" noProof="0" dirty="0">
                  <a:ln w="3175">
                    <a:noFill/>
                  </a:ln>
                  <a:solidFill>
                    <a:srgbClr val="FFFFFF"/>
                  </a:solidFill>
                  <a:effectLst/>
                  <a:uLnTx/>
                  <a:uFillTx/>
                  <a:latin typeface="Segoe UI" charset="0"/>
                  <a:ea typeface="Segoe UI" charset="0"/>
                  <a:cs typeface="Segoe UI" charset="0"/>
                </a:rPr>
                <a:t>NEW</a:t>
              </a:r>
            </a:p>
          </p:txBody>
        </p:sp>
      </p:grpSp>
      <p:pic>
        <p:nvPicPr>
          <p:cNvPr id="7" name="Picture 6"/>
          <p:cNvPicPr>
            <a:picLocks noChangeAspect="1"/>
          </p:cNvPicPr>
          <p:nvPr/>
        </p:nvPicPr>
        <p:blipFill rotWithShape="1">
          <a:blip r:embed="rId3"/>
          <a:srcRect l="1885" t="1721" r="2104" b="1483"/>
          <a:stretch/>
        </p:blipFill>
        <p:spPr>
          <a:xfrm>
            <a:off x="314199" y="2547729"/>
            <a:ext cx="3287006" cy="3326030"/>
          </a:xfrm>
          <a:prstGeom prst="rect">
            <a:avLst/>
          </a:prstGeom>
        </p:spPr>
      </p:pic>
    </p:spTree>
    <p:extLst>
      <p:ext uri="{BB962C8B-B14F-4D97-AF65-F5344CB8AC3E}">
        <p14:creationId xmlns:p14="http://schemas.microsoft.com/office/powerpoint/2010/main" val="191915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Authenticate business users in a B2C application</a:t>
            </a:r>
          </a:p>
        </p:txBody>
      </p:sp>
    </p:spTree>
    <p:extLst>
      <p:ext uri="{BB962C8B-B14F-4D97-AF65-F5344CB8AC3E}">
        <p14:creationId xmlns:p14="http://schemas.microsoft.com/office/powerpoint/2010/main" val="108346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your hands dirty!</a:t>
            </a:r>
          </a:p>
        </p:txBody>
      </p:sp>
      <p:sp>
        <p:nvSpPr>
          <p:cNvPr id="3" name="Content Placeholder 2"/>
          <p:cNvSpPr>
            <a:spLocks noGrp="1"/>
          </p:cNvSpPr>
          <p:nvPr>
            <p:ph type="body" sz="quarter" idx="10"/>
          </p:nvPr>
        </p:nvSpPr>
        <p:spPr>
          <a:xfrm>
            <a:off x="274638" y="1212850"/>
            <a:ext cx="11888787" cy="3994940"/>
          </a:xfrm>
        </p:spPr>
        <p:txBody>
          <a:bodyPr/>
          <a:lstStyle/>
          <a:p>
            <a:pPr>
              <a:lnSpc>
                <a:spcPct val="150000"/>
              </a:lnSpc>
            </a:pPr>
            <a:r>
              <a:rPr lang="en-US" sz="3200" dirty="0"/>
              <a:t>Start here: </a:t>
            </a:r>
            <a:r>
              <a:rPr lang="en-US" sz="4400" dirty="0">
                <a:hlinkClick r:id="rId3"/>
              </a:rPr>
              <a:t>https://azure.microsoft.com/develop/identity/</a:t>
            </a:r>
            <a:r>
              <a:rPr lang="en-US" sz="4400" dirty="0"/>
              <a:t>   </a:t>
            </a:r>
          </a:p>
          <a:p>
            <a:pPr>
              <a:lnSpc>
                <a:spcPct val="150000"/>
              </a:lnSpc>
            </a:pPr>
            <a:r>
              <a:rPr lang="en-US" sz="3200" dirty="0"/>
              <a:t>At Build 2017</a:t>
            </a:r>
          </a:p>
          <a:p>
            <a:pPr lvl="1"/>
            <a:r>
              <a:rPr lang="en-US" sz="2400" dirty="0"/>
              <a:t>Check out the Azure AD B2C T6068 session &amp; Microsoft Graph recordings</a:t>
            </a:r>
          </a:p>
          <a:p>
            <a:pPr lvl="1"/>
            <a:r>
              <a:rPr lang="en-US" sz="2400" dirty="0"/>
              <a:t>Do the code challenges</a:t>
            </a:r>
          </a:p>
          <a:p>
            <a:pPr lvl="1"/>
            <a:r>
              <a:rPr lang="en-US" sz="2400" dirty="0"/>
              <a:t>Find us at the booth</a:t>
            </a:r>
          </a:p>
        </p:txBody>
      </p:sp>
      <p:sp>
        <p:nvSpPr>
          <p:cNvPr id="4" name="MAU 16"/>
          <p:cNvSpPr/>
          <p:nvPr/>
        </p:nvSpPr>
        <p:spPr>
          <a:xfrm>
            <a:off x="357626" y="1434343"/>
            <a:ext cx="11376399" cy="3893374"/>
          </a:xfrm>
          <a:prstGeom prst="rect">
            <a:avLst/>
          </a:prstGeom>
          <a:solidFill>
            <a:schemeClr val="bg2"/>
          </a:solidFill>
        </p:spPr>
        <p:txBody>
          <a:bodyPr wrap="square">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505050"/>
                </a:solidFill>
                <a:effectLst/>
                <a:uLnTx/>
                <a:uFillTx/>
                <a:latin typeface="Segoe UI Semilight"/>
                <a:ea typeface="+mn-ea"/>
                <a:cs typeface="+mn-cs"/>
              </a:rPr>
              <a:t>Companies at Build using Azure AD</a:t>
            </a:r>
          </a:p>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505050"/>
                </a:solidFill>
                <a:effectLst/>
                <a:uLnTx/>
                <a:uFillTx/>
                <a:latin typeface="Segoe UI Semibold" charset="0"/>
                <a:ea typeface="Segoe UI Semibold" charset="0"/>
                <a:cs typeface="Segoe UI Semibold" charset="0"/>
              </a:rPr>
              <a:t>&gt;80%</a:t>
            </a:r>
          </a:p>
        </p:txBody>
      </p:sp>
    </p:spTree>
    <p:extLst>
      <p:ext uri="{BB962C8B-B14F-4D97-AF65-F5344CB8AC3E}">
        <p14:creationId xmlns:p14="http://schemas.microsoft.com/office/powerpoint/2010/main" val="60694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vision,</a:t>
            </a:r>
            <a:br>
              <a:rPr lang="en-US" dirty="0"/>
            </a:br>
            <a:r>
              <a:rPr lang="en-US" dirty="0"/>
              <a:t>our mission</a:t>
            </a:r>
          </a:p>
        </p:txBody>
      </p:sp>
      <p:sp>
        <p:nvSpPr>
          <p:cNvPr id="23" name="Rectangle 22"/>
          <p:cNvSpPr/>
          <p:nvPr/>
        </p:nvSpPr>
        <p:spPr bwMode="auto">
          <a:xfrm>
            <a:off x="14807" y="6284497"/>
            <a:ext cx="12436475" cy="7223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4" name="Title 4"/>
          <p:cNvSpPr txBox="1">
            <a:spLocks/>
          </p:cNvSpPr>
          <p:nvPr/>
        </p:nvSpPr>
        <p:spPr>
          <a:xfrm>
            <a:off x="1176454" y="6366398"/>
            <a:ext cx="10235966"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ts val="1200"/>
              </a:spcBef>
              <a:spcAft>
                <a:spcPts val="0"/>
              </a:spcAft>
              <a:buClrTx/>
              <a:buSzTx/>
              <a:buFontTx/>
              <a:buNone/>
              <a:tabLst/>
              <a:defRPr/>
            </a:pPr>
            <a:r>
              <a:rPr kumimoji="0" lang="en-US" sz="3200" b="0" i="0" u="none" strike="noStrike" kern="1200" cap="none" spc="-102" normalizeH="0" baseline="0" noProof="0" dirty="0">
                <a:ln w="3175">
                  <a:noFill/>
                </a:ln>
                <a:gradFill>
                  <a:gsLst>
                    <a:gs pos="1250">
                      <a:srgbClr val="FFFFFF"/>
                    </a:gs>
                    <a:gs pos="100000">
                      <a:srgbClr val="FFFFFF"/>
                    </a:gs>
                  </a:gsLst>
                  <a:lin ang="5400000" scaled="0"/>
                </a:gradFill>
                <a:effectLst/>
                <a:uLnTx/>
                <a:uFillTx/>
                <a:latin typeface="Segoe UI Light"/>
                <a:ea typeface="+mn-ea"/>
                <a:cs typeface="Segoe UI" pitchFamily="34" charset="0"/>
              </a:rPr>
              <a:t>…The BEST identity system for ALL developers.</a:t>
            </a:r>
          </a:p>
        </p:txBody>
      </p:sp>
      <p:sp>
        <p:nvSpPr>
          <p:cNvPr id="214" name="Freeform 213"/>
          <p:cNvSpPr/>
          <p:nvPr/>
        </p:nvSpPr>
        <p:spPr bwMode="auto">
          <a:xfrm>
            <a:off x="4562272" y="4417620"/>
            <a:ext cx="729575" cy="797391"/>
          </a:xfrm>
          <a:custGeom>
            <a:avLst/>
            <a:gdLst>
              <a:gd name="connsiteX0" fmla="*/ 729575 w 729575"/>
              <a:gd name="connsiteY0" fmla="*/ 0 h 1089498"/>
              <a:gd name="connsiteX1" fmla="*/ 729575 w 729575"/>
              <a:gd name="connsiteY1" fmla="*/ 1089498 h 1089498"/>
              <a:gd name="connsiteX2" fmla="*/ 0 w 729575"/>
              <a:gd name="connsiteY2" fmla="*/ 1089498 h 1089498"/>
            </a:gdLst>
            <a:ahLst/>
            <a:cxnLst>
              <a:cxn ang="0">
                <a:pos x="connsiteX0" y="connsiteY0"/>
              </a:cxn>
              <a:cxn ang="0">
                <a:pos x="connsiteX1" y="connsiteY1"/>
              </a:cxn>
              <a:cxn ang="0">
                <a:pos x="connsiteX2" y="connsiteY2"/>
              </a:cxn>
            </a:cxnLst>
            <a:rect l="l" t="t" r="r" b="b"/>
            <a:pathLst>
              <a:path w="729575" h="1089498">
                <a:moveTo>
                  <a:pt x="729575" y="0"/>
                </a:moveTo>
                <a:lnTo>
                  <a:pt x="729575" y="1089498"/>
                </a:lnTo>
                <a:lnTo>
                  <a:pt x="0" y="1089498"/>
                </a:lnTo>
              </a:path>
            </a:pathLst>
          </a:custGeom>
          <a:noFill/>
          <a:ln w="123825">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5" name="Freeform 214"/>
          <p:cNvSpPr/>
          <p:nvPr/>
        </p:nvSpPr>
        <p:spPr bwMode="auto">
          <a:xfrm flipH="1">
            <a:off x="7081733" y="4417620"/>
            <a:ext cx="729575" cy="797391"/>
          </a:xfrm>
          <a:custGeom>
            <a:avLst/>
            <a:gdLst>
              <a:gd name="connsiteX0" fmla="*/ 729575 w 729575"/>
              <a:gd name="connsiteY0" fmla="*/ 0 h 1089498"/>
              <a:gd name="connsiteX1" fmla="*/ 729575 w 729575"/>
              <a:gd name="connsiteY1" fmla="*/ 1089498 h 1089498"/>
              <a:gd name="connsiteX2" fmla="*/ 0 w 729575"/>
              <a:gd name="connsiteY2" fmla="*/ 1089498 h 1089498"/>
            </a:gdLst>
            <a:ahLst/>
            <a:cxnLst>
              <a:cxn ang="0">
                <a:pos x="connsiteX0" y="connsiteY0"/>
              </a:cxn>
              <a:cxn ang="0">
                <a:pos x="connsiteX1" y="connsiteY1"/>
              </a:cxn>
              <a:cxn ang="0">
                <a:pos x="connsiteX2" y="connsiteY2"/>
              </a:cxn>
            </a:cxnLst>
            <a:rect l="l" t="t" r="r" b="b"/>
            <a:pathLst>
              <a:path w="729575" h="1089498">
                <a:moveTo>
                  <a:pt x="729575" y="0"/>
                </a:moveTo>
                <a:lnTo>
                  <a:pt x="729575" y="1089498"/>
                </a:lnTo>
                <a:lnTo>
                  <a:pt x="0" y="1089498"/>
                </a:lnTo>
              </a:path>
            </a:pathLst>
          </a:custGeom>
          <a:noFill/>
          <a:ln w="123825">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6" name="TextBox 215"/>
          <p:cNvSpPr txBox="1"/>
          <p:nvPr/>
        </p:nvSpPr>
        <p:spPr>
          <a:xfrm>
            <a:off x="5254056" y="5273883"/>
            <a:ext cx="1799723" cy="5170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Open standards</a:t>
            </a:r>
          </a:p>
        </p:txBody>
      </p:sp>
      <p:sp>
        <p:nvSpPr>
          <p:cNvPr id="217" name="TextBox 216"/>
          <p:cNvSpPr txBox="1"/>
          <p:nvPr/>
        </p:nvSpPr>
        <p:spPr>
          <a:xfrm>
            <a:off x="6891980" y="2214739"/>
            <a:ext cx="1332737" cy="5170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Individuals</a:t>
            </a:r>
          </a:p>
        </p:txBody>
      </p:sp>
      <p:grpSp>
        <p:nvGrpSpPr>
          <p:cNvPr id="218" name="Group 217"/>
          <p:cNvGrpSpPr/>
          <p:nvPr/>
        </p:nvGrpSpPr>
        <p:grpSpPr>
          <a:xfrm>
            <a:off x="4069562" y="2801059"/>
            <a:ext cx="4413404" cy="1456414"/>
            <a:chOff x="3959244" y="2727382"/>
            <a:chExt cx="4954587" cy="1635004"/>
          </a:xfrm>
        </p:grpSpPr>
        <p:grpSp>
          <p:nvGrpSpPr>
            <p:cNvPr id="219" name="Group 218"/>
            <p:cNvGrpSpPr/>
            <p:nvPr/>
          </p:nvGrpSpPr>
          <p:grpSpPr>
            <a:xfrm>
              <a:off x="3959244" y="2727382"/>
              <a:ext cx="4727556" cy="1635004"/>
              <a:chOff x="2352676" y="3052763"/>
              <a:chExt cx="592138" cy="204788"/>
            </a:xfrm>
          </p:grpSpPr>
          <p:sp>
            <p:nvSpPr>
              <p:cNvPr id="222" name="Freeform 113"/>
              <p:cNvSpPr>
                <a:spLocks/>
              </p:cNvSpPr>
              <p:nvPr/>
            </p:nvSpPr>
            <p:spPr bwMode="auto">
              <a:xfrm>
                <a:off x="2352676" y="3052763"/>
                <a:ext cx="125413" cy="131763"/>
              </a:xfrm>
              <a:custGeom>
                <a:avLst/>
                <a:gdLst>
                  <a:gd name="T0" fmla="*/ 0 w 79"/>
                  <a:gd name="T1" fmla="*/ 0 h 83"/>
                  <a:gd name="T2" fmla="*/ 79 w 79"/>
                  <a:gd name="T3" fmla="*/ 0 h 83"/>
                  <a:gd name="T4" fmla="*/ 79 w 79"/>
                  <a:gd name="T5" fmla="*/ 83 h 83"/>
                  <a:gd name="T6" fmla="*/ 0 w 79"/>
                  <a:gd name="T7" fmla="*/ 83 h 83"/>
                  <a:gd name="T8" fmla="*/ 20 w 79"/>
                  <a:gd name="T9" fmla="*/ 41 h 83"/>
                  <a:gd name="T10" fmla="*/ 0 w 79"/>
                  <a:gd name="T11" fmla="*/ 0 h 83"/>
                </a:gdLst>
                <a:ahLst/>
                <a:cxnLst>
                  <a:cxn ang="0">
                    <a:pos x="T0" y="T1"/>
                  </a:cxn>
                  <a:cxn ang="0">
                    <a:pos x="T2" y="T3"/>
                  </a:cxn>
                  <a:cxn ang="0">
                    <a:pos x="T4" y="T5"/>
                  </a:cxn>
                  <a:cxn ang="0">
                    <a:pos x="T6" y="T7"/>
                  </a:cxn>
                  <a:cxn ang="0">
                    <a:pos x="T8" y="T9"/>
                  </a:cxn>
                  <a:cxn ang="0">
                    <a:pos x="T10" y="T11"/>
                  </a:cxn>
                </a:cxnLst>
                <a:rect l="0" t="0" r="r" b="b"/>
                <a:pathLst>
                  <a:path w="79" h="83">
                    <a:moveTo>
                      <a:pt x="0" y="0"/>
                    </a:moveTo>
                    <a:lnTo>
                      <a:pt x="79" y="0"/>
                    </a:lnTo>
                    <a:lnTo>
                      <a:pt x="79" y="83"/>
                    </a:lnTo>
                    <a:lnTo>
                      <a:pt x="0" y="83"/>
                    </a:lnTo>
                    <a:lnTo>
                      <a:pt x="20" y="41"/>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23" name="Freeform 114"/>
              <p:cNvSpPr>
                <a:spLocks/>
              </p:cNvSpPr>
              <p:nvPr/>
            </p:nvSpPr>
            <p:spPr bwMode="auto">
              <a:xfrm>
                <a:off x="2411413" y="3052763"/>
                <a:ext cx="66675" cy="38100"/>
              </a:xfrm>
              <a:custGeom>
                <a:avLst/>
                <a:gdLst>
                  <a:gd name="T0" fmla="*/ 0 w 42"/>
                  <a:gd name="T1" fmla="*/ 24 h 24"/>
                  <a:gd name="T2" fmla="*/ 42 w 42"/>
                  <a:gd name="T3" fmla="*/ 0 h 24"/>
                  <a:gd name="T4" fmla="*/ 42 w 42"/>
                  <a:gd name="T5" fmla="*/ 24 h 24"/>
                  <a:gd name="T6" fmla="*/ 0 w 42"/>
                  <a:gd name="T7" fmla="*/ 24 h 24"/>
                </a:gdLst>
                <a:ahLst/>
                <a:cxnLst>
                  <a:cxn ang="0">
                    <a:pos x="T0" y="T1"/>
                  </a:cxn>
                  <a:cxn ang="0">
                    <a:pos x="T2" y="T3"/>
                  </a:cxn>
                  <a:cxn ang="0">
                    <a:pos x="T4" y="T5"/>
                  </a:cxn>
                  <a:cxn ang="0">
                    <a:pos x="T6" y="T7"/>
                  </a:cxn>
                </a:cxnLst>
                <a:rect l="0" t="0" r="r" b="b"/>
                <a:pathLst>
                  <a:path w="42" h="24">
                    <a:moveTo>
                      <a:pt x="0" y="24"/>
                    </a:moveTo>
                    <a:lnTo>
                      <a:pt x="42" y="0"/>
                    </a:lnTo>
                    <a:lnTo>
                      <a:pt x="42" y="24"/>
                    </a:lnTo>
                    <a:lnTo>
                      <a:pt x="0" y="24"/>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24" name="Freeform 115"/>
              <p:cNvSpPr>
                <a:spLocks/>
              </p:cNvSpPr>
              <p:nvPr/>
            </p:nvSpPr>
            <p:spPr bwMode="auto">
              <a:xfrm>
                <a:off x="2819401" y="3125788"/>
                <a:ext cx="125413" cy="131763"/>
              </a:xfrm>
              <a:custGeom>
                <a:avLst/>
                <a:gdLst>
                  <a:gd name="T0" fmla="*/ 79 w 79"/>
                  <a:gd name="T1" fmla="*/ 83 h 83"/>
                  <a:gd name="T2" fmla="*/ 0 w 79"/>
                  <a:gd name="T3" fmla="*/ 83 h 83"/>
                  <a:gd name="T4" fmla="*/ 0 w 79"/>
                  <a:gd name="T5" fmla="*/ 0 h 83"/>
                  <a:gd name="T6" fmla="*/ 79 w 79"/>
                  <a:gd name="T7" fmla="*/ 0 h 83"/>
                  <a:gd name="T8" fmla="*/ 59 w 79"/>
                  <a:gd name="T9" fmla="*/ 41 h 83"/>
                  <a:gd name="T10" fmla="*/ 79 w 79"/>
                  <a:gd name="T11" fmla="*/ 83 h 83"/>
                </a:gdLst>
                <a:ahLst/>
                <a:cxnLst>
                  <a:cxn ang="0">
                    <a:pos x="T0" y="T1"/>
                  </a:cxn>
                  <a:cxn ang="0">
                    <a:pos x="T2" y="T3"/>
                  </a:cxn>
                  <a:cxn ang="0">
                    <a:pos x="T4" y="T5"/>
                  </a:cxn>
                  <a:cxn ang="0">
                    <a:pos x="T6" y="T7"/>
                  </a:cxn>
                  <a:cxn ang="0">
                    <a:pos x="T8" y="T9"/>
                  </a:cxn>
                  <a:cxn ang="0">
                    <a:pos x="T10" y="T11"/>
                  </a:cxn>
                </a:cxnLst>
                <a:rect l="0" t="0" r="r" b="b"/>
                <a:pathLst>
                  <a:path w="79" h="83">
                    <a:moveTo>
                      <a:pt x="79" y="83"/>
                    </a:moveTo>
                    <a:lnTo>
                      <a:pt x="0" y="83"/>
                    </a:lnTo>
                    <a:lnTo>
                      <a:pt x="0" y="0"/>
                    </a:lnTo>
                    <a:lnTo>
                      <a:pt x="79" y="0"/>
                    </a:lnTo>
                    <a:lnTo>
                      <a:pt x="59" y="41"/>
                    </a:lnTo>
                    <a:lnTo>
                      <a:pt x="79" y="8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25" name="Rectangle 116"/>
              <p:cNvSpPr>
                <a:spLocks noChangeArrowheads="1"/>
              </p:cNvSpPr>
              <p:nvPr/>
            </p:nvSpPr>
            <p:spPr bwMode="auto">
              <a:xfrm>
                <a:off x="2411413" y="3090863"/>
                <a:ext cx="473075" cy="12858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26" name="Freeform 117"/>
              <p:cNvSpPr>
                <a:spLocks/>
              </p:cNvSpPr>
              <p:nvPr/>
            </p:nvSpPr>
            <p:spPr bwMode="auto">
              <a:xfrm>
                <a:off x="2819401" y="3219450"/>
                <a:ext cx="65088" cy="38100"/>
              </a:xfrm>
              <a:custGeom>
                <a:avLst/>
                <a:gdLst>
                  <a:gd name="T0" fmla="*/ 41 w 41"/>
                  <a:gd name="T1" fmla="*/ 0 h 24"/>
                  <a:gd name="T2" fmla="*/ 0 w 41"/>
                  <a:gd name="T3" fmla="*/ 24 h 24"/>
                  <a:gd name="T4" fmla="*/ 0 w 41"/>
                  <a:gd name="T5" fmla="*/ 0 h 24"/>
                  <a:gd name="T6" fmla="*/ 41 w 41"/>
                  <a:gd name="T7" fmla="*/ 0 h 24"/>
                </a:gdLst>
                <a:ahLst/>
                <a:cxnLst>
                  <a:cxn ang="0">
                    <a:pos x="T0" y="T1"/>
                  </a:cxn>
                  <a:cxn ang="0">
                    <a:pos x="T2" y="T3"/>
                  </a:cxn>
                  <a:cxn ang="0">
                    <a:pos x="T4" y="T5"/>
                  </a:cxn>
                  <a:cxn ang="0">
                    <a:pos x="T6" y="T7"/>
                  </a:cxn>
                </a:cxnLst>
                <a:rect l="0" t="0" r="r" b="b"/>
                <a:pathLst>
                  <a:path w="41" h="24">
                    <a:moveTo>
                      <a:pt x="41" y="0"/>
                    </a:moveTo>
                    <a:lnTo>
                      <a:pt x="0" y="24"/>
                    </a:lnTo>
                    <a:lnTo>
                      <a:pt x="0" y="0"/>
                    </a:lnTo>
                    <a:lnTo>
                      <a:pt x="41"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grpSp>
        <p:sp>
          <p:nvSpPr>
            <p:cNvPr id="220" name="Rectangle 219"/>
            <p:cNvSpPr/>
            <p:nvPr/>
          </p:nvSpPr>
          <p:spPr bwMode="auto">
            <a:xfrm>
              <a:off x="5942030" y="2982444"/>
              <a:ext cx="2971801" cy="990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Awesome cloud</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infrastructure</a:t>
              </a:r>
            </a:p>
          </p:txBody>
        </p:sp>
        <p:pic>
          <p:nvPicPr>
            <p:cNvPr id="221" name="Picture 2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783" y="2970533"/>
              <a:ext cx="1135072" cy="1135071"/>
            </a:xfrm>
            <a:prstGeom prst="rect">
              <a:avLst/>
            </a:prstGeom>
          </p:spPr>
        </p:pic>
      </p:grpSp>
      <p:sp>
        <p:nvSpPr>
          <p:cNvPr id="227" name="Oval 226"/>
          <p:cNvSpPr/>
          <p:nvPr/>
        </p:nvSpPr>
        <p:spPr bwMode="auto">
          <a:xfrm>
            <a:off x="6720351" y="604000"/>
            <a:ext cx="1638612" cy="1611814"/>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8" name="AutoShape 11"/>
          <p:cNvSpPr>
            <a:spLocks noChangeAspect="1" noChangeArrowheads="1" noTextEdit="1"/>
          </p:cNvSpPr>
          <p:nvPr/>
        </p:nvSpPr>
        <p:spPr bwMode="auto">
          <a:xfrm>
            <a:off x="7561000" y="1002496"/>
            <a:ext cx="445223" cy="44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nvGrpSpPr>
          <p:cNvPr id="229" name="Group 228"/>
          <p:cNvGrpSpPr/>
          <p:nvPr/>
        </p:nvGrpSpPr>
        <p:grpSpPr>
          <a:xfrm>
            <a:off x="6823897" y="1465074"/>
            <a:ext cx="418875" cy="529753"/>
            <a:chOff x="67294" y="4350327"/>
            <a:chExt cx="538348" cy="680852"/>
          </a:xfrm>
        </p:grpSpPr>
        <p:sp>
          <p:nvSpPr>
            <p:cNvPr id="230" name="Can 229"/>
            <p:cNvSpPr/>
            <p:nvPr/>
          </p:nvSpPr>
          <p:spPr bwMode="auto">
            <a:xfrm>
              <a:off x="67294" y="4350327"/>
              <a:ext cx="538348" cy="68085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231" name="Picture 2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98" y="4557910"/>
              <a:ext cx="271236" cy="369956"/>
            </a:xfrm>
            <a:prstGeom prst="rect">
              <a:avLst/>
            </a:prstGeom>
          </p:spPr>
        </p:pic>
      </p:grpSp>
      <p:grpSp>
        <p:nvGrpSpPr>
          <p:cNvPr id="232" name="Group 231"/>
          <p:cNvGrpSpPr/>
          <p:nvPr/>
        </p:nvGrpSpPr>
        <p:grpSpPr>
          <a:xfrm>
            <a:off x="7584863" y="832807"/>
            <a:ext cx="402932" cy="402930"/>
            <a:chOff x="6675437" y="1973262"/>
            <a:chExt cx="381000" cy="381000"/>
          </a:xfrm>
        </p:grpSpPr>
        <p:sp>
          <p:nvSpPr>
            <p:cNvPr id="233" name="Oval 232"/>
            <p:cNvSpPr/>
            <p:nvPr/>
          </p:nvSpPr>
          <p:spPr bwMode="auto">
            <a:xfrm>
              <a:off x="6675437" y="1973262"/>
              <a:ext cx="381000" cy="381000"/>
            </a:xfrm>
            <a:prstGeom prst="ellipse">
              <a:avLst/>
            </a:prstGeom>
            <a:solidFill>
              <a:srgbClr val="3B599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4" name="Freeform 19"/>
            <p:cNvSpPr>
              <a:spLocks/>
            </p:cNvSpPr>
            <p:nvPr/>
          </p:nvSpPr>
          <p:spPr bwMode="auto">
            <a:xfrm>
              <a:off x="6815271" y="2065906"/>
              <a:ext cx="101836" cy="213649"/>
            </a:xfrm>
            <a:custGeom>
              <a:avLst/>
              <a:gdLst>
                <a:gd name="T0" fmla="*/ 26 w 119"/>
                <a:gd name="T1" fmla="*/ 50 h 249"/>
                <a:gd name="T2" fmla="*/ 26 w 119"/>
                <a:gd name="T3" fmla="*/ 86 h 249"/>
                <a:gd name="T4" fmla="*/ 0 w 119"/>
                <a:gd name="T5" fmla="*/ 86 h 249"/>
                <a:gd name="T6" fmla="*/ 0 w 119"/>
                <a:gd name="T7" fmla="*/ 129 h 249"/>
                <a:gd name="T8" fmla="*/ 26 w 119"/>
                <a:gd name="T9" fmla="*/ 129 h 249"/>
                <a:gd name="T10" fmla="*/ 26 w 119"/>
                <a:gd name="T11" fmla="*/ 249 h 249"/>
                <a:gd name="T12" fmla="*/ 79 w 119"/>
                <a:gd name="T13" fmla="*/ 249 h 249"/>
                <a:gd name="T14" fmla="*/ 79 w 119"/>
                <a:gd name="T15" fmla="*/ 129 h 249"/>
                <a:gd name="T16" fmla="*/ 114 w 119"/>
                <a:gd name="T17" fmla="*/ 129 h 249"/>
                <a:gd name="T18" fmla="*/ 119 w 119"/>
                <a:gd name="T19" fmla="*/ 85 h 249"/>
                <a:gd name="T20" fmla="*/ 79 w 119"/>
                <a:gd name="T21" fmla="*/ 85 h 249"/>
                <a:gd name="T22" fmla="*/ 79 w 119"/>
                <a:gd name="T23" fmla="*/ 56 h 249"/>
                <a:gd name="T24" fmla="*/ 91 w 119"/>
                <a:gd name="T25" fmla="*/ 45 h 249"/>
                <a:gd name="T26" fmla="*/ 119 w 119"/>
                <a:gd name="T27" fmla="*/ 45 h 249"/>
                <a:gd name="T28" fmla="*/ 119 w 119"/>
                <a:gd name="T29" fmla="*/ 0 h 249"/>
                <a:gd name="T30" fmla="*/ 80 w 119"/>
                <a:gd name="T31" fmla="*/ 0 h 249"/>
                <a:gd name="T32" fmla="*/ 26 w 119"/>
                <a:gd name="T33" fmla="*/ 5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249">
                  <a:moveTo>
                    <a:pt x="26" y="50"/>
                  </a:moveTo>
                  <a:cubicBezTo>
                    <a:pt x="26" y="56"/>
                    <a:pt x="26" y="86"/>
                    <a:pt x="26" y="86"/>
                  </a:cubicBezTo>
                  <a:cubicBezTo>
                    <a:pt x="0" y="86"/>
                    <a:pt x="0" y="86"/>
                    <a:pt x="0" y="86"/>
                  </a:cubicBezTo>
                  <a:cubicBezTo>
                    <a:pt x="0" y="129"/>
                    <a:pt x="0" y="129"/>
                    <a:pt x="0" y="129"/>
                  </a:cubicBezTo>
                  <a:cubicBezTo>
                    <a:pt x="26" y="129"/>
                    <a:pt x="26" y="129"/>
                    <a:pt x="26" y="129"/>
                  </a:cubicBezTo>
                  <a:cubicBezTo>
                    <a:pt x="26" y="249"/>
                    <a:pt x="26" y="249"/>
                    <a:pt x="26" y="249"/>
                  </a:cubicBezTo>
                  <a:cubicBezTo>
                    <a:pt x="79" y="249"/>
                    <a:pt x="79" y="249"/>
                    <a:pt x="79" y="249"/>
                  </a:cubicBezTo>
                  <a:cubicBezTo>
                    <a:pt x="79" y="129"/>
                    <a:pt x="79" y="129"/>
                    <a:pt x="79" y="129"/>
                  </a:cubicBezTo>
                  <a:cubicBezTo>
                    <a:pt x="114" y="129"/>
                    <a:pt x="114" y="129"/>
                    <a:pt x="114" y="129"/>
                  </a:cubicBezTo>
                  <a:cubicBezTo>
                    <a:pt x="114" y="129"/>
                    <a:pt x="118" y="108"/>
                    <a:pt x="119" y="85"/>
                  </a:cubicBezTo>
                  <a:cubicBezTo>
                    <a:pt x="115" y="85"/>
                    <a:pt x="79" y="85"/>
                    <a:pt x="79" y="85"/>
                  </a:cubicBezTo>
                  <a:cubicBezTo>
                    <a:pt x="79" y="85"/>
                    <a:pt x="79" y="60"/>
                    <a:pt x="79" y="56"/>
                  </a:cubicBezTo>
                  <a:cubicBezTo>
                    <a:pt x="79" y="51"/>
                    <a:pt x="85" y="45"/>
                    <a:pt x="91" y="45"/>
                  </a:cubicBezTo>
                  <a:cubicBezTo>
                    <a:pt x="96" y="45"/>
                    <a:pt x="108" y="45"/>
                    <a:pt x="119" y="45"/>
                  </a:cubicBezTo>
                  <a:cubicBezTo>
                    <a:pt x="119" y="39"/>
                    <a:pt x="119" y="19"/>
                    <a:pt x="119" y="0"/>
                  </a:cubicBezTo>
                  <a:cubicBezTo>
                    <a:pt x="105" y="0"/>
                    <a:pt x="88" y="0"/>
                    <a:pt x="80" y="0"/>
                  </a:cubicBezTo>
                  <a:cubicBezTo>
                    <a:pt x="25" y="0"/>
                    <a:pt x="26" y="43"/>
                    <a:pt x="2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235" name="Group 234"/>
          <p:cNvGrpSpPr/>
          <p:nvPr/>
        </p:nvGrpSpPr>
        <p:grpSpPr>
          <a:xfrm>
            <a:off x="8065407" y="854548"/>
            <a:ext cx="405458" cy="405456"/>
            <a:chOff x="9150355" y="1924051"/>
            <a:chExt cx="614363" cy="614361"/>
          </a:xfrm>
        </p:grpSpPr>
        <p:sp>
          <p:nvSpPr>
            <p:cNvPr id="236" name="Oval 235"/>
            <p:cNvSpPr/>
            <p:nvPr/>
          </p:nvSpPr>
          <p:spPr bwMode="auto">
            <a:xfrm>
              <a:off x="9150355" y="1924051"/>
              <a:ext cx="614363" cy="6143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37" name="Microsoft logo"/>
            <p:cNvGrpSpPr>
              <a:grpSpLocks noChangeAspect="1"/>
            </p:cNvGrpSpPr>
            <p:nvPr/>
          </p:nvGrpSpPr>
          <p:grpSpPr bwMode="auto">
            <a:xfrm>
              <a:off x="9315762" y="2089834"/>
              <a:ext cx="283548" cy="282794"/>
              <a:chOff x="5173" y="2155"/>
              <a:chExt cx="754" cy="752"/>
            </a:xfrm>
          </p:grpSpPr>
          <p:sp>
            <p:nvSpPr>
              <p:cNvPr id="238" name="AutoShape 43"/>
              <p:cNvSpPr>
                <a:spLocks noChangeAspect="1" noChangeArrowheads="1" noTextEdit="1"/>
              </p:cNvSpPr>
              <p:nvPr/>
            </p:nvSpPr>
            <p:spPr bwMode="auto">
              <a:xfrm>
                <a:off x="5173" y="2155"/>
                <a:ext cx="75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39" name="Freeform 45"/>
              <p:cNvSpPr>
                <a:spLocks noEditPoints="1"/>
              </p:cNvSpPr>
              <p:nvPr/>
            </p:nvSpPr>
            <p:spPr bwMode="auto">
              <a:xfrm>
                <a:off x="5174" y="2154"/>
                <a:ext cx="754" cy="754"/>
              </a:xfrm>
              <a:custGeom>
                <a:avLst/>
                <a:gdLst>
                  <a:gd name="T0" fmla="*/ 247 w 1029"/>
                  <a:gd name="T1" fmla="*/ 536 h 1029"/>
                  <a:gd name="T2" fmla="*/ 4 w 1029"/>
                  <a:gd name="T3" fmla="*/ 536 h 1029"/>
                  <a:gd name="T4" fmla="*/ 0 w 1029"/>
                  <a:gd name="T5" fmla="*/ 540 h 1029"/>
                  <a:gd name="T6" fmla="*/ 0 w 1029"/>
                  <a:gd name="T7" fmla="*/ 1026 h 1029"/>
                  <a:gd name="T8" fmla="*/ 4 w 1029"/>
                  <a:gd name="T9" fmla="*/ 1029 h 1029"/>
                  <a:gd name="T10" fmla="*/ 489 w 1029"/>
                  <a:gd name="T11" fmla="*/ 1029 h 1029"/>
                  <a:gd name="T12" fmla="*/ 493 w 1029"/>
                  <a:gd name="T13" fmla="*/ 1026 h 1029"/>
                  <a:gd name="T14" fmla="*/ 493 w 1029"/>
                  <a:gd name="T15" fmla="*/ 540 h 1029"/>
                  <a:gd name="T16" fmla="*/ 489 w 1029"/>
                  <a:gd name="T17" fmla="*/ 536 h 1029"/>
                  <a:gd name="T18" fmla="*/ 247 w 1029"/>
                  <a:gd name="T19" fmla="*/ 536 h 1029"/>
                  <a:gd name="T20" fmla="*/ 782 w 1029"/>
                  <a:gd name="T21" fmla="*/ 493 h 1029"/>
                  <a:gd name="T22" fmla="*/ 1025 w 1029"/>
                  <a:gd name="T23" fmla="*/ 493 h 1029"/>
                  <a:gd name="T24" fmla="*/ 1028 w 1029"/>
                  <a:gd name="T25" fmla="*/ 490 h 1029"/>
                  <a:gd name="T26" fmla="*/ 1028 w 1029"/>
                  <a:gd name="T27" fmla="*/ 307 h 1029"/>
                  <a:gd name="T28" fmla="*/ 1028 w 1029"/>
                  <a:gd name="T29" fmla="*/ 4 h 1029"/>
                  <a:gd name="T30" fmla="*/ 1025 w 1029"/>
                  <a:gd name="T31" fmla="*/ 1 h 1029"/>
                  <a:gd name="T32" fmla="*/ 539 w 1029"/>
                  <a:gd name="T33" fmla="*/ 1 h 1029"/>
                  <a:gd name="T34" fmla="*/ 536 w 1029"/>
                  <a:gd name="T35" fmla="*/ 4 h 1029"/>
                  <a:gd name="T36" fmla="*/ 536 w 1029"/>
                  <a:gd name="T37" fmla="*/ 490 h 1029"/>
                  <a:gd name="T38" fmla="*/ 539 w 1029"/>
                  <a:gd name="T39" fmla="*/ 493 h 1029"/>
                  <a:gd name="T40" fmla="*/ 782 w 1029"/>
                  <a:gd name="T41" fmla="*/ 493 h 1029"/>
                  <a:gd name="T42" fmla="*/ 246 w 1029"/>
                  <a:gd name="T43" fmla="*/ 493 h 1029"/>
                  <a:gd name="T44" fmla="*/ 489 w 1029"/>
                  <a:gd name="T45" fmla="*/ 493 h 1029"/>
                  <a:gd name="T46" fmla="*/ 493 w 1029"/>
                  <a:gd name="T47" fmla="*/ 489 h 1029"/>
                  <a:gd name="T48" fmla="*/ 493 w 1029"/>
                  <a:gd name="T49" fmla="*/ 5 h 1029"/>
                  <a:gd name="T50" fmla="*/ 489 w 1029"/>
                  <a:gd name="T51" fmla="*/ 1 h 1029"/>
                  <a:gd name="T52" fmla="*/ 4 w 1029"/>
                  <a:gd name="T53" fmla="*/ 1 h 1029"/>
                  <a:gd name="T54" fmla="*/ 0 w 1029"/>
                  <a:gd name="T55" fmla="*/ 5 h 1029"/>
                  <a:gd name="T56" fmla="*/ 0 w 1029"/>
                  <a:gd name="T57" fmla="*/ 254 h 1029"/>
                  <a:gd name="T58" fmla="*/ 0 w 1029"/>
                  <a:gd name="T59" fmla="*/ 489 h 1029"/>
                  <a:gd name="T60" fmla="*/ 4 w 1029"/>
                  <a:gd name="T61" fmla="*/ 493 h 1029"/>
                  <a:gd name="T62" fmla="*/ 246 w 1029"/>
                  <a:gd name="T63" fmla="*/ 493 h 1029"/>
                  <a:gd name="T64" fmla="*/ 782 w 1029"/>
                  <a:gd name="T65" fmla="*/ 1029 h 1029"/>
                  <a:gd name="T66" fmla="*/ 1025 w 1029"/>
                  <a:gd name="T67" fmla="*/ 1029 h 1029"/>
                  <a:gd name="T68" fmla="*/ 1028 w 1029"/>
                  <a:gd name="T69" fmla="*/ 1025 h 1029"/>
                  <a:gd name="T70" fmla="*/ 1028 w 1029"/>
                  <a:gd name="T71" fmla="*/ 899 h 1029"/>
                  <a:gd name="T72" fmla="*/ 1028 w 1029"/>
                  <a:gd name="T73" fmla="*/ 540 h 1029"/>
                  <a:gd name="T74" fmla="*/ 1025 w 1029"/>
                  <a:gd name="T75" fmla="*/ 536 h 1029"/>
                  <a:gd name="T76" fmla="*/ 540 w 1029"/>
                  <a:gd name="T77" fmla="*/ 536 h 1029"/>
                  <a:gd name="T78" fmla="*/ 536 w 1029"/>
                  <a:gd name="T79" fmla="*/ 540 h 1029"/>
                  <a:gd name="T80" fmla="*/ 536 w 1029"/>
                  <a:gd name="T81" fmla="*/ 1025 h 1029"/>
                  <a:gd name="T82" fmla="*/ 540 w 1029"/>
                  <a:gd name="T83" fmla="*/ 1029 h 1029"/>
                  <a:gd name="T84" fmla="*/ 782 w 1029"/>
                  <a:gd name="T85" fmla="*/ 10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9">
                    <a:moveTo>
                      <a:pt x="247" y="536"/>
                    </a:moveTo>
                    <a:cubicBezTo>
                      <a:pt x="166" y="536"/>
                      <a:pt x="85" y="536"/>
                      <a:pt x="4" y="536"/>
                    </a:cubicBezTo>
                    <a:cubicBezTo>
                      <a:pt x="1" y="536"/>
                      <a:pt x="0" y="537"/>
                      <a:pt x="0" y="540"/>
                    </a:cubicBezTo>
                    <a:cubicBezTo>
                      <a:pt x="0" y="702"/>
                      <a:pt x="0" y="864"/>
                      <a:pt x="0" y="1026"/>
                    </a:cubicBezTo>
                    <a:cubicBezTo>
                      <a:pt x="0" y="1028"/>
                      <a:pt x="1" y="1029"/>
                      <a:pt x="4" y="1029"/>
                    </a:cubicBezTo>
                    <a:cubicBezTo>
                      <a:pt x="165" y="1029"/>
                      <a:pt x="327" y="1029"/>
                      <a:pt x="489" y="1029"/>
                    </a:cubicBezTo>
                    <a:cubicBezTo>
                      <a:pt x="492" y="1029"/>
                      <a:pt x="493" y="1028"/>
                      <a:pt x="493" y="1026"/>
                    </a:cubicBezTo>
                    <a:cubicBezTo>
                      <a:pt x="493" y="864"/>
                      <a:pt x="493" y="702"/>
                      <a:pt x="493" y="540"/>
                    </a:cubicBezTo>
                    <a:cubicBezTo>
                      <a:pt x="493" y="537"/>
                      <a:pt x="492" y="536"/>
                      <a:pt x="489" y="536"/>
                    </a:cubicBezTo>
                    <a:cubicBezTo>
                      <a:pt x="408" y="536"/>
                      <a:pt x="327" y="536"/>
                      <a:pt x="247" y="536"/>
                    </a:cubicBezTo>
                    <a:close/>
                    <a:moveTo>
                      <a:pt x="782" y="493"/>
                    </a:moveTo>
                    <a:cubicBezTo>
                      <a:pt x="863" y="493"/>
                      <a:pt x="944" y="493"/>
                      <a:pt x="1025" y="493"/>
                    </a:cubicBezTo>
                    <a:cubicBezTo>
                      <a:pt x="1028" y="493"/>
                      <a:pt x="1028" y="492"/>
                      <a:pt x="1028" y="490"/>
                    </a:cubicBezTo>
                    <a:cubicBezTo>
                      <a:pt x="1028" y="429"/>
                      <a:pt x="1028" y="368"/>
                      <a:pt x="1028" y="307"/>
                    </a:cubicBezTo>
                    <a:cubicBezTo>
                      <a:pt x="1028" y="206"/>
                      <a:pt x="1028" y="105"/>
                      <a:pt x="1028" y="4"/>
                    </a:cubicBezTo>
                    <a:cubicBezTo>
                      <a:pt x="1028" y="1"/>
                      <a:pt x="1028" y="1"/>
                      <a:pt x="1025" y="1"/>
                    </a:cubicBezTo>
                    <a:cubicBezTo>
                      <a:pt x="863" y="1"/>
                      <a:pt x="701" y="1"/>
                      <a:pt x="539" y="1"/>
                    </a:cubicBezTo>
                    <a:cubicBezTo>
                      <a:pt x="536" y="1"/>
                      <a:pt x="536" y="1"/>
                      <a:pt x="536" y="4"/>
                    </a:cubicBezTo>
                    <a:cubicBezTo>
                      <a:pt x="536" y="166"/>
                      <a:pt x="536" y="328"/>
                      <a:pt x="536" y="490"/>
                    </a:cubicBezTo>
                    <a:cubicBezTo>
                      <a:pt x="536" y="493"/>
                      <a:pt x="537" y="493"/>
                      <a:pt x="539" y="493"/>
                    </a:cubicBezTo>
                    <a:cubicBezTo>
                      <a:pt x="620" y="493"/>
                      <a:pt x="701" y="493"/>
                      <a:pt x="782" y="493"/>
                    </a:cubicBezTo>
                    <a:close/>
                    <a:moveTo>
                      <a:pt x="246" y="493"/>
                    </a:moveTo>
                    <a:cubicBezTo>
                      <a:pt x="327" y="493"/>
                      <a:pt x="408" y="493"/>
                      <a:pt x="489" y="493"/>
                    </a:cubicBezTo>
                    <a:cubicBezTo>
                      <a:pt x="493" y="493"/>
                      <a:pt x="493" y="494"/>
                      <a:pt x="493" y="489"/>
                    </a:cubicBezTo>
                    <a:cubicBezTo>
                      <a:pt x="493" y="328"/>
                      <a:pt x="493" y="166"/>
                      <a:pt x="493" y="5"/>
                    </a:cubicBezTo>
                    <a:cubicBezTo>
                      <a:pt x="493" y="0"/>
                      <a:pt x="493" y="1"/>
                      <a:pt x="489" y="1"/>
                    </a:cubicBezTo>
                    <a:cubicBezTo>
                      <a:pt x="327" y="1"/>
                      <a:pt x="166" y="1"/>
                      <a:pt x="4" y="1"/>
                    </a:cubicBezTo>
                    <a:cubicBezTo>
                      <a:pt x="0" y="1"/>
                      <a:pt x="0" y="1"/>
                      <a:pt x="0" y="5"/>
                    </a:cubicBezTo>
                    <a:cubicBezTo>
                      <a:pt x="0" y="88"/>
                      <a:pt x="0" y="171"/>
                      <a:pt x="0" y="254"/>
                    </a:cubicBezTo>
                    <a:cubicBezTo>
                      <a:pt x="0" y="333"/>
                      <a:pt x="0" y="411"/>
                      <a:pt x="0" y="489"/>
                    </a:cubicBezTo>
                    <a:cubicBezTo>
                      <a:pt x="0" y="494"/>
                      <a:pt x="0" y="493"/>
                      <a:pt x="4" y="493"/>
                    </a:cubicBezTo>
                    <a:cubicBezTo>
                      <a:pt x="85" y="493"/>
                      <a:pt x="166" y="493"/>
                      <a:pt x="246" y="493"/>
                    </a:cubicBezTo>
                    <a:close/>
                    <a:moveTo>
                      <a:pt x="782" y="1029"/>
                    </a:moveTo>
                    <a:cubicBezTo>
                      <a:pt x="863" y="1029"/>
                      <a:pt x="944" y="1029"/>
                      <a:pt x="1025" y="1029"/>
                    </a:cubicBezTo>
                    <a:cubicBezTo>
                      <a:pt x="1028" y="1029"/>
                      <a:pt x="1028" y="1028"/>
                      <a:pt x="1028" y="1025"/>
                    </a:cubicBezTo>
                    <a:cubicBezTo>
                      <a:pt x="1028" y="983"/>
                      <a:pt x="1028" y="941"/>
                      <a:pt x="1028" y="899"/>
                    </a:cubicBezTo>
                    <a:cubicBezTo>
                      <a:pt x="1028" y="780"/>
                      <a:pt x="1028" y="660"/>
                      <a:pt x="1028" y="540"/>
                    </a:cubicBezTo>
                    <a:cubicBezTo>
                      <a:pt x="1028" y="536"/>
                      <a:pt x="1029" y="536"/>
                      <a:pt x="1025" y="536"/>
                    </a:cubicBezTo>
                    <a:cubicBezTo>
                      <a:pt x="863" y="536"/>
                      <a:pt x="701" y="536"/>
                      <a:pt x="540" y="536"/>
                    </a:cubicBezTo>
                    <a:cubicBezTo>
                      <a:pt x="535" y="536"/>
                      <a:pt x="536" y="536"/>
                      <a:pt x="536" y="540"/>
                    </a:cubicBezTo>
                    <a:cubicBezTo>
                      <a:pt x="536" y="702"/>
                      <a:pt x="536" y="864"/>
                      <a:pt x="536" y="1025"/>
                    </a:cubicBezTo>
                    <a:cubicBezTo>
                      <a:pt x="536" y="1029"/>
                      <a:pt x="535" y="1029"/>
                      <a:pt x="540" y="1029"/>
                    </a:cubicBezTo>
                    <a:cubicBezTo>
                      <a:pt x="620" y="1029"/>
                      <a:pt x="701" y="1029"/>
                      <a:pt x="782" y="102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40" name="Freeform 46"/>
              <p:cNvSpPr>
                <a:spLocks/>
              </p:cNvSpPr>
              <p:nvPr/>
            </p:nvSpPr>
            <p:spPr bwMode="auto">
              <a:xfrm>
                <a:off x="5174" y="2546"/>
                <a:ext cx="361" cy="362"/>
              </a:xfrm>
              <a:custGeom>
                <a:avLst/>
                <a:gdLst>
                  <a:gd name="T0" fmla="*/ 247 w 493"/>
                  <a:gd name="T1" fmla="*/ 0 h 493"/>
                  <a:gd name="T2" fmla="*/ 489 w 493"/>
                  <a:gd name="T3" fmla="*/ 0 h 493"/>
                  <a:gd name="T4" fmla="*/ 493 w 493"/>
                  <a:gd name="T5" fmla="*/ 4 h 493"/>
                  <a:gd name="T6" fmla="*/ 493 w 493"/>
                  <a:gd name="T7" fmla="*/ 490 h 493"/>
                  <a:gd name="T8" fmla="*/ 489 w 493"/>
                  <a:gd name="T9" fmla="*/ 493 h 493"/>
                  <a:gd name="T10" fmla="*/ 4 w 493"/>
                  <a:gd name="T11" fmla="*/ 493 h 493"/>
                  <a:gd name="T12" fmla="*/ 0 w 493"/>
                  <a:gd name="T13" fmla="*/ 490 h 493"/>
                  <a:gd name="T14" fmla="*/ 0 w 493"/>
                  <a:gd name="T15" fmla="*/ 4 h 493"/>
                  <a:gd name="T16" fmla="*/ 4 w 493"/>
                  <a:gd name="T17" fmla="*/ 0 h 493"/>
                  <a:gd name="T18" fmla="*/ 247 w 493"/>
                  <a:gd name="T1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493">
                    <a:moveTo>
                      <a:pt x="247" y="0"/>
                    </a:moveTo>
                    <a:cubicBezTo>
                      <a:pt x="327" y="0"/>
                      <a:pt x="408" y="0"/>
                      <a:pt x="489" y="0"/>
                    </a:cubicBezTo>
                    <a:cubicBezTo>
                      <a:pt x="492" y="0"/>
                      <a:pt x="493" y="1"/>
                      <a:pt x="493" y="4"/>
                    </a:cubicBezTo>
                    <a:cubicBezTo>
                      <a:pt x="493" y="166"/>
                      <a:pt x="493" y="328"/>
                      <a:pt x="493" y="490"/>
                    </a:cubicBezTo>
                    <a:cubicBezTo>
                      <a:pt x="493" y="492"/>
                      <a:pt x="492" y="493"/>
                      <a:pt x="489" y="493"/>
                    </a:cubicBezTo>
                    <a:cubicBezTo>
                      <a:pt x="327" y="493"/>
                      <a:pt x="165" y="493"/>
                      <a:pt x="4" y="493"/>
                    </a:cubicBezTo>
                    <a:cubicBezTo>
                      <a:pt x="1" y="493"/>
                      <a:pt x="0" y="492"/>
                      <a:pt x="0" y="490"/>
                    </a:cubicBezTo>
                    <a:cubicBezTo>
                      <a:pt x="0" y="328"/>
                      <a:pt x="0" y="166"/>
                      <a:pt x="0" y="4"/>
                    </a:cubicBezTo>
                    <a:cubicBezTo>
                      <a:pt x="0" y="1"/>
                      <a:pt x="1" y="0"/>
                      <a:pt x="4" y="0"/>
                    </a:cubicBezTo>
                    <a:cubicBezTo>
                      <a:pt x="85" y="0"/>
                      <a:pt x="166" y="0"/>
                      <a:pt x="247" y="0"/>
                    </a:cubicBezTo>
                    <a:close/>
                  </a:path>
                </a:pathLst>
              </a:custGeom>
              <a:solidFill>
                <a:srgbClr val="00B3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41" name="Freeform 47"/>
              <p:cNvSpPr>
                <a:spLocks/>
              </p:cNvSpPr>
              <p:nvPr/>
            </p:nvSpPr>
            <p:spPr bwMode="auto">
              <a:xfrm>
                <a:off x="5567" y="2154"/>
                <a:ext cx="360" cy="361"/>
              </a:xfrm>
              <a:custGeom>
                <a:avLst/>
                <a:gdLst>
                  <a:gd name="T0" fmla="*/ 246 w 492"/>
                  <a:gd name="T1" fmla="*/ 492 h 492"/>
                  <a:gd name="T2" fmla="*/ 3 w 492"/>
                  <a:gd name="T3" fmla="*/ 492 h 492"/>
                  <a:gd name="T4" fmla="*/ 0 w 492"/>
                  <a:gd name="T5" fmla="*/ 489 h 492"/>
                  <a:gd name="T6" fmla="*/ 0 w 492"/>
                  <a:gd name="T7" fmla="*/ 3 h 492"/>
                  <a:gd name="T8" fmla="*/ 3 w 492"/>
                  <a:gd name="T9" fmla="*/ 0 h 492"/>
                  <a:gd name="T10" fmla="*/ 489 w 492"/>
                  <a:gd name="T11" fmla="*/ 0 h 492"/>
                  <a:gd name="T12" fmla="*/ 492 w 492"/>
                  <a:gd name="T13" fmla="*/ 3 h 492"/>
                  <a:gd name="T14" fmla="*/ 492 w 492"/>
                  <a:gd name="T15" fmla="*/ 306 h 492"/>
                  <a:gd name="T16" fmla="*/ 492 w 492"/>
                  <a:gd name="T17" fmla="*/ 489 h 492"/>
                  <a:gd name="T18" fmla="*/ 489 w 492"/>
                  <a:gd name="T19" fmla="*/ 492 h 492"/>
                  <a:gd name="T20" fmla="*/ 246 w 492"/>
                  <a:gd name="T21"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492">
                    <a:moveTo>
                      <a:pt x="246" y="492"/>
                    </a:moveTo>
                    <a:cubicBezTo>
                      <a:pt x="165" y="492"/>
                      <a:pt x="84" y="492"/>
                      <a:pt x="3" y="492"/>
                    </a:cubicBezTo>
                    <a:cubicBezTo>
                      <a:pt x="1" y="492"/>
                      <a:pt x="0" y="492"/>
                      <a:pt x="0" y="489"/>
                    </a:cubicBezTo>
                    <a:cubicBezTo>
                      <a:pt x="0" y="327"/>
                      <a:pt x="0" y="165"/>
                      <a:pt x="0" y="3"/>
                    </a:cubicBezTo>
                    <a:cubicBezTo>
                      <a:pt x="0" y="0"/>
                      <a:pt x="0" y="0"/>
                      <a:pt x="3" y="0"/>
                    </a:cubicBezTo>
                    <a:cubicBezTo>
                      <a:pt x="165" y="0"/>
                      <a:pt x="327" y="0"/>
                      <a:pt x="489" y="0"/>
                    </a:cubicBezTo>
                    <a:cubicBezTo>
                      <a:pt x="492" y="0"/>
                      <a:pt x="492" y="0"/>
                      <a:pt x="492" y="3"/>
                    </a:cubicBezTo>
                    <a:cubicBezTo>
                      <a:pt x="492" y="104"/>
                      <a:pt x="492" y="205"/>
                      <a:pt x="492" y="306"/>
                    </a:cubicBezTo>
                    <a:cubicBezTo>
                      <a:pt x="492" y="367"/>
                      <a:pt x="492" y="428"/>
                      <a:pt x="492" y="489"/>
                    </a:cubicBezTo>
                    <a:cubicBezTo>
                      <a:pt x="492" y="491"/>
                      <a:pt x="492" y="492"/>
                      <a:pt x="489" y="492"/>
                    </a:cubicBezTo>
                    <a:cubicBezTo>
                      <a:pt x="408" y="492"/>
                      <a:pt x="327" y="492"/>
                      <a:pt x="246" y="492"/>
                    </a:cubicBezTo>
                    <a:close/>
                  </a:path>
                </a:pathLst>
              </a:custGeom>
              <a:solidFill>
                <a:srgbClr val="90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42" name="Freeform 48"/>
              <p:cNvSpPr>
                <a:spLocks/>
              </p:cNvSpPr>
              <p:nvPr/>
            </p:nvSpPr>
            <p:spPr bwMode="auto">
              <a:xfrm>
                <a:off x="5174" y="2154"/>
                <a:ext cx="361" cy="362"/>
              </a:xfrm>
              <a:custGeom>
                <a:avLst/>
                <a:gdLst>
                  <a:gd name="T0" fmla="*/ 246 w 493"/>
                  <a:gd name="T1" fmla="*/ 493 h 494"/>
                  <a:gd name="T2" fmla="*/ 4 w 493"/>
                  <a:gd name="T3" fmla="*/ 493 h 494"/>
                  <a:gd name="T4" fmla="*/ 0 w 493"/>
                  <a:gd name="T5" fmla="*/ 489 h 494"/>
                  <a:gd name="T6" fmla="*/ 0 w 493"/>
                  <a:gd name="T7" fmla="*/ 254 h 494"/>
                  <a:gd name="T8" fmla="*/ 0 w 493"/>
                  <a:gd name="T9" fmla="*/ 5 h 494"/>
                  <a:gd name="T10" fmla="*/ 4 w 493"/>
                  <a:gd name="T11" fmla="*/ 1 h 494"/>
                  <a:gd name="T12" fmla="*/ 489 w 493"/>
                  <a:gd name="T13" fmla="*/ 1 h 494"/>
                  <a:gd name="T14" fmla="*/ 493 w 493"/>
                  <a:gd name="T15" fmla="*/ 5 h 494"/>
                  <a:gd name="T16" fmla="*/ 493 w 493"/>
                  <a:gd name="T17" fmla="*/ 489 h 494"/>
                  <a:gd name="T18" fmla="*/ 489 w 493"/>
                  <a:gd name="T19" fmla="*/ 493 h 494"/>
                  <a:gd name="T20" fmla="*/ 246 w 493"/>
                  <a:gd name="T21" fmla="*/ 4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494">
                    <a:moveTo>
                      <a:pt x="246" y="493"/>
                    </a:moveTo>
                    <a:cubicBezTo>
                      <a:pt x="166" y="493"/>
                      <a:pt x="85" y="493"/>
                      <a:pt x="4" y="493"/>
                    </a:cubicBezTo>
                    <a:cubicBezTo>
                      <a:pt x="0" y="493"/>
                      <a:pt x="0" y="494"/>
                      <a:pt x="0" y="489"/>
                    </a:cubicBezTo>
                    <a:cubicBezTo>
                      <a:pt x="0" y="411"/>
                      <a:pt x="0" y="333"/>
                      <a:pt x="0" y="254"/>
                    </a:cubicBezTo>
                    <a:cubicBezTo>
                      <a:pt x="0" y="171"/>
                      <a:pt x="0" y="88"/>
                      <a:pt x="0" y="5"/>
                    </a:cubicBezTo>
                    <a:cubicBezTo>
                      <a:pt x="0" y="1"/>
                      <a:pt x="0" y="1"/>
                      <a:pt x="4" y="1"/>
                    </a:cubicBezTo>
                    <a:cubicBezTo>
                      <a:pt x="166" y="1"/>
                      <a:pt x="327" y="1"/>
                      <a:pt x="489" y="1"/>
                    </a:cubicBezTo>
                    <a:cubicBezTo>
                      <a:pt x="493" y="1"/>
                      <a:pt x="493" y="0"/>
                      <a:pt x="493" y="5"/>
                    </a:cubicBezTo>
                    <a:cubicBezTo>
                      <a:pt x="493" y="166"/>
                      <a:pt x="493" y="328"/>
                      <a:pt x="493" y="489"/>
                    </a:cubicBezTo>
                    <a:cubicBezTo>
                      <a:pt x="493" y="494"/>
                      <a:pt x="493" y="493"/>
                      <a:pt x="489" y="493"/>
                    </a:cubicBezTo>
                    <a:cubicBezTo>
                      <a:pt x="408" y="493"/>
                      <a:pt x="327" y="493"/>
                      <a:pt x="246" y="493"/>
                    </a:cubicBezTo>
                    <a:close/>
                  </a:path>
                </a:pathLst>
              </a:custGeom>
              <a:solidFill>
                <a:srgbClr val="F7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43" name="Freeform 49"/>
              <p:cNvSpPr>
                <a:spLocks/>
              </p:cNvSpPr>
              <p:nvPr/>
            </p:nvSpPr>
            <p:spPr bwMode="auto">
              <a:xfrm>
                <a:off x="5566" y="2546"/>
                <a:ext cx="362" cy="362"/>
              </a:xfrm>
              <a:custGeom>
                <a:avLst/>
                <a:gdLst>
                  <a:gd name="T0" fmla="*/ 247 w 494"/>
                  <a:gd name="T1" fmla="*/ 493 h 493"/>
                  <a:gd name="T2" fmla="*/ 5 w 494"/>
                  <a:gd name="T3" fmla="*/ 493 h 493"/>
                  <a:gd name="T4" fmla="*/ 1 w 494"/>
                  <a:gd name="T5" fmla="*/ 489 h 493"/>
                  <a:gd name="T6" fmla="*/ 1 w 494"/>
                  <a:gd name="T7" fmla="*/ 4 h 493"/>
                  <a:gd name="T8" fmla="*/ 5 w 494"/>
                  <a:gd name="T9" fmla="*/ 0 h 493"/>
                  <a:gd name="T10" fmla="*/ 490 w 494"/>
                  <a:gd name="T11" fmla="*/ 0 h 493"/>
                  <a:gd name="T12" fmla="*/ 493 w 494"/>
                  <a:gd name="T13" fmla="*/ 4 h 493"/>
                  <a:gd name="T14" fmla="*/ 493 w 494"/>
                  <a:gd name="T15" fmla="*/ 363 h 493"/>
                  <a:gd name="T16" fmla="*/ 493 w 494"/>
                  <a:gd name="T17" fmla="*/ 489 h 493"/>
                  <a:gd name="T18" fmla="*/ 490 w 494"/>
                  <a:gd name="T19" fmla="*/ 493 h 493"/>
                  <a:gd name="T20" fmla="*/ 247 w 494"/>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93">
                    <a:moveTo>
                      <a:pt x="247" y="493"/>
                    </a:moveTo>
                    <a:cubicBezTo>
                      <a:pt x="166" y="493"/>
                      <a:pt x="85" y="493"/>
                      <a:pt x="5" y="493"/>
                    </a:cubicBezTo>
                    <a:cubicBezTo>
                      <a:pt x="0" y="493"/>
                      <a:pt x="1" y="493"/>
                      <a:pt x="1" y="489"/>
                    </a:cubicBezTo>
                    <a:cubicBezTo>
                      <a:pt x="1" y="328"/>
                      <a:pt x="1" y="166"/>
                      <a:pt x="1" y="4"/>
                    </a:cubicBezTo>
                    <a:cubicBezTo>
                      <a:pt x="1" y="0"/>
                      <a:pt x="0" y="0"/>
                      <a:pt x="5" y="0"/>
                    </a:cubicBezTo>
                    <a:cubicBezTo>
                      <a:pt x="166" y="0"/>
                      <a:pt x="328" y="0"/>
                      <a:pt x="490" y="0"/>
                    </a:cubicBezTo>
                    <a:cubicBezTo>
                      <a:pt x="494" y="0"/>
                      <a:pt x="493" y="0"/>
                      <a:pt x="493" y="4"/>
                    </a:cubicBezTo>
                    <a:cubicBezTo>
                      <a:pt x="493" y="124"/>
                      <a:pt x="493" y="244"/>
                      <a:pt x="493" y="363"/>
                    </a:cubicBezTo>
                    <a:cubicBezTo>
                      <a:pt x="493" y="405"/>
                      <a:pt x="493" y="447"/>
                      <a:pt x="493" y="489"/>
                    </a:cubicBezTo>
                    <a:cubicBezTo>
                      <a:pt x="493" y="492"/>
                      <a:pt x="493" y="493"/>
                      <a:pt x="490" y="493"/>
                    </a:cubicBezTo>
                    <a:cubicBezTo>
                      <a:pt x="409" y="493"/>
                      <a:pt x="328" y="493"/>
                      <a:pt x="247" y="493"/>
                    </a:cubicBez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244" name="Group 243"/>
          <p:cNvGrpSpPr/>
          <p:nvPr/>
        </p:nvGrpSpPr>
        <p:grpSpPr>
          <a:xfrm>
            <a:off x="6619763" y="864436"/>
            <a:ext cx="404416" cy="404414"/>
            <a:chOff x="7894637" y="1668462"/>
            <a:chExt cx="533400" cy="533400"/>
          </a:xfrm>
        </p:grpSpPr>
        <p:sp>
          <p:nvSpPr>
            <p:cNvPr id="245" name="Oval 244"/>
            <p:cNvSpPr/>
            <p:nvPr/>
          </p:nvSpPr>
          <p:spPr bwMode="auto">
            <a:xfrm>
              <a:off x="7894637" y="1668462"/>
              <a:ext cx="533400" cy="533400"/>
            </a:xfrm>
            <a:prstGeom prst="ellipse">
              <a:avLst/>
            </a:prstGeom>
            <a:solidFill>
              <a:srgbClr val="DF4A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46" name="Freeform 14"/>
            <p:cNvSpPr>
              <a:spLocks noEditPoints="1"/>
            </p:cNvSpPr>
            <p:nvPr/>
          </p:nvSpPr>
          <p:spPr bwMode="auto">
            <a:xfrm>
              <a:off x="8000454" y="1830756"/>
              <a:ext cx="346509" cy="218706"/>
            </a:xfrm>
            <a:custGeom>
              <a:avLst/>
              <a:gdLst>
                <a:gd name="T0" fmla="*/ 117 w 373"/>
                <a:gd name="T1" fmla="*/ 93 h 236"/>
                <a:gd name="T2" fmla="*/ 117 w 373"/>
                <a:gd name="T3" fmla="*/ 143 h 236"/>
                <a:gd name="T4" fmla="*/ 184 w 373"/>
                <a:gd name="T5" fmla="*/ 143 h 236"/>
                <a:gd name="T6" fmla="*/ 119 w 373"/>
                <a:gd name="T7" fmla="*/ 187 h 236"/>
                <a:gd name="T8" fmla="*/ 49 w 373"/>
                <a:gd name="T9" fmla="*/ 118 h 236"/>
                <a:gd name="T10" fmla="*/ 119 w 373"/>
                <a:gd name="T11" fmla="*/ 48 h 236"/>
                <a:gd name="T12" fmla="*/ 164 w 373"/>
                <a:gd name="T13" fmla="*/ 65 h 236"/>
                <a:gd name="T14" fmla="*/ 198 w 373"/>
                <a:gd name="T15" fmla="*/ 31 h 236"/>
                <a:gd name="T16" fmla="*/ 119 w 373"/>
                <a:gd name="T17" fmla="*/ 0 h 236"/>
                <a:gd name="T18" fmla="*/ 0 w 373"/>
                <a:gd name="T19" fmla="*/ 118 h 236"/>
                <a:gd name="T20" fmla="*/ 119 w 373"/>
                <a:gd name="T21" fmla="*/ 236 h 236"/>
                <a:gd name="T22" fmla="*/ 237 w 373"/>
                <a:gd name="T23" fmla="*/ 118 h 236"/>
                <a:gd name="T24" fmla="*/ 234 w 373"/>
                <a:gd name="T25" fmla="*/ 93 h 236"/>
                <a:gd name="T26" fmla="*/ 117 w 373"/>
                <a:gd name="T27" fmla="*/ 93 h 236"/>
                <a:gd name="T28" fmla="*/ 332 w 373"/>
                <a:gd name="T29" fmla="*/ 97 h 236"/>
                <a:gd name="T30" fmla="*/ 332 w 373"/>
                <a:gd name="T31" fmla="*/ 56 h 236"/>
                <a:gd name="T32" fmla="*/ 302 w 373"/>
                <a:gd name="T33" fmla="*/ 56 h 236"/>
                <a:gd name="T34" fmla="*/ 302 w 373"/>
                <a:gd name="T35" fmla="*/ 97 h 236"/>
                <a:gd name="T36" fmla="*/ 261 w 373"/>
                <a:gd name="T37" fmla="*/ 97 h 236"/>
                <a:gd name="T38" fmla="*/ 261 w 373"/>
                <a:gd name="T39" fmla="*/ 127 h 236"/>
                <a:gd name="T40" fmla="*/ 302 w 373"/>
                <a:gd name="T41" fmla="*/ 127 h 236"/>
                <a:gd name="T42" fmla="*/ 302 w 373"/>
                <a:gd name="T43" fmla="*/ 168 h 236"/>
                <a:gd name="T44" fmla="*/ 332 w 373"/>
                <a:gd name="T45" fmla="*/ 168 h 236"/>
                <a:gd name="T46" fmla="*/ 332 w 373"/>
                <a:gd name="T47" fmla="*/ 127 h 236"/>
                <a:gd name="T48" fmla="*/ 373 w 373"/>
                <a:gd name="T49" fmla="*/ 127 h 236"/>
                <a:gd name="T50" fmla="*/ 373 w 373"/>
                <a:gd name="T51" fmla="*/ 97 h 236"/>
                <a:gd name="T52" fmla="*/ 332 w 373"/>
                <a:gd name="T53" fmla="*/ 9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3" h="236">
                  <a:moveTo>
                    <a:pt x="117" y="93"/>
                  </a:moveTo>
                  <a:cubicBezTo>
                    <a:pt x="117" y="143"/>
                    <a:pt x="117" y="143"/>
                    <a:pt x="117" y="143"/>
                  </a:cubicBezTo>
                  <a:cubicBezTo>
                    <a:pt x="184" y="143"/>
                    <a:pt x="184" y="143"/>
                    <a:pt x="184" y="143"/>
                  </a:cubicBezTo>
                  <a:cubicBezTo>
                    <a:pt x="174" y="169"/>
                    <a:pt x="148" y="187"/>
                    <a:pt x="119" y="187"/>
                  </a:cubicBezTo>
                  <a:cubicBezTo>
                    <a:pt x="80" y="187"/>
                    <a:pt x="49" y="156"/>
                    <a:pt x="49" y="118"/>
                  </a:cubicBezTo>
                  <a:cubicBezTo>
                    <a:pt x="49" y="79"/>
                    <a:pt x="80" y="48"/>
                    <a:pt x="119" y="48"/>
                  </a:cubicBezTo>
                  <a:cubicBezTo>
                    <a:pt x="136" y="48"/>
                    <a:pt x="151" y="54"/>
                    <a:pt x="164" y="65"/>
                  </a:cubicBezTo>
                  <a:cubicBezTo>
                    <a:pt x="198" y="31"/>
                    <a:pt x="198" y="31"/>
                    <a:pt x="198" y="31"/>
                  </a:cubicBezTo>
                  <a:cubicBezTo>
                    <a:pt x="177" y="11"/>
                    <a:pt x="149" y="0"/>
                    <a:pt x="119" y="0"/>
                  </a:cubicBezTo>
                  <a:cubicBezTo>
                    <a:pt x="53" y="0"/>
                    <a:pt x="0" y="53"/>
                    <a:pt x="0" y="118"/>
                  </a:cubicBezTo>
                  <a:cubicBezTo>
                    <a:pt x="0" y="183"/>
                    <a:pt x="53" y="236"/>
                    <a:pt x="119" y="236"/>
                  </a:cubicBezTo>
                  <a:cubicBezTo>
                    <a:pt x="184" y="236"/>
                    <a:pt x="237" y="183"/>
                    <a:pt x="237" y="118"/>
                  </a:cubicBezTo>
                  <a:cubicBezTo>
                    <a:pt x="237" y="109"/>
                    <a:pt x="236" y="101"/>
                    <a:pt x="234" y="93"/>
                  </a:cubicBezTo>
                  <a:lnTo>
                    <a:pt x="117" y="93"/>
                  </a:lnTo>
                  <a:close/>
                  <a:moveTo>
                    <a:pt x="332" y="97"/>
                  </a:moveTo>
                  <a:cubicBezTo>
                    <a:pt x="332" y="56"/>
                    <a:pt x="332" y="56"/>
                    <a:pt x="332" y="56"/>
                  </a:cubicBezTo>
                  <a:cubicBezTo>
                    <a:pt x="302" y="56"/>
                    <a:pt x="302" y="56"/>
                    <a:pt x="302" y="56"/>
                  </a:cubicBezTo>
                  <a:cubicBezTo>
                    <a:pt x="302" y="97"/>
                    <a:pt x="302" y="97"/>
                    <a:pt x="302" y="97"/>
                  </a:cubicBezTo>
                  <a:cubicBezTo>
                    <a:pt x="261" y="97"/>
                    <a:pt x="261" y="97"/>
                    <a:pt x="261" y="97"/>
                  </a:cubicBezTo>
                  <a:cubicBezTo>
                    <a:pt x="261" y="127"/>
                    <a:pt x="261" y="127"/>
                    <a:pt x="261" y="127"/>
                  </a:cubicBezTo>
                  <a:cubicBezTo>
                    <a:pt x="302" y="127"/>
                    <a:pt x="302" y="127"/>
                    <a:pt x="302" y="127"/>
                  </a:cubicBezTo>
                  <a:cubicBezTo>
                    <a:pt x="302" y="168"/>
                    <a:pt x="302" y="168"/>
                    <a:pt x="302" y="168"/>
                  </a:cubicBezTo>
                  <a:cubicBezTo>
                    <a:pt x="332" y="168"/>
                    <a:pt x="332" y="168"/>
                    <a:pt x="332" y="168"/>
                  </a:cubicBezTo>
                  <a:cubicBezTo>
                    <a:pt x="332" y="127"/>
                    <a:pt x="332" y="127"/>
                    <a:pt x="332" y="127"/>
                  </a:cubicBezTo>
                  <a:cubicBezTo>
                    <a:pt x="373" y="127"/>
                    <a:pt x="373" y="127"/>
                    <a:pt x="373" y="127"/>
                  </a:cubicBezTo>
                  <a:cubicBezTo>
                    <a:pt x="373" y="97"/>
                    <a:pt x="373" y="97"/>
                    <a:pt x="373" y="97"/>
                  </a:cubicBezTo>
                  <a:lnTo>
                    <a:pt x="332" y="97"/>
                  </a:ln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247" name="Group 246"/>
          <p:cNvGrpSpPr/>
          <p:nvPr/>
        </p:nvGrpSpPr>
        <p:grpSpPr>
          <a:xfrm>
            <a:off x="7101792" y="854549"/>
            <a:ext cx="405458" cy="405456"/>
            <a:chOff x="8580437" y="1439862"/>
            <a:chExt cx="533400" cy="533400"/>
          </a:xfrm>
        </p:grpSpPr>
        <p:sp>
          <p:nvSpPr>
            <p:cNvPr id="248" name="Oval 247"/>
            <p:cNvSpPr/>
            <p:nvPr/>
          </p:nvSpPr>
          <p:spPr bwMode="auto">
            <a:xfrm>
              <a:off x="8580437" y="1439862"/>
              <a:ext cx="533400" cy="533400"/>
            </a:xfrm>
            <a:prstGeom prst="ellipse">
              <a:avLst/>
            </a:prstGeom>
            <a:solidFill>
              <a:srgbClr val="0177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49" name="Freeform 31"/>
            <p:cNvSpPr>
              <a:spLocks noEditPoints="1"/>
            </p:cNvSpPr>
            <p:nvPr/>
          </p:nvSpPr>
          <p:spPr bwMode="auto">
            <a:xfrm>
              <a:off x="8715226" y="1578693"/>
              <a:ext cx="263823" cy="242169"/>
            </a:xfrm>
            <a:custGeom>
              <a:avLst/>
              <a:gdLst>
                <a:gd name="T0" fmla="*/ 49 w 224"/>
                <a:gd name="T1" fmla="*/ 206 h 206"/>
                <a:gd name="T2" fmla="*/ 5 w 224"/>
                <a:gd name="T3" fmla="*/ 206 h 206"/>
                <a:gd name="T4" fmla="*/ 5 w 224"/>
                <a:gd name="T5" fmla="*/ 66 h 206"/>
                <a:gd name="T6" fmla="*/ 49 w 224"/>
                <a:gd name="T7" fmla="*/ 66 h 206"/>
                <a:gd name="T8" fmla="*/ 49 w 224"/>
                <a:gd name="T9" fmla="*/ 206 h 206"/>
                <a:gd name="T10" fmla="*/ 26 w 224"/>
                <a:gd name="T11" fmla="*/ 49 h 206"/>
                <a:gd name="T12" fmla="*/ 26 w 224"/>
                <a:gd name="T13" fmla="*/ 49 h 206"/>
                <a:gd name="T14" fmla="*/ 0 w 224"/>
                <a:gd name="T15" fmla="*/ 25 h 206"/>
                <a:gd name="T16" fmla="*/ 26 w 224"/>
                <a:gd name="T17" fmla="*/ 0 h 206"/>
                <a:gd name="T18" fmla="*/ 53 w 224"/>
                <a:gd name="T19" fmla="*/ 25 h 206"/>
                <a:gd name="T20" fmla="*/ 26 w 224"/>
                <a:gd name="T21" fmla="*/ 49 h 206"/>
                <a:gd name="T22" fmla="*/ 224 w 224"/>
                <a:gd name="T23" fmla="*/ 206 h 206"/>
                <a:gd name="T24" fmla="*/ 174 w 224"/>
                <a:gd name="T25" fmla="*/ 206 h 206"/>
                <a:gd name="T26" fmla="*/ 174 w 224"/>
                <a:gd name="T27" fmla="*/ 134 h 206"/>
                <a:gd name="T28" fmla="*/ 150 w 224"/>
                <a:gd name="T29" fmla="*/ 102 h 206"/>
                <a:gd name="T30" fmla="*/ 126 w 224"/>
                <a:gd name="T31" fmla="*/ 119 h 206"/>
                <a:gd name="T32" fmla="*/ 125 w 224"/>
                <a:gd name="T33" fmla="*/ 131 h 206"/>
                <a:gd name="T34" fmla="*/ 125 w 224"/>
                <a:gd name="T35" fmla="*/ 206 h 206"/>
                <a:gd name="T36" fmla="*/ 76 w 224"/>
                <a:gd name="T37" fmla="*/ 206 h 206"/>
                <a:gd name="T38" fmla="*/ 76 w 224"/>
                <a:gd name="T39" fmla="*/ 66 h 206"/>
                <a:gd name="T40" fmla="*/ 125 w 224"/>
                <a:gd name="T41" fmla="*/ 66 h 206"/>
                <a:gd name="T42" fmla="*/ 125 w 224"/>
                <a:gd name="T43" fmla="*/ 88 h 206"/>
                <a:gd name="T44" fmla="*/ 169 w 224"/>
                <a:gd name="T45" fmla="*/ 65 h 206"/>
                <a:gd name="T46" fmla="*/ 224 w 224"/>
                <a:gd name="T47" fmla="*/ 129 h 206"/>
                <a:gd name="T48" fmla="*/ 224 w 224"/>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06">
                  <a:moveTo>
                    <a:pt x="49" y="206"/>
                  </a:moveTo>
                  <a:cubicBezTo>
                    <a:pt x="5" y="206"/>
                    <a:pt x="5" y="206"/>
                    <a:pt x="5" y="206"/>
                  </a:cubicBezTo>
                  <a:cubicBezTo>
                    <a:pt x="5" y="66"/>
                    <a:pt x="5" y="66"/>
                    <a:pt x="5" y="66"/>
                  </a:cubicBezTo>
                  <a:cubicBezTo>
                    <a:pt x="49" y="66"/>
                    <a:pt x="49" y="66"/>
                    <a:pt x="49" y="66"/>
                  </a:cubicBezTo>
                  <a:lnTo>
                    <a:pt x="49" y="206"/>
                  </a:lnTo>
                  <a:close/>
                  <a:moveTo>
                    <a:pt x="26" y="49"/>
                  </a:moveTo>
                  <a:cubicBezTo>
                    <a:pt x="26" y="49"/>
                    <a:pt x="26" y="49"/>
                    <a:pt x="26" y="49"/>
                  </a:cubicBezTo>
                  <a:cubicBezTo>
                    <a:pt x="10" y="49"/>
                    <a:pt x="0" y="38"/>
                    <a:pt x="0" y="25"/>
                  </a:cubicBezTo>
                  <a:cubicBezTo>
                    <a:pt x="0" y="11"/>
                    <a:pt x="10" y="0"/>
                    <a:pt x="26" y="0"/>
                  </a:cubicBezTo>
                  <a:cubicBezTo>
                    <a:pt x="42" y="0"/>
                    <a:pt x="52" y="11"/>
                    <a:pt x="53" y="25"/>
                  </a:cubicBezTo>
                  <a:cubicBezTo>
                    <a:pt x="53" y="38"/>
                    <a:pt x="42" y="49"/>
                    <a:pt x="26" y="49"/>
                  </a:cubicBezTo>
                  <a:close/>
                  <a:moveTo>
                    <a:pt x="224" y="206"/>
                  </a:moveTo>
                  <a:cubicBezTo>
                    <a:pt x="174" y="206"/>
                    <a:pt x="174" y="206"/>
                    <a:pt x="174" y="206"/>
                  </a:cubicBezTo>
                  <a:cubicBezTo>
                    <a:pt x="174" y="134"/>
                    <a:pt x="174" y="134"/>
                    <a:pt x="174" y="134"/>
                  </a:cubicBezTo>
                  <a:cubicBezTo>
                    <a:pt x="174" y="115"/>
                    <a:pt x="167" y="102"/>
                    <a:pt x="150" y="102"/>
                  </a:cubicBezTo>
                  <a:cubicBezTo>
                    <a:pt x="137" y="102"/>
                    <a:pt x="129" y="111"/>
                    <a:pt x="126" y="119"/>
                  </a:cubicBezTo>
                  <a:cubicBezTo>
                    <a:pt x="125" y="122"/>
                    <a:pt x="125" y="126"/>
                    <a:pt x="125" y="131"/>
                  </a:cubicBezTo>
                  <a:cubicBezTo>
                    <a:pt x="125" y="206"/>
                    <a:pt x="125" y="206"/>
                    <a:pt x="125" y="206"/>
                  </a:cubicBezTo>
                  <a:cubicBezTo>
                    <a:pt x="76" y="206"/>
                    <a:pt x="76" y="206"/>
                    <a:pt x="76" y="206"/>
                  </a:cubicBezTo>
                  <a:cubicBezTo>
                    <a:pt x="76" y="206"/>
                    <a:pt x="76" y="78"/>
                    <a:pt x="76" y="66"/>
                  </a:cubicBezTo>
                  <a:cubicBezTo>
                    <a:pt x="125" y="66"/>
                    <a:pt x="125" y="66"/>
                    <a:pt x="125" y="66"/>
                  </a:cubicBezTo>
                  <a:cubicBezTo>
                    <a:pt x="125" y="88"/>
                    <a:pt x="125" y="88"/>
                    <a:pt x="125" y="88"/>
                  </a:cubicBezTo>
                  <a:cubicBezTo>
                    <a:pt x="128" y="79"/>
                    <a:pt x="143" y="65"/>
                    <a:pt x="169" y="65"/>
                  </a:cubicBezTo>
                  <a:cubicBezTo>
                    <a:pt x="200" y="65"/>
                    <a:pt x="224" y="85"/>
                    <a:pt x="224" y="129"/>
                  </a:cubicBezTo>
                  <a:lnTo>
                    <a:pt x="224"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sp>
        <p:nvSpPr>
          <p:cNvPr id="250" name="Oval 249"/>
          <p:cNvSpPr/>
          <p:nvPr/>
        </p:nvSpPr>
        <p:spPr bwMode="auto">
          <a:xfrm>
            <a:off x="7576769" y="4339527"/>
            <a:ext cx="1686396" cy="1658816"/>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51" name="Oval 250"/>
          <p:cNvSpPr/>
          <p:nvPr/>
        </p:nvSpPr>
        <p:spPr bwMode="auto">
          <a:xfrm>
            <a:off x="3201513" y="4385604"/>
            <a:ext cx="1686397" cy="1658816"/>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252" name="Picture 2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277" y="4801527"/>
            <a:ext cx="520829" cy="837550"/>
          </a:xfrm>
          <a:prstGeom prst="rect">
            <a:avLst/>
          </a:prstGeom>
        </p:spPr>
      </p:pic>
      <p:sp>
        <p:nvSpPr>
          <p:cNvPr id="253" name="Rectangle 252"/>
          <p:cNvSpPr/>
          <p:nvPr/>
        </p:nvSpPr>
        <p:spPr bwMode="auto">
          <a:xfrm>
            <a:off x="5168088" y="4370956"/>
            <a:ext cx="252668" cy="186492"/>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54" name="Rectangle 253"/>
          <p:cNvSpPr/>
          <p:nvPr/>
        </p:nvSpPr>
        <p:spPr bwMode="auto">
          <a:xfrm>
            <a:off x="6953552" y="4370956"/>
            <a:ext cx="252668" cy="186492"/>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55" name="Group 254"/>
          <p:cNvGrpSpPr/>
          <p:nvPr/>
        </p:nvGrpSpPr>
        <p:grpSpPr>
          <a:xfrm>
            <a:off x="8140318" y="4543324"/>
            <a:ext cx="1478356" cy="1065244"/>
            <a:chOff x="-3272346" y="4002157"/>
            <a:chExt cx="1476378" cy="1063819"/>
          </a:xfrm>
        </p:grpSpPr>
        <p:sp>
          <p:nvSpPr>
            <p:cNvPr id="256" name="Cloud"/>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257" name="Picture 2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258" name="Picture 2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grpSp>
        <p:nvGrpSpPr>
          <p:cNvPr id="259" name="Group 258"/>
          <p:cNvGrpSpPr/>
          <p:nvPr/>
        </p:nvGrpSpPr>
        <p:grpSpPr>
          <a:xfrm>
            <a:off x="7322385" y="4773018"/>
            <a:ext cx="710414" cy="853932"/>
            <a:chOff x="7310193" y="4314179"/>
            <a:chExt cx="710414" cy="853932"/>
          </a:xfrm>
        </p:grpSpPr>
        <p:pic>
          <p:nvPicPr>
            <p:cNvPr id="260" name="Picture 2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0193" y="4314179"/>
              <a:ext cx="710414" cy="853932"/>
            </a:xfrm>
            <a:prstGeom prst="rect">
              <a:avLst/>
            </a:prstGeom>
          </p:spPr>
        </p:pic>
        <p:pic>
          <p:nvPicPr>
            <p:cNvPr id="261" name="Picture 2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8934" y="4626181"/>
              <a:ext cx="191740" cy="212532"/>
            </a:xfrm>
            <a:prstGeom prst="rect">
              <a:avLst/>
            </a:prstGeom>
          </p:spPr>
        </p:pic>
      </p:grpSp>
      <p:grpSp>
        <p:nvGrpSpPr>
          <p:cNvPr id="262" name="Group 261"/>
          <p:cNvGrpSpPr/>
          <p:nvPr/>
        </p:nvGrpSpPr>
        <p:grpSpPr>
          <a:xfrm>
            <a:off x="4298769" y="4797402"/>
            <a:ext cx="710414" cy="853932"/>
            <a:chOff x="3116145" y="4935971"/>
            <a:chExt cx="710414" cy="853932"/>
          </a:xfrm>
        </p:grpSpPr>
        <p:pic>
          <p:nvPicPr>
            <p:cNvPr id="263" name="Picture 2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6145" y="4935971"/>
              <a:ext cx="710414" cy="853932"/>
            </a:xfrm>
            <a:prstGeom prst="rect">
              <a:avLst/>
            </a:prstGeom>
          </p:spPr>
        </p:pic>
        <p:sp>
          <p:nvSpPr>
            <p:cNvPr id="264" name="Regular Pentagon 263"/>
            <p:cNvSpPr/>
            <p:nvPr/>
          </p:nvSpPr>
          <p:spPr bwMode="auto">
            <a:xfrm>
              <a:off x="3356202" y="5229849"/>
              <a:ext cx="233958" cy="222816"/>
            </a:xfrm>
            <a:prstGeom prst="pentag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265" name="TextBox 264"/>
          <p:cNvSpPr txBox="1"/>
          <p:nvPr/>
        </p:nvSpPr>
        <p:spPr>
          <a:xfrm>
            <a:off x="3059496" y="5582641"/>
            <a:ext cx="1217321"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MOBILE APP</a:t>
            </a:r>
          </a:p>
        </p:txBody>
      </p:sp>
      <p:sp>
        <p:nvSpPr>
          <p:cNvPr id="266" name="TextBox 265"/>
          <p:cNvSpPr txBox="1"/>
          <p:nvPr/>
        </p:nvSpPr>
        <p:spPr>
          <a:xfrm>
            <a:off x="4123526" y="5582641"/>
            <a:ext cx="1172437"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CLIENT SDK</a:t>
            </a:r>
          </a:p>
        </p:txBody>
      </p:sp>
      <p:sp>
        <p:nvSpPr>
          <p:cNvPr id="267" name="TextBox 266"/>
          <p:cNvSpPr txBox="1"/>
          <p:nvPr/>
        </p:nvSpPr>
        <p:spPr>
          <a:xfrm>
            <a:off x="7032980" y="5566016"/>
            <a:ext cx="1425134"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RESOURCE SDK</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sp>
        <p:nvSpPr>
          <p:cNvPr id="268" name="TextBox 267"/>
          <p:cNvSpPr txBox="1"/>
          <p:nvPr/>
        </p:nvSpPr>
        <p:spPr>
          <a:xfrm>
            <a:off x="8446145" y="5499516"/>
            <a:ext cx="994503"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WEB APP</a:t>
            </a:r>
          </a:p>
        </p:txBody>
      </p:sp>
      <p:sp>
        <p:nvSpPr>
          <p:cNvPr id="269" name="TextBox 268"/>
          <p:cNvSpPr txBox="1"/>
          <p:nvPr/>
        </p:nvSpPr>
        <p:spPr>
          <a:xfrm>
            <a:off x="7132733" y="1333583"/>
            <a:ext cx="1412246" cy="947952"/>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USERNAME</a:t>
            </a: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&amp; PASSWORDS</a:t>
            </a: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STORE</a:t>
            </a:r>
          </a:p>
        </p:txBody>
      </p:sp>
      <p:sp>
        <p:nvSpPr>
          <p:cNvPr id="271" name="TextBox 270"/>
          <p:cNvSpPr txBox="1"/>
          <p:nvPr/>
        </p:nvSpPr>
        <p:spPr>
          <a:xfrm>
            <a:off x="3985574" y="2179825"/>
            <a:ext cx="1621791" cy="5170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Organizations</a:t>
            </a:r>
          </a:p>
        </p:txBody>
      </p:sp>
      <p:sp>
        <p:nvSpPr>
          <p:cNvPr id="272" name="Oval 271"/>
          <p:cNvSpPr/>
          <p:nvPr/>
        </p:nvSpPr>
        <p:spPr bwMode="auto">
          <a:xfrm>
            <a:off x="3954402" y="573966"/>
            <a:ext cx="1673295" cy="1645930"/>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73" name="Group 272"/>
          <p:cNvGrpSpPr/>
          <p:nvPr/>
        </p:nvGrpSpPr>
        <p:grpSpPr>
          <a:xfrm>
            <a:off x="4940705" y="1313775"/>
            <a:ext cx="807551" cy="593360"/>
            <a:chOff x="4820326" y="1473744"/>
            <a:chExt cx="1244478" cy="914401"/>
          </a:xfrm>
        </p:grpSpPr>
        <p:sp>
          <p:nvSpPr>
            <p:cNvPr id="284" name="Cloud"/>
            <p:cNvSpPr>
              <a:spLocks/>
            </p:cNvSpPr>
            <p:nvPr/>
          </p:nvSpPr>
          <p:spPr bwMode="auto">
            <a:xfrm>
              <a:off x="4820326" y="1492371"/>
              <a:ext cx="804059" cy="53709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5" name="Cloud"/>
            <p:cNvSpPr>
              <a:spLocks/>
            </p:cNvSpPr>
            <p:nvPr/>
          </p:nvSpPr>
          <p:spPr bwMode="auto">
            <a:xfrm>
              <a:off x="5619406" y="1620359"/>
              <a:ext cx="445398" cy="2975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286" name="Picture 28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0223" y="1473744"/>
              <a:ext cx="1097281" cy="914401"/>
            </a:xfrm>
            <a:prstGeom prst="rect">
              <a:avLst/>
            </a:prstGeom>
          </p:spPr>
        </p:pic>
      </p:grpSp>
      <p:grpSp>
        <p:nvGrpSpPr>
          <p:cNvPr id="274" name="Group 273"/>
          <p:cNvGrpSpPr/>
          <p:nvPr/>
        </p:nvGrpSpPr>
        <p:grpSpPr>
          <a:xfrm>
            <a:off x="4309085" y="449652"/>
            <a:ext cx="956575" cy="899836"/>
            <a:chOff x="2962240" y="977721"/>
            <a:chExt cx="1474134" cy="1386697"/>
          </a:xfrm>
        </p:grpSpPr>
        <p:sp>
          <p:nvSpPr>
            <p:cNvPr id="279" name="Cloud"/>
            <p:cNvSpPr>
              <a:spLocks/>
            </p:cNvSpPr>
            <p:nvPr/>
          </p:nvSpPr>
          <p:spPr bwMode="auto">
            <a:xfrm>
              <a:off x="3513359" y="977721"/>
              <a:ext cx="454791" cy="303792"/>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0" name="Cloud"/>
            <p:cNvSpPr>
              <a:spLocks/>
            </p:cNvSpPr>
            <p:nvPr/>
          </p:nvSpPr>
          <p:spPr bwMode="auto">
            <a:xfrm flipH="1">
              <a:off x="4055397" y="1193089"/>
              <a:ext cx="380977" cy="254485"/>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281" name="Picture 28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5485" y="1008432"/>
              <a:ext cx="824295" cy="686913"/>
            </a:xfrm>
            <a:prstGeom prst="rect">
              <a:avLst/>
            </a:prstGeom>
          </p:spPr>
        </p:pic>
        <p:pic>
          <p:nvPicPr>
            <p:cNvPr id="282" name="Picture 28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2240" y="1677505"/>
              <a:ext cx="824295" cy="686913"/>
            </a:xfrm>
            <a:prstGeom prst="rect">
              <a:avLst/>
            </a:prstGeom>
          </p:spPr>
        </p:pic>
        <p:cxnSp>
          <p:nvCxnSpPr>
            <p:cNvPr id="283" name="Straight Arrow Connector 282"/>
            <p:cNvCxnSpPr/>
            <p:nvPr/>
          </p:nvCxnSpPr>
          <p:spPr>
            <a:xfrm flipH="1">
              <a:off x="3607510" y="1673044"/>
              <a:ext cx="160578" cy="182880"/>
            </a:xfrm>
            <a:prstGeom prst="straightConnector1">
              <a:avLst/>
            </a:prstGeom>
            <a:ln w="127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275" name="Picture 27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9479" y="1298863"/>
            <a:ext cx="712033" cy="593361"/>
          </a:xfrm>
          <a:prstGeom prst="rect">
            <a:avLst/>
          </a:prstGeom>
        </p:spPr>
      </p:pic>
      <p:sp>
        <p:nvSpPr>
          <p:cNvPr id="276" name="TextBox 275"/>
          <p:cNvSpPr txBox="1"/>
          <p:nvPr/>
        </p:nvSpPr>
        <p:spPr>
          <a:xfrm>
            <a:off x="3899082" y="543874"/>
            <a:ext cx="891911"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HYBRID</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sp>
        <p:nvSpPr>
          <p:cNvPr id="277" name="TextBox 276"/>
          <p:cNvSpPr txBox="1"/>
          <p:nvPr/>
        </p:nvSpPr>
        <p:spPr>
          <a:xfrm>
            <a:off x="3400319" y="1810971"/>
            <a:ext cx="1319913"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ON PREMISES</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sp>
        <p:nvSpPr>
          <p:cNvPr id="278" name="TextBox 277"/>
          <p:cNvSpPr txBox="1"/>
          <p:nvPr/>
        </p:nvSpPr>
        <p:spPr>
          <a:xfrm>
            <a:off x="4913235" y="1815721"/>
            <a:ext cx="85940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CLOUD</a:t>
            </a:r>
          </a:p>
        </p:txBody>
      </p:sp>
    </p:spTree>
    <p:extLst>
      <p:ext uri="{BB962C8B-B14F-4D97-AF65-F5344CB8AC3E}">
        <p14:creationId xmlns:p14="http://schemas.microsoft.com/office/powerpoint/2010/main" val="295435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250"/>
                                        <p:tgtEl>
                                          <p:spTgt spid="24"/>
                                        </p:tgtEl>
                                      </p:cBhvr>
                                    </p:animEffect>
                                  </p:childTnLst>
                                </p:cTn>
                              </p:par>
                              <p:par>
                                <p:cTn id="11" presetID="63" presetClass="path" presetSubtype="0" decel="100000" fill="hold" grpId="1" nodeType="withEffect">
                                  <p:stCondLst>
                                    <p:cond delay="0"/>
                                  </p:stCondLst>
                                  <p:childTnLst>
                                    <p:animMotion origin="layout" path="M -2.6602E-6 2.65093E-6 L 0.05591 2.65093E-6 " pathEditMode="relative" rAng="0" ptsTypes="AA">
                                      <p:cBhvr>
                                        <p:cTn id="12" dur="1250" fill="hold"/>
                                        <p:tgtEl>
                                          <p:spTgt spid="24"/>
                                        </p:tgtEl>
                                        <p:attrNameLst>
                                          <p:attrName>ppt_x</p:attrName>
                                          <p:attrName>ppt_y</p:attrName>
                                        </p:attrNameLst>
                                      </p:cBhvr>
                                      <p:rCtr x="27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a:xfrm>
            <a:off x="274702" y="1211287"/>
            <a:ext cx="11888787" cy="2899255"/>
          </a:xfrm>
        </p:spPr>
        <p:txBody>
          <a:bodyPr/>
          <a:lstStyle/>
          <a:p>
            <a:pPr>
              <a:lnSpc>
                <a:spcPct val="150000"/>
              </a:lnSpc>
            </a:pPr>
            <a:r>
              <a:rPr lang="en-US" dirty="0"/>
              <a:t>Developing with Microsoft Identities</a:t>
            </a:r>
          </a:p>
          <a:p>
            <a:pPr>
              <a:lnSpc>
                <a:spcPct val="150000"/>
              </a:lnSpc>
            </a:pPr>
            <a:r>
              <a:rPr lang="en-US" dirty="0"/>
              <a:t>Working with businesses</a:t>
            </a:r>
          </a:p>
          <a:p>
            <a:pPr>
              <a:lnSpc>
                <a:spcPct val="150000"/>
              </a:lnSpc>
            </a:pPr>
            <a:r>
              <a:rPr lang="en-US" dirty="0"/>
              <a:t>Working with consumers and customers</a:t>
            </a:r>
          </a:p>
        </p:txBody>
      </p:sp>
      <p:sp>
        <p:nvSpPr>
          <p:cNvPr id="6" name="intro"/>
          <p:cNvSpPr/>
          <p:nvPr/>
        </p:nvSpPr>
        <p:spPr bwMode="auto">
          <a:xfrm>
            <a:off x="462806" y="6149787"/>
            <a:ext cx="2115238" cy="5334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3" name="biz"/>
          <p:cNvGrpSpPr/>
          <p:nvPr/>
        </p:nvGrpSpPr>
        <p:grpSpPr>
          <a:xfrm>
            <a:off x="2642059" y="6149787"/>
            <a:ext cx="6305092" cy="533401"/>
            <a:chOff x="2642058" y="5756289"/>
            <a:chExt cx="6404829" cy="527694"/>
          </a:xfrm>
        </p:grpSpPr>
        <p:sp>
          <p:nvSpPr>
            <p:cNvPr id="4" name="Rectangle 3"/>
            <p:cNvSpPr/>
            <p:nvPr/>
          </p:nvSpPr>
          <p:spPr bwMode="auto">
            <a:xfrm>
              <a:off x="2642058" y="5756289"/>
              <a:ext cx="6404829" cy="5276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Rectangle 7"/>
            <p:cNvSpPr/>
            <p:nvPr/>
          </p:nvSpPr>
          <p:spPr bwMode="auto">
            <a:xfrm>
              <a:off x="3914297"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 name="Rectangle 8"/>
            <p:cNvSpPr/>
            <p:nvPr/>
          </p:nvSpPr>
          <p:spPr bwMode="auto">
            <a:xfrm>
              <a:off x="6219095"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 name="Rectangle 9"/>
            <p:cNvSpPr/>
            <p:nvPr/>
          </p:nvSpPr>
          <p:spPr bwMode="auto">
            <a:xfrm>
              <a:off x="7740410"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4" name="b2c"/>
          <p:cNvGrpSpPr/>
          <p:nvPr/>
        </p:nvGrpSpPr>
        <p:grpSpPr>
          <a:xfrm>
            <a:off x="9023349" y="6149787"/>
            <a:ext cx="2828209" cy="533401"/>
            <a:chOff x="9123765" y="5756289"/>
            <a:chExt cx="2864482" cy="527694"/>
          </a:xfrm>
        </p:grpSpPr>
        <p:sp>
          <p:nvSpPr>
            <p:cNvPr id="5" name="Rectangle 4"/>
            <p:cNvSpPr/>
            <p:nvPr/>
          </p:nvSpPr>
          <p:spPr bwMode="auto">
            <a:xfrm>
              <a:off x="9123765" y="5756289"/>
              <a:ext cx="2864482" cy="5276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 name="Rectangle 10"/>
            <p:cNvSpPr/>
            <p:nvPr/>
          </p:nvSpPr>
          <p:spPr bwMode="auto">
            <a:xfrm>
              <a:off x="9995658"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 name="Rectangle 11"/>
            <p:cNvSpPr/>
            <p:nvPr/>
          </p:nvSpPr>
          <p:spPr bwMode="auto">
            <a:xfrm>
              <a:off x="10982228"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Tree>
    <p:extLst>
      <p:ext uri="{BB962C8B-B14F-4D97-AF65-F5344CB8AC3E}">
        <p14:creationId xmlns:p14="http://schemas.microsoft.com/office/powerpoint/2010/main" val="387787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3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9058"/>
          </a:xfrm>
        </p:spPr>
        <p:txBody>
          <a:bodyPr/>
          <a:lstStyle/>
          <a:p>
            <a:r>
              <a:rPr lang="en-US" dirty="0"/>
              <a:t>Developing with Microsoft identities</a:t>
            </a:r>
          </a:p>
        </p:txBody>
      </p:sp>
      <p:sp>
        <p:nvSpPr>
          <p:cNvPr id="5" name="intro"/>
          <p:cNvSpPr/>
          <p:nvPr/>
        </p:nvSpPr>
        <p:spPr bwMode="auto">
          <a:xfrm>
            <a:off x="481660" y="6151416"/>
            <a:ext cx="2087793" cy="5317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6" name="biz"/>
          <p:cNvGrpSpPr/>
          <p:nvPr/>
        </p:nvGrpSpPr>
        <p:grpSpPr>
          <a:xfrm>
            <a:off x="2623205" y="6151416"/>
            <a:ext cx="6321728" cy="531771"/>
            <a:chOff x="2642058" y="5756289"/>
            <a:chExt cx="6404829" cy="527694"/>
          </a:xfrm>
        </p:grpSpPr>
        <p:sp>
          <p:nvSpPr>
            <p:cNvPr id="7" name="Rectangle 6"/>
            <p:cNvSpPr/>
            <p:nvPr/>
          </p:nvSpPr>
          <p:spPr bwMode="auto">
            <a:xfrm>
              <a:off x="2642058" y="5756289"/>
              <a:ext cx="6404829" cy="5276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Rectangle 7"/>
            <p:cNvSpPr/>
            <p:nvPr/>
          </p:nvSpPr>
          <p:spPr bwMode="auto">
            <a:xfrm>
              <a:off x="3914297"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 name="Rectangle 8"/>
            <p:cNvSpPr/>
            <p:nvPr/>
          </p:nvSpPr>
          <p:spPr bwMode="auto">
            <a:xfrm>
              <a:off x="6219095"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 name="Rectangle 9"/>
            <p:cNvSpPr/>
            <p:nvPr/>
          </p:nvSpPr>
          <p:spPr bwMode="auto">
            <a:xfrm>
              <a:off x="7740410"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1" name="b2c"/>
          <p:cNvGrpSpPr/>
          <p:nvPr/>
        </p:nvGrpSpPr>
        <p:grpSpPr>
          <a:xfrm>
            <a:off x="8997780" y="6151416"/>
            <a:ext cx="2827316" cy="531771"/>
            <a:chOff x="9110902" y="5756289"/>
            <a:chExt cx="2864482" cy="527694"/>
          </a:xfrm>
        </p:grpSpPr>
        <p:sp>
          <p:nvSpPr>
            <p:cNvPr id="12" name="Rectangle 11"/>
            <p:cNvSpPr/>
            <p:nvPr/>
          </p:nvSpPr>
          <p:spPr bwMode="auto">
            <a:xfrm>
              <a:off x="9110902" y="5756289"/>
              <a:ext cx="2864482" cy="5276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Rectangle 12"/>
            <p:cNvSpPr/>
            <p:nvPr/>
          </p:nvSpPr>
          <p:spPr bwMode="auto">
            <a:xfrm>
              <a:off x="9995658"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4" name="Rectangle 13"/>
            <p:cNvSpPr/>
            <p:nvPr/>
          </p:nvSpPr>
          <p:spPr bwMode="auto">
            <a:xfrm>
              <a:off x="10982228"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15" name="Isosceles Triangle 14"/>
          <p:cNvSpPr/>
          <p:nvPr/>
        </p:nvSpPr>
        <p:spPr bwMode="auto">
          <a:xfrm flipV="1">
            <a:off x="315074" y="5864966"/>
            <a:ext cx="356924" cy="241768"/>
          </a:xfrm>
          <a:prstGeom prst="triangl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Tree>
    <p:extLst>
      <p:ext uri="{BB962C8B-B14F-4D97-AF65-F5344CB8AC3E}">
        <p14:creationId xmlns:p14="http://schemas.microsoft.com/office/powerpoint/2010/main" val="41378189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12436475" cy="69945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 name="Title 4"/>
          <p:cNvSpPr>
            <a:spLocks noGrp="1"/>
          </p:cNvSpPr>
          <p:nvPr>
            <p:ph type="title"/>
          </p:nvPr>
        </p:nvSpPr>
        <p:spPr>
          <a:xfrm>
            <a:off x="82507" y="2477479"/>
            <a:ext cx="12809117" cy="2211253"/>
          </a:xfrm>
        </p:spPr>
        <p:txBody>
          <a:bodyPr/>
          <a:lstStyle/>
          <a:p>
            <a:pPr>
              <a:spcBef>
                <a:spcPts val="1200"/>
              </a:spcBef>
            </a:pPr>
            <a:r>
              <a:rPr lang="en-US" dirty="0">
                <a:gradFill>
                  <a:gsLst>
                    <a:gs pos="1250">
                      <a:schemeClr val="bg1"/>
                    </a:gs>
                    <a:gs pos="100000">
                      <a:schemeClr val="bg1"/>
                    </a:gs>
                  </a:gsLst>
                  <a:lin ang="5400000" scaled="0"/>
                </a:gradFill>
              </a:rPr>
              <a:t>…The BEST identity system for ALL developers.</a:t>
            </a:r>
          </a:p>
        </p:txBody>
      </p:sp>
    </p:spTree>
    <p:extLst>
      <p:ext uri="{BB962C8B-B14F-4D97-AF65-F5344CB8AC3E}">
        <p14:creationId xmlns:p14="http://schemas.microsoft.com/office/powerpoint/2010/main" val="2339684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par>
                                <p:cTn id="11" presetID="63" presetClass="path" presetSubtype="0" decel="100000" fill="hold" grpId="1" nodeType="withEffect">
                                  <p:stCondLst>
                                    <p:cond delay="0"/>
                                  </p:stCondLst>
                                  <p:childTnLst>
                                    <p:animMotion origin="layout" path="M -2.63212E-6 3.98547E-6 L 0.05591 3.98547E-6 " pathEditMode="relative" rAng="0" ptsTypes="AA">
                                      <p:cBhvr>
                                        <p:cTn id="12" dur="1250" fill="hold"/>
                                        <p:tgtEl>
                                          <p:spTgt spid="5"/>
                                        </p:tgtEl>
                                        <p:attrNameLst>
                                          <p:attrName>ppt_x</p:attrName>
                                          <p:attrName>ppt_y</p:attrName>
                                        </p:attrNameLst>
                                      </p:cBhvr>
                                      <p:rCtr x="27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background works great solution"/>
          <p:cNvSpPr/>
          <p:nvPr/>
        </p:nvSpPr>
        <p:spPr bwMode="auto">
          <a:xfrm>
            <a:off x="-40511" y="4495420"/>
            <a:ext cx="12476986" cy="249910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5" name="background INFRA"/>
          <p:cNvSpPr/>
          <p:nvPr/>
        </p:nvSpPr>
        <p:spPr bwMode="auto">
          <a:xfrm>
            <a:off x="-40511" y="2652929"/>
            <a:ext cx="12476986" cy="28886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 name="background AUDIENCE"/>
          <p:cNvSpPr/>
          <p:nvPr/>
        </p:nvSpPr>
        <p:spPr bwMode="auto">
          <a:xfrm>
            <a:off x="-40511" y="0"/>
            <a:ext cx="12476986" cy="267169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p:cNvSpPr>
            <a:spLocks noGrp="1"/>
          </p:cNvSpPr>
          <p:nvPr>
            <p:ph type="title"/>
          </p:nvPr>
        </p:nvSpPr>
        <p:spPr>
          <a:xfrm>
            <a:off x="274639" y="295274"/>
            <a:ext cx="3424525" cy="765775"/>
          </a:xfrm>
        </p:spPr>
        <p:txBody>
          <a:bodyPr/>
          <a:lstStyle/>
          <a:p>
            <a:r>
              <a:rPr lang="en-US" dirty="0"/>
              <a:t>Our vision</a:t>
            </a:r>
          </a:p>
        </p:txBody>
      </p:sp>
      <p:grpSp>
        <p:nvGrpSpPr>
          <p:cNvPr id="27" name="Awesome"/>
          <p:cNvGrpSpPr/>
          <p:nvPr/>
        </p:nvGrpSpPr>
        <p:grpSpPr>
          <a:xfrm>
            <a:off x="6441412" y="2861424"/>
            <a:ext cx="4472780" cy="1456414"/>
            <a:chOff x="4022062" y="2861424"/>
            <a:chExt cx="4472780" cy="1456414"/>
          </a:xfrm>
        </p:grpSpPr>
        <p:grpSp>
          <p:nvGrpSpPr>
            <p:cNvPr id="76" name="Group 75"/>
            <p:cNvGrpSpPr/>
            <p:nvPr/>
          </p:nvGrpSpPr>
          <p:grpSpPr>
            <a:xfrm>
              <a:off x="4022062" y="2861424"/>
              <a:ext cx="4211172" cy="1456414"/>
              <a:chOff x="2352676" y="3052763"/>
              <a:chExt cx="592138" cy="204788"/>
            </a:xfrm>
          </p:grpSpPr>
          <p:sp>
            <p:nvSpPr>
              <p:cNvPr id="77" name="Freeform 113"/>
              <p:cNvSpPr>
                <a:spLocks/>
              </p:cNvSpPr>
              <p:nvPr/>
            </p:nvSpPr>
            <p:spPr bwMode="auto">
              <a:xfrm>
                <a:off x="2352676" y="3052763"/>
                <a:ext cx="125413" cy="131763"/>
              </a:xfrm>
              <a:custGeom>
                <a:avLst/>
                <a:gdLst>
                  <a:gd name="T0" fmla="*/ 0 w 79"/>
                  <a:gd name="T1" fmla="*/ 0 h 83"/>
                  <a:gd name="T2" fmla="*/ 79 w 79"/>
                  <a:gd name="T3" fmla="*/ 0 h 83"/>
                  <a:gd name="T4" fmla="*/ 79 w 79"/>
                  <a:gd name="T5" fmla="*/ 83 h 83"/>
                  <a:gd name="T6" fmla="*/ 0 w 79"/>
                  <a:gd name="T7" fmla="*/ 83 h 83"/>
                  <a:gd name="T8" fmla="*/ 20 w 79"/>
                  <a:gd name="T9" fmla="*/ 41 h 83"/>
                  <a:gd name="T10" fmla="*/ 0 w 79"/>
                  <a:gd name="T11" fmla="*/ 0 h 83"/>
                </a:gdLst>
                <a:ahLst/>
                <a:cxnLst>
                  <a:cxn ang="0">
                    <a:pos x="T0" y="T1"/>
                  </a:cxn>
                  <a:cxn ang="0">
                    <a:pos x="T2" y="T3"/>
                  </a:cxn>
                  <a:cxn ang="0">
                    <a:pos x="T4" y="T5"/>
                  </a:cxn>
                  <a:cxn ang="0">
                    <a:pos x="T6" y="T7"/>
                  </a:cxn>
                  <a:cxn ang="0">
                    <a:pos x="T8" y="T9"/>
                  </a:cxn>
                  <a:cxn ang="0">
                    <a:pos x="T10" y="T11"/>
                  </a:cxn>
                </a:cxnLst>
                <a:rect l="0" t="0" r="r" b="b"/>
                <a:pathLst>
                  <a:path w="79" h="83">
                    <a:moveTo>
                      <a:pt x="0" y="0"/>
                    </a:moveTo>
                    <a:lnTo>
                      <a:pt x="79" y="0"/>
                    </a:lnTo>
                    <a:lnTo>
                      <a:pt x="79" y="83"/>
                    </a:lnTo>
                    <a:lnTo>
                      <a:pt x="0" y="83"/>
                    </a:lnTo>
                    <a:lnTo>
                      <a:pt x="20" y="41"/>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8" name="Freeform 114"/>
              <p:cNvSpPr>
                <a:spLocks/>
              </p:cNvSpPr>
              <p:nvPr/>
            </p:nvSpPr>
            <p:spPr bwMode="auto">
              <a:xfrm>
                <a:off x="2411413" y="3052763"/>
                <a:ext cx="66675" cy="38100"/>
              </a:xfrm>
              <a:custGeom>
                <a:avLst/>
                <a:gdLst>
                  <a:gd name="T0" fmla="*/ 0 w 42"/>
                  <a:gd name="T1" fmla="*/ 24 h 24"/>
                  <a:gd name="T2" fmla="*/ 42 w 42"/>
                  <a:gd name="T3" fmla="*/ 0 h 24"/>
                  <a:gd name="T4" fmla="*/ 42 w 42"/>
                  <a:gd name="T5" fmla="*/ 24 h 24"/>
                  <a:gd name="T6" fmla="*/ 0 w 42"/>
                  <a:gd name="T7" fmla="*/ 24 h 24"/>
                </a:gdLst>
                <a:ahLst/>
                <a:cxnLst>
                  <a:cxn ang="0">
                    <a:pos x="T0" y="T1"/>
                  </a:cxn>
                  <a:cxn ang="0">
                    <a:pos x="T2" y="T3"/>
                  </a:cxn>
                  <a:cxn ang="0">
                    <a:pos x="T4" y="T5"/>
                  </a:cxn>
                  <a:cxn ang="0">
                    <a:pos x="T6" y="T7"/>
                  </a:cxn>
                </a:cxnLst>
                <a:rect l="0" t="0" r="r" b="b"/>
                <a:pathLst>
                  <a:path w="42" h="24">
                    <a:moveTo>
                      <a:pt x="0" y="24"/>
                    </a:moveTo>
                    <a:lnTo>
                      <a:pt x="42" y="0"/>
                    </a:lnTo>
                    <a:lnTo>
                      <a:pt x="42" y="24"/>
                    </a:lnTo>
                    <a:lnTo>
                      <a:pt x="0" y="24"/>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9" name="Freeform 115"/>
              <p:cNvSpPr>
                <a:spLocks/>
              </p:cNvSpPr>
              <p:nvPr/>
            </p:nvSpPr>
            <p:spPr bwMode="auto">
              <a:xfrm>
                <a:off x="2819401" y="3125788"/>
                <a:ext cx="125413" cy="131763"/>
              </a:xfrm>
              <a:custGeom>
                <a:avLst/>
                <a:gdLst>
                  <a:gd name="T0" fmla="*/ 79 w 79"/>
                  <a:gd name="T1" fmla="*/ 83 h 83"/>
                  <a:gd name="T2" fmla="*/ 0 w 79"/>
                  <a:gd name="T3" fmla="*/ 83 h 83"/>
                  <a:gd name="T4" fmla="*/ 0 w 79"/>
                  <a:gd name="T5" fmla="*/ 0 h 83"/>
                  <a:gd name="T6" fmla="*/ 79 w 79"/>
                  <a:gd name="T7" fmla="*/ 0 h 83"/>
                  <a:gd name="T8" fmla="*/ 59 w 79"/>
                  <a:gd name="T9" fmla="*/ 41 h 83"/>
                  <a:gd name="T10" fmla="*/ 79 w 79"/>
                  <a:gd name="T11" fmla="*/ 83 h 83"/>
                </a:gdLst>
                <a:ahLst/>
                <a:cxnLst>
                  <a:cxn ang="0">
                    <a:pos x="T0" y="T1"/>
                  </a:cxn>
                  <a:cxn ang="0">
                    <a:pos x="T2" y="T3"/>
                  </a:cxn>
                  <a:cxn ang="0">
                    <a:pos x="T4" y="T5"/>
                  </a:cxn>
                  <a:cxn ang="0">
                    <a:pos x="T6" y="T7"/>
                  </a:cxn>
                  <a:cxn ang="0">
                    <a:pos x="T8" y="T9"/>
                  </a:cxn>
                  <a:cxn ang="0">
                    <a:pos x="T10" y="T11"/>
                  </a:cxn>
                </a:cxnLst>
                <a:rect l="0" t="0" r="r" b="b"/>
                <a:pathLst>
                  <a:path w="79" h="83">
                    <a:moveTo>
                      <a:pt x="79" y="83"/>
                    </a:moveTo>
                    <a:lnTo>
                      <a:pt x="0" y="83"/>
                    </a:lnTo>
                    <a:lnTo>
                      <a:pt x="0" y="0"/>
                    </a:lnTo>
                    <a:lnTo>
                      <a:pt x="79" y="0"/>
                    </a:lnTo>
                    <a:lnTo>
                      <a:pt x="59" y="41"/>
                    </a:lnTo>
                    <a:lnTo>
                      <a:pt x="79" y="8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80" name="Rectangle 116"/>
              <p:cNvSpPr>
                <a:spLocks noChangeArrowheads="1"/>
              </p:cNvSpPr>
              <p:nvPr/>
            </p:nvSpPr>
            <p:spPr bwMode="auto">
              <a:xfrm>
                <a:off x="2411413" y="3090863"/>
                <a:ext cx="473075" cy="12858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81" name="Freeform 117"/>
              <p:cNvSpPr>
                <a:spLocks/>
              </p:cNvSpPr>
              <p:nvPr/>
            </p:nvSpPr>
            <p:spPr bwMode="auto">
              <a:xfrm>
                <a:off x="2819401" y="3219450"/>
                <a:ext cx="65088" cy="38100"/>
              </a:xfrm>
              <a:custGeom>
                <a:avLst/>
                <a:gdLst>
                  <a:gd name="T0" fmla="*/ 41 w 41"/>
                  <a:gd name="T1" fmla="*/ 0 h 24"/>
                  <a:gd name="T2" fmla="*/ 0 w 41"/>
                  <a:gd name="T3" fmla="*/ 24 h 24"/>
                  <a:gd name="T4" fmla="*/ 0 w 41"/>
                  <a:gd name="T5" fmla="*/ 0 h 24"/>
                  <a:gd name="T6" fmla="*/ 41 w 41"/>
                  <a:gd name="T7" fmla="*/ 0 h 24"/>
                </a:gdLst>
                <a:ahLst/>
                <a:cxnLst>
                  <a:cxn ang="0">
                    <a:pos x="T0" y="T1"/>
                  </a:cxn>
                  <a:cxn ang="0">
                    <a:pos x="T2" y="T3"/>
                  </a:cxn>
                  <a:cxn ang="0">
                    <a:pos x="T4" y="T5"/>
                  </a:cxn>
                  <a:cxn ang="0">
                    <a:pos x="T6" y="T7"/>
                  </a:cxn>
                </a:cxnLst>
                <a:rect l="0" t="0" r="r" b="b"/>
                <a:pathLst>
                  <a:path w="41" h="24">
                    <a:moveTo>
                      <a:pt x="41" y="0"/>
                    </a:moveTo>
                    <a:lnTo>
                      <a:pt x="0" y="24"/>
                    </a:lnTo>
                    <a:lnTo>
                      <a:pt x="0" y="0"/>
                    </a:lnTo>
                    <a:lnTo>
                      <a:pt x="41"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grpSp>
        <p:sp>
          <p:nvSpPr>
            <p:cNvPr id="6" name="Rectangle 5"/>
            <p:cNvSpPr/>
            <p:nvPr/>
          </p:nvSpPr>
          <p:spPr bwMode="auto">
            <a:xfrm>
              <a:off x="5847647" y="3088626"/>
              <a:ext cx="2647195" cy="8823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Awesome cloud</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charset="0"/>
                  <a:ea typeface="Segoe UI" charset="0"/>
                  <a:cs typeface="Segoe UI" charset="0"/>
                </a:rPr>
                <a:t>infrastructure</a:t>
              </a:r>
            </a:p>
          </p:txBody>
        </p:sp>
      </p:grpSp>
      <p:pic>
        <p:nvPicPr>
          <p:cNvPr id="103" name="Azure 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540" y="3078016"/>
            <a:ext cx="1011090" cy="1011088"/>
          </a:xfrm>
          <a:prstGeom prst="rect">
            <a:avLst/>
          </a:prstGeom>
        </p:spPr>
      </p:pic>
      <p:grpSp>
        <p:nvGrpSpPr>
          <p:cNvPr id="29" name="individuals background"/>
          <p:cNvGrpSpPr/>
          <p:nvPr/>
        </p:nvGrpSpPr>
        <p:grpSpPr>
          <a:xfrm>
            <a:off x="9139701" y="437745"/>
            <a:ext cx="1638612" cy="2102074"/>
            <a:chOff x="6720351" y="437745"/>
            <a:chExt cx="1638612" cy="2102074"/>
          </a:xfrm>
        </p:grpSpPr>
        <p:sp>
          <p:nvSpPr>
            <p:cNvPr id="22" name="TextBox 21"/>
            <p:cNvSpPr txBox="1"/>
            <p:nvPr/>
          </p:nvSpPr>
          <p:spPr>
            <a:xfrm>
              <a:off x="6915731" y="2022754"/>
              <a:ext cx="1332737" cy="5170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Individuals</a:t>
              </a:r>
            </a:p>
          </p:txBody>
        </p:sp>
        <p:sp>
          <p:nvSpPr>
            <p:cNvPr id="87" name="Oval 86"/>
            <p:cNvSpPr/>
            <p:nvPr/>
          </p:nvSpPr>
          <p:spPr bwMode="auto">
            <a:xfrm>
              <a:off x="6720351" y="437745"/>
              <a:ext cx="1638612" cy="1611814"/>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00" name="local accounts"/>
          <p:cNvGrpSpPr/>
          <p:nvPr/>
        </p:nvGrpSpPr>
        <p:grpSpPr>
          <a:xfrm>
            <a:off x="9243247" y="1298819"/>
            <a:ext cx="418875" cy="529753"/>
            <a:chOff x="67294" y="4350327"/>
            <a:chExt cx="538348" cy="680852"/>
          </a:xfrm>
        </p:grpSpPr>
        <p:sp>
          <p:nvSpPr>
            <p:cNvPr id="101" name="Can 100"/>
            <p:cNvSpPr/>
            <p:nvPr/>
          </p:nvSpPr>
          <p:spPr bwMode="auto">
            <a:xfrm>
              <a:off x="67294" y="4350327"/>
              <a:ext cx="538348" cy="68085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102" name="Picture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98" y="4557910"/>
              <a:ext cx="271236" cy="369956"/>
            </a:xfrm>
            <a:prstGeom prst="rect">
              <a:avLst/>
            </a:prstGeom>
          </p:spPr>
        </p:pic>
      </p:grpSp>
      <p:grpSp>
        <p:nvGrpSpPr>
          <p:cNvPr id="8" name="facebook"/>
          <p:cNvGrpSpPr/>
          <p:nvPr/>
        </p:nvGrpSpPr>
        <p:grpSpPr>
          <a:xfrm>
            <a:off x="10004213" y="666552"/>
            <a:ext cx="402932" cy="402930"/>
            <a:chOff x="6675437" y="1973262"/>
            <a:chExt cx="381000" cy="381000"/>
          </a:xfrm>
        </p:grpSpPr>
        <p:sp>
          <p:nvSpPr>
            <p:cNvPr id="3" name="Oval 2"/>
            <p:cNvSpPr/>
            <p:nvPr/>
          </p:nvSpPr>
          <p:spPr bwMode="auto">
            <a:xfrm>
              <a:off x="6675437" y="1973262"/>
              <a:ext cx="381000" cy="381000"/>
            </a:xfrm>
            <a:prstGeom prst="ellipse">
              <a:avLst/>
            </a:prstGeom>
            <a:solidFill>
              <a:srgbClr val="3B599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6" name="Freeform 19"/>
            <p:cNvSpPr>
              <a:spLocks/>
            </p:cNvSpPr>
            <p:nvPr/>
          </p:nvSpPr>
          <p:spPr bwMode="auto">
            <a:xfrm>
              <a:off x="6815271" y="2065906"/>
              <a:ext cx="101836" cy="213649"/>
            </a:xfrm>
            <a:custGeom>
              <a:avLst/>
              <a:gdLst>
                <a:gd name="T0" fmla="*/ 26 w 119"/>
                <a:gd name="T1" fmla="*/ 50 h 249"/>
                <a:gd name="T2" fmla="*/ 26 w 119"/>
                <a:gd name="T3" fmla="*/ 86 h 249"/>
                <a:gd name="T4" fmla="*/ 0 w 119"/>
                <a:gd name="T5" fmla="*/ 86 h 249"/>
                <a:gd name="T6" fmla="*/ 0 w 119"/>
                <a:gd name="T7" fmla="*/ 129 h 249"/>
                <a:gd name="T8" fmla="*/ 26 w 119"/>
                <a:gd name="T9" fmla="*/ 129 h 249"/>
                <a:gd name="T10" fmla="*/ 26 w 119"/>
                <a:gd name="T11" fmla="*/ 249 h 249"/>
                <a:gd name="T12" fmla="*/ 79 w 119"/>
                <a:gd name="T13" fmla="*/ 249 h 249"/>
                <a:gd name="T14" fmla="*/ 79 w 119"/>
                <a:gd name="T15" fmla="*/ 129 h 249"/>
                <a:gd name="T16" fmla="*/ 114 w 119"/>
                <a:gd name="T17" fmla="*/ 129 h 249"/>
                <a:gd name="T18" fmla="*/ 119 w 119"/>
                <a:gd name="T19" fmla="*/ 85 h 249"/>
                <a:gd name="T20" fmla="*/ 79 w 119"/>
                <a:gd name="T21" fmla="*/ 85 h 249"/>
                <a:gd name="T22" fmla="*/ 79 w 119"/>
                <a:gd name="T23" fmla="*/ 56 h 249"/>
                <a:gd name="T24" fmla="*/ 91 w 119"/>
                <a:gd name="T25" fmla="*/ 45 h 249"/>
                <a:gd name="T26" fmla="*/ 119 w 119"/>
                <a:gd name="T27" fmla="*/ 45 h 249"/>
                <a:gd name="T28" fmla="*/ 119 w 119"/>
                <a:gd name="T29" fmla="*/ 0 h 249"/>
                <a:gd name="T30" fmla="*/ 80 w 119"/>
                <a:gd name="T31" fmla="*/ 0 h 249"/>
                <a:gd name="T32" fmla="*/ 26 w 119"/>
                <a:gd name="T33" fmla="*/ 5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249">
                  <a:moveTo>
                    <a:pt x="26" y="50"/>
                  </a:moveTo>
                  <a:cubicBezTo>
                    <a:pt x="26" y="56"/>
                    <a:pt x="26" y="86"/>
                    <a:pt x="26" y="86"/>
                  </a:cubicBezTo>
                  <a:cubicBezTo>
                    <a:pt x="0" y="86"/>
                    <a:pt x="0" y="86"/>
                    <a:pt x="0" y="86"/>
                  </a:cubicBezTo>
                  <a:cubicBezTo>
                    <a:pt x="0" y="129"/>
                    <a:pt x="0" y="129"/>
                    <a:pt x="0" y="129"/>
                  </a:cubicBezTo>
                  <a:cubicBezTo>
                    <a:pt x="26" y="129"/>
                    <a:pt x="26" y="129"/>
                    <a:pt x="26" y="129"/>
                  </a:cubicBezTo>
                  <a:cubicBezTo>
                    <a:pt x="26" y="249"/>
                    <a:pt x="26" y="249"/>
                    <a:pt x="26" y="249"/>
                  </a:cubicBezTo>
                  <a:cubicBezTo>
                    <a:pt x="79" y="249"/>
                    <a:pt x="79" y="249"/>
                    <a:pt x="79" y="249"/>
                  </a:cubicBezTo>
                  <a:cubicBezTo>
                    <a:pt x="79" y="129"/>
                    <a:pt x="79" y="129"/>
                    <a:pt x="79" y="129"/>
                  </a:cubicBezTo>
                  <a:cubicBezTo>
                    <a:pt x="114" y="129"/>
                    <a:pt x="114" y="129"/>
                    <a:pt x="114" y="129"/>
                  </a:cubicBezTo>
                  <a:cubicBezTo>
                    <a:pt x="114" y="129"/>
                    <a:pt x="118" y="108"/>
                    <a:pt x="119" y="85"/>
                  </a:cubicBezTo>
                  <a:cubicBezTo>
                    <a:pt x="115" y="85"/>
                    <a:pt x="79" y="85"/>
                    <a:pt x="79" y="85"/>
                  </a:cubicBezTo>
                  <a:cubicBezTo>
                    <a:pt x="79" y="85"/>
                    <a:pt x="79" y="60"/>
                    <a:pt x="79" y="56"/>
                  </a:cubicBezTo>
                  <a:cubicBezTo>
                    <a:pt x="79" y="51"/>
                    <a:pt x="85" y="45"/>
                    <a:pt x="91" y="45"/>
                  </a:cubicBezTo>
                  <a:cubicBezTo>
                    <a:pt x="96" y="45"/>
                    <a:pt x="108" y="45"/>
                    <a:pt x="119" y="45"/>
                  </a:cubicBezTo>
                  <a:cubicBezTo>
                    <a:pt x="119" y="39"/>
                    <a:pt x="119" y="19"/>
                    <a:pt x="119" y="0"/>
                  </a:cubicBezTo>
                  <a:cubicBezTo>
                    <a:pt x="105" y="0"/>
                    <a:pt x="88" y="0"/>
                    <a:pt x="80" y="0"/>
                  </a:cubicBezTo>
                  <a:cubicBezTo>
                    <a:pt x="25" y="0"/>
                    <a:pt x="26" y="43"/>
                    <a:pt x="2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4" name="MSA"/>
          <p:cNvGrpSpPr/>
          <p:nvPr/>
        </p:nvGrpSpPr>
        <p:grpSpPr>
          <a:xfrm>
            <a:off x="10484757" y="688293"/>
            <a:ext cx="405458" cy="405456"/>
            <a:chOff x="9150355" y="1924051"/>
            <a:chExt cx="614363" cy="614361"/>
          </a:xfrm>
        </p:grpSpPr>
        <p:sp>
          <p:nvSpPr>
            <p:cNvPr id="98" name="Oval 97"/>
            <p:cNvSpPr/>
            <p:nvPr/>
          </p:nvSpPr>
          <p:spPr bwMode="auto">
            <a:xfrm>
              <a:off x="9150355" y="1924051"/>
              <a:ext cx="614363" cy="6143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45" name="Microsoft logo"/>
            <p:cNvGrpSpPr>
              <a:grpSpLocks noChangeAspect="1"/>
            </p:cNvGrpSpPr>
            <p:nvPr/>
          </p:nvGrpSpPr>
          <p:grpSpPr bwMode="auto">
            <a:xfrm>
              <a:off x="9315762" y="2089834"/>
              <a:ext cx="283548" cy="282794"/>
              <a:chOff x="5173" y="2155"/>
              <a:chExt cx="754" cy="752"/>
            </a:xfrm>
          </p:grpSpPr>
          <p:sp>
            <p:nvSpPr>
              <p:cNvPr id="46" name="AutoShape 43"/>
              <p:cNvSpPr>
                <a:spLocks noChangeAspect="1" noChangeArrowheads="1" noTextEdit="1"/>
              </p:cNvSpPr>
              <p:nvPr/>
            </p:nvSpPr>
            <p:spPr bwMode="auto">
              <a:xfrm>
                <a:off x="5173" y="2155"/>
                <a:ext cx="75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47" name="Freeform 45"/>
              <p:cNvSpPr>
                <a:spLocks noEditPoints="1"/>
              </p:cNvSpPr>
              <p:nvPr/>
            </p:nvSpPr>
            <p:spPr bwMode="auto">
              <a:xfrm>
                <a:off x="5174" y="2154"/>
                <a:ext cx="754" cy="754"/>
              </a:xfrm>
              <a:custGeom>
                <a:avLst/>
                <a:gdLst>
                  <a:gd name="T0" fmla="*/ 247 w 1029"/>
                  <a:gd name="T1" fmla="*/ 536 h 1029"/>
                  <a:gd name="T2" fmla="*/ 4 w 1029"/>
                  <a:gd name="T3" fmla="*/ 536 h 1029"/>
                  <a:gd name="T4" fmla="*/ 0 w 1029"/>
                  <a:gd name="T5" fmla="*/ 540 h 1029"/>
                  <a:gd name="T6" fmla="*/ 0 w 1029"/>
                  <a:gd name="T7" fmla="*/ 1026 h 1029"/>
                  <a:gd name="T8" fmla="*/ 4 w 1029"/>
                  <a:gd name="T9" fmla="*/ 1029 h 1029"/>
                  <a:gd name="T10" fmla="*/ 489 w 1029"/>
                  <a:gd name="T11" fmla="*/ 1029 h 1029"/>
                  <a:gd name="T12" fmla="*/ 493 w 1029"/>
                  <a:gd name="T13" fmla="*/ 1026 h 1029"/>
                  <a:gd name="T14" fmla="*/ 493 w 1029"/>
                  <a:gd name="T15" fmla="*/ 540 h 1029"/>
                  <a:gd name="T16" fmla="*/ 489 w 1029"/>
                  <a:gd name="T17" fmla="*/ 536 h 1029"/>
                  <a:gd name="T18" fmla="*/ 247 w 1029"/>
                  <a:gd name="T19" fmla="*/ 536 h 1029"/>
                  <a:gd name="T20" fmla="*/ 782 w 1029"/>
                  <a:gd name="T21" fmla="*/ 493 h 1029"/>
                  <a:gd name="T22" fmla="*/ 1025 w 1029"/>
                  <a:gd name="T23" fmla="*/ 493 h 1029"/>
                  <a:gd name="T24" fmla="*/ 1028 w 1029"/>
                  <a:gd name="T25" fmla="*/ 490 h 1029"/>
                  <a:gd name="T26" fmla="*/ 1028 w 1029"/>
                  <a:gd name="T27" fmla="*/ 307 h 1029"/>
                  <a:gd name="T28" fmla="*/ 1028 w 1029"/>
                  <a:gd name="T29" fmla="*/ 4 h 1029"/>
                  <a:gd name="T30" fmla="*/ 1025 w 1029"/>
                  <a:gd name="T31" fmla="*/ 1 h 1029"/>
                  <a:gd name="T32" fmla="*/ 539 w 1029"/>
                  <a:gd name="T33" fmla="*/ 1 h 1029"/>
                  <a:gd name="T34" fmla="*/ 536 w 1029"/>
                  <a:gd name="T35" fmla="*/ 4 h 1029"/>
                  <a:gd name="T36" fmla="*/ 536 w 1029"/>
                  <a:gd name="T37" fmla="*/ 490 h 1029"/>
                  <a:gd name="T38" fmla="*/ 539 w 1029"/>
                  <a:gd name="T39" fmla="*/ 493 h 1029"/>
                  <a:gd name="T40" fmla="*/ 782 w 1029"/>
                  <a:gd name="T41" fmla="*/ 493 h 1029"/>
                  <a:gd name="T42" fmla="*/ 246 w 1029"/>
                  <a:gd name="T43" fmla="*/ 493 h 1029"/>
                  <a:gd name="T44" fmla="*/ 489 w 1029"/>
                  <a:gd name="T45" fmla="*/ 493 h 1029"/>
                  <a:gd name="T46" fmla="*/ 493 w 1029"/>
                  <a:gd name="T47" fmla="*/ 489 h 1029"/>
                  <a:gd name="T48" fmla="*/ 493 w 1029"/>
                  <a:gd name="T49" fmla="*/ 5 h 1029"/>
                  <a:gd name="T50" fmla="*/ 489 w 1029"/>
                  <a:gd name="T51" fmla="*/ 1 h 1029"/>
                  <a:gd name="T52" fmla="*/ 4 w 1029"/>
                  <a:gd name="T53" fmla="*/ 1 h 1029"/>
                  <a:gd name="T54" fmla="*/ 0 w 1029"/>
                  <a:gd name="T55" fmla="*/ 5 h 1029"/>
                  <a:gd name="T56" fmla="*/ 0 w 1029"/>
                  <a:gd name="T57" fmla="*/ 254 h 1029"/>
                  <a:gd name="T58" fmla="*/ 0 w 1029"/>
                  <a:gd name="T59" fmla="*/ 489 h 1029"/>
                  <a:gd name="T60" fmla="*/ 4 w 1029"/>
                  <a:gd name="T61" fmla="*/ 493 h 1029"/>
                  <a:gd name="T62" fmla="*/ 246 w 1029"/>
                  <a:gd name="T63" fmla="*/ 493 h 1029"/>
                  <a:gd name="T64" fmla="*/ 782 w 1029"/>
                  <a:gd name="T65" fmla="*/ 1029 h 1029"/>
                  <a:gd name="T66" fmla="*/ 1025 w 1029"/>
                  <a:gd name="T67" fmla="*/ 1029 h 1029"/>
                  <a:gd name="T68" fmla="*/ 1028 w 1029"/>
                  <a:gd name="T69" fmla="*/ 1025 h 1029"/>
                  <a:gd name="T70" fmla="*/ 1028 w 1029"/>
                  <a:gd name="T71" fmla="*/ 899 h 1029"/>
                  <a:gd name="T72" fmla="*/ 1028 w 1029"/>
                  <a:gd name="T73" fmla="*/ 540 h 1029"/>
                  <a:gd name="T74" fmla="*/ 1025 w 1029"/>
                  <a:gd name="T75" fmla="*/ 536 h 1029"/>
                  <a:gd name="T76" fmla="*/ 540 w 1029"/>
                  <a:gd name="T77" fmla="*/ 536 h 1029"/>
                  <a:gd name="T78" fmla="*/ 536 w 1029"/>
                  <a:gd name="T79" fmla="*/ 540 h 1029"/>
                  <a:gd name="T80" fmla="*/ 536 w 1029"/>
                  <a:gd name="T81" fmla="*/ 1025 h 1029"/>
                  <a:gd name="T82" fmla="*/ 540 w 1029"/>
                  <a:gd name="T83" fmla="*/ 1029 h 1029"/>
                  <a:gd name="T84" fmla="*/ 782 w 1029"/>
                  <a:gd name="T85" fmla="*/ 10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9">
                    <a:moveTo>
                      <a:pt x="247" y="536"/>
                    </a:moveTo>
                    <a:cubicBezTo>
                      <a:pt x="166" y="536"/>
                      <a:pt x="85" y="536"/>
                      <a:pt x="4" y="536"/>
                    </a:cubicBezTo>
                    <a:cubicBezTo>
                      <a:pt x="1" y="536"/>
                      <a:pt x="0" y="537"/>
                      <a:pt x="0" y="540"/>
                    </a:cubicBezTo>
                    <a:cubicBezTo>
                      <a:pt x="0" y="702"/>
                      <a:pt x="0" y="864"/>
                      <a:pt x="0" y="1026"/>
                    </a:cubicBezTo>
                    <a:cubicBezTo>
                      <a:pt x="0" y="1028"/>
                      <a:pt x="1" y="1029"/>
                      <a:pt x="4" y="1029"/>
                    </a:cubicBezTo>
                    <a:cubicBezTo>
                      <a:pt x="165" y="1029"/>
                      <a:pt x="327" y="1029"/>
                      <a:pt x="489" y="1029"/>
                    </a:cubicBezTo>
                    <a:cubicBezTo>
                      <a:pt x="492" y="1029"/>
                      <a:pt x="493" y="1028"/>
                      <a:pt x="493" y="1026"/>
                    </a:cubicBezTo>
                    <a:cubicBezTo>
                      <a:pt x="493" y="864"/>
                      <a:pt x="493" y="702"/>
                      <a:pt x="493" y="540"/>
                    </a:cubicBezTo>
                    <a:cubicBezTo>
                      <a:pt x="493" y="537"/>
                      <a:pt x="492" y="536"/>
                      <a:pt x="489" y="536"/>
                    </a:cubicBezTo>
                    <a:cubicBezTo>
                      <a:pt x="408" y="536"/>
                      <a:pt x="327" y="536"/>
                      <a:pt x="247" y="536"/>
                    </a:cubicBezTo>
                    <a:close/>
                    <a:moveTo>
                      <a:pt x="782" y="493"/>
                    </a:moveTo>
                    <a:cubicBezTo>
                      <a:pt x="863" y="493"/>
                      <a:pt x="944" y="493"/>
                      <a:pt x="1025" y="493"/>
                    </a:cubicBezTo>
                    <a:cubicBezTo>
                      <a:pt x="1028" y="493"/>
                      <a:pt x="1028" y="492"/>
                      <a:pt x="1028" y="490"/>
                    </a:cubicBezTo>
                    <a:cubicBezTo>
                      <a:pt x="1028" y="429"/>
                      <a:pt x="1028" y="368"/>
                      <a:pt x="1028" y="307"/>
                    </a:cubicBezTo>
                    <a:cubicBezTo>
                      <a:pt x="1028" y="206"/>
                      <a:pt x="1028" y="105"/>
                      <a:pt x="1028" y="4"/>
                    </a:cubicBezTo>
                    <a:cubicBezTo>
                      <a:pt x="1028" y="1"/>
                      <a:pt x="1028" y="1"/>
                      <a:pt x="1025" y="1"/>
                    </a:cubicBezTo>
                    <a:cubicBezTo>
                      <a:pt x="863" y="1"/>
                      <a:pt x="701" y="1"/>
                      <a:pt x="539" y="1"/>
                    </a:cubicBezTo>
                    <a:cubicBezTo>
                      <a:pt x="536" y="1"/>
                      <a:pt x="536" y="1"/>
                      <a:pt x="536" y="4"/>
                    </a:cubicBezTo>
                    <a:cubicBezTo>
                      <a:pt x="536" y="166"/>
                      <a:pt x="536" y="328"/>
                      <a:pt x="536" y="490"/>
                    </a:cubicBezTo>
                    <a:cubicBezTo>
                      <a:pt x="536" y="493"/>
                      <a:pt x="537" y="493"/>
                      <a:pt x="539" y="493"/>
                    </a:cubicBezTo>
                    <a:cubicBezTo>
                      <a:pt x="620" y="493"/>
                      <a:pt x="701" y="493"/>
                      <a:pt x="782" y="493"/>
                    </a:cubicBezTo>
                    <a:close/>
                    <a:moveTo>
                      <a:pt x="246" y="493"/>
                    </a:moveTo>
                    <a:cubicBezTo>
                      <a:pt x="327" y="493"/>
                      <a:pt x="408" y="493"/>
                      <a:pt x="489" y="493"/>
                    </a:cubicBezTo>
                    <a:cubicBezTo>
                      <a:pt x="493" y="493"/>
                      <a:pt x="493" y="494"/>
                      <a:pt x="493" y="489"/>
                    </a:cubicBezTo>
                    <a:cubicBezTo>
                      <a:pt x="493" y="328"/>
                      <a:pt x="493" y="166"/>
                      <a:pt x="493" y="5"/>
                    </a:cubicBezTo>
                    <a:cubicBezTo>
                      <a:pt x="493" y="0"/>
                      <a:pt x="493" y="1"/>
                      <a:pt x="489" y="1"/>
                    </a:cubicBezTo>
                    <a:cubicBezTo>
                      <a:pt x="327" y="1"/>
                      <a:pt x="166" y="1"/>
                      <a:pt x="4" y="1"/>
                    </a:cubicBezTo>
                    <a:cubicBezTo>
                      <a:pt x="0" y="1"/>
                      <a:pt x="0" y="1"/>
                      <a:pt x="0" y="5"/>
                    </a:cubicBezTo>
                    <a:cubicBezTo>
                      <a:pt x="0" y="88"/>
                      <a:pt x="0" y="171"/>
                      <a:pt x="0" y="254"/>
                    </a:cubicBezTo>
                    <a:cubicBezTo>
                      <a:pt x="0" y="333"/>
                      <a:pt x="0" y="411"/>
                      <a:pt x="0" y="489"/>
                    </a:cubicBezTo>
                    <a:cubicBezTo>
                      <a:pt x="0" y="494"/>
                      <a:pt x="0" y="493"/>
                      <a:pt x="4" y="493"/>
                    </a:cubicBezTo>
                    <a:cubicBezTo>
                      <a:pt x="85" y="493"/>
                      <a:pt x="166" y="493"/>
                      <a:pt x="246" y="493"/>
                    </a:cubicBezTo>
                    <a:close/>
                    <a:moveTo>
                      <a:pt x="782" y="1029"/>
                    </a:moveTo>
                    <a:cubicBezTo>
                      <a:pt x="863" y="1029"/>
                      <a:pt x="944" y="1029"/>
                      <a:pt x="1025" y="1029"/>
                    </a:cubicBezTo>
                    <a:cubicBezTo>
                      <a:pt x="1028" y="1029"/>
                      <a:pt x="1028" y="1028"/>
                      <a:pt x="1028" y="1025"/>
                    </a:cubicBezTo>
                    <a:cubicBezTo>
                      <a:pt x="1028" y="983"/>
                      <a:pt x="1028" y="941"/>
                      <a:pt x="1028" y="899"/>
                    </a:cubicBezTo>
                    <a:cubicBezTo>
                      <a:pt x="1028" y="780"/>
                      <a:pt x="1028" y="660"/>
                      <a:pt x="1028" y="540"/>
                    </a:cubicBezTo>
                    <a:cubicBezTo>
                      <a:pt x="1028" y="536"/>
                      <a:pt x="1029" y="536"/>
                      <a:pt x="1025" y="536"/>
                    </a:cubicBezTo>
                    <a:cubicBezTo>
                      <a:pt x="863" y="536"/>
                      <a:pt x="701" y="536"/>
                      <a:pt x="540" y="536"/>
                    </a:cubicBezTo>
                    <a:cubicBezTo>
                      <a:pt x="535" y="536"/>
                      <a:pt x="536" y="536"/>
                      <a:pt x="536" y="540"/>
                    </a:cubicBezTo>
                    <a:cubicBezTo>
                      <a:pt x="536" y="702"/>
                      <a:pt x="536" y="864"/>
                      <a:pt x="536" y="1025"/>
                    </a:cubicBezTo>
                    <a:cubicBezTo>
                      <a:pt x="536" y="1029"/>
                      <a:pt x="535" y="1029"/>
                      <a:pt x="540" y="1029"/>
                    </a:cubicBezTo>
                    <a:cubicBezTo>
                      <a:pt x="620" y="1029"/>
                      <a:pt x="701" y="1029"/>
                      <a:pt x="782" y="102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48" name="Freeform 46"/>
              <p:cNvSpPr>
                <a:spLocks/>
              </p:cNvSpPr>
              <p:nvPr/>
            </p:nvSpPr>
            <p:spPr bwMode="auto">
              <a:xfrm>
                <a:off x="5174" y="2546"/>
                <a:ext cx="361" cy="362"/>
              </a:xfrm>
              <a:custGeom>
                <a:avLst/>
                <a:gdLst>
                  <a:gd name="T0" fmla="*/ 247 w 493"/>
                  <a:gd name="T1" fmla="*/ 0 h 493"/>
                  <a:gd name="T2" fmla="*/ 489 w 493"/>
                  <a:gd name="T3" fmla="*/ 0 h 493"/>
                  <a:gd name="T4" fmla="*/ 493 w 493"/>
                  <a:gd name="T5" fmla="*/ 4 h 493"/>
                  <a:gd name="T6" fmla="*/ 493 w 493"/>
                  <a:gd name="T7" fmla="*/ 490 h 493"/>
                  <a:gd name="T8" fmla="*/ 489 w 493"/>
                  <a:gd name="T9" fmla="*/ 493 h 493"/>
                  <a:gd name="T10" fmla="*/ 4 w 493"/>
                  <a:gd name="T11" fmla="*/ 493 h 493"/>
                  <a:gd name="T12" fmla="*/ 0 w 493"/>
                  <a:gd name="T13" fmla="*/ 490 h 493"/>
                  <a:gd name="T14" fmla="*/ 0 w 493"/>
                  <a:gd name="T15" fmla="*/ 4 h 493"/>
                  <a:gd name="T16" fmla="*/ 4 w 493"/>
                  <a:gd name="T17" fmla="*/ 0 h 493"/>
                  <a:gd name="T18" fmla="*/ 247 w 493"/>
                  <a:gd name="T1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493">
                    <a:moveTo>
                      <a:pt x="247" y="0"/>
                    </a:moveTo>
                    <a:cubicBezTo>
                      <a:pt x="327" y="0"/>
                      <a:pt x="408" y="0"/>
                      <a:pt x="489" y="0"/>
                    </a:cubicBezTo>
                    <a:cubicBezTo>
                      <a:pt x="492" y="0"/>
                      <a:pt x="493" y="1"/>
                      <a:pt x="493" y="4"/>
                    </a:cubicBezTo>
                    <a:cubicBezTo>
                      <a:pt x="493" y="166"/>
                      <a:pt x="493" y="328"/>
                      <a:pt x="493" y="490"/>
                    </a:cubicBezTo>
                    <a:cubicBezTo>
                      <a:pt x="493" y="492"/>
                      <a:pt x="492" y="493"/>
                      <a:pt x="489" y="493"/>
                    </a:cubicBezTo>
                    <a:cubicBezTo>
                      <a:pt x="327" y="493"/>
                      <a:pt x="165" y="493"/>
                      <a:pt x="4" y="493"/>
                    </a:cubicBezTo>
                    <a:cubicBezTo>
                      <a:pt x="1" y="493"/>
                      <a:pt x="0" y="492"/>
                      <a:pt x="0" y="490"/>
                    </a:cubicBezTo>
                    <a:cubicBezTo>
                      <a:pt x="0" y="328"/>
                      <a:pt x="0" y="166"/>
                      <a:pt x="0" y="4"/>
                    </a:cubicBezTo>
                    <a:cubicBezTo>
                      <a:pt x="0" y="1"/>
                      <a:pt x="1" y="0"/>
                      <a:pt x="4" y="0"/>
                    </a:cubicBezTo>
                    <a:cubicBezTo>
                      <a:pt x="85" y="0"/>
                      <a:pt x="166" y="0"/>
                      <a:pt x="247" y="0"/>
                    </a:cubicBezTo>
                    <a:close/>
                  </a:path>
                </a:pathLst>
              </a:custGeom>
              <a:solidFill>
                <a:srgbClr val="00B3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49" name="Freeform 47"/>
              <p:cNvSpPr>
                <a:spLocks/>
              </p:cNvSpPr>
              <p:nvPr/>
            </p:nvSpPr>
            <p:spPr bwMode="auto">
              <a:xfrm>
                <a:off x="5567" y="2154"/>
                <a:ext cx="360" cy="361"/>
              </a:xfrm>
              <a:custGeom>
                <a:avLst/>
                <a:gdLst>
                  <a:gd name="T0" fmla="*/ 246 w 492"/>
                  <a:gd name="T1" fmla="*/ 492 h 492"/>
                  <a:gd name="T2" fmla="*/ 3 w 492"/>
                  <a:gd name="T3" fmla="*/ 492 h 492"/>
                  <a:gd name="T4" fmla="*/ 0 w 492"/>
                  <a:gd name="T5" fmla="*/ 489 h 492"/>
                  <a:gd name="T6" fmla="*/ 0 w 492"/>
                  <a:gd name="T7" fmla="*/ 3 h 492"/>
                  <a:gd name="T8" fmla="*/ 3 w 492"/>
                  <a:gd name="T9" fmla="*/ 0 h 492"/>
                  <a:gd name="T10" fmla="*/ 489 w 492"/>
                  <a:gd name="T11" fmla="*/ 0 h 492"/>
                  <a:gd name="T12" fmla="*/ 492 w 492"/>
                  <a:gd name="T13" fmla="*/ 3 h 492"/>
                  <a:gd name="T14" fmla="*/ 492 w 492"/>
                  <a:gd name="T15" fmla="*/ 306 h 492"/>
                  <a:gd name="T16" fmla="*/ 492 w 492"/>
                  <a:gd name="T17" fmla="*/ 489 h 492"/>
                  <a:gd name="T18" fmla="*/ 489 w 492"/>
                  <a:gd name="T19" fmla="*/ 492 h 492"/>
                  <a:gd name="T20" fmla="*/ 246 w 492"/>
                  <a:gd name="T21"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492">
                    <a:moveTo>
                      <a:pt x="246" y="492"/>
                    </a:moveTo>
                    <a:cubicBezTo>
                      <a:pt x="165" y="492"/>
                      <a:pt x="84" y="492"/>
                      <a:pt x="3" y="492"/>
                    </a:cubicBezTo>
                    <a:cubicBezTo>
                      <a:pt x="1" y="492"/>
                      <a:pt x="0" y="492"/>
                      <a:pt x="0" y="489"/>
                    </a:cubicBezTo>
                    <a:cubicBezTo>
                      <a:pt x="0" y="327"/>
                      <a:pt x="0" y="165"/>
                      <a:pt x="0" y="3"/>
                    </a:cubicBezTo>
                    <a:cubicBezTo>
                      <a:pt x="0" y="0"/>
                      <a:pt x="0" y="0"/>
                      <a:pt x="3" y="0"/>
                    </a:cubicBezTo>
                    <a:cubicBezTo>
                      <a:pt x="165" y="0"/>
                      <a:pt x="327" y="0"/>
                      <a:pt x="489" y="0"/>
                    </a:cubicBezTo>
                    <a:cubicBezTo>
                      <a:pt x="492" y="0"/>
                      <a:pt x="492" y="0"/>
                      <a:pt x="492" y="3"/>
                    </a:cubicBezTo>
                    <a:cubicBezTo>
                      <a:pt x="492" y="104"/>
                      <a:pt x="492" y="205"/>
                      <a:pt x="492" y="306"/>
                    </a:cubicBezTo>
                    <a:cubicBezTo>
                      <a:pt x="492" y="367"/>
                      <a:pt x="492" y="428"/>
                      <a:pt x="492" y="489"/>
                    </a:cubicBezTo>
                    <a:cubicBezTo>
                      <a:pt x="492" y="491"/>
                      <a:pt x="492" y="492"/>
                      <a:pt x="489" y="492"/>
                    </a:cubicBezTo>
                    <a:cubicBezTo>
                      <a:pt x="408" y="492"/>
                      <a:pt x="327" y="492"/>
                      <a:pt x="246" y="492"/>
                    </a:cubicBezTo>
                    <a:close/>
                  </a:path>
                </a:pathLst>
              </a:custGeom>
              <a:solidFill>
                <a:srgbClr val="90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0" name="Freeform 48"/>
              <p:cNvSpPr>
                <a:spLocks/>
              </p:cNvSpPr>
              <p:nvPr/>
            </p:nvSpPr>
            <p:spPr bwMode="auto">
              <a:xfrm>
                <a:off x="5174" y="2154"/>
                <a:ext cx="361" cy="362"/>
              </a:xfrm>
              <a:custGeom>
                <a:avLst/>
                <a:gdLst>
                  <a:gd name="T0" fmla="*/ 246 w 493"/>
                  <a:gd name="T1" fmla="*/ 493 h 494"/>
                  <a:gd name="T2" fmla="*/ 4 w 493"/>
                  <a:gd name="T3" fmla="*/ 493 h 494"/>
                  <a:gd name="T4" fmla="*/ 0 w 493"/>
                  <a:gd name="T5" fmla="*/ 489 h 494"/>
                  <a:gd name="T6" fmla="*/ 0 w 493"/>
                  <a:gd name="T7" fmla="*/ 254 h 494"/>
                  <a:gd name="T8" fmla="*/ 0 w 493"/>
                  <a:gd name="T9" fmla="*/ 5 h 494"/>
                  <a:gd name="T10" fmla="*/ 4 w 493"/>
                  <a:gd name="T11" fmla="*/ 1 h 494"/>
                  <a:gd name="T12" fmla="*/ 489 w 493"/>
                  <a:gd name="T13" fmla="*/ 1 h 494"/>
                  <a:gd name="T14" fmla="*/ 493 w 493"/>
                  <a:gd name="T15" fmla="*/ 5 h 494"/>
                  <a:gd name="T16" fmla="*/ 493 w 493"/>
                  <a:gd name="T17" fmla="*/ 489 h 494"/>
                  <a:gd name="T18" fmla="*/ 489 w 493"/>
                  <a:gd name="T19" fmla="*/ 493 h 494"/>
                  <a:gd name="T20" fmla="*/ 246 w 493"/>
                  <a:gd name="T21" fmla="*/ 4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494">
                    <a:moveTo>
                      <a:pt x="246" y="493"/>
                    </a:moveTo>
                    <a:cubicBezTo>
                      <a:pt x="166" y="493"/>
                      <a:pt x="85" y="493"/>
                      <a:pt x="4" y="493"/>
                    </a:cubicBezTo>
                    <a:cubicBezTo>
                      <a:pt x="0" y="493"/>
                      <a:pt x="0" y="494"/>
                      <a:pt x="0" y="489"/>
                    </a:cubicBezTo>
                    <a:cubicBezTo>
                      <a:pt x="0" y="411"/>
                      <a:pt x="0" y="333"/>
                      <a:pt x="0" y="254"/>
                    </a:cubicBezTo>
                    <a:cubicBezTo>
                      <a:pt x="0" y="171"/>
                      <a:pt x="0" y="88"/>
                      <a:pt x="0" y="5"/>
                    </a:cubicBezTo>
                    <a:cubicBezTo>
                      <a:pt x="0" y="1"/>
                      <a:pt x="0" y="1"/>
                      <a:pt x="4" y="1"/>
                    </a:cubicBezTo>
                    <a:cubicBezTo>
                      <a:pt x="166" y="1"/>
                      <a:pt x="327" y="1"/>
                      <a:pt x="489" y="1"/>
                    </a:cubicBezTo>
                    <a:cubicBezTo>
                      <a:pt x="493" y="1"/>
                      <a:pt x="493" y="0"/>
                      <a:pt x="493" y="5"/>
                    </a:cubicBezTo>
                    <a:cubicBezTo>
                      <a:pt x="493" y="166"/>
                      <a:pt x="493" y="328"/>
                      <a:pt x="493" y="489"/>
                    </a:cubicBezTo>
                    <a:cubicBezTo>
                      <a:pt x="493" y="494"/>
                      <a:pt x="493" y="493"/>
                      <a:pt x="489" y="493"/>
                    </a:cubicBezTo>
                    <a:cubicBezTo>
                      <a:pt x="408" y="493"/>
                      <a:pt x="327" y="493"/>
                      <a:pt x="246" y="493"/>
                    </a:cubicBezTo>
                    <a:close/>
                  </a:path>
                </a:pathLst>
              </a:custGeom>
              <a:solidFill>
                <a:srgbClr val="F7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1" name="Freeform 49"/>
              <p:cNvSpPr>
                <a:spLocks/>
              </p:cNvSpPr>
              <p:nvPr/>
            </p:nvSpPr>
            <p:spPr bwMode="auto">
              <a:xfrm>
                <a:off x="5566" y="2546"/>
                <a:ext cx="362" cy="362"/>
              </a:xfrm>
              <a:custGeom>
                <a:avLst/>
                <a:gdLst>
                  <a:gd name="T0" fmla="*/ 247 w 494"/>
                  <a:gd name="T1" fmla="*/ 493 h 493"/>
                  <a:gd name="T2" fmla="*/ 5 w 494"/>
                  <a:gd name="T3" fmla="*/ 493 h 493"/>
                  <a:gd name="T4" fmla="*/ 1 w 494"/>
                  <a:gd name="T5" fmla="*/ 489 h 493"/>
                  <a:gd name="T6" fmla="*/ 1 w 494"/>
                  <a:gd name="T7" fmla="*/ 4 h 493"/>
                  <a:gd name="T8" fmla="*/ 5 w 494"/>
                  <a:gd name="T9" fmla="*/ 0 h 493"/>
                  <a:gd name="T10" fmla="*/ 490 w 494"/>
                  <a:gd name="T11" fmla="*/ 0 h 493"/>
                  <a:gd name="T12" fmla="*/ 493 w 494"/>
                  <a:gd name="T13" fmla="*/ 4 h 493"/>
                  <a:gd name="T14" fmla="*/ 493 w 494"/>
                  <a:gd name="T15" fmla="*/ 363 h 493"/>
                  <a:gd name="T16" fmla="*/ 493 w 494"/>
                  <a:gd name="T17" fmla="*/ 489 h 493"/>
                  <a:gd name="T18" fmla="*/ 490 w 494"/>
                  <a:gd name="T19" fmla="*/ 493 h 493"/>
                  <a:gd name="T20" fmla="*/ 247 w 494"/>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93">
                    <a:moveTo>
                      <a:pt x="247" y="493"/>
                    </a:moveTo>
                    <a:cubicBezTo>
                      <a:pt x="166" y="493"/>
                      <a:pt x="85" y="493"/>
                      <a:pt x="5" y="493"/>
                    </a:cubicBezTo>
                    <a:cubicBezTo>
                      <a:pt x="0" y="493"/>
                      <a:pt x="1" y="493"/>
                      <a:pt x="1" y="489"/>
                    </a:cubicBezTo>
                    <a:cubicBezTo>
                      <a:pt x="1" y="328"/>
                      <a:pt x="1" y="166"/>
                      <a:pt x="1" y="4"/>
                    </a:cubicBezTo>
                    <a:cubicBezTo>
                      <a:pt x="1" y="0"/>
                      <a:pt x="0" y="0"/>
                      <a:pt x="5" y="0"/>
                    </a:cubicBezTo>
                    <a:cubicBezTo>
                      <a:pt x="166" y="0"/>
                      <a:pt x="328" y="0"/>
                      <a:pt x="490" y="0"/>
                    </a:cubicBezTo>
                    <a:cubicBezTo>
                      <a:pt x="494" y="0"/>
                      <a:pt x="493" y="0"/>
                      <a:pt x="493" y="4"/>
                    </a:cubicBezTo>
                    <a:cubicBezTo>
                      <a:pt x="493" y="124"/>
                      <a:pt x="493" y="244"/>
                      <a:pt x="493" y="363"/>
                    </a:cubicBezTo>
                    <a:cubicBezTo>
                      <a:pt x="493" y="405"/>
                      <a:pt x="493" y="447"/>
                      <a:pt x="493" y="489"/>
                    </a:cubicBezTo>
                    <a:cubicBezTo>
                      <a:pt x="493" y="492"/>
                      <a:pt x="493" y="493"/>
                      <a:pt x="490" y="493"/>
                    </a:cubicBezTo>
                    <a:cubicBezTo>
                      <a:pt x="409" y="493"/>
                      <a:pt x="328" y="493"/>
                      <a:pt x="247" y="493"/>
                    </a:cubicBez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5" name="google"/>
          <p:cNvGrpSpPr/>
          <p:nvPr/>
        </p:nvGrpSpPr>
        <p:grpSpPr>
          <a:xfrm>
            <a:off x="9039113" y="698181"/>
            <a:ext cx="404416" cy="404414"/>
            <a:chOff x="7894637" y="1668462"/>
            <a:chExt cx="533400" cy="533400"/>
          </a:xfrm>
        </p:grpSpPr>
        <p:sp>
          <p:nvSpPr>
            <p:cNvPr id="86" name="Oval 85"/>
            <p:cNvSpPr/>
            <p:nvPr/>
          </p:nvSpPr>
          <p:spPr bwMode="auto">
            <a:xfrm>
              <a:off x="7894637" y="1668462"/>
              <a:ext cx="533400" cy="533400"/>
            </a:xfrm>
            <a:prstGeom prst="ellipse">
              <a:avLst/>
            </a:prstGeom>
            <a:solidFill>
              <a:srgbClr val="DF4A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4" name="Freeform 14"/>
            <p:cNvSpPr>
              <a:spLocks noEditPoints="1"/>
            </p:cNvSpPr>
            <p:nvPr/>
          </p:nvSpPr>
          <p:spPr bwMode="auto">
            <a:xfrm>
              <a:off x="8000454" y="1830756"/>
              <a:ext cx="346509" cy="218706"/>
            </a:xfrm>
            <a:custGeom>
              <a:avLst/>
              <a:gdLst>
                <a:gd name="T0" fmla="*/ 117 w 373"/>
                <a:gd name="T1" fmla="*/ 93 h 236"/>
                <a:gd name="T2" fmla="*/ 117 w 373"/>
                <a:gd name="T3" fmla="*/ 143 h 236"/>
                <a:gd name="T4" fmla="*/ 184 w 373"/>
                <a:gd name="T5" fmla="*/ 143 h 236"/>
                <a:gd name="T6" fmla="*/ 119 w 373"/>
                <a:gd name="T7" fmla="*/ 187 h 236"/>
                <a:gd name="T8" fmla="*/ 49 w 373"/>
                <a:gd name="T9" fmla="*/ 118 h 236"/>
                <a:gd name="T10" fmla="*/ 119 w 373"/>
                <a:gd name="T11" fmla="*/ 48 h 236"/>
                <a:gd name="T12" fmla="*/ 164 w 373"/>
                <a:gd name="T13" fmla="*/ 65 h 236"/>
                <a:gd name="T14" fmla="*/ 198 w 373"/>
                <a:gd name="T15" fmla="*/ 31 h 236"/>
                <a:gd name="T16" fmla="*/ 119 w 373"/>
                <a:gd name="T17" fmla="*/ 0 h 236"/>
                <a:gd name="T18" fmla="*/ 0 w 373"/>
                <a:gd name="T19" fmla="*/ 118 h 236"/>
                <a:gd name="T20" fmla="*/ 119 w 373"/>
                <a:gd name="T21" fmla="*/ 236 h 236"/>
                <a:gd name="T22" fmla="*/ 237 w 373"/>
                <a:gd name="T23" fmla="*/ 118 h 236"/>
                <a:gd name="T24" fmla="*/ 234 w 373"/>
                <a:gd name="T25" fmla="*/ 93 h 236"/>
                <a:gd name="T26" fmla="*/ 117 w 373"/>
                <a:gd name="T27" fmla="*/ 93 h 236"/>
                <a:gd name="T28" fmla="*/ 332 w 373"/>
                <a:gd name="T29" fmla="*/ 97 h 236"/>
                <a:gd name="T30" fmla="*/ 332 w 373"/>
                <a:gd name="T31" fmla="*/ 56 h 236"/>
                <a:gd name="T32" fmla="*/ 302 w 373"/>
                <a:gd name="T33" fmla="*/ 56 h 236"/>
                <a:gd name="T34" fmla="*/ 302 w 373"/>
                <a:gd name="T35" fmla="*/ 97 h 236"/>
                <a:gd name="T36" fmla="*/ 261 w 373"/>
                <a:gd name="T37" fmla="*/ 97 h 236"/>
                <a:gd name="T38" fmla="*/ 261 w 373"/>
                <a:gd name="T39" fmla="*/ 127 h 236"/>
                <a:gd name="T40" fmla="*/ 302 w 373"/>
                <a:gd name="T41" fmla="*/ 127 h 236"/>
                <a:gd name="T42" fmla="*/ 302 w 373"/>
                <a:gd name="T43" fmla="*/ 168 h 236"/>
                <a:gd name="T44" fmla="*/ 332 w 373"/>
                <a:gd name="T45" fmla="*/ 168 h 236"/>
                <a:gd name="T46" fmla="*/ 332 w 373"/>
                <a:gd name="T47" fmla="*/ 127 h 236"/>
                <a:gd name="T48" fmla="*/ 373 w 373"/>
                <a:gd name="T49" fmla="*/ 127 h 236"/>
                <a:gd name="T50" fmla="*/ 373 w 373"/>
                <a:gd name="T51" fmla="*/ 97 h 236"/>
                <a:gd name="T52" fmla="*/ 332 w 373"/>
                <a:gd name="T53" fmla="*/ 9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3" h="236">
                  <a:moveTo>
                    <a:pt x="117" y="93"/>
                  </a:moveTo>
                  <a:cubicBezTo>
                    <a:pt x="117" y="143"/>
                    <a:pt x="117" y="143"/>
                    <a:pt x="117" y="143"/>
                  </a:cubicBezTo>
                  <a:cubicBezTo>
                    <a:pt x="184" y="143"/>
                    <a:pt x="184" y="143"/>
                    <a:pt x="184" y="143"/>
                  </a:cubicBezTo>
                  <a:cubicBezTo>
                    <a:pt x="174" y="169"/>
                    <a:pt x="148" y="187"/>
                    <a:pt x="119" y="187"/>
                  </a:cubicBezTo>
                  <a:cubicBezTo>
                    <a:pt x="80" y="187"/>
                    <a:pt x="49" y="156"/>
                    <a:pt x="49" y="118"/>
                  </a:cubicBezTo>
                  <a:cubicBezTo>
                    <a:pt x="49" y="79"/>
                    <a:pt x="80" y="48"/>
                    <a:pt x="119" y="48"/>
                  </a:cubicBezTo>
                  <a:cubicBezTo>
                    <a:pt x="136" y="48"/>
                    <a:pt x="151" y="54"/>
                    <a:pt x="164" y="65"/>
                  </a:cubicBezTo>
                  <a:cubicBezTo>
                    <a:pt x="198" y="31"/>
                    <a:pt x="198" y="31"/>
                    <a:pt x="198" y="31"/>
                  </a:cubicBezTo>
                  <a:cubicBezTo>
                    <a:pt x="177" y="11"/>
                    <a:pt x="149" y="0"/>
                    <a:pt x="119" y="0"/>
                  </a:cubicBezTo>
                  <a:cubicBezTo>
                    <a:pt x="53" y="0"/>
                    <a:pt x="0" y="53"/>
                    <a:pt x="0" y="118"/>
                  </a:cubicBezTo>
                  <a:cubicBezTo>
                    <a:pt x="0" y="183"/>
                    <a:pt x="53" y="236"/>
                    <a:pt x="119" y="236"/>
                  </a:cubicBezTo>
                  <a:cubicBezTo>
                    <a:pt x="184" y="236"/>
                    <a:pt x="237" y="183"/>
                    <a:pt x="237" y="118"/>
                  </a:cubicBezTo>
                  <a:cubicBezTo>
                    <a:pt x="237" y="109"/>
                    <a:pt x="236" y="101"/>
                    <a:pt x="234" y="93"/>
                  </a:cubicBezTo>
                  <a:lnTo>
                    <a:pt x="117" y="93"/>
                  </a:lnTo>
                  <a:close/>
                  <a:moveTo>
                    <a:pt x="332" y="97"/>
                  </a:moveTo>
                  <a:cubicBezTo>
                    <a:pt x="332" y="56"/>
                    <a:pt x="332" y="56"/>
                    <a:pt x="332" y="56"/>
                  </a:cubicBezTo>
                  <a:cubicBezTo>
                    <a:pt x="302" y="56"/>
                    <a:pt x="302" y="56"/>
                    <a:pt x="302" y="56"/>
                  </a:cubicBezTo>
                  <a:cubicBezTo>
                    <a:pt x="302" y="97"/>
                    <a:pt x="302" y="97"/>
                    <a:pt x="302" y="97"/>
                  </a:cubicBezTo>
                  <a:cubicBezTo>
                    <a:pt x="261" y="97"/>
                    <a:pt x="261" y="97"/>
                    <a:pt x="261" y="97"/>
                  </a:cubicBezTo>
                  <a:cubicBezTo>
                    <a:pt x="261" y="127"/>
                    <a:pt x="261" y="127"/>
                    <a:pt x="261" y="127"/>
                  </a:cubicBezTo>
                  <a:cubicBezTo>
                    <a:pt x="302" y="127"/>
                    <a:pt x="302" y="127"/>
                    <a:pt x="302" y="127"/>
                  </a:cubicBezTo>
                  <a:cubicBezTo>
                    <a:pt x="302" y="168"/>
                    <a:pt x="302" y="168"/>
                    <a:pt x="302" y="168"/>
                  </a:cubicBezTo>
                  <a:cubicBezTo>
                    <a:pt x="332" y="168"/>
                    <a:pt x="332" y="168"/>
                    <a:pt x="332" y="168"/>
                  </a:cubicBezTo>
                  <a:cubicBezTo>
                    <a:pt x="332" y="127"/>
                    <a:pt x="332" y="127"/>
                    <a:pt x="332" y="127"/>
                  </a:cubicBezTo>
                  <a:cubicBezTo>
                    <a:pt x="373" y="127"/>
                    <a:pt x="373" y="127"/>
                    <a:pt x="373" y="127"/>
                  </a:cubicBezTo>
                  <a:cubicBezTo>
                    <a:pt x="373" y="97"/>
                    <a:pt x="373" y="97"/>
                    <a:pt x="373" y="97"/>
                  </a:cubicBezTo>
                  <a:lnTo>
                    <a:pt x="332" y="97"/>
                  </a:ln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7" name="linkedin"/>
          <p:cNvGrpSpPr/>
          <p:nvPr/>
        </p:nvGrpSpPr>
        <p:grpSpPr>
          <a:xfrm>
            <a:off x="9521142" y="688294"/>
            <a:ext cx="405458" cy="405456"/>
            <a:chOff x="8580437" y="1439862"/>
            <a:chExt cx="533400" cy="533400"/>
          </a:xfrm>
        </p:grpSpPr>
        <p:sp>
          <p:nvSpPr>
            <p:cNvPr id="85" name="Oval 84"/>
            <p:cNvSpPr/>
            <p:nvPr/>
          </p:nvSpPr>
          <p:spPr bwMode="auto">
            <a:xfrm>
              <a:off x="8580437" y="1439862"/>
              <a:ext cx="533400" cy="533400"/>
            </a:xfrm>
            <a:prstGeom prst="ellipse">
              <a:avLst/>
            </a:prstGeom>
            <a:solidFill>
              <a:srgbClr val="0177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0" name="Freeform 31"/>
            <p:cNvSpPr>
              <a:spLocks noEditPoints="1"/>
            </p:cNvSpPr>
            <p:nvPr/>
          </p:nvSpPr>
          <p:spPr bwMode="auto">
            <a:xfrm>
              <a:off x="8715226" y="1578693"/>
              <a:ext cx="263823" cy="242169"/>
            </a:xfrm>
            <a:custGeom>
              <a:avLst/>
              <a:gdLst>
                <a:gd name="T0" fmla="*/ 49 w 224"/>
                <a:gd name="T1" fmla="*/ 206 h 206"/>
                <a:gd name="T2" fmla="*/ 5 w 224"/>
                <a:gd name="T3" fmla="*/ 206 h 206"/>
                <a:gd name="T4" fmla="*/ 5 w 224"/>
                <a:gd name="T5" fmla="*/ 66 h 206"/>
                <a:gd name="T6" fmla="*/ 49 w 224"/>
                <a:gd name="T7" fmla="*/ 66 h 206"/>
                <a:gd name="T8" fmla="*/ 49 w 224"/>
                <a:gd name="T9" fmla="*/ 206 h 206"/>
                <a:gd name="T10" fmla="*/ 26 w 224"/>
                <a:gd name="T11" fmla="*/ 49 h 206"/>
                <a:gd name="T12" fmla="*/ 26 w 224"/>
                <a:gd name="T13" fmla="*/ 49 h 206"/>
                <a:gd name="T14" fmla="*/ 0 w 224"/>
                <a:gd name="T15" fmla="*/ 25 h 206"/>
                <a:gd name="T16" fmla="*/ 26 w 224"/>
                <a:gd name="T17" fmla="*/ 0 h 206"/>
                <a:gd name="T18" fmla="*/ 53 w 224"/>
                <a:gd name="T19" fmla="*/ 25 h 206"/>
                <a:gd name="T20" fmla="*/ 26 w 224"/>
                <a:gd name="T21" fmla="*/ 49 h 206"/>
                <a:gd name="T22" fmla="*/ 224 w 224"/>
                <a:gd name="T23" fmla="*/ 206 h 206"/>
                <a:gd name="T24" fmla="*/ 174 w 224"/>
                <a:gd name="T25" fmla="*/ 206 h 206"/>
                <a:gd name="T26" fmla="*/ 174 w 224"/>
                <a:gd name="T27" fmla="*/ 134 h 206"/>
                <a:gd name="T28" fmla="*/ 150 w 224"/>
                <a:gd name="T29" fmla="*/ 102 h 206"/>
                <a:gd name="T30" fmla="*/ 126 w 224"/>
                <a:gd name="T31" fmla="*/ 119 h 206"/>
                <a:gd name="T32" fmla="*/ 125 w 224"/>
                <a:gd name="T33" fmla="*/ 131 h 206"/>
                <a:gd name="T34" fmla="*/ 125 w 224"/>
                <a:gd name="T35" fmla="*/ 206 h 206"/>
                <a:gd name="T36" fmla="*/ 76 w 224"/>
                <a:gd name="T37" fmla="*/ 206 h 206"/>
                <a:gd name="T38" fmla="*/ 76 w 224"/>
                <a:gd name="T39" fmla="*/ 66 h 206"/>
                <a:gd name="T40" fmla="*/ 125 w 224"/>
                <a:gd name="T41" fmla="*/ 66 h 206"/>
                <a:gd name="T42" fmla="*/ 125 w 224"/>
                <a:gd name="T43" fmla="*/ 88 h 206"/>
                <a:gd name="T44" fmla="*/ 169 w 224"/>
                <a:gd name="T45" fmla="*/ 65 h 206"/>
                <a:gd name="T46" fmla="*/ 224 w 224"/>
                <a:gd name="T47" fmla="*/ 129 h 206"/>
                <a:gd name="T48" fmla="*/ 224 w 224"/>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06">
                  <a:moveTo>
                    <a:pt x="49" y="206"/>
                  </a:moveTo>
                  <a:cubicBezTo>
                    <a:pt x="5" y="206"/>
                    <a:pt x="5" y="206"/>
                    <a:pt x="5" y="206"/>
                  </a:cubicBezTo>
                  <a:cubicBezTo>
                    <a:pt x="5" y="66"/>
                    <a:pt x="5" y="66"/>
                    <a:pt x="5" y="66"/>
                  </a:cubicBezTo>
                  <a:cubicBezTo>
                    <a:pt x="49" y="66"/>
                    <a:pt x="49" y="66"/>
                    <a:pt x="49" y="66"/>
                  </a:cubicBezTo>
                  <a:lnTo>
                    <a:pt x="49" y="206"/>
                  </a:lnTo>
                  <a:close/>
                  <a:moveTo>
                    <a:pt x="26" y="49"/>
                  </a:moveTo>
                  <a:cubicBezTo>
                    <a:pt x="26" y="49"/>
                    <a:pt x="26" y="49"/>
                    <a:pt x="26" y="49"/>
                  </a:cubicBezTo>
                  <a:cubicBezTo>
                    <a:pt x="10" y="49"/>
                    <a:pt x="0" y="38"/>
                    <a:pt x="0" y="25"/>
                  </a:cubicBezTo>
                  <a:cubicBezTo>
                    <a:pt x="0" y="11"/>
                    <a:pt x="10" y="0"/>
                    <a:pt x="26" y="0"/>
                  </a:cubicBezTo>
                  <a:cubicBezTo>
                    <a:pt x="42" y="0"/>
                    <a:pt x="52" y="11"/>
                    <a:pt x="53" y="25"/>
                  </a:cubicBezTo>
                  <a:cubicBezTo>
                    <a:pt x="53" y="38"/>
                    <a:pt x="42" y="49"/>
                    <a:pt x="26" y="49"/>
                  </a:cubicBezTo>
                  <a:close/>
                  <a:moveTo>
                    <a:pt x="224" y="206"/>
                  </a:moveTo>
                  <a:cubicBezTo>
                    <a:pt x="174" y="206"/>
                    <a:pt x="174" y="206"/>
                    <a:pt x="174" y="206"/>
                  </a:cubicBezTo>
                  <a:cubicBezTo>
                    <a:pt x="174" y="134"/>
                    <a:pt x="174" y="134"/>
                    <a:pt x="174" y="134"/>
                  </a:cubicBezTo>
                  <a:cubicBezTo>
                    <a:pt x="174" y="115"/>
                    <a:pt x="167" y="102"/>
                    <a:pt x="150" y="102"/>
                  </a:cubicBezTo>
                  <a:cubicBezTo>
                    <a:pt x="137" y="102"/>
                    <a:pt x="129" y="111"/>
                    <a:pt x="126" y="119"/>
                  </a:cubicBezTo>
                  <a:cubicBezTo>
                    <a:pt x="125" y="122"/>
                    <a:pt x="125" y="126"/>
                    <a:pt x="125" y="131"/>
                  </a:cubicBezTo>
                  <a:cubicBezTo>
                    <a:pt x="125" y="206"/>
                    <a:pt x="125" y="206"/>
                    <a:pt x="125" y="206"/>
                  </a:cubicBezTo>
                  <a:cubicBezTo>
                    <a:pt x="76" y="206"/>
                    <a:pt x="76" y="206"/>
                    <a:pt x="76" y="206"/>
                  </a:cubicBezTo>
                  <a:cubicBezTo>
                    <a:pt x="76" y="206"/>
                    <a:pt x="76" y="78"/>
                    <a:pt x="76" y="66"/>
                  </a:cubicBezTo>
                  <a:cubicBezTo>
                    <a:pt x="125" y="66"/>
                    <a:pt x="125" y="66"/>
                    <a:pt x="125" y="66"/>
                  </a:cubicBezTo>
                  <a:cubicBezTo>
                    <a:pt x="125" y="88"/>
                    <a:pt x="125" y="88"/>
                    <a:pt x="125" y="88"/>
                  </a:cubicBezTo>
                  <a:cubicBezTo>
                    <a:pt x="128" y="79"/>
                    <a:pt x="143" y="65"/>
                    <a:pt x="169" y="65"/>
                  </a:cubicBezTo>
                  <a:cubicBezTo>
                    <a:pt x="200" y="65"/>
                    <a:pt x="224" y="85"/>
                    <a:pt x="224" y="129"/>
                  </a:cubicBezTo>
                  <a:lnTo>
                    <a:pt x="224"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30" name="Open standards global"/>
          <p:cNvGrpSpPr/>
          <p:nvPr/>
        </p:nvGrpSpPr>
        <p:grpSpPr>
          <a:xfrm>
            <a:off x="5620863" y="4375607"/>
            <a:ext cx="6061652" cy="2368214"/>
            <a:chOff x="3201513" y="4375607"/>
            <a:chExt cx="6061652" cy="2368214"/>
          </a:xfrm>
        </p:grpSpPr>
        <p:sp>
          <p:nvSpPr>
            <p:cNvPr id="93" name="Oval 92"/>
            <p:cNvSpPr/>
            <p:nvPr/>
          </p:nvSpPr>
          <p:spPr bwMode="auto">
            <a:xfrm>
              <a:off x="7576769" y="5038928"/>
              <a:ext cx="1686396" cy="1658816"/>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2" name="Oval 91"/>
            <p:cNvSpPr/>
            <p:nvPr/>
          </p:nvSpPr>
          <p:spPr bwMode="auto">
            <a:xfrm>
              <a:off x="3201513" y="5085005"/>
              <a:ext cx="1686397" cy="1658816"/>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0" name="Open standards"/>
            <p:cNvGrpSpPr/>
            <p:nvPr/>
          </p:nvGrpSpPr>
          <p:grpSpPr>
            <a:xfrm>
              <a:off x="4562272" y="4375607"/>
              <a:ext cx="3249037" cy="1538806"/>
              <a:chOff x="4562272" y="4375607"/>
              <a:chExt cx="3249037" cy="1538806"/>
            </a:xfrm>
          </p:grpSpPr>
          <p:sp>
            <p:nvSpPr>
              <p:cNvPr id="14" name="Freeform 13"/>
              <p:cNvSpPr/>
              <p:nvPr/>
            </p:nvSpPr>
            <p:spPr bwMode="auto">
              <a:xfrm>
                <a:off x="4562272" y="4620634"/>
                <a:ext cx="666953" cy="1293779"/>
              </a:xfrm>
              <a:custGeom>
                <a:avLst/>
                <a:gdLst>
                  <a:gd name="connsiteX0" fmla="*/ 729575 w 729575"/>
                  <a:gd name="connsiteY0" fmla="*/ 0 h 1089498"/>
                  <a:gd name="connsiteX1" fmla="*/ 729575 w 729575"/>
                  <a:gd name="connsiteY1" fmla="*/ 1089498 h 1089498"/>
                  <a:gd name="connsiteX2" fmla="*/ 0 w 729575"/>
                  <a:gd name="connsiteY2" fmla="*/ 1089498 h 1089498"/>
                </a:gdLst>
                <a:ahLst/>
                <a:cxnLst>
                  <a:cxn ang="0">
                    <a:pos x="connsiteX0" y="connsiteY0"/>
                  </a:cxn>
                  <a:cxn ang="0">
                    <a:pos x="connsiteX1" y="connsiteY1"/>
                  </a:cxn>
                  <a:cxn ang="0">
                    <a:pos x="connsiteX2" y="connsiteY2"/>
                  </a:cxn>
                </a:cxnLst>
                <a:rect l="l" t="t" r="r" b="b"/>
                <a:pathLst>
                  <a:path w="729575" h="1089498">
                    <a:moveTo>
                      <a:pt x="729575" y="0"/>
                    </a:moveTo>
                    <a:lnTo>
                      <a:pt x="729575" y="1089498"/>
                    </a:lnTo>
                    <a:lnTo>
                      <a:pt x="0" y="1089498"/>
                    </a:lnTo>
                  </a:path>
                </a:pathLst>
              </a:custGeom>
              <a:noFill/>
              <a:ln w="123825">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1" name="Freeform 90"/>
              <p:cNvSpPr/>
              <p:nvPr/>
            </p:nvSpPr>
            <p:spPr bwMode="auto">
              <a:xfrm flipH="1">
                <a:off x="7143749" y="4620634"/>
                <a:ext cx="667560" cy="1293779"/>
              </a:xfrm>
              <a:custGeom>
                <a:avLst/>
                <a:gdLst>
                  <a:gd name="connsiteX0" fmla="*/ 729575 w 729575"/>
                  <a:gd name="connsiteY0" fmla="*/ 0 h 1089498"/>
                  <a:gd name="connsiteX1" fmla="*/ 729575 w 729575"/>
                  <a:gd name="connsiteY1" fmla="*/ 1089498 h 1089498"/>
                  <a:gd name="connsiteX2" fmla="*/ 0 w 729575"/>
                  <a:gd name="connsiteY2" fmla="*/ 1089498 h 1089498"/>
                </a:gdLst>
                <a:ahLst/>
                <a:cxnLst>
                  <a:cxn ang="0">
                    <a:pos x="connsiteX0" y="connsiteY0"/>
                  </a:cxn>
                  <a:cxn ang="0">
                    <a:pos x="connsiteX1" y="connsiteY1"/>
                  </a:cxn>
                  <a:cxn ang="0">
                    <a:pos x="connsiteX2" y="connsiteY2"/>
                  </a:cxn>
                </a:cxnLst>
                <a:rect l="l" t="t" r="r" b="b"/>
                <a:pathLst>
                  <a:path w="729575" h="1089498">
                    <a:moveTo>
                      <a:pt x="729575" y="0"/>
                    </a:moveTo>
                    <a:lnTo>
                      <a:pt x="729575" y="1089498"/>
                    </a:lnTo>
                    <a:lnTo>
                      <a:pt x="0" y="1089498"/>
                    </a:lnTo>
                  </a:path>
                </a:pathLst>
              </a:custGeom>
              <a:noFill/>
              <a:ln w="123825">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5" name="TextBox 14"/>
              <p:cNvSpPr txBox="1"/>
              <p:nvPr/>
            </p:nvSpPr>
            <p:spPr>
              <a:xfrm>
                <a:off x="5290308" y="4375607"/>
                <a:ext cx="1799723" cy="5170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Open standards</a:t>
                </a:r>
              </a:p>
            </p:txBody>
          </p:sp>
          <p:sp>
            <p:nvSpPr>
              <p:cNvPr id="24" name="Rectangle 23"/>
              <p:cNvSpPr/>
              <p:nvPr/>
            </p:nvSpPr>
            <p:spPr bwMode="auto">
              <a:xfrm>
                <a:off x="5101413" y="4532998"/>
                <a:ext cx="252668" cy="186492"/>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5" name="Rectangle 94"/>
              <p:cNvSpPr/>
              <p:nvPr/>
            </p:nvSpPr>
            <p:spPr bwMode="auto">
              <a:xfrm>
                <a:off x="7020227" y="4532998"/>
                <a:ext cx="252668" cy="186492"/>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17" name="APP mobile"/>
          <p:cNvGrpSpPr/>
          <p:nvPr/>
        </p:nvGrpSpPr>
        <p:grpSpPr>
          <a:xfrm>
            <a:off x="5478846" y="5500928"/>
            <a:ext cx="1217321" cy="1242779"/>
            <a:chOff x="3059496" y="5500928"/>
            <a:chExt cx="1217321" cy="1242779"/>
          </a:xfrm>
        </p:grpSpPr>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277" y="5500928"/>
              <a:ext cx="520829" cy="837550"/>
            </a:xfrm>
            <a:prstGeom prst="rect">
              <a:avLst/>
            </a:prstGeom>
          </p:spPr>
        </p:pic>
        <p:sp>
          <p:nvSpPr>
            <p:cNvPr id="75" name="TextBox 74"/>
            <p:cNvSpPr txBox="1"/>
            <p:nvPr/>
          </p:nvSpPr>
          <p:spPr>
            <a:xfrm>
              <a:off x="3059496" y="6282042"/>
              <a:ext cx="1217321"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MOBILE APP</a:t>
              </a:r>
            </a:p>
          </p:txBody>
        </p:sp>
      </p:grpSp>
      <p:grpSp>
        <p:nvGrpSpPr>
          <p:cNvPr id="16" name="SDK client"/>
          <p:cNvGrpSpPr/>
          <p:nvPr/>
        </p:nvGrpSpPr>
        <p:grpSpPr>
          <a:xfrm>
            <a:off x="6542876" y="5496803"/>
            <a:ext cx="1172437" cy="1246904"/>
            <a:chOff x="4123526" y="5496803"/>
            <a:chExt cx="1172437" cy="1246904"/>
          </a:xfrm>
        </p:grpSpPr>
        <p:grpSp>
          <p:nvGrpSpPr>
            <p:cNvPr id="104" name="Group 103"/>
            <p:cNvGrpSpPr/>
            <p:nvPr/>
          </p:nvGrpSpPr>
          <p:grpSpPr>
            <a:xfrm>
              <a:off x="4298769" y="5496803"/>
              <a:ext cx="710414" cy="853932"/>
              <a:chOff x="3116145" y="4935971"/>
              <a:chExt cx="710414" cy="853932"/>
            </a:xfrm>
          </p:grpSpPr>
          <p:pic>
            <p:nvPicPr>
              <p:cNvPr id="105" name="Picture 10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6145" y="4935971"/>
                <a:ext cx="710414" cy="853932"/>
              </a:xfrm>
              <a:prstGeom prst="rect">
                <a:avLst/>
              </a:prstGeom>
            </p:spPr>
          </p:pic>
          <p:sp>
            <p:nvSpPr>
              <p:cNvPr id="106" name="Regular Pentagon 105"/>
              <p:cNvSpPr/>
              <p:nvPr/>
            </p:nvSpPr>
            <p:spPr bwMode="auto">
              <a:xfrm>
                <a:off x="3356202" y="5229849"/>
                <a:ext cx="233958" cy="222816"/>
              </a:xfrm>
              <a:prstGeom prst="pentag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84" name="TextBox 83"/>
            <p:cNvSpPr txBox="1"/>
            <p:nvPr/>
          </p:nvSpPr>
          <p:spPr>
            <a:xfrm>
              <a:off x="4123526" y="6282042"/>
              <a:ext cx="1172437"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CLIENT SDK</a:t>
              </a:r>
            </a:p>
          </p:txBody>
        </p:sp>
      </p:grpSp>
      <p:grpSp>
        <p:nvGrpSpPr>
          <p:cNvPr id="12" name="SDK resource"/>
          <p:cNvGrpSpPr/>
          <p:nvPr/>
        </p:nvGrpSpPr>
        <p:grpSpPr>
          <a:xfrm>
            <a:off x="9452330" y="5472419"/>
            <a:ext cx="1425134" cy="1254663"/>
            <a:chOff x="7032980" y="5472419"/>
            <a:chExt cx="1425134" cy="1254663"/>
          </a:xfrm>
        </p:grpSpPr>
        <p:grpSp>
          <p:nvGrpSpPr>
            <p:cNvPr id="96" name="Group 95"/>
            <p:cNvGrpSpPr/>
            <p:nvPr/>
          </p:nvGrpSpPr>
          <p:grpSpPr>
            <a:xfrm>
              <a:off x="7322385" y="5472419"/>
              <a:ext cx="710414" cy="853932"/>
              <a:chOff x="7310193" y="4314179"/>
              <a:chExt cx="710414" cy="853932"/>
            </a:xfrm>
          </p:grpSpPr>
          <p:pic>
            <p:nvPicPr>
              <p:cNvPr id="97" name="Picture 9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0193" y="4314179"/>
                <a:ext cx="710414" cy="853932"/>
              </a:xfrm>
              <a:prstGeom prst="rect">
                <a:avLst/>
              </a:prstGeom>
            </p:spPr>
          </p:pic>
          <p:pic>
            <p:nvPicPr>
              <p:cNvPr id="99" name="Picture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8934" y="4626181"/>
                <a:ext cx="191740" cy="212532"/>
              </a:xfrm>
              <a:prstGeom prst="rect">
                <a:avLst/>
              </a:prstGeom>
            </p:spPr>
          </p:pic>
        </p:grpSp>
        <p:sp>
          <p:nvSpPr>
            <p:cNvPr id="88" name="TextBox 87"/>
            <p:cNvSpPr txBox="1"/>
            <p:nvPr/>
          </p:nvSpPr>
          <p:spPr>
            <a:xfrm>
              <a:off x="7032980" y="6265417"/>
              <a:ext cx="1425134"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RESOURCE SDK</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grpSp>
      <p:grpSp>
        <p:nvGrpSpPr>
          <p:cNvPr id="13" name="APP web"/>
          <p:cNvGrpSpPr/>
          <p:nvPr/>
        </p:nvGrpSpPr>
        <p:grpSpPr>
          <a:xfrm>
            <a:off x="10559668" y="5242725"/>
            <a:ext cx="1478356" cy="1417857"/>
            <a:chOff x="8140318" y="5242725"/>
            <a:chExt cx="1478356" cy="1417857"/>
          </a:xfrm>
        </p:grpSpPr>
        <p:grpSp>
          <p:nvGrpSpPr>
            <p:cNvPr id="71" name="Group 70"/>
            <p:cNvGrpSpPr/>
            <p:nvPr/>
          </p:nvGrpSpPr>
          <p:grpSpPr>
            <a:xfrm>
              <a:off x="8140318" y="5242725"/>
              <a:ext cx="1478356" cy="1065244"/>
              <a:chOff x="-3272346" y="4002157"/>
              <a:chExt cx="1476378" cy="1063819"/>
            </a:xfrm>
          </p:grpSpPr>
          <p:sp>
            <p:nvSpPr>
              <p:cNvPr id="72" name="Cloud"/>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73" name="Picture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74" name="Picture 7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sp>
          <p:nvSpPr>
            <p:cNvPr id="89" name="TextBox 88"/>
            <p:cNvSpPr txBox="1"/>
            <p:nvPr/>
          </p:nvSpPr>
          <p:spPr>
            <a:xfrm>
              <a:off x="8446145" y="6198917"/>
              <a:ext cx="994503"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WEB APP</a:t>
              </a:r>
            </a:p>
          </p:txBody>
        </p:sp>
      </p:grpSp>
      <p:grpSp>
        <p:nvGrpSpPr>
          <p:cNvPr id="28" name="Org background"/>
          <p:cNvGrpSpPr/>
          <p:nvPr/>
        </p:nvGrpSpPr>
        <p:grpSpPr>
          <a:xfrm>
            <a:off x="6373752" y="407711"/>
            <a:ext cx="1673295" cy="2132821"/>
            <a:chOff x="3954402" y="407711"/>
            <a:chExt cx="1673295" cy="2132821"/>
          </a:xfrm>
        </p:grpSpPr>
        <p:sp>
          <p:nvSpPr>
            <p:cNvPr id="21" name="TextBox 20"/>
            <p:cNvSpPr txBox="1"/>
            <p:nvPr/>
          </p:nvSpPr>
          <p:spPr>
            <a:xfrm>
              <a:off x="3985575" y="2023467"/>
              <a:ext cx="1621791" cy="5170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Organizations</a:t>
              </a:r>
            </a:p>
          </p:txBody>
        </p:sp>
        <p:sp>
          <p:nvSpPr>
            <p:cNvPr id="19" name="Oval 18"/>
            <p:cNvSpPr/>
            <p:nvPr/>
          </p:nvSpPr>
          <p:spPr bwMode="auto">
            <a:xfrm>
              <a:off x="3954402" y="407711"/>
              <a:ext cx="1673295" cy="1645930"/>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25" name="Org hybrid"/>
          <p:cNvGrpSpPr/>
          <p:nvPr/>
        </p:nvGrpSpPr>
        <p:grpSpPr>
          <a:xfrm>
            <a:off x="6318432" y="283397"/>
            <a:ext cx="1366578" cy="899836"/>
            <a:chOff x="3899082" y="283397"/>
            <a:chExt cx="1366578" cy="899836"/>
          </a:xfrm>
        </p:grpSpPr>
        <p:grpSp>
          <p:nvGrpSpPr>
            <p:cNvPr id="9" name="Group 8"/>
            <p:cNvGrpSpPr/>
            <p:nvPr/>
          </p:nvGrpSpPr>
          <p:grpSpPr>
            <a:xfrm>
              <a:off x="4309085" y="283397"/>
              <a:ext cx="956575" cy="899836"/>
              <a:chOff x="2962240" y="977721"/>
              <a:chExt cx="1474134" cy="1386697"/>
            </a:xfrm>
          </p:grpSpPr>
          <p:sp>
            <p:nvSpPr>
              <p:cNvPr id="57" name="Cloud"/>
              <p:cNvSpPr>
                <a:spLocks/>
              </p:cNvSpPr>
              <p:nvPr/>
            </p:nvSpPr>
            <p:spPr bwMode="auto">
              <a:xfrm>
                <a:off x="3513359" y="977721"/>
                <a:ext cx="454791" cy="303792"/>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58" name="Cloud"/>
              <p:cNvSpPr>
                <a:spLocks/>
              </p:cNvSpPr>
              <p:nvPr/>
            </p:nvSpPr>
            <p:spPr bwMode="auto">
              <a:xfrm flipH="1">
                <a:off x="4055397" y="1193089"/>
                <a:ext cx="380977" cy="254485"/>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62" name="Picture 6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5485" y="1008432"/>
                <a:ext cx="824295" cy="686913"/>
              </a:xfrm>
              <a:prstGeom prst="rect">
                <a:avLst/>
              </a:prstGeom>
            </p:spPr>
          </p:pic>
          <p:pic>
            <p:nvPicPr>
              <p:cNvPr id="63" name="Picture 6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2240" y="1677505"/>
                <a:ext cx="824295" cy="686913"/>
              </a:xfrm>
              <a:prstGeom prst="rect">
                <a:avLst/>
              </a:prstGeom>
            </p:spPr>
          </p:pic>
          <p:cxnSp>
            <p:nvCxnSpPr>
              <p:cNvPr id="82" name="Straight Arrow Connector 81"/>
              <p:cNvCxnSpPr/>
              <p:nvPr/>
            </p:nvCxnSpPr>
            <p:spPr>
              <a:xfrm flipH="1">
                <a:off x="3607510" y="1673044"/>
                <a:ext cx="160578" cy="182880"/>
              </a:xfrm>
              <a:prstGeom prst="straightConnector1">
                <a:avLst/>
              </a:prstGeom>
              <a:ln w="127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3899082" y="377619"/>
              <a:ext cx="891911"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HYBRID</a:t>
              </a:r>
            </a:p>
          </p:txBody>
        </p:sp>
      </p:grpSp>
      <p:grpSp>
        <p:nvGrpSpPr>
          <p:cNvPr id="23" name="Org onprem"/>
          <p:cNvGrpSpPr/>
          <p:nvPr/>
        </p:nvGrpSpPr>
        <p:grpSpPr>
          <a:xfrm>
            <a:off x="5819669" y="1132608"/>
            <a:ext cx="1319913" cy="961898"/>
            <a:chOff x="3400319" y="1132608"/>
            <a:chExt cx="1319913" cy="961898"/>
          </a:xfrm>
        </p:grpSpPr>
        <p:pic>
          <p:nvPicPr>
            <p:cNvPr id="83" name="Picture 8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9479" y="1132608"/>
              <a:ext cx="712033" cy="593361"/>
            </a:xfrm>
            <a:prstGeom prst="rect">
              <a:avLst/>
            </a:prstGeom>
          </p:spPr>
        </p:pic>
        <p:sp>
          <p:nvSpPr>
            <p:cNvPr id="107" name="TextBox 106"/>
            <p:cNvSpPr txBox="1"/>
            <p:nvPr/>
          </p:nvSpPr>
          <p:spPr>
            <a:xfrm>
              <a:off x="3400319" y="1632841"/>
              <a:ext cx="1319913"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ON PREMISES</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grpSp>
      <p:grpSp>
        <p:nvGrpSpPr>
          <p:cNvPr id="26" name="org cloud"/>
          <p:cNvGrpSpPr/>
          <p:nvPr/>
        </p:nvGrpSpPr>
        <p:grpSpPr>
          <a:xfrm>
            <a:off x="7332585" y="1147520"/>
            <a:ext cx="859402" cy="963611"/>
            <a:chOff x="4913235" y="1147520"/>
            <a:chExt cx="859402" cy="963611"/>
          </a:xfrm>
        </p:grpSpPr>
        <p:grpSp>
          <p:nvGrpSpPr>
            <p:cNvPr id="10" name="Group 9"/>
            <p:cNvGrpSpPr/>
            <p:nvPr/>
          </p:nvGrpSpPr>
          <p:grpSpPr>
            <a:xfrm>
              <a:off x="4940705" y="1147520"/>
              <a:ext cx="807551" cy="593360"/>
              <a:chOff x="4820326" y="1473744"/>
              <a:chExt cx="1244478" cy="914401"/>
            </a:xfrm>
          </p:grpSpPr>
          <p:sp>
            <p:nvSpPr>
              <p:cNvPr id="59" name="Cloud"/>
              <p:cNvSpPr>
                <a:spLocks/>
              </p:cNvSpPr>
              <p:nvPr/>
            </p:nvSpPr>
            <p:spPr bwMode="auto">
              <a:xfrm>
                <a:off x="4820326" y="1492371"/>
                <a:ext cx="804059" cy="53709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60" name="Cloud"/>
              <p:cNvSpPr>
                <a:spLocks/>
              </p:cNvSpPr>
              <p:nvPr/>
            </p:nvSpPr>
            <p:spPr bwMode="auto">
              <a:xfrm>
                <a:off x="5619406" y="1620359"/>
                <a:ext cx="445398" cy="2975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61" name="Picture 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0223" y="1473744"/>
                <a:ext cx="1097281" cy="914401"/>
              </a:xfrm>
              <a:prstGeom prst="rect">
                <a:avLst/>
              </a:prstGeom>
            </p:spPr>
          </p:pic>
        </p:grpSp>
        <p:sp>
          <p:nvSpPr>
            <p:cNvPr id="108" name="TextBox 107"/>
            <p:cNvSpPr txBox="1"/>
            <p:nvPr/>
          </p:nvSpPr>
          <p:spPr>
            <a:xfrm>
              <a:off x="4913235" y="1649466"/>
              <a:ext cx="85940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CLOUD</a:t>
              </a:r>
            </a:p>
          </p:txBody>
        </p:sp>
      </p:grpSp>
      <p:sp>
        <p:nvSpPr>
          <p:cNvPr id="109" name="txt 30K users"/>
          <p:cNvSpPr/>
          <p:nvPr/>
        </p:nvSpPr>
        <p:spPr>
          <a:xfrm>
            <a:off x="2158672" y="3982015"/>
            <a:ext cx="2268315" cy="1631216"/>
          </a:xfrm>
          <a:prstGeom prst="rect">
            <a:avLst/>
          </a:prstGeom>
        </p:spPr>
        <p:txBody>
          <a:bodyPr wrap="squar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mn-cs"/>
              </a:rPr>
              <a:t>Identify </a:t>
            </a:r>
            <a:r>
              <a:rPr kumimoji="0" lang="en-US" sz="4000" b="1" i="0" u="none" strike="noStrike" kern="1200" cap="none" spc="0" normalizeH="0" baseline="0" noProof="0" dirty="0">
                <a:ln>
                  <a:noFill/>
                </a:ln>
                <a:solidFill>
                  <a:srgbClr val="505050"/>
                </a:solidFill>
                <a:effectLst/>
                <a:uLnTx/>
                <a:uFillTx/>
                <a:latin typeface="Segoe UI Semibold" charset="0"/>
                <a:ea typeface="Segoe UI Semibold" charset="0"/>
                <a:cs typeface="Segoe UI Semibold" charset="0"/>
              </a:rPr>
              <a:t>30K</a:t>
            </a:r>
            <a:r>
              <a:rPr kumimoji="0" lang="en-US" sz="2000" b="1" i="0" u="none" strike="noStrike" kern="1200" cap="none" spc="0" normalizeH="0" baseline="0" noProof="0" dirty="0">
                <a:ln>
                  <a:noFill/>
                </a:ln>
                <a:solidFill>
                  <a:srgbClr val="505050"/>
                </a:solidFill>
                <a:effectLst/>
                <a:uLnTx/>
                <a:uFillTx/>
                <a:latin typeface="Segoe UI Semibold" charset="0"/>
                <a:ea typeface="Segoe UI Semibold" charset="0"/>
                <a:cs typeface="Segoe UI Semibold" charset="0"/>
              </a:rPr>
              <a:t> </a:t>
            </a:r>
            <a:r>
              <a:rPr kumimoji="0" lang="en-US" sz="2000" b="0" i="0" u="none" strike="noStrike" kern="1200" cap="none" spc="0" normalizeH="0" baseline="0" noProof="0" dirty="0">
                <a:ln>
                  <a:noFill/>
                </a:ln>
                <a:solidFill>
                  <a:srgbClr val="505050"/>
                </a:solidFill>
                <a:effectLst/>
                <a:uLnTx/>
                <a:uFillTx/>
                <a:latin typeface="Segoe UI Semilight"/>
                <a:ea typeface="+mn-ea"/>
                <a:cs typeface="+mn-cs"/>
              </a:rPr>
              <a:t>potentially compromised users per day</a:t>
            </a:r>
          </a:p>
        </p:txBody>
      </p:sp>
      <p:sp>
        <p:nvSpPr>
          <p:cNvPr id="110" name="txt 10 TB"/>
          <p:cNvSpPr/>
          <p:nvPr/>
        </p:nvSpPr>
        <p:spPr>
          <a:xfrm>
            <a:off x="1400563" y="4061065"/>
            <a:ext cx="3035395" cy="1323439"/>
          </a:xfrm>
          <a:prstGeom prst="rect">
            <a:avLst/>
          </a:prstGeom>
        </p:spPr>
        <p:txBody>
          <a:bodyPr wrap="squar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mn-cs"/>
              </a:rPr>
              <a:t>Every day the identity ML system processes </a:t>
            </a:r>
            <a:r>
              <a:rPr kumimoji="0" lang="en-US" sz="4000" b="1" i="0" u="none" strike="noStrike" kern="1200" cap="none" spc="0" normalizeH="0" baseline="0" noProof="0" dirty="0">
                <a:ln>
                  <a:noFill/>
                </a:ln>
                <a:solidFill>
                  <a:srgbClr val="505050"/>
                </a:solidFill>
                <a:effectLst/>
                <a:uLnTx/>
                <a:uFillTx/>
                <a:latin typeface="Segoe UI Semibold" charset="0"/>
                <a:ea typeface="Segoe UI Semibold" charset="0"/>
                <a:cs typeface="Segoe UI Semibold" charset="0"/>
              </a:rPr>
              <a:t>10TB of data</a:t>
            </a:r>
            <a:endParaRPr kumimoji="0" lang="en-US" sz="2000" b="0" i="0" u="none" strike="noStrike" kern="1200" cap="none" spc="0" normalizeH="0" baseline="0" noProof="0" dirty="0">
              <a:ln>
                <a:noFill/>
              </a:ln>
              <a:solidFill>
                <a:srgbClr val="505050"/>
              </a:solidFill>
              <a:effectLst/>
              <a:uLnTx/>
              <a:uFillTx/>
              <a:latin typeface="Segoe UI Semilight"/>
              <a:ea typeface="+mn-ea"/>
              <a:cs typeface="+mn-cs"/>
            </a:endParaRPr>
          </a:p>
        </p:txBody>
      </p:sp>
      <p:sp>
        <p:nvSpPr>
          <p:cNvPr id="111" name="txt 1.5M"/>
          <p:cNvSpPr/>
          <p:nvPr/>
        </p:nvSpPr>
        <p:spPr>
          <a:xfrm>
            <a:off x="1498671" y="3979699"/>
            <a:ext cx="2978080" cy="1323439"/>
          </a:xfrm>
          <a:prstGeom prst="rect">
            <a:avLst/>
          </a:prstGeom>
        </p:spPr>
        <p:txBody>
          <a:bodyPr wrap="squar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mn-cs"/>
              </a:rPr>
              <a:t>Deflect </a:t>
            </a:r>
            <a:r>
              <a:rPr kumimoji="0" lang="en-US" sz="4000" b="1" i="0" u="none" strike="noStrike" kern="1200" cap="none" spc="0" normalizeH="0" baseline="0" noProof="0" dirty="0">
                <a:ln>
                  <a:noFill/>
                </a:ln>
                <a:solidFill>
                  <a:srgbClr val="505050"/>
                </a:solidFill>
                <a:effectLst/>
                <a:uLnTx/>
                <a:uFillTx/>
                <a:latin typeface="Segoe UI Semibold" charset="0"/>
                <a:ea typeface="Segoe UI Semibold" charset="0"/>
                <a:cs typeface="Segoe UI Semibold" charset="0"/>
              </a:rPr>
              <a:t>1.5M </a:t>
            </a:r>
            <a:r>
              <a:rPr kumimoji="0" lang="en-US" sz="2000" b="0" i="0" u="none" strike="noStrike" kern="1200" cap="none" spc="0" normalizeH="0" baseline="0" noProof="0" dirty="0">
                <a:ln>
                  <a:noFill/>
                </a:ln>
                <a:solidFill>
                  <a:srgbClr val="505050"/>
                </a:solidFill>
                <a:effectLst/>
                <a:uLnTx/>
                <a:uFillTx/>
                <a:latin typeface="Segoe UI Semilight"/>
                <a:ea typeface="+mn-ea"/>
                <a:cs typeface="+mn-cs"/>
              </a:rPr>
              <a:t>attacks per day in the consumer space</a:t>
            </a:r>
          </a:p>
        </p:txBody>
      </p:sp>
      <p:sp>
        <p:nvSpPr>
          <p:cNvPr id="112" name="slogan audience"/>
          <p:cNvSpPr/>
          <p:nvPr/>
        </p:nvSpPr>
        <p:spPr>
          <a:xfrm>
            <a:off x="666983" y="1752222"/>
            <a:ext cx="4457468"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05050"/>
                </a:solidFill>
                <a:effectLst/>
                <a:uLnTx/>
                <a:uFillTx/>
                <a:latin typeface="Segoe UI Semilight"/>
                <a:ea typeface="+mn-ea"/>
                <a:cs typeface="+mn-cs"/>
              </a:rPr>
              <a:t>Reaches the audience you want</a:t>
            </a:r>
          </a:p>
        </p:txBody>
      </p:sp>
      <p:sp>
        <p:nvSpPr>
          <p:cNvPr id="113" name="slogan fundamentals"/>
          <p:cNvSpPr/>
          <p:nvPr/>
        </p:nvSpPr>
        <p:spPr>
          <a:xfrm>
            <a:off x="686032" y="3352725"/>
            <a:ext cx="3466867"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05050"/>
                </a:solidFill>
                <a:effectLst/>
                <a:uLnTx/>
                <a:uFillTx/>
                <a:latin typeface="Segoe UI Semilight"/>
                <a:ea typeface="+mn-ea"/>
                <a:cs typeface="+mn-cs"/>
              </a:rPr>
              <a:t>Has great </a:t>
            </a:r>
            <a:r>
              <a:rPr kumimoji="0" lang="en-US" sz="2400" b="0" i="0" u="none" strike="noStrike" kern="1200" cap="none" spc="0" normalizeH="0" baseline="0" noProof="0" dirty="0">
                <a:ln>
                  <a:noFill/>
                </a:ln>
                <a:solidFill>
                  <a:srgbClr val="505050"/>
                </a:solidFill>
                <a:effectLst/>
                <a:uLnTx/>
                <a:uFillTx/>
                <a:latin typeface="Segoe UI Semilight"/>
                <a:ea typeface="+mn-ea"/>
                <a:cs typeface="+mn-cs"/>
              </a:rPr>
              <a:t>fundamentals</a:t>
            </a:r>
          </a:p>
        </p:txBody>
      </p:sp>
      <p:sp>
        <p:nvSpPr>
          <p:cNvPr id="114" name="slogan solution"/>
          <p:cNvSpPr/>
          <p:nvPr/>
        </p:nvSpPr>
        <p:spPr>
          <a:xfrm>
            <a:off x="622370" y="5407660"/>
            <a:ext cx="4368730"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05050"/>
                </a:solidFill>
                <a:effectLst/>
                <a:uLnTx/>
                <a:uFillTx/>
                <a:latin typeface="Segoe UI Semilight"/>
                <a:ea typeface="+mn-ea"/>
                <a:cs typeface="+mn-cs"/>
              </a:rPr>
              <a:t>Works great with your solution</a:t>
            </a:r>
          </a:p>
        </p:txBody>
      </p:sp>
      <p:sp>
        <p:nvSpPr>
          <p:cNvPr id="90" name="slogan audience"/>
          <p:cNvSpPr/>
          <p:nvPr/>
        </p:nvSpPr>
        <p:spPr>
          <a:xfrm>
            <a:off x="381232" y="1161672"/>
            <a:ext cx="3562117"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05050"/>
                </a:solidFill>
                <a:effectLst/>
                <a:uLnTx/>
                <a:uFillTx/>
                <a:latin typeface="Segoe UI Semilight"/>
                <a:ea typeface="+mn-ea"/>
                <a:cs typeface="+mn-cs"/>
              </a:rPr>
              <a:t>An ideal identity system</a:t>
            </a:r>
            <a:r>
              <a:rPr kumimoji="0" lang="mr-IN" sz="2400" b="0" i="0" u="none" strike="noStrike" kern="1200" cap="none" spc="0" normalizeH="0" baseline="0" noProof="0" dirty="0">
                <a:ln>
                  <a:noFill/>
                </a:ln>
                <a:solidFill>
                  <a:srgbClr val="505050"/>
                </a:solidFill>
                <a:effectLst/>
                <a:uLnTx/>
                <a:uFillTx/>
                <a:latin typeface="Segoe UI Semilight"/>
                <a:ea typeface="+mn-ea"/>
                <a:cs typeface="+mn-cs"/>
              </a:rPr>
              <a:t>…</a:t>
            </a:r>
            <a:endParaRPr kumimoji="0" lang="en-US" sz="2400" b="0" i="0" u="none" strike="noStrike" kern="1200" cap="none" spc="0" normalizeH="0" baseline="0" noProof="0" dirty="0">
              <a:ln>
                <a:noFill/>
              </a:ln>
              <a:solidFill>
                <a:srgbClr val="505050"/>
              </a:solidFill>
              <a:effectLst/>
              <a:uLnTx/>
              <a:uFillTx/>
              <a:latin typeface="Segoe UI Semilight"/>
              <a:ea typeface="+mn-ea"/>
              <a:cs typeface="+mn-cs"/>
            </a:endParaRPr>
          </a:p>
        </p:txBody>
      </p:sp>
    </p:spTree>
    <p:extLst>
      <p:ext uri="{BB962C8B-B14F-4D97-AF65-F5344CB8AC3E}">
        <p14:creationId xmlns:p14="http://schemas.microsoft.com/office/powerpoint/2010/main" val="344708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500"/>
                                        <p:tgtEl>
                                          <p:spTgt spid="10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wipe(down)">
                                      <p:cBhvr>
                                        <p:cTn id="58" dur="500"/>
                                        <p:tgtEl>
                                          <p:spTgt spid="113"/>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115"/>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500"/>
                                        <p:tgtEl>
                                          <p:spTgt spid="1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wipe(down)">
                                      <p:cBhvr>
                                        <p:cTn id="77" dur="500"/>
                                        <p:tgtEl>
                                          <p:spTgt spid="10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11"/>
                                        </p:tgtEl>
                                        <p:attrNameLst>
                                          <p:attrName>style.visibility</p:attrName>
                                        </p:attrNameLst>
                                      </p:cBhvr>
                                      <p:to>
                                        <p:strVal val="visible"/>
                                      </p:to>
                                    </p:set>
                                    <p:animEffect transition="in" filter="wipe(down)">
                                      <p:cBhvr>
                                        <p:cTn id="84" dur="500"/>
                                        <p:tgtEl>
                                          <p:spTgt spid="111"/>
                                        </p:tgtEl>
                                      </p:cBhvr>
                                    </p:animEffect>
                                  </p:childTnLst>
                                </p:cTn>
                              </p:par>
                              <p:par>
                                <p:cTn id="85" presetID="1" presetClass="exit" presetSubtype="0" fill="hold" grpId="1" nodeType="withEffect">
                                  <p:stCondLst>
                                    <p:cond delay="0"/>
                                  </p:stCondLst>
                                  <p:childTnLst>
                                    <p:set>
                                      <p:cBhvr>
                                        <p:cTn id="86" dur="1" fill="hold">
                                          <p:stCondLst>
                                            <p:cond delay="0"/>
                                          </p:stCondLst>
                                        </p:cTn>
                                        <p:tgtEl>
                                          <p:spTgt spid="10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14"/>
                                        </p:tgtEl>
                                        <p:attrNameLst>
                                          <p:attrName>style.visibility</p:attrName>
                                        </p:attrNameLst>
                                      </p:cBhvr>
                                      <p:to>
                                        <p:strVal val="visible"/>
                                      </p:to>
                                    </p:set>
                                    <p:animEffect transition="in" filter="wipe(down)">
                                      <p:cBhvr>
                                        <p:cTn id="91" dur="500"/>
                                        <p:tgtEl>
                                          <p:spTgt spid="114"/>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116"/>
                                        </p:tgtEl>
                                        <p:attrNameLst>
                                          <p:attrName>style.visibility</p:attrName>
                                        </p:attrNameLst>
                                      </p:cBhvr>
                                      <p:to>
                                        <p:strVal val="visible"/>
                                      </p:to>
                                    </p:set>
                                  </p:childTnLst>
                                </p:cTn>
                              </p:par>
                              <p:par>
                                <p:cTn id="94" presetID="1" presetClass="exit" presetSubtype="0" fill="hold" grpId="1" nodeType="withEffect">
                                  <p:stCondLst>
                                    <p:cond delay="0"/>
                                  </p:stCondLst>
                                  <p:childTnLst>
                                    <p:set>
                                      <p:cBhvr>
                                        <p:cTn id="95" dur="1" fill="hold">
                                          <p:stCondLst>
                                            <p:cond delay="0"/>
                                          </p:stCondLst>
                                        </p:cTn>
                                        <p:tgtEl>
                                          <p:spTgt spid="115"/>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1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par>
                                <p:cTn id="103" presetID="10"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par>
                                <p:cTn id="116" presetID="10" presetClass="entr" presetSubtype="0" fill="hold" nodeType="with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fade">
                                      <p:cBhvr>
                                        <p:cTn id="1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5" grpId="0" animBg="1"/>
      <p:bldP spid="115" grpId="1" animBg="1"/>
      <p:bldP spid="11" grpId="0" animBg="1"/>
      <p:bldP spid="11" grpId="1" animBg="1"/>
      <p:bldP spid="109" grpId="0"/>
      <p:bldP spid="109" grpId="1"/>
      <p:bldP spid="110" grpId="0"/>
      <p:bldP spid="110" grpId="1"/>
      <p:bldP spid="111" grpId="0"/>
      <p:bldP spid="111" grpId="1"/>
      <p:bldP spid="112" grpId="0"/>
      <p:bldP spid="113"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with Microsoft identities</a:t>
            </a:r>
          </a:p>
        </p:txBody>
      </p:sp>
      <p:sp>
        <p:nvSpPr>
          <p:cNvPr id="19" name="Flowchart: Magnetic Disk 18"/>
          <p:cNvSpPr/>
          <p:nvPr/>
        </p:nvSpPr>
        <p:spPr>
          <a:xfrm>
            <a:off x="4967115" y="3657739"/>
            <a:ext cx="1462289" cy="628931"/>
          </a:xfrm>
          <a:prstGeom prst="flowChartMagneticDisk">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auto" latinLnBrk="0" hangingPunct="1">
              <a:lnSpc>
                <a:spcPct val="9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 name="Cloud"/>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810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80" name="Picture 7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1940" y="2232403"/>
            <a:ext cx="1327670" cy="1327670"/>
          </a:xfrm>
          <a:prstGeom prst="rect">
            <a:avLst/>
          </a:prstGeom>
        </p:spPr>
      </p:pic>
      <p:sp>
        <p:nvSpPr>
          <p:cNvPr id="121" name="Cloud"/>
          <p:cNvSpPr>
            <a:spLocks/>
          </p:cNvSpPr>
          <p:nvPr/>
        </p:nvSpPr>
        <p:spPr bwMode="auto">
          <a:xfrm>
            <a:off x="3417657" y="2976146"/>
            <a:ext cx="1664982" cy="1112178"/>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810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3" name="TextBox 22"/>
          <p:cNvSpPr txBox="1"/>
          <p:nvPr/>
        </p:nvSpPr>
        <p:spPr>
          <a:xfrm>
            <a:off x="5193493" y="3725287"/>
            <a:ext cx="108536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AZURE AD</a:t>
            </a:r>
          </a:p>
        </p:txBody>
      </p:sp>
      <p:grpSp>
        <p:nvGrpSpPr>
          <p:cNvPr id="8" name="Group 7"/>
          <p:cNvGrpSpPr/>
          <p:nvPr>
            <p:custDataLst>
              <p:custData r:id="rId1"/>
            </p:custDataLst>
          </p:nvPr>
        </p:nvGrpSpPr>
        <p:grpSpPr>
          <a:xfrm>
            <a:off x="1320152" y="4382276"/>
            <a:ext cx="1217321" cy="1398623"/>
            <a:chOff x="740245" y="4904509"/>
            <a:chExt cx="1217321" cy="1398623"/>
          </a:xfrm>
        </p:grpSpPr>
        <p:pic>
          <p:nvPicPr>
            <p:cNvPr id="9" name="Picture 8"/>
            <p:cNvPicPr>
              <a:picLocks noChangeAspect="1"/>
            </p:cNvPicPr>
            <p:nvPr>
              <p:custDataLst>
                <p:custData r:id="rId8"/>
              </p:custDataLst>
            </p:nvPr>
          </p:nvPicPr>
          <p:blipFill>
            <a:blip r:embed="rId12">
              <a:extLst>
                <a:ext uri="{28A0092B-C50C-407E-A947-70E740481C1C}">
                  <a14:useLocalDpi xmlns:a14="http://schemas.microsoft.com/office/drawing/2010/main" val="0"/>
                </a:ext>
              </a:extLst>
            </a:blip>
            <a:stretch>
              <a:fillRect/>
            </a:stretch>
          </p:blipFill>
          <p:spPr>
            <a:xfrm>
              <a:off x="1047813" y="4904509"/>
              <a:ext cx="590865" cy="950176"/>
            </a:xfrm>
            <a:prstGeom prst="rect">
              <a:avLst/>
            </a:prstGeom>
          </p:spPr>
        </p:pic>
        <p:sp>
          <p:nvSpPr>
            <p:cNvPr id="10" name="TextBox 9"/>
            <p:cNvSpPr txBox="1"/>
            <p:nvPr/>
          </p:nvSpPr>
          <p:spPr>
            <a:xfrm>
              <a:off x="740245" y="5841467"/>
              <a:ext cx="1217321"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MOBILE APP</a:t>
              </a:r>
            </a:p>
          </p:txBody>
        </p:sp>
      </p:grpSp>
      <p:grpSp>
        <p:nvGrpSpPr>
          <p:cNvPr id="11" name="Group 10"/>
          <p:cNvGrpSpPr/>
          <p:nvPr>
            <p:custDataLst>
              <p:custData r:id="rId2"/>
            </p:custDataLst>
          </p:nvPr>
        </p:nvGrpSpPr>
        <p:grpSpPr>
          <a:xfrm>
            <a:off x="7267385" y="2072803"/>
            <a:ext cx="1022074" cy="1286709"/>
            <a:chOff x="7150839" y="1990592"/>
            <a:chExt cx="1022074" cy="1286709"/>
          </a:xfrm>
        </p:grpSpPr>
        <p:grpSp>
          <p:nvGrpSpPr>
            <p:cNvPr id="12" name="Group 11"/>
            <p:cNvGrpSpPr/>
            <p:nvPr>
              <p:custDataLst>
                <p:custData r:id="rId7"/>
              </p:custDataLst>
            </p:nvPr>
          </p:nvGrpSpPr>
          <p:grpSpPr>
            <a:xfrm>
              <a:off x="7150839" y="1990592"/>
              <a:ext cx="1022074" cy="876063"/>
              <a:chOff x="10383308" y="869043"/>
              <a:chExt cx="948267" cy="812800"/>
            </a:xfrm>
          </p:grpSpPr>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83308" y="869043"/>
                <a:ext cx="948267" cy="812800"/>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10251" y="1223912"/>
                <a:ext cx="520392" cy="342846"/>
              </a:xfrm>
              <a:prstGeom prst="rect">
                <a:avLst/>
              </a:prstGeom>
            </p:spPr>
          </p:pic>
        </p:grpSp>
        <p:sp>
          <p:nvSpPr>
            <p:cNvPr id="13" name="TextBox 12"/>
            <p:cNvSpPr txBox="1"/>
            <p:nvPr/>
          </p:nvSpPr>
          <p:spPr>
            <a:xfrm>
              <a:off x="7207547" y="2815636"/>
              <a:ext cx="898964"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PORTAL</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grpSp>
      <p:grpSp>
        <p:nvGrpSpPr>
          <p:cNvPr id="16" name="Group 15"/>
          <p:cNvGrpSpPr/>
          <p:nvPr>
            <p:custDataLst>
              <p:custData r:id="rId3"/>
            </p:custDataLst>
          </p:nvPr>
        </p:nvGrpSpPr>
        <p:grpSpPr>
          <a:xfrm>
            <a:off x="3609868" y="3056696"/>
            <a:ext cx="1217321" cy="1398623"/>
            <a:chOff x="740245" y="4904509"/>
            <a:chExt cx="1217321" cy="1398623"/>
          </a:xfrm>
        </p:grpSpPr>
        <p:pic>
          <p:nvPicPr>
            <p:cNvPr id="17" name="Picture 16"/>
            <p:cNvPicPr>
              <a:picLocks noChangeAspect="1"/>
            </p:cNvPicPr>
            <p:nvPr>
              <p:custDataLst>
                <p:custData r:id="rId6"/>
              </p:custDataLst>
            </p:nvPr>
          </p:nvPicPr>
          <p:blipFill>
            <a:blip r:embed="rId12">
              <a:extLst>
                <a:ext uri="{28A0092B-C50C-407E-A947-70E740481C1C}">
                  <a14:useLocalDpi xmlns:a14="http://schemas.microsoft.com/office/drawing/2010/main" val="0"/>
                </a:ext>
              </a:extLst>
            </a:blip>
            <a:stretch>
              <a:fillRect/>
            </a:stretch>
          </p:blipFill>
          <p:spPr>
            <a:xfrm>
              <a:off x="1047813" y="4904509"/>
              <a:ext cx="590865" cy="950176"/>
            </a:xfrm>
            <a:prstGeom prst="rect">
              <a:avLst/>
            </a:prstGeom>
          </p:spPr>
        </p:pic>
        <p:sp>
          <p:nvSpPr>
            <p:cNvPr id="18" name="TextBox 17"/>
            <p:cNvSpPr txBox="1"/>
            <p:nvPr/>
          </p:nvSpPr>
          <p:spPr>
            <a:xfrm>
              <a:off x="740245" y="5841467"/>
              <a:ext cx="1217321"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MOBILE APP</a:t>
              </a:r>
            </a:p>
          </p:txBody>
        </p:sp>
      </p:grpSp>
      <p:grpSp>
        <p:nvGrpSpPr>
          <p:cNvPr id="20" name="Group 19"/>
          <p:cNvGrpSpPr/>
          <p:nvPr>
            <p:custDataLst>
              <p:custData r:id="rId4"/>
            </p:custDataLst>
          </p:nvPr>
        </p:nvGrpSpPr>
        <p:grpSpPr>
          <a:xfrm>
            <a:off x="2218585" y="4382276"/>
            <a:ext cx="1172437" cy="1406935"/>
            <a:chOff x="1820900" y="4887884"/>
            <a:chExt cx="1172437" cy="1406935"/>
          </a:xfrm>
        </p:grpSpPr>
        <p:grpSp>
          <p:nvGrpSpPr>
            <p:cNvPr id="21" name="Group 20"/>
            <p:cNvGrpSpPr/>
            <p:nvPr>
              <p:custDataLst>
                <p:custData r:id="rId5"/>
              </p:custDataLst>
            </p:nvPr>
          </p:nvGrpSpPr>
          <p:grpSpPr>
            <a:xfrm>
              <a:off x="1977300" y="4887884"/>
              <a:ext cx="823164" cy="989460"/>
              <a:chOff x="3116145" y="4935971"/>
              <a:chExt cx="710414" cy="853932"/>
            </a:xfrm>
          </p:grpSpPr>
          <p:pic>
            <p:nvPicPr>
              <p:cNvPr id="24" name="Pictur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16145" y="4935971"/>
                <a:ext cx="710414" cy="853932"/>
              </a:xfrm>
              <a:prstGeom prst="rect">
                <a:avLst/>
              </a:prstGeom>
            </p:spPr>
          </p:pic>
          <p:sp>
            <p:nvSpPr>
              <p:cNvPr id="25" name="Regular Pentagon 118"/>
              <p:cNvSpPr/>
              <p:nvPr/>
            </p:nvSpPr>
            <p:spPr bwMode="auto">
              <a:xfrm>
                <a:off x="3356202" y="5229849"/>
                <a:ext cx="233958" cy="222816"/>
              </a:xfrm>
              <a:prstGeom prst="pentag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22" name="TextBox 21"/>
            <p:cNvSpPr txBox="1"/>
            <p:nvPr/>
          </p:nvSpPr>
          <p:spPr>
            <a:xfrm>
              <a:off x="1820900" y="5833154"/>
              <a:ext cx="1172437"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rPr>
                <a:t>CLIENT SDK</a:t>
              </a:r>
            </a:p>
          </p:txBody>
        </p:sp>
      </p:grpSp>
    </p:spTree>
    <p:extLst>
      <p:ext uri="{BB962C8B-B14F-4D97-AF65-F5344CB8AC3E}">
        <p14:creationId xmlns:p14="http://schemas.microsoft.com/office/powerpoint/2010/main" val="35754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businesses</a:t>
            </a:r>
          </a:p>
        </p:txBody>
      </p:sp>
      <p:sp>
        <p:nvSpPr>
          <p:cNvPr id="25" name="Isosceles Triangle 14"/>
          <p:cNvSpPr/>
          <p:nvPr/>
        </p:nvSpPr>
        <p:spPr bwMode="auto">
          <a:xfrm flipV="1">
            <a:off x="2415724" y="5864966"/>
            <a:ext cx="356924" cy="241768"/>
          </a:xfrm>
          <a:prstGeom prst="triangl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6" name="intro"/>
          <p:cNvSpPr/>
          <p:nvPr/>
        </p:nvSpPr>
        <p:spPr bwMode="auto">
          <a:xfrm>
            <a:off x="481660" y="6151416"/>
            <a:ext cx="2087793" cy="531771"/>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47" name="biz"/>
          <p:cNvGrpSpPr/>
          <p:nvPr/>
        </p:nvGrpSpPr>
        <p:grpSpPr>
          <a:xfrm>
            <a:off x="2623205" y="6151416"/>
            <a:ext cx="6321728" cy="531771"/>
            <a:chOff x="2642058" y="5756289"/>
            <a:chExt cx="6404829" cy="527694"/>
          </a:xfrm>
        </p:grpSpPr>
        <p:sp>
          <p:nvSpPr>
            <p:cNvPr id="48" name="Rectangle 47"/>
            <p:cNvSpPr/>
            <p:nvPr/>
          </p:nvSpPr>
          <p:spPr bwMode="auto">
            <a:xfrm>
              <a:off x="2642058" y="5756289"/>
              <a:ext cx="6404829" cy="5276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9" name="Rectangle 48"/>
            <p:cNvSpPr/>
            <p:nvPr/>
          </p:nvSpPr>
          <p:spPr bwMode="auto">
            <a:xfrm>
              <a:off x="3914297"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0" name="Rectangle 49"/>
            <p:cNvSpPr/>
            <p:nvPr/>
          </p:nvSpPr>
          <p:spPr bwMode="auto">
            <a:xfrm>
              <a:off x="6219095"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1" name="Rectangle 50"/>
            <p:cNvSpPr/>
            <p:nvPr/>
          </p:nvSpPr>
          <p:spPr bwMode="auto">
            <a:xfrm>
              <a:off x="7740410"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52" name="b2c"/>
          <p:cNvGrpSpPr/>
          <p:nvPr/>
        </p:nvGrpSpPr>
        <p:grpSpPr>
          <a:xfrm>
            <a:off x="9023180" y="6151416"/>
            <a:ext cx="2827316" cy="531771"/>
            <a:chOff x="9110902" y="5756289"/>
            <a:chExt cx="2864482" cy="527694"/>
          </a:xfrm>
        </p:grpSpPr>
        <p:sp>
          <p:nvSpPr>
            <p:cNvPr id="53" name="Rectangle 52"/>
            <p:cNvSpPr/>
            <p:nvPr/>
          </p:nvSpPr>
          <p:spPr bwMode="auto">
            <a:xfrm>
              <a:off x="9110902" y="5756289"/>
              <a:ext cx="2864482" cy="5276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4" name="Rectangle 53"/>
            <p:cNvSpPr/>
            <p:nvPr/>
          </p:nvSpPr>
          <p:spPr bwMode="auto">
            <a:xfrm>
              <a:off x="9995658"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5" name="Rectangle 54"/>
            <p:cNvSpPr/>
            <p:nvPr/>
          </p:nvSpPr>
          <p:spPr bwMode="auto">
            <a:xfrm>
              <a:off x="10982228" y="5756289"/>
              <a:ext cx="101814" cy="527694"/>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Tree>
    <p:extLst>
      <p:ext uri="{BB962C8B-B14F-4D97-AF65-F5344CB8AC3E}">
        <p14:creationId xmlns:p14="http://schemas.microsoft.com/office/powerpoint/2010/main" val="8378323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0" y="2809571"/>
            <a:ext cx="12444417" cy="207264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p:cNvSpPr>
            <a:spLocks noGrp="1"/>
          </p:cNvSpPr>
          <p:nvPr>
            <p:ph type="title"/>
          </p:nvPr>
        </p:nvSpPr>
        <p:spPr>
          <a:xfrm>
            <a:off x="274639" y="295274"/>
            <a:ext cx="6340474" cy="765775"/>
          </a:xfrm>
        </p:spPr>
        <p:txBody>
          <a:bodyPr/>
          <a:lstStyle/>
          <a:p>
            <a:r>
              <a:rPr lang="en-US" dirty="0"/>
              <a:t>Business and Azure AD</a:t>
            </a:r>
          </a:p>
        </p:txBody>
      </p:sp>
      <p:sp>
        <p:nvSpPr>
          <p:cNvPr id="171" name="MAU 16"/>
          <p:cNvSpPr/>
          <p:nvPr/>
        </p:nvSpPr>
        <p:spPr>
          <a:xfrm>
            <a:off x="5812998" y="3759797"/>
            <a:ext cx="2543004" cy="1015663"/>
          </a:xfrm>
          <a:prstGeom prst="rect">
            <a:avLst/>
          </a:prstGeom>
        </p:spPr>
        <p:txBody>
          <a:bodyPr wrap="non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05050"/>
                </a:solidFill>
                <a:effectLst/>
                <a:uLnTx/>
                <a:uFillTx/>
                <a:latin typeface="Segoe UI Semilight"/>
                <a:ea typeface="+mn-ea"/>
                <a:cs typeface="+mn-cs"/>
              </a:rPr>
              <a:t>May 2016</a:t>
            </a:r>
          </a:p>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05050"/>
                </a:solidFill>
                <a:effectLst/>
                <a:uLnTx/>
                <a:uFillTx/>
                <a:latin typeface="Segoe UI Semibold" charset="0"/>
                <a:ea typeface="Segoe UI Semibold" charset="0"/>
                <a:cs typeface="Segoe UI Semibold" charset="0"/>
              </a:rPr>
              <a:t>85M MAU</a:t>
            </a:r>
          </a:p>
        </p:txBody>
      </p:sp>
      <p:grpSp>
        <p:nvGrpSpPr>
          <p:cNvPr id="14" name="Group 13"/>
          <p:cNvGrpSpPr/>
          <p:nvPr/>
        </p:nvGrpSpPr>
        <p:grpSpPr>
          <a:xfrm>
            <a:off x="0" y="1312985"/>
            <a:ext cx="12436475" cy="1501390"/>
            <a:chOff x="0" y="1312985"/>
            <a:chExt cx="12436475" cy="1501390"/>
          </a:xfrm>
        </p:grpSpPr>
        <p:pic>
          <p:nvPicPr>
            <p:cNvPr id="13" name="Picture 12"/>
            <p:cNvPicPr>
              <a:picLocks noChangeAspect="1"/>
            </p:cNvPicPr>
            <p:nvPr/>
          </p:nvPicPr>
          <p:blipFill rotWithShape="1">
            <a:blip r:embed="rId3">
              <a:alphaModFix amt="76000"/>
              <a:extLst>
                <a:ext uri="{28A0092B-C50C-407E-A947-70E740481C1C}">
                  <a14:useLocalDpi xmlns:a14="http://schemas.microsoft.com/office/drawing/2010/main" val="0"/>
                </a:ext>
              </a:extLst>
            </a:blip>
            <a:srcRect l="89645"/>
            <a:stretch/>
          </p:blipFill>
          <p:spPr>
            <a:xfrm>
              <a:off x="11148646" y="1312985"/>
              <a:ext cx="1287829" cy="1500582"/>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10261"/>
            <a:stretch/>
          </p:blipFill>
          <p:spPr>
            <a:xfrm>
              <a:off x="0" y="1313793"/>
              <a:ext cx="11160369" cy="1500582"/>
            </a:xfrm>
            <a:prstGeom prst="rect">
              <a:avLst/>
            </a:prstGeom>
          </p:spPr>
        </p:pic>
      </p:grpSp>
      <p:sp>
        <p:nvSpPr>
          <p:cNvPr id="16" name="txt Fortune 500"/>
          <p:cNvSpPr/>
          <p:nvPr/>
        </p:nvSpPr>
        <p:spPr>
          <a:xfrm>
            <a:off x="4395172" y="1987706"/>
            <a:ext cx="4810549" cy="830997"/>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Segoe UI Semibold" charset="0"/>
                <a:ea typeface="Segoe UI Semibold" charset="0"/>
                <a:cs typeface="Segoe UI Semibold" charset="0"/>
              </a:rPr>
              <a:t>90% </a:t>
            </a:r>
            <a:r>
              <a:rPr kumimoji="0" lang="en-US" sz="2000" b="0" i="0" u="none" strike="noStrike" kern="1200" cap="none" spc="0" normalizeH="0" baseline="0" noProof="0" dirty="0">
                <a:ln>
                  <a:noFill/>
                </a:ln>
                <a:solidFill>
                  <a:srgbClr val="FFFFFF"/>
                </a:solidFill>
                <a:effectLst/>
                <a:uLnTx/>
                <a:uFillTx/>
                <a:latin typeface="Segoe UI Semilight"/>
                <a:ea typeface="+mn-ea"/>
                <a:cs typeface="+mn-cs"/>
              </a:rPr>
              <a:t>of Fortune 500 use Azure AD</a:t>
            </a:r>
          </a:p>
        </p:txBody>
      </p:sp>
      <p:grpSp>
        <p:nvGrpSpPr>
          <p:cNvPr id="317" name="Azure AD"/>
          <p:cNvGrpSpPr/>
          <p:nvPr/>
        </p:nvGrpSpPr>
        <p:grpSpPr>
          <a:xfrm>
            <a:off x="5484168" y="5403996"/>
            <a:ext cx="1512754" cy="1010490"/>
            <a:chOff x="4426431" y="1990592"/>
            <a:chExt cx="2642911" cy="1765416"/>
          </a:xfrm>
        </p:grpSpPr>
        <p:sp>
          <p:nvSpPr>
            <p:cNvPr id="318" name="Cloud"/>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1750" cap="flat">
              <a:solidFill>
                <a:schemeClr val="bg1">
                  <a:lumMod val="75000"/>
                </a:schemeClr>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319" name="Picture 3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940" y="2220528"/>
              <a:ext cx="1327670" cy="1327670"/>
            </a:xfrm>
            <a:prstGeom prst="rect">
              <a:avLst/>
            </a:prstGeom>
          </p:spPr>
        </p:pic>
      </p:grpSp>
      <p:sp>
        <p:nvSpPr>
          <p:cNvPr id="30" name="TextBox 29"/>
          <p:cNvSpPr txBox="1"/>
          <p:nvPr/>
        </p:nvSpPr>
        <p:spPr>
          <a:xfrm>
            <a:off x="5686320" y="6356859"/>
            <a:ext cx="1085362"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charset="0"/>
                <a:ea typeface="Segoe UI" charset="0"/>
                <a:cs typeface="Segoe UI" charset="0"/>
              </a:rPr>
              <a:t>AZURE AD</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charset="0"/>
              <a:ea typeface="Segoe UI" charset="0"/>
              <a:cs typeface="Segoe UI" charset="0"/>
            </a:endParaRPr>
          </a:p>
        </p:txBody>
      </p:sp>
      <p:grpSp>
        <p:nvGrpSpPr>
          <p:cNvPr id="31" name="new 85"/>
          <p:cNvGrpSpPr/>
          <p:nvPr/>
        </p:nvGrpSpPr>
        <p:grpSpPr>
          <a:xfrm>
            <a:off x="224323" y="3035902"/>
            <a:ext cx="8110983" cy="502840"/>
            <a:chOff x="224323" y="6942280"/>
            <a:chExt cx="8110983" cy="502840"/>
          </a:xfrm>
        </p:grpSpPr>
        <p:pic>
          <p:nvPicPr>
            <p:cNvPr id="32" name="Picture 31"/>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224323" y="6942280"/>
              <a:ext cx="212311" cy="502840"/>
            </a:xfrm>
            <a:prstGeom prst="rect">
              <a:avLst/>
            </a:prstGeom>
          </p:spPr>
        </p:pic>
        <p:pic>
          <p:nvPicPr>
            <p:cNvPr id="33" name="Picture 32"/>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717990" y="6942280"/>
              <a:ext cx="212311" cy="502840"/>
            </a:xfrm>
            <a:prstGeom prst="rect">
              <a:avLst/>
            </a:prstGeom>
          </p:spPr>
        </p:pic>
        <p:pic>
          <p:nvPicPr>
            <p:cNvPr id="34" name="Picture 33"/>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211657" y="6942280"/>
              <a:ext cx="212311" cy="502840"/>
            </a:xfrm>
            <a:prstGeom prst="rect">
              <a:avLst/>
            </a:prstGeom>
          </p:spPr>
        </p:pic>
        <p:pic>
          <p:nvPicPr>
            <p:cNvPr id="35" name="Picture 34"/>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705324" y="6942280"/>
              <a:ext cx="212311" cy="502840"/>
            </a:xfrm>
            <a:prstGeom prst="rect">
              <a:avLst/>
            </a:prstGeom>
          </p:spPr>
        </p:pic>
        <p:pic>
          <p:nvPicPr>
            <p:cNvPr id="36" name="Picture 35"/>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2198991" y="6942280"/>
              <a:ext cx="212311" cy="502840"/>
            </a:xfrm>
            <a:prstGeom prst="rect">
              <a:avLst/>
            </a:prstGeom>
          </p:spPr>
        </p:pic>
        <p:pic>
          <p:nvPicPr>
            <p:cNvPr id="37" name="Picture 36"/>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2692658" y="6942280"/>
              <a:ext cx="212311" cy="502840"/>
            </a:xfrm>
            <a:prstGeom prst="rect">
              <a:avLst/>
            </a:prstGeom>
          </p:spPr>
        </p:pic>
        <p:pic>
          <p:nvPicPr>
            <p:cNvPr id="38" name="Picture 37"/>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3186325" y="6942280"/>
              <a:ext cx="212311" cy="502840"/>
            </a:xfrm>
            <a:prstGeom prst="rect">
              <a:avLst/>
            </a:prstGeom>
          </p:spPr>
        </p:pic>
        <p:pic>
          <p:nvPicPr>
            <p:cNvPr id="39" name="Picture 38"/>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3679992" y="6942280"/>
              <a:ext cx="212311" cy="502840"/>
            </a:xfrm>
            <a:prstGeom prst="rect">
              <a:avLst/>
            </a:prstGeom>
          </p:spPr>
        </p:pic>
        <p:pic>
          <p:nvPicPr>
            <p:cNvPr id="40" name="Picture 39"/>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4173659" y="6942280"/>
              <a:ext cx="212311" cy="502840"/>
            </a:xfrm>
            <a:prstGeom prst="rect">
              <a:avLst/>
            </a:prstGeom>
          </p:spPr>
        </p:pic>
        <p:pic>
          <p:nvPicPr>
            <p:cNvPr id="41" name="Picture 40"/>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4667326" y="6942280"/>
              <a:ext cx="212311" cy="502840"/>
            </a:xfrm>
            <a:prstGeom prst="rect">
              <a:avLst/>
            </a:prstGeom>
          </p:spPr>
        </p:pic>
        <p:pic>
          <p:nvPicPr>
            <p:cNvPr id="42" name="Picture 41"/>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5160993" y="6942280"/>
              <a:ext cx="212311" cy="502840"/>
            </a:xfrm>
            <a:prstGeom prst="rect">
              <a:avLst/>
            </a:prstGeom>
          </p:spPr>
        </p:pic>
        <p:pic>
          <p:nvPicPr>
            <p:cNvPr id="43" name="Picture 42"/>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5654660" y="6942280"/>
              <a:ext cx="212311" cy="502840"/>
            </a:xfrm>
            <a:prstGeom prst="rect">
              <a:avLst/>
            </a:prstGeom>
          </p:spPr>
        </p:pic>
        <p:pic>
          <p:nvPicPr>
            <p:cNvPr id="44" name="Picture 43"/>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6641994" y="6942280"/>
              <a:ext cx="212311" cy="502840"/>
            </a:xfrm>
            <a:prstGeom prst="rect">
              <a:avLst/>
            </a:prstGeom>
          </p:spPr>
        </p:pic>
        <p:pic>
          <p:nvPicPr>
            <p:cNvPr id="45" name="Picture 44"/>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7629328" y="6942280"/>
              <a:ext cx="212311" cy="502840"/>
            </a:xfrm>
            <a:prstGeom prst="rect">
              <a:avLst/>
            </a:prstGeom>
          </p:spPr>
        </p:pic>
        <p:pic>
          <p:nvPicPr>
            <p:cNvPr id="46" name="Picture 45"/>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6148327" y="6942280"/>
              <a:ext cx="212311" cy="502840"/>
            </a:xfrm>
            <a:prstGeom prst="rect">
              <a:avLst/>
            </a:prstGeom>
          </p:spPr>
        </p:pic>
        <p:pic>
          <p:nvPicPr>
            <p:cNvPr id="47" name="Picture 46"/>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7135661" y="6942280"/>
              <a:ext cx="212311" cy="502840"/>
            </a:xfrm>
            <a:prstGeom prst="rect">
              <a:avLst/>
            </a:prstGeom>
          </p:spPr>
        </p:pic>
        <p:pic>
          <p:nvPicPr>
            <p:cNvPr id="48" name="Picture 47"/>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8122995" y="6942280"/>
              <a:ext cx="212311" cy="502840"/>
            </a:xfrm>
            <a:prstGeom prst="rect">
              <a:avLst/>
            </a:prstGeom>
          </p:spPr>
        </p:pic>
      </p:grpSp>
    </p:spTree>
    <p:extLst>
      <p:ext uri="{BB962C8B-B14F-4D97-AF65-F5344CB8AC3E}">
        <p14:creationId xmlns:p14="http://schemas.microsoft.com/office/powerpoint/2010/main" val="386167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1"/>
                                        </p:tgtEl>
                                        <p:attrNameLst>
                                          <p:attrName>style.visibility</p:attrName>
                                        </p:attrNameLst>
                                      </p:cBhvr>
                                      <p:to>
                                        <p:strVal val="visible"/>
                                      </p:to>
                                    </p:set>
                                    <p:animEffect transition="in" filter="wipe(left)">
                                      <p:cBhvr>
                                        <p:cTn id="18"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6" grpId="0"/>
    </p:bldLst>
  </p:timing>
</p:sld>
</file>

<file path=ppt/theme/theme1.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2.xml><?xml version="1.0" encoding="utf-8"?>
<a:theme xmlns:a="http://schemas.openxmlformats.org/drawingml/2006/main" name="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D138E69B-724A-4446-A2DA-FF3B08B1663E}"/>
    </a:ext>
  </a:extLst>
</a:theme>
</file>

<file path=ppt/theme/theme3.xml><?xml version="1.0" encoding="utf-8"?>
<a:theme xmlns:a="http://schemas.openxmlformats.org/drawingml/2006/main" name="1_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_ip_UnifiedCompliancePolicyUIAction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Washington State Convention and Trade Center</TermName>
          <TermId xmlns="http://schemas.microsoft.com/office/infopath/2007/PartnerControls">2ebf141d-f871-4cc9-bf08-f87f112ab464</TermId>
        </TermInfo>
      </Terms>
    </d12e2661e9634d9aa98bbb375f31aced>
    <Event_x0020_Start_x0020_Date xmlns="01c77077-aee4-4b5f-bd4e-9cd40a6fff29">2017-05-10T07:00:00+00:00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54f46ed2-c77e-4a59-b182-a4171fdb0d11</TermId>
        </TermInfo>
      </Terms>
    </iaa5f83406f94009a0f6a3e890699ff7>
    <External_x0020_Speaker xmlns="01c77077-aee4-4b5f-bd4e-9cd40a6fff29">Vittorio Bertocci</External_x0020_Speaker>
    <m6878b9dd7994da4ba144f95347d99c6 xmlns="01c77077-aee4-4b5f-bd4e-9cd40a6fff29">
      <Terms xmlns="http://schemas.microsoft.com/office/infopath/2007/PartnerControls"/>
    </m6878b9dd7994da4ba144f95347d99c6>
    <Presentation_x0020_Date xmlns="01c77077-aee4-4b5f-bd4e-9cd40a6fff29">2017-05-11T07:00:00+00:00</Presentation_x0020_Date>
    <fc15c16204564de583b4c942b10d19ec xmlns="01c77077-aee4-4b5f-bd4e-9cd40a6fff29">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_ip_UnifiedCompliancePolicyProperties xmlns="http://schemas.microsoft.com/sharepoint/v3" xsi:nil="true"/>
    <Session_x0020_Code xmlns="01c77077-aee4-4b5f-bd4e-9cd40a6fff29">B8084</Session_x0020_Code>
    <Event_x0020_End_x0020_Date xmlns="01c77077-aee4-4b5f-bd4e-9cd40a6fff29">2017-05-12T07:00:00+00:00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NumberofDownloads xmlns="230e9df3-be65-4c73-a93b-d1236ebd677e" xsi:nil="true"/>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2017</TermName>
          <TermId xmlns="http://schemas.microsoft.com/office/infopath/2007/PartnerControls">0407fc0d-d203-4d0a-848e-0398e286e7e2</TermId>
        </TermInfo>
      </Terms>
    </TaxKeywordTaxHTField>
    <TaxCatchAll xmlns="230e9df3-be65-4c73-a93b-d1236ebd677e">
      <Value>47</Value>
      <Value>53</Value>
      <Value>52</Value>
      <Value>316</Value>
      <Value>315</Value>
    </TaxCatchAll>
  </documentManagement>
</p:properties>
</file>

<file path=customXml/item10.xml><?xml version="1.0" encoding="utf-8"?>
<Control xmlns="http://schemas.microsoft.com/VisualStudio/2011/storyboarding/control">
  <Id Name="e0a2e1f0-b574-45c7-82fc-d2341676f8c6" Revision="1" Stencil="System.MyShapes" StencilVersion="1.0"/>
</Control>
</file>

<file path=customXml/item11.xml><?xml version="1.0" encoding="utf-8"?>
<Control xmlns="http://schemas.microsoft.com/VisualStudio/2011/storyboarding/control">
  <Id Name="66f40133-46d1-49f9-bda5-a3faa760d169" Revision="1" Stencil="System.MyShapes" StencilVersion="1.0"/>
</Control>
</file>

<file path=customXml/item12.xml><?xml version="1.0" encoding="utf-8"?>
<Control xmlns="http://schemas.microsoft.com/VisualStudio/2011/storyboarding/control">
  <Id Name="7be728dd-c06d-4423-841c-0f15701633f8" Revision="1" Stencil="System.MyShapes" StencilVersion="1.0"/>
</Control>
</file>

<file path=customXml/item13.xml><?xml version="1.0" encoding="utf-8"?>
<Control xmlns="http://schemas.microsoft.com/VisualStudio/2011/storyboarding/control">
  <Id Name="71726fe6-8584-4568-ae98-80b494b2efcb" Revision="1" Stencil="System.MyShapes" StencilVersion="1.0"/>
</Control>
</file>

<file path=customXml/item14.xml><?xml version="1.0" encoding="utf-8"?>
<Control xmlns="http://schemas.microsoft.com/VisualStudio/2011/storyboarding/control">
  <Id Name="0d125c9d-9be5-42c0-81bd-541daaa35348" Revision="1" Stencil="System.MyShapes" StencilVersion="1.0"/>
</Control>
</file>

<file path=customXml/item15.xml><?xml version="1.0" encoding="utf-8"?>
<Control xmlns="http://schemas.microsoft.com/VisualStudio/2011/storyboarding/control">
  <Id Name="85a17435-57f9-4c2a-87a8-08202b77f998" Revision="1" Stencil="System.MyShapes" StencilVersion="1.0"/>
</Control>
</file>

<file path=customXml/item16.xml><?xml version="1.0" encoding="utf-8"?>
<Control xmlns="http://schemas.microsoft.com/VisualStudio/2011/storyboarding/control">
  <Id Name="c3627765-aeaa-481f-8b72-35d158d60d48" Revision="1" Stencil="System.MyShapes" StencilVersion="1.0"/>
</Control>
</file>

<file path=customXml/item17.xml><?xml version="1.0" encoding="utf-8"?>
<Control xmlns="http://schemas.microsoft.com/VisualStudio/2011/storyboarding/control">
  <Id Name="b042b296-0ade-468a-8c98-d4daa7d0ecdd" Revision="1" Stencil="System.MyShapes" StencilVersion="1.0"/>
</Control>
</file>

<file path=customXml/item18.xml><?xml version="1.0" encoding="utf-8"?>
<Control xmlns="http://schemas.microsoft.com/VisualStudio/2011/storyboarding/control">
  <Id Name="221636dc-e52c-4a20-bd8b-36a85514ea7a" Revision="1" Stencil="System.MyShapes" StencilVersion="1.0"/>
</Control>
</file>

<file path=customXml/item19.xml><?xml version="1.0" encoding="utf-8"?>
<Control xmlns="http://schemas.microsoft.com/VisualStudio/2011/storyboarding/control">
  <Id Name="1761b474-5f8e-4796-9dd3-8cb39b1b6702" Revision="1" Stencil="System.MyShapes" StencilVersion="1.0"/>
</Control>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Control xmlns="http://schemas.microsoft.com/VisualStudio/2011/storyboarding/control">
  <Id Name="c6111738-d2ce-4dcf-ba18-2dfc36eef850" Revision="1" Stencil="System.MyShapes" StencilVersion="1.0"/>
</Control>
</file>

<file path=customXml/item21.xml><?xml version="1.0" encoding="utf-8"?>
<Control xmlns="http://schemas.microsoft.com/VisualStudio/2011/storyboarding/control">
  <Id Name="e0a2e1f0-b574-45c7-82fc-d2341676f8c6" Revision="1" Stencil="System.MyShapes" StencilVersion="1.0"/>
</Control>
</file>

<file path=customXml/item22.xml><?xml version="1.0" encoding="utf-8"?>
<Control xmlns="http://schemas.microsoft.com/VisualStudio/2011/storyboarding/control">
  <Id Name="66f40133-46d1-49f9-bda5-a3faa760d169" Revision="1" Stencil="System.MyShapes" StencilVersion="1.0"/>
</Control>
</file>

<file path=customXml/item23.xml><?xml version="1.0" encoding="utf-8"?>
<Control xmlns="http://schemas.microsoft.com/VisualStudio/2011/storyboarding/control">
  <Id Name="50d07d8e-4a03-4bb5-aba6-31b0353d784b" Revision="1" Stencil="1d2a3126-75d0-424f-ab51-dd8f6ad24d40" StencilVersion="1.0"/>
</Control>
</file>

<file path=customXml/item24.xml><?xml version="1.0" encoding="utf-8"?>
<Control xmlns="http://schemas.microsoft.com/VisualStudio/2011/storyboarding/control">
  <Id Name="50d07d8e-4a03-4bb5-aba6-31b0353d784b" Revision="1" Stencil="1d2a3126-75d0-424f-ab51-dd8f6ad24d40" StencilVersion="1.0"/>
</Control>
</file>

<file path=customXml/item25.xml><?xml version="1.0" encoding="utf-8"?>
<Control xmlns="http://schemas.microsoft.com/VisualStudio/2011/storyboarding/control">
  <Id Name="50d07d8e-4a03-4bb5-aba6-31b0353d784b" Revision="1" Stencil="1d2a3126-75d0-424f-ab51-dd8f6ad24d40" StencilVersion="1.0"/>
</Control>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6" ma:contentTypeDescription="" ma:contentTypeScope="" ma:versionID="d383a91d1b86d4650368c84defa1a2c1">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2cfdfd5a193d92c0d7e2d70576dfb5fb"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element ref="ns1:_ip_UnifiedCompliancePolicyProperties" minOccurs="0"/>
                <xsd:element ref="ns1:_ip_UnifiedCompliancePolicyUIAction"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element name="LastSharedByUser" ma:index="43" nillable="true" ma:displayName="Last Shared By User" ma:description="" ma:internalName="LastSharedByUser" ma:readOnly="true">
      <xsd:simpleType>
        <xsd:restriction base="dms:Note">
          <xsd:maxLength value="255"/>
        </xsd:restriction>
      </xsd:simpleType>
    </xsd:element>
    <xsd:element name="LastSharedByTime" ma:index="4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ontrol xmlns="http://schemas.microsoft.com/VisualStudio/2011/storyboarding/control">
  <Id Name="221636dc-e52c-4a20-bd8b-36a85514ea7a" Revision="1" Stencil="System.MyShapes" StencilVersion="1.0"/>
</Control>
</file>

<file path=customXml/item5.xml><?xml version="1.0" encoding="utf-8"?>
<Control xmlns="http://schemas.microsoft.com/VisualStudio/2011/storyboarding/control">
  <Id Name="1761b474-5f8e-4796-9dd3-8cb39b1b6702" Revision="1" Stencil="System.MyShapes" StencilVersion="1.0"/>
</Control>
</file>

<file path=customXml/item6.xml><?xml version="1.0" encoding="utf-8"?>
<Control xmlns="http://schemas.microsoft.com/VisualStudio/2011/storyboarding/control">
  <Id Name="00de0acb-23d4-4e62-b096-4a66ba906743" Revision="1" Stencil="System.MyShapes" StencilVersion="1.0"/>
</Control>
</file>

<file path=customXml/item7.xml><?xml version="1.0" encoding="utf-8"?>
<Control xmlns="http://schemas.microsoft.com/VisualStudio/2011/storyboarding/control">
  <Id Name="f4c126aa-d045-4ee1-a6fb-cfa42c5039db" Revision="1" Stencil="System.MyShapes" StencilVersion="1.0"/>
</Control>
</file>

<file path=customXml/item8.xml><?xml version="1.0" encoding="utf-8"?>
<Control xmlns="http://schemas.microsoft.com/VisualStudio/2011/storyboarding/control">
  <Id Name="221636dc-e52c-4a20-bd8b-36a85514ea7a" Revision="1" Stencil="System.MyShapes" StencilVersion="1.0"/>
</Control>
</file>

<file path=customXml/item9.xml><?xml version="1.0" encoding="utf-8"?>
<Control xmlns="http://schemas.microsoft.com/VisualStudio/2011/storyboarding/control">
  <Id Name="1761b474-5f8e-4796-9dd3-8cb39b1b6702" Revision="1" Stencil="System.MyShapes" StencilVersion="1.0"/>
</Control>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8ff673fc-3231-4e3a-893b-6d7f7cd32766"/>
    <ds:schemaRef ds:uri="230e9df3-be65-4c73-a93b-d1236ebd677e"/>
    <ds:schemaRef ds:uri="http://schemas.microsoft.com/office/2006/metadata/properties"/>
    <ds:schemaRef ds:uri="http://schemas.microsoft.com/sharepoint/v3"/>
    <ds:schemaRef ds:uri="01c77077-aee4-4b5f-bd4e-9cd40a6fff29"/>
    <ds:schemaRef ds:uri="http://www.w3.org/XML/1998/namespace"/>
    <ds:schemaRef ds:uri="http://purl.org/dc/dcmitype/"/>
  </ds:schemaRefs>
</ds:datastoreItem>
</file>

<file path=customXml/itemProps10.xml><?xml version="1.0" encoding="utf-8"?>
<ds:datastoreItem xmlns:ds="http://schemas.openxmlformats.org/officeDocument/2006/customXml" ds:itemID="{588F90C1-8ECE-45EB-BF53-38FB81048A24}">
  <ds:schemaRefs>
    <ds:schemaRef ds:uri="http://schemas.microsoft.com/VisualStudio/2011/storyboarding/control"/>
  </ds:schemaRefs>
</ds:datastoreItem>
</file>

<file path=customXml/itemProps11.xml><?xml version="1.0" encoding="utf-8"?>
<ds:datastoreItem xmlns:ds="http://schemas.openxmlformats.org/officeDocument/2006/customXml" ds:itemID="{5F2052C1-FD6B-44C3-BB04-47337AFFA124}">
  <ds:schemaRefs>
    <ds:schemaRef ds:uri="http://schemas.microsoft.com/VisualStudio/2011/storyboarding/control"/>
  </ds:schemaRefs>
</ds:datastoreItem>
</file>

<file path=customXml/itemProps12.xml><?xml version="1.0" encoding="utf-8"?>
<ds:datastoreItem xmlns:ds="http://schemas.openxmlformats.org/officeDocument/2006/customXml" ds:itemID="{1B4C60C2-B3AC-4A9D-B9D8-92456C205162}">
  <ds:schemaRefs>
    <ds:schemaRef ds:uri="http://schemas.microsoft.com/VisualStudio/2011/storyboarding/control"/>
  </ds:schemaRefs>
</ds:datastoreItem>
</file>

<file path=customXml/itemProps13.xml><?xml version="1.0" encoding="utf-8"?>
<ds:datastoreItem xmlns:ds="http://schemas.openxmlformats.org/officeDocument/2006/customXml" ds:itemID="{1864C689-1F44-4041-B9D2-945FC3047C87}">
  <ds:schemaRefs>
    <ds:schemaRef ds:uri="http://schemas.microsoft.com/VisualStudio/2011/storyboarding/control"/>
  </ds:schemaRefs>
</ds:datastoreItem>
</file>

<file path=customXml/itemProps14.xml><?xml version="1.0" encoding="utf-8"?>
<ds:datastoreItem xmlns:ds="http://schemas.openxmlformats.org/officeDocument/2006/customXml" ds:itemID="{BB6C9D12-78BB-4EDA-BDE9-8B37E89B4D81}">
  <ds:schemaRefs>
    <ds:schemaRef ds:uri="http://schemas.microsoft.com/VisualStudio/2011/storyboarding/control"/>
  </ds:schemaRefs>
</ds:datastoreItem>
</file>

<file path=customXml/itemProps15.xml><?xml version="1.0" encoding="utf-8"?>
<ds:datastoreItem xmlns:ds="http://schemas.openxmlformats.org/officeDocument/2006/customXml" ds:itemID="{B3F71198-C938-4FEB-B30B-5625C2C5B379}">
  <ds:schemaRefs>
    <ds:schemaRef ds:uri="http://schemas.microsoft.com/VisualStudio/2011/storyboarding/control"/>
  </ds:schemaRefs>
</ds:datastoreItem>
</file>

<file path=customXml/itemProps16.xml><?xml version="1.0" encoding="utf-8"?>
<ds:datastoreItem xmlns:ds="http://schemas.openxmlformats.org/officeDocument/2006/customXml" ds:itemID="{FD9C17D4-2933-484A-8435-336007A4E7A2}">
  <ds:schemaRefs>
    <ds:schemaRef ds:uri="http://schemas.microsoft.com/VisualStudio/2011/storyboarding/control"/>
  </ds:schemaRefs>
</ds:datastoreItem>
</file>

<file path=customXml/itemProps17.xml><?xml version="1.0" encoding="utf-8"?>
<ds:datastoreItem xmlns:ds="http://schemas.openxmlformats.org/officeDocument/2006/customXml" ds:itemID="{F19F7254-2B7D-4072-8F15-A3C173CA3C9D}">
  <ds:schemaRefs>
    <ds:schemaRef ds:uri="http://schemas.microsoft.com/VisualStudio/2011/storyboarding/control"/>
  </ds:schemaRefs>
</ds:datastoreItem>
</file>

<file path=customXml/itemProps18.xml><?xml version="1.0" encoding="utf-8"?>
<ds:datastoreItem xmlns:ds="http://schemas.openxmlformats.org/officeDocument/2006/customXml" ds:itemID="{229821BD-8525-458D-93A6-86E8C69B6C0E}">
  <ds:schemaRefs>
    <ds:schemaRef ds:uri="http://schemas.microsoft.com/VisualStudio/2011/storyboarding/control"/>
  </ds:schemaRefs>
</ds:datastoreItem>
</file>

<file path=customXml/itemProps19.xml><?xml version="1.0" encoding="utf-8"?>
<ds:datastoreItem xmlns:ds="http://schemas.openxmlformats.org/officeDocument/2006/customXml" ds:itemID="{AB949A15-2A64-4F4F-B931-44EC88CF4218}">
  <ds:schemaRefs>
    <ds:schemaRef ds:uri="http://schemas.microsoft.com/VisualStudio/2011/storyboarding/control"/>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0.xml><?xml version="1.0" encoding="utf-8"?>
<ds:datastoreItem xmlns:ds="http://schemas.openxmlformats.org/officeDocument/2006/customXml" ds:itemID="{45BB3544-5488-4180-B298-7415C6494512}">
  <ds:schemaRefs>
    <ds:schemaRef ds:uri="http://schemas.microsoft.com/VisualStudio/2011/storyboarding/control"/>
  </ds:schemaRefs>
</ds:datastoreItem>
</file>

<file path=customXml/itemProps21.xml><?xml version="1.0" encoding="utf-8"?>
<ds:datastoreItem xmlns:ds="http://schemas.openxmlformats.org/officeDocument/2006/customXml" ds:itemID="{C14DFB5A-FACD-42E3-89C5-0B322CED075A}">
  <ds:schemaRefs>
    <ds:schemaRef ds:uri="http://schemas.microsoft.com/VisualStudio/2011/storyboarding/control"/>
  </ds:schemaRefs>
</ds:datastoreItem>
</file>

<file path=customXml/itemProps22.xml><?xml version="1.0" encoding="utf-8"?>
<ds:datastoreItem xmlns:ds="http://schemas.openxmlformats.org/officeDocument/2006/customXml" ds:itemID="{D0142FE9-BCA6-4868-B287-25EC9D1ED311}">
  <ds:schemaRefs>
    <ds:schemaRef ds:uri="http://schemas.microsoft.com/VisualStudio/2011/storyboarding/control"/>
  </ds:schemaRefs>
</ds:datastoreItem>
</file>

<file path=customXml/itemProps23.xml><?xml version="1.0" encoding="utf-8"?>
<ds:datastoreItem xmlns:ds="http://schemas.openxmlformats.org/officeDocument/2006/customXml" ds:itemID="{87F63342-F2B8-4301-AEE5-0423D56D1A3F}">
  <ds:schemaRefs>
    <ds:schemaRef ds:uri="http://schemas.microsoft.com/VisualStudio/2011/storyboarding/control"/>
  </ds:schemaRefs>
</ds:datastoreItem>
</file>

<file path=customXml/itemProps24.xml><?xml version="1.0" encoding="utf-8"?>
<ds:datastoreItem xmlns:ds="http://schemas.openxmlformats.org/officeDocument/2006/customXml" ds:itemID="{7F36893E-0607-4B1F-B6D4-D10D94C54881}">
  <ds:schemaRefs>
    <ds:schemaRef ds:uri="http://schemas.microsoft.com/VisualStudio/2011/storyboarding/control"/>
  </ds:schemaRefs>
</ds:datastoreItem>
</file>

<file path=customXml/itemProps25.xml><?xml version="1.0" encoding="utf-8"?>
<ds:datastoreItem xmlns:ds="http://schemas.openxmlformats.org/officeDocument/2006/customXml" ds:itemID="{C4A2BF89-C244-429D-9641-E7EA314A3417}">
  <ds:schemaRefs>
    <ds:schemaRef ds:uri="http://schemas.microsoft.com/VisualStudio/2011/storyboarding/control"/>
  </ds:schemaRefs>
</ds:datastoreItem>
</file>

<file path=customXml/itemProps3.xml><?xml version="1.0" encoding="utf-8"?>
<ds:datastoreItem xmlns:ds="http://schemas.openxmlformats.org/officeDocument/2006/customXml" ds:itemID="{A408956B-D258-40C7-8C24-091EC53E3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0F1520B-74AC-45E5-A995-6AB249F6494F}">
  <ds:schemaRefs>
    <ds:schemaRef ds:uri="http://schemas.microsoft.com/VisualStudio/2011/storyboarding/control"/>
  </ds:schemaRefs>
</ds:datastoreItem>
</file>

<file path=customXml/itemProps5.xml><?xml version="1.0" encoding="utf-8"?>
<ds:datastoreItem xmlns:ds="http://schemas.openxmlformats.org/officeDocument/2006/customXml" ds:itemID="{8FB92B79-100B-4DC6-980D-1B5621C8C51F}">
  <ds:schemaRefs>
    <ds:schemaRef ds:uri="http://schemas.microsoft.com/VisualStudio/2011/storyboarding/control"/>
  </ds:schemaRefs>
</ds:datastoreItem>
</file>

<file path=customXml/itemProps6.xml><?xml version="1.0" encoding="utf-8"?>
<ds:datastoreItem xmlns:ds="http://schemas.openxmlformats.org/officeDocument/2006/customXml" ds:itemID="{A86545F3-9B31-4F7D-A329-40828F1960CC}">
  <ds:schemaRefs>
    <ds:schemaRef ds:uri="http://schemas.microsoft.com/VisualStudio/2011/storyboarding/control"/>
  </ds:schemaRefs>
</ds:datastoreItem>
</file>

<file path=customXml/itemProps7.xml><?xml version="1.0" encoding="utf-8"?>
<ds:datastoreItem xmlns:ds="http://schemas.openxmlformats.org/officeDocument/2006/customXml" ds:itemID="{5F11401E-C30D-4DEF-B14A-75B767D5C059}">
  <ds:schemaRefs>
    <ds:schemaRef ds:uri="http://schemas.microsoft.com/VisualStudio/2011/storyboarding/control"/>
  </ds:schemaRefs>
</ds:datastoreItem>
</file>

<file path=customXml/itemProps8.xml><?xml version="1.0" encoding="utf-8"?>
<ds:datastoreItem xmlns:ds="http://schemas.openxmlformats.org/officeDocument/2006/customXml" ds:itemID="{47DE3D94-EBEB-4A54-9D3E-4C098BDDB08A}">
  <ds:schemaRefs>
    <ds:schemaRef ds:uri="http://schemas.microsoft.com/VisualStudio/2011/storyboarding/control"/>
  </ds:schemaRefs>
</ds:datastoreItem>
</file>

<file path=customXml/itemProps9.xml><?xml version="1.0" encoding="utf-8"?>
<ds:datastoreItem xmlns:ds="http://schemas.openxmlformats.org/officeDocument/2006/customXml" ds:itemID="{3374955C-AB1D-4583-95C5-ADAEE8620BA8}">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Microsoft_Build2017_Template</Template>
  <TotalTime>1</TotalTime>
  <Words>1675</Words>
  <Application>Microsoft Office PowerPoint</Application>
  <PresentationFormat>Custom</PresentationFormat>
  <Paragraphs>280</Paragraphs>
  <Slides>30</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Calibri</vt:lpstr>
      <vt:lpstr>Consolas</vt:lpstr>
      <vt:lpstr>Segoe UI</vt:lpstr>
      <vt:lpstr>Segoe UI Light</vt:lpstr>
      <vt:lpstr>Segoe UI Semibold</vt:lpstr>
      <vt:lpstr>Segoe UI Semilight</vt:lpstr>
      <vt:lpstr>Wingdings</vt:lpstr>
      <vt:lpstr>5-50111_Build 2017_LIGHT GRAY TEMPLATE</vt:lpstr>
      <vt:lpstr>5-50111_Build 2017_DARK GRAY TEMPLATE</vt:lpstr>
      <vt:lpstr>1_5-50111_Build 2017_LIGHT GRAY TEMPLATE</vt:lpstr>
      <vt:lpstr>PowerPoint Presentation</vt:lpstr>
      <vt:lpstr>The keys to the cloud Use Microsoft identities to sign in and access API  from your mobile and web apps</vt:lpstr>
      <vt:lpstr>Agenda</vt:lpstr>
      <vt:lpstr>Developing with Microsoft identities</vt:lpstr>
      <vt:lpstr>…The BEST identity system for ALL developers.</vt:lpstr>
      <vt:lpstr>Our vision</vt:lpstr>
      <vt:lpstr>Developing with Microsoft identities</vt:lpstr>
      <vt:lpstr>Working with businesses</vt:lpstr>
      <vt:lpstr>Business and Azure AD</vt:lpstr>
      <vt:lpstr>Business and Azure AD</vt:lpstr>
      <vt:lpstr>Business and Azure AD</vt:lpstr>
      <vt:lpstr>Business and Azure AD</vt:lpstr>
      <vt:lpstr>Business and Azure AD</vt:lpstr>
      <vt:lpstr>Using Microsoft identities in a web app</vt:lpstr>
      <vt:lpstr>Demo</vt:lpstr>
      <vt:lpstr>Using Microsoft identities in mobile apps</vt:lpstr>
      <vt:lpstr>Production-ready MSAL previews</vt:lpstr>
      <vt:lpstr>Demo</vt:lpstr>
      <vt:lpstr>Microsoft Graph</vt:lpstr>
      <vt:lpstr>With Microsoft Graph </vt:lpstr>
      <vt:lpstr>Demo</vt:lpstr>
      <vt:lpstr>Working with consumers and customers</vt:lpstr>
      <vt:lpstr>PowerPoint Presentation</vt:lpstr>
      <vt:lpstr>MSAL, Middleware &amp; Visual Studio Templates</vt:lpstr>
      <vt:lpstr>Demo</vt:lpstr>
      <vt:lpstr>PowerPoint Presentation</vt:lpstr>
      <vt:lpstr>Demo</vt:lpstr>
      <vt:lpstr>Get your hands dirty!</vt:lpstr>
      <vt:lpstr>Our vision, our mission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keys to the cloud: Use Microsoft identities to sign in and access API from your mobile and web apps</dc:title>
  <dc:subject>Microsoft Build 2017</dc:subject>
  <dc:creator>Caitlyn Ryan</dc:creator>
  <cp:keywords>Microsoft Build 2017</cp:keywords>
  <dc:description>Template: Mitchell Derrey, Silver Fox Productions_x000d_
Formatting: _x000d_
Audience Type:</dc:description>
  <cp:lastModifiedBy>Caitlyn Ryan</cp:lastModifiedBy>
  <cp:revision>2</cp:revision>
  <dcterms:created xsi:type="dcterms:W3CDTF">2017-05-12T21:11:18Z</dcterms:created>
  <dcterms:modified xsi:type="dcterms:W3CDTF">2017-05-12T21:13:01Z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53;#Washington State Convention and Trade Center|2ebf141d-f871-4cc9-bf08-f87f112ab464</vt:lpwstr>
  </property>
  <property fmtid="{D5CDD505-2E9C-101B-9397-08002B2CF9AE}" pid="7" name="Track">
    <vt:lpwstr/>
  </property>
  <property fmtid="{D5CDD505-2E9C-101B-9397-08002B2CF9AE}" pid="8" name="Event Location">
    <vt:lpwstr>52;#Seattle|54f46ed2-c77e-4a59-b182-a4171fdb0d11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TaxKeyword">
    <vt:lpwstr>315;#Microsoft Build 2017|0407fc0d-d203-4d0a-848e-0398e286e7e2</vt:lpwstr>
  </property>
  <property fmtid="{D5CDD505-2E9C-101B-9397-08002B2CF9AE}" pid="12" name="Audience1">
    <vt:lpwstr>316;#developers|8e4a08dc-5d95-4156-ab65-f22579a1592a</vt:lpwstr>
  </property>
  <property fmtid="{D5CDD505-2E9C-101B-9397-08002B2CF9AE}" pid="13" name="Event Name">
    <vt:lpwstr>47;#Build|58542b36-5bf5-46a6-a53f-a41fb7a73785</vt:lpwstr>
  </property>
</Properties>
</file>