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5" r:id="rId4"/>
    <p:sldMasterId id="2147484495" r:id="rId5"/>
    <p:sldMasterId id="2147484515" r:id="rId6"/>
    <p:sldMasterId id="2147484533" r:id="rId7"/>
  </p:sldMasterIdLst>
  <p:notesMasterIdLst>
    <p:notesMasterId r:id="rId30"/>
  </p:notesMasterIdLst>
  <p:handoutMasterIdLst>
    <p:handoutMasterId r:id="rId31"/>
  </p:handoutMasterIdLst>
  <p:sldIdLst>
    <p:sldId id="1486" r:id="rId8"/>
    <p:sldId id="1548" r:id="rId9"/>
    <p:sldId id="1549" r:id="rId10"/>
    <p:sldId id="1550" r:id="rId11"/>
    <p:sldId id="1551" r:id="rId12"/>
    <p:sldId id="1552" r:id="rId13"/>
    <p:sldId id="1553" r:id="rId14"/>
    <p:sldId id="1554" r:id="rId15"/>
    <p:sldId id="1555" r:id="rId16"/>
    <p:sldId id="1556" r:id="rId17"/>
    <p:sldId id="1557" r:id="rId18"/>
    <p:sldId id="1558" r:id="rId19"/>
    <p:sldId id="1559" r:id="rId20"/>
    <p:sldId id="1560" r:id="rId21"/>
    <p:sldId id="1561" r:id="rId22"/>
    <p:sldId id="1562" r:id="rId23"/>
    <p:sldId id="1563" r:id="rId24"/>
    <p:sldId id="1564" r:id="rId25"/>
    <p:sldId id="1565" r:id="rId26"/>
    <p:sldId id="1566" r:id="rId27"/>
    <p:sldId id="1568" r:id="rId28"/>
    <p:sldId id="1547" r:id="rId29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  <p:cmAuthor id="4" name="Mitchell Derrey" initials="MD" lastIdx="8" clrIdx="4">
    <p:extLst>
      <p:ext uri="{19B8F6BF-5375-455C-9EA6-DF929625EA0E}">
        <p15:presenceInfo xmlns:p15="http://schemas.microsoft.com/office/powerpoint/2012/main" userId="S-1-5-21-383413107-1061881802-891584314-48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37373"/>
    <a:srgbClr val="323232"/>
    <a:srgbClr val="000000"/>
    <a:srgbClr val="E6E6E6"/>
    <a:srgbClr val="D2D2D2"/>
    <a:srgbClr val="505050"/>
    <a:srgbClr val="525252"/>
    <a:srgbClr val="0078D7"/>
    <a:srgbClr val="FF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2136" autoAdjust="0"/>
  </p:normalViewPr>
  <p:slideViewPr>
    <p:cSldViewPr>
      <p:cViewPr varScale="1">
        <p:scale>
          <a:sx n="104" d="100"/>
          <a:sy n="104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3042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commentAuthors" Target="commentAuthor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2B6527-9797-4362-BA0D-50663BFD5BF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0BE899-6B20-4AAF-8F0F-B3B9E5C2CF9B}">
      <dgm:prSet/>
      <dgm:spPr/>
      <dgm:t>
        <a:bodyPr/>
        <a:lstStyle/>
        <a:p>
          <a:r>
            <a:rPr lang="en-US" b="1" baseline="0" dirty="0"/>
            <a:t>Scenario:</a:t>
          </a:r>
          <a:r>
            <a:rPr lang="en-US" baseline="0" dirty="0"/>
            <a:t> Website that sells products. Classify new reviews based on rating of old reviews</a:t>
          </a:r>
          <a:endParaRPr lang="en-US" dirty="0"/>
        </a:p>
      </dgm:t>
    </dgm:pt>
    <dgm:pt modelId="{73167C96-C732-44FC-8AB8-1D14542C1EB5}" type="parTrans" cxnId="{4F544545-D2BE-4B98-BB9F-07B0DC8ED0B8}">
      <dgm:prSet/>
      <dgm:spPr/>
      <dgm:t>
        <a:bodyPr/>
        <a:lstStyle/>
        <a:p>
          <a:endParaRPr lang="en-US"/>
        </a:p>
      </dgm:t>
    </dgm:pt>
    <dgm:pt modelId="{6DFAB5FE-EDD8-4154-925D-ECFCC9FA29C9}" type="sibTrans" cxnId="{4F544545-D2BE-4B98-BB9F-07B0DC8ED0B8}">
      <dgm:prSet/>
      <dgm:spPr/>
      <dgm:t>
        <a:bodyPr/>
        <a:lstStyle/>
        <a:p>
          <a:endParaRPr lang="en-US"/>
        </a:p>
      </dgm:t>
    </dgm:pt>
    <dgm:pt modelId="{F70A70ED-BE8D-41C6-8163-CC6C4F931B3B}">
      <dgm:prSet/>
      <dgm:spPr/>
      <dgm:t>
        <a:bodyPr/>
        <a:lstStyle/>
        <a:p>
          <a:r>
            <a:rPr lang="en-US" b="1" baseline="0" dirty="0"/>
            <a:t>Input Data:</a:t>
          </a:r>
          <a:r>
            <a:rPr lang="en-US" baseline="0" dirty="0"/>
            <a:t> Product reviews with rating</a:t>
          </a:r>
          <a:endParaRPr lang="en-US" dirty="0"/>
        </a:p>
      </dgm:t>
    </dgm:pt>
    <dgm:pt modelId="{C80638FA-8CD3-48B9-91AF-7E5502E09C2D}" type="parTrans" cxnId="{EDDE03AC-7A49-44E3-AEEC-8312D4AC88F1}">
      <dgm:prSet/>
      <dgm:spPr/>
      <dgm:t>
        <a:bodyPr/>
        <a:lstStyle/>
        <a:p>
          <a:endParaRPr lang="en-US"/>
        </a:p>
      </dgm:t>
    </dgm:pt>
    <dgm:pt modelId="{70D09B96-DD4D-441A-8D0F-B4F2A5761704}" type="sibTrans" cxnId="{EDDE03AC-7A49-44E3-AEEC-8312D4AC88F1}">
      <dgm:prSet/>
      <dgm:spPr/>
      <dgm:t>
        <a:bodyPr/>
        <a:lstStyle/>
        <a:p>
          <a:endParaRPr lang="en-US"/>
        </a:p>
      </dgm:t>
    </dgm:pt>
    <dgm:pt modelId="{C05AB5FA-5574-4F89-8588-6678F36CF1E3}">
      <dgm:prSet/>
      <dgm:spPr/>
      <dgm:t>
        <a:bodyPr/>
        <a:lstStyle/>
        <a:p>
          <a:r>
            <a:rPr lang="en-US" b="1" dirty="0"/>
            <a:t>Training:</a:t>
          </a:r>
          <a:r>
            <a:rPr lang="en-US" dirty="0"/>
            <a:t> Build model to learn classification of input data</a:t>
          </a:r>
        </a:p>
      </dgm:t>
    </dgm:pt>
    <dgm:pt modelId="{921D56B0-4C9D-49AF-A364-10DC010D3F16}" type="parTrans" cxnId="{1E1C32E0-F759-4542-8139-182CB31005CB}">
      <dgm:prSet/>
      <dgm:spPr/>
      <dgm:t>
        <a:bodyPr/>
        <a:lstStyle/>
        <a:p>
          <a:endParaRPr lang="en-US"/>
        </a:p>
      </dgm:t>
    </dgm:pt>
    <dgm:pt modelId="{4A56732F-EFED-43B9-AAA7-F49DB51F4690}" type="sibTrans" cxnId="{1E1C32E0-F759-4542-8139-182CB31005CB}">
      <dgm:prSet/>
      <dgm:spPr/>
      <dgm:t>
        <a:bodyPr/>
        <a:lstStyle/>
        <a:p>
          <a:endParaRPr lang="en-US"/>
        </a:p>
      </dgm:t>
    </dgm:pt>
    <dgm:pt modelId="{9188FEFB-EF72-4249-B9E1-DF5D709D9144}">
      <dgm:prSet/>
      <dgm:spPr/>
      <dgm:t>
        <a:bodyPr/>
        <a:lstStyle/>
        <a:p>
          <a:r>
            <a:rPr lang="en-US" b="1" dirty="0"/>
            <a:t>Prediction:</a:t>
          </a:r>
          <a:r>
            <a:rPr lang="en-US" dirty="0"/>
            <a:t> Rate new product reviews using the text classification model</a:t>
          </a:r>
        </a:p>
      </dgm:t>
    </dgm:pt>
    <dgm:pt modelId="{ACC8422C-9A77-479D-A269-D120482EE4EF}" type="parTrans" cxnId="{EDA85ACC-A375-4799-942D-3A26F396FE81}">
      <dgm:prSet/>
      <dgm:spPr/>
      <dgm:t>
        <a:bodyPr/>
        <a:lstStyle/>
        <a:p>
          <a:endParaRPr lang="en-US"/>
        </a:p>
      </dgm:t>
    </dgm:pt>
    <dgm:pt modelId="{7DF549D2-7770-44AB-A818-D32DEF0940CF}" type="sibTrans" cxnId="{EDA85ACC-A375-4799-942D-3A26F396FE81}">
      <dgm:prSet/>
      <dgm:spPr/>
      <dgm:t>
        <a:bodyPr/>
        <a:lstStyle/>
        <a:p>
          <a:endParaRPr lang="en-US"/>
        </a:p>
      </dgm:t>
    </dgm:pt>
    <dgm:pt modelId="{A5D0F648-CE2E-4CA6-81C5-EA9EFF7C3272}" type="pres">
      <dgm:prSet presAssocID="{122B6527-9797-4362-BA0D-50663BFD5BF3}" presName="Name0" presStyleCnt="0">
        <dgm:presLayoutVars>
          <dgm:dir/>
          <dgm:animLvl val="lvl"/>
          <dgm:resizeHandles val="exact"/>
        </dgm:presLayoutVars>
      </dgm:prSet>
      <dgm:spPr/>
    </dgm:pt>
    <dgm:pt modelId="{C7E2BBC4-BB5A-47BE-A584-F8873A304E02}" type="pres">
      <dgm:prSet presAssocID="{9188FEFB-EF72-4249-B9E1-DF5D709D9144}" presName="boxAndChildren" presStyleCnt="0"/>
      <dgm:spPr/>
    </dgm:pt>
    <dgm:pt modelId="{5CAF1326-1831-4C24-8237-24E6E78E6BBE}" type="pres">
      <dgm:prSet presAssocID="{9188FEFB-EF72-4249-B9E1-DF5D709D9144}" presName="parentTextBox" presStyleLbl="node1" presStyleIdx="0" presStyleCnt="4"/>
      <dgm:spPr/>
    </dgm:pt>
    <dgm:pt modelId="{13CA9F9D-2399-4FE3-A5AB-527244D16046}" type="pres">
      <dgm:prSet presAssocID="{4A56732F-EFED-43B9-AAA7-F49DB51F4690}" presName="sp" presStyleCnt="0"/>
      <dgm:spPr/>
    </dgm:pt>
    <dgm:pt modelId="{37F514A0-D6D4-4CE0-BEA7-868246FC9C39}" type="pres">
      <dgm:prSet presAssocID="{C05AB5FA-5574-4F89-8588-6678F36CF1E3}" presName="arrowAndChildren" presStyleCnt="0"/>
      <dgm:spPr/>
    </dgm:pt>
    <dgm:pt modelId="{8A5B0FC5-2428-4208-B24D-DE08C92369EB}" type="pres">
      <dgm:prSet presAssocID="{C05AB5FA-5574-4F89-8588-6678F36CF1E3}" presName="parentTextArrow" presStyleLbl="node1" presStyleIdx="1" presStyleCnt="4"/>
      <dgm:spPr/>
    </dgm:pt>
    <dgm:pt modelId="{7E305BA9-A98E-4216-B116-D643DD143AA7}" type="pres">
      <dgm:prSet presAssocID="{70D09B96-DD4D-441A-8D0F-B4F2A5761704}" presName="sp" presStyleCnt="0"/>
      <dgm:spPr/>
    </dgm:pt>
    <dgm:pt modelId="{EA39ECD8-93B8-40CA-B8CC-3B233A319ECA}" type="pres">
      <dgm:prSet presAssocID="{F70A70ED-BE8D-41C6-8163-CC6C4F931B3B}" presName="arrowAndChildren" presStyleCnt="0"/>
      <dgm:spPr/>
    </dgm:pt>
    <dgm:pt modelId="{6F48DCF8-4230-492A-AF9B-7E7400A24646}" type="pres">
      <dgm:prSet presAssocID="{F70A70ED-BE8D-41C6-8163-CC6C4F931B3B}" presName="parentTextArrow" presStyleLbl="node1" presStyleIdx="2" presStyleCnt="4"/>
      <dgm:spPr/>
    </dgm:pt>
    <dgm:pt modelId="{2171CDD5-6B71-4B02-8A7E-36D197628278}" type="pres">
      <dgm:prSet presAssocID="{6DFAB5FE-EDD8-4154-925D-ECFCC9FA29C9}" presName="sp" presStyleCnt="0"/>
      <dgm:spPr/>
    </dgm:pt>
    <dgm:pt modelId="{5347B94A-BCF0-4722-AAF9-0F5A53595236}" type="pres">
      <dgm:prSet presAssocID="{B60BE899-6B20-4AAF-8F0F-B3B9E5C2CF9B}" presName="arrowAndChildren" presStyleCnt="0"/>
      <dgm:spPr/>
    </dgm:pt>
    <dgm:pt modelId="{F7D8E2E1-AB26-4E66-91A3-B0FB6161FB1D}" type="pres">
      <dgm:prSet presAssocID="{B60BE899-6B20-4AAF-8F0F-B3B9E5C2CF9B}" presName="parentTextArrow" presStyleLbl="node1" presStyleIdx="3" presStyleCnt="4"/>
      <dgm:spPr/>
    </dgm:pt>
  </dgm:ptLst>
  <dgm:cxnLst>
    <dgm:cxn modelId="{B34BC50C-F8B4-482B-A0ED-425368D9F26D}" type="presOf" srcId="{122B6527-9797-4362-BA0D-50663BFD5BF3}" destId="{A5D0F648-CE2E-4CA6-81C5-EA9EFF7C3272}" srcOrd="0" destOrd="0" presId="urn:microsoft.com/office/officeart/2005/8/layout/process4"/>
    <dgm:cxn modelId="{9D15BB27-3197-4CF1-8C1E-B80856A4D67E}" type="presOf" srcId="{B60BE899-6B20-4AAF-8F0F-B3B9E5C2CF9B}" destId="{F7D8E2E1-AB26-4E66-91A3-B0FB6161FB1D}" srcOrd="0" destOrd="0" presId="urn:microsoft.com/office/officeart/2005/8/layout/process4"/>
    <dgm:cxn modelId="{4F544545-D2BE-4B98-BB9F-07B0DC8ED0B8}" srcId="{122B6527-9797-4362-BA0D-50663BFD5BF3}" destId="{B60BE899-6B20-4AAF-8F0F-B3B9E5C2CF9B}" srcOrd="0" destOrd="0" parTransId="{73167C96-C732-44FC-8AB8-1D14542C1EB5}" sibTransId="{6DFAB5FE-EDD8-4154-925D-ECFCC9FA29C9}"/>
    <dgm:cxn modelId="{00C0E492-3EA2-4E6C-B4B4-7DBBA8761C7D}" type="presOf" srcId="{C05AB5FA-5574-4F89-8588-6678F36CF1E3}" destId="{8A5B0FC5-2428-4208-B24D-DE08C92369EB}" srcOrd="0" destOrd="0" presId="urn:microsoft.com/office/officeart/2005/8/layout/process4"/>
    <dgm:cxn modelId="{08F4ACA4-DD64-4DE5-937B-196676C25832}" type="presOf" srcId="{9188FEFB-EF72-4249-B9E1-DF5D709D9144}" destId="{5CAF1326-1831-4C24-8237-24E6E78E6BBE}" srcOrd="0" destOrd="0" presId="urn:microsoft.com/office/officeart/2005/8/layout/process4"/>
    <dgm:cxn modelId="{EDDE03AC-7A49-44E3-AEEC-8312D4AC88F1}" srcId="{122B6527-9797-4362-BA0D-50663BFD5BF3}" destId="{F70A70ED-BE8D-41C6-8163-CC6C4F931B3B}" srcOrd="1" destOrd="0" parTransId="{C80638FA-8CD3-48B9-91AF-7E5502E09C2D}" sibTransId="{70D09B96-DD4D-441A-8D0F-B4F2A5761704}"/>
    <dgm:cxn modelId="{69F542B4-6A2B-426E-91BC-9E29E3BB5272}" type="presOf" srcId="{F70A70ED-BE8D-41C6-8163-CC6C4F931B3B}" destId="{6F48DCF8-4230-492A-AF9B-7E7400A24646}" srcOrd="0" destOrd="0" presId="urn:microsoft.com/office/officeart/2005/8/layout/process4"/>
    <dgm:cxn modelId="{EDA85ACC-A375-4799-942D-3A26F396FE81}" srcId="{122B6527-9797-4362-BA0D-50663BFD5BF3}" destId="{9188FEFB-EF72-4249-B9E1-DF5D709D9144}" srcOrd="3" destOrd="0" parTransId="{ACC8422C-9A77-479D-A269-D120482EE4EF}" sibTransId="{7DF549D2-7770-44AB-A818-D32DEF0940CF}"/>
    <dgm:cxn modelId="{1E1C32E0-F759-4542-8139-182CB31005CB}" srcId="{122B6527-9797-4362-BA0D-50663BFD5BF3}" destId="{C05AB5FA-5574-4F89-8588-6678F36CF1E3}" srcOrd="2" destOrd="0" parTransId="{921D56B0-4C9D-49AF-A364-10DC010D3F16}" sibTransId="{4A56732F-EFED-43B9-AAA7-F49DB51F4690}"/>
    <dgm:cxn modelId="{44916D59-3103-4DDF-A6FC-7147A742249C}" type="presParOf" srcId="{A5D0F648-CE2E-4CA6-81C5-EA9EFF7C3272}" destId="{C7E2BBC4-BB5A-47BE-A584-F8873A304E02}" srcOrd="0" destOrd="0" presId="urn:microsoft.com/office/officeart/2005/8/layout/process4"/>
    <dgm:cxn modelId="{70B16B4F-92A6-4EC4-AA7F-C1394D82FDD1}" type="presParOf" srcId="{C7E2BBC4-BB5A-47BE-A584-F8873A304E02}" destId="{5CAF1326-1831-4C24-8237-24E6E78E6BBE}" srcOrd="0" destOrd="0" presId="urn:microsoft.com/office/officeart/2005/8/layout/process4"/>
    <dgm:cxn modelId="{81083986-73B3-4CD6-B0E5-D2A72E1CDE6B}" type="presParOf" srcId="{A5D0F648-CE2E-4CA6-81C5-EA9EFF7C3272}" destId="{13CA9F9D-2399-4FE3-A5AB-527244D16046}" srcOrd="1" destOrd="0" presId="urn:microsoft.com/office/officeart/2005/8/layout/process4"/>
    <dgm:cxn modelId="{45C82DCE-E9AE-455F-842A-4638812E1063}" type="presParOf" srcId="{A5D0F648-CE2E-4CA6-81C5-EA9EFF7C3272}" destId="{37F514A0-D6D4-4CE0-BEA7-868246FC9C39}" srcOrd="2" destOrd="0" presId="urn:microsoft.com/office/officeart/2005/8/layout/process4"/>
    <dgm:cxn modelId="{A2EE5426-D0E2-45CF-AA1A-EE4A0439351B}" type="presParOf" srcId="{37F514A0-D6D4-4CE0-BEA7-868246FC9C39}" destId="{8A5B0FC5-2428-4208-B24D-DE08C92369EB}" srcOrd="0" destOrd="0" presId="urn:microsoft.com/office/officeart/2005/8/layout/process4"/>
    <dgm:cxn modelId="{5089C49F-104C-4292-9DF4-5D36F4142A67}" type="presParOf" srcId="{A5D0F648-CE2E-4CA6-81C5-EA9EFF7C3272}" destId="{7E305BA9-A98E-4216-B116-D643DD143AA7}" srcOrd="3" destOrd="0" presId="urn:microsoft.com/office/officeart/2005/8/layout/process4"/>
    <dgm:cxn modelId="{2C3EAE9D-8AF3-4E65-A17A-F83C9C289C5E}" type="presParOf" srcId="{A5D0F648-CE2E-4CA6-81C5-EA9EFF7C3272}" destId="{EA39ECD8-93B8-40CA-B8CC-3B233A319ECA}" srcOrd="4" destOrd="0" presId="urn:microsoft.com/office/officeart/2005/8/layout/process4"/>
    <dgm:cxn modelId="{6A73A05B-71EC-4449-A542-CB7222199F29}" type="presParOf" srcId="{EA39ECD8-93B8-40CA-B8CC-3B233A319ECA}" destId="{6F48DCF8-4230-492A-AF9B-7E7400A24646}" srcOrd="0" destOrd="0" presId="urn:microsoft.com/office/officeart/2005/8/layout/process4"/>
    <dgm:cxn modelId="{E32A4D61-F8E6-4BC8-9EC9-2F722D079DB8}" type="presParOf" srcId="{A5D0F648-CE2E-4CA6-81C5-EA9EFF7C3272}" destId="{2171CDD5-6B71-4B02-8A7E-36D197628278}" srcOrd="5" destOrd="0" presId="urn:microsoft.com/office/officeart/2005/8/layout/process4"/>
    <dgm:cxn modelId="{D94DD300-C002-4D82-A05B-7E4C269C5259}" type="presParOf" srcId="{A5D0F648-CE2E-4CA6-81C5-EA9EFF7C3272}" destId="{5347B94A-BCF0-4722-AAF9-0F5A53595236}" srcOrd="6" destOrd="0" presId="urn:microsoft.com/office/officeart/2005/8/layout/process4"/>
    <dgm:cxn modelId="{46CA1250-6499-4E72-BA3A-1E21B3426749}" type="presParOf" srcId="{5347B94A-BCF0-4722-AAF9-0F5A53595236}" destId="{F7D8E2E1-AB26-4E66-91A3-B0FB6161FB1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C9DF5F-E1C0-4565-A518-5D9ABCDE412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4F9B50-3CCE-4E43-8E84-D219EFFBCECA}">
      <dgm:prSet/>
      <dgm:spPr/>
      <dgm:t>
        <a:bodyPr/>
        <a:lstStyle/>
        <a:p>
          <a:r>
            <a:rPr lang="en-US" b="1" baseline="0" dirty="0"/>
            <a:t>Scenario:</a:t>
          </a:r>
          <a:r>
            <a:rPr lang="en-US" baseline="0" dirty="0"/>
            <a:t> Learn patterns from customer data to design campaigns &amp; convert highest possible number of customers</a:t>
          </a:r>
          <a:endParaRPr lang="en-US" dirty="0"/>
        </a:p>
      </dgm:t>
    </dgm:pt>
    <dgm:pt modelId="{A75934D4-A8DD-46B3-B9FC-E6AC957DD8F5}" type="parTrans" cxnId="{7DBA171B-206F-4CF6-AC24-1A99A62C7AF4}">
      <dgm:prSet/>
      <dgm:spPr/>
      <dgm:t>
        <a:bodyPr/>
        <a:lstStyle/>
        <a:p>
          <a:endParaRPr lang="en-US"/>
        </a:p>
      </dgm:t>
    </dgm:pt>
    <dgm:pt modelId="{1C97D38C-EF39-4B54-96E5-DBD17AEDCAE5}" type="sibTrans" cxnId="{7DBA171B-206F-4CF6-AC24-1A99A62C7AF4}">
      <dgm:prSet/>
      <dgm:spPr/>
      <dgm:t>
        <a:bodyPr/>
        <a:lstStyle/>
        <a:p>
          <a:endParaRPr lang="en-US"/>
        </a:p>
      </dgm:t>
    </dgm:pt>
    <dgm:pt modelId="{1D92E938-2451-417D-980E-B45FFA9C8330}">
      <dgm:prSet/>
      <dgm:spPr/>
      <dgm:t>
        <a:bodyPr/>
        <a:lstStyle/>
        <a:p>
          <a:r>
            <a:rPr lang="en-US" b="1" dirty="0"/>
            <a:t>Input Data:</a:t>
          </a:r>
          <a:r>
            <a:rPr lang="en-US" dirty="0"/>
            <a:t> Campaign leads, demographic information, channel information, product category, conversion outcomes from previous campaign(s)</a:t>
          </a:r>
        </a:p>
      </dgm:t>
    </dgm:pt>
    <dgm:pt modelId="{7B9DD74C-B00D-4F7F-949A-CDAAD0A1CF2E}" type="parTrans" cxnId="{3D5975EC-DC8F-4F2E-BE70-C8252A47B73F}">
      <dgm:prSet/>
      <dgm:spPr/>
      <dgm:t>
        <a:bodyPr/>
        <a:lstStyle/>
        <a:p>
          <a:endParaRPr lang="en-US"/>
        </a:p>
      </dgm:t>
    </dgm:pt>
    <dgm:pt modelId="{C574741B-DC9F-4BC3-959D-5DE0DE3E31AB}" type="sibTrans" cxnId="{3D5975EC-DC8F-4F2E-BE70-C8252A47B73F}">
      <dgm:prSet/>
      <dgm:spPr/>
      <dgm:t>
        <a:bodyPr/>
        <a:lstStyle/>
        <a:p>
          <a:endParaRPr lang="en-US"/>
        </a:p>
      </dgm:t>
    </dgm:pt>
    <dgm:pt modelId="{1210FDFC-DA0E-4946-8509-A9868249B27A}">
      <dgm:prSet/>
      <dgm:spPr/>
      <dgm:t>
        <a:bodyPr/>
        <a:lstStyle/>
        <a:p>
          <a:r>
            <a:rPr lang="en-US" b="1" dirty="0"/>
            <a:t>Training:</a:t>
          </a:r>
          <a:r>
            <a:rPr lang="en-US" dirty="0"/>
            <a:t> Build models that will learn patterns for conversion of campaign leads. Evaluate decision tree models &amp; pick the best one</a:t>
          </a:r>
        </a:p>
      </dgm:t>
    </dgm:pt>
    <dgm:pt modelId="{1A12C832-2EEA-4E07-BB60-1DA158D06440}" type="parTrans" cxnId="{DC134D2A-7AF8-407F-9F16-274F1C76CF6A}">
      <dgm:prSet/>
      <dgm:spPr/>
      <dgm:t>
        <a:bodyPr/>
        <a:lstStyle/>
        <a:p>
          <a:endParaRPr lang="en-US"/>
        </a:p>
      </dgm:t>
    </dgm:pt>
    <dgm:pt modelId="{0A4CD503-4AB4-42C7-B526-EB1A6035F084}" type="sibTrans" cxnId="{DC134D2A-7AF8-407F-9F16-274F1C76CF6A}">
      <dgm:prSet/>
      <dgm:spPr/>
      <dgm:t>
        <a:bodyPr/>
        <a:lstStyle/>
        <a:p>
          <a:endParaRPr lang="en-US"/>
        </a:p>
      </dgm:t>
    </dgm:pt>
    <dgm:pt modelId="{AC1CBBD1-A524-4FD9-9B7C-BA8F3DAF9F10}">
      <dgm:prSet/>
      <dgm:spPr/>
      <dgm:t>
        <a:bodyPr/>
        <a:lstStyle/>
        <a:p>
          <a:r>
            <a:rPr lang="en-US" b="1" dirty="0"/>
            <a:t>Prediction:</a:t>
          </a:r>
          <a:r>
            <a:rPr lang="en-US" dirty="0"/>
            <a:t> Recommend best channel for campaign to optimize the conversion rate</a:t>
          </a:r>
        </a:p>
      </dgm:t>
    </dgm:pt>
    <dgm:pt modelId="{B82CE316-5142-4F4C-8E68-D377609F0452}" type="parTrans" cxnId="{25B5360C-AE29-405A-B7B9-C1826E785F6D}">
      <dgm:prSet/>
      <dgm:spPr/>
      <dgm:t>
        <a:bodyPr/>
        <a:lstStyle/>
        <a:p>
          <a:endParaRPr lang="en-US"/>
        </a:p>
      </dgm:t>
    </dgm:pt>
    <dgm:pt modelId="{816BD8F4-EA3C-415C-BA40-9F36AA3FA1F4}" type="sibTrans" cxnId="{25B5360C-AE29-405A-B7B9-C1826E785F6D}">
      <dgm:prSet/>
      <dgm:spPr/>
      <dgm:t>
        <a:bodyPr/>
        <a:lstStyle/>
        <a:p>
          <a:endParaRPr lang="en-US"/>
        </a:p>
      </dgm:t>
    </dgm:pt>
    <dgm:pt modelId="{43021E58-612D-44DB-B7FD-746D82A38EFE}" type="pres">
      <dgm:prSet presAssocID="{4AC9DF5F-E1C0-4565-A518-5D9ABCDE412C}" presName="Name0" presStyleCnt="0">
        <dgm:presLayoutVars>
          <dgm:dir/>
          <dgm:animLvl val="lvl"/>
          <dgm:resizeHandles val="exact"/>
        </dgm:presLayoutVars>
      </dgm:prSet>
      <dgm:spPr/>
    </dgm:pt>
    <dgm:pt modelId="{5676DE3D-08C3-469D-BBF1-255AE6AE087D}" type="pres">
      <dgm:prSet presAssocID="{AC1CBBD1-A524-4FD9-9B7C-BA8F3DAF9F10}" presName="boxAndChildren" presStyleCnt="0"/>
      <dgm:spPr/>
    </dgm:pt>
    <dgm:pt modelId="{5800B5D4-3C54-4BA4-AB55-83F8D55BF28F}" type="pres">
      <dgm:prSet presAssocID="{AC1CBBD1-A524-4FD9-9B7C-BA8F3DAF9F10}" presName="parentTextBox" presStyleLbl="node1" presStyleIdx="0" presStyleCnt="4"/>
      <dgm:spPr/>
    </dgm:pt>
    <dgm:pt modelId="{71DD81A6-74F1-49C3-ADE9-27F2C8681FD3}" type="pres">
      <dgm:prSet presAssocID="{0A4CD503-4AB4-42C7-B526-EB1A6035F084}" presName="sp" presStyleCnt="0"/>
      <dgm:spPr/>
    </dgm:pt>
    <dgm:pt modelId="{E1740F97-45C8-4DAC-985F-D5F9013EF08F}" type="pres">
      <dgm:prSet presAssocID="{1210FDFC-DA0E-4946-8509-A9868249B27A}" presName="arrowAndChildren" presStyleCnt="0"/>
      <dgm:spPr/>
    </dgm:pt>
    <dgm:pt modelId="{5BBEB690-9FF3-47DE-9F98-F5181DEF514D}" type="pres">
      <dgm:prSet presAssocID="{1210FDFC-DA0E-4946-8509-A9868249B27A}" presName="parentTextArrow" presStyleLbl="node1" presStyleIdx="1" presStyleCnt="4"/>
      <dgm:spPr/>
    </dgm:pt>
    <dgm:pt modelId="{355C146B-BABE-41D7-B16C-5CCF949D463E}" type="pres">
      <dgm:prSet presAssocID="{C574741B-DC9F-4BC3-959D-5DE0DE3E31AB}" presName="sp" presStyleCnt="0"/>
      <dgm:spPr/>
    </dgm:pt>
    <dgm:pt modelId="{0647C46A-5E16-4068-88A5-ABF15F97A6E9}" type="pres">
      <dgm:prSet presAssocID="{1D92E938-2451-417D-980E-B45FFA9C8330}" presName="arrowAndChildren" presStyleCnt="0"/>
      <dgm:spPr/>
    </dgm:pt>
    <dgm:pt modelId="{653B70F3-6DF2-4DE5-B48F-C60FEB97FD67}" type="pres">
      <dgm:prSet presAssocID="{1D92E938-2451-417D-980E-B45FFA9C8330}" presName="parentTextArrow" presStyleLbl="node1" presStyleIdx="2" presStyleCnt="4"/>
      <dgm:spPr/>
    </dgm:pt>
    <dgm:pt modelId="{ED1B0784-7B4C-4E02-AA09-EFBE0837FD12}" type="pres">
      <dgm:prSet presAssocID="{1C97D38C-EF39-4B54-96E5-DBD17AEDCAE5}" presName="sp" presStyleCnt="0"/>
      <dgm:spPr/>
    </dgm:pt>
    <dgm:pt modelId="{19481A29-FA66-45C4-A8F5-CE4A0F58A59C}" type="pres">
      <dgm:prSet presAssocID="{CD4F9B50-3CCE-4E43-8E84-D219EFFBCECA}" presName="arrowAndChildren" presStyleCnt="0"/>
      <dgm:spPr/>
    </dgm:pt>
    <dgm:pt modelId="{ECE61388-20B7-406F-9354-7BA12FDB98B1}" type="pres">
      <dgm:prSet presAssocID="{CD4F9B50-3CCE-4E43-8E84-D219EFFBCECA}" presName="parentTextArrow" presStyleLbl="node1" presStyleIdx="3" presStyleCnt="4"/>
      <dgm:spPr/>
    </dgm:pt>
  </dgm:ptLst>
  <dgm:cxnLst>
    <dgm:cxn modelId="{25B5360C-AE29-405A-B7B9-C1826E785F6D}" srcId="{4AC9DF5F-E1C0-4565-A518-5D9ABCDE412C}" destId="{AC1CBBD1-A524-4FD9-9B7C-BA8F3DAF9F10}" srcOrd="3" destOrd="0" parTransId="{B82CE316-5142-4F4C-8E68-D377609F0452}" sibTransId="{816BD8F4-EA3C-415C-BA40-9F36AA3FA1F4}"/>
    <dgm:cxn modelId="{7DBA171B-206F-4CF6-AC24-1A99A62C7AF4}" srcId="{4AC9DF5F-E1C0-4565-A518-5D9ABCDE412C}" destId="{CD4F9B50-3CCE-4E43-8E84-D219EFFBCECA}" srcOrd="0" destOrd="0" parTransId="{A75934D4-A8DD-46B3-B9FC-E6AC957DD8F5}" sibTransId="{1C97D38C-EF39-4B54-96E5-DBD17AEDCAE5}"/>
    <dgm:cxn modelId="{DC134D2A-7AF8-407F-9F16-274F1C76CF6A}" srcId="{4AC9DF5F-E1C0-4565-A518-5D9ABCDE412C}" destId="{1210FDFC-DA0E-4946-8509-A9868249B27A}" srcOrd="2" destOrd="0" parTransId="{1A12C832-2EEA-4E07-BB60-1DA158D06440}" sibTransId="{0A4CD503-4AB4-42C7-B526-EB1A6035F084}"/>
    <dgm:cxn modelId="{0B9AE85B-B352-4862-B2FF-CA9EE54A7596}" type="presOf" srcId="{AC1CBBD1-A524-4FD9-9B7C-BA8F3DAF9F10}" destId="{5800B5D4-3C54-4BA4-AB55-83F8D55BF28F}" srcOrd="0" destOrd="0" presId="urn:microsoft.com/office/officeart/2005/8/layout/process4"/>
    <dgm:cxn modelId="{F300066E-0978-4905-BCBF-14AB3707C76E}" type="presOf" srcId="{1210FDFC-DA0E-4946-8509-A9868249B27A}" destId="{5BBEB690-9FF3-47DE-9F98-F5181DEF514D}" srcOrd="0" destOrd="0" presId="urn:microsoft.com/office/officeart/2005/8/layout/process4"/>
    <dgm:cxn modelId="{CBF8F488-30EB-4299-B7E6-8ECC1A943863}" type="presOf" srcId="{CD4F9B50-3CCE-4E43-8E84-D219EFFBCECA}" destId="{ECE61388-20B7-406F-9354-7BA12FDB98B1}" srcOrd="0" destOrd="0" presId="urn:microsoft.com/office/officeart/2005/8/layout/process4"/>
    <dgm:cxn modelId="{6EEFA0AA-5F7D-4209-8B45-ED501EAA2C3E}" type="presOf" srcId="{4AC9DF5F-E1C0-4565-A518-5D9ABCDE412C}" destId="{43021E58-612D-44DB-B7FD-746D82A38EFE}" srcOrd="0" destOrd="0" presId="urn:microsoft.com/office/officeart/2005/8/layout/process4"/>
    <dgm:cxn modelId="{3D5975EC-DC8F-4F2E-BE70-C8252A47B73F}" srcId="{4AC9DF5F-E1C0-4565-A518-5D9ABCDE412C}" destId="{1D92E938-2451-417D-980E-B45FFA9C8330}" srcOrd="1" destOrd="0" parTransId="{7B9DD74C-B00D-4F7F-949A-CDAAD0A1CF2E}" sibTransId="{C574741B-DC9F-4BC3-959D-5DE0DE3E31AB}"/>
    <dgm:cxn modelId="{8B56DAFE-3A37-463E-9C1E-5EE95E21A6DB}" type="presOf" srcId="{1D92E938-2451-417D-980E-B45FFA9C8330}" destId="{653B70F3-6DF2-4DE5-B48F-C60FEB97FD67}" srcOrd="0" destOrd="0" presId="urn:microsoft.com/office/officeart/2005/8/layout/process4"/>
    <dgm:cxn modelId="{A0FEC1EE-4083-4A89-9BC3-9B4798985675}" type="presParOf" srcId="{43021E58-612D-44DB-B7FD-746D82A38EFE}" destId="{5676DE3D-08C3-469D-BBF1-255AE6AE087D}" srcOrd="0" destOrd="0" presId="urn:microsoft.com/office/officeart/2005/8/layout/process4"/>
    <dgm:cxn modelId="{CAD95BFD-BF8C-41C7-BBCC-834E9B61F68C}" type="presParOf" srcId="{5676DE3D-08C3-469D-BBF1-255AE6AE087D}" destId="{5800B5D4-3C54-4BA4-AB55-83F8D55BF28F}" srcOrd="0" destOrd="0" presId="urn:microsoft.com/office/officeart/2005/8/layout/process4"/>
    <dgm:cxn modelId="{303B1B75-E048-46E1-AF05-B195A95984C3}" type="presParOf" srcId="{43021E58-612D-44DB-B7FD-746D82A38EFE}" destId="{71DD81A6-74F1-49C3-ADE9-27F2C8681FD3}" srcOrd="1" destOrd="0" presId="urn:microsoft.com/office/officeart/2005/8/layout/process4"/>
    <dgm:cxn modelId="{BA6D3AED-4BA0-43C9-83D4-32F2DD1385FB}" type="presParOf" srcId="{43021E58-612D-44DB-B7FD-746D82A38EFE}" destId="{E1740F97-45C8-4DAC-985F-D5F9013EF08F}" srcOrd="2" destOrd="0" presId="urn:microsoft.com/office/officeart/2005/8/layout/process4"/>
    <dgm:cxn modelId="{F9400D8B-A2A3-4816-87A2-3C43A1B972B6}" type="presParOf" srcId="{E1740F97-45C8-4DAC-985F-D5F9013EF08F}" destId="{5BBEB690-9FF3-47DE-9F98-F5181DEF514D}" srcOrd="0" destOrd="0" presId="urn:microsoft.com/office/officeart/2005/8/layout/process4"/>
    <dgm:cxn modelId="{F36DA717-31DF-4C11-B0D7-9F0C2DAD248A}" type="presParOf" srcId="{43021E58-612D-44DB-B7FD-746D82A38EFE}" destId="{355C146B-BABE-41D7-B16C-5CCF949D463E}" srcOrd="3" destOrd="0" presId="urn:microsoft.com/office/officeart/2005/8/layout/process4"/>
    <dgm:cxn modelId="{BAF35C2B-F38F-45AB-8980-E68F26981478}" type="presParOf" srcId="{43021E58-612D-44DB-B7FD-746D82A38EFE}" destId="{0647C46A-5E16-4068-88A5-ABF15F97A6E9}" srcOrd="4" destOrd="0" presId="urn:microsoft.com/office/officeart/2005/8/layout/process4"/>
    <dgm:cxn modelId="{1A68D734-608F-4A3F-B0E4-3457DB1B1C91}" type="presParOf" srcId="{0647C46A-5E16-4068-88A5-ABF15F97A6E9}" destId="{653B70F3-6DF2-4DE5-B48F-C60FEB97FD67}" srcOrd="0" destOrd="0" presId="urn:microsoft.com/office/officeart/2005/8/layout/process4"/>
    <dgm:cxn modelId="{E082CCCF-BA5A-44D2-BA04-912DD425F7C9}" type="presParOf" srcId="{43021E58-612D-44DB-B7FD-746D82A38EFE}" destId="{ED1B0784-7B4C-4E02-AA09-EFBE0837FD12}" srcOrd="5" destOrd="0" presId="urn:microsoft.com/office/officeart/2005/8/layout/process4"/>
    <dgm:cxn modelId="{866F47B7-903E-42DC-9A49-364CBFC7E9D5}" type="presParOf" srcId="{43021E58-612D-44DB-B7FD-746D82A38EFE}" destId="{19481A29-FA66-45C4-A8F5-CE4A0F58A59C}" srcOrd="6" destOrd="0" presId="urn:microsoft.com/office/officeart/2005/8/layout/process4"/>
    <dgm:cxn modelId="{7C435BB5-547F-45B0-B612-C7913C8F3BA4}" type="presParOf" srcId="{19481A29-FA66-45C4-A8F5-CE4A0F58A59C}" destId="{ECE61388-20B7-406F-9354-7BA12FDB98B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57ED9B-BEDD-4161-9F41-88EBCAD5357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802BB4-4843-4768-B8F6-8EF7CF1176B2}">
      <dgm:prSet/>
      <dgm:spPr/>
      <dgm:t>
        <a:bodyPr/>
        <a:lstStyle/>
        <a:p>
          <a:r>
            <a:rPr lang="en-US" b="1" baseline="0" dirty="0"/>
            <a:t>Scenario:</a:t>
          </a:r>
          <a:r>
            <a:rPr lang="en-US" baseline="0" dirty="0"/>
            <a:t> Detect potentially fraudulent transactions with low latency</a:t>
          </a:r>
          <a:endParaRPr lang="en-US" dirty="0"/>
        </a:p>
      </dgm:t>
    </dgm:pt>
    <dgm:pt modelId="{704B9296-93F8-4133-9E98-7164463A776B}" type="parTrans" cxnId="{755C3A9E-9401-41CC-823A-8217B4404718}">
      <dgm:prSet/>
      <dgm:spPr/>
      <dgm:t>
        <a:bodyPr/>
        <a:lstStyle/>
        <a:p>
          <a:endParaRPr lang="en-US"/>
        </a:p>
      </dgm:t>
    </dgm:pt>
    <dgm:pt modelId="{8995921D-F857-45AF-8A5C-F01DBBF5DFF6}" type="sibTrans" cxnId="{755C3A9E-9401-41CC-823A-8217B4404718}">
      <dgm:prSet/>
      <dgm:spPr/>
      <dgm:t>
        <a:bodyPr/>
        <a:lstStyle/>
        <a:p>
          <a:endParaRPr lang="en-US"/>
        </a:p>
      </dgm:t>
    </dgm:pt>
    <dgm:pt modelId="{1A122368-01C5-45EB-BC89-4ABBD2B5DEC0}">
      <dgm:prSet/>
      <dgm:spPr/>
      <dgm:t>
        <a:bodyPr/>
        <a:lstStyle/>
        <a:p>
          <a:r>
            <a:rPr lang="en-US" dirty="0"/>
            <a:t>Input Data: Historical labelled credit transactions, risk factors for IP address/geographical data, transaction characteristics, account information</a:t>
          </a:r>
        </a:p>
      </dgm:t>
    </dgm:pt>
    <dgm:pt modelId="{ADB916F5-5C10-4A0C-BE97-439E0FBD428D}" type="parTrans" cxnId="{F5BE1F05-4466-4286-AB8B-E450B42B567B}">
      <dgm:prSet/>
      <dgm:spPr/>
      <dgm:t>
        <a:bodyPr/>
        <a:lstStyle/>
        <a:p>
          <a:endParaRPr lang="en-US"/>
        </a:p>
      </dgm:t>
    </dgm:pt>
    <dgm:pt modelId="{ED3A7A37-EA9D-4EC4-8AF8-9478CD464B1A}" type="sibTrans" cxnId="{F5BE1F05-4466-4286-AB8B-E450B42B567B}">
      <dgm:prSet/>
      <dgm:spPr/>
      <dgm:t>
        <a:bodyPr/>
        <a:lstStyle/>
        <a:p>
          <a:endParaRPr lang="en-US"/>
        </a:p>
      </dgm:t>
    </dgm:pt>
    <dgm:pt modelId="{B1D744EE-5F4F-4B36-879A-9146503A5AE8}">
      <dgm:prSet/>
      <dgm:spPr/>
      <dgm:t>
        <a:bodyPr/>
        <a:lstStyle/>
        <a:p>
          <a:r>
            <a:rPr lang="en-US" b="1" dirty="0"/>
            <a:t>Training:</a:t>
          </a:r>
          <a:r>
            <a:rPr lang="en-US" dirty="0"/>
            <a:t> Build a model to learn patterns of fraudulent transactions</a:t>
          </a:r>
        </a:p>
      </dgm:t>
    </dgm:pt>
    <dgm:pt modelId="{A7F6DBE5-F6B7-4986-B060-AEE0B4869F80}" type="parTrans" cxnId="{FD2D8C8B-02AC-4E90-8D96-91E9A62CE04E}">
      <dgm:prSet/>
      <dgm:spPr/>
      <dgm:t>
        <a:bodyPr/>
        <a:lstStyle/>
        <a:p>
          <a:endParaRPr lang="en-US"/>
        </a:p>
      </dgm:t>
    </dgm:pt>
    <dgm:pt modelId="{B78BFE14-226A-4111-B506-78D1CF900061}" type="sibTrans" cxnId="{FD2D8C8B-02AC-4E90-8D96-91E9A62CE04E}">
      <dgm:prSet/>
      <dgm:spPr/>
      <dgm:t>
        <a:bodyPr/>
        <a:lstStyle/>
        <a:p>
          <a:endParaRPr lang="en-US"/>
        </a:p>
      </dgm:t>
    </dgm:pt>
    <dgm:pt modelId="{86B74E1F-5979-404D-9DDB-4F2E70E5654E}">
      <dgm:prSet/>
      <dgm:spPr/>
      <dgm:t>
        <a:bodyPr/>
        <a:lstStyle/>
        <a:p>
          <a:r>
            <a:rPr lang="en-US" b="1" dirty="0"/>
            <a:t>Prediction:</a:t>
          </a:r>
          <a:r>
            <a:rPr lang="en-US" dirty="0"/>
            <a:t> Probability of fraud for new transactions. Operationalize model using native scoring capability</a:t>
          </a:r>
        </a:p>
      </dgm:t>
    </dgm:pt>
    <dgm:pt modelId="{2E78A66A-2C46-46B6-8E89-84DAAA719E1D}" type="parTrans" cxnId="{BCAA7212-F3D6-4981-BCB1-953AD1D4E273}">
      <dgm:prSet/>
      <dgm:spPr/>
      <dgm:t>
        <a:bodyPr/>
        <a:lstStyle/>
        <a:p>
          <a:endParaRPr lang="en-US"/>
        </a:p>
      </dgm:t>
    </dgm:pt>
    <dgm:pt modelId="{C185BA7C-8A7B-44A9-B1F6-D239DFA398FC}" type="sibTrans" cxnId="{BCAA7212-F3D6-4981-BCB1-953AD1D4E273}">
      <dgm:prSet/>
      <dgm:spPr/>
      <dgm:t>
        <a:bodyPr/>
        <a:lstStyle/>
        <a:p>
          <a:endParaRPr lang="en-US"/>
        </a:p>
      </dgm:t>
    </dgm:pt>
    <dgm:pt modelId="{93BDB9FA-FFBC-475D-8BB9-2FF2F25F9289}" type="pres">
      <dgm:prSet presAssocID="{1557ED9B-BEDD-4161-9F41-88EBCAD53571}" presName="Name0" presStyleCnt="0">
        <dgm:presLayoutVars>
          <dgm:dir/>
          <dgm:animLvl val="lvl"/>
          <dgm:resizeHandles val="exact"/>
        </dgm:presLayoutVars>
      </dgm:prSet>
      <dgm:spPr/>
    </dgm:pt>
    <dgm:pt modelId="{75C8E1B6-FD02-4486-9FAE-4E759415BF34}" type="pres">
      <dgm:prSet presAssocID="{86B74E1F-5979-404D-9DDB-4F2E70E5654E}" presName="boxAndChildren" presStyleCnt="0"/>
      <dgm:spPr/>
    </dgm:pt>
    <dgm:pt modelId="{4D8FEC4E-AB34-4E84-AA2B-6ABCD0321062}" type="pres">
      <dgm:prSet presAssocID="{86B74E1F-5979-404D-9DDB-4F2E70E5654E}" presName="parentTextBox" presStyleLbl="node1" presStyleIdx="0" presStyleCnt="4"/>
      <dgm:spPr/>
    </dgm:pt>
    <dgm:pt modelId="{0366E465-6D62-4E4E-96DC-F4BE00BEB94C}" type="pres">
      <dgm:prSet presAssocID="{B78BFE14-226A-4111-B506-78D1CF900061}" presName="sp" presStyleCnt="0"/>
      <dgm:spPr/>
    </dgm:pt>
    <dgm:pt modelId="{A2796EBA-34C4-473D-A1FB-02D193CD275F}" type="pres">
      <dgm:prSet presAssocID="{B1D744EE-5F4F-4B36-879A-9146503A5AE8}" presName="arrowAndChildren" presStyleCnt="0"/>
      <dgm:spPr/>
    </dgm:pt>
    <dgm:pt modelId="{41AD6712-A617-47CA-A38A-E3B929742886}" type="pres">
      <dgm:prSet presAssocID="{B1D744EE-5F4F-4B36-879A-9146503A5AE8}" presName="parentTextArrow" presStyleLbl="node1" presStyleIdx="1" presStyleCnt="4"/>
      <dgm:spPr/>
    </dgm:pt>
    <dgm:pt modelId="{E3AFF8FE-1A4E-49B2-B476-08B5C2576D02}" type="pres">
      <dgm:prSet presAssocID="{ED3A7A37-EA9D-4EC4-8AF8-9478CD464B1A}" presName="sp" presStyleCnt="0"/>
      <dgm:spPr/>
    </dgm:pt>
    <dgm:pt modelId="{2CF59057-6AF7-4D0E-A7F3-98ABCC8E4F84}" type="pres">
      <dgm:prSet presAssocID="{1A122368-01C5-45EB-BC89-4ABBD2B5DEC0}" presName="arrowAndChildren" presStyleCnt="0"/>
      <dgm:spPr/>
    </dgm:pt>
    <dgm:pt modelId="{F33277D5-6891-46F5-A0B2-F0DE1C81162D}" type="pres">
      <dgm:prSet presAssocID="{1A122368-01C5-45EB-BC89-4ABBD2B5DEC0}" presName="parentTextArrow" presStyleLbl="node1" presStyleIdx="2" presStyleCnt="4"/>
      <dgm:spPr/>
    </dgm:pt>
    <dgm:pt modelId="{30DDADB6-B40C-498E-8C79-BE227274E40D}" type="pres">
      <dgm:prSet presAssocID="{8995921D-F857-45AF-8A5C-F01DBBF5DFF6}" presName="sp" presStyleCnt="0"/>
      <dgm:spPr/>
    </dgm:pt>
    <dgm:pt modelId="{21B1290D-331C-4ACC-8135-3124CFB25F60}" type="pres">
      <dgm:prSet presAssocID="{1E802BB4-4843-4768-B8F6-8EF7CF1176B2}" presName="arrowAndChildren" presStyleCnt="0"/>
      <dgm:spPr/>
    </dgm:pt>
    <dgm:pt modelId="{A8EDFF2F-EFC8-4994-BCD0-AA986708E20E}" type="pres">
      <dgm:prSet presAssocID="{1E802BB4-4843-4768-B8F6-8EF7CF1176B2}" presName="parentTextArrow" presStyleLbl="node1" presStyleIdx="3" presStyleCnt="4"/>
      <dgm:spPr/>
    </dgm:pt>
  </dgm:ptLst>
  <dgm:cxnLst>
    <dgm:cxn modelId="{D9828D04-566B-44B6-B7B7-1A9D8E601E20}" type="presOf" srcId="{86B74E1F-5979-404D-9DDB-4F2E70E5654E}" destId="{4D8FEC4E-AB34-4E84-AA2B-6ABCD0321062}" srcOrd="0" destOrd="0" presId="urn:microsoft.com/office/officeart/2005/8/layout/process4"/>
    <dgm:cxn modelId="{F5BE1F05-4466-4286-AB8B-E450B42B567B}" srcId="{1557ED9B-BEDD-4161-9F41-88EBCAD53571}" destId="{1A122368-01C5-45EB-BC89-4ABBD2B5DEC0}" srcOrd="1" destOrd="0" parTransId="{ADB916F5-5C10-4A0C-BE97-439E0FBD428D}" sibTransId="{ED3A7A37-EA9D-4EC4-8AF8-9478CD464B1A}"/>
    <dgm:cxn modelId="{29D59F11-E6D2-4363-8EE8-F04B9935D654}" type="presOf" srcId="{1A122368-01C5-45EB-BC89-4ABBD2B5DEC0}" destId="{F33277D5-6891-46F5-A0B2-F0DE1C81162D}" srcOrd="0" destOrd="0" presId="urn:microsoft.com/office/officeart/2005/8/layout/process4"/>
    <dgm:cxn modelId="{BCAA7212-F3D6-4981-BCB1-953AD1D4E273}" srcId="{1557ED9B-BEDD-4161-9F41-88EBCAD53571}" destId="{86B74E1F-5979-404D-9DDB-4F2E70E5654E}" srcOrd="3" destOrd="0" parTransId="{2E78A66A-2C46-46B6-8E89-84DAAA719E1D}" sibTransId="{C185BA7C-8A7B-44A9-B1F6-D239DFA398FC}"/>
    <dgm:cxn modelId="{E8317035-5DF6-4E18-A19F-2F23C32719F8}" type="presOf" srcId="{B1D744EE-5F4F-4B36-879A-9146503A5AE8}" destId="{41AD6712-A617-47CA-A38A-E3B929742886}" srcOrd="0" destOrd="0" presId="urn:microsoft.com/office/officeart/2005/8/layout/process4"/>
    <dgm:cxn modelId="{2C524D75-180D-4F33-9EEA-378D6BF0F504}" type="presOf" srcId="{1E802BB4-4843-4768-B8F6-8EF7CF1176B2}" destId="{A8EDFF2F-EFC8-4994-BCD0-AA986708E20E}" srcOrd="0" destOrd="0" presId="urn:microsoft.com/office/officeart/2005/8/layout/process4"/>
    <dgm:cxn modelId="{FD2D8C8B-02AC-4E90-8D96-91E9A62CE04E}" srcId="{1557ED9B-BEDD-4161-9F41-88EBCAD53571}" destId="{B1D744EE-5F4F-4B36-879A-9146503A5AE8}" srcOrd="2" destOrd="0" parTransId="{A7F6DBE5-F6B7-4986-B060-AEE0B4869F80}" sibTransId="{B78BFE14-226A-4111-B506-78D1CF900061}"/>
    <dgm:cxn modelId="{82D50C8C-85F1-4330-AF33-CD282AEA150E}" type="presOf" srcId="{1557ED9B-BEDD-4161-9F41-88EBCAD53571}" destId="{93BDB9FA-FFBC-475D-8BB9-2FF2F25F9289}" srcOrd="0" destOrd="0" presId="urn:microsoft.com/office/officeart/2005/8/layout/process4"/>
    <dgm:cxn modelId="{755C3A9E-9401-41CC-823A-8217B4404718}" srcId="{1557ED9B-BEDD-4161-9F41-88EBCAD53571}" destId="{1E802BB4-4843-4768-B8F6-8EF7CF1176B2}" srcOrd="0" destOrd="0" parTransId="{704B9296-93F8-4133-9E98-7164463A776B}" sibTransId="{8995921D-F857-45AF-8A5C-F01DBBF5DFF6}"/>
    <dgm:cxn modelId="{DFB71A81-86ED-4A95-800E-E92D98C1A989}" type="presParOf" srcId="{93BDB9FA-FFBC-475D-8BB9-2FF2F25F9289}" destId="{75C8E1B6-FD02-4486-9FAE-4E759415BF34}" srcOrd="0" destOrd="0" presId="urn:microsoft.com/office/officeart/2005/8/layout/process4"/>
    <dgm:cxn modelId="{1CF3DCAF-0E61-481A-9F56-151B96EC82E6}" type="presParOf" srcId="{75C8E1B6-FD02-4486-9FAE-4E759415BF34}" destId="{4D8FEC4E-AB34-4E84-AA2B-6ABCD0321062}" srcOrd="0" destOrd="0" presId="urn:microsoft.com/office/officeart/2005/8/layout/process4"/>
    <dgm:cxn modelId="{C8DEFFF8-CDF3-4D2D-89EA-566660D41FCE}" type="presParOf" srcId="{93BDB9FA-FFBC-475D-8BB9-2FF2F25F9289}" destId="{0366E465-6D62-4E4E-96DC-F4BE00BEB94C}" srcOrd="1" destOrd="0" presId="urn:microsoft.com/office/officeart/2005/8/layout/process4"/>
    <dgm:cxn modelId="{C321CEA2-31C1-4AB3-9A1A-86CCE5D265E6}" type="presParOf" srcId="{93BDB9FA-FFBC-475D-8BB9-2FF2F25F9289}" destId="{A2796EBA-34C4-473D-A1FB-02D193CD275F}" srcOrd="2" destOrd="0" presId="urn:microsoft.com/office/officeart/2005/8/layout/process4"/>
    <dgm:cxn modelId="{1D12DD43-5210-4389-8350-1C86C62C02BA}" type="presParOf" srcId="{A2796EBA-34C4-473D-A1FB-02D193CD275F}" destId="{41AD6712-A617-47CA-A38A-E3B929742886}" srcOrd="0" destOrd="0" presId="urn:microsoft.com/office/officeart/2005/8/layout/process4"/>
    <dgm:cxn modelId="{EBF2D545-F95E-41FC-AAED-39DC1F0BFA97}" type="presParOf" srcId="{93BDB9FA-FFBC-475D-8BB9-2FF2F25F9289}" destId="{E3AFF8FE-1A4E-49B2-B476-08B5C2576D02}" srcOrd="3" destOrd="0" presId="urn:microsoft.com/office/officeart/2005/8/layout/process4"/>
    <dgm:cxn modelId="{7799E74D-9419-49B0-BD88-9B8D8F430B4E}" type="presParOf" srcId="{93BDB9FA-FFBC-475D-8BB9-2FF2F25F9289}" destId="{2CF59057-6AF7-4D0E-A7F3-98ABCC8E4F84}" srcOrd="4" destOrd="0" presId="urn:microsoft.com/office/officeart/2005/8/layout/process4"/>
    <dgm:cxn modelId="{838F9439-E2CF-4752-BCBF-BED1CCE82E7F}" type="presParOf" srcId="{2CF59057-6AF7-4D0E-A7F3-98ABCC8E4F84}" destId="{F33277D5-6891-46F5-A0B2-F0DE1C81162D}" srcOrd="0" destOrd="0" presId="urn:microsoft.com/office/officeart/2005/8/layout/process4"/>
    <dgm:cxn modelId="{054ADA8E-3887-402A-9940-C7596BC0B298}" type="presParOf" srcId="{93BDB9FA-FFBC-475D-8BB9-2FF2F25F9289}" destId="{30DDADB6-B40C-498E-8C79-BE227274E40D}" srcOrd="5" destOrd="0" presId="urn:microsoft.com/office/officeart/2005/8/layout/process4"/>
    <dgm:cxn modelId="{141BBED5-0903-4EB4-B785-1CA702F32853}" type="presParOf" srcId="{93BDB9FA-FFBC-475D-8BB9-2FF2F25F9289}" destId="{21B1290D-331C-4ACC-8135-3124CFB25F60}" srcOrd="6" destOrd="0" presId="urn:microsoft.com/office/officeart/2005/8/layout/process4"/>
    <dgm:cxn modelId="{162FEDC8-6A07-416A-A4A7-0EB8F79DBCF1}" type="presParOf" srcId="{21B1290D-331C-4ACC-8135-3124CFB25F60}" destId="{A8EDFF2F-EFC8-4994-BCD0-AA986708E20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F1326-1831-4C24-8237-24E6E78E6BBE}">
      <dsp:nvSpPr>
        <dsp:cNvPr id="0" name=""/>
        <dsp:cNvSpPr/>
      </dsp:nvSpPr>
      <dsp:spPr>
        <a:xfrm>
          <a:off x="0" y="4500016"/>
          <a:ext cx="11810934" cy="984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Prediction:</a:t>
          </a:r>
          <a:r>
            <a:rPr lang="en-US" sz="2300" kern="1200" dirty="0"/>
            <a:t> Rate new product reviews using the text classification model</a:t>
          </a:r>
        </a:p>
      </dsp:txBody>
      <dsp:txXfrm>
        <a:off x="0" y="4500016"/>
        <a:ext cx="11810934" cy="984493"/>
      </dsp:txXfrm>
    </dsp:sp>
    <dsp:sp modelId="{8A5B0FC5-2428-4208-B24D-DE08C92369EB}">
      <dsp:nvSpPr>
        <dsp:cNvPr id="0" name=""/>
        <dsp:cNvSpPr/>
      </dsp:nvSpPr>
      <dsp:spPr>
        <a:xfrm rot="10800000">
          <a:off x="0" y="3000632"/>
          <a:ext cx="11810934" cy="15141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Training:</a:t>
          </a:r>
          <a:r>
            <a:rPr lang="en-US" sz="2300" kern="1200" dirty="0"/>
            <a:t> Build model to learn classification of input data</a:t>
          </a:r>
        </a:p>
      </dsp:txBody>
      <dsp:txXfrm rot="10800000">
        <a:off x="0" y="3000632"/>
        <a:ext cx="11810934" cy="983850"/>
      </dsp:txXfrm>
    </dsp:sp>
    <dsp:sp modelId="{6F48DCF8-4230-492A-AF9B-7E7400A24646}">
      <dsp:nvSpPr>
        <dsp:cNvPr id="0" name=""/>
        <dsp:cNvSpPr/>
      </dsp:nvSpPr>
      <dsp:spPr>
        <a:xfrm rot="10800000">
          <a:off x="0" y="1501248"/>
          <a:ext cx="11810934" cy="15141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baseline="0" dirty="0"/>
            <a:t>Input Data:</a:t>
          </a:r>
          <a:r>
            <a:rPr lang="en-US" sz="2300" kern="1200" baseline="0" dirty="0"/>
            <a:t> Product reviews with rating</a:t>
          </a:r>
          <a:endParaRPr lang="en-US" sz="2300" kern="1200" dirty="0"/>
        </a:p>
      </dsp:txBody>
      <dsp:txXfrm rot="10800000">
        <a:off x="0" y="1501248"/>
        <a:ext cx="11810934" cy="983850"/>
      </dsp:txXfrm>
    </dsp:sp>
    <dsp:sp modelId="{F7D8E2E1-AB26-4E66-91A3-B0FB6161FB1D}">
      <dsp:nvSpPr>
        <dsp:cNvPr id="0" name=""/>
        <dsp:cNvSpPr/>
      </dsp:nvSpPr>
      <dsp:spPr>
        <a:xfrm rot="10800000">
          <a:off x="0" y="1865"/>
          <a:ext cx="11810934" cy="15141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baseline="0" dirty="0"/>
            <a:t>Scenario:</a:t>
          </a:r>
          <a:r>
            <a:rPr lang="en-US" sz="2300" kern="1200" baseline="0" dirty="0"/>
            <a:t> Website that sells products. Classify new reviews based on rating of old reviews</a:t>
          </a:r>
          <a:endParaRPr lang="en-US" sz="2300" kern="1200" dirty="0"/>
        </a:p>
      </dsp:txBody>
      <dsp:txXfrm rot="10800000">
        <a:off x="0" y="1865"/>
        <a:ext cx="11810934" cy="983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0B5D4-3C54-4BA4-AB55-83F8D55BF28F}">
      <dsp:nvSpPr>
        <dsp:cNvPr id="0" name=""/>
        <dsp:cNvSpPr/>
      </dsp:nvSpPr>
      <dsp:spPr>
        <a:xfrm>
          <a:off x="0" y="4562516"/>
          <a:ext cx="11889501" cy="998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Prediction:</a:t>
          </a:r>
          <a:r>
            <a:rPr lang="en-US" sz="2200" kern="1200" dirty="0"/>
            <a:t> Recommend best channel for campaign to optimize the conversion rate</a:t>
          </a:r>
        </a:p>
      </dsp:txBody>
      <dsp:txXfrm>
        <a:off x="0" y="4562516"/>
        <a:ext cx="11889501" cy="998167"/>
      </dsp:txXfrm>
    </dsp:sp>
    <dsp:sp modelId="{5BBEB690-9FF3-47DE-9F98-F5181DEF514D}">
      <dsp:nvSpPr>
        <dsp:cNvPr id="0" name=""/>
        <dsp:cNvSpPr/>
      </dsp:nvSpPr>
      <dsp:spPr>
        <a:xfrm rot="10800000">
          <a:off x="0" y="3042308"/>
          <a:ext cx="11889501" cy="153518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Training:</a:t>
          </a:r>
          <a:r>
            <a:rPr lang="en-US" sz="2200" kern="1200" dirty="0"/>
            <a:t> Build models that will learn patterns for conversion of campaign leads. Evaluate decision tree models &amp; pick the best one</a:t>
          </a:r>
        </a:p>
      </dsp:txBody>
      <dsp:txXfrm rot="10800000">
        <a:off x="0" y="3042308"/>
        <a:ext cx="11889501" cy="997515"/>
      </dsp:txXfrm>
    </dsp:sp>
    <dsp:sp modelId="{653B70F3-6DF2-4DE5-B48F-C60FEB97FD67}">
      <dsp:nvSpPr>
        <dsp:cNvPr id="0" name=""/>
        <dsp:cNvSpPr/>
      </dsp:nvSpPr>
      <dsp:spPr>
        <a:xfrm rot="10800000">
          <a:off x="0" y="1522099"/>
          <a:ext cx="11889501" cy="153518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Input Data:</a:t>
          </a:r>
          <a:r>
            <a:rPr lang="en-US" sz="2200" kern="1200" dirty="0"/>
            <a:t> Campaign leads, demographic information, channel information, product category, conversion outcomes from previous campaign(s)</a:t>
          </a:r>
        </a:p>
      </dsp:txBody>
      <dsp:txXfrm rot="10800000">
        <a:off x="0" y="1522099"/>
        <a:ext cx="11889501" cy="997515"/>
      </dsp:txXfrm>
    </dsp:sp>
    <dsp:sp modelId="{ECE61388-20B7-406F-9354-7BA12FDB98B1}">
      <dsp:nvSpPr>
        <dsp:cNvPr id="0" name=""/>
        <dsp:cNvSpPr/>
      </dsp:nvSpPr>
      <dsp:spPr>
        <a:xfrm rot="10800000">
          <a:off x="0" y="1891"/>
          <a:ext cx="11889501" cy="153518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baseline="0" dirty="0"/>
            <a:t>Scenario:</a:t>
          </a:r>
          <a:r>
            <a:rPr lang="en-US" sz="2200" kern="1200" baseline="0" dirty="0"/>
            <a:t> Learn patterns from customer data to design campaigns &amp; convert highest possible number of customers</a:t>
          </a:r>
          <a:endParaRPr lang="en-US" sz="2200" kern="1200" dirty="0"/>
        </a:p>
      </dsp:txBody>
      <dsp:txXfrm rot="10800000">
        <a:off x="0" y="1891"/>
        <a:ext cx="11889501" cy="9975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FEC4E-AB34-4E84-AA2B-6ABCD0321062}">
      <dsp:nvSpPr>
        <dsp:cNvPr id="0" name=""/>
        <dsp:cNvSpPr/>
      </dsp:nvSpPr>
      <dsp:spPr>
        <a:xfrm>
          <a:off x="0" y="4500016"/>
          <a:ext cx="11889501" cy="984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Prediction:</a:t>
          </a:r>
          <a:r>
            <a:rPr lang="en-US" sz="2200" kern="1200" dirty="0"/>
            <a:t> Probability of fraud for new transactions. Operationalize model using native scoring capability</a:t>
          </a:r>
        </a:p>
      </dsp:txBody>
      <dsp:txXfrm>
        <a:off x="0" y="4500016"/>
        <a:ext cx="11889501" cy="984493"/>
      </dsp:txXfrm>
    </dsp:sp>
    <dsp:sp modelId="{41AD6712-A617-47CA-A38A-E3B929742886}">
      <dsp:nvSpPr>
        <dsp:cNvPr id="0" name=""/>
        <dsp:cNvSpPr/>
      </dsp:nvSpPr>
      <dsp:spPr>
        <a:xfrm rot="10800000">
          <a:off x="0" y="3000632"/>
          <a:ext cx="11889501" cy="15141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Training:</a:t>
          </a:r>
          <a:r>
            <a:rPr lang="en-US" sz="2200" kern="1200" dirty="0"/>
            <a:t> Build a model to learn patterns of fraudulent transactions</a:t>
          </a:r>
        </a:p>
      </dsp:txBody>
      <dsp:txXfrm rot="10800000">
        <a:off x="0" y="3000632"/>
        <a:ext cx="11889501" cy="983850"/>
      </dsp:txXfrm>
    </dsp:sp>
    <dsp:sp modelId="{F33277D5-6891-46F5-A0B2-F0DE1C81162D}">
      <dsp:nvSpPr>
        <dsp:cNvPr id="0" name=""/>
        <dsp:cNvSpPr/>
      </dsp:nvSpPr>
      <dsp:spPr>
        <a:xfrm rot="10800000">
          <a:off x="0" y="1501248"/>
          <a:ext cx="11889501" cy="15141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Input Data: Historical labelled credit transactions, risk factors for IP address/geographical data, transaction characteristics, account information</a:t>
          </a:r>
        </a:p>
      </dsp:txBody>
      <dsp:txXfrm rot="10800000">
        <a:off x="0" y="1501248"/>
        <a:ext cx="11889501" cy="983850"/>
      </dsp:txXfrm>
    </dsp:sp>
    <dsp:sp modelId="{A8EDFF2F-EFC8-4994-BCD0-AA986708E20E}">
      <dsp:nvSpPr>
        <dsp:cNvPr id="0" name=""/>
        <dsp:cNvSpPr/>
      </dsp:nvSpPr>
      <dsp:spPr>
        <a:xfrm rot="10800000">
          <a:off x="0" y="1865"/>
          <a:ext cx="11889501" cy="15141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baseline="0" dirty="0"/>
            <a:t>Scenario:</a:t>
          </a:r>
          <a:r>
            <a:rPr lang="en-US" sz="2200" kern="1200" baseline="0" dirty="0"/>
            <a:t> Detect potentially fraudulent transactions with low latency</a:t>
          </a:r>
          <a:endParaRPr lang="en-US" sz="2200" kern="1200" dirty="0"/>
        </a:p>
      </dsp:txBody>
      <dsp:txXfrm rot="10800000">
        <a:off x="0" y="1865"/>
        <a:ext cx="11889501" cy="983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Build 2017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0CB2F-F0BF-435A-A27A-2EC15087F634}" type="datetime8">
              <a:rPr lang="en-US" smtClean="0">
                <a:latin typeface="Segoe UI" pitchFamily="34" charset="0"/>
              </a:rPr>
              <a:t>5/12/2017 10:12 AM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Build 2017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D18B56EA-E28F-4F92-9F16-7A6F2501B303}" type="datetime8">
              <a:rPr lang="en-US" smtClean="0"/>
              <a:t>5/12/2017 10:12 AM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1C3D530-3419-45A5-AB8A-2242E8FDFF4E}" type="datetime8">
              <a:rPr lang="en-US" smtClean="0"/>
              <a:t>5/12/2017 10:12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69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05C96-0B15-4AD0-8DE2-3DB7AA628956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10:12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9455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459C4A-41B9-49E1-B537-C345D8292964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10:12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2735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F6A94-0832-411B-88DE-78945674F782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10:12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104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459C4A-41B9-49E1-B537-C345D8292964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10:12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4630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F6A94-0832-411B-88DE-78945674F782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10:12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188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F6A94-0832-411B-88DE-78945674F782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10:12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022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0BC57A-0065-4BCC-B73C-3BC8957C24FF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10:12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5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13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69DC94B-DB72-488C-A100-9C8F7341285A}" type="datetime8">
              <a:rPr lang="en-US" smtClean="0">
                <a:solidFill>
                  <a:prstClr val="black"/>
                </a:solidFill>
              </a:rPr>
              <a:t>5/12/2017 10:12 AM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2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10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18636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3832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8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109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03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7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10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12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98647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67813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57024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32157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 dirty="0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53060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965013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102778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79624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405076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7440629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07454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715563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1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4200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05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73767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12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46813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08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30046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6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2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Edit Master text styles</a:t>
            </a:r>
          </a:p>
          <a:p>
            <a:pPr marL="514350" marR="0" lvl="1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Second level</a:t>
            </a:r>
          </a:p>
          <a:p>
            <a:pPr marL="514350" marR="0" lvl="2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Third level</a:t>
            </a:r>
          </a:p>
          <a:p>
            <a:pPr marL="514350" marR="0" lvl="3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Fourth level</a:t>
            </a:r>
          </a:p>
          <a:p>
            <a:pPr marL="514350" marR="0" lvl="4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5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8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Edit Master text styles</a:t>
            </a:r>
          </a:p>
          <a:p>
            <a:pPr marL="231775" marR="0" lvl="1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231775" marR="0" lvl="2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231775" marR="0" lvl="3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231775" marR="0" lvl="4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89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93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716199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922398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14878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859338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102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4459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Edit Master text styles</a:t>
            </a:r>
          </a:p>
          <a:p>
            <a:pPr marL="514350" marR="0" lvl="1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Second level</a:t>
            </a:r>
          </a:p>
          <a:p>
            <a:pPr marL="514350" marR="0" lvl="2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Third level</a:t>
            </a:r>
          </a:p>
          <a:p>
            <a:pPr marL="514350" marR="0" lvl="3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Fourth level</a:t>
            </a:r>
          </a:p>
          <a:p>
            <a:pPr marL="514350" marR="0" lvl="4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6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653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57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129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36704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43632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0983624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 dirty="0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4505954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3351576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0354779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943501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Edit Master text styles</a:t>
            </a:r>
          </a:p>
          <a:p>
            <a:pPr marL="231775" marR="0" lvl="1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231775" marR="0" lvl="2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231775" marR="0" lvl="3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231775" marR="0" lvl="4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3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088442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66637677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756953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5460662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4009915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537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7224403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88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581690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59199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280903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8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  <p:sldLayoutId id="2147484491" r:id="rId14"/>
    <p:sldLayoutId id="2147484492" r:id="rId15"/>
    <p:sldLayoutId id="2147484493" r:id="rId16"/>
    <p:sldLayoutId id="214748449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4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96" r:id="rId1"/>
    <p:sldLayoutId id="2147484498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  <p:sldLayoutId id="2147484511" r:id="rId14"/>
    <p:sldLayoutId id="2147484512" r:id="rId15"/>
    <p:sldLayoutId id="2147484513" r:id="rId16"/>
    <p:sldLayoutId id="214748451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7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  <p:sldLayoutId id="2147484527" r:id="rId12"/>
    <p:sldLayoutId id="2147484528" r:id="rId13"/>
    <p:sldLayoutId id="2147484529" r:id="rId14"/>
    <p:sldLayoutId id="2147484530" r:id="rId15"/>
    <p:sldLayoutId id="2147484531" r:id="rId16"/>
    <p:sldLayoutId id="2147484532" r:id="rId17"/>
  </p:sldLayoutIdLst>
  <p:transition>
    <p:fade/>
  </p:transition>
  <p:hf hdr="0" ftr="0" dt="0"/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62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34" r:id="rId1"/>
    <p:sldLayoutId id="2147484535" r:id="rId2"/>
    <p:sldLayoutId id="2147484536" r:id="rId3"/>
    <p:sldLayoutId id="2147484537" r:id="rId4"/>
    <p:sldLayoutId id="2147484538" r:id="rId5"/>
    <p:sldLayoutId id="2147484539" r:id="rId6"/>
    <p:sldLayoutId id="2147484540" r:id="rId7"/>
    <p:sldLayoutId id="2147484541" r:id="rId8"/>
    <p:sldLayoutId id="2147484542" r:id="rId9"/>
    <p:sldLayoutId id="2147484543" r:id="rId10"/>
    <p:sldLayoutId id="2147484544" r:id="rId11"/>
    <p:sldLayoutId id="2147484545" r:id="rId12"/>
    <p:sldLayoutId id="2147484546" r:id="rId13"/>
    <p:sldLayoutId id="2147484547" r:id="rId14"/>
    <p:sldLayoutId id="2147484548" r:id="rId15"/>
    <p:sldLayoutId id="2147484549" r:id="rId16"/>
    <p:sldLayoutId id="2147484550" r:id="rId17"/>
  </p:sldLayoutIdLst>
  <p:transition>
    <p:fade/>
  </p:transition>
  <p:hf hdr="0" ftr="0" dt="0"/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channel9.msdn.com/Events/Build/2017" TargetMode="External"/><Relationship Id="rId3" Type="http://schemas.openxmlformats.org/officeDocument/2006/relationships/hyperlink" Target="https://github.com/Microsoft/sql-server-samples/tree/master/samples/features/r-services" TargetMode="External"/><Relationship Id="rId7" Type="http://schemas.openxmlformats.org/officeDocument/2006/relationships/hyperlink" Target="https://aka.ms/sqlde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8.xml"/><Relationship Id="rId6" Type="http://schemas.openxmlformats.org/officeDocument/2006/relationships/hyperlink" Target="https://aka.ms/mlsqldev" TargetMode="External"/><Relationship Id="rId5" Type="http://schemas.openxmlformats.org/officeDocument/2006/relationships/hyperlink" Target="https://github.com/Microsoft/sql-server-samples/tree/master/samples/features/machine-learning-services/python" TargetMode="External"/><Relationship Id="rId4" Type="http://schemas.openxmlformats.org/officeDocument/2006/relationships/hyperlink" Target="https://github.com/Microsoft/sql-server-samples/tree/master/samples/features/r-services/getting-started" TargetMode="External"/><Relationship Id="rId9" Type="http://schemas.openxmlformats.org/officeDocument/2006/relationships/hyperlink" Target="http://microsoftvirtualacademy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umajay@microsoft.com" TargetMode="External"/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hyperlink" Target="https://github.com/Microsoft/sql-server-samples/tree/master/samples/features/r-services/SSMS-Custom-Reports" TargetMode="External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027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4638" y="2125662"/>
            <a:ext cx="11887200" cy="1181862"/>
          </a:xfrm>
        </p:spPr>
        <p:txBody>
          <a:bodyPr/>
          <a:lstStyle/>
          <a:p>
            <a:r>
              <a:rPr lang="en-US" dirty="0"/>
              <a:t>Customer Learnings</a:t>
            </a:r>
          </a:p>
        </p:txBody>
      </p:sp>
    </p:spTree>
    <p:extLst>
      <p:ext uri="{BB962C8B-B14F-4D97-AF65-F5344CB8AC3E}">
        <p14:creationId xmlns:p14="http://schemas.microsoft.com/office/powerpoint/2010/main" val="311419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39" y="144462"/>
            <a:ext cx="5791198" cy="917575"/>
          </a:xfrm>
        </p:spPr>
        <p:txBody>
          <a:bodyPr/>
          <a:lstStyle/>
          <a:p>
            <a:r>
              <a:rPr lang="en-US" dirty="0"/>
              <a:t>Don’t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791198" cy="4693593"/>
          </a:xfrm>
        </p:spPr>
        <p:txBody>
          <a:bodyPr/>
          <a:lstStyle/>
          <a:p>
            <a:r>
              <a:rPr lang="en-US" dirty="0"/>
              <a:t>Run R / Python script as-is</a:t>
            </a:r>
          </a:p>
          <a:p>
            <a:r>
              <a:rPr lang="en-US" dirty="0"/>
              <a:t>Embed secrets in scripts</a:t>
            </a:r>
          </a:p>
          <a:p>
            <a:r>
              <a:rPr lang="en-US" dirty="0"/>
              <a:t>Do data transformations that can be achieved in SQL</a:t>
            </a:r>
          </a:p>
          <a:p>
            <a:r>
              <a:rPr lang="en-US" dirty="0"/>
              <a:t>Access network resources</a:t>
            </a:r>
          </a:p>
          <a:p>
            <a:r>
              <a:rPr lang="en-US" dirty="0"/>
              <a:t>Process/transform files as part of the stored procedure call</a:t>
            </a:r>
          </a:p>
          <a:p>
            <a:r>
              <a:rPr lang="en-US" dirty="0"/>
              <a:t>Embed the R/Python code directly in applications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18237" y="1211287"/>
            <a:ext cx="5943601" cy="5109091"/>
          </a:xfrm>
        </p:spPr>
        <p:txBody>
          <a:bodyPr/>
          <a:lstStyle/>
          <a:p>
            <a:r>
              <a:rPr lang="en-US" dirty="0"/>
              <a:t>Develop/Test from RTVS, PTVS, </a:t>
            </a:r>
            <a:r>
              <a:rPr lang="en-US" dirty="0" err="1"/>
              <a:t>RStudio</a:t>
            </a:r>
            <a:r>
              <a:rPr lang="en-US" dirty="0"/>
              <a:t> or other IDE</a:t>
            </a:r>
          </a:p>
          <a:p>
            <a:r>
              <a:rPr lang="en-US" dirty="0"/>
              <a:t>SQL Compute Context from client</a:t>
            </a:r>
          </a:p>
          <a:p>
            <a:r>
              <a:rPr lang="en-US" dirty="0"/>
              <a:t>Data processing &amp; transformations in SQL Server</a:t>
            </a:r>
          </a:p>
          <a:p>
            <a:r>
              <a:rPr lang="en-US" dirty="0"/>
              <a:t>Data integration using SQL Server features</a:t>
            </a:r>
          </a:p>
          <a:p>
            <a:r>
              <a:rPr lang="en-US" dirty="0"/>
              <a:t>Model management in database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18237" y="144462"/>
            <a:ext cx="5791198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02" baseline="0" dirty="0" smtClean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102" normalizeH="0" baseline="0" noProof="0" dirty="0">
                <a:ln w="3175">
                  <a:noFill/>
                </a:ln>
                <a:gradFill>
                  <a:gsLst>
                    <a:gs pos="1250">
                      <a:srgbClr val="505050"/>
                    </a:gs>
                    <a:gs pos="100000">
                      <a:srgbClr val="505050"/>
                    </a:gs>
                  </a:gsLst>
                  <a:lin ang="5400000" scaled="0"/>
                </a:gradFill>
                <a:effectLst/>
                <a:uLnTx/>
                <a:uFillTx/>
                <a:latin typeface="Segoe UI Light"/>
                <a:ea typeface="+mn-ea"/>
                <a:cs typeface="Segoe UI" pitchFamily="34" charset="0"/>
              </a:rPr>
              <a:t>Do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7037" y="6088062"/>
            <a:ext cx="115062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Leverage best of T-SQL &amp; R / Python. Use the right tool!</a:t>
            </a:r>
          </a:p>
        </p:txBody>
      </p:sp>
    </p:spTree>
    <p:extLst>
      <p:ext uri="{BB962C8B-B14F-4D97-AF65-F5344CB8AC3E}">
        <p14:creationId xmlns:p14="http://schemas.microsoft.com/office/powerpoint/2010/main" val="47203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Review Classification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274702" y="1211286"/>
          <a:ext cx="11810935" cy="5486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211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637" y="2125677"/>
            <a:ext cx="10972800" cy="2179058"/>
          </a:xfrm>
        </p:spPr>
        <p:txBody>
          <a:bodyPr/>
          <a:lstStyle/>
          <a:p>
            <a:r>
              <a:rPr lang="en-US" dirty="0"/>
              <a:t>Demo: Product Review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22999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Campaign Optimization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74702" y="1211286"/>
          <a:ext cx="11889501" cy="5562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720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637" y="2125677"/>
            <a:ext cx="11887200" cy="2179058"/>
          </a:xfrm>
        </p:spPr>
        <p:txBody>
          <a:bodyPr/>
          <a:lstStyle/>
          <a:p>
            <a:r>
              <a:rPr lang="en-US" dirty="0"/>
              <a:t>Demo: Campaign Optimization</a:t>
            </a:r>
          </a:p>
        </p:txBody>
      </p:sp>
    </p:spTree>
    <p:extLst>
      <p:ext uri="{BB962C8B-B14F-4D97-AF65-F5344CB8AC3E}">
        <p14:creationId xmlns:p14="http://schemas.microsoft.com/office/powerpoint/2010/main" val="313980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Fraud Detection using Native Scoring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74702" y="1211286"/>
          <a:ext cx="11889501" cy="5486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05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637" y="2125677"/>
            <a:ext cx="11887200" cy="2179058"/>
          </a:xfrm>
        </p:spPr>
        <p:txBody>
          <a:bodyPr/>
          <a:lstStyle/>
          <a:p>
            <a:r>
              <a:rPr lang="en-US" dirty="0"/>
              <a:t>Demo: Fraud Detection using Native Scoring</a:t>
            </a:r>
          </a:p>
        </p:txBody>
      </p:sp>
    </p:spTree>
    <p:extLst>
      <p:ext uri="{BB962C8B-B14F-4D97-AF65-F5344CB8AC3E}">
        <p14:creationId xmlns:p14="http://schemas.microsoft.com/office/powerpoint/2010/main" val="92007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coming?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66112"/>
          </a:xfrm>
        </p:spPr>
        <p:txBody>
          <a:bodyPr/>
          <a:lstStyle/>
          <a:p>
            <a:r>
              <a:rPr lang="en-US" sz="4400" dirty="0"/>
              <a:t>Native Scoring for Microsoft R Server Models</a:t>
            </a:r>
          </a:p>
          <a:p>
            <a:pPr lvl="1"/>
            <a:r>
              <a:rPr lang="en-US" sz="3600" dirty="0"/>
              <a:t>T-SQL PREDICT function</a:t>
            </a:r>
          </a:p>
          <a:p>
            <a:r>
              <a:rPr lang="en-US" sz="4400" dirty="0"/>
              <a:t>In-database Package Management</a:t>
            </a:r>
          </a:p>
          <a:p>
            <a:pPr lvl="1"/>
            <a:r>
              <a:rPr lang="en-US" sz="3600" dirty="0"/>
              <a:t>CREATE EXTERNAL LIBRARY DDL</a:t>
            </a:r>
          </a:p>
          <a:p>
            <a:r>
              <a:rPr lang="en-US" sz="4400" dirty="0"/>
              <a:t>R Services in Azure SQLDB</a:t>
            </a:r>
          </a:p>
          <a:p>
            <a:r>
              <a:rPr lang="en-US" sz="4400" dirty="0"/>
              <a:t>Future release</a:t>
            </a:r>
          </a:p>
          <a:p>
            <a:pPr lvl="1"/>
            <a:r>
              <a:rPr lang="en-US" sz="3600" dirty="0"/>
              <a:t>ML Services in SQL Server on Linux (Not 2017)</a:t>
            </a:r>
          </a:p>
          <a:p>
            <a:pPr lvl="1"/>
            <a:r>
              <a:rPr lang="en-US" sz="3600" dirty="0"/>
              <a:t>Failover cluster support</a:t>
            </a:r>
          </a:p>
        </p:txBody>
      </p:sp>
    </p:spTree>
    <p:extLst>
      <p:ext uri="{BB962C8B-B14F-4D97-AF65-F5344CB8AC3E}">
        <p14:creationId xmlns:p14="http://schemas.microsoft.com/office/powerpoint/2010/main" val="59645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 to action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379934"/>
          </a:xfrm>
        </p:spPr>
        <p:txBody>
          <a:bodyPr/>
          <a:lstStyle/>
          <a:p>
            <a:r>
              <a:rPr lang="en-US" dirty="0"/>
              <a:t>Resources</a:t>
            </a:r>
            <a:endParaRPr lang="en-US" dirty="0">
              <a:hlinkClick r:id="rId3"/>
            </a:endParaRPr>
          </a:p>
          <a:p>
            <a:pPr lvl="1"/>
            <a:r>
              <a:rPr lang="en-US" dirty="0"/>
              <a:t>SQL Server Samples – </a:t>
            </a:r>
            <a:r>
              <a:rPr lang="en-US" dirty="0">
                <a:hlinkClick r:id="rId4"/>
              </a:rPr>
              <a:t>R Services</a:t>
            </a:r>
            <a:r>
              <a:rPr lang="en-US" dirty="0"/>
              <a:t> &amp; </a:t>
            </a:r>
            <a:r>
              <a:rPr lang="en-US" dirty="0">
                <a:hlinkClick r:id="rId5"/>
              </a:rPr>
              <a:t>ML Services</a:t>
            </a:r>
            <a:endParaRPr lang="en-US" dirty="0">
              <a:hlinkClick r:id="" action="ppaction://noaction"/>
            </a:endParaRPr>
          </a:p>
          <a:p>
            <a:pPr lvl="1"/>
            <a:r>
              <a:rPr lang="en-US" dirty="0">
                <a:hlinkClick r:id="" action="ppaction://noaction"/>
              </a:rPr>
              <a:t>SSMS Reports for R Services</a:t>
            </a:r>
          </a:p>
          <a:p>
            <a:pPr lvl="1"/>
            <a:r>
              <a:rPr lang="en-US" dirty="0">
                <a:hlinkClick r:id="rId6"/>
              </a:rPr>
              <a:t>SQL Server Machine Learning Services</a:t>
            </a:r>
            <a:r>
              <a:rPr lang="en-US" dirty="0"/>
              <a:t> – Getting started ML tutorials</a:t>
            </a:r>
          </a:p>
          <a:p>
            <a:pPr lvl="1"/>
            <a:r>
              <a:rPr lang="en-US" dirty="0">
                <a:hlinkClick r:id="rId7"/>
              </a:rPr>
              <a:t>SQL Server Developer Tutorials</a:t>
            </a:r>
            <a:r>
              <a:rPr lang="en-US" dirty="0"/>
              <a:t> – Getting started SQL tutorials</a:t>
            </a:r>
          </a:p>
          <a:p>
            <a:r>
              <a:rPr lang="en-US" dirty="0"/>
              <a:t>Expo</a:t>
            </a:r>
          </a:p>
          <a:p>
            <a:pPr lvl="1"/>
            <a:r>
              <a:rPr lang="en-US" b="1" dirty="0"/>
              <a:t>Machine Learning for Developers kiosk</a:t>
            </a:r>
            <a:endParaRPr lang="en-US" dirty="0"/>
          </a:p>
          <a:p>
            <a:pPr lvl="0"/>
            <a:r>
              <a:rPr lang="en-US" dirty="0"/>
              <a:t>Re-visit Build session recordings on </a:t>
            </a:r>
            <a:r>
              <a:rPr lang="en-US" dirty="0">
                <a:hlinkClick r:id="rId8"/>
              </a:rPr>
              <a:t>Channel 9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Continue your education at</a:t>
            </a:r>
            <a:br>
              <a:rPr lang="en-US" dirty="0"/>
            </a:br>
            <a:r>
              <a:rPr lang="en-US" dirty="0">
                <a:hlinkClick r:id="rId9"/>
              </a:rPr>
              <a:t>Microsoft Virtual Academy</a:t>
            </a:r>
            <a:r>
              <a:rPr lang="en-US" dirty="0"/>
              <a:t> online.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29777" y="6031402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6494">
                      <a:srgbClr val="505050"/>
                    </a:gs>
                    <a:gs pos="18182">
                      <a:srgbClr val="505050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#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6494">
                      <a:srgbClr val="505050"/>
                    </a:gs>
                    <a:gs pos="18182">
                      <a:srgbClr val="505050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MSBuild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gradFill>
                <a:gsLst>
                  <a:gs pos="6494">
                    <a:srgbClr val="505050"/>
                  </a:gs>
                  <a:gs pos="18182">
                    <a:srgbClr val="505050"/>
                  </a:gs>
                </a:gsLst>
                <a:lin ang="5400000" scaled="1"/>
              </a:gradFill>
              <a:effectLst/>
              <a:uLnTx/>
              <a:uFillTx/>
              <a:latin typeface="Segoe UI Semi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72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701" y="2125678"/>
            <a:ext cx="11277535" cy="1828786"/>
          </a:xfrm>
        </p:spPr>
        <p:txBody>
          <a:bodyPr/>
          <a:lstStyle/>
          <a:p>
            <a:r>
              <a:rPr lang="en-US" dirty="0"/>
              <a:t>How to use R, Python, and machine learning with Microsoft SQL Server 2017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Umachandar Jayachandran</a:t>
            </a:r>
          </a:p>
          <a:p>
            <a:r>
              <a:rPr lang="en-US" dirty="0"/>
              <a:t>Principal Program Manager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B8076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4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sessions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6210931"/>
          </a:xfrm>
        </p:spPr>
        <p:txBody>
          <a:bodyPr/>
          <a:lstStyle/>
          <a:p>
            <a:r>
              <a:rPr lang="en-US" sz="4400" b="1" dirty="0"/>
              <a:t>B8068:</a:t>
            </a:r>
            <a:r>
              <a:rPr lang="en-US" sz="4400" dirty="0"/>
              <a:t> Machine Learning for developers, how to build even more intelligent apps and services</a:t>
            </a:r>
          </a:p>
          <a:p>
            <a:r>
              <a:rPr lang="en-US" sz="4400" b="1" dirty="0"/>
              <a:t>B8065:</a:t>
            </a:r>
            <a:r>
              <a:rPr lang="en-US" sz="4400" dirty="0"/>
              <a:t> How to run AI at Petabyte Scale with cognitive functions in the Azure Data Lake </a:t>
            </a:r>
          </a:p>
          <a:p>
            <a:r>
              <a:rPr lang="en-US" sz="4400" b="1" dirty="0"/>
              <a:t>B8038:</a:t>
            </a:r>
            <a:r>
              <a:rPr lang="en-US" sz="4400" dirty="0"/>
              <a:t> Deep learning with Microsoft Cognitive Toolkit</a:t>
            </a:r>
          </a:p>
          <a:p>
            <a:r>
              <a:rPr lang="en-US" sz="4400" b="1" dirty="0"/>
              <a:t>T6067:</a:t>
            </a:r>
            <a:r>
              <a:rPr lang="en-US" sz="4400" dirty="0"/>
              <a:t> Built-in machine learning in Microsoft SQL Server 2017 with Python</a:t>
            </a:r>
          </a:p>
          <a:p>
            <a:endParaRPr lang="en-US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10529777" y="6031402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6494">
                      <a:srgbClr val="505050"/>
                    </a:gs>
                    <a:gs pos="18182">
                      <a:srgbClr val="505050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#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6494">
                      <a:srgbClr val="505050"/>
                    </a:gs>
                    <a:gs pos="18182">
                      <a:srgbClr val="505050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MSBuild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gradFill>
                <a:gsLst>
                  <a:gs pos="6494">
                    <a:srgbClr val="505050"/>
                  </a:gs>
                  <a:gs pos="18182">
                    <a:srgbClr val="505050"/>
                  </a:gs>
                </a:gsLst>
                <a:lin ang="5400000" scaled="1"/>
              </a:gradFill>
              <a:effectLst/>
              <a:uLnTx/>
              <a:uFillTx/>
              <a:latin typeface="Segoe UI Semi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93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683264"/>
          </a:xfrm>
        </p:spPr>
        <p:txBody>
          <a:bodyPr/>
          <a:lstStyle/>
          <a:p>
            <a:r>
              <a:rPr lang="en-US" dirty="0">
                <a:hlinkClick r:id="rId2"/>
              </a:rPr>
              <a:t>umajay@microsoft.com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1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38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219891"/>
          </a:xfrm>
        </p:spPr>
        <p:txBody>
          <a:bodyPr/>
          <a:lstStyle/>
          <a:p>
            <a:r>
              <a:rPr lang="en-US" dirty="0"/>
              <a:t>Machine Learning</a:t>
            </a:r>
          </a:p>
          <a:p>
            <a:pPr lvl="1"/>
            <a:r>
              <a:rPr lang="en-US" dirty="0"/>
              <a:t>Intro</a:t>
            </a:r>
          </a:p>
          <a:p>
            <a:pPr lvl="1"/>
            <a:r>
              <a:rPr lang="en-US" dirty="0"/>
              <a:t>Operationalization</a:t>
            </a:r>
          </a:p>
          <a:p>
            <a:r>
              <a:rPr lang="en-US" dirty="0"/>
              <a:t>SQL Server Machine Learning Services</a:t>
            </a:r>
          </a:p>
          <a:p>
            <a:pPr lvl="1"/>
            <a:r>
              <a:rPr lang="en-US" dirty="0"/>
              <a:t>Demo</a:t>
            </a:r>
          </a:p>
          <a:p>
            <a:pPr lvl="1"/>
            <a:r>
              <a:rPr lang="en-US" dirty="0"/>
              <a:t>Intro</a:t>
            </a:r>
          </a:p>
          <a:p>
            <a:r>
              <a:rPr lang="en-US" dirty="0"/>
              <a:t>Customer Learnings</a:t>
            </a:r>
          </a:p>
          <a:p>
            <a:pPr lvl="1"/>
            <a:r>
              <a:rPr lang="en-US" dirty="0"/>
              <a:t>Product Review Classification</a:t>
            </a:r>
          </a:p>
          <a:p>
            <a:pPr lvl="1"/>
            <a:r>
              <a:rPr lang="en-US" dirty="0"/>
              <a:t>Campaign Optimization</a:t>
            </a:r>
          </a:p>
          <a:p>
            <a:pPr lvl="1"/>
            <a:r>
              <a:rPr lang="en-US" dirty="0"/>
              <a:t>Fraud Detection using Native Scoring</a:t>
            </a:r>
          </a:p>
        </p:txBody>
      </p:sp>
    </p:spTree>
    <p:extLst>
      <p:ext uri="{BB962C8B-B14F-4D97-AF65-F5344CB8AC3E}">
        <p14:creationId xmlns:p14="http://schemas.microsoft.com/office/powerpoint/2010/main" val="313933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4678204"/>
          </a:xfrm>
        </p:spPr>
        <p:txBody>
          <a:bodyPr/>
          <a:lstStyle/>
          <a:p>
            <a:r>
              <a:rPr lang="en-US" dirty="0"/>
              <a:t>Predict properties of new data by learning from a sample</a:t>
            </a:r>
          </a:p>
          <a:p>
            <a:pPr lvl="1"/>
            <a:r>
              <a:rPr lang="en-US" dirty="0"/>
              <a:t>Predict sales of stores in a region based on historical sales</a:t>
            </a:r>
          </a:p>
          <a:p>
            <a:pPr lvl="1"/>
            <a:r>
              <a:rPr lang="en-US" dirty="0"/>
              <a:t>Predict probability of fraud on a new credit card transaction</a:t>
            </a:r>
          </a:p>
          <a:p>
            <a:pPr lvl="1"/>
            <a:r>
              <a:rPr lang="en-US" dirty="0"/>
              <a:t>Predict default of a new loan based on loan / transaction history</a:t>
            </a:r>
          </a:p>
          <a:p>
            <a:pPr lvl="1"/>
            <a:r>
              <a:rPr lang="en-US" dirty="0"/>
              <a:t>Predict sentiment of a new tweet or review</a:t>
            </a:r>
          </a:p>
          <a:p>
            <a:pPr lvl="1"/>
            <a:r>
              <a:rPr lang="en-US" dirty="0"/>
              <a:t>Classify new image(s) based on sample images &amp; attributes</a:t>
            </a:r>
          </a:p>
          <a:p>
            <a:pPr lvl="1"/>
            <a:r>
              <a:rPr lang="en-US" dirty="0"/>
              <a:t>Classify data into groups or clusters</a:t>
            </a:r>
          </a:p>
          <a:p>
            <a:r>
              <a:rPr lang="en-US" dirty="0"/>
              <a:t>Popular ML technologies</a:t>
            </a:r>
          </a:p>
          <a:p>
            <a:pPr lvl="1"/>
            <a:r>
              <a:rPr lang="en-US" sz="3200" b="1" dirty="0"/>
              <a:t>R &amp; Python</a:t>
            </a:r>
          </a:p>
        </p:txBody>
      </p:sp>
    </p:spTree>
    <p:extLst>
      <p:ext uri="{BB962C8B-B14F-4D97-AF65-F5344CB8AC3E}">
        <p14:creationId xmlns:p14="http://schemas.microsoft.com/office/powerpoint/2010/main" val="7371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Operationalization</a:t>
            </a:r>
          </a:p>
        </p:txBody>
      </p:sp>
      <p:sp>
        <p:nvSpPr>
          <p:cNvPr id="5" name="Cylinder 4"/>
          <p:cNvSpPr/>
          <p:nvPr/>
        </p:nvSpPr>
        <p:spPr bwMode="auto">
          <a:xfrm>
            <a:off x="1036637" y="1363662"/>
            <a:ext cx="1981200" cy="2133600"/>
          </a:xfrm>
          <a:prstGeom prst="can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SQL Server</a:t>
            </a:r>
          </a:p>
        </p:txBody>
      </p:sp>
      <p:sp>
        <p:nvSpPr>
          <p:cNvPr id="6" name="Flowchart: Predefined Process 5"/>
          <p:cNvSpPr/>
          <p:nvPr/>
        </p:nvSpPr>
        <p:spPr bwMode="auto">
          <a:xfrm>
            <a:off x="4406899" y="2197706"/>
            <a:ext cx="1905000" cy="838200"/>
          </a:xfrm>
          <a:prstGeom prst="flowChartPredefined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Model Training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3017837" y="2533539"/>
            <a:ext cx="1389062" cy="572464"/>
            <a:chOff x="3017837" y="2533539"/>
            <a:chExt cx="1389062" cy="572464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3017837" y="2963862"/>
              <a:ext cx="1389062" cy="0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275011" y="2533539"/>
              <a:ext cx="1009650" cy="572464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 Semilight"/>
                  <a:ea typeface="+mn-ea"/>
                  <a:cs typeface="+mn-cs"/>
                </a:rPr>
                <a:t>Data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017838" y="1897062"/>
            <a:ext cx="1709736" cy="572464"/>
            <a:chOff x="3017838" y="1897062"/>
            <a:chExt cx="1709736" cy="572464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3017838" y="2426306"/>
              <a:ext cx="1389061" cy="0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213099" y="1897062"/>
              <a:ext cx="1514475" cy="572464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 Semilight"/>
                  <a:ea typeface="+mn-ea"/>
                  <a:cs typeface="+mn-cs"/>
                </a:rPr>
                <a:t>Model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017837" y="1421444"/>
            <a:ext cx="4495800" cy="572464"/>
            <a:chOff x="3017837" y="1421444"/>
            <a:chExt cx="4495800" cy="572464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3017837" y="1973262"/>
              <a:ext cx="4495800" cy="0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478336" y="1421444"/>
              <a:ext cx="1590675" cy="572464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 Semilight"/>
                  <a:ea typeface="+mn-ea"/>
                  <a:cs typeface="+mn-cs"/>
                </a:rPr>
                <a:t>New Data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endParaRPr>
            </a:p>
          </p:txBody>
        </p:sp>
      </p:grpSp>
      <p:sp>
        <p:nvSpPr>
          <p:cNvPr id="30" name="Flowchart: Multidocument 29"/>
          <p:cNvSpPr/>
          <p:nvPr/>
        </p:nvSpPr>
        <p:spPr bwMode="auto">
          <a:xfrm>
            <a:off x="7488234" y="2698992"/>
            <a:ext cx="2632075" cy="753939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Application(s)</a:t>
            </a:r>
          </a:p>
        </p:txBody>
      </p:sp>
      <p:sp>
        <p:nvSpPr>
          <p:cNvPr id="31" name="Flowchart: Predefined Process 30"/>
          <p:cNvSpPr/>
          <p:nvPr/>
        </p:nvSpPr>
        <p:spPr bwMode="auto">
          <a:xfrm>
            <a:off x="7513638" y="1536821"/>
            <a:ext cx="2606672" cy="660886"/>
          </a:xfrm>
          <a:prstGeom prst="flowChartPredefinedProcess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Scoring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3017837" y="3229939"/>
            <a:ext cx="4470397" cy="471121"/>
            <a:chOff x="3017837" y="3229939"/>
            <a:chExt cx="4470397" cy="572464"/>
          </a:xfrm>
        </p:grpSpPr>
        <p:cxnSp>
          <p:nvCxnSpPr>
            <p:cNvPr id="47" name="Connector: Elbow 46"/>
            <p:cNvCxnSpPr/>
            <p:nvPr/>
          </p:nvCxnSpPr>
          <p:spPr>
            <a:xfrm>
              <a:off x="3017837" y="3268662"/>
              <a:ext cx="4470397" cy="12700"/>
            </a:xfrm>
            <a:prstGeom prst="bentConnector3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484685" y="3229939"/>
              <a:ext cx="1736725" cy="572464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 Semilight"/>
                  <a:ea typeface="+mn-ea"/>
                  <a:cs typeface="+mn-cs"/>
                </a:rPr>
                <a:t>Transactions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360171" y="5130432"/>
            <a:ext cx="2147947" cy="682732"/>
            <a:chOff x="7916197" y="2480726"/>
            <a:chExt cx="2147947" cy="682732"/>
          </a:xfrm>
        </p:grpSpPr>
        <p:sp>
          <p:nvSpPr>
            <p:cNvPr id="53" name="TextBox 52"/>
            <p:cNvSpPr txBox="1"/>
            <p:nvPr/>
          </p:nvSpPr>
          <p:spPr>
            <a:xfrm>
              <a:off x="8145863" y="2480726"/>
              <a:ext cx="1590675" cy="572464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 Semilight"/>
                  <a:ea typeface="+mn-ea"/>
                  <a:cs typeface="+mn-cs"/>
                </a:rPr>
                <a:t>Predictions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7916197" y="3163458"/>
              <a:ext cx="2147947" cy="0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64" name="Thought Bubble: Cloud 63"/>
          <p:cNvSpPr/>
          <p:nvPr/>
        </p:nvSpPr>
        <p:spPr bwMode="auto">
          <a:xfrm>
            <a:off x="2636837" y="675745"/>
            <a:ext cx="4478338" cy="868716"/>
          </a:xfrm>
          <a:prstGeom prst="cloudCallout">
            <a:avLst>
              <a:gd name="adj1" fmla="val 6558"/>
              <a:gd name="adj2" fmla="val 13592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50"/>
                </a:soli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Analytic Server</a:t>
            </a:r>
          </a:p>
        </p:txBody>
      </p:sp>
      <p:sp>
        <p:nvSpPr>
          <p:cNvPr id="65" name="Thought Bubble: Cloud 64"/>
          <p:cNvSpPr/>
          <p:nvPr/>
        </p:nvSpPr>
        <p:spPr bwMode="auto">
          <a:xfrm>
            <a:off x="7513637" y="166818"/>
            <a:ext cx="4650566" cy="1196843"/>
          </a:xfrm>
          <a:prstGeom prst="cloudCallout">
            <a:avLst>
              <a:gd name="adj1" fmla="val -24189"/>
              <a:gd name="adj2" fmla="val 7495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50"/>
                </a:soli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Separate Service or Embedded Logic</a:t>
            </a:r>
          </a:p>
        </p:txBody>
      </p:sp>
      <p:sp>
        <p:nvSpPr>
          <p:cNvPr id="66" name="Cylinder 65"/>
          <p:cNvSpPr/>
          <p:nvPr/>
        </p:nvSpPr>
        <p:spPr bwMode="auto">
          <a:xfrm>
            <a:off x="960437" y="4569907"/>
            <a:ext cx="6400800" cy="2133600"/>
          </a:xfrm>
          <a:prstGeom prst="can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SQL Server</a:t>
            </a:r>
          </a:p>
        </p:txBody>
      </p:sp>
      <p:sp>
        <p:nvSpPr>
          <p:cNvPr id="67" name="Flowchart: Predefined Process 66"/>
          <p:cNvSpPr/>
          <p:nvPr/>
        </p:nvSpPr>
        <p:spPr bwMode="auto">
          <a:xfrm>
            <a:off x="1189037" y="5482721"/>
            <a:ext cx="1905000" cy="838200"/>
          </a:xfrm>
          <a:prstGeom prst="flowChartPredefinedProcess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Model Training</a:t>
            </a:r>
          </a:p>
        </p:txBody>
      </p:sp>
      <p:sp>
        <p:nvSpPr>
          <p:cNvPr id="68" name="Flowchart: Predefined Process 67"/>
          <p:cNvSpPr/>
          <p:nvPr/>
        </p:nvSpPr>
        <p:spPr bwMode="auto">
          <a:xfrm>
            <a:off x="5296289" y="5482721"/>
            <a:ext cx="1846264" cy="660886"/>
          </a:xfrm>
          <a:prstGeom prst="flowChartPredefinedProcess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Scoring</a:t>
            </a:r>
          </a:p>
        </p:txBody>
      </p:sp>
      <p:sp>
        <p:nvSpPr>
          <p:cNvPr id="69" name="Flowchart: Multidocument 68"/>
          <p:cNvSpPr/>
          <p:nvPr/>
        </p:nvSpPr>
        <p:spPr bwMode="auto">
          <a:xfrm>
            <a:off x="9508118" y="4995123"/>
            <a:ext cx="2632075" cy="1285525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Application(s)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7360171" y="6147819"/>
            <a:ext cx="3280958" cy="780288"/>
            <a:chOff x="3017837" y="3015817"/>
            <a:chExt cx="7406188" cy="948135"/>
          </a:xfrm>
        </p:grpSpPr>
        <p:cxnSp>
          <p:nvCxnSpPr>
            <p:cNvPr id="71" name="Connector: Elbow 70"/>
            <p:cNvCxnSpPr>
              <a:endCxn id="69" idx="2"/>
            </p:cNvCxnSpPr>
            <p:nvPr/>
          </p:nvCxnSpPr>
          <p:spPr>
            <a:xfrm flipV="1">
              <a:off x="3017837" y="3015817"/>
              <a:ext cx="7406188" cy="355096"/>
            </a:xfrm>
            <a:prstGeom prst="bentConnector2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4595788" y="3268346"/>
              <a:ext cx="5062299" cy="695606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 Semilight"/>
                  <a:ea typeface="+mn-ea"/>
                  <a:cs typeface="+mn-cs"/>
                </a:rPr>
                <a:t>Transactions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8816974" y="2197706"/>
            <a:ext cx="1730372" cy="667232"/>
            <a:chOff x="8664574" y="2121117"/>
            <a:chExt cx="1730372" cy="591421"/>
          </a:xfrm>
        </p:grpSpPr>
        <p:cxnSp>
          <p:nvCxnSpPr>
            <p:cNvPr id="74" name="Straight Arrow Connector 73"/>
            <p:cNvCxnSpPr>
              <a:stCxn id="31" idx="2"/>
            </p:cNvCxnSpPr>
            <p:nvPr/>
          </p:nvCxnSpPr>
          <p:spPr>
            <a:xfrm>
              <a:off x="8664574" y="2121117"/>
              <a:ext cx="0" cy="551385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8804271" y="2140074"/>
              <a:ext cx="1590675" cy="572464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 Semilight"/>
                  <a:ea typeface="+mn-ea"/>
                  <a:cs typeface="+mn-cs"/>
                </a:rPr>
                <a:t>Predictions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endParaRPr>
            </a:p>
          </p:txBody>
        </p:sp>
      </p:grpSp>
      <p:sp>
        <p:nvSpPr>
          <p:cNvPr id="89" name="Thought Bubble: Cloud 88"/>
          <p:cNvSpPr/>
          <p:nvPr/>
        </p:nvSpPr>
        <p:spPr bwMode="auto">
          <a:xfrm>
            <a:off x="5151437" y="3229939"/>
            <a:ext cx="6096000" cy="2093377"/>
          </a:xfrm>
          <a:prstGeom prst="cloudCallout">
            <a:avLst>
              <a:gd name="adj1" fmla="val -57615"/>
              <a:gd name="adj2" fmla="val 6426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50"/>
                </a:soli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Easy Operationalization</a:t>
            </a:r>
          </a:p>
          <a:p>
            <a:pPr marL="342900" marR="0" lvl="0" indent="-342900" algn="l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50"/>
                </a:soli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Performance</a:t>
            </a:r>
          </a:p>
          <a:p>
            <a:pPr marL="342900" marR="0" lvl="0" indent="-342900" algn="l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50"/>
                </a:soli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High Availability</a:t>
            </a:r>
          </a:p>
          <a:p>
            <a:pPr marL="342900" marR="0" lvl="0" indent="-342900" algn="l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50"/>
                </a:soli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Resource Governance</a:t>
            </a:r>
          </a:p>
        </p:txBody>
      </p:sp>
    </p:spTree>
    <p:extLst>
      <p:ext uri="{BB962C8B-B14F-4D97-AF65-F5344CB8AC3E}">
        <p14:creationId xmlns:p14="http://schemas.microsoft.com/office/powerpoint/2010/main" val="220585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0" grpId="0" animBg="1"/>
      <p:bldP spid="3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4638" y="2125677"/>
            <a:ext cx="10056812" cy="2179058"/>
          </a:xfrm>
        </p:spPr>
        <p:txBody>
          <a:bodyPr/>
          <a:lstStyle/>
          <a:p>
            <a:r>
              <a:rPr lang="en-US" dirty="0"/>
              <a:t>Demo: SQL Server ML Services</a:t>
            </a:r>
          </a:p>
        </p:txBody>
      </p:sp>
    </p:spTree>
    <p:extLst>
      <p:ext uri="{BB962C8B-B14F-4D97-AF65-F5344CB8AC3E}">
        <p14:creationId xmlns:p14="http://schemas.microsoft.com/office/powerpoint/2010/main" val="152708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Server Machine Learning Services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8237" y="1287462"/>
            <a:ext cx="6169025" cy="5257800"/>
          </a:xfrm>
          <a:prstGeom prst="rect">
            <a:avLst/>
          </a:prstGeom>
        </p:spPr>
      </p:pic>
      <p:sp>
        <p:nvSpPr>
          <p:cNvPr id="13" name="Thought Bubble: Cloud 12"/>
          <p:cNvSpPr/>
          <p:nvPr/>
        </p:nvSpPr>
        <p:spPr bwMode="auto">
          <a:xfrm>
            <a:off x="8656637" y="1516062"/>
            <a:ext cx="3124200" cy="1219200"/>
          </a:xfrm>
          <a:prstGeom prst="cloudCallout">
            <a:avLst>
              <a:gd name="adj1" fmla="val -33943"/>
              <a:gd name="adj2" fmla="val 6754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50"/>
                </a:soli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SQL Server ML Services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37" y="1287463"/>
            <a:ext cx="6045200" cy="5257800"/>
          </a:xfrm>
          <a:prstGeom prst="rect">
            <a:avLst/>
          </a:prstGeom>
        </p:spPr>
      </p:pic>
      <p:sp>
        <p:nvSpPr>
          <p:cNvPr id="15" name="Thought Bubble: Cloud 14"/>
          <p:cNvSpPr/>
          <p:nvPr/>
        </p:nvSpPr>
        <p:spPr bwMode="auto">
          <a:xfrm>
            <a:off x="2820598" y="1668462"/>
            <a:ext cx="3124200" cy="1219200"/>
          </a:xfrm>
          <a:prstGeom prst="cloudCallout">
            <a:avLst>
              <a:gd name="adj1" fmla="val -38940"/>
              <a:gd name="adj2" fmla="val 6754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50"/>
                </a:solidFill>
                <a:effectLst/>
                <a:uLnTx/>
                <a:uFillTx/>
                <a:latin typeface="Segoe UI Semilight"/>
                <a:ea typeface="Segoe UI" pitchFamily="34" charset="0"/>
                <a:cs typeface="Segoe UI" pitchFamily="34" charset="0"/>
              </a:rPr>
              <a:t>SQL Server R Services</a:t>
            </a:r>
          </a:p>
        </p:txBody>
      </p:sp>
    </p:spTree>
    <p:extLst>
      <p:ext uri="{BB962C8B-B14F-4D97-AF65-F5344CB8AC3E}">
        <p14:creationId xmlns:p14="http://schemas.microsoft.com/office/powerpoint/2010/main" val="236719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Reports for SSMS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683264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dirty="0">
                <a:hlinkClick r:id="rId2"/>
              </a:rPr>
              <a:t>SSMS custom reports</a:t>
            </a:r>
            <a:r>
              <a:rPr lang="en-US" dirty="0"/>
              <a:t> from SQL Server Samples </a:t>
            </a:r>
            <a:r>
              <a:rPr lang="en-US" dirty="0" err="1"/>
              <a:t>github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038" y="1894551"/>
            <a:ext cx="8534399" cy="480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4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Server Extensibility Framework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829288"/>
          </a:xfrm>
        </p:spPr>
        <p:txBody>
          <a:bodyPr/>
          <a:lstStyle/>
          <a:p>
            <a:r>
              <a:rPr lang="en-US" dirty="0"/>
              <a:t>Host external runtimes securely on SQL Server machine</a:t>
            </a:r>
          </a:p>
          <a:p>
            <a:r>
              <a:rPr lang="en-US" dirty="0"/>
              <a:t>Resource governance on external processes</a:t>
            </a:r>
          </a:p>
          <a:p>
            <a:pPr lvl="1"/>
            <a:r>
              <a:rPr lang="en-US" dirty="0"/>
              <a:t>EXTERNAL RESOURCE POOL to control CPU, Memory, CPU Affinity</a:t>
            </a:r>
          </a:p>
          <a:p>
            <a:r>
              <a:rPr lang="en-US" dirty="0"/>
              <a:t>Integrate with SQL query execution</a:t>
            </a:r>
          </a:p>
          <a:p>
            <a:pPr lvl="1"/>
            <a:r>
              <a:rPr lang="en-US" dirty="0"/>
              <a:t>New external script operator to exchange data / parameters</a:t>
            </a:r>
          </a:p>
          <a:p>
            <a:pPr lvl="1"/>
            <a:r>
              <a:rPr lang="en-US" dirty="0"/>
              <a:t>Parallel query pushing data to multiple external processes / threads</a:t>
            </a:r>
          </a:p>
          <a:p>
            <a:pPr lvl="1"/>
            <a:r>
              <a:rPr lang="en-US" dirty="0"/>
              <a:t>Streaming mode execution</a:t>
            </a:r>
          </a:p>
          <a:p>
            <a:pPr lvl="1"/>
            <a:r>
              <a:rPr lang="en-US" dirty="0"/>
              <a:t>Batch mode execution (in SQL Server 2017)</a:t>
            </a:r>
          </a:p>
          <a:p>
            <a:r>
              <a:rPr lang="en-US" dirty="0"/>
              <a:t>Implied Authentication</a:t>
            </a:r>
          </a:p>
          <a:p>
            <a:pPr lvl="1"/>
            <a:r>
              <a:rPr lang="en-US" dirty="0"/>
              <a:t>Impersonation for loopback connections from external scripts</a:t>
            </a:r>
          </a:p>
          <a:p>
            <a:pPr lvl="1"/>
            <a:r>
              <a:rPr lang="en-US" dirty="0"/>
              <a:t>Just use trusted connection in connection string</a:t>
            </a:r>
          </a:p>
        </p:txBody>
      </p:sp>
    </p:spTree>
    <p:extLst>
      <p:ext uri="{BB962C8B-B14F-4D97-AF65-F5344CB8AC3E}">
        <p14:creationId xmlns:p14="http://schemas.microsoft.com/office/powerpoint/2010/main" val="322587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5-50111_Build 2017_LIGHT GRAY TEMPLATE">
  <a:themeElements>
    <a:clrScheme name="Build 2017 Colors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505050"/>
      </a:accent3>
      <a:accent4>
        <a:srgbClr val="002050"/>
      </a:accent4>
      <a:accent5>
        <a:srgbClr val="FFB900"/>
      </a:accent5>
      <a:accent6>
        <a:srgbClr val="D2D2D2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3B9D3600-BA2F-499E-9B74-B0493B08579C}"/>
    </a:ext>
  </a:extLst>
</a:theme>
</file>

<file path=ppt/theme/theme2.xml><?xml version="1.0" encoding="utf-8"?>
<a:theme xmlns:a="http://schemas.openxmlformats.org/drawingml/2006/main" name="5-50111_Build 2017_DARK GRAY TEMPLATE">
  <a:themeElements>
    <a:clrScheme name="Build 2017 Colors (Dark Gray)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EAEAEA"/>
      </a:accent3>
      <a:accent4>
        <a:srgbClr val="002050"/>
      </a:accent4>
      <a:accent5>
        <a:srgbClr val="FFB900"/>
      </a:accent5>
      <a:accent6>
        <a:srgbClr val="737373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D138E69B-724A-4446-A2DA-FF3B08B1663E}"/>
    </a:ext>
  </a:extLst>
</a:theme>
</file>

<file path=ppt/theme/theme3.xml><?xml version="1.0" encoding="utf-8"?>
<a:theme xmlns:a="http://schemas.openxmlformats.org/drawingml/2006/main" name="1_5-50111_Build 2017_LIGHT GRAY TEMPLATE">
  <a:themeElements>
    <a:clrScheme name="Build 2017 Colors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505050"/>
      </a:accent3>
      <a:accent4>
        <a:srgbClr val="002050"/>
      </a:accent4>
      <a:accent5>
        <a:srgbClr val="FFB900"/>
      </a:accent5>
      <a:accent6>
        <a:srgbClr val="D2D2D2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3B9D3600-BA2F-499E-9B74-B0493B08579C}"/>
    </a:ext>
  </a:extLst>
</a:theme>
</file>

<file path=ppt/theme/theme4.xml><?xml version="1.0" encoding="utf-8"?>
<a:theme xmlns:a="http://schemas.openxmlformats.org/drawingml/2006/main" name="1_5-50111_Build 2017_DARK GRAY TEMPLATE">
  <a:themeElements>
    <a:clrScheme name="Build 2017 Colors (Dark Gray)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EAEAEA"/>
      </a:accent3>
      <a:accent4>
        <a:srgbClr val="002050"/>
      </a:accent4>
      <a:accent5>
        <a:srgbClr val="FFB900"/>
      </a:accent5>
      <a:accent6>
        <a:srgbClr val="737373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D138E69B-724A-4446-A2DA-FF3B08B1663E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_ip_UnifiedCompliancePolicyUIAction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Washington State Convention and Trade Center</TermName>
          <TermId xmlns="http://schemas.microsoft.com/office/infopath/2007/PartnerControls">2ebf141d-f871-4cc9-bf08-f87f112ab464</TermId>
        </TermInfo>
      </Terms>
    </d12e2661e9634d9aa98bbb375f31aced>
    <Event_x0020_Start_x0020_Date xmlns="01c77077-aee4-4b5f-bd4e-9cd40a6fff29">2017-05-10T07:00:00+00:00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Seattle</TermName>
          <TermId xmlns="http://schemas.microsoft.com/office/infopath/2007/PartnerControls">54f46ed2-c77e-4a59-b182-a4171fdb0d11</TermId>
        </TermInfo>
      </Terms>
    </iaa5f83406f94009a0f6a3e890699ff7>
    <External_x0020_Speaker xmlns="01c77077-aee4-4b5f-bd4e-9cd40a6fff29">Nellie Gustafsson;Umachandar Jayachandran</External_x0020_Speaker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>2017-05-11T07:00:00+00:00</Presentation_x0020_Date>
    <fc15c16204564de583b4c942b10d19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developers</TermName>
          <TermId xmlns="http://schemas.microsoft.com/office/infopath/2007/PartnerControls">8e4a08dc-5d95-4156-ab65-f22579a1592a</TermId>
        </TermInfo>
      </Terms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Build</TermName>
          <TermId xmlns="http://schemas.microsoft.com/office/infopath/2007/PartnerControls">58542b36-5bf5-46a6-a53f-a41fb7a73785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_ip_UnifiedCompliancePolicyProperties xmlns="http://schemas.microsoft.com/sharepoint/v3" xsi:nil="true"/>
    <Session_x0020_Code xmlns="01c77077-aee4-4b5f-bd4e-9cd40a6fff29">B8076</Session_x0020_Code>
    <Event_x0020_End_x0020_Date xmlns="01c77077-aee4-4b5f-bd4e-9cd40a6fff29">2017-05-12T07:00:00+00:00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NumberofDownloads xmlns="230e9df3-be65-4c73-a93b-d1236ebd677e" xsi:nil="true"/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Build 2017</TermName>
          <TermId xmlns="http://schemas.microsoft.com/office/infopath/2007/PartnerControls">0407fc0d-d203-4d0a-848e-0398e286e7e2</TermId>
        </TermInfo>
      </Terms>
    </TaxKeywordTaxHTField>
    <TaxCatchAll xmlns="230e9df3-be65-4c73-a93b-d1236ebd677e">
      <Value>47</Value>
      <Value>53</Value>
      <Value>52</Value>
      <Value>316</Value>
      <Value>315</Value>
    </TaxCatchAl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6" ma:contentTypeDescription="" ma:contentTypeScope="" ma:versionID="d383a91d1b86d4650368c84defa1a2c1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2cfdfd5a193d92c0d7e2d70576dfb5fb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  <xsd:element ref="ns1:_ip_UnifiedCompliancePolicyProperties" minOccurs="0"/>
                <xsd:element ref="ns1:_ip_UnifiedCompliancePolicyUIAction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  <xsd:element name="_ip_UnifiedCompliancePolicyProperties" ma:index="4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4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4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90F116-B58F-4255-B05B-DA3808E0E5C6}">
  <ds:schemaRefs>
    <ds:schemaRef ds:uri="http://purl.org/dc/terms/"/>
    <ds:schemaRef ds:uri="http://schemas.microsoft.com/office/2006/documentManagement/types"/>
    <ds:schemaRef ds:uri="230e9df3-be65-4c73-a93b-d1236ebd677e"/>
    <ds:schemaRef ds:uri="01c77077-aee4-4b5f-bd4e-9cd40a6fff2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8ff673fc-3231-4e3a-893b-6d7f7cd3276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408956B-D258-40C7-8C24-091EC53E30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Microsoft_Build2017_Template</Template>
  <TotalTime>3</TotalTime>
  <Words>1003</Words>
  <Application>Microsoft Office PowerPoint</Application>
  <PresentationFormat>Custom</PresentationFormat>
  <Paragraphs>155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Consolas</vt:lpstr>
      <vt:lpstr>Segoe UI</vt:lpstr>
      <vt:lpstr>Segoe UI Light</vt:lpstr>
      <vt:lpstr>Segoe UI Semilight</vt:lpstr>
      <vt:lpstr>Wingdings</vt:lpstr>
      <vt:lpstr>5-50111_Build 2017_LIGHT GRAY TEMPLATE</vt:lpstr>
      <vt:lpstr>5-50111_Build 2017_DARK GRAY TEMPLATE</vt:lpstr>
      <vt:lpstr>1_5-50111_Build 2017_LIGHT GRAY TEMPLATE</vt:lpstr>
      <vt:lpstr>1_5-50111_Build 2017_DARK GRAY TEMPLATE</vt:lpstr>
      <vt:lpstr>PowerPoint Presentation</vt:lpstr>
      <vt:lpstr>How to use R, Python, and machine learning with Microsoft SQL Server 2017</vt:lpstr>
      <vt:lpstr>Agenda</vt:lpstr>
      <vt:lpstr>Machine Learning Introduction</vt:lpstr>
      <vt:lpstr>Machine Learning Operationalization</vt:lpstr>
      <vt:lpstr>Demo: SQL Server ML Services</vt:lpstr>
      <vt:lpstr>SQL Server Machine Learning Services</vt:lpstr>
      <vt:lpstr>Custom Reports for SSMS</vt:lpstr>
      <vt:lpstr>SQL Server Extensibility Framework</vt:lpstr>
      <vt:lpstr>Customer Learnings</vt:lpstr>
      <vt:lpstr>Don’t</vt:lpstr>
      <vt:lpstr>Product Review Classification</vt:lpstr>
      <vt:lpstr>Demo: Product Review Classification</vt:lpstr>
      <vt:lpstr>Campaign Optimization</vt:lpstr>
      <vt:lpstr>Demo: Campaign Optimization</vt:lpstr>
      <vt:lpstr>Fraud Detection using Native Scoring</vt:lpstr>
      <vt:lpstr>Demo: Fraud Detection using Native Scoring</vt:lpstr>
      <vt:lpstr>What’s coming?</vt:lpstr>
      <vt:lpstr>Call to action</vt:lpstr>
      <vt:lpstr>Related sessions</vt:lpstr>
      <vt:lpstr>Questions?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Serving AI with data: How to use R, Python, and machine learning with Microsoft SQL Server 2017</dc:title>
  <dc:subject>Microsoft Build 2017</dc:subject>
  <dc:creator>MS Events</dc:creator>
  <cp:keywords>Microsoft Build 2017</cp:keywords>
  <dc:description>Template: Mitchell Derrey, Silver Fox Productions_x000d_
Formatting: _x000d_
Audience Type:</dc:description>
  <cp:lastModifiedBy>Caitlyn Ryan</cp:lastModifiedBy>
  <cp:revision>3</cp:revision>
  <dcterms:created xsi:type="dcterms:W3CDTF">2017-05-09T22:40:13Z</dcterms:created>
  <dcterms:modified xsi:type="dcterms:W3CDTF">2017-05-12T17:12:48Z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0x01010031DCF4CA090F824DB1E4CCBB6B9D64EA00101E8AAD132F8F4D96340D6376C8BB3E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53;#Washington State Convention and Trade Center|2ebf141d-f871-4cc9-bf08-f87f112ab464</vt:lpwstr>
  </property>
  <property fmtid="{D5CDD505-2E9C-101B-9397-08002B2CF9AE}" pid="7" name="Track">
    <vt:lpwstr/>
  </property>
  <property fmtid="{D5CDD505-2E9C-101B-9397-08002B2CF9AE}" pid="8" name="Event Location">
    <vt:lpwstr>52;#Seattle|54f46ed2-c77e-4a59-b182-a4171fdb0d11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TaxKeyword">
    <vt:lpwstr>315;#Microsoft Build 2017|0407fc0d-d203-4d0a-848e-0398e286e7e2</vt:lpwstr>
  </property>
  <property fmtid="{D5CDD505-2E9C-101B-9397-08002B2CF9AE}" pid="12" name="Audience1">
    <vt:lpwstr>316;#developers|8e4a08dc-5d95-4156-ab65-f22579a1592a</vt:lpwstr>
  </property>
  <property fmtid="{D5CDD505-2E9C-101B-9397-08002B2CF9AE}" pid="13" name="Event Name">
    <vt:lpwstr>47;#Build|58542b36-5bf5-46a6-a53f-a41fb7a73785</vt:lpwstr>
  </property>
</Properties>
</file>