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  <p:sldMasterId id="2147484515" r:id="rId6"/>
  </p:sldMasterIdLst>
  <p:notesMasterIdLst>
    <p:notesMasterId r:id="rId61"/>
  </p:notesMasterIdLst>
  <p:handoutMasterIdLst>
    <p:handoutMasterId r:id="rId62"/>
  </p:handoutMasterIdLst>
  <p:sldIdLst>
    <p:sldId id="1486" r:id="rId7"/>
    <p:sldId id="1502" r:id="rId8"/>
    <p:sldId id="1569" r:id="rId9"/>
    <p:sldId id="1570" r:id="rId10"/>
    <p:sldId id="1571" r:id="rId11"/>
    <p:sldId id="1572" r:id="rId12"/>
    <p:sldId id="1573" r:id="rId13"/>
    <p:sldId id="1574" r:id="rId14"/>
    <p:sldId id="1575" r:id="rId15"/>
    <p:sldId id="1576" r:id="rId16"/>
    <p:sldId id="1577" r:id="rId17"/>
    <p:sldId id="1578" r:id="rId18"/>
    <p:sldId id="1579" r:id="rId19"/>
    <p:sldId id="1580" r:id="rId20"/>
    <p:sldId id="1581" r:id="rId21"/>
    <p:sldId id="1582" r:id="rId22"/>
    <p:sldId id="1583" r:id="rId23"/>
    <p:sldId id="1584" r:id="rId24"/>
    <p:sldId id="1585" r:id="rId25"/>
    <p:sldId id="1586" r:id="rId26"/>
    <p:sldId id="1587" r:id="rId27"/>
    <p:sldId id="1588" r:id="rId28"/>
    <p:sldId id="1589" r:id="rId29"/>
    <p:sldId id="1590" r:id="rId30"/>
    <p:sldId id="1591" r:id="rId31"/>
    <p:sldId id="1592" r:id="rId32"/>
    <p:sldId id="1593" r:id="rId33"/>
    <p:sldId id="1594" r:id="rId34"/>
    <p:sldId id="1595" r:id="rId35"/>
    <p:sldId id="1596" r:id="rId36"/>
    <p:sldId id="1597" r:id="rId37"/>
    <p:sldId id="1598" r:id="rId38"/>
    <p:sldId id="1599" r:id="rId39"/>
    <p:sldId id="1600" r:id="rId40"/>
    <p:sldId id="1601" r:id="rId41"/>
    <p:sldId id="1602" r:id="rId42"/>
    <p:sldId id="1603" r:id="rId43"/>
    <p:sldId id="1604" r:id="rId44"/>
    <p:sldId id="1605" r:id="rId45"/>
    <p:sldId id="1606" r:id="rId46"/>
    <p:sldId id="1607" r:id="rId47"/>
    <p:sldId id="1608" r:id="rId48"/>
    <p:sldId id="1609" r:id="rId49"/>
    <p:sldId id="1610" r:id="rId50"/>
    <p:sldId id="1611" r:id="rId51"/>
    <p:sldId id="1612" r:id="rId52"/>
    <p:sldId id="1613" r:id="rId53"/>
    <p:sldId id="1614" r:id="rId54"/>
    <p:sldId id="1615" r:id="rId55"/>
    <p:sldId id="1616" r:id="rId56"/>
    <p:sldId id="1617" r:id="rId57"/>
    <p:sldId id="1618" r:id="rId58"/>
    <p:sldId id="1619" r:id="rId59"/>
    <p:sldId id="1547" r:id="rId6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ild 2017 Light Gray Template" id="{E1C8FB21-FF75-44A0-8090-B2FB240B014B}">
          <p14:sldIdLst>
            <p14:sldId id="1486"/>
            <p14:sldId id="1502"/>
            <p14:sldId id="1569"/>
            <p14:sldId id="1570"/>
            <p14:sldId id="1571"/>
            <p14:sldId id="1572"/>
            <p14:sldId id="1573"/>
            <p14:sldId id="1574"/>
            <p14:sldId id="1575"/>
            <p14:sldId id="1576"/>
            <p14:sldId id="1577"/>
            <p14:sldId id="1578"/>
            <p14:sldId id="1579"/>
            <p14:sldId id="1580"/>
            <p14:sldId id="1581"/>
            <p14:sldId id="1582"/>
            <p14:sldId id="1583"/>
            <p14:sldId id="1584"/>
            <p14:sldId id="1585"/>
            <p14:sldId id="1586"/>
            <p14:sldId id="1587"/>
            <p14:sldId id="1588"/>
            <p14:sldId id="1589"/>
            <p14:sldId id="1590"/>
            <p14:sldId id="1591"/>
            <p14:sldId id="1592"/>
            <p14:sldId id="1593"/>
            <p14:sldId id="1594"/>
            <p14:sldId id="1595"/>
            <p14:sldId id="1596"/>
            <p14:sldId id="1597"/>
            <p14:sldId id="1598"/>
            <p14:sldId id="1599"/>
            <p14:sldId id="1600"/>
            <p14:sldId id="1601"/>
            <p14:sldId id="1602"/>
            <p14:sldId id="1603"/>
            <p14:sldId id="1604"/>
            <p14:sldId id="1605"/>
            <p14:sldId id="1606"/>
            <p14:sldId id="1607"/>
            <p14:sldId id="1608"/>
            <p14:sldId id="1609"/>
            <p14:sldId id="1610"/>
            <p14:sldId id="1611"/>
            <p14:sldId id="1612"/>
            <p14:sldId id="1613"/>
            <p14:sldId id="1614"/>
            <p14:sldId id="1615"/>
            <p14:sldId id="1616"/>
            <p14:sldId id="1617"/>
            <p14:sldId id="1618"/>
            <p14:sldId id="1619"/>
          </p14:sldIdLst>
        </p14:section>
        <p14:section name="Build 2017 Dark Gray Template" id="{BB00CB64-77A4-4BA9-B0A0-EF2154DA3071}">
          <p14:sldIdLst>
            <p14:sldId id="154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7373"/>
    <a:srgbClr val="323232"/>
    <a:srgbClr val="000000"/>
    <a:srgbClr val="E6E6E6"/>
    <a:srgbClr val="D2D2D2"/>
    <a:srgbClr val="505050"/>
    <a:srgbClr val="525252"/>
    <a:srgbClr val="0078D7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544" autoAdjust="0"/>
    <p:restoredTop sz="92136" autoAdjust="0"/>
  </p:normalViewPr>
  <p:slideViewPr>
    <p:cSldViewPr>
      <p:cViewPr varScale="1">
        <p:scale>
          <a:sx n="63" d="100"/>
          <a:sy n="63" d="100"/>
        </p:scale>
        <p:origin x="138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5/11/2017 8:49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5/11/2017 8:49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1C3D530-3419-45A5-AB8A-2242E8FDFF4E}" type="datetime8">
              <a:rPr lang="en-US" smtClean="0"/>
              <a:t>5/11/2017 8:49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6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93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86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8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247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5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741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70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570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01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313C66B-7AF5-40BA-8933-D16874FF94CC}" type="datetime8">
              <a:rPr lang="en-US" smtClean="0"/>
              <a:t>5/11/2017 8:50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1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50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57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796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397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692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185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46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80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70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74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6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21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8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75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74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3932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152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858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65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7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4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28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904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90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10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9663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046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8968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169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7573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3145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341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2825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111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430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8979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9DC94B-DB72-488C-A100-9C8F7341285A}" type="datetime8">
              <a:rPr lang="en-US" smtClean="0">
                <a:solidFill>
                  <a:prstClr val="black"/>
                </a:solidFill>
              </a:rPr>
              <a:t>5/11/2017 8:49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2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3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36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75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B8735-9A2B-407E-9637-FEBD2F0B0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7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1688724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87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4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743775"/>
            <a:ext cx="10726460" cy="2909528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680828"/>
            <a:ext cx="10726460" cy="1530052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0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4437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4437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58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1714631"/>
            <a:ext cx="5261211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3757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1714631"/>
            <a:ext cx="5287122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3757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1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7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 marL="0" indent="0">
              <a:buNone/>
              <a:defRPr sz="3264"/>
            </a:lvl1pPr>
            <a:lvl2pPr marL="466298" indent="0">
              <a:buNone/>
              <a:defRPr sz="2856"/>
            </a:lvl2pPr>
            <a:lvl3pPr marL="932597" indent="0">
              <a:buNone/>
              <a:defRPr sz="2448"/>
            </a:lvl3pPr>
            <a:lvl4pPr marL="1398895" indent="0">
              <a:buNone/>
              <a:defRPr sz="2040"/>
            </a:lvl4pPr>
            <a:lvl5pPr marL="1865193" indent="0">
              <a:buNone/>
              <a:defRPr sz="2040"/>
            </a:lvl5pPr>
            <a:lvl6pPr marL="2331491" indent="0">
              <a:buNone/>
              <a:defRPr sz="2040"/>
            </a:lvl6pPr>
            <a:lvl7pPr marL="2797790" indent="0">
              <a:buNone/>
              <a:defRPr sz="2040"/>
            </a:lvl7pPr>
            <a:lvl8pPr marL="3264088" indent="0">
              <a:buNone/>
              <a:defRPr sz="2040"/>
            </a:lvl8pPr>
            <a:lvl9pPr marL="3730386" indent="0">
              <a:buNone/>
              <a:defRPr sz="20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6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32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372394"/>
            <a:ext cx="2681615" cy="5927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8" y="372394"/>
            <a:ext cx="7889389" cy="59275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05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oter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25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0" y="414021"/>
            <a:ext cx="12436475" cy="512401"/>
          </a:xfrm>
          <a:prstGeom prst="rect">
            <a:avLst/>
          </a:prstGeom>
        </p:spPr>
        <p:txBody>
          <a:bodyPr lIns="68575" tIns="68575" rIns="68575" bIns="68575" anchor="b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28537" y="1776602"/>
            <a:ext cx="11379293" cy="461610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41779" marR="0" lvl="0" indent="-155429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Char char="•"/>
              <a:defRPr sz="1904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08065" marR="0" lvl="1" indent="-172699" rtl="0">
              <a:lnSpc>
                <a:spcPct val="115000"/>
              </a:lnSpc>
              <a:spcBef>
                <a:spcPts val="408"/>
              </a:spcBef>
              <a:buClr>
                <a:srgbClr val="666666"/>
              </a:buClr>
              <a:buSzPct val="100000"/>
              <a:buFont typeface="Open Sans"/>
              <a:buChar char="•"/>
              <a:defRPr sz="1904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43431" marR="0" lvl="2" indent="-155429" rtl="0">
              <a:lnSpc>
                <a:spcPct val="115000"/>
              </a:lnSpc>
              <a:spcBef>
                <a:spcPts val="408"/>
              </a:spcBef>
              <a:buClr>
                <a:srgbClr val="666666"/>
              </a:buClr>
              <a:buSzPct val="100000"/>
              <a:buFont typeface="Open Sans"/>
              <a:buChar char="•"/>
              <a:defRPr sz="1904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65146" marR="0" lvl="3" indent="-155429" rtl="0">
              <a:lnSpc>
                <a:spcPct val="115000"/>
              </a:lnSpc>
              <a:spcBef>
                <a:spcPts val="408"/>
              </a:spcBef>
              <a:buClr>
                <a:srgbClr val="666666"/>
              </a:buClr>
              <a:buSzPct val="100000"/>
              <a:buFont typeface="Open Sans"/>
              <a:buChar char="•"/>
              <a:defRPr sz="1904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17782" marR="0" lvl="4" indent="-189969" rtl="0">
              <a:lnSpc>
                <a:spcPct val="115000"/>
              </a:lnSpc>
              <a:spcBef>
                <a:spcPts val="408"/>
              </a:spcBef>
              <a:buClr>
                <a:srgbClr val="666666"/>
              </a:buClr>
              <a:buSzPct val="100000"/>
              <a:buFont typeface="Open Sans"/>
              <a:buChar char="•"/>
              <a:defRPr sz="1904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419435" marR="0" lvl="5" indent="-224509" rtl="0">
              <a:lnSpc>
                <a:spcPct val="115000"/>
              </a:lnSpc>
              <a:spcBef>
                <a:spcPts val="544"/>
              </a:spcBef>
              <a:buClr>
                <a:srgbClr val="666666"/>
              </a:buClr>
              <a:buSzPct val="100000"/>
              <a:buFont typeface="Open Sans"/>
              <a:buChar char="•"/>
              <a:defRPr sz="1904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041151" marR="0" lvl="6" indent="-224509" rtl="0">
              <a:lnSpc>
                <a:spcPct val="115000"/>
              </a:lnSpc>
              <a:spcBef>
                <a:spcPts val="544"/>
              </a:spcBef>
              <a:buClr>
                <a:srgbClr val="666666"/>
              </a:buClr>
              <a:buSzPct val="100000"/>
              <a:buFont typeface="Open Sans"/>
              <a:buChar char="•"/>
              <a:defRPr sz="1904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662867" marR="0" lvl="7" indent="-224509" rtl="0">
              <a:lnSpc>
                <a:spcPct val="115000"/>
              </a:lnSpc>
              <a:spcBef>
                <a:spcPts val="544"/>
              </a:spcBef>
              <a:buClr>
                <a:srgbClr val="666666"/>
              </a:buClr>
              <a:buSzPct val="100000"/>
              <a:buFont typeface="Open Sans"/>
              <a:buChar char="•"/>
              <a:defRPr sz="1904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284581" marR="0" lvl="8" indent="-224509" rtl="0">
              <a:lnSpc>
                <a:spcPct val="115000"/>
              </a:lnSpc>
              <a:spcBef>
                <a:spcPts val="544"/>
              </a:spcBef>
              <a:buClr>
                <a:srgbClr val="666666"/>
              </a:buClr>
              <a:buSzPct val="100000"/>
              <a:buFont typeface="Open Sans"/>
              <a:buChar char="•"/>
              <a:defRPr sz="1904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74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  <p:sldLayoutId id="214748449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1863-442E-4D2E-B839-A5EF514FC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25E2-11A0-48E1-979F-5EB0495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s.gitlab.io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sv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Runtime isolation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2664" y="2242766"/>
            <a:ext cx="2087597" cy="1317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Production Web Server</a:t>
            </a:r>
          </a:p>
        </p:txBody>
      </p:sp>
      <p:sp>
        <p:nvSpPr>
          <p:cNvPr id="5" name="Shape 274"/>
          <p:cNvSpPr/>
          <p:nvPr/>
        </p:nvSpPr>
        <p:spPr>
          <a:xfrm>
            <a:off x="3196881" y="3742274"/>
            <a:ext cx="4401050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962" y="3924702"/>
            <a:ext cx="2108886" cy="1955330"/>
          </a:xfrm>
          <a:prstGeom prst="rect">
            <a:avLst/>
          </a:prstGeom>
        </p:spPr>
      </p:pic>
      <p:sp>
        <p:nvSpPr>
          <p:cNvPr id="7" name="Freeform 9"/>
          <p:cNvSpPr>
            <a:spLocks noChangeAspect="1" noEditPoints="1"/>
          </p:cNvSpPr>
          <p:nvPr/>
        </p:nvSpPr>
        <p:spPr bwMode="black">
          <a:xfrm>
            <a:off x="4525345" y="2344122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7195" y="2234476"/>
            <a:ext cx="2100737" cy="1325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Intern’s Minecraft Server</a:t>
            </a:r>
          </a:p>
        </p:txBody>
      </p:sp>
      <p:sp>
        <p:nvSpPr>
          <p:cNvPr id="9" name="Freeform 9"/>
          <p:cNvSpPr>
            <a:spLocks noChangeAspect="1" noEditPoints="1"/>
          </p:cNvSpPr>
          <p:nvPr/>
        </p:nvSpPr>
        <p:spPr bwMode="black">
          <a:xfrm>
            <a:off x="6871300" y="2341933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774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 orchestrator?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Manage a bunch of machines</a:t>
            </a:r>
          </a:p>
        </p:txBody>
      </p:sp>
      <p:sp>
        <p:nvSpPr>
          <p:cNvPr id="4" name="Shape 274"/>
          <p:cNvSpPr/>
          <p:nvPr/>
        </p:nvSpPr>
        <p:spPr>
          <a:xfrm>
            <a:off x="1179500" y="3742274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275"/>
          <p:cNvSpPr txBox="1"/>
          <p:nvPr/>
        </p:nvSpPr>
        <p:spPr>
          <a:xfrm>
            <a:off x="3293420" y="5240244"/>
            <a:ext cx="5485775" cy="449472"/>
          </a:xfrm>
          <a:prstGeom prst="rect">
            <a:avLst/>
          </a:prstGeom>
          <a:noFill/>
          <a:ln>
            <a:noFill/>
          </a:ln>
        </p:spPr>
        <p:txBody>
          <a:bodyPr lIns="69940" tIns="69940" rIns="69940" bIns="69940" anchor="t" anchorCtr="0">
            <a:noAutofit/>
          </a:bodyPr>
          <a:lstStyle/>
          <a:p>
            <a:pPr defTabSz="932597"/>
            <a:r>
              <a:rPr lang="en" sz="183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Homogenous Machine Fleet (Virtual or Physical)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7" y="4393666"/>
            <a:ext cx="673598" cy="624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25" y="4393666"/>
            <a:ext cx="673598" cy="624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28" y="4393666"/>
            <a:ext cx="673598" cy="624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031" y="4393666"/>
            <a:ext cx="673598" cy="624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180" y="4393666"/>
            <a:ext cx="673598" cy="62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83" y="4393666"/>
            <a:ext cx="673598" cy="624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515" y="4393666"/>
            <a:ext cx="673598" cy="624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63" y="4393666"/>
            <a:ext cx="673598" cy="624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866" y="4393666"/>
            <a:ext cx="673598" cy="6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0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 orchestrator?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68" y="1523292"/>
            <a:ext cx="10724938" cy="4437962"/>
          </a:xfrm>
        </p:spPr>
        <p:txBody>
          <a:bodyPr/>
          <a:lstStyle/>
          <a:p>
            <a:r>
              <a:rPr lang="en-US"/>
              <a:t>Decouple machines from applications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2632" y="2116355"/>
            <a:ext cx="1520548" cy="95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2" descr="https://a248.e.akamai.net/secure.meetupstatic.com/photos/event/8/b/f/global_4496422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79" y="2589138"/>
            <a:ext cx="897154" cy="8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74"/>
          <p:cNvSpPr/>
          <p:nvPr/>
        </p:nvSpPr>
        <p:spPr>
          <a:xfrm>
            <a:off x="1179500" y="3742274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275"/>
          <p:cNvSpPr txBox="1"/>
          <p:nvPr/>
        </p:nvSpPr>
        <p:spPr>
          <a:xfrm>
            <a:off x="3293420" y="5240244"/>
            <a:ext cx="5485775" cy="449472"/>
          </a:xfrm>
          <a:prstGeom prst="rect">
            <a:avLst/>
          </a:prstGeom>
          <a:noFill/>
          <a:ln>
            <a:noFill/>
          </a:ln>
        </p:spPr>
        <p:txBody>
          <a:bodyPr lIns="69940" tIns="69940" rIns="69940" bIns="69940" anchor="t" anchorCtr="0">
            <a:noAutofit/>
          </a:bodyPr>
          <a:lstStyle/>
          <a:p>
            <a:pPr defTabSz="932597"/>
            <a:r>
              <a:rPr lang="en" sz="183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Homogenous Machine Fleet (Virtual or Physical)</a:t>
            </a:r>
          </a:p>
        </p:txBody>
      </p:sp>
      <p:sp>
        <p:nvSpPr>
          <p:cNvPr id="8" name="Shape 276"/>
          <p:cNvSpPr/>
          <p:nvPr/>
        </p:nvSpPr>
        <p:spPr>
          <a:xfrm>
            <a:off x="2018313" y="3546228"/>
            <a:ext cx="7604633" cy="485884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9940" tIns="69940" rIns="69940" bIns="69940" anchor="ctr" anchorCtr="0">
            <a:noAutofit/>
          </a:bodyPr>
          <a:lstStyle/>
          <a:p>
            <a:pPr algn="ctr" defTabSz="932597"/>
            <a:r>
              <a:rPr lang="en" sz="18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Container API: Unified Compute Substrate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477" y="4393666"/>
            <a:ext cx="673598" cy="624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625" y="4393666"/>
            <a:ext cx="673598" cy="62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828" y="4393666"/>
            <a:ext cx="673598" cy="624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031" y="4393666"/>
            <a:ext cx="673598" cy="624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180" y="4393666"/>
            <a:ext cx="673598" cy="624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383" y="4393666"/>
            <a:ext cx="673598" cy="624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515" y="4393666"/>
            <a:ext cx="673598" cy="6245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663" y="4393666"/>
            <a:ext cx="673598" cy="624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866" y="4393666"/>
            <a:ext cx="673598" cy="624551"/>
          </a:xfrm>
          <a:prstGeom prst="rect">
            <a:avLst/>
          </a:prstGeom>
        </p:spPr>
      </p:pic>
      <p:sp>
        <p:nvSpPr>
          <p:cNvPr id="18" name="Freeform 9"/>
          <p:cNvSpPr>
            <a:spLocks noChangeAspect="1" noEditPoints="1"/>
          </p:cNvSpPr>
          <p:nvPr/>
        </p:nvSpPr>
        <p:spPr bwMode="black">
          <a:xfrm>
            <a:off x="4522171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Shape 268" descr="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0453" y="3198305"/>
            <a:ext cx="595526" cy="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http://start.jcolemorrison.com/content/images/2017/01/docker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48" y="3075679"/>
            <a:ext cx="823076" cy="8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809811" y="2116355"/>
            <a:ext cx="1520548" cy="95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 9"/>
          <p:cNvSpPr>
            <a:spLocks noChangeAspect="1" noEditPoints="1"/>
          </p:cNvSpPr>
          <p:nvPr/>
        </p:nvSpPr>
        <p:spPr bwMode="black">
          <a:xfrm>
            <a:off x="6309350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96989" y="2085576"/>
            <a:ext cx="1520548" cy="959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 9"/>
          <p:cNvSpPr>
            <a:spLocks noChangeAspect="1" noEditPoints="1"/>
          </p:cNvSpPr>
          <p:nvPr/>
        </p:nvSpPr>
        <p:spPr bwMode="black">
          <a:xfrm>
            <a:off x="8096529" y="2250471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201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 orchestrator?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24" y="6284487"/>
            <a:ext cx="10724938" cy="4437962"/>
          </a:xfrm>
        </p:spPr>
        <p:txBody>
          <a:bodyPr/>
          <a:lstStyle/>
          <a:p>
            <a:r>
              <a:rPr lang="en-US"/>
              <a:t>Standardize application support services</a:t>
            </a:r>
          </a:p>
          <a:p>
            <a:pPr lvl="1"/>
            <a:r>
              <a:rPr lang="en-US"/>
              <a:t>Restart</a:t>
            </a:r>
          </a:p>
          <a:p>
            <a:pPr lvl="1"/>
            <a:r>
              <a:rPr lang="en-US"/>
              <a:t>Logging</a:t>
            </a:r>
          </a:p>
          <a:p>
            <a:pPr lvl="1"/>
            <a:r>
              <a:rPr lang="en-US"/>
              <a:t>Monitoring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2632" y="2116355"/>
            <a:ext cx="1520548" cy="95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hape 274"/>
          <p:cNvSpPr/>
          <p:nvPr/>
        </p:nvSpPr>
        <p:spPr>
          <a:xfrm>
            <a:off x="1179500" y="3742274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276"/>
          <p:cNvSpPr/>
          <p:nvPr/>
        </p:nvSpPr>
        <p:spPr>
          <a:xfrm>
            <a:off x="2018313" y="3546228"/>
            <a:ext cx="7604633" cy="485884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9940" tIns="69940" rIns="69940" bIns="69940" anchor="ctr" anchorCtr="0">
            <a:noAutofit/>
          </a:bodyPr>
          <a:lstStyle/>
          <a:p>
            <a:pPr algn="ctr" defTabSz="932597"/>
            <a:r>
              <a:rPr lang="en" sz="18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Container API: Unified Compute Substrate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7" y="4393666"/>
            <a:ext cx="673598" cy="624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25" y="4393666"/>
            <a:ext cx="673598" cy="62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28" y="4393666"/>
            <a:ext cx="673598" cy="624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031" y="4393666"/>
            <a:ext cx="673598" cy="624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180" y="4393666"/>
            <a:ext cx="673598" cy="624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83" y="4393666"/>
            <a:ext cx="673598" cy="624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515" y="4393666"/>
            <a:ext cx="673598" cy="6245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63" y="4393666"/>
            <a:ext cx="673598" cy="624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866" y="4393666"/>
            <a:ext cx="673598" cy="624551"/>
          </a:xfrm>
          <a:prstGeom prst="rect">
            <a:avLst/>
          </a:prstGeom>
        </p:spPr>
      </p:pic>
      <p:sp>
        <p:nvSpPr>
          <p:cNvPr id="18" name="Freeform 9"/>
          <p:cNvSpPr>
            <a:spLocks noChangeAspect="1" noEditPoints="1"/>
          </p:cNvSpPr>
          <p:nvPr/>
        </p:nvSpPr>
        <p:spPr bwMode="black">
          <a:xfrm>
            <a:off x="4522171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09811" y="2116355"/>
            <a:ext cx="1520548" cy="95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 9"/>
          <p:cNvSpPr>
            <a:spLocks noChangeAspect="1" noEditPoints="1"/>
          </p:cNvSpPr>
          <p:nvPr/>
        </p:nvSpPr>
        <p:spPr bwMode="black">
          <a:xfrm>
            <a:off x="6309350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96989" y="2085576"/>
            <a:ext cx="1520548" cy="959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 9"/>
          <p:cNvSpPr>
            <a:spLocks noChangeAspect="1" noEditPoints="1"/>
          </p:cNvSpPr>
          <p:nvPr/>
        </p:nvSpPr>
        <p:spPr bwMode="black">
          <a:xfrm>
            <a:off x="8096529" y="2250471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Arrow: Up-Down 19"/>
          <p:cNvSpPr/>
          <p:nvPr/>
        </p:nvSpPr>
        <p:spPr>
          <a:xfrm>
            <a:off x="8096529" y="2898738"/>
            <a:ext cx="518695" cy="843535"/>
          </a:xfrm>
          <a:prstGeom prst="upDown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b="1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9" name="Smiley Face 58"/>
          <p:cNvSpPr/>
          <p:nvPr/>
        </p:nvSpPr>
        <p:spPr>
          <a:xfrm>
            <a:off x="7603497" y="3079926"/>
            <a:ext cx="440105" cy="440105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Smiley Face 59"/>
          <p:cNvSpPr/>
          <p:nvPr/>
        </p:nvSpPr>
        <p:spPr>
          <a:xfrm>
            <a:off x="8675209" y="3079430"/>
            <a:ext cx="440105" cy="440105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831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 orchestrator?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24" y="6284487"/>
            <a:ext cx="10724938" cy="4437962"/>
          </a:xfrm>
        </p:spPr>
        <p:txBody>
          <a:bodyPr/>
          <a:lstStyle/>
          <a:p>
            <a:r>
              <a:rPr lang="en-US"/>
              <a:t>Standardize application support services</a:t>
            </a:r>
          </a:p>
          <a:p>
            <a:pPr lvl="1"/>
            <a:r>
              <a:rPr lang="en-US"/>
              <a:t>Restart</a:t>
            </a:r>
          </a:p>
          <a:p>
            <a:pPr lvl="1"/>
            <a:r>
              <a:rPr lang="en-US"/>
              <a:t>Logging</a:t>
            </a:r>
          </a:p>
          <a:p>
            <a:pPr lvl="1"/>
            <a:r>
              <a:rPr lang="en-US"/>
              <a:t>Monitoring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2632" y="2116355"/>
            <a:ext cx="1520548" cy="95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hape 274"/>
          <p:cNvSpPr/>
          <p:nvPr/>
        </p:nvSpPr>
        <p:spPr>
          <a:xfrm>
            <a:off x="1179500" y="3742274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276"/>
          <p:cNvSpPr/>
          <p:nvPr/>
        </p:nvSpPr>
        <p:spPr>
          <a:xfrm>
            <a:off x="2018313" y="3546228"/>
            <a:ext cx="7604633" cy="485884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9940" tIns="69940" rIns="69940" bIns="69940" anchor="ctr" anchorCtr="0">
            <a:noAutofit/>
          </a:bodyPr>
          <a:lstStyle/>
          <a:p>
            <a:pPr algn="ctr" defTabSz="932597"/>
            <a:r>
              <a:rPr lang="en" sz="18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Container API: Unified Compute Substrate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7" y="4393666"/>
            <a:ext cx="673598" cy="624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25" y="4393666"/>
            <a:ext cx="673598" cy="62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28" y="4393666"/>
            <a:ext cx="673598" cy="624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031" y="4393666"/>
            <a:ext cx="673598" cy="624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180" y="4393666"/>
            <a:ext cx="673598" cy="624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83" y="4393666"/>
            <a:ext cx="673598" cy="624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515" y="4393666"/>
            <a:ext cx="673598" cy="6245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63" y="4393666"/>
            <a:ext cx="673598" cy="624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866" y="4393666"/>
            <a:ext cx="673598" cy="624551"/>
          </a:xfrm>
          <a:prstGeom prst="rect">
            <a:avLst/>
          </a:prstGeom>
        </p:spPr>
      </p:pic>
      <p:sp>
        <p:nvSpPr>
          <p:cNvPr id="18" name="Freeform 9"/>
          <p:cNvSpPr>
            <a:spLocks noChangeAspect="1" noEditPoints="1"/>
          </p:cNvSpPr>
          <p:nvPr/>
        </p:nvSpPr>
        <p:spPr bwMode="black">
          <a:xfrm>
            <a:off x="4522171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09811" y="2116355"/>
            <a:ext cx="1520548" cy="95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 9"/>
          <p:cNvSpPr>
            <a:spLocks noChangeAspect="1" noEditPoints="1"/>
          </p:cNvSpPr>
          <p:nvPr/>
        </p:nvSpPr>
        <p:spPr bwMode="black">
          <a:xfrm>
            <a:off x="6309350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96989" y="2085576"/>
            <a:ext cx="1520548" cy="959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 9"/>
          <p:cNvSpPr>
            <a:spLocks noChangeAspect="1" noEditPoints="1"/>
          </p:cNvSpPr>
          <p:nvPr/>
        </p:nvSpPr>
        <p:spPr bwMode="black">
          <a:xfrm>
            <a:off x="8096529" y="2250471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94477" y="5140436"/>
            <a:ext cx="673598" cy="605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Freeform 9"/>
          <p:cNvSpPr>
            <a:spLocks noChangeAspect="1" noEditPoints="1"/>
          </p:cNvSpPr>
          <p:nvPr/>
        </p:nvSpPr>
        <p:spPr bwMode="black">
          <a:xfrm>
            <a:off x="2057218" y="5299702"/>
            <a:ext cx="369919" cy="299943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3625" y="5140436"/>
            <a:ext cx="673598" cy="605908"/>
            <a:chOff x="2787257" y="5040101"/>
            <a:chExt cx="660450" cy="594081"/>
          </a:xfrm>
        </p:grpSpPr>
        <p:sp>
          <p:nvSpPr>
            <p:cNvPr id="29" name="Rectangle 28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18828" y="5140435"/>
            <a:ext cx="673598" cy="605908"/>
            <a:chOff x="2787257" y="5040101"/>
            <a:chExt cx="660450" cy="594081"/>
          </a:xfrm>
        </p:grpSpPr>
        <p:sp>
          <p:nvSpPr>
            <p:cNvPr id="33" name="Rectangle 32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94031" y="5134159"/>
            <a:ext cx="673598" cy="605908"/>
            <a:chOff x="2787257" y="5040101"/>
            <a:chExt cx="660450" cy="594081"/>
          </a:xfrm>
        </p:grpSpPr>
        <p:sp>
          <p:nvSpPr>
            <p:cNvPr id="36" name="Rectangle 35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43180" y="5134159"/>
            <a:ext cx="673598" cy="605908"/>
            <a:chOff x="2787257" y="5040101"/>
            <a:chExt cx="660450" cy="594081"/>
          </a:xfrm>
        </p:grpSpPr>
        <p:sp>
          <p:nvSpPr>
            <p:cNvPr id="39" name="Rectangle 38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18383" y="5134158"/>
            <a:ext cx="673598" cy="605908"/>
            <a:chOff x="2787257" y="5040101"/>
            <a:chExt cx="660450" cy="594081"/>
          </a:xfrm>
        </p:grpSpPr>
        <p:sp>
          <p:nvSpPr>
            <p:cNvPr id="42" name="Rectangle 41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266698" y="5134158"/>
            <a:ext cx="673598" cy="605908"/>
            <a:chOff x="2787257" y="5040101"/>
            <a:chExt cx="660450" cy="594081"/>
          </a:xfrm>
        </p:grpSpPr>
        <p:sp>
          <p:nvSpPr>
            <p:cNvPr id="45" name="Rectangle 44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221663" y="5132830"/>
            <a:ext cx="673598" cy="605908"/>
            <a:chOff x="2787257" y="5040101"/>
            <a:chExt cx="660450" cy="594081"/>
          </a:xfrm>
        </p:grpSpPr>
        <p:sp>
          <p:nvSpPr>
            <p:cNvPr id="48" name="Rectangle 47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096866" y="5132829"/>
            <a:ext cx="673598" cy="605908"/>
            <a:chOff x="2787257" y="5040101"/>
            <a:chExt cx="660450" cy="594081"/>
          </a:xfrm>
        </p:grpSpPr>
        <p:sp>
          <p:nvSpPr>
            <p:cNvPr id="51" name="Rectangle 50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Arrow: Up-Down 19"/>
          <p:cNvSpPr/>
          <p:nvPr/>
        </p:nvSpPr>
        <p:spPr>
          <a:xfrm>
            <a:off x="8096529" y="2898738"/>
            <a:ext cx="518695" cy="843535"/>
          </a:xfrm>
          <a:prstGeom prst="upDown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b="1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9" name="Smiley Face 58"/>
          <p:cNvSpPr/>
          <p:nvPr/>
        </p:nvSpPr>
        <p:spPr>
          <a:xfrm>
            <a:off x="7603497" y="3079926"/>
            <a:ext cx="440105" cy="440105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Smiley Face 59"/>
          <p:cNvSpPr/>
          <p:nvPr/>
        </p:nvSpPr>
        <p:spPr>
          <a:xfrm>
            <a:off x="8675209" y="3079430"/>
            <a:ext cx="440105" cy="440105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649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 orchestrator?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24" y="6284487"/>
            <a:ext cx="10724938" cy="4437962"/>
          </a:xfrm>
        </p:spPr>
        <p:txBody>
          <a:bodyPr/>
          <a:lstStyle/>
          <a:p>
            <a:r>
              <a:rPr lang="en-US"/>
              <a:t>Standardize application support services</a:t>
            </a:r>
          </a:p>
          <a:p>
            <a:pPr lvl="1"/>
            <a:r>
              <a:rPr lang="en-US"/>
              <a:t>Restart</a:t>
            </a:r>
          </a:p>
          <a:p>
            <a:pPr lvl="1"/>
            <a:r>
              <a:rPr lang="en-US"/>
              <a:t>Logging</a:t>
            </a:r>
          </a:p>
          <a:p>
            <a:pPr lvl="1"/>
            <a:r>
              <a:rPr lang="en-US"/>
              <a:t>Monitoring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2632" y="2116355"/>
            <a:ext cx="1520548" cy="95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hape 274"/>
          <p:cNvSpPr/>
          <p:nvPr/>
        </p:nvSpPr>
        <p:spPr>
          <a:xfrm>
            <a:off x="1179500" y="3742274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276"/>
          <p:cNvSpPr/>
          <p:nvPr/>
        </p:nvSpPr>
        <p:spPr>
          <a:xfrm>
            <a:off x="2018313" y="3546228"/>
            <a:ext cx="7604633" cy="485884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9940" tIns="69940" rIns="69940" bIns="69940" anchor="ctr" anchorCtr="0">
            <a:noAutofit/>
          </a:bodyPr>
          <a:lstStyle/>
          <a:p>
            <a:pPr algn="ctr" defTabSz="932597"/>
            <a:r>
              <a:rPr lang="en" sz="18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Container API: Unified Compute Substrate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7" y="4393666"/>
            <a:ext cx="673598" cy="624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25" y="4393666"/>
            <a:ext cx="673598" cy="62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28" y="4393666"/>
            <a:ext cx="673598" cy="624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031" y="4393666"/>
            <a:ext cx="673598" cy="624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180" y="4393666"/>
            <a:ext cx="673598" cy="624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83" y="4393666"/>
            <a:ext cx="673598" cy="624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515" y="4393666"/>
            <a:ext cx="673598" cy="6245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63" y="4393666"/>
            <a:ext cx="673598" cy="624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866" y="4393666"/>
            <a:ext cx="673598" cy="624551"/>
          </a:xfrm>
          <a:prstGeom prst="rect">
            <a:avLst/>
          </a:prstGeom>
        </p:spPr>
      </p:pic>
      <p:sp>
        <p:nvSpPr>
          <p:cNvPr id="18" name="Freeform 9"/>
          <p:cNvSpPr>
            <a:spLocks noChangeAspect="1" noEditPoints="1"/>
          </p:cNvSpPr>
          <p:nvPr/>
        </p:nvSpPr>
        <p:spPr bwMode="black">
          <a:xfrm>
            <a:off x="4522171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09811" y="2116355"/>
            <a:ext cx="1520548" cy="95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 9"/>
          <p:cNvSpPr>
            <a:spLocks noChangeAspect="1" noEditPoints="1"/>
          </p:cNvSpPr>
          <p:nvPr/>
        </p:nvSpPr>
        <p:spPr bwMode="black">
          <a:xfrm>
            <a:off x="6309350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96989" y="2085576"/>
            <a:ext cx="1520548" cy="959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 9"/>
          <p:cNvSpPr>
            <a:spLocks noChangeAspect="1" noEditPoints="1"/>
          </p:cNvSpPr>
          <p:nvPr/>
        </p:nvSpPr>
        <p:spPr bwMode="black">
          <a:xfrm>
            <a:off x="8096529" y="2250471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94477" y="5140436"/>
            <a:ext cx="673598" cy="605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Freeform 9"/>
          <p:cNvSpPr>
            <a:spLocks noChangeAspect="1" noEditPoints="1"/>
          </p:cNvSpPr>
          <p:nvPr/>
        </p:nvSpPr>
        <p:spPr bwMode="black">
          <a:xfrm>
            <a:off x="2057218" y="5299702"/>
            <a:ext cx="369919" cy="299943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3625" y="5140436"/>
            <a:ext cx="673598" cy="605908"/>
            <a:chOff x="2787257" y="5040101"/>
            <a:chExt cx="660450" cy="594081"/>
          </a:xfrm>
        </p:grpSpPr>
        <p:sp>
          <p:nvSpPr>
            <p:cNvPr id="29" name="Rectangle 28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18828" y="5140435"/>
            <a:ext cx="673598" cy="605908"/>
            <a:chOff x="2787257" y="5040101"/>
            <a:chExt cx="660450" cy="594081"/>
          </a:xfrm>
        </p:grpSpPr>
        <p:sp>
          <p:nvSpPr>
            <p:cNvPr id="33" name="Rectangle 32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94031" y="5134159"/>
            <a:ext cx="673598" cy="605908"/>
            <a:chOff x="2787257" y="5040101"/>
            <a:chExt cx="660450" cy="594081"/>
          </a:xfrm>
        </p:grpSpPr>
        <p:sp>
          <p:nvSpPr>
            <p:cNvPr id="36" name="Rectangle 35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43180" y="5134159"/>
            <a:ext cx="673598" cy="605908"/>
            <a:chOff x="2787257" y="5040101"/>
            <a:chExt cx="660450" cy="594081"/>
          </a:xfrm>
        </p:grpSpPr>
        <p:sp>
          <p:nvSpPr>
            <p:cNvPr id="39" name="Rectangle 38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18383" y="5134158"/>
            <a:ext cx="673598" cy="605908"/>
            <a:chOff x="2787257" y="5040101"/>
            <a:chExt cx="660450" cy="594081"/>
          </a:xfrm>
        </p:grpSpPr>
        <p:sp>
          <p:nvSpPr>
            <p:cNvPr id="42" name="Rectangle 41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266698" y="5134158"/>
            <a:ext cx="673598" cy="605908"/>
            <a:chOff x="2787257" y="5040101"/>
            <a:chExt cx="660450" cy="594081"/>
          </a:xfrm>
        </p:grpSpPr>
        <p:sp>
          <p:nvSpPr>
            <p:cNvPr id="45" name="Rectangle 44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221663" y="5132830"/>
            <a:ext cx="673598" cy="605908"/>
            <a:chOff x="2787257" y="5040101"/>
            <a:chExt cx="660450" cy="594081"/>
          </a:xfrm>
        </p:grpSpPr>
        <p:sp>
          <p:nvSpPr>
            <p:cNvPr id="48" name="Rectangle 47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096866" y="5132829"/>
            <a:ext cx="673598" cy="605908"/>
            <a:chOff x="2787257" y="5040101"/>
            <a:chExt cx="660450" cy="594081"/>
          </a:xfrm>
        </p:grpSpPr>
        <p:sp>
          <p:nvSpPr>
            <p:cNvPr id="51" name="Rectangle 50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44944" y="2860686"/>
            <a:ext cx="673598" cy="605908"/>
            <a:chOff x="2787257" y="5040101"/>
            <a:chExt cx="660450" cy="594081"/>
          </a:xfrm>
        </p:grpSpPr>
        <p:sp>
          <p:nvSpPr>
            <p:cNvPr id="54" name="Rectangle 53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20147" y="2860685"/>
            <a:ext cx="673598" cy="605908"/>
            <a:chOff x="2787257" y="5040101"/>
            <a:chExt cx="660450" cy="594081"/>
          </a:xfrm>
        </p:grpSpPr>
        <p:sp>
          <p:nvSpPr>
            <p:cNvPr id="57" name="Rectangle 56"/>
            <p:cNvSpPr/>
            <p:nvPr/>
          </p:nvSpPr>
          <p:spPr>
            <a:xfrm>
              <a:off x="2787257" y="5040101"/>
              <a:ext cx="660450" cy="594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endParaRPr lang="en-US" sz="183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Freeform 9"/>
            <p:cNvSpPr>
              <a:spLocks noChangeAspect="1" noEditPoints="1"/>
            </p:cNvSpPr>
            <p:nvPr/>
          </p:nvSpPr>
          <p:spPr bwMode="black">
            <a:xfrm>
              <a:off x="2946821" y="5196259"/>
              <a:ext cx="362699" cy="294088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Arrow: Up-Down 19"/>
          <p:cNvSpPr/>
          <p:nvPr/>
        </p:nvSpPr>
        <p:spPr>
          <a:xfrm>
            <a:off x="8096529" y="2898738"/>
            <a:ext cx="518695" cy="843535"/>
          </a:xfrm>
          <a:prstGeom prst="upDown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b="1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9" name="Smiley Face 58"/>
          <p:cNvSpPr/>
          <p:nvPr/>
        </p:nvSpPr>
        <p:spPr>
          <a:xfrm>
            <a:off x="7603497" y="3079926"/>
            <a:ext cx="440105" cy="440105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Smiley Face 59"/>
          <p:cNvSpPr/>
          <p:nvPr/>
        </p:nvSpPr>
        <p:spPr>
          <a:xfrm>
            <a:off x="8675209" y="3079430"/>
            <a:ext cx="440105" cy="440105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944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oon 31"/>
          <p:cNvSpPr/>
          <p:nvPr/>
        </p:nvSpPr>
        <p:spPr>
          <a:xfrm rot="5400000">
            <a:off x="341031" y="3049538"/>
            <a:ext cx="461061" cy="285059"/>
          </a:xfrm>
          <a:prstGeom prst="moon">
            <a:avLst>
              <a:gd name="adj" fmla="val 40909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Moon 32"/>
          <p:cNvSpPr/>
          <p:nvPr/>
        </p:nvSpPr>
        <p:spPr>
          <a:xfrm rot="5400000">
            <a:off x="1359967" y="3049539"/>
            <a:ext cx="461061" cy="285059"/>
          </a:xfrm>
          <a:prstGeom prst="moon">
            <a:avLst>
              <a:gd name="adj" fmla="val 40909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 orchestrator?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10" y="6284487"/>
            <a:ext cx="10724938" cy="4437962"/>
          </a:xfrm>
        </p:spPr>
        <p:txBody>
          <a:bodyPr/>
          <a:lstStyle/>
          <a:p>
            <a:r>
              <a:rPr lang="en-US"/>
              <a:t>Target for CI/CD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2632" y="2116355"/>
            <a:ext cx="1520548" cy="95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hape 274"/>
          <p:cNvSpPr/>
          <p:nvPr/>
        </p:nvSpPr>
        <p:spPr>
          <a:xfrm>
            <a:off x="1179500" y="3742274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275"/>
          <p:cNvSpPr txBox="1"/>
          <p:nvPr/>
        </p:nvSpPr>
        <p:spPr>
          <a:xfrm>
            <a:off x="3293420" y="5240244"/>
            <a:ext cx="5485775" cy="449472"/>
          </a:xfrm>
          <a:prstGeom prst="rect">
            <a:avLst/>
          </a:prstGeom>
          <a:noFill/>
          <a:ln>
            <a:noFill/>
          </a:ln>
        </p:spPr>
        <p:txBody>
          <a:bodyPr lIns="69940" tIns="69940" rIns="69940" bIns="69940" anchor="t" anchorCtr="0">
            <a:noAutofit/>
          </a:bodyPr>
          <a:lstStyle/>
          <a:p>
            <a:pPr defTabSz="932597"/>
            <a:r>
              <a:rPr lang="en" sz="183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Homogenous Machine Fleet (Virtual or Physical)</a:t>
            </a:r>
          </a:p>
        </p:txBody>
      </p:sp>
      <p:sp>
        <p:nvSpPr>
          <p:cNvPr id="8" name="Shape 276"/>
          <p:cNvSpPr/>
          <p:nvPr/>
        </p:nvSpPr>
        <p:spPr>
          <a:xfrm>
            <a:off x="2018313" y="3546228"/>
            <a:ext cx="7604633" cy="485884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9940" tIns="69940" rIns="69940" bIns="69940" anchor="ctr" anchorCtr="0">
            <a:noAutofit/>
          </a:bodyPr>
          <a:lstStyle/>
          <a:p>
            <a:pPr algn="ctr" defTabSz="932597"/>
            <a:r>
              <a:rPr lang="en" sz="18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Container API: Unified Compute Substrate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7" y="4393666"/>
            <a:ext cx="673598" cy="624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25" y="4393666"/>
            <a:ext cx="673598" cy="62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28" y="4393666"/>
            <a:ext cx="673598" cy="624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031" y="4393666"/>
            <a:ext cx="673598" cy="624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180" y="4393666"/>
            <a:ext cx="673598" cy="624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83" y="4393666"/>
            <a:ext cx="673598" cy="624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515" y="4393666"/>
            <a:ext cx="673598" cy="6245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63" y="4393666"/>
            <a:ext cx="673598" cy="624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866" y="4393666"/>
            <a:ext cx="673598" cy="624551"/>
          </a:xfrm>
          <a:prstGeom prst="rect">
            <a:avLst/>
          </a:prstGeom>
        </p:spPr>
      </p:pic>
      <p:sp>
        <p:nvSpPr>
          <p:cNvPr id="18" name="Freeform 9"/>
          <p:cNvSpPr>
            <a:spLocks noChangeAspect="1" noEditPoints="1"/>
          </p:cNvSpPr>
          <p:nvPr/>
        </p:nvSpPr>
        <p:spPr bwMode="black">
          <a:xfrm>
            <a:off x="4522171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09811" y="2116355"/>
            <a:ext cx="1520548" cy="95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 9"/>
          <p:cNvSpPr>
            <a:spLocks noChangeAspect="1" noEditPoints="1"/>
          </p:cNvSpPr>
          <p:nvPr/>
        </p:nvSpPr>
        <p:spPr bwMode="black">
          <a:xfrm>
            <a:off x="6309350" y="228124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96989" y="2085576"/>
            <a:ext cx="1520548" cy="959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 9"/>
          <p:cNvSpPr>
            <a:spLocks noChangeAspect="1" noEditPoints="1"/>
          </p:cNvSpPr>
          <p:nvPr/>
        </p:nvSpPr>
        <p:spPr bwMode="black">
          <a:xfrm>
            <a:off x="8096529" y="2250471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ctangle: Top Corners Rounded 28"/>
          <p:cNvSpPr/>
          <p:nvPr/>
        </p:nvSpPr>
        <p:spPr>
          <a:xfrm>
            <a:off x="855768" y="1619128"/>
            <a:ext cx="471456" cy="602525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1465822" y="2281249"/>
            <a:ext cx="267207" cy="7636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458379" y="2281249"/>
            <a:ext cx="267207" cy="7636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: Top Corners Snipped 24"/>
          <p:cNvSpPr/>
          <p:nvPr/>
        </p:nvSpPr>
        <p:spPr>
          <a:xfrm>
            <a:off x="716883" y="2201768"/>
            <a:ext cx="749226" cy="440094"/>
          </a:xfrm>
          <a:prstGeom prst="snip2Same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05722" y="1769008"/>
            <a:ext cx="90635" cy="9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79500" y="1769008"/>
            <a:ext cx="90635" cy="9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Arrow: Right 35"/>
          <p:cNvSpPr/>
          <p:nvPr/>
        </p:nvSpPr>
        <p:spPr>
          <a:xfrm rot="2581059">
            <a:off x="1819729" y="2850980"/>
            <a:ext cx="932603" cy="358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Arrow: Right 36"/>
          <p:cNvSpPr/>
          <p:nvPr/>
        </p:nvSpPr>
        <p:spPr>
          <a:xfrm rot="18900000">
            <a:off x="2993721" y="2842521"/>
            <a:ext cx="932603" cy="358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208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all of this stuff easier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62546" y="4501785"/>
            <a:ext cx="1520548" cy="95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Picture 2" descr="https://a248.e.akamai.net/secure.meetupstatic.com/photos/event/8/b/f/global_4496422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94" y="4974568"/>
            <a:ext cx="897154" cy="8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hape 274"/>
          <p:cNvSpPr/>
          <p:nvPr/>
        </p:nvSpPr>
        <p:spPr>
          <a:xfrm>
            <a:off x="2819414" y="6127703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275"/>
          <p:cNvSpPr txBox="1"/>
          <p:nvPr/>
        </p:nvSpPr>
        <p:spPr>
          <a:xfrm>
            <a:off x="3293420" y="7639849"/>
            <a:ext cx="5485775" cy="449472"/>
          </a:xfrm>
          <a:prstGeom prst="rect">
            <a:avLst/>
          </a:prstGeom>
          <a:noFill/>
          <a:ln>
            <a:noFill/>
          </a:ln>
        </p:spPr>
        <p:txBody>
          <a:bodyPr lIns="69940" tIns="69940" rIns="69940" bIns="69940" anchor="t" anchorCtr="0">
            <a:noAutofit/>
          </a:bodyPr>
          <a:lstStyle/>
          <a:p>
            <a:pPr defTabSz="932597"/>
            <a:r>
              <a:rPr lang="en" sz="183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Homogenous Machine Fleet (Virtual or Physical)</a:t>
            </a:r>
          </a:p>
        </p:txBody>
      </p:sp>
      <p:sp>
        <p:nvSpPr>
          <p:cNvPr id="29" name="Shape 276"/>
          <p:cNvSpPr/>
          <p:nvPr/>
        </p:nvSpPr>
        <p:spPr>
          <a:xfrm>
            <a:off x="3658227" y="5931658"/>
            <a:ext cx="7604633" cy="485884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9940" tIns="69940" rIns="69940" bIns="69940" anchor="ctr" anchorCtr="0">
            <a:noAutofit/>
          </a:bodyPr>
          <a:lstStyle/>
          <a:p>
            <a:pPr algn="ctr" defTabSz="932597"/>
            <a:r>
              <a:rPr lang="en" sz="18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Container API: Unified Compute Substrate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91" y="6779095"/>
            <a:ext cx="673598" cy="6245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40" y="6779095"/>
            <a:ext cx="673598" cy="6245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43" y="6779095"/>
            <a:ext cx="673598" cy="6245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46" y="6779095"/>
            <a:ext cx="673598" cy="6245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094" y="6779095"/>
            <a:ext cx="673598" cy="6245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297" y="6779095"/>
            <a:ext cx="673598" cy="6245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429" y="6779095"/>
            <a:ext cx="673598" cy="6245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578" y="6779095"/>
            <a:ext cx="673598" cy="6245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781" y="6779095"/>
            <a:ext cx="673598" cy="624551"/>
          </a:xfrm>
          <a:prstGeom prst="rect">
            <a:avLst/>
          </a:prstGeom>
        </p:spPr>
      </p:pic>
      <p:sp>
        <p:nvSpPr>
          <p:cNvPr id="39" name="Freeform 9"/>
          <p:cNvSpPr>
            <a:spLocks noChangeAspect="1" noEditPoints="1"/>
          </p:cNvSpPr>
          <p:nvPr/>
        </p:nvSpPr>
        <p:spPr bwMode="black">
          <a:xfrm>
            <a:off x="6162085" y="466667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0" name="Shape 268" descr="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0368" y="5583735"/>
            <a:ext cx="595526" cy="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http://start.jcolemorrison.com/content/images/2017/01/docker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62" y="5461109"/>
            <a:ext cx="823076" cy="8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449725" y="4501785"/>
            <a:ext cx="1520548" cy="95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Freeform 9"/>
          <p:cNvSpPr>
            <a:spLocks noChangeAspect="1" noEditPoints="1"/>
          </p:cNvSpPr>
          <p:nvPr/>
        </p:nvSpPr>
        <p:spPr bwMode="black">
          <a:xfrm>
            <a:off x="7949264" y="466667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236904" y="4471006"/>
            <a:ext cx="1520548" cy="959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 9"/>
          <p:cNvSpPr>
            <a:spLocks noChangeAspect="1" noEditPoints="1"/>
          </p:cNvSpPr>
          <p:nvPr/>
        </p:nvSpPr>
        <p:spPr bwMode="black">
          <a:xfrm>
            <a:off x="9736443" y="4635900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11921" y="3408546"/>
            <a:ext cx="1559597" cy="1542121"/>
            <a:chOff x="2772785" y="2462783"/>
            <a:chExt cx="1529155" cy="1512021"/>
          </a:xfrm>
        </p:grpSpPr>
        <p:grpSp>
          <p:nvGrpSpPr>
            <p:cNvPr id="66" name="Group 65"/>
            <p:cNvGrpSpPr/>
            <p:nvPr/>
          </p:nvGrpSpPr>
          <p:grpSpPr>
            <a:xfrm>
              <a:off x="2772785" y="3102212"/>
              <a:ext cx="872592" cy="872592"/>
              <a:chOff x="2903161" y="2469753"/>
              <a:chExt cx="872592" cy="872592"/>
            </a:xfrm>
            <a:solidFill>
              <a:srgbClr val="00A1F1"/>
            </a:solidFill>
          </p:grpSpPr>
          <p:sp>
            <p:nvSpPr>
              <p:cNvPr id="47" name="Cube 46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9" name="Straight Connector 48"/>
              <p:cNvCxnSpPr>
                <a:cxnSpLocks/>
                <a:stCxn id="47" idx="1"/>
                <a:endCxn id="47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3396046" y="3100456"/>
              <a:ext cx="872592" cy="872592"/>
              <a:chOff x="2903161" y="2469753"/>
              <a:chExt cx="872592" cy="872592"/>
            </a:xfrm>
            <a:solidFill>
              <a:srgbClr val="FFC000"/>
            </a:solidFill>
          </p:grpSpPr>
          <p:sp>
            <p:nvSpPr>
              <p:cNvPr id="68" name="Cube 67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69" name="Straight Connector 68"/>
              <p:cNvCxnSpPr>
                <a:cxnSpLocks/>
                <a:stCxn id="68" idx="1"/>
                <a:endCxn id="68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2787257" y="2478343"/>
              <a:ext cx="872592" cy="872592"/>
              <a:chOff x="2903161" y="2469753"/>
              <a:chExt cx="872592" cy="872592"/>
            </a:xfrm>
            <a:solidFill>
              <a:srgbClr val="F65314"/>
            </a:solidFill>
          </p:grpSpPr>
          <p:sp>
            <p:nvSpPr>
              <p:cNvPr id="76" name="Cube 75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77" name="Straight Connector 76"/>
              <p:cNvCxnSpPr>
                <a:cxnSpLocks/>
                <a:stCxn id="76" idx="1"/>
                <a:endCxn id="76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3429348" y="2462783"/>
              <a:ext cx="872592" cy="872592"/>
              <a:chOff x="2903161" y="2469753"/>
              <a:chExt cx="872592" cy="872592"/>
            </a:xfrm>
            <a:solidFill>
              <a:srgbClr val="70AD47"/>
            </a:solidFill>
          </p:grpSpPr>
          <p:sp>
            <p:nvSpPr>
              <p:cNvPr id="84" name="Cube 83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5" name="Straight Connector 84"/>
              <p:cNvCxnSpPr>
                <a:cxnSpLocks/>
                <a:stCxn id="84" idx="1"/>
                <a:endCxn id="84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64611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all of this stuff easier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62546" y="4501785"/>
            <a:ext cx="1520548" cy="95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Picture 2" descr="https://a248.e.akamai.net/secure.meetupstatic.com/photos/event/8/b/f/global_4496422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94" y="4974568"/>
            <a:ext cx="897154" cy="8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hape 274"/>
          <p:cNvSpPr/>
          <p:nvPr/>
        </p:nvSpPr>
        <p:spPr>
          <a:xfrm>
            <a:off x="2819414" y="6127703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275"/>
          <p:cNvSpPr txBox="1"/>
          <p:nvPr/>
        </p:nvSpPr>
        <p:spPr>
          <a:xfrm>
            <a:off x="3293420" y="7639849"/>
            <a:ext cx="5485775" cy="449472"/>
          </a:xfrm>
          <a:prstGeom prst="rect">
            <a:avLst/>
          </a:prstGeom>
          <a:noFill/>
          <a:ln>
            <a:noFill/>
          </a:ln>
        </p:spPr>
        <p:txBody>
          <a:bodyPr lIns="69940" tIns="69940" rIns="69940" bIns="69940" anchor="t" anchorCtr="0">
            <a:noAutofit/>
          </a:bodyPr>
          <a:lstStyle/>
          <a:p>
            <a:pPr defTabSz="932597"/>
            <a:r>
              <a:rPr lang="en" sz="183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Homogenous Machine Fleet (Virtual or Physical)</a:t>
            </a:r>
          </a:p>
        </p:txBody>
      </p:sp>
      <p:sp>
        <p:nvSpPr>
          <p:cNvPr id="29" name="Shape 276"/>
          <p:cNvSpPr/>
          <p:nvPr/>
        </p:nvSpPr>
        <p:spPr>
          <a:xfrm>
            <a:off x="3658227" y="5931658"/>
            <a:ext cx="7604633" cy="485884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9940" tIns="69940" rIns="69940" bIns="69940" anchor="ctr" anchorCtr="0">
            <a:noAutofit/>
          </a:bodyPr>
          <a:lstStyle/>
          <a:p>
            <a:pPr algn="ctr" defTabSz="932597"/>
            <a:r>
              <a:rPr lang="en" sz="18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Container API: Unified Compute Substrate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91" y="6779095"/>
            <a:ext cx="673598" cy="6245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40" y="6779095"/>
            <a:ext cx="673598" cy="6245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43" y="6779095"/>
            <a:ext cx="673598" cy="6245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46" y="6779095"/>
            <a:ext cx="673598" cy="6245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094" y="6779095"/>
            <a:ext cx="673598" cy="6245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297" y="6779095"/>
            <a:ext cx="673598" cy="6245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429" y="6779095"/>
            <a:ext cx="673598" cy="6245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578" y="6779095"/>
            <a:ext cx="673598" cy="6245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781" y="6779095"/>
            <a:ext cx="673598" cy="624551"/>
          </a:xfrm>
          <a:prstGeom prst="rect">
            <a:avLst/>
          </a:prstGeom>
        </p:spPr>
      </p:pic>
      <p:sp>
        <p:nvSpPr>
          <p:cNvPr id="39" name="Freeform 9"/>
          <p:cNvSpPr>
            <a:spLocks noChangeAspect="1" noEditPoints="1"/>
          </p:cNvSpPr>
          <p:nvPr/>
        </p:nvSpPr>
        <p:spPr bwMode="black">
          <a:xfrm>
            <a:off x="6162085" y="466667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0" name="Shape 268" descr="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0368" y="5583735"/>
            <a:ext cx="595526" cy="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http://start.jcolemorrison.com/content/images/2017/01/docker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62" y="5461109"/>
            <a:ext cx="823076" cy="8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449725" y="4501785"/>
            <a:ext cx="1520548" cy="95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Freeform 9"/>
          <p:cNvSpPr>
            <a:spLocks noChangeAspect="1" noEditPoints="1"/>
          </p:cNvSpPr>
          <p:nvPr/>
        </p:nvSpPr>
        <p:spPr bwMode="black">
          <a:xfrm>
            <a:off x="7949264" y="466667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236904" y="4471006"/>
            <a:ext cx="1520548" cy="959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 9"/>
          <p:cNvSpPr>
            <a:spLocks noChangeAspect="1" noEditPoints="1"/>
          </p:cNvSpPr>
          <p:nvPr/>
        </p:nvSpPr>
        <p:spPr bwMode="black">
          <a:xfrm>
            <a:off x="9736443" y="4635900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11921" y="3408546"/>
            <a:ext cx="1559597" cy="1542121"/>
            <a:chOff x="2772785" y="2462783"/>
            <a:chExt cx="1529155" cy="1512021"/>
          </a:xfrm>
        </p:grpSpPr>
        <p:grpSp>
          <p:nvGrpSpPr>
            <p:cNvPr id="66" name="Group 65"/>
            <p:cNvGrpSpPr/>
            <p:nvPr/>
          </p:nvGrpSpPr>
          <p:grpSpPr>
            <a:xfrm>
              <a:off x="2772785" y="3102212"/>
              <a:ext cx="872592" cy="872592"/>
              <a:chOff x="2903161" y="2469753"/>
              <a:chExt cx="872592" cy="872592"/>
            </a:xfrm>
            <a:solidFill>
              <a:srgbClr val="00A1F1"/>
            </a:solidFill>
          </p:grpSpPr>
          <p:sp>
            <p:nvSpPr>
              <p:cNvPr id="47" name="Cube 46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9" name="Straight Connector 48"/>
              <p:cNvCxnSpPr>
                <a:cxnSpLocks/>
                <a:stCxn id="47" idx="1"/>
                <a:endCxn id="47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3396046" y="3100456"/>
              <a:ext cx="872592" cy="872592"/>
              <a:chOff x="2903161" y="2469753"/>
              <a:chExt cx="872592" cy="872592"/>
            </a:xfrm>
            <a:solidFill>
              <a:srgbClr val="FFC000"/>
            </a:solidFill>
          </p:grpSpPr>
          <p:sp>
            <p:nvSpPr>
              <p:cNvPr id="68" name="Cube 67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69" name="Straight Connector 68"/>
              <p:cNvCxnSpPr>
                <a:cxnSpLocks/>
                <a:stCxn id="68" idx="1"/>
                <a:endCxn id="68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2787257" y="2478343"/>
              <a:ext cx="872592" cy="872592"/>
              <a:chOff x="2903161" y="2469753"/>
              <a:chExt cx="872592" cy="872592"/>
            </a:xfrm>
            <a:solidFill>
              <a:srgbClr val="F65314"/>
            </a:solidFill>
          </p:grpSpPr>
          <p:sp>
            <p:nvSpPr>
              <p:cNvPr id="76" name="Cube 75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77" name="Straight Connector 76"/>
              <p:cNvCxnSpPr>
                <a:cxnSpLocks/>
                <a:stCxn id="76" idx="1"/>
                <a:endCxn id="76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3429348" y="2462783"/>
              <a:ext cx="872592" cy="872592"/>
              <a:chOff x="2903161" y="2469753"/>
              <a:chExt cx="872592" cy="872592"/>
            </a:xfrm>
            <a:solidFill>
              <a:srgbClr val="70AD47"/>
            </a:solidFill>
          </p:grpSpPr>
          <p:sp>
            <p:nvSpPr>
              <p:cNvPr id="84" name="Cube 83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5" name="Straight Connector 84"/>
              <p:cNvCxnSpPr>
                <a:cxnSpLocks/>
                <a:stCxn id="84" idx="1"/>
                <a:endCxn id="84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Smiley Face 110"/>
          <p:cNvSpPr/>
          <p:nvPr/>
        </p:nvSpPr>
        <p:spPr>
          <a:xfrm>
            <a:off x="3600301" y="2254325"/>
            <a:ext cx="979017" cy="97901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Arrow: Left 111"/>
          <p:cNvSpPr/>
          <p:nvPr/>
        </p:nvSpPr>
        <p:spPr>
          <a:xfrm rot="20276397">
            <a:off x="2194078" y="2952207"/>
            <a:ext cx="1141179" cy="452067"/>
          </a:xfrm>
          <a:prstGeom prst="leftArrow">
            <a:avLst/>
          </a:prstGeom>
          <a:solidFill>
            <a:srgbClr val="00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Arrow: Left 120"/>
          <p:cNvSpPr/>
          <p:nvPr/>
        </p:nvSpPr>
        <p:spPr>
          <a:xfrm rot="13500000">
            <a:off x="1718386" y="5318926"/>
            <a:ext cx="1141179" cy="452067"/>
          </a:xfrm>
          <a:prstGeom prst="leftArrow">
            <a:avLst/>
          </a:prstGeom>
          <a:solidFill>
            <a:srgbClr val="00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1557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all of this stuff easier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62546" y="4501785"/>
            <a:ext cx="1520548" cy="95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Picture 2" descr="https://a248.e.akamai.net/secure.meetupstatic.com/photos/event/8/b/f/global_4496422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94" y="4974568"/>
            <a:ext cx="897154" cy="8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hape 274"/>
          <p:cNvSpPr/>
          <p:nvPr/>
        </p:nvSpPr>
        <p:spPr>
          <a:xfrm>
            <a:off x="2819414" y="6127703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275"/>
          <p:cNvSpPr txBox="1"/>
          <p:nvPr/>
        </p:nvSpPr>
        <p:spPr>
          <a:xfrm>
            <a:off x="3293420" y="7639849"/>
            <a:ext cx="5485775" cy="449472"/>
          </a:xfrm>
          <a:prstGeom prst="rect">
            <a:avLst/>
          </a:prstGeom>
          <a:noFill/>
          <a:ln>
            <a:noFill/>
          </a:ln>
        </p:spPr>
        <p:txBody>
          <a:bodyPr lIns="69940" tIns="69940" rIns="69940" bIns="69940" anchor="t" anchorCtr="0">
            <a:noAutofit/>
          </a:bodyPr>
          <a:lstStyle/>
          <a:p>
            <a:pPr defTabSz="932597"/>
            <a:r>
              <a:rPr lang="en" sz="183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Homogenous Machine Fleet (Virtual or Physical)</a:t>
            </a:r>
          </a:p>
        </p:txBody>
      </p:sp>
      <p:sp>
        <p:nvSpPr>
          <p:cNvPr id="29" name="Shape 276"/>
          <p:cNvSpPr/>
          <p:nvPr/>
        </p:nvSpPr>
        <p:spPr>
          <a:xfrm>
            <a:off x="3658227" y="5931658"/>
            <a:ext cx="7604633" cy="485884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9940" tIns="69940" rIns="69940" bIns="69940" anchor="ctr" anchorCtr="0">
            <a:noAutofit/>
          </a:bodyPr>
          <a:lstStyle/>
          <a:p>
            <a:pPr algn="ctr" defTabSz="932597"/>
            <a:r>
              <a:rPr lang="en" sz="18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Container API: Unified Compute Substrate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91" y="6779095"/>
            <a:ext cx="673598" cy="6245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40" y="6779095"/>
            <a:ext cx="673598" cy="6245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43" y="6779095"/>
            <a:ext cx="673598" cy="6245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46" y="6779095"/>
            <a:ext cx="673598" cy="6245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094" y="6779095"/>
            <a:ext cx="673598" cy="6245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297" y="6779095"/>
            <a:ext cx="673598" cy="6245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429" y="6779095"/>
            <a:ext cx="673598" cy="6245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578" y="6779095"/>
            <a:ext cx="673598" cy="6245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781" y="6779095"/>
            <a:ext cx="673598" cy="624551"/>
          </a:xfrm>
          <a:prstGeom prst="rect">
            <a:avLst/>
          </a:prstGeom>
        </p:spPr>
      </p:pic>
      <p:sp>
        <p:nvSpPr>
          <p:cNvPr id="39" name="Freeform 9"/>
          <p:cNvSpPr>
            <a:spLocks noChangeAspect="1" noEditPoints="1"/>
          </p:cNvSpPr>
          <p:nvPr/>
        </p:nvSpPr>
        <p:spPr bwMode="black">
          <a:xfrm>
            <a:off x="6162085" y="466667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0" name="Shape 268" descr="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0368" y="5583735"/>
            <a:ext cx="595526" cy="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http://start.jcolemorrison.com/content/images/2017/01/docker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62" y="5461109"/>
            <a:ext cx="823076" cy="8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449725" y="4501785"/>
            <a:ext cx="1520548" cy="95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Freeform 9"/>
          <p:cNvSpPr>
            <a:spLocks noChangeAspect="1" noEditPoints="1"/>
          </p:cNvSpPr>
          <p:nvPr/>
        </p:nvSpPr>
        <p:spPr bwMode="black">
          <a:xfrm>
            <a:off x="7949264" y="466667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236904" y="4471006"/>
            <a:ext cx="1520548" cy="959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 9"/>
          <p:cNvSpPr>
            <a:spLocks noChangeAspect="1" noEditPoints="1"/>
          </p:cNvSpPr>
          <p:nvPr/>
        </p:nvSpPr>
        <p:spPr bwMode="black">
          <a:xfrm>
            <a:off x="9736443" y="4635900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11921" y="3408546"/>
            <a:ext cx="1559597" cy="1542121"/>
            <a:chOff x="2772785" y="2462783"/>
            <a:chExt cx="1529155" cy="1512021"/>
          </a:xfrm>
        </p:grpSpPr>
        <p:grpSp>
          <p:nvGrpSpPr>
            <p:cNvPr id="66" name="Group 65"/>
            <p:cNvGrpSpPr/>
            <p:nvPr/>
          </p:nvGrpSpPr>
          <p:grpSpPr>
            <a:xfrm>
              <a:off x="2772785" y="3102212"/>
              <a:ext cx="872592" cy="872592"/>
              <a:chOff x="2903161" y="2469753"/>
              <a:chExt cx="872592" cy="872592"/>
            </a:xfrm>
            <a:solidFill>
              <a:srgbClr val="00A1F1"/>
            </a:solidFill>
          </p:grpSpPr>
          <p:sp>
            <p:nvSpPr>
              <p:cNvPr id="47" name="Cube 46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9" name="Straight Connector 48"/>
              <p:cNvCxnSpPr>
                <a:cxnSpLocks/>
                <a:stCxn id="47" idx="1"/>
                <a:endCxn id="47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3396046" y="3100456"/>
              <a:ext cx="872592" cy="872592"/>
              <a:chOff x="2903161" y="2469753"/>
              <a:chExt cx="872592" cy="872592"/>
            </a:xfrm>
            <a:solidFill>
              <a:srgbClr val="FFC000"/>
            </a:solidFill>
          </p:grpSpPr>
          <p:sp>
            <p:nvSpPr>
              <p:cNvPr id="68" name="Cube 67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69" name="Straight Connector 68"/>
              <p:cNvCxnSpPr>
                <a:cxnSpLocks/>
                <a:stCxn id="68" idx="1"/>
                <a:endCxn id="68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2787257" y="2478343"/>
              <a:ext cx="872592" cy="872592"/>
              <a:chOff x="2903161" y="2469753"/>
              <a:chExt cx="872592" cy="872592"/>
            </a:xfrm>
            <a:solidFill>
              <a:srgbClr val="F65314"/>
            </a:solidFill>
          </p:grpSpPr>
          <p:sp>
            <p:nvSpPr>
              <p:cNvPr id="76" name="Cube 75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77" name="Straight Connector 76"/>
              <p:cNvCxnSpPr>
                <a:cxnSpLocks/>
                <a:stCxn id="76" idx="1"/>
                <a:endCxn id="76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3429348" y="2462783"/>
              <a:ext cx="872592" cy="872592"/>
              <a:chOff x="2903161" y="2469753"/>
              <a:chExt cx="872592" cy="872592"/>
            </a:xfrm>
            <a:solidFill>
              <a:srgbClr val="70AD47"/>
            </a:solidFill>
          </p:grpSpPr>
          <p:sp>
            <p:nvSpPr>
              <p:cNvPr id="84" name="Cube 83"/>
              <p:cNvSpPr/>
              <p:nvPr/>
            </p:nvSpPr>
            <p:spPr>
              <a:xfrm>
                <a:off x="2903161" y="2469753"/>
                <a:ext cx="872592" cy="872592"/>
              </a:xfrm>
              <a:prstGeom prst="cube">
                <a:avLst>
                  <a:gd name="adj" fmla="val 4475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US" sz="183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5" name="Straight Connector 84"/>
              <p:cNvCxnSpPr>
                <a:cxnSpLocks/>
                <a:stCxn id="84" idx="1"/>
                <a:endCxn id="84" idx="3"/>
              </p:cNvCxnSpPr>
              <p:nvPr/>
            </p:nvCxnSpPr>
            <p:spPr>
              <a:xfrm>
                <a:off x="3144210" y="2860247"/>
                <a:ext cx="0" cy="482098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cxnSpLocks/>
              </p:cNvCxnSpPr>
              <p:nvPr/>
            </p:nvCxnSpPr>
            <p:spPr>
              <a:xfrm flipH="1">
                <a:off x="3068661" y="3016997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cxnSpLocks/>
              </p:cNvCxnSpPr>
              <p:nvPr/>
            </p:nvCxnSpPr>
            <p:spPr>
              <a:xfrm flipH="1">
                <a:off x="3068661" y="3179671"/>
                <a:ext cx="151097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cxnSpLocks/>
              </p:cNvCxnSpPr>
              <p:nvPr/>
            </p:nvCxnSpPr>
            <p:spPr>
              <a:xfrm flipV="1">
                <a:off x="3447707" y="2875238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cxnSpLocks/>
              </p:cNvCxnSpPr>
              <p:nvPr/>
            </p:nvCxnSpPr>
            <p:spPr>
              <a:xfrm flipV="1">
                <a:off x="3561681" y="2745739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cxnSpLocks/>
              </p:cNvCxnSpPr>
              <p:nvPr/>
            </p:nvCxnSpPr>
            <p:spPr>
              <a:xfrm flipV="1">
                <a:off x="3675657" y="2629577"/>
                <a:ext cx="1" cy="276472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Smiley Face 110"/>
          <p:cNvSpPr/>
          <p:nvPr/>
        </p:nvSpPr>
        <p:spPr>
          <a:xfrm>
            <a:off x="3600301" y="2254325"/>
            <a:ext cx="979017" cy="97901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Arrow: Left 120"/>
          <p:cNvSpPr/>
          <p:nvPr/>
        </p:nvSpPr>
        <p:spPr>
          <a:xfrm rot="13500000">
            <a:off x="1718386" y="5318926"/>
            <a:ext cx="1141179" cy="452067"/>
          </a:xfrm>
          <a:prstGeom prst="leftArrow">
            <a:avLst/>
          </a:prstGeom>
          <a:solidFill>
            <a:srgbClr val="00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Arrow: Down 121"/>
          <p:cNvSpPr/>
          <p:nvPr/>
        </p:nvSpPr>
        <p:spPr>
          <a:xfrm>
            <a:off x="3854520" y="3665740"/>
            <a:ext cx="515409" cy="1121317"/>
          </a:xfrm>
          <a:prstGeom prst="downArrow">
            <a:avLst/>
          </a:prstGeom>
          <a:solidFill>
            <a:srgbClr val="F65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7647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containers transform operations and development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Brendan Burns</a:t>
            </a:r>
          </a:p>
          <a:p>
            <a:r>
              <a:rPr lang="en-US" dirty="0"/>
              <a:t>Gabe Monroy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B8067</a:t>
            </a:r>
          </a:p>
        </p:txBody>
      </p:sp>
    </p:spTree>
    <p:extLst>
      <p:ext uri="{BB962C8B-B14F-4D97-AF65-F5344CB8AC3E}">
        <p14:creationId xmlns:p14="http://schemas.microsoft.com/office/powerpoint/2010/main" val="3788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Turn up an ACS cluster</a:t>
            </a:r>
          </a:p>
        </p:txBody>
      </p:sp>
    </p:spTree>
    <p:extLst>
      <p:ext uri="{BB962C8B-B14F-4D97-AF65-F5344CB8AC3E}">
        <p14:creationId xmlns:p14="http://schemas.microsoft.com/office/powerpoint/2010/main" val="72558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What is…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A container?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A container orchestrator?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A container service?</a:t>
            </a:r>
          </a:p>
          <a:p>
            <a:r>
              <a:rPr lang="en-US"/>
              <a:t>How containers change operations</a:t>
            </a:r>
          </a:p>
          <a:p>
            <a:r>
              <a:rPr lang="en-US"/>
              <a:t>Orchestration as the foundation for new platforms</a:t>
            </a:r>
          </a:p>
          <a:p>
            <a:r>
              <a:rPr lang="en-US"/>
              <a:t>Some glimpses of the future</a:t>
            </a:r>
          </a:p>
          <a:p>
            <a:endParaRPr lang="en-US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08812152-287F-40B2-8711-8310E322A79A}"/>
              </a:ext>
            </a:extLst>
          </p:cNvPr>
          <p:cNvSpPr/>
          <p:nvPr/>
        </p:nvSpPr>
        <p:spPr>
          <a:xfrm>
            <a:off x="185132" y="3585713"/>
            <a:ext cx="670636" cy="440105"/>
          </a:xfrm>
          <a:prstGeom prst="stripedRightArrow">
            <a:avLst/>
          </a:prstGeom>
          <a:solidFill>
            <a:srgbClr val="00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602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" y="-753375"/>
            <a:ext cx="12431473" cy="82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7015769" y="6204581"/>
            <a:ext cx="4406408" cy="430400"/>
          </a:xfrm>
          <a:prstGeom prst="rect">
            <a:avLst/>
          </a:prstGeom>
          <a:noFill/>
          <a:ln>
            <a:noFill/>
          </a:ln>
        </p:spPr>
        <p:txBody>
          <a:bodyPr lIns="93253" tIns="93253" rIns="93253" bIns="93253" anchor="ctr" anchorCtr="0">
            <a:noAutofit/>
          </a:bodyPr>
          <a:lstStyle/>
          <a:p>
            <a:pPr defTabSz="932597"/>
            <a:r>
              <a:rPr lang="en" sz="1496">
                <a:solidFill>
                  <a:srgbClr val="FFFFFF"/>
                </a:solidFill>
                <a:latin typeface="Calibri" panose="020F0502020204030204"/>
              </a:rPr>
              <a:t>https://www.flickr.com/photos/greeblie/2224507899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73610" y="1"/>
            <a:ext cx="7045111" cy="822044"/>
          </a:xfrm>
          <a:prstGeom prst="rect">
            <a:avLst/>
          </a:prstGeom>
          <a:noFill/>
          <a:ln>
            <a:noFill/>
          </a:ln>
        </p:spPr>
        <p:txBody>
          <a:bodyPr lIns="93253" tIns="93253" rIns="93253" bIns="93253" anchor="t" anchorCtr="0">
            <a:noAutofit/>
          </a:bodyPr>
          <a:lstStyle/>
          <a:p>
            <a:pPr defTabSz="932597"/>
            <a:endParaRPr sz="1496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62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" y="-753375"/>
            <a:ext cx="12431473" cy="82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797021" y="1489880"/>
            <a:ext cx="10759207" cy="4105739"/>
          </a:xfrm>
          <a:prstGeom prst="rect">
            <a:avLst/>
          </a:prstGeom>
          <a:solidFill>
            <a:srgbClr val="FFFFFF">
              <a:alpha val="8654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1708819" y="2922884"/>
            <a:ext cx="9018837" cy="764115"/>
          </a:xfrm>
          <a:prstGeom prst="rect">
            <a:avLst/>
          </a:prstGeom>
          <a:noFill/>
          <a:ln>
            <a:noFill/>
          </a:ln>
        </p:spPr>
        <p:txBody>
          <a:bodyPr lIns="124327" tIns="124327" rIns="124327" bIns="124327" anchor="t" anchorCtr="0">
            <a:noAutofit/>
          </a:bodyPr>
          <a:lstStyle/>
          <a:p>
            <a:pPr defTabSz="932597"/>
            <a:r>
              <a:rPr lang="en" sz="4896">
                <a:solidFill>
                  <a:prstClr val="black"/>
                </a:solidFill>
                <a:latin typeface="Droid Sans"/>
                <a:ea typeface="Droid Sans"/>
                <a:cs typeface="Droid Sans"/>
                <a:sym typeface="Droid Sans"/>
              </a:rPr>
              <a:t>Most outages are self inflicted.</a:t>
            </a:r>
          </a:p>
        </p:txBody>
      </p:sp>
    </p:spTree>
    <p:extLst>
      <p:ext uri="{BB962C8B-B14F-4D97-AF65-F5344CB8AC3E}">
        <p14:creationId xmlns:p14="http://schemas.microsoft.com/office/powerpoint/2010/main" val="38283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" y="-753375"/>
            <a:ext cx="12431473" cy="82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797021" y="1489880"/>
            <a:ext cx="10759207" cy="4105739"/>
          </a:xfrm>
          <a:prstGeom prst="rect">
            <a:avLst/>
          </a:prstGeom>
          <a:solidFill>
            <a:srgbClr val="FFFFFF">
              <a:alpha val="8654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4" name="Shape 174"/>
          <p:cNvSpPr/>
          <p:nvPr/>
        </p:nvSpPr>
        <p:spPr>
          <a:xfrm rot="900424">
            <a:off x="3743294" y="4049582"/>
            <a:ext cx="1512501" cy="55704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5" name="Shape 175"/>
          <p:cNvSpPr/>
          <p:nvPr/>
        </p:nvSpPr>
        <p:spPr>
          <a:xfrm rot="-899711">
            <a:off x="5506072" y="3741172"/>
            <a:ext cx="3730571" cy="65976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302002" y="4470372"/>
            <a:ext cx="181951" cy="18195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7" name="Shape 177"/>
          <p:cNvSpPr/>
          <p:nvPr/>
        </p:nvSpPr>
        <p:spPr>
          <a:xfrm rot="900110">
            <a:off x="2501691" y="3607175"/>
            <a:ext cx="1133185" cy="5668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>
              <a:alpha val="8654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8" name="Shape 178"/>
          <p:cNvSpPr/>
          <p:nvPr/>
        </p:nvSpPr>
        <p:spPr>
          <a:xfrm rot="-3760713">
            <a:off x="8907258" y="2472424"/>
            <a:ext cx="1133273" cy="56673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>
              <a:alpha val="8654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7669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" y="-753375"/>
            <a:ext cx="12431473" cy="82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797021" y="1489880"/>
            <a:ext cx="10759207" cy="4105739"/>
          </a:xfrm>
          <a:prstGeom prst="rect">
            <a:avLst/>
          </a:prstGeom>
          <a:solidFill>
            <a:srgbClr val="FFFFFF">
              <a:alpha val="8654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1708819" y="2922884"/>
            <a:ext cx="9018837" cy="764115"/>
          </a:xfrm>
          <a:prstGeom prst="rect">
            <a:avLst/>
          </a:prstGeom>
          <a:noFill/>
          <a:ln>
            <a:noFill/>
          </a:ln>
        </p:spPr>
        <p:txBody>
          <a:bodyPr lIns="124327" tIns="124327" rIns="124327" bIns="124327" anchor="t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Droid Sans"/>
                <a:ea typeface="Droid Sans"/>
                <a:cs typeface="Droid Sans"/>
                <a:sym typeface="Droid Sans"/>
              </a:rPr>
              <a:t>The job is too hard.</a:t>
            </a:r>
          </a:p>
        </p:txBody>
      </p:sp>
    </p:spTree>
    <p:extLst>
      <p:ext uri="{BB962C8B-B14F-4D97-AF65-F5344CB8AC3E}">
        <p14:creationId xmlns:p14="http://schemas.microsoft.com/office/powerpoint/2010/main" val="2256287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" y="-753375"/>
            <a:ext cx="12431473" cy="82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97021" y="1489880"/>
            <a:ext cx="10759207" cy="4105739"/>
          </a:xfrm>
          <a:prstGeom prst="rect">
            <a:avLst/>
          </a:prstGeom>
          <a:solidFill>
            <a:srgbClr val="FFFFFF">
              <a:alpha val="8654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Shape 192"/>
          <p:cNvSpPr/>
          <p:nvPr/>
        </p:nvSpPr>
        <p:spPr>
          <a:xfrm rot="900424">
            <a:off x="3743294" y="4049582"/>
            <a:ext cx="1512501" cy="55704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3" name="Shape 193"/>
          <p:cNvSpPr/>
          <p:nvPr/>
        </p:nvSpPr>
        <p:spPr>
          <a:xfrm rot="-899711">
            <a:off x="5506072" y="3741172"/>
            <a:ext cx="3730571" cy="65976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5302002" y="4470372"/>
            <a:ext cx="181951" cy="18195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5" name="Shape 195"/>
          <p:cNvSpPr/>
          <p:nvPr/>
        </p:nvSpPr>
        <p:spPr>
          <a:xfrm rot="-2700000">
            <a:off x="5139136" y="4311533"/>
            <a:ext cx="507713" cy="499635"/>
          </a:xfrm>
          <a:prstGeom prst="mathPlus">
            <a:avLst>
              <a:gd name="adj1" fmla="val 13431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2600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82" y="414022"/>
            <a:ext cx="12434711" cy="512400"/>
          </a:xfrm>
          <a:prstGeom prst="rect">
            <a:avLst/>
          </a:prstGeom>
        </p:spPr>
        <p:txBody>
          <a:bodyPr vert="horz" lIns="93253" tIns="93253" rIns="93253" bIns="93253" rtlCol="0" anchor="b" anchorCtr="0">
            <a:noAutofit/>
          </a:bodyPr>
          <a:lstStyle/>
          <a:p>
            <a:r>
              <a:rPr lang="en"/>
              <a:t>Decoupling SRE</a:t>
            </a:r>
          </a:p>
        </p:txBody>
      </p:sp>
      <p:sp>
        <p:nvSpPr>
          <p:cNvPr id="202" name="Shape 202"/>
          <p:cNvSpPr/>
          <p:nvPr/>
        </p:nvSpPr>
        <p:spPr>
          <a:xfrm>
            <a:off x="1407496" y="1650797"/>
            <a:ext cx="9846186" cy="770641"/>
          </a:xfrm>
          <a:prstGeom prst="rect">
            <a:avLst/>
          </a:prstGeom>
          <a:solidFill>
            <a:srgbClr val="00A1F1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Application SRE</a:t>
            </a:r>
          </a:p>
        </p:txBody>
      </p:sp>
      <p:sp>
        <p:nvSpPr>
          <p:cNvPr id="203" name="Shape 203"/>
          <p:cNvSpPr/>
          <p:nvPr/>
        </p:nvSpPr>
        <p:spPr>
          <a:xfrm>
            <a:off x="1407496" y="5193420"/>
            <a:ext cx="9846186" cy="770641"/>
          </a:xfrm>
          <a:prstGeom prst="rect">
            <a:avLst/>
          </a:prstGeom>
          <a:solidFill>
            <a:srgbClr val="7C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Hardware SRE</a:t>
            </a:r>
          </a:p>
        </p:txBody>
      </p:sp>
      <p:sp>
        <p:nvSpPr>
          <p:cNvPr id="204" name="Shape 204"/>
          <p:cNvSpPr/>
          <p:nvPr/>
        </p:nvSpPr>
        <p:spPr>
          <a:xfrm>
            <a:off x="1407496" y="2831672"/>
            <a:ext cx="9846186" cy="770641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Cluster SRE</a:t>
            </a:r>
          </a:p>
        </p:txBody>
      </p:sp>
      <p:sp>
        <p:nvSpPr>
          <p:cNvPr id="205" name="Shape 205"/>
          <p:cNvSpPr/>
          <p:nvPr/>
        </p:nvSpPr>
        <p:spPr>
          <a:xfrm>
            <a:off x="1407496" y="4012545"/>
            <a:ext cx="9846186" cy="770641"/>
          </a:xfrm>
          <a:prstGeom prst="rect">
            <a:avLst/>
          </a:prstGeom>
          <a:solidFill>
            <a:srgbClr val="FF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Kernel/OS SRE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79" y="5326012"/>
            <a:ext cx="898130" cy="832734"/>
          </a:xfrm>
          <a:prstGeom prst="rect">
            <a:avLst/>
          </a:prstGeom>
        </p:spPr>
      </p:pic>
      <p:sp>
        <p:nvSpPr>
          <p:cNvPr id="9" name="Freeform 9"/>
          <p:cNvSpPr>
            <a:spLocks noChangeAspect="1" noEditPoints="1"/>
          </p:cNvSpPr>
          <p:nvPr/>
        </p:nvSpPr>
        <p:spPr bwMode="black">
          <a:xfrm>
            <a:off x="997502" y="1703680"/>
            <a:ext cx="819988" cy="664873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4347" tIns="62174" rIns="124347" bIns="62174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2448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471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-206364" y="414021"/>
            <a:ext cx="12434711" cy="512401"/>
          </a:xfrm>
          <a:prstGeom prst="rect">
            <a:avLst/>
          </a:prstGeom>
        </p:spPr>
        <p:txBody>
          <a:bodyPr vert="horz" lIns="93253" tIns="93253" rIns="93253" bIns="93253" rtlCol="0" anchor="b" anchorCtr="0">
            <a:noAutofit/>
          </a:bodyPr>
          <a:lstStyle/>
          <a:p>
            <a:r>
              <a:rPr lang="en"/>
              <a:t>DevOps</a:t>
            </a:r>
          </a:p>
        </p:txBody>
      </p:sp>
      <p:sp>
        <p:nvSpPr>
          <p:cNvPr id="216" name="Shape 216"/>
          <p:cNvSpPr/>
          <p:nvPr/>
        </p:nvSpPr>
        <p:spPr>
          <a:xfrm rot="5400000">
            <a:off x="5812586" y="-1081748"/>
            <a:ext cx="477725" cy="468831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202"/>
          <p:cNvSpPr/>
          <p:nvPr/>
        </p:nvSpPr>
        <p:spPr>
          <a:xfrm>
            <a:off x="1407496" y="1650797"/>
            <a:ext cx="9846186" cy="770641"/>
          </a:xfrm>
          <a:prstGeom prst="rect">
            <a:avLst/>
          </a:prstGeom>
          <a:solidFill>
            <a:srgbClr val="00A1F1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Application SRE</a:t>
            </a:r>
          </a:p>
        </p:txBody>
      </p:sp>
      <p:sp>
        <p:nvSpPr>
          <p:cNvPr id="12" name="Shape 203"/>
          <p:cNvSpPr/>
          <p:nvPr/>
        </p:nvSpPr>
        <p:spPr>
          <a:xfrm>
            <a:off x="1407496" y="5193420"/>
            <a:ext cx="9846186" cy="770641"/>
          </a:xfrm>
          <a:prstGeom prst="rect">
            <a:avLst/>
          </a:prstGeom>
          <a:solidFill>
            <a:srgbClr val="7C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Hardware SRE</a:t>
            </a:r>
          </a:p>
        </p:txBody>
      </p:sp>
      <p:sp>
        <p:nvSpPr>
          <p:cNvPr id="13" name="Shape 204"/>
          <p:cNvSpPr/>
          <p:nvPr/>
        </p:nvSpPr>
        <p:spPr>
          <a:xfrm>
            <a:off x="1407496" y="2831672"/>
            <a:ext cx="9846186" cy="770641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Cluster SRE</a:t>
            </a:r>
          </a:p>
        </p:txBody>
      </p:sp>
      <p:sp>
        <p:nvSpPr>
          <p:cNvPr id="14" name="Shape 205"/>
          <p:cNvSpPr/>
          <p:nvPr/>
        </p:nvSpPr>
        <p:spPr>
          <a:xfrm>
            <a:off x="1407496" y="4012545"/>
            <a:ext cx="9846186" cy="770641"/>
          </a:xfrm>
          <a:prstGeom prst="rect">
            <a:avLst/>
          </a:prstGeom>
          <a:solidFill>
            <a:srgbClr val="FF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Kernel/OS SRE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79" y="5326012"/>
            <a:ext cx="898130" cy="832734"/>
          </a:xfrm>
          <a:prstGeom prst="rect">
            <a:avLst/>
          </a:prstGeom>
        </p:spPr>
      </p:pic>
      <p:sp>
        <p:nvSpPr>
          <p:cNvPr id="217" name="Shape 217"/>
          <p:cNvSpPr/>
          <p:nvPr/>
        </p:nvSpPr>
        <p:spPr>
          <a:xfrm>
            <a:off x="717400" y="2649957"/>
            <a:ext cx="11168394" cy="3718990"/>
          </a:xfrm>
          <a:prstGeom prst="rect">
            <a:avLst/>
          </a:prstGeom>
          <a:solidFill>
            <a:srgbClr val="FFFFFF">
              <a:alpha val="65770"/>
            </a:srgbClr>
          </a:solidFill>
          <a:ln>
            <a:noFill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black">
          <a:xfrm>
            <a:off x="997502" y="1703680"/>
            <a:ext cx="819988" cy="664873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4347" tIns="62174" rIns="124347" bIns="62174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2448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3355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 rot="5400000">
            <a:off x="5812586" y="161723"/>
            <a:ext cx="477725" cy="468831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-206364" y="1657492"/>
            <a:ext cx="12434711" cy="512401"/>
          </a:xfrm>
          <a:prstGeom prst="rect">
            <a:avLst/>
          </a:prstGeom>
        </p:spPr>
        <p:txBody>
          <a:bodyPr vert="horz" lIns="93253" tIns="93253" rIns="93253" bIns="93253" rtlCol="0" anchor="b" anchorCtr="0">
            <a:noAutofit/>
          </a:bodyPr>
          <a:lstStyle/>
          <a:p>
            <a:r>
              <a:rPr lang="en"/>
              <a:t>Also DevOps</a:t>
            </a:r>
          </a:p>
        </p:txBody>
      </p:sp>
      <p:sp>
        <p:nvSpPr>
          <p:cNvPr id="10" name="Shape 203"/>
          <p:cNvSpPr/>
          <p:nvPr/>
        </p:nvSpPr>
        <p:spPr>
          <a:xfrm>
            <a:off x="1407496" y="5193420"/>
            <a:ext cx="9846186" cy="770641"/>
          </a:xfrm>
          <a:prstGeom prst="rect">
            <a:avLst/>
          </a:prstGeom>
          <a:solidFill>
            <a:srgbClr val="7C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Hardware SRE</a:t>
            </a:r>
          </a:p>
        </p:txBody>
      </p:sp>
      <p:sp>
        <p:nvSpPr>
          <p:cNvPr id="11" name="Shape 204"/>
          <p:cNvSpPr/>
          <p:nvPr/>
        </p:nvSpPr>
        <p:spPr>
          <a:xfrm>
            <a:off x="1407496" y="2831672"/>
            <a:ext cx="9846186" cy="770641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Cluster SRE</a:t>
            </a:r>
          </a:p>
        </p:txBody>
      </p:sp>
      <p:sp>
        <p:nvSpPr>
          <p:cNvPr id="12" name="Shape 205"/>
          <p:cNvSpPr/>
          <p:nvPr/>
        </p:nvSpPr>
        <p:spPr>
          <a:xfrm>
            <a:off x="1407496" y="4012545"/>
            <a:ext cx="9846186" cy="770641"/>
          </a:xfrm>
          <a:prstGeom prst="rect">
            <a:avLst/>
          </a:prstGeom>
          <a:solidFill>
            <a:srgbClr val="FF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Kernel/OS SRE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79" y="5326012"/>
            <a:ext cx="898130" cy="832734"/>
          </a:xfrm>
          <a:prstGeom prst="rect">
            <a:avLst/>
          </a:prstGeom>
        </p:spPr>
      </p:pic>
      <p:sp>
        <p:nvSpPr>
          <p:cNvPr id="228" name="Shape 228"/>
          <p:cNvSpPr/>
          <p:nvPr/>
        </p:nvSpPr>
        <p:spPr>
          <a:xfrm>
            <a:off x="717400" y="3764546"/>
            <a:ext cx="11168394" cy="2604436"/>
          </a:xfrm>
          <a:prstGeom prst="rect">
            <a:avLst/>
          </a:prstGeom>
          <a:solidFill>
            <a:srgbClr val="FFFFFF">
              <a:alpha val="65770"/>
            </a:srgbClr>
          </a:solidFill>
          <a:ln>
            <a:noFill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691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What is…</a:t>
            </a:r>
          </a:p>
          <a:p>
            <a:pPr lvl="1"/>
            <a:r>
              <a:rPr lang="en-US"/>
              <a:t>A container?</a:t>
            </a:r>
          </a:p>
          <a:p>
            <a:pPr lvl="1"/>
            <a:r>
              <a:rPr lang="en-US"/>
              <a:t>A container orchestrator?</a:t>
            </a:r>
          </a:p>
          <a:p>
            <a:pPr lvl="1"/>
            <a:r>
              <a:rPr lang="en-US"/>
              <a:t>A container service?</a:t>
            </a:r>
          </a:p>
          <a:p>
            <a:r>
              <a:rPr lang="en-US"/>
              <a:t>How containers change operations</a:t>
            </a:r>
          </a:p>
          <a:p>
            <a:r>
              <a:rPr lang="en-US"/>
              <a:t>Orchestration as the foundation for new platforms</a:t>
            </a:r>
          </a:p>
          <a:p>
            <a:r>
              <a:rPr lang="en-US"/>
              <a:t>Some glimpses of the future</a:t>
            </a:r>
          </a:p>
          <a:p>
            <a:endParaRPr lang="en-US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08812152-287F-40B2-8711-8310E322A79A}"/>
              </a:ext>
            </a:extLst>
          </p:cNvPr>
          <p:cNvSpPr/>
          <p:nvPr/>
        </p:nvSpPr>
        <p:spPr>
          <a:xfrm>
            <a:off x="147583" y="1861969"/>
            <a:ext cx="670636" cy="440105"/>
          </a:xfrm>
          <a:prstGeom prst="stripedRightArrow">
            <a:avLst/>
          </a:prstGeom>
          <a:solidFill>
            <a:srgbClr val="00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5801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882" y="414021"/>
            <a:ext cx="12434711" cy="512401"/>
          </a:xfrm>
          <a:prstGeom prst="rect">
            <a:avLst/>
          </a:prstGeom>
        </p:spPr>
        <p:txBody>
          <a:bodyPr vert="horz" lIns="93253" tIns="93253" rIns="93253" bIns="93253" rtlCol="0" anchor="b" anchorCtr="0">
            <a:noAutofit/>
          </a:bodyPr>
          <a:lstStyle/>
          <a:p>
            <a:r>
              <a:rPr lang="en"/>
              <a:t>Decoupling</a:t>
            </a:r>
          </a:p>
        </p:txBody>
      </p:sp>
      <p:sp>
        <p:nvSpPr>
          <p:cNvPr id="240" name="Shape 240"/>
          <p:cNvSpPr/>
          <p:nvPr/>
        </p:nvSpPr>
        <p:spPr>
          <a:xfrm>
            <a:off x="3367358" y="4774220"/>
            <a:ext cx="5652327" cy="4193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algn="ctr" defTabSz="932597"/>
            <a:r>
              <a:rPr lang="en-US" sz="2448">
                <a:solidFill>
                  <a:prstClr val="black"/>
                </a:solidFill>
                <a:latin typeface="Calibri" panose="020F0502020204030204"/>
              </a:rPr>
              <a:t>Azure Virtual Machines</a:t>
            </a:r>
            <a:endParaRPr lang="en"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202"/>
          <p:cNvSpPr/>
          <p:nvPr/>
        </p:nvSpPr>
        <p:spPr>
          <a:xfrm>
            <a:off x="1407496" y="1650797"/>
            <a:ext cx="9846186" cy="770641"/>
          </a:xfrm>
          <a:prstGeom prst="rect">
            <a:avLst/>
          </a:prstGeom>
          <a:solidFill>
            <a:srgbClr val="00A1F1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Application SRE</a:t>
            </a:r>
          </a:p>
        </p:txBody>
      </p:sp>
      <p:sp>
        <p:nvSpPr>
          <p:cNvPr id="12" name="Shape 203"/>
          <p:cNvSpPr/>
          <p:nvPr/>
        </p:nvSpPr>
        <p:spPr>
          <a:xfrm>
            <a:off x="1407496" y="5193420"/>
            <a:ext cx="9846186" cy="770641"/>
          </a:xfrm>
          <a:prstGeom prst="rect">
            <a:avLst/>
          </a:prstGeom>
          <a:solidFill>
            <a:srgbClr val="7C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Hardware SRE</a:t>
            </a:r>
          </a:p>
        </p:txBody>
      </p:sp>
      <p:sp>
        <p:nvSpPr>
          <p:cNvPr id="13" name="Shape 204"/>
          <p:cNvSpPr/>
          <p:nvPr/>
        </p:nvSpPr>
        <p:spPr>
          <a:xfrm>
            <a:off x="1407496" y="2831672"/>
            <a:ext cx="9846186" cy="770641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Cluster SRE</a:t>
            </a:r>
          </a:p>
        </p:txBody>
      </p:sp>
      <p:sp>
        <p:nvSpPr>
          <p:cNvPr id="14" name="Shape 205"/>
          <p:cNvSpPr/>
          <p:nvPr/>
        </p:nvSpPr>
        <p:spPr>
          <a:xfrm>
            <a:off x="1407496" y="4012545"/>
            <a:ext cx="9846186" cy="770641"/>
          </a:xfrm>
          <a:prstGeom prst="rect">
            <a:avLst/>
          </a:prstGeom>
          <a:solidFill>
            <a:srgbClr val="FF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Kernel/OS SRE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79" y="5326012"/>
            <a:ext cx="898130" cy="832734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 noEditPoints="1"/>
          </p:cNvSpPr>
          <p:nvPr/>
        </p:nvSpPr>
        <p:spPr bwMode="black">
          <a:xfrm>
            <a:off x="997502" y="1703680"/>
            <a:ext cx="819988" cy="664873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4347" tIns="62174" rIns="124347" bIns="62174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701285" y="1125944"/>
            <a:ext cx="11184509" cy="3648277"/>
          </a:xfrm>
          <a:prstGeom prst="rect">
            <a:avLst/>
          </a:prstGeom>
          <a:solidFill>
            <a:srgbClr val="FFFFFF">
              <a:alpha val="65770"/>
            </a:srgbClr>
          </a:solidFill>
          <a:ln>
            <a:noFill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5911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02"/>
          <p:cNvSpPr/>
          <p:nvPr/>
        </p:nvSpPr>
        <p:spPr>
          <a:xfrm>
            <a:off x="1407496" y="1650797"/>
            <a:ext cx="9846186" cy="770641"/>
          </a:xfrm>
          <a:prstGeom prst="rect">
            <a:avLst/>
          </a:prstGeom>
          <a:solidFill>
            <a:srgbClr val="00A1F1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Application SRE</a:t>
            </a:r>
          </a:p>
        </p:txBody>
      </p:sp>
      <p:sp>
        <p:nvSpPr>
          <p:cNvPr id="13" name="Shape 203"/>
          <p:cNvSpPr/>
          <p:nvPr/>
        </p:nvSpPr>
        <p:spPr>
          <a:xfrm>
            <a:off x="1407496" y="5193420"/>
            <a:ext cx="9846186" cy="770641"/>
          </a:xfrm>
          <a:prstGeom prst="rect">
            <a:avLst/>
          </a:prstGeom>
          <a:solidFill>
            <a:srgbClr val="7C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Hardware SRE</a:t>
            </a:r>
          </a:p>
        </p:txBody>
      </p:sp>
      <p:sp>
        <p:nvSpPr>
          <p:cNvPr id="14" name="Shape 204"/>
          <p:cNvSpPr/>
          <p:nvPr/>
        </p:nvSpPr>
        <p:spPr>
          <a:xfrm>
            <a:off x="1407496" y="2831672"/>
            <a:ext cx="9846186" cy="770641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Cluster SRE</a:t>
            </a:r>
          </a:p>
        </p:txBody>
      </p:sp>
      <p:sp>
        <p:nvSpPr>
          <p:cNvPr id="15" name="Shape 205"/>
          <p:cNvSpPr/>
          <p:nvPr/>
        </p:nvSpPr>
        <p:spPr>
          <a:xfrm>
            <a:off x="1407496" y="4012545"/>
            <a:ext cx="9846186" cy="770641"/>
          </a:xfrm>
          <a:prstGeom prst="rect">
            <a:avLst/>
          </a:prstGeom>
          <a:solidFill>
            <a:srgbClr val="FF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Kernel/OS SRE</a:t>
            </a:r>
          </a:p>
        </p:txBody>
      </p:sp>
      <p:sp>
        <p:nvSpPr>
          <p:cNvPr id="252" name="Shape 252"/>
          <p:cNvSpPr/>
          <p:nvPr/>
        </p:nvSpPr>
        <p:spPr>
          <a:xfrm>
            <a:off x="717400" y="1125944"/>
            <a:ext cx="11168394" cy="2471796"/>
          </a:xfrm>
          <a:prstGeom prst="rect">
            <a:avLst/>
          </a:prstGeom>
          <a:solidFill>
            <a:srgbClr val="FFFFFF">
              <a:alpha val="65770"/>
            </a:srgbClr>
          </a:solidFill>
          <a:ln>
            <a:noFill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82" y="414021"/>
            <a:ext cx="12434711" cy="512401"/>
          </a:xfrm>
          <a:prstGeom prst="rect">
            <a:avLst/>
          </a:prstGeom>
        </p:spPr>
        <p:txBody>
          <a:bodyPr vert="horz" lIns="93253" tIns="93253" rIns="93253" bIns="93253" rtlCol="0" anchor="b" anchorCtr="0">
            <a:noAutofit/>
          </a:bodyPr>
          <a:lstStyle/>
          <a:p>
            <a:r>
              <a:rPr lang="en"/>
              <a:t>Decoupling</a:t>
            </a:r>
          </a:p>
        </p:txBody>
      </p:sp>
      <p:sp>
        <p:nvSpPr>
          <p:cNvPr id="251" name="Shape 251"/>
          <p:cNvSpPr/>
          <p:nvPr/>
        </p:nvSpPr>
        <p:spPr>
          <a:xfrm>
            <a:off x="3367358" y="4774220"/>
            <a:ext cx="5652327" cy="4193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algn="ctr" defTabSz="932597"/>
            <a:r>
              <a:rPr lang="en" sz="2448">
                <a:solidFill>
                  <a:prstClr val="black"/>
                </a:solidFill>
                <a:latin typeface="Calibri" panose="020F0502020204030204"/>
              </a:rPr>
              <a:t>IaaS / Virtualization</a:t>
            </a:r>
          </a:p>
        </p:txBody>
      </p:sp>
      <p:sp>
        <p:nvSpPr>
          <p:cNvPr id="253" name="Shape 253"/>
          <p:cNvSpPr/>
          <p:nvPr/>
        </p:nvSpPr>
        <p:spPr>
          <a:xfrm>
            <a:off x="3392074" y="3597739"/>
            <a:ext cx="5652327" cy="4193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algn="ctr" defTabSz="932597"/>
            <a:r>
              <a:rPr lang="en" sz="2448">
                <a:solidFill>
                  <a:prstClr val="black"/>
                </a:solidFill>
                <a:latin typeface="Calibri" panose="020F0502020204030204"/>
              </a:rPr>
              <a:t>Container Runtimes / Images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79" y="5326012"/>
            <a:ext cx="898130" cy="832734"/>
          </a:xfrm>
          <a:prstGeom prst="rect">
            <a:avLst/>
          </a:prstGeom>
        </p:spPr>
      </p:pic>
      <p:sp>
        <p:nvSpPr>
          <p:cNvPr id="11" name="Freeform 9"/>
          <p:cNvSpPr>
            <a:spLocks noChangeAspect="1" noEditPoints="1"/>
          </p:cNvSpPr>
          <p:nvPr/>
        </p:nvSpPr>
        <p:spPr bwMode="black">
          <a:xfrm>
            <a:off x="997502" y="1703680"/>
            <a:ext cx="819988" cy="664873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4347" tIns="62174" rIns="124347" bIns="62174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2448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119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882" y="414021"/>
            <a:ext cx="12434711" cy="512401"/>
          </a:xfrm>
          <a:prstGeom prst="rect">
            <a:avLst/>
          </a:prstGeom>
        </p:spPr>
        <p:txBody>
          <a:bodyPr vert="horz" lIns="93253" tIns="93253" rIns="93253" bIns="93253" rtlCol="0" anchor="b" anchorCtr="0">
            <a:noAutofit/>
          </a:bodyPr>
          <a:lstStyle/>
          <a:p>
            <a:r>
              <a:rPr lang="en"/>
              <a:t>Decoupling</a:t>
            </a:r>
          </a:p>
        </p:txBody>
      </p:sp>
      <p:sp>
        <p:nvSpPr>
          <p:cNvPr id="264" name="Shape 264"/>
          <p:cNvSpPr/>
          <p:nvPr/>
        </p:nvSpPr>
        <p:spPr>
          <a:xfrm>
            <a:off x="3367358" y="4774220"/>
            <a:ext cx="5652327" cy="4193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algn="ctr" defTabSz="932597"/>
            <a:r>
              <a:rPr lang="en" sz="2448">
                <a:solidFill>
                  <a:prstClr val="black"/>
                </a:solidFill>
                <a:latin typeface="Calibri" panose="020F0502020204030204"/>
              </a:rPr>
              <a:t>IaaS / Virtualization</a:t>
            </a:r>
          </a:p>
        </p:txBody>
      </p:sp>
      <p:sp>
        <p:nvSpPr>
          <p:cNvPr id="266" name="Shape 266"/>
          <p:cNvSpPr/>
          <p:nvPr/>
        </p:nvSpPr>
        <p:spPr>
          <a:xfrm>
            <a:off x="3392074" y="3597739"/>
            <a:ext cx="5652327" cy="4193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algn="ctr" defTabSz="932597"/>
            <a:r>
              <a:rPr lang="en" sz="2448">
                <a:solidFill>
                  <a:prstClr val="black"/>
                </a:solidFill>
                <a:latin typeface="Calibri" panose="020F0502020204030204"/>
              </a:rPr>
              <a:t>Container Runtimes / Images</a:t>
            </a:r>
          </a:p>
        </p:txBody>
      </p:sp>
      <p:sp>
        <p:nvSpPr>
          <p:cNvPr id="267" name="Shape 267"/>
          <p:cNvSpPr/>
          <p:nvPr/>
        </p:nvSpPr>
        <p:spPr>
          <a:xfrm>
            <a:off x="3392074" y="2421276"/>
            <a:ext cx="5652327" cy="4193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algn="ctr" defTabSz="932597"/>
            <a:r>
              <a:rPr lang="en" sz="2448">
                <a:solidFill>
                  <a:prstClr val="black"/>
                </a:solidFill>
                <a:latin typeface="Calibri" panose="020F0502020204030204"/>
              </a:rPr>
              <a:t>Container Cluster Managers</a:t>
            </a:r>
          </a:p>
        </p:txBody>
      </p:sp>
      <p:sp>
        <p:nvSpPr>
          <p:cNvPr id="15" name="Shape 202"/>
          <p:cNvSpPr/>
          <p:nvPr/>
        </p:nvSpPr>
        <p:spPr>
          <a:xfrm>
            <a:off x="1407496" y="1650797"/>
            <a:ext cx="9846186" cy="770641"/>
          </a:xfrm>
          <a:prstGeom prst="rect">
            <a:avLst/>
          </a:prstGeom>
          <a:solidFill>
            <a:srgbClr val="00A1F1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Application SRE</a:t>
            </a:r>
          </a:p>
        </p:txBody>
      </p:sp>
      <p:sp>
        <p:nvSpPr>
          <p:cNvPr id="16" name="Shape 203"/>
          <p:cNvSpPr/>
          <p:nvPr/>
        </p:nvSpPr>
        <p:spPr>
          <a:xfrm>
            <a:off x="1407496" y="5193420"/>
            <a:ext cx="9846186" cy="770641"/>
          </a:xfrm>
          <a:prstGeom prst="rect">
            <a:avLst/>
          </a:prstGeom>
          <a:solidFill>
            <a:srgbClr val="7C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Hardware SRE</a:t>
            </a:r>
          </a:p>
        </p:txBody>
      </p:sp>
      <p:sp>
        <p:nvSpPr>
          <p:cNvPr id="17" name="Shape 204"/>
          <p:cNvSpPr/>
          <p:nvPr/>
        </p:nvSpPr>
        <p:spPr>
          <a:xfrm>
            <a:off x="1407496" y="2831672"/>
            <a:ext cx="9846186" cy="770641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Cluster SRE</a:t>
            </a:r>
          </a:p>
        </p:txBody>
      </p:sp>
      <p:sp>
        <p:nvSpPr>
          <p:cNvPr id="18" name="Shape 205"/>
          <p:cNvSpPr/>
          <p:nvPr/>
        </p:nvSpPr>
        <p:spPr>
          <a:xfrm>
            <a:off x="1407496" y="4012545"/>
            <a:ext cx="9846186" cy="770641"/>
          </a:xfrm>
          <a:prstGeom prst="rect">
            <a:avLst/>
          </a:prstGeom>
          <a:solidFill>
            <a:srgbClr val="FF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Kernel/OS SRE</a:t>
            </a:r>
          </a:p>
        </p:txBody>
      </p:sp>
      <p:pic>
        <p:nvPicPr>
          <p:cNvPr id="268" name="Shape 268" descr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220" y="2751300"/>
            <a:ext cx="794035" cy="7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43" y="2831670"/>
            <a:ext cx="884924" cy="674118"/>
          </a:xfrm>
          <a:prstGeom prst="rect">
            <a:avLst/>
          </a:prstGeom>
        </p:spPr>
      </p:pic>
      <p:sp>
        <p:nvSpPr>
          <p:cNvPr id="14" name="Freeform 9"/>
          <p:cNvSpPr>
            <a:spLocks noChangeAspect="1" noEditPoints="1"/>
          </p:cNvSpPr>
          <p:nvPr/>
        </p:nvSpPr>
        <p:spPr bwMode="black">
          <a:xfrm>
            <a:off x="997502" y="1703680"/>
            <a:ext cx="819988" cy="664873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4347" tIns="62174" rIns="124347" bIns="62174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717400" y="1125945"/>
            <a:ext cx="11168394" cy="1295332"/>
          </a:xfrm>
          <a:prstGeom prst="rect">
            <a:avLst/>
          </a:prstGeom>
          <a:solidFill>
            <a:srgbClr val="FFFFFF">
              <a:alpha val="65770"/>
            </a:srgbClr>
          </a:solidFill>
          <a:ln>
            <a:noFill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Picture 2" descr="https://a248.e.akamai.net/secure.meetupstatic.com/photos/event/8/b/f/global_44964223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5" y="2553870"/>
            <a:ext cx="1196206" cy="11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tart.jcolemorrison.com/content/images/2017/01/docker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82" y="2587798"/>
            <a:ext cx="1097436" cy="10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16" y="3498711"/>
            <a:ext cx="884924" cy="674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079" y="5326012"/>
            <a:ext cx="898130" cy="8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5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03"/>
          <p:cNvSpPr/>
          <p:nvPr/>
        </p:nvSpPr>
        <p:spPr>
          <a:xfrm>
            <a:off x="1407496" y="5193420"/>
            <a:ext cx="9846186" cy="770641"/>
          </a:xfrm>
          <a:prstGeom prst="rect">
            <a:avLst/>
          </a:prstGeom>
          <a:solidFill>
            <a:srgbClr val="7C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Hardware SRE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79" y="5326012"/>
            <a:ext cx="898130" cy="832734"/>
          </a:xfrm>
          <a:prstGeom prst="rect">
            <a:avLst/>
          </a:prstGeom>
        </p:spPr>
      </p:pic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882" y="414021"/>
            <a:ext cx="12434711" cy="512401"/>
          </a:xfrm>
          <a:prstGeom prst="rect">
            <a:avLst/>
          </a:prstGeom>
        </p:spPr>
        <p:txBody>
          <a:bodyPr vert="horz" lIns="93253" tIns="93253" rIns="93253" bIns="93253" rtlCol="0" anchor="b" anchorCtr="0">
            <a:noAutofit/>
          </a:bodyPr>
          <a:lstStyle/>
          <a:p>
            <a:r>
              <a:rPr lang="en"/>
              <a:t>Decoupling</a:t>
            </a:r>
          </a:p>
        </p:txBody>
      </p:sp>
      <p:sp>
        <p:nvSpPr>
          <p:cNvPr id="264" name="Shape 264"/>
          <p:cNvSpPr/>
          <p:nvPr/>
        </p:nvSpPr>
        <p:spPr>
          <a:xfrm>
            <a:off x="3367358" y="4774220"/>
            <a:ext cx="5652327" cy="4193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algn="ctr" defTabSz="932597"/>
            <a:r>
              <a:rPr lang="en" sz="2448">
                <a:solidFill>
                  <a:prstClr val="black"/>
                </a:solidFill>
                <a:latin typeface="Calibri" panose="020F0502020204030204"/>
              </a:rPr>
              <a:t>IaaS / Virtualization</a:t>
            </a:r>
          </a:p>
        </p:txBody>
      </p:sp>
      <p:sp>
        <p:nvSpPr>
          <p:cNvPr id="266" name="Shape 266"/>
          <p:cNvSpPr/>
          <p:nvPr/>
        </p:nvSpPr>
        <p:spPr>
          <a:xfrm>
            <a:off x="3392074" y="3597739"/>
            <a:ext cx="5652327" cy="4193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algn="ctr" defTabSz="932597"/>
            <a:r>
              <a:rPr lang="en" sz="2448">
                <a:solidFill>
                  <a:prstClr val="black"/>
                </a:solidFill>
                <a:latin typeface="Calibri" panose="020F0502020204030204"/>
              </a:rPr>
              <a:t>Container Runtimes / Images</a:t>
            </a:r>
          </a:p>
        </p:txBody>
      </p:sp>
      <p:sp>
        <p:nvSpPr>
          <p:cNvPr id="267" name="Shape 267"/>
          <p:cNvSpPr/>
          <p:nvPr/>
        </p:nvSpPr>
        <p:spPr>
          <a:xfrm>
            <a:off x="3392074" y="2421276"/>
            <a:ext cx="5652327" cy="4193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4327" tIns="124327" rIns="124327" bIns="124327" anchor="ctr" anchorCtr="0">
            <a:noAutofit/>
          </a:bodyPr>
          <a:lstStyle/>
          <a:p>
            <a:pPr algn="ctr" defTabSz="932597"/>
            <a:r>
              <a:rPr lang="en" sz="2448">
                <a:solidFill>
                  <a:prstClr val="black"/>
                </a:solidFill>
                <a:latin typeface="Calibri" panose="020F0502020204030204"/>
              </a:rPr>
              <a:t>Container Cluster Managers</a:t>
            </a:r>
          </a:p>
        </p:txBody>
      </p:sp>
      <p:sp>
        <p:nvSpPr>
          <p:cNvPr id="15" name="Shape 202"/>
          <p:cNvSpPr/>
          <p:nvPr/>
        </p:nvSpPr>
        <p:spPr>
          <a:xfrm>
            <a:off x="1407496" y="1650797"/>
            <a:ext cx="9846186" cy="770641"/>
          </a:xfrm>
          <a:prstGeom prst="rect">
            <a:avLst/>
          </a:prstGeom>
          <a:solidFill>
            <a:srgbClr val="00A1F1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Application SRE</a:t>
            </a:r>
          </a:p>
        </p:txBody>
      </p:sp>
      <p:sp>
        <p:nvSpPr>
          <p:cNvPr id="17" name="Shape 204"/>
          <p:cNvSpPr/>
          <p:nvPr/>
        </p:nvSpPr>
        <p:spPr>
          <a:xfrm>
            <a:off x="1407496" y="2831672"/>
            <a:ext cx="9846186" cy="770641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Cluster SRE</a:t>
            </a:r>
          </a:p>
        </p:txBody>
      </p:sp>
      <p:sp>
        <p:nvSpPr>
          <p:cNvPr id="18" name="Shape 205"/>
          <p:cNvSpPr/>
          <p:nvPr/>
        </p:nvSpPr>
        <p:spPr>
          <a:xfrm>
            <a:off x="1407496" y="4012545"/>
            <a:ext cx="9846186" cy="770641"/>
          </a:xfrm>
          <a:prstGeom prst="rect">
            <a:avLst/>
          </a:prstGeom>
          <a:solidFill>
            <a:srgbClr val="FFBB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3253" tIns="93253" rIns="93253" bIns="93253" anchor="ctr" anchorCtr="0">
            <a:noAutofit/>
          </a:bodyPr>
          <a:lstStyle/>
          <a:p>
            <a:pPr algn="ctr" defTabSz="932597"/>
            <a:r>
              <a:rPr lang="en" sz="4896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Kernel/OS SRE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43" y="2831670"/>
            <a:ext cx="884924" cy="674118"/>
          </a:xfrm>
          <a:prstGeom prst="rect">
            <a:avLst/>
          </a:prstGeom>
        </p:spPr>
      </p:pic>
      <p:sp>
        <p:nvSpPr>
          <p:cNvPr id="14" name="Freeform 9"/>
          <p:cNvSpPr>
            <a:spLocks noChangeAspect="1" noEditPoints="1"/>
          </p:cNvSpPr>
          <p:nvPr/>
        </p:nvSpPr>
        <p:spPr bwMode="black">
          <a:xfrm>
            <a:off x="997502" y="1703680"/>
            <a:ext cx="819988" cy="664873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4347" tIns="62174" rIns="124347" bIns="62174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24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833937" y="2840663"/>
            <a:ext cx="10601273" cy="367184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lIns="124327" tIns="124327" rIns="124327" bIns="124327" anchor="ctr" anchorCtr="0">
            <a:noAutofit/>
          </a:bodyPr>
          <a:lstStyle/>
          <a:p>
            <a:pPr defTabSz="932597"/>
            <a:endParaRPr sz="2448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Picture 2" descr="https://a248.e.akamai.net/secure.meetupstatic.com/photos/event/8/b/f/global_44964223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5" y="2553870"/>
            <a:ext cx="1196206" cy="11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tart.jcolemorrison.com/content/images/2017/01/docker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82" y="2587798"/>
            <a:ext cx="1097436" cy="10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Shape 268" descr="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3220" y="2751300"/>
            <a:ext cx="794035" cy="7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16" y="3498711"/>
            <a:ext cx="884924" cy="6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56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Demo rolling update under load.</a:t>
            </a:r>
          </a:p>
        </p:txBody>
      </p:sp>
    </p:spTree>
    <p:extLst>
      <p:ext uri="{BB962C8B-B14F-4D97-AF65-F5344CB8AC3E}">
        <p14:creationId xmlns:p14="http://schemas.microsoft.com/office/powerpoint/2010/main" val="1534069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really, this is still too hard</a:t>
            </a:r>
          </a:p>
        </p:txBody>
      </p:sp>
    </p:spTree>
    <p:extLst>
      <p:ext uri="{BB962C8B-B14F-4D97-AF65-F5344CB8AC3E}">
        <p14:creationId xmlns:p14="http://schemas.microsoft.com/office/powerpoint/2010/main" val="3618446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What is…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A container?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A container orchestrator?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A container service?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How containers change operations</a:t>
            </a:r>
          </a:p>
          <a:p>
            <a:r>
              <a:rPr lang="en-US"/>
              <a:t>Orchestration as the foundation for new platforms</a:t>
            </a:r>
          </a:p>
          <a:p>
            <a:r>
              <a:rPr lang="en-US"/>
              <a:t>Some glimpses of the future</a:t>
            </a:r>
          </a:p>
          <a:p>
            <a:endParaRPr lang="en-US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08812152-287F-40B2-8711-8310E322A79A}"/>
              </a:ext>
            </a:extLst>
          </p:cNvPr>
          <p:cNvSpPr/>
          <p:nvPr/>
        </p:nvSpPr>
        <p:spPr>
          <a:xfrm>
            <a:off x="185132" y="4080950"/>
            <a:ext cx="670636" cy="440105"/>
          </a:xfrm>
          <a:prstGeom prst="stripedRightArrow">
            <a:avLst/>
          </a:prstGeom>
          <a:solidFill>
            <a:srgbClr val="00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1168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really, this is still too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3260" tIns="46630" rIns="93260" bIns="46630" rtlCol="0" anchor="t">
            <a:normAutofit/>
          </a:bodyPr>
          <a:lstStyle/>
          <a:p>
            <a:r>
              <a:rPr lang="en-US"/>
              <a:t>I have a Kubernetes cluster, now what do I tell my developers?</a:t>
            </a:r>
          </a:p>
          <a:p>
            <a:r>
              <a:rPr lang="en-US"/>
              <a:t>We can't force developers to learn Docker, Kubernetes, etc.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Introducing </a:t>
            </a:r>
            <a:r>
              <a:rPr lang="en-US" b="1"/>
              <a:t>Draft</a:t>
            </a:r>
            <a:r>
              <a:rPr lang="en-US"/>
              <a:t>...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28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783A016-4F5C-4222-84FD-F759430558F8}"/>
              </a:ext>
            </a:extLst>
          </p:cNvPr>
          <p:cNvSpPr/>
          <p:nvPr/>
        </p:nvSpPr>
        <p:spPr>
          <a:xfrm>
            <a:off x="7519893" y="3085974"/>
            <a:ext cx="1520548" cy="23751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Big Data Frameworks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 orchestration as a new foundation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6BBA97-6838-4EAF-8900-B885ADECA7E9}"/>
              </a:ext>
            </a:extLst>
          </p:cNvPr>
          <p:cNvSpPr/>
          <p:nvPr/>
        </p:nvSpPr>
        <p:spPr>
          <a:xfrm>
            <a:off x="5662546" y="3085973"/>
            <a:ext cx="1520548" cy="23751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Vertical Platform as a Service</a:t>
            </a:r>
          </a:p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(e.g. parse-server)</a:t>
            </a:r>
          </a:p>
        </p:txBody>
      </p:sp>
      <p:pic>
        <p:nvPicPr>
          <p:cNvPr id="5" name="Picture 2" descr="https://a248.e.akamai.net/secure.meetupstatic.com/photos/event/8/b/f/global_449642239.jpeg">
            <a:extLst>
              <a:ext uri="{FF2B5EF4-FFF2-40B4-BE49-F238E27FC236}">
                <a16:creationId xmlns:a16="http://schemas.microsoft.com/office/drawing/2014/main" id="{8169D9D4-DAE9-4AB9-81A3-0B513F18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94" y="4974568"/>
            <a:ext cx="897154" cy="8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74">
            <a:extLst>
              <a:ext uri="{FF2B5EF4-FFF2-40B4-BE49-F238E27FC236}">
                <a16:creationId xmlns:a16="http://schemas.microsoft.com/office/drawing/2014/main" id="{9B9FC4A6-F54C-48F6-A40F-7F3211441CD0}"/>
              </a:ext>
            </a:extLst>
          </p:cNvPr>
          <p:cNvSpPr/>
          <p:nvPr/>
        </p:nvSpPr>
        <p:spPr>
          <a:xfrm>
            <a:off x="2819414" y="6127703"/>
            <a:ext cx="9527975" cy="232018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276">
            <a:extLst>
              <a:ext uri="{FF2B5EF4-FFF2-40B4-BE49-F238E27FC236}">
                <a16:creationId xmlns:a16="http://schemas.microsoft.com/office/drawing/2014/main" id="{8D21B88A-3D97-43FA-B5C9-B41304110655}"/>
              </a:ext>
            </a:extLst>
          </p:cNvPr>
          <p:cNvSpPr/>
          <p:nvPr/>
        </p:nvSpPr>
        <p:spPr>
          <a:xfrm>
            <a:off x="3658227" y="5931658"/>
            <a:ext cx="7604633" cy="485884"/>
          </a:xfrm>
          <a:prstGeom prst="rect">
            <a:avLst/>
          </a:prstGeom>
          <a:solidFill>
            <a:srgbClr val="F6531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9940" tIns="69940" rIns="69940" bIns="69940" anchor="ctr" anchorCtr="0">
            <a:noAutofit/>
          </a:bodyPr>
          <a:lstStyle/>
          <a:p>
            <a:pPr algn="ctr" defTabSz="932597"/>
            <a:r>
              <a:rPr lang="en" sz="18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Container API: Unified Compute Substrate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9E89E-EBAD-4780-9A54-5B3145BEB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91" y="6779095"/>
            <a:ext cx="673598" cy="624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631871-3FD6-4904-9F56-69932B8C7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40" y="6779095"/>
            <a:ext cx="673598" cy="62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8B9FD3-DEDD-435A-9932-5C9A82B1B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43" y="6779095"/>
            <a:ext cx="673598" cy="624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23F110-9CEA-4637-B387-0F3746178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46" y="6779095"/>
            <a:ext cx="673598" cy="6245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98082C-27FD-453C-A67F-D7A94269B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094" y="6779095"/>
            <a:ext cx="673598" cy="624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DCE8E2-242F-433F-81DA-BF95EFD39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297" y="6779095"/>
            <a:ext cx="673598" cy="624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37A9EB-C278-4F0B-A798-071619D1A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429" y="6779095"/>
            <a:ext cx="673598" cy="624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F3BC8C-5308-4A78-9D65-D69B30C0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578" y="6779095"/>
            <a:ext cx="673598" cy="6245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A2D030-4996-48EB-BC40-D4651AE51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781" y="6779095"/>
            <a:ext cx="673598" cy="624551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454FEDAA-0E85-4282-BEFC-3F64D88A3B4D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6162085" y="466667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Shape 268" descr="logo.png">
            <a:extLst>
              <a:ext uri="{FF2B5EF4-FFF2-40B4-BE49-F238E27FC236}">
                <a16:creationId xmlns:a16="http://schemas.microsoft.com/office/drawing/2014/main" id="{34C7F3FB-AB6A-47B3-9929-90730BB62A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0368" y="5583735"/>
            <a:ext cx="595526" cy="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://start.jcolemorrison.com/content/images/2017/01/docker-logo.png">
            <a:extLst>
              <a:ext uri="{FF2B5EF4-FFF2-40B4-BE49-F238E27FC236}">
                <a16:creationId xmlns:a16="http://schemas.microsoft.com/office/drawing/2014/main" id="{34944306-8EFD-4708-A1AC-0E808639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62" y="5461109"/>
            <a:ext cx="823076" cy="8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A1736E6-1495-45C6-9441-BC59DC75086B}"/>
              </a:ext>
            </a:extLst>
          </p:cNvPr>
          <p:cNvSpPr/>
          <p:nvPr/>
        </p:nvSpPr>
        <p:spPr>
          <a:xfrm>
            <a:off x="9325410" y="3085974"/>
            <a:ext cx="1520548" cy="2375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Custom Applications</a:t>
            </a: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DC6E5A36-C6DC-4B18-88CB-3059538E1250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949264" y="4666679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3696C336-F583-48E7-909C-64376A45691D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736443" y="4635900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2059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 orchestration as a new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Demo of Helm</a:t>
            </a:r>
          </a:p>
        </p:txBody>
      </p:sp>
    </p:spTree>
    <p:extLst>
      <p:ext uri="{BB962C8B-B14F-4D97-AF65-F5344CB8AC3E}">
        <p14:creationId xmlns:p14="http://schemas.microsoft.com/office/powerpoint/2010/main" val="268046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GitLab</a:t>
            </a:r>
            <a:r>
              <a:rPr lang="en-US" dirty="0"/>
              <a:t> on Kubernetes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GitLab</a:t>
            </a:r>
            <a:r>
              <a:rPr lang="en-US" dirty="0"/>
              <a:t> now has an official Helm chart: </a:t>
            </a:r>
            <a:r>
              <a:rPr lang="en-US" dirty="0" err="1"/>
              <a:t>GitLab</a:t>
            </a:r>
            <a:r>
              <a:rPr lang="en-US" dirty="0"/>
              <a:t> with auto-scaling CI/CD on Kubernetes: charts.gitlab.io</a:t>
            </a:r>
          </a:p>
          <a:p>
            <a:pPr lvl="1"/>
            <a:r>
              <a:rPr lang="en-US" dirty="0"/>
              <a:t>helm repo add </a:t>
            </a:r>
            <a:r>
              <a:rPr lang="en-US" dirty="0" err="1"/>
              <a:t>gitlab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https://charts.gitlab.io</a:t>
            </a:r>
            <a:endParaRPr lang="en-US" dirty="0"/>
          </a:p>
          <a:p>
            <a:pPr lvl="1"/>
            <a:r>
              <a:rPr lang="en-US" dirty="0"/>
              <a:t>helm install </a:t>
            </a:r>
            <a:r>
              <a:rPr lang="en-US" dirty="0" err="1"/>
              <a:t>gitlab</a:t>
            </a:r>
            <a:r>
              <a:rPr lang="en-US" dirty="0"/>
              <a:t>/</a:t>
            </a:r>
            <a:r>
              <a:rPr lang="en-US" dirty="0" err="1"/>
              <a:t>gitlab</a:t>
            </a:r>
            <a:endParaRPr lang="en-US" dirty="0"/>
          </a:p>
          <a:p>
            <a:r>
              <a:rPr lang="en-US" dirty="0"/>
              <a:t>From idea to production on Kubernetes…</a:t>
            </a:r>
          </a:p>
        </p:txBody>
      </p:sp>
    </p:spTree>
    <p:extLst>
      <p:ext uri="{BB962C8B-B14F-4D97-AF65-F5344CB8AC3E}">
        <p14:creationId xmlns:p14="http://schemas.microsoft.com/office/powerpoint/2010/main" val="4214411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GitLab</a:t>
            </a:r>
            <a:r>
              <a:rPr lang="en-US" dirty="0"/>
              <a:t> on Kubernetes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zero to application with review apps, continuous deployment, multiple environments AND monitoring in under 5 minutes</a:t>
            </a:r>
          </a:p>
        </p:txBody>
      </p:sp>
    </p:spTree>
    <p:extLst>
      <p:ext uri="{BB962C8B-B14F-4D97-AF65-F5344CB8AC3E}">
        <p14:creationId xmlns:p14="http://schemas.microsoft.com/office/powerpoint/2010/main" val="1735388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What is…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A container?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A container orchestrator?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A container service?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How containers change operations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Orchestration as the foundation for new platforms</a:t>
            </a:r>
          </a:p>
          <a:p>
            <a:r>
              <a:rPr lang="en-US"/>
              <a:t>Some glimpses of the future</a:t>
            </a:r>
          </a:p>
          <a:p>
            <a:endParaRPr lang="en-US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08812152-287F-40B2-8711-8310E322A79A}"/>
              </a:ext>
            </a:extLst>
          </p:cNvPr>
          <p:cNvSpPr/>
          <p:nvPr/>
        </p:nvSpPr>
        <p:spPr>
          <a:xfrm>
            <a:off x="185132" y="4633582"/>
            <a:ext cx="670636" cy="440105"/>
          </a:xfrm>
          <a:prstGeom prst="stripedRightArrow">
            <a:avLst/>
          </a:prstGeom>
          <a:solidFill>
            <a:srgbClr val="00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8642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pic>
        <p:nvPicPr>
          <p:cNvPr id="5" name="Graphic 4" descr="Rocket">
            <a:extLst>
              <a:ext uri="{FF2B5EF4-FFF2-40B4-BE49-F238E27FC236}">
                <a16:creationId xmlns:a16="http://schemas.microsoft.com/office/drawing/2014/main" id="{6C4D703D-599C-4111-9F9D-7A3C47EE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0045" y="1944397"/>
            <a:ext cx="5828771" cy="5828771"/>
          </a:xfrm>
          <a:prstGeom prst="rect">
            <a:avLst/>
          </a:prstGeom>
        </p:spPr>
      </p:pic>
      <p:pic>
        <p:nvPicPr>
          <p:cNvPr id="7" name="Graphic 6" descr="Moon">
            <a:extLst>
              <a:ext uri="{FF2B5EF4-FFF2-40B4-BE49-F238E27FC236}">
                <a16:creationId xmlns:a16="http://schemas.microsoft.com/office/drawing/2014/main" id="{5488F0E1-331D-46D3-9E87-1ADDEF58C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1964" y="4384458"/>
            <a:ext cx="1543860" cy="1543860"/>
          </a:xfrm>
          <a:prstGeom prst="rect">
            <a:avLst/>
          </a:prstGeom>
        </p:spPr>
      </p:pic>
      <p:pic>
        <p:nvPicPr>
          <p:cNvPr id="9" name="Graphic 8" descr="Stars">
            <a:extLst>
              <a:ext uri="{FF2B5EF4-FFF2-40B4-BE49-F238E27FC236}">
                <a16:creationId xmlns:a16="http://schemas.microsoft.com/office/drawing/2014/main" id="{D07D10F0-5FD1-4072-94DD-E854EC12BA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662" y="1850489"/>
            <a:ext cx="932603" cy="932603"/>
          </a:xfrm>
          <a:prstGeom prst="rect">
            <a:avLst/>
          </a:prstGeom>
        </p:spPr>
      </p:pic>
      <p:pic>
        <p:nvPicPr>
          <p:cNvPr id="11" name="Graphic 10" descr="Comet">
            <a:extLst>
              <a:ext uri="{FF2B5EF4-FFF2-40B4-BE49-F238E27FC236}">
                <a16:creationId xmlns:a16="http://schemas.microsoft.com/office/drawing/2014/main" id="{2914A6E2-1941-4938-9021-BEF819BF82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73510" y="-108818"/>
            <a:ext cx="2053215" cy="2053215"/>
          </a:xfrm>
          <a:prstGeom prst="rect">
            <a:avLst/>
          </a:prstGeom>
        </p:spPr>
      </p:pic>
      <p:pic>
        <p:nvPicPr>
          <p:cNvPr id="12" name="Graphic 11" descr="Stars">
            <a:extLst>
              <a:ext uri="{FF2B5EF4-FFF2-40B4-BE49-F238E27FC236}">
                <a16:creationId xmlns:a16="http://schemas.microsoft.com/office/drawing/2014/main" id="{68383692-5B37-4D15-BA04-5A74D7E9E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6584" y="582067"/>
            <a:ext cx="932603" cy="932603"/>
          </a:xfrm>
          <a:prstGeom prst="rect">
            <a:avLst/>
          </a:prstGeom>
        </p:spPr>
      </p:pic>
      <p:pic>
        <p:nvPicPr>
          <p:cNvPr id="13" name="Graphic 12" descr="Stars">
            <a:extLst>
              <a:ext uri="{FF2B5EF4-FFF2-40B4-BE49-F238E27FC236}">
                <a16:creationId xmlns:a16="http://schemas.microsoft.com/office/drawing/2014/main" id="{B1D1D06B-CF76-4AF6-9C85-4EEBA94A9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7741" y="4604638"/>
            <a:ext cx="932603" cy="9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97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Distributed systems are becoming modular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EBD8CD-AFDE-4FEB-BDA9-9462C5D328E7}"/>
              </a:ext>
            </a:extLst>
          </p:cNvPr>
          <p:cNvGrpSpPr/>
          <p:nvPr/>
        </p:nvGrpSpPr>
        <p:grpSpPr>
          <a:xfrm rot="2700000">
            <a:off x="9138299" y="1370087"/>
            <a:ext cx="4097605" cy="3992381"/>
            <a:chOff x="7818633" y="2185826"/>
            <a:chExt cx="4017625" cy="3914454"/>
          </a:xfrm>
        </p:grpSpPr>
        <p:pic>
          <p:nvPicPr>
            <p:cNvPr id="5" name="Graphic 4" descr="Puzzle">
              <a:extLst>
                <a:ext uri="{FF2B5EF4-FFF2-40B4-BE49-F238E27FC236}">
                  <a16:creationId xmlns:a16="http://schemas.microsoft.com/office/drawing/2014/main" id="{08D4FC70-23D9-41CC-940D-C8D0638F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18633" y="2185826"/>
              <a:ext cx="1765443" cy="1765443"/>
            </a:xfrm>
            <a:prstGeom prst="rect">
              <a:avLst/>
            </a:prstGeom>
          </p:spPr>
        </p:pic>
        <p:pic>
          <p:nvPicPr>
            <p:cNvPr id="6" name="Graphic 5" descr="Puzzle">
              <a:extLst>
                <a:ext uri="{FF2B5EF4-FFF2-40B4-BE49-F238E27FC236}">
                  <a16:creationId xmlns:a16="http://schemas.microsoft.com/office/drawing/2014/main" id="{5380F69D-C581-48DA-BE3B-C391A9D6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8602893" y="2877619"/>
              <a:ext cx="1765443" cy="1765443"/>
            </a:xfrm>
            <a:prstGeom prst="rect">
              <a:avLst/>
            </a:prstGeom>
          </p:spPr>
        </p:pic>
        <p:pic>
          <p:nvPicPr>
            <p:cNvPr id="7" name="Graphic 6" descr="Puzzle">
              <a:extLst>
                <a:ext uri="{FF2B5EF4-FFF2-40B4-BE49-F238E27FC236}">
                  <a16:creationId xmlns:a16="http://schemas.microsoft.com/office/drawing/2014/main" id="{2BC12E70-7145-4151-94BD-0404A228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86125" y="3644569"/>
              <a:ext cx="1765443" cy="1765443"/>
            </a:xfrm>
            <a:prstGeom prst="rect">
              <a:avLst/>
            </a:prstGeom>
          </p:spPr>
        </p:pic>
        <p:pic>
          <p:nvPicPr>
            <p:cNvPr id="9" name="Graphic 8" descr="Puzzle">
              <a:extLst>
                <a:ext uri="{FF2B5EF4-FFF2-40B4-BE49-F238E27FC236}">
                  <a16:creationId xmlns:a16="http://schemas.microsoft.com/office/drawing/2014/main" id="{EC5C6393-0189-43FE-A56F-1D608D0D2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10070815" y="4334837"/>
              <a:ext cx="1765443" cy="1765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118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360C7-F146-4556-A2DB-97222E6E5842}"/>
              </a:ext>
            </a:extLst>
          </p:cNvPr>
          <p:cNvSpPr/>
          <p:nvPr/>
        </p:nvSpPr>
        <p:spPr>
          <a:xfrm>
            <a:off x="604331" y="2753922"/>
            <a:ext cx="8184965" cy="368363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are becoming modular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EBD8CD-AFDE-4FEB-BDA9-9462C5D328E7}"/>
              </a:ext>
            </a:extLst>
          </p:cNvPr>
          <p:cNvGrpSpPr/>
          <p:nvPr/>
        </p:nvGrpSpPr>
        <p:grpSpPr>
          <a:xfrm rot="2700000">
            <a:off x="9138299" y="1370087"/>
            <a:ext cx="4097605" cy="3992381"/>
            <a:chOff x="7818633" y="2185826"/>
            <a:chExt cx="4017625" cy="3914454"/>
          </a:xfrm>
        </p:grpSpPr>
        <p:pic>
          <p:nvPicPr>
            <p:cNvPr id="5" name="Graphic 4" descr="Puzzle">
              <a:extLst>
                <a:ext uri="{FF2B5EF4-FFF2-40B4-BE49-F238E27FC236}">
                  <a16:creationId xmlns:a16="http://schemas.microsoft.com/office/drawing/2014/main" id="{08D4FC70-23D9-41CC-940D-C8D0638F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18633" y="2185826"/>
              <a:ext cx="1765443" cy="1765443"/>
            </a:xfrm>
            <a:prstGeom prst="rect">
              <a:avLst/>
            </a:prstGeom>
          </p:spPr>
        </p:pic>
        <p:pic>
          <p:nvPicPr>
            <p:cNvPr id="6" name="Graphic 5" descr="Puzzle">
              <a:extLst>
                <a:ext uri="{FF2B5EF4-FFF2-40B4-BE49-F238E27FC236}">
                  <a16:creationId xmlns:a16="http://schemas.microsoft.com/office/drawing/2014/main" id="{5380F69D-C581-48DA-BE3B-C391A9D6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8602893" y="2877619"/>
              <a:ext cx="1765443" cy="1765443"/>
            </a:xfrm>
            <a:prstGeom prst="rect">
              <a:avLst/>
            </a:prstGeom>
          </p:spPr>
        </p:pic>
        <p:pic>
          <p:nvPicPr>
            <p:cNvPr id="7" name="Graphic 6" descr="Puzzle">
              <a:extLst>
                <a:ext uri="{FF2B5EF4-FFF2-40B4-BE49-F238E27FC236}">
                  <a16:creationId xmlns:a16="http://schemas.microsoft.com/office/drawing/2014/main" id="{2BC12E70-7145-4151-94BD-0404A228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86125" y="3644569"/>
              <a:ext cx="1765443" cy="1765443"/>
            </a:xfrm>
            <a:prstGeom prst="rect">
              <a:avLst/>
            </a:prstGeom>
          </p:spPr>
        </p:pic>
        <p:pic>
          <p:nvPicPr>
            <p:cNvPr id="9" name="Graphic 8" descr="Puzzle">
              <a:extLst>
                <a:ext uri="{FF2B5EF4-FFF2-40B4-BE49-F238E27FC236}">
                  <a16:creationId xmlns:a16="http://schemas.microsoft.com/office/drawing/2014/main" id="{EC5C6393-0189-43FE-A56F-1D608D0D2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10070815" y="4334837"/>
              <a:ext cx="1765443" cy="176544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51C376C-69A3-4447-9291-B75258F8D1D2}"/>
              </a:ext>
            </a:extLst>
          </p:cNvPr>
          <p:cNvSpPr/>
          <p:nvPr/>
        </p:nvSpPr>
        <p:spPr>
          <a:xfrm>
            <a:off x="855768" y="3147970"/>
            <a:ext cx="1931038" cy="1064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 err="1">
                <a:solidFill>
                  <a:prstClr val="white"/>
                </a:solidFill>
                <a:latin typeface="Calibri" panose="020F0502020204030204"/>
              </a:rPr>
              <a:t>Kube</a:t>
            </a:r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 Lego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2D404-FBDB-452D-A854-6EE1981D2F25}"/>
              </a:ext>
            </a:extLst>
          </p:cNvPr>
          <p:cNvSpPr/>
          <p:nvPr/>
        </p:nvSpPr>
        <p:spPr>
          <a:xfrm>
            <a:off x="4686755" y="3147970"/>
            <a:ext cx="1931038" cy="1064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HTTP Service</a:t>
            </a:r>
          </a:p>
        </p:txBody>
      </p:sp>
      <p:pic>
        <p:nvPicPr>
          <p:cNvPr id="12" name="Shape 268" descr="logo.png">
            <a:extLst>
              <a:ext uri="{FF2B5EF4-FFF2-40B4-BE49-F238E27FC236}">
                <a16:creationId xmlns:a16="http://schemas.microsoft.com/office/drawing/2014/main" id="{34F0A6C5-96B9-4D97-AE4B-61518606D15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44256" y="5648695"/>
            <a:ext cx="595526" cy="57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041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AA6482-AB13-44B7-92C4-B365E218FE42}"/>
              </a:ext>
            </a:extLst>
          </p:cNvPr>
          <p:cNvSpPr/>
          <p:nvPr/>
        </p:nvSpPr>
        <p:spPr>
          <a:xfrm>
            <a:off x="604331" y="2753922"/>
            <a:ext cx="8184965" cy="368363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Shape 268" descr="logo.png">
            <a:extLst>
              <a:ext uri="{FF2B5EF4-FFF2-40B4-BE49-F238E27FC236}">
                <a16:creationId xmlns:a16="http://schemas.microsoft.com/office/drawing/2014/main" id="{BB61D478-9EDC-4BC7-9FA1-9AF7AACDF6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256" y="5648695"/>
            <a:ext cx="595526" cy="5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are becoming modular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EBD8CD-AFDE-4FEB-BDA9-9462C5D328E7}"/>
              </a:ext>
            </a:extLst>
          </p:cNvPr>
          <p:cNvGrpSpPr/>
          <p:nvPr/>
        </p:nvGrpSpPr>
        <p:grpSpPr>
          <a:xfrm rot="2700000">
            <a:off x="9138299" y="1370087"/>
            <a:ext cx="4097605" cy="3992381"/>
            <a:chOff x="7818633" y="2185826"/>
            <a:chExt cx="4017625" cy="3914454"/>
          </a:xfrm>
        </p:grpSpPr>
        <p:pic>
          <p:nvPicPr>
            <p:cNvPr id="5" name="Graphic 4" descr="Puzzle">
              <a:extLst>
                <a:ext uri="{FF2B5EF4-FFF2-40B4-BE49-F238E27FC236}">
                  <a16:creationId xmlns:a16="http://schemas.microsoft.com/office/drawing/2014/main" id="{08D4FC70-23D9-41CC-940D-C8D0638F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18633" y="2185826"/>
              <a:ext cx="1765443" cy="1765443"/>
            </a:xfrm>
            <a:prstGeom prst="rect">
              <a:avLst/>
            </a:prstGeom>
          </p:spPr>
        </p:pic>
        <p:pic>
          <p:nvPicPr>
            <p:cNvPr id="6" name="Graphic 5" descr="Puzzle">
              <a:extLst>
                <a:ext uri="{FF2B5EF4-FFF2-40B4-BE49-F238E27FC236}">
                  <a16:creationId xmlns:a16="http://schemas.microsoft.com/office/drawing/2014/main" id="{5380F69D-C581-48DA-BE3B-C391A9D6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8602893" y="2877619"/>
              <a:ext cx="1765443" cy="1765443"/>
            </a:xfrm>
            <a:prstGeom prst="rect">
              <a:avLst/>
            </a:prstGeom>
          </p:spPr>
        </p:pic>
        <p:pic>
          <p:nvPicPr>
            <p:cNvPr id="7" name="Graphic 6" descr="Puzzle">
              <a:extLst>
                <a:ext uri="{FF2B5EF4-FFF2-40B4-BE49-F238E27FC236}">
                  <a16:creationId xmlns:a16="http://schemas.microsoft.com/office/drawing/2014/main" id="{2BC12E70-7145-4151-94BD-0404A228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86125" y="3644569"/>
              <a:ext cx="1765443" cy="1765443"/>
            </a:xfrm>
            <a:prstGeom prst="rect">
              <a:avLst/>
            </a:prstGeom>
          </p:spPr>
        </p:pic>
        <p:pic>
          <p:nvPicPr>
            <p:cNvPr id="9" name="Graphic 8" descr="Puzzle">
              <a:extLst>
                <a:ext uri="{FF2B5EF4-FFF2-40B4-BE49-F238E27FC236}">
                  <a16:creationId xmlns:a16="http://schemas.microsoft.com/office/drawing/2014/main" id="{EC5C6393-0189-43FE-A56F-1D608D0D2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10070815" y="4334837"/>
              <a:ext cx="1765443" cy="176544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51C376C-69A3-4447-9291-B75258F8D1D2}"/>
              </a:ext>
            </a:extLst>
          </p:cNvPr>
          <p:cNvSpPr/>
          <p:nvPr/>
        </p:nvSpPr>
        <p:spPr>
          <a:xfrm>
            <a:off x="855768" y="3147970"/>
            <a:ext cx="1931038" cy="1064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 err="1">
                <a:solidFill>
                  <a:prstClr val="white"/>
                </a:solidFill>
                <a:latin typeface="Calibri" panose="020F0502020204030204"/>
              </a:rPr>
              <a:t>Kube</a:t>
            </a:r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 Lego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2D404-FBDB-452D-A854-6EE1981D2F25}"/>
              </a:ext>
            </a:extLst>
          </p:cNvPr>
          <p:cNvSpPr/>
          <p:nvPr/>
        </p:nvSpPr>
        <p:spPr>
          <a:xfrm>
            <a:off x="4686755" y="3147970"/>
            <a:ext cx="1931038" cy="1064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HTTP Service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6556E2B-C4A1-4784-A259-1EFC448D7004}"/>
              </a:ext>
            </a:extLst>
          </p:cNvPr>
          <p:cNvSpPr/>
          <p:nvPr/>
        </p:nvSpPr>
        <p:spPr>
          <a:xfrm>
            <a:off x="2952297" y="3434175"/>
            <a:ext cx="1525081" cy="5595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0561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AD0ACC-A03B-4BE1-8366-FF99E83C6EF8}"/>
              </a:ext>
            </a:extLst>
          </p:cNvPr>
          <p:cNvSpPr/>
          <p:nvPr/>
        </p:nvSpPr>
        <p:spPr>
          <a:xfrm>
            <a:off x="604331" y="2753922"/>
            <a:ext cx="8184965" cy="368363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Shape 268" descr="logo.png">
            <a:extLst>
              <a:ext uri="{FF2B5EF4-FFF2-40B4-BE49-F238E27FC236}">
                <a16:creationId xmlns:a16="http://schemas.microsoft.com/office/drawing/2014/main" id="{CA3E9EAC-F244-4CAF-A4D1-98A5FB0584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256" y="5648695"/>
            <a:ext cx="595526" cy="5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are becoming modular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EBD8CD-AFDE-4FEB-BDA9-9462C5D328E7}"/>
              </a:ext>
            </a:extLst>
          </p:cNvPr>
          <p:cNvGrpSpPr/>
          <p:nvPr/>
        </p:nvGrpSpPr>
        <p:grpSpPr>
          <a:xfrm rot="2700000">
            <a:off x="9138299" y="1370087"/>
            <a:ext cx="4097605" cy="3992381"/>
            <a:chOff x="7818633" y="2185826"/>
            <a:chExt cx="4017625" cy="3914454"/>
          </a:xfrm>
        </p:grpSpPr>
        <p:pic>
          <p:nvPicPr>
            <p:cNvPr id="5" name="Graphic 4" descr="Puzzle">
              <a:extLst>
                <a:ext uri="{FF2B5EF4-FFF2-40B4-BE49-F238E27FC236}">
                  <a16:creationId xmlns:a16="http://schemas.microsoft.com/office/drawing/2014/main" id="{08D4FC70-23D9-41CC-940D-C8D0638F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18633" y="2185826"/>
              <a:ext cx="1765443" cy="1765443"/>
            </a:xfrm>
            <a:prstGeom prst="rect">
              <a:avLst/>
            </a:prstGeom>
          </p:spPr>
        </p:pic>
        <p:pic>
          <p:nvPicPr>
            <p:cNvPr id="6" name="Graphic 5" descr="Puzzle">
              <a:extLst>
                <a:ext uri="{FF2B5EF4-FFF2-40B4-BE49-F238E27FC236}">
                  <a16:creationId xmlns:a16="http://schemas.microsoft.com/office/drawing/2014/main" id="{5380F69D-C581-48DA-BE3B-C391A9D6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8602893" y="2877619"/>
              <a:ext cx="1765443" cy="1765443"/>
            </a:xfrm>
            <a:prstGeom prst="rect">
              <a:avLst/>
            </a:prstGeom>
          </p:spPr>
        </p:pic>
        <p:pic>
          <p:nvPicPr>
            <p:cNvPr id="7" name="Graphic 6" descr="Puzzle">
              <a:extLst>
                <a:ext uri="{FF2B5EF4-FFF2-40B4-BE49-F238E27FC236}">
                  <a16:creationId xmlns:a16="http://schemas.microsoft.com/office/drawing/2014/main" id="{2BC12E70-7145-4151-94BD-0404A228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86125" y="3644569"/>
              <a:ext cx="1765443" cy="1765443"/>
            </a:xfrm>
            <a:prstGeom prst="rect">
              <a:avLst/>
            </a:prstGeom>
          </p:spPr>
        </p:pic>
        <p:pic>
          <p:nvPicPr>
            <p:cNvPr id="9" name="Graphic 8" descr="Puzzle">
              <a:extLst>
                <a:ext uri="{FF2B5EF4-FFF2-40B4-BE49-F238E27FC236}">
                  <a16:creationId xmlns:a16="http://schemas.microsoft.com/office/drawing/2014/main" id="{EC5C6393-0189-43FE-A56F-1D608D0D2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10070815" y="4334837"/>
              <a:ext cx="1765443" cy="176544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51C376C-69A3-4447-9291-B75258F8D1D2}"/>
              </a:ext>
            </a:extLst>
          </p:cNvPr>
          <p:cNvSpPr/>
          <p:nvPr/>
        </p:nvSpPr>
        <p:spPr>
          <a:xfrm>
            <a:off x="855768" y="3147970"/>
            <a:ext cx="1931038" cy="1064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 err="1">
                <a:solidFill>
                  <a:prstClr val="white"/>
                </a:solidFill>
                <a:latin typeface="Calibri" panose="020F0502020204030204"/>
              </a:rPr>
              <a:t>Kube</a:t>
            </a:r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 Lego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2D404-FBDB-452D-A854-6EE1981D2F25}"/>
              </a:ext>
            </a:extLst>
          </p:cNvPr>
          <p:cNvSpPr/>
          <p:nvPr/>
        </p:nvSpPr>
        <p:spPr>
          <a:xfrm>
            <a:off x="4686755" y="3147970"/>
            <a:ext cx="1931038" cy="1064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HTTP Service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6556E2B-C4A1-4784-A259-1EFC448D7004}"/>
              </a:ext>
            </a:extLst>
          </p:cNvPr>
          <p:cNvSpPr/>
          <p:nvPr/>
        </p:nvSpPr>
        <p:spPr>
          <a:xfrm>
            <a:off x="2952297" y="3434175"/>
            <a:ext cx="1525081" cy="5595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19088067-5DA8-4639-9189-200E5A5830BF}"/>
              </a:ext>
            </a:extLst>
          </p:cNvPr>
          <p:cNvSpPr/>
          <p:nvPr/>
        </p:nvSpPr>
        <p:spPr>
          <a:xfrm>
            <a:off x="5964970" y="3944935"/>
            <a:ext cx="1305645" cy="661346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Certificate</a:t>
            </a:r>
          </a:p>
        </p:txBody>
      </p:sp>
    </p:spTree>
    <p:extLst>
      <p:ext uri="{BB962C8B-B14F-4D97-AF65-F5344CB8AC3E}">
        <p14:creationId xmlns:p14="http://schemas.microsoft.com/office/powerpoint/2010/main" val="3507271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AD0ACC-A03B-4BE1-8366-FF99E83C6EF8}"/>
              </a:ext>
            </a:extLst>
          </p:cNvPr>
          <p:cNvSpPr/>
          <p:nvPr/>
        </p:nvSpPr>
        <p:spPr>
          <a:xfrm>
            <a:off x="604331" y="2753922"/>
            <a:ext cx="8184965" cy="368363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Shape 268" descr="logo.png">
            <a:extLst>
              <a:ext uri="{FF2B5EF4-FFF2-40B4-BE49-F238E27FC236}">
                <a16:creationId xmlns:a16="http://schemas.microsoft.com/office/drawing/2014/main" id="{CA3E9EAC-F244-4CAF-A4D1-98A5FB0584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256" y="5648695"/>
            <a:ext cx="595526" cy="5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are becoming modular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EBD8CD-AFDE-4FEB-BDA9-9462C5D328E7}"/>
              </a:ext>
            </a:extLst>
          </p:cNvPr>
          <p:cNvGrpSpPr/>
          <p:nvPr/>
        </p:nvGrpSpPr>
        <p:grpSpPr>
          <a:xfrm rot="2700000">
            <a:off x="9138299" y="1370087"/>
            <a:ext cx="4097605" cy="3992381"/>
            <a:chOff x="7818633" y="2185826"/>
            <a:chExt cx="4017625" cy="3914454"/>
          </a:xfrm>
        </p:grpSpPr>
        <p:pic>
          <p:nvPicPr>
            <p:cNvPr id="5" name="Graphic 4" descr="Puzzle">
              <a:extLst>
                <a:ext uri="{FF2B5EF4-FFF2-40B4-BE49-F238E27FC236}">
                  <a16:creationId xmlns:a16="http://schemas.microsoft.com/office/drawing/2014/main" id="{08D4FC70-23D9-41CC-940D-C8D0638F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18633" y="2185826"/>
              <a:ext cx="1765443" cy="1765443"/>
            </a:xfrm>
            <a:prstGeom prst="rect">
              <a:avLst/>
            </a:prstGeom>
          </p:spPr>
        </p:pic>
        <p:pic>
          <p:nvPicPr>
            <p:cNvPr id="6" name="Graphic 5" descr="Puzzle">
              <a:extLst>
                <a:ext uri="{FF2B5EF4-FFF2-40B4-BE49-F238E27FC236}">
                  <a16:creationId xmlns:a16="http://schemas.microsoft.com/office/drawing/2014/main" id="{5380F69D-C581-48DA-BE3B-C391A9D6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8602893" y="2877619"/>
              <a:ext cx="1765443" cy="1765443"/>
            </a:xfrm>
            <a:prstGeom prst="rect">
              <a:avLst/>
            </a:prstGeom>
          </p:spPr>
        </p:pic>
        <p:pic>
          <p:nvPicPr>
            <p:cNvPr id="7" name="Graphic 6" descr="Puzzle">
              <a:extLst>
                <a:ext uri="{FF2B5EF4-FFF2-40B4-BE49-F238E27FC236}">
                  <a16:creationId xmlns:a16="http://schemas.microsoft.com/office/drawing/2014/main" id="{2BC12E70-7145-4151-94BD-0404A228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86125" y="3644569"/>
              <a:ext cx="1765443" cy="1765443"/>
            </a:xfrm>
            <a:prstGeom prst="rect">
              <a:avLst/>
            </a:prstGeom>
          </p:spPr>
        </p:pic>
        <p:pic>
          <p:nvPicPr>
            <p:cNvPr id="9" name="Graphic 8" descr="Puzzle">
              <a:extLst>
                <a:ext uri="{FF2B5EF4-FFF2-40B4-BE49-F238E27FC236}">
                  <a16:creationId xmlns:a16="http://schemas.microsoft.com/office/drawing/2014/main" id="{EC5C6393-0189-43FE-A56F-1D608D0D2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10070815" y="4334837"/>
              <a:ext cx="1765443" cy="176544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51C376C-69A3-4447-9291-B75258F8D1D2}"/>
              </a:ext>
            </a:extLst>
          </p:cNvPr>
          <p:cNvSpPr/>
          <p:nvPr/>
        </p:nvSpPr>
        <p:spPr>
          <a:xfrm>
            <a:off x="855768" y="3147970"/>
            <a:ext cx="1931038" cy="1064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 err="1">
                <a:solidFill>
                  <a:prstClr val="white"/>
                </a:solidFill>
                <a:latin typeface="Calibri" panose="020F0502020204030204"/>
              </a:rPr>
              <a:t>Kube</a:t>
            </a:r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 Lego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2D404-FBDB-452D-A854-6EE1981D2F25}"/>
              </a:ext>
            </a:extLst>
          </p:cNvPr>
          <p:cNvSpPr/>
          <p:nvPr/>
        </p:nvSpPr>
        <p:spPr>
          <a:xfrm>
            <a:off x="4686755" y="3147970"/>
            <a:ext cx="1931038" cy="1064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HTTP Service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6556E2B-C4A1-4784-A259-1EFC448D7004}"/>
              </a:ext>
            </a:extLst>
          </p:cNvPr>
          <p:cNvSpPr/>
          <p:nvPr/>
        </p:nvSpPr>
        <p:spPr>
          <a:xfrm>
            <a:off x="2952297" y="3434175"/>
            <a:ext cx="1525081" cy="5595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47252A9F-DD5E-4DDF-A159-485D9120E8EA}"/>
              </a:ext>
            </a:extLst>
          </p:cNvPr>
          <p:cNvSpPr/>
          <p:nvPr/>
        </p:nvSpPr>
        <p:spPr>
          <a:xfrm>
            <a:off x="5964970" y="3944935"/>
            <a:ext cx="1305645" cy="661346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Certificate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A8ABE-87CC-42DC-9659-968331D23EE8}"/>
              </a:ext>
            </a:extLst>
          </p:cNvPr>
          <p:cNvSpPr/>
          <p:nvPr/>
        </p:nvSpPr>
        <p:spPr>
          <a:xfrm>
            <a:off x="4696813" y="5009200"/>
            <a:ext cx="1931038" cy="1064264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HTTP Service</a:t>
            </a: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D361DA1B-7712-4F21-8743-FDE5420E8FEE}"/>
              </a:ext>
            </a:extLst>
          </p:cNvPr>
          <p:cNvSpPr/>
          <p:nvPr/>
        </p:nvSpPr>
        <p:spPr>
          <a:xfrm>
            <a:off x="5903106" y="5652107"/>
            <a:ext cx="1305645" cy="661346"/>
          </a:xfrm>
          <a:prstGeom prst="foldedCorner">
            <a:avLst/>
          </a:prstGeom>
          <a:solidFill>
            <a:srgbClr val="F65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dirty="0">
                <a:solidFill>
                  <a:prstClr val="white"/>
                </a:solidFill>
                <a:latin typeface="Calibri" panose="020F0502020204030204"/>
              </a:rPr>
              <a:t>Certificate</a:t>
            </a:r>
          </a:p>
        </p:txBody>
      </p:sp>
    </p:spTree>
    <p:extLst>
      <p:ext uri="{BB962C8B-B14F-4D97-AF65-F5344CB8AC3E}">
        <p14:creationId xmlns:p14="http://schemas.microsoft.com/office/powerpoint/2010/main" val="224089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Distributed systems are becoming modular</a:t>
            </a:r>
          </a:p>
          <a:p>
            <a:r>
              <a:rPr lang="en-US"/>
              <a:t>Demo Lego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1908C3-4F97-40C4-8869-CE8D045A00B7}"/>
              </a:ext>
            </a:extLst>
          </p:cNvPr>
          <p:cNvGrpSpPr/>
          <p:nvPr/>
        </p:nvGrpSpPr>
        <p:grpSpPr>
          <a:xfrm rot="2700000">
            <a:off x="9138299" y="1370087"/>
            <a:ext cx="4097605" cy="3992381"/>
            <a:chOff x="7818633" y="2185826"/>
            <a:chExt cx="4017625" cy="3914454"/>
          </a:xfrm>
        </p:grpSpPr>
        <p:pic>
          <p:nvPicPr>
            <p:cNvPr id="5" name="Graphic 4" descr="Puzzle">
              <a:extLst>
                <a:ext uri="{FF2B5EF4-FFF2-40B4-BE49-F238E27FC236}">
                  <a16:creationId xmlns:a16="http://schemas.microsoft.com/office/drawing/2014/main" id="{5860FA39-BEAC-4162-99B1-AF0E6631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18633" y="2185826"/>
              <a:ext cx="1765443" cy="1765443"/>
            </a:xfrm>
            <a:prstGeom prst="rect">
              <a:avLst/>
            </a:prstGeom>
          </p:spPr>
        </p:pic>
        <p:pic>
          <p:nvPicPr>
            <p:cNvPr id="6" name="Graphic 5" descr="Puzzle">
              <a:extLst>
                <a:ext uri="{FF2B5EF4-FFF2-40B4-BE49-F238E27FC236}">
                  <a16:creationId xmlns:a16="http://schemas.microsoft.com/office/drawing/2014/main" id="{58D7F349-AE2D-4D60-96BD-DE162EF38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8602893" y="2877619"/>
              <a:ext cx="1765443" cy="1765443"/>
            </a:xfrm>
            <a:prstGeom prst="rect">
              <a:avLst/>
            </a:prstGeom>
          </p:spPr>
        </p:pic>
        <p:pic>
          <p:nvPicPr>
            <p:cNvPr id="7" name="Graphic 6" descr="Puzzle">
              <a:extLst>
                <a:ext uri="{FF2B5EF4-FFF2-40B4-BE49-F238E27FC236}">
                  <a16:creationId xmlns:a16="http://schemas.microsoft.com/office/drawing/2014/main" id="{C9963410-E7E9-4EDF-AD79-762A41806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86125" y="3644569"/>
              <a:ext cx="1765443" cy="1765443"/>
            </a:xfrm>
            <a:prstGeom prst="rect">
              <a:avLst/>
            </a:prstGeom>
          </p:spPr>
        </p:pic>
        <p:pic>
          <p:nvPicPr>
            <p:cNvPr id="8" name="Graphic 7" descr="Puzzle">
              <a:extLst>
                <a:ext uri="{FF2B5EF4-FFF2-40B4-BE49-F238E27FC236}">
                  <a16:creationId xmlns:a16="http://schemas.microsoft.com/office/drawing/2014/main" id="{2C0F0151-F621-40C9-96C0-6E7BD9DB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10070815" y="4334837"/>
              <a:ext cx="1765443" cy="1765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06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32008" y="4600143"/>
            <a:ext cx="1346513" cy="644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Shared Library.v2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Application packaging and deployment mechanism</a:t>
            </a:r>
          </a:p>
        </p:txBody>
      </p:sp>
      <p:sp>
        <p:nvSpPr>
          <p:cNvPr id="4" name="Shape 274"/>
          <p:cNvSpPr/>
          <p:nvPr/>
        </p:nvSpPr>
        <p:spPr>
          <a:xfrm>
            <a:off x="3775464" y="4311981"/>
            <a:ext cx="4405268" cy="1734878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b" anchorCtr="0">
            <a:noAutofit/>
          </a:bodyPr>
          <a:lstStyle/>
          <a:p>
            <a:pPr algn="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Operating</a:t>
            </a:r>
          </a:p>
          <a:p>
            <a:pPr algn="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System</a:t>
            </a:r>
            <a:endParaRPr sz="183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473" y="4973371"/>
            <a:ext cx="1027008" cy="952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5464" y="2811917"/>
            <a:ext cx="2087597" cy="1317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reeform 9"/>
          <p:cNvSpPr>
            <a:spLocks noChangeAspect="1" noEditPoints="1"/>
          </p:cNvSpPr>
          <p:nvPr/>
        </p:nvSpPr>
        <p:spPr bwMode="black">
          <a:xfrm>
            <a:off x="5108146" y="2913273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995" y="2803627"/>
            <a:ext cx="2100737" cy="1325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>
            <a:spLocks noChangeAspect="1" noEditPoints="1"/>
          </p:cNvSpPr>
          <p:nvPr/>
        </p:nvSpPr>
        <p:spPr bwMode="black">
          <a:xfrm>
            <a:off x="7454101" y="2911084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5641" y="4610622"/>
            <a:ext cx="1346513" cy="64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Shared Library.v1</a:t>
            </a:r>
          </a:p>
        </p:txBody>
      </p:sp>
      <p:sp>
        <p:nvSpPr>
          <p:cNvPr id="15" name="Arrow: Right 14"/>
          <p:cNvSpPr/>
          <p:nvPr/>
        </p:nvSpPr>
        <p:spPr>
          <a:xfrm rot="2748682">
            <a:off x="5134947" y="4017161"/>
            <a:ext cx="832182" cy="42637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Arrow: Right 15"/>
          <p:cNvSpPr/>
          <p:nvPr/>
        </p:nvSpPr>
        <p:spPr>
          <a:xfrm rot="18851318" flipH="1">
            <a:off x="6169566" y="4013715"/>
            <a:ext cx="832182" cy="42637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2573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We’ve lost the ‘I’ in IDE</a:t>
            </a:r>
          </a:p>
        </p:txBody>
      </p:sp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id="{D5CD2227-8168-4982-A24D-172DB9F29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1265" y="3960071"/>
            <a:ext cx="2266890" cy="2266890"/>
          </a:xfrm>
          <a:prstGeom prst="rect">
            <a:avLst/>
          </a:prstGeom>
        </p:spPr>
      </p:pic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9E002CAA-4116-4EE3-A10D-A639A5047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8168" y="1048369"/>
            <a:ext cx="2293087" cy="2293087"/>
          </a:xfrm>
          <a:prstGeom prst="rect">
            <a:avLst/>
          </a:prstGeom>
        </p:spPr>
      </p:pic>
      <p:sp>
        <p:nvSpPr>
          <p:cNvPr id="8" name="Arrow: Up-Down 7">
            <a:extLst>
              <a:ext uri="{FF2B5EF4-FFF2-40B4-BE49-F238E27FC236}">
                <a16:creationId xmlns:a16="http://schemas.microsoft.com/office/drawing/2014/main" id="{0DE3BD97-2BC5-41FC-9A5E-80F05576F8CA}"/>
              </a:ext>
            </a:extLst>
          </p:cNvPr>
          <p:cNvSpPr/>
          <p:nvPr/>
        </p:nvSpPr>
        <p:spPr>
          <a:xfrm>
            <a:off x="9480601" y="2970708"/>
            <a:ext cx="508216" cy="1275334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6332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We’ve lost the ‘I’ in IDE</a:t>
            </a:r>
          </a:p>
          <a:p>
            <a:r>
              <a:rPr lang="en-US"/>
              <a:t>Demo vs-code + </a:t>
            </a:r>
            <a:r>
              <a:rPr lang="en-US" err="1"/>
              <a:t>kubernetes</a:t>
            </a:r>
            <a:endParaRPr lang="en-US"/>
          </a:p>
        </p:txBody>
      </p:sp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12C9D237-2B64-4618-AC85-89E3AC068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1265" y="3960071"/>
            <a:ext cx="2266890" cy="2266890"/>
          </a:xfrm>
          <a:prstGeom prst="rect">
            <a:avLst/>
          </a:prstGeom>
        </p:spPr>
      </p:pic>
      <p:pic>
        <p:nvPicPr>
          <p:cNvPr id="5" name="Graphic 4" descr="Cloud">
            <a:extLst>
              <a:ext uri="{FF2B5EF4-FFF2-40B4-BE49-F238E27FC236}">
                <a16:creationId xmlns:a16="http://schemas.microsoft.com/office/drawing/2014/main" id="{A3F27E39-84E9-476F-A67B-343B7A5DB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8168" y="1048369"/>
            <a:ext cx="2293087" cy="2293087"/>
          </a:xfrm>
          <a:prstGeom prst="rect">
            <a:avLst/>
          </a:prstGeom>
        </p:spPr>
      </p:pic>
      <p:sp>
        <p:nvSpPr>
          <p:cNvPr id="6" name="Arrow: Up-Down 5">
            <a:extLst>
              <a:ext uri="{FF2B5EF4-FFF2-40B4-BE49-F238E27FC236}">
                <a16:creationId xmlns:a16="http://schemas.microsoft.com/office/drawing/2014/main" id="{FFC9A1A1-7909-498D-BE6F-C2C2C5F66B6D}"/>
              </a:ext>
            </a:extLst>
          </p:cNvPr>
          <p:cNvSpPr/>
          <p:nvPr/>
        </p:nvSpPr>
        <p:spPr>
          <a:xfrm>
            <a:off x="9480601" y="2970708"/>
            <a:ext cx="508216" cy="1275334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2482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We’re going back to the world of patterns</a:t>
            </a:r>
          </a:p>
        </p:txBody>
      </p:sp>
      <p:pic>
        <p:nvPicPr>
          <p:cNvPr id="5" name="Graphic 4" descr="Hierarchy">
            <a:extLst>
              <a:ext uri="{FF2B5EF4-FFF2-40B4-BE49-F238E27FC236}">
                <a16:creationId xmlns:a16="http://schemas.microsoft.com/office/drawing/2014/main" id="{0239B425-7875-481F-B91A-CC40C619C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9209" y="3596167"/>
            <a:ext cx="2062556" cy="2062556"/>
          </a:xfrm>
          <a:prstGeom prst="rect">
            <a:avLst/>
          </a:prstGeom>
        </p:spPr>
      </p:pic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69CD537C-150A-4981-8E04-6F3F13938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7741" y="2117045"/>
            <a:ext cx="1827830" cy="1827830"/>
          </a:xfrm>
          <a:prstGeom prst="rect">
            <a:avLst/>
          </a:prstGeom>
        </p:spPr>
      </p:pic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D5F40077-6658-41FA-919B-A50182370A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7499" y="4725014"/>
            <a:ext cx="1509275" cy="15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1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724222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3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Application packaging and deployment mechanism</a:t>
            </a:r>
          </a:p>
        </p:txBody>
      </p:sp>
      <p:sp>
        <p:nvSpPr>
          <p:cNvPr id="4" name="Shape 274"/>
          <p:cNvSpPr/>
          <p:nvPr/>
        </p:nvSpPr>
        <p:spPr>
          <a:xfrm>
            <a:off x="3775464" y="4311981"/>
            <a:ext cx="4405268" cy="1734878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b" anchorCtr="0">
            <a:noAutofit/>
          </a:bodyPr>
          <a:lstStyle/>
          <a:p>
            <a:pPr algn="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Operating</a:t>
            </a:r>
          </a:p>
          <a:p>
            <a:pPr algn="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System</a:t>
            </a:r>
            <a:endParaRPr sz="183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473" y="4973371"/>
            <a:ext cx="1027008" cy="952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5464" y="2811917"/>
            <a:ext cx="2087597" cy="1317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reeform 9"/>
          <p:cNvSpPr>
            <a:spLocks noChangeAspect="1" noEditPoints="1"/>
          </p:cNvSpPr>
          <p:nvPr/>
        </p:nvSpPr>
        <p:spPr bwMode="black">
          <a:xfrm>
            <a:off x="5108146" y="2913273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995" y="2803627"/>
            <a:ext cx="2100737" cy="1325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>
            <a:spLocks noChangeAspect="1" noEditPoints="1"/>
          </p:cNvSpPr>
          <p:nvPr/>
        </p:nvSpPr>
        <p:spPr bwMode="black">
          <a:xfrm>
            <a:off x="7454101" y="2911084"/>
            <a:ext cx="614991" cy="498654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2721" y="3409738"/>
            <a:ext cx="1346513" cy="64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Shared Library.v1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66765" y="3405220"/>
            <a:ext cx="1346513" cy="644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Shared Library.v2</a:t>
            </a:r>
          </a:p>
        </p:txBody>
      </p:sp>
    </p:spTree>
    <p:extLst>
      <p:ext uri="{BB962C8B-B14F-4D97-AF65-F5344CB8AC3E}">
        <p14:creationId xmlns:p14="http://schemas.microsoft.com/office/powerpoint/2010/main" val="285520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Package distribution mechanism – Shout out to </a:t>
            </a:r>
            <a:r>
              <a:rPr lang="en-US" err="1"/>
              <a:t>acr</a:t>
            </a:r>
            <a:r>
              <a:rPr lang="en-US"/>
              <a:t> here</a:t>
            </a:r>
          </a:p>
        </p:txBody>
      </p:sp>
      <p:sp>
        <p:nvSpPr>
          <p:cNvPr id="4" name="Shape 274"/>
          <p:cNvSpPr/>
          <p:nvPr/>
        </p:nvSpPr>
        <p:spPr>
          <a:xfrm>
            <a:off x="9067203" y="2425161"/>
            <a:ext cx="2840963" cy="2034177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903" y="3055770"/>
            <a:ext cx="1027008" cy="952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938" y="3977630"/>
            <a:ext cx="1591888" cy="107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Laptop/Dev Image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2243" y="3976188"/>
            <a:ext cx="2090498" cy="932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Azure Container Registry</a:t>
            </a:r>
          </a:p>
        </p:txBody>
      </p:sp>
      <p:sp>
        <p:nvSpPr>
          <p:cNvPr id="8" name="Shape 274"/>
          <p:cNvSpPr/>
          <p:nvPr/>
        </p:nvSpPr>
        <p:spPr>
          <a:xfrm>
            <a:off x="9067203" y="4619101"/>
            <a:ext cx="2840963" cy="20341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93245" tIns="93245" rIns="93245" bIns="93245" anchor="ctr" anchorCtr="0">
            <a:noAutofit/>
          </a:bodyPr>
          <a:lstStyle/>
          <a:p>
            <a:pPr defTabSz="932597"/>
            <a:endParaRPr sz="1836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614" y="3055770"/>
            <a:ext cx="1027008" cy="952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687" y="5249710"/>
            <a:ext cx="1027008" cy="952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399" y="5249710"/>
            <a:ext cx="1027008" cy="95222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303479" y="3256934"/>
            <a:ext cx="1320315" cy="971609"/>
            <a:chOff x="6116788" y="2224640"/>
            <a:chExt cx="1294544" cy="952644"/>
          </a:xfrm>
        </p:grpSpPr>
        <p:sp>
          <p:nvSpPr>
            <p:cNvPr id="13" name="Rectangle 12"/>
            <p:cNvSpPr/>
            <p:nvPr/>
          </p:nvSpPr>
          <p:spPr>
            <a:xfrm>
              <a:off x="6116788" y="2224640"/>
              <a:ext cx="1294544" cy="9526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r>
                <a:rPr lang="en-US" sz="1836">
                  <a:solidFill>
                    <a:prstClr val="white"/>
                  </a:solidFill>
                  <a:latin typeface="Calibri" panose="020F0502020204030204"/>
                </a:rPr>
                <a:t>MyApp.v2</a:t>
              </a:r>
            </a:p>
          </p:txBody>
        </p:sp>
        <p:sp>
          <p:nvSpPr>
            <p:cNvPr id="14" name="Freeform 9"/>
            <p:cNvSpPr>
              <a:spLocks noChangeAspect="1" noEditPoints="1"/>
            </p:cNvSpPr>
            <p:nvPr/>
          </p:nvSpPr>
          <p:spPr bwMode="black">
            <a:xfrm>
              <a:off x="6736316" y="2296221"/>
              <a:ext cx="602987" cy="488921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02859" y="3256934"/>
            <a:ext cx="1320315" cy="971609"/>
            <a:chOff x="6116788" y="2224640"/>
            <a:chExt cx="1294544" cy="952644"/>
          </a:xfrm>
        </p:grpSpPr>
        <p:sp>
          <p:nvSpPr>
            <p:cNvPr id="24" name="Rectangle 23"/>
            <p:cNvSpPr/>
            <p:nvPr/>
          </p:nvSpPr>
          <p:spPr>
            <a:xfrm>
              <a:off x="6116788" y="2224640"/>
              <a:ext cx="1294544" cy="9526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32597"/>
              <a:r>
                <a:rPr lang="en-US" sz="1836">
                  <a:solidFill>
                    <a:prstClr val="white"/>
                  </a:solidFill>
                  <a:latin typeface="Calibri" panose="020F0502020204030204"/>
                </a:rPr>
                <a:t>MyApp.v2</a:t>
              </a:r>
            </a:p>
          </p:txBody>
        </p:sp>
        <p:sp>
          <p:nvSpPr>
            <p:cNvPr id="25" name="Freeform 9"/>
            <p:cNvSpPr>
              <a:spLocks noChangeAspect="1" noEditPoints="1"/>
            </p:cNvSpPr>
            <p:nvPr/>
          </p:nvSpPr>
          <p:spPr bwMode="black">
            <a:xfrm>
              <a:off x="6736316" y="2296221"/>
              <a:ext cx="602987" cy="488921"/>
            </a:xfrm>
            <a:custGeom>
              <a:avLst/>
              <a:gdLst>
                <a:gd name="T0" fmla="*/ 600 w 1107"/>
                <a:gd name="T1" fmla="*/ 625 h 897"/>
                <a:gd name="T2" fmla="*/ 649 w 1107"/>
                <a:gd name="T3" fmla="*/ 567 h 897"/>
                <a:gd name="T4" fmla="*/ 727 w 1107"/>
                <a:gd name="T5" fmla="*/ 482 h 897"/>
                <a:gd name="T6" fmla="*/ 601 w 1107"/>
                <a:gd name="T7" fmla="*/ 434 h 897"/>
                <a:gd name="T8" fmla="*/ 628 w 1107"/>
                <a:gd name="T9" fmla="*/ 305 h 897"/>
                <a:gd name="T10" fmla="*/ 547 w 1107"/>
                <a:gd name="T11" fmla="*/ 240 h 897"/>
                <a:gd name="T12" fmla="*/ 427 w 1107"/>
                <a:gd name="T13" fmla="*/ 287 h 897"/>
                <a:gd name="T14" fmla="*/ 368 w 1107"/>
                <a:gd name="T15" fmla="*/ 170 h 897"/>
                <a:gd name="T16" fmla="*/ 285 w 1107"/>
                <a:gd name="T17" fmla="*/ 263 h 897"/>
                <a:gd name="T18" fmla="*/ 241 w 1107"/>
                <a:gd name="T19" fmla="*/ 313 h 897"/>
                <a:gd name="T20" fmla="*/ 139 w 1107"/>
                <a:gd name="T21" fmla="*/ 281 h 897"/>
                <a:gd name="T22" fmla="*/ 79 w 1107"/>
                <a:gd name="T23" fmla="*/ 355 h 897"/>
                <a:gd name="T24" fmla="*/ 132 w 1107"/>
                <a:gd name="T25" fmla="*/ 446 h 897"/>
                <a:gd name="T26" fmla="*/ 83 w 1107"/>
                <a:gd name="T27" fmla="*/ 505 h 897"/>
                <a:gd name="T28" fmla="*/ 5 w 1107"/>
                <a:gd name="T29" fmla="*/ 590 h 897"/>
                <a:gd name="T30" fmla="*/ 132 w 1107"/>
                <a:gd name="T31" fmla="*/ 638 h 897"/>
                <a:gd name="T32" fmla="*/ 145 w 1107"/>
                <a:gd name="T33" fmla="*/ 669 h 897"/>
                <a:gd name="T34" fmla="*/ 110 w 1107"/>
                <a:gd name="T35" fmla="*/ 793 h 897"/>
                <a:gd name="T36" fmla="*/ 230 w 1107"/>
                <a:gd name="T37" fmla="*/ 781 h 897"/>
                <a:gd name="T38" fmla="*/ 306 w 1107"/>
                <a:gd name="T39" fmla="*/ 785 h 897"/>
                <a:gd name="T40" fmla="*/ 346 w 1107"/>
                <a:gd name="T41" fmla="*/ 878 h 897"/>
                <a:gd name="T42" fmla="*/ 440 w 1107"/>
                <a:gd name="T43" fmla="*/ 872 h 897"/>
                <a:gd name="T44" fmla="*/ 466 w 1107"/>
                <a:gd name="T45" fmla="*/ 764 h 897"/>
                <a:gd name="T46" fmla="*/ 539 w 1107"/>
                <a:gd name="T47" fmla="*/ 755 h 897"/>
                <a:gd name="T48" fmla="*/ 659 w 1107"/>
                <a:gd name="T49" fmla="*/ 743 h 897"/>
                <a:gd name="T50" fmla="*/ 263 w 1107"/>
                <a:gd name="T51" fmla="*/ 452 h 897"/>
                <a:gd name="T52" fmla="*/ 281 w 1107"/>
                <a:gd name="T53" fmla="*/ 633 h 897"/>
                <a:gd name="T54" fmla="*/ 1002 w 1107"/>
                <a:gd name="T55" fmla="*/ 332 h 897"/>
                <a:gd name="T56" fmla="*/ 1043 w 1107"/>
                <a:gd name="T57" fmla="*/ 304 h 897"/>
                <a:gd name="T58" fmla="*/ 1107 w 1107"/>
                <a:gd name="T59" fmla="*/ 266 h 897"/>
                <a:gd name="T60" fmla="*/ 1037 w 1107"/>
                <a:gd name="T61" fmla="*/ 213 h 897"/>
                <a:gd name="T62" fmla="*/ 1077 w 1107"/>
                <a:gd name="T63" fmla="*/ 138 h 897"/>
                <a:gd name="T64" fmla="*/ 1038 w 1107"/>
                <a:gd name="T65" fmla="*/ 83 h 897"/>
                <a:gd name="T66" fmla="*/ 956 w 1107"/>
                <a:gd name="T67" fmla="*/ 91 h 897"/>
                <a:gd name="T68" fmla="*/ 940 w 1107"/>
                <a:gd name="T69" fmla="*/ 7 h 897"/>
                <a:gd name="T70" fmla="*/ 872 w 1107"/>
                <a:gd name="T71" fmla="*/ 50 h 897"/>
                <a:gd name="T72" fmla="*/ 836 w 1107"/>
                <a:gd name="T73" fmla="*/ 74 h 897"/>
                <a:gd name="T74" fmla="*/ 778 w 1107"/>
                <a:gd name="T75" fmla="*/ 35 h 897"/>
                <a:gd name="T76" fmla="*/ 728 w 1107"/>
                <a:gd name="T77" fmla="*/ 70 h 897"/>
                <a:gd name="T78" fmla="*/ 744 w 1107"/>
                <a:gd name="T79" fmla="*/ 136 h 897"/>
                <a:gd name="T80" fmla="*/ 703 w 1107"/>
                <a:gd name="T81" fmla="*/ 164 h 897"/>
                <a:gd name="T82" fmla="*/ 640 w 1107"/>
                <a:gd name="T83" fmla="*/ 203 h 897"/>
                <a:gd name="T84" fmla="*/ 710 w 1107"/>
                <a:gd name="T85" fmla="*/ 255 h 897"/>
                <a:gd name="T86" fmla="*/ 712 w 1107"/>
                <a:gd name="T87" fmla="*/ 277 h 897"/>
                <a:gd name="T88" fmla="*/ 668 w 1107"/>
                <a:gd name="T89" fmla="*/ 347 h 897"/>
                <a:gd name="T90" fmla="*/ 745 w 1107"/>
                <a:gd name="T91" fmla="*/ 361 h 897"/>
                <a:gd name="T92" fmla="*/ 791 w 1107"/>
                <a:gd name="T93" fmla="*/ 377 h 897"/>
                <a:gd name="T94" fmla="*/ 799 w 1107"/>
                <a:gd name="T95" fmla="*/ 443 h 897"/>
                <a:gd name="T96" fmla="*/ 859 w 1107"/>
                <a:gd name="T97" fmla="*/ 456 h 897"/>
                <a:gd name="T98" fmla="*/ 894 w 1107"/>
                <a:gd name="T99" fmla="*/ 393 h 897"/>
                <a:gd name="T100" fmla="*/ 941 w 1107"/>
                <a:gd name="T101" fmla="*/ 401 h 897"/>
                <a:gd name="T102" fmla="*/ 1018 w 1107"/>
                <a:gd name="T103" fmla="*/ 415 h 897"/>
                <a:gd name="T104" fmla="*/ 825 w 1107"/>
                <a:gd name="T105" fmla="*/ 164 h 897"/>
                <a:gd name="T106" fmla="*/ 803 w 1107"/>
                <a:gd name="T107" fmla="*/ 27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7" h="897">
                  <a:moveTo>
                    <a:pt x="654" y="716"/>
                  </a:moveTo>
                  <a:cubicBezTo>
                    <a:pt x="616" y="670"/>
                    <a:pt x="616" y="670"/>
                    <a:pt x="616" y="670"/>
                  </a:cubicBezTo>
                  <a:cubicBezTo>
                    <a:pt x="593" y="654"/>
                    <a:pt x="603" y="638"/>
                    <a:pt x="600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605" y="617"/>
                    <a:pt x="611" y="609"/>
                    <a:pt x="608" y="596"/>
                  </a:cubicBezTo>
                  <a:cubicBezTo>
                    <a:pt x="618" y="580"/>
                    <a:pt x="623" y="572"/>
                    <a:pt x="649" y="567"/>
                  </a:cubicBezTo>
                  <a:cubicBezTo>
                    <a:pt x="715" y="553"/>
                    <a:pt x="715" y="553"/>
                    <a:pt x="715" y="553"/>
                  </a:cubicBezTo>
                  <a:cubicBezTo>
                    <a:pt x="728" y="550"/>
                    <a:pt x="733" y="542"/>
                    <a:pt x="730" y="529"/>
                  </a:cubicBezTo>
                  <a:cubicBezTo>
                    <a:pt x="727" y="482"/>
                    <a:pt x="727" y="482"/>
                    <a:pt x="727" y="482"/>
                  </a:cubicBezTo>
                  <a:cubicBezTo>
                    <a:pt x="724" y="469"/>
                    <a:pt x="717" y="463"/>
                    <a:pt x="701" y="453"/>
                  </a:cubicBezTo>
                  <a:cubicBezTo>
                    <a:pt x="641" y="459"/>
                    <a:pt x="641" y="459"/>
                    <a:pt x="641" y="459"/>
                  </a:cubicBezTo>
                  <a:cubicBezTo>
                    <a:pt x="620" y="457"/>
                    <a:pt x="604" y="447"/>
                    <a:pt x="601" y="434"/>
                  </a:cubicBezTo>
                  <a:cubicBezTo>
                    <a:pt x="598" y="421"/>
                    <a:pt x="590" y="416"/>
                    <a:pt x="580" y="397"/>
                  </a:cubicBezTo>
                  <a:cubicBezTo>
                    <a:pt x="577" y="384"/>
                    <a:pt x="574" y="371"/>
                    <a:pt x="584" y="355"/>
                  </a:cubicBezTo>
                  <a:cubicBezTo>
                    <a:pt x="628" y="305"/>
                    <a:pt x="628" y="305"/>
                    <a:pt x="628" y="305"/>
                  </a:cubicBezTo>
                  <a:cubicBezTo>
                    <a:pt x="634" y="297"/>
                    <a:pt x="631" y="284"/>
                    <a:pt x="623" y="279"/>
                  </a:cubicBezTo>
                  <a:cubicBezTo>
                    <a:pt x="581" y="240"/>
                    <a:pt x="581" y="240"/>
                    <a:pt x="581" y="240"/>
                  </a:cubicBezTo>
                  <a:cubicBezTo>
                    <a:pt x="573" y="235"/>
                    <a:pt x="560" y="238"/>
                    <a:pt x="547" y="240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484" y="302"/>
                    <a:pt x="471" y="304"/>
                    <a:pt x="463" y="299"/>
                  </a:cubicBezTo>
                  <a:cubicBezTo>
                    <a:pt x="456" y="294"/>
                    <a:pt x="435" y="292"/>
                    <a:pt x="427" y="287"/>
                  </a:cubicBezTo>
                  <a:cubicBezTo>
                    <a:pt x="419" y="282"/>
                    <a:pt x="403" y="271"/>
                    <a:pt x="400" y="25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4" y="180"/>
                    <a:pt x="368" y="170"/>
                    <a:pt x="368" y="170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6"/>
                    <a:pt x="289" y="187"/>
                    <a:pt x="292" y="200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91" y="289"/>
                    <a:pt x="277" y="292"/>
                    <a:pt x="272" y="300"/>
                  </a:cubicBezTo>
                  <a:cubicBezTo>
                    <a:pt x="272" y="300"/>
                    <a:pt x="272" y="300"/>
                    <a:pt x="267" y="308"/>
                  </a:cubicBezTo>
                  <a:cubicBezTo>
                    <a:pt x="259" y="302"/>
                    <a:pt x="246" y="305"/>
                    <a:pt x="241" y="313"/>
                  </a:cubicBezTo>
                  <a:cubicBezTo>
                    <a:pt x="236" y="321"/>
                    <a:pt x="236" y="321"/>
                    <a:pt x="236" y="321"/>
                  </a:cubicBezTo>
                  <a:cubicBezTo>
                    <a:pt x="223" y="324"/>
                    <a:pt x="210" y="327"/>
                    <a:pt x="194" y="317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1" y="276"/>
                    <a:pt x="110" y="273"/>
                    <a:pt x="104" y="281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66" y="324"/>
                    <a:pt x="68" y="337"/>
                    <a:pt x="79" y="355"/>
                  </a:cubicBezTo>
                  <a:cubicBezTo>
                    <a:pt x="121" y="394"/>
                    <a:pt x="121" y="394"/>
                    <a:pt x="121" y="394"/>
                  </a:cubicBezTo>
                  <a:cubicBezTo>
                    <a:pt x="140" y="417"/>
                    <a:pt x="135" y="425"/>
                    <a:pt x="132" y="446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27" y="454"/>
                    <a:pt x="122" y="46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20" y="483"/>
                    <a:pt x="109" y="499"/>
                    <a:pt x="83" y="505"/>
                  </a:cubicBezTo>
                  <a:cubicBezTo>
                    <a:pt x="23" y="511"/>
                    <a:pt x="23" y="511"/>
                    <a:pt x="23" y="511"/>
                  </a:cubicBezTo>
                  <a:cubicBezTo>
                    <a:pt x="10" y="514"/>
                    <a:pt x="0" y="529"/>
                    <a:pt x="2" y="543"/>
                  </a:cubicBezTo>
                  <a:cubicBezTo>
                    <a:pt x="5" y="590"/>
                    <a:pt x="5" y="590"/>
                    <a:pt x="5" y="590"/>
                  </a:cubicBezTo>
                  <a:cubicBezTo>
                    <a:pt x="8" y="603"/>
                    <a:pt x="16" y="608"/>
                    <a:pt x="37" y="610"/>
                  </a:cubicBezTo>
                  <a:cubicBezTo>
                    <a:pt x="92" y="612"/>
                    <a:pt x="92" y="612"/>
                    <a:pt x="92" y="612"/>
                  </a:cubicBezTo>
                  <a:cubicBezTo>
                    <a:pt x="113" y="614"/>
                    <a:pt x="129" y="625"/>
                    <a:pt x="132" y="638"/>
                  </a:cubicBezTo>
                  <a:cubicBezTo>
                    <a:pt x="132" y="638"/>
                    <a:pt x="132" y="638"/>
                    <a:pt x="132" y="638"/>
                  </a:cubicBezTo>
                  <a:cubicBezTo>
                    <a:pt x="140" y="643"/>
                    <a:pt x="142" y="656"/>
                    <a:pt x="150" y="661"/>
                  </a:cubicBezTo>
                  <a:cubicBezTo>
                    <a:pt x="145" y="669"/>
                    <a:pt x="145" y="669"/>
                    <a:pt x="145" y="669"/>
                  </a:cubicBezTo>
                  <a:cubicBezTo>
                    <a:pt x="153" y="674"/>
                    <a:pt x="156" y="687"/>
                    <a:pt x="140" y="711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99" y="775"/>
                    <a:pt x="102" y="788"/>
                    <a:pt x="110" y="793"/>
                  </a:cubicBezTo>
                  <a:cubicBezTo>
                    <a:pt x="152" y="832"/>
                    <a:pt x="152" y="832"/>
                    <a:pt x="152" y="832"/>
                  </a:cubicBezTo>
                  <a:cubicBezTo>
                    <a:pt x="160" y="837"/>
                    <a:pt x="173" y="834"/>
                    <a:pt x="178" y="826"/>
                  </a:cubicBezTo>
                  <a:cubicBezTo>
                    <a:pt x="230" y="781"/>
                    <a:pt x="230" y="781"/>
                    <a:pt x="230" y="781"/>
                  </a:cubicBezTo>
                  <a:cubicBezTo>
                    <a:pt x="248" y="770"/>
                    <a:pt x="261" y="767"/>
                    <a:pt x="269" y="772"/>
                  </a:cubicBezTo>
                  <a:cubicBezTo>
                    <a:pt x="269" y="772"/>
                    <a:pt x="269" y="772"/>
                    <a:pt x="269" y="772"/>
                  </a:cubicBezTo>
                  <a:cubicBezTo>
                    <a:pt x="282" y="769"/>
                    <a:pt x="298" y="779"/>
                    <a:pt x="306" y="785"/>
                  </a:cubicBezTo>
                  <a:cubicBezTo>
                    <a:pt x="306" y="785"/>
                    <a:pt x="306" y="785"/>
                    <a:pt x="306" y="785"/>
                  </a:cubicBezTo>
                  <a:cubicBezTo>
                    <a:pt x="319" y="782"/>
                    <a:pt x="327" y="787"/>
                    <a:pt x="332" y="813"/>
                  </a:cubicBezTo>
                  <a:cubicBezTo>
                    <a:pt x="346" y="878"/>
                    <a:pt x="346" y="878"/>
                    <a:pt x="346" y="878"/>
                  </a:cubicBezTo>
                  <a:cubicBezTo>
                    <a:pt x="349" y="892"/>
                    <a:pt x="357" y="897"/>
                    <a:pt x="370" y="894"/>
                  </a:cubicBezTo>
                  <a:cubicBezTo>
                    <a:pt x="425" y="896"/>
                    <a:pt x="425" y="896"/>
                    <a:pt x="425" y="896"/>
                  </a:cubicBezTo>
                  <a:cubicBezTo>
                    <a:pt x="430" y="888"/>
                    <a:pt x="443" y="885"/>
                    <a:pt x="440" y="872"/>
                  </a:cubicBezTo>
                  <a:cubicBezTo>
                    <a:pt x="440" y="804"/>
                    <a:pt x="440" y="804"/>
                    <a:pt x="440" y="804"/>
                  </a:cubicBezTo>
                  <a:cubicBezTo>
                    <a:pt x="442" y="783"/>
                    <a:pt x="460" y="772"/>
                    <a:pt x="466" y="764"/>
                  </a:cubicBezTo>
                  <a:cubicBezTo>
                    <a:pt x="466" y="764"/>
                    <a:pt x="466" y="764"/>
                    <a:pt x="466" y="764"/>
                  </a:cubicBezTo>
                  <a:cubicBezTo>
                    <a:pt x="479" y="761"/>
                    <a:pt x="492" y="758"/>
                    <a:pt x="497" y="750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510" y="747"/>
                    <a:pt x="523" y="745"/>
                    <a:pt x="539" y="755"/>
                  </a:cubicBezTo>
                  <a:cubicBezTo>
                    <a:pt x="594" y="791"/>
                    <a:pt x="594" y="791"/>
                    <a:pt x="594" y="791"/>
                  </a:cubicBezTo>
                  <a:cubicBezTo>
                    <a:pt x="602" y="796"/>
                    <a:pt x="623" y="798"/>
                    <a:pt x="628" y="790"/>
                  </a:cubicBezTo>
                  <a:cubicBezTo>
                    <a:pt x="659" y="743"/>
                    <a:pt x="659" y="743"/>
                    <a:pt x="659" y="743"/>
                  </a:cubicBezTo>
                  <a:cubicBezTo>
                    <a:pt x="659" y="743"/>
                    <a:pt x="669" y="727"/>
                    <a:pt x="654" y="716"/>
                  </a:cubicBezTo>
                  <a:close/>
                  <a:moveTo>
                    <a:pt x="281" y="633"/>
                  </a:moveTo>
                  <a:cubicBezTo>
                    <a:pt x="223" y="584"/>
                    <a:pt x="219" y="502"/>
                    <a:pt x="263" y="452"/>
                  </a:cubicBezTo>
                  <a:cubicBezTo>
                    <a:pt x="313" y="393"/>
                    <a:pt x="399" y="382"/>
                    <a:pt x="457" y="431"/>
                  </a:cubicBezTo>
                  <a:cubicBezTo>
                    <a:pt x="507" y="475"/>
                    <a:pt x="518" y="561"/>
                    <a:pt x="469" y="619"/>
                  </a:cubicBezTo>
                  <a:cubicBezTo>
                    <a:pt x="420" y="678"/>
                    <a:pt x="339" y="682"/>
                    <a:pt x="281" y="633"/>
                  </a:cubicBezTo>
                  <a:close/>
                  <a:moveTo>
                    <a:pt x="1019" y="398"/>
                  </a:moveTo>
                  <a:cubicBezTo>
                    <a:pt x="1004" y="362"/>
                    <a:pt x="1004" y="362"/>
                    <a:pt x="1004" y="362"/>
                  </a:cubicBezTo>
                  <a:cubicBezTo>
                    <a:pt x="992" y="348"/>
                    <a:pt x="1002" y="340"/>
                    <a:pt x="1002" y="332"/>
                  </a:cubicBezTo>
                  <a:cubicBezTo>
                    <a:pt x="1002" y="332"/>
                    <a:pt x="1002" y="332"/>
                    <a:pt x="1002" y="332"/>
                  </a:cubicBezTo>
                  <a:cubicBezTo>
                    <a:pt x="1007" y="328"/>
                    <a:pt x="1011" y="324"/>
                    <a:pt x="1012" y="315"/>
                  </a:cubicBezTo>
                  <a:cubicBezTo>
                    <a:pt x="1021" y="307"/>
                    <a:pt x="1026" y="303"/>
                    <a:pt x="1043" y="304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95" y="308"/>
                    <a:pt x="1099" y="304"/>
                    <a:pt x="1100" y="295"/>
                  </a:cubicBezTo>
                  <a:cubicBezTo>
                    <a:pt x="1107" y="266"/>
                    <a:pt x="1107" y="266"/>
                    <a:pt x="1107" y="266"/>
                  </a:cubicBezTo>
                  <a:cubicBezTo>
                    <a:pt x="1107" y="257"/>
                    <a:pt x="1103" y="252"/>
                    <a:pt x="1095" y="243"/>
                  </a:cubicBezTo>
                  <a:cubicBezTo>
                    <a:pt x="1057" y="236"/>
                    <a:pt x="1057" y="236"/>
                    <a:pt x="1057" y="236"/>
                  </a:cubicBezTo>
                  <a:cubicBezTo>
                    <a:pt x="1044" y="231"/>
                    <a:pt x="1036" y="222"/>
                    <a:pt x="1037" y="213"/>
                  </a:cubicBezTo>
                  <a:cubicBezTo>
                    <a:pt x="1038" y="205"/>
                    <a:pt x="1034" y="200"/>
                    <a:pt x="1030" y="187"/>
                  </a:cubicBezTo>
                  <a:cubicBezTo>
                    <a:pt x="1031" y="178"/>
                    <a:pt x="1032" y="170"/>
                    <a:pt x="1041" y="162"/>
                  </a:cubicBezTo>
                  <a:cubicBezTo>
                    <a:pt x="1077" y="138"/>
                    <a:pt x="1077" y="138"/>
                    <a:pt x="1077" y="138"/>
                  </a:cubicBezTo>
                  <a:cubicBezTo>
                    <a:pt x="1082" y="134"/>
                    <a:pt x="1083" y="126"/>
                    <a:pt x="1079" y="12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55" y="85"/>
                    <a:pt x="1047" y="84"/>
                    <a:pt x="1038" y="83"/>
                  </a:cubicBezTo>
                  <a:cubicBezTo>
                    <a:pt x="1002" y="107"/>
                    <a:pt x="1002" y="107"/>
                    <a:pt x="1002" y="107"/>
                  </a:cubicBezTo>
                  <a:cubicBezTo>
                    <a:pt x="989" y="110"/>
                    <a:pt x="980" y="110"/>
                    <a:pt x="976" y="105"/>
                  </a:cubicBezTo>
                  <a:cubicBezTo>
                    <a:pt x="972" y="100"/>
                    <a:pt x="960" y="95"/>
                    <a:pt x="956" y="91"/>
                  </a:cubicBezTo>
                  <a:cubicBezTo>
                    <a:pt x="952" y="86"/>
                    <a:pt x="944" y="77"/>
                    <a:pt x="944" y="68"/>
                  </a:cubicBezTo>
                  <a:cubicBezTo>
                    <a:pt x="948" y="25"/>
                    <a:pt x="948" y="25"/>
                    <a:pt x="948" y="25"/>
                  </a:cubicBezTo>
                  <a:cubicBezTo>
                    <a:pt x="948" y="17"/>
                    <a:pt x="940" y="7"/>
                    <a:pt x="940" y="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2" y="0"/>
                    <a:pt x="889" y="4"/>
                    <a:pt x="888" y="12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67"/>
                    <a:pt x="862" y="67"/>
                    <a:pt x="858" y="71"/>
                  </a:cubicBezTo>
                  <a:cubicBezTo>
                    <a:pt x="858" y="71"/>
                    <a:pt x="858" y="71"/>
                    <a:pt x="853" y="75"/>
                  </a:cubicBezTo>
                  <a:cubicBezTo>
                    <a:pt x="849" y="70"/>
                    <a:pt x="840" y="70"/>
                    <a:pt x="836" y="74"/>
                  </a:cubicBezTo>
                  <a:cubicBezTo>
                    <a:pt x="831" y="78"/>
                    <a:pt x="831" y="78"/>
                    <a:pt x="831" y="78"/>
                  </a:cubicBezTo>
                  <a:cubicBezTo>
                    <a:pt x="822" y="77"/>
                    <a:pt x="814" y="76"/>
                    <a:pt x="806" y="67"/>
                  </a:cubicBezTo>
                  <a:cubicBezTo>
                    <a:pt x="778" y="35"/>
                    <a:pt x="778" y="35"/>
                    <a:pt x="778" y="35"/>
                  </a:cubicBezTo>
                  <a:cubicBezTo>
                    <a:pt x="774" y="30"/>
                    <a:pt x="762" y="25"/>
                    <a:pt x="757" y="2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25" y="49"/>
                    <a:pt x="725" y="57"/>
                    <a:pt x="728" y="70"/>
                  </a:cubicBezTo>
                  <a:cubicBezTo>
                    <a:pt x="747" y="102"/>
                    <a:pt x="747" y="102"/>
                    <a:pt x="747" y="102"/>
                  </a:cubicBezTo>
                  <a:cubicBezTo>
                    <a:pt x="754" y="120"/>
                    <a:pt x="750" y="124"/>
                    <a:pt x="744" y="136"/>
                  </a:cubicBezTo>
                  <a:cubicBezTo>
                    <a:pt x="744" y="136"/>
                    <a:pt x="744" y="136"/>
                    <a:pt x="744" y="136"/>
                  </a:cubicBezTo>
                  <a:cubicBezTo>
                    <a:pt x="740" y="140"/>
                    <a:pt x="735" y="144"/>
                    <a:pt x="731" y="148"/>
                  </a:cubicBezTo>
                  <a:cubicBezTo>
                    <a:pt x="731" y="148"/>
                    <a:pt x="731" y="148"/>
                    <a:pt x="731" y="148"/>
                  </a:cubicBezTo>
                  <a:cubicBezTo>
                    <a:pt x="730" y="157"/>
                    <a:pt x="721" y="165"/>
                    <a:pt x="703" y="164"/>
                  </a:cubicBezTo>
                  <a:cubicBezTo>
                    <a:pt x="665" y="157"/>
                    <a:pt x="665" y="157"/>
                    <a:pt x="665" y="157"/>
                  </a:cubicBezTo>
                  <a:cubicBezTo>
                    <a:pt x="656" y="156"/>
                    <a:pt x="647" y="164"/>
                    <a:pt x="647" y="173"/>
                  </a:cubicBezTo>
                  <a:cubicBezTo>
                    <a:pt x="640" y="203"/>
                    <a:pt x="640" y="203"/>
                    <a:pt x="640" y="203"/>
                  </a:cubicBezTo>
                  <a:cubicBezTo>
                    <a:pt x="639" y="211"/>
                    <a:pt x="643" y="216"/>
                    <a:pt x="656" y="221"/>
                  </a:cubicBezTo>
                  <a:cubicBezTo>
                    <a:pt x="690" y="232"/>
                    <a:pt x="690" y="232"/>
                    <a:pt x="690" y="232"/>
                  </a:cubicBezTo>
                  <a:cubicBezTo>
                    <a:pt x="702" y="237"/>
                    <a:pt x="710" y="246"/>
                    <a:pt x="710" y="255"/>
                  </a:cubicBezTo>
                  <a:cubicBezTo>
                    <a:pt x="710" y="255"/>
                    <a:pt x="710" y="255"/>
                    <a:pt x="710" y="255"/>
                  </a:cubicBezTo>
                  <a:cubicBezTo>
                    <a:pt x="714" y="260"/>
                    <a:pt x="713" y="268"/>
                    <a:pt x="717" y="273"/>
                  </a:cubicBezTo>
                  <a:cubicBezTo>
                    <a:pt x="712" y="277"/>
                    <a:pt x="712" y="277"/>
                    <a:pt x="712" y="277"/>
                  </a:cubicBezTo>
                  <a:cubicBezTo>
                    <a:pt x="716" y="281"/>
                    <a:pt x="716" y="290"/>
                    <a:pt x="702" y="302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65" y="334"/>
                    <a:pt x="664" y="343"/>
                    <a:pt x="668" y="347"/>
                  </a:cubicBezTo>
                  <a:cubicBezTo>
                    <a:pt x="687" y="379"/>
                    <a:pt x="687" y="379"/>
                    <a:pt x="687" y="379"/>
                  </a:cubicBezTo>
                  <a:cubicBezTo>
                    <a:pt x="691" y="383"/>
                    <a:pt x="700" y="384"/>
                    <a:pt x="704" y="380"/>
                  </a:cubicBezTo>
                  <a:cubicBezTo>
                    <a:pt x="745" y="361"/>
                    <a:pt x="745" y="361"/>
                    <a:pt x="745" y="361"/>
                  </a:cubicBezTo>
                  <a:cubicBezTo>
                    <a:pt x="758" y="358"/>
                    <a:pt x="767" y="358"/>
                    <a:pt x="771" y="363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79" y="364"/>
                    <a:pt x="787" y="373"/>
                    <a:pt x="791" y="377"/>
                  </a:cubicBezTo>
                  <a:cubicBezTo>
                    <a:pt x="791" y="377"/>
                    <a:pt x="791" y="377"/>
                    <a:pt x="791" y="377"/>
                  </a:cubicBezTo>
                  <a:cubicBezTo>
                    <a:pt x="800" y="378"/>
                    <a:pt x="804" y="383"/>
                    <a:pt x="802" y="400"/>
                  </a:cubicBezTo>
                  <a:cubicBezTo>
                    <a:pt x="799" y="443"/>
                    <a:pt x="799" y="443"/>
                    <a:pt x="799" y="443"/>
                  </a:cubicBezTo>
                  <a:cubicBezTo>
                    <a:pt x="798" y="451"/>
                    <a:pt x="802" y="456"/>
                    <a:pt x="811" y="457"/>
                  </a:cubicBezTo>
                  <a:cubicBezTo>
                    <a:pt x="845" y="468"/>
                    <a:pt x="845" y="468"/>
                    <a:pt x="845" y="468"/>
                  </a:cubicBezTo>
                  <a:cubicBezTo>
                    <a:pt x="849" y="464"/>
                    <a:pt x="858" y="464"/>
                    <a:pt x="859" y="456"/>
                  </a:cubicBezTo>
                  <a:cubicBezTo>
                    <a:pt x="871" y="413"/>
                    <a:pt x="871" y="413"/>
                    <a:pt x="871" y="413"/>
                  </a:cubicBezTo>
                  <a:cubicBezTo>
                    <a:pt x="876" y="401"/>
                    <a:pt x="889" y="397"/>
                    <a:pt x="894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02" y="394"/>
                    <a:pt x="911" y="395"/>
                    <a:pt x="916" y="391"/>
                  </a:cubicBezTo>
                  <a:cubicBezTo>
                    <a:pt x="916" y="391"/>
                    <a:pt x="916" y="391"/>
                    <a:pt x="916" y="391"/>
                  </a:cubicBezTo>
                  <a:cubicBezTo>
                    <a:pt x="924" y="391"/>
                    <a:pt x="933" y="392"/>
                    <a:pt x="941" y="401"/>
                  </a:cubicBezTo>
                  <a:cubicBezTo>
                    <a:pt x="969" y="433"/>
                    <a:pt x="969" y="433"/>
                    <a:pt x="969" y="433"/>
                  </a:cubicBezTo>
                  <a:cubicBezTo>
                    <a:pt x="973" y="438"/>
                    <a:pt x="985" y="443"/>
                    <a:pt x="990" y="439"/>
                  </a:cubicBezTo>
                  <a:cubicBezTo>
                    <a:pt x="1018" y="415"/>
                    <a:pt x="1018" y="415"/>
                    <a:pt x="1018" y="415"/>
                  </a:cubicBezTo>
                  <a:cubicBezTo>
                    <a:pt x="1018" y="415"/>
                    <a:pt x="1027" y="407"/>
                    <a:pt x="1019" y="398"/>
                  </a:cubicBezTo>
                  <a:close/>
                  <a:moveTo>
                    <a:pt x="803" y="279"/>
                  </a:moveTo>
                  <a:cubicBezTo>
                    <a:pt x="776" y="238"/>
                    <a:pt x="788" y="187"/>
                    <a:pt x="825" y="164"/>
                  </a:cubicBezTo>
                  <a:cubicBezTo>
                    <a:pt x="866" y="136"/>
                    <a:pt x="921" y="144"/>
                    <a:pt x="948" y="185"/>
                  </a:cubicBezTo>
                  <a:cubicBezTo>
                    <a:pt x="972" y="221"/>
                    <a:pt x="963" y="277"/>
                    <a:pt x="922" y="304"/>
                  </a:cubicBezTo>
                  <a:cubicBezTo>
                    <a:pt x="881" y="332"/>
                    <a:pt x="830" y="320"/>
                    <a:pt x="803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83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Arrow: Right 25"/>
          <p:cNvSpPr/>
          <p:nvPr/>
        </p:nvSpPr>
        <p:spPr>
          <a:xfrm>
            <a:off x="2303481" y="4331048"/>
            <a:ext cx="1320315" cy="36722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Arrow: Right 26"/>
          <p:cNvSpPr/>
          <p:nvPr/>
        </p:nvSpPr>
        <p:spPr>
          <a:xfrm rot="18900000">
            <a:off x="7659654" y="3719200"/>
            <a:ext cx="1320315" cy="36722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Arrow: Right 27"/>
          <p:cNvSpPr/>
          <p:nvPr/>
        </p:nvSpPr>
        <p:spPr>
          <a:xfrm rot="2700000">
            <a:off x="7659653" y="4853989"/>
            <a:ext cx="1320315" cy="36722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5015" y="4699210"/>
            <a:ext cx="657563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/>
            <a:r>
              <a:rPr lang="en-US" sz="1836">
                <a:solidFill>
                  <a:prstClr val="black"/>
                </a:solidFill>
                <a:latin typeface="Calibri" panose="020F0502020204030204"/>
              </a:rPr>
              <a:t>Push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8321" y="4698277"/>
            <a:ext cx="549659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/>
            <a:r>
              <a:rPr lang="en-US" sz="1836">
                <a:solidFill>
                  <a:prstClr val="black"/>
                </a:solidFill>
                <a:latin typeface="Calibri" panose="020F0502020204030204"/>
              </a:rPr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275780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clear boundary for your stuff</a:t>
            </a:r>
          </a:p>
        </p:txBody>
      </p:sp>
      <p:sp>
        <p:nvSpPr>
          <p:cNvPr id="6" name="Shape 274"/>
          <p:cNvSpPr/>
          <p:nvPr/>
        </p:nvSpPr>
        <p:spPr>
          <a:xfrm>
            <a:off x="3775464" y="2745417"/>
            <a:ext cx="4405268" cy="3301442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b" anchorCtr="0">
            <a:noAutofit/>
          </a:bodyPr>
          <a:lstStyle/>
          <a:p>
            <a:pPr algn="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Operating</a:t>
            </a:r>
          </a:p>
          <a:p>
            <a:pPr algn="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System</a:t>
            </a:r>
            <a:endParaRPr sz="183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473" y="4973371"/>
            <a:ext cx="1027008" cy="9522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55682" y="3007384"/>
            <a:ext cx="1294119" cy="64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Web Server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5977" y="4582339"/>
            <a:ext cx="1294119" cy="64444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Log Roller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68207" y="3562044"/>
            <a:ext cx="1294119" cy="6444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Monitoring Agent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6323" y="4459554"/>
            <a:ext cx="1294119" cy="6444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SSH Daemon</a:t>
            </a:r>
          </a:p>
        </p:txBody>
      </p:sp>
    </p:spTree>
    <p:extLst>
      <p:ext uri="{BB962C8B-B14F-4D97-AF65-F5344CB8AC3E}">
        <p14:creationId xmlns:p14="http://schemas.microsoft.com/office/powerpoint/2010/main" val="192245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4"/>
          <p:cNvSpPr/>
          <p:nvPr/>
        </p:nvSpPr>
        <p:spPr>
          <a:xfrm>
            <a:off x="3775464" y="2745417"/>
            <a:ext cx="4405268" cy="3301442"/>
          </a:xfrm>
          <a:prstGeom prst="rect">
            <a:avLst/>
          </a:prstGeom>
          <a:solidFill>
            <a:srgbClr val="00A1F1"/>
          </a:solidFill>
          <a:ln>
            <a:noFill/>
          </a:ln>
        </p:spPr>
        <p:txBody>
          <a:bodyPr lIns="93245" tIns="93245" rIns="93245" bIns="93245" anchor="b" anchorCtr="0">
            <a:noAutofit/>
          </a:bodyPr>
          <a:lstStyle/>
          <a:p>
            <a:pPr algn="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Operating</a:t>
            </a:r>
          </a:p>
          <a:p>
            <a:pPr algn="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System</a:t>
            </a:r>
            <a:endParaRPr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36082" y="3919647"/>
            <a:ext cx="2001430" cy="874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8097" y="2813527"/>
            <a:ext cx="2070417" cy="1980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6082" y="2813527"/>
            <a:ext cx="2001430" cy="853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68" y="1861968"/>
            <a:ext cx="10724938" cy="4437962"/>
          </a:xfrm>
        </p:spPr>
        <p:txBody>
          <a:bodyPr/>
          <a:lstStyle/>
          <a:p>
            <a:r>
              <a:rPr lang="en-US"/>
              <a:t>A clear boundary for your stuff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473" y="4973371"/>
            <a:ext cx="1027008" cy="952227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959543" y="2917832"/>
            <a:ext cx="1294119" cy="64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Web Server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38951" y="2917832"/>
            <a:ext cx="1294119" cy="644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Log Roller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8952" y="4023159"/>
            <a:ext cx="1294119" cy="644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Monitoring Agent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9544" y="4034603"/>
            <a:ext cx="1294119" cy="644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>
                <a:solidFill>
                  <a:prstClr val="white"/>
                </a:solidFill>
                <a:latin typeface="Calibri" panose="020F0502020204030204"/>
              </a:rPr>
              <a:t>SSH Daemon</a:t>
            </a:r>
          </a:p>
        </p:txBody>
      </p:sp>
      <p:sp>
        <p:nvSpPr>
          <p:cNvPr id="14" name="Freeform 9"/>
          <p:cNvSpPr>
            <a:spLocks noChangeAspect="1" noEditPoints="1"/>
          </p:cNvSpPr>
          <p:nvPr/>
        </p:nvSpPr>
        <p:spPr bwMode="black">
          <a:xfrm>
            <a:off x="5264755" y="2860199"/>
            <a:ext cx="517502" cy="419607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black">
          <a:xfrm>
            <a:off x="5302634" y="3953451"/>
            <a:ext cx="517502" cy="419607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9"/>
          <p:cNvSpPr>
            <a:spLocks noChangeAspect="1" noEditPoints="1"/>
          </p:cNvSpPr>
          <p:nvPr/>
        </p:nvSpPr>
        <p:spPr bwMode="black">
          <a:xfrm>
            <a:off x="7482040" y="2860198"/>
            <a:ext cx="517502" cy="419607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27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2.xml><?xml version="1.0" encoding="utf-8"?>
<a:theme xmlns:a="http://schemas.openxmlformats.org/drawingml/2006/main" name="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D138E69B-724A-4446-A2DA-FF3B08B166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6" ma:contentTypeDescription="" ma:contentTypeScope="" ma:versionID="d383a91d1b86d4650368c84defa1a2c1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2cfdfd5a193d92c0d7e2d70576dfb5fb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  <xsd:element name="_ip_UnifiedCompliancePolicyProperties" ma:index="4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4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_ip_UnifiedCompliancePolicyUIAction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Washington State Convention and Trade Center</TermName>
          <TermId xmlns="http://schemas.microsoft.com/office/infopath/2007/PartnerControls">2ebf141d-f871-4cc9-bf08-f87f112ab464</TermId>
        </TermInfo>
      </Terms>
    </d12e2661e9634d9aa98bbb375f31aced>
    <Event_x0020_Start_x0020_Date xmlns="01c77077-aee4-4b5f-bd4e-9cd40a6fff29">2017-05-10T07:00:00+00:00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Seattle</TermName>
          <TermId xmlns="http://schemas.microsoft.com/office/infopath/2007/PartnerControls">54f46ed2-c77e-4a59-b182-a4171fdb0d11</TermId>
        </TermInfo>
      </Terms>
    </iaa5f83406f94009a0f6a3e890699ff7>
    <External_x0020_Speaker xmlns="01c77077-aee4-4b5f-bd4e-9cd40a6fff29">Brendan Burns;Gabe Monroy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2017-05-10T07:00:00+00:00</Presentation_x0020_Date>
    <fc15c16204564de583b4c942b10d19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developers</TermName>
          <TermId xmlns="http://schemas.microsoft.com/office/infopath/2007/PartnerControls">8e4a08dc-5d95-4156-ab65-f22579a1592a</TermId>
        </TermInfo>
      </Terms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Build</TermName>
          <TermId xmlns="http://schemas.microsoft.com/office/infopath/2007/PartnerControls">58542b36-5bf5-46a6-a53f-a41fb7a73785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_ip_UnifiedCompliancePolicyProperties xmlns="http://schemas.microsoft.com/sharepoint/v3" xsi:nil="true"/>
    <Session_x0020_Code xmlns="01c77077-aee4-4b5f-bd4e-9cd40a6fff29">B8067</Session_x0020_Code>
    <Event_x0020_End_x0020_Date xmlns="01c77077-aee4-4b5f-bd4e-9cd40a6fff29">2017-05-12T07:00:00+00:00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NumberofDownloads xmlns="230e9df3-be65-4c73-a93b-d1236ebd677e" xsi:nil="true"/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Build 2017</TermName>
          <TermId xmlns="http://schemas.microsoft.com/office/infopath/2007/PartnerControls">0407fc0d-d203-4d0a-848e-0398e286e7e2</TermId>
        </TermInfo>
      </Terms>
    </TaxKeywordTaxHTField>
    <TaxCatchAll xmlns="230e9df3-be65-4c73-a93b-d1236ebd677e">
      <Value>47</Value>
      <Value>53</Value>
      <Value>52</Value>
      <Value>316</Value>
      <Value>315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08956B-D258-40C7-8C24-091EC53E3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01c77077-aee4-4b5f-bd4e-9cd40a6fff29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Microsoft_Build2017_Template</Template>
  <TotalTime>84</TotalTime>
  <Words>1000</Words>
  <Application>Microsoft Office PowerPoint</Application>
  <PresentationFormat>Custom</PresentationFormat>
  <Paragraphs>330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</vt:lpstr>
      <vt:lpstr>Calibri</vt:lpstr>
      <vt:lpstr>Calibri Light</vt:lpstr>
      <vt:lpstr>Consolas</vt:lpstr>
      <vt:lpstr>Droid Sans</vt:lpstr>
      <vt:lpstr>Open Sans</vt:lpstr>
      <vt:lpstr>Segoe UI</vt:lpstr>
      <vt:lpstr>Segoe UI Light</vt:lpstr>
      <vt:lpstr>Segoe UI Semilight</vt:lpstr>
      <vt:lpstr>Wingdings</vt:lpstr>
      <vt:lpstr>5-50111_Build 2017_LIGHT GRAY TEMPLATE</vt:lpstr>
      <vt:lpstr>5-50111_Build 2017_DARK GRAY TEMPLATE</vt:lpstr>
      <vt:lpstr>Office Theme</vt:lpstr>
      <vt:lpstr>PowerPoint Presentation</vt:lpstr>
      <vt:lpstr>How containers transform operations and development</vt:lpstr>
      <vt:lpstr>Overview</vt:lpstr>
      <vt:lpstr>What is a container?</vt:lpstr>
      <vt:lpstr>What is a container?</vt:lpstr>
      <vt:lpstr>What is a container?</vt:lpstr>
      <vt:lpstr>What is a container?</vt:lpstr>
      <vt:lpstr>What is a container?</vt:lpstr>
      <vt:lpstr>What is a container?</vt:lpstr>
      <vt:lpstr>What is a container?</vt:lpstr>
      <vt:lpstr>What is a container orchestrator?</vt:lpstr>
      <vt:lpstr>What is a container orchestrator?</vt:lpstr>
      <vt:lpstr>What is a container orchestrator?</vt:lpstr>
      <vt:lpstr>What is a container orchestrator?</vt:lpstr>
      <vt:lpstr>What is a container orchestrator?</vt:lpstr>
      <vt:lpstr>What is a container orchestrator?</vt:lpstr>
      <vt:lpstr>What is a container service?</vt:lpstr>
      <vt:lpstr>What is a container service?</vt:lpstr>
      <vt:lpstr>What is a container service?</vt:lpstr>
      <vt:lpstr>Demo: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Decoupling SRE</vt:lpstr>
      <vt:lpstr>DevOps</vt:lpstr>
      <vt:lpstr>Also DevOps</vt:lpstr>
      <vt:lpstr>Decoupling</vt:lpstr>
      <vt:lpstr>Decoupling</vt:lpstr>
      <vt:lpstr>Decoupling</vt:lpstr>
      <vt:lpstr>Decoupling</vt:lpstr>
      <vt:lpstr>Demo:</vt:lpstr>
      <vt:lpstr>But really, this is still too hard</vt:lpstr>
      <vt:lpstr>Overview</vt:lpstr>
      <vt:lpstr>But really, this is still too hard</vt:lpstr>
      <vt:lpstr>Container orchestration as a new foundation</vt:lpstr>
      <vt:lpstr>Container orchestration as a new foundation</vt:lpstr>
      <vt:lpstr>GitLab on Kubernetes</vt:lpstr>
      <vt:lpstr>GitLab on Kubernetes</vt:lpstr>
      <vt:lpstr>Overview</vt:lpstr>
      <vt:lpstr>The future</vt:lpstr>
      <vt:lpstr>The future</vt:lpstr>
      <vt:lpstr>The future</vt:lpstr>
      <vt:lpstr>The future</vt:lpstr>
      <vt:lpstr>The future</vt:lpstr>
      <vt:lpstr>The future</vt:lpstr>
      <vt:lpstr>The future</vt:lpstr>
      <vt:lpstr>The future</vt:lpstr>
      <vt:lpstr>The future</vt:lpstr>
      <vt:lpstr>The future</vt:lpstr>
      <vt:lpstr>The end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containers transform operations and development</dc:title>
  <dc:subject>Microsoft Build 2017</dc:subject>
  <dc:creator>MS Events 0158</dc:creator>
  <cp:keywords>Microsoft Build 2017</cp:keywords>
  <dc:description>Template: Mitchell Derrey, Silver Fox Productions_x000d_
Formatting: _x000d_
Audience Type:</dc:description>
  <cp:lastModifiedBy>Caitlyn Ryan</cp:lastModifiedBy>
  <cp:revision>3</cp:revision>
  <dcterms:created xsi:type="dcterms:W3CDTF">2017-05-10T19:36:10Z</dcterms:created>
  <dcterms:modified xsi:type="dcterms:W3CDTF">2017-05-11T15:50:48Z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</Properties>
</file>