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2017" ContentType="image/p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4"/>
    <p:sldMasterId id="2147484495" r:id="rId5"/>
    <p:sldMasterId id="2147484515" r:id="rId6"/>
  </p:sldMasterIdLst>
  <p:notesMasterIdLst>
    <p:notesMasterId r:id="rId26"/>
  </p:notesMasterIdLst>
  <p:handoutMasterIdLst>
    <p:handoutMasterId r:id="rId27"/>
  </p:handoutMasterIdLst>
  <p:sldIdLst>
    <p:sldId id="1486" r:id="rId7"/>
    <p:sldId id="1548" r:id="rId8"/>
    <p:sldId id="1549" r:id="rId9"/>
    <p:sldId id="1550" r:id="rId10"/>
    <p:sldId id="1551" r:id="rId11"/>
    <p:sldId id="1552" r:id="rId12"/>
    <p:sldId id="1553" r:id="rId13"/>
    <p:sldId id="1554" r:id="rId14"/>
    <p:sldId id="1555" r:id="rId15"/>
    <p:sldId id="1556" r:id="rId16"/>
    <p:sldId id="1557" r:id="rId17"/>
    <p:sldId id="1558" r:id="rId18"/>
    <p:sldId id="1559" r:id="rId19"/>
    <p:sldId id="1560" r:id="rId20"/>
    <p:sldId id="1561" r:id="rId21"/>
    <p:sldId id="1562" r:id="rId22"/>
    <p:sldId id="1563" r:id="rId23"/>
    <p:sldId id="1564" r:id="rId24"/>
    <p:sldId id="1547" r:id="rId25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uild 2017 Light Gray Template" id="{E1C8FB21-FF75-44A0-8090-B2FB240B014B}">
          <p14:sldIdLst>
            <p14:sldId id="1486"/>
            <p14:sldId id="1548"/>
            <p14:sldId id="1549"/>
            <p14:sldId id="1550"/>
            <p14:sldId id="1551"/>
            <p14:sldId id="1552"/>
            <p14:sldId id="1553"/>
            <p14:sldId id="1554"/>
            <p14:sldId id="1555"/>
            <p14:sldId id="1556"/>
            <p14:sldId id="1557"/>
            <p14:sldId id="1558"/>
            <p14:sldId id="1559"/>
            <p14:sldId id="1560"/>
            <p14:sldId id="1561"/>
            <p14:sldId id="1562"/>
            <p14:sldId id="1563"/>
            <p14:sldId id="1564"/>
          </p14:sldIdLst>
        </p14:section>
        <p14:section name="Build 2017 Dark Gray Template" id="{BB00CB64-77A4-4BA9-B0A0-EF2154DA3071}">
          <p14:sldIdLst>
            <p14:sldId id="154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Mitchell Derrey" initials="MD" lastIdx="8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  <p:cmAuthor id="5" name="Paul Wilcox" initials="PW" lastIdx="9" clrIdx="5">
    <p:extLst>
      <p:ext uri="{19B8F6BF-5375-455C-9EA6-DF929625EA0E}">
        <p15:presenceInfo xmlns:p15="http://schemas.microsoft.com/office/powerpoint/2012/main" userId="be6daff017ddb434" providerId="Windows Live"/>
      </p:ext>
    </p:extLst>
  </p:cmAuthor>
  <p:cmAuthor id="6" name="Theresa Skora" initials="TS" lastIdx="6" clrIdx="6">
    <p:extLst>
      <p:ext uri="{19B8F6BF-5375-455C-9EA6-DF929625EA0E}">
        <p15:presenceInfo xmlns:p15="http://schemas.microsoft.com/office/powerpoint/2012/main" userId="112f3d9be2070f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7373"/>
    <a:srgbClr val="323232"/>
    <a:srgbClr val="000000"/>
    <a:srgbClr val="E6E6E6"/>
    <a:srgbClr val="D2D2D2"/>
    <a:srgbClr val="505050"/>
    <a:srgbClr val="525252"/>
    <a:srgbClr val="0078D7"/>
    <a:srgbClr val="FF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544" autoAdjust="0"/>
    <p:restoredTop sz="92136" autoAdjust="0"/>
  </p:normalViewPr>
  <p:slideViewPr>
    <p:cSldViewPr>
      <p:cViewPr varScale="1">
        <p:scale>
          <a:sx n="63" d="100"/>
          <a:sy n="63" d="100"/>
        </p:scale>
        <p:origin x="138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852"/>
    </p:cViewPr>
  </p:sorterViewPr>
  <p:notesViewPr>
    <p:cSldViewPr showGuides="1">
      <p:cViewPr varScale="1">
        <p:scale>
          <a:sx n="81" d="100"/>
          <a:sy n="81" d="100"/>
        </p:scale>
        <p:origin x="304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Build 2017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5/11/2017 8:46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Build 2017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5/11/2017 8:45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1C3D530-3419-45A5-AB8A-2242E8FDFF4E}" type="datetime8">
              <a:rPr lang="en-US" smtClean="0"/>
              <a:t>5/11/2017 8:45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69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83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841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408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49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59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6DD3D-56F4-4FF1-BB12-AA342B3D84A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064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61613-921A-4E46-A0CC-C87423387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96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Build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6DD3D-56F4-4FF1-BB12-AA342B3D84A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01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9A6D4-FB34-4BDB-BA1E-7271914431FC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78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69DC94B-DB72-488C-A100-9C8F7341285A}" type="datetime8">
              <a:rPr lang="en-US" smtClean="0">
                <a:solidFill>
                  <a:prstClr val="black"/>
                </a:solidFill>
              </a:rPr>
              <a:t>5/11/2017 8:45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2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C66B-7AF5-40BA-8933-D16874FF94CC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8:46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78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545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13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61613-921A-4E46-A0CC-C87423387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4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61613-921A-4E46-A0CC-C87423387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8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708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61613-921A-4E46-A0CC-C87423387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14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5/11/2017 8:45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70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986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5702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32157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306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5013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2778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624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50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44062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45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1556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2001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73767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4681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7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90" y="5357957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9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7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25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4"/>
            <a:ext cx="2743200" cy="461665"/>
          </a:xfrm>
        </p:spPr>
        <p:txBody>
          <a:bodyPr/>
          <a:lstStyle>
            <a:lvl1pPr marL="0" marR="0" indent="0" algn="r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2"/>
            <a:ext cx="1659463" cy="672108"/>
          </a:xfrm>
          <a:prstGeom prst="rect">
            <a:avLst/>
          </a:prstGeom>
        </p:spPr>
        <p:txBody>
          <a:bodyPr wrap="none" lIns="182854" tIns="146283" rIns="182854" bIns="146283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3979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3117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251" marR="0" lvl="1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251" marR="0" lvl="2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251" marR="0" lvl="3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251" marR="0" lvl="4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8"/>
            <a:ext cx="5486399" cy="2511229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30" marR="0" lvl="1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30" marR="0" lvl="2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30" marR="0" lvl="3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30" marR="0" lvl="4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57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513150" y="2202045"/>
            <a:ext cx="5486400" cy="6831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6741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14993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02315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2200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83825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42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775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2701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3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52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6" r:id="rId1"/>
    <p:sldLayoutId id="2147484498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  <p:sldLayoutId id="214748451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6" y="3072300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  <p:sldLayoutId id="2147484533" r:id="rId18"/>
  </p:sldLayoutIdLst>
  <p:transition>
    <p:fade/>
  </p:transition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799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9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2.png"/><Relationship Id="rId3" Type="http://schemas.openxmlformats.org/officeDocument/2006/relationships/image" Target="../media/image82.png"/><Relationship Id="rId7" Type="http://schemas.openxmlformats.org/officeDocument/2006/relationships/image" Target="../media/image73.png"/><Relationship Id="rId12" Type="http://schemas.openxmlformats.org/officeDocument/2006/relationships/image" Target="../media/image85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2.svg"/><Relationship Id="rId11" Type="http://schemas.openxmlformats.org/officeDocument/2006/relationships/image" Target="../media/image84.png"/><Relationship Id="rId5" Type="http://schemas.openxmlformats.org/officeDocument/2006/relationships/image" Target="../media/image71.png"/><Relationship Id="rId15" Type="http://schemas.openxmlformats.org/officeDocument/2006/relationships/image" Target="../media/image86.svg"/><Relationship Id="rId10" Type="http://schemas.openxmlformats.org/officeDocument/2006/relationships/image" Target="../media/image76.svg"/><Relationship Id="rId4" Type="http://schemas.openxmlformats.org/officeDocument/2006/relationships/image" Target="../media/image83.svg"/><Relationship Id="rId9" Type="http://schemas.openxmlformats.org/officeDocument/2006/relationships/image" Target="../media/image75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2.svg"/><Relationship Id="rId3" Type="http://schemas.openxmlformats.org/officeDocument/2006/relationships/image" Target="../media/image88.png"/><Relationship Id="rId7" Type="http://schemas.openxmlformats.org/officeDocument/2006/relationships/image" Target="../media/image91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0.png"/><Relationship Id="rId11" Type="http://schemas.openxmlformats.org/officeDocument/2006/relationships/image" Target="../media/image76.svg"/><Relationship Id="rId5" Type="http://schemas.openxmlformats.org/officeDocument/2006/relationships/image" Target="../media/image89.svg"/><Relationship Id="rId15" Type="http://schemas.openxmlformats.org/officeDocument/2006/relationships/image" Target="../media/image93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62.png"/><Relationship Id="rId3" Type="http://schemas.openxmlformats.org/officeDocument/2006/relationships/image" Target="../media/image69.png"/><Relationship Id="rId7" Type="http://schemas.openxmlformats.org/officeDocument/2006/relationships/image" Target="../media/image94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96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Relationship Id="rId1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2.svg"/><Relationship Id="rId3" Type="http://schemas.openxmlformats.org/officeDocument/2006/relationships/image" Target="../media/image97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1.png"/><Relationship Id="rId11" Type="http://schemas.openxmlformats.org/officeDocument/2006/relationships/image" Target="../media/image100.svg"/><Relationship Id="rId5" Type="http://schemas.openxmlformats.org/officeDocument/2006/relationships/image" Target="../media/image89.svg"/><Relationship Id="rId15" Type="http://schemas.openxmlformats.org/officeDocument/2006/relationships/image" Target="../media/image93.png"/><Relationship Id="rId10" Type="http://schemas.openxmlformats.org/officeDocument/2006/relationships/image" Target="../media/image99.png"/><Relationship Id="rId4" Type="http://schemas.openxmlformats.org/officeDocument/2006/relationships/image" Target="../media/image69.png"/><Relationship Id="rId9" Type="http://schemas.openxmlformats.org/officeDocument/2006/relationships/image" Target="../media/image98.sv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2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103.sv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Relationship Id="rId1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office.com/microsoft-team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5.png"/><Relationship Id="rId5" Type="http://schemas.openxmlformats.org/officeDocument/2006/relationships/hyperlink" Target="https://dev.office.com/devprogram" TargetMode="External"/><Relationship Id="rId4" Type="http://schemas.openxmlformats.org/officeDocument/2006/relationships/hyperlink" Target="aka.ms/teamsquickstart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2017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cid:157deef856b81e114c91" TargetMode="External"/><Relationship Id="rId36" Type="http://schemas.openxmlformats.org/officeDocument/2006/relationships/image" Target="../media/image4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svg"/><Relationship Id="rId11" Type="http://schemas.openxmlformats.org/officeDocument/2006/relationships/image" Target="../media/image64.svg"/><Relationship Id="rId5" Type="http://schemas.openxmlformats.org/officeDocument/2006/relationships/image" Target="../media/image58.pn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62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DAE9-128D-4764-91A1-4E26E49C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Connectors with Actionable Messages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9F40467-AE0F-4033-8E4A-7BA950B9C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6262" y="1328498"/>
            <a:ext cx="416410" cy="41641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BE13E9A-596A-41E1-BB28-645F8C43A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1815" y="1328183"/>
            <a:ext cx="416410" cy="4164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058FEC8-6FD9-4AF8-B6F0-38F22F26D3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2800" y="1328180"/>
            <a:ext cx="416410" cy="41641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172E037-268B-441D-8A01-F0FDF8DA7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0880" y="1328184"/>
            <a:ext cx="416410" cy="41641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8AF3B95-ECD8-497D-B711-D02BD40DB6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63270" y="1328181"/>
            <a:ext cx="416410" cy="4164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5BAD80-A653-4AD1-9E1B-1E28FE7D2E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0069" y="1328183"/>
            <a:ext cx="312308" cy="416410"/>
          </a:xfrm>
          <a:prstGeom prst="rect">
            <a:avLst/>
          </a:prstGeom>
        </p:spPr>
      </p:pic>
      <p:cxnSp>
        <p:nvCxnSpPr>
          <p:cNvPr id="12" name="Straight Connector 11"/>
          <p:cNvCxnSpPr>
            <a:cxnSpLocks/>
          </p:cNvCxnSpPr>
          <p:nvPr/>
        </p:nvCxnSpPr>
        <p:spPr>
          <a:xfrm>
            <a:off x="1971548" y="1877809"/>
            <a:ext cx="578708" cy="0"/>
          </a:xfrm>
          <a:prstGeom prst="line">
            <a:avLst/>
          </a:prstGeom>
          <a:ln w="381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625365" y="1877809"/>
            <a:ext cx="578708" cy="0"/>
          </a:xfrm>
          <a:prstGeom prst="line">
            <a:avLst/>
          </a:prstGeom>
          <a:ln w="381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/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3109" y="1328501"/>
            <a:ext cx="416410" cy="416410"/>
          </a:xfrm>
          <a:prstGeom prst="rect">
            <a:avLst/>
          </a:prstGeom>
        </p:spPr>
      </p:pic>
      <p:sp>
        <p:nvSpPr>
          <p:cNvPr id="22" name="TextBox 21">
            <a:extLst/>
          </p:cNvPr>
          <p:cNvSpPr txBox="1"/>
          <p:nvPr/>
        </p:nvSpPr>
        <p:spPr>
          <a:xfrm>
            <a:off x="351670" y="2202045"/>
            <a:ext cx="5942757" cy="3987652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Push rich interactive cards </a:t>
            </a:r>
            <a:br>
              <a:rPr lang="en-US" sz="2856" dirty="0">
                <a:solidFill>
                  <a:srgbClr val="505050"/>
                </a:solidFill>
                <a:latin typeface="Segoe UI Semilight"/>
              </a:rPr>
            </a:b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into channels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Users can take quick actions like comment, select options, set a date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Uses incoming webhook API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Fully supported in both Teams </a:t>
            </a:r>
            <a:br>
              <a:rPr lang="en-US" sz="2856" dirty="0">
                <a:solidFill>
                  <a:srgbClr val="505050"/>
                </a:solidFill>
                <a:latin typeface="Segoe UI Semilight"/>
              </a:rPr>
            </a:b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and Outlook</a:t>
            </a: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07FF0EA-38ED-4634-B434-5585921C6F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6"/>
          <a:srcRect t="-230" b="209"/>
          <a:stretch/>
        </p:blipFill>
        <p:spPr>
          <a:xfrm>
            <a:off x="6481387" y="2202045"/>
            <a:ext cx="5485622" cy="439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18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DAE9-128D-4764-91A1-4E26E49C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feed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DD526DE-5AB7-40FD-98F5-EB4CBFFF83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13" r="10317"/>
          <a:stretch/>
        </p:blipFill>
        <p:spPr>
          <a:xfrm>
            <a:off x="6513108" y="2216848"/>
            <a:ext cx="5485622" cy="416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9F40467-AE0F-4033-8E4A-7BA950B9C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6262" y="1328498"/>
            <a:ext cx="416410" cy="41641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BE13E9A-596A-41E1-BB28-645F8C43A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1815" y="1328183"/>
            <a:ext cx="416410" cy="4164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058FEC8-6FD9-4AF8-B6F0-38F22F26D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2800" y="1328180"/>
            <a:ext cx="416410" cy="41641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172E037-268B-441D-8A01-F0FDF8DA7F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0880" y="1328184"/>
            <a:ext cx="416410" cy="41641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8AF3B95-ECD8-497D-B711-D02BD40DB6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63270" y="1328181"/>
            <a:ext cx="416410" cy="4164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5BAD80-A653-4AD1-9E1B-1E28FE7D2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0069" y="1328183"/>
            <a:ext cx="312308" cy="416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033" y="1328180"/>
            <a:ext cx="416599" cy="416599"/>
          </a:xfrm>
          <a:prstGeom prst="rect">
            <a:avLst/>
          </a:prstGeom>
        </p:spPr>
      </p:pic>
      <p:sp>
        <p:nvSpPr>
          <p:cNvPr id="13" name="TextBox 12">
            <a:extLst/>
          </p:cNvPr>
          <p:cNvSpPr txBox="1"/>
          <p:nvPr/>
        </p:nvSpPr>
        <p:spPr>
          <a:xfrm>
            <a:off x="351670" y="2202045"/>
            <a:ext cx="5942757" cy="2493204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Notify users personally via the activity feed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Same API as sending bot messages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Deep link straight into tabs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5382416" y="1877809"/>
            <a:ext cx="578708" cy="0"/>
          </a:xfrm>
          <a:prstGeom prst="line">
            <a:avLst/>
          </a:prstGeom>
          <a:ln w="381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161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DAE9-128D-4764-91A1-4E26E49C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BB742E9-97DA-48E9-8982-863AA0B56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6262" y="1328498"/>
            <a:ext cx="416410" cy="41641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1733AC5-6981-4FBF-A391-1FAA245D6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1815" y="1328183"/>
            <a:ext cx="416410" cy="4164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3A6EB00-FD2B-4F3B-B63F-12158E072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2800" y="1328180"/>
            <a:ext cx="416410" cy="41641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72F3DA1-721F-4772-A985-1CD3C55858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0880" y="1328184"/>
            <a:ext cx="416410" cy="41641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1C6B6DC-2E70-4645-95F1-D127AA918A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63270" y="1328181"/>
            <a:ext cx="416410" cy="416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9D571D-A27D-42F4-9304-6F172975F0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0069" y="1328183"/>
            <a:ext cx="312308" cy="416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4033" y="1328180"/>
            <a:ext cx="416599" cy="416599"/>
          </a:xfrm>
          <a:prstGeom prst="rect">
            <a:avLst/>
          </a:prstGeom>
        </p:spPr>
      </p:pic>
      <p:sp>
        <p:nvSpPr>
          <p:cNvPr id="13" name="TextBox 12">
            <a:extLst/>
          </p:cNvPr>
          <p:cNvSpPr txBox="1"/>
          <p:nvPr/>
        </p:nvSpPr>
        <p:spPr>
          <a:xfrm>
            <a:off x="217827" y="2202045"/>
            <a:ext cx="6120841" cy="4331528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Bots make it easy for users to interact with your app in Team conversations or 1:1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Built using Microsoft Bot Framework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Complete tasks via </a:t>
            </a:r>
            <a:r>
              <a:rPr lang="en-US" sz="2448">
                <a:solidFill>
                  <a:srgbClr val="505050"/>
                </a:solidFill>
                <a:latin typeface="Segoe UI Semilight"/>
              </a:rPr>
              <a:t>basic commands, menu </a:t>
            </a: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or natural language</a:t>
            </a:r>
          </a:p>
          <a:p>
            <a:pPr defTabSz="932563">
              <a:lnSpc>
                <a:spcPct val="90000"/>
              </a:lnSpc>
              <a:spcAft>
                <a:spcPts val="612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Rich Microsoft Teams features, e.g.</a:t>
            </a:r>
          </a:p>
          <a:p>
            <a:pPr marL="932597" lvl="1" indent="-466298" defTabSz="932563">
              <a:lnSpc>
                <a:spcPct val="90000"/>
              </a:lnSpc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sz="2040" dirty="0">
                <a:solidFill>
                  <a:srgbClr val="505050"/>
                </a:solidFill>
                <a:latin typeface="Segoe UI Semilight"/>
              </a:rPr>
              <a:t>Input menus</a:t>
            </a:r>
          </a:p>
          <a:p>
            <a:pPr marL="932597" lvl="1" indent="-466298" defTabSz="932563">
              <a:lnSpc>
                <a:spcPct val="90000"/>
              </a:lnSpc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sz="2040" dirty="0">
                <a:solidFill>
                  <a:srgbClr val="505050"/>
                </a:solidFill>
                <a:latin typeface="Segoe UI Semilight"/>
              </a:rPr>
              <a:t>Dynamic message updates</a:t>
            </a:r>
          </a:p>
          <a:p>
            <a:pPr marL="932597" lvl="1" indent="-466298" defTabSz="932563">
              <a:lnSpc>
                <a:spcPct val="90000"/>
              </a:lnSpc>
              <a:spcAft>
                <a:spcPts val="612"/>
              </a:spcAft>
              <a:buFont typeface="Wingdings" panose="05000000000000000000" pitchFamily="2" charset="2"/>
              <a:buChar char="ü"/>
            </a:pPr>
            <a:r>
              <a:rPr lang="en-US" sz="2040" dirty="0">
                <a:solidFill>
                  <a:srgbClr val="505050"/>
                </a:solidFill>
                <a:latin typeface="Segoe UI Semilight"/>
              </a:rPr>
              <a:t>Integrate with tabs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6990626" y="1877809"/>
            <a:ext cx="578708" cy="0"/>
          </a:xfrm>
          <a:prstGeom prst="line">
            <a:avLst/>
          </a:prstGeom>
          <a:ln w="381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9E45741-8E37-4B69-9F60-7B03E76CB9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5"/>
          <a:srcRect t="-659" b="-789"/>
          <a:stretch/>
        </p:blipFill>
        <p:spPr>
          <a:xfrm>
            <a:off x="6544549" y="2202045"/>
            <a:ext cx="5485622" cy="45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4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DAE9-128D-4764-91A1-4E26E49C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Compose Extensions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E627614-8EF0-47B0-8DBA-1F28543E5B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4" t="6531" r="28188" b="-155"/>
          <a:stretch/>
        </p:blipFill>
        <p:spPr>
          <a:xfrm>
            <a:off x="6421827" y="2202045"/>
            <a:ext cx="4459428" cy="316684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E9D6B1E-CAF8-491A-BEAE-BFC47CE75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6262" y="1328498"/>
            <a:ext cx="416410" cy="41641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C68D21E-36B6-4FAA-A780-90C7395DA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1815" y="1328183"/>
            <a:ext cx="416410" cy="4164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B090604-CB0C-4D8B-8113-06B5CD814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2800" y="1328180"/>
            <a:ext cx="416410" cy="41641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729B641-B1FF-4DED-9A25-6F82B5DAA1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0880" y="1328184"/>
            <a:ext cx="416410" cy="41641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C04C313-C61D-4C9C-BCAC-AE0C23C8C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63270" y="1328181"/>
            <a:ext cx="416410" cy="416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2CAE91-CCE8-4B8F-8378-E43C0A5D43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0069" y="1328183"/>
            <a:ext cx="312308" cy="416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033" y="1328180"/>
            <a:ext cx="416599" cy="416599"/>
          </a:xfrm>
          <a:prstGeom prst="rect">
            <a:avLst/>
          </a:prstGeom>
        </p:spPr>
      </p:pic>
      <p:sp>
        <p:nvSpPr>
          <p:cNvPr id="13" name="TextBox 12">
            <a:extLst/>
          </p:cNvPr>
          <p:cNvSpPr txBox="1"/>
          <p:nvPr/>
        </p:nvSpPr>
        <p:spPr>
          <a:xfrm>
            <a:off x="351670" y="2202045"/>
            <a:ext cx="5942757" cy="4317575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Personalize Teams Compose box with your App &amp; Services content 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Users can query and insert your app content into conversations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Bug details from VSTS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Sales opportunities from CRM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You can reuse services you built for </a:t>
            </a:r>
            <a:br>
              <a:rPr lang="en-US" sz="2448" dirty="0">
                <a:solidFill>
                  <a:srgbClr val="505050"/>
                </a:solidFill>
                <a:latin typeface="Segoe UI Semilight"/>
              </a:rPr>
            </a:b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Bots or Tabs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600756" y="1877809"/>
            <a:ext cx="578708" cy="0"/>
          </a:xfrm>
          <a:prstGeom prst="line">
            <a:avLst/>
          </a:prstGeom>
          <a:ln w="381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58DC84A-BA04-4EC7-8A63-A4739E5114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1827" y="5471652"/>
            <a:ext cx="4459428" cy="11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2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26B0-3984-44E3-9A32-F73C9EF0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Teams is open!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AB0A132-185D-4457-B4CF-E8B139212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6262" y="1328498"/>
            <a:ext cx="416410" cy="4164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37D904B-7D80-4963-8021-57F876702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1815" y="1328183"/>
            <a:ext cx="416410" cy="41641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2F34FC9-6DCC-49D6-BDC4-F8A90369D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2800" y="1328180"/>
            <a:ext cx="416410" cy="41641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DADE283-1D07-454F-AF47-AE1617E9FD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0880" y="1328184"/>
            <a:ext cx="416410" cy="4164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5E5D518-C4DC-4182-82D7-FA4EA8D10A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63270" y="1328181"/>
            <a:ext cx="416410" cy="416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2584D-BF7E-4E5D-AED2-825ABAF21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00069" y="1328183"/>
            <a:ext cx="312308" cy="41641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DA18F3F-3EC3-4E6C-924E-D16DA33560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3109" y="1328501"/>
            <a:ext cx="416410" cy="416410"/>
          </a:xfrm>
          <a:prstGeom prst="rect">
            <a:avLst/>
          </a:prstGeom>
        </p:spPr>
      </p:pic>
      <p:sp>
        <p:nvSpPr>
          <p:cNvPr id="14" name="TextBox 13">
            <a:extLst/>
          </p:cNvPr>
          <p:cNvSpPr txBox="1"/>
          <p:nvPr/>
        </p:nvSpPr>
        <p:spPr>
          <a:xfrm>
            <a:off x="351670" y="2202045"/>
            <a:ext cx="5942757" cy="4752790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Register and submit your app </a:t>
            </a:r>
            <a:br>
              <a:rPr lang="en-US" sz="2856" dirty="0">
                <a:solidFill>
                  <a:srgbClr val="505050"/>
                </a:solidFill>
                <a:latin typeface="Segoe UI Semilight"/>
              </a:rPr>
            </a:b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today to the Office Store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Microsoft Teams App </a:t>
            </a:r>
            <a:r>
              <a:rPr lang="en-US" sz="2856">
                <a:solidFill>
                  <a:srgbClr val="505050"/>
                </a:solidFill>
                <a:latin typeface="Segoe UI Semilight"/>
              </a:rPr>
              <a:t>=</a:t>
            </a: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 </a:t>
            </a:r>
            <a:r>
              <a:rPr lang="en-US" sz="2448" dirty="0">
                <a:solidFill>
                  <a:srgbClr val="505050"/>
                </a:solidFill>
                <a:latin typeface="Segoe UI Semilight"/>
              </a:rPr>
              <a:t>Tabs, Connector, Actionable Messages, Activity Feed, Bots &amp; Compose Extensions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Your app will be ready in the Developer Preview once approved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New in-product store will be available in June for end users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0365999" y="1877809"/>
            <a:ext cx="578708" cy="0"/>
          </a:xfrm>
          <a:prstGeom prst="line">
            <a:avLst/>
          </a:prstGeom>
          <a:ln w="381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Placeholder 12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48A318E4-5CA6-4263-837D-0377582493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" r="22033"/>
          <a:stretch/>
        </p:blipFill>
        <p:spPr>
          <a:xfrm>
            <a:off x="6513108" y="2202045"/>
            <a:ext cx="5485622" cy="4160906"/>
          </a:xfrm>
        </p:spPr>
      </p:pic>
    </p:spTree>
    <p:extLst>
      <p:ext uri="{BB962C8B-B14F-4D97-AF65-F5344CB8AC3E}">
        <p14:creationId xmlns:p14="http://schemas.microsoft.com/office/powerpoint/2010/main" val="194936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 about Microsoft Teams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5481" y="1407410"/>
            <a:ext cx="2726374" cy="1127794"/>
            <a:chOff x="269240" y="1451279"/>
            <a:chExt cx="2673158" cy="1105781"/>
          </a:xfrm>
        </p:grpSpPr>
        <p:sp>
          <p:nvSpPr>
            <p:cNvPr id="9" name="Rectangle 8"/>
            <p:cNvSpPr/>
            <p:nvPr/>
          </p:nvSpPr>
          <p:spPr>
            <a:xfrm>
              <a:off x="269240" y="1460093"/>
              <a:ext cx="2344584" cy="1096967"/>
            </a:xfrm>
            <a:prstGeom prst="rect">
              <a:avLst/>
            </a:prstGeom>
          </p:spPr>
          <p:txBody>
            <a:bodyPr wrap="square" lIns="146283">
              <a:spAutoFit/>
            </a:bodyPr>
            <a:lstStyle/>
            <a:p>
              <a:pPr defTabSz="932597"/>
              <a:r>
                <a:rPr lang="en-US" sz="3264" dirty="0">
                  <a:solidFill>
                    <a:srgbClr val="0078D7"/>
                  </a:solidFill>
                  <a:latin typeface="Segoe UI Light"/>
                </a:rPr>
                <a:t>Office 365 </a:t>
              </a:r>
              <a:br>
                <a:rPr lang="en-US" sz="3264" dirty="0">
                  <a:solidFill>
                    <a:srgbClr val="0078D7"/>
                  </a:solidFill>
                  <a:latin typeface="Segoe UI Light"/>
                </a:rPr>
              </a:br>
              <a:r>
                <a:rPr lang="en-US" sz="3264" dirty="0">
                  <a:solidFill>
                    <a:srgbClr val="0078D7"/>
                  </a:solidFill>
                  <a:latin typeface="Segoe UI Light"/>
                </a:rPr>
                <a:t>Booth</a:t>
              </a:r>
            </a:p>
          </p:txBody>
        </p:sp>
        <p:sp>
          <p:nvSpPr>
            <p:cNvPr id="14" name="Arrow: Chevron 13"/>
            <p:cNvSpPr/>
            <p:nvPr/>
          </p:nvSpPr>
          <p:spPr bwMode="auto">
            <a:xfrm>
              <a:off x="2613824" y="1451279"/>
              <a:ext cx="328574" cy="1094848"/>
            </a:xfrm>
            <a:prstGeom prst="chevron">
              <a:avLst>
                <a:gd name="adj" fmla="val 61707"/>
              </a:avLst>
            </a:pr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5482" y="2820487"/>
            <a:ext cx="2726374" cy="1127795"/>
            <a:chOff x="269241" y="2868878"/>
            <a:chExt cx="2673158" cy="1105782"/>
          </a:xfrm>
        </p:grpSpPr>
        <p:sp>
          <p:nvSpPr>
            <p:cNvPr id="10" name="Rectangle 9"/>
            <p:cNvSpPr/>
            <p:nvPr/>
          </p:nvSpPr>
          <p:spPr>
            <a:xfrm>
              <a:off x="269241" y="2877693"/>
              <a:ext cx="2344584" cy="1096967"/>
            </a:xfrm>
            <a:prstGeom prst="rect">
              <a:avLst/>
            </a:prstGeom>
          </p:spPr>
          <p:txBody>
            <a:bodyPr wrap="square" lIns="146283">
              <a:spAutoFit/>
            </a:bodyPr>
            <a:lstStyle/>
            <a:p>
              <a:pPr defTabSz="932597"/>
              <a:r>
                <a:rPr lang="en-US" sz="3264" dirty="0">
                  <a:solidFill>
                    <a:srgbClr val="0078D7"/>
                  </a:solidFill>
                  <a:latin typeface="Segoe UI Light"/>
                </a:rPr>
                <a:t>Thursday,</a:t>
              </a:r>
              <a:br>
                <a:rPr lang="en-US" sz="3264" dirty="0">
                  <a:solidFill>
                    <a:srgbClr val="0078D7"/>
                  </a:solidFill>
                  <a:latin typeface="Segoe UI Light"/>
                </a:rPr>
              </a:br>
              <a:r>
                <a:rPr lang="en-US" sz="3264" dirty="0">
                  <a:solidFill>
                    <a:srgbClr val="0078D7"/>
                  </a:solidFill>
                  <a:latin typeface="Segoe UI Light"/>
                </a:rPr>
                <a:t>May 11</a:t>
              </a:r>
            </a:p>
          </p:txBody>
        </p:sp>
        <p:sp>
          <p:nvSpPr>
            <p:cNvPr id="15" name="Arrow: Chevron 14"/>
            <p:cNvSpPr/>
            <p:nvPr/>
          </p:nvSpPr>
          <p:spPr bwMode="auto">
            <a:xfrm>
              <a:off x="2613825" y="2868878"/>
              <a:ext cx="328574" cy="1094848"/>
            </a:xfrm>
            <a:prstGeom prst="chevron">
              <a:avLst>
                <a:gd name="adj" fmla="val 61707"/>
              </a:avLst>
            </a:pr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5482" y="5568379"/>
            <a:ext cx="2726374" cy="1127795"/>
            <a:chOff x="269241" y="5002859"/>
            <a:chExt cx="2673158" cy="1105782"/>
          </a:xfrm>
        </p:grpSpPr>
        <p:sp>
          <p:nvSpPr>
            <p:cNvPr id="24" name="Rectangle 23"/>
            <p:cNvSpPr/>
            <p:nvPr/>
          </p:nvSpPr>
          <p:spPr>
            <a:xfrm>
              <a:off x="269241" y="5011674"/>
              <a:ext cx="2344584" cy="1096967"/>
            </a:xfrm>
            <a:prstGeom prst="rect">
              <a:avLst/>
            </a:prstGeom>
          </p:spPr>
          <p:txBody>
            <a:bodyPr wrap="square" lIns="146283">
              <a:spAutoFit/>
            </a:bodyPr>
            <a:lstStyle/>
            <a:p>
              <a:pPr defTabSz="932597"/>
              <a:r>
                <a:rPr lang="en-US" sz="3264" dirty="0">
                  <a:solidFill>
                    <a:srgbClr val="0078D7"/>
                  </a:solidFill>
                  <a:latin typeface="Segoe UI Light"/>
                </a:rPr>
                <a:t>Friday,</a:t>
              </a:r>
              <a:br>
                <a:rPr lang="en-US" sz="3264" dirty="0">
                  <a:solidFill>
                    <a:srgbClr val="0078D7"/>
                  </a:solidFill>
                  <a:latin typeface="Segoe UI Light"/>
                </a:rPr>
              </a:br>
              <a:r>
                <a:rPr lang="en-US" sz="3264" dirty="0">
                  <a:solidFill>
                    <a:srgbClr val="0078D7"/>
                  </a:solidFill>
                  <a:latin typeface="Segoe UI Light"/>
                </a:rPr>
                <a:t>May 12</a:t>
              </a:r>
            </a:p>
          </p:txBody>
        </p:sp>
        <p:sp>
          <p:nvSpPr>
            <p:cNvPr id="25" name="Arrow: Chevron 24"/>
            <p:cNvSpPr/>
            <p:nvPr/>
          </p:nvSpPr>
          <p:spPr bwMode="auto">
            <a:xfrm>
              <a:off x="2613825" y="5002859"/>
              <a:ext cx="328574" cy="1094848"/>
            </a:xfrm>
            <a:prstGeom prst="chevron">
              <a:avLst>
                <a:gd name="adj" fmla="val 61707"/>
              </a:avLst>
            </a:pr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476775" y="1698912"/>
            <a:ext cx="7268009" cy="54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597">
              <a:spcBef>
                <a:spcPts val="1199"/>
              </a:spcBef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Talk to the experts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3476775" y="2776705"/>
          <a:ext cx="8015401" cy="19584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775">
                  <a:extLst>
                    <a:ext uri="{9D8B030D-6E8A-4147-A177-3AD203B41FA5}">
                      <a16:colId xmlns:a16="http://schemas.microsoft.com/office/drawing/2014/main" val="3504153293"/>
                    </a:ext>
                  </a:extLst>
                </a:gridCol>
                <a:gridCol w="5614626">
                  <a:extLst>
                    <a:ext uri="{9D8B030D-6E8A-4147-A177-3AD203B41FA5}">
                      <a16:colId xmlns:a16="http://schemas.microsoft.com/office/drawing/2014/main" val="2638894010"/>
                    </a:ext>
                  </a:extLst>
                </a:gridCol>
              </a:tblGrid>
              <a:tr h="652822">
                <a:tc>
                  <a:txBody>
                    <a:bodyPr/>
                    <a:lstStyle/>
                    <a:p>
                      <a:r>
                        <a:rPr lang="en-US" sz="1800" dirty="0"/>
                        <a:t>12:00pm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Tech Talk </a:t>
                      </a:r>
                    </a:p>
                  </a:txBody>
                  <a:tcPr marL="93260" marR="93260" marT="46630" marB="46630" anchor="ctr"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Adobe Creative Cloud and Adobe Document Cloud in Microsoft Teams</a:t>
                      </a:r>
                    </a:p>
                  </a:txBody>
                  <a:tcPr marL="93260" marR="93260" marT="46630" marB="46630" anchor="ctr"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250198"/>
                  </a:ext>
                </a:extLst>
              </a:tr>
              <a:tr h="652822">
                <a:tc>
                  <a:txBody>
                    <a:bodyPr/>
                    <a:lstStyle/>
                    <a:p>
                      <a:r>
                        <a:rPr lang="en-US" sz="1800" dirty="0"/>
                        <a:t>4:00pm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Breakout</a:t>
                      </a:r>
                    </a:p>
                  </a:txBody>
                  <a:tcPr marL="93260" marR="93260" marT="46630" marB="4663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Open Q&amp;A: Hear from experts from Office 365 </a:t>
                      </a:r>
                    </a:p>
                  </a:txBody>
                  <a:tcPr marL="93260" marR="93260" marT="46630" marB="4663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856665"/>
                  </a:ext>
                </a:extLst>
              </a:tr>
              <a:tr h="652822">
                <a:tc>
                  <a:txBody>
                    <a:bodyPr/>
                    <a:lstStyle/>
                    <a:p>
                      <a:r>
                        <a:rPr lang="en-US" sz="1800" dirty="0"/>
                        <a:t>2:30-6:30pm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Solution Spotlights</a:t>
                      </a:r>
                    </a:p>
                  </a:txBody>
                  <a:tcPr marL="93260" marR="93260" marT="46630" marB="4663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Wrike,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</a:rPr>
                        <a:t>Sapho</a:t>
                      </a: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, Adobe</a:t>
                      </a:r>
                    </a:p>
                  </a:txBody>
                  <a:tcPr marL="93260" marR="93260" marT="46630" marB="4663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5783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3476775" y="5452482"/>
          <a:ext cx="8015401" cy="1305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775">
                  <a:extLst>
                    <a:ext uri="{9D8B030D-6E8A-4147-A177-3AD203B41FA5}">
                      <a16:colId xmlns:a16="http://schemas.microsoft.com/office/drawing/2014/main" val="3504153293"/>
                    </a:ext>
                  </a:extLst>
                </a:gridCol>
                <a:gridCol w="5614626">
                  <a:extLst>
                    <a:ext uri="{9D8B030D-6E8A-4147-A177-3AD203B41FA5}">
                      <a16:colId xmlns:a16="http://schemas.microsoft.com/office/drawing/2014/main" val="2638894010"/>
                    </a:ext>
                  </a:extLst>
                </a:gridCol>
              </a:tblGrid>
              <a:tr h="652822">
                <a:tc>
                  <a:txBody>
                    <a:bodyPr/>
                    <a:lstStyle/>
                    <a:p>
                      <a:r>
                        <a:rPr lang="en-US" sz="1800" dirty="0"/>
                        <a:t>11:30am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Tech Talk</a:t>
                      </a:r>
                    </a:p>
                  </a:txBody>
                  <a:tcPr marL="93260" marR="93260" marT="46630" marB="46630" anchor="ctr"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Microsoft Teams Developer Tool Integrations</a:t>
                      </a:r>
                    </a:p>
                  </a:txBody>
                  <a:tcPr marL="93260" marR="93260" marT="46630" marB="46630" anchor="ctr"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067560"/>
                  </a:ext>
                </a:extLst>
              </a:tr>
              <a:tr h="652822">
                <a:tc>
                  <a:txBody>
                    <a:bodyPr/>
                    <a:lstStyle/>
                    <a:p>
                      <a:r>
                        <a:rPr lang="en-US" sz="1800" dirty="0"/>
                        <a:t>2:00pm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Tech Talk </a:t>
                      </a:r>
                    </a:p>
                  </a:txBody>
                  <a:tcPr marL="93260" marR="93260" marT="46630" marB="4663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Sapho connects legacy</a:t>
                      </a:r>
                      <a:r>
                        <a:rPr lang="en-US" sz="1800" baseline="0" dirty="0">
                          <a:solidFill>
                            <a:schemeClr val="tx2"/>
                          </a:solidFill>
                        </a:rPr>
                        <a:t> systems with Microsoft Teams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93260" marR="93260" marT="46630" marB="46630" anchor="ctr"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250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1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2D0C67-E52F-4318-83EB-585F08C8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81" y="173963"/>
            <a:ext cx="11887878" cy="917575"/>
          </a:xfrm>
        </p:spPr>
        <p:txBody>
          <a:bodyPr/>
          <a:lstStyle/>
          <a:p>
            <a:r>
              <a:rPr lang="en-US" dirty="0"/>
              <a:t>Office @ Build Track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BF553CE-1E8F-4ED2-84CD-A3C87F3924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103" y="1363965"/>
          <a:ext cx="6552270" cy="5415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648">
                  <a:extLst>
                    <a:ext uri="{9D8B030D-6E8A-4147-A177-3AD203B41FA5}">
                      <a16:colId xmlns:a16="http://schemas.microsoft.com/office/drawing/2014/main" val="4035157682"/>
                    </a:ext>
                  </a:extLst>
                </a:gridCol>
                <a:gridCol w="3239772">
                  <a:extLst>
                    <a:ext uri="{9D8B030D-6E8A-4147-A177-3AD203B41FA5}">
                      <a16:colId xmlns:a16="http://schemas.microsoft.com/office/drawing/2014/main" val="47927959"/>
                    </a:ext>
                  </a:extLst>
                </a:gridCol>
                <a:gridCol w="849152">
                  <a:extLst>
                    <a:ext uri="{9D8B030D-6E8A-4147-A177-3AD203B41FA5}">
                      <a16:colId xmlns:a16="http://schemas.microsoft.com/office/drawing/2014/main" val="3424387356"/>
                    </a:ext>
                  </a:extLst>
                </a:gridCol>
                <a:gridCol w="1396698">
                  <a:extLst>
                    <a:ext uri="{9D8B030D-6E8A-4147-A177-3AD203B41FA5}">
                      <a16:colId xmlns:a16="http://schemas.microsoft.com/office/drawing/2014/main" val="3581096553"/>
                    </a:ext>
                  </a:extLst>
                </a:gridCol>
              </a:tblGrid>
              <a:tr h="370787">
                <a:tc>
                  <a:txBody>
                    <a:bodyPr/>
                    <a:lstStyle/>
                    <a:p>
                      <a:r>
                        <a:rPr lang="en-US" sz="1200" dirty="0"/>
                        <a:t>When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Title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Speaker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Where</a:t>
                      </a:r>
                    </a:p>
                  </a:txBody>
                  <a:tcPr marL="91427" marR="91427" marT="45713" marB="45713"/>
                </a:tc>
                <a:extLst>
                  <a:ext uri="{0D108BD9-81ED-4DB2-BD59-A6C34878D82A}">
                    <a16:rowId xmlns:a16="http://schemas.microsoft.com/office/drawing/2014/main" val="1244083877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0" algn="l" defTabSz="932742" rtl="0" eaLnBrk="1" fontAlgn="b" latinLnBrk="0" hangingPunct="1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11:30 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B8086:  Office 365 as a platform: Reach 100 million Microsoft Office users with your web applications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Rob Howard</a:t>
                      </a:r>
                    </a:p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Tristan Davis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WSCC Room 608 (614)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2504938812"/>
                  </a:ext>
                </a:extLst>
              </a:tr>
              <a:tr h="568169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02:00PM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B8059:  Introducing the Microsoft Teams Developer platform: Integrate your app to enable higher performing teams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Bhrighu Sareen</a:t>
                      </a:r>
                    </a:p>
                    <a:p>
                      <a:pPr algn="l" fontAlgn="b"/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Jigar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Thakkar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WSCC Hall 6C (740)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1840640573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03:30PM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B8015:  Microsoft Graph: Build better apps with the API to your organization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Yina Arenas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WSCC Room 612 (359)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3995728514"/>
                  </a:ext>
                </a:extLst>
              </a:tr>
              <a:tr h="568169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05:00PM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B8016:  Build file collaboration and sharing experiences with OneDrive, SharePoint and Microsoft Graph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Martin Alonso</a:t>
                      </a:r>
                    </a:p>
                    <a:p>
                      <a:pPr algn="l" fontAlgn="b"/>
                      <a:r>
                        <a:rPr lang="it-IT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Rob Maguire</a:t>
                      </a:r>
                    </a:p>
                    <a:p>
                      <a:pPr algn="l" fontAlgn="b"/>
                      <a:r>
                        <a:rPr lang="it-IT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Ryan Gregg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TCC L3 Tahoma 3 (639)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1117625499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01:00PM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B8032:  Create the modern workplace with the SharePoint Framework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Daniel Kogan</a:t>
                      </a:r>
                    </a:p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Vesa Juvonen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WSCC Room 612 (359)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289263294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02:30PM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B8053:  Engage more users by bringing your apps to Microsoft Outlook web, mobile, and desktop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Jyoti Pal</a:t>
                      </a:r>
                    </a:p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Wey Love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TCC L3 Tahoma 2 (378)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2758603384"/>
                  </a:ext>
                </a:extLst>
              </a:tr>
              <a:tr h="832407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04:00PM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B8905:  Open Q&amp;A: Hear from experts from Office 365, SharePoint, Microsoft Teams, and Microsoft Graph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Yina Arenas</a:t>
                      </a:r>
                    </a:p>
                    <a:p>
                      <a:pPr algn="l" fontAlgn="b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Pedro DeRose</a:t>
                      </a:r>
                    </a:p>
                    <a:p>
                      <a:pPr algn="l" fontAlgn="b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Rob Howard</a:t>
                      </a:r>
                    </a:p>
                    <a:p>
                      <a:pPr algn="l" fontAlgn="b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Tristan Davis</a:t>
                      </a:r>
                    </a:p>
                    <a:p>
                      <a:pPr algn="l" fontAlgn="b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Vesa Juvonen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WSCC Hall 4C-4 (385)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1427574049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05:30PM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B8064:  Integrate presence, chat, audio, and video into custom apps with Skype for Business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Andrew Bybee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TCC L3 Tahoma 3 (639)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3725362704"/>
                  </a:ext>
                </a:extLst>
              </a:tr>
              <a:tr h="568169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Fri 09:00AM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B8079:  Slice, dice, and route your SharePoint documents with Microsoft Flow, Azure Logic Apps and Microsoft </a:t>
                      </a:r>
                      <a:r>
                        <a:rPr lang="en-US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PowerApps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Kerem Yuceturk</a:t>
                      </a:r>
                    </a:p>
                    <a:p>
                      <a:pPr algn="l" fontAlgn="b"/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Merwan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Hade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TCC L3 Tahoma 5 (200)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4217689836"/>
                  </a:ext>
                </a:extLst>
              </a:tr>
              <a:tr h="521539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Fri 10:30AM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B8033:  Give Your Conversations Superpowers – Building Intelligent Bots for Skype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Steven Abrahams</a:t>
                      </a:r>
                    </a:p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Oren Jacobs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WSCC Room 612 (359)</a:t>
                      </a:r>
                    </a:p>
                  </a:txBody>
                  <a:tcPr marL="9524" marR="9524" marT="9524" marB="45713"/>
                </a:tc>
                <a:extLst>
                  <a:ext uri="{0D108BD9-81ED-4DB2-BD59-A6C34878D82A}">
                    <a16:rowId xmlns:a16="http://schemas.microsoft.com/office/drawing/2014/main" val="25885468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9D259F5-3EC8-4BAD-899A-23F193D918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102" y="993177"/>
          <a:ext cx="6552271" cy="3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271">
                  <a:extLst>
                    <a:ext uri="{9D8B030D-6E8A-4147-A177-3AD203B41FA5}">
                      <a16:colId xmlns:a16="http://schemas.microsoft.com/office/drawing/2014/main" val="4087931082"/>
                    </a:ext>
                  </a:extLst>
                </a:gridCol>
              </a:tblGrid>
              <a:tr h="370787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Breakout Sessions</a:t>
                      </a:r>
                    </a:p>
                  </a:txBody>
                  <a:tcPr marL="91427" marR="91427" marT="45713" marB="45713"/>
                </a:tc>
                <a:extLst>
                  <a:ext uri="{0D108BD9-81ED-4DB2-BD59-A6C34878D82A}">
                    <a16:rowId xmlns:a16="http://schemas.microsoft.com/office/drawing/2014/main" val="193914647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CA3B23B-B1F2-4E95-9948-B82CEAB7420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08757" y="1311006"/>
          <a:ext cx="4848451" cy="552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106">
                  <a:extLst>
                    <a:ext uri="{9D8B030D-6E8A-4147-A177-3AD203B41FA5}">
                      <a16:colId xmlns:a16="http://schemas.microsoft.com/office/drawing/2014/main" val="4035157682"/>
                    </a:ext>
                  </a:extLst>
                </a:gridCol>
                <a:gridCol w="3046777">
                  <a:extLst>
                    <a:ext uri="{9D8B030D-6E8A-4147-A177-3AD203B41FA5}">
                      <a16:colId xmlns:a16="http://schemas.microsoft.com/office/drawing/2014/main" val="47927959"/>
                    </a:ext>
                  </a:extLst>
                </a:gridCol>
                <a:gridCol w="798568">
                  <a:extLst>
                    <a:ext uri="{9D8B030D-6E8A-4147-A177-3AD203B41FA5}">
                      <a16:colId xmlns:a16="http://schemas.microsoft.com/office/drawing/2014/main" val="3424387356"/>
                    </a:ext>
                  </a:extLst>
                </a:gridCol>
              </a:tblGrid>
              <a:tr h="277947">
                <a:tc>
                  <a:txBody>
                    <a:bodyPr/>
                    <a:lstStyle/>
                    <a:p>
                      <a:r>
                        <a:rPr lang="en-US" sz="1200" dirty="0"/>
                        <a:t>When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Tech Talk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Speaker</a:t>
                      </a:r>
                    </a:p>
                  </a:txBody>
                  <a:tcPr marL="91427" marR="91427" marT="45713" marB="45713"/>
                </a:tc>
                <a:extLst>
                  <a:ext uri="{0D108BD9-81ED-4DB2-BD59-A6C34878D82A}">
                    <a16:rowId xmlns:a16="http://schemas.microsoft.com/office/drawing/2014/main" val="1244083877"/>
                  </a:ext>
                </a:extLst>
              </a:tr>
              <a:tr h="428278">
                <a:tc>
                  <a:txBody>
                    <a:bodyPr/>
                    <a:lstStyle/>
                    <a:p>
                      <a:pPr marL="0" algn="l" defTabSz="932742" rtl="0" eaLnBrk="1" fontAlgn="b" latinLnBrk="0" hangingPunct="1"/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11:30 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Integration with Microsoft Office 365 Data Loss Prevention with Remedy by BMC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Darius Wallace</a:t>
                      </a:r>
                    </a:p>
                    <a:p>
                      <a:pPr algn="l" fontAlgn="b"/>
                      <a:r>
                        <a:rPr lang="de-DE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Jeff Desroches</a:t>
                      </a:r>
                    </a:p>
                    <a:p>
                      <a:pPr algn="l" fontAlgn="b"/>
                      <a:r>
                        <a:rPr lang="de-DE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Rick Nelson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2504938812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01:00PM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What's New in Office UI Fabric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Micah Godbolt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2614370877"/>
                  </a:ext>
                </a:extLst>
              </a:tr>
              <a:tr h="351827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03:00PM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Build data driven solutions using Microsoft Visio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Kulo</a:t>
                      </a: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Rajasekaran</a:t>
                      </a:r>
                    </a:p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Rishabh Agrawal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857094744"/>
                  </a:ext>
                </a:extLst>
              </a:tr>
              <a:tr h="351827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06:30PM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New Virtual Health Templates extend Skype for Business as platform for developers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Daniel Canning</a:t>
                      </a:r>
                    </a:p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David Newman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3926523827"/>
                  </a:ext>
                </a:extLst>
              </a:tr>
              <a:tr h="303931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Wed 08:00PM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Microsoft Teams Developer Tool Integrations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Bill Bliss</a:t>
                      </a:r>
                    </a:p>
                    <a:p>
                      <a:pPr algn="l" fontAlgn="b"/>
                      <a:r>
                        <a:rPr lang="en-US" sz="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Mansoor</a:t>
                      </a:r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Malik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126069407"/>
                  </a:ext>
                </a:extLst>
              </a:tr>
              <a:tr h="321985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10:30AM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Deploy, manage, and customize with SharePoint Patterns and Practices tools and guidance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Vesa Juvonen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1177891658"/>
                  </a:ext>
                </a:extLst>
              </a:tr>
              <a:tr h="303931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11:00AM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Script Lab, a Microsoft Garage project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Michael Saunders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3567534341"/>
                  </a:ext>
                </a:extLst>
              </a:tr>
              <a:tr h="428278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12:00PM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Adobe Creative Cloud and Adobe Document Cloud in Microsoft Teams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Ashwani Chandil</a:t>
                      </a:r>
                      <a:endParaRPr lang="en-US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pl-PL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Rajeev Sharma</a:t>
                      </a:r>
                      <a:endParaRPr lang="en-US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pl-PL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Ram Prasad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1840640573"/>
                  </a:ext>
                </a:extLst>
              </a:tr>
              <a:tr h="371208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03:30PM</a:t>
                      </a:r>
                    </a:p>
                    <a:p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Writing an awesome Mobile Outlook add-in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Dwight Foster;</a:t>
                      </a:r>
                    </a:p>
                    <a:p>
                      <a:pPr algn="l" fontAlgn="b"/>
                      <a:r>
                        <a:rPr lang="en-US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ergey</a:t>
                      </a: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Shvets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3995728514"/>
                  </a:ext>
                </a:extLst>
              </a:tr>
              <a:tr h="371208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 05:30PM</a:t>
                      </a:r>
                    </a:p>
                    <a:p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DocuSign and Microsoft Office.js APIs integration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Kiah</a:t>
                      </a: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Jones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1117625499"/>
                  </a:ext>
                </a:extLst>
              </a:tr>
              <a:tr h="371208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Fri 09:30AM</a:t>
                      </a:r>
                    </a:p>
                    <a:p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From Zero to Hero: Building an Office add-in in one day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Clive </a:t>
                      </a:r>
                      <a:r>
                        <a:rPr lang="en-US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Goodinson</a:t>
                      </a:r>
                      <a:endParaRPr 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Mike Ammerlaan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289263294"/>
                  </a:ext>
                </a:extLst>
              </a:tr>
              <a:tr h="32198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Fri 11:30AM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Building a Better Bot: How </a:t>
                      </a:r>
                      <a:r>
                        <a:rPr lang="en-US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Pullstring</a:t>
                      </a: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built the Doctor Who Bot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PullString</a:t>
                      </a: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Team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2758603384"/>
                  </a:ext>
                </a:extLst>
              </a:tr>
              <a:tr h="32198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Fri 12:00AM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Dun &amp; Bradstreet powers data driven insight in Microsoft Teams and Excel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marL="0" algn="l" defTabSz="932742" rtl="0" eaLnBrk="1" fontAlgn="b" latinLnBrk="0" hangingPunct="1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Chris Pardo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1427574049"/>
                  </a:ext>
                </a:extLst>
              </a:tr>
              <a:tr h="301566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Fri 12:30AM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Using Microsoft Graph to connect to Office 365 data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marL="0" algn="l" defTabSz="932742" rtl="0" eaLnBrk="1" fontAlgn="b" latinLnBrk="0" hangingPunct="1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Yina Arenas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3725362704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Fri 02:00PM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Sapho</a:t>
                      </a:r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connects legacy systems with Microsoft Teams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marL="0" algn="l" defTabSz="932742" rtl="0" eaLnBrk="1" fontAlgn="b" latinLnBrk="0" hangingPunct="1"/>
                      <a:r>
                        <a:rPr lang="en-US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Peter </a:t>
                      </a:r>
                      <a:r>
                        <a:rPr lang="en-US" sz="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Yared</a:t>
                      </a:r>
                      <a:endParaRPr lang="en-US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4217689836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marL="0" marR="0" lvl="0" indent="0" algn="l" defTabSz="93274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Fri 02:30PM</a:t>
                      </a:r>
                    </a:p>
                  </a:txBody>
                  <a:tcPr marL="91427" marR="91427" marT="45713" marB="45713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Deep Dive: Office Add-in Single Sign On</a:t>
                      </a:r>
                    </a:p>
                  </a:txBody>
                  <a:tcPr marL="9524" marR="9524" marT="9524" marB="45713"/>
                </a:tc>
                <a:tc>
                  <a:txBody>
                    <a:bodyPr/>
                    <a:lstStyle/>
                    <a:p>
                      <a:pPr marL="0" algn="l" defTabSz="932742" rtl="0" eaLnBrk="1" fontAlgn="b" latinLnBrk="0" hangingPunct="1"/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 McConnell</a:t>
                      </a:r>
                    </a:p>
                  </a:txBody>
                  <a:tcPr marL="9524" marR="9524" marT="9524" marB="45713" anchor="b"/>
                </a:tc>
                <a:extLst>
                  <a:ext uri="{0D108BD9-81ED-4DB2-BD59-A6C34878D82A}">
                    <a16:rowId xmlns:a16="http://schemas.microsoft.com/office/drawing/2014/main" val="258854681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ECCC022-E567-49B3-B10F-6F3C2436B05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08757" y="993177"/>
          <a:ext cx="4848451" cy="3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8451">
                  <a:extLst>
                    <a:ext uri="{9D8B030D-6E8A-4147-A177-3AD203B41FA5}">
                      <a16:colId xmlns:a16="http://schemas.microsoft.com/office/drawing/2014/main" val="4087931082"/>
                    </a:ext>
                  </a:extLst>
                </a:gridCol>
              </a:tblGrid>
              <a:tr h="370787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20-min Tech Talks @ Tech Talk A</a:t>
                      </a:r>
                    </a:p>
                  </a:txBody>
                  <a:tcPr marL="91427" marR="91427" marT="45713" marB="45713"/>
                </a:tc>
                <a:extLst>
                  <a:ext uri="{0D108BD9-81ED-4DB2-BD59-A6C34878D82A}">
                    <a16:rowId xmlns:a16="http://schemas.microsoft.com/office/drawing/2014/main" val="193914647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32DF499-36B8-48CB-A740-6E6F02AC198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08756" y="512656"/>
          <a:ext cx="4848451" cy="370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8451">
                  <a:extLst>
                    <a:ext uri="{9D8B030D-6E8A-4147-A177-3AD203B41FA5}">
                      <a16:colId xmlns:a16="http://schemas.microsoft.com/office/drawing/2014/main" val="4087931082"/>
                    </a:ext>
                  </a:extLst>
                </a:gridCol>
              </a:tblGrid>
              <a:tr h="370787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Visit our booths and quick start challenges!</a:t>
                      </a:r>
                    </a:p>
                  </a:txBody>
                  <a:tcPr marL="91427" marR="91427" marT="45713" marB="45713"/>
                </a:tc>
                <a:extLst>
                  <a:ext uri="{0D108BD9-81ED-4DB2-BD59-A6C34878D82A}">
                    <a16:rowId xmlns:a16="http://schemas.microsoft.com/office/drawing/2014/main" val="1939146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97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95664" y="762362"/>
            <a:ext cx="4046741" cy="9415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2597"/>
            <a:r>
              <a:rPr lang="en-US" sz="5399" dirty="0">
                <a:solidFill>
                  <a:srgbClr val="505050"/>
                </a:solidFill>
                <a:latin typeface="Segoe UI Light"/>
              </a:rPr>
              <a:t>Call to action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80470" y="2044070"/>
            <a:ext cx="6184254" cy="436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2597">
              <a:spcBef>
                <a:spcPts val="2400"/>
              </a:spcBef>
            </a:pPr>
            <a:r>
              <a:rPr lang="en-US" sz="2800" dirty="0">
                <a:solidFill>
                  <a:srgbClr val="505050"/>
                </a:solidFill>
                <a:latin typeface="Segoe UI Semilight"/>
              </a:rPr>
              <a:t>Go to </a:t>
            </a:r>
            <a:r>
              <a:rPr lang="en-US" sz="2800" dirty="0">
                <a:solidFill>
                  <a:srgbClr val="505050"/>
                </a:solidFill>
                <a:latin typeface="Segoe UI Semilight"/>
                <a:hlinkClick r:id="rId3"/>
              </a:rPr>
              <a:t>Dev.Office.com/Microsoft-Teams</a:t>
            </a:r>
            <a:endParaRPr lang="en-US" sz="2800" dirty="0">
              <a:solidFill>
                <a:srgbClr val="505050"/>
              </a:solidFill>
              <a:latin typeface="Segoe UI Semilight"/>
            </a:endParaRPr>
          </a:p>
          <a:p>
            <a:pPr defTabSz="932597">
              <a:spcBef>
                <a:spcPts val="2400"/>
              </a:spcBef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Check out our </a:t>
            </a:r>
            <a:r>
              <a:rPr lang="en-US" sz="2856" dirty="0">
                <a:solidFill>
                  <a:srgbClr val="505050"/>
                </a:solidFill>
                <a:latin typeface="Segoe UI Semilight"/>
                <a:hlinkClick r:id="rId4"/>
              </a:rPr>
              <a:t>starter project</a:t>
            </a:r>
            <a:endParaRPr lang="en-US" sz="2856" dirty="0">
              <a:solidFill>
                <a:srgbClr val="505050"/>
              </a:solidFill>
              <a:latin typeface="Segoe UI Semilight"/>
            </a:endParaRPr>
          </a:p>
          <a:p>
            <a:pPr defTabSz="932597">
              <a:spcBef>
                <a:spcPts val="2400"/>
              </a:spcBef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Design guidelines available today</a:t>
            </a:r>
          </a:p>
          <a:p>
            <a:pPr defTabSz="932597">
              <a:spcBef>
                <a:spcPts val="2400"/>
              </a:spcBef>
            </a:pPr>
            <a:r>
              <a:rPr lang="en-US" sz="2800" dirty="0">
                <a:solidFill>
                  <a:srgbClr val="505050"/>
                </a:solidFill>
                <a:latin typeface="Segoe UI Semilight"/>
              </a:rPr>
              <a:t>Join the </a:t>
            </a:r>
            <a:r>
              <a:rPr lang="en-US" sz="2800" dirty="0">
                <a:solidFill>
                  <a:srgbClr val="505050"/>
                </a:solidFill>
                <a:latin typeface="Segoe UI Semilight"/>
                <a:hlinkClick r:id="rId5"/>
              </a:rPr>
              <a:t>Office Developer Program</a:t>
            </a:r>
            <a:endParaRPr lang="en-US" sz="2800" dirty="0">
              <a:solidFill>
                <a:srgbClr val="505050"/>
              </a:solidFill>
              <a:latin typeface="Segoe UI Semilight"/>
            </a:endParaRPr>
          </a:p>
          <a:p>
            <a:pPr defTabSz="932597">
              <a:spcBef>
                <a:spcPts val="2400"/>
              </a:spcBef>
            </a:pPr>
            <a:endParaRPr lang="en-US" sz="2800" dirty="0">
              <a:solidFill>
                <a:srgbClr val="505050"/>
              </a:solidFill>
              <a:latin typeface="Segoe UI Semilight"/>
            </a:endParaRPr>
          </a:p>
          <a:p>
            <a:pPr defTabSz="932597">
              <a:spcBef>
                <a:spcPts val="2400"/>
              </a:spcBef>
            </a:pPr>
            <a:r>
              <a:rPr lang="en-US" sz="3672" dirty="0">
                <a:solidFill>
                  <a:srgbClr val="0078D7"/>
                </a:solidFill>
                <a:latin typeface="Segoe UI Semilight"/>
              </a:rPr>
              <a:t>Thank you!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602329" y="1970443"/>
            <a:ext cx="698433" cy="698433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80" b="1" dirty="0">
                <a:solidFill>
                  <a:srgbClr val="0078D7"/>
                </a:solidFill>
                <a:latin typeface="Segoe UI Semilight"/>
                <a:ea typeface="Segoe UI" pitchFamily="34" charset="0"/>
                <a:cs typeface="Segoe UI" pitchFamily="34" charset="0"/>
                <a:sym typeface="Wingdings" panose="05000000000000000000" pitchFamily="2" charset="2"/>
              </a:rPr>
              <a:t></a:t>
            </a:r>
            <a:endParaRPr lang="en-US" sz="3999" b="1" dirty="0">
              <a:solidFill>
                <a:srgbClr val="0078D7"/>
              </a:soli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8D3410-B448-4150-B1C0-B2786557E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864" y="2451159"/>
            <a:ext cx="3757990" cy="4325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C2EBA-4403-4CB7-8AB4-91553DFD6762}"/>
              </a:ext>
            </a:extLst>
          </p:cNvPr>
          <p:cNvSpPr txBox="1"/>
          <p:nvPr/>
        </p:nvSpPr>
        <p:spPr>
          <a:xfrm>
            <a:off x="8253087" y="1895549"/>
            <a:ext cx="3687723" cy="555610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12"/>
              </a:spcAft>
            </a:pPr>
            <a:r>
              <a:rPr lang="en-US" sz="1836" dirty="0"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Enable Dev Preview features</a:t>
            </a:r>
          </a:p>
        </p:txBody>
      </p:sp>
    </p:spTree>
    <p:extLst>
      <p:ext uri="{BB962C8B-B14F-4D97-AF65-F5344CB8AC3E}">
        <p14:creationId xmlns:p14="http://schemas.microsoft.com/office/powerpoint/2010/main" val="10290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3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3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2" y="1577038"/>
            <a:ext cx="11505346" cy="1828786"/>
          </a:xfrm>
        </p:spPr>
        <p:txBody>
          <a:bodyPr/>
          <a:lstStyle/>
          <a:p>
            <a:r>
              <a:rPr lang="en-US" dirty="0"/>
              <a:t>Introducing the Microsoft Teams Developer platform: Integrate your app to enable higher performing teams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75544" y="4214801"/>
            <a:ext cx="10743294" cy="1827748"/>
          </a:xfrm>
        </p:spPr>
        <p:txBody>
          <a:bodyPr numCol="3"/>
          <a:lstStyle/>
          <a:p>
            <a:r>
              <a:rPr lang="en-US" sz="3000" dirty="0" err="1"/>
              <a:t>Bhrighu</a:t>
            </a:r>
            <a:r>
              <a:rPr lang="en-US" sz="3000" dirty="0"/>
              <a:t> </a:t>
            </a:r>
            <a:r>
              <a:rPr lang="en-US" sz="3000" dirty="0" err="1"/>
              <a:t>Sareen</a:t>
            </a:r>
            <a:endParaRPr lang="en-US" sz="3000" dirty="0"/>
          </a:p>
          <a:p>
            <a:r>
              <a:rPr lang="en-US" sz="3000" dirty="0"/>
              <a:t>General Manager</a:t>
            </a:r>
          </a:p>
          <a:p>
            <a:endParaRPr lang="en-US" sz="3000" dirty="0"/>
          </a:p>
          <a:p>
            <a:r>
              <a:rPr lang="en-US" sz="3000" dirty="0"/>
              <a:t> </a:t>
            </a:r>
            <a:r>
              <a:rPr lang="en-US" sz="3000" dirty="0" err="1"/>
              <a:t>Jigar</a:t>
            </a:r>
            <a:r>
              <a:rPr lang="en-US" sz="3000" dirty="0"/>
              <a:t> Thakkar</a:t>
            </a:r>
          </a:p>
          <a:p>
            <a:r>
              <a:rPr lang="en-US" sz="3000" dirty="0"/>
              <a:t> Director of Eng.</a:t>
            </a:r>
          </a:p>
          <a:p>
            <a:endParaRPr lang="en-US" sz="3000" dirty="0"/>
          </a:p>
          <a:p>
            <a:r>
              <a:rPr lang="en-US" sz="3000" dirty="0"/>
              <a:t>Larry </a:t>
            </a:r>
            <a:r>
              <a:rPr lang="en-US" sz="3000" dirty="0" err="1"/>
              <a:t>Jin</a:t>
            </a:r>
            <a:endParaRPr lang="en-US" sz="3000" dirty="0"/>
          </a:p>
          <a:p>
            <a:r>
              <a:rPr lang="en-US" sz="3000" dirty="0"/>
              <a:t>Program Manager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B8059</a:t>
            </a:r>
          </a:p>
        </p:txBody>
      </p:sp>
    </p:spTree>
    <p:extLst>
      <p:ext uri="{BB962C8B-B14F-4D97-AF65-F5344CB8AC3E}">
        <p14:creationId xmlns:p14="http://schemas.microsoft.com/office/powerpoint/2010/main" val="37886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82" y="4648330"/>
            <a:ext cx="12434711" cy="234619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0C1468-28A0-498F-8E3E-93E084A4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Chat-based workspace in Office 365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49608" y="1136957"/>
            <a:ext cx="2051209" cy="2932892"/>
            <a:chOff x="3110134" y="1854388"/>
            <a:chExt cx="2051792" cy="2933724"/>
          </a:xfrm>
        </p:grpSpPr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345C0C5B-7FDD-40E5-AF7A-D740E9489806}"/>
                </a:ext>
              </a:extLst>
            </p:cNvPr>
            <p:cNvSpPr txBox="1">
              <a:spLocks/>
            </p:cNvSpPr>
            <p:nvPr/>
          </p:nvSpPr>
          <p:spPr>
            <a:xfrm>
              <a:off x="3110134" y="3495157"/>
              <a:ext cx="1919868" cy="6477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600" b="1" i="0" kern="1200">
                  <a:solidFill>
                    <a:srgbClr val="16233A">
                      <a:alpha val="76000"/>
                    </a:srgbClr>
                  </a:solidFill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49">
                <a:defRPr/>
              </a:pPr>
              <a: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  <a:t>A hub for teamwork</a:t>
              </a:r>
            </a:p>
          </p:txBody>
        </p:sp>
        <p:pic>
          <p:nvPicPr>
            <p:cNvPr id="22" name="Picture Placeholder 48">
              <a:extLst>
                <a:ext uri="{FF2B5EF4-FFF2-40B4-BE49-F238E27FC236}">
                  <a16:creationId xmlns:a16="http://schemas.microsoft.com/office/drawing/2014/main" id="{60E9E4E7-BC19-4134-A3F6-066DF48BF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6" r="-23656"/>
            <a:stretch/>
          </p:blipFill>
          <p:spPr>
            <a:xfrm>
              <a:off x="3201202" y="1854388"/>
              <a:ext cx="1828800" cy="1828800"/>
            </a:xfrm>
            <a:prstGeom prst="rect">
              <a:avLst/>
            </a:prstGeom>
          </p:spPr>
        </p:pic>
        <p:sp>
          <p:nvSpPr>
            <p:cNvPr id="23" name="Text Placeholder 5">
              <a:extLst>
                <a:ext uri="{FF2B5EF4-FFF2-40B4-BE49-F238E27FC236}">
                  <a16:creationId xmlns:a16="http://schemas.microsoft.com/office/drawing/2014/main" id="{6F136DC9-F4FA-4D30-B8EA-E2C23808BC8E}"/>
                </a:ext>
              </a:extLst>
            </p:cNvPr>
            <p:cNvSpPr txBox="1">
              <a:spLocks/>
            </p:cNvSpPr>
            <p:nvPr/>
          </p:nvSpPr>
          <p:spPr>
            <a:xfrm>
              <a:off x="3110134" y="4140412"/>
              <a:ext cx="2051792" cy="6477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100" b="0" i="0" kern="1200">
                  <a:solidFill>
                    <a:srgbClr val="16233A">
                      <a:alpha val="76000"/>
                    </a:srgbClr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49">
                <a:defRPr/>
              </a:pPr>
              <a:r>
                <a:rPr lang="en-US" sz="1224" dirty="0"/>
                <a:t>Give your team quick access to information they need right in Office 365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47439" y="1492124"/>
            <a:ext cx="1915607" cy="2583855"/>
            <a:chOff x="5095051" y="2210263"/>
            <a:chExt cx="1916151" cy="2584587"/>
          </a:xfrm>
        </p:grpSpPr>
        <p:sp>
          <p:nvSpPr>
            <p:cNvPr id="24" name="Text Placeholder 6">
              <a:extLst>
                <a:ext uri="{FF2B5EF4-FFF2-40B4-BE49-F238E27FC236}">
                  <a16:creationId xmlns:a16="http://schemas.microsoft.com/office/drawing/2014/main" id="{F51B7B61-4F18-4148-9831-E78797267973}"/>
                </a:ext>
              </a:extLst>
            </p:cNvPr>
            <p:cNvSpPr txBox="1">
              <a:spLocks/>
            </p:cNvSpPr>
            <p:nvPr/>
          </p:nvSpPr>
          <p:spPr>
            <a:xfrm>
              <a:off x="5095051" y="3499450"/>
              <a:ext cx="1916151" cy="6477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600" b="1" i="0" kern="1200">
                  <a:solidFill>
                    <a:srgbClr val="16233A">
                      <a:alpha val="76000"/>
                    </a:srgbClr>
                  </a:solidFill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49">
                <a:defRPr/>
              </a:pPr>
              <a: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  <a:t>Customizable </a:t>
              </a:r>
              <a:b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</a:br>
              <a: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  <a:t>for each team</a:t>
              </a:r>
            </a:p>
          </p:txBody>
        </p:sp>
        <p:pic>
          <p:nvPicPr>
            <p:cNvPr id="25" name="Picture Placeholder 49">
              <a:extLst>
                <a:ext uri="{FF2B5EF4-FFF2-40B4-BE49-F238E27FC236}">
                  <a16:creationId xmlns:a16="http://schemas.microsoft.com/office/drawing/2014/main" id="{2668137E-F1E1-4294-83CF-32BF964D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94" t="19146" r="16028" b="18222"/>
            <a:stretch/>
          </p:blipFill>
          <p:spPr>
            <a:xfrm>
              <a:off x="5182402" y="2210263"/>
              <a:ext cx="1093211" cy="1145420"/>
            </a:xfrm>
            <a:prstGeom prst="rect">
              <a:avLst/>
            </a:prstGeom>
          </p:spPr>
        </p:pic>
        <p:sp>
          <p:nvSpPr>
            <p:cNvPr id="26" name="Text Placeholder 8">
              <a:extLst>
                <a:ext uri="{FF2B5EF4-FFF2-40B4-BE49-F238E27FC236}">
                  <a16:creationId xmlns:a16="http://schemas.microsoft.com/office/drawing/2014/main" id="{871D48DA-8E02-4B50-A249-CE86B7C1EFF9}"/>
                </a:ext>
              </a:extLst>
            </p:cNvPr>
            <p:cNvSpPr txBox="1">
              <a:spLocks/>
            </p:cNvSpPr>
            <p:nvPr/>
          </p:nvSpPr>
          <p:spPr>
            <a:xfrm>
              <a:off x="5095051" y="4147150"/>
              <a:ext cx="1916151" cy="6477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100" b="0" i="0" kern="1200">
                  <a:solidFill>
                    <a:srgbClr val="16233A">
                      <a:alpha val="76000"/>
                    </a:srgbClr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49">
                <a:defRPr/>
              </a:pPr>
              <a:r>
                <a:rPr lang="en-US" sz="1224" dirty="0"/>
                <a:t>Tailor your workspace to include content and capabilities your team needs everyday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41552" y="1492124"/>
            <a:ext cx="1917156" cy="2583855"/>
            <a:chOff x="7077777" y="2210263"/>
            <a:chExt cx="1917700" cy="2584587"/>
          </a:xfrm>
        </p:grpSpPr>
        <p:sp>
          <p:nvSpPr>
            <p:cNvPr id="27" name="Text Placeholder 9">
              <a:extLst>
                <a:ext uri="{FF2B5EF4-FFF2-40B4-BE49-F238E27FC236}">
                  <a16:creationId xmlns:a16="http://schemas.microsoft.com/office/drawing/2014/main" id="{D183FC0F-6E80-4463-BAFA-38B29055CE2D}"/>
                </a:ext>
              </a:extLst>
            </p:cNvPr>
            <p:cNvSpPr txBox="1">
              <a:spLocks/>
            </p:cNvSpPr>
            <p:nvPr/>
          </p:nvSpPr>
          <p:spPr>
            <a:xfrm>
              <a:off x="7077777" y="3499450"/>
              <a:ext cx="1917700" cy="6477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600" b="1" i="0" kern="1200">
                  <a:solidFill>
                    <a:srgbClr val="16233A">
                      <a:alpha val="76000"/>
                    </a:srgbClr>
                  </a:solidFill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49">
                <a:defRPr/>
              </a:pPr>
              <a: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  <a:t>Security </a:t>
              </a:r>
              <a:b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</a:br>
              <a: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  <a:t>teams trust</a:t>
              </a:r>
            </a:p>
          </p:txBody>
        </p:sp>
        <p:pic>
          <p:nvPicPr>
            <p:cNvPr id="28" name="Picture Placeholder 50">
              <a:extLst>
                <a:ext uri="{FF2B5EF4-FFF2-40B4-BE49-F238E27FC236}">
                  <a16:creationId xmlns:a16="http://schemas.microsoft.com/office/drawing/2014/main" id="{13B5C2B3-B0C5-4EE4-BB7C-39D6F3953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8" t="19994" r="20822" b="11899"/>
            <a:stretch/>
          </p:blipFill>
          <p:spPr>
            <a:xfrm>
              <a:off x="7157670" y="2210263"/>
              <a:ext cx="897378" cy="1245533"/>
            </a:xfrm>
            <a:prstGeom prst="rect">
              <a:avLst/>
            </a:prstGeom>
          </p:spPr>
        </p:pic>
        <p:sp>
          <p:nvSpPr>
            <p:cNvPr id="29" name="Text Placeholder 11">
              <a:extLst>
                <a:ext uri="{FF2B5EF4-FFF2-40B4-BE49-F238E27FC236}">
                  <a16:creationId xmlns:a16="http://schemas.microsoft.com/office/drawing/2014/main" id="{1C696231-12F6-4E9B-AB62-FCF0A80F74FF}"/>
                </a:ext>
              </a:extLst>
            </p:cNvPr>
            <p:cNvSpPr txBox="1">
              <a:spLocks/>
            </p:cNvSpPr>
            <p:nvPr/>
          </p:nvSpPr>
          <p:spPr>
            <a:xfrm>
              <a:off x="7077777" y="4147150"/>
              <a:ext cx="1917700" cy="6477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100" b="0" i="0" kern="1200">
                  <a:solidFill>
                    <a:srgbClr val="16233A">
                      <a:alpha val="76000"/>
                    </a:srgbClr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49">
                <a:defRPr/>
              </a:pPr>
              <a:r>
                <a:rPr lang="en-US" sz="1224" dirty="0"/>
                <a:t>Get the enterprise-level security and compliance features you expect from Office 365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51778" y="1492124"/>
            <a:ext cx="1919323" cy="2577727"/>
            <a:chOff x="1128934" y="2282852"/>
            <a:chExt cx="1919868" cy="2505870"/>
          </a:xfrm>
        </p:grpSpPr>
        <p:sp>
          <p:nvSpPr>
            <p:cNvPr id="33" name="Text Placeholder 41">
              <a:extLst>
                <a:ext uri="{FF2B5EF4-FFF2-40B4-BE49-F238E27FC236}">
                  <a16:creationId xmlns:a16="http://schemas.microsoft.com/office/drawing/2014/main" id="{67A13F8D-1390-4CF4-993F-5B35DAD6C770}"/>
                </a:ext>
              </a:extLst>
            </p:cNvPr>
            <p:cNvSpPr txBox="1">
              <a:spLocks/>
            </p:cNvSpPr>
            <p:nvPr/>
          </p:nvSpPr>
          <p:spPr>
            <a:xfrm>
              <a:off x="1128934" y="3493322"/>
              <a:ext cx="1919868" cy="6477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600" b="1" i="0" kern="1200">
                  <a:solidFill>
                    <a:srgbClr val="16233A">
                      <a:alpha val="76000"/>
                    </a:srgbClr>
                  </a:solidFill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49">
                <a:defRPr/>
              </a:pPr>
              <a: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  <a:t>Chat for </a:t>
              </a:r>
              <a:b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</a:br>
              <a:r>
                <a:rPr lang="en-US" sz="1632" dirty="0">
                  <a:solidFill>
                    <a:srgbClr val="0078D7">
                      <a:alpha val="76000"/>
                    </a:srgbClr>
                  </a:solidFill>
                </a:rPr>
                <a:t>today’s teams</a:t>
              </a:r>
            </a:p>
          </p:txBody>
        </p:sp>
        <p:pic>
          <p:nvPicPr>
            <p:cNvPr id="34" name="Picture Placeholder 47">
              <a:extLst>
                <a:ext uri="{FF2B5EF4-FFF2-40B4-BE49-F238E27FC236}">
                  <a16:creationId xmlns:a16="http://schemas.microsoft.com/office/drawing/2014/main" id="{67EA9A43-9A5D-4F80-9850-7FFBD1F2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82" t="19432" r="14788" b="19700"/>
            <a:stretch/>
          </p:blipFill>
          <p:spPr>
            <a:xfrm>
              <a:off x="1231180" y="2282852"/>
              <a:ext cx="1066740" cy="1113174"/>
            </a:xfrm>
            <a:prstGeom prst="rect">
              <a:avLst/>
            </a:prstGeom>
          </p:spPr>
        </p:pic>
        <p:sp>
          <p:nvSpPr>
            <p:cNvPr id="35" name="Text Placeholder 43">
              <a:extLst>
                <a:ext uri="{FF2B5EF4-FFF2-40B4-BE49-F238E27FC236}">
                  <a16:creationId xmlns:a16="http://schemas.microsoft.com/office/drawing/2014/main" id="{B1BD14C1-F11B-4E5F-A554-DB2CCBA30B97}"/>
                </a:ext>
              </a:extLst>
            </p:cNvPr>
            <p:cNvSpPr txBox="1">
              <a:spLocks/>
            </p:cNvSpPr>
            <p:nvPr/>
          </p:nvSpPr>
          <p:spPr>
            <a:xfrm>
              <a:off x="1128934" y="4141022"/>
              <a:ext cx="1919868" cy="6477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100" b="0" i="0" kern="1200">
                  <a:solidFill>
                    <a:srgbClr val="16233A">
                      <a:alpha val="76000"/>
                    </a:srgbClr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049">
                <a:defRPr/>
              </a:pPr>
              <a:r>
                <a:rPr lang="en-US" sz="1224" dirty="0"/>
                <a:t>Communicate in the moment and keep everyone in the know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20432" y="4806819"/>
            <a:ext cx="8074909" cy="2054467"/>
            <a:chOff x="2372324" y="4621523"/>
            <a:chExt cx="7917296" cy="2014366"/>
          </a:xfrm>
        </p:grpSpPr>
        <p:sp>
          <p:nvSpPr>
            <p:cNvPr id="30" name="Text Placeholder 12">
              <a:extLst>
                <a:ext uri="{FF2B5EF4-FFF2-40B4-BE49-F238E27FC236}">
                  <a16:creationId xmlns:a16="http://schemas.microsoft.com/office/drawing/2014/main" id="{5A096371-2B21-4EE5-B398-6B3F83FE4A91}"/>
                </a:ext>
              </a:extLst>
            </p:cNvPr>
            <p:cNvSpPr txBox="1">
              <a:spLocks/>
            </p:cNvSpPr>
            <p:nvPr/>
          </p:nvSpPr>
          <p:spPr>
            <a:xfrm>
              <a:off x="4688376" y="5685969"/>
              <a:ext cx="3285192" cy="634878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600" b="1" i="0" kern="1200">
                  <a:solidFill>
                    <a:srgbClr val="16233A">
                      <a:alpha val="76000"/>
                    </a:srgbClr>
                  </a:solidFill>
                  <a:latin typeface="Segoe UI Semibold" charset="0"/>
                  <a:ea typeface="Segoe UI Semibold" charset="0"/>
                  <a:cs typeface="Segoe UI Semibold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049">
                <a:defRPr/>
              </a:pPr>
              <a:r>
                <a:rPr lang="en-US" sz="1836" b="0" dirty="0">
                  <a:solidFill>
                    <a:srgbClr val="FFFFFF"/>
                  </a:solidFill>
                </a:rPr>
                <a:t>Extensible platform</a:t>
              </a:r>
            </a:p>
          </p:txBody>
        </p:sp>
        <p:sp>
          <p:nvSpPr>
            <p:cNvPr id="32" name="Text Placeholder 14">
              <a:extLst>
                <a:ext uri="{FF2B5EF4-FFF2-40B4-BE49-F238E27FC236}">
                  <a16:creationId xmlns:a16="http://schemas.microsoft.com/office/drawing/2014/main" id="{F0C52B2B-54DB-40E2-8AF5-EC13F70BFF32}"/>
                </a:ext>
              </a:extLst>
            </p:cNvPr>
            <p:cNvSpPr txBox="1">
              <a:spLocks/>
            </p:cNvSpPr>
            <p:nvPr/>
          </p:nvSpPr>
          <p:spPr>
            <a:xfrm>
              <a:off x="2372324" y="6001011"/>
              <a:ext cx="7917296" cy="634878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charset="0"/>
                <a:buNone/>
                <a:tabLst/>
                <a:defRPr sz="1100" b="0" i="0" kern="1200">
                  <a:solidFill>
                    <a:srgbClr val="16233A">
                      <a:alpha val="76000"/>
                    </a:srgbClr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049">
                <a:defRPr/>
              </a:pPr>
              <a:r>
                <a:rPr lang="en-US" sz="1428" dirty="0">
                  <a:solidFill>
                    <a:srgbClr val="FFFFFF"/>
                  </a:solidFill>
                  <a:latin typeface="Segoe UI Semilight"/>
                  <a:cs typeface="Segoe UI Semibold" panose="020B0702040204020203" pitchFamily="34" charset="0"/>
                </a:rPr>
                <a:t>Build apps with a rich set of capabilities to enable these higher-performing teams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882824" y="4621523"/>
              <a:ext cx="971104" cy="981291"/>
              <a:chOff x="5882824" y="4621523"/>
              <a:chExt cx="971104" cy="981291"/>
            </a:xfrm>
          </p:grpSpPr>
          <p:pic>
            <p:nvPicPr>
              <p:cNvPr id="31" name="Picture Placeholder 51">
                <a:extLst>
                  <a:ext uri="{FF2B5EF4-FFF2-40B4-BE49-F238E27FC236}">
                    <a16:creationId xmlns:a16="http://schemas.microsoft.com/office/drawing/2014/main" id="{1F8E5B91-6F92-4AD6-879F-ED1D3E1DEA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74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43" t="21556" r="19484" b="23703"/>
              <a:stretch/>
            </p:blipFill>
            <p:spPr>
              <a:xfrm>
                <a:off x="5882824" y="4621523"/>
                <a:ext cx="971104" cy="981291"/>
              </a:xfrm>
              <a:prstGeom prst="rect">
                <a:avLst/>
              </a:prstGeom>
              <a:noFill/>
            </p:spPr>
          </p:pic>
          <p:pic>
            <p:nvPicPr>
              <p:cNvPr id="36" name="Picture Placeholder 51">
                <a:extLst/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74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43" t="21556" r="19484" b="23703"/>
              <a:stretch/>
            </p:blipFill>
            <p:spPr>
              <a:xfrm>
                <a:off x="5882824" y="4621523"/>
                <a:ext cx="971104" cy="981291"/>
              </a:xfrm>
              <a:prstGeom prst="rect">
                <a:avLst/>
              </a:prstGeom>
              <a:noFill/>
            </p:spPr>
          </p:pic>
          <p:pic>
            <p:nvPicPr>
              <p:cNvPr id="37" name="Picture Placeholder 51">
                <a:extLst/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74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43" t="21556" r="19484" b="23703"/>
              <a:stretch/>
            </p:blipFill>
            <p:spPr>
              <a:xfrm>
                <a:off x="5882824" y="4621523"/>
                <a:ext cx="971104" cy="98129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4545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D2B190-4D40-4A7F-87BE-EDBA03B5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 into the </a:t>
            </a:r>
            <a:br>
              <a:rPr lang="en-US" dirty="0"/>
            </a:br>
            <a:r>
              <a:rPr lang="en-US" dirty="0"/>
              <a:t>global availability of </a:t>
            </a:r>
            <a:br>
              <a:rPr lang="en-US" dirty="0"/>
            </a:br>
            <a:r>
              <a:rPr lang="en-US" dirty="0"/>
              <a:t>Microsoft Teams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9964" y="2620131"/>
            <a:ext cx="3017295" cy="2418699"/>
            <a:chOff x="592936" y="358272"/>
            <a:chExt cx="3017723" cy="2419042"/>
          </a:xfrm>
        </p:grpSpPr>
        <p:sp>
          <p:nvSpPr>
            <p:cNvPr id="6" name="Rectangle 5"/>
            <p:cNvSpPr/>
            <p:nvPr/>
          </p:nvSpPr>
          <p:spPr>
            <a:xfrm>
              <a:off x="592937" y="358272"/>
              <a:ext cx="3017722" cy="2076211"/>
            </a:xfrm>
            <a:prstGeom prst="rect">
              <a:avLst/>
            </a:prstGeom>
          </p:spPr>
          <p:txBody>
            <a:bodyPr wrap="square" lIns="0" rIns="0">
              <a:noAutofit/>
            </a:bodyPr>
            <a:lstStyle/>
            <a:p>
              <a:pPr defTabSz="914049">
                <a:spcAft>
                  <a:spcPts val="1199"/>
                </a:spcAft>
                <a:defRPr/>
              </a:pPr>
              <a:r>
                <a:rPr lang="en-US" sz="14397" kern="0" spc="306" dirty="0">
                  <a:solidFill>
                    <a:srgbClr val="0078D7">
                      <a:lumMod val="75000"/>
                    </a:srgbClr>
                  </a:solidFill>
                  <a:latin typeface="Segoe UI Light"/>
                  <a:ea typeface="Segoe UI Semibold" charset="0"/>
                  <a:cs typeface="Segoe UI Semibold" charset="0"/>
                </a:rPr>
                <a:t>181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2936" y="2298870"/>
              <a:ext cx="2384892" cy="478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049">
                <a:spcAft>
                  <a:spcPts val="1199"/>
                </a:spcAft>
                <a:defRPr/>
              </a:pPr>
              <a:r>
                <a:rPr lang="en-US" sz="2448" dirty="0">
                  <a:ln w="3175">
                    <a:noFill/>
                  </a:ln>
                  <a:solidFill>
                    <a:srgbClr val="505050"/>
                  </a:solidFill>
                  <a:latin typeface="Segoe UI Semilight"/>
                  <a:cs typeface="Segoe UI Semibold" charset="0"/>
                </a:rPr>
                <a:t>Markets</a:t>
              </a: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11767227" y="2813353"/>
            <a:ext cx="668366" cy="30465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59931" y="2620131"/>
            <a:ext cx="1958854" cy="2412910"/>
            <a:chOff x="592937" y="2642646"/>
            <a:chExt cx="1959132" cy="2413252"/>
          </a:xfrm>
        </p:grpSpPr>
        <p:sp>
          <p:nvSpPr>
            <p:cNvPr id="11" name="Rectangle 10"/>
            <p:cNvSpPr/>
            <p:nvPr/>
          </p:nvSpPr>
          <p:spPr>
            <a:xfrm>
              <a:off x="592937" y="2642646"/>
              <a:ext cx="1959132" cy="2076212"/>
            </a:xfrm>
            <a:prstGeom prst="rect">
              <a:avLst/>
            </a:prstGeom>
          </p:spPr>
          <p:txBody>
            <a:bodyPr wrap="square" lIns="0" rIns="0">
              <a:noAutofit/>
            </a:bodyPr>
            <a:lstStyle/>
            <a:p>
              <a:pPr defTabSz="914049">
                <a:spcAft>
                  <a:spcPts val="1199"/>
                </a:spcAft>
                <a:defRPr/>
              </a:pPr>
              <a:r>
                <a:rPr lang="en-US" sz="14397" kern="0" spc="306" dirty="0">
                  <a:solidFill>
                    <a:srgbClr val="0078D7"/>
                  </a:solidFill>
                  <a:latin typeface="Segoe UI Light"/>
                  <a:ea typeface="Segoe UI Semibold" charset="0"/>
                  <a:cs typeface="Segoe UI Semibold" charset="0"/>
                </a:rPr>
                <a:t>19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2937" y="4577454"/>
              <a:ext cx="1807562" cy="478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049">
                <a:spcAft>
                  <a:spcPts val="1199"/>
                </a:spcAft>
                <a:defRPr/>
              </a:pPr>
              <a:r>
                <a:rPr lang="en-US" sz="2448" dirty="0">
                  <a:ln w="3175">
                    <a:noFill/>
                  </a:ln>
                  <a:solidFill>
                    <a:srgbClr val="505050"/>
                  </a:solidFill>
                  <a:latin typeface="Segoe UI Semilight"/>
                  <a:cs typeface="Segoe UI Semibold" charset="0"/>
                </a:rPr>
                <a:t>Languages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7116" b="15171"/>
          <a:stretch/>
        </p:blipFill>
        <p:spPr>
          <a:xfrm>
            <a:off x="987711" y="389318"/>
            <a:ext cx="11447881" cy="660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80" dirty="0"/>
              <a:t>More than 150 integrations available and coming soon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3CDA1C-9107-41B9-9AFA-7D939F17DC2A}"/>
              </a:ext>
            </a:extLst>
          </p:cNvPr>
          <p:cNvGrpSpPr/>
          <p:nvPr/>
        </p:nvGrpSpPr>
        <p:grpSpPr>
          <a:xfrm>
            <a:off x="2855166" y="1316824"/>
            <a:ext cx="6726142" cy="1170393"/>
            <a:chOff x="2126416" y="1291122"/>
            <a:chExt cx="6594856" cy="1147548"/>
          </a:xfrm>
        </p:grpSpPr>
        <p:grpSp>
          <p:nvGrpSpPr>
            <p:cNvPr id="121" name="Group 120"/>
            <p:cNvGrpSpPr/>
            <p:nvPr/>
          </p:nvGrpSpPr>
          <p:grpSpPr>
            <a:xfrm>
              <a:off x="7584031" y="1301429"/>
              <a:ext cx="1137241" cy="1137241"/>
              <a:chOff x="7240612" y="5363026"/>
              <a:chExt cx="1137241" cy="1137241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7240612" y="5363026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4258" y="5800641"/>
                <a:ext cx="929949" cy="262010"/>
              </a:xfrm>
              <a:prstGeom prst="rect">
                <a:avLst/>
              </a:prstGeom>
            </p:spPr>
          </p:pic>
        </p:grpSp>
        <p:grpSp>
          <p:nvGrpSpPr>
            <p:cNvPr id="118" name="Group 117"/>
            <p:cNvGrpSpPr/>
            <p:nvPr/>
          </p:nvGrpSpPr>
          <p:grpSpPr>
            <a:xfrm>
              <a:off x="4848822" y="1295869"/>
              <a:ext cx="1137241" cy="1137241"/>
              <a:chOff x="5043386" y="5359345"/>
              <a:chExt cx="1137241" cy="1137241"/>
            </a:xfrm>
          </p:grpSpPr>
          <p:sp>
            <p:nvSpPr>
              <p:cNvPr id="101" name="Rectangle 100"/>
              <p:cNvSpPr/>
              <p:nvPr/>
            </p:nvSpPr>
            <p:spPr bwMode="auto">
              <a:xfrm>
                <a:off x="5043386" y="535934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9044" y="5809974"/>
                <a:ext cx="1005925" cy="235983"/>
              </a:xfrm>
              <a:prstGeom prst="rect">
                <a:avLst/>
              </a:prstGeom>
            </p:spPr>
          </p:pic>
        </p:grpSp>
        <p:grpSp>
          <p:nvGrpSpPr>
            <p:cNvPr id="120" name="Group 119"/>
            <p:cNvGrpSpPr/>
            <p:nvPr/>
          </p:nvGrpSpPr>
          <p:grpSpPr>
            <a:xfrm>
              <a:off x="6225381" y="1291122"/>
              <a:ext cx="1137241" cy="1137241"/>
              <a:chOff x="6058565" y="5359345"/>
              <a:chExt cx="1137241" cy="1137241"/>
            </a:xfrm>
          </p:grpSpPr>
          <p:sp>
            <p:nvSpPr>
              <p:cNvPr id="99" name="Rectangle 98"/>
              <p:cNvSpPr/>
              <p:nvPr/>
            </p:nvSpPr>
            <p:spPr bwMode="auto">
              <a:xfrm>
                <a:off x="6058565" y="535934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12" name="Picture 111" descr="A close up of a sign&#10;&#10;Description generated with high confidence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8104" y="5632946"/>
                <a:ext cx="804385" cy="603289"/>
              </a:xfrm>
              <a:prstGeom prst="rect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3473998" y="1291122"/>
              <a:ext cx="1137241" cy="1137241"/>
              <a:chOff x="3862873" y="5359345"/>
              <a:chExt cx="1137241" cy="1137241"/>
            </a:xfrm>
          </p:grpSpPr>
          <p:sp>
            <p:nvSpPr>
              <p:cNvPr id="103" name="Rectangle 102"/>
              <p:cNvSpPr/>
              <p:nvPr/>
            </p:nvSpPr>
            <p:spPr bwMode="auto">
              <a:xfrm>
                <a:off x="3862873" y="535934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8760" y="5697959"/>
                <a:ext cx="1125467" cy="460012"/>
              </a:xfrm>
              <a:prstGeom prst="rect">
                <a:avLst/>
              </a:prstGeom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2126416" y="1291125"/>
              <a:ext cx="1137241" cy="1137241"/>
              <a:chOff x="321334" y="5359345"/>
              <a:chExt cx="1137241" cy="1137241"/>
            </a:xfrm>
          </p:grpSpPr>
          <p:sp>
            <p:nvSpPr>
              <p:cNvPr id="97" name="Rectangle 96"/>
              <p:cNvSpPr/>
              <p:nvPr/>
            </p:nvSpPr>
            <p:spPr bwMode="auto">
              <a:xfrm>
                <a:off x="321334" y="535934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922" y="5555462"/>
                <a:ext cx="506064" cy="696832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54A4C2-10E4-4AF8-A349-9F7EB61A1BC1}"/>
              </a:ext>
            </a:extLst>
          </p:cNvPr>
          <p:cNvGrpSpPr/>
          <p:nvPr/>
        </p:nvGrpSpPr>
        <p:grpSpPr>
          <a:xfrm>
            <a:off x="5780011" y="2650547"/>
            <a:ext cx="876647" cy="3587093"/>
            <a:chOff x="4940964" y="2598811"/>
            <a:chExt cx="859536" cy="3517077"/>
          </a:xfrm>
        </p:grpSpPr>
        <p:grpSp>
          <p:nvGrpSpPr>
            <p:cNvPr id="151" name="Group 86"/>
            <p:cNvGrpSpPr/>
            <p:nvPr/>
          </p:nvGrpSpPr>
          <p:grpSpPr>
            <a:xfrm>
              <a:off x="4940964" y="2598811"/>
              <a:ext cx="859536" cy="2633472"/>
              <a:chOff x="5069666" y="1183679"/>
              <a:chExt cx="1137241" cy="3490017"/>
            </a:xfrm>
          </p:grpSpPr>
          <p:sp>
            <p:nvSpPr>
              <p:cNvPr id="152" name="Rectangle 19"/>
              <p:cNvSpPr/>
              <p:nvPr/>
            </p:nvSpPr>
            <p:spPr bwMode="auto">
              <a:xfrm>
                <a:off x="5069666" y="1183679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3" name="Rectangle 27"/>
              <p:cNvSpPr/>
              <p:nvPr/>
            </p:nvSpPr>
            <p:spPr bwMode="auto">
              <a:xfrm>
                <a:off x="5069666" y="2360067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4" name="Rectangle 35"/>
              <p:cNvSpPr/>
              <p:nvPr/>
            </p:nvSpPr>
            <p:spPr bwMode="auto">
              <a:xfrm>
                <a:off x="5069666" y="353645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55" name="Picture 7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611" y="3997428"/>
                <a:ext cx="1001351" cy="215295"/>
              </a:xfrm>
              <a:prstGeom prst="rect">
                <a:avLst/>
              </a:prstGeom>
            </p:spPr>
          </p:pic>
          <p:pic>
            <p:nvPicPr>
              <p:cNvPr id="156" name="Picture 7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7264" y="2812856"/>
                <a:ext cx="1022044" cy="231663"/>
              </a:xfrm>
              <a:prstGeom prst="rect">
                <a:avLst/>
              </a:prstGeom>
              <a:noFill/>
            </p:spPr>
          </p:pic>
          <p:grpSp>
            <p:nvGrpSpPr>
              <p:cNvPr id="157" name="Group 48"/>
              <p:cNvGrpSpPr/>
              <p:nvPr/>
            </p:nvGrpSpPr>
            <p:grpSpPr>
              <a:xfrm>
                <a:off x="5127111" y="1641968"/>
                <a:ext cx="1022351" cy="220662"/>
                <a:chOff x="5134333" y="1682041"/>
                <a:chExt cx="1022351" cy="220662"/>
              </a:xfrm>
            </p:grpSpPr>
            <p:sp>
              <p:nvSpPr>
                <p:cNvPr id="158" name="Freeform 5"/>
                <p:cNvSpPr>
                  <a:spLocks/>
                </p:cNvSpPr>
                <p:nvPr/>
              </p:nvSpPr>
              <p:spPr bwMode="auto">
                <a:xfrm>
                  <a:off x="5345471" y="1718553"/>
                  <a:ext cx="104775" cy="127000"/>
                </a:xfrm>
                <a:custGeom>
                  <a:avLst/>
                  <a:gdLst>
                    <a:gd name="T0" fmla="*/ 18 w 66"/>
                    <a:gd name="T1" fmla="*/ 0 h 80"/>
                    <a:gd name="T2" fmla="*/ 18 w 66"/>
                    <a:gd name="T3" fmla="*/ 31 h 80"/>
                    <a:gd name="T4" fmla="*/ 48 w 66"/>
                    <a:gd name="T5" fmla="*/ 31 h 80"/>
                    <a:gd name="T6" fmla="*/ 48 w 66"/>
                    <a:gd name="T7" fmla="*/ 0 h 80"/>
                    <a:gd name="T8" fmla="*/ 66 w 66"/>
                    <a:gd name="T9" fmla="*/ 0 h 80"/>
                    <a:gd name="T10" fmla="*/ 66 w 66"/>
                    <a:gd name="T11" fmla="*/ 80 h 80"/>
                    <a:gd name="T12" fmla="*/ 48 w 66"/>
                    <a:gd name="T13" fmla="*/ 80 h 80"/>
                    <a:gd name="T14" fmla="*/ 48 w 66"/>
                    <a:gd name="T15" fmla="*/ 47 h 80"/>
                    <a:gd name="T16" fmla="*/ 18 w 66"/>
                    <a:gd name="T17" fmla="*/ 47 h 80"/>
                    <a:gd name="T18" fmla="*/ 18 w 66"/>
                    <a:gd name="T19" fmla="*/ 80 h 80"/>
                    <a:gd name="T20" fmla="*/ 0 w 66"/>
                    <a:gd name="T21" fmla="*/ 80 h 80"/>
                    <a:gd name="T22" fmla="*/ 0 w 66"/>
                    <a:gd name="T23" fmla="*/ 0 h 80"/>
                    <a:gd name="T24" fmla="*/ 18 w 66"/>
                    <a:gd name="T2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6" h="80">
                      <a:moveTo>
                        <a:pt x="18" y="0"/>
                      </a:moveTo>
                      <a:lnTo>
                        <a:pt x="18" y="31"/>
                      </a:lnTo>
                      <a:lnTo>
                        <a:pt x="48" y="31"/>
                      </a:lnTo>
                      <a:lnTo>
                        <a:pt x="48" y="0"/>
                      </a:lnTo>
                      <a:lnTo>
                        <a:pt x="66" y="0"/>
                      </a:lnTo>
                      <a:lnTo>
                        <a:pt x="66" y="80"/>
                      </a:lnTo>
                      <a:lnTo>
                        <a:pt x="48" y="80"/>
                      </a:lnTo>
                      <a:lnTo>
                        <a:pt x="48" y="47"/>
                      </a:lnTo>
                      <a:lnTo>
                        <a:pt x="18" y="47"/>
                      </a:lnTo>
                      <a:lnTo>
                        <a:pt x="18" y="80"/>
                      </a:lnTo>
                      <a:lnTo>
                        <a:pt x="0" y="80"/>
                      </a:lnTo>
                      <a:lnTo>
                        <a:pt x="0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59" name="Freeform 6"/>
                <p:cNvSpPr>
                  <a:spLocks noEditPoints="1"/>
                </p:cNvSpPr>
                <p:nvPr/>
              </p:nvSpPr>
              <p:spPr bwMode="auto">
                <a:xfrm>
                  <a:off x="5461358" y="1751891"/>
                  <a:ext cx="95250" cy="95250"/>
                </a:xfrm>
                <a:custGeom>
                  <a:avLst/>
                  <a:gdLst>
                    <a:gd name="T0" fmla="*/ 331 w 660"/>
                    <a:gd name="T1" fmla="*/ 519 h 660"/>
                    <a:gd name="T2" fmla="*/ 456 w 660"/>
                    <a:gd name="T3" fmla="*/ 329 h 660"/>
                    <a:gd name="T4" fmla="*/ 331 w 660"/>
                    <a:gd name="T5" fmla="*/ 141 h 660"/>
                    <a:gd name="T6" fmla="*/ 201 w 660"/>
                    <a:gd name="T7" fmla="*/ 331 h 660"/>
                    <a:gd name="T8" fmla="*/ 329 w 660"/>
                    <a:gd name="T9" fmla="*/ 519 h 660"/>
                    <a:gd name="T10" fmla="*/ 331 w 660"/>
                    <a:gd name="T11" fmla="*/ 519 h 660"/>
                    <a:gd name="T12" fmla="*/ 327 w 660"/>
                    <a:gd name="T13" fmla="*/ 660 h 660"/>
                    <a:gd name="T14" fmla="*/ 0 w 660"/>
                    <a:gd name="T15" fmla="*/ 335 h 660"/>
                    <a:gd name="T16" fmla="*/ 338 w 660"/>
                    <a:gd name="T17" fmla="*/ 0 h 660"/>
                    <a:gd name="T18" fmla="*/ 660 w 660"/>
                    <a:gd name="T19" fmla="*/ 324 h 660"/>
                    <a:gd name="T20" fmla="*/ 328 w 660"/>
                    <a:gd name="T21" fmla="*/ 660 h 660"/>
                    <a:gd name="T22" fmla="*/ 327 w 660"/>
                    <a:gd name="T23" fmla="*/ 660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60" h="660">
                      <a:moveTo>
                        <a:pt x="331" y="519"/>
                      </a:moveTo>
                      <a:cubicBezTo>
                        <a:pt x="408" y="519"/>
                        <a:pt x="456" y="443"/>
                        <a:pt x="456" y="329"/>
                      </a:cubicBezTo>
                      <a:cubicBezTo>
                        <a:pt x="456" y="236"/>
                        <a:pt x="420" y="141"/>
                        <a:pt x="331" y="141"/>
                      </a:cubicBezTo>
                      <a:cubicBezTo>
                        <a:pt x="238" y="141"/>
                        <a:pt x="201" y="236"/>
                        <a:pt x="201" y="331"/>
                      </a:cubicBezTo>
                      <a:cubicBezTo>
                        <a:pt x="201" y="438"/>
                        <a:pt x="247" y="519"/>
                        <a:pt x="329" y="519"/>
                      </a:cubicBezTo>
                      <a:lnTo>
                        <a:pt x="331" y="519"/>
                      </a:lnTo>
                      <a:close/>
                      <a:moveTo>
                        <a:pt x="327" y="660"/>
                      </a:moveTo>
                      <a:cubicBezTo>
                        <a:pt x="142" y="660"/>
                        <a:pt x="0" y="539"/>
                        <a:pt x="0" y="335"/>
                      </a:cubicBezTo>
                      <a:cubicBezTo>
                        <a:pt x="0" y="131"/>
                        <a:pt x="134" y="0"/>
                        <a:pt x="338" y="0"/>
                      </a:cubicBezTo>
                      <a:cubicBezTo>
                        <a:pt x="531" y="0"/>
                        <a:pt x="660" y="133"/>
                        <a:pt x="660" y="324"/>
                      </a:cubicBezTo>
                      <a:cubicBezTo>
                        <a:pt x="660" y="554"/>
                        <a:pt x="496" y="660"/>
                        <a:pt x="328" y="660"/>
                      </a:cubicBezTo>
                      <a:lnTo>
                        <a:pt x="327" y="6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0" name="Freeform 7"/>
                <p:cNvSpPr>
                  <a:spLocks noEditPoints="1"/>
                </p:cNvSpPr>
                <p:nvPr/>
              </p:nvSpPr>
              <p:spPr bwMode="auto">
                <a:xfrm>
                  <a:off x="5566133" y="1751891"/>
                  <a:ext cx="96838" cy="95250"/>
                </a:xfrm>
                <a:custGeom>
                  <a:avLst/>
                  <a:gdLst>
                    <a:gd name="T0" fmla="*/ 330 w 660"/>
                    <a:gd name="T1" fmla="*/ 519 h 660"/>
                    <a:gd name="T2" fmla="*/ 456 w 660"/>
                    <a:gd name="T3" fmla="*/ 329 h 660"/>
                    <a:gd name="T4" fmla="*/ 330 w 660"/>
                    <a:gd name="T5" fmla="*/ 141 h 660"/>
                    <a:gd name="T6" fmla="*/ 201 w 660"/>
                    <a:gd name="T7" fmla="*/ 331 h 660"/>
                    <a:gd name="T8" fmla="*/ 329 w 660"/>
                    <a:gd name="T9" fmla="*/ 519 h 660"/>
                    <a:gd name="T10" fmla="*/ 330 w 660"/>
                    <a:gd name="T11" fmla="*/ 519 h 660"/>
                    <a:gd name="T12" fmla="*/ 327 w 660"/>
                    <a:gd name="T13" fmla="*/ 660 h 660"/>
                    <a:gd name="T14" fmla="*/ 0 w 660"/>
                    <a:gd name="T15" fmla="*/ 335 h 660"/>
                    <a:gd name="T16" fmla="*/ 338 w 660"/>
                    <a:gd name="T17" fmla="*/ 0 h 660"/>
                    <a:gd name="T18" fmla="*/ 660 w 660"/>
                    <a:gd name="T19" fmla="*/ 324 h 660"/>
                    <a:gd name="T20" fmla="*/ 328 w 660"/>
                    <a:gd name="T21" fmla="*/ 660 h 660"/>
                    <a:gd name="T22" fmla="*/ 327 w 660"/>
                    <a:gd name="T23" fmla="*/ 660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60" h="660">
                      <a:moveTo>
                        <a:pt x="330" y="519"/>
                      </a:moveTo>
                      <a:cubicBezTo>
                        <a:pt x="408" y="519"/>
                        <a:pt x="456" y="443"/>
                        <a:pt x="456" y="329"/>
                      </a:cubicBezTo>
                      <a:cubicBezTo>
                        <a:pt x="456" y="236"/>
                        <a:pt x="420" y="141"/>
                        <a:pt x="330" y="141"/>
                      </a:cubicBezTo>
                      <a:cubicBezTo>
                        <a:pt x="237" y="141"/>
                        <a:pt x="201" y="236"/>
                        <a:pt x="201" y="331"/>
                      </a:cubicBezTo>
                      <a:cubicBezTo>
                        <a:pt x="201" y="438"/>
                        <a:pt x="247" y="519"/>
                        <a:pt x="329" y="519"/>
                      </a:cubicBezTo>
                      <a:lnTo>
                        <a:pt x="330" y="519"/>
                      </a:lnTo>
                      <a:close/>
                      <a:moveTo>
                        <a:pt x="327" y="660"/>
                      </a:moveTo>
                      <a:cubicBezTo>
                        <a:pt x="142" y="660"/>
                        <a:pt x="0" y="539"/>
                        <a:pt x="0" y="335"/>
                      </a:cubicBezTo>
                      <a:cubicBezTo>
                        <a:pt x="0" y="131"/>
                        <a:pt x="134" y="0"/>
                        <a:pt x="338" y="0"/>
                      </a:cubicBezTo>
                      <a:cubicBezTo>
                        <a:pt x="531" y="0"/>
                        <a:pt x="660" y="133"/>
                        <a:pt x="660" y="324"/>
                      </a:cubicBezTo>
                      <a:cubicBezTo>
                        <a:pt x="660" y="554"/>
                        <a:pt x="496" y="660"/>
                        <a:pt x="328" y="660"/>
                      </a:cubicBezTo>
                      <a:lnTo>
                        <a:pt x="327" y="6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1" name="Freeform 8"/>
                <p:cNvSpPr>
                  <a:spLocks/>
                </p:cNvSpPr>
                <p:nvPr/>
              </p:nvSpPr>
              <p:spPr bwMode="auto">
                <a:xfrm>
                  <a:off x="5672496" y="1726491"/>
                  <a:ext cx="49213" cy="120650"/>
                </a:xfrm>
                <a:custGeom>
                  <a:avLst/>
                  <a:gdLst>
                    <a:gd name="T0" fmla="*/ 0 w 333"/>
                    <a:gd name="T1" fmla="*/ 336 h 837"/>
                    <a:gd name="T2" fmla="*/ 0 w 333"/>
                    <a:gd name="T3" fmla="*/ 596 h 837"/>
                    <a:gd name="T4" fmla="*/ 54 w 333"/>
                    <a:gd name="T5" fmla="*/ 783 h 837"/>
                    <a:gd name="T6" fmla="*/ 202 w 333"/>
                    <a:gd name="T7" fmla="*/ 837 h 837"/>
                    <a:gd name="T8" fmla="*/ 329 w 333"/>
                    <a:gd name="T9" fmla="*/ 820 h 837"/>
                    <a:gd name="T10" fmla="*/ 328 w 333"/>
                    <a:gd name="T11" fmla="*/ 672 h 837"/>
                    <a:gd name="T12" fmla="*/ 270 w 333"/>
                    <a:gd name="T13" fmla="*/ 677 h 837"/>
                    <a:gd name="T14" fmla="*/ 192 w 333"/>
                    <a:gd name="T15" fmla="*/ 566 h 837"/>
                    <a:gd name="T16" fmla="*/ 192 w 333"/>
                    <a:gd name="T17" fmla="*/ 336 h 837"/>
                    <a:gd name="T18" fmla="*/ 333 w 333"/>
                    <a:gd name="T19" fmla="*/ 336 h 837"/>
                    <a:gd name="T20" fmla="*/ 333 w 333"/>
                    <a:gd name="T21" fmla="*/ 191 h 837"/>
                    <a:gd name="T22" fmla="*/ 192 w 333"/>
                    <a:gd name="T23" fmla="*/ 191 h 837"/>
                    <a:gd name="T24" fmla="*/ 192 w 333"/>
                    <a:gd name="T25" fmla="*/ 69 h 837"/>
                    <a:gd name="T26" fmla="*/ 191 w 333"/>
                    <a:gd name="T27" fmla="*/ 69 h 837"/>
                    <a:gd name="T28" fmla="*/ 191 w 333"/>
                    <a:gd name="T29" fmla="*/ 0 h 837"/>
                    <a:gd name="T30" fmla="*/ 0 w 333"/>
                    <a:gd name="T31" fmla="*/ 191 h 837"/>
                    <a:gd name="T32" fmla="*/ 0 w 333"/>
                    <a:gd name="T33" fmla="*/ 191 h 837"/>
                    <a:gd name="T34" fmla="*/ 0 w 333"/>
                    <a:gd name="T35" fmla="*/ 336 h 8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33" h="837">
                      <a:moveTo>
                        <a:pt x="0" y="336"/>
                      </a:moveTo>
                      <a:cubicBezTo>
                        <a:pt x="0" y="596"/>
                        <a:pt x="0" y="596"/>
                        <a:pt x="0" y="596"/>
                      </a:cubicBezTo>
                      <a:cubicBezTo>
                        <a:pt x="0" y="685"/>
                        <a:pt x="18" y="745"/>
                        <a:pt x="54" y="783"/>
                      </a:cubicBezTo>
                      <a:cubicBezTo>
                        <a:pt x="86" y="815"/>
                        <a:pt x="139" y="837"/>
                        <a:pt x="202" y="837"/>
                      </a:cubicBezTo>
                      <a:cubicBezTo>
                        <a:pt x="257" y="837"/>
                        <a:pt x="304" y="829"/>
                        <a:pt x="329" y="820"/>
                      </a:cubicBezTo>
                      <a:cubicBezTo>
                        <a:pt x="328" y="672"/>
                        <a:pt x="328" y="672"/>
                        <a:pt x="328" y="672"/>
                      </a:cubicBezTo>
                      <a:cubicBezTo>
                        <a:pt x="310" y="676"/>
                        <a:pt x="297" y="677"/>
                        <a:pt x="270" y="677"/>
                      </a:cubicBezTo>
                      <a:cubicBezTo>
                        <a:pt x="211" y="677"/>
                        <a:pt x="192" y="642"/>
                        <a:pt x="192" y="566"/>
                      </a:cubicBezTo>
                      <a:cubicBezTo>
                        <a:pt x="192" y="336"/>
                        <a:pt x="192" y="336"/>
                        <a:pt x="192" y="336"/>
                      </a:cubicBezTo>
                      <a:cubicBezTo>
                        <a:pt x="333" y="336"/>
                        <a:pt x="333" y="336"/>
                        <a:pt x="333" y="336"/>
                      </a:cubicBezTo>
                      <a:cubicBezTo>
                        <a:pt x="333" y="191"/>
                        <a:pt x="333" y="191"/>
                        <a:pt x="333" y="191"/>
                      </a:cubicBezTo>
                      <a:cubicBezTo>
                        <a:pt x="192" y="191"/>
                        <a:pt x="192" y="191"/>
                        <a:pt x="192" y="191"/>
                      </a:cubicBezTo>
                      <a:cubicBezTo>
                        <a:pt x="192" y="69"/>
                        <a:pt x="192" y="69"/>
                        <a:pt x="192" y="69"/>
                      </a:cubicBezTo>
                      <a:cubicBezTo>
                        <a:pt x="191" y="69"/>
                        <a:pt x="191" y="69"/>
                        <a:pt x="191" y="69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86" y="0"/>
                        <a:pt x="0" y="85"/>
                        <a:pt x="0" y="191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lnTo>
                        <a:pt x="0" y="3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2" name="Freeform 9"/>
                <p:cNvSpPr>
                  <a:spLocks/>
                </p:cNvSpPr>
                <p:nvPr/>
              </p:nvSpPr>
              <p:spPr bwMode="auto">
                <a:xfrm>
                  <a:off x="5964596" y="1726491"/>
                  <a:ext cx="49213" cy="120650"/>
                </a:xfrm>
                <a:custGeom>
                  <a:avLst/>
                  <a:gdLst>
                    <a:gd name="T0" fmla="*/ 0 w 333"/>
                    <a:gd name="T1" fmla="*/ 336 h 837"/>
                    <a:gd name="T2" fmla="*/ 0 w 333"/>
                    <a:gd name="T3" fmla="*/ 596 h 837"/>
                    <a:gd name="T4" fmla="*/ 54 w 333"/>
                    <a:gd name="T5" fmla="*/ 783 h 837"/>
                    <a:gd name="T6" fmla="*/ 202 w 333"/>
                    <a:gd name="T7" fmla="*/ 837 h 837"/>
                    <a:gd name="T8" fmla="*/ 329 w 333"/>
                    <a:gd name="T9" fmla="*/ 820 h 837"/>
                    <a:gd name="T10" fmla="*/ 328 w 333"/>
                    <a:gd name="T11" fmla="*/ 672 h 837"/>
                    <a:gd name="T12" fmla="*/ 269 w 333"/>
                    <a:gd name="T13" fmla="*/ 677 h 837"/>
                    <a:gd name="T14" fmla="*/ 192 w 333"/>
                    <a:gd name="T15" fmla="*/ 566 h 837"/>
                    <a:gd name="T16" fmla="*/ 192 w 333"/>
                    <a:gd name="T17" fmla="*/ 336 h 837"/>
                    <a:gd name="T18" fmla="*/ 333 w 333"/>
                    <a:gd name="T19" fmla="*/ 336 h 837"/>
                    <a:gd name="T20" fmla="*/ 333 w 333"/>
                    <a:gd name="T21" fmla="*/ 191 h 837"/>
                    <a:gd name="T22" fmla="*/ 192 w 333"/>
                    <a:gd name="T23" fmla="*/ 191 h 837"/>
                    <a:gd name="T24" fmla="*/ 192 w 333"/>
                    <a:gd name="T25" fmla="*/ 69 h 837"/>
                    <a:gd name="T26" fmla="*/ 191 w 333"/>
                    <a:gd name="T27" fmla="*/ 69 h 837"/>
                    <a:gd name="T28" fmla="*/ 191 w 333"/>
                    <a:gd name="T29" fmla="*/ 0 h 837"/>
                    <a:gd name="T30" fmla="*/ 0 w 333"/>
                    <a:gd name="T31" fmla="*/ 191 h 837"/>
                    <a:gd name="T32" fmla="*/ 0 w 333"/>
                    <a:gd name="T33" fmla="*/ 191 h 837"/>
                    <a:gd name="T34" fmla="*/ 0 w 333"/>
                    <a:gd name="T35" fmla="*/ 336 h 8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33" h="837">
                      <a:moveTo>
                        <a:pt x="0" y="336"/>
                      </a:moveTo>
                      <a:cubicBezTo>
                        <a:pt x="0" y="596"/>
                        <a:pt x="0" y="596"/>
                        <a:pt x="0" y="596"/>
                      </a:cubicBezTo>
                      <a:cubicBezTo>
                        <a:pt x="0" y="685"/>
                        <a:pt x="18" y="745"/>
                        <a:pt x="54" y="783"/>
                      </a:cubicBezTo>
                      <a:cubicBezTo>
                        <a:pt x="86" y="815"/>
                        <a:pt x="139" y="837"/>
                        <a:pt x="202" y="837"/>
                      </a:cubicBezTo>
                      <a:cubicBezTo>
                        <a:pt x="257" y="837"/>
                        <a:pt x="304" y="829"/>
                        <a:pt x="329" y="820"/>
                      </a:cubicBezTo>
                      <a:cubicBezTo>
                        <a:pt x="328" y="672"/>
                        <a:pt x="328" y="672"/>
                        <a:pt x="328" y="672"/>
                      </a:cubicBezTo>
                      <a:cubicBezTo>
                        <a:pt x="310" y="676"/>
                        <a:pt x="297" y="677"/>
                        <a:pt x="269" y="677"/>
                      </a:cubicBezTo>
                      <a:cubicBezTo>
                        <a:pt x="211" y="677"/>
                        <a:pt x="192" y="642"/>
                        <a:pt x="192" y="566"/>
                      </a:cubicBezTo>
                      <a:cubicBezTo>
                        <a:pt x="192" y="336"/>
                        <a:pt x="192" y="336"/>
                        <a:pt x="192" y="336"/>
                      </a:cubicBezTo>
                      <a:cubicBezTo>
                        <a:pt x="333" y="336"/>
                        <a:pt x="333" y="336"/>
                        <a:pt x="333" y="336"/>
                      </a:cubicBezTo>
                      <a:cubicBezTo>
                        <a:pt x="333" y="191"/>
                        <a:pt x="333" y="191"/>
                        <a:pt x="333" y="191"/>
                      </a:cubicBezTo>
                      <a:cubicBezTo>
                        <a:pt x="192" y="191"/>
                        <a:pt x="192" y="191"/>
                        <a:pt x="192" y="191"/>
                      </a:cubicBezTo>
                      <a:cubicBezTo>
                        <a:pt x="192" y="69"/>
                        <a:pt x="192" y="69"/>
                        <a:pt x="192" y="69"/>
                      </a:cubicBezTo>
                      <a:cubicBezTo>
                        <a:pt x="191" y="69"/>
                        <a:pt x="191" y="69"/>
                        <a:pt x="191" y="69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85" y="0"/>
                        <a:pt x="0" y="85"/>
                        <a:pt x="0" y="191"/>
                      </a:cubicBezTo>
                      <a:cubicBezTo>
                        <a:pt x="0" y="191"/>
                        <a:pt x="0" y="191"/>
                        <a:pt x="0" y="191"/>
                      </a:cubicBezTo>
                      <a:lnTo>
                        <a:pt x="0" y="3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3" name="Freeform 10"/>
                <p:cNvSpPr>
                  <a:spLocks/>
                </p:cNvSpPr>
                <p:nvPr/>
              </p:nvSpPr>
              <p:spPr bwMode="auto">
                <a:xfrm>
                  <a:off x="5731233" y="1751891"/>
                  <a:ext cx="68263" cy="95250"/>
                </a:xfrm>
                <a:custGeom>
                  <a:avLst/>
                  <a:gdLst>
                    <a:gd name="T0" fmla="*/ 35 w 477"/>
                    <a:gd name="T1" fmla="*/ 475 h 660"/>
                    <a:gd name="T2" fmla="*/ 204 w 477"/>
                    <a:gd name="T3" fmla="*/ 522 h 660"/>
                    <a:gd name="T4" fmla="*/ 288 w 477"/>
                    <a:gd name="T5" fmla="*/ 470 h 660"/>
                    <a:gd name="T6" fmla="*/ 197 w 477"/>
                    <a:gd name="T7" fmla="*/ 397 h 660"/>
                    <a:gd name="T8" fmla="*/ 16 w 477"/>
                    <a:gd name="T9" fmla="*/ 208 h 660"/>
                    <a:gd name="T10" fmla="*/ 273 w 477"/>
                    <a:gd name="T11" fmla="*/ 0 h 660"/>
                    <a:gd name="T12" fmla="*/ 450 w 477"/>
                    <a:gd name="T13" fmla="*/ 37 h 660"/>
                    <a:gd name="T14" fmla="*/ 416 w 477"/>
                    <a:gd name="T15" fmla="*/ 172 h 660"/>
                    <a:gd name="T16" fmla="*/ 279 w 477"/>
                    <a:gd name="T17" fmla="*/ 137 h 660"/>
                    <a:gd name="T18" fmla="*/ 204 w 477"/>
                    <a:gd name="T19" fmla="*/ 187 h 660"/>
                    <a:gd name="T20" fmla="*/ 306 w 477"/>
                    <a:gd name="T21" fmla="*/ 261 h 660"/>
                    <a:gd name="T22" fmla="*/ 477 w 477"/>
                    <a:gd name="T23" fmla="*/ 455 h 660"/>
                    <a:gd name="T24" fmla="*/ 204 w 477"/>
                    <a:gd name="T25" fmla="*/ 660 h 660"/>
                    <a:gd name="T26" fmla="*/ 0 w 477"/>
                    <a:gd name="T27" fmla="*/ 615 h 660"/>
                    <a:gd name="T28" fmla="*/ 35 w 477"/>
                    <a:gd name="T29" fmla="*/ 475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7" h="660">
                      <a:moveTo>
                        <a:pt x="35" y="475"/>
                      </a:moveTo>
                      <a:cubicBezTo>
                        <a:pt x="71" y="497"/>
                        <a:pt x="146" y="522"/>
                        <a:pt x="204" y="522"/>
                      </a:cubicBezTo>
                      <a:cubicBezTo>
                        <a:pt x="264" y="522"/>
                        <a:pt x="288" y="502"/>
                        <a:pt x="288" y="470"/>
                      </a:cubicBezTo>
                      <a:cubicBezTo>
                        <a:pt x="288" y="437"/>
                        <a:pt x="269" y="421"/>
                        <a:pt x="197" y="397"/>
                      </a:cubicBezTo>
                      <a:cubicBezTo>
                        <a:pt x="65" y="354"/>
                        <a:pt x="14" y="282"/>
                        <a:pt x="16" y="208"/>
                      </a:cubicBezTo>
                      <a:cubicBezTo>
                        <a:pt x="16" y="89"/>
                        <a:pt x="117" y="0"/>
                        <a:pt x="273" y="0"/>
                      </a:cubicBezTo>
                      <a:cubicBezTo>
                        <a:pt x="347" y="0"/>
                        <a:pt x="411" y="18"/>
                        <a:pt x="450" y="37"/>
                      </a:cubicBezTo>
                      <a:cubicBezTo>
                        <a:pt x="416" y="172"/>
                        <a:pt x="416" y="172"/>
                        <a:pt x="416" y="172"/>
                      </a:cubicBezTo>
                      <a:cubicBezTo>
                        <a:pt x="388" y="158"/>
                        <a:pt x="332" y="137"/>
                        <a:pt x="279" y="137"/>
                      </a:cubicBezTo>
                      <a:cubicBezTo>
                        <a:pt x="232" y="137"/>
                        <a:pt x="204" y="156"/>
                        <a:pt x="204" y="187"/>
                      </a:cubicBezTo>
                      <a:cubicBezTo>
                        <a:pt x="204" y="218"/>
                        <a:pt x="229" y="234"/>
                        <a:pt x="306" y="261"/>
                      </a:cubicBezTo>
                      <a:cubicBezTo>
                        <a:pt x="427" y="301"/>
                        <a:pt x="476" y="363"/>
                        <a:pt x="477" y="455"/>
                      </a:cubicBezTo>
                      <a:cubicBezTo>
                        <a:pt x="477" y="573"/>
                        <a:pt x="385" y="660"/>
                        <a:pt x="204" y="660"/>
                      </a:cubicBezTo>
                      <a:cubicBezTo>
                        <a:pt x="122" y="660"/>
                        <a:pt x="48" y="641"/>
                        <a:pt x="0" y="615"/>
                      </a:cubicBezTo>
                      <a:lnTo>
                        <a:pt x="35" y="4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4" name="Freeform 11"/>
                <p:cNvSpPr>
                  <a:spLocks/>
                </p:cNvSpPr>
                <p:nvPr/>
              </p:nvSpPr>
              <p:spPr bwMode="auto">
                <a:xfrm>
                  <a:off x="5810608" y="1753478"/>
                  <a:ext cx="87313" cy="93662"/>
                </a:xfrm>
                <a:custGeom>
                  <a:avLst/>
                  <a:gdLst>
                    <a:gd name="T0" fmla="*/ 598 w 603"/>
                    <a:gd name="T1" fmla="*/ 429 h 646"/>
                    <a:gd name="T2" fmla="*/ 603 w 603"/>
                    <a:gd name="T3" fmla="*/ 632 h 646"/>
                    <a:gd name="T4" fmla="*/ 433 w 603"/>
                    <a:gd name="T5" fmla="*/ 632 h 646"/>
                    <a:gd name="T6" fmla="*/ 424 w 603"/>
                    <a:gd name="T7" fmla="*/ 543 h 646"/>
                    <a:gd name="T8" fmla="*/ 420 w 603"/>
                    <a:gd name="T9" fmla="*/ 543 h 646"/>
                    <a:gd name="T10" fmla="*/ 222 w 603"/>
                    <a:gd name="T11" fmla="*/ 646 h 646"/>
                    <a:gd name="T12" fmla="*/ 0 w 603"/>
                    <a:gd name="T13" fmla="*/ 371 h 646"/>
                    <a:gd name="T14" fmla="*/ 0 w 603"/>
                    <a:gd name="T15" fmla="*/ 0 h 646"/>
                    <a:gd name="T16" fmla="*/ 197 w 603"/>
                    <a:gd name="T17" fmla="*/ 0 h 646"/>
                    <a:gd name="T18" fmla="*/ 197 w 603"/>
                    <a:gd name="T19" fmla="*/ 340 h 646"/>
                    <a:gd name="T20" fmla="*/ 296 w 603"/>
                    <a:gd name="T21" fmla="*/ 487 h 646"/>
                    <a:gd name="T22" fmla="*/ 394 w 603"/>
                    <a:gd name="T23" fmla="*/ 419 h 646"/>
                    <a:gd name="T24" fmla="*/ 402 w 603"/>
                    <a:gd name="T25" fmla="*/ 376 h 646"/>
                    <a:gd name="T26" fmla="*/ 402 w 603"/>
                    <a:gd name="T27" fmla="*/ 0 h 646"/>
                    <a:gd name="T28" fmla="*/ 598 w 603"/>
                    <a:gd name="T29" fmla="*/ 0 h 646"/>
                    <a:gd name="T30" fmla="*/ 598 w 603"/>
                    <a:gd name="T31" fmla="*/ 429 h 6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03" h="646">
                      <a:moveTo>
                        <a:pt x="598" y="429"/>
                      </a:moveTo>
                      <a:cubicBezTo>
                        <a:pt x="598" y="512"/>
                        <a:pt x="601" y="579"/>
                        <a:pt x="603" y="632"/>
                      </a:cubicBezTo>
                      <a:cubicBezTo>
                        <a:pt x="433" y="632"/>
                        <a:pt x="433" y="632"/>
                        <a:pt x="433" y="632"/>
                      </a:cubicBezTo>
                      <a:cubicBezTo>
                        <a:pt x="424" y="543"/>
                        <a:pt x="424" y="543"/>
                        <a:pt x="424" y="543"/>
                      </a:cubicBezTo>
                      <a:cubicBezTo>
                        <a:pt x="420" y="543"/>
                        <a:pt x="420" y="543"/>
                        <a:pt x="420" y="543"/>
                      </a:cubicBezTo>
                      <a:cubicBezTo>
                        <a:pt x="395" y="581"/>
                        <a:pt x="336" y="646"/>
                        <a:pt x="222" y="646"/>
                      </a:cubicBezTo>
                      <a:cubicBezTo>
                        <a:pt x="93" y="646"/>
                        <a:pt x="0" y="566"/>
                        <a:pt x="0" y="37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97" y="0"/>
                        <a:pt x="197" y="0"/>
                        <a:pt x="197" y="0"/>
                      </a:cubicBezTo>
                      <a:cubicBezTo>
                        <a:pt x="197" y="340"/>
                        <a:pt x="197" y="340"/>
                        <a:pt x="197" y="340"/>
                      </a:cubicBezTo>
                      <a:cubicBezTo>
                        <a:pt x="197" y="432"/>
                        <a:pt x="226" y="487"/>
                        <a:pt x="296" y="487"/>
                      </a:cubicBezTo>
                      <a:cubicBezTo>
                        <a:pt x="350" y="487"/>
                        <a:pt x="382" y="450"/>
                        <a:pt x="394" y="419"/>
                      </a:cubicBezTo>
                      <a:cubicBezTo>
                        <a:pt x="399" y="407"/>
                        <a:pt x="402" y="393"/>
                        <a:pt x="402" y="376"/>
                      </a:cubicBezTo>
                      <a:cubicBezTo>
                        <a:pt x="402" y="0"/>
                        <a:pt x="402" y="0"/>
                        <a:pt x="402" y="0"/>
                      </a:cubicBezTo>
                      <a:cubicBezTo>
                        <a:pt x="598" y="0"/>
                        <a:pt x="598" y="0"/>
                        <a:pt x="598" y="0"/>
                      </a:cubicBezTo>
                      <a:lnTo>
                        <a:pt x="598" y="4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5" name="Rectangle 12"/>
                <p:cNvSpPr>
                  <a:spLocks noChangeArrowheads="1"/>
                </p:cNvSpPr>
                <p:nvPr/>
              </p:nvSpPr>
              <p:spPr bwMode="auto">
                <a:xfrm>
                  <a:off x="5916971" y="1753478"/>
                  <a:ext cx="28575" cy="9207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6" name="Freeform 13"/>
                <p:cNvSpPr>
                  <a:spLocks/>
                </p:cNvSpPr>
                <p:nvPr/>
              </p:nvSpPr>
              <p:spPr bwMode="auto">
                <a:xfrm>
                  <a:off x="5915383" y="1712203"/>
                  <a:ext cx="31750" cy="30162"/>
                </a:xfrm>
                <a:custGeom>
                  <a:avLst/>
                  <a:gdLst>
                    <a:gd name="T0" fmla="*/ 108 w 221"/>
                    <a:gd name="T1" fmla="*/ 210 h 210"/>
                    <a:gd name="T2" fmla="*/ 0 w 221"/>
                    <a:gd name="T3" fmla="*/ 105 h 210"/>
                    <a:gd name="T4" fmla="*/ 111 w 221"/>
                    <a:gd name="T5" fmla="*/ 0 h 210"/>
                    <a:gd name="T6" fmla="*/ 221 w 221"/>
                    <a:gd name="T7" fmla="*/ 105 h 210"/>
                    <a:gd name="T8" fmla="*/ 110 w 221"/>
                    <a:gd name="T9" fmla="*/ 210 h 210"/>
                    <a:gd name="T10" fmla="*/ 108 w 221"/>
                    <a:gd name="T11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1" h="210">
                      <a:moveTo>
                        <a:pt x="108" y="210"/>
                      </a:moveTo>
                      <a:cubicBezTo>
                        <a:pt x="43" y="210"/>
                        <a:pt x="0" y="163"/>
                        <a:pt x="0" y="105"/>
                      </a:cubicBezTo>
                      <a:cubicBezTo>
                        <a:pt x="0" y="45"/>
                        <a:pt x="44" y="0"/>
                        <a:pt x="111" y="0"/>
                      </a:cubicBezTo>
                      <a:cubicBezTo>
                        <a:pt x="178" y="0"/>
                        <a:pt x="220" y="45"/>
                        <a:pt x="221" y="105"/>
                      </a:cubicBezTo>
                      <a:cubicBezTo>
                        <a:pt x="221" y="163"/>
                        <a:pt x="178" y="210"/>
                        <a:pt x="110" y="210"/>
                      </a:cubicBezTo>
                      <a:lnTo>
                        <a:pt x="108" y="2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7" name="Freeform 14"/>
                <p:cNvSpPr>
                  <a:spLocks noEditPoints="1"/>
                </p:cNvSpPr>
                <p:nvPr/>
              </p:nvSpPr>
              <p:spPr bwMode="auto">
                <a:xfrm>
                  <a:off x="6021746" y="1751891"/>
                  <a:ext cx="87313" cy="95250"/>
                </a:xfrm>
                <a:custGeom>
                  <a:avLst/>
                  <a:gdLst>
                    <a:gd name="T0" fmla="*/ 418 w 600"/>
                    <a:gd name="T1" fmla="*/ 258 h 660"/>
                    <a:gd name="T2" fmla="*/ 308 w 600"/>
                    <a:gd name="T3" fmla="*/ 130 h 660"/>
                    <a:gd name="T4" fmla="*/ 186 w 600"/>
                    <a:gd name="T5" fmla="*/ 258 h 660"/>
                    <a:gd name="T6" fmla="*/ 418 w 600"/>
                    <a:gd name="T7" fmla="*/ 258 h 660"/>
                    <a:gd name="T8" fmla="*/ 187 w 600"/>
                    <a:gd name="T9" fmla="*/ 392 h 660"/>
                    <a:gd name="T10" fmla="*/ 365 w 600"/>
                    <a:gd name="T11" fmla="*/ 514 h 660"/>
                    <a:gd name="T12" fmla="*/ 540 w 600"/>
                    <a:gd name="T13" fmla="*/ 487 h 660"/>
                    <a:gd name="T14" fmla="*/ 566 w 600"/>
                    <a:gd name="T15" fmla="*/ 620 h 660"/>
                    <a:gd name="T16" fmla="*/ 337 w 600"/>
                    <a:gd name="T17" fmla="*/ 660 h 660"/>
                    <a:gd name="T18" fmla="*/ 0 w 600"/>
                    <a:gd name="T19" fmla="*/ 337 h 660"/>
                    <a:gd name="T20" fmla="*/ 319 w 600"/>
                    <a:gd name="T21" fmla="*/ 0 h 660"/>
                    <a:gd name="T22" fmla="*/ 600 w 600"/>
                    <a:gd name="T23" fmla="*/ 315 h 660"/>
                    <a:gd name="T24" fmla="*/ 594 w 600"/>
                    <a:gd name="T25" fmla="*/ 394 h 660"/>
                    <a:gd name="T26" fmla="*/ 187 w 600"/>
                    <a:gd name="T27" fmla="*/ 392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00" h="660">
                      <a:moveTo>
                        <a:pt x="418" y="258"/>
                      </a:moveTo>
                      <a:cubicBezTo>
                        <a:pt x="418" y="212"/>
                        <a:pt x="398" y="130"/>
                        <a:pt x="308" y="130"/>
                      </a:cubicBezTo>
                      <a:cubicBezTo>
                        <a:pt x="225" y="130"/>
                        <a:pt x="191" y="206"/>
                        <a:pt x="186" y="258"/>
                      </a:cubicBezTo>
                      <a:lnTo>
                        <a:pt x="418" y="258"/>
                      </a:lnTo>
                      <a:close/>
                      <a:moveTo>
                        <a:pt x="187" y="392"/>
                      </a:moveTo>
                      <a:cubicBezTo>
                        <a:pt x="194" y="475"/>
                        <a:pt x="274" y="514"/>
                        <a:pt x="365" y="514"/>
                      </a:cubicBezTo>
                      <a:cubicBezTo>
                        <a:pt x="433" y="514"/>
                        <a:pt x="487" y="505"/>
                        <a:pt x="540" y="487"/>
                      </a:cubicBezTo>
                      <a:cubicBezTo>
                        <a:pt x="566" y="620"/>
                        <a:pt x="566" y="620"/>
                        <a:pt x="566" y="620"/>
                      </a:cubicBezTo>
                      <a:cubicBezTo>
                        <a:pt x="501" y="647"/>
                        <a:pt x="422" y="660"/>
                        <a:pt x="337" y="660"/>
                      </a:cubicBezTo>
                      <a:cubicBezTo>
                        <a:pt x="123" y="660"/>
                        <a:pt x="0" y="536"/>
                        <a:pt x="0" y="337"/>
                      </a:cubicBezTo>
                      <a:cubicBezTo>
                        <a:pt x="0" y="177"/>
                        <a:pt x="101" y="0"/>
                        <a:pt x="319" y="0"/>
                      </a:cubicBezTo>
                      <a:cubicBezTo>
                        <a:pt x="523" y="0"/>
                        <a:pt x="600" y="159"/>
                        <a:pt x="600" y="315"/>
                      </a:cubicBezTo>
                      <a:cubicBezTo>
                        <a:pt x="600" y="348"/>
                        <a:pt x="597" y="378"/>
                        <a:pt x="594" y="394"/>
                      </a:cubicBezTo>
                      <a:lnTo>
                        <a:pt x="187" y="3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8" name="Freeform 15"/>
                <p:cNvSpPr>
                  <a:spLocks noEditPoints="1"/>
                </p:cNvSpPr>
                <p:nvPr/>
              </p:nvSpPr>
              <p:spPr bwMode="auto">
                <a:xfrm>
                  <a:off x="6116996" y="1753478"/>
                  <a:ext cx="39688" cy="22225"/>
                </a:xfrm>
                <a:custGeom>
                  <a:avLst/>
                  <a:gdLst>
                    <a:gd name="T0" fmla="*/ 111 w 274"/>
                    <a:gd name="T1" fmla="*/ 0 h 146"/>
                    <a:gd name="T2" fmla="*/ 111 w 274"/>
                    <a:gd name="T3" fmla="*/ 19 h 146"/>
                    <a:gd name="T4" fmla="*/ 66 w 274"/>
                    <a:gd name="T5" fmla="*/ 19 h 146"/>
                    <a:gd name="T6" fmla="*/ 66 w 274"/>
                    <a:gd name="T7" fmla="*/ 146 h 146"/>
                    <a:gd name="T8" fmla="*/ 44 w 274"/>
                    <a:gd name="T9" fmla="*/ 146 h 146"/>
                    <a:gd name="T10" fmla="*/ 44 w 274"/>
                    <a:gd name="T11" fmla="*/ 19 h 146"/>
                    <a:gd name="T12" fmla="*/ 0 w 274"/>
                    <a:gd name="T13" fmla="*/ 19 h 146"/>
                    <a:gd name="T14" fmla="*/ 0 w 274"/>
                    <a:gd name="T15" fmla="*/ 0 h 146"/>
                    <a:gd name="T16" fmla="*/ 111 w 274"/>
                    <a:gd name="T17" fmla="*/ 0 h 146"/>
                    <a:gd name="T18" fmla="*/ 252 w 274"/>
                    <a:gd name="T19" fmla="*/ 146 h 146"/>
                    <a:gd name="T20" fmla="*/ 246 w 274"/>
                    <a:gd name="T21" fmla="*/ 58 h 146"/>
                    <a:gd name="T22" fmla="*/ 246 w 274"/>
                    <a:gd name="T23" fmla="*/ 19 h 146"/>
                    <a:gd name="T24" fmla="*/ 245 w 274"/>
                    <a:gd name="T25" fmla="*/ 19 h 146"/>
                    <a:gd name="T26" fmla="*/ 232 w 274"/>
                    <a:gd name="T27" fmla="*/ 60 h 146"/>
                    <a:gd name="T28" fmla="*/ 202 w 274"/>
                    <a:gd name="T29" fmla="*/ 144 h 146"/>
                    <a:gd name="T30" fmla="*/ 185 w 274"/>
                    <a:gd name="T31" fmla="*/ 144 h 146"/>
                    <a:gd name="T32" fmla="*/ 155 w 274"/>
                    <a:gd name="T33" fmla="*/ 58 h 146"/>
                    <a:gd name="T34" fmla="*/ 145 w 274"/>
                    <a:gd name="T35" fmla="*/ 19 h 146"/>
                    <a:gd name="T36" fmla="*/ 143 w 274"/>
                    <a:gd name="T37" fmla="*/ 19 h 146"/>
                    <a:gd name="T38" fmla="*/ 143 w 274"/>
                    <a:gd name="T39" fmla="*/ 58 h 146"/>
                    <a:gd name="T40" fmla="*/ 137 w 274"/>
                    <a:gd name="T41" fmla="*/ 146 h 146"/>
                    <a:gd name="T42" fmla="*/ 116 w 274"/>
                    <a:gd name="T43" fmla="*/ 146 h 146"/>
                    <a:gd name="T44" fmla="*/ 127 w 274"/>
                    <a:gd name="T45" fmla="*/ 0 h 146"/>
                    <a:gd name="T46" fmla="*/ 156 w 274"/>
                    <a:gd name="T47" fmla="*/ 0 h 146"/>
                    <a:gd name="T48" fmla="*/ 185 w 274"/>
                    <a:gd name="T49" fmla="*/ 79 h 146"/>
                    <a:gd name="T50" fmla="*/ 195 w 274"/>
                    <a:gd name="T51" fmla="*/ 116 h 146"/>
                    <a:gd name="T52" fmla="*/ 196 w 274"/>
                    <a:gd name="T53" fmla="*/ 116 h 146"/>
                    <a:gd name="T54" fmla="*/ 206 w 274"/>
                    <a:gd name="T55" fmla="*/ 79 h 146"/>
                    <a:gd name="T56" fmla="*/ 235 w 274"/>
                    <a:gd name="T57" fmla="*/ 0 h 146"/>
                    <a:gd name="T58" fmla="*/ 263 w 274"/>
                    <a:gd name="T59" fmla="*/ 0 h 146"/>
                    <a:gd name="T60" fmla="*/ 274 w 274"/>
                    <a:gd name="T61" fmla="*/ 146 h 146"/>
                    <a:gd name="T62" fmla="*/ 252 w 274"/>
                    <a:gd name="T63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4" h="146">
                      <a:moveTo>
                        <a:pt x="111" y="0"/>
                      </a:moveTo>
                      <a:cubicBezTo>
                        <a:pt x="111" y="19"/>
                        <a:pt x="111" y="19"/>
                        <a:pt x="111" y="19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6" y="146"/>
                        <a:pt x="66" y="146"/>
                        <a:pt x="66" y="146"/>
                      </a:cubicBezTo>
                      <a:cubicBezTo>
                        <a:pt x="44" y="146"/>
                        <a:pt x="44" y="146"/>
                        <a:pt x="44" y="146"/>
                      </a:cubicBezTo>
                      <a:cubicBezTo>
                        <a:pt x="44" y="19"/>
                        <a:pt x="44" y="19"/>
                        <a:pt x="44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11" y="0"/>
                      </a:lnTo>
                      <a:close/>
                      <a:moveTo>
                        <a:pt x="252" y="146"/>
                      </a:moveTo>
                      <a:cubicBezTo>
                        <a:pt x="246" y="58"/>
                        <a:pt x="246" y="58"/>
                        <a:pt x="246" y="58"/>
                      </a:cubicBezTo>
                      <a:cubicBezTo>
                        <a:pt x="245" y="47"/>
                        <a:pt x="246" y="33"/>
                        <a:pt x="246" y="19"/>
                      </a:cubicBezTo>
                      <a:cubicBezTo>
                        <a:pt x="245" y="19"/>
                        <a:pt x="245" y="19"/>
                        <a:pt x="245" y="19"/>
                      </a:cubicBezTo>
                      <a:cubicBezTo>
                        <a:pt x="241" y="32"/>
                        <a:pt x="237" y="47"/>
                        <a:pt x="232" y="60"/>
                      </a:cubicBezTo>
                      <a:cubicBezTo>
                        <a:pt x="202" y="144"/>
                        <a:pt x="202" y="144"/>
                        <a:pt x="202" y="144"/>
                      </a:cubicBezTo>
                      <a:cubicBezTo>
                        <a:pt x="185" y="144"/>
                        <a:pt x="185" y="144"/>
                        <a:pt x="185" y="144"/>
                      </a:cubicBezTo>
                      <a:cubicBezTo>
                        <a:pt x="155" y="58"/>
                        <a:pt x="155" y="58"/>
                        <a:pt x="155" y="58"/>
                      </a:cubicBezTo>
                      <a:cubicBezTo>
                        <a:pt x="152" y="46"/>
                        <a:pt x="148" y="32"/>
                        <a:pt x="145" y="19"/>
                      </a:cubicBezTo>
                      <a:cubicBezTo>
                        <a:pt x="143" y="19"/>
                        <a:pt x="143" y="19"/>
                        <a:pt x="143" y="19"/>
                      </a:cubicBezTo>
                      <a:cubicBezTo>
                        <a:pt x="143" y="32"/>
                        <a:pt x="143" y="45"/>
                        <a:pt x="143" y="58"/>
                      </a:cubicBezTo>
                      <a:cubicBezTo>
                        <a:pt x="137" y="146"/>
                        <a:pt x="137" y="146"/>
                        <a:pt x="137" y="146"/>
                      </a:cubicBezTo>
                      <a:cubicBezTo>
                        <a:pt x="116" y="146"/>
                        <a:pt x="116" y="146"/>
                        <a:pt x="116" y="146"/>
                      </a:cubicBez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85" y="79"/>
                        <a:pt x="185" y="79"/>
                        <a:pt x="185" y="79"/>
                      </a:cubicBezTo>
                      <a:cubicBezTo>
                        <a:pt x="189" y="90"/>
                        <a:pt x="192" y="102"/>
                        <a:pt x="195" y="116"/>
                      </a:cubicBezTo>
                      <a:cubicBezTo>
                        <a:pt x="196" y="116"/>
                        <a:pt x="196" y="116"/>
                        <a:pt x="196" y="116"/>
                      </a:cubicBezTo>
                      <a:cubicBezTo>
                        <a:pt x="199" y="102"/>
                        <a:pt x="203" y="90"/>
                        <a:pt x="206" y="79"/>
                      </a:cubicBezTo>
                      <a:cubicBezTo>
                        <a:pt x="235" y="0"/>
                        <a:pt x="235" y="0"/>
                        <a:pt x="235" y="0"/>
                      </a:cubicBezTo>
                      <a:cubicBezTo>
                        <a:pt x="263" y="0"/>
                        <a:pt x="263" y="0"/>
                        <a:pt x="263" y="0"/>
                      </a:cubicBezTo>
                      <a:cubicBezTo>
                        <a:pt x="274" y="146"/>
                        <a:pt x="274" y="146"/>
                        <a:pt x="274" y="146"/>
                      </a:cubicBezTo>
                      <a:lnTo>
                        <a:pt x="252" y="1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69" name="Freeform 16"/>
                <p:cNvSpPr>
                  <a:spLocks/>
                </p:cNvSpPr>
                <p:nvPr/>
              </p:nvSpPr>
              <p:spPr bwMode="auto">
                <a:xfrm>
                  <a:off x="5134333" y="1682041"/>
                  <a:ext cx="147638" cy="220662"/>
                </a:xfrm>
                <a:custGeom>
                  <a:avLst/>
                  <a:gdLst>
                    <a:gd name="T0" fmla="*/ 764 w 1017"/>
                    <a:gd name="T1" fmla="*/ 69 h 1524"/>
                    <a:gd name="T2" fmla="*/ 511 w 1017"/>
                    <a:gd name="T3" fmla="*/ 0 h 1524"/>
                    <a:gd name="T4" fmla="*/ 255 w 1017"/>
                    <a:gd name="T5" fmla="*/ 69 h 1524"/>
                    <a:gd name="T6" fmla="*/ 2 w 1017"/>
                    <a:gd name="T7" fmla="*/ 2 h 1524"/>
                    <a:gd name="T8" fmla="*/ 2 w 1017"/>
                    <a:gd name="T9" fmla="*/ 509 h 1524"/>
                    <a:gd name="T10" fmla="*/ 1017 w 1017"/>
                    <a:gd name="T11" fmla="*/ 1524 h 1524"/>
                    <a:gd name="T12" fmla="*/ 1017 w 1017"/>
                    <a:gd name="T13" fmla="*/ 509 h 1524"/>
                    <a:gd name="T14" fmla="*/ 1017 w 1017"/>
                    <a:gd name="T15" fmla="*/ 2 h 1524"/>
                    <a:gd name="T16" fmla="*/ 764 w 1017"/>
                    <a:gd name="T17" fmla="*/ 69 h 1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7" h="1524">
                      <a:moveTo>
                        <a:pt x="764" y="69"/>
                      </a:moveTo>
                      <a:cubicBezTo>
                        <a:pt x="689" y="26"/>
                        <a:pt x="603" y="1"/>
                        <a:pt x="511" y="0"/>
                      </a:cubicBezTo>
                      <a:cubicBezTo>
                        <a:pt x="418" y="0"/>
                        <a:pt x="330" y="25"/>
                        <a:pt x="255" y="69"/>
                      </a:cubicBezTo>
                      <a:cubicBezTo>
                        <a:pt x="180" y="26"/>
                        <a:pt x="94" y="1"/>
                        <a:pt x="2" y="2"/>
                      </a:cubicBezTo>
                      <a:cubicBezTo>
                        <a:pt x="2" y="509"/>
                        <a:pt x="2" y="509"/>
                        <a:pt x="2" y="509"/>
                      </a:cubicBezTo>
                      <a:cubicBezTo>
                        <a:pt x="0" y="1070"/>
                        <a:pt x="456" y="1522"/>
                        <a:pt x="1017" y="1524"/>
                      </a:cubicBezTo>
                      <a:cubicBezTo>
                        <a:pt x="1017" y="509"/>
                        <a:pt x="1017" y="509"/>
                        <a:pt x="1017" y="509"/>
                      </a:cubicBezTo>
                      <a:cubicBezTo>
                        <a:pt x="1017" y="2"/>
                        <a:pt x="1017" y="2"/>
                        <a:pt x="1017" y="2"/>
                      </a:cubicBezTo>
                      <a:cubicBezTo>
                        <a:pt x="925" y="1"/>
                        <a:pt x="838" y="26"/>
                        <a:pt x="764" y="6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>
              <p:nvSpPr>
                <p:cNvPr id="170" name="Freeform 17"/>
                <p:cNvSpPr>
                  <a:spLocks noEditPoints="1"/>
                </p:cNvSpPr>
                <p:nvPr/>
              </p:nvSpPr>
              <p:spPr bwMode="auto">
                <a:xfrm>
                  <a:off x="5145446" y="1709028"/>
                  <a:ext cx="127000" cy="73025"/>
                </a:xfrm>
                <a:custGeom>
                  <a:avLst/>
                  <a:gdLst>
                    <a:gd name="T0" fmla="*/ 654 w 871"/>
                    <a:gd name="T1" fmla="*/ 1 h 503"/>
                    <a:gd name="T2" fmla="*/ 437 w 871"/>
                    <a:gd name="T3" fmla="*/ 199 h 503"/>
                    <a:gd name="T4" fmla="*/ 436 w 871"/>
                    <a:gd name="T5" fmla="*/ 198 h 503"/>
                    <a:gd name="T6" fmla="*/ 435 w 871"/>
                    <a:gd name="T7" fmla="*/ 199 h 503"/>
                    <a:gd name="T8" fmla="*/ 219 w 871"/>
                    <a:gd name="T9" fmla="*/ 0 h 503"/>
                    <a:gd name="T10" fmla="*/ 1 w 871"/>
                    <a:gd name="T11" fmla="*/ 217 h 503"/>
                    <a:gd name="T12" fmla="*/ 217 w 871"/>
                    <a:gd name="T13" fmla="*/ 435 h 503"/>
                    <a:gd name="T14" fmla="*/ 334 w 871"/>
                    <a:gd name="T15" fmla="*/ 402 h 503"/>
                    <a:gd name="T16" fmla="*/ 435 w 871"/>
                    <a:gd name="T17" fmla="*/ 503 h 503"/>
                    <a:gd name="T18" fmla="*/ 537 w 871"/>
                    <a:gd name="T19" fmla="*/ 402 h 503"/>
                    <a:gd name="T20" fmla="*/ 653 w 871"/>
                    <a:gd name="T21" fmla="*/ 436 h 503"/>
                    <a:gd name="T22" fmla="*/ 871 w 871"/>
                    <a:gd name="T23" fmla="*/ 219 h 503"/>
                    <a:gd name="T24" fmla="*/ 654 w 871"/>
                    <a:gd name="T25" fmla="*/ 1 h 503"/>
                    <a:gd name="T26" fmla="*/ 218 w 871"/>
                    <a:gd name="T27" fmla="*/ 363 h 503"/>
                    <a:gd name="T28" fmla="*/ 73 w 871"/>
                    <a:gd name="T29" fmla="*/ 217 h 503"/>
                    <a:gd name="T30" fmla="*/ 218 w 871"/>
                    <a:gd name="T31" fmla="*/ 73 h 503"/>
                    <a:gd name="T32" fmla="*/ 261 w 871"/>
                    <a:gd name="T33" fmla="*/ 79 h 503"/>
                    <a:gd name="T34" fmla="*/ 218 w 871"/>
                    <a:gd name="T35" fmla="*/ 145 h 503"/>
                    <a:gd name="T36" fmla="*/ 291 w 871"/>
                    <a:gd name="T37" fmla="*/ 218 h 503"/>
                    <a:gd name="T38" fmla="*/ 357 w 871"/>
                    <a:gd name="T39" fmla="*/ 175 h 503"/>
                    <a:gd name="T40" fmla="*/ 363 w 871"/>
                    <a:gd name="T41" fmla="*/ 218 h 503"/>
                    <a:gd name="T42" fmla="*/ 218 w 871"/>
                    <a:gd name="T43" fmla="*/ 363 h 503"/>
                    <a:gd name="T44" fmla="*/ 653 w 871"/>
                    <a:gd name="T45" fmla="*/ 364 h 503"/>
                    <a:gd name="T46" fmla="*/ 508 w 871"/>
                    <a:gd name="T47" fmla="*/ 218 h 503"/>
                    <a:gd name="T48" fmla="*/ 515 w 871"/>
                    <a:gd name="T49" fmla="*/ 176 h 503"/>
                    <a:gd name="T50" fmla="*/ 581 w 871"/>
                    <a:gd name="T51" fmla="*/ 219 h 503"/>
                    <a:gd name="T52" fmla="*/ 653 w 871"/>
                    <a:gd name="T53" fmla="*/ 146 h 503"/>
                    <a:gd name="T54" fmla="*/ 611 w 871"/>
                    <a:gd name="T55" fmla="*/ 80 h 503"/>
                    <a:gd name="T56" fmla="*/ 654 w 871"/>
                    <a:gd name="T57" fmla="*/ 74 h 503"/>
                    <a:gd name="T58" fmla="*/ 798 w 871"/>
                    <a:gd name="T59" fmla="*/ 219 h 503"/>
                    <a:gd name="T60" fmla="*/ 653 w 871"/>
                    <a:gd name="T61" fmla="*/ 364 h 5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71" h="503">
                      <a:moveTo>
                        <a:pt x="654" y="1"/>
                      </a:moveTo>
                      <a:cubicBezTo>
                        <a:pt x="540" y="1"/>
                        <a:pt x="447" y="88"/>
                        <a:pt x="437" y="199"/>
                      </a:cubicBezTo>
                      <a:cubicBezTo>
                        <a:pt x="436" y="198"/>
                        <a:pt x="436" y="198"/>
                        <a:pt x="436" y="198"/>
                      </a:cubicBezTo>
                      <a:cubicBezTo>
                        <a:pt x="435" y="199"/>
                        <a:pt x="435" y="199"/>
                        <a:pt x="435" y="199"/>
                      </a:cubicBezTo>
                      <a:cubicBezTo>
                        <a:pt x="425" y="88"/>
                        <a:pt x="332" y="0"/>
                        <a:pt x="219" y="0"/>
                      </a:cubicBezTo>
                      <a:cubicBezTo>
                        <a:pt x="98" y="0"/>
                        <a:pt x="1" y="97"/>
                        <a:pt x="1" y="217"/>
                      </a:cubicBezTo>
                      <a:cubicBezTo>
                        <a:pt x="0" y="337"/>
                        <a:pt x="97" y="435"/>
                        <a:pt x="217" y="435"/>
                      </a:cubicBezTo>
                      <a:cubicBezTo>
                        <a:pt x="260" y="435"/>
                        <a:pt x="300" y="423"/>
                        <a:pt x="334" y="402"/>
                      </a:cubicBezTo>
                      <a:cubicBezTo>
                        <a:pt x="435" y="503"/>
                        <a:pt x="435" y="503"/>
                        <a:pt x="435" y="503"/>
                      </a:cubicBezTo>
                      <a:cubicBezTo>
                        <a:pt x="537" y="402"/>
                        <a:pt x="537" y="402"/>
                        <a:pt x="537" y="402"/>
                      </a:cubicBezTo>
                      <a:cubicBezTo>
                        <a:pt x="570" y="424"/>
                        <a:pt x="610" y="436"/>
                        <a:pt x="653" y="436"/>
                      </a:cubicBezTo>
                      <a:cubicBezTo>
                        <a:pt x="773" y="437"/>
                        <a:pt x="870" y="340"/>
                        <a:pt x="871" y="219"/>
                      </a:cubicBezTo>
                      <a:cubicBezTo>
                        <a:pt x="871" y="99"/>
                        <a:pt x="774" y="2"/>
                        <a:pt x="654" y="1"/>
                      </a:cubicBezTo>
                      <a:close/>
                      <a:moveTo>
                        <a:pt x="218" y="363"/>
                      </a:moveTo>
                      <a:cubicBezTo>
                        <a:pt x="138" y="362"/>
                        <a:pt x="73" y="297"/>
                        <a:pt x="73" y="217"/>
                      </a:cubicBezTo>
                      <a:cubicBezTo>
                        <a:pt x="73" y="137"/>
                        <a:pt x="138" y="72"/>
                        <a:pt x="218" y="73"/>
                      </a:cubicBezTo>
                      <a:cubicBezTo>
                        <a:pt x="233" y="73"/>
                        <a:pt x="248" y="75"/>
                        <a:pt x="261" y="79"/>
                      </a:cubicBezTo>
                      <a:cubicBezTo>
                        <a:pt x="236" y="90"/>
                        <a:pt x="218" y="116"/>
                        <a:pt x="218" y="145"/>
                      </a:cubicBezTo>
                      <a:cubicBezTo>
                        <a:pt x="218" y="185"/>
                        <a:pt x="251" y="218"/>
                        <a:pt x="291" y="218"/>
                      </a:cubicBezTo>
                      <a:cubicBezTo>
                        <a:pt x="320" y="218"/>
                        <a:pt x="345" y="200"/>
                        <a:pt x="357" y="175"/>
                      </a:cubicBezTo>
                      <a:cubicBezTo>
                        <a:pt x="361" y="189"/>
                        <a:pt x="363" y="203"/>
                        <a:pt x="363" y="218"/>
                      </a:cubicBezTo>
                      <a:cubicBezTo>
                        <a:pt x="363" y="298"/>
                        <a:pt x="298" y="363"/>
                        <a:pt x="218" y="363"/>
                      </a:cubicBezTo>
                      <a:close/>
                      <a:moveTo>
                        <a:pt x="653" y="364"/>
                      </a:moveTo>
                      <a:cubicBezTo>
                        <a:pt x="573" y="364"/>
                        <a:pt x="508" y="299"/>
                        <a:pt x="508" y="218"/>
                      </a:cubicBezTo>
                      <a:cubicBezTo>
                        <a:pt x="508" y="203"/>
                        <a:pt x="510" y="189"/>
                        <a:pt x="515" y="176"/>
                      </a:cubicBezTo>
                      <a:cubicBezTo>
                        <a:pt x="526" y="201"/>
                        <a:pt x="551" y="218"/>
                        <a:pt x="581" y="219"/>
                      </a:cubicBezTo>
                      <a:cubicBezTo>
                        <a:pt x="621" y="219"/>
                        <a:pt x="653" y="186"/>
                        <a:pt x="653" y="146"/>
                      </a:cubicBezTo>
                      <a:cubicBezTo>
                        <a:pt x="653" y="117"/>
                        <a:pt x="636" y="92"/>
                        <a:pt x="611" y="80"/>
                      </a:cubicBezTo>
                      <a:cubicBezTo>
                        <a:pt x="624" y="76"/>
                        <a:pt x="639" y="74"/>
                        <a:pt x="654" y="74"/>
                      </a:cubicBezTo>
                      <a:cubicBezTo>
                        <a:pt x="734" y="74"/>
                        <a:pt x="799" y="139"/>
                        <a:pt x="798" y="219"/>
                      </a:cubicBezTo>
                      <a:cubicBezTo>
                        <a:pt x="798" y="299"/>
                        <a:pt x="733" y="364"/>
                        <a:pt x="653" y="3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/>
                  <a:endParaRPr lang="en-US" sz="1836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DC33E25-BFA4-4731-83CB-791335255462}"/>
                </a:ext>
              </a:extLst>
            </p:cNvPr>
            <p:cNvGrpSpPr/>
            <p:nvPr/>
          </p:nvGrpSpPr>
          <p:grpSpPr>
            <a:xfrm>
              <a:off x="4940964" y="5257757"/>
              <a:ext cx="859536" cy="858131"/>
              <a:chOff x="10858133" y="3486481"/>
              <a:chExt cx="859536" cy="858131"/>
            </a:xfrm>
          </p:grpSpPr>
          <p:sp>
            <p:nvSpPr>
              <p:cNvPr id="182" name="Rectangle 44"/>
              <p:cNvSpPr/>
              <p:nvPr/>
            </p:nvSpPr>
            <p:spPr bwMode="auto">
              <a:xfrm>
                <a:off x="10858133" y="3486481"/>
                <a:ext cx="859536" cy="858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84" name="Picture 7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932441" y="3809765"/>
                <a:ext cx="710920" cy="21156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D7D4A-9A20-4DF0-A42A-0BF868A7ABFE}"/>
              </a:ext>
            </a:extLst>
          </p:cNvPr>
          <p:cNvGrpSpPr/>
          <p:nvPr/>
        </p:nvGrpSpPr>
        <p:grpSpPr>
          <a:xfrm>
            <a:off x="2156057" y="2650547"/>
            <a:ext cx="876647" cy="3587093"/>
            <a:chOff x="1387745" y="2598811"/>
            <a:chExt cx="859536" cy="3517077"/>
          </a:xfrm>
        </p:grpSpPr>
        <p:grpSp>
          <p:nvGrpSpPr>
            <p:cNvPr id="108" name="Group 51"/>
            <p:cNvGrpSpPr/>
            <p:nvPr/>
          </p:nvGrpSpPr>
          <p:grpSpPr>
            <a:xfrm>
              <a:off x="1387745" y="2598811"/>
              <a:ext cx="859536" cy="2633472"/>
              <a:chOff x="1528127" y="1183679"/>
              <a:chExt cx="1137241" cy="3490017"/>
            </a:xfrm>
          </p:grpSpPr>
          <p:sp>
            <p:nvSpPr>
              <p:cNvPr id="110" name="Rectangle 20"/>
              <p:cNvSpPr/>
              <p:nvPr/>
            </p:nvSpPr>
            <p:spPr bwMode="auto">
              <a:xfrm>
                <a:off x="1528127" y="1183679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1" name="Rectangle 28"/>
              <p:cNvSpPr/>
              <p:nvPr/>
            </p:nvSpPr>
            <p:spPr bwMode="auto">
              <a:xfrm>
                <a:off x="1528127" y="2360067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3" name="Rectangle 36"/>
              <p:cNvSpPr/>
              <p:nvPr/>
            </p:nvSpPr>
            <p:spPr bwMode="auto">
              <a:xfrm>
                <a:off x="1528127" y="353645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16" name="Picture 5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0270" y="2502210"/>
                <a:ext cx="852954" cy="852954"/>
              </a:xfrm>
              <a:prstGeom prst="rect">
                <a:avLst/>
              </a:prstGeom>
            </p:spPr>
          </p:pic>
          <p:pic>
            <p:nvPicPr>
              <p:cNvPr id="117" name="Picture 6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64375" y="1585807"/>
                <a:ext cx="864745" cy="332985"/>
              </a:xfrm>
              <a:prstGeom prst="rect">
                <a:avLst/>
              </a:prstGeom>
            </p:spPr>
          </p:pic>
          <p:pic>
            <p:nvPicPr>
              <p:cNvPr id="122" name="Picture 34" descr="https://files.readme.io/4YGE1nvTimH7N8QfmMig_officevibe-logo-huge-color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2855" y="4021839"/>
                <a:ext cx="947784" cy="166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B1DAC11-10CD-484F-B6A4-F3539942E5E1}"/>
                </a:ext>
              </a:extLst>
            </p:cNvPr>
            <p:cNvGrpSpPr/>
            <p:nvPr/>
          </p:nvGrpSpPr>
          <p:grpSpPr>
            <a:xfrm>
              <a:off x="1387745" y="5257757"/>
              <a:ext cx="859536" cy="858131"/>
              <a:chOff x="10858133" y="4374152"/>
              <a:chExt cx="859536" cy="858131"/>
            </a:xfrm>
          </p:grpSpPr>
          <p:sp>
            <p:nvSpPr>
              <p:cNvPr id="183" name="Rectangle 46"/>
              <p:cNvSpPr/>
              <p:nvPr/>
            </p:nvSpPr>
            <p:spPr bwMode="auto">
              <a:xfrm>
                <a:off x="10858133" y="4374152"/>
                <a:ext cx="859536" cy="858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86" name="Picture 5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4416" y="4480452"/>
                <a:ext cx="775819" cy="629823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F5E71A-4B3E-47B5-AA2C-366BFF627B47}"/>
              </a:ext>
            </a:extLst>
          </p:cNvPr>
          <p:cNvGrpSpPr/>
          <p:nvPr/>
        </p:nvGrpSpPr>
        <p:grpSpPr>
          <a:xfrm>
            <a:off x="950324" y="2650547"/>
            <a:ext cx="875598" cy="3587093"/>
            <a:chOff x="205546" y="2598811"/>
            <a:chExt cx="858507" cy="3517077"/>
          </a:xfrm>
        </p:grpSpPr>
        <p:grpSp>
          <p:nvGrpSpPr>
            <p:cNvPr id="4" name="Group 50"/>
            <p:cNvGrpSpPr/>
            <p:nvPr/>
          </p:nvGrpSpPr>
          <p:grpSpPr>
            <a:xfrm>
              <a:off x="207232" y="2598811"/>
              <a:ext cx="856821" cy="2629453"/>
              <a:chOff x="347614" y="1183679"/>
              <a:chExt cx="1137241" cy="3490017"/>
            </a:xfrm>
          </p:grpSpPr>
          <p:sp>
            <p:nvSpPr>
              <p:cNvPr id="78" name="Rectangle 2"/>
              <p:cNvSpPr/>
              <p:nvPr/>
            </p:nvSpPr>
            <p:spPr bwMode="auto">
              <a:xfrm>
                <a:off x="347614" y="1183679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1" name="Rectangle 23"/>
              <p:cNvSpPr/>
              <p:nvPr/>
            </p:nvSpPr>
            <p:spPr bwMode="auto">
              <a:xfrm>
                <a:off x="347614" y="2360067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3" name="Rectangle 31"/>
              <p:cNvSpPr/>
              <p:nvPr/>
            </p:nvSpPr>
            <p:spPr bwMode="auto">
              <a:xfrm>
                <a:off x="347614" y="353645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04" name="Picture 53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45" y="2787275"/>
                <a:ext cx="965379" cy="282825"/>
              </a:xfrm>
              <a:prstGeom prst="rect">
                <a:avLst/>
              </a:prstGeom>
            </p:spPr>
          </p:pic>
          <p:pic>
            <p:nvPicPr>
              <p:cNvPr id="105" name="Picture 5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8382" y="1625471"/>
                <a:ext cx="775705" cy="253656"/>
              </a:xfrm>
              <a:prstGeom prst="rect">
                <a:avLst/>
              </a:prstGeom>
              <a:noFill/>
            </p:spPr>
          </p:pic>
          <p:pic>
            <p:nvPicPr>
              <p:cNvPr id="106" name="Picture 66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1042" y="3993922"/>
                <a:ext cx="990384" cy="222306"/>
              </a:xfrm>
              <a:prstGeom prst="rect">
                <a:avLst/>
              </a:prstGeom>
              <a:noFill/>
            </p:spPr>
          </p:pic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FA07D8A2-BAED-470C-97A3-68D113C59CA0}"/>
                </a:ext>
              </a:extLst>
            </p:cNvPr>
            <p:cNvGrpSpPr/>
            <p:nvPr/>
          </p:nvGrpSpPr>
          <p:grpSpPr>
            <a:xfrm>
              <a:off x="205546" y="5257757"/>
              <a:ext cx="858131" cy="858131"/>
              <a:chOff x="2227944" y="500627"/>
              <a:chExt cx="3657600" cy="365760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6238A38E-1A7C-4ED7-AA1F-8C77988D7699}"/>
                  </a:ext>
                </a:extLst>
              </p:cNvPr>
              <p:cNvSpPr/>
              <p:nvPr/>
            </p:nvSpPr>
            <p:spPr>
              <a:xfrm>
                <a:off x="2227944" y="500627"/>
                <a:ext cx="3657600" cy="36576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2597"/>
                <a:endParaRPr lang="en-US" sz="1836">
                  <a:solidFill>
                    <a:srgbClr val="FFFFFF"/>
                  </a:solidFill>
                  <a:latin typeface="Segoe UI Semilight"/>
                </a:endParaRPr>
              </a:p>
            </p:txBody>
          </p:sp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1AEC0F00-4A4D-4EE7-A295-6229FD4D4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7944" y="1551827"/>
                <a:ext cx="3657600" cy="155520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C30FCB-E134-4226-AAE2-595247DE7E62}"/>
              </a:ext>
            </a:extLst>
          </p:cNvPr>
          <p:cNvGrpSpPr/>
          <p:nvPr/>
        </p:nvGrpSpPr>
        <p:grpSpPr>
          <a:xfrm>
            <a:off x="4573019" y="2650547"/>
            <a:ext cx="876647" cy="3587093"/>
            <a:chOff x="3757531" y="2598811"/>
            <a:chExt cx="859536" cy="3517077"/>
          </a:xfrm>
        </p:grpSpPr>
        <p:grpSp>
          <p:nvGrpSpPr>
            <p:cNvPr id="123" name="Group 85"/>
            <p:cNvGrpSpPr/>
            <p:nvPr/>
          </p:nvGrpSpPr>
          <p:grpSpPr>
            <a:xfrm>
              <a:off x="3757531" y="2598811"/>
              <a:ext cx="859536" cy="2633472"/>
              <a:chOff x="3889153" y="1183679"/>
              <a:chExt cx="1137241" cy="3490017"/>
            </a:xfrm>
          </p:grpSpPr>
          <p:sp>
            <p:nvSpPr>
              <p:cNvPr id="124" name="Rectangle 21"/>
              <p:cNvSpPr/>
              <p:nvPr/>
            </p:nvSpPr>
            <p:spPr bwMode="auto">
              <a:xfrm>
                <a:off x="3889153" y="1183679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5" name="Rectangle 29"/>
              <p:cNvSpPr/>
              <p:nvPr/>
            </p:nvSpPr>
            <p:spPr bwMode="auto">
              <a:xfrm>
                <a:off x="3889153" y="2360067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6" name="Rectangle 37"/>
              <p:cNvSpPr/>
              <p:nvPr/>
            </p:nvSpPr>
            <p:spPr bwMode="auto">
              <a:xfrm>
                <a:off x="3889153" y="353645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27" name="Picture 6" descr="http://meekan.com/wp-content/uploads/2014/09/meekan-red2x1.pn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5401" y="2845597"/>
                <a:ext cx="864745" cy="166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64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5426" y="1604052"/>
                <a:ext cx="964695" cy="296494"/>
              </a:xfrm>
              <a:prstGeom prst="rect">
                <a:avLst/>
              </a:prstGeom>
            </p:spPr>
          </p:pic>
          <p:pic>
            <p:nvPicPr>
              <p:cNvPr id="129" name="Picture 4" descr="https://www.cs.ucd.ie/sites/default/files/masterLarge.pn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907" y="3869331"/>
                <a:ext cx="531733" cy="471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60B4AAF-B969-42A3-9260-54A8F35A366D}"/>
                </a:ext>
              </a:extLst>
            </p:cNvPr>
            <p:cNvGrpSpPr/>
            <p:nvPr/>
          </p:nvGrpSpPr>
          <p:grpSpPr>
            <a:xfrm>
              <a:off x="3757531" y="5257757"/>
              <a:ext cx="859536" cy="858131"/>
              <a:chOff x="10858133" y="2598811"/>
              <a:chExt cx="859536" cy="858131"/>
            </a:xfrm>
          </p:grpSpPr>
          <p:sp>
            <p:nvSpPr>
              <p:cNvPr id="181" name="Rectangle 39"/>
              <p:cNvSpPr/>
              <p:nvPr/>
            </p:nvSpPr>
            <p:spPr bwMode="auto">
              <a:xfrm>
                <a:off x="10858133" y="2598811"/>
                <a:ext cx="859536" cy="858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6630" tIns="149217" rIns="46630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918" dirty="0">
                  <a:solidFill>
                    <a:srgbClr val="0078D7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714" dirty="0">
                  <a:solidFill>
                    <a:srgbClr val="0078D7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020" dirty="0">
                  <a:solidFill>
                    <a:srgbClr val="0078D7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816" dirty="0">
                  <a:solidFill>
                    <a:srgbClr val="0078D7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18" dirty="0">
                    <a:solidFill>
                      <a:srgbClr val="0078D7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VSTS</a:t>
                </a:r>
                <a:endParaRPr lang="en-US" sz="816" dirty="0">
                  <a:solidFill>
                    <a:srgbClr val="0078D7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8C2690-EBFC-471A-B353-480DC0012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5532" y="2754451"/>
                <a:ext cx="413585" cy="413585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849128-2467-4CA0-90E7-C0BAAF24E192}"/>
              </a:ext>
            </a:extLst>
          </p:cNvPr>
          <p:cNvGrpSpPr/>
          <p:nvPr/>
        </p:nvGrpSpPr>
        <p:grpSpPr>
          <a:xfrm>
            <a:off x="3363224" y="2650547"/>
            <a:ext cx="879451" cy="3587093"/>
            <a:chOff x="2571349" y="2598811"/>
            <a:chExt cx="862285" cy="3517077"/>
          </a:xfrm>
        </p:grpSpPr>
        <p:grpSp>
          <p:nvGrpSpPr>
            <p:cNvPr id="137" name="Group 52"/>
            <p:cNvGrpSpPr/>
            <p:nvPr/>
          </p:nvGrpSpPr>
          <p:grpSpPr>
            <a:xfrm>
              <a:off x="2574098" y="2598811"/>
              <a:ext cx="859536" cy="2633472"/>
              <a:chOff x="2737463" y="1183679"/>
              <a:chExt cx="1137241" cy="3490017"/>
            </a:xfrm>
          </p:grpSpPr>
          <p:sp>
            <p:nvSpPr>
              <p:cNvPr id="138" name="Rectangle 22"/>
              <p:cNvSpPr/>
              <p:nvPr/>
            </p:nvSpPr>
            <p:spPr bwMode="auto">
              <a:xfrm>
                <a:off x="2737463" y="1183679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9" name="Rectangle 30"/>
              <p:cNvSpPr/>
              <p:nvPr/>
            </p:nvSpPr>
            <p:spPr bwMode="auto">
              <a:xfrm>
                <a:off x="2737463" y="2360067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0" name="Rectangle 38"/>
              <p:cNvSpPr/>
              <p:nvPr/>
            </p:nvSpPr>
            <p:spPr bwMode="auto">
              <a:xfrm>
                <a:off x="2737463" y="353645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41" name="Picture 18" descr="https://www.travelado.com/images/brands/hipmunk.png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7546" y="2734594"/>
                <a:ext cx="1097074" cy="388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6B26112F-8AF6-4E3A-AA34-8395962DE2F6" descr="996653EE-263E-45AC-B97A-1A66C674872B@hsd1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9362" y="1524392"/>
                <a:ext cx="1113443" cy="455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" name="Picture 8" descr="https://www.workato.com/blog/wp-content/uploads/2015/10/workato-logo-small.pn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3711" y="3974167"/>
                <a:ext cx="864745" cy="261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88FD5B7-1CE6-455D-9A6E-5C3853B117D7}"/>
                </a:ext>
              </a:extLst>
            </p:cNvPr>
            <p:cNvGrpSpPr/>
            <p:nvPr/>
          </p:nvGrpSpPr>
          <p:grpSpPr>
            <a:xfrm>
              <a:off x="2571349" y="5257757"/>
              <a:ext cx="859536" cy="858131"/>
              <a:chOff x="2570979" y="5263604"/>
              <a:chExt cx="859536" cy="858131"/>
            </a:xfrm>
          </p:grpSpPr>
          <p:sp>
            <p:nvSpPr>
              <p:cNvPr id="198" name="Rectangle 46">
                <a:extLst>
                  <a:ext uri="{FF2B5EF4-FFF2-40B4-BE49-F238E27FC236}">
                    <a16:creationId xmlns:a16="http://schemas.microsoft.com/office/drawing/2014/main" id="{0E390772-401D-4045-B4F0-B57FCCA60A59}"/>
                  </a:ext>
                </a:extLst>
              </p:cNvPr>
              <p:cNvSpPr/>
              <p:nvPr/>
            </p:nvSpPr>
            <p:spPr bwMode="auto">
              <a:xfrm>
                <a:off x="2570979" y="5263604"/>
                <a:ext cx="859536" cy="858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DBCE1A5-2346-4566-AD7D-8E9CC6797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9975" y="5541754"/>
                <a:ext cx="790311" cy="280561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D7309A-B520-4433-8AA2-2C6C8223EF1D}"/>
              </a:ext>
            </a:extLst>
          </p:cNvPr>
          <p:cNvGrpSpPr/>
          <p:nvPr/>
        </p:nvGrpSpPr>
        <p:grpSpPr>
          <a:xfrm>
            <a:off x="6987003" y="2650547"/>
            <a:ext cx="876648" cy="3587093"/>
            <a:chOff x="6124396" y="2598811"/>
            <a:chExt cx="859537" cy="3517077"/>
          </a:xfrm>
        </p:grpSpPr>
        <p:grpSp>
          <p:nvGrpSpPr>
            <p:cNvPr id="130" name="Group 87"/>
            <p:cNvGrpSpPr/>
            <p:nvPr/>
          </p:nvGrpSpPr>
          <p:grpSpPr>
            <a:xfrm>
              <a:off x="6124397" y="2598811"/>
              <a:ext cx="859536" cy="2633472"/>
              <a:chOff x="6250179" y="1183679"/>
              <a:chExt cx="1137241" cy="3490017"/>
            </a:xfrm>
          </p:grpSpPr>
          <p:sp>
            <p:nvSpPr>
              <p:cNvPr id="131" name="Rectangle 18"/>
              <p:cNvSpPr/>
              <p:nvPr/>
            </p:nvSpPr>
            <p:spPr bwMode="auto">
              <a:xfrm>
                <a:off x="6250179" y="1183679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2" name="Rectangle 26"/>
              <p:cNvSpPr/>
              <p:nvPr/>
            </p:nvSpPr>
            <p:spPr bwMode="auto">
              <a:xfrm>
                <a:off x="6250179" y="2360067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3" name="Rectangle 34"/>
              <p:cNvSpPr/>
              <p:nvPr/>
            </p:nvSpPr>
            <p:spPr bwMode="auto">
              <a:xfrm>
                <a:off x="6250179" y="353645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34" name="Picture 56" descr="Zendesk_Logo.png"/>
              <p:cNvPicPr>
                <a:picLocks noChangeAspect="1"/>
              </p:cNvPicPr>
              <p:nvPr/>
            </p:nvPicPr>
            <p:blipFill>
              <a:blip r:embed="rId27" r:link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388838" y="1452164"/>
                <a:ext cx="859922" cy="600270"/>
              </a:xfrm>
              <a:prstGeom prst="rect">
                <a:avLst/>
              </a:prstGeom>
            </p:spPr>
          </p:pic>
          <p:pic>
            <p:nvPicPr>
              <p:cNvPr id="135" name="Picture 68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54708" y="2793212"/>
                <a:ext cx="728182" cy="270951"/>
              </a:xfrm>
              <a:prstGeom prst="rect">
                <a:avLst/>
              </a:prstGeom>
              <a:noFill/>
            </p:spPr>
          </p:pic>
          <p:pic>
            <p:nvPicPr>
              <p:cNvPr id="136" name="Picture 73"/>
              <p:cNvPicPr>
                <a:picLocks noChangeAspect="1"/>
              </p:cNvPicPr>
              <p:nvPr/>
            </p:nvPicPr>
            <p:blipFill>
              <a:blip r:embed="rId30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59844" y="3941777"/>
                <a:ext cx="1117910" cy="326596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1E0936D-9E88-4B7D-BDE2-93B2228ADB1D}"/>
                </a:ext>
              </a:extLst>
            </p:cNvPr>
            <p:cNvGrpSpPr/>
            <p:nvPr/>
          </p:nvGrpSpPr>
          <p:grpSpPr>
            <a:xfrm>
              <a:off x="6124396" y="5257757"/>
              <a:ext cx="859536" cy="858131"/>
              <a:chOff x="6200727" y="5314799"/>
              <a:chExt cx="859536" cy="858131"/>
            </a:xfrm>
          </p:grpSpPr>
          <p:sp>
            <p:nvSpPr>
              <p:cNvPr id="199" name="Rectangle 34">
                <a:extLst>
                  <a:ext uri="{FF2B5EF4-FFF2-40B4-BE49-F238E27FC236}">
                    <a16:creationId xmlns:a16="http://schemas.microsoft.com/office/drawing/2014/main" id="{C322C69A-C64B-49C6-9817-783AD7C066AF}"/>
                  </a:ext>
                </a:extLst>
              </p:cNvPr>
              <p:cNvSpPr/>
              <p:nvPr/>
            </p:nvSpPr>
            <p:spPr bwMode="auto">
              <a:xfrm>
                <a:off x="6200727" y="5314799"/>
                <a:ext cx="859536" cy="858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072E941-717A-48C1-9E89-0FA80E3A9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2942" y="5606394"/>
                <a:ext cx="758095" cy="190017"/>
              </a:xfrm>
              <a:prstGeom prst="rect">
                <a:avLst/>
              </a:prstGeom>
            </p:spPr>
          </p:pic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15B682F-1D2B-4B88-9680-DA3FEDF25433}"/>
              </a:ext>
            </a:extLst>
          </p:cNvPr>
          <p:cNvGrpSpPr/>
          <p:nvPr/>
        </p:nvGrpSpPr>
        <p:grpSpPr>
          <a:xfrm>
            <a:off x="8193994" y="2650547"/>
            <a:ext cx="876649" cy="3587093"/>
            <a:chOff x="7307828" y="2598811"/>
            <a:chExt cx="859538" cy="3517077"/>
          </a:xfrm>
        </p:grpSpPr>
        <p:grpSp>
          <p:nvGrpSpPr>
            <p:cNvPr id="144" name="Group 88"/>
            <p:cNvGrpSpPr/>
            <p:nvPr/>
          </p:nvGrpSpPr>
          <p:grpSpPr>
            <a:xfrm>
              <a:off x="7307830" y="2598811"/>
              <a:ext cx="859536" cy="2633472"/>
              <a:chOff x="7447817" y="1183679"/>
              <a:chExt cx="1137241" cy="3490017"/>
            </a:xfrm>
          </p:grpSpPr>
          <p:sp>
            <p:nvSpPr>
              <p:cNvPr id="145" name="Rectangle 17"/>
              <p:cNvSpPr/>
              <p:nvPr/>
            </p:nvSpPr>
            <p:spPr bwMode="auto">
              <a:xfrm>
                <a:off x="7447817" y="1183679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6" name="Rectangle 25"/>
              <p:cNvSpPr/>
              <p:nvPr/>
            </p:nvSpPr>
            <p:spPr bwMode="auto">
              <a:xfrm>
                <a:off x="7447817" y="2360067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7" name="Rectangle 33"/>
              <p:cNvSpPr/>
              <p:nvPr/>
            </p:nvSpPr>
            <p:spPr bwMode="auto">
              <a:xfrm>
                <a:off x="7447817" y="3536455"/>
                <a:ext cx="1137241" cy="1137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48" name="Picture 32" descr="https://upload.wikimedia.org/wikipedia/en/thumb/6/62/Sage.svg/1024px-Sage.svg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9293" y="1667795"/>
                <a:ext cx="551505" cy="236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2" descr="http://zoom.ai/img/assets/logo.png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3037" y="2809798"/>
                <a:ext cx="726800" cy="237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75"/>
              <p:cNvPicPr>
                <a:picLocks noChangeAspect="1"/>
              </p:cNvPicPr>
              <p:nvPr/>
            </p:nvPicPr>
            <p:blipFill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50" t="34183" r="15296" b="39274"/>
              <a:stretch/>
            </p:blipFill>
            <p:spPr>
              <a:xfrm>
                <a:off x="7466504" y="3941778"/>
                <a:ext cx="1099867" cy="326595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A4AFFA9-B224-4721-9481-76291AA0DB56}"/>
                </a:ext>
              </a:extLst>
            </p:cNvPr>
            <p:cNvGrpSpPr/>
            <p:nvPr/>
          </p:nvGrpSpPr>
          <p:grpSpPr>
            <a:xfrm>
              <a:off x="7307828" y="5257757"/>
              <a:ext cx="859536" cy="858131"/>
              <a:chOff x="7451986" y="5046520"/>
              <a:chExt cx="859536" cy="858131"/>
            </a:xfrm>
          </p:grpSpPr>
          <p:sp>
            <p:nvSpPr>
              <p:cNvPr id="200" name="Rectangle 33">
                <a:extLst>
                  <a:ext uri="{FF2B5EF4-FFF2-40B4-BE49-F238E27FC236}">
                    <a16:creationId xmlns:a16="http://schemas.microsoft.com/office/drawing/2014/main" id="{D0796221-92DC-4D31-8D9A-639E57817062}"/>
                  </a:ext>
                </a:extLst>
              </p:cNvPr>
              <p:cNvSpPr/>
              <p:nvPr/>
            </p:nvSpPr>
            <p:spPr bwMode="auto">
              <a:xfrm>
                <a:off x="7451986" y="5046520"/>
                <a:ext cx="859536" cy="858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26" name="Picture 25" descr="A picture containing building&#10;&#10;Description generated with high confidence">
                <a:extLst>
                  <a:ext uri="{FF2B5EF4-FFF2-40B4-BE49-F238E27FC236}">
                    <a16:creationId xmlns:a16="http://schemas.microsoft.com/office/drawing/2014/main" id="{8BEE737B-D8C7-4AD9-AF20-B2B022FFA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8226" y="5382590"/>
                <a:ext cx="768158" cy="184285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AE962D4-7141-4BF2-BEAA-9D1C837F0BDF}"/>
              </a:ext>
            </a:extLst>
          </p:cNvPr>
          <p:cNvGrpSpPr/>
          <p:nvPr/>
        </p:nvGrpSpPr>
        <p:grpSpPr>
          <a:xfrm>
            <a:off x="9400988" y="2650547"/>
            <a:ext cx="876647" cy="3586222"/>
            <a:chOff x="8491263" y="2598811"/>
            <a:chExt cx="859536" cy="3516223"/>
          </a:xfrm>
        </p:grpSpPr>
        <p:grpSp>
          <p:nvGrpSpPr>
            <p:cNvPr id="187" name="Group 93"/>
            <p:cNvGrpSpPr/>
            <p:nvPr/>
          </p:nvGrpSpPr>
          <p:grpSpPr>
            <a:xfrm>
              <a:off x="8491263" y="2598811"/>
              <a:ext cx="859536" cy="2633472"/>
              <a:chOff x="8506503" y="3012479"/>
              <a:chExt cx="1137241" cy="3490017"/>
            </a:xfrm>
          </p:grpSpPr>
          <p:grpSp>
            <p:nvGrpSpPr>
              <p:cNvPr id="188" name="Group 89"/>
              <p:cNvGrpSpPr/>
              <p:nvPr/>
            </p:nvGrpSpPr>
            <p:grpSpPr>
              <a:xfrm>
                <a:off x="8506503" y="3012479"/>
                <a:ext cx="1137241" cy="3490017"/>
                <a:chOff x="8611205" y="1183679"/>
                <a:chExt cx="1137241" cy="3490017"/>
              </a:xfrm>
            </p:grpSpPr>
            <p:sp>
              <p:nvSpPr>
                <p:cNvPr id="189" name="Rectangle 16"/>
                <p:cNvSpPr/>
                <p:nvPr/>
              </p:nvSpPr>
              <p:spPr bwMode="auto">
                <a:xfrm>
                  <a:off x="8611205" y="1183679"/>
                  <a:ext cx="1137241" cy="11372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5102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48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90" name="Rectangle 24"/>
                <p:cNvSpPr/>
                <p:nvPr/>
              </p:nvSpPr>
              <p:spPr bwMode="auto">
                <a:xfrm>
                  <a:off x="8611205" y="2360067"/>
                  <a:ext cx="1137241" cy="11372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5102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48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91" name="Rectangle 32"/>
                <p:cNvSpPr/>
                <p:nvPr/>
              </p:nvSpPr>
              <p:spPr bwMode="auto">
                <a:xfrm>
                  <a:off x="8611205" y="3536455"/>
                  <a:ext cx="1137241" cy="11372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5102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48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192" name="Picture 4" descr="http://www.grow.com/wp-content/uploads/2016/07/asana-logo.png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8813862" y="2675864"/>
                  <a:ext cx="731926" cy="505646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3" name="Picture 57"/>
                <p:cNvPicPr>
                  <a:picLocks noChangeAspect="1"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807220" y="1599531"/>
                  <a:ext cx="745210" cy="305536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94" name="Picture 79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9640" y="5587044"/>
                <a:ext cx="672848" cy="672848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0562E9-F5D4-48C4-8BCE-C9940DA0217E}"/>
                </a:ext>
              </a:extLst>
            </p:cNvPr>
            <p:cNvGrpSpPr/>
            <p:nvPr/>
          </p:nvGrpSpPr>
          <p:grpSpPr>
            <a:xfrm>
              <a:off x="8491263" y="5256903"/>
              <a:ext cx="859536" cy="858131"/>
              <a:chOff x="8746246" y="5310303"/>
              <a:chExt cx="859536" cy="858131"/>
            </a:xfrm>
          </p:grpSpPr>
          <p:sp>
            <p:nvSpPr>
              <p:cNvPr id="201" name="Rectangle 32">
                <a:extLst>
                  <a:ext uri="{FF2B5EF4-FFF2-40B4-BE49-F238E27FC236}">
                    <a16:creationId xmlns:a16="http://schemas.microsoft.com/office/drawing/2014/main" id="{03E95E47-EF68-47DD-A043-8CD86D2B9378}"/>
                  </a:ext>
                </a:extLst>
              </p:cNvPr>
              <p:cNvSpPr/>
              <p:nvPr/>
            </p:nvSpPr>
            <p:spPr bwMode="auto">
              <a:xfrm>
                <a:off x="8746246" y="5310303"/>
                <a:ext cx="859536" cy="858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29" name="Picture 28" descr="A picture containing thing&#10;&#10;Description generated with high confidence">
                <a:extLst>
                  <a:ext uri="{FF2B5EF4-FFF2-40B4-BE49-F238E27FC236}">
                    <a16:creationId xmlns:a16="http://schemas.microsoft.com/office/drawing/2014/main" id="{C05333DF-9E15-4351-BE57-CED3EA15A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47336" y="5513589"/>
                <a:ext cx="446092" cy="446092"/>
              </a:xfrm>
              <a:prstGeom prst="rect">
                <a:avLst/>
              </a:prstGeom>
            </p:spPr>
          </p:pic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BDFA24F-CF83-4D36-A1CF-EDF2B4416D4B}"/>
              </a:ext>
            </a:extLst>
          </p:cNvPr>
          <p:cNvGrpSpPr/>
          <p:nvPr/>
        </p:nvGrpSpPr>
        <p:grpSpPr>
          <a:xfrm>
            <a:off x="10607980" y="2650546"/>
            <a:ext cx="878172" cy="3586900"/>
            <a:chOff x="9674696" y="2598811"/>
            <a:chExt cx="861031" cy="3516888"/>
          </a:xfrm>
        </p:grpSpPr>
        <p:grpSp>
          <p:nvGrpSpPr>
            <p:cNvPr id="171" name="Group 92"/>
            <p:cNvGrpSpPr/>
            <p:nvPr/>
          </p:nvGrpSpPr>
          <p:grpSpPr>
            <a:xfrm>
              <a:off x="9674696" y="2598811"/>
              <a:ext cx="859536" cy="2633472"/>
              <a:chOff x="9689936" y="3012479"/>
              <a:chExt cx="1137241" cy="3490017"/>
            </a:xfrm>
          </p:grpSpPr>
          <p:grpSp>
            <p:nvGrpSpPr>
              <p:cNvPr id="172" name="Group 90"/>
              <p:cNvGrpSpPr/>
              <p:nvPr/>
            </p:nvGrpSpPr>
            <p:grpSpPr>
              <a:xfrm>
                <a:off x="9689936" y="3012479"/>
                <a:ext cx="1137241" cy="3490017"/>
                <a:chOff x="9778580" y="1183679"/>
                <a:chExt cx="1137241" cy="3490017"/>
              </a:xfrm>
            </p:grpSpPr>
            <p:sp>
              <p:nvSpPr>
                <p:cNvPr id="173" name="Rectangle 42"/>
                <p:cNvSpPr/>
                <p:nvPr/>
              </p:nvSpPr>
              <p:spPr bwMode="auto">
                <a:xfrm>
                  <a:off x="9778580" y="3536455"/>
                  <a:ext cx="1137241" cy="11372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5102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48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74" name="Rectangle 43"/>
                <p:cNvSpPr/>
                <p:nvPr/>
              </p:nvSpPr>
              <p:spPr bwMode="auto">
                <a:xfrm>
                  <a:off x="9778580" y="2360067"/>
                  <a:ext cx="1137241" cy="11372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5102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48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75" name="Rectangle 45"/>
                <p:cNvSpPr/>
                <p:nvPr/>
              </p:nvSpPr>
              <p:spPr bwMode="auto">
                <a:xfrm>
                  <a:off x="9778580" y="1183679"/>
                  <a:ext cx="1137241" cy="11372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5102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48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Semilight"/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176" name="pasted-image.pdf"/>
                <p:cNvPicPr>
                  <a:picLocks noChangeAspect="1"/>
                </p:cNvPicPr>
                <p:nvPr/>
              </p:nvPicPr>
              <p:blipFill>
                <a:blip r:embed="rId40">
                  <a:extLst/>
                </a:blip>
                <a:stretch>
                  <a:fillRect/>
                </a:stretch>
              </p:blipFill>
              <p:spPr>
                <a:xfrm>
                  <a:off x="9861552" y="3984705"/>
                  <a:ext cx="971296" cy="24074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77" name="Picture 83"/>
                <p:cNvPicPr>
                  <a:picLocks noChangeAspect="1"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075705" y="1508457"/>
                  <a:ext cx="543977" cy="543977"/>
                </a:xfrm>
                <a:prstGeom prst="rect">
                  <a:avLst/>
                </a:prstGeom>
              </p:spPr>
            </p:pic>
          </p:grpSp>
          <p:pic>
            <p:nvPicPr>
              <p:cNvPr id="178" name="Picture 47"/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788404" y="4563394"/>
                <a:ext cx="955800" cy="425765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0945183-0FFD-40F0-8DB6-6A8A934A4A8A}"/>
                </a:ext>
              </a:extLst>
            </p:cNvPr>
            <p:cNvGrpSpPr/>
            <p:nvPr/>
          </p:nvGrpSpPr>
          <p:grpSpPr>
            <a:xfrm>
              <a:off x="9676191" y="5257568"/>
              <a:ext cx="859536" cy="858131"/>
              <a:chOff x="9972039" y="5048150"/>
              <a:chExt cx="859536" cy="858131"/>
            </a:xfrm>
          </p:grpSpPr>
          <p:sp>
            <p:nvSpPr>
              <p:cNvPr id="202" name="Rectangle 42">
                <a:extLst>
                  <a:ext uri="{FF2B5EF4-FFF2-40B4-BE49-F238E27FC236}">
                    <a16:creationId xmlns:a16="http://schemas.microsoft.com/office/drawing/2014/main" id="{541B8209-2F7C-4C87-B5D6-0BA24D7D9A34}"/>
                  </a:ext>
                </a:extLst>
              </p:cNvPr>
              <p:cNvSpPr/>
              <p:nvPr/>
            </p:nvSpPr>
            <p:spPr bwMode="auto">
              <a:xfrm>
                <a:off x="9972039" y="5048150"/>
                <a:ext cx="859536" cy="858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5102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5EDB0124-355C-4BFB-9339-120C76A4BC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30" t="33409" r="22374" b="39640"/>
              <a:stretch/>
            </p:blipFill>
            <p:spPr>
              <a:xfrm>
                <a:off x="10001273" y="5293277"/>
                <a:ext cx="801067" cy="3647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530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BCF9-DC3E-4940-913C-C3C3B4B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7331" b="15392"/>
          <a:stretch/>
        </p:blipFill>
        <p:spPr>
          <a:xfrm>
            <a:off x="987711" y="389318"/>
            <a:ext cx="11447881" cy="660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CA2A-905C-49C0-8717-46C56586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8" y="469606"/>
            <a:ext cx="11885514" cy="2089944"/>
          </a:xfrm>
        </p:spPr>
        <p:txBody>
          <a:bodyPr/>
          <a:lstStyle/>
          <a:p>
            <a:pPr algn="ctr"/>
            <a:r>
              <a:rPr lang="en-US" sz="6731" dirty="0"/>
              <a:t>Introducing the Microsoft Teams App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058" y="4283999"/>
            <a:ext cx="5682375" cy="1532504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12"/>
              </a:spcAft>
            </a:pPr>
            <a:r>
              <a:rPr lang="en-US" sz="408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Jigar Thakkar</a:t>
            </a:r>
          </a:p>
          <a:p>
            <a:pPr defTabSz="932597">
              <a:lnSpc>
                <a:spcPct val="90000"/>
              </a:lnSpc>
              <a:spcAft>
                <a:spcPts val="612"/>
              </a:spcAft>
            </a:pPr>
            <a:r>
              <a:rPr lang="en-US" sz="408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Director of Engineering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3894" y="4283999"/>
            <a:ext cx="4555002" cy="1532504"/>
          </a:xfrm>
          <a:prstGeom prst="rect">
            <a:avLst/>
          </a:prstGeom>
          <a:noFill/>
        </p:spPr>
        <p:txBody>
          <a:bodyPr wrap="none" lIns="186521" tIns="149217" rIns="186521" bIns="149217" rtlCol="0">
            <a:spAutoFit/>
          </a:bodyPr>
          <a:lstStyle/>
          <a:p>
            <a:pPr algn="r" defTabSz="932597">
              <a:lnSpc>
                <a:spcPct val="90000"/>
              </a:lnSpc>
              <a:spcAft>
                <a:spcPts val="612"/>
              </a:spcAft>
            </a:pPr>
            <a:r>
              <a:rPr lang="en-US" sz="408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Larry Jin</a:t>
            </a:r>
          </a:p>
          <a:p>
            <a:pPr algn="r" defTabSz="932597">
              <a:lnSpc>
                <a:spcPct val="90000"/>
              </a:lnSpc>
              <a:spcAft>
                <a:spcPts val="612"/>
              </a:spcAft>
            </a:pPr>
            <a:r>
              <a:rPr lang="en-US" sz="408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Semilight"/>
              </a:rPr>
              <a:t>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180051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DAE9-128D-4764-91A1-4E26E49C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82" y="295730"/>
            <a:ext cx="11887878" cy="917444"/>
          </a:xfrm>
        </p:spPr>
        <p:txBody>
          <a:bodyPr/>
          <a:lstStyle/>
          <a:p>
            <a:r>
              <a:rPr lang="en-US" dirty="0"/>
              <a:t>Introducing the Microsoft Teams App Platform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882" y="5652612"/>
            <a:ext cx="12434711" cy="1341913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237" y="6011506"/>
            <a:ext cx="11214191" cy="641241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algn="ctr" defTabSz="932563">
              <a:lnSpc>
                <a:spcPct val="90000"/>
              </a:lnSpc>
              <a:spcAft>
                <a:spcPts val="600"/>
              </a:spcAft>
            </a:pPr>
            <a:r>
              <a:rPr lang="en-US" sz="2448" dirty="0">
                <a:solidFill>
                  <a:srgbClr val="0078D7"/>
                </a:solidFill>
                <a:latin typeface="Segoe UI Semilight"/>
                <a:cs typeface="Segoe UI" panose="020B0502040204020203" pitchFamily="34" charset="0"/>
              </a:rPr>
              <a:t>Reach your users in their chats, channels, notifications, and personal workspace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3E2140-91FB-4BB3-B43B-FC2E7405B1A1}"/>
              </a:ext>
            </a:extLst>
          </p:cNvPr>
          <p:cNvGrpSpPr/>
          <p:nvPr/>
        </p:nvGrpSpPr>
        <p:grpSpPr>
          <a:xfrm>
            <a:off x="278877" y="1596814"/>
            <a:ext cx="5010083" cy="4033747"/>
            <a:chOff x="272569" y="1565646"/>
            <a:chExt cx="4912292" cy="395501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DA18E1-46CE-4082-931A-83F8D39A8836}"/>
                </a:ext>
              </a:extLst>
            </p:cNvPr>
            <p:cNvSpPr txBox="1"/>
            <p:nvPr/>
          </p:nvSpPr>
          <p:spPr>
            <a:xfrm>
              <a:off x="1850951" y="4848339"/>
              <a:ext cx="1755531" cy="543894"/>
            </a:xfrm>
            <a:prstGeom prst="rect">
              <a:avLst/>
            </a:prstGeom>
            <a:noFill/>
          </p:spPr>
          <p:txBody>
            <a:bodyPr wrap="none" lIns="182854" tIns="146283" rIns="182854" bIns="146283" rtlCol="0">
              <a:spAutoFit/>
            </a:bodyPr>
            <a:lstStyle/>
            <a:p>
              <a:pPr algn="ctr" defTabSz="932563">
                <a:lnSpc>
                  <a:spcPct val="90000"/>
                </a:lnSpc>
                <a:spcAft>
                  <a:spcPts val="600"/>
                </a:spcAft>
              </a:pPr>
              <a:r>
                <a:rPr lang="en-US" sz="1836" dirty="0">
                  <a:solidFill>
                    <a:srgbClr val="505050"/>
                  </a:solidFill>
                  <a:latin typeface="Segoe UI Semilight"/>
                </a:rPr>
                <a:t>Available now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423C84-8034-4967-A9C2-C96B27756DF7}"/>
                </a:ext>
              </a:extLst>
            </p:cNvPr>
            <p:cNvGrpSpPr/>
            <p:nvPr/>
          </p:nvGrpSpPr>
          <p:grpSpPr>
            <a:xfrm>
              <a:off x="1944029" y="2009661"/>
              <a:ext cx="1437748" cy="2333463"/>
              <a:chOff x="1983010" y="2049462"/>
              <a:chExt cx="1466578" cy="2380254"/>
            </a:xfrm>
          </p:grpSpPr>
          <p:sp>
            <p:nvSpPr>
              <p:cNvPr id="6" name="Text Placeholder 9">
                <a:extLst>
                  <a:ext uri="{FF2B5EF4-FFF2-40B4-BE49-F238E27FC236}">
                    <a16:creationId xmlns:a16="http://schemas.microsoft.com/office/drawing/2014/main" id="{2F78B94F-DDF3-4210-8407-67EA30CD51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3010" y="3156144"/>
                <a:ext cx="1466578" cy="127357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cs typeface="Segoe UI Semibold" charset="0"/>
                  </a:rPr>
                  <a:t>Bots</a:t>
                </a:r>
                <a:endParaRPr lang="en-US" sz="1199" b="1" dirty="0">
                  <a:solidFill>
                    <a:srgbClr val="0078D7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  <a:t>Help users get tasks done in conversations</a:t>
                </a: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21D8F17F-456E-441A-B553-E48A86484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28576" y="2049462"/>
                <a:ext cx="775446" cy="77544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04C4D0-D350-4BBE-B6F9-AF8BBAED22A7}"/>
                </a:ext>
              </a:extLst>
            </p:cNvPr>
            <p:cNvGrpSpPr/>
            <p:nvPr/>
          </p:nvGrpSpPr>
          <p:grpSpPr>
            <a:xfrm>
              <a:off x="3441124" y="2009661"/>
              <a:ext cx="1384941" cy="2337466"/>
              <a:chOff x="3510125" y="2049462"/>
              <a:chExt cx="1412712" cy="2384337"/>
            </a:xfrm>
          </p:grpSpPr>
          <p:sp>
            <p:nvSpPr>
              <p:cNvPr id="8" name="Text Placeholder 25">
                <a:extLst>
                  <a:ext uri="{FF2B5EF4-FFF2-40B4-BE49-F238E27FC236}">
                    <a16:creationId xmlns:a16="http://schemas.microsoft.com/office/drawing/2014/main" id="{EBCEFAD0-A368-4FE6-A759-0453E8E4BD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125" y="3152062"/>
                <a:ext cx="1412712" cy="128173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cs typeface="Segoe UI Semibold" charset="0"/>
                  </a:rPr>
                  <a:t>Connectors</a:t>
                </a:r>
                <a:endParaRPr lang="en-US" sz="1199" b="1" dirty="0">
                  <a:solidFill>
                    <a:srgbClr val="0078D7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  <a:t>Post rich updates to channels</a:t>
                </a: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C4466D39-9D4D-4E98-AF1E-AD045D890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828758" y="2049462"/>
                <a:ext cx="775446" cy="775446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568047" y="2059561"/>
              <a:ext cx="1284317" cy="2283563"/>
              <a:chOff x="568047" y="2059561"/>
              <a:chExt cx="1284317" cy="2283563"/>
            </a:xfrm>
          </p:grpSpPr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8E1BCD56-1571-44E7-B37F-DE0287D1FB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8047" y="3094588"/>
                <a:ext cx="1284317" cy="124853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ea typeface="Segoe UI Semibold" charset="0"/>
                    <a:cs typeface="Segoe UI Semibold" charset="0"/>
                  </a:rPr>
                  <a:t>Tabs</a:t>
                </a:r>
                <a:endParaRPr lang="en-US" sz="1199" b="1" dirty="0">
                  <a:solidFill>
                    <a:srgbClr val="0078D7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  <a:t>Surface rich content within Teams</a:t>
                </a:r>
              </a:p>
            </p:txBody>
          </p:sp>
          <p:pic>
            <p:nvPicPr>
              <p:cNvPr id="30" name="Graphic 29">
                <a:extLst/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35316" y="2059561"/>
                <a:ext cx="776320" cy="776320"/>
              </a:xfrm>
              <a:prstGeom prst="rect">
                <a:avLst/>
              </a:prstGeom>
            </p:spPr>
          </p:pic>
        </p:grp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B8274A5-A3F1-4F66-B45C-7CD7D15BA41F}"/>
                </a:ext>
              </a:extLst>
            </p:cNvPr>
            <p:cNvSpPr/>
            <p:nvPr/>
          </p:nvSpPr>
          <p:spPr bwMode="auto">
            <a:xfrm>
              <a:off x="272569" y="1565646"/>
              <a:ext cx="4912292" cy="3955013"/>
            </a:xfrm>
            <a:prstGeom prst="roundRect">
              <a:avLst>
                <a:gd name="adj" fmla="val 6935"/>
              </a:avLst>
            </a:prstGeom>
            <a:noFill/>
            <a:ln w="28575">
              <a:solidFill>
                <a:schemeClr val="tx1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D2E061-6C6A-40A3-A3DE-6453FEA3F19A}"/>
              </a:ext>
            </a:extLst>
          </p:cNvPr>
          <p:cNvGrpSpPr/>
          <p:nvPr/>
        </p:nvGrpSpPr>
        <p:grpSpPr>
          <a:xfrm>
            <a:off x="5456346" y="1596814"/>
            <a:ext cx="6707013" cy="4033747"/>
            <a:chOff x="5348980" y="1565646"/>
            <a:chExt cx="6576100" cy="395501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6072A7-24C2-41FD-B04B-41FD784F3FBE}"/>
                </a:ext>
              </a:extLst>
            </p:cNvPr>
            <p:cNvGrpSpPr/>
            <p:nvPr/>
          </p:nvGrpSpPr>
          <p:grpSpPr>
            <a:xfrm>
              <a:off x="10279316" y="1941078"/>
              <a:ext cx="1470907" cy="2621671"/>
              <a:chOff x="10485437" y="1979504"/>
              <a:chExt cx="1500402" cy="2674241"/>
            </a:xfrm>
          </p:grpSpPr>
          <p:sp>
            <p:nvSpPr>
              <p:cNvPr id="21" name="Text Placeholder 3">
                <a:extLst>
                  <a:ext uri="{FF2B5EF4-FFF2-40B4-BE49-F238E27FC236}">
                    <a16:creationId xmlns:a16="http://schemas.microsoft.com/office/drawing/2014/main" id="{90E0303B-6347-4DB6-9CAB-C626225771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85437" y="3148008"/>
                <a:ext cx="1500402" cy="150573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cs typeface="Segoe UI Semibold" charset="0"/>
                  </a:rPr>
                  <a:t>Office</a:t>
                </a:r>
                <a:b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cs typeface="Segoe UI Semibold" charset="0"/>
                  </a:rPr>
                </a:br>
                <a: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cs typeface="Segoe UI Semibold" charset="0"/>
                  </a:rPr>
                  <a:t>Store</a:t>
                </a:r>
                <a:endParaRPr lang="en-US" sz="1199" b="1" dirty="0">
                  <a:solidFill>
                    <a:srgbClr val="0078D7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  <a:t>Drive engagement by submitting </a:t>
                </a:r>
                <a:b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</a:br>
                <a: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  <a:t>your app to the Office Store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41059" y="1979504"/>
                <a:ext cx="589158" cy="785544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5668FC-29E1-492F-A821-8154A81074AC}"/>
                </a:ext>
              </a:extLst>
            </p:cNvPr>
            <p:cNvGrpSpPr/>
            <p:nvPr/>
          </p:nvGrpSpPr>
          <p:grpSpPr>
            <a:xfrm>
              <a:off x="5682515" y="2013868"/>
              <a:ext cx="1464619" cy="2329256"/>
              <a:chOff x="5796461" y="2053754"/>
              <a:chExt cx="1493988" cy="2375962"/>
            </a:xfrm>
          </p:grpSpPr>
          <p:sp>
            <p:nvSpPr>
              <p:cNvPr id="19" name="Text Placeholder 3">
                <a:extLst>
                  <a:ext uri="{FF2B5EF4-FFF2-40B4-BE49-F238E27FC236}">
                    <a16:creationId xmlns:a16="http://schemas.microsoft.com/office/drawing/2014/main" id="{614BBBD0-A65D-4213-A51E-5359C7178D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6461" y="3156144"/>
                <a:ext cx="1493988" cy="127357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cs typeface="Segoe UI Semibold" charset="0"/>
                  </a:rPr>
                  <a:t>Actionable Messages</a:t>
                </a:r>
                <a:endParaRPr lang="en-US" sz="1199" b="1" dirty="0">
                  <a:solidFill>
                    <a:srgbClr val="0078D7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  <a:t>Add rich interaction to your connector cards</a:t>
                </a:r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390F7461-6A1C-4247-A278-F7EDF6D5C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155732" y="2053754"/>
                <a:ext cx="775446" cy="77544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B11930-656B-4C9E-9F44-323FA714635A}"/>
                </a:ext>
              </a:extLst>
            </p:cNvPr>
            <p:cNvGrpSpPr/>
            <p:nvPr/>
          </p:nvGrpSpPr>
          <p:grpSpPr>
            <a:xfrm>
              <a:off x="7371288" y="2009661"/>
              <a:ext cx="1218780" cy="2333463"/>
              <a:chOff x="7519099" y="2049462"/>
              <a:chExt cx="1243220" cy="2380254"/>
            </a:xfrm>
          </p:grpSpPr>
          <p:sp>
            <p:nvSpPr>
              <p:cNvPr id="12" name="Text Placeholder 3">
                <a:extLst>
                  <a:ext uri="{FF2B5EF4-FFF2-40B4-BE49-F238E27FC236}">
                    <a16:creationId xmlns:a16="http://schemas.microsoft.com/office/drawing/2014/main" id="{57E2898B-DEC5-4541-9C1E-F18DCC4027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9099" y="3156144"/>
                <a:ext cx="1243220" cy="127357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cs typeface="Segoe UI Semibold" charset="0"/>
                  </a:rPr>
                  <a:t>Activity Feed</a:t>
                </a:r>
                <a:endParaRPr lang="en-US" sz="1199" b="1" dirty="0">
                  <a:solidFill>
                    <a:srgbClr val="0078D7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  <a:t>Engage users via feed notifications</a:t>
                </a:r>
              </a:p>
            </p:txBody>
          </p: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EE1E87A5-92E8-4B92-8413-5F000FB0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750841" y="2049462"/>
                <a:ext cx="775446" cy="77544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C10915-90B1-43E2-8D01-B32EF622FE5A}"/>
                </a:ext>
              </a:extLst>
            </p:cNvPr>
            <p:cNvGrpSpPr/>
            <p:nvPr/>
          </p:nvGrpSpPr>
          <p:grpSpPr>
            <a:xfrm>
              <a:off x="8754189" y="2009661"/>
              <a:ext cx="1576282" cy="2341439"/>
              <a:chOff x="8929728" y="2049462"/>
              <a:chExt cx="1607890" cy="2388390"/>
            </a:xfrm>
          </p:grpSpPr>
          <p:sp>
            <p:nvSpPr>
              <p:cNvPr id="10" name="Text Placeholder 28">
                <a:extLst>
                  <a:ext uri="{FF2B5EF4-FFF2-40B4-BE49-F238E27FC236}">
                    <a16:creationId xmlns:a16="http://schemas.microsoft.com/office/drawing/2014/main" id="{3F8A6E91-C883-4040-8BC6-B40AB47440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9728" y="3148008"/>
                <a:ext cx="1607890" cy="128984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800" b="1" dirty="0">
                    <a:solidFill>
                      <a:srgbClr val="0078D7"/>
                    </a:solidFill>
                    <a:latin typeface="Segoe UI Semibold" charset="0"/>
                    <a:cs typeface="Segoe UI Semibold" charset="0"/>
                  </a:rPr>
                  <a:t>Compose Extensions</a:t>
                </a:r>
                <a:endParaRPr lang="en-US" sz="1199" b="1" dirty="0">
                  <a:solidFill>
                    <a:srgbClr val="0078D7"/>
                  </a:solidFill>
                  <a:latin typeface="Segoe UI Semibold" charset="0"/>
                  <a:ea typeface="Segoe UI Semibold" charset="0"/>
                  <a:cs typeface="Segoe UI Semibold" charset="0"/>
                </a:endParaRPr>
              </a:p>
              <a:p>
                <a:pPr marL="0" indent="0" algn="ctr" defTabSz="914224">
                  <a:lnSpc>
                    <a:spcPct val="100000"/>
                  </a:lnSpc>
                  <a:buNone/>
                </a:pPr>
                <a:r>
                  <a:rPr lang="en-US" sz="1199" dirty="0">
                    <a:solidFill>
                      <a:srgbClr val="464646"/>
                    </a:solidFill>
                    <a:latin typeface="Segoe UI" panose="020B0502040204020203" pitchFamily="34" charset="0"/>
                    <a:ea typeface="Segoe UI Semibold" charset="0"/>
                    <a:cs typeface="Segoe UI" panose="020B0502040204020203" pitchFamily="34" charset="0"/>
                  </a:rPr>
                  <a:t>Allow users to query and share rich cards in conversations</a:t>
                </a:r>
              </a:p>
            </p:txBody>
          </p:sp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875034A1-FCFB-40E5-8537-E71F21FE8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9345950" y="2049462"/>
                <a:ext cx="775446" cy="775446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0E8633C-54C3-4E79-A0C6-CFF677DC1299}"/>
                </a:ext>
              </a:extLst>
            </p:cNvPr>
            <p:cNvGrpSpPr/>
            <p:nvPr/>
          </p:nvGrpSpPr>
          <p:grpSpPr>
            <a:xfrm>
              <a:off x="5348980" y="1565646"/>
              <a:ext cx="6576100" cy="3955013"/>
              <a:chOff x="5456237" y="1596543"/>
              <a:chExt cx="6707965" cy="403431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60FA5C-18B9-47A1-AAE6-4F0597A74AE1}"/>
                  </a:ext>
                </a:extLst>
              </p:cNvPr>
              <p:cNvSpPr txBox="1"/>
              <p:nvPr/>
            </p:nvSpPr>
            <p:spPr>
              <a:xfrm>
                <a:off x="7249546" y="4945060"/>
                <a:ext cx="3512870" cy="554800"/>
              </a:xfrm>
              <a:prstGeom prst="rect">
                <a:avLst/>
              </a:prstGeom>
              <a:noFill/>
            </p:spPr>
            <p:txBody>
              <a:bodyPr wrap="none" lIns="182854" tIns="146283" rIns="182854" bIns="146283" rtlCol="0">
                <a:spAutoFit/>
              </a:bodyPr>
              <a:lstStyle/>
              <a:p>
                <a:pPr algn="ctr" defTabSz="932563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836" dirty="0">
                    <a:solidFill>
                      <a:srgbClr val="505050"/>
                    </a:solidFill>
                    <a:latin typeface="Segoe UI Semilight"/>
                  </a:rPr>
                  <a:t>Available in Developer Preview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EF38EF1D-D698-4DEB-AC67-BB1DBA7F84ED}"/>
                  </a:ext>
                </a:extLst>
              </p:cNvPr>
              <p:cNvSpPr/>
              <p:nvPr/>
            </p:nvSpPr>
            <p:spPr bwMode="auto">
              <a:xfrm>
                <a:off x="5456237" y="1596543"/>
                <a:ext cx="6707965" cy="4034319"/>
              </a:xfrm>
              <a:prstGeom prst="roundRect">
                <a:avLst>
                  <a:gd name="adj" fmla="val 6935"/>
                </a:avLst>
              </a:prstGeom>
              <a:noFill/>
              <a:ln w="28575">
                <a:solidFill>
                  <a:srgbClr val="464646"/>
                </a:solidFill>
                <a:prstDash val="dash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light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89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DAE9-128D-4764-91A1-4E26E49C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4152C-C75C-4B26-9F3B-276AA67392E5}"/>
              </a:ext>
            </a:extLst>
          </p:cNvPr>
          <p:cNvSpPr txBox="1"/>
          <p:nvPr/>
        </p:nvSpPr>
        <p:spPr>
          <a:xfrm>
            <a:off x="351670" y="2202045"/>
            <a:ext cx="5942757" cy="3971628"/>
          </a:xfrm>
          <a:prstGeom prst="rect">
            <a:avLst/>
          </a:prstGeom>
          <a:noFill/>
        </p:spPr>
        <p:txBody>
          <a:bodyPr wrap="square" lIns="182854" tIns="146283" rIns="182854" bIns="146283" rtlCol="0">
            <a:spAutoFit/>
          </a:bodyPr>
          <a:lstStyle/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Rich surface area for your app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As simple as hosting your existing web app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Team productivity: within channels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Personal productivity: app flyout</a:t>
            </a:r>
          </a:p>
          <a:p>
            <a:pPr defTabSz="932563">
              <a:lnSpc>
                <a:spcPct val="90000"/>
              </a:lnSpc>
              <a:spcAft>
                <a:spcPts val="2448"/>
              </a:spcAft>
            </a:pPr>
            <a:r>
              <a:rPr lang="en-US" sz="2856" dirty="0">
                <a:solidFill>
                  <a:srgbClr val="505050"/>
                </a:solidFill>
                <a:latin typeface="Segoe UI Semilight"/>
              </a:rPr>
              <a:t>Your services, experience, &amp; users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5F5C55C-2B4C-4C6F-85D1-986C7E96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6262" y="1328498"/>
            <a:ext cx="416410" cy="41641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DD9DAD5-D9CF-4130-B00A-82836BEB0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1815" y="1328183"/>
            <a:ext cx="416410" cy="41641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3DD3BEC-CBCD-4D2C-B636-480F0AB65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2800" y="1328180"/>
            <a:ext cx="416410" cy="4164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2479C22-081B-4F8F-A3E2-E6FAC6FC65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0880" y="1328184"/>
            <a:ext cx="416410" cy="41641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072C250-3581-4186-BBFA-13A9308D73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63270" y="1328181"/>
            <a:ext cx="416410" cy="41641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42F0262-F5AC-4AD8-AEA2-A188936A01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3109" y="1328501"/>
            <a:ext cx="416410" cy="4164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0F845F-ED71-40D8-8B62-AC651E3F1B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00069" y="1328183"/>
            <a:ext cx="312308" cy="41641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516687" y="1877809"/>
            <a:ext cx="578708" cy="0"/>
          </a:xfrm>
          <a:prstGeom prst="line">
            <a:avLst/>
          </a:prstGeom>
          <a:ln w="381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521C8062-27EA-40EB-ADCE-CEF16D0EE6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6"/>
          <a:srcRect l="564" r="56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08E2DC9-DEB3-446B-B9B5-3D0A78C0278E}"/>
              </a:ext>
            </a:extLst>
          </p:cNvPr>
          <p:cNvSpPr/>
          <p:nvPr/>
        </p:nvSpPr>
        <p:spPr bwMode="auto">
          <a:xfrm>
            <a:off x="10812378" y="2827416"/>
            <a:ext cx="890456" cy="25165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521" tIns="149217" rIns="186521" bIns="14921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10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ppt/theme/theme2.xml><?xml version="1.0" encoding="utf-8"?>
<a:theme xmlns:a="http://schemas.openxmlformats.org/drawingml/2006/main" name="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D138E69B-724A-4446-A2DA-FF3B08B1663E}"/>
    </a:ext>
  </a:extLst>
</a:theme>
</file>

<file path=ppt/theme/theme3.xml><?xml version="1.0" encoding="utf-8"?>
<a:theme xmlns:a="http://schemas.openxmlformats.org/drawingml/2006/main" name="1_5-50111_Build 2017_LIGHT GRAY TEMPLATE">
  <a:themeElements>
    <a:clrScheme name="Custom 12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78D7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" id="{050968D0-315F-4661-B417-24C9CC4572E3}" vid="{FFC94820-E4C9-45E2-B516-8154D5A1AE6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6" ma:contentTypeDescription="" ma:contentTypeScope="" ma:versionID="d383a91d1b86d4650368c84defa1a2c1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2cfdfd5a193d92c0d7e2d70576dfb5fb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  <xsd:element ref="ns1:_ip_UnifiedCompliancePolicyProperties" minOccurs="0"/>
                <xsd:element ref="ns1:_ip_UnifiedCompliancePolicyUIAction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  <xsd:element name="_ip_UnifiedCompliancePolicyProperties" ma:index="4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4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_ip_UnifiedCompliancePolicyUIAction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Washington State Convention and Trade Center</TermName>
          <TermId xmlns="http://schemas.microsoft.com/office/infopath/2007/PartnerControls">2ebf141d-f871-4cc9-bf08-f87f112ab464</TermId>
        </TermInfo>
      </Terms>
    </d12e2661e9634d9aa98bbb375f31aced>
    <Event_x0020_Start_x0020_Date xmlns="01c77077-aee4-4b5f-bd4e-9cd40a6fff29">2017-05-10T07:00:00+00:00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Seattle</TermName>
          <TermId xmlns="http://schemas.microsoft.com/office/infopath/2007/PartnerControls">54f46ed2-c77e-4a59-b182-a4171fdb0d11</TermId>
        </TermInfo>
      </Terms>
    </iaa5f83406f94009a0f6a3e890699ff7>
    <External_x0020_Speaker xmlns="01c77077-aee4-4b5f-bd4e-9cd40a6fff29">Bhrighu Sareen;Jigar Thakkar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2017-05-10T07:00:00+00:00</Presentation_x0020_Date>
    <fc15c16204564de583b4c942b10d19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developers</TermName>
          <TermId xmlns="http://schemas.microsoft.com/office/infopath/2007/PartnerControls">8e4a08dc-5d95-4156-ab65-f22579a1592a</TermId>
        </TermInfo>
      </Terms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</TermName>
          <TermId xmlns="http://schemas.microsoft.com/office/infopath/2007/PartnerControls">58542b36-5bf5-46a6-a53f-a41fb7a73785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_ip_UnifiedCompliancePolicyProperties xmlns="http://schemas.microsoft.com/sharepoint/v3" xsi:nil="true"/>
    <Session_x0020_Code xmlns="01c77077-aee4-4b5f-bd4e-9cd40a6fff29">B8059</Session_x0020_Code>
    <Event_x0020_End_x0020_Date xmlns="01c77077-aee4-4b5f-bd4e-9cd40a6fff29">2017-05-12T07:00:00+00:00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NumberofDownloads xmlns="230e9df3-be65-4c73-a93b-d1236ebd677e" xsi:nil="true"/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Build 2017</TermName>
          <TermId xmlns="http://schemas.microsoft.com/office/infopath/2007/PartnerControls">0407fc0d-d203-4d0a-848e-0398e286e7e2</TermId>
        </TermInfo>
      </Terms>
    </TaxKeywordTaxHTField>
    <TaxCatchAll xmlns="230e9df3-be65-4c73-a93b-d1236ebd677e">
      <Value>47</Value>
      <Value>53</Value>
      <Value>52</Value>
      <Value>316</Value>
      <Value>315</Value>
    </TaxCatchAl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08956B-D258-40C7-8C24-091EC53E3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01c77077-aee4-4b5f-bd4e-9cd40a6fff29"/>
    <ds:schemaRef ds:uri="http://schemas.microsoft.com/office/2006/documentManagement/types"/>
    <ds:schemaRef ds:uri="8ff673fc-3231-4e3a-893b-6d7f7cd32766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Microsoft_Build2017_Template</Template>
  <TotalTime>4</TotalTime>
  <Words>1488</Words>
  <Application>Microsoft Office PowerPoint</Application>
  <PresentationFormat>Custom</PresentationFormat>
  <Paragraphs>294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Consolas</vt:lpstr>
      <vt:lpstr>Segoe UI</vt:lpstr>
      <vt:lpstr>Segoe UI Light</vt:lpstr>
      <vt:lpstr>Segoe UI Semibold</vt:lpstr>
      <vt:lpstr>Segoe UI Semilight</vt:lpstr>
      <vt:lpstr>Wingdings</vt:lpstr>
      <vt:lpstr>5-50111_Build 2017_LIGHT GRAY TEMPLATE</vt:lpstr>
      <vt:lpstr>5-50111_Build 2017_DARK GRAY TEMPLATE</vt:lpstr>
      <vt:lpstr>1_5-50111_Build 2017_LIGHT GRAY TEMPLATE</vt:lpstr>
      <vt:lpstr>PowerPoint Presentation</vt:lpstr>
      <vt:lpstr>Introducing the Microsoft Teams Developer platform: Integrate your app to enable higher performing teams</vt:lpstr>
      <vt:lpstr>Chat-based workspace in Office 365</vt:lpstr>
      <vt:lpstr>Tap into the  global availability of  Microsoft Teams</vt:lpstr>
      <vt:lpstr>More than 150 integrations available and coming soon</vt:lpstr>
      <vt:lpstr>Demo</vt:lpstr>
      <vt:lpstr>Introducing the Microsoft Teams App Platform</vt:lpstr>
      <vt:lpstr>Introducing the Microsoft Teams App Platform</vt:lpstr>
      <vt:lpstr>Tabs</vt:lpstr>
      <vt:lpstr>Connectors with Actionable Messages</vt:lpstr>
      <vt:lpstr>Activity feed</vt:lpstr>
      <vt:lpstr>Bots</vt:lpstr>
      <vt:lpstr>Compose Extensions</vt:lpstr>
      <vt:lpstr>Microsoft Teams is open!</vt:lpstr>
      <vt:lpstr>Learn more about Microsoft Teams</vt:lpstr>
      <vt:lpstr>Office @ Build Track</vt:lpstr>
      <vt:lpstr>PowerPoint Presentation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the Microsoft Teams Developer platform: Integrate your app to enable higher performing teams</dc:title>
  <dc:subject>Microsoft Build 2017</dc:subject>
  <dc:creator>MS Events</dc:creator>
  <cp:keywords>Microsoft Build 2017</cp:keywords>
  <dc:description>Template: Mitchell Derrey, Silver Fox Productions_x000d_
Formatting: _x000d_
Audience Type:</dc:description>
  <cp:lastModifiedBy>Caitlyn Ryan</cp:lastModifiedBy>
  <cp:revision>4</cp:revision>
  <dcterms:created xsi:type="dcterms:W3CDTF">2017-05-10T17:34:41Z</dcterms:created>
  <dcterms:modified xsi:type="dcterms:W3CDTF">2017-05-11T15:48:06Z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53;#Washington State Convention and Trade Center|2ebf141d-f871-4cc9-bf08-f87f112ab464</vt:lpwstr>
  </property>
  <property fmtid="{D5CDD505-2E9C-101B-9397-08002B2CF9AE}" pid="7" name="Track">
    <vt:lpwstr/>
  </property>
  <property fmtid="{D5CDD505-2E9C-101B-9397-08002B2CF9AE}" pid="8" name="Event Location">
    <vt:lpwstr>52;#Seattle|54f46ed2-c77e-4a59-b182-a4171fdb0d11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315;#Microsoft Build 2017|0407fc0d-d203-4d0a-848e-0398e286e7e2</vt:lpwstr>
  </property>
  <property fmtid="{D5CDD505-2E9C-101B-9397-08002B2CF9AE}" pid="12" name="Audience1">
    <vt:lpwstr>316;#developers|8e4a08dc-5d95-4156-ab65-f22579a1592a</vt:lpwstr>
  </property>
  <property fmtid="{D5CDD505-2E9C-101B-9397-08002B2CF9AE}" pid="13" name="Event Name">
    <vt:lpwstr>47;#Build|58542b36-5bf5-46a6-a53f-a41fb7a73785</vt:lpwstr>
  </property>
</Properties>
</file>