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4"/>
    <p:sldMasterId id="2147484495" r:id="rId5"/>
    <p:sldMasterId id="2147484515" r:id="rId6"/>
  </p:sldMasterIdLst>
  <p:notesMasterIdLst>
    <p:notesMasterId r:id="rId42"/>
  </p:notesMasterIdLst>
  <p:handoutMasterIdLst>
    <p:handoutMasterId r:id="rId43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uild 2017 Light Gray Template" id="{E1C8FB21-FF75-44A0-8090-B2FB240B014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  <p14:section name="Build 2017 Dark Gray Template" id="{BB00CB64-77A4-4BA9-B0A0-EF2154DA3071}">
          <p14:sldIdLst>
            <p14:sldId id="290"/>
          </p14:sldIdLst>
        </p14:section>
        <p14:section name="Default Section" id="{9BB54903-D29C-45FF-873E-8FF38B8D21C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Mitchell Derrey" initials="MD" lastIdx="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7373"/>
    <a:srgbClr val="323232"/>
    <a:srgbClr val="000000"/>
    <a:srgbClr val="E6E6E6"/>
    <a:srgbClr val="D2D2D2"/>
    <a:srgbClr val="505050"/>
    <a:srgbClr val="525252"/>
    <a:srgbClr val="0078D7"/>
    <a:srgbClr val="FF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544" autoAdjust="0"/>
    <p:restoredTop sz="92136" autoAdjust="0"/>
  </p:normalViewPr>
  <p:slideViewPr>
    <p:cSldViewPr>
      <p:cViewPr varScale="1">
        <p:scale>
          <a:sx n="63" d="100"/>
          <a:sy n="63" d="100"/>
        </p:scale>
        <p:origin x="138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04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asos1-my.sharepoint.com/personal/ianmargetts_asos_com/Documents/Work/ALM%20V2/Presentations/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utura PT Heavy" panose="020B08020202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Releases</c:v>
                </c:pt>
              </c:strCache>
            </c:strRef>
          </c:tx>
          <c:spPr>
            <a:solidFill>
              <a:srgbClr val="FFFFF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B857-4E26-8364-DA99E82394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Sheet1!$C$3:$C$9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2017*</c:v>
                </c:pt>
              </c:strCache>
            </c:strRef>
          </c:cat>
          <c:val>
            <c:numRef>
              <c:f>Sheet1!$D$3:$D$9</c:f>
              <c:numCache>
                <c:formatCode>General</c:formatCode>
                <c:ptCount val="7"/>
                <c:pt idx="0">
                  <c:v>20</c:v>
                </c:pt>
                <c:pt idx="1">
                  <c:v>40</c:v>
                </c:pt>
                <c:pt idx="2">
                  <c:v>141</c:v>
                </c:pt>
                <c:pt idx="3">
                  <c:v>272</c:v>
                </c:pt>
                <c:pt idx="4">
                  <c:v>332</c:v>
                </c:pt>
                <c:pt idx="5">
                  <c:v>487</c:v>
                </c:pt>
                <c:pt idx="6">
                  <c:v>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57-4E26-8364-DA99E8239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106688"/>
        <c:axId val="48750976"/>
      </c:barChart>
      <c:catAx>
        <c:axId val="4710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50976"/>
        <c:crosses val="autoZero"/>
        <c:auto val="1"/>
        <c:lblAlgn val="ctr"/>
        <c:lblOffset val="100"/>
        <c:noMultiLvlLbl val="0"/>
      </c:catAx>
      <c:valAx>
        <c:axId val="4875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0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Build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5/11/2017 8:37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Build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5/11/2017 8:37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3D530-3419-45A5-AB8A-2242E8FDFF4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90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05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265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37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32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323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484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11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724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37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9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C66B-7AF5-40BA-8933-D16874FF94CC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6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24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701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66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70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49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8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450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6830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5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CF7E-134C-4B4A-9853-17D7568CBC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95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CF7E-134C-4B4A-9853-17D7568CBC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95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04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C94B-DB72-488C-A100-9C8F7341285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7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CF7E-134C-4B4A-9853-17D7568CBC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CF7E-134C-4B4A-9853-17D7568CBC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5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CF7E-134C-4B4A-9853-17D7568CBC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17907" y="9430091"/>
            <a:ext cx="678194" cy="49641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3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CF7E-134C-4B4A-9853-17D7568CBC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9CF7E-134C-4B4A-9853-17D7568CBC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27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8:37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2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0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2493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76705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003746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54976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28328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795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693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48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642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8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8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ASOS 2014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7023655" cy="5558445"/>
          </a:xfrm>
        </p:spPr>
        <p:txBody>
          <a:bodyPr/>
          <a:lstStyle/>
          <a:p>
            <a:r>
              <a:rPr lang="en-GB" dirty="0"/>
              <a:t>Technology constraints</a:t>
            </a:r>
          </a:p>
          <a:p>
            <a:pPr lvl="1"/>
            <a:r>
              <a:rPr lang="en-GB" dirty="0"/>
              <a:t>Monolithic Application</a:t>
            </a:r>
          </a:p>
          <a:p>
            <a:pPr lvl="1"/>
            <a:r>
              <a:rPr lang="en-GB" dirty="0"/>
              <a:t>Slow to change</a:t>
            </a:r>
          </a:p>
          <a:p>
            <a:pPr lvl="1"/>
            <a:r>
              <a:rPr lang="en-GB" dirty="0"/>
              <a:t>Presentation &amp; Logic intertwined</a:t>
            </a:r>
          </a:p>
          <a:p>
            <a:pPr lvl="1"/>
            <a:r>
              <a:rPr lang="en-GB" dirty="0"/>
              <a:t>Unstable</a:t>
            </a:r>
          </a:p>
          <a:p>
            <a:pPr lvl="1"/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Party Proxies hacked in</a:t>
            </a:r>
          </a:p>
          <a:p>
            <a:pPr lvl="1"/>
            <a:r>
              <a:rPr lang="en-GB" dirty="0"/>
              <a:t>No resiliency</a:t>
            </a:r>
          </a:p>
          <a:p>
            <a:r>
              <a:rPr lang="en-GB" dirty="0"/>
              <a:t>Business constraints</a:t>
            </a:r>
          </a:p>
          <a:p>
            <a:pPr lvl="1"/>
            <a:r>
              <a:rPr lang="en-GB" dirty="0"/>
              <a:t>Single language</a:t>
            </a:r>
          </a:p>
          <a:p>
            <a:pPr lvl="1"/>
            <a:r>
              <a:rPr lang="en-GB" dirty="0"/>
              <a:t>Single currency</a:t>
            </a:r>
          </a:p>
          <a:p>
            <a:pPr lvl="1"/>
            <a:r>
              <a:rPr lang="en-GB" dirty="0"/>
              <a:t>Single channel (Web)</a:t>
            </a:r>
          </a:p>
        </p:txBody>
      </p:sp>
      <p:pic>
        <p:nvPicPr>
          <p:cNvPr id="5" name="Graphic 4" descr="Smart Phone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652209" y="640074"/>
            <a:ext cx="986408" cy="9864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02280" y="1625054"/>
            <a:ext cx="5376597" cy="1512168"/>
            <a:chOff x="5450152" y="2633166"/>
            <a:chExt cx="5376597" cy="1512168"/>
          </a:xfrm>
        </p:grpSpPr>
        <p:pic>
          <p:nvPicPr>
            <p:cNvPr id="7" name="Graphic 6" descr="Cloud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50152" y="2633166"/>
              <a:ext cx="5376597" cy="151216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30510" y="3065214"/>
              <a:ext cx="3215880" cy="871008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Content Delivery Network</a:t>
              </a:r>
            </a:p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(Globally Deployed)</a:t>
              </a:r>
            </a:p>
          </p:txBody>
        </p:sp>
      </p:grpSp>
      <p:sp>
        <p:nvSpPr>
          <p:cNvPr id="9" name="Flowchart: Alternate Process 8"/>
          <p:cNvSpPr/>
          <p:nvPr/>
        </p:nvSpPr>
        <p:spPr bwMode="auto">
          <a:xfrm>
            <a:off x="6878310" y="3245234"/>
            <a:ext cx="4824536" cy="648072"/>
          </a:xfrm>
          <a:prstGeom prst="flowChartAlternateProcess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Mobile Web Optimisation Proxy</a:t>
            </a:r>
          </a:p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(In Italy)</a:t>
            </a:r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6878310" y="4311170"/>
            <a:ext cx="4824536" cy="648072"/>
          </a:xfrm>
          <a:prstGeom prst="flowChartAlternateProcess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Language Translation Proxy</a:t>
            </a:r>
          </a:p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(In Florida, USA)</a:t>
            </a:r>
          </a:p>
        </p:txBody>
      </p:sp>
      <p:sp>
        <p:nvSpPr>
          <p:cNvPr id="11" name="Flowchart: Alternate Process 10"/>
          <p:cNvSpPr/>
          <p:nvPr/>
        </p:nvSpPr>
        <p:spPr bwMode="auto">
          <a:xfrm>
            <a:off x="6878310" y="5452312"/>
            <a:ext cx="4824536" cy="648072"/>
          </a:xfrm>
          <a:prstGeom prst="flowChartAlternateProcess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ASOS Webservers</a:t>
            </a:r>
          </a:p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(In London, UK)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86589" y="574517"/>
            <a:ext cx="1434945" cy="1197251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Customer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Device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(Anywhere)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954541" y="1603351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82533" y="2827487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882533" y="3929310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882533" y="5031133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rot="10800000">
            <a:off x="9359055" y="1625054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rot="10800000">
            <a:off x="9359055" y="2827486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rot="10800000">
            <a:off x="9359055" y="3929310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rot="10800000">
            <a:off x="9359055" y="5031134"/>
            <a:ext cx="0" cy="30973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050885" y="1697062"/>
            <a:ext cx="0" cy="375525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5400000">
            <a:off x="11178823" y="3277044"/>
            <a:ext cx="1970539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Up to 7 seconds</a:t>
            </a:r>
          </a:p>
        </p:txBody>
      </p:sp>
    </p:spTree>
    <p:extLst>
      <p:ext uri="{BB962C8B-B14F-4D97-AF65-F5344CB8AC3E}">
        <p14:creationId xmlns:p14="http://schemas.microsoft.com/office/powerpoint/2010/main" val="76873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5 Design Goals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6735623" cy="312085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dirty="0"/>
              <a:t>Globally Deployed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Internationalisation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Resilient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Scalable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Future Proof</a:t>
            </a:r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9453" y="-1"/>
            <a:ext cx="523702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7 Re-platforming Principles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6735623" cy="494904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dirty="0"/>
              <a:t>PaaS over IaaS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Control Diversity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Design for Failure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Simplest Operational Model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Monitor Everything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Constrained Scope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/>
              <a:t>Autonomous Services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Placeholder 13" descr="05_GL_15787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4213"/>
          <a:stretch>
            <a:fillRect/>
          </a:stretch>
        </p:blipFill>
        <p:spPr>
          <a:xfrm>
            <a:off x="7343818" y="-1"/>
            <a:ext cx="5092658" cy="69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Design approach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337022"/>
            <a:ext cx="6735623" cy="3323987"/>
          </a:xfrm>
        </p:spPr>
        <p:txBody>
          <a:bodyPr/>
          <a:lstStyle/>
          <a:p>
            <a:r>
              <a:rPr lang="en-GB"/>
              <a:t>Just enough </a:t>
            </a:r>
            <a:r>
              <a:rPr lang="en-GB" dirty="0"/>
              <a:t>blueprint upfront</a:t>
            </a:r>
          </a:p>
          <a:p>
            <a:pPr lvl="1"/>
            <a:r>
              <a:rPr lang="en-GB" dirty="0"/>
              <a:t>Big box architecture</a:t>
            </a:r>
          </a:p>
          <a:p>
            <a:pPr lvl="1"/>
            <a:r>
              <a:rPr lang="en-GB" dirty="0"/>
              <a:t>Agree the component responsibilities</a:t>
            </a:r>
          </a:p>
          <a:p>
            <a:pPr lvl="1"/>
            <a:r>
              <a:rPr lang="en-GB" dirty="0"/>
              <a:t>Lets you scope and plan</a:t>
            </a:r>
          </a:p>
          <a:p>
            <a:r>
              <a:rPr lang="en-GB" dirty="0"/>
              <a:t>Detailed design emergent</a:t>
            </a:r>
          </a:p>
          <a:p>
            <a:r>
              <a:rPr lang="en-GB" dirty="0"/>
              <a:t>Enables autonomous teams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42" y="1625054"/>
            <a:ext cx="554379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8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ASOS Microservice Architecture</a:t>
            </a:r>
            <a:br>
              <a:rPr lang="en-GB" dirty="0"/>
            </a:br>
            <a:r>
              <a:rPr lang="en-GB" sz="2000" dirty="0"/>
              <a:t>Anatomy of a Microservice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45" y="1265013"/>
            <a:ext cx="10826192" cy="56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69" y="160451"/>
            <a:ext cx="10321318" cy="670602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6434261" y="162544"/>
            <a:ext cx="3744416" cy="5040560"/>
          </a:xfrm>
          <a:prstGeom prst="ellipse">
            <a:avLst/>
          </a:prstGeom>
          <a:noFill/>
          <a:ln w="57150">
            <a:solidFill>
              <a:srgbClr val="FFF150"/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257797" y="176250"/>
            <a:ext cx="1224136" cy="6505163"/>
          </a:xfrm>
          <a:prstGeom prst="rect">
            <a:avLst/>
          </a:prstGeom>
          <a:noFill/>
          <a:ln w="57150">
            <a:solidFill>
              <a:srgbClr val="FFF150"/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905869" y="1841078"/>
            <a:ext cx="1224136" cy="1152128"/>
          </a:xfrm>
          <a:prstGeom prst="rect">
            <a:avLst/>
          </a:prstGeom>
          <a:noFill/>
          <a:ln w="57150">
            <a:solidFill>
              <a:srgbClr val="FFF150"/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274021" y="1409030"/>
            <a:ext cx="6120680" cy="3744416"/>
          </a:xfrm>
          <a:prstGeom prst="rect">
            <a:avLst/>
          </a:prstGeom>
          <a:noFill/>
          <a:ln w="57150">
            <a:solidFill>
              <a:srgbClr val="FFF150"/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274021" y="256902"/>
            <a:ext cx="6120680" cy="1224136"/>
          </a:xfrm>
          <a:prstGeom prst="rect">
            <a:avLst/>
          </a:prstGeom>
          <a:noFill/>
          <a:ln w="57150">
            <a:solidFill>
              <a:srgbClr val="FFF150"/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678177" y="1697062"/>
            <a:ext cx="1116124" cy="3240360"/>
          </a:xfrm>
          <a:prstGeom prst="rect">
            <a:avLst/>
          </a:prstGeom>
          <a:noFill/>
          <a:ln w="57150">
            <a:solidFill>
              <a:srgbClr val="FFF150"/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274021" y="5055102"/>
            <a:ext cx="6120680" cy="1905733"/>
          </a:xfrm>
          <a:prstGeom prst="rect">
            <a:avLst/>
          </a:prstGeom>
          <a:noFill/>
          <a:ln w="57150">
            <a:solidFill>
              <a:srgbClr val="FFF150"/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Black Friday on a new stack…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626156"/>
          </a:xfrm>
        </p:spPr>
        <p:txBody>
          <a:bodyPr/>
          <a:lstStyle/>
          <a:p>
            <a:r>
              <a:rPr lang="en-GB" dirty="0"/>
              <a:t>Microsoft Customer Advisory Team partnership</a:t>
            </a:r>
          </a:p>
          <a:p>
            <a:pPr lvl="1"/>
            <a:r>
              <a:rPr lang="en-GB" dirty="0"/>
              <a:t>Architecture reviews</a:t>
            </a:r>
          </a:p>
          <a:p>
            <a:pPr lvl="1"/>
            <a:r>
              <a:rPr lang="en-GB" dirty="0"/>
              <a:t>Code reviews</a:t>
            </a:r>
          </a:p>
          <a:p>
            <a:pPr lvl="1"/>
            <a:r>
              <a:rPr lang="en-GB" dirty="0"/>
              <a:t>Joint performance workshops</a:t>
            </a:r>
          </a:p>
          <a:p>
            <a:pPr lvl="1"/>
            <a:r>
              <a:rPr lang="en-GB" dirty="0" err="1"/>
              <a:t>Hyperscale</a:t>
            </a:r>
            <a:r>
              <a:rPr lang="en-GB" dirty="0"/>
              <a:t> experience</a:t>
            </a:r>
          </a:p>
          <a:p>
            <a:r>
              <a:rPr lang="en-GB" dirty="0"/>
              <a:t>Focus on Monitoring and Alerting</a:t>
            </a:r>
          </a:p>
          <a:p>
            <a:r>
              <a:rPr lang="en-GB" dirty="0"/>
              <a:t>Phased rollout to customers</a:t>
            </a:r>
          </a:p>
          <a:p>
            <a:r>
              <a:rPr lang="en-GB" dirty="0"/>
              <a:t>Production testing</a:t>
            </a:r>
          </a:p>
          <a:p>
            <a:r>
              <a:rPr lang="en-GB" dirty="0"/>
              <a:t>Extra promotional event to drive customer load early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9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Owain Wragg - Engineer</a:t>
            </a:r>
          </a:p>
        </p:txBody>
      </p:sp>
    </p:spTree>
    <p:extLst>
      <p:ext uri="{BB962C8B-B14F-4D97-AF65-F5344CB8AC3E}">
        <p14:creationId xmlns:p14="http://schemas.microsoft.com/office/powerpoint/2010/main" val="251115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3447098"/>
          </a:xfrm>
        </p:spPr>
        <p:txBody>
          <a:bodyPr/>
          <a:lstStyle/>
          <a:p>
            <a:r>
              <a:rPr lang="en-GB" dirty="0"/>
              <a:t>Rebuilding most of our estate</a:t>
            </a:r>
          </a:p>
          <a:p>
            <a:r>
              <a:rPr lang="en-GB" dirty="0"/>
              <a:t>40+ Teams Involved</a:t>
            </a:r>
          </a:p>
          <a:p>
            <a:r>
              <a:rPr lang="en-GB" dirty="0"/>
              <a:t>Team </a:t>
            </a:r>
            <a:r>
              <a:rPr lang="en-GB" dirty="0" err="1"/>
              <a:t>comms</a:t>
            </a:r>
            <a:endParaRPr lang="en-GB" dirty="0"/>
          </a:p>
          <a:p>
            <a:r>
              <a:rPr lang="en-GB"/>
              <a:t>Complex dependencies</a:t>
            </a:r>
            <a:endParaRPr lang="en-GB" dirty="0"/>
          </a:p>
          <a:p>
            <a:r>
              <a:rPr lang="en-GB" dirty="0"/>
              <a:t>Engineering quality</a:t>
            </a:r>
          </a:p>
          <a:p>
            <a:r>
              <a:rPr lang="en-GB" dirty="0"/>
              <a:t>Roll 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445" y="1369546"/>
            <a:ext cx="6704136" cy="38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1473796"/>
          </a:xfrm>
        </p:spPr>
        <p:txBody>
          <a:bodyPr/>
          <a:lstStyle/>
          <a:p>
            <a:r>
              <a:rPr lang="en-GB" dirty="0"/>
              <a:t>Engineering at scale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639" y="1481038"/>
            <a:ext cx="6735623" cy="3120854"/>
          </a:xfrm>
        </p:spPr>
        <p:txBody>
          <a:bodyPr/>
          <a:lstStyle/>
          <a:p>
            <a:r>
              <a:rPr lang="en-GB" dirty="0"/>
              <a:t>Autonomy</a:t>
            </a:r>
          </a:p>
          <a:p>
            <a:r>
              <a:rPr lang="en-GB" dirty="0"/>
              <a:t>Dependency Management</a:t>
            </a:r>
          </a:p>
          <a:p>
            <a:r>
              <a:rPr lang="en-GB" dirty="0"/>
              <a:t>Bringing it together</a:t>
            </a:r>
          </a:p>
          <a:p>
            <a:r>
              <a:rPr lang="en-GB" dirty="0"/>
              <a:t>Minimise customer impact</a:t>
            </a:r>
          </a:p>
          <a:p>
            <a:endParaRPr lang="en-GB" dirty="0"/>
          </a:p>
        </p:txBody>
      </p:sp>
      <p:pic>
        <p:nvPicPr>
          <p:cNvPr id="5" name="Picture Placeholder 8" descr="04_GL_9051 copy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4616"/>
          <a:stretch>
            <a:fillRect/>
          </a:stretch>
        </p:blipFill>
        <p:spPr>
          <a:xfrm>
            <a:off x="7190465" y="-1"/>
            <a:ext cx="500153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2" y="1363678"/>
            <a:ext cx="10591736" cy="1828786"/>
          </a:xfrm>
        </p:spPr>
        <p:txBody>
          <a:bodyPr/>
          <a:lstStyle/>
          <a:p>
            <a:r>
              <a:rPr lang="en-US" sz="5000" dirty="0"/>
              <a:t>Learn how ASOS built its ecommerce platform using microservices on Microsoft Azure and had a record-breaking holiday season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74701" y="4397746"/>
            <a:ext cx="7315137" cy="1828007"/>
          </a:xfrm>
        </p:spPr>
        <p:txBody>
          <a:bodyPr/>
          <a:lstStyle/>
          <a:p>
            <a:r>
              <a:rPr lang="en-US" dirty="0"/>
              <a:t>Bob Strudwick</a:t>
            </a:r>
          </a:p>
          <a:p>
            <a:r>
              <a:rPr lang="en-US" dirty="0"/>
              <a:t>Chief Technology Officer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B8057</a:t>
            </a:r>
          </a:p>
        </p:txBody>
      </p:sp>
    </p:spTree>
    <p:extLst>
      <p:ext uri="{BB962C8B-B14F-4D97-AF65-F5344CB8AC3E}">
        <p14:creationId xmlns:p14="http://schemas.microsoft.com/office/powerpoint/2010/main" val="3788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95274"/>
            <a:ext cx="7315199" cy="917575"/>
          </a:xfrm>
        </p:spPr>
        <p:txBody>
          <a:bodyPr/>
          <a:lstStyle/>
          <a:p>
            <a:r>
              <a:rPr lang="en-GB" dirty="0"/>
              <a:t>Autonomy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6735623" cy="2252924"/>
          </a:xfrm>
        </p:spPr>
        <p:txBody>
          <a:bodyPr/>
          <a:lstStyle/>
          <a:p>
            <a:r>
              <a:rPr lang="en-GB" sz="3200" dirty="0"/>
              <a:t>There will be pain…</a:t>
            </a:r>
          </a:p>
          <a:p>
            <a:r>
              <a:rPr lang="en-GB" sz="3200" dirty="0"/>
              <a:t>… so go early</a:t>
            </a:r>
          </a:p>
          <a:p>
            <a:r>
              <a:rPr lang="en-GB" sz="3200" dirty="0"/>
              <a:t>Communication …</a:t>
            </a:r>
          </a:p>
          <a:p>
            <a:r>
              <a:rPr lang="en-GB" sz="3200" dirty="0"/>
              <a:t>… force until it sticks… </a:t>
            </a:r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4381" y="-1"/>
            <a:ext cx="4677619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Dependencies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337022"/>
            <a:ext cx="6735623" cy="1902059"/>
          </a:xfrm>
        </p:spPr>
        <p:txBody>
          <a:bodyPr/>
          <a:lstStyle/>
          <a:p>
            <a:r>
              <a:rPr lang="en-GB" dirty="0"/>
              <a:t>Boundaries </a:t>
            </a:r>
            <a:r>
              <a:rPr lang="en-GB"/>
              <a:t>and contracts</a:t>
            </a:r>
            <a:endParaRPr lang="en-GB" dirty="0"/>
          </a:p>
          <a:p>
            <a:r>
              <a:rPr lang="en-GB" dirty="0"/>
              <a:t>Stubs</a:t>
            </a:r>
          </a:p>
          <a:p>
            <a:r>
              <a:rPr lang="en-GB" dirty="0"/>
              <a:t>Integrate early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293" y="666846"/>
            <a:ext cx="5586933" cy="57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Breaking it in to Chunks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309" y="182378"/>
            <a:ext cx="5081371" cy="68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Bringing it together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625054"/>
            <a:ext cx="6735623" cy="3120854"/>
          </a:xfrm>
        </p:spPr>
        <p:txBody>
          <a:bodyPr/>
          <a:lstStyle/>
          <a:p>
            <a:r>
              <a:rPr lang="en-GB" dirty="0"/>
              <a:t>End to end testing</a:t>
            </a:r>
          </a:p>
          <a:p>
            <a:r>
              <a:rPr lang="en-GB" dirty="0"/>
              <a:t>Performance testing</a:t>
            </a:r>
          </a:p>
          <a:p>
            <a:r>
              <a:rPr lang="en-GB" dirty="0"/>
              <a:t>CI/CD</a:t>
            </a:r>
          </a:p>
          <a:p>
            <a:r>
              <a:rPr lang="en-GB" dirty="0"/>
              <a:t>CAT Engagement</a:t>
            </a:r>
          </a:p>
          <a:p>
            <a:endParaRPr lang="en-GB" dirty="0"/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8856" y="0"/>
            <a:ext cx="4677619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95274"/>
            <a:ext cx="7315199" cy="917575"/>
          </a:xfrm>
        </p:spPr>
        <p:txBody>
          <a:bodyPr/>
          <a:lstStyle/>
          <a:p>
            <a:r>
              <a:rPr lang="en-GB" dirty="0"/>
              <a:t>Minimise customer impact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6735623" cy="2252924"/>
          </a:xfrm>
        </p:spPr>
        <p:txBody>
          <a:bodyPr/>
          <a:lstStyle/>
          <a:p>
            <a:r>
              <a:rPr lang="en-GB" sz="3200" dirty="0"/>
              <a:t>Plan your rollout…</a:t>
            </a:r>
          </a:p>
          <a:p>
            <a:r>
              <a:rPr lang="en-GB" sz="3200" dirty="0"/>
              <a:t>…and your rollback</a:t>
            </a:r>
          </a:p>
          <a:p>
            <a:r>
              <a:rPr lang="en-GB" sz="3200" dirty="0"/>
              <a:t>Feature switches</a:t>
            </a:r>
          </a:p>
          <a:p>
            <a:r>
              <a:rPr lang="en-GB" sz="3200" dirty="0"/>
              <a:t>Coding for failure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341" y="754061"/>
            <a:ext cx="5168318" cy="5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337022"/>
            <a:ext cx="6735623" cy="1902059"/>
          </a:xfrm>
        </p:spPr>
        <p:txBody>
          <a:bodyPr/>
          <a:lstStyle/>
          <a:p>
            <a:r>
              <a:rPr lang="en-GB" dirty="0"/>
              <a:t>Agile at scale </a:t>
            </a:r>
          </a:p>
          <a:p>
            <a:r>
              <a:rPr lang="en-GB" dirty="0"/>
              <a:t>Communication is key</a:t>
            </a:r>
          </a:p>
          <a:p>
            <a:r>
              <a:rPr lang="en-GB" dirty="0"/>
              <a:t>Give teams autonomy early</a:t>
            </a:r>
          </a:p>
        </p:txBody>
      </p:sp>
      <p:pic>
        <p:nvPicPr>
          <p:cNvPr id="5" name="Picture Placeholder 8" descr="04_GL_9051 copy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4616"/>
          <a:stretch>
            <a:fillRect/>
          </a:stretch>
        </p:blipFill>
        <p:spPr>
          <a:xfrm>
            <a:off x="7190465" y="-1"/>
            <a:ext cx="500153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7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Ian Margetts- DevOps</a:t>
            </a:r>
          </a:p>
        </p:txBody>
      </p:sp>
    </p:spTree>
    <p:extLst>
      <p:ext uri="{BB962C8B-B14F-4D97-AF65-F5344CB8AC3E}">
        <p14:creationId xmlns:p14="http://schemas.microsoft.com/office/powerpoint/2010/main" val="13245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The Background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6735623" cy="5526335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A Centralised Framework</a:t>
            </a:r>
          </a:p>
          <a:p>
            <a:pPr lvl="1"/>
            <a:r>
              <a:rPr lang="en-US" sz="2400" dirty="0"/>
              <a:t>Used by everyone to push code from test to production</a:t>
            </a:r>
          </a:p>
          <a:p>
            <a:pPr lvl="1"/>
            <a:r>
              <a:rPr lang="en-US" sz="2400" dirty="0"/>
              <a:t>Build once, deploy many</a:t>
            </a:r>
          </a:p>
          <a:p>
            <a:pPr lvl="1"/>
            <a:r>
              <a:rPr lang="en-US" sz="2400" dirty="0"/>
              <a:t>Shared ownership (anyone can develop)</a:t>
            </a:r>
          </a:p>
          <a:p>
            <a:pPr lvl="1"/>
            <a:r>
              <a:rPr lang="en-US" sz="2400" dirty="0"/>
              <a:t>Custom to the needs of ASOS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800" dirty="0"/>
              <a:t>Centralised ALM / DevOps</a:t>
            </a:r>
          </a:p>
          <a:p>
            <a:pPr lvl="1"/>
            <a:r>
              <a:rPr lang="en-US" sz="2400" dirty="0"/>
              <a:t>‘Own’ deployments and path to live to ensure consistency</a:t>
            </a:r>
          </a:p>
          <a:p>
            <a:pPr lvl="1"/>
            <a:r>
              <a:rPr lang="en-US" sz="2400" dirty="0"/>
              <a:t>Make core changes to framework</a:t>
            </a:r>
          </a:p>
          <a:p>
            <a:pPr lvl="1"/>
            <a:r>
              <a:rPr lang="en-US" sz="2400" dirty="0"/>
              <a:t>Support teams on making extensions</a:t>
            </a:r>
          </a:p>
          <a:p>
            <a:pPr lvl="1"/>
            <a:r>
              <a:rPr lang="en-US" sz="2400" dirty="0"/>
              <a:t>‘Own’ environment management to ensure consistency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Picture Placeholder 13" descr="05_GL_15787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4213"/>
          <a:stretch>
            <a:fillRect/>
          </a:stretch>
        </p:blipFill>
        <p:spPr>
          <a:xfrm>
            <a:off x="7343818" y="-1"/>
            <a:ext cx="5092658" cy="69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Aligning DevOps to Re-Platforming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59494" y="1841078"/>
            <a:ext cx="6735623" cy="4185761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Re-architecture of the code base</a:t>
            </a:r>
          </a:p>
          <a:p>
            <a:pPr lvl="1"/>
            <a:r>
              <a:rPr lang="en-US" sz="2000" dirty="0"/>
              <a:t>From one code base to hundreds</a:t>
            </a:r>
          </a:p>
          <a:p>
            <a:pPr lvl="1"/>
            <a:r>
              <a:rPr lang="en-GB" sz="2000" dirty="0"/>
              <a:t>Truly decoupled micro-services architecture</a:t>
            </a:r>
          </a:p>
          <a:p>
            <a:pPr lvl="1"/>
            <a:r>
              <a:rPr lang="en-GB" sz="2000" dirty="0"/>
              <a:t>Move to Azure</a:t>
            </a:r>
          </a:p>
          <a:p>
            <a:pPr lvl="1"/>
            <a:endParaRPr lang="en-GB" sz="2000" dirty="0"/>
          </a:p>
          <a:p>
            <a:pPr marL="0" indent="0">
              <a:buNone/>
            </a:pPr>
            <a:r>
              <a:rPr lang="en-GB" sz="2000" dirty="0"/>
              <a:t>Emergence of the Platform Teams</a:t>
            </a:r>
          </a:p>
          <a:p>
            <a:pPr lvl="1"/>
            <a:r>
              <a:rPr lang="en-US" sz="2000" dirty="0"/>
              <a:t>From project to platform based</a:t>
            </a:r>
          </a:p>
          <a:p>
            <a:pPr lvl="1"/>
            <a:r>
              <a:rPr lang="en-US" sz="2000" dirty="0"/>
              <a:t>More responsibility for code and infrastructure</a:t>
            </a:r>
          </a:p>
          <a:p>
            <a:pPr lvl="1"/>
            <a:r>
              <a:rPr lang="en-US" sz="2000" dirty="0"/>
              <a:t>Both development and support responsibilities</a:t>
            </a:r>
          </a:p>
          <a:p>
            <a:pPr marL="2286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/>
              <a:t>Release Demand</a:t>
            </a:r>
          </a:p>
          <a:p>
            <a:pPr lvl="1"/>
            <a:r>
              <a:rPr lang="en-US" sz="2000" dirty="0"/>
              <a:t>Business hunger for more regular features</a:t>
            </a:r>
          </a:p>
        </p:txBody>
      </p:sp>
      <p:pic>
        <p:nvPicPr>
          <p:cNvPr id="6" name="Picture Placeholder 4" descr="04_GL_11202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4213"/>
          <a:stretch>
            <a:fillRect/>
          </a:stretch>
        </p:blipFill>
        <p:spPr>
          <a:xfrm>
            <a:off x="7343818" y="-1"/>
            <a:ext cx="509265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What did we do?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6735623" cy="4296561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Goals</a:t>
            </a:r>
          </a:p>
          <a:p>
            <a:pPr lvl="1"/>
            <a:r>
              <a:rPr lang="en-GB" sz="2400" dirty="0"/>
              <a:t>Empower teams</a:t>
            </a:r>
          </a:p>
          <a:p>
            <a:pPr lvl="1"/>
            <a:r>
              <a:rPr lang="en-GB" sz="2400" dirty="0"/>
              <a:t>Improve team competency</a:t>
            </a:r>
          </a:p>
          <a:p>
            <a:pPr lvl="1"/>
            <a:r>
              <a:rPr lang="en-GB" sz="2400" dirty="0"/>
              <a:t>Devolve team support</a:t>
            </a:r>
          </a:p>
          <a:p>
            <a:pPr lvl="1"/>
            <a:r>
              <a:rPr lang="en-GB" sz="2400" dirty="0"/>
              <a:t>Support cloud</a:t>
            </a:r>
          </a:p>
          <a:p>
            <a:pPr lvl="1"/>
            <a:endParaRPr lang="en-GB" sz="2400" dirty="0"/>
          </a:p>
          <a:p>
            <a:pPr marL="0" indent="0">
              <a:buNone/>
            </a:pPr>
            <a:r>
              <a:rPr lang="en-GB" sz="2800" dirty="0"/>
              <a:t>How</a:t>
            </a:r>
          </a:p>
          <a:p>
            <a:pPr lvl="1"/>
            <a:r>
              <a:rPr lang="en-US" sz="2400" dirty="0"/>
              <a:t>Tooling</a:t>
            </a:r>
          </a:p>
          <a:p>
            <a:pPr lvl="1"/>
            <a:r>
              <a:rPr lang="en-US" sz="2400" dirty="0"/>
              <a:t>Rollout of competency model</a:t>
            </a:r>
          </a:p>
          <a:p>
            <a:pPr lvl="1"/>
            <a:r>
              <a:rPr lang="en-US" sz="2400" dirty="0"/>
              <a:t>Platform engineering – central and devolved</a:t>
            </a:r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4381" y="-1"/>
            <a:ext cx="4677619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is ASOS?</a:t>
            </a:r>
          </a:p>
        </p:txBody>
      </p:sp>
      <p:sp>
        <p:nvSpPr>
          <p:cNvPr id="6" name="Content Placeholder 11"/>
          <p:cNvSpPr txBox="1">
            <a:spLocks/>
          </p:cNvSpPr>
          <p:nvPr/>
        </p:nvSpPr>
        <p:spPr>
          <a:xfrm>
            <a:off x="298151" y="1553046"/>
            <a:ext cx="12138323" cy="4908138"/>
          </a:xfrm>
        </p:spPr>
        <p:txBody>
          <a:bodyPr>
            <a:norm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Established on 3 June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5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2000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5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$2bn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turnover in 2015/16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More than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5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3,000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employees 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UK's largest independent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5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online fashion retailer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On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5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mission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to be the World’s Number 1 fashion destination for 20 somethings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45720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228600" marR="0" lvl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228600" marR="0" lvl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621" y="5102376"/>
            <a:ext cx="2849622" cy="18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095726" cy="917575"/>
          </a:xfrm>
        </p:spPr>
        <p:txBody>
          <a:bodyPr/>
          <a:lstStyle/>
          <a:p>
            <a:r>
              <a:rPr lang="en-GB" dirty="0"/>
              <a:t>Did it work?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68140" y="1224946"/>
            <a:ext cx="6735623" cy="3243965"/>
          </a:xfrm>
        </p:spPr>
        <p:txBody>
          <a:bodyPr/>
          <a:lstStyle/>
          <a:p>
            <a:pPr lvl="1"/>
            <a:r>
              <a:rPr lang="en-GB" dirty="0"/>
              <a:t>Teams taking ownership</a:t>
            </a:r>
          </a:p>
          <a:p>
            <a:pPr lvl="1"/>
            <a:r>
              <a:rPr lang="en-GB" dirty="0"/>
              <a:t>Reduction in release effort</a:t>
            </a:r>
          </a:p>
          <a:p>
            <a:pPr lvl="1"/>
            <a:r>
              <a:rPr lang="en-GB" dirty="0"/>
              <a:t>Resolving challenges more quickly (and earlier)</a:t>
            </a:r>
          </a:p>
          <a:p>
            <a:pPr lvl="1"/>
            <a:r>
              <a:rPr lang="en-GB" dirty="0"/>
              <a:t>Metrics based conversations</a:t>
            </a:r>
          </a:p>
          <a:p>
            <a:pPr lvl="1"/>
            <a:r>
              <a:rPr lang="en-GB" dirty="0"/>
              <a:t>All components released prior to Black Friday</a:t>
            </a:r>
          </a:p>
        </p:txBody>
      </p:sp>
      <p:pic>
        <p:nvPicPr>
          <p:cNvPr id="5" name="Picture Placeholder 4" descr="04_GL_9211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" b="3498"/>
          <a:stretch>
            <a:fillRect/>
          </a:stretch>
        </p:blipFill>
        <p:spPr>
          <a:xfrm>
            <a:off x="7343818" y="1"/>
            <a:ext cx="5092658" cy="69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1969765" y="688950"/>
          <a:ext cx="8568952" cy="552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72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Bob Strudwick - CTO</a:t>
            </a:r>
          </a:p>
        </p:txBody>
      </p:sp>
    </p:spTree>
    <p:extLst>
      <p:ext uri="{BB962C8B-B14F-4D97-AF65-F5344CB8AC3E}">
        <p14:creationId xmlns:p14="http://schemas.microsoft.com/office/powerpoint/2010/main" val="36633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Black Friday by numbers</a:t>
            </a:r>
          </a:p>
        </p:txBody>
      </p:sp>
      <p:sp>
        <p:nvSpPr>
          <p:cNvPr id="6" name="Content Placeholder 11"/>
          <p:cNvSpPr txBox="1">
            <a:spLocks/>
          </p:cNvSpPr>
          <p:nvPr/>
        </p:nvSpPr>
        <p:spPr>
          <a:xfrm>
            <a:off x="298152" y="1553046"/>
            <a:ext cx="7072214" cy="4908138"/>
          </a:xfrm>
        </p:spPr>
        <p:txBody>
          <a:bodyPr>
            <a:norm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547,839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orders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33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orders per second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3,089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product API requests per sec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167,000,000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total 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PI requests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48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average response time</a:t>
            </a:r>
          </a:p>
          <a:p>
            <a:pPr marL="45720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228600" marR="0" lvl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228600" marR="0" lvl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039" y="3400423"/>
            <a:ext cx="2343710" cy="3462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776" y="3400423"/>
            <a:ext cx="2354224" cy="3462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066" y="-56"/>
            <a:ext cx="2343710" cy="3452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803" y="0"/>
            <a:ext cx="2354224" cy="34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97436">
            <a:off x="8603705" y="1503157"/>
            <a:ext cx="2938213" cy="39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404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ASOS by numbers</a:t>
            </a:r>
          </a:p>
        </p:txBody>
      </p:sp>
      <p:sp>
        <p:nvSpPr>
          <p:cNvPr id="6" name="Content Placeholder 11"/>
          <p:cNvSpPr txBox="1">
            <a:spLocks/>
          </p:cNvSpPr>
          <p:nvPr/>
        </p:nvSpPr>
        <p:spPr>
          <a:xfrm>
            <a:off x="298152" y="1553046"/>
            <a:ext cx="7072214" cy="4908138"/>
          </a:xfrm>
        </p:spPr>
        <p:txBody>
          <a:bodyPr>
            <a:norm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85,000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products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14m+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active customers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21m+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social media followers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8m+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active mobile app downloads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100m+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page requests a day</a:t>
            </a:r>
          </a:p>
          <a:p>
            <a:pPr marL="22860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125m+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unique visits a month</a:t>
            </a:r>
          </a:p>
          <a:p>
            <a:pPr marL="45720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228600" marR="0" lvl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228600" marR="0" lvl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605" y="3400423"/>
            <a:ext cx="2557461" cy="3462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778" y="3400423"/>
            <a:ext cx="2564222" cy="3462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604" y="0"/>
            <a:ext cx="2557463" cy="3452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067" y="0"/>
            <a:ext cx="2555960" cy="34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97436">
            <a:off x="8158672" y="1283358"/>
            <a:ext cx="2938213" cy="39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2064278" cy="917575"/>
          </a:xfrm>
        </p:spPr>
        <p:txBody>
          <a:bodyPr/>
          <a:lstStyle/>
          <a:p>
            <a:r>
              <a:rPr lang="en-GB" b="1" dirty="0"/>
              <a:t>ASOS high level architecture</a:t>
            </a:r>
            <a:endParaRPr lang="en-US" sz="4000" dirty="0">
              <a:gradFill>
                <a:gsLst>
                  <a:gs pos="21538">
                    <a:schemeClr val="tx1"/>
                  </a:gs>
                  <a:gs pos="33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10122"/>
            <a:ext cx="9073008" cy="546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6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4638" y="1828800"/>
            <a:ext cx="11887200" cy="2511457"/>
          </a:xfrm>
        </p:spPr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Making the first few big calls</a:t>
            </a:r>
          </a:p>
          <a:p>
            <a:r>
              <a:rPr lang="en-GB" dirty="0">
                <a:solidFill>
                  <a:prstClr val="black"/>
                </a:solidFill>
              </a:rPr>
              <a:t>Kicking off the re-platforming programme</a:t>
            </a:r>
          </a:p>
          <a:p>
            <a:pPr lvl="1"/>
            <a:r>
              <a:rPr lang="en-GB" sz="3600" dirty="0">
                <a:solidFill>
                  <a:prstClr val="black"/>
                </a:solidFill>
                <a:latin typeface="+mj-lt"/>
              </a:rPr>
              <a:t>Launched formally in Q4 2014</a:t>
            </a:r>
          </a:p>
          <a:p>
            <a:pPr lvl="1"/>
            <a:r>
              <a:rPr lang="en-GB" sz="3600" dirty="0">
                <a:solidFill>
                  <a:prstClr val="black"/>
                </a:solidFill>
                <a:latin typeface="+mj-lt"/>
              </a:rPr>
              <a:t>Rollout complete by Black Friday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2064278" cy="917575"/>
          </a:xfrm>
        </p:spPr>
        <p:txBody>
          <a:bodyPr/>
          <a:lstStyle/>
          <a:p>
            <a:r>
              <a:rPr lang="en-GB" b="1" dirty="0">
                <a:gradFill>
                  <a:gsLst>
                    <a:gs pos="21538">
                      <a:schemeClr val="tx1"/>
                    </a:gs>
                    <a:gs pos="33000">
                      <a:schemeClr val="tx1"/>
                    </a:gs>
                  </a:gsLst>
                  <a:lin ang="5400000" scaled="0"/>
                </a:gradFill>
              </a:rPr>
              <a:t>Establishing the re-platform programme</a:t>
            </a:r>
            <a:endParaRPr lang="en-US" dirty="0">
              <a:gradFill>
                <a:gsLst>
                  <a:gs pos="21538">
                    <a:schemeClr val="tx1"/>
                  </a:gs>
                  <a:gs pos="33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084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4638" y="1828800"/>
            <a:ext cx="11887200" cy="3730252"/>
          </a:xfrm>
        </p:spPr>
        <p:txBody>
          <a:bodyPr/>
          <a:lstStyle/>
          <a:p>
            <a:pPr marL="57150" indent="0">
              <a:buNone/>
            </a:pPr>
            <a:r>
              <a:rPr lang="en-GB" dirty="0">
                <a:solidFill>
                  <a:prstClr val="black"/>
                </a:solidFill>
              </a:rPr>
              <a:t>We gained experience of the cloud and hired in specialists </a:t>
            </a:r>
          </a:p>
          <a:p>
            <a:pPr marL="57150" indent="0">
              <a:buNone/>
            </a:pPr>
            <a:r>
              <a:rPr lang="en-GB" dirty="0">
                <a:solidFill>
                  <a:prstClr val="black"/>
                </a:solidFill>
              </a:rPr>
              <a:t>We made a few big bets and stuck to them</a:t>
            </a:r>
          </a:p>
          <a:p>
            <a:pPr marL="57150" indent="0">
              <a:buNone/>
            </a:pPr>
            <a:r>
              <a:rPr lang="en-GB" dirty="0">
                <a:solidFill>
                  <a:prstClr val="black"/>
                </a:solidFill>
              </a:rPr>
              <a:t>We tried to be pragmatic and recognise our weaknesses</a:t>
            </a:r>
          </a:p>
          <a:p>
            <a:pPr marL="57150" indent="0">
              <a:buNone/>
            </a:pPr>
            <a:r>
              <a:rPr lang="en-GB" dirty="0">
                <a:solidFill>
                  <a:prstClr val="black"/>
                </a:solidFill>
              </a:rPr>
              <a:t>We built a deep relationship with the Azure CAT team</a:t>
            </a:r>
          </a:p>
          <a:p>
            <a:pPr marL="57150" indent="0">
              <a:buNone/>
            </a:pPr>
            <a:r>
              <a:rPr lang="en-GB" dirty="0">
                <a:solidFill>
                  <a:prstClr val="black"/>
                </a:solidFill>
              </a:rPr>
              <a:t>We invested heavily in managing emergent design</a:t>
            </a:r>
          </a:p>
          <a:p>
            <a:pPr marL="57150" indent="0">
              <a:buNone/>
            </a:pPr>
            <a:r>
              <a:rPr lang="en-GB" dirty="0">
                <a:solidFill>
                  <a:prstClr val="black"/>
                </a:solidFill>
              </a:rPr>
              <a:t>We invested heavily in build and deploy automation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2064278" cy="917575"/>
          </a:xfrm>
        </p:spPr>
        <p:txBody>
          <a:bodyPr/>
          <a:lstStyle/>
          <a:p>
            <a:r>
              <a:rPr lang="en-GB" b="1" dirty="0"/>
              <a:t>The essentials of landing a microservice platform </a:t>
            </a:r>
            <a:endParaRPr lang="en-US" sz="4000" dirty="0">
              <a:gradFill>
                <a:gsLst>
                  <a:gs pos="21538">
                    <a:schemeClr val="tx1"/>
                  </a:gs>
                  <a:gs pos="33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188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4637" y="1828800"/>
            <a:ext cx="12640344" cy="2283702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>
                <a:solidFill>
                  <a:prstClr val="black"/>
                </a:solidFill>
              </a:rPr>
              <a:t>Dave Green: Enterprise Architect, Digital Domain</a:t>
            </a:r>
          </a:p>
          <a:p>
            <a:pPr marL="0" indent="0">
              <a:buNone/>
            </a:pPr>
            <a:r>
              <a:rPr lang="en-GB" sz="4400" dirty="0">
                <a:solidFill>
                  <a:prstClr val="black"/>
                </a:solidFill>
              </a:rPr>
              <a:t>Owain Wragg: Principal Engineer, Core Commerce</a:t>
            </a:r>
          </a:p>
          <a:p>
            <a:pPr marL="0" indent="0">
              <a:buNone/>
            </a:pPr>
            <a:r>
              <a:rPr lang="en-GB" sz="4400" dirty="0">
                <a:solidFill>
                  <a:prstClr val="black"/>
                </a:solidFill>
              </a:rPr>
              <a:t>Ian Margetts: Platform Lead, DevOps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2064278" cy="917575"/>
          </a:xfrm>
        </p:spPr>
        <p:txBody>
          <a:bodyPr/>
          <a:lstStyle/>
          <a:p>
            <a:r>
              <a:rPr lang="en-GB" b="1" dirty="0"/>
              <a:t>Introducing the team</a:t>
            </a:r>
            <a:endParaRPr lang="en-US" sz="4000" dirty="0">
              <a:gradFill>
                <a:gsLst>
                  <a:gs pos="21538">
                    <a:schemeClr val="tx1"/>
                  </a:gs>
                  <a:gs pos="33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896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Dave Green - Architect</a:t>
            </a:r>
          </a:p>
        </p:txBody>
      </p:sp>
    </p:spTree>
    <p:extLst>
      <p:ext uri="{BB962C8B-B14F-4D97-AF65-F5344CB8AC3E}">
        <p14:creationId xmlns:p14="http://schemas.microsoft.com/office/powerpoint/2010/main" val="26444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2.xml><?xml version="1.0" encoding="utf-8"?>
<a:theme xmlns:a="http://schemas.openxmlformats.org/drawingml/2006/main" name="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D138E69B-724A-4446-A2DA-FF3B08B1663E}"/>
    </a:ext>
  </a:extLst>
</a:theme>
</file>

<file path=ppt/theme/theme3.xml><?xml version="1.0" encoding="utf-8"?>
<a:theme xmlns:a="http://schemas.openxmlformats.org/drawingml/2006/main" name="1_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 [Read-Only]" id="{6F4885E9-16BF-45DA-8043-52AF389A1A37}" vid="{06FBAB65-A9D9-4EC4-8519-C553F3EA738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_ip_UnifiedCompliancePolicyUIAction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Washington State Convention and Trade Center</TermName>
          <TermId xmlns="http://schemas.microsoft.com/office/infopath/2007/PartnerControls">2ebf141d-f871-4cc9-bf08-f87f112ab464</TermId>
        </TermInfo>
      </Terms>
    </d12e2661e9634d9aa98bbb375f31aced>
    <Event_x0020_Start_x0020_Date xmlns="01c77077-aee4-4b5f-bd4e-9cd40a6fff29">2017-05-10T07:00:00+00:00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Seattle</TermName>
          <TermId xmlns="http://schemas.microsoft.com/office/infopath/2007/PartnerControls">54f46ed2-c77e-4a59-b182-a4171fdb0d11</TermId>
        </TermInfo>
      </Terms>
    </iaa5f83406f94009a0f6a3e890699ff7>
    <External_x0020_Speaker xmlns="01c77077-aee4-4b5f-bd4e-9cd40a6fff29">Bob Strudwick;Dave Green;Ian Margetts;Owain Wragg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2017-05-10T07:00:00+00:00</Presentation_x0020_Date>
    <fc15c16204564de583b4c942b10d19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developers</TermName>
          <TermId xmlns="http://schemas.microsoft.com/office/infopath/2007/PartnerControls">8e4a08dc-5d95-4156-ab65-f22579a1592a</TermId>
        </TermInfo>
      </Terms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</TermName>
          <TermId xmlns="http://schemas.microsoft.com/office/infopath/2007/PartnerControls">58542b36-5bf5-46a6-a53f-a41fb7a73785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_ip_UnifiedCompliancePolicyProperties xmlns="http://schemas.microsoft.com/sharepoint/v3" xsi:nil="true"/>
    <Session_x0020_Code xmlns="01c77077-aee4-4b5f-bd4e-9cd40a6fff29">B8057</Session_x0020_Code>
    <Event_x0020_End_x0020_Date xmlns="01c77077-aee4-4b5f-bd4e-9cd40a6fff29">2017-05-12T07:00:00+00:00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NumberofDownloads xmlns="230e9df3-be65-4c73-a93b-d1236ebd677e" xsi:nil="true"/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Build 2017</TermName>
          <TermId xmlns="http://schemas.microsoft.com/office/infopath/2007/PartnerControls">0407fc0d-d203-4d0a-848e-0398e286e7e2</TermId>
        </TermInfo>
      </Terms>
    </TaxKeywordTaxHTField>
    <TaxCatchAll xmlns="230e9df3-be65-4c73-a93b-d1236ebd677e">
      <Value>47</Value>
      <Value>53</Value>
      <Value>52</Value>
      <Value>316</Value>
      <Value>315</Value>
    </TaxCatchAl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6" ma:contentTypeDescription="" ma:contentTypeScope="" ma:versionID="d383a91d1b86d4650368c84defa1a2c1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2cfdfd5a193d92c0d7e2d70576dfb5fb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  <xsd:element ref="ns1:_ip_UnifiedCompliancePolicyProperties" minOccurs="0"/>
                <xsd:element ref="ns1:_ip_UnifiedCompliancePolicyUIAction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  <xsd:element name="_ip_UnifiedCompliancePolicyProperties" ma:index="4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4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purl.org/dc/elements/1.1/"/>
    <ds:schemaRef ds:uri="http://schemas.microsoft.com/sharepoint/v3"/>
    <ds:schemaRef ds:uri="230e9df3-be65-4c73-a93b-d1236ebd677e"/>
    <ds:schemaRef ds:uri="01c77077-aee4-4b5f-bd4e-9cd40a6fff29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8ff673fc-3231-4e3a-893b-6d7f7cd3276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08956B-D258-40C7-8C24-091EC53E3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Microsoft_Build2017_Template</Template>
  <TotalTime>2</TotalTime>
  <Words>1694</Words>
  <Application>Microsoft Office PowerPoint</Application>
  <PresentationFormat>Custom</PresentationFormat>
  <Paragraphs>307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Consolas</vt:lpstr>
      <vt:lpstr>Segoe UI</vt:lpstr>
      <vt:lpstr>Segoe UI Light</vt:lpstr>
      <vt:lpstr>Segoe UI Semilight</vt:lpstr>
      <vt:lpstr>Wingdings</vt:lpstr>
      <vt:lpstr>5-50111_Build 2017_LIGHT GRAY TEMPLATE</vt:lpstr>
      <vt:lpstr>5-50111_Build 2017_DARK GRAY TEMPLATE</vt:lpstr>
      <vt:lpstr>1_5-50111_Build 2017_LIGHT GRAY TEMPLATE</vt:lpstr>
      <vt:lpstr>PowerPoint Presentation</vt:lpstr>
      <vt:lpstr>Learn how ASOS built its ecommerce platform using microservices on Microsoft Azure and had a record-breaking holiday season</vt:lpstr>
      <vt:lpstr>What is ASOS?</vt:lpstr>
      <vt:lpstr>ASOS by numbers</vt:lpstr>
      <vt:lpstr>ASOS high level architecture</vt:lpstr>
      <vt:lpstr>Establishing the re-platform programme</vt:lpstr>
      <vt:lpstr>The essentials of landing a microservice platform </vt:lpstr>
      <vt:lpstr>Introducing the team</vt:lpstr>
      <vt:lpstr>Dave Green - Architect</vt:lpstr>
      <vt:lpstr>ASOS 2014</vt:lpstr>
      <vt:lpstr>5 Design Goals</vt:lpstr>
      <vt:lpstr>7 Re-platforming Principles</vt:lpstr>
      <vt:lpstr>Design approach</vt:lpstr>
      <vt:lpstr>ASOS Microservice Architecture Anatomy of a Microservice</vt:lpstr>
      <vt:lpstr>PowerPoint Presentation</vt:lpstr>
      <vt:lpstr>Black Friday on a new stack…</vt:lpstr>
      <vt:lpstr>Owain Wragg - Engineer</vt:lpstr>
      <vt:lpstr>Challenges</vt:lpstr>
      <vt:lpstr>Engineering at scale</vt:lpstr>
      <vt:lpstr>Autonomy</vt:lpstr>
      <vt:lpstr>Dependencies</vt:lpstr>
      <vt:lpstr>Breaking it in to Chunks</vt:lpstr>
      <vt:lpstr>Bringing it together</vt:lpstr>
      <vt:lpstr>Minimise customer impact</vt:lpstr>
      <vt:lpstr>Summary</vt:lpstr>
      <vt:lpstr>Ian Margetts- DevOps</vt:lpstr>
      <vt:lpstr>The Background</vt:lpstr>
      <vt:lpstr>Aligning DevOps to Re-Platforming </vt:lpstr>
      <vt:lpstr>What did we do?</vt:lpstr>
      <vt:lpstr>Did it work?</vt:lpstr>
      <vt:lpstr>PowerPoint Presentation</vt:lpstr>
      <vt:lpstr>Bob Strudwick - CTO</vt:lpstr>
      <vt:lpstr>Black Friday by numbers</vt:lpstr>
      <vt:lpstr>Questions?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how ASOS built its ecommerce platform using microservices on Microsoft Azure and had a record-breaking holiday season</dc:title>
  <dc:subject>Microsoft Build 2017</dc:subject>
  <dc:creator>Caitlyn Ryan</dc:creator>
  <cp:keywords>Microsoft Build 2017</cp:keywords>
  <dc:description>Template: Mitchell Derrey, Silver Fox Productions_x000d_
Formatting: _x000d_
Audience Type:</dc:description>
  <cp:lastModifiedBy>Caitlyn Ryan</cp:lastModifiedBy>
  <cp:revision>2</cp:revision>
  <dcterms:created xsi:type="dcterms:W3CDTF">2017-05-11T15:37:35Z</dcterms:created>
  <dcterms:modified xsi:type="dcterms:W3CDTF">2017-05-11T15:40:15Z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53;#Washington State Convention and Trade Center|2ebf141d-f871-4cc9-bf08-f87f112ab464</vt:lpwstr>
  </property>
  <property fmtid="{D5CDD505-2E9C-101B-9397-08002B2CF9AE}" pid="7" name="Track">
    <vt:lpwstr/>
  </property>
  <property fmtid="{D5CDD505-2E9C-101B-9397-08002B2CF9AE}" pid="8" name="Event Location">
    <vt:lpwstr>52;#Seattle|54f46ed2-c77e-4a59-b182-a4171fdb0d11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315;#Microsoft Build 2017|0407fc0d-d203-4d0a-848e-0398e286e7e2</vt:lpwstr>
  </property>
  <property fmtid="{D5CDD505-2E9C-101B-9397-08002B2CF9AE}" pid="12" name="Audience1">
    <vt:lpwstr>316;#developers|8e4a08dc-5d95-4156-ab65-f22579a1592a</vt:lpwstr>
  </property>
  <property fmtid="{D5CDD505-2E9C-101B-9397-08002B2CF9AE}" pid="13" name="Event Name">
    <vt:lpwstr>47;#Build|58542b36-5bf5-46a6-a53f-a41fb7a73785</vt:lpwstr>
  </property>
</Properties>
</file>