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75" r:id="rId4"/>
    <p:sldMasterId id="2147484495" r:id="rId5"/>
  </p:sldMasterIdLst>
  <p:notesMasterIdLst>
    <p:notesMasterId r:id="rId75"/>
  </p:notesMasterIdLst>
  <p:handoutMasterIdLst>
    <p:handoutMasterId r:id="rId76"/>
  </p:handoutMasterIdLst>
  <p:sldIdLst>
    <p:sldId id="1486" r:id="rId6"/>
    <p:sldId id="1502" r:id="rId7"/>
    <p:sldId id="1570" r:id="rId8"/>
    <p:sldId id="1615" r:id="rId9"/>
    <p:sldId id="1614" r:id="rId10"/>
    <p:sldId id="1656" r:id="rId11"/>
    <p:sldId id="1658" r:id="rId12"/>
    <p:sldId id="1657" r:id="rId13"/>
    <p:sldId id="1652" r:id="rId14"/>
    <p:sldId id="1568" r:id="rId15"/>
    <p:sldId id="1649" r:id="rId16"/>
    <p:sldId id="1659" r:id="rId17"/>
    <p:sldId id="1660" r:id="rId18"/>
    <p:sldId id="1661" r:id="rId19"/>
    <p:sldId id="1662" r:id="rId20"/>
    <p:sldId id="1663" r:id="rId21"/>
    <p:sldId id="1664" r:id="rId22"/>
    <p:sldId id="1665" r:id="rId23"/>
    <p:sldId id="1666" r:id="rId24"/>
    <p:sldId id="1667" r:id="rId25"/>
    <p:sldId id="1668" r:id="rId26"/>
    <p:sldId id="1669" r:id="rId27"/>
    <p:sldId id="1670" r:id="rId28"/>
    <p:sldId id="1572" r:id="rId29"/>
    <p:sldId id="1586" r:id="rId30"/>
    <p:sldId id="1587" r:id="rId31"/>
    <p:sldId id="1654" r:id="rId32"/>
    <p:sldId id="1585" r:id="rId33"/>
    <p:sldId id="1648" r:id="rId34"/>
    <p:sldId id="1647" r:id="rId35"/>
    <p:sldId id="1655" r:id="rId36"/>
    <p:sldId id="1595" r:id="rId37"/>
    <p:sldId id="1606" r:id="rId38"/>
    <p:sldId id="1605" r:id="rId39"/>
    <p:sldId id="1607" r:id="rId40"/>
    <p:sldId id="1577" r:id="rId41"/>
    <p:sldId id="1618" r:id="rId42"/>
    <p:sldId id="1620" r:id="rId43"/>
    <p:sldId id="1619" r:id="rId44"/>
    <p:sldId id="1646" r:id="rId45"/>
    <p:sldId id="1671" r:id="rId46"/>
    <p:sldId id="1621" r:id="rId47"/>
    <p:sldId id="1576" r:id="rId48"/>
    <p:sldId id="1581" r:id="rId49"/>
    <p:sldId id="1608" r:id="rId50"/>
    <p:sldId id="1642" r:id="rId51"/>
    <p:sldId id="1622" r:id="rId52"/>
    <p:sldId id="1580" r:id="rId53"/>
    <p:sldId id="1578" r:id="rId54"/>
    <p:sldId id="1609" r:id="rId55"/>
    <p:sldId id="1611" r:id="rId56"/>
    <p:sldId id="1588" r:id="rId57"/>
    <p:sldId id="1589" r:id="rId58"/>
    <p:sldId id="1640" r:id="rId59"/>
    <p:sldId id="1617" r:id="rId60"/>
    <p:sldId id="1590" r:id="rId61"/>
    <p:sldId id="1591" r:id="rId62"/>
    <p:sldId id="1592" r:id="rId63"/>
    <p:sldId id="1593" r:id="rId64"/>
    <p:sldId id="1594" r:id="rId65"/>
    <p:sldId id="1596" r:id="rId66"/>
    <p:sldId id="1597" r:id="rId67"/>
    <p:sldId id="1598" r:id="rId68"/>
    <p:sldId id="1599" r:id="rId69"/>
    <p:sldId id="1601" r:id="rId70"/>
    <p:sldId id="1602" r:id="rId71"/>
    <p:sldId id="1603" r:id="rId72"/>
    <p:sldId id="1555" r:id="rId73"/>
    <p:sldId id="1672" r:id="rId7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7 Light Gray Template" id="{E1C8FB21-FF75-44A0-8090-B2FB240B014B}">
          <p14:sldIdLst>
            <p14:sldId id="1486"/>
            <p14:sldId id="1502"/>
            <p14:sldId id="1570"/>
            <p14:sldId id="1615"/>
            <p14:sldId id="1614"/>
            <p14:sldId id="1656"/>
            <p14:sldId id="1658"/>
            <p14:sldId id="1657"/>
            <p14:sldId id="1652"/>
            <p14:sldId id="1568"/>
            <p14:sldId id="1649"/>
            <p14:sldId id="1659"/>
            <p14:sldId id="1660"/>
            <p14:sldId id="1661"/>
            <p14:sldId id="1662"/>
            <p14:sldId id="1663"/>
            <p14:sldId id="1664"/>
            <p14:sldId id="1665"/>
            <p14:sldId id="1666"/>
            <p14:sldId id="1667"/>
            <p14:sldId id="1668"/>
            <p14:sldId id="1669"/>
            <p14:sldId id="1670"/>
            <p14:sldId id="1572"/>
            <p14:sldId id="1586"/>
            <p14:sldId id="1587"/>
            <p14:sldId id="1654"/>
            <p14:sldId id="1585"/>
            <p14:sldId id="1648"/>
            <p14:sldId id="1647"/>
            <p14:sldId id="1655"/>
            <p14:sldId id="1595"/>
            <p14:sldId id="1606"/>
            <p14:sldId id="1605"/>
            <p14:sldId id="1607"/>
            <p14:sldId id="1577"/>
            <p14:sldId id="1618"/>
            <p14:sldId id="1620"/>
            <p14:sldId id="1619"/>
            <p14:sldId id="1646"/>
            <p14:sldId id="1671"/>
            <p14:sldId id="1621"/>
            <p14:sldId id="1576"/>
            <p14:sldId id="1581"/>
            <p14:sldId id="1608"/>
            <p14:sldId id="1642"/>
            <p14:sldId id="1622"/>
            <p14:sldId id="1580"/>
            <p14:sldId id="1578"/>
            <p14:sldId id="1609"/>
            <p14:sldId id="1611"/>
            <p14:sldId id="1588"/>
            <p14:sldId id="1589"/>
            <p14:sldId id="1640"/>
            <p14:sldId id="1617"/>
            <p14:sldId id="1590"/>
            <p14:sldId id="1591"/>
            <p14:sldId id="1592"/>
            <p14:sldId id="1593"/>
            <p14:sldId id="1594"/>
            <p14:sldId id="1596"/>
            <p14:sldId id="1597"/>
            <p14:sldId id="1598"/>
            <p14:sldId id="1599"/>
            <p14:sldId id="1601"/>
            <p14:sldId id="1602"/>
            <p14:sldId id="1603"/>
            <p14:sldId id="1555"/>
            <p14:sldId id="167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Mitchell Derrey" initials="MD" lastIdx="8" clrIdx="4">
    <p:extLst>
      <p:ext uri="{19B8F6BF-5375-455C-9EA6-DF929625EA0E}">
        <p15:presenceInfo xmlns:p15="http://schemas.microsoft.com/office/powerpoint/2012/main" userId="S-1-5-21-383413107-1061881802-891584314-48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49A5"/>
    <a:srgbClr val="000000"/>
    <a:srgbClr val="FFFFFF"/>
    <a:srgbClr val="737373"/>
    <a:srgbClr val="323232"/>
    <a:srgbClr val="E6E6E6"/>
    <a:srgbClr val="D2D2D2"/>
    <a:srgbClr val="505050"/>
    <a:srgbClr val="525252"/>
    <a:srgbClr val="0078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650" autoAdjust="0"/>
    <p:restoredTop sz="96229" autoAdjust="0"/>
  </p:normalViewPr>
  <p:slideViewPr>
    <p:cSldViewPr>
      <p:cViewPr varScale="1">
        <p:scale>
          <a:sx n="104" d="100"/>
          <a:sy n="104" d="100"/>
        </p:scale>
        <p:origin x="1458" y="10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0"/>
    </p:cViewPr>
  </p:sorterViewPr>
  <p:notesViewPr>
    <p:cSldViewPr showGuides="1">
      <p:cViewPr varScale="1">
        <p:scale>
          <a:sx n="81" d="100"/>
          <a:sy n="81" d="100"/>
        </p:scale>
        <p:origin x="304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Build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1D0CB2F-F0BF-435A-A27A-2EC15087F634}" type="datetime8">
              <a:rPr lang="en-US" smtClean="0">
                <a:latin typeface="Segoe UI" pitchFamily="34" charset="0"/>
              </a:rPr>
              <a:t>5/12/2017 9:31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Build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18B56EA-E28F-4F92-9F16-7A6F2501B303}" type="datetime8">
              <a:rPr lang="en-US" smtClean="0"/>
              <a:t>5/12/2017 9:30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3D530-3419-45A5-AB8A-2242E8FDFF4E}"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990969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02118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9933031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556327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8952089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268277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980572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804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995566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121133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590395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313C66B-7AF5-40BA-8933-D16874FF94CC}"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26222412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
        <p:nvSpPr>
          <p:cNvPr id="10" name="Date Placeholder 9"/>
          <p:cNvSpPr>
            <a:spLocks noGrp="1"/>
          </p:cNvSpPr>
          <p:nvPr>
            <p:ph type="dt" idx="13"/>
          </p:nvPr>
        </p:nvSpPr>
        <p:spPr/>
        <p:txBody>
          <a:bodyPr/>
          <a:lstStyle/>
          <a:p>
            <a:fld id="{174E4CE6-2FE4-433F-87B8-CB5DD266EBFC}" type="datetime8">
              <a:rPr lang="en-US" smtClean="0"/>
              <a:t>5/12/2017 9:30 AM</a:t>
            </a:fld>
            <a:endParaRPr lang="en-US" dirty="0"/>
          </a:p>
        </p:txBody>
      </p:sp>
      <p:sp>
        <p:nvSpPr>
          <p:cNvPr id="4" name="Footer Placeholder 3"/>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Header Placeholder 4"/>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2428550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21</a:t>
            </a:fld>
            <a:endParaRPr lang="en-US" dirty="0"/>
          </a:p>
        </p:txBody>
      </p:sp>
      <p:sp>
        <p:nvSpPr>
          <p:cNvPr id="10" name="Date Placeholder 9"/>
          <p:cNvSpPr>
            <a:spLocks noGrp="1"/>
          </p:cNvSpPr>
          <p:nvPr>
            <p:ph type="dt" idx="13"/>
          </p:nvPr>
        </p:nvSpPr>
        <p:spPr/>
        <p:txBody>
          <a:bodyPr/>
          <a:lstStyle/>
          <a:p>
            <a:fld id="{174E4CE6-2FE4-433F-87B8-CB5DD266EBFC}" type="datetime8">
              <a:rPr lang="en-US" smtClean="0"/>
              <a:t>5/12/2017 9:30 AM</a:t>
            </a:fld>
            <a:endParaRPr lang="en-US" dirty="0"/>
          </a:p>
        </p:txBody>
      </p:sp>
      <p:sp>
        <p:nvSpPr>
          <p:cNvPr id="4" name="Footer Placeholder 3"/>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Header Placeholder 4"/>
          <p:cNvSpPr>
            <a:spLocks noGrp="1"/>
          </p:cNvSpPr>
          <p:nvPr>
            <p:ph type="hdr" sz="quarter" idx="15"/>
          </p:nvPr>
        </p:nvSpPr>
        <p:spPr/>
        <p:txBody>
          <a:bodyPr/>
          <a:lstStyle/>
          <a:p>
            <a:endParaRPr lang="en-US" dirty="0"/>
          </a:p>
        </p:txBody>
      </p:sp>
    </p:spTree>
    <p:extLst>
      <p:ext uri="{BB962C8B-B14F-4D97-AF65-F5344CB8AC3E}">
        <p14:creationId xmlns:p14="http://schemas.microsoft.com/office/powerpoint/2010/main" val="26957742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1585741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1692582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3668751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14568433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9:30 AM</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957695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31774">
              <a:defRPr/>
            </a:pPr>
            <a:fld id="{7088D5E3-B0C4-244E-905F-C9848084E0A1}" type="slidenum">
              <a:rPr lang="en-US" sz="1800" kern="0">
                <a:solidFill>
                  <a:sysClr val="windowText" lastClr="000000"/>
                </a:solidFill>
              </a:rPr>
              <a:pPr defTabSz="931774">
                <a:defRPr/>
              </a:pPr>
              <a:t>27</a:t>
            </a:fld>
            <a:endParaRPr lang="en-US" sz="1800" kern="0" dirty="0">
              <a:solidFill>
                <a:sysClr val="windowText" lastClr="000000"/>
              </a:solidFill>
            </a:endParaRPr>
          </a:p>
        </p:txBody>
      </p:sp>
    </p:spTree>
    <p:extLst>
      <p:ext uri="{BB962C8B-B14F-4D97-AF65-F5344CB8AC3E}">
        <p14:creationId xmlns:p14="http://schemas.microsoft.com/office/powerpoint/2010/main" val="27536059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295817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889430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5525313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9129897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75576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31774">
              <a:defRPr/>
            </a:pPr>
            <a:fld id="{7088D5E3-B0C4-244E-905F-C9848084E0A1}" type="slidenum">
              <a:rPr lang="en-US" sz="1800" kern="0">
                <a:solidFill>
                  <a:sysClr val="windowText" lastClr="000000"/>
                </a:solidFill>
              </a:rPr>
              <a:pPr defTabSz="931774">
                <a:defRPr/>
              </a:pPr>
              <a:t>32</a:t>
            </a:fld>
            <a:endParaRPr lang="en-US" sz="1800" kern="0" dirty="0">
              <a:solidFill>
                <a:sysClr val="windowText" lastClr="000000"/>
              </a:solidFill>
            </a:endParaRPr>
          </a:p>
        </p:txBody>
      </p:sp>
    </p:spTree>
    <p:extLst>
      <p:ext uri="{BB962C8B-B14F-4D97-AF65-F5344CB8AC3E}">
        <p14:creationId xmlns:p14="http://schemas.microsoft.com/office/powerpoint/2010/main" val="35905397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773E0-B100-4B06-8BF7-126C4E7F88E0}" type="slidenum">
              <a:rPr lang="en-US" smtClean="0"/>
              <a:t>33</a:t>
            </a:fld>
            <a:endParaRPr lang="en-US"/>
          </a:p>
        </p:txBody>
      </p:sp>
    </p:spTree>
    <p:extLst>
      <p:ext uri="{BB962C8B-B14F-4D97-AF65-F5344CB8AC3E}">
        <p14:creationId xmlns:p14="http://schemas.microsoft.com/office/powerpoint/2010/main" val="2120648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11773E0-B100-4B06-8BF7-126C4E7F88E0}" type="slidenum">
              <a:rPr lang="en-US" smtClean="0"/>
              <a:t>34</a:t>
            </a:fld>
            <a:endParaRPr lang="en-US"/>
          </a:p>
        </p:txBody>
      </p:sp>
    </p:spTree>
    <p:extLst>
      <p:ext uri="{BB962C8B-B14F-4D97-AF65-F5344CB8AC3E}">
        <p14:creationId xmlns:p14="http://schemas.microsoft.com/office/powerpoint/2010/main" val="16456345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25828455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7364473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13188347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TechReady 23</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9:30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210382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01396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409">
              <a:lnSpc>
                <a:spcPct val="100000"/>
              </a:lnSpc>
              <a:spcAft>
                <a:spcPts val="0"/>
              </a:spcAft>
              <a:defRPr/>
            </a:pPr>
            <a:endParaRPr lang="en-US" sz="1200" dirty="0">
              <a:latin typeface="Segoe UI" panose="020B0502040204020203" pitchFamily="34" charset="0"/>
              <a:ea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10"/>
          </p:nvPr>
        </p:nvSpPr>
        <p:spPr/>
        <p:txBody>
          <a:bodyPr/>
          <a:lstStyle/>
          <a:p>
            <a:pPr defTabSz="931774">
              <a:defRPr/>
            </a:pPr>
            <a:fld id="{55B30DED-7E0A-4245-ADBE-A53A10563424}" type="slidenum">
              <a:rPr lang="en-US" sz="1800" kern="0">
                <a:solidFill>
                  <a:prstClr val="black"/>
                </a:solidFill>
              </a:rPr>
              <a:pPr defTabSz="931774">
                <a:defRPr/>
              </a:pPr>
              <a:t>4</a:t>
            </a:fld>
            <a:endParaRPr lang="en-US" sz="1800" kern="0" dirty="0">
              <a:solidFill>
                <a:prstClr val="black"/>
              </a:solidFill>
            </a:endParaRPr>
          </a:p>
        </p:txBody>
      </p:sp>
    </p:spTree>
    <p:extLst>
      <p:ext uri="{BB962C8B-B14F-4D97-AF65-F5344CB8AC3E}">
        <p14:creationId xmlns:p14="http://schemas.microsoft.com/office/powerpoint/2010/main" val="2136028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891092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13444561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EE5D1-8314-4181-98EC-705C954D78F5}" type="slidenum">
              <a:rPr lang="en-US" smtClean="0"/>
              <a:t>42</a:t>
            </a:fld>
            <a:endParaRPr lang="en-US"/>
          </a:p>
        </p:txBody>
      </p:sp>
    </p:spTree>
    <p:extLst>
      <p:ext uri="{BB962C8B-B14F-4D97-AF65-F5344CB8AC3E}">
        <p14:creationId xmlns:p14="http://schemas.microsoft.com/office/powerpoint/2010/main" val="28115529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3521862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normAutofit/>
          </a:bodyPr>
          <a:lstStyle/>
          <a:p>
            <a:pPr marL="228600" indent="-228600">
              <a:buFont typeface="+mj-lt"/>
              <a:buAutoNum type="arabicPeriod"/>
            </a:pPr>
            <a:endParaRPr lang="en-US" dirty="0"/>
          </a:p>
        </p:txBody>
      </p:sp>
      <p:sp>
        <p:nvSpPr>
          <p:cNvPr id="5" name="Footer Placeholder 4"/>
          <p:cNvSpPr>
            <a:spLocks noGrp="1"/>
          </p:cNvSpPr>
          <p:nvPr>
            <p:ph type="ftr" sz="quarter" idx="4"/>
          </p:nvPr>
        </p:nvSpPr>
        <p:spPr>
          <a:xfrm>
            <a:off x="0" y="8964871"/>
            <a:ext cx="3094096" cy="473559"/>
          </a:xfrm>
          <a:prstGeom prst="rect">
            <a:avLst/>
          </a:prstGeom>
        </p:spPr>
        <p:txBody>
          <a:bodyPr lIns="92958" tIns="46479" rIns="92958" bIns="46479"/>
          <a:lstStyle/>
          <a:p>
            <a:pPr marL="0" marR="0" lvl="0" indent="0" algn="l" defTabSz="95005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5005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1444" name="Date Placeholder 5"/>
          <p:cNvSpPr>
            <a:spLocks noGrp="1"/>
          </p:cNvSpPr>
          <p:nvPr>
            <p:ph type="dt" sz="quarter" idx="1"/>
          </p:nvPr>
        </p:nvSpPr>
        <p:spPr bwMode="auto">
          <a:xfrm>
            <a:off x="3956550" y="0"/>
            <a:ext cx="3026833" cy="46418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92958" tIns="46479" rIns="92958" bIns="46479" numCol="1" anchor="t"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marL="0" marR="0" lvl="0" indent="0" algn="r" defTabSz="947332" rtl="0" eaLnBrk="1" fontAlgn="base" latinLnBrk="0" hangingPunct="1">
              <a:lnSpc>
                <a:spcPct val="100000"/>
              </a:lnSpc>
              <a:spcBef>
                <a:spcPct val="0"/>
              </a:spcBef>
              <a:spcAft>
                <a:spcPct val="0"/>
              </a:spcAft>
              <a:buClrTx/>
              <a:buSzTx/>
              <a:buFontTx/>
              <a:buNone/>
              <a:tabLst/>
              <a:defRPr/>
            </a:pPr>
            <a:fld id="{77B339E5-2C5A-964E-A324-80E05A226C75}" type="datetime1">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47332" rtl="0" eaLnBrk="1" fontAlgn="base" latinLnBrk="0" hangingPunct="1">
                <a:lnSpc>
                  <a:spcPct val="100000"/>
                </a:lnSpc>
                <a:spcBef>
                  <a:spcPct val="0"/>
                </a:spcBef>
                <a:spcAft>
                  <a:spcPct val="0"/>
                </a:spcAft>
                <a:buClrTx/>
                <a:buSzTx/>
                <a:buFontTx/>
                <a:buNone/>
                <a:tabLst/>
                <a:defRPr/>
              </a:pPr>
              <a:t>5/12/2017</a:t>
            </a:fld>
            <a:endParaRPr kumimoji="0" lang="en-US" sz="1200" b="0" i="0" u="none" strike="noStrike" kern="1200" cap="none" spc="0" normalizeH="0" baseline="0" noProof="0" dirty="0">
              <a:ln>
                <a:noFill/>
              </a:ln>
              <a:solidFill>
                <a:srgbClr val="000000"/>
              </a:solidFill>
              <a:effectLst/>
              <a:uLnTx/>
              <a:uFillTx/>
              <a:latin typeface="Calibri" charset="0"/>
              <a:ea typeface="ＭＳ Ｐゴシック" charset="0"/>
            </a:endParaRPr>
          </a:p>
        </p:txBody>
      </p:sp>
      <p:sp>
        <p:nvSpPr>
          <p:cNvPr id="61445" name="Slide Number Placeholder 6"/>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charset="0"/>
                <a:ea typeface="ＭＳ Ｐゴシック" charset="0"/>
                <a:cs typeface="ＭＳ Ｐゴシック" charset="0"/>
              </a:defRPr>
            </a:lvl1pPr>
            <a:lvl2pPr marL="755283" indent="-290493">
              <a:defRPr>
                <a:solidFill>
                  <a:schemeClr val="tx1"/>
                </a:solidFill>
                <a:latin typeface="Segoe UI" charset="0"/>
                <a:ea typeface="ＭＳ Ｐゴシック" charset="0"/>
              </a:defRPr>
            </a:lvl2pPr>
            <a:lvl3pPr marL="1161974" indent="-232395">
              <a:defRPr>
                <a:solidFill>
                  <a:schemeClr val="tx1"/>
                </a:solidFill>
                <a:latin typeface="Segoe UI" charset="0"/>
                <a:ea typeface="ＭＳ Ｐゴシック" charset="0"/>
              </a:defRPr>
            </a:lvl3pPr>
            <a:lvl4pPr marL="1626763" indent="-232395">
              <a:defRPr>
                <a:solidFill>
                  <a:schemeClr val="tx1"/>
                </a:solidFill>
                <a:latin typeface="Segoe UI" charset="0"/>
                <a:ea typeface="ＭＳ Ｐゴシック" charset="0"/>
              </a:defRPr>
            </a:lvl4pPr>
            <a:lvl5pPr marL="2091553" indent="-232395">
              <a:defRPr>
                <a:solidFill>
                  <a:schemeClr val="tx1"/>
                </a:solidFill>
                <a:latin typeface="Segoe UI" charset="0"/>
                <a:ea typeface="ＭＳ Ｐゴシック" charset="0"/>
              </a:defRPr>
            </a:lvl5pPr>
            <a:lvl6pPr marL="2556342" indent="-232395" defTabSz="947332" fontAlgn="base">
              <a:spcBef>
                <a:spcPct val="0"/>
              </a:spcBef>
              <a:spcAft>
                <a:spcPct val="0"/>
              </a:spcAft>
              <a:defRPr>
                <a:solidFill>
                  <a:schemeClr val="tx1"/>
                </a:solidFill>
                <a:latin typeface="Segoe UI" charset="0"/>
                <a:ea typeface="ＭＳ Ｐゴシック" charset="0"/>
              </a:defRPr>
            </a:lvl6pPr>
            <a:lvl7pPr marL="3021132" indent="-232395" defTabSz="947332" fontAlgn="base">
              <a:spcBef>
                <a:spcPct val="0"/>
              </a:spcBef>
              <a:spcAft>
                <a:spcPct val="0"/>
              </a:spcAft>
              <a:defRPr>
                <a:solidFill>
                  <a:schemeClr val="tx1"/>
                </a:solidFill>
                <a:latin typeface="Segoe UI" charset="0"/>
                <a:ea typeface="ＭＳ Ｐゴシック" charset="0"/>
              </a:defRPr>
            </a:lvl7pPr>
            <a:lvl8pPr marL="3485921" indent="-232395" defTabSz="947332" fontAlgn="base">
              <a:spcBef>
                <a:spcPct val="0"/>
              </a:spcBef>
              <a:spcAft>
                <a:spcPct val="0"/>
              </a:spcAft>
              <a:defRPr>
                <a:solidFill>
                  <a:schemeClr val="tx1"/>
                </a:solidFill>
                <a:latin typeface="Segoe UI" charset="0"/>
                <a:ea typeface="ＭＳ Ｐゴシック" charset="0"/>
              </a:defRPr>
            </a:lvl8pPr>
            <a:lvl9pPr marL="3950711" indent="-232395" defTabSz="947332" fontAlgn="base">
              <a:spcBef>
                <a:spcPct val="0"/>
              </a:spcBef>
              <a:spcAft>
                <a:spcPct val="0"/>
              </a:spcAft>
              <a:defRPr>
                <a:solidFill>
                  <a:schemeClr val="tx1"/>
                </a:solidFill>
                <a:latin typeface="Segoe UI" charset="0"/>
                <a:ea typeface="ＭＳ Ｐゴシック" charset="0"/>
              </a:defRPr>
            </a:lvl9pPr>
          </a:lstStyle>
          <a:p>
            <a:pPr marL="0" marR="0" lvl="0" indent="0" algn="r" defTabSz="947332" rtl="0" eaLnBrk="1" fontAlgn="base" latinLnBrk="0" hangingPunct="1">
              <a:lnSpc>
                <a:spcPct val="100000"/>
              </a:lnSpc>
              <a:spcBef>
                <a:spcPct val="0"/>
              </a:spcBef>
              <a:spcAft>
                <a:spcPct val="0"/>
              </a:spcAft>
              <a:buClrTx/>
              <a:buSzTx/>
              <a:buFontTx/>
              <a:buNone/>
              <a:tabLst/>
              <a:defRPr/>
            </a:pPr>
            <a:fld id="{1A6394F6-822C-1448-96C9-DC8FB41C7165}" type="slidenum">
              <a:rPr kumimoji="0" lang="en-US" sz="1200" b="0" i="0" u="none" strike="noStrike" kern="1200" cap="none" spc="0" normalizeH="0" baseline="0" noProof="0">
                <a:ln>
                  <a:noFill/>
                </a:ln>
                <a:solidFill>
                  <a:srgbClr val="000000"/>
                </a:solidFill>
                <a:effectLst/>
                <a:uLnTx/>
                <a:uFillTx/>
                <a:latin typeface="Calibri" charset="0"/>
                <a:ea typeface="ＭＳ Ｐゴシック" charset="0"/>
              </a:rPr>
              <a:pPr marL="0" marR="0" lvl="0" indent="0" algn="r" defTabSz="947332" rtl="0" eaLnBrk="1" fontAlgn="base" latinLnBrk="0" hangingPunct="1">
                <a:lnSpc>
                  <a:spcPct val="100000"/>
                </a:lnSpc>
                <a:spcBef>
                  <a:spcPct val="0"/>
                </a:spcBef>
                <a:spcAft>
                  <a:spcPct val="0"/>
                </a:spcAft>
                <a:buClrTx/>
                <a:buSzTx/>
                <a:buFontTx/>
                <a:buNone/>
                <a:tabLst/>
                <a:defRPr/>
              </a:pPr>
              <a:t>44</a:t>
            </a:fld>
            <a:endParaRPr kumimoji="0" lang="en-US" sz="1200" b="0" i="0" u="none" strike="noStrike" kern="1200" cap="none" spc="0" normalizeH="0" baseline="0" noProof="0" dirty="0">
              <a:ln>
                <a:noFill/>
              </a:ln>
              <a:solidFill>
                <a:srgbClr val="000000"/>
              </a:solidFill>
              <a:effectLst/>
              <a:uLnTx/>
              <a:uFillTx/>
              <a:latin typeface="Calibri" charset="0"/>
              <a:ea typeface="ＭＳ Ｐゴシック" charset="0"/>
            </a:endParaRPr>
          </a:p>
        </p:txBody>
      </p:sp>
    </p:spTree>
    <p:extLst>
      <p:ext uri="{BB962C8B-B14F-4D97-AF65-F5344CB8AC3E}">
        <p14:creationId xmlns:p14="http://schemas.microsoft.com/office/powerpoint/2010/main" val="20724342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4851577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46</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7655023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409">
              <a:lnSpc>
                <a:spcPct val="100000"/>
              </a:lnSpc>
              <a:spcAft>
                <a:spcPts val="0"/>
              </a:spcAft>
              <a:defRPr/>
            </a:pPr>
            <a:endParaRPr lang="en-US" sz="1200" dirty="0">
              <a:latin typeface="Segoe UI" panose="020B0502040204020203" pitchFamily="34" charset="0"/>
              <a:ea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10"/>
          </p:nvPr>
        </p:nvSpPr>
        <p:spPr/>
        <p:txBody>
          <a:bodyPr/>
          <a:lstStyle/>
          <a:p>
            <a:pPr defTabSz="931774">
              <a:defRPr/>
            </a:pPr>
            <a:fld id="{55B30DED-7E0A-4245-ADBE-A53A10563424}" type="slidenum">
              <a:rPr lang="en-US" sz="1800" kern="0">
                <a:solidFill>
                  <a:prstClr val="black"/>
                </a:solidFill>
              </a:rPr>
              <a:pPr defTabSz="931774">
                <a:defRPr/>
              </a:pPr>
              <a:t>47</a:t>
            </a:fld>
            <a:endParaRPr lang="en-US" sz="1800" kern="0" dirty="0">
              <a:solidFill>
                <a:prstClr val="black"/>
              </a:solidFill>
            </a:endParaRPr>
          </a:p>
        </p:txBody>
      </p:sp>
    </p:spTree>
    <p:extLst>
      <p:ext uri="{BB962C8B-B14F-4D97-AF65-F5344CB8AC3E}">
        <p14:creationId xmlns:p14="http://schemas.microsoft.com/office/powerpoint/2010/main" val="28187482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5/12/2017 9:30 AM</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160476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245880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lnSpc>
                <a:spcPct val="100000"/>
              </a:lnSpc>
              <a:spcAft>
                <a:spcPts val="0"/>
              </a:spcAft>
              <a:defRPr/>
            </a:pPr>
            <a:endParaRPr lang="en-US" sz="1200" dirty="0">
              <a:latin typeface="Segoe UI" panose="020B0502040204020203" pitchFamily="34" charset="0"/>
              <a:ea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10"/>
          </p:nvPr>
        </p:nvSpPr>
        <p:spPr/>
        <p:txBody>
          <a:bodyPr/>
          <a:lstStyle/>
          <a:p>
            <a:pPr defTabSz="931774">
              <a:defRPr/>
            </a:pPr>
            <a:fld id="{55B30DED-7E0A-4245-ADBE-A53A10563424}" type="slidenum">
              <a:rPr lang="en-US" sz="1800" kern="0">
                <a:solidFill>
                  <a:prstClr val="black"/>
                </a:solidFill>
              </a:rPr>
              <a:pPr defTabSz="931774">
                <a:defRPr/>
              </a:pPr>
              <a:t>5</a:t>
            </a:fld>
            <a:endParaRPr lang="en-US" sz="1800" kern="0" dirty="0">
              <a:solidFill>
                <a:prstClr val="black"/>
              </a:solidFill>
            </a:endParaRPr>
          </a:p>
        </p:txBody>
      </p:sp>
    </p:spTree>
    <p:extLst>
      <p:ext uri="{BB962C8B-B14F-4D97-AF65-F5344CB8AC3E}">
        <p14:creationId xmlns:p14="http://schemas.microsoft.com/office/powerpoint/2010/main" val="30600913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Build 2015</a:t>
            </a:r>
          </a:p>
          <a:p>
            <a:endParaRPr lang="en-US" dirty="0"/>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3739695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Machine Learning &amp; Data Science Conference</a:t>
            </a: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5/12/2017 9:30 AM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951517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14327542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8422096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rPr>
              <a:t>Tech Ready 15</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0C3C833-3849-4B9D-B009-7F716A8E14B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5/12/2017</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54</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3609333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F6EE5D1-8314-4181-98EC-705C954D78F5}" type="slidenum">
              <a:rPr lang="en-US" smtClean="0"/>
              <a:t>55</a:t>
            </a:fld>
            <a:endParaRPr lang="en-US"/>
          </a:p>
        </p:txBody>
      </p:sp>
    </p:spTree>
    <p:extLst>
      <p:ext uri="{BB962C8B-B14F-4D97-AF65-F5344CB8AC3E}">
        <p14:creationId xmlns:p14="http://schemas.microsoft.com/office/powerpoint/2010/main" val="329174069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088D5E3-B0C4-244E-905F-C9848084E0A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57572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31774">
              <a:defRPr/>
            </a:pPr>
            <a:fld id="{7088D5E3-B0C4-244E-905F-C9848084E0A1}" type="slidenum">
              <a:rPr lang="en-US" sz="1800" kern="0">
                <a:solidFill>
                  <a:sysClr val="windowText" lastClr="000000"/>
                </a:solidFill>
              </a:rPr>
              <a:pPr defTabSz="931774">
                <a:defRPr/>
              </a:pPr>
              <a:t>57</a:t>
            </a:fld>
            <a:endParaRPr lang="en-US" sz="1800" kern="0" dirty="0">
              <a:solidFill>
                <a:sysClr val="windowText" lastClr="000000"/>
              </a:solidFill>
            </a:endParaRPr>
          </a:p>
        </p:txBody>
      </p:sp>
    </p:spTree>
    <p:extLst>
      <p:ext uri="{BB962C8B-B14F-4D97-AF65-F5344CB8AC3E}">
        <p14:creationId xmlns:p14="http://schemas.microsoft.com/office/powerpoint/2010/main" val="33177842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16786603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22068386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2428748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13700368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36485443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34348927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17404328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371987746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dirty="0">
              <a:solidFill>
                <a:schemeClr val="bg2">
                  <a:lumMod val="50000"/>
                </a:schemeClr>
              </a:solidFill>
            </a:endParaRPr>
          </a:p>
        </p:txBody>
      </p:sp>
      <p:sp>
        <p:nvSpPr>
          <p:cNvPr id="4" name="Header Placeholder 3"/>
          <p:cNvSpPr>
            <a:spLocks noGrp="1"/>
          </p:cNvSpPr>
          <p:nvPr>
            <p:ph type="hdr" sz="quarter" idx="10"/>
          </p:nvPr>
        </p:nvSpPr>
        <p:spPr/>
        <p:txBody>
          <a:bodyPr/>
          <a:lstStyle/>
          <a:p>
            <a:r>
              <a:rPr lang="en-US"/>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071902D-5408-4412-B00D-DEFFB9C169AA}" type="datetime1">
              <a:rPr lang="en-US" smtClean="0"/>
              <a:t>5/12/2017</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65</a:t>
            </a:fld>
            <a:endParaRPr lang="en-US" dirty="0"/>
          </a:p>
        </p:txBody>
      </p:sp>
    </p:spTree>
    <p:extLst>
      <p:ext uri="{BB962C8B-B14F-4D97-AF65-F5344CB8AC3E}">
        <p14:creationId xmlns:p14="http://schemas.microsoft.com/office/powerpoint/2010/main" val="37920550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303440446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dirty="0"/>
          </a:p>
        </p:txBody>
      </p:sp>
    </p:spTree>
    <p:extLst>
      <p:ext uri="{BB962C8B-B14F-4D97-AF65-F5344CB8AC3E}">
        <p14:creationId xmlns:p14="http://schemas.microsoft.com/office/powerpoint/2010/main" val="26767469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68</a:t>
            </a:fld>
            <a:endParaRPr lang="en-US" dirty="0"/>
          </a:p>
        </p:txBody>
      </p:sp>
      <p:sp>
        <p:nvSpPr>
          <p:cNvPr id="10" name="Date Placeholder 9"/>
          <p:cNvSpPr>
            <a:spLocks noGrp="1"/>
          </p:cNvSpPr>
          <p:nvPr>
            <p:ph type="dt" idx="13"/>
          </p:nvPr>
        </p:nvSpPr>
        <p:spPr/>
        <p:txBody>
          <a:bodyPr/>
          <a:lstStyle/>
          <a:p>
            <a:fld id="{5A70A388-5CB4-42F2-85B9-1AE1F63398FA}" type="datetime8">
              <a:rPr lang="en-US" smtClean="0"/>
              <a:t>5/12/2017 9:30 AM</a:t>
            </a:fld>
            <a:endParaRPr lang="en-US" dirty="0"/>
          </a:p>
        </p:txBody>
      </p:sp>
      <p:sp>
        <p:nvSpPr>
          <p:cNvPr id="12" name="Header Placeholder 11"/>
          <p:cNvSpPr>
            <a:spLocks noGrp="1"/>
          </p:cNvSpPr>
          <p:nvPr>
            <p:ph type="hdr" sz="quarter" idx="15"/>
          </p:nvPr>
        </p:nvSpPr>
        <p:spPr/>
        <p:txBody>
          <a:bodyPr/>
          <a:lstStyle/>
          <a:p>
            <a:endParaRPr lang="en-US" dirty="0"/>
          </a:p>
        </p:txBody>
      </p:sp>
      <p:sp>
        <p:nvSpPr>
          <p:cNvPr id="5" name="Footer Placeholder 4"/>
          <p:cNvSpPr>
            <a:spLocks noGrp="1"/>
          </p:cNvSpPr>
          <p:nvPr>
            <p:ph type="ftr" sz="quarter" idx="16"/>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06458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231584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3381535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Microsoft Build 2017</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8B56EA-E28F-4F92-9F16-7A6F2501B303}" type="datetime8">
              <a:rPr lang="en-US" smtClean="0"/>
              <a:t>5/12/2017 9:30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9494695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5"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34550102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618636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38322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97938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1096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0384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277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39441102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38112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7"/>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6" y="1"/>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86681553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_Title Only white backgroun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6" name="Rectangle 35"/>
          <p:cNvSpPr/>
          <p:nvPr userDrawn="1"/>
        </p:nvSpPr>
        <p:spPr bwMode="auto">
          <a:xfrm>
            <a:off x="0" y="6451105"/>
            <a:ext cx="12436475" cy="543421"/>
          </a:xfrm>
          <a:prstGeom prst="rect">
            <a:avLst/>
          </a:prstGeom>
          <a:solidFill>
            <a:srgbClr val="409AE1"/>
          </a:solidFill>
          <a:ln w="28575">
            <a:noFill/>
          </a:ln>
        </p:spPr>
        <p:txBody>
          <a:bodyPr vert="horz" wrap="square" lIns="93247" tIns="46623" rIns="93247" bIns="46623" numCol="1" anchor="t" anchorCtr="0" compatLnSpc="1">
            <a:prstTxWarp prst="textNoShape">
              <a:avLst/>
            </a:prstTxWarp>
          </a:bodyPr>
          <a:lstStyle/>
          <a:p>
            <a:pPr marR="0" lvl="0" indent="0" defTabSz="951121" fontAlgn="auto">
              <a:lnSpc>
                <a:spcPct val="100000"/>
              </a:lnSpc>
              <a:spcBef>
                <a:spcPts val="0"/>
              </a:spcBef>
              <a:spcAft>
                <a:spcPts val="0"/>
              </a:spcAft>
              <a:buClrTx/>
              <a:buSzTx/>
              <a:buFontTx/>
              <a:buNone/>
              <a:tabLst/>
            </a:pPr>
            <a:endParaRPr kumimoji="0" lang="en-US" sz="1071" b="0" i="0" u="none" strike="noStrike" kern="0" cap="none" spc="0" normalizeH="0" baseline="0" dirty="0">
              <a:ln>
                <a:noFill/>
              </a:ln>
              <a:solidFill>
                <a:srgbClr val="333333"/>
              </a:solidFill>
              <a:effectLst/>
              <a:uLnTx/>
              <a:uFillTx/>
            </a:endParaRPr>
          </a:p>
        </p:txBody>
      </p:sp>
      <p:sp>
        <p:nvSpPr>
          <p:cNvPr id="6" name="Freeform 539"/>
          <p:cNvSpPr>
            <a:spLocks noChangeAspect="1"/>
          </p:cNvSpPr>
          <p:nvPr userDrawn="1"/>
        </p:nvSpPr>
        <p:spPr bwMode="auto">
          <a:xfrm>
            <a:off x="9490356" y="6077722"/>
            <a:ext cx="2007519" cy="1103550"/>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409AE1"/>
          </a:solidFill>
          <a:ln w="28575">
            <a:noFill/>
          </a:ln>
          <a:extLst/>
        </p:spPr>
        <p:txBody>
          <a:bodyPr vert="horz" wrap="square" lIns="93247" tIns="46623" rIns="93247" bIns="46623" numCol="1" anchor="t" anchorCtr="0" compatLnSpc="1">
            <a:prstTxWarp prst="textNoShape">
              <a:avLst/>
            </a:prstTxWarp>
          </a:bodyPr>
          <a:lstStyle/>
          <a:p>
            <a:pPr marL="0" marR="0" lvl="0" indent="0" defTabSz="951121" eaLnBrk="1" fontAlgn="auto" latinLnBrk="0" hangingPunct="1">
              <a:lnSpc>
                <a:spcPct val="100000"/>
              </a:lnSpc>
              <a:spcBef>
                <a:spcPts val="0"/>
              </a:spcBef>
              <a:spcAft>
                <a:spcPts val="0"/>
              </a:spcAft>
              <a:buClrTx/>
              <a:buSzTx/>
              <a:buFontTx/>
              <a:buNone/>
              <a:tabLst/>
              <a:defRPr/>
            </a:pPr>
            <a:endParaRPr kumimoji="0" lang="en-US" sz="1071" b="0" i="0" u="none" strike="noStrike" kern="0" cap="none" spc="0" normalizeH="0" baseline="0" noProof="0" dirty="0">
              <a:ln>
                <a:noFill/>
              </a:ln>
              <a:solidFill>
                <a:srgbClr val="333333"/>
              </a:solidFill>
              <a:effectLst/>
              <a:uLnTx/>
              <a:uFillTx/>
            </a:endParaRPr>
          </a:p>
        </p:txBody>
      </p:sp>
      <p:grpSp>
        <p:nvGrpSpPr>
          <p:cNvPr id="9" name="Group 8"/>
          <p:cNvGrpSpPr/>
          <p:nvPr userDrawn="1"/>
        </p:nvGrpSpPr>
        <p:grpSpPr>
          <a:xfrm>
            <a:off x="9525833" y="6339910"/>
            <a:ext cx="1861214" cy="789126"/>
            <a:chOff x="4494770" y="2621197"/>
            <a:chExt cx="3127126" cy="1326043"/>
          </a:xfrm>
        </p:grpSpPr>
        <p:sp>
          <p:nvSpPr>
            <p:cNvPr id="10" name="Freeform 12"/>
            <p:cNvSpPr>
              <a:spLocks/>
            </p:cNvSpPr>
            <p:nvPr/>
          </p:nvSpPr>
          <p:spPr bwMode="auto">
            <a:xfrm>
              <a:off x="4494770" y="3400845"/>
              <a:ext cx="457856" cy="62986"/>
            </a:xfrm>
            <a:custGeom>
              <a:avLst/>
              <a:gdLst>
                <a:gd name="T0" fmla="*/ 704 w 756"/>
                <a:gd name="T1" fmla="*/ 104 h 104"/>
                <a:gd name="T2" fmla="*/ 52 w 756"/>
                <a:gd name="T3" fmla="*/ 104 h 104"/>
                <a:gd name="T4" fmla="*/ 52 w 756"/>
                <a:gd name="T5" fmla="*/ 104 h 104"/>
                <a:gd name="T6" fmla="*/ 42 w 756"/>
                <a:gd name="T7" fmla="*/ 104 h 104"/>
                <a:gd name="T8" fmla="*/ 32 w 756"/>
                <a:gd name="T9" fmla="*/ 100 h 104"/>
                <a:gd name="T10" fmla="*/ 22 w 756"/>
                <a:gd name="T11" fmla="*/ 96 h 104"/>
                <a:gd name="T12" fmla="*/ 14 w 756"/>
                <a:gd name="T13" fmla="*/ 90 h 104"/>
                <a:gd name="T14" fmla="*/ 8 w 756"/>
                <a:gd name="T15" fmla="*/ 82 h 104"/>
                <a:gd name="T16" fmla="*/ 4 w 756"/>
                <a:gd name="T17" fmla="*/ 72 h 104"/>
                <a:gd name="T18" fmla="*/ 0 w 756"/>
                <a:gd name="T19" fmla="*/ 62 h 104"/>
                <a:gd name="T20" fmla="*/ 0 w 756"/>
                <a:gd name="T21" fmla="*/ 52 h 104"/>
                <a:gd name="T22" fmla="*/ 0 w 756"/>
                <a:gd name="T23" fmla="*/ 52 h 104"/>
                <a:gd name="T24" fmla="*/ 0 w 756"/>
                <a:gd name="T25" fmla="*/ 42 h 104"/>
                <a:gd name="T26" fmla="*/ 4 w 756"/>
                <a:gd name="T27" fmla="*/ 32 h 104"/>
                <a:gd name="T28" fmla="*/ 8 w 756"/>
                <a:gd name="T29" fmla="*/ 22 h 104"/>
                <a:gd name="T30" fmla="*/ 14 w 756"/>
                <a:gd name="T31" fmla="*/ 16 h 104"/>
                <a:gd name="T32" fmla="*/ 22 w 756"/>
                <a:gd name="T33" fmla="*/ 8 h 104"/>
                <a:gd name="T34" fmla="*/ 32 w 756"/>
                <a:gd name="T35" fmla="*/ 4 h 104"/>
                <a:gd name="T36" fmla="*/ 42 w 756"/>
                <a:gd name="T37" fmla="*/ 0 h 104"/>
                <a:gd name="T38" fmla="*/ 52 w 756"/>
                <a:gd name="T39" fmla="*/ 0 h 104"/>
                <a:gd name="T40" fmla="*/ 704 w 756"/>
                <a:gd name="T41" fmla="*/ 0 h 104"/>
                <a:gd name="T42" fmla="*/ 704 w 756"/>
                <a:gd name="T43" fmla="*/ 0 h 104"/>
                <a:gd name="T44" fmla="*/ 714 w 756"/>
                <a:gd name="T45" fmla="*/ 0 h 104"/>
                <a:gd name="T46" fmla="*/ 724 w 756"/>
                <a:gd name="T47" fmla="*/ 4 h 104"/>
                <a:gd name="T48" fmla="*/ 732 w 756"/>
                <a:gd name="T49" fmla="*/ 8 h 104"/>
                <a:gd name="T50" fmla="*/ 740 w 756"/>
                <a:gd name="T51" fmla="*/ 16 h 104"/>
                <a:gd name="T52" fmla="*/ 748 w 756"/>
                <a:gd name="T53" fmla="*/ 22 h 104"/>
                <a:gd name="T54" fmla="*/ 752 w 756"/>
                <a:gd name="T55" fmla="*/ 32 h 104"/>
                <a:gd name="T56" fmla="*/ 756 w 756"/>
                <a:gd name="T57" fmla="*/ 42 h 104"/>
                <a:gd name="T58" fmla="*/ 756 w 756"/>
                <a:gd name="T59" fmla="*/ 52 h 104"/>
                <a:gd name="T60" fmla="*/ 756 w 756"/>
                <a:gd name="T61" fmla="*/ 52 h 104"/>
                <a:gd name="T62" fmla="*/ 756 w 756"/>
                <a:gd name="T63" fmla="*/ 62 h 104"/>
                <a:gd name="T64" fmla="*/ 752 w 756"/>
                <a:gd name="T65" fmla="*/ 72 h 104"/>
                <a:gd name="T66" fmla="*/ 748 w 756"/>
                <a:gd name="T67" fmla="*/ 82 h 104"/>
                <a:gd name="T68" fmla="*/ 740 w 756"/>
                <a:gd name="T69" fmla="*/ 90 h 104"/>
                <a:gd name="T70" fmla="*/ 732 w 756"/>
                <a:gd name="T71" fmla="*/ 96 h 104"/>
                <a:gd name="T72" fmla="*/ 724 w 756"/>
                <a:gd name="T73" fmla="*/ 100 h 104"/>
                <a:gd name="T74" fmla="*/ 714 w 756"/>
                <a:gd name="T75" fmla="*/ 104 h 104"/>
                <a:gd name="T76" fmla="*/ 704 w 756"/>
                <a:gd name="T77" fmla="*/ 104 h 104"/>
                <a:gd name="T78" fmla="*/ 704 w 756"/>
                <a:gd name="T7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56" h="104">
                  <a:moveTo>
                    <a:pt x="704" y="104"/>
                  </a:moveTo>
                  <a:lnTo>
                    <a:pt x="52" y="104"/>
                  </a:lnTo>
                  <a:lnTo>
                    <a:pt x="52" y="104"/>
                  </a:lnTo>
                  <a:lnTo>
                    <a:pt x="42" y="104"/>
                  </a:lnTo>
                  <a:lnTo>
                    <a:pt x="32" y="100"/>
                  </a:lnTo>
                  <a:lnTo>
                    <a:pt x="22" y="96"/>
                  </a:lnTo>
                  <a:lnTo>
                    <a:pt x="14" y="90"/>
                  </a:lnTo>
                  <a:lnTo>
                    <a:pt x="8" y="82"/>
                  </a:lnTo>
                  <a:lnTo>
                    <a:pt x="4" y="72"/>
                  </a:lnTo>
                  <a:lnTo>
                    <a:pt x="0" y="62"/>
                  </a:lnTo>
                  <a:lnTo>
                    <a:pt x="0" y="52"/>
                  </a:lnTo>
                  <a:lnTo>
                    <a:pt x="0" y="52"/>
                  </a:lnTo>
                  <a:lnTo>
                    <a:pt x="0" y="42"/>
                  </a:lnTo>
                  <a:lnTo>
                    <a:pt x="4" y="32"/>
                  </a:lnTo>
                  <a:lnTo>
                    <a:pt x="8" y="22"/>
                  </a:lnTo>
                  <a:lnTo>
                    <a:pt x="14" y="16"/>
                  </a:lnTo>
                  <a:lnTo>
                    <a:pt x="22" y="8"/>
                  </a:lnTo>
                  <a:lnTo>
                    <a:pt x="32" y="4"/>
                  </a:lnTo>
                  <a:lnTo>
                    <a:pt x="42" y="0"/>
                  </a:lnTo>
                  <a:lnTo>
                    <a:pt x="52" y="0"/>
                  </a:lnTo>
                  <a:lnTo>
                    <a:pt x="704" y="0"/>
                  </a:lnTo>
                  <a:lnTo>
                    <a:pt x="704" y="0"/>
                  </a:lnTo>
                  <a:lnTo>
                    <a:pt x="714" y="0"/>
                  </a:lnTo>
                  <a:lnTo>
                    <a:pt x="724" y="4"/>
                  </a:lnTo>
                  <a:lnTo>
                    <a:pt x="732" y="8"/>
                  </a:lnTo>
                  <a:lnTo>
                    <a:pt x="740" y="16"/>
                  </a:lnTo>
                  <a:lnTo>
                    <a:pt x="748" y="22"/>
                  </a:lnTo>
                  <a:lnTo>
                    <a:pt x="752" y="32"/>
                  </a:lnTo>
                  <a:lnTo>
                    <a:pt x="756" y="42"/>
                  </a:lnTo>
                  <a:lnTo>
                    <a:pt x="756" y="52"/>
                  </a:lnTo>
                  <a:lnTo>
                    <a:pt x="756" y="52"/>
                  </a:lnTo>
                  <a:lnTo>
                    <a:pt x="756" y="62"/>
                  </a:lnTo>
                  <a:lnTo>
                    <a:pt x="752" y="72"/>
                  </a:lnTo>
                  <a:lnTo>
                    <a:pt x="748" y="82"/>
                  </a:lnTo>
                  <a:lnTo>
                    <a:pt x="740" y="90"/>
                  </a:lnTo>
                  <a:lnTo>
                    <a:pt x="732" y="96"/>
                  </a:lnTo>
                  <a:lnTo>
                    <a:pt x="724" y="100"/>
                  </a:lnTo>
                  <a:lnTo>
                    <a:pt x="714" y="104"/>
                  </a:lnTo>
                  <a:lnTo>
                    <a:pt x="704" y="104"/>
                  </a:lnTo>
                  <a:lnTo>
                    <a:pt x="704" y="104"/>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1" name="Freeform 13"/>
            <p:cNvSpPr>
              <a:spLocks/>
            </p:cNvSpPr>
            <p:nvPr/>
          </p:nvSpPr>
          <p:spPr bwMode="auto">
            <a:xfrm>
              <a:off x="4889641" y="3331803"/>
              <a:ext cx="540222" cy="245886"/>
            </a:xfrm>
            <a:custGeom>
              <a:avLst/>
              <a:gdLst>
                <a:gd name="T0" fmla="*/ 456 w 892"/>
                <a:gd name="T1" fmla="*/ 406 h 406"/>
                <a:gd name="T2" fmla="*/ 436 w 892"/>
                <a:gd name="T3" fmla="*/ 402 h 406"/>
                <a:gd name="T4" fmla="*/ 418 w 892"/>
                <a:gd name="T5" fmla="*/ 390 h 406"/>
                <a:gd name="T6" fmla="*/ 408 w 892"/>
                <a:gd name="T7" fmla="*/ 374 h 406"/>
                <a:gd name="T8" fmla="*/ 404 w 892"/>
                <a:gd name="T9" fmla="*/ 354 h 406"/>
                <a:gd name="T10" fmla="*/ 402 w 892"/>
                <a:gd name="T11" fmla="*/ 346 h 406"/>
                <a:gd name="T12" fmla="*/ 396 w 892"/>
                <a:gd name="T13" fmla="*/ 344 h 406"/>
                <a:gd name="T14" fmla="*/ 164 w 892"/>
                <a:gd name="T15" fmla="*/ 344 h 406"/>
                <a:gd name="T16" fmla="*/ 138 w 892"/>
                <a:gd name="T17" fmla="*/ 344 h 406"/>
                <a:gd name="T18" fmla="*/ 104 w 892"/>
                <a:gd name="T19" fmla="*/ 336 h 406"/>
                <a:gd name="T20" fmla="*/ 66 w 892"/>
                <a:gd name="T21" fmla="*/ 318 h 406"/>
                <a:gd name="T22" fmla="*/ 46 w 892"/>
                <a:gd name="T23" fmla="*/ 302 h 406"/>
                <a:gd name="T24" fmla="*/ 30 w 892"/>
                <a:gd name="T25" fmla="*/ 284 h 406"/>
                <a:gd name="T26" fmla="*/ 14 w 892"/>
                <a:gd name="T27" fmla="*/ 258 h 406"/>
                <a:gd name="T28" fmla="*/ 4 w 892"/>
                <a:gd name="T29" fmla="*/ 224 h 406"/>
                <a:gd name="T30" fmla="*/ 0 w 892"/>
                <a:gd name="T31" fmla="*/ 180 h 406"/>
                <a:gd name="T32" fmla="*/ 0 w 892"/>
                <a:gd name="T33" fmla="*/ 156 h 406"/>
                <a:gd name="T34" fmla="*/ 10 w 892"/>
                <a:gd name="T35" fmla="*/ 114 h 406"/>
                <a:gd name="T36" fmla="*/ 28 w 892"/>
                <a:gd name="T37" fmla="*/ 80 h 406"/>
                <a:gd name="T38" fmla="*/ 52 w 892"/>
                <a:gd name="T39" fmla="*/ 54 h 406"/>
                <a:gd name="T40" fmla="*/ 78 w 892"/>
                <a:gd name="T41" fmla="*/ 32 h 406"/>
                <a:gd name="T42" fmla="*/ 108 w 892"/>
                <a:gd name="T43" fmla="*/ 18 h 406"/>
                <a:gd name="T44" fmla="*/ 150 w 892"/>
                <a:gd name="T45" fmla="*/ 4 h 406"/>
                <a:gd name="T46" fmla="*/ 840 w 892"/>
                <a:gd name="T47" fmla="*/ 0 h 406"/>
                <a:gd name="T48" fmla="*/ 852 w 892"/>
                <a:gd name="T49" fmla="*/ 2 h 406"/>
                <a:gd name="T50" fmla="*/ 870 w 892"/>
                <a:gd name="T51" fmla="*/ 10 h 406"/>
                <a:gd name="T52" fmla="*/ 884 w 892"/>
                <a:gd name="T53" fmla="*/ 24 h 406"/>
                <a:gd name="T54" fmla="*/ 892 w 892"/>
                <a:gd name="T55" fmla="*/ 42 h 406"/>
                <a:gd name="T56" fmla="*/ 892 w 892"/>
                <a:gd name="T57" fmla="*/ 52 h 406"/>
                <a:gd name="T58" fmla="*/ 888 w 892"/>
                <a:gd name="T59" fmla="*/ 74 h 406"/>
                <a:gd name="T60" fmla="*/ 878 w 892"/>
                <a:gd name="T61" fmla="*/ 90 h 406"/>
                <a:gd name="T62" fmla="*/ 860 w 892"/>
                <a:gd name="T63" fmla="*/ 102 h 406"/>
                <a:gd name="T64" fmla="*/ 840 w 892"/>
                <a:gd name="T65" fmla="*/ 106 h 406"/>
                <a:gd name="T66" fmla="*/ 180 w 892"/>
                <a:gd name="T67" fmla="*/ 106 h 406"/>
                <a:gd name="T68" fmla="*/ 148 w 892"/>
                <a:gd name="T69" fmla="*/ 114 h 406"/>
                <a:gd name="T70" fmla="*/ 124 w 892"/>
                <a:gd name="T71" fmla="*/ 130 h 406"/>
                <a:gd name="T72" fmla="*/ 110 w 892"/>
                <a:gd name="T73" fmla="*/ 150 h 406"/>
                <a:gd name="T74" fmla="*/ 104 w 892"/>
                <a:gd name="T75" fmla="*/ 170 h 406"/>
                <a:gd name="T76" fmla="*/ 104 w 892"/>
                <a:gd name="T77" fmla="*/ 180 h 406"/>
                <a:gd name="T78" fmla="*/ 108 w 892"/>
                <a:gd name="T79" fmla="*/ 208 h 406"/>
                <a:gd name="T80" fmla="*/ 118 w 892"/>
                <a:gd name="T81" fmla="*/ 226 h 406"/>
                <a:gd name="T82" fmla="*/ 130 w 892"/>
                <a:gd name="T83" fmla="*/ 234 h 406"/>
                <a:gd name="T84" fmla="*/ 152 w 892"/>
                <a:gd name="T85" fmla="*/ 240 h 406"/>
                <a:gd name="T86" fmla="*/ 394 w 892"/>
                <a:gd name="T87" fmla="*/ 240 h 406"/>
                <a:gd name="T88" fmla="*/ 406 w 892"/>
                <a:gd name="T89" fmla="*/ 240 h 406"/>
                <a:gd name="T90" fmla="*/ 438 w 892"/>
                <a:gd name="T91" fmla="*/ 248 h 406"/>
                <a:gd name="T92" fmla="*/ 464 w 892"/>
                <a:gd name="T93" fmla="*/ 260 h 406"/>
                <a:gd name="T94" fmla="*/ 476 w 892"/>
                <a:gd name="T95" fmla="*/ 270 h 406"/>
                <a:gd name="T96" fmla="*/ 498 w 892"/>
                <a:gd name="T97" fmla="*/ 302 h 406"/>
                <a:gd name="T98" fmla="*/ 506 w 892"/>
                <a:gd name="T99" fmla="*/ 324 h 406"/>
                <a:gd name="T100" fmla="*/ 508 w 892"/>
                <a:gd name="T101" fmla="*/ 354 h 406"/>
                <a:gd name="T102" fmla="*/ 508 w 892"/>
                <a:gd name="T103" fmla="*/ 364 h 406"/>
                <a:gd name="T104" fmla="*/ 500 w 892"/>
                <a:gd name="T105" fmla="*/ 384 h 406"/>
                <a:gd name="T106" fmla="*/ 486 w 892"/>
                <a:gd name="T107" fmla="*/ 398 h 406"/>
                <a:gd name="T108" fmla="*/ 466 w 892"/>
                <a:gd name="T109" fmla="*/ 406 h 406"/>
                <a:gd name="T110" fmla="*/ 456 w 892"/>
                <a:gd name="T111"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2" h="406">
                  <a:moveTo>
                    <a:pt x="456" y="406"/>
                  </a:moveTo>
                  <a:lnTo>
                    <a:pt x="456" y="406"/>
                  </a:lnTo>
                  <a:lnTo>
                    <a:pt x="446" y="406"/>
                  </a:lnTo>
                  <a:lnTo>
                    <a:pt x="436" y="402"/>
                  </a:lnTo>
                  <a:lnTo>
                    <a:pt x="426" y="398"/>
                  </a:lnTo>
                  <a:lnTo>
                    <a:pt x="418" y="390"/>
                  </a:lnTo>
                  <a:lnTo>
                    <a:pt x="412" y="384"/>
                  </a:lnTo>
                  <a:lnTo>
                    <a:pt x="408" y="374"/>
                  </a:lnTo>
                  <a:lnTo>
                    <a:pt x="404" y="364"/>
                  </a:lnTo>
                  <a:lnTo>
                    <a:pt x="404" y="354"/>
                  </a:lnTo>
                  <a:lnTo>
                    <a:pt x="404" y="354"/>
                  </a:lnTo>
                  <a:lnTo>
                    <a:pt x="402" y="346"/>
                  </a:lnTo>
                  <a:lnTo>
                    <a:pt x="402" y="346"/>
                  </a:lnTo>
                  <a:lnTo>
                    <a:pt x="396" y="344"/>
                  </a:lnTo>
                  <a:lnTo>
                    <a:pt x="164" y="344"/>
                  </a:lnTo>
                  <a:lnTo>
                    <a:pt x="164" y="344"/>
                  </a:lnTo>
                  <a:lnTo>
                    <a:pt x="150" y="344"/>
                  </a:lnTo>
                  <a:lnTo>
                    <a:pt x="138" y="344"/>
                  </a:lnTo>
                  <a:lnTo>
                    <a:pt x="122" y="340"/>
                  </a:lnTo>
                  <a:lnTo>
                    <a:pt x="104" y="336"/>
                  </a:lnTo>
                  <a:lnTo>
                    <a:pt x="84" y="328"/>
                  </a:lnTo>
                  <a:lnTo>
                    <a:pt x="66" y="318"/>
                  </a:lnTo>
                  <a:lnTo>
                    <a:pt x="46" y="302"/>
                  </a:lnTo>
                  <a:lnTo>
                    <a:pt x="46" y="302"/>
                  </a:lnTo>
                  <a:lnTo>
                    <a:pt x="38" y="294"/>
                  </a:lnTo>
                  <a:lnTo>
                    <a:pt x="30" y="284"/>
                  </a:lnTo>
                  <a:lnTo>
                    <a:pt x="22" y="272"/>
                  </a:lnTo>
                  <a:lnTo>
                    <a:pt x="14" y="258"/>
                  </a:lnTo>
                  <a:lnTo>
                    <a:pt x="8" y="242"/>
                  </a:lnTo>
                  <a:lnTo>
                    <a:pt x="4" y="224"/>
                  </a:lnTo>
                  <a:lnTo>
                    <a:pt x="0" y="204"/>
                  </a:lnTo>
                  <a:lnTo>
                    <a:pt x="0" y="180"/>
                  </a:lnTo>
                  <a:lnTo>
                    <a:pt x="0" y="180"/>
                  </a:lnTo>
                  <a:lnTo>
                    <a:pt x="0" y="156"/>
                  </a:lnTo>
                  <a:lnTo>
                    <a:pt x="4" y="134"/>
                  </a:lnTo>
                  <a:lnTo>
                    <a:pt x="10" y="114"/>
                  </a:lnTo>
                  <a:lnTo>
                    <a:pt x="18" y="96"/>
                  </a:lnTo>
                  <a:lnTo>
                    <a:pt x="28" y="80"/>
                  </a:lnTo>
                  <a:lnTo>
                    <a:pt x="38" y="66"/>
                  </a:lnTo>
                  <a:lnTo>
                    <a:pt x="52" y="54"/>
                  </a:lnTo>
                  <a:lnTo>
                    <a:pt x="64" y="42"/>
                  </a:lnTo>
                  <a:lnTo>
                    <a:pt x="78" y="32"/>
                  </a:lnTo>
                  <a:lnTo>
                    <a:pt x="92" y="24"/>
                  </a:lnTo>
                  <a:lnTo>
                    <a:pt x="108" y="18"/>
                  </a:lnTo>
                  <a:lnTo>
                    <a:pt x="122" y="12"/>
                  </a:lnTo>
                  <a:lnTo>
                    <a:pt x="150" y="4"/>
                  </a:lnTo>
                  <a:lnTo>
                    <a:pt x="176" y="0"/>
                  </a:lnTo>
                  <a:lnTo>
                    <a:pt x="840" y="0"/>
                  </a:lnTo>
                  <a:lnTo>
                    <a:pt x="840" y="0"/>
                  </a:lnTo>
                  <a:lnTo>
                    <a:pt x="852" y="2"/>
                  </a:lnTo>
                  <a:lnTo>
                    <a:pt x="860" y="4"/>
                  </a:lnTo>
                  <a:lnTo>
                    <a:pt x="870" y="10"/>
                  </a:lnTo>
                  <a:lnTo>
                    <a:pt x="878" y="16"/>
                  </a:lnTo>
                  <a:lnTo>
                    <a:pt x="884" y="24"/>
                  </a:lnTo>
                  <a:lnTo>
                    <a:pt x="888" y="32"/>
                  </a:lnTo>
                  <a:lnTo>
                    <a:pt x="892" y="42"/>
                  </a:lnTo>
                  <a:lnTo>
                    <a:pt x="892" y="52"/>
                  </a:lnTo>
                  <a:lnTo>
                    <a:pt x="892" y="52"/>
                  </a:lnTo>
                  <a:lnTo>
                    <a:pt x="892" y="64"/>
                  </a:lnTo>
                  <a:lnTo>
                    <a:pt x="888" y="74"/>
                  </a:lnTo>
                  <a:lnTo>
                    <a:pt x="884" y="82"/>
                  </a:lnTo>
                  <a:lnTo>
                    <a:pt x="878" y="90"/>
                  </a:lnTo>
                  <a:lnTo>
                    <a:pt x="870" y="96"/>
                  </a:lnTo>
                  <a:lnTo>
                    <a:pt x="860" y="102"/>
                  </a:lnTo>
                  <a:lnTo>
                    <a:pt x="852" y="104"/>
                  </a:lnTo>
                  <a:lnTo>
                    <a:pt x="840" y="106"/>
                  </a:lnTo>
                  <a:lnTo>
                    <a:pt x="180" y="106"/>
                  </a:lnTo>
                  <a:lnTo>
                    <a:pt x="180" y="106"/>
                  </a:lnTo>
                  <a:lnTo>
                    <a:pt x="162" y="108"/>
                  </a:lnTo>
                  <a:lnTo>
                    <a:pt x="148" y="114"/>
                  </a:lnTo>
                  <a:lnTo>
                    <a:pt x="136" y="120"/>
                  </a:lnTo>
                  <a:lnTo>
                    <a:pt x="124" y="130"/>
                  </a:lnTo>
                  <a:lnTo>
                    <a:pt x="114" y="142"/>
                  </a:lnTo>
                  <a:lnTo>
                    <a:pt x="110" y="150"/>
                  </a:lnTo>
                  <a:lnTo>
                    <a:pt x="106" y="158"/>
                  </a:lnTo>
                  <a:lnTo>
                    <a:pt x="104" y="170"/>
                  </a:lnTo>
                  <a:lnTo>
                    <a:pt x="104" y="180"/>
                  </a:lnTo>
                  <a:lnTo>
                    <a:pt x="104" y="180"/>
                  </a:lnTo>
                  <a:lnTo>
                    <a:pt x="106" y="196"/>
                  </a:lnTo>
                  <a:lnTo>
                    <a:pt x="108" y="208"/>
                  </a:lnTo>
                  <a:lnTo>
                    <a:pt x="112" y="218"/>
                  </a:lnTo>
                  <a:lnTo>
                    <a:pt x="118" y="226"/>
                  </a:lnTo>
                  <a:lnTo>
                    <a:pt x="118" y="226"/>
                  </a:lnTo>
                  <a:lnTo>
                    <a:pt x="130" y="234"/>
                  </a:lnTo>
                  <a:lnTo>
                    <a:pt x="142" y="238"/>
                  </a:lnTo>
                  <a:lnTo>
                    <a:pt x="152" y="240"/>
                  </a:lnTo>
                  <a:lnTo>
                    <a:pt x="160" y="240"/>
                  </a:lnTo>
                  <a:lnTo>
                    <a:pt x="394" y="240"/>
                  </a:lnTo>
                  <a:lnTo>
                    <a:pt x="394" y="240"/>
                  </a:lnTo>
                  <a:lnTo>
                    <a:pt x="406" y="240"/>
                  </a:lnTo>
                  <a:lnTo>
                    <a:pt x="426" y="244"/>
                  </a:lnTo>
                  <a:lnTo>
                    <a:pt x="438" y="248"/>
                  </a:lnTo>
                  <a:lnTo>
                    <a:pt x="450" y="252"/>
                  </a:lnTo>
                  <a:lnTo>
                    <a:pt x="464" y="260"/>
                  </a:lnTo>
                  <a:lnTo>
                    <a:pt x="476" y="270"/>
                  </a:lnTo>
                  <a:lnTo>
                    <a:pt x="476" y="270"/>
                  </a:lnTo>
                  <a:lnTo>
                    <a:pt x="488" y="284"/>
                  </a:lnTo>
                  <a:lnTo>
                    <a:pt x="498" y="302"/>
                  </a:lnTo>
                  <a:lnTo>
                    <a:pt x="502" y="312"/>
                  </a:lnTo>
                  <a:lnTo>
                    <a:pt x="506" y="324"/>
                  </a:lnTo>
                  <a:lnTo>
                    <a:pt x="508" y="338"/>
                  </a:lnTo>
                  <a:lnTo>
                    <a:pt x="508" y="354"/>
                  </a:lnTo>
                  <a:lnTo>
                    <a:pt x="508" y="354"/>
                  </a:lnTo>
                  <a:lnTo>
                    <a:pt x="508" y="364"/>
                  </a:lnTo>
                  <a:lnTo>
                    <a:pt x="504" y="374"/>
                  </a:lnTo>
                  <a:lnTo>
                    <a:pt x="500" y="384"/>
                  </a:lnTo>
                  <a:lnTo>
                    <a:pt x="494" y="390"/>
                  </a:lnTo>
                  <a:lnTo>
                    <a:pt x="486" y="398"/>
                  </a:lnTo>
                  <a:lnTo>
                    <a:pt x="476" y="402"/>
                  </a:lnTo>
                  <a:lnTo>
                    <a:pt x="466" y="406"/>
                  </a:lnTo>
                  <a:lnTo>
                    <a:pt x="456" y="406"/>
                  </a:lnTo>
                  <a:lnTo>
                    <a:pt x="456" y="4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2" name="Freeform 14"/>
            <p:cNvSpPr>
              <a:spLocks/>
            </p:cNvSpPr>
            <p:nvPr/>
          </p:nvSpPr>
          <p:spPr bwMode="auto">
            <a:xfrm>
              <a:off x="6726775" y="3077438"/>
              <a:ext cx="895121" cy="245886"/>
            </a:xfrm>
            <a:custGeom>
              <a:avLst/>
              <a:gdLst>
                <a:gd name="T0" fmla="*/ 52 w 1478"/>
                <a:gd name="T1" fmla="*/ 406 h 406"/>
                <a:gd name="T2" fmla="*/ 32 w 1478"/>
                <a:gd name="T3" fmla="*/ 402 h 406"/>
                <a:gd name="T4" fmla="*/ 14 w 1478"/>
                <a:gd name="T5" fmla="*/ 390 h 406"/>
                <a:gd name="T6" fmla="*/ 4 w 1478"/>
                <a:gd name="T7" fmla="*/ 374 h 406"/>
                <a:gd name="T8" fmla="*/ 0 w 1478"/>
                <a:gd name="T9" fmla="*/ 352 h 406"/>
                <a:gd name="T10" fmla="*/ 0 w 1478"/>
                <a:gd name="T11" fmla="*/ 342 h 406"/>
                <a:gd name="T12" fmla="*/ 8 w 1478"/>
                <a:gd name="T13" fmla="*/ 324 h 406"/>
                <a:gd name="T14" fmla="*/ 22 w 1478"/>
                <a:gd name="T15" fmla="*/ 310 h 406"/>
                <a:gd name="T16" fmla="*/ 42 w 1478"/>
                <a:gd name="T17" fmla="*/ 302 h 406"/>
                <a:gd name="T18" fmla="*/ 1300 w 1478"/>
                <a:gd name="T19" fmla="*/ 300 h 406"/>
                <a:gd name="T20" fmla="*/ 1316 w 1478"/>
                <a:gd name="T21" fmla="*/ 296 h 406"/>
                <a:gd name="T22" fmla="*/ 1342 w 1478"/>
                <a:gd name="T23" fmla="*/ 286 h 406"/>
                <a:gd name="T24" fmla="*/ 1364 w 1478"/>
                <a:gd name="T25" fmla="*/ 264 h 406"/>
                <a:gd name="T26" fmla="*/ 1372 w 1478"/>
                <a:gd name="T27" fmla="*/ 246 h 406"/>
                <a:gd name="T28" fmla="*/ 1374 w 1478"/>
                <a:gd name="T29" fmla="*/ 226 h 406"/>
                <a:gd name="T30" fmla="*/ 1374 w 1478"/>
                <a:gd name="T31" fmla="*/ 210 h 406"/>
                <a:gd name="T32" fmla="*/ 1366 w 1478"/>
                <a:gd name="T33" fmla="*/ 188 h 406"/>
                <a:gd name="T34" fmla="*/ 1360 w 1478"/>
                <a:gd name="T35" fmla="*/ 180 h 406"/>
                <a:gd name="T36" fmla="*/ 1336 w 1478"/>
                <a:gd name="T37" fmla="*/ 168 h 406"/>
                <a:gd name="T38" fmla="*/ 1318 w 1478"/>
                <a:gd name="T39" fmla="*/ 166 h 406"/>
                <a:gd name="T40" fmla="*/ 1084 w 1478"/>
                <a:gd name="T41" fmla="*/ 166 h 406"/>
                <a:gd name="T42" fmla="*/ 1052 w 1478"/>
                <a:gd name="T43" fmla="*/ 162 h 406"/>
                <a:gd name="T44" fmla="*/ 1028 w 1478"/>
                <a:gd name="T45" fmla="*/ 152 h 406"/>
                <a:gd name="T46" fmla="*/ 1002 w 1478"/>
                <a:gd name="T47" fmla="*/ 134 h 406"/>
                <a:gd name="T48" fmla="*/ 990 w 1478"/>
                <a:gd name="T49" fmla="*/ 122 h 406"/>
                <a:gd name="T50" fmla="*/ 976 w 1478"/>
                <a:gd name="T51" fmla="*/ 94 h 406"/>
                <a:gd name="T52" fmla="*/ 970 w 1478"/>
                <a:gd name="T53" fmla="*/ 68 h 406"/>
                <a:gd name="T54" fmla="*/ 970 w 1478"/>
                <a:gd name="T55" fmla="*/ 52 h 406"/>
                <a:gd name="T56" fmla="*/ 974 w 1478"/>
                <a:gd name="T57" fmla="*/ 32 h 406"/>
                <a:gd name="T58" fmla="*/ 984 w 1478"/>
                <a:gd name="T59" fmla="*/ 14 h 406"/>
                <a:gd name="T60" fmla="*/ 1002 w 1478"/>
                <a:gd name="T61" fmla="*/ 4 h 406"/>
                <a:gd name="T62" fmla="*/ 1022 w 1478"/>
                <a:gd name="T63" fmla="*/ 0 h 406"/>
                <a:gd name="T64" fmla="*/ 1032 w 1478"/>
                <a:gd name="T65" fmla="*/ 0 h 406"/>
                <a:gd name="T66" fmla="*/ 1052 w 1478"/>
                <a:gd name="T67" fmla="*/ 8 h 406"/>
                <a:gd name="T68" fmla="*/ 1066 w 1478"/>
                <a:gd name="T69" fmla="*/ 22 h 406"/>
                <a:gd name="T70" fmla="*/ 1074 w 1478"/>
                <a:gd name="T71" fmla="*/ 42 h 406"/>
                <a:gd name="T72" fmla="*/ 1074 w 1478"/>
                <a:gd name="T73" fmla="*/ 52 h 406"/>
                <a:gd name="T74" fmla="*/ 1076 w 1478"/>
                <a:gd name="T75" fmla="*/ 60 h 406"/>
                <a:gd name="T76" fmla="*/ 1314 w 1478"/>
                <a:gd name="T77" fmla="*/ 60 h 406"/>
                <a:gd name="T78" fmla="*/ 1328 w 1478"/>
                <a:gd name="T79" fmla="*/ 60 h 406"/>
                <a:gd name="T80" fmla="*/ 1356 w 1478"/>
                <a:gd name="T81" fmla="*/ 64 h 406"/>
                <a:gd name="T82" fmla="*/ 1394 w 1478"/>
                <a:gd name="T83" fmla="*/ 78 h 406"/>
                <a:gd name="T84" fmla="*/ 1432 w 1478"/>
                <a:gd name="T85" fmla="*/ 104 h 406"/>
                <a:gd name="T86" fmla="*/ 1440 w 1478"/>
                <a:gd name="T87" fmla="*/ 112 h 406"/>
                <a:gd name="T88" fmla="*/ 1456 w 1478"/>
                <a:gd name="T89" fmla="*/ 134 h 406"/>
                <a:gd name="T90" fmla="*/ 1470 w 1478"/>
                <a:gd name="T91" fmla="*/ 164 h 406"/>
                <a:gd name="T92" fmla="*/ 1478 w 1478"/>
                <a:gd name="T93" fmla="*/ 202 h 406"/>
                <a:gd name="T94" fmla="*/ 1478 w 1478"/>
                <a:gd name="T95" fmla="*/ 226 h 406"/>
                <a:gd name="T96" fmla="*/ 1474 w 1478"/>
                <a:gd name="T97" fmla="*/ 272 h 406"/>
                <a:gd name="T98" fmla="*/ 1460 w 1478"/>
                <a:gd name="T99" fmla="*/ 310 h 406"/>
                <a:gd name="T100" fmla="*/ 1440 w 1478"/>
                <a:gd name="T101" fmla="*/ 340 h 406"/>
                <a:gd name="T102" fmla="*/ 1414 w 1478"/>
                <a:gd name="T103" fmla="*/ 364 h 406"/>
                <a:gd name="T104" fmla="*/ 1386 w 1478"/>
                <a:gd name="T105" fmla="*/ 382 h 406"/>
                <a:gd name="T106" fmla="*/ 1356 w 1478"/>
                <a:gd name="T107" fmla="*/ 394 h 406"/>
                <a:gd name="T108" fmla="*/ 1302 w 1478"/>
                <a:gd name="T109"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78" h="406">
                  <a:moveTo>
                    <a:pt x="52" y="406"/>
                  </a:moveTo>
                  <a:lnTo>
                    <a:pt x="52" y="406"/>
                  </a:lnTo>
                  <a:lnTo>
                    <a:pt x="42" y="404"/>
                  </a:lnTo>
                  <a:lnTo>
                    <a:pt x="32" y="402"/>
                  </a:lnTo>
                  <a:lnTo>
                    <a:pt x="22" y="396"/>
                  </a:lnTo>
                  <a:lnTo>
                    <a:pt x="14" y="390"/>
                  </a:lnTo>
                  <a:lnTo>
                    <a:pt x="8" y="382"/>
                  </a:lnTo>
                  <a:lnTo>
                    <a:pt x="4" y="374"/>
                  </a:lnTo>
                  <a:lnTo>
                    <a:pt x="0" y="364"/>
                  </a:lnTo>
                  <a:lnTo>
                    <a:pt x="0" y="352"/>
                  </a:lnTo>
                  <a:lnTo>
                    <a:pt x="0" y="352"/>
                  </a:lnTo>
                  <a:lnTo>
                    <a:pt x="0" y="342"/>
                  </a:lnTo>
                  <a:lnTo>
                    <a:pt x="4" y="332"/>
                  </a:lnTo>
                  <a:lnTo>
                    <a:pt x="8" y="324"/>
                  </a:lnTo>
                  <a:lnTo>
                    <a:pt x="14" y="316"/>
                  </a:lnTo>
                  <a:lnTo>
                    <a:pt x="22" y="310"/>
                  </a:lnTo>
                  <a:lnTo>
                    <a:pt x="32" y="304"/>
                  </a:lnTo>
                  <a:lnTo>
                    <a:pt x="42" y="302"/>
                  </a:lnTo>
                  <a:lnTo>
                    <a:pt x="52" y="300"/>
                  </a:lnTo>
                  <a:lnTo>
                    <a:pt x="1300" y="300"/>
                  </a:lnTo>
                  <a:lnTo>
                    <a:pt x="1300" y="300"/>
                  </a:lnTo>
                  <a:lnTo>
                    <a:pt x="1316" y="296"/>
                  </a:lnTo>
                  <a:lnTo>
                    <a:pt x="1330" y="292"/>
                  </a:lnTo>
                  <a:lnTo>
                    <a:pt x="1342" y="286"/>
                  </a:lnTo>
                  <a:lnTo>
                    <a:pt x="1354" y="276"/>
                  </a:lnTo>
                  <a:lnTo>
                    <a:pt x="1364" y="264"/>
                  </a:lnTo>
                  <a:lnTo>
                    <a:pt x="1368" y="256"/>
                  </a:lnTo>
                  <a:lnTo>
                    <a:pt x="1372" y="246"/>
                  </a:lnTo>
                  <a:lnTo>
                    <a:pt x="1374" y="236"/>
                  </a:lnTo>
                  <a:lnTo>
                    <a:pt x="1374" y="226"/>
                  </a:lnTo>
                  <a:lnTo>
                    <a:pt x="1374" y="226"/>
                  </a:lnTo>
                  <a:lnTo>
                    <a:pt x="1374" y="210"/>
                  </a:lnTo>
                  <a:lnTo>
                    <a:pt x="1370" y="198"/>
                  </a:lnTo>
                  <a:lnTo>
                    <a:pt x="1366" y="188"/>
                  </a:lnTo>
                  <a:lnTo>
                    <a:pt x="1360" y="180"/>
                  </a:lnTo>
                  <a:lnTo>
                    <a:pt x="1360" y="180"/>
                  </a:lnTo>
                  <a:lnTo>
                    <a:pt x="1348" y="172"/>
                  </a:lnTo>
                  <a:lnTo>
                    <a:pt x="1336" y="168"/>
                  </a:lnTo>
                  <a:lnTo>
                    <a:pt x="1326" y="166"/>
                  </a:lnTo>
                  <a:lnTo>
                    <a:pt x="1318" y="166"/>
                  </a:lnTo>
                  <a:lnTo>
                    <a:pt x="1084" y="166"/>
                  </a:lnTo>
                  <a:lnTo>
                    <a:pt x="1084" y="166"/>
                  </a:lnTo>
                  <a:lnTo>
                    <a:pt x="1072" y="166"/>
                  </a:lnTo>
                  <a:lnTo>
                    <a:pt x="1052" y="162"/>
                  </a:lnTo>
                  <a:lnTo>
                    <a:pt x="1040" y="158"/>
                  </a:lnTo>
                  <a:lnTo>
                    <a:pt x="1028" y="152"/>
                  </a:lnTo>
                  <a:lnTo>
                    <a:pt x="1014" y="146"/>
                  </a:lnTo>
                  <a:lnTo>
                    <a:pt x="1002" y="134"/>
                  </a:lnTo>
                  <a:lnTo>
                    <a:pt x="1002" y="134"/>
                  </a:lnTo>
                  <a:lnTo>
                    <a:pt x="990" y="122"/>
                  </a:lnTo>
                  <a:lnTo>
                    <a:pt x="980" y="104"/>
                  </a:lnTo>
                  <a:lnTo>
                    <a:pt x="976" y="94"/>
                  </a:lnTo>
                  <a:lnTo>
                    <a:pt x="972" y="80"/>
                  </a:lnTo>
                  <a:lnTo>
                    <a:pt x="970" y="68"/>
                  </a:lnTo>
                  <a:lnTo>
                    <a:pt x="970" y="52"/>
                  </a:lnTo>
                  <a:lnTo>
                    <a:pt x="970" y="52"/>
                  </a:lnTo>
                  <a:lnTo>
                    <a:pt x="970" y="42"/>
                  </a:lnTo>
                  <a:lnTo>
                    <a:pt x="974" y="32"/>
                  </a:lnTo>
                  <a:lnTo>
                    <a:pt x="978" y="22"/>
                  </a:lnTo>
                  <a:lnTo>
                    <a:pt x="984" y="14"/>
                  </a:lnTo>
                  <a:lnTo>
                    <a:pt x="992" y="8"/>
                  </a:lnTo>
                  <a:lnTo>
                    <a:pt x="1002" y="4"/>
                  </a:lnTo>
                  <a:lnTo>
                    <a:pt x="1012" y="0"/>
                  </a:lnTo>
                  <a:lnTo>
                    <a:pt x="1022" y="0"/>
                  </a:lnTo>
                  <a:lnTo>
                    <a:pt x="1022" y="0"/>
                  </a:lnTo>
                  <a:lnTo>
                    <a:pt x="1032" y="0"/>
                  </a:lnTo>
                  <a:lnTo>
                    <a:pt x="1042" y="4"/>
                  </a:lnTo>
                  <a:lnTo>
                    <a:pt x="1052" y="8"/>
                  </a:lnTo>
                  <a:lnTo>
                    <a:pt x="1060" y="14"/>
                  </a:lnTo>
                  <a:lnTo>
                    <a:pt x="1066" y="22"/>
                  </a:lnTo>
                  <a:lnTo>
                    <a:pt x="1070" y="32"/>
                  </a:lnTo>
                  <a:lnTo>
                    <a:pt x="1074" y="42"/>
                  </a:lnTo>
                  <a:lnTo>
                    <a:pt x="1074" y="52"/>
                  </a:lnTo>
                  <a:lnTo>
                    <a:pt x="1074" y="52"/>
                  </a:lnTo>
                  <a:lnTo>
                    <a:pt x="1076" y="60"/>
                  </a:lnTo>
                  <a:lnTo>
                    <a:pt x="1076" y="60"/>
                  </a:lnTo>
                  <a:lnTo>
                    <a:pt x="1082" y="60"/>
                  </a:lnTo>
                  <a:lnTo>
                    <a:pt x="1314" y="60"/>
                  </a:lnTo>
                  <a:lnTo>
                    <a:pt x="1314" y="60"/>
                  </a:lnTo>
                  <a:lnTo>
                    <a:pt x="1328" y="60"/>
                  </a:lnTo>
                  <a:lnTo>
                    <a:pt x="1340" y="62"/>
                  </a:lnTo>
                  <a:lnTo>
                    <a:pt x="1356" y="64"/>
                  </a:lnTo>
                  <a:lnTo>
                    <a:pt x="1374" y="70"/>
                  </a:lnTo>
                  <a:lnTo>
                    <a:pt x="1394" y="78"/>
                  </a:lnTo>
                  <a:lnTo>
                    <a:pt x="1412" y="88"/>
                  </a:lnTo>
                  <a:lnTo>
                    <a:pt x="1432" y="104"/>
                  </a:lnTo>
                  <a:lnTo>
                    <a:pt x="1432" y="104"/>
                  </a:lnTo>
                  <a:lnTo>
                    <a:pt x="1440" y="112"/>
                  </a:lnTo>
                  <a:lnTo>
                    <a:pt x="1448" y="122"/>
                  </a:lnTo>
                  <a:lnTo>
                    <a:pt x="1456" y="134"/>
                  </a:lnTo>
                  <a:lnTo>
                    <a:pt x="1464" y="148"/>
                  </a:lnTo>
                  <a:lnTo>
                    <a:pt x="1470" y="164"/>
                  </a:lnTo>
                  <a:lnTo>
                    <a:pt x="1474" y="182"/>
                  </a:lnTo>
                  <a:lnTo>
                    <a:pt x="1478" y="202"/>
                  </a:lnTo>
                  <a:lnTo>
                    <a:pt x="1478" y="226"/>
                  </a:lnTo>
                  <a:lnTo>
                    <a:pt x="1478" y="226"/>
                  </a:lnTo>
                  <a:lnTo>
                    <a:pt x="1478" y="250"/>
                  </a:lnTo>
                  <a:lnTo>
                    <a:pt x="1474" y="272"/>
                  </a:lnTo>
                  <a:lnTo>
                    <a:pt x="1468" y="292"/>
                  </a:lnTo>
                  <a:lnTo>
                    <a:pt x="1460" y="310"/>
                  </a:lnTo>
                  <a:lnTo>
                    <a:pt x="1450" y="326"/>
                  </a:lnTo>
                  <a:lnTo>
                    <a:pt x="1440" y="340"/>
                  </a:lnTo>
                  <a:lnTo>
                    <a:pt x="1426" y="352"/>
                  </a:lnTo>
                  <a:lnTo>
                    <a:pt x="1414" y="364"/>
                  </a:lnTo>
                  <a:lnTo>
                    <a:pt x="1400" y="374"/>
                  </a:lnTo>
                  <a:lnTo>
                    <a:pt x="1386" y="382"/>
                  </a:lnTo>
                  <a:lnTo>
                    <a:pt x="1370" y="388"/>
                  </a:lnTo>
                  <a:lnTo>
                    <a:pt x="1356" y="394"/>
                  </a:lnTo>
                  <a:lnTo>
                    <a:pt x="1328" y="402"/>
                  </a:lnTo>
                  <a:lnTo>
                    <a:pt x="1302" y="406"/>
                  </a:lnTo>
                  <a:lnTo>
                    <a:pt x="52" y="4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3" name="Freeform 15"/>
            <p:cNvSpPr>
              <a:spLocks noEditPoints="1"/>
            </p:cNvSpPr>
            <p:nvPr/>
          </p:nvSpPr>
          <p:spPr bwMode="auto">
            <a:xfrm>
              <a:off x="6892717" y="3505013"/>
              <a:ext cx="208337" cy="208337"/>
            </a:xfrm>
            <a:custGeom>
              <a:avLst/>
              <a:gdLst>
                <a:gd name="T0" fmla="*/ 172 w 344"/>
                <a:gd name="T1" fmla="*/ 344 h 344"/>
                <a:gd name="T2" fmla="*/ 172 w 344"/>
                <a:gd name="T3" fmla="*/ 344 h 344"/>
                <a:gd name="T4" fmla="*/ 142 w 344"/>
                <a:gd name="T5" fmla="*/ 334 h 344"/>
                <a:gd name="T6" fmla="*/ 124 w 344"/>
                <a:gd name="T7" fmla="*/ 312 h 344"/>
                <a:gd name="T8" fmla="*/ 118 w 344"/>
                <a:gd name="T9" fmla="*/ 300 h 344"/>
                <a:gd name="T10" fmla="*/ 102 w 344"/>
                <a:gd name="T11" fmla="*/ 278 h 344"/>
                <a:gd name="T12" fmla="*/ 72 w 344"/>
                <a:gd name="T13" fmla="*/ 248 h 344"/>
                <a:gd name="T14" fmla="*/ 28 w 344"/>
                <a:gd name="T15" fmla="*/ 218 h 344"/>
                <a:gd name="T16" fmla="*/ 16 w 344"/>
                <a:gd name="T17" fmla="*/ 210 h 344"/>
                <a:gd name="T18" fmla="*/ 2 w 344"/>
                <a:gd name="T19" fmla="*/ 186 h 344"/>
                <a:gd name="T20" fmla="*/ 0 w 344"/>
                <a:gd name="T21" fmla="*/ 172 h 344"/>
                <a:gd name="T22" fmla="*/ 8 w 344"/>
                <a:gd name="T23" fmla="*/ 144 h 344"/>
                <a:gd name="T24" fmla="*/ 30 w 344"/>
                <a:gd name="T25" fmla="*/ 124 h 344"/>
                <a:gd name="T26" fmla="*/ 54 w 344"/>
                <a:gd name="T27" fmla="*/ 112 h 344"/>
                <a:gd name="T28" fmla="*/ 90 w 344"/>
                <a:gd name="T29" fmla="*/ 82 h 344"/>
                <a:gd name="T30" fmla="*/ 112 w 344"/>
                <a:gd name="T31" fmla="*/ 54 h 344"/>
                <a:gd name="T32" fmla="*/ 124 w 344"/>
                <a:gd name="T33" fmla="*/ 34 h 344"/>
                <a:gd name="T34" fmla="*/ 126 w 344"/>
                <a:gd name="T35" fmla="*/ 26 h 344"/>
                <a:gd name="T36" fmla="*/ 142 w 344"/>
                <a:gd name="T37" fmla="*/ 10 h 344"/>
                <a:gd name="T38" fmla="*/ 164 w 344"/>
                <a:gd name="T39" fmla="*/ 2 h 344"/>
                <a:gd name="T40" fmla="*/ 172 w 344"/>
                <a:gd name="T41" fmla="*/ 0 h 344"/>
                <a:gd name="T42" fmla="*/ 172 w 344"/>
                <a:gd name="T43" fmla="*/ 0 h 344"/>
                <a:gd name="T44" fmla="*/ 188 w 344"/>
                <a:gd name="T45" fmla="*/ 2 h 344"/>
                <a:gd name="T46" fmla="*/ 214 w 344"/>
                <a:gd name="T47" fmla="*/ 20 h 344"/>
                <a:gd name="T48" fmla="*/ 222 w 344"/>
                <a:gd name="T49" fmla="*/ 34 h 344"/>
                <a:gd name="T50" fmla="*/ 226 w 344"/>
                <a:gd name="T51" fmla="*/ 44 h 344"/>
                <a:gd name="T52" fmla="*/ 242 w 344"/>
                <a:gd name="T53" fmla="*/ 68 h 344"/>
                <a:gd name="T54" fmla="*/ 270 w 344"/>
                <a:gd name="T55" fmla="*/ 96 h 344"/>
                <a:gd name="T56" fmla="*/ 314 w 344"/>
                <a:gd name="T57" fmla="*/ 124 h 344"/>
                <a:gd name="T58" fmla="*/ 328 w 344"/>
                <a:gd name="T59" fmla="*/ 134 h 344"/>
                <a:gd name="T60" fmla="*/ 342 w 344"/>
                <a:gd name="T61" fmla="*/ 160 h 344"/>
                <a:gd name="T62" fmla="*/ 344 w 344"/>
                <a:gd name="T63" fmla="*/ 176 h 344"/>
                <a:gd name="T64" fmla="*/ 340 w 344"/>
                <a:gd name="T65" fmla="*/ 190 h 344"/>
                <a:gd name="T66" fmla="*/ 322 w 344"/>
                <a:gd name="T67" fmla="*/ 214 h 344"/>
                <a:gd name="T68" fmla="*/ 308 w 344"/>
                <a:gd name="T69" fmla="*/ 222 h 344"/>
                <a:gd name="T70" fmla="*/ 276 w 344"/>
                <a:gd name="T71" fmla="*/ 240 h 344"/>
                <a:gd name="T72" fmla="*/ 250 w 344"/>
                <a:gd name="T73" fmla="*/ 266 h 344"/>
                <a:gd name="T74" fmla="*/ 232 w 344"/>
                <a:gd name="T75" fmla="*/ 292 h 344"/>
                <a:gd name="T76" fmla="*/ 220 w 344"/>
                <a:gd name="T77" fmla="*/ 312 h 344"/>
                <a:gd name="T78" fmla="*/ 200 w 344"/>
                <a:gd name="T79" fmla="*/ 336 h 344"/>
                <a:gd name="T80" fmla="*/ 172 w 344"/>
                <a:gd name="T81" fmla="*/ 344 h 344"/>
                <a:gd name="T82" fmla="*/ 146 w 344"/>
                <a:gd name="T83" fmla="*/ 172 h 344"/>
                <a:gd name="T84" fmla="*/ 170 w 344"/>
                <a:gd name="T85" fmla="*/ 196 h 344"/>
                <a:gd name="T86" fmla="*/ 196 w 344"/>
                <a:gd name="T87" fmla="*/ 170 h 344"/>
                <a:gd name="T88" fmla="*/ 172 w 344"/>
                <a:gd name="T89" fmla="*/ 148 h 344"/>
                <a:gd name="T90" fmla="*/ 146 w 344"/>
                <a:gd name="T9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4" h="344">
                  <a:moveTo>
                    <a:pt x="172" y="344"/>
                  </a:moveTo>
                  <a:lnTo>
                    <a:pt x="172" y="344"/>
                  </a:lnTo>
                  <a:lnTo>
                    <a:pt x="172" y="344"/>
                  </a:lnTo>
                  <a:lnTo>
                    <a:pt x="172" y="344"/>
                  </a:lnTo>
                  <a:lnTo>
                    <a:pt x="156" y="342"/>
                  </a:lnTo>
                  <a:lnTo>
                    <a:pt x="142" y="334"/>
                  </a:lnTo>
                  <a:lnTo>
                    <a:pt x="132" y="324"/>
                  </a:lnTo>
                  <a:lnTo>
                    <a:pt x="124" y="312"/>
                  </a:lnTo>
                  <a:lnTo>
                    <a:pt x="124" y="312"/>
                  </a:lnTo>
                  <a:lnTo>
                    <a:pt x="118" y="300"/>
                  </a:lnTo>
                  <a:lnTo>
                    <a:pt x="112" y="290"/>
                  </a:lnTo>
                  <a:lnTo>
                    <a:pt x="102" y="278"/>
                  </a:lnTo>
                  <a:lnTo>
                    <a:pt x="90" y="264"/>
                  </a:lnTo>
                  <a:lnTo>
                    <a:pt x="72" y="248"/>
                  </a:lnTo>
                  <a:lnTo>
                    <a:pt x="52" y="232"/>
                  </a:lnTo>
                  <a:lnTo>
                    <a:pt x="28" y="218"/>
                  </a:lnTo>
                  <a:lnTo>
                    <a:pt x="28" y="218"/>
                  </a:lnTo>
                  <a:lnTo>
                    <a:pt x="16" y="210"/>
                  </a:lnTo>
                  <a:lnTo>
                    <a:pt x="8" y="198"/>
                  </a:lnTo>
                  <a:lnTo>
                    <a:pt x="2" y="186"/>
                  </a:lnTo>
                  <a:lnTo>
                    <a:pt x="0" y="172"/>
                  </a:lnTo>
                  <a:lnTo>
                    <a:pt x="0" y="172"/>
                  </a:lnTo>
                  <a:lnTo>
                    <a:pt x="2" y="156"/>
                  </a:lnTo>
                  <a:lnTo>
                    <a:pt x="8" y="144"/>
                  </a:lnTo>
                  <a:lnTo>
                    <a:pt x="18" y="132"/>
                  </a:lnTo>
                  <a:lnTo>
                    <a:pt x="30" y="124"/>
                  </a:lnTo>
                  <a:lnTo>
                    <a:pt x="30" y="124"/>
                  </a:lnTo>
                  <a:lnTo>
                    <a:pt x="54" y="112"/>
                  </a:lnTo>
                  <a:lnTo>
                    <a:pt x="74" y="96"/>
                  </a:lnTo>
                  <a:lnTo>
                    <a:pt x="90" y="82"/>
                  </a:lnTo>
                  <a:lnTo>
                    <a:pt x="102" y="68"/>
                  </a:lnTo>
                  <a:lnTo>
                    <a:pt x="112" y="54"/>
                  </a:lnTo>
                  <a:lnTo>
                    <a:pt x="118" y="44"/>
                  </a:lnTo>
                  <a:lnTo>
                    <a:pt x="124" y="34"/>
                  </a:lnTo>
                  <a:lnTo>
                    <a:pt x="124" y="34"/>
                  </a:lnTo>
                  <a:lnTo>
                    <a:pt x="126" y="26"/>
                  </a:lnTo>
                  <a:lnTo>
                    <a:pt x="130" y="20"/>
                  </a:lnTo>
                  <a:lnTo>
                    <a:pt x="142" y="10"/>
                  </a:lnTo>
                  <a:lnTo>
                    <a:pt x="156" y="2"/>
                  </a:lnTo>
                  <a:lnTo>
                    <a:pt x="164" y="2"/>
                  </a:lnTo>
                  <a:lnTo>
                    <a:pt x="172" y="0"/>
                  </a:lnTo>
                  <a:lnTo>
                    <a:pt x="172" y="0"/>
                  </a:lnTo>
                  <a:lnTo>
                    <a:pt x="172" y="0"/>
                  </a:lnTo>
                  <a:lnTo>
                    <a:pt x="172" y="0"/>
                  </a:lnTo>
                  <a:lnTo>
                    <a:pt x="180" y="2"/>
                  </a:lnTo>
                  <a:lnTo>
                    <a:pt x="188" y="2"/>
                  </a:lnTo>
                  <a:lnTo>
                    <a:pt x="202" y="10"/>
                  </a:lnTo>
                  <a:lnTo>
                    <a:pt x="214" y="20"/>
                  </a:lnTo>
                  <a:lnTo>
                    <a:pt x="218" y="28"/>
                  </a:lnTo>
                  <a:lnTo>
                    <a:pt x="222" y="34"/>
                  </a:lnTo>
                  <a:lnTo>
                    <a:pt x="222" y="34"/>
                  </a:lnTo>
                  <a:lnTo>
                    <a:pt x="226" y="44"/>
                  </a:lnTo>
                  <a:lnTo>
                    <a:pt x="232" y="56"/>
                  </a:lnTo>
                  <a:lnTo>
                    <a:pt x="242" y="68"/>
                  </a:lnTo>
                  <a:lnTo>
                    <a:pt x="254" y="82"/>
                  </a:lnTo>
                  <a:lnTo>
                    <a:pt x="270" y="96"/>
                  </a:lnTo>
                  <a:lnTo>
                    <a:pt x="290" y="112"/>
                  </a:lnTo>
                  <a:lnTo>
                    <a:pt x="314" y="124"/>
                  </a:lnTo>
                  <a:lnTo>
                    <a:pt x="314" y="124"/>
                  </a:lnTo>
                  <a:lnTo>
                    <a:pt x="328" y="134"/>
                  </a:lnTo>
                  <a:lnTo>
                    <a:pt x="336" y="146"/>
                  </a:lnTo>
                  <a:lnTo>
                    <a:pt x="342" y="160"/>
                  </a:lnTo>
                  <a:lnTo>
                    <a:pt x="344" y="176"/>
                  </a:lnTo>
                  <a:lnTo>
                    <a:pt x="344" y="176"/>
                  </a:lnTo>
                  <a:lnTo>
                    <a:pt x="342" y="184"/>
                  </a:lnTo>
                  <a:lnTo>
                    <a:pt x="340" y="190"/>
                  </a:lnTo>
                  <a:lnTo>
                    <a:pt x="334" y="204"/>
                  </a:lnTo>
                  <a:lnTo>
                    <a:pt x="322" y="214"/>
                  </a:lnTo>
                  <a:lnTo>
                    <a:pt x="308" y="222"/>
                  </a:lnTo>
                  <a:lnTo>
                    <a:pt x="308" y="222"/>
                  </a:lnTo>
                  <a:lnTo>
                    <a:pt x="292" y="230"/>
                  </a:lnTo>
                  <a:lnTo>
                    <a:pt x="276" y="240"/>
                  </a:lnTo>
                  <a:lnTo>
                    <a:pt x="262" y="252"/>
                  </a:lnTo>
                  <a:lnTo>
                    <a:pt x="250" y="266"/>
                  </a:lnTo>
                  <a:lnTo>
                    <a:pt x="240" y="278"/>
                  </a:lnTo>
                  <a:lnTo>
                    <a:pt x="232" y="292"/>
                  </a:lnTo>
                  <a:lnTo>
                    <a:pt x="220" y="312"/>
                  </a:lnTo>
                  <a:lnTo>
                    <a:pt x="220" y="312"/>
                  </a:lnTo>
                  <a:lnTo>
                    <a:pt x="212" y="326"/>
                  </a:lnTo>
                  <a:lnTo>
                    <a:pt x="200" y="336"/>
                  </a:lnTo>
                  <a:lnTo>
                    <a:pt x="188" y="342"/>
                  </a:lnTo>
                  <a:lnTo>
                    <a:pt x="172" y="344"/>
                  </a:lnTo>
                  <a:lnTo>
                    <a:pt x="172" y="344"/>
                  </a:lnTo>
                  <a:close/>
                  <a:moveTo>
                    <a:pt x="146" y="172"/>
                  </a:moveTo>
                  <a:lnTo>
                    <a:pt x="146" y="172"/>
                  </a:lnTo>
                  <a:lnTo>
                    <a:pt x="170" y="196"/>
                  </a:lnTo>
                  <a:lnTo>
                    <a:pt x="170" y="196"/>
                  </a:lnTo>
                  <a:lnTo>
                    <a:pt x="196" y="170"/>
                  </a:lnTo>
                  <a:lnTo>
                    <a:pt x="196" y="170"/>
                  </a:lnTo>
                  <a:lnTo>
                    <a:pt x="172" y="148"/>
                  </a:lnTo>
                  <a:lnTo>
                    <a:pt x="172" y="148"/>
                  </a:lnTo>
                  <a:lnTo>
                    <a:pt x="146" y="172"/>
                  </a:lnTo>
                  <a:lnTo>
                    <a:pt x="146" y="172"/>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4" name="Freeform 18"/>
            <p:cNvSpPr>
              <a:spLocks/>
            </p:cNvSpPr>
            <p:nvPr/>
          </p:nvSpPr>
          <p:spPr bwMode="auto">
            <a:xfrm>
              <a:off x="6965393" y="3268818"/>
              <a:ext cx="64197" cy="213182"/>
            </a:xfrm>
            <a:custGeom>
              <a:avLst/>
              <a:gdLst>
                <a:gd name="T0" fmla="*/ 52 w 106"/>
                <a:gd name="T1" fmla="*/ 352 h 352"/>
                <a:gd name="T2" fmla="*/ 52 w 106"/>
                <a:gd name="T3" fmla="*/ 352 h 352"/>
                <a:gd name="T4" fmla="*/ 52 w 106"/>
                <a:gd name="T5" fmla="*/ 352 h 352"/>
                <a:gd name="T6" fmla="*/ 52 w 106"/>
                <a:gd name="T7" fmla="*/ 352 h 352"/>
                <a:gd name="T8" fmla="*/ 40 w 106"/>
                <a:gd name="T9" fmla="*/ 352 h 352"/>
                <a:gd name="T10" fmla="*/ 32 w 106"/>
                <a:gd name="T11" fmla="*/ 348 h 352"/>
                <a:gd name="T12" fmla="*/ 22 w 106"/>
                <a:gd name="T13" fmla="*/ 342 h 352"/>
                <a:gd name="T14" fmla="*/ 14 w 106"/>
                <a:gd name="T15" fmla="*/ 336 h 352"/>
                <a:gd name="T16" fmla="*/ 8 w 106"/>
                <a:gd name="T17" fmla="*/ 328 h 352"/>
                <a:gd name="T18" fmla="*/ 4 w 106"/>
                <a:gd name="T19" fmla="*/ 320 h 352"/>
                <a:gd name="T20" fmla="*/ 0 w 106"/>
                <a:gd name="T21" fmla="*/ 310 h 352"/>
                <a:gd name="T22" fmla="*/ 0 w 106"/>
                <a:gd name="T23" fmla="*/ 300 h 352"/>
                <a:gd name="T24" fmla="*/ 0 w 106"/>
                <a:gd name="T25" fmla="*/ 300 h 352"/>
                <a:gd name="T26" fmla="*/ 0 w 106"/>
                <a:gd name="T27" fmla="*/ 134 h 352"/>
                <a:gd name="T28" fmla="*/ 0 w 106"/>
                <a:gd name="T29" fmla="*/ 44 h 352"/>
                <a:gd name="T30" fmla="*/ 52 w 106"/>
                <a:gd name="T31" fmla="*/ 36 h 352"/>
                <a:gd name="T32" fmla="*/ 90 w 106"/>
                <a:gd name="T33" fmla="*/ 0 h 352"/>
                <a:gd name="T34" fmla="*/ 90 w 106"/>
                <a:gd name="T35" fmla="*/ 0 h 352"/>
                <a:gd name="T36" fmla="*/ 96 w 106"/>
                <a:gd name="T37" fmla="*/ 6 h 352"/>
                <a:gd name="T38" fmla="*/ 100 w 106"/>
                <a:gd name="T39" fmla="*/ 16 h 352"/>
                <a:gd name="T40" fmla="*/ 104 w 106"/>
                <a:gd name="T41" fmla="*/ 28 h 352"/>
                <a:gd name="T42" fmla="*/ 106 w 106"/>
                <a:gd name="T43" fmla="*/ 52 h 352"/>
                <a:gd name="T44" fmla="*/ 106 w 106"/>
                <a:gd name="T45" fmla="*/ 138 h 352"/>
                <a:gd name="T46" fmla="*/ 104 w 106"/>
                <a:gd name="T47" fmla="*/ 300 h 352"/>
                <a:gd name="T48" fmla="*/ 104 w 106"/>
                <a:gd name="T49" fmla="*/ 300 h 352"/>
                <a:gd name="T50" fmla="*/ 104 w 106"/>
                <a:gd name="T51" fmla="*/ 310 h 352"/>
                <a:gd name="T52" fmla="*/ 100 w 106"/>
                <a:gd name="T53" fmla="*/ 320 h 352"/>
                <a:gd name="T54" fmla="*/ 96 w 106"/>
                <a:gd name="T55" fmla="*/ 330 h 352"/>
                <a:gd name="T56" fmla="*/ 88 w 106"/>
                <a:gd name="T57" fmla="*/ 338 h 352"/>
                <a:gd name="T58" fmla="*/ 82 w 106"/>
                <a:gd name="T59" fmla="*/ 344 h 352"/>
                <a:gd name="T60" fmla="*/ 72 w 106"/>
                <a:gd name="T61" fmla="*/ 348 h 352"/>
                <a:gd name="T62" fmla="*/ 62 w 106"/>
                <a:gd name="T63" fmla="*/ 352 h 352"/>
                <a:gd name="T64" fmla="*/ 52 w 106"/>
                <a:gd name="T65" fmla="*/ 352 h 352"/>
                <a:gd name="T66" fmla="*/ 52 w 106"/>
                <a:gd name="T67"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352">
                  <a:moveTo>
                    <a:pt x="52" y="352"/>
                  </a:moveTo>
                  <a:lnTo>
                    <a:pt x="52" y="352"/>
                  </a:lnTo>
                  <a:lnTo>
                    <a:pt x="52" y="352"/>
                  </a:lnTo>
                  <a:lnTo>
                    <a:pt x="52" y="352"/>
                  </a:lnTo>
                  <a:lnTo>
                    <a:pt x="40" y="352"/>
                  </a:lnTo>
                  <a:lnTo>
                    <a:pt x="32" y="348"/>
                  </a:lnTo>
                  <a:lnTo>
                    <a:pt x="22" y="342"/>
                  </a:lnTo>
                  <a:lnTo>
                    <a:pt x="14" y="336"/>
                  </a:lnTo>
                  <a:lnTo>
                    <a:pt x="8" y="328"/>
                  </a:lnTo>
                  <a:lnTo>
                    <a:pt x="4" y="320"/>
                  </a:lnTo>
                  <a:lnTo>
                    <a:pt x="0" y="310"/>
                  </a:lnTo>
                  <a:lnTo>
                    <a:pt x="0" y="300"/>
                  </a:lnTo>
                  <a:lnTo>
                    <a:pt x="0" y="300"/>
                  </a:lnTo>
                  <a:lnTo>
                    <a:pt x="0" y="134"/>
                  </a:lnTo>
                  <a:lnTo>
                    <a:pt x="0" y="44"/>
                  </a:lnTo>
                  <a:lnTo>
                    <a:pt x="52" y="36"/>
                  </a:lnTo>
                  <a:lnTo>
                    <a:pt x="90" y="0"/>
                  </a:lnTo>
                  <a:lnTo>
                    <a:pt x="90" y="0"/>
                  </a:lnTo>
                  <a:lnTo>
                    <a:pt x="96" y="6"/>
                  </a:lnTo>
                  <a:lnTo>
                    <a:pt x="100" y="16"/>
                  </a:lnTo>
                  <a:lnTo>
                    <a:pt x="104" y="28"/>
                  </a:lnTo>
                  <a:lnTo>
                    <a:pt x="106" y="52"/>
                  </a:lnTo>
                  <a:lnTo>
                    <a:pt x="106" y="138"/>
                  </a:lnTo>
                  <a:lnTo>
                    <a:pt x="104" y="300"/>
                  </a:lnTo>
                  <a:lnTo>
                    <a:pt x="104" y="300"/>
                  </a:lnTo>
                  <a:lnTo>
                    <a:pt x="104" y="310"/>
                  </a:lnTo>
                  <a:lnTo>
                    <a:pt x="100" y="320"/>
                  </a:lnTo>
                  <a:lnTo>
                    <a:pt x="96" y="330"/>
                  </a:lnTo>
                  <a:lnTo>
                    <a:pt x="88" y="338"/>
                  </a:lnTo>
                  <a:lnTo>
                    <a:pt x="82" y="344"/>
                  </a:lnTo>
                  <a:lnTo>
                    <a:pt x="72" y="348"/>
                  </a:lnTo>
                  <a:lnTo>
                    <a:pt x="62" y="352"/>
                  </a:lnTo>
                  <a:lnTo>
                    <a:pt x="52" y="352"/>
                  </a:lnTo>
                  <a:lnTo>
                    <a:pt x="52" y="352"/>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5" name="Freeform 19"/>
            <p:cNvSpPr>
              <a:spLocks noEditPoints="1"/>
            </p:cNvSpPr>
            <p:nvPr/>
          </p:nvSpPr>
          <p:spPr bwMode="auto">
            <a:xfrm>
              <a:off x="5077386" y="3609182"/>
              <a:ext cx="186534" cy="185323"/>
            </a:xfrm>
            <a:custGeom>
              <a:avLst/>
              <a:gdLst>
                <a:gd name="T0" fmla="*/ 154 w 308"/>
                <a:gd name="T1" fmla="*/ 306 h 306"/>
                <a:gd name="T2" fmla="*/ 124 w 308"/>
                <a:gd name="T3" fmla="*/ 304 h 306"/>
                <a:gd name="T4" fmla="*/ 94 w 308"/>
                <a:gd name="T5" fmla="*/ 294 h 306"/>
                <a:gd name="T6" fmla="*/ 68 w 308"/>
                <a:gd name="T7" fmla="*/ 280 h 306"/>
                <a:gd name="T8" fmla="*/ 46 w 308"/>
                <a:gd name="T9" fmla="*/ 262 h 306"/>
                <a:gd name="T10" fmla="*/ 26 w 308"/>
                <a:gd name="T11" fmla="*/ 240 h 306"/>
                <a:gd name="T12" fmla="*/ 12 w 308"/>
                <a:gd name="T13" fmla="*/ 212 h 306"/>
                <a:gd name="T14" fmla="*/ 4 w 308"/>
                <a:gd name="T15" fmla="*/ 184 h 306"/>
                <a:gd name="T16" fmla="*/ 0 w 308"/>
                <a:gd name="T17" fmla="*/ 154 h 306"/>
                <a:gd name="T18" fmla="*/ 2 w 308"/>
                <a:gd name="T19" fmla="*/ 138 h 306"/>
                <a:gd name="T20" fmla="*/ 8 w 308"/>
                <a:gd name="T21" fmla="*/ 108 h 306"/>
                <a:gd name="T22" fmla="*/ 20 w 308"/>
                <a:gd name="T23" fmla="*/ 80 h 306"/>
                <a:gd name="T24" fmla="*/ 36 w 308"/>
                <a:gd name="T25" fmla="*/ 56 h 306"/>
                <a:gd name="T26" fmla="*/ 56 w 308"/>
                <a:gd name="T27" fmla="*/ 34 h 306"/>
                <a:gd name="T28" fmla="*/ 82 w 308"/>
                <a:gd name="T29" fmla="*/ 18 h 306"/>
                <a:gd name="T30" fmla="*/ 108 w 308"/>
                <a:gd name="T31" fmla="*/ 6 h 306"/>
                <a:gd name="T32" fmla="*/ 138 w 308"/>
                <a:gd name="T33" fmla="*/ 0 h 306"/>
                <a:gd name="T34" fmla="*/ 154 w 308"/>
                <a:gd name="T35" fmla="*/ 0 h 306"/>
                <a:gd name="T36" fmla="*/ 186 w 308"/>
                <a:gd name="T37" fmla="*/ 2 h 306"/>
                <a:gd name="T38" fmla="*/ 214 w 308"/>
                <a:gd name="T39" fmla="*/ 12 h 306"/>
                <a:gd name="T40" fmla="*/ 240 w 308"/>
                <a:gd name="T41" fmla="*/ 26 h 306"/>
                <a:gd name="T42" fmla="*/ 262 w 308"/>
                <a:gd name="T43" fmla="*/ 44 h 306"/>
                <a:gd name="T44" fmla="*/ 282 w 308"/>
                <a:gd name="T45" fmla="*/ 68 h 306"/>
                <a:gd name="T46" fmla="*/ 296 w 308"/>
                <a:gd name="T47" fmla="*/ 94 h 306"/>
                <a:gd name="T48" fmla="*/ 304 w 308"/>
                <a:gd name="T49" fmla="*/ 122 h 306"/>
                <a:gd name="T50" fmla="*/ 308 w 308"/>
                <a:gd name="T51" fmla="*/ 154 h 306"/>
                <a:gd name="T52" fmla="*/ 308 w 308"/>
                <a:gd name="T53" fmla="*/ 168 h 306"/>
                <a:gd name="T54" fmla="*/ 302 w 308"/>
                <a:gd name="T55" fmla="*/ 198 h 306"/>
                <a:gd name="T56" fmla="*/ 290 w 308"/>
                <a:gd name="T57" fmla="*/ 226 h 306"/>
                <a:gd name="T58" fmla="*/ 272 w 308"/>
                <a:gd name="T59" fmla="*/ 250 h 306"/>
                <a:gd name="T60" fmla="*/ 252 w 308"/>
                <a:gd name="T61" fmla="*/ 272 h 306"/>
                <a:gd name="T62" fmla="*/ 228 w 308"/>
                <a:gd name="T63" fmla="*/ 288 h 306"/>
                <a:gd name="T64" fmla="*/ 200 w 308"/>
                <a:gd name="T65" fmla="*/ 300 h 306"/>
                <a:gd name="T66" fmla="*/ 170 w 308"/>
                <a:gd name="T67" fmla="*/ 306 h 306"/>
                <a:gd name="T68" fmla="*/ 154 w 308"/>
                <a:gd name="T69" fmla="*/ 306 h 306"/>
                <a:gd name="T70" fmla="*/ 154 w 308"/>
                <a:gd name="T71" fmla="*/ 104 h 306"/>
                <a:gd name="T72" fmla="*/ 136 w 308"/>
                <a:gd name="T73" fmla="*/ 108 h 306"/>
                <a:gd name="T74" fmla="*/ 120 w 308"/>
                <a:gd name="T75" fmla="*/ 118 h 306"/>
                <a:gd name="T76" fmla="*/ 110 w 308"/>
                <a:gd name="T77" fmla="*/ 134 h 306"/>
                <a:gd name="T78" fmla="*/ 106 w 308"/>
                <a:gd name="T79" fmla="*/ 154 h 306"/>
                <a:gd name="T80" fmla="*/ 106 w 308"/>
                <a:gd name="T81" fmla="*/ 164 h 306"/>
                <a:gd name="T82" fmla="*/ 114 w 308"/>
                <a:gd name="T83" fmla="*/ 180 h 306"/>
                <a:gd name="T84" fmla="*/ 128 w 308"/>
                <a:gd name="T85" fmla="*/ 194 h 306"/>
                <a:gd name="T86" fmla="*/ 144 w 308"/>
                <a:gd name="T87" fmla="*/ 200 h 306"/>
                <a:gd name="T88" fmla="*/ 154 w 308"/>
                <a:gd name="T89" fmla="*/ 202 h 306"/>
                <a:gd name="T90" fmla="*/ 174 w 308"/>
                <a:gd name="T91" fmla="*/ 198 h 306"/>
                <a:gd name="T92" fmla="*/ 188 w 308"/>
                <a:gd name="T93" fmla="*/ 188 h 306"/>
                <a:gd name="T94" fmla="*/ 200 w 308"/>
                <a:gd name="T95" fmla="*/ 172 h 306"/>
                <a:gd name="T96" fmla="*/ 202 w 308"/>
                <a:gd name="T97" fmla="*/ 154 h 306"/>
                <a:gd name="T98" fmla="*/ 202 w 308"/>
                <a:gd name="T99" fmla="*/ 144 h 306"/>
                <a:gd name="T100" fmla="*/ 194 w 308"/>
                <a:gd name="T101" fmla="*/ 126 h 306"/>
                <a:gd name="T102" fmla="*/ 182 w 308"/>
                <a:gd name="T103" fmla="*/ 112 h 306"/>
                <a:gd name="T104" fmla="*/ 164 w 308"/>
                <a:gd name="T105" fmla="*/ 106 h 306"/>
                <a:gd name="T106" fmla="*/ 154 w 308"/>
                <a:gd name="T107" fmla="*/ 104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306">
                  <a:moveTo>
                    <a:pt x="154" y="306"/>
                  </a:moveTo>
                  <a:lnTo>
                    <a:pt x="154" y="306"/>
                  </a:lnTo>
                  <a:lnTo>
                    <a:pt x="138" y="306"/>
                  </a:lnTo>
                  <a:lnTo>
                    <a:pt x="124" y="304"/>
                  </a:lnTo>
                  <a:lnTo>
                    <a:pt x="108" y="300"/>
                  </a:lnTo>
                  <a:lnTo>
                    <a:pt x="94" y="294"/>
                  </a:lnTo>
                  <a:lnTo>
                    <a:pt x="82" y="288"/>
                  </a:lnTo>
                  <a:lnTo>
                    <a:pt x="68" y="280"/>
                  </a:lnTo>
                  <a:lnTo>
                    <a:pt x="56" y="272"/>
                  </a:lnTo>
                  <a:lnTo>
                    <a:pt x="46" y="262"/>
                  </a:lnTo>
                  <a:lnTo>
                    <a:pt x="36" y="250"/>
                  </a:lnTo>
                  <a:lnTo>
                    <a:pt x="26" y="240"/>
                  </a:lnTo>
                  <a:lnTo>
                    <a:pt x="20" y="226"/>
                  </a:lnTo>
                  <a:lnTo>
                    <a:pt x="12" y="212"/>
                  </a:lnTo>
                  <a:lnTo>
                    <a:pt x="8" y="198"/>
                  </a:lnTo>
                  <a:lnTo>
                    <a:pt x="4" y="184"/>
                  </a:lnTo>
                  <a:lnTo>
                    <a:pt x="2" y="168"/>
                  </a:lnTo>
                  <a:lnTo>
                    <a:pt x="0" y="154"/>
                  </a:lnTo>
                  <a:lnTo>
                    <a:pt x="0" y="154"/>
                  </a:lnTo>
                  <a:lnTo>
                    <a:pt x="2" y="138"/>
                  </a:lnTo>
                  <a:lnTo>
                    <a:pt x="4" y="122"/>
                  </a:lnTo>
                  <a:lnTo>
                    <a:pt x="8" y="108"/>
                  </a:lnTo>
                  <a:lnTo>
                    <a:pt x="12" y="94"/>
                  </a:lnTo>
                  <a:lnTo>
                    <a:pt x="20" y="80"/>
                  </a:lnTo>
                  <a:lnTo>
                    <a:pt x="26" y="68"/>
                  </a:lnTo>
                  <a:lnTo>
                    <a:pt x="36" y="56"/>
                  </a:lnTo>
                  <a:lnTo>
                    <a:pt x="46" y="44"/>
                  </a:lnTo>
                  <a:lnTo>
                    <a:pt x="56" y="34"/>
                  </a:lnTo>
                  <a:lnTo>
                    <a:pt x="68" y="26"/>
                  </a:lnTo>
                  <a:lnTo>
                    <a:pt x="82" y="18"/>
                  </a:lnTo>
                  <a:lnTo>
                    <a:pt x="94" y="12"/>
                  </a:lnTo>
                  <a:lnTo>
                    <a:pt x="108" y="6"/>
                  </a:lnTo>
                  <a:lnTo>
                    <a:pt x="124" y="2"/>
                  </a:lnTo>
                  <a:lnTo>
                    <a:pt x="138" y="0"/>
                  </a:lnTo>
                  <a:lnTo>
                    <a:pt x="154" y="0"/>
                  </a:lnTo>
                  <a:lnTo>
                    <a:pt x="154" y="0"/>
                  </a:lnTo>
                  <a:lnTo>
                    <a:pt x="170" y="0"/>
                  </a:lnTo>
                  <a:lnTo>
                    <a:pt x="186" y="2"/>
                  </a:lnTo>
                  <a:lnTo>
                    <a:pt x="200" y="6"/>
                  </a:lnTo>
                  <a:lnTo>
                    <a:pt x="214" y="12"/>
                  </a:lnTo>
                  <a:lnTo>
                    <a:pt x="228" y="18"/>
                  </a:lnTo>
                  <a:lnTo>
                    <a:pt x="240" y="26"/>
                  </a:lnTo>
                  <a:lnTo>
                    <a:pt x="252" y="34"/>
                  </a:lnTo>
                  <a:lnTo>
                    <a:pt x="262" y="44"/>
                  </a:lnTo>
                  <a:lnTo>
                    <a:pt x="272" y="56"/>
                  </a:lnTo>
                  <a:lnTo>
                    <a:pt x="282" y="68"/>
                  </a:lnTo>
                  <a:lnTo>
                    <a:pt x="290" y="80"/>
                  </a:lnTo>
                  <a:lnTo>
                    <a:pt x="296" y="94"/>
                  </a:lnTo>
                  <a:lnTo>
                    <a:pt x="302" y="108"/>
                  </a:lnTo>
                  <a:lnTo>
                    <a:pt x="304" y="122"/>
                  </a:lnTo>
                  <a:lnTo>
                    <a:pt x="308" y="138"/>
                  </a:lnTo>
                  <a:lnTo>
                    <a:pt x="308" y="154"/>
                  </a:lnTo>
                  <a:lnTo>
                    <a:pt x="308" y="154"/>
                  </a:lnTo>
                  <a:lnTo>
                    <a:pt x="308" y="168"/>
                  </a:lnTo>
                  <a:lnTo>
                    <a:pt x="304" y="184"/>
                  </a:lnTo>
                  <a:lnTo>
                    <a:pt x="302" y="198"/>
                  </a:lnTo>
                  <a:lnTo>
                    <a:pt x="296" y="212"/>
                  </a:lnTo>
                  <a:lnTo>
                    <a:pt x="290" y="226"/>
                  </a:lnTo>
                  <a:lnTo>
                    <a:pt x="282" y="240"/>
                  </a:lnTo>
                  <a:lnTo>
                    <a:pt x="272" y="250"/>
                  </a:lnTo>
                  <a:lnTo>
                    <a:pt x="262" y="262"/>
                  </a:lnTo>
                  <a:lnTo>
                    <a:pt x="252" y="272"/>
                  </a:lnTo>
                  <a:lnTo>
                    <a:pt x="240" y="280"/>
                  </a:lnTo>
                  <a:lnTo>
                    <a:pt x="228" y="288"/>
                  </a:lnTo>
                  <a:lnTo>
                    <a:pt x="214" y="294"/>
                  </a:lnTo>
                  <a:lnTo>
                    <a:pt x="200" y="300"/>
                  </a:lnTo>
                  <a:lnTo>
                    <a:pt x="186" y="304"/>
                  </a:lnTo>
                  <a:lnTo>
                    <a:pt x="170" y="306"/>
                  </a:lnTo>
                  <a:lnTo>
                    <a:pt x="154" y="306"/>
                  </a:lnTo>
                  <a:lnTo>
                    <a:pt x="154" y="306"/>
                  </a:lnTo>
                  <a:close/>
                  <a:moveTo>
                    <a:pt x="154" y="104"/>
                  </a:moveTo>
                  <a:lnTo>
                    <a:pt x="154" y="104"/>
                  </a:lnTo>
                  <a:lnTo>
                    <a:pt x="144" y="106"/>
                  </a:lnTo>
                  <a:lnTo>
                    <a:pt x="136" y="108"/>
                  </a:lnTo>
                  <a:lnTo>
                    <a:pt x="128" y="112"/>
                  </a:lnTo>
                  <a:lnTo>
                    <a:pt x="120" y="118"/>
                  </a:lnTo>
                  <a:lnTo>
                    <a:pt x="114" y="126"/>
                  </a:lnTo>
                  <a:lnTo>
                    <a:pt x="110" y="134"/>
                  </a:lnTo>
                  <a:lnTo>
                    <a:pt x="106" y="144"/>
                  </a:lnTo>
                  <a:lnTo>
                    <a:pt x="106" y="154"/>
                  </a:lnTo>
                  <a:lnTo>
                    <a:pt x="106" y="154"/>
                  </a:lnTo>
                  <a:lnTo>
                    <a:pt x="106" y="164"/>
                  </a:lnTo>
                  <a:lnTo>
                    <a:pt x="110" y="172"/>
                  </a:lnTo>
                  <a:lnTo>
                    <a:pt x="114" y="180"/>
                  </a:lnTo>
                  <a:lnTo>
                    <a:pt x="120" y="188"/>
                  </a:lnTo>
                  <a:lnTo>
                    <a:pt x="128" y="194"/>
                  </a:lnTo>
                  <a:lnTo>
                    <a:pt x="136" y="198"/>
                  </a:lnTo>
                  <a:lnTo>
                    <a:pt x="144" y="200"/>
                  </a:lnTo>
                  <a:lnTo>
                    <a:pt x="154" y="202"/>
                  </a:lnTo>
                  <a:lnTo>
                    <a:pt x="154" y="202"/>
                  </a:lnTo>
                  <a:lnTo>
                    <a:pt x="164" y="200"/>
                  </a:lnTo>
                  <a:lnTo>
                    <a:pt x="174" y="198"/>
                  </a:lnTo>
                  <a:lnTo>
                    <a:pt x="182" y="194"/>
                  </a:lnTo>
                  <a:lnTo>
                    <a:pt x="188" y="188"/>
                  </a:lnTo>
                  <a:lnTo>
                    <a:pt x="194" y="180"/>
                  </a:lnTo>
                  <a:lnTo>
                    <a:pt x="200" y="172"/>
                  </a:lnTo>
                  <a:lnTo>
                    <a:pt x="202" y="164"/>
                  </a:lnTo>
                  <a:lnTo>
                    <a:pt x="202" y="154"/>
                  </a:lnTo>
                  <a:lnTo>
                    <a:pt x="202" y="154"/>
                  </a:lnTo>
                  <a:lnTo>
                    <a:pt x="202" y="144"/>
                  </a:lnTo>
                  <a:lnTo>
                    <a:pt x="200" y="134"/>
                  </a:lnTo>
                  <a:lnTo>
                    <a:pt x="194" y="126"/>
                  </a:lnTo>
                  <a:lnTo>
                    <a:pt x="188" y="118"/>
                  </a:lnTo>
                  <a:lnTo>
                    <a:pt x="182" y="112"/>
                  </a:lnTo>
                  <a:lnTo>
                    <a:pt x="174" y="108"/>
                  </a:lnTo>
                  <a:lnTo>
                    <a:pt x="164" y="106"/>
                  </a:lnTo>
                  <a:lnTo>
                    <a:pt x="154" y="104"/>
                  </a:lnTo>
                  <a:lnTo>
                    <a:pt x="154" y="104"/>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6" name="Freeform 20"/>
            <p:cNvSpPr>
              <a:spLocks noEditPoints="1"/>
            </p:cNvSpPr>
            <p:nvPr/>
          </p:nvSpPr>
          <p:spPr bwMode="auto">
            <a:xfrm>
              <a:off x="7250039" y="2854566"/>
              <a:ext cx="186534" cy="186534"/>
            </a:xfrm>
            <a:custGeom>
              <a:avLst/>
              <a:gdLst>
                <a:gd name="T0" fmla="*/ 154 w 308"/>
                <a:gd name="T1" fmla="*/ 308 h 308"/>
                <a:gd name="T2" fmla="*/ 122 w 308"/>
                <a:gd name="T3" fmla="*/ 304 h 308"/>
                <a:gd name="T4" fmla="*/ 94 w 308"/>
                <a:gd name="T5" fmla="*/ 296 h 308"/>
                <a:gd name="T6" fmla="*/ 68 w 308"/>
                <a:gd name="T7" fmla="*/ 282 h 308"/>
                <a:gd name="T8" fmla="*/ 44 w 308"/>
                <a:gd name="T9" fmla="*/ 262 h 308"/>
                <a:gd name="T10" fmla="*/ 26 w 308"/>
                <a:gd name="T11" fmla="*/ 240 h 308"/>
                <a:gd name="T12" fmla="*/ 12 w 308"/>
                <a:gd name="T13" fmla="*/ 214 h 308"/>
                <a:gd name="T14" fmla="*/ 2 w 308"/>
                <a:gd name="T15" fmla="*/ 184 h 308"/>
                <a:gd name="T16" fmla="*/ 0 w 308"/>
                <a:gd name="T17" fmla="*/ 154 h 308"/>
                <a:gd name="T18" fmla="*/ 0 w 308"/>
                <a:gd name="T19" fmla="*/ 138 h 308"/>
                <a:gd name="T20" fmla="*/ 6 w 308"/>
                <a:gd name="T21" fmla="*/ 108 h 308"/>
                <a:gd name="T22" fmla="*/ 18 w 308"/>
                <a:gd name="T23" fmla="*/ 80 h 308"/>
                <a:gd name="T24" fmla="*/ 34 w 308"/>
                <a:gd name="T25" fmla="*/ 56 h 308"/>
                <a:gd name="T26" fmla="*/ 56 w 308"/>
                <a:gd name="T27" fmla="*/ 36 h 308"/>
                <a:gd name="T28" fmla="*/ 80 w 308"/>
                <a:gd name="T29" fmla="*/ 18 h 308"/>
                <a:gd name="T30" fmla="*/ 108 w 308"/>
                <a:gd name="T31" fmla="*/ 6 h 308"/>
                <a:gd name="T32" fmla="*/ 138 w 308"/>
                <a:gd name="T33" fmla="*/ 0 h 308"/>
                <a:gd name="T34" fmla="*/ 154 w 308"/>
                <a:gd name="T35" fmla="*/ 0 h 308"/>
                <a:gd name="T36" fmla="*/ 184 w 308"/>
                <a:gd name="T37" fmla="*/ 4 h 308"/>
                <a:gd name="T38" fmla="*/ 214 w 308"/>
                <a:gd name="T39" fmla="*/ 12 h 308"/>
                <a:gd name="T40" fmla="*/ 240 w 308"/>
                <a:gd name="T41" fmla="*/ 26 h 308"/>
                <a:gd name="T42" fmla="*/ 262 w 308"/>
                <a:gd name="T43" fmla="*/ 46 h 308"/>
                <a:gd name="T44" fmla="*/ 280 w 308"/>
                <a:gd name="T45" fmla="*/ 68 h 308"/>
                <a:gd name="T46" fmla="*/ 294 w 308"/>
                <a:gd name="T47" fmla="*/ 94 h 308"/>
                <a:gd name="T48" fmla="*/ 304 w 308"/>
                <a:gd name="T49" fmla="*/ 122 h 308"/>
                <a:gd name="T50" fmla="*/ 308 w 308"/>
                <a:gd name="T51" fmla="*/ 154 h 308"/>
                <a:gd name="T52" fmla="*/ 306 w 308"/>
                <a:gd name="T53" fmla="*/ 170 h 308"/>
                <a:gd name="T54" fmla="*/ 300 w 308"/>
                <a:gd name="T55" fmla="*/ 200 h 308"/>
                <a:gd name="T56" fmla="*/ 288 w 308"/>
                <a:gd name="T57" fmla="*/ 226 h 308"/>
                <a:gd name="T58" fmla="*/ 272 w 308"/>
                <a:gd name="T59" fmla="*/ 252 h 308"/>
                <a:gd name="T60" fmla="*/ 252 w 308"/>
                <a:gd name="T61" fmla="*/ 272 h 308"/>
                <a:gd name="T62" fmla="*/ 226 w 308"/>
                <a:gd name="T63" fmla="*/ 288 h 308"/>
                <a:gd name="T64" fmla="*/ 200 w 308"/>
                <a:gd name="T65" fmla="*/ 300 h 308"/>
                <a:gd name="T66" fmla="*/ 170 w 308"/>
                <a:gd name="T67" fmla="*/ 306 h 308"/>
                <a:gd name="T68" fmla="*/ 154 w 308"/>
                <a:gd name="T69" fmla="*/ 308 h 308"/>
                <a:gd name="T70" fmla="*/ 154 w 308"/>
                <a:gd name="T71" fmla="*/ 104 h 308"/>
                <a:gd name="T72" fmla="*/ 134 w 308"/>
                <a:gd name="T73" fmla="*/ 108 h 308"/>
                <a:gd name="T74" fmla="*/ 120 w 308"/>
                <a:gd name="T75" fmla="*/ 120 h 308"/>
                <a:gd name="T76" fmla="*/ 108 w 308"/>
                <a:gd name="T77" fmla="*/ 134 h 308"/>
                <a:gd name="T78" fmla="*/ 104 w 308"/>
                <a:gd name="T79" fmla="*/ 154 h 308"/>
                <a:gd name="T80" fmla="*/ 106 w 308"/>
                <a:gd name="T81" fmla="*/ 164 h 308"/>
                <a:gd name="T82" fmla="*/ 114 w 308"/>
                <a:gd name="T83" fmla="*/ 180 h 308"/>
                <a:gd name="T84" fmla="*/ 126 w 308"/>
                <a:gd name="T85" fmla="*/ 194 h 308"/>
                <a:gd name="T86" fmla="*/ 144 w 308"/>
                <a:gd name="T87" fmla="*/ 202 h 308"/>
                <a:gd name="T88" fmla="*/ 154 w 308"/>
                <a:gd name="T89" fmla="*/ 202 h 308"/>
                <a:gd name="T90" fmla="*/ 172 w 308"/>
                <a:gd name="T91" fmla="*/ 198 h 308"/>
                <a:gd name="T92" fmla="*/ 188 w 308"/>
                <a:gd name="T93" fmla="*/ 188 h 308"/>
                <a:gd name="T94" fmla="*/ 198 w 308"/>
                <a:gd name="T95" fmla="*/ 172 h 308"/>
                <a:gd name="T96" fmla="*/ 202 w 308"/>
                <a:gd name="T97" fmla="*/ 154 h 308"/>
                <a:gd name="T98" fmla="*/ 202 w 308"/>
                <a:gd name="T99" fmla="*/ 144 h 308"/>
                <a:gd name="T100" fmla="*/ 194 w 308"/>
                <a:gd name="T101" fmla="*/ 126 h 308"/>
                <a:gd name="T102" fmla="*/ 180 w 308"/>
                <a:gd name="T103" fmla="*/ 114 h 308"/>
                <a:gd name="T104" fmla="*/ 164 w 308"/>
                <a:gd name="T105" fmla="*/ 106 h 308"/>
                <a:gd name="T106" fmla="*/ 154 w 308"/>
                <a:gd name="T107" fmla="*/ 10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308">
                  <a:moveTo>
                    <a:pt x="154" y="308"/>
                  </a:moveTo>
                  <a:lnTo>
                    <a:pt x="154" y="308"/>
                  </a:lnTo>
                  <a:lnTo>
                    <a:pt x="138" y="306"/>
                  </a:lnTo>
                  <a:lnTo>
                    <a:pt x="122" y="304"/>
                  </a:lnTo>
                  <a:lnTo>
                    <a:pt x="108" y="300"/>
                  </a:lnTo>
                  <a:lnTo>
                    <a:pt x="94" y="296"/>
                  </a:lnTo>
                  <a:lnTo>
                    <a:pt x="80" y="288"/>
                  </a:lnTo>
                  <a:lnTo>
                    <a:pt x="68" y="282"/>
                  </a:lnTo>
                  <a:lnTo>
                    <a:pt x="56" y="272"/>
                  </a:lnTo>
                  <a:lnTo>
                    <a:pt x="44" y="262"/>
                  </a:lnTo>
                  <a:lnTo>
                    <a:pt x="34" y="252"/>
                  </a:lnTo>
                  <a:lnTo>
                    <a:pt x="26" y="240"/>
                  </a:lnTo>
                  <a:lnTo>
                    <a:pt x="18" y="226"/>
                  </a:lnTo>
                  <a:lnTo>
                    <a:pt x="12" y="214"/>
                  </a:lnTo>
                  <a:lnTo>
                    <a:pt x="6" y="200"/>
                  </a:lnTo>
                  <a:lnTo>
                    <a:pt x="2" y="184"/>
                  </a:lnTo>
                  <a:lnTo>
                    <a:pt x="0" y="170"/>
                  </a:lnTo>
                  <a:lnTo>
                    <a:pt x="0" y="154"/>
                  </a:lnTo>
                  <a:lnTo>
                    <a:pt x="0" y="154"/>
                  </a:lnTo>
                  <a:lnTo>
                    <a:pt x="0" y="138"/>
                  </a:lnTo>
                  <a:lnTo>
                    <a:pt x="2" y="122"/>
                  </a:lnTo>
                  <a:lnTo>
                    <a:pt x="6" y="108"/>
                  </a:lnTo>
                  <a:lnTo>
                    <a:pt x="12" y="94"/>
                  </a:lnTo>
                  <a:lnTo>
                    <a:pt x="18" y="80"/>
                  </a:lnTo>
                  <a:lnTo>
                    <a:pt x="26" y="68"/>
                  </a:lnTo>
                  <a:lnTo>
                    <a:pt x="34" y="56"/>
                  </a:lnTo>
                  <a:lnTo>
                    <a:pt x="44" y="46"/>
                  </a:lnTo>
                  <a:lnTo>
                    <a:pt x="56" y="36"/>
                  </a:lnTo>
                  <a:lnTo>
                    <a:pt x="68" y="26"/>
                  </a:lnTo>
                  <a:lnTo>
                    <a:pt x="80" y="18"/>
                  </a:lnTo>
                  <a:lnTo>
                    <a:pt x="94" y="12"/>
                  </a:lnTo>
                  <a:lnTo>
                    <a:pt x="108" y="6"/>
                  </a:lnTo>
                  <a:lnTo>
                    <a:pt x="122" y="4"/>
                  </a:lnTo>
                  <a:lnTo>
                    <a:pt x="138" y="0"/>
                  </a:lnTo>
                  <a:lnTo>
                    <a:pt x="154" y="0"/>
                  </a:lnTo>
                  <a:lnTo>
                    <a:pt x="154" y="0"/>
                  </a:lnTo>
                  <a:lnTo>
                    <a:pt x="170" y="0"/>
                  </a:lnTo>
                  <a:lnTo>
                    <a:pt x="184" y="4"/>
                  </a:lnTo>
                  <a:lnTo>
                    <a:pt x="200" y="6"/>
                  </a:lnTo>
                  <a:lnTo>
                    <a:pt x="214" y="12"/>
                  </a:lnTo>
                  <a:lnTo>
                    <a:pt x="226" y="18"/>
                  </a:lnTo>
                  <a:lnTo>
                    <a:pt x="240" y="26"/>
                  </a:lnTo>
                  <a:lnTo>
                    <a:pt x="252" y="36"/>
                  </a:lnTo>
                  <a:lnTo>
                    <a:pt x="262" y="46"/>
                  </a:lnTo>
                  <a:lnTo>
                    <a:pt x="272" y="56"/>
                  </a:lnTo>
                  <a:lnTo>
                    <a:pt x="280" y="68"/>
                  </a:lnTo>
                  <a:lnTo>
                    <a:pt x="288" y="80"/>
                  </a:lnTo>
                  <a:lnTo>
                    <a:pt x="294" y="94"/>
                  </a:lnTo>
                  <a:lnTo>
                    <a:pt x="300" y="108"/>
                  </a:lnTo>
                  <a:lnTo>
                    <a:pt x="304" y="122"/>
                  </a:lnTo>
                  <a:lnTo>
                    <a:pt x="306" y="138"/>
                  </a:lnTo>
                  <a:lnTo>
                    <a:pt x="308" y="154"/>
                  </a:lnTo>
                  <a:lnTo>
                    <a:pt x="308" y="154"/>
                  </a:lnTo>
                  <a:lnTo>
                    <a:pt x="306" y="170"/>
                  </a:lnTo>
                  <a:lnTo>
                    <a:pt x="304" y="184"/>
                  </a:lnTo>
                  <a:lnTo>
                    <a:pt x="300" y="200"/>
                  </a:lnTo>
                  <a:lnTo>
                    <a:pt x="294" y="214"/>
                  </a:lnTo>
                  <a:lnTo>
                    <a:pt x="288" y="226"/>
                  </a:lnTo>
                  <a:lnTo>
                    <a:pt x="280" y="240"/>
                  </a:lnTo>
                  <a:lnTo>
                    <a:pt x="272" y="252"/>
                  </a:lnTo>
                  <a:lnTo>
                    <a:pt x="262" y="262"/>
                  </a:lnTo>
                  <a:lnTo>
                    <a:pt x="252" y="272"/>
                  </a:lnTo>
                  <a:lnTo>
                    <a:pt x="240" y="282"/>
                  </a:lnTo>
                  <a:lnTo>
                    <a:pt x="226" y="288"/>
                  </a:lnTo>
                  <a:lnTo>
                    <a:pt x="214" y="296"/>
                  </a:lnTo>
                  <a:lnTo>
                    <a:pt x="200" y="300"/>
                  </a:lnTo>
                  <a:lnTo>
                    <a:pt x="184" y="304"/>
                  </a:lnTo>
                  <a:lnTo>
                    <a:pt x="170" y="306"/>
                  </a:lnTo>
                  <a:lnTo>
                    <a:pt x="154" y="308"/>
                  </a:lnTo>
                  <a:lnTo>
                    <a:pt x="154" y="308"/>
                  </a:lnTo>
                  <a:close/>
                  <a:moveTo>
                    <a:pt x="154" y="104"/>
                  </a:moveTo>
                  <a:lnTo>
                    <a:pt x="154" y="104"/>
                  </a:lnTo>
                  <a:lnTo>
                    <a:pt x="144" y="106"/>
                  </a:lnTo>
                  <a:lnTo>
                    <a:pt x="134" y="108"/>
                  </a:lnTo>
                  <a:lnTo>
                    <a:pt x="126" y="114"/>
                  </a:lnTo>
                  <a:lnTo>
                    <a:pt x="120" y="120"/>
                  </a:lnTo>
                  <a:lnTo>
                    <a:pt x="114" y="126"/>
                  </a:lnTo>
                  <a:lnTo>
                    <a:pt x="108" y="134"/>
                  </a:lnTo>
                  <a:lnTo>
                    <a:pt x="106" y="144"/>
                  </a:lnTo>
                  <a:lnTo>
                    <a:pt x="104" y="154"/>
                  </a:lnTo>
                  <a:lnTo>
                    <a:pt x="104" y="154"/>
                  </a:lnTo>
                  <a:lnTo>
                    <a:pt x="106" y="164"/>
                  </a:lnTo>
                  <a:lnTo>
                    <a:pt x="108" y="172"/>
                  </a:lnTo>
                  <a:lnTo>
                    <a:pt x="114" y="180"/>
                  </a:lnTo>
                  <a:lnTo>
                    <a:pt x="120" y="188"/>
                  </a:lnTo>
                  <a:lnTo>
                    <a:pt x="126" y="194"/>
                  </a:lnTo>
                  <a:lnTo>
                    <a:pt x="134" y="198"/>
                  </a:lnTo>
                  <a:lnTo>
                    <a:pt x="144" y="202"/>
                  </a:lnTo>
                  <a:lnTo>
                    <a:pt x="154" y="202"/>
                  </a:lnTo>
                  <a:lnTo>
                    <a:pt x="154" y="202"/>
                  </a:lnTo>
                  <a:lnTo>
                    <a:pt x="164" y="202"/>
                  </a:lnTo>
                  <a:lnTo>
                    <a:pt x="172" y="198"/>
                  </a:lnTo>
                  <a:lnTo>
                    <a:pt x="180" y="194"/>
                  </a:lnTo>
                  <a:lnTo>
                    <a:pt x="188" y="188"/>
                  </a:lnTo>
                  <a:lnTo>
                    <a:pt x="194" y="180"/>
                  </a:lnTo>
                  <a:lnTo>
                    <a:pt x="198" y="172"/>
                  </a:lnTo>
                  <a:lnTo>
                    <a:pt x="202" y="164"/>
                  </a:lnTo>
                  <a:lnTo>
                    <a:pt x="202" y="154"/>
                  </a:lnTo>
                  <a:lnTo>
                    <a:pt x="202" y="154"/>
                  </a:lnTo>
                  <a:lnTo>
                    <a:pt x="202" y="144"/>
                  </a:lnTo>
                  <a:lnTo>
                    <a:pt x="198" y="134"/>
                  </a:lnTo>
                  <a:lnTo>
                    <a:pt x="194" y="126"/>
                  </a:lnTo>
                  <a:lnTo>
                    <a:pt x="188" y="120"/>
                  </a:lnTo>
                  <a:lnTo>
                    <a:pt x="180" y="114"/>
                  </a:lnTo>
                  <a:lnTo>
                    <a:pt x="172" y="108"/>
                  </a:lnTo>
                  <a:lnTo>
                    <a:pt x="164" y="106"/>
                  </a:lnTo>
                  <a:lnTo>
                    <a:pt x="154" y="104"/>
                  </a:lnTo>
                  <a:lnTo>
                    <a:pt x="154" y="104"/>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grpSp>
          <p:nvGrpSpPr>
            <p:cNvPr id="17" name="Group 16"/>
            <p:cNvGrpSpPr/>
            <p:nvPr/>
          </p:nvGrpSpPr>
          <p:grpSpPr>
            <a:xfrm>
              <a:off x="5413104" y="2621197"/>
              <a:ext cx="1326042" cy="1326043"/>
              <a:chOff x="5413104" y="2598477"/>
              <a:chExt cx="1326042" cy="1326043"/>
            </a:xfrm>
          </p:grpSpPr>
          <p:sp>
            <p:nvSpPr>
              <p:cNvPr id="18" name="Freeform 5"/>
              <p:cNvSpPr>
                <a:spLocks/>
              </p:cNvSpPr>
              <p:nvPr/>
            </p:nvSpPr>
            <p:spPr bwMode="auto">
              <a:xfrm>
                <a:off x="5642613" y="3166154"/>
                <a:ext cx="838193" cy="391237"/>
              </a:xfrm>
              <a:custGeom>
                <a:avLst/>
                <a:gdLst>
                  <a:gd name="T0" fmla="*/ 1228 w 1384"/>
                  <a:gd name="T1" fmla="*/ 646 h 646"/>
                  <a:gd name="T2" fmla="*/ 1198 w 1384"/>
                  <a:gd name="T3" fmla="*/ 636 h 646"/>
                  <a:gd name="T4" fmla="*/ 1178 w 1384"/>
                  <a:gd name="T5" fmla="*/ 614 h 646"/>
                  <a:gd name="T6" fmla="*/ 1174 w 1384"/>
                  <a:gd name="T7" fmla="*/ 106 h 646"/>
                  <a:gd name="T8" fmla="*/ 1118 w 1384"/>
                  <a:gd name="T9" fmla="*/ 594 h 646"/>
                  <a:gd name="T10" fmla="*/ 1108 w 1384"/>
                  <a:gd name="T11" fmla="*/ 622 h 646"/>
                  <a:gd name="T12" fmla="*/ 1086 w 1384"/>
                  <a:gd name="T13" fmla="*/ 642 h 646"/>
                  <a:gd name="T14" fmla="*/ 824 w 1384"/>
                  <a:gd name="T15" fmla="*/ 646 h 646"/>
                  <a:gd name="T16" fmla="*/ 804 w 1384"/>
                  <a:gd name="T17" fmla="*/ 642 h 646"/>
                  <a:gd name="T18" fmla="*/ 780 w 1384"/>
                  <a:gd name="T19" fmla="*/ 622 h 646"/>
                  <a:gd name="T20" fmla="*/ 772 w 1384"/>
                  <a:gd name="T21" fmla="*/ 594 h 646"/>
                  <a:gd name="T22" fmla="*/ 714 w 1384"/>
                  <a:gd name="T23" fmla="*/ 594 h 646"/>
                  <a:gd name="T24" fmla="*/ 710 w 1384"/>
                  <a:gd name="T25" fmla="*/ 614 h 646"/>
                  <a:gd name="T26" fmla="*/ 690 w 1384"/>
                  <a:gd name="T27" fmla="*/ 636 h 646"/>
                  <a:gd name="T28" fmla="*/ 662 w 1384"/>
                  <a:gd name="T29" fmla="*/ 646 h 646"/>
                  <a:gd name="T30" fmla="*/ 410 w 1384"/>
                  <a:gd name="T31" fmla="*/ 644 h 646"/>
                  <a:gd name="T32" fmla="*/ 384 w 1384"/>
                  <a:gd name="T33" fmla="*/ 630 h 646"/>
                  <a:gd name="T34" fmla="*/ 368 w 1384"/>
                  <a:gd name="T35" fmla="*/ 604 h 646"/>
                  <a:gd name="T36" fmla="*/ 310 w 1384"/>
                  <a:gd name="T37" fmla="*/ 322 h 646"/>
                  <a:gd name="T38" fmla="*/ 310 w 1384"/>
                  <a:gd name="T39" fmla="*/ 604 h 646"/>
                  <a:gd name="T40" fmla="*/ 296 w 1384"/>
                  <a:gd name="T41" fmla="*/ 630 h 646"/>
                  <a:gd name="T42" fmla="*/ 268 w 1384"/>
                  <a:gd name="T43" fmla="*/ 644 h 646"/>
                  <a:gd name="T44" fmla="*/ 52 w 1384"/>
                  <a:gd name="T45" fmla="*/ 646 h 646"/>
                  <a:gd name="T46" fmla="*/ 24 w 1384"/>
                  <a:gd name="T47" fmla="*/ 636 h 646"/>
                  <a:gd name="T48" fmla="*/ 4 w 1384"/>
                  <a:gd name="T49" fmla="*/ 614 h 646"/>
                  <a:gd name="T50" fmla="*/ 0 w 1384"/>
                  <a:gd name="T51" fmla="*/ 594 h 646"/>
                  <a:gd name="T52" fmla="*/ 10 w 1384"/>
                  <a:gd name="T53" fmla="*/ 564 h 646"/>
                  <a:gd name="T54" fmla="*/ 32 w 1384"/>
                  <a:gd name="T55" fmla="*/ 544 h 646"/>
                  <a:gd name="T56" fmla="*/ 206 w 1384"/>
                  <a:gd name="T57" fmla="*/ 540 h 646"/>
                  <a:gd name="T58" fmla="*/ 208 w 1384"/>
                  <a:gd name="T59" fmla="*/ 278 h 646"/>
                  <a:gd name="T60" fmla="*/ 228 w 1384"/>
                  <a:gd name="T61" fmla="*/ 240 h 646"/>
                  <a:gd name="T62" fmla="*/ 266 w 1384"/>
                  <a:gd name="T63" fmla="*/ 218 h 646"/>
                  <a:gd name="T64" fmla="*/ 398 w 1384"/>
                  <a:gd name="T65" fmla="*/ 218 h 646"/>
                  <a:gd name="T66" fmla="*/ 440 w 1384"/>
                  <a:gd name="T67" fmla="*/ 230 h 646"/>
                  <a:gd name="T68" fmla="*/ 466 w 1384"/>
                  <a:gd name="T69" fmla="*/ 264 h 646"/>
                  <a:gd name="T70" fmla="*/ 472 w 1384"/>
                  <a:gd name="T71" fmla="*/ 540 h 646"/>
                  <a:gd name="T72" fmla="*/ 608 w 1384"/>
                  <a:gd name="T73" fmla="*/ 152 h 646"/>
                  <a:gd name="T74" fmla="*/ 622 w 1384"/>
                  <a:gd name="T75" fmla="*/ 110 h 646"/>
                  <a:gd name="T76" fmla="*/ 654 w 1384"/>
                  <a:gd name="T77" fmla="*/ 82 h 646"/>
                  <a:gd name="T78" fmla="*/ 800 w 1384"/>
                  <a:gd name="T79" fmla="*/ 76 h 646"/>
                  <a:gd name="T80" fmla="*/ 830 w 1384"/>
                  <a:gd name="T81" fmla="*/ 82 h 646"/>
                  <a:gd name="T82" fmla="*/ 864 w 1384"/>
                  <a:gd name="T83" fmla="*/ 110 h 646"/>
                  <a:gd name="T84" fmla="*/ 876 w 1384"/>
                  <a:gd name="T85" fmla="*/ 152 h 646"/>
                  <a:gd name="T86" fmla="*/ 1012 w 1384"/>
                  <a:gd name="T87" fmla="*/ 76 h 646"/>
                  <a:gd name="T88" fmla="*/ 1018 w 1384"/>
                  <a:gd name="T89" fmla="*/ 46 h 646"/>
                  <a:gd name="T90" fmla="*/ 1046 w 1384"/>
                  <a:gd name="T91" fmla="*/ 12 h 646"/>
                  <a:gd name="T92" fmla="*/ 1088 w 1384"/>
                  <a:gd name="T93" fmla="*/ 0 h 646"/>
                  <a:gd name="T94" fmla="*/ 1220 w 1384"/>
                  <a:gd name="T95" fmla="*/ 2 h 646"/>
                  <a:gd name="T96" fmla="*/ 1258 w 1384"/>
                  <a:gd name="T97" fmla="*/ 22 h 646"/>
                  <a:gd name="T98" fmla="*/ 1278 w 1384"/>
                  <a:gd name="T99" fmla="*/ 60 h 646"/>
                  <a:gd name="T100" fmla="*/ 1332 w 1384"/>
                  <a:gd name="T101" fmla="*/ 540 h 646"/>
                  <a:gd name="T102" fmla="*/ 1352 w 1384"/>
                  <a:gd name="T103" fmla="*/ 544 h 646"/>
                  <a:gd name="T104" fmla="*/ 1376 w 1384"/>
                  <a:gd name="T105" fmla="*/ 564 h 646"/>
                  <a:gd name="T106" fmla="*/ 1384 w 1384"/>
                  <a:gd name="T107" fmla="*/ 594 h 646"/>
                  <a:gd name="T108" fmla="*/ 1380 w 1384"/>
                  <a:gd name="T109" fmla="*/ 614 h 646"/>
                  <a:gd name="T110" fmla="*/ 1362 w 1384"/>
                  <a:gd name="T111" fmla="*/ 636 h 646"/>
                  <a:gd name="T112" fmla="*/ 1332 w 1384"/>
                  <a:gd name="T113" fmla="*/ 646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4" h="646">
                    <a:moveTo>
                      <a:pt x="1332" y="646"/>
                    </a:moveTo>
                    <a:lnTo>
                      <a:pt x="1228" y="646"/>
                    </a:lnTo>
                    <a:lnTo>
                      <a:pt x="1228" y="646"/>
                    </a:lnTo>
                    <a:lnTo>
                      <a:pt x="1216" y="644"/>
                    </a:lnTo>
                    <a:lnTo>
                      <a:pt x="1206" y="642"/>
                    </a:lnTo>
                    <a:lnTo>
                      <a:pt x="1198" y="636"/>
                    </a:lnTo>
                    <a:lnTo>
                      <a:pt x="1190" y="630"/>
                    </a:lnTo>
                    <a:lnTo>
                      <a:pt x="1184" y="622"/>
                    </a:lnTo>
                    <a:lnTo>
                      <a:pt x="1178" y="614"/>
                    </a:lnTo>
                    <a:lnTo>
                      <a:pt x="1176" y="604"/>
                    </a:lnTo>
                    <a:lnTo>
                      <a:pt x="1174" y="594"/>
                    </a:lnTo>
                    <a:lnTo>
                      <a:pt x="1174" y="106"/>
                    </a:lnTo>
                    <a:lnTo>
                      <a:pt x="1118" y="106"/>
                    </a:lnTo>
                    <a:lnTo>
                      <a:pt x="1118" y="594"/>
                    </a:lnTo>
                    <a:lnTo>
                      <a:pt x="1118" y="594"/>
                    </a:lnTo>
                    <a:lnTo>
                      <a:pt x="1116" y="604"/>
                    </a:lnTo>
                    <a:lnTo>
                      <a:pt x="1114" y="614"/>
                    </a:lnTo>
                    <a:lnTo>
                      <a:pt x="1108" y="622"/>
                    </a:lnTo>
                    <a:lnTo>
                      <a:pt x="1102" y="630"/>
                    </a:lnTo>
                    <a:lnTo>
                      <a:pt x="1094" y="636"/>
                    </a:lnTo>
                    <a:lnTo>
                      <a:pt x="1086" y="642"/>
                    </a:lnTo>
                    <a:lnTo>
                      <a:pt x="1076" y="644"/>
                    </a:lnTo>
                    <a:lnTo>
                      <a:pt x="1064" y="646"/>
                    </a:lnTo>
                    <a:lnTo>
                      <a:pt x="824" y="646"/>
                    </a:lnTo>
                    <a:lnTo>
                      <a:pt x="824" y="646"/>
                    </a:lnTo>
                    <a:lnTo>
                      <a:pt x="814" y="644"/>
                    </a:lnTo>
                    <a:lnTo>
                      <a:pt x="804" y="642"/>
                    </a:lnTo>
                    <a:lnTo>
                      <a:pt x="794" y="636"/>
                    </a:lnTo>
                    <a:lnTo>
                      <a:pt x="786" y="630"/>
                    </a:lnTo>
                    <a:lnTo>
                      <a:pt x="780" y="622"/>
                    </a:lnTo>
                    <a:lnTo>
                      <a:pt x="776" y="614"/>
                    </a:lnTo>
                    <a:lnTo>
                      <a:pt x="772" y="604"/>
                    </a:lnTo>
                    <a:lnTo>
                      <a:pt x="772" y="594"/>
                    </a:lnTo>
                    <a:lnTo>
                      <a:pt x="772" y="182"/>
                    </a:lnTo>
                    <a:lnTo>
                      <a:pt x="714" y="182"/>
                    </a:lnTo>
                    <a:lnTo>
                      <a:pt x="714" y="594"/>
                    </a:lnTo>
                    <a:lnTo>
                      <a:pt x="714" y="594"/>
                    </a:lnTo>
                    <a:lnTo>
                      <a:pt x="712" y="604"/>
                    </a:lnTo>
                    <a:lnTo>
                      <a:pt x="710" y="614"/>
                    </a:lnTo>
                    <a:lnTo>
                      <a:pt x="706" y="622"/>
                    </a:lnTo>
                    <a:lnTo>
                      <a:pt x="698" y="630"/>
                    </a:lnTo>
                    <a:lnTo>
                      <a:pt x="690" y="636"/>
                    </a:lnTo>
                    <a:lnTo>
                      <a:pt x="682" y="642"/>
                    </a:lnTo>
                    <a:lnTo>
                      <a:pt x="672" y="644"/>
                    </a:lnTo>
                    <a:lnTo>
                      <a:pt x="662" y="646"/>
                    </a:lnTo>
                    <a:lnTo>
                      <a:pt x="420" y="646"/>
                    </a:lnTo>
                    <a:lnTo>
                      <a:pt x="420" y="646"/>
                    </a:lnTo>
                    <a:lnTo>
                      <a:pt x="410" y="644"/>
                    </a:lnTo>
                    <a:lnTo>
                      <a:pt x="400" y="642"/>
                    </a:lnTo>
                    <a:lnTo>
                      <a:pt x="390" y="636"/>
                    </a:lnTo>
                    <a:lnTo>
                      <a:pt x="384" y="630"/>
                    </a:lnTo>
                    <a:lnTo>
                      <a:pt x="376" y="622"/>
                    </a:lnTo>
                    <a:lnTo>
                      <a:pt x="372" y="614"/>
                    </a:lnTo>
                    <a:lnTo>
                      <a:pt x="368" y="604"/>
                    </a:lnTo>
                    <a:lnTo>
                      <a:pt x="368" y="594"/>
                    </a:lnTo>
                    <a:lnTo>
                      <a:pt x="368" y="322"/>
                    </a:lnTo>
                    <a:lnTo>
                      <a:pt x="310" y="322"/>
                    </a:lnTo>
                    <a:lnTo>
                      <a:pt x="310" y="594"/>
                    </a:lnTo>
                    <a:lnTo>
                      <a:pt x="310" y="594"/>
                    </a:lnTo>
                    <a:lnTo>
                      <a:pt x="310" y="604"/>
                    </a:lnTo>
                    <a:lnTo>
                      <a:pt x="306" y="614"/>
                    </a:lnTo>
                    <a:lnTo>
                      <a:pt x="302" y="622"/>
                    </a:lnTo>
                    <a:lnTo>
                      <a:pt x="296" y="630"/>
                    </a:lnTo>
                    <a:lnTo>
                      <a:pt x="288" y="636"/>
                    </a:lnTo>
                    <a:lnTo>
                      <a:pt x="278" y="642"/>
                    </a:lnTo>
                    <a:lnTo>
                      <a:pt x="268" y="644"/>
                    </a:lnTo>
                    <a:lnTo>
                      <a:pt x="258" y="646"/>
                    </a:lnTo>
                    <a:lnTo>
                      <a:pt x="52" y="646"/>
                    </a:lnTo>
                    <a:lnTo>
                      <a:pt x="52" y="646"/>
                    </a:lnTo>
                    <a:lnTo>
                      <a:pt x="42" y="644"/>
                    </a:lnTo>
                    <a:lnTo>
                      <a:pt x="32" y="642"/>
                    </a:lnTo>
                    <a:lnTo>
                      <a:pt x="24" y="636"/>
                    </a:lnTo>
                    <a:lnTo>
                      <a:pt x="16" y="630"/>
                    </a:lnTo>
                    <a:lnTo>
                      <a:pt x="10" y="622"/>
                    </a:lnTo>
                    <a:lnTo>
                      <a:pt x="4" y="614"/>
                    </a:lnTo>
                    <a:lnTo>
                      <a:pt x="2" y="604"/>
                    </a:lnTo>
                    <a:lnTo>
                      <a:pt x="0" y="594"/>
                    </a:lnTo>
                    <a:lnTo>
                      <a:pt x="0" y="594"/>
                    </a:lnTo>
                    <a:lnTo>
                      <a:pt x="2" y="582"/>
                    </a:lnTo>
                    <a:lnTo>
                      <a:pt x="4" y="572"/>
                    </a:lnTo>
                    <a:lnTo>
                      <a:pt x="10" y="564"/>
                    </a:lnTo>
                    <a:lnTo>
                      <a:pt x="16" y="556"/>
                    </a:lnTo>
                    <a:lnTo>
                      <a:pt x="24" y="550"/>
                    </a:lnTo>
                    <a:lnTo>
                      <a:pt x="32" y="544"/>
                    </a:lnTo>
                    <a:lnTo>
                      <a:pt x="42" y="542"/>
                    </a:lnTo>
                    <a:lnTo>
                      <a:pt x="52" y="540"/>
                    </a:lnTo>
                    <a:lnTo>
                      <a:pt x="206" y="540"/>
                    </a:lnTo>
                    <a:lnTo>
                      <a:pt x="206" y="292"/>
                    </a:lnTo>
                    <a:lnTo>
                      <a:pt x="206" y="292"/>
                    </a:lnTo>
                    <a:lnTo>
                      <a:pt x="208" y="278"/>
                    </a:lnTo>
                    <a:lnTo>
                      <a:pt x="212" y="264"/>
                    </a:lnTo>
                    <a:lnTo>
                      <a:pt x="218" y="250"/>
                    </a:lnTo>
                    <a:lnTo>
                      <a:pt x="228" y="240"/>
                    </a:lnTo>
                    <a:lnTo>
                      <a:pt x="238" y="230"/>
                    </a:lnTo>
                    <a:lnTo>
                      <a:pt x="252" y="224"/>
                    </a:lnTo>
                    <a:lnTo>
                      <a:pt x="266" y="218"/>
                    </a:lnTo>
                    <a:lnTo>
                      <a:pt x="280" y="218"/>
                    </a:lnTo>
                    <a:lnTo>
                      <a:pt x="398" y="218"/>
                    </a:lnTo>
                    <a:lnTo>
                      <a:pt x="398" y="218"/>
                    </a:lnTo>
                    <a:lnTo>
                      <a:pt x="412" y="218"/>
                    </a:lnTo>
                    <a:lnTo>
                      <a:pt x="426" y="224"/>
                    </a:lnTo>
                    <a:lnTo>
                      <a:pt x="440" y="230"/>
                    </a:lnTo>
                    <a:lnTo>
                      <a:pt x="450" y="240"/>
                    </a:lnTo>
                    <a:lnTo>
                      <a:pt x="460" y="250"/>
                    </a:lnTo>
                    <a:lnTo>
                      <a:pt x="466" y="264"/>
                    </a:lnTo>
                    <a:lnTo>
                      <a:pt x="472" y="278"/>
                    </a:lnTo>
                    <a:lnTo>
                      <a:pt x="472" y="292"/>
                    </a:lnTo>
                    <a:lnTo>
                      <a:pt x="472" y="540"/>
                    </a:lnTo>
                    <a:lnTo>
                      <a:pt x="608" y="540"/>
                    </a:lnTo>
                    <a:lnTo>
                      <a:pt x="608" y="152"/>
                    </a:lnTo>
                    <a:lnTo>
                      <a:pt x="608" y="152"/>
                    </a:lnTo>
                    <a:lnTo>
                      <a:pt x="610" y="136"/>
                    </a:lnTo>
                    <a:lnTo>
                      <a:pt x="614" y="122"/>
                    </a:lnTo>
                    <a:lnTo>
                      <a:pt x="622" y="110"/>
                    </a:lnTo>
                    <a:lnTo>
                      <a:pt x="632" y="98"/>
                    </a:lnTo>
                    <a:lnTo>
                      <a:pt x="642" y="90"/>
                    </a:lnTo>
                    <a:lnTo>
                      <a:pt x="654" y="82"/>
                    </a:lnTo>
                    <a:lnTo>
                      <a:pt x="668" y="78"/>
                    </a:lnTo>
                    <a:lnTo>
                      <a:pt x="684" y="76"/>
                    </a:lnTo>
                    <a:lnTo>
                      <a:pt x="800" y="76"/>
                    </a:lnTo>
                    <a:lnTo>
                      <a:pt x="800" y="76"/>
                    </a:lnTo>
                    <a:lnTo>
                      <a:pt x="816" y="78"/>
                    </a:lnTo>
                    <a:lnTo>
                      <a:pt x="830" y="82"/>
                    </a:lnTo>
                    <a:lnTo>
                      <a:pt x="842" y="90"/>
                    </a:lnTo>
                    <a:lnTo>
                      <a:pt x="854" y="98"/>
                    </a:lnTo>
                    <a:lnTo>
                      <a:pt x="864" y="110"/>
                    </a:lnTo>
                    <a:lnTo>
                      <a:pt x="870" y="122"/>
                    </a:lnTo>
                    <a:lnTo>
                      <a:pt x="874" y="136"/>
                    </a:lnTo>
                    <a:lnTo>
                      <a:pt x="876" y="152"/>
                    </a:lnTo>
                    <a:lnTo>
                      <a:pt x="876" y="540"/>
                    </a:lnTo>
                    <a:lnTo>
                      <a:pt x="1012" y="540"/>
                    </a:lnTo>
                    <a:lnTo>
                      <a:pt x="1012" y="76"/>
                    </a:lnTo>
                    <a:lnTo>
                      <a:pt x="1012" y="76"/>
                    </a:lnTo>
                    <a:lnTo>
                      <a:pt x="1014" y="60"/>
                    </a:lnTo>
                    <a:lnTo>
                      <a:pt x="1018" y="46"/>
                    </a:lnTo>
                    <a:lnTo>
                      <a:pt x="1026" y="34"/>
                    </a:lnTo>
                    <a:lnTo>
                      <a:pt x="1034" y="22"/>
                    </a:lnTo>
                    <a:lnTo>
                      <a:pt x="1046" y="12"/>
                    </a:lnTo>
                    <a:lnTo>
                      <a:pt x="1058" y="6"/>
                    </a:lnTo>
                    <a:lnTo>
                      <a:pt x="1072" y="2"/>
                    </a:lnTo>
                    <a:lnTo>
                      <a:pt x="1088" y="0"/>
                    </a:lnTo>
                    <a:lnTo>
                      <a:pt x="1204" y="0"/>
                    </a:lnTo>
                    <a:lnTo>
                      <a:pt x="1204" y="0"/>
                    </a:lnTo>
                    <a:lnTo>
                      <a:pt x="1220" y="2"/>
                    </a:lnTo>
                    <a:lnTo>
                      <a:pt x="1234" y="6"/>
                    </a:lnTo>
                    <a:lnTo>
                      <a:pt x="1246" y="12"/>
                    </a:lnTo>
                    <a:lnTo>
                      <a:pt x="1258" y="22"/>
                    </a:lnTo>
                    <a:lnTo>
                      <a:pt x="1266" y="34"/>
                    </a:lnTo>
                    <a:lnTo>
                      <a:pt x="1274" y="46"/>
                    </a:lnTo>
                    <a:lnTo>
                      <a:pt x="1278" y="60"/>
                    </a:lnTo>
                    <a:lnTo>
                      <a:pt x="1280" y="76"/>
                    </a:lnTo>
                    <a:lnTo>
                      <a:pt x="1280" y="540"/>
                    </a:lnTo>
                    <a:lnTo>
                      <a:pt x="1332" y="540"/>
                    </a:lnTo>
                    <a:lnTo>
                      <a:pt x="1332" y="540"/>
                    </a:lnTo>
                    <a:lnTo>
                      <a:pt x="1342" y="542"/>
                    </a:lnTo>
                    <a:lnTo>
                      <a:pt x="1352" y="544"/>
                    </a:lnTo>
                    <a:lnTo>
                      <a:pt x="1362" y="550"/>
                    </a:lnTo>
                    <a:lnTo>
                      <a:pt x="1370" y="556"/>
                    </a:lnTo>
                    <a:lnTo>
                      <a:pt x="1376" y="564"/>
                    </a:lnTo>
                    <a:lnTo>
                      <a:pt x="1380" y="572"/>
                    </a:lnTo>
                    <a:lnTo>
                      <a:pt x="1384" y="582"/>
                    </a:lnTo>
                    <a:lnTo>
                      <a:pt x="1384" y="594"/>
                    </a:lnTo>
                    <a:lnTo>
                      <a:pt x="1384" y="594"/>
                    </a:lnTo>
                    <a:lnTo>
                      <a:pt x="1384" y="604"/>
                    </a:lnTo>
                    <a:lnTo>
                      <a:pt x="1380" y="614"/>
                    </a:lnTo>
                    <a:lnTo>
                      <a:pt x="1376" y="622"/>
                    </a:lnTo>
                    <a:lnTo>
                      <a:pt x="1370" y="630"/>
                    </a:lnTo>
                    <a:lnTo>
                      <a:pt x="1362" y="636"/>
                    </a:lnTo>
                    <a:lnTo>
                      <a:pt x="1352" y="642"/>
                    </a:lnTo>
                    <a:lnTo>
                      <a:pt x="1342" y="644"/>
                    </a:lnTo>
                    <a:lnTo>
                      <a:pt x="1332" y="646"/>
                    </a:lnTo>
                    <a:lnTo>
                      <a:pt x="1332" y="64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19" name="Freeform 6"/>
              <p:cNvSpPr>
                <a:spLocks noEditPoints="1"/>
              </p:cNvSpPr>
              <p:nvPr/>
            </p:nvSpPr>
            <p:spPr bwMode="auto">
              <a:xfrm>
                <a:off x="5757683" y="2925113"/>
                <a:ext cx="184112" cy="184112"/>
              </a:xfrm>
              <a:custGeom>
                <a:avLst/>
                <a:gdLst>
                  <a:gd name="T0" fmla="*/ 152 w 304"/>
                  <a:gd name="T1" fmla="*/ 304 h 304"/>
                  <a:gd name="T2" fmla="*/ 122 w 304"/>
                  <a:gd name="T3" fmla="*/ 302 h 304"/>
                  <a:gd name="T4" fmla="*/ 92 w 304"/>
                  <a:gd name="T5" fmla="*/ 292 h 304"/>
                  <a:gd name="T6" fmla="*/ 66 w 304"/>
                  <a:gd name="T7" fmla="*/ 278 h 304"/>
                  <a:gd name="T8" fmla="*/ 44 w 304"/>
                  <a:gd name="T9" fmla="*/ 260 h 304"/>
                  <a:gd name="T10" fmla="*/ 26 w 304"/>
                  <a:gd name="T11" fmla="*/ 238 h 304"/>
                  <a:gd name="T12" fmla="*/ 12 w 304"/>
                  <a:gd name="T13" fmla="*/ 212 h 304"/>
                  <a:gd name="T14" fmla="*/ 2 w 304"/>
                  <a:gd name="T15" fmla="*/ 182 h 304"/>
                  <a:gd name="T16" fmla="*/ 0 w 304"/>
                  <a:gd name="T17" fmla="*/ 152 h 304"/>
                  <a:gd name="T18" fmla="*/ 0 w 304"/>
                  <a:gd name="T19" fmla="*/ 136 h 304"/>
                  <a:gd name="T20" fmla="*/ 6 w 304"/>
                  <a:gd name="T21" fmla="*/ 106 h 304"/>
                  <a:gd name="T22" fmla="*/ 18 w 304"/>
                  <a:gd name="T23" fmla="*/ 80 h 304"/>
                  <a:gd name="T24" fmla="*/ 34 w 304"/>
                  <a:gd name="T25" fmla="*/ 56 h 304"/>
                  <a:gd name="T26" fmla="*/ 56 w 304"/>
                  <a:gd name="T27" fmla="*/ 34 h 304"/>
                  <a:gd name="T28" fmla="*/ 80 w 304"/>
                  <a:gd name="T29" fmla="*/ 18 h 304"/>
                  <a:gd name="T30" fmla="*/ 106 w 304"/>
                  <a:gd name="T31" fmla="*/ 6 h 304"/>
                  <a:gd name="T32" fmla="*/ 136 w 304"/>
                  <a:gd name="T33" fmla="*/ 0 h 304"/>
                  <a:gd name="T34" fmla="*/ 152 w 304"/>
                  <a:gd name="T35" fmla="*/ 0 h 304"/>
                  <a:gd name="T36" fmla="*/ 182 w 304"/>
                  <a:gd name="T37" fmla="*/ 2 h 304"/>
                  <a:gd name="T38" fmla="*/ 212 w 304"/>
                  <a:gd name="T39" fmla="*/ 12 h 304"/>
                  <a:gd name="T40" fmla="*/ 238 w 304"/>
                  <a:gd name="T41" fmla="*/ 26 h 304"/>
                  <a:gd name="T42" fmla="*/ 260 w 304"/>
                  <a:gd name="T43" fmla="*/ 44 h 304"/>
                  <a:gd name="T44" fmla="*/ 278 w 304"/>
                  <a:gd name="T45" fmla="*/ 66 h 304"/>
                  <a:gd name="T46" fmla="*/ 292 w 304"/>
                  <a:gd name="T47" fmla="*/ 92 h 304"/>
                  <a:gd name="T48" fmla="*/ 302 w 304"/>
                  <a:gd name="T49" fmla="*/ 122 h 304"/>
                  <a:gd name="T50" fmla="*/ 304 w 304"/>
                  <a:gd name="T51" fmla="*/ 152 h 304"/>
                  <a:gd name="T52" fmla="*/ 304 w 304"/>
                  <a:gd name="T53" fmla="*/ 168 h 304"/>
                  <a:gd name="T54" fmla="*/ 298 w 304"/>
                  <a:gd name="T55" fmla="*/ 198 h 304"/>
                  <a:gd name="T56" fmla="*/ 286 w 304"/>
                  <a:gd name="T57" fmla="*/ 224 h 304"/>
                  <a:gd name="T58" fmla="*/ 270 w 304"/>
                  <a:gd name="T59" fmla="*/ 250 h 304"/>
                  <a:gd name="T60" fmla="*/ 250 w 304"/>
                  <a:gd name="T61" fmla="*/ 270 h 304"/>
                  <a:gd name="T62" fmla="*/ 224 w 304"/>
                  <a:gd name="T63" fmla="*/ 286 h 304"/>
                  <a:gd name="T64" fmla="*/ 198 w 304"/>
                  <a:gd name="T65" fmla="*/ 298 h 304"/>
                  <a:gd name="T66" fmla="*/ 168 w 304"/>
                  <a:gd name="T67" fmla="*/ 304 h 304"/>
                  <a:gd name="T68" fmla="*/ 152 w 304"/>
                  <a:gd name="T69" fmla="*/ 304 h 304"/>
                  <a:gd name="T70" fmla="*/ 152 w 304"/>
                  <a:gd name="T71" fmla="*/ 104 h 304"/>
                  <a:gd name="T72" fmla="*/ 134 w 304"/>
                  <a:gd name="T73" fmla="*/ 108 h 304"/>
                  <a:gd name="T74" fmla="*/ 118 w 304"/>
                  <a:gd name="T75" fmla="*/ 118 h 304"/>
                  <a:gd name="T76" fmla="*/ 108 w 304"/>
                  <a:gd name="T77" fmla="*/ 134 h 304"/>
                  <a:gd name="T78" fmla="*/ 104 w 304"/>
                  <a:gd name="T79" fmla="*/ 152 h 304"/>
                  <a:gd name="T80" fmla="*/ 106 w 304"/>
                  <a:gd name="T81" fmla="*/ 162 h 304"/>
                  <a:gd name="T82" fmla="*/ 112 w 304"/>
                  <a:gd name="T83" fmla="*/ 178 h 304"/>
                  <a:gd name="T84" fmla="*/ 126 w 304"/>
                  <a:gd name="T85" fmla="*/ 192 h 304"/>
                  <a:gd name="T86" fmla="*/ 142 w 304"/>
                  <a:gd name="T87" fmla="*/ 198 h 304"/>
                  <a:gd name="T88" fmla="*/ 152 w 304"/>
                  <a:gd name="T89" fmla="*/ 200 h 304"/>
                  <a:gd name="T90" fmla="*/ 170 w 304"/>
                  <a:gd name="T91" fmla="*/ 196 h 304"/>
                  <a:gd name="T92" fmla="*/ 186 w 304"/>
                  <a:gd name="T93" fmla="*/ 186 h 304"/>
                  <a:gd name="T94" fmla="*/ 196 w 304"/>
                  <a:gd name="T95" fmla="*/ 170 h 304"/>
                  <a:gd name="T96" fmla="*/ 200 w 304"/>
                  <a:gd name="T97" fmla="*/ 152 h 304"/>
                  <a:gd name="T98" fmla="*/ 198 w 304"/>
                  <a:gd name="T99" fmla="*/ 142 h 304"/>
                  <a:gd name="T100" fmla="*/ 192 w 304"/>
                  <a:gd name="T101" fmla="*/ 126 h 304"/>
                  <a:gd name="T102" fmla="*/ 178 w 304"/>
                  <a:gd name="T103" fmla="*/ 112 h 304"/>
                  <a:gd name="T104" fmla="*/ 162 w 304"/>
                  <a:gd name="T105" fmla="*/ 106 h 304"/>
                  <a:gd name="T106" fmla="*/ 152 w 304"/>
                  <a:gd name="T107" fmla="*/ 1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04">
                    <a:moveTo>
                      <a:pt x="152" y="304"/>
                    </a:moveTo>
                    <a:lnTo>
                      <a:pt x="152" y="304"/>
                    </a:lnTo>
                    <a:lnTo>
                      <a:pt x="136" y="304"/>
                    </a:lnTo>
                    <a:lnTo>
                      <a:pt x="122" y="302"/>
                    </a:lnTo>
                    <a:lnTo>
                      <a:pt x="106" y="298"/>
                    </a:lnTo>
                    <a:lnTo>
                      <a:pt x="92" y="292"/>
                    </a:lnTo>
                    <a:lnTo>
                      <a:pt x="80" y="286"/>
                    </a:lnTo>
                    <a:lnTo>
                      <a:pt x="66" y="278"/>
                    </a:lnTo>
                    <a:lnTo>
                      <a:pt x="56" y="270"/>
                    </a:lnTo>
                    <a:lnTo>
                      <a:pt x="44" y="260"/>
                    </a:lnTo>
                    <a:lnTo>
                      <a:pt x="34" y="250"/>
                    </a:lnTo>
                    <a:lnTo>
                      <a:pt x="26" y="238"/>
                    </a:lnTo>
                    <a:lnTo>
                      <a:pt x="18" y="224"/>
                    </a:lnTo>
                    <a:lnTo>
                      <a:pt x="12" y="212"/>
                    </a:lnTo>
                    <a:lnTo>
                      <a:pt x="6" y="198"/>
                    </a:lnTo>
                    <a:lnTo>
                      <a:pt x="2" y="182"/>
                    </a:lnTo>
                    <a:lnTo>
                      <a:pt x="0" y="168"/>
                    </a:lnTo>
                    <a:lnTo>
                      <a:pt x="0" y="152"/>
                    </a:lnTo>
                    <a:lnTo>
                      <a:pt x="0" y="152"/>
                    </a:lnTo>
                    <a:lnTo>
                      <a:pt x="0" y="136"/>
                    </a:lnTo>
                    <a:lnTo>
                      <a:pt x="2" y="122"/>
                    </a:lnTo>
                    <a:lnTo>
                      <a:pt x="6" y="106"/>
                    </a:lnTo>
                    <a:lnTo>
                      <a:pt x="12" y="92"/>
                    </a:lnTo>
                    <a:lnTo>
                      <a:pt x="18" y="80"/>
                    </a:lnTo>
                    <a:lnTo>
                      <a:pt x="26" y="66"/>
                    </a:lnTo>
                    <a:lnTo>
                      <a:pt x="34" y="56"/>
                    </a:lnTo>
                    <a:lnTo>
                      <a:pt x="44" y="44"/>
                    </a:lnTo>
                    <a:lnTo>
                      <a:pt x="56" y="34"/>
                    </a:lnTo>
                    <a:lnTo>
                      <a:pt x="66" y="26"/>
                    </a:lnTo>
                    <a:lnTo>
                      <a:pt x="80" y="18"/>
                    </a:lnTo>
                    <a:lnTo>
                      <a:pt x="92" y="12"/>
                    </a:lnTo>
                    <a:lnTo>
                      <a:pt x="106" y="6"/>
                    </a:lnTo>
                    <a:lnTo>
                      <a:pt x="122" y="2"/>
                    </a:lnTo>
                    <a:lnTo>
                      <a:pt x="136" y="0"/>
                    </a:lnTo>
                    <a:lnTo>
                      <a:pt x="152" y="0"/>
                    </a:lnTo>
                    <a:lnTo>
                      <a:pt x="152" y="0"/>
                    </a:lnTo>
                    <a:lnTo>
                      <a:pt x="168" y="0"/>
                    </a:lnTo>
                    <a:lnTo>
                      <a:pt x="182" y="2"/>
                    </a:lnTo>
                    <a:lnTo>
                      <a:pt x="198" y="6"/>
                    </a:lnTo>
                    <a:lnTo>
                      <a:pt x="212" y="12"/>
                    </a:lnTo>
                    <a:lnTo>
                      <a:pt x="224" y="18"/>
                    </a:lnTo>
                    <a:lnTo>
                      <a:pt x="238" y="26"/>
                    </a:lnTo>
                    <a:lnTo>
                      <a:pt x="250" y="34"/>
                    </a:lnTo>
                    <a:lnTo>
                      <a:pt x="260" y="44"/>
                    </a:lnTo>
                    <a:lnTo>
                      <a:pt x="270" y="56"/>
                    </a:lnTo>
                    <a:lnTo>
                      <a:pt x="278" y="66"/>
                    </a:lnTo>
                    <a:lnTo>
                      <a:pt x="286" y="80"/>
                    </a:lnTo>
                    <a:lnTo>
                      <a:pt x="292" y="92"/>
                    </a:lnTo>
                    <a:lnTo>
                      <a:pt x="298" y="106"/>
                    </a:lnTo>
                    <a:lnTo>
                      <a:pt x="302" y="122"/>
                    </a:lnTo>
                    <a:lnTo>
                      <a:pt x="304" y="136"/>
                    </a:lnTo>
                    <a:lnTo>
                      <a:pt x="304" y="152"/>
                    </a:lnTo>
                    <a:lnTo>
                      <a:pt x="304" y="152"/>
                    </a:lnTo>
                    <a:lnTo>
                      <a:pt x="304" y="168"/>
                    </a:lnTo>
                    <a:lnTo>
                      <a:pt x="302" y="182"/>
                    </a:lnTo>
                    <a:lnTo>
                      <a:pt x="298" y="198"/>
                    </a:lnTo>
                    <a:lnTo>
                      <a:pt x="292" y="212"/>
                    </a:lnTo>
                    <a:lnTo>
                      <a:pt x="286" y="224"/>
                    </a:lnTo>
                    <a:lnTo>
                      <a:pt x="278" y="238"/>
                    </a:lnTo>
                    <a:lnTo>
                      <a:pt x="270" y="250"/>
                    </a:lnTo>
                    <a:lnTo>
                      <a:pt x="260" y="260"/>
                    </a:lnTo>
                    <a:lnTo>
                      <a:pt x="250" y="270"/>
                    </a:lnTo>
                    <a:lnTo>
                      <a:pt x="238" y="278"/>
                    </a:lnTo>
                    <a:lnTo>
                      <a:pt x="224" y="286"/>
                    </a:lnTo>
                    <a:lnTo>
                      <a:pt x="212" y="292"/>
                    </a:lnTo>
                    <a:lnTo>
                      <a:pt x="198" y="298"/>
                    </a:lnTo>
                    <a:lnTo>
                      <a:pt x="182" y="302"/>
                    </a:lnTo>
                    <a:lnTo>
                      <a:pt x="168" y="304"/>
                    </a:lnTo>
                    <a:lnTo>
                      <a:pt x="152" y="304"/>
                    </a:lnTo>
                    <a:lnTo>
                      <a:pt x="152" y="304"/>
                    </a:lnTo>
                    <a:close/>
                    <a:moveTo>
                      <a:pt x="152" y="104"/>
                    </a:moveTo>
                    <a:lnTo>
                      <a:pt x="152" y="104"/>
                    </a:lnTo>
                    <a:lnTo>
                      <a:pt x="142" y="106"/>
                    </a:lnTo>
                    <a:lnTo>
                      <a:pt x="134" y="108"/>
                    </a:lnTo>
                    <a:lnTo>
                      <a:pt x="126" y="112"/>
                    </a:lnTo>
                    <a:lnTo>
                      <a:pt x="118" y="118"/>
                    </a:lnTo>
                    <a:lnTo>
                      <a:pt x="112" y="126"/>
                    </a:lnTo>
                    <a:lnTo>
                      <a:pt x="108" y="134"/>
                    </a:lnTo>
                    <a:lnTo>
                      <a:pt x="106" y="142"/>
                    </a:lnTo>
                    <a:lnTo>
                      <a:pt x="104" y="152"/>
                    </a:lnTo>
                    <a:lnTo>
                      <a:pt x="104" y="152"/>
                    </a:lnTo>
                    <a:lnTo>
                      <a:pt x="106" y="162"/>
                    </a:lnTo>
                    <a:lnTo>
                      <a:pt x="108" y="170"/>
                    </a:lnTo>
                    <a:lnTo>
                      <a:pt x="112" y="178"/>
                    </a:lnTo>
                    <a:lnTo>
                      <a:pt x="118" y="186"/>
                    </a:lnTo>
                    <a:lnTo>
                      <a:pt x="126" y="192"/>
                    </a:lnTo>
                    <a:lnTo>
                      <a:pt x="134" y="196"/>
                    </a:lnTo>
                    <a:lnTo>
                      <a:pt x="142" y="198"/>
                    </a:lnTo>
                    <a:lnTo>
                      <a:pt x="152" y="200"/>
                    </a:lnTo>
                    <a:lnTo>
                      <a:pt x="152" y="200"/>
                    </a:lnTo>
                    <a:lnTo>
                      <a:pt x="162" y="198"/>
                    </a:lnTo>
                    <a:lnTo>
                      <a:pt x="170" y="196"/>
                    </a:lnTo>
                    <a:lnTo>
                      <a:pt x="178" y="192"/>
                    </a:lnTo>
                    <a:lnTo>
                      <a:pt x="186" y="186"/>
                    </a:lnTo>
                    <a:lnTo>
                      <a:pt x="192" y="178"/>
                    </a:lnTo>
                    <a:lnTo>
                      <a:pt x="196" y="170"/>
                    </a:lnTo>
                    <a:lnTo>
                      <a:pt x="198" y="162"/>
                    </a:lnTo>
                    <a:lnTo>
                      <a:pt x="200" y="152"/>
                    </a:lnTo>
                    <a:lnTo>
                      <a:pt x="200" y="152"/>
                    </a:lnTo>
                    <a:lnTo>
                      <a:pt x="198" y="142"/>
                    </a:lnTo>
                    <a:lnTo>
                      <a:pt x="196" y="134"/>
                    </a:lnTo>
                    <a:lnTo>
                      <a:pt x="192" y="126"/>
                    </a:lnTo>
                    <a:lnTo>
                      <a:pt x="186" y="118"/>
                    </a:lnTo>
                    <a:lnTo>
                      <a:pt x="178" y="112"/>
                    </a:lnTo>
                    <a:lnTo>
                      <a:pt x="170" y="108"/>
                    </a:lnTo>
                    <a:lnTo>
                      <a:pt x="162" y="106"/>
                    </a:lnTo>
                    <a:lnTo>
                      <a:pt x="152" y="104"/>
                    </a:lnTo>
                    <a:lnTo>
                      <a:pt x="152" y="104"/>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0" name="Freeform 7"/>
              <p:cNvSpPr>
                <a:spLocks noEditPoints="1"/>
              </p:cNvSpPr>
              <p:nvPr/>
            </p:nvSpPr>
            <p:spPr bwMode="auto">
              <a:xfrm>
                <a:off x="6002359" y="2994156"/>
                <a:ext cx="184112" cy="185323"/>
              </a:xfrm>
              <a:custGeom>
                <a:avLst/>
                <a:gdLst>
                  <a:gd name="T0" fmla="*/ 152 w 304"/>
                  <a:gd name="T1" fmla="*/ 306 h 306"/>
                  <a:gd name="T2" fmla="*/ 120 w 304"/>
                  <a:gd name="T3" fmla="*/ 302 h 306"/>
                  <a:gd name="T4" fmla="*/ 92 w 304"/>
                  <a:gd name="T5" fmla="*/ 294 h 306"/>
                  <a:gd name="T6" fmla="*/ 66 w 304"/>
                  <a:gd name="T7" fmla="*/ 280 h 306"/>
                  <a:gd name="T8" fmla="*/ 44 w 304"/>
                  <a:gd name="T9" fmla="*/ 262 h 306"/>
                  <a:gd name="T10" fmla="*/ 26 w 304"/>
                  <a:gd name="T11" fmla="*/ 238 h 306"/>
                  <a:gd name="T12" fmla="*/ 12 w 304"/>
                  <a:gd name="T13" fmla="*/ 212 h 306"/>
                  <a:gd name="T14" fmla="*/ 2 w 304"/>
                  <a:gd name="T15" fmla="*/ 184 h 306"/>
                  <a:gd name="T16" fmla="*/ 0 w 304"/>
                  <a:gd name="T17" fmla="*/ 154 h 306"/>
                  <a:gd name="T18" fmla="*/ 0 w 304"/>
                  <a:gd name="T19" fmla="*/ 138 h 306"/>
                  <a:gd name="T20" fmla="*/ 6 w 304"/>
                  <a:gd name="T21" fmla="*/ 108 h 306"/>
                  <a:gd name="T22" fmla="*/ 18 w 304"/>
                  <a:gd name="T23" fmla="*/ 80 h 306"/>
                  <a:gd name="T24" fmla="*/ 34 w 304"/>
                  <a:gd name="T25" fmla="*/ 56 h 306"/>
                  <a:gd name="T26" fmla="*/ 54 w 304"/>
                  <a:gd name="T27" fmla="*/ 36 h 306"/>
                  <a:gd name="T28" fmla="*/ 78 w 304"/>
                  <a:gd name="T29" fmla="*/ 20 h 306"/>
                  <a:gd name="T30" fmla="*/ 106 w 304"/>
                  <a:gd name="T31" fmla="*/ 8 h 306"/>
                  <a:gd name="T32" fmla="*/ 136 w 304"/>
                  <a:gd name="T33" fmla="*/ 2 h 306"/>
                  <a:gd name="T34" fmla="*/ 152 w 304"/>
                  <a:gd name="T35" fmla="*/ 0 h 306"/>
                  <a:gd name="T36" fmla="*/ 182 w 304"/>
                  <a:gd name="T37" fmla="*/ 4 h 306"/>
                  <a:gd name="T38" fmla="*/ 212 w 304"/>
                  <a:gd name="T39" fmla="*/ 12 h 306"/>
                  <a:gd name="T40" fmla="*/ 236 w 304"/>
                  <a:gd name="T41" fmla="*/ 26 h 306"/>
                  <a:gd name="T42" fmla="*/ 260 w 304"/>
                  <a:gd name="T43" fmla="*/ 46 h 306"/>
                  <a:gd name="T44" fmla="*/ 278 w 304"/>
                  <a:gd name="T45" fmla="*/ 68 h 306"/>
                  <a:gd name="T46" fmla="*/ 292 w 304"/>
                  <a:gd name="T47" fmla="*/ 94 h 306"/>
                  <a:gd name="T48" fmla="*/ 302 w 304"/>
                  <a:gd name="T49" fmla="*/ 122 h 306"/>
                  <a:gd name="T50" fmla="*/ 304 w 304"/>
                  <a:gd name="T51" fmla="*/ 154 h 306"/>
                  <a:gd name="T52" fmla="*/ 304 w 304"/>
                  <a:gd name="T53" fmla="*/ 168 h 306"/>
                  <a:gd name="T54" fmla="*/ 298 w 304"/>
                  <a:gd name="T55" fmla="*/ 198 h 306"/>
                  <a:gd name="T56" fmla="*/ 286 w 304"/>
                  <a:gd name="T57" fmla="*/ 226 h 306"/>
                  <a:gd name="T58" fmla="*/ 270 w 304"/>
                  <a:gd name="T59" fmla="*/ 250 h 306"/>
                  <a:gd name="T60" fmla="*/ 248 w 304"/>
                  <a:gd name="T61" fmla="*/ 272 h 306"/>
                  <a:gd name="T62" fmla="*/ 224 w 304"/>
                  <a:gd name="T63" fmla="*/ 288 h 306"/>
                  <a:gd name="T64" fmla="*/ 198 w 304"/>
                  <a:gd name="T65" fmla="*/ 300 h 306"/>
                  <a:gd name="T66" fmla="*/ 168 w 304"/>
                  <a:gd name="T67" fmla="*/ 306 h 306"/>
                  <a:gd name="T68" fmla="*/ 152 w 304"/>
                  <a:gd name="T69" fmla="*/ 306 h 306"/>
                  <a:gd name="T70" fmla="*/ 152 w 304"/>
                  <a:gd name="T71" fmla="*/ 106 h 306"/>
                  <a:gd name="T72" fmla="*/ 134 w 304"/>
                  <a:gd name="T73" fmla="*/ 110 h 306"/>
                  <a:gd name="T74" fmla="*/ 118 w 304"/>
                  <a:gd name="T75" fmla="*/ 120 h 306"/>
                  <a:gd name="T76" fmla="*/ 108 w 304"/>
                  <a:gd name="T77" fmla="*/ 134 h 306"/>
                  <a:gd name="T78" fmla="*/ 104 w 304"/>
                  <a:gd name="T79" fmla="*/ 154 h 306"/>
                  <a:gd name="T80" fmla="*/ 106 w 304"/>
                  <a:gd name="T81" fmla="*/ 164 h 306"/>
                  <a:gd name="T82" fmla="*/ 112 w 304"/>
                  <a:gd name="T83" fmla="*/ 180 h 306"/>
                  <a:gd name="T84" fmla="*/ 126 w 304"/>
                  <a:gd name="T85" fmla="*/ 192 h 306"/>
                  <a:gd name="T86" fmla="*/ 142 w 304"/>
                  <a:gd name="T87" fmla="*/ 200 h 306"/>
                  <a:gd name="T88" fmla="*/ 152 w 304"/>
                  <a:gd name="T89" fmla="*/ 202 h 306"/>
                  <a:gd name="T90" fmla="*/ 170 w 304"/>
                  <a:gd name="T91" fmla="*/ 198 h 306"/>
                  <a:gd name="T92" fmla="*/ 186 w 304"/>
                  <a:gd name="T93" fmla="*/ 188 h 306"/>
                  <a:gd name="T94" fmla="*/ 196 w 304"/>
                  <a:gd name="T95" fmla="*/ 172 h 306"/>
                  <a:gd name="T96" fmla="*/ 200 w 304"/>
                  <a:gd name="T97" fmla="*/ 154 h 306"/>
                  <a:gd name="T98" fmla="*/ 198 w 304"/>
                  <a:gd name="T99" fmla="*/ 144 h 306"/>
                  <a:gd name="T100" fmla="*/ 192 w 304"/>
                  <a:gd name="T101" fmla="*/ 126 h 306"/>
                  <a:gd name="T102" fmla="*/ 178 w 304"/>
                  <a:gd name="T103" fmla="*/ 114 h 306"/>
                  <a:gd name="T104" fmla="*/ 162 w 304"/>
                  <a:gd name="T105" fmla="*/ 106 h 306"/>
                  <a:gd name="T106" fmla="*/ 152 w 304"/>
                  <a:gd name="T107" fmla="*/ 1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306">
                    <a:moveTo>
                      <a:pt x="152" y="306"/>
                    </a:moveTo>
                    <a:lnTo>
                      <a:pt x="152" y="306"/>
                    </a:lnTo>
                    <a:lnTo>
                      <a:pt x="136" y="306"/>
                    </a:lnTo>
                    <a:lnTo>
                      <a:pt x="120" y="302"/>
                    </a:lnTo>
                    <a:lnTo>
                      <a:pt x="106" y="300"/>
                    </a:lnTo>
                    <a:lnTo>
                      <a:pt x="92" y="294"/>
                    </a:lnTo>
                    <a:lnTo>
                      <a:pt x="78" y="288"/>
                    </a:lnTo>
                    <a:lnTo>
                      <a:pt x="66" y="280"/>
                    </a:lnTo>
                    <a:lnTo>
                      <a:pt x="54" y="272"/>
                    </a:lnTo>
                    <a:lnTo>
                      <a:pt x="44" y="262"/>
                    </a:lnTo>
                    <a:lnTo>
                      <a:pt x="34" y="250"/>
                    </a:lnTo>
                    <a:lnTo>
                      <a:pt x="26" y="238"/>
                    </a:lnTo>
                    <a:lnTo>
                      <a:pt x="18" y="226"/>
                    </a:lnTo>
                    <a:lnTo>
                      <a:pt x="12" y="212"/>
                    </a:lnTo>
                    <a:lnTo>
                      <a:pt x="6" y="198"/>
                    </a:lnTo>
                    <a:lnTo>
                      <a:pt x="2" y="184"/>
                    </a:lnTo>
                    <a:lnTo>
                      <a:pt x="0" y="168"/>
                    </a:lnTo>
                    <a:lnTo>
                      <a:pt x="0" y="154"/>
                    </a:lnTo>
                    <a:lnTo>
                      <a:pt x="0" y="154"/>
                    </a:lnTo>
                    <a:lnTo>
                      <a:pt x="0" y="138"/>
                    </a:lnTo>
                    <a:lnTo>
                      <a:pt x="2" y="122"/>
                    </a:lnTo>
                    <a:lnTo>
                      <a:pt x="6" y="108"/>
                    </a:lnTo>
                    <a:lnTo>
                      <a:pt x="12" y="94"/>
                    </a:lnTo>
                    <a:lnTo>
                      <a:pt x="18" y="80"/>
                    </a:lnTo>
                    <a:lnTo>
                      <a:pt x="26" y="68"/>
                    </a:lnTo>
                    <a:lnTo>
                      <a:pt x="34" y="56"/>
                    </a:lnTo>
                    <a:lnTo>
                      <a:pt x="44" y="46"/>
                    </a:lnTo>
                    <a:lnTo>
                      <a:pt x="54" y="36"/>
                    </a:lnTo>
                    <a:lnTo>
                      <a:pt x="66" y="26"/>
                    </a:lnTo>
                    <a:lnTo>
                      <a:pt x="78" y="20"/>
                    </a:lnTo>
                    <a:lnTo>
                      <a:pt x="92" y="12"/>
                    </a:lnTo>
                    <a:lnTo>
                      <a:pt x="106" y="8"/>
                    </a:lnTo>
                    <a:lnTo>
                      <a:pt x="120" y="4"/>
                    </a:lnTo>
                    <a:lnTo>
                      <a:pt x="136" y="2"/>
                    </a:lnTo>
                    <a:lnTo>
                      <a:pt x="152" y="0"/>
                    </a:lnTo>
                    <a:lnTo>
                      <a:pt x="152" y="0"/>
                    </a:lnTo>
                    <a:lnTo>
                      <a:pt x="168" y="2"/>
                    </a:lnTo>
                    <a:lnTo>
                      <a:pt x="182" y="4"/>
                    </a:lnTo>
                    <a:lnTo>
                      <a:pt x="198" y="8"/>
                    </a:lnTo>
                    <a:lnTo>
                      <a:pt x="212" y="12"/>
                    </a:lnTo>
                    <a:lnTo>
                      <a:pt x="224" y="20"/>
                    </a:lnTo>
                    <a:lnTo>
                      <a:pt x="236" y="26"/>
                    </a:lnTo>
                    <a:lnTo>
                      <a:pt x="248" y="36"/>
                    </a:lnTo>
                    <a:lnTo>
                      <a:pt x="260" y="46"/>
                    </a:lnTo>
                    <a:lnTo>
                      <a:pt x="270" y="56"/>
                    </a:lnTo>
                    <a:lnTo>
                      <a:pt x="278" y="68"/>
                    </a:lnTo>
                    <a:lnTo>
                      <a:pt x="286" y="80"/>
                    </a:lnTo>
                    <a:lnTo>
                      <a:pt x="292" y="94"/>
                    </a:lnTo>
                    <a:lnTo>
                      <a:pt x="298" y="108"/>
                    </a:lnTo>
                    <a:lnTo>
                      <a:pt x="302" y="122"/>
                    </a:lnTo>
                    <a:lnTo>
                      <a:pt x="304" y="138"/>
                    </a:lnTo>
                    <a:lnTo>
                      <a:pt x="304" y="154"/>
                    </a:lnTo>
                    <a:lnTo>
                      <a:pt x="304" y="154"/>
                    </a:lnTo>
                    <a:lnTo>
                      <a:pt x="304" y="168"/>
                    </a:lnTo>
                    <a:lnTo>
                      <a:pt x="302" y="184"/>
                    </a:lnTo>
                    <a:lnTo>
                      <a:pt x="298" y="198"/>
                    </a:lnTo>
                    <a:lnTo>
                      <a:pt x="292" y="212"/>
                    </a:lnTo>
                    <a:lnTo>
                      <a:pt x="286" y="226"/>
                    </a:lnTo>
                    <a:lnTo>
                      <a:pt x="278" y="238"/>
                    </a:lnTo>
                    <a:lnTo>
                      <a:pt x="270" y="250"/>
                    </a:lnTo>
                    <a:lnTo>
                      <a:pt x="260" y="262"/>
                    </a:lnTo>
                    <a:lnTo>
                      <a:pt x="248" y="272"/>
                    </a:lnTo>
                    <a:lnTo>
                      <a:pt x="236" y="280"/>
                    </a:lnTo>
                    <a:lnTo>
                      <a:pt x="224" y="288"/>
                    </a:lnTo>
                    <a:lnTo>
                      <a:pt x="212" y="294"/>
                    </a:lnTo>
                    <a:lnTo>
                      <a:pt x="198" y="300"/>
                    </a:lnTo>
                    <a:lnTo>
                      <a:pt x="182" y="302"/>
                    </a:lnTo>
                    <a:lnTo>
                      <a:pt x="168" y="306"/>
                    </a:lnTo>
                    <a:lnTo>
                      <a:pt x="152" y="306"/>
                    </a:lnTo>
                    <a:lnTo>
                      <a:pt x="152" y="306"/>
                    </a:lnTo>
                    <a:close/>
                    <a:moveTo>
                      <a:pt x="152" y="106"/>
                    </a:moveTo>
                    <a:lnTo>
                      <a:pt x="152" y="106"/>
                    </a:lnTo>
                    <a:lnTo>
                      <a:pt x="142" y="106"/>
                    </a:lnTo>
                    <a:lnTo>
                      <a:pt x="134" y="110"/>
                    </a:lnTo>
                    <a:lnTo>
                      <a:pt x="126" y="114"/>
                    </a:lnTo>
                    <a:lnTo>
                      <a:pt x="118" y="120"/>
                    </a:lnTo>
                    <a:lnTo>
                      <a:pt x="112" y="126"/>
                    </a:lnTo>
                    <a:lnTo>
                      <a:pt x="108" y="134"/>
                    </a:lnTo>
                    <a:lnTo>
                      <a:pt x="106" y="144"/>
                    </a:lnTo>
                    <a:lnTo>
                      <a:pt x="104" y="154"/>
                    </a:lnTo>
                    <a:lnTo>
                      <a:pt x="104" y="154"/>
                    </a:lnTo>
                    <a:lnTo>
                      <a:pt x="106" y="164"/>
                    </a:lnTo>
                    <a:lnTo>
                      <a:pt x="108" y="172"/>
                    </a:lnTo>
                    <a:lnTo>
                      <a:pt x="112" y="180"/>
                    </a:lnTo>
                    <a:lnTo>
                      <a:pt x="118" y="188"/>
                    </a:lnTo>
                    <a:lnTo>
                      <a:pt x="126" y="192"/>
                    </a:lnTo>
                    <a:lnTo>
                      <a:pt x="134" y="198"/>
                    </a:lnTo>
                    <a:lnTo>
                      <a:pt x="142" y="200"/>
                    </a:lnTo>
                    <a:lnTo>
                      <a:pt x="152" y="202"/>
                    </a:lnTo>
                    <a:lnTo>
                      <a:pt x="152" y="202"/>
                    </a:lnTo>
                    <a:lnTo>
                      <a:pt x="162" y="200"/>
                    </a:lnTo>
                    <a:lnTo>
                      <a:pt x="170" y="198"/>
                    </a:lnTo>
                    <a:lnTo>
                      <a:pt x="178" y="192"/>
                    </a:lnTo>
                    <a:lnTo>
                      <a:pt x="186" y="188"/>
                    </a:lnTo>
                    <a:lnTo>
                      <a:pt x="192" y="180"/>
                    </a:lnTo>
                    <a:lnTo>
                      <a:pt x="196" y="172"/>
                    </a:lnTo>
                    <a:lnTo>
                      <a:pt x="198" y="164"/>
                    </a:lnTo>
                    <a:lnTo>
                      <a:pt x="200" y="154"/>
                    </a:lnTo>
                    <a:lnTo>
                      <a:pt x="200" y="154"/>
                    </a:lnTo>
                    <a:lnTo>
                      <a:pt x="198" y="144"/>
                    </a:lnTo>
                    <a:lnTo>
                      <a:pt x="196" y="134"/>
                    </a:lnTo>
                    <a:lnTo>
                      <a:pt x="192" y="126"/>
                    </a:lnTo>
                    <a:lnTo>
                      <a:pt x="186" y="120"/>
                    </a:lnTo>
                    <a:lnTo>
                      <a:pt x="178" y="114"/>
                    </a:lnTo>
                    <a:lnTo>
                      <a:pt x="170" y="110"/>
                    </a:lnTo>
                    <a:lnTo>
                      <a:pt x="162" y="106"/>
                    </a:lnTo>
                    <a:lnTo>
                      <a:pt x="152" y="106"/>
                    </a:lnTo>
                    <a:lnTo>
                      <a:pt x="152" y="1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1" name="Freeform 8"/>
              <p:cNvSpPr>
                <a:spLocks noEditPoints="1"/>
              </p:cNvSpPr>
              <p:nvPr/>
            </p:nvSpPr>
            <p:spPr bwMode="auto">
              <a:xfrm>
                <a:off x="6245822" y="2850015"/>
                <a:ext cx="185323" cy="185323"/>
              </a:xfrm>
              <a:custGeom>
                <a:avLst/>
                <a:gdLst>
                  <a:gd name="T0" fmla="*/ 154 w 306"/>
                  <a:gd name="T1" fmla="*/ 306 h 306"/>
                  <a:gd name="T2" fmla="*/ 122 w 306"/>
                  <a:gd name="T3" fmla="*/ 302 h 306"/>
                  <a:gd name="T4" fmla="*/ 94 w 306"/>
                  <a:gd name="T5" fmla="*/ 294 h 306"/>
                  <a:gd name="T6" fmla="*/ 68 w 306"/>
                  <a:gd name="T7" fmla="*/ 280 h 306"/>
                  <a:gd name="T8" fmla="*/ 46 w 306"/>
                  <a:gd name="T9" fmla="*/ 262 h 306"/>
                  <a:gd name="T10" fmla="*/ 26 w 306"/>
                  <a:gd name="T11" fmla="*/ 238 h 306"/>
                  <a:gd name="T12" fmla="*/ 12 w 306"/>
                  <a:gd name="T13" fmla="*/ 212 h 306"/>
                  <a:gd name="T14" fmla="*/ 4 w 306"/>
                  <a:gd name="T15" fmla="*/ 184 h 306"/>
                  <a:gd name="T16" fmla="*/ 0 w 306"/>
                  <a:gd name="T17" fmla="*/ 154 h 306"/>
                  <a:gd name="T18" fmla="*/ 2 w 306"/>
                  <a:gd name="T19" fmla="*/ 138 h 306"/>
                  <a:gd name="T20" fmla="*/ 8 w 306"/>
                  <a:gd name="T21" fmla="*/ 108 h 306"/>
                  <a:gd name="T22" fmla="*/ 18 w 306"/>
                  <a:gd name="T23" fmla="*/ 80 h 306"/>
                  <a:gd name="T24" fmla="*/ 36 w 306"/>
                  <a:gd name="T25" fmla="*/ 56 h 306"/>
                  <a:gd name="T26" fmla="*/ 56 w 306"/>
                  <a:gd name="T27" fmla="*/ 36 h 306"/>
                  <a:gd name="T28" fmla="*/ 80 w 306"/>
                  <a:gd name="T29" fmla="*/ 18 h 306"/>
                  <a:gd name="T30" fmla="*/ 108 w 306"/>
                  <a:gd name="T31" fmla="*/ 8 h 306"/>
                  <a:gd name="T32" fmla="*/ 138 w 306"/>
                  <a:gd name="T33" fmla="*/ 2 h 306"/>
                  <a:gd name="T34" fmla="*/ 154 w 306"/>
                  <a:gd name="T35" fmla="*/ 0 h 306"/>
                  <a:gd name="T36" fmla="*/ 184 w 306"/>
                  <a:gd name="T37" fmla="*/ 4 h 306"/>
                  <a:gd name="T38" fmla="*/ 212 w 306"/>
                  <a:gd name="T39" fmla="*/ 12 h 306"/>
                  <a:gd name="T40" fmla="*/ 238 w 306"/>
                  <a:gd name="T41" fmla="*/ 26 h 306"/>
                  <a:gd name="T42" fmla="*/ 260 w 306"/>
                  <a:gd name="T43" fmla="*/ 46 h 306"/>
                  <a:gd name="T44" fmla="*/ 280 w 306"/>
                  <a:gd name="T45" fmla="*/ 68 h 306"/>
                  <a:gd name="T46" fmla="*/ 294 w 306"/>
                  <a:gd name="T47" fmla="*/ 94 h 306"/>
                  <a:gd name="T48" fmla="*/ 302 w 306"/>
                  <a:gd name="T49" fmla="*/ 122 h 306"/>
                  <a:gd name="T50" fmla="*/ 306 w 306"/>
                  <a:gd name="T51" fmla="*/ 154 h 306"/>
                  <a:gd name="T52" fmla="*/ 304 w 306"/>
                  <a:gd name="T53" fmla="*/ 168 h 306"/>
                  <a:gd name="T54" fmla="*/ 298 w 306"/>
                  <a:gd name="T55" fmla="*/ 198 h 306"/>
                  <a:gd name="T56" fmla="*/ 288 w 306"/>
                  <a:gd name="T57" fmla="*/ 226 h 306"/>
                  <a:gd name="T58" fmla="*/ 270 w 306"/>
                  <a:gd name="T59" fmla="*/ 250 h 306"/>
                  <a:gd name="T60" fmla="*/ 250 w 306"/>
                  <a:gd name="T61" fmla="*/ 270 h 306"/>
                  <a:gd name="T62" fmla="*/ 226 w 306"/>
                  <a:gd name="T63" fmla="*/ 288 h 306"/>
                  <a:gd name="T64" fmla="*/ 198 w 306"/>
                  <a:gd name="T65" fmla="*/ 298 h 306"/>
                  <a:gd name="T66" fmla="*/ 168 w 306"/>
                  <a:gd name="T67" fmla="*/ 306 h 306"/>
                  <a:gd name="T68" fmla="*/ 154 w 306"/>
                  <a:gd name="T69" fmla="*/ 306 h 306"/>
                  <a:gd name="T70" fmla="*/ 154 w 306"/>
                  <a:gd name="T71" fmla="*/ 106 h 306"/>
                  <a:gd name="T72" fmla="*/ 134 w 306"/>
                  <a:gd name="T73" fmla="*/ 110 h 306"/>
                  <a:gd name="T74" fmla="*/ 120 w 306"/>
                  <a:gd name="T75" fmla="*/ 120 h 306"/>
                  <a:gd name="T76" fmla="*/ 110 w 306"/>
                  <a:gd name="T77" fmla="*/ 134 h 306"/>
                  <a:gd name="T78" fmla="*/ 106 w 306"/>
                  <a:gd name="T79" fmla="*/ 154 h 306"/>
                  <a:gd name="T80" fmla="*/ 106 w 306"/>
                  <a:gd name="T81" fmla="*/ 162 h 306"/>
                  <a:gd name="T82" fmla="*/ 114 w 306"/>
                  <a:gd name="T83" fmla="*/ 180 h 306"/>
                  <a:gd name="T84" fmla="*/ 126 w 306"/>
                  <a:gd name="T85" fmla="*/ 192 h 306"/>
                  <a:gd name="T86" fmla="*/ 144 w 306"/>
                  <a:gd name="T87" fmla="*/ 200 h 306"/>
                  <a:gd name="T88" fmla="*/ 154 w 306"/>
                  <a:gd name="T89" fmla="*/ 200 h 306"/>
                  <a:gd name="T90" fmla="*/ 172 w 306"/>
                  <a:gd name="T91" fmla="*/ 198 h 306"/>
                  <a:gd name="T92" fmla="*/ 186 w 306"/>
                  <a:gd name="T93" fmla="*/ 186 h 306"/>
                  <a:gd name="T94" fmla="*/ 196 w 306"/>
                  <a:gd name="T95" fmla="*/ 172 h 306"/>
                  <a:gd name="T96" fmla="*/ 200 w 306"/>
                  <a:gd name="T97" fmla="*/ 154 h 306"/>
                  <a:gd name="T98" fmla="*/ 200 w 306"/>
                  <a:gd name="T99" fmla="*/ 144 h 306"/>
                  <a:gd name="T100" fmla="*/ 192 w 306"/>
                  <a:gd name="T101" fmla="*/ 126 h 306"/>
                  <a:gd name="T102" fmla="*/ 180 w 306"/>
                  <a:gd name="T103" fmla="*/ 114 h 306"/>
                  <a:gd name="T104" fmla="*/ 162 w 306"/>
                  <a:gd name="T105" fmla="*/ 106 h 306"/>
                  <a:gd name="T106" fmla="*/ 154 w 306"/>
                  <a:gd name="T107" fmla="*/ 10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 h="306">
                    <a:moveTo>
                      <a:pt x="154" y="306"/>
                    </a:moveTo>
                    <a:lnTo>
                      <a:pt x="154" y="306"/>
                    </a:lnTo>
                    <a:lnTo>
                      <a:pt x="138" y="306"/>
                    </a:lnTo>
                    <a:lnTo>
                      <a:pt x="122" y="302"/>
                    </a:lnTo>
                    <a:lnTo>
                      <a:pt x="108" y="298"/>
                    </a:lnTo>
                    <a:lnTo>
                      <a:pt x="94" y="294"/>
                    </a:lnTo>
                    <a:lnTo>
                      <a:pt x="80" y="288"/>
                    </a:lnTo>
                    <a:lnTo>
                      <a:pt x="68" y="280"/>
                    </a:lnTo>
                    <a:lnTo>
                      <a:pt x="56" y="270"/>
                    </a:lnTo>
                    <a:lnTo>
                      <a:pt x="46" y="262"/>
                    </a:lnTo>
                    <a:lnTo>
                      <a:pt x="36" y="250"/>
                    </a:lnTo>
                    <a:lnTo>
                      <a:pt x="26" y="238"/>
                    </a:lnTo>
                    <a:lnTo>
                      <a:pt x="18" y="226"/>
                    </a:lnTo>
                    <a:lnTo>
                      <a:pt x="12" y="212"/>
                    </a:lnTo>
                    <a:lnTo>
                      <a:pt x="8" y="198"/>
                    </a:lnTo>
                    <a:lnTo>
                      <a:pt x="4" y="184"/>
                    </a:lnTo>
                    <a:lnTo>
                      <a:pt x="2" y="168"/>
                    </a:lnTo>
                    <a:lnTo>
                      <a:pt x="0" y="154"/>
                    </a:lnTo>
                    <a:lnTo>
                      <a:pt x="0" y="154"/>
                    </a:lnTo>
                    <a:lnTo>
                      <a:pt x="2" y="138"/>
                    </a:lnTo>
                    <a:lnTo>
                      <a:pt x="4" y="122"/>
                    </a:lnTo>
                    <a:lnTo>
                      <a:pt x="8" y="108"/>
                    </a:lnTo>
                    <a:lnTo>
                      <a:pt x="12" y="94"/>
                    </a:lnTo>
                    <a:lnTo>
                      <a:pt x="18" y="80"/>
                    </a:lnTo>
                    <a:lnTo>
                      <a:pt x="26" y="68"/>
                    </a:lnTo>
                    <a:lnTo>
                      <a:pt x="36" y="56"/>
                    </a:lnTo>
                    <a:lnTo>
                      <a:pt x="46" y="46"/>
                    </a:lnTo>
                    <a:lnTo>
                      <a:pt x="56" y="36"/>
                    </a:lnTo>
                    <a:lnTo>
                      <a:pt x="68" y="26"/>
                    </a:lnTo>
                    <a:lnTo>
                      <a:pt x="80" y="18"/>
                    </a:lnTo>
                    <a:lnTo>
                      <a:pt x="94" y="12"/>
                    </a:lnTo>
                    <a:lnTo>
                      <a:pt x="108" y="8"/>
                    </a:lnTo>
                    <a:lnTo>
                      <a:pt x="122" y="4"/>
                    </a:lnTo>
                    <a:lnTo>
                      <a:pt x="138" y="2"/>
                    </a:lnTo>
                    <a:lnTo>
                      <a:pt x="154" y="0"/>
                    </a:lnTo>
                    <a:lnTo>
                      <a:pt x="154" y="0"/>
                    </a:lnTo>
                    <a:lnTo>
                      <a:pt x="168" y="2"/>
                    </a:lnTo>
                    <a:lnTo>
                      <a:pt x="184" y="4"/>
                    </a:lnTo>
                    <a:lnTo>
                      <a:pt x="198" y="8"/>
                    </a:lnTo>
                    <a:lnTo>
                      <a:pt x="212" y="12"/>
                    </a:lnTo>
                    <a:lnTo>
                      <a:pt x="226" y="18"/>
                    </a:lnTo>
                    <a:lnTo>
                      <a:pt x="238" y="26"/>
                    </a:lnTo>
                    <a:lnTo>
                      <a:pt x="250" y="36"/>
                    </a:lnTo>
                    <a:lnTo>
                      <a:pt x="260" y="46"/>
                    </a:lnTo>
                    <a:lnTo>
                      <a:pt x="270" y="56"/>
                    </a:lnTo>
                    <a:lnTo>
                      <a:pt x="280" y="68"/>
                    </a:lnTo>
                    <a:lnTo>
                      <a:pt x="288" y="80"/>
                    </a:lnTo>
                    <a:lnTo>
                      <a:pt x="294" y="94"/>
                    </a:lnTo>
                    <a:lnTo>
                      <a:pt x="298" y="108"/>
                    </a:lnTo>
                    <a:lnTo>
                      <a:pt x="302" y="122"/>
                    </a:lnTo>
                    <a:lnTo>
                      <a:pt x="304" y="138"/>
                    </a:lnTo>
                    <a:lnTo>
                      <a:pt x="306" y="154"/>
                    </a:lnTo>
                    <a:lnTo>
                      <a:pt x="306" y="154"/>
                    </a:lnTo>
                    <a:lnTo>
                      <a:pt x="304" y="168"/>
                    </a:lnTo>
                    <a:lnTo>
                      <a:pt x="302" y="184"/>
                    </a:lnTo>
                    <a:lnTo>
                      <a:pt x="298" y="198"/>
                    </a:lnTo>
                    <a:lnTo>
                      <a:pt x="294" y="212"/>
                    </a:lnTo>
                    <a:lnTo>
                      <a:pt x="288" y="226"/>
                    </a:lnTo>
                    <a:lnTo>
                      <a:pt x="280" y="238"/>
                    </a:lnTo>
                    <a:lnTo>
                      <a:pt x="270" y="250"/>
                    </a:lnTo>
                    <a:lnTo>
                      <a:pt x="260" y="262"/>
                    </a:lnTo>
                    <a:lnTo>
                      <a:pt x="250" y="270"/>
                    </a:lnTo>
                    <a:lnTo>
                      <a:pt x="238" y="280"/>
                    </a:lnTo>
                    <a:lnTo>
                      <a:pt x="226" y="288"/>
                    </a:lnTo>
                    <a:lnTo>
                      <a:pt x="212" y="294"/>
                    </a:lnTo>
                    <a:lnTo>
                      <a:pt x="198" y="298"/>
                    </a:lnTo>
                    <a:lnTo>
                      <a:pt x="184" y="302"/>
                    </a:lnTo>
                    <a:lnTo>
                      <a:pt x="168" y="306"/>
                    </a:lnTo>
                    <a:lnTo>
                      <a:pt x="154" y="306"/>
                    </a:lnTo>
                    <a:lnTo>
                      <a:pt x="154" y="306"/>
                    </a:lnTo>
                    <a:close/>
                    <a:moveTo>
                      <a:pt x="154" y="106"/>
                    </a:moveTo>
                    <a:lnTo>
                      <a:pt x="154" y="106"/>
                    </a:lnTo>
                    <a:lnTo>
                      <a:pt x="144" y="106"/>
                    </a:lnTo>
                    <a:lnTo>
                      <a:pt x="134" y="110"/>
                    </a:lnTo>
                    <a:lnTo>
                      <a:pt x="126" y="114"/>
                    </a:lnTo>
                    <a:lnTo>
                      <a:pt x="120" y="120"/>
                    </a:lnTo>
                    <a:lnTo>
                      <a:pt x="114" y="126"/>
                    </a:lnTo>
                    <a:lnTo>
                      <a:pt x="110" y="134"/>
                    </a:lnTo>
                    <a:lnTo>
                      <a:pt x="106" y="144"/>
                    </a:lnTo>
                    <a:lnTo>
                      <a:pt x="106" y="154"/>
                    </a:lnTo>
                    <a:lnTo>
                      <a:pt x="106" y="154"/>
                    </a:lnTo>
                    <a:lnTo>
                      <a:pt x="106" y="162"/>
                    </a:lnTo>
                    <a:lnTo>
                      <a:pt x="110" y="172"/>
                    </a:lnTo>
                    <a:lnTo>
                      <a:pt x="114" y="180"/>
                    </a:lnTo>
                    <a:lnTo>
                      <a:pt x="120" y="186"/>
                    </a:lnTo>
                    <a:lnTo>
                      <a:pt x="126" y="192"/>
                    </a:lnTo>
                    <a:lnTo>
                      <a:pt x="134" y="198"/>
                    </a:lnTo>
                    <a:lnTo>
                      <a:pt x="144" y="200"/>
                    </a:lnTo>
                    <a:lnTo>
                      <a:pt x="154" y="200"/>
                    </a:lnTo>
                    <a:lnTo>
                      <a:pt x="154" y="200"/>
                    </a:lnTo>
                    <a:lnTo>
                      <a:pt x="162" y="200"/>
                    </a:lnTo>
                    <a:lnTo>
                      <a:pt x="172" y="198"/>
                    </a:lnTo>
                    <a:lnTo>
                      <a:pt x="180" y="192"/>
                    </a:lnTo>
                    <a:lnTo>
                      <a:pt x="186" y="186"/>
                    </a:lnTo>
                    <a:lnTo>
                      <a:pt x="192" y="180"/>
                    </a:lnTo>
                    <a:lnTo>
                      <a:pt x="196" y="172"/>
                    </a:lnTo>
                    <a:lnTo>
                      <a:pt x="200" y="162"/>
                    </a:lnTo>
                    <a:lnTo>
                      <a:pt x="200" y="154"/>
                    </a:lnTo>
                    <a:lnTo>
                      <a:pt x="200" y="154"/>
                    </a:lnTo>
                    <a:lnTo>
                      <a:pt x="200" y="144"/>
                    </a:lnTo>
                    <a:lnTo>
                      <a:pt x="196" y="134"/>
                    </a:lnTo>
                    <a:lnTo>
                      <a:pt x="192" y="126"/>
                    </a:lnTo>
                    <a:lnTo>
                      <a:pt x="186" y="120"/>
                    </a:lnTo>
                    <a:lnTo>
                      <a:pt x="180" y="114"/>
                    </a:lnTo>
                    <a:lnTo>
                      <a:pt x="172" y="110"/>
                    </a:lnTo>
                    <a:lnTo>
                      <a:pt x="162" y="106"/>
                    </a:lnTo>
                    <a:lnTo>
                      <a:pt x="154" y="106"/>
                    </a:lnTo>
                    <a:lnTo>
                      <a:pt x="154" y="106"/>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2" name="Freeform 9"/>
              <p:cNvSpPr>
                <a:spLocks/>
              </p:cNvSpPr>
              <p:nvPr/>
            </p:nvSpPr>
            <p:spPr bwMode="auto">
              <a:xfrm>
                <a:off x="5875176" y="3006268"/>
                <a:ext cx="190168" cy="102957"/>
              </a:xfrm>
              <a:custGeom>
                <a:avLst/>
                <a:gdLst>
                  <a:gd name="T0" fmla="*/ 262 w 314"/>
                  <a:gd name="T1" fmla="*/ 170 h 170"/>
                  <a:gd name="T2" fmla="*/ 262 w 314"/>
                  <a:gd name="T3" fmla="*/ 170 h 170"/>
                  <a:gd name="T4" fmla="*/ 254 w 314"/>
                  <a:gd name="T5" fmla="*/ 170 h 170"/>
                  <a:gd name="T6" fmla="*/ 246 w 314"/>
                  <a:gd name="T7" fmla="*/ 168 h 170"/>
                  <a:gd name="T8" fmla="*/ 36 w 314"/>
                  <a:gd name="T9" fmla="*/ 104 h 170"/>
                  <a:gd name="T10" fmla="*/ 36 w 314"/>
                  <a:gd name="T11" fmla="*/ 104 h 170"/>
                  <a:gd name="T12" fmla="*/ 26 w 314"/>
                  <a:gd name="T13" fmla="*/ 100 h 170"/>
                  <a:gd name="T14" fmla="*/ 18 w 314"/>
                  <a:gd name="T15" fmla="*/ 94 h 170"/>
                  <a:gd name="T16" fmla="*/ 10 w 314"/>
                  <a:gd name="T17" fmla="*/ 86 h 170"/>
                  <a:gd name="T18" fmla="*/ 6 w 314"/>
                  <a:gd name="T19" fmla="*/ 78 h 170"/>
                  <a:gd name="T20" fmla="*/ 2 w 314"/>
                  <a:gd name="T21" fmla="*/ 68 h 170"/>
                  <a:gd name="T22" fmla="*/ 0 w 314"/>
                  <a:gd name="T23" fmla="*/ 58 h 170"/>
                  <a:gd name="T24" fmla="*/ 0 w 314"/>
                  <a:gd name="T25" fmla="*/ 48 h 170"/>
                  <a:gd name="T26" fmla="*/ 2 w 314"/>
                  <a:gd name="T27" fmla="*/ 38 h 170"/>
                  <a:gd name="T28" fmla="*/ 2 w 314"/>
                  <a:gd name="T29" fmla="*/ 38 h 170"/>
                  <a:gd name="T30" fmla="*/ 6 w 314"/>
                  <a:gd name="T31" fmla="*/ 28 h 170"/>
                  <a:gd name="T32" fmla="*/ 12 w 314"/>
                  <a:gd name="T33" fmla="*/ 20 h 170"/>
                  <a:gd name="T34" fmla="*/ 18 w 314"/>
                  <a:gd name="T35" fmla="*/ 12 h 170"/>
                  <a:gd name="T36" fmla="*/ 28 w 314"/>
                  <a:gd name="T37" fmla="*/ 6 h 170"/>
                  <a:gd name="T38" fmla="*/ 36 w 314"/>
                  <a:gd name="T39" fmla="*/ 2 h 170"/>
                  <a:gd name="T40" fmla="*/ 46 w 314"/>
                  <a:gd name="T41" fmla="*/ 0 h 170"/>
                  <a:gd name="T42" fmla="*/ 56 w 314"/>
                  <a:gd name="T43" fmla="*/ 0 h 170"/>
                  <a:gd name="T44" fmla="*/ 68 w 314"/>
                  <a:gd name="T45" fmla="*/ 4 h 170"/>
                  <a:gd name="T46" fmla="*/ 278 w 314"/>
                  <a:gd name="T47" fmla="*/ 68 h 170"/>
                  <a:gd name="T48" fmla="*/ 278 w 314"/>
                  <a:gd name="T49" fmla="*/ 68 h 170"/>
                  <a:gd name="T50" fmla="*/ 286 w 314"/>
                  <a:gd name="T51" fmla="*/ 72 h 170"/>
                  <a:gd name="T52" fmla="*/ 296 w 314"/>
                  <a:gd name="T53" fmla="*/ 78 h 170"/>
                  <a:gd name="T54" fmla="*/ 302 w 314"/>
                  <a:gd name="T55" fmla="*/ 86 h 170"/>
                  <a:gd name="T56" fmla="*/ 308 w 314"/>
                  <a:gd name="T57" fmla="*/ 94 h 170"/>
                  <a:gd name="T58" fmla="*/ 312 w 314"/>
                  <a:gd name="T59" fmla="*/ 104 h 170"/>
                  <a:gd name="T60" fmla="*/ 314 w 314"/>
                  <a:gd name="T61" fmla="*/ 114 h 170"/>
                  <a:gd name="T62" fmla="*/ 314 w 314"/>
                  <a:gd name="T63" fmla="*/ 124 h 170"/>
                  <a:gd name="T64" fmla="*/ 312 w 314"/>
                  <a:gd name="T65" fmla="*/ 134 h 170"/>
                  <a:gd name="T66" fmla="*/ 312 w 314"/>
                  <a:gd name="T67" fmla="*/ 134 h 170"/>
                  <a:gd name="T68" fmla="*/ 308 w 314"/>
                  <a:gd name="T69" fmla="*/ 142 h 170"/>
                  <a:gd name="T70" fmla="*/ 304 w 314"/>
                  <a:gd name="T71" fmla="*/ 150 h 170"/>
                  <a:gd name="T72" fmla="*/ 298 w 314"/>
                  <a:gd name="T73" fmla="*/ 156 h 170"/>
                  <a:gd name="T74" fmla="*/ 292 w 314"/>
                  <a:gd name="T75" fmla="*/ 160 h 170"/>
                  <a:gd name="T76" fmla="*/ 286 w 314"/>
                  <a:gd name="T77" fmla="*/ 166 h 170"/>
                  <a:gd name="T78" fmla="*/ 278 w 314"/>
                  <a:gd name="T79" fmla="*/ 168 h 170"/>
                  <a:gd name="T80" fmla="*/ 270 w 314"/>
                  <a:gd name="T81" fmla="*/ 170 h 170"/>
                  <a:gd name="T82" fmla="*/ 262 w 314"/>
                  <a:gd name="T83" fmla="*/ 170 h 170"/>
                  <a:gd name="T84" fmla="*/ 262 w 314"/>
                  <a:gd name="T8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4" h="170">
                    <a:moveTo>
                      <a:pt x="262" y="170"/>
                    </a:moveTo>
                    <a:lnTo>
                      <a:pt x="262" y="170"/>
                    </a:lnTo>
                    <a:lnTo>
                      <a:pt x="254" y="170"/>
                    </a:lnTo>
                    <a:lnTo>
                      <a:pt x="246" y="168"/>
                    </a:lnTo>
                    <a:lnTo>
                      <a:pt x="36" y="104"/>
                    </a:lnTo>
                    <a:lnTo>
                      <a:pt x="36" y="104"/>
                    </a:lnTo>
                    <a:lnTo>
                      <a:pt x="26" y="100"/>
                    </a:lnTo>
                    <a:lnTo>
                      <a:pt x="18" y="94"/>
                    </a:lnTo>
                    <a:lnTo>
                      <a:pt x="10" y="86"/>
                    </a:lnTo>
                    <a:lnTo>
                      <a:pt x="6" y="78"/>
                    </a:lnTo>
                    <a:lnTo>
                      <a:pt x="2" y="68"/>
                    </a:lnTo>
                    <a:lnTo>
                      <a:pt x="0" y="58"/>
                    </a:lnTo>
                    <a:lnTo>
                      <a:pt x="0" y="48"/>
                    </a:lnTo>
                    <a:lnTo>
                      <a:pt x="2" y="38"/>
                    </a:lnTo>
                    <a:lnTo>
                      <a:pt x="2" y="38"/>
                    </a:lnTo>
                    <a:lnTo>
                      <a:pt x="6" y="28"/>
                    </a:lnTo>
                    <a:lnTo>
                      <a:pt x="12" y="20"/>
                    </a:lnTo>
                    <a:lnTo>
                      <a:pt x="18" y="12"/>
                    </a:lnTo>
                    <a:lnTo>
                      <a:pt x="28" y="6"/>
                    </a:lnTo>
                    <a:lnTo>
                      <a:pt x="36" y="2"/>
                    </a:lnTo>
                    <a:lnTo>
                      <a:pt x="46" y="0"/>
                    </a:lnTo>
                    <a:lnTo>
                      <a:pt x="56" y="0"/>
                    </a:lnTo>
                    <a:lnTo>
                      <a:pt x="68" y="4"/>
                    </a:lnTo>
                    <a:lnTo>
                      <a:pt x="278" y="68"/>
                    </a:lnTo>
                    <a:lnTo>
                      <a:pt x="278" y="68"/>
                    </a:lnTo>
                    <a:lnTo>
                      <a:pt x="286" y="72"/>
                    </a:lnTo>
                    <a:lnTo>
                      <a:pt x="296" y="78"/>
                    </a:lnTo>
                    <a:lnTo>
                      <a:pt x="302" y="86"/>
                    </a:lnTo>
                    <a:lnTo>
                      <a:pt x="308" y="94"/>
                    </a:lnTo>
                    <a:lnTo>
                      <a:pt x="312" y="104"/>
                    </a:lnTo>
                    <a:lnTo>
                      <a:pt x="314" y="114"/>
                    </a:lnTo>
                    <a:lnTo>
                      <a:pt x="314" y="124"/>
                    </a:lnTo>
                    <a:lnTo>
                      <a:pt x="312" y="134"/>
                    </a:lnTo>
                    <a:lnTo>
                      <a:pt x="312" y="134"/>
                    </a:lnTo>
                    <a:lnTo>
                      <a:pt x="308" y="142"/>
                    </a:lnTo>
                    <a:lnTo>
                      <a:pt x="304" y="150"/>
                    </a:lnTo>
                    <a:lnTo>
                      <a:pt x="298" y="156"/>
                    </a:lnTo>
                    <a:lnTo>
                      <a:pt x="292" y="160"/>
                    </a:lnTo>
                    <a:lnTo>
                      <a:pt x="286" y="166"/>
                    </a:lnTo>
                    <a:lnTo>
                      <a:pt x="278" y="168"/>
                    </a:lnTo>
                    <a:lnTo>
                      <a:pt x="270" y="170"/>
                    </a:lnTo>
                    <a:lnTo>
                      <a:pt x="262" y="170"/>
                    </a:lnTo>
                    <a:lnTo>
                      <a:pt x="262" y="170"/>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3" name="Freeform 10"/>
              <p:cNvSpPr>
                <a:spLocks/>
              </p:cNvSpPr>
              <p:nvPr/>
            </p:nvSpPr>
            <p:spPr bwMode="auto">
              <a:xfrm>
                <a:off x="6123485" y="2952972"/>
                <a:ext cx="202281" cy="156253"/>
              </a:xfrm>
              <a:custGeom>
                <a:avLst/>
                <a:gdLst>
                  <a:gd name="T0" fmla="*/ 52 w 334"/>
                  <a:gd name="T1" fmla="*/ 258 h 258"/>
                  <a:gd name="T2" fmla="*/ 52 w 334"/>
                  <a:gd name="T3" fmla="*/ 258 h 258"/>
                  <a:gd name="T4" fmla="*/ 40 w 334"/>
                  <a:gd name="T5" fmla="*/ 258 h 258"/>
                  <a:gd name="T6" fmla="*/ 28 w 334"/>
                  <a:gd name="T7" fmla="*/ 252 h 258"/>
                  <a:gd name="T8" fmla="*/ 16 w 334"/>
                  <a:gd name="T9" fmla="*/ 246 h 258"/>
                  <a:gd name="T10" fmla="*/ 8 w 334"/>
                  <a:gd name="T11" fmla="*/ 236 h 258"/>
                  <a:gd name="T12" fmla="*/ 8 w 334"/>
                  <a:gd name="T13" fmla="*/ 236 h 258"/>
                  <a:gd name="T14" fmla="*/ 4 w 334"/>
                  <a:gd name="T15" fmla="*/ 226 h 258"/>
                  <a:gd name="T16" fmla="*/ 0 w 334"/>
                  <a:gd name="T17" fmla="*/ 216 h 258"/>
                  <a:gd name="T18" fmla="*/ 0 w 334"/>
                  <a:gd name="T19" fmla="*/ 206 h 258"/>
                  <a:gd name="T20" fmla="*/ 0 w 334"/>
                  <a:gd name="T21" fmla="*/ 196 h 258"/>
                  <a:gd name="T22" fmla="*/ 4 w 334"/>
                  <a:gd name="T23" fmla="*/ 186 h 258"/>
                  <a:gd name="T24" fmla="*/ 8 w 334"/>
                  <a:gd name="T25" fmla="*/ 178 h 258"/>
                  <a:gd name="T26" fmla="*/ 14 w 334"/>
                  <a:gd name="T27" fmla="*/ 170 h 258"/>
                  <a:gd name="T28" fmla="*/ 22 w 334"/>
                  <a:gd name="T29" fmla="*/ 162 h 258"/>
                  <a:gd name="T30" fmla="*/ 252 w 334"/>
                  <a:gd name="T31" fmla="*/ 8 h 258"/>
                  <a:gd name="T32" fmla="*/ 252 w 334"/>
                  <a:gd name="T33" fmla="*/ 8 h 258"/>
                  <a:gd name="T34" fmla="*/ 262 w 334"/>
                  <a:gd name="T35" fmla="*/ 4 h 258"/>
                  <a:gd name="T36" fmla="*/ 272 w 334"/>
                  <a:gd name="T37" fmla="*/ 0 h 258"/>
                  <a:gd name="T38" fmla="*/ 282 w 334"/>
                  <a:gd name="T39" fmla="*/ 0 h 258"/>
                  <a:gd name="T40" fmla="*/ 292 w 334"/>
                  <a:gd name="T41" fmla="*/ 0 h 258"/>
                  <a:gd name="T42" fmla="*/ 302 w 334"/>
                  <a:gd name="T43" fmla="*/ 4 h 258"/>
                  <a:gd name="T44" fmla="*/ 310 w 334"/>
                  <a:gd name="T45" fmla="*/ 8 h 258"/>
                  <a:gd name="T46" fmla="*/ 318 w 334"/>
                  <a:gd name="T47" fmla="*/ 14 h 258"/>
                  <a:gd name="T48" fmla="*/ 326 w 334"/>
                  <a:gd name="T49" fmla="*/ 22 h 258"/>
                  <a:gd name="T50" fmla="*/ 326 w 334"/>
                  <a:gd name="T51" fmla="*/ 22 h 258"/>
                  <a:gd name="T52" fmla="*/ 330 w 334"/>
                  <a:gd name="T53" fmla="*/ 32 h 258"/>
                  <a:gd name="T54" fmla="*/ 334 w 334"/>
                  <a:gd name="T55" fmla="*/ 42 h 258"/>
                  <a:gd name="T56" fmla="*/ 334 w 334"/>
                  <a:gd name="T57" fmla="*/ 52 h 258"/>
                  <a:gd name="T58" fmla="*/ 334 w 334"/>
                  <a:gd name="T59" fmla="*/ 62 h 258"/>
                  <a:gd name="T60" fmla="*/ 330 w 334"/>
                  <a:gd name="T61" fmla="*/ 72 h 258"/>
                  <a:gd name="T62" fmla="*/ 326 w 334"/>
                  <a:gd name="T63" fmla="*/ 80 h 258"/>
                  <a:gd name="T64" fmla="*/ 320 w 334"/>
                  <a:gd name="T65" fmla="*/ 88 h 258"/>
                  <a:gd name="T66" fmla="*/ 312 w 334"/>
                  <a:gd name="T67" fmla="*/ 96 h 258"/>
                  <a:gd name="T68" fmla="*/ 82 w 334"/>
                  <a:gd name="T69" fmla="*/ 250 h 258"/>
                  <a:gd name="T70" fmla="*/ 82 w 334"/>
                  <a:gd name="T71" fmla="*/ 250 h 258"/>
                  <a:gd name="T72" fmla="*/ 74 w 334"/>
                  <a:gd name="T73" fmla="*/ 254 h 258"/>
                  <a:gd name="T74" fmla="*/ 66 w 334"/>
                  <a:gd name="T75" fmla="*/ 256 h 258"/>
                  <a:gd name="T76" fmla="*/ 52 w 334"/>
                  <a:gd name="T77" fmla="*/ 258 h 258"/>
                  <a:gd name="T78" fmla="*/ 52 w 334"/>
                  <a:gd name="T79" fmla="*/ 25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4" h="258">
                    <a:moveTo>
                      <a:pt x="52" y="258"/>
                    </a:moveTo>
                    <a:lnTo>
                      <a:pt x="52" y="258"/>
                    </a:lnTo>
                    <a:lnTo>
                      <a:pt x="40" y="258"/>
                    </a:lnTo>
                    <a:lnTo>
                      <a:pt x="28" y="252"/>
                    </a:lnTo>
                    <a:lnTo>
                      <a:pt x="16" y="246"/>
                    </a:lnTo>
                    <a:lnTo>
                      <a:pt x="8" y="236"/>
                    </a:lnTo>
                    <a:lnTo>
                      <a:pt x="8" y="236"/>
                    </a:lnTo>
                    <a:lnTo>
                      <a:pt x="4" y="226"/>
                    </a:lnTo>
                    <a:lnTo>
                      <a:pt x="0" y="216"/>
                    </a:lnTo>
                    <a:lnTo>
                      <a:pt x="0" y="206"/>
                    </a:lnTo>
                    <a:lnTo>
                      <a:pt x="0" y="196"/>
                    </a:lnTo>
                    <a:lnTo>
                      <a:pt x="4" y="186"/>
                    </a:lnTo>
                    <a:lnTo>
                      <a:pt x="8" y="178"/>
                    </a:lnTo>
                    <a:lnTo>
                      <a:pt x="14" y="170"/>
                    </a:lnTo>
                    <a:lnTo>
                      <a:pt x="22" y="162"/>
                    </a:lnTo>
                    <a:lnTo>
                      <a:pt x="252" y="8"/>
                    </a:lnTo>
                    <a:lnTo>
                      <a:pt x="252" y="8"/>
                    </a:lnTo>
                    <a:lnTo>
                      <a:pt x="262" y="4"/>
                    </a:lnTo>
                    <a:lnTo>
                      <a:pt x="272" y="0"/>
                    </a:lnTo>
                    <a:lnTo>
                      <a:pt x="282" y="0"/>
                    </a:lnTo>
                    <a:lnTo>
                      <a:pt x="292" y="0"/>
                    </a:lnTo>
                    <a:lnTo>
                      <a:pt x="302" y="4"/>
                    </a:lnTo>
                    <a:lnTo>
                      <a:pt x="310" y="8"/>
                    </a:lnTo>
                    <a:lnTo>
                      <a:pt x="318" y="14"/>
                    </a:lnTo>
                    <a:lnTo>
                      <a:pt x="326" y="22"/>
                    </a:lnTo>
                    <a:lnTo>
                      <a:pt x="326" y="22"/>
                    </a:lnTo>
                    <a:lnTo>
                      <a:pt x="330" y="32"/>
                    </a:lnTo>
                    <a:lnTo>
                      <a:pt x="334" y="42"/>
                    </a:lnTo>
                    <a:lnTo>
                      <a:pt x="334" y="52"/>
                    </a:lnTo>
                    <a:lnTo>
                      <a:pt x="334" y="62"/>
                    </a:lnTo>
                    <a:lnTo>
                      <a:pt x="330" y="72"/>
                    </a:lnTo>
                    <a:lnTo>
                      <a:pt x="326" y="80"/>
                    </a:lnTo>
                    <a:lnTo>
                      <a:pt x="320" y="88"/>
                    </a:lnTo>
                    <a:lnTo>
                      <a:pt x="312" y="96"/>
                    </a:lnTo>
                    <a:lnTo>
                      <a:pt x="82" y="250"/>
                    </a:lnTo>
                    <a:lnTo>
                      <a:pt x="82" y="250"/>
                    </a:lnTo>
                    <a:lnTo>
                      <a:pt x="74" y="254"/>
                    </a:lnTo>
                    <a:lnTo>
                      <a:pt x="66" y="256"/>
                    </a:lnTo>
                    <a:lnTo>
                      <a:pt x="52" y="258"/>
                    </a:lnTo>
                    <a:lnTo>
                      <a:pt x="52" y="258"/>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4" name="Freeform 11"/>
              <p:cNvSpPr>
                <a:spLocks/>
              </p:cNvSpPr>
              <p:nvPr/>
            </p:nvSpPr>
            <p:spPr bwMode="auto">
              <a:xfrm>
                <a:off x="5628079" y="3026859"/>
                <a:ext cx="208337" cy="180478"/>
              </a:xfrm>
              <a:custGeom>
                <a:avLst/>
                <a:gdLst>
                  <a:gd name="T0" fmla="*/ 52 w 344"/>
                  <a:gd name="T1" fmla="*/ 298 h 298"/>
                  <a:gd name="T2" fmla="*/ 52 w 344"/>
                  <a:gd name="T3" fmla="*/ 298 h 298"/>
                  <a:gd name="T4" fmla="*/ 42 w 344"/>
                  <a:gd name="T5" fmla="*/ 298 h 298"/>
                  <a:gd name="T6" fmla="*/ 30 w 344"/>
                  <a:gd name="T7" fmla="*/ 294 h 298"/>
                  <a:gd name="T8" fmla="*/ 20 w 344"/>
                  <a:gd name="T9" fmla="*/ 288 h 298"/>
                  <a:gd name="T10" fmla="*/ 12 w 344"/>
                  <a:gd name="T11" fmla="*/ 278 h 298"/>
                  <a:gd name="T12" fmla="*/ 12 w 344"/>
                  <a:gd name="T13" fmla="*/ 278 h 298"/>
                  <a:gd name="T14" fmla="*/ 6 w 344"/>
                  <a:gd name="T15" fmla="*/ 270 h 298"/>
                  <a:gd name="T16" fmla="*/ 2 w 344"/>
                  <a:gd name="T17" fmla="*/ 260 h 298"/>
                  <a:gd name="T18" fmla="*/ 0 w 344"/>
                  <a:gd name="T19" fmla="*/ 250 h 298"/>
                  <a:gd name="T20" fmla="*/ 0 w 344"/>
                  <a:gd name="T21" fmla="*/ 240 h 298"/>
                  <a:gd name="T22" fmla="*/ 2 w 344"/>
                  <a:gd name="T23" fmla="*/ 230 h 298"/>
                  <a:gd name="T24" fmla="*/ 6 w 344"/>
                  <a:gd name="T25" fmla="*/ 220 h 298"/>
                  <a:gd name="T26" fmla="*/ 12 w 344"/>
                  <a:gd name="T27" fmla="*/ 212 h 298"/>
                  <a:gd name="T28" fmla="*/ 20 w 344"/>
                  <a:gd name="T29" fmla="*/ 204 h 298"/>
                  <a:gd name="T30" fmla="*/ 260 w 344"/>
                  <a:gd name="T31" fmla="*/ 10 h 298"/>
                  <a:gd name="T32" fmla="*/ 260 w 344"/>
                  <a:gd name="T33" fmla="*/ 10 h 298"/>
                  <a:gd name="T34" fmla="*/ 268 w 344"/>
                  <a:gd name="T35" fmla="*/ 6 h 298"/>
                  <a:gd name="T36" fmla="*/ 278 w 344"/>
                  <a:gd name="T37" fmla="*/ 2 h 298"/>
                  <a:gd name="T38" fmla="*/ 288 w 344"/>
                  <a:gd name="T39" fmla="*/ 0 h 298"/>
                  <a:gd name="T40" fmla="*/ 298 w 344"/>
                  <a:gd name="T41" fmla="*/ 0 h 298"/>
                  <a:gd name="T42" fmla="*/ 308 w 344"/>
                  <a:gd name="T43" fmla="*/ 2 h 298"/>
                  <a:gd name="T44" fmla="*/ 318 w 344"/>
                  <a:gd name="T45" fmla="*/ 6 h 298"/>
                  <a:gd name="T46" fmla="*/ 326 w 344"/>
                  <a:gd name="T47" fmla="*/ 12 h 298"/>
                  <a:gd name="T48" fmla="*/ 334 w 344"/>
                  <a:gd name="T49" fmla="*/ 18 h 298"/>
                  <a:gd name="T50" fmla="*/ 334 w 344"/>
                  <a:gd name="T51" fmla="*/ 18 h 298"/>
                  <a:gd name="T52" fmla="*/ 340 w 344"/>
                  <a:gd name="T53" fmla="*/ 28 h 298"/>
                  <a:gd name="T54" fmla="*/ 344 w 344"/>
                  <a:gd name="T55" fmla="*/ 38 h 298"/>
                  <a:gd name="T56" fmla="*/ 344 w 344"/>
                  <a:gd name="T57" fmla="*/ 48 h 298"/>
                  <a:gd name="T58" fmla="*/ 344 w 344"/>
                  <a:gd name="T59" fmla="*/ 58 h 298"/>
                  <a:gd name="T60" fmla="*/ 342 w 344"/>
                  <a:gd name="T61" fmla="*/ 68 h 298"/>
                  <a:gd name="T62" fmla="*/ 338 w 344"/>
                  <a:gd name="T63" fmla="*/ 76 h 298"/>
                  <a:gd name="T64" fmla="*/ 334 w 344"/>
                  <a:gd name="T65" fmla="*/ 86 h 298"/>
                  <a:gd name="T66" fmla="*/ 326 w 344"/>
                  <a:gd name="T67" fmla="*/ 92 h 298"/>
                  <a:gd name="T68" fmla="*/ 86 w 344"/>
                  <a:gd name="T69" fmla="*/ 286 h 298"/>
                  <a:gd name="T70" fmla="*/ 86 w 344"/>
                  <a:gd name="T71" fmla="*/ 286 h 298"/>
                  <a:gd name="T72" fmla="*/ 78 w 344"/>
                  <a:gd name="T73" fmla="*/ 292 h 298"/>
                  <a:gd name="T74" fmla="*/ 70 w 344"/>
                  <a:gd name="T75" fmla="*/ 296 h 298"/>
                  <a:gd name="T76" fmla="*/ 62 w 344"/>
                  <a:gd name="T77" fmla="*/ 298 h 298"/>
                  <a:gd name="T78" fmla="*/ 52 w 344"/>
                  <a:gd name="T79" fmla="*/ 298 h 298"/>
                  <a:gd name="T80" fmla="*/ 52 w 344"/>
                  <a:gd name="T81" fmla="*/ 29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4" h="298">
                    <a:moveTo>
                      <a:pt x="52" y="298"/>
                    </a:moveTo>
                    <a:lnTo>
                      <a:pt x="52" y="298"/>
                    </a:lnTo>
                    <a:lnTo>
                      <a:pt x="42" y="298"/>
                    </a:lnTo>
                    <a:lnTo>
                      <a:pt x="30" y="294"/>
                    </a:lnTo>
                    <a:lnTo>
                      <a:pt x="20" y="288"/>
                    </a:lnTo>
                    <a:lnTo>
                      <a:pt x="12" y="278"/>
                    </a:lnTo>
                    <a:lnTo>
                      <a:pt x="12" y="278"/>
                    </a:lnTo>
                    <a:lnTo>
                      <a:pt x="6" y="270"/>
                    </a:lnTo>
                    <a:lnTo>
                      <a:pt x="2" y="260"/>
                    </a:lnTo>
                    <a:lnTo>
                      <a:pt x="0" y="250"/>
                    </a:lnTo>
                    <a:lnTo>
                      <a:pt x="0" y="240"/>
                    </a:lnTo>
                    <a:lnTo>
                      <a:pt x="2" y="230"/>
                    </a:lnTo>
                    <a:lnTo>
                      <a:pt x="6" y="220"/>
                    </a:lnTo>
                    <a:lnTo>
                      <a:pt x="12" y="212"/>
                    </a:lnTo>
                    <a:lnTo>
                      <a:pt x="20" y="204"/>
                    </a:lnTo>
                    <a:lnTo>
                      <a:pt x="260" y="10"/>
                    </a:lnTo>
                    <a:lnTo>
                      <a:pt x="260" y="10"/>
                    </a:lnTo>
                    <a:lnTo>
                      <a:pt x="268" y="6"/>
                    </a:lnTo>
                    <a:lnTo>
                      <a:pt x="278" y="2"/>
                    </a:lnTo>
                    <a:lnTo>
                      <a:pt x="288" y="0"/>
                    </a:lnTo>
                    <a:lnTo>
                      <a:pt x="298" y="0"/>
                    </a:lnTo>
                    <a:lnTo>
                      <a:pt x="308" y="2"/>
                    </a:lnTo>
                    <a:lnTo>
                      <a:pt x="318" y="6"/>
                    </a:lnTo>
                    <a:lnTo>
                      <a:pt x="326" y="12"/>
                    </a:lnTo>
                    <a:lnTo>
                      <a:pt x="334" y="18"/>
                    </a:lnTo>
                    <a:lnTo>
                      <a:pt x="334" y="18"/>
                    </a:lnTo>
                    <a:lnTo>
                      <a:pt x="340" y="28"/>
                    </a:lnTo>
                    <a:lnTo>
                      <a:pt x="344" y="38"/>
                    </a:lnTo>
                    <a:lnTo>
                      <a:pt x="344" y="48"/>
                    </a:lnTo>
                    <a:lnTo>
                      <a:pt x="344" y="58"/>
                    </a:lnTo>
                    <a:lnTo>
                      <a:pt x="342" y="68"/>
                    </a:lnTo>
                    <a:lnTo>
                      <a:pt x="338" y="76"/>
                    </a:lnTo>
                    <a:lnTo>
                      <a:pt x="334" y="86"/>
                    </a:lnTo>
                    <a:lnTo>
                      <a:pt x="326" y="92"/>
                    </a:lnTo>
                    <a:lnTo>
                      <a:pt x="86" y="286"/>
                    </a:lnTo>
                    <a:lnTo>
                      <a:pt x="86" y="286"/>
                    </a:lnTo>
                    <a:lnTo>
                      <a:pt x="78" y="292"/>
                    </a:lnTo>
                    <a:lnTo>
                      <a:pt x="70" y="296"/>
                    </a:lnTo>
                    <a:lnTo>
                      <a:pt x="62" y="298"/>
                    </a:lnTo>
                    <a:lnTo>
                      <a:pt x="52" y="298"/>
                    </a:lnTo>
                    <a:lnTo>
                      <a:pt x="52" y="298"/>
                    </a:lnTo>
                    <a:close/>
                  </a:path>
                </a:pathLst>
              </a:custGeom>
              <a:solidFill>
                <a:srgbClr val="1A86DB"/>
              </a:solidFill>
              <a:ln>
                <a:noFill/>
              </a:ln>
            </p:spPr>
            <p:txBody>
              <a:bodyPr vert="horz" wrap="square" lIns="91440" tIns="45720" rIns="91440" bIns="4572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25" name="Oval 24"/>
              <p:cNvSpPr/>
              <p:nvPr/>
            </p:nvSpPr>
            <p:spPr bwMode="auto">
              <a:xfrm>
                <a:off x="5413104" y="2598477"/>
                <a:ext cx="1326042" cy="1326043"/>
              </a:xfrm>
              <a:prstGeom prst="ellipse">
                <a:avLst/>
              </a:prstGeom>
              <a:noFill/>
              <a:ln w="57150" cap="flat" cmpd="sng" algn="ctr">
                <a:solidFill>
                  <a:srgbClr val="1A86DB"/>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nvGrpSpPr>
          <p:cNvPr id="26" name="Group 25"/>
          <p:cNvGrpSpPr/>
          <p:nvPr userDrawn="1"/>
        </p:nvGrpSpPr>
        <p:grpSpPr>
          <a:xfrm rot="16200000">
            <a:off x="2740442" y="3859666"/>
            <a:ext cx="186070" cy="5666952"/>
            <a:chOff x="9312007" y="34787"/>
            <a:chExt cx="1212906" cy="3143923"/>
          </a:xfrm>
        </p:grpSpPr>
        <p:sp>
          <p:nvSpPr>
            <p:cNvPr id="27" name="Bent Arrow 26"/>
            <p:cNvSpPr/>
            <p:nvPr/>
          </p:nvSpPr>
          <p:spPr bwMode="auto">
            <a:xfrm flipH="1">
              <a:off x="9832459" y="1745357"/>
              <a:ext cx="692454" cy="1433353"/>
            </a:xfrm>
            <a:prstGeom prst="bentArrow">
              <a:avLst>
                <a:gd name="adj1" fmla="val 25000"/>
                <a:gd name="adj2" fmla="val 0"/>
                <a:gd name="adj3" fmla="val 25000"/>
                <a:gd name="adj4" fmla="val 75000"/>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28" name="Bent Arrow 27"/>
            <p:cNvSpPr/>
            <p:nvPr/>
          </p:nvSpPr>
          <p:spPr bwMode="auto">
            <a:xfrm rot="10800000" flipH="1">
              <a:off x="9312007" y="34787"/>
              <a:ext cx="805099" cy="1711160"/>
            </a:xfrm>
            <a:prstGeom prst="bentArrow">
              <a:avLst>
                <a:gd name="adj1" fmla="val 25000"/>
                <a:gd name="adj2" fmla="val 0"/>
                <a:gd name="adj3" fmla="val 25000"/>
                <a:gd name="adj4" fmla="val 52871"/>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grpSp>
      <p:sp>
        <p:nvSpPr>
          <p:cNvPr id="29" name="Bent Arrow 28"/>
          <p:cNvSpPr/>
          <p:nvPr userDrawn="1"/>
        </p:nvSpPr>
        <p:spPr bwMode="auto">
          <a:xfrm>
            <a:off x="5800305" y="6820877"/>
            <a:ext cx="3896736" cy="166767"/>
          </a:xfrm>
          <a:prstGeom prst="bentArrow">
            <a:avLst>
              <a:gd name="adj1" fmla="val 25000"/>
              <a:gd name="adj2" fmla="val 0"/>
              <a:gd name="adj3" fmla="val 25000"/>
              <a:gd name="adj4" fmla="val 100000"/>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40" name="Bent Arrow 39"/>
          <p:cNvSpPr/>
          <p:nvPr userDrawn="1"/>
        </p:nvSpPr>
        <p:spPr bwMode="auto">
          <a:xfrm rot="10800000" flipH="1">
            <a:off x="2090781" y="5824226"/>
            <a:ext cx="8001150" cy="772911"/>
          </a:xfrm>
          <a:prstGeom prst="bentArrow">
            <a:avLst>
              <a:gd name="adj1" fmla="val 25000"/>
              <a:gd name="adj2" fmla="val 0"/>
              <a:gd name="adj3" fmla="val 25000"/>
              <a:gd name="adj4" fmla="val 20518"/>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44" name="Bent Arrow 43"/>
          <p:cNvSpPr/>
          <p:nvPr userDrawn="1"/>
        </p:nvSpPr>
        <p:spPr bwMode="auto">
          <a:xfrm rot="10800000">
            <a:off x="11449450" y="6428114"/>
            <a:ext cx="723540" cy="271351"/>
          </a:xfrm>
          <a:prstGeom prst="bentArrow">
            <a:avLst>
              <a:gd name="adj1" fmla="val 25000"/>
              <a:gd name="adj2" fmla="val 0"/>
              <a:gd name="adj3" fmla="val 25000"/>
              <a:gd name="adj4" fmla="val 100000"/>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0" y="5482956"/>
            <a:ext cx="12436475" cy="97641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pPr>
            <a:endParaRPr lang="en-US" sz="2448" dirty="0">
              <a:solidFill>
                <a:schemeClr val="tx1"/>
              </a:solidFill>
              <a:ea typeface="Segoe UI" pitchFamily="34" charset="0"/>
              <a:cs typeface="Segoe UI" pitchFamily="34" charset="0"/>
            </a:endParaRPr>
          </a:p>
        </p:txBody>
      </p:sp>
      <p:sp>
        <p:nvSpPr>
          <p:cNvPr id="45" name="Bent Arrow 44"/>
          <p:cNvSpPr/>
          <p:nvPr userDrawn="1"/>
        </p:nvSpPr>
        <p:spPr bwMode="auto">
          <a:xfrm rot="16200000">
            <a:off x="11768145" y="6741743"/>
            <a:ext cx="332072" cy="271390"/>
          </a:xfrm>
          <a:prstGeom prst="bentArrow">
            <a:avLst>
              <a:gd name="adj1" fmla="val 25000"/>
              <a:gd name="adj2" fmla="val 0"/>
              <a:gd name="adj3" fmla="val 25000"/>
              <a:gd name="adj4" fmla="val 15819"/>
            </a:avLst>
          </a:prstGeom>
          <a:solidFill>
            <a:schemeClr val="accent1"/>
          </a:solidFill>
          <a:ln w="38100">
            <a:solidFill>
              <a:srgbClr val="1A86D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dirty="0">
              <a:gradFill>
                <a:gsLst>
                  <a:gs pos="0">
                    <a:srgbClr val="FFFFFF"/>
                  </a:gs>
                  <a:gs pos="100000">
                    <a:srgbClr val="FFFFFF"/>
                  </a:gs>
                </a:gsLst>
                <a:lin ang="5400000" scaled="0"/>
              </a:gradFill>
              <a:ea typeface="Segoe UI" pitchFamily="34" charset="0"/>
              <a:cs typeface="Segoe UI" pitchFamily="34" charset="0"/>
            </a:endParaRPr>
          </a:p>
        </p:txBody>
      </p:sp>
      <p:sp>
        <p:nvSpPr>
          <p:cNvPr id="46" name="Freeform 15"/>
          <p:cNvSpPr>
            <a:spLocks noEditPoints="1"/>
          </p:cNvSpPr>
          <p:nvPr userDrawn="1"/>
        </p:nvSpPr>
        <p:spPr bwMode="auto">
          <a:xfrm>
            <a:off x="4477245" y="6731767"/>
            <a:ext cx="123999" cy="123981"/>
          </a:xfrm>
          <a:custGeom>
            <a:avLst/>
            <a:gdLst>
              <a:gd name="T0" fmla="*/ 172 w 344"/>
              <a:gd name="T1" fmla="*/ 344 h 344"/>
              <a:gd name="T2" fmla="*/ 172 w 344"/>
              <a:gd name="T3" fmla="*/ 344 h 344"/>
              <a:gd name="T4" fmla="*/ 142 w 344"/>
              <a:gd name="T5" fmla="*/ 334 h 344"/>
              <a:gd name="T6" fmla="*/ 124 w 344"/>
              <a:gd name="T7" fmla="*/ 312 h 344"/>
              <a:gd name="T8" fmla="*/ 118 w 344"/>
              <a:gd name="T9" fmla="*/ 300 h 344"/>
              <a:gd name="T10" fmla="*/ 102 w 344"/>
              <a:gd name="T11" fmla="*/ 278 h 344"/>
              <a:gd name="T12" fmla="*/ 72 w 344"/>
              <a:gd name="T13" fmla="*/ 248 h 344"/>
              <a:gd name="T14" fmla="*/ 28 w 344"/>
              <a:gd name="T15" fmla="*/ 218 h 344"/>
              <a:gd name="T16" fmla="*/ 16 w 344"/>
              <a:gd name="T17" fmla="*/ 210 h 344"/>
              <a:gd name="T18" fmla="*/ 2 w 344"/>
              <a:gd name="T19" fmla="*/ 186 h 344"/>
              <a:gd name="T20" fmla="*/ 0 w 344"/>
              <a:gd name="T21" fmla="*/ 172 h 344"/>
              <a:gd name="T22" fmla="*/ 8 w 344"/>
              <a:gd name="T23" fmla="*/ 144 h 344"/>
              <a:gd name="T24" fmla="*/ 30 w 344"/>
              <a:gd name="T25" fmla="*/ 124 h 344"/>
              <a:gd name="T26" fmla="*/ 54 w 344"/>
              <a:gd name="T27" fmla="*/ 112 h 344"/>
              <a:gd name="T28" fmla="*/ 90 w 344"/>
              <a:gd name="T29" fmla="*/ 82 h 344"/>
              <a:gd name="T30" fmla="*/ 112 w 344"/>
              <a:gd name="T31" fmla="*/ 54 h 344"/>
              <a:gd name="T32" fmla="*/ 124 w 344"/>
              <a:gd name="T33" fmla="*/ 34 h 344"/>
              <a:gd name="T34" fmla="*/ 126 w 344"/>
              <a:gd name="T35" fmla="*/ 26 h 344"/>
              <a:gd name="T36" fmla="*/ 142 w 344"/>
              <a:gd name="T37" fmla="*/ 10 h 344"/>
              <a:gd name="T38" fmla="*/ 164 w 344"/>
              <a:gd name="T39" fmla="*/ 2 h 344"/>
              <a:gd name="T40" fmla="*/ 172 w 344"/>
              <a:gd name="T41" fmla="*/ 0 h 344"/>
              <a:gd name="T42" fmla="*/ 172 w 344"/>
              <a:gd name="T43" fmla="*/ 0 h 344"/>
              <a:gd name="T44" fmla="*/ 188 w 344"/>
              <a:gd name="T45" fmla="*/ 2 h 344"/>
              <a:gd name="T46" fmla="*/ 214 w 344"/>
              <a:gd name="T47" fmla="*/ 20 h 344"/>
              <a:gd name="T48" fmla="*/ 222 w 344"/>
              <a:gd name="T49" fmla="*/ 34 h 344"/>
              <a:gd name="T50" fmla="*/ 226 w 344"/>
              <a:gd name="T51" fmla="*/ 44 h 344"/>
              <a:gd name="T52" fmla="*/ 242 w 344"/>
              <a:gd name="T53" fmla="*/ 68 h 344"/>
              <a:gd name="T54" fmla="*/ 270 w 344"/>
              <a:gd name="T55" fmla="*/ 96 h 344"/>
              <a:gd name="T56" fmla="*/ 314 w 344"/>
              <a:gd name="T57" fmla="*/ 124 h 344"/>
              <a:gd name="T58" fmla="*/ 328 w 344"/>
              <a:gd name="T59" fmla="*/ 134 h 344"/>
              <a:gd name="T60" fmla="*/ 342 w 344"/>
              <a:gd name="T61" fmla="*/ 160 h 344"/>
              <a:gd name="T62" fmla="*/ 344 w 344"/>
              <a:gd name="T63" fmla="*/ 176 h 344"/>
              <a:gd name="T64" fmla="*/ 340 w 344"/>
              <a:gd name="T65" fmla="*/ 190 h 344"/>
              <a:gd name="T66" fmla="*/ 322 w 344"/>
              <a:gd name="T67" fmla="*/ 214 h 344"/>
              <a:gd name="T68" fmla="*/ 308 w 344"/>
              <a:gd name="T69" fmla="*/ 222 h 344"/>
              <a:gd name="T70" fmla="*/ 276 w 344"/>
              <a:gd name="T71" fmla="*/ 240 h 344"/>
              <a:gd name="T72" fmla="*/ 250 w 344"/>
              <a:gd name="T73" fmla="*/ 266 h 344"/>
              <a:gd name="T74" fmla="*/ 232 w 344"/>
              <a:gd name="T75" fmla="*/ 292 h 344"/>
              <a:gd name="T76" fmla="*/ 220 w 344"/>
              <a:gd name="T77" fmla="*/ 312 h 344"/>
              <a:gd name="T78" fmla="*/ 200 w 344"/>
              <a:gd name="T79" fmla="*/ 336 h 344"/>
              <a:gd name="T80" fmla="*/ 172 w 344"/>
              <a:gd name="T81" fmla="*/ 344 h 344"/>
              <a:gd name="T82" fmla="*/ 146 w 344"/>
              <a:gd name="T83" fmla="*/ 172 h 344"/>
              <a:gd name="T84" fmla="*/ 170 w 344"/>
              <a:gd name="T85" fmla="*/ 196 h 344"/>
              <a:gd name="T86" fmla="*/ 196 w 344"/>
              <a:gd name="T87" fmla="*/ 170 h 344"/>
              <a:gd name="T88" fmla="*/ 172 w 344"/>
              <a:gd name="T89" fmla="*/ 148 h 344"/>
              <a:gd name="T90" fmla="*/ 146 w 344"/>
              <a:gd name="T9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4" h="344">
                <a:moveTo>
                  <a:pt x="172" y="344"/>
                </a:moveTo>
                <a:lnTo>
                  <a:pt x="172" y="344"/>
                </a:lnTo>
                <a:lnTo>
                  <a:pt x="172" y="344"/>
                </a:lnTo>
                <a:lnTo>
                  <a:pt x="172" y="344"/>
                </a:lnTo>
                <a:lnTo>
                  <a:pt x="156" y="342"/>
                </a:lnTo>
                <a:lnTo>
                  <a:pt x="142" y="334"/>
                </a:lnTo>
                <a:lnTo>
                  <a:pt x="132" y="324"/>
                </a:lnTo>
                <a:lnTo>
                  <a:pt x="124" y="312"/>
                </a:lnTo>
                <a:lnTo>
                  <a:pt x="124" y="312"/>
                </a:lnTo>
                <a:lnTo>
                  <a:pt x="118" y="300"/>
                </a:lnTo>
                <a:lnTo>
                  <a:pt x="112" y="290"/>
                </a:lnTo>
                <a:lnTo>
                  <a:pt x="102" y="278"/>
                </a:lnTo>
                <a:lnTo>
                  <a:pt x="90" y="264"/>
                </a:lnTo>
                <a:lnTo>
                  <a:pt x="72" y="248"/>
                </a:lnTo>
                <a:lnTo>
                  <a:pt x="52" y="232"/>
                </a:lnTo>
                <a:lnTo>
                  <a:pt x="28" y="218"/>
                </a:lnTo>
                <a:lnTo>
                  <a:pt x="28" y="218"/>
                </a:lnTo>
                <a:lnTo>
                  <a:pt x="16" y="210"/>
                </a:lnTo>
                <a:lnTo>
                  <a:pt x="8" y="198"/>
                </a:lnTo>
                <a:lnTo>
                  <a:pt x="2" y="186"/>
                </a:lnTo>
                <a:lnTo>
                  <a:pt x="0" y="172"/>
                </a:lnTo>
                <a:lnTo>
                  <a:pt x="0" y="172"/>
                </a:lnTo>
                <a:lnTo>
                  <a:pt x="2" y="156"/>
                </a:lnTo>
                <a:lnTo>
                  <a:pt x="8" y="144"/>
                </a:lnTo>
                <a:lnTo>
                  <a:pt x="18" y="132"/>
                </a:lnTo>
                <a:lnTo>
                  <a:pt x="30" y="124"/>
                </a:lnTo>
                <a:lnTo>
                  <a:pt x="30" y="124"/>
                </a:lnTo>
                <a:lnTo>
                  <a:pt x="54" y="112"/>
                </a:lnTo>
                <a:lnTo>
                  <a:pt x="74" y="96"/>
                </a:lnTo>
                <a:lnTo>
                  <a:pt x="90" y="82"/>
                </a:lnTo>
                <a:lnTo>
                  <a:pt x="102" y="68"/>
                </a:lnTo>
                <a:lnTo>
                  <a:pt x="112" y="54"/>
                </a:lnTo>
                <a:lnTo>
                  <a:pt x="118" y="44"/>
                </a:lnTo>
                <a:lnTo>
                  <a:pt x="124" y="34"/>
                </a:lnTo>
                <a:lnTo>
                  <a:pt x="124" y="34"/>
                </a:lnTo>
                <a:lnTo>
                  <a:pt x="126" y="26"/>
                </a:lnTo>
                <a:lnTo>
                  <a:pt x="130" y="20"/>
                </a:lnTo>
                <a:lnTo>
                  <a:pt x="142" y="10"/>
                </a:lnTo>
                <a:lnTo>
                  <a:pt x="156" y="2"/>
                </a:lnTo>
                <a:lnTo>
                  <a:pt x="164" y="2"/>
                </a:lnTo>
                <a:lnTo>
                  <a:pt x="172" y="0"/>
                </a:lnTo>
                <a:lnTo>
                  <a:pt x="172" y="0"/>
                </a:lnTo>
                <a:lnTo>
                  <a:pt x="172" y="0"/>
                </a:lnTo>
                <a:lnTo>
                  <a:pt x="172" y="0"/>
                </a:lnTo>
                <a:lnTo>
                  <a:pt x="180" y="2"/>
                </a:lnTo>
                <a:lnTo>
                  <a:pt x="188" y="2"/>
                </a:lnTo>
                <a:lnTo>
                  <a:pt x="202" y="10"/>
                </a:lnTo>
                <a:lnTo>
                  <a:pt x="214" y="20"/>
                </a:lnTo>
                <a:lnTo>
                  <a:pt x="218" y="28"/>
                </a:lnTo>
                <a:lnTo>
                  <a:pt x="222" y="34"/>
                </a:lnTo>
                <a:lnTo>
                  <a:pt x="222" y="34"/>
                </a:lnTo>
                <a:lnTo>
                  <a:pt x="226" y="44"/>
                </a:lnTo>
                <a:lnTo>
                  <a:pt x="232" y="56"/>
                </a:lnTo>
                <a:lnTo>
                  <a:pt x="242" y="68"/>
                </a:lnTo>
                <a:lnTo>
                  <a:pt x="254" y="82"/>
                </a:lnTo>
                <a:lnTo>
                  <a:pt x="270" y="96"/>
                </a:lnTo>
                <a:lnTo>
                  <a:pt x="290" y="112"/>
                </a:lnTo>
                <a:lnTo>
                  <a:pt x="314" y="124"/>
                </a:lnTo>
                <a:lnTo>
                  <a:pt x="314" y="124"/>
                </a:lnTo>
                <a:lnTo>
                  <a:pt x="328" y="134"/>
                </a:lnTo>
                <a:lnTo>
                  <a:pt x="336" y="146"/>
                </a:lnTo>
                <a:lnTo>
                  <a:pt x="342" y="160"/>
                </a:lnTo>
                <a:lnTo>
                  <a:pt x="344" y="176"/>
                </a:lnTo>
                <a:lnTo>
                  <a:pt x="344" y="176"/>
                </a:lnTo>
                <a:lnTo>
                  <a:pt x="342" y="184"/>
                </a:lnTo>
                <a:lnTo>
                  <a:pt x="340" y="190"/>
                </a:lnTo>
                <a:lnTo>
                  <a:pt x="334" y="204"/>
                </a:lnTo>
                <a:lnTo>
                  <a:pt x="322" y="214"/>
                </a:lnTo>
                <a:lnTo>
                  <a:pt x="308" y="222"/>
                </a:lnTo>
                <a:lnTo>
                  <a:pt x="308" y="222"/>
                </a:lnTo>
                <a:lnTo>
                  <a:pt x="292" y="230"/>
                </a:lnTo>
                <a:lnTo>
                  <a:pt x="276" y="240"/>
                </a:lnTo>
                <a:lnTo>
                  <a:pt x="262" y="252"/>
                </a:lnTo>
                <a:lnTo>
                  <a:pt x="250" y="266"/>
                </a:lnTo>
                <a:lnTo>
                  <a:pt x="240" y="278"/>
                </a:lnTo>
                <a:lnTo>
                  <a:pt x="232" y="292"/>
                </a:lnTo>
                <a:lnTo>
                  <a:pt x="220" y="312"/>
                </a:lnTo>
                <a:lnTo>
                  <a:pt x="220" y="312"/>
                </a:lnTo>
                <a:lnTo>
                  <a:pt x="212" y="326"/>
                </a:lnTo>
                <a:lnTo>
                  <a:pt x="200" y="336"/>
                </a:lnTo>
                <a:lnTo>
                  <a:pt x="188" y="342"/>
                </a:lnTo>
                <a:lnTo>
                  <a:pt x="172" y="344"/>
                </a:lnTo>
                <a:lnTo>
                  <a:pt x="172" y="344"/>
                </a:lnTo>
                <a:close/>
                <a:moveTo>
                  <a:pt x="146" y="172"/>
                </a:moveTo>
                <a:lnTo>
                  <a:pt x="146" y="172"/>
                </a:lnTo>
                <a:lnTo>
                  <a:pt x="170" y="196"/>
                </a:lnTo>
                <a:lnTo>
                  <a:pt x="170" y="196"/>
                </a:lnTo>
                <a:lnTo>
                  <a:pt x="196" y="170"/>
                </a:lnTo>
                <a:lnTo>
                  <a:pt x="196" y="170"/>
                </a:lnTo>
                <a:lnTo>
                  <a:pt x="172" y="148"/>
                </a:lnTo>
                <a:lnTo>
                  <a:pt x="172" y="148"/>
                </a:lnTo>
                <a:lnTo>
                  <a:pt x="146" y="172"/>
                </a:lnTo>
                <a:lnTo>
                  <a:pt x="146" y="172"/>
                </a:lnTo>
                <a:close/>
              </a:path>
            </a:pathLst>
          </a:custGeom>
          <a:solidFill>
            <a:srgbClr val="1A86DB"/>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47" name="Freeform 18"/>
          <p:cNvSpPr>
            <a:spLocks/>
          </p:cNvSpPr>
          <p:nvPr userDrawn="1"/>
        </p:nvSpPr>
        <p:spPr bwMode="auto">
          <a:xfrm>
            <a:off x="4520500" y="6591208"/>
            <a:ext cx="38209" cy="126864"/>
          </a:xfrm>
          <a:custGeom>
            <a:avLst/>
            <a:gdLst>
              <a:gd name="T0" fmla="*/ 52 w 106"/>
              <a:gd name="T1" fmla="*/ 352 h 352"/>
              <a:gd name="T2" fmla="*/ 52 w 106"/>
              <a:gd name="T3" fmla="*/ 352 h 352"/>
              <a:gd name="T4" fmla="*/ 52 w 106"/>
              <a:gd name="T5" fmla="*/ 352 h 352"/>
              <a:gd name="T6" fmla="*/ 52 w 106"/>
              <a:gd name="T7" fmla="*/ 352 h 352"/>
              <a:gd name="T8" fmla="*/ 40 w 106"/>
              <a:gd name="T9" fmla="*/ 352 h 352"/>
              <a:gd name="T10" fmla="*/ 32 w 106"/>
              <a:gd name="T11" fmla="*/ 348 h 352"/>
              <a:gd name="T12" fmla="*/ 22 w 106"/>
              <a:gd name="T13" fmla="*/ 342 h 352"/>
              <a:gd name="T14" fmla="*/ 14 w 106"/>
              <a:gd name="T15" fmla="*/ 336 h 352"/>
              <a:gd name="T16" fmla="*/ 8 w 106"/>
              <a:gd name="T17" fmla="*/ 328 h 352"/>
              <a:gd name="T18" fmla="*/ 4 w 106"/>
              <a:gd name="T19" fmla="*/ 320 h 352"/>
              <a:gd name="T20" fmla="*/ 0 w 106"/>
              <a:gd name="T21" fmla="*/ 310 h 352"/>
              <a:gd name="T22" fmla="*/ 0 w 106"/>
              <a:gd name="T23" fmla="*/ 300 h 352"/>
              <a:gd name="T24" fmla="*/ 0 w 106"/>
              <a:gd name="T25" fmla="*/ 300 h 352"/>
              <a:gd name="T26" fmla="*/ 0 w 106"/>
              <a:gd name="T27" fmla="*/ 134 h 352"/>
              <a:gd name="T28" fmla="*/ 0 w 106"/>
              <a:gd name="T29" fmla="*/ 44 h 352"/>
              <a:gd name="T30" fmla="*/ 52 w 106"/>
              <a:gd name="T31" fmla="*/ 36 h 352"/>
              <a:gd name="T32" fmla="*/ 90 w 106"/>
              <a:gd name="T33" fmla="*/ 0 h 352"/>
              <a:gd name="T34" fmla="*/ 90 w 106"/>
              <a:gd name="T35" fmla="*/ 0 h 352"/>
              <a:gd name="T36" fmla="*/ 96 w 106"/>
              <a:gd name="T37" fmla="*/ 6 h 352"/>
              <a:gd name="T38" fmla="*/ 100 w 106"/>
              <a:gd name="T39" fmla="*/ 16 h 352"/>
              <a:gd name="T40" fmla="*/ 104 w 106"/>
              <a:gd name="T41" fmla="*/ 28 h 352"/>
              <a:gd name="T42" fmla="*/ 106 w 106"/>
              <a:gd name="T43" fmla="*/ 52 h 352"/>
              <a:gd name="T44" fmla="*/ 106 w 106"/>
              <a:gd name="T45" fmla="*/ 138 h 352"/>
              <a:gd name="T46" fmla="*/ 104 w 106"/>
              <a:gd name="T47" fmla="*/ 300 h 352"/>
              <a:gd name="T48" fmla="*/ 104 w 106"/>
              <a:gd name="T49" fmla="*/ 300 h 352"/>
              <a:gd name="T50" fmla="*/ 104 w 106"/>
              <a:gd name="T51" fmla="*/ 310 h 352"/>
              <a:gd name="T52" fmla="*/ 100 w 106"/>
              <a:gd name="T53" fmla="*/ 320 h 352"/>
              <a:gd name="T54" fmla="*/ 96 w 106"/>
              <a:gd name="T55" fmla="*/ 330 h 352"/>
              <a:gd name="T56" fmla="*/ 88 w 106"/>
              <a:gd name="T57" fmla="*/ 338 h 352"/>
              <a:gd name="T58" fmla="*/ 82 w 106"/>
              <a:gd name="T59" fmla="*/ 344 h 352"/>
              <a:gd name="T60" fmla="*/ 72 w 106"/>
              <a:gd name="T61" fmla="*/ 348 h 352"/>
              <a:gd name="T62" fmla="*/ 62 w 106"/>
              <a:gd name="T63" fmla="*/ 352 h 352"/>
              <a:gd name="T64" fmla="*/ 52 w 106"/>
              <a:gd name="T65" fmla="*/ 352 h 352"/>
              <a:gd name="T66" fmla="*/ 52 w 106"/>
              <a:gd name="T67"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352">
                <a:moveTo>
                  <a:pt x="52" y="352"/>
                </a:moveTo>
                <a:lnTo>
                  <a:pt x="52" y="352"/>
                </a:lnTo>
                <a:lnTo>
                  <a:pt x="52" y="352"/>
                </a:lnTo>
                <a:lnTo>
                  <a:pt x="52" y="352"/>
                </a:lnTo>
                <a:lnTo>
                  <a:pt x="40" y="352"/>
                </a:lnTo>
                <a:lnTo>
                  <a:pt x="32" y="348"/>
                </a:lnTo>
                <a:lnTo>
                  <a:pt x="22" y="342"/>
                </a:lnTo>
                <a:lnTo>
                  <a:pt x="14" y="336"/>
                </a:lnTo>
                <a:lnTo>
                  <a:pt x="8" y="328"/>
                </a:lnTo>
                <a:lnTo>
                  <a:pt x="4" y="320"/>
                </a:lnTo>
                <a:lnTo>
                  <a:pt x="0" y="310"/>
                </a:lnTo>
                <a:lnTo>
                  <a:pt x="0" y="300"/>
                </a:lnTo>
                <a:lnTo>
                  <a:pt x="0" y="300"/>
                </a:lnTo>
                <a:lnTo>
                  <a:pt x="0" y="134"/>
                </a:lnTo>
                <a:lnTo>
                  <a:pt x="0" y="44"/>
                </a:lnTo>
                <a:lnTo>
                  <a:pt x="52" y="36"/>
                </a:lnTo>
                <a:lnTo>
                  <a:pt x="90" y="0"/>
                </a:lnTo>
                <a:lnTo>
                  <a:pt x="90" y="0"/>
                </a:lnTo>
                <a:lnTo>
                  <a:pt x="96" y="6"/>
                </a:lnTo>
                <a:lnTo>
                  <a:pt x="100" y="16"/>
                </a:lnTo>
                <a:lnTo>
                  <a:pt x="104" y="28"/>
                </a:lnTo>
                <a:lnTo>
                  <a:pt x="106" y="52"/>
                </a:lnTo>
                <a:lnTo>
                  <a:pt x="106" y="138"/>
                </a:lnTo>
                <a:lnTo>
                  <a:pt x="104" y="300"/>
                </a:lnTo>
                <a:lnTo>
                  <a:pt x="104" y="300"/>
                </a:lnTo>
                <a:lnTo>
                  <a:pt x="104" y="310"/>
                </a:lnTo>
                <a:lnTo>
                  <a:pt x="100" y="320"/>
                </a:lnTo>
                <a:lnTo>
                  <a:pt x="96" y="330"/>
                </a:lnTo>
                <a:lnTo>
                  <a:pt x="88" y="338"/>
                </a:lnTo>
                <a:lnTo>
                  <a:pt x="82" y="344"/>
                </a:lnTo>
                <a:lnTo>
                  <a:pt x="72" y="348"/>
                </a:lnTo>
                <a:lnTo>
                  <a:pt x="62" y="352"/>
                </a:lnTo>
                <a:lnTo>
                  <a:pt x="52" y="352"/>
                </a:lnTo>
                <a:lnTo>
                  <a:pt x="52" y="352"/>
                </a:lnTo>
                <a:close/>
              </a:path>
            </a:pathLst>
          </a:custGeom>
          <a:solidFill>
            <a:srgbClr val="1A86DB"/>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sp>
        <p:nvSpPr>
          <p:cNvPr id="49" name="Rectangle 48"/>
          <p:cNvSpPr/>
          <p:nvPr userDrawn="1"/>
        </p:nvSpPr>
        <p:spPr bwMode="auto">
          <a:xfrm>
            <a:off x="-221962" y="6994525"/>
            <a:ext cx="12784400" cy="799374"/>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pPr>
            <a:endParaRPr lang="en-US" sz="2448" dirty="0">
              <a:solidFill>
                <a:schemeClr val="tx1"/>
              </a:solidFill>
              <a:ea typeface="Segoe UI" pitchFamily="34" charset="0"/>
              <a:cs typeface="Segoe UI" pitchFamily="34" charset="0"/>
            </a:endParaRPr>
          </a:p>
        </p:txBody>
      </p:sp>
      <p:sp>
        <p:nvSpPr>
          <p:cNvPr id="52" name="Rectangle 51"/>
          <p:cNvSpPr/>
          <p:nvPr userDrawn="1"/>
        </p:nvSpPr>
        <p:spPr bwMode="auto">
          <a:xfrm>
            <a:off x="-399744" y="6195152"/>
            <a:ext cx="399744" cy="799374"/>
          </a:xfrm>
          <a:prstGeom prst="rect">
            <a:avLst/>
          </a:prstGeom>
          <a:solidFill>
            <a:srgbClr val="E6E6E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pPr>
            <a:endParaRPr lang="en-US" sz="2448" dirty="0">
              <a:solidFill>
                <a:schemeClr val="tx1"/>
              </a:solidFill>
              <a:ea typeface="Segoe UI" pitchFamily="34" charset="0"/>
              <a:cs typeface="Segoe UI" pitchFamily="34" charset="0"/>
            </a:endParaRPr>
          </a:p>
        </p:txBody>
      </p:sp>
      <p:sp>
        <p:nvSpPr>
          <p:cNvPr id="53" name="Rectangle 52"/>
          <p:cNvSpPr/>
          <p:nvPr userDrawn="1"/>
        </p:nvSpPr>
        <p:spPr bwMode="auto">
          <a:xfrm>
            <a:off x="0" y="6471310"/>
            <a:ext cx="12436475" cy="523216"/>
          </a:xfrm>
          <a:prstGeom prst="rect">
            <a:avLst/>
          </a:prstGeom>
          <a:solidFill>
            <a:schemeClr val="accent1">
              <a:alpha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51028" fontAlgn="base">
              <a:spcBef>
                <a:spcPct val="0"/>
              </a:spcBef>
              <a:spcAft>
                <a:spcPct val="0"/>
              </a:spcAft>
            </a:pPr>
            <a:endParaRPr lang="en-US" sz="2448" dirty="0">
              <a:solidFill>
                <a:schemeClr val="tx1"/>
              </a:solidFill>
              <a:ea typeface="Segoe UI" pitchFamily="34" charset="0"/>
              <a:cs typeface="Segoe UI" pitchFamily="34" charset="0"/>
            </a:endParaRPr>
          </a:p>
        </p:txBody>
      </p:sp>
      <p:pic>
        <p:nvPicPr>
          <p:cNvPr id="41" name="Picture 40"/>
          <p:cNvPicPr>
            <a:picLocks noChangeAspect="1"/>
          </p:cNvPicPr>
          <p:nvPr userDrawn="1"/>
        </p:nvPicPr>
        <p:blipFill>
          <a:blip r:embed="rId2" cstate="email">
            <a:biLevel thresh="25000"/>
            <a:extLst>
              <a:ext uri="{28A0092B-C50C-407E-A947-70E740481C1C}">
                <a14:useLocalDpi xmlns:a14="http://schemas.microsoft.com/office/drawing/2010/main"/>
              </a:ext>
            </a:extLst>
          </a:blip>
          <a:stretch>
            <a:fillRect/>
          </a:stretch>
        </p:blipFill>
        <p:spPr>
          <a:xfrm>
            <a:off x="174950" y="6620265"/>
            <a:ext cx="955390" cy="210480"/>
          </a:xfrm>
          <a:prstGeom prst="rect">
            <a:avLst/>
          </a:prstGeom>
        </p:spPr>
      </p:pic>
    </p:spTree>
    <p:extLst>
      <p:ext uri="{BB962C8B-B14F-4D97-AF65-F5344CB8AC3E}">
        <p14:creationId xmlns:p14="http://schemas.microsoft.com/office/powerpoint/2010/main" val="195928255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8"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4" name="Rectangle 3"/>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38678132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02_Cover - optional pictur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1793" b="3927"/>
          <a:stretch/>
        </p:blipFill>
        <p:spPr>
          <a:xfrm>
            <a:off x="1" y="0"/>
            <a:ext cx="12436475" cy="6994525"/>
          </a:xfrm>
          <a:prstGeom prst="rect">
            <a:avLst/>
          </a:prstGeom>
        </p:spPr>
      </p:pic>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229772" y="369055"/>
            <a:ext cx="914905" cy="357767"/>
          </a:xfrm>
          <a:prstGeom prst="rect">
            <a:avLst/>
          </a:prstGeom>
        </p:spPr>
      </p:pic>
      <p:sp>
        <p:nvSpPr>
          <p:cNvPr id="19" name="Text Placeholder 17"/>
          <p:cNvSpPr>
            <a:spLocks noGrp="1"/>
          </p:cNvSpPr>
          <p:nvPr>
            <p:ph type="body" sz="quarter" idx="13" hasCustomPrompt="1"/>
          </p:nvPr>
        </p:nvSpPr>
        <p:spPr bwMode="gray">
          <a:xfrm>
            <a:off x="282762" y="4582108"/>
            <a:ext cx="11864244" cy="197746"/>
          </a:xfrm>
        </p:spPr>
        <p:txBody>
          <a:bodyPr lIns="0" tIns="0" rIns="0" bIns="0" anchor="b"/>
          <a:lstStyle>
            <a:lvl1pPr marL="1620" indent="0">
              <a:buFont typeface="Arial" panose="020B0604020202020204" pitchFamily="34" charset="0"/>
              <a:buNone/>
              <a:defRPr sz="1428" cap="all" baseline="0"/>
            </a:lvl1pPr>
            <a:lvl2pPr marL="1620" indent="0">
              <a:buNone/>
              <a:defRPr sz="1428" cap="all" baseline="0"/>
            </a:lvl2pPr>
            <a:lvl3pPr marL="1620" indent="0">
              <a:buNone/>
              <a:defRPr sz="1428" cap="all" baseline="0"/>
            </a:lvl3pPr>
            <a:lvl4pPr marL="1620" indent="0">
              <a:buNone/>
              <a:defRPr sz="1428" cap="all" baseline="0"/>
            </a:lvl4pPr>
            <a:lvl5pPr marL="1620" indent="0">
              <a:buNone/>
              <a:defRPr sz="1428" cap="all" baseline="0"/>
            </a:lvl5pPr>
            <a:lvl6pPr marL="1620" indent="0">
              <a:buNone/>
              <a:defRPr sz="1428" cap="all" baseline="0"/>
            </a:lvl6pPr>
            <a:lvl7pPr marL="1620" indent="0">
              <a:buNone/>
              <a:defRPr sz="1428" cap="all" baseline="0"/>
            </a:lvl7pPr>
            <a:lvl8pPr marL="1620" indent="0">
              <a:buNone/>
              <a:defRPr sz="1428" cap="all" baseline="0"/>
            </a:lvl8pPr>
            <a:lvl9pPr marL="1620" indent="0">
              <a:buNone/>
              <a:defRPr sz="1428" cap="all" baseline="0"/>
            </a:lvl9pPr>
          </a:lstStyle>
          <a:p>
            <a:pPr lvl="0"/>
            <a:r>
              <a:rPr lang="en-US" dirty="0"/>
              <a:t>Click to edit Master text styles</a:t>
            </a:r>
          </a:p>
        </p:txBody>
      </p:sp>
      <p:sp>
        <p:nvSpPr>
          <p:cNvPr id="21" name="Title 1"/>
          <p:cNvSpPr>
            <a:spLocks noGrp="1"/>
          </p:cNvSpPr>
          <p:nvPr>
            <p:ph type="ctrTitle" hasCustomPrompt="1"/>
          </p:nvPr>
        </p:nvSpPr>
        <p:spPr bwMode="gray">
          <a:xfrm>
            <a:off x="282761" y="4818415"/>
            <a:ext cx="11864244" cy="604199"/>
          </a:xfrm>
        </p:spPr>
        <p:txBody>
          <a:bodyPr/>
          <a:lstStyle>
            <a:lvl1pPr>
              <a:defRPr sz="5100"/>
            </a:lvl1pPr>
          </a:lstStyle>
          <a:p>
            <a:r>
              <a:rPr lang="en-US" dirty="0"/>
              <a:t>Click to edit Master title style</a:t>
            </a:r>
          </a:p>
        </p:txBody>
      </p:sp>
      <p:sp>
        <p:nvSpPr>
          <p:cNvPr id="22" name="Subtitle 2"/>
          <p:cNvSpPr>
            <a:spLocks noGrp="1"/>
          </p:cNvSpPr>
          <p:nvPr>
            <p:ph type="subTitle" idx="1"/>
          </p:nvPr>
        </p:nvSpPr>
        <p:spPr bwMode="gray">
          <a:xfrm>
            <a:off x="282762" y="5558106"/>
            <a:ext cx="11864244" cy="395558"/>
          </a:xfrm>
        </p:spPr>
        <p:txBody>
          <a:bodyPr lIns="0" tIns="0" rIns="0" bIns="0"/>
          <a:lstStyle>
            <a:lvl1pPr marL="0" indent="0" algn="l">
              <a:buNone/>
              <a:defRPr sz="2856">
                <a:solidFill>
                  <a:schemeClr val="tx1"/>
                </a:solidFill>
              </a:defRPr>
            </a:lvl1pPr>
            <a:lvl2pPr marL="0" indent="0" algn="l">
              <a:buNone/>
              <a:defRPr sz="2040">
                <a:solidFill>
                  <a:schemeClr val="tx1"/>
                </a:solidFill>
              </a:defRPr>
            </a:lvl2pPr>
            <a:lvl3pPr marL="0" indent="0" algn="l">
              <a:buNone/>
              <a:defRPr sz="2040">
                <a:solidFill>
                  <a:schemeClr val="tx1"/>
                </a:solidFill>
              </a:defRPr>
            </a:lvl3pPr>
            <a:lvl4pPr marL="0" indent="0" algn="l">
              <a:buNone/>
              <a:defRPr sz="2040">
                <a:solidFill>
                  <a:schemeClr val="tx1"/>
                </a:solidFill>
              </a:defRPr>
            </a:lvl4pPr>
            <a:lvl5pPr marL="0" indent="0" algn="l">
              <a:buNone/>
              <a:defRPr sz="2040">
                <a:solidFill>
                  <a:schemeClr val="tx1"/>
                </a:solidFill>
              </a:defRPr>
            </a:lvl5pPr>
            <a:lvl6pPr marL="0" indent="0" algn="l">
              <a:buNone/>
              <a:defRPr sz="2040">
                <a:solidFill>
                  <a:schemeClr val="tx1"/>
                </a:solidFill>
              </a:defRPr>
            </a:lvl6pPr>
            <a:lvl7pPr marL="0" indent="0" algn="l">
              <a:buNone/>
              <a:defRPr sz="2040">
                <a:solidFill>
                  <a:schemeClr val="tx1"/>
                </a:solidFill>
              </a:defRPr>
            </a:lvl7pPr>
            <a:lvl8pPr marL="0" indent="0" algn="l">
              <a:buNone/>
              <a:defRPr sz="2040">
                <a:solidFill>
                  <a:schemeClr val="tx1"/>
                </a:solidFill>
              </a:defRPr>
            </a:lvl8pPr>
            <a:lvl9pPr marL="0" indent="0" algn="l">
              <a:buNone/>
              <a:defRPr sz="2040">
                <a:solidFill>
                  <a:schemeClr val="tx1"/>
                </a:solidFill>
              </a:defRPr>
            </a:lvl9pPr>
          </a:lstStyle>
          <a:p>
            <a:pPr lvl="0"/>
            <a:r>
              <a:rPr lang="en-US" dirty="0"/>
              <a:t>Click to edit Master subtitle style</a:t>
            </a:r>
          </a:p>
        </p:txBody>
      </p:sp>
      <p:sp>
        <p:nvSpPr>
          <p:cNvPr id="23" name="Text Placeholder 19"/>
          <p:cNvSpPr>
            <a:spLocks noGrp="1"/>
          </p:cNvSpPr>
          <p:nvPr>
            <p:ph type="body" sz="quarter" idx="14"/>
          </p:nvPr>
        </p:nvSpPr>
        <p:spPr bwMode="gray">
          <a:xfrm>
            <a:off x="282762" y="6215454"/>
            <a:ext cx="11864244" cy="282513"/>
          </a:xfrm>
        </p:spPr>
        <p:txBody>
          <a:bodyPr lIns="0" tIns="0" rIns="0" bIns="0"/>
          <a:lstStyle>
            <a:lvl1pPr marL="0" indent="0">
              <a:buFont typeface="Arial" panose="020B0604020202020204" pitchFamily="34" charset="0"/>
              <a:buNone/>
              <a:defRPr sz="2040"/>
            </a:lvl1pPr>
            <a:lvl2pPr marL="0" indent="0">
              <a:buNone/>
              <a:defRPr sz="2040"/>
            </a:lvl2pPr>
            <a:lvl3pPr marL="0" indent="0">
              <a:buNone/>
              <a:defRPr sz="2040"/>
            </a:lvl3pPr>
            <a:lvl4pPr marL="0" indent="0">
              <a:buNone/>
              <a:defRPr sz="2040"/>
            </a:lvl4pPr>
            <a:lvl5pPr marL="0" indent="0">
              <a:buNone/>
              <a:defRPr sz="2040"/>
            </a:lvl5pPr>
            <a:lvl6pPr marL="0" indent="0">
              <a:buNone/>
              <a:defRPr sz="2040"/>
            </a:lvl6pPr>
            <a:lvl7pPr marL="0" indent="0">
              <a:buNone/>
              <a:defRPr sz="2040"/>
            </a:lvl7pPr>
            <a:lvl8pPr marL="0" indent="0">
              <a:buNone/>
              <a:defRPr sz="2040"/>
            </a:lvl8pPr>
            <a:lvl9pPr marL="0" indent="0">
              <a:buNone/>
              <a:defRPr sz="2040"/>
            </a:lvl9pPr>
          </a:lstStyle>
          <a:p>
            <a:pPr lvl="0"/>
            <a:r>
              <a:rPr lang="en-US" dirty="0"/>
              <a:t>Click to edit Master text styles</a:t>
            </a:r>
          </a:p>
        </p:txBody>
      </p:sp>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48754" y="6589121"/>
            <a:ext cx="1219848" cy="260170"/>
          </a:xfrm>
          <a:prstGeom prst="rect">
            <a:avLst/>
          </a:prstGeom>
        </p:spPr>
      </p:pic>
    </p:spTree>
    <p:extLst>
      <p:ext uri="{BB962C8B-B14F-4D97-AF65-F5344CB8AC3E}">
        <p14:creationId xmlns:p14="http://schemas.microsoft.com/office/powerpoint/2010/main" val="237215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04_Simple text">
    <p:spTree>
      <p:nvGrpSpPr>
        <p:cNvPr id="1" name=""/>
        <p:cNvGrpSpPr/>
        <p:nvPr/>
      </p:nvGrpSpPr>
      <p:grpSpPr>
        <a:xfrm>
          <a:off x="0" y="0"/>
          <a:ext cx="0" cy="0"/>
          <a:chOff x="0" y="0"/>
          <a:chExt cx="0" cy="0"/>
        </a:xfrm>
      </p:grpSpPr>
      <p:sp>
        <p:nvSpPr>
          <p:cNvPr id="5" name="Text Placeholder 4"/>
          <p:cNvSpPr>
            <a:spLocks noGrp="1"/>
          </p:cNvSpPr>
          <p:nvPr>
            <p:ph type="body" sz="quarter" idx="17"/>
          </p:nvPr>
        </p:nvSpPr>
        <p:spPr bwMode="gray">
          <a:xfrm>
            <a:off x="282611" y="1852734"/>
            <a:ext cx="11863949" cy="23083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ubtitle 2"/>
          <p:cNvSpPr>
            <a:spLocks noGrp="1"/>
          </p:cNvSpPr>
          <p:nvPr>
            <p:ph type="subTitle" idx="13"/>
          </p:nvPr>
        </p:nvSpPr>
        <p:spPr bwMode="gray">
          <a:xfrm>
            <a:off x="263050" y="1143243"/>
            <a:ext cx="11883510" cy="282513"/>
          </a:xfrm>
        </p:spPr>
        <p:txBody>
          <a:bodyPr lIns="0" tIns="0" rIns="0" bIns="0"/>
          <a:lstStyle>
            <a:lvl1pPr marL="0" indent="0" algn="l">
              <a:buNone/>
              <a:defRPr sz="2040">
                <a:solidFill>
                  <a:schemeClr val="tx1"/>
                </a:solidFill>
              </a:defRPr>
            </a:lvl1pPr>
            <a:lvl2pPr marL="0" indent="0" algn="l">
              <a:buNone/>
              <a:defRPr sz="2040">
                <a:solidFill>
                  <a:schemeClr val="tx1"/>
                </a:solidFill>
              </a:defRPr>
            </a:lvl2pPr>
            <a:lvl3pPr marL="0" indent="0" algn="l">
              <a:buNone/>
              <a:defRPr sz="2040">
                <a:solidFill>
                  <a:schemeClr val="tx1"/>
                </a:solidFill>
              </a:defRPr>
            </a:lvl3pPr>
            <a:lvl4pPr marL="0" indent="0" algn="l">
              <a:buNone/>
              <a:defRPr sz="2040">
                <a:solidFill>
                  <a:schemeClr val="tx1"/>
                </a:solidFill>
              </a:defRPr>
            </a:lvl4pPr>
            <a:lvl5pPr marL="0" indent="0" algn="l">
              <a:buNone/>
              <a:defRPr sz="2040">
                <a:solidFill>
                  <a:schemeClr val="tx1"/>
                </a:solidFill>
              </a:defRPr>
            </a:lvl5pPr>
            <a:lvl6pPr marL="0" indent="0" algn="l">
              <a:buNone/>
              <a:defRPr sz="2040">
                <a:solidFill>
                  <a:schemeClr val="tx1"/>
                </a:solidFill>
              </a:defRPr>
            </a:lvl6pPr>
            <a:lvl7pPr marL="0" indent="0" algn="l">
              <a:buNone/>
              <a:defRPr sz="2040">
                <a:solidFill>
                  <a:schemeClr val="tx1"/>
                </a:solidFill>
              </a:defRPr>
            </a:lvl7pPr>
            <a:lvl8pPr marL="0" indent="0" algn="l">
              <a:buNone/>
              <a:defRPr sz="2040">
                <a:solidFill>
                  <a:schemeClr val="tx1"/>
                </a:solidFill>
              </a:defRPr>
            </a:lvl8pPr>
            <a:lvl9pPr marL="0" indent="0" algn="l">
              <a:buNone/>
              <a:defRPr sz="2040">
                <a:solidFill>
                  <a:schemeClr val="tx1"/>
                </a:solidFill>
              </a:defRPr>
            </a:lvl9pPr>
          </a:lstStyle>
          <a:p>
            <a:pPr lvl="0"/>
            <a:r>
              <a:rPr lang="en-US" dirty="0"/>
              <a:t>Click to edit Master subtitle style</a:t>
            </a:r>
          </a:p>
        </p:txBody>
      </p:sp>
      <p:sp>
        <p:nvSpPr>
          <p:cNvPr id="2" name="Title 1"/>
          <p:cNvSpPr>
            <a:spLocks noGrp="1"/>
          </p:cNvSpPr>
          <p:nvPr>
            <p:ph type="title"/>
          </p:nvPr>
        </p:nvSpPr>
        <p:spPr bwMode="gray">
          <a:xfrm>
            <a:off x="263050" y="649758"/>
            <a:ext cx="11883510" cy="419079"/>
          </a:xfrm>
        </p:spPr>
        <p:txBody>
          <a:bodyPr/>
          <a:lstStyle/>
          <a:p>
            <a:r>
              <a:rPr lang="en-US"/>
              <a:t>Click to edit Master title style</a:t>
            </a:r>
          </a:p>
        </p:txBody>
      </p:sp>
      <p:sp>
        <p:nvSpPr>
          <p:cNvPr id="8" name="Date Placeholder 7"/>
          <p:cNvSpPr>
            <a:spLocks noGrp="1"/>
          </p:cNvSpPr>
          <p:nvPr>
            <p:ph type="dt" sz="half" idx="14"/>
          </p:nvPr>
        </p:nvSpPr>
        <p:spPr bwMode="gray"/>
        <p:txBody>
          <a:bodyPr/>
          <a:lstStyle/>
          <a:p>
            <a:fld id="{F0F7C878-2F48-47C1-A60E-F6C764D931DE}" type="datetime4">
              <a:rPr lang="en-US" smtClean="0"/>
              <a:t>May 12, 2017</a:t>
            </a:fld>
            <a:endParaRPr lang="en-US" dirty="0"/>
          </a:p>
        </p:txBody>
      </p:sp>
      <p:sp>
        <p:nvSpPr>
          <p:cNvPr id="10" name="Slide Number Placeholder 9"/>
          <p:cNvSpPr>
            <a:spLocks noGrp="1"/>
          </p:cNvSpPr>
          <p:nvPr>
            <p:ph type="sldNum" sz="quarter" idx="16"/>
          </p:nvPr>
        </p:nvSpPr>
        <p:spPr bwMode="gray"/>
        <p:txBody>
          <a:bodyPr/>
          <a:lstStyle/>
          <a:p>
            <a:r>
              <a:rPr lang="en-US"/>
              <a:t>Slide </a:t>
            </a:r>
            <a:fld id="{619F89D8-7AE3-494A-97F3-03D680869632}" type="slidenum">
              <a:rPr lang="en-US" smtClean="0"/>
              <a:pPr/>
              <a:t>‹#›</a:t>
            </a:fld>
            <a:endParaRPr lang="en-US" dirty="0"/>
          </a:p>
        </p:txBody>
      </p:sp>
      <p:grpSp>
        <p:nvGrpSpPr>
          <p:cNvPr id="9" name="Group 8"/>
          <p:cNvGrpSpPr/>
          <p:nvPr userDrawn="1"/>
        </p:nvGrpSpPr>
        <p:grpSpPr>
          <a:xfrm>
            <a:off x="9918064" y="6459289"/>
            <a:ext cx="1341345" cy="286883"/>
            <a:chOff x="6697663" y="4667250"/>
            <a:chExt cx="1617662" cy="346075"/>
          </a:xfrm>
        </p:grpSpPr>
        <p:sp>
          <p:nvSpPr>
            <p:cNvPr id="11" name="Freeform 3645"/>
            <p:cNvSpPr>
              <a:spLocks/>
            </p:cNvSpPr>
            <p:nvPr/>
          </p:nvSpPr>
          <p:spPr bwMode="auto">
            <a:xfrm>
              <a:off x="7145338" y="4733925"/>
              <a:ext cx="223838" cy="207963"/>
            </a:xfrm>
            <a:custGeom>
              <a:avLst/>
              <a:gdLst>
                <a:gd name="T0" fmla="*/ 45 w 83"/>
                <a:gd name="T1" fmla="*/ 48 h 77"/>
                <a:gd name="T2" fmla="*/ 42 w 83"/>
                <a:gd name="T3" fmla="*/ 58 h 77"/>
                <a:gd name="T4" fmla="*/ 41 w 83"/>
                <a:gd name="T5" fmla="*/ 58 h 77"/>
                <a:gd name="T6" fmla="*/ 38 w 83"/>
                <a:gd name="T7" fmla="*/ 48 h 77"/>
                <a:gd name="T8" fmla="*/ 19 w 83"/>
                <a:gd name="T9" fmla="*/ 0 h 77"/>
                <a:gd name="T10" fmla="*/ 0 w 83"/>
                <a:gd name="T11" fmla="*/ 0 h 77"/>
                <a:gd name="T12" fmla="*/ 0 w 83"/>
                <a:gd name="T13" fmla="*/ 77 h 77"/>
                <a:gd name="T14" fmla="*/ 12 w 83"/>
                <a:gd name="T15" fmla="*/ 77 h 77"/>
                <a:gd name="T16" fmla="*/ 12 w 83"/>
                <a:gd name="T17" fmla="*/ 30 h 77"/>
                <a:gd name="T18" fmla="*/ 12 w 83"/>
                <a:gd name="T19" fmla="*/ 19 h 77"/>
                <a:gd name="T20" fmla="*/ 12 w 83"/>
                <a:gd name="T21" fmla="*/ 14 h 77"/>
                <a:gd name="T22" fmla="*/ 12 w 83"/>
                <a:gd name="T23" fmla="*/ 14 h 77"/>
                <a:gd name="T24" fmla="*/ 14 w 83"/>
                <a:gd name="T25" fmla="*/ 21 h 77"/>
                <a:gd name="T26" fmla="*/ 37 w 83"/>
                <a:gd name="T27" fmla="*/ 77 h 77"/>
                <a:gd name="T28" fmla="*/ 46 w 83"/>
                <a:gd name="T29" fmla="*/ 77 h 77"/>
                <a:gd name="T30" fmla="*/ 68 w 83"/>
                <a:gd name="T31" fmla="*/ 20 h 77"/>
                <a:gd name="T32" fmla="*/ 70 w 83"/>
                <a:gd name="T33" fmla="*/ 14 h 77"/>
                <a:gd name="T34" fmla="*/ 70 w 83"/>
                <a:gd name="T35" fmla="*/ 14 h 77"/>
                <a:gd name="T36" fmla="*/ 70 w 83"/>
                <a:gd name="T37" fmla="*/ 28 h 77"/>
                <a:gd name="T38" fmla="*/ 70 w 83"/>
                <a:gd name="T39" fmla="*/ 77 h 77"/>
                <a:gd name="T40" fmla="*/ 83 w 83"/>
                <a:gd name="T41" fmla="*/ 77 h 77"/>
                <a:gd name="T42" fmla="*/ 83 w 83"/>
                <a:gd name="T43" fmla="*/ 0 h 77"/>
                <a:gd name="T44" fmla="*/ 65 w 83"/>
                <a:gd name="T45" fmla="*/ 0 h 77"/>
                <a:gd name="T46" fmla="*/ 45 w 83"/>
                <a:gd name="T47" fmla="*/ 4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7">
                  <a:moveTo>
                    <a:pt x="45" y="48"/>
                  </a:moveTo>
                  <a:cubicBezTo>
                    <a:pt x="42" y="58"/>
                    <a:pt x="42" y="58"/>
                    <a:pt x="42" y="58"/>
                  </a:cubicBezTo>
                  <a:cubicBezTo>
                    <a:pt x="41" y="58"/>
                    <a:pt x="41" y="58"/>
                    <a:pt x="41" y="58"/>
                  </a:cubicBezTo>
                  <a:cubicBezTo>
                    <a:pt x="41" y="56"/>
                    <a:pt x="40" y="53"/>
                    <a:pt x="38" y="48"/>
                  </a:cubicBezTo>
                  <a:cubicBezTo>
                    <a:pt x="19" y="0"/>
                    <a:pt x="19" y="0"/>
                    <a:pt x="19" y="0"/>
                  </a:cubicBezTo>
                  <a:cubicBezTo>
                    <a:pt x="0" y="0"/>
                    <a:pt x="0" y="0"/>
                    <a:pt x="0" y="0"/>
                  </a:cubicBezTo>
                  <a:cubicBezTo>
                    <a:pt x="0" y="77"/>
                    <a:pt x="0" y="77"/>
                    <a:pt x="0" y="77"/>
                  </a:cubicBezTo>
                  <a:cubicBezTo>
                    <a:pt x="12" y="77"/>
                    <a:pt x="12" y="77"/>
                    <a:pt x="12" y="77"/>
                  </a:cubicBezTo>
                  <a:cubicBezTo>
                    <a:pt x="12" y="30"/>
                    <a:pt x="12" y="30"/>
                    <a:pt x="12" y="30"/>
                  </a:cubicBezTo>
                  <a:cubicBezTo>
                    <a:pt x="12" y="27"/>
                    <a:pt x="12" y="23"/>
                    <a:pt x="12" y="19"/>
                  </a:cubicBezTo>
                  <a:cubicBezTo>
                    <a:pt x="12" y="17"/>
                    <a:pt x="12" y="16"/>
                    <a:pt x="12" y="14"/>
                  </a:cubicBezTo>
                  <a:cubicBezTo>
                    <a:pt x="12" y="14"/>
                    <a:pt x="12" y="14"/>
                    <a:pt x="12" y="14"/>
                  </a:cubicBezTo>
                  <a:cubicBezTo>
                    <a:pt x="13" y="17"/>
                    <a:pt x="13" y="19"/>
                    <a:pt x="14" y="21"/>
                  </a:cubicBezTo>
                  <a:cubicBezTo>
                    <a:pt x="37" y="77"/>
                    <a:pt x="37" y="77"/>
                    <a:pt x="37" y="77"/>
                  </a:cubicBezTo>
                  <a:cubicBezTo>
                    <a:pt x="46" y="77"/>
                    <a:pt x="46" y="77"/>
                    <a:pt x="46" y="77"/>
                  </a:cubicBezTo>
                  <a:cubicBezTo>
                    <a:pt x="68" y="20"/>
                    <a:pt x="68" y="20"/>
                    <a:pt x="68" y="20"/>
                  </a:cubicBezTo>
                  <a:cubicBezTo>
                    <a:pt x="69" y="19"/>
                    <a:pt x="69" y="17"/>
                    <a:pt x="70" y="14"/>
                  </a:cubicBezTo>
                  <a:cubicBezTo>
                    <a:pt x="70" y="14"/>
                    <a:pt x="70" y="14"/>
                    <a:pt x="70" y="14"/>
                  </a:cubicBezTo>
                  <a:cubicBezTo>
                    <a:pt x="70" y="20"/>
                    <a:pt x="70" y="25"/>
                    <a:pt x="70" y="28"/>
                  </a:cubicBezTo>
                  <a:cubicBezTo>
                    <a:pt x="70" y="77"/>
                    <a:pt x="70" y="77"/>
                    <a:pt x="70" y="77"/>
                  </a:cubicBezTo>
                  <a:cubicBezTo>
                    <a:pt x="83" y="77"/>
                    <a:pt x="83" y="77"/>
                    <a:pt x="83" y="77"/>
                  </a:cubicBezTo>
                  <a:cubicBezTo>
                    <a:pt x="83" y="0"/>
                    <a:pt x="83" y="0"/>
                    <a:pt x="83" y="0"/>
                  </a:cubicBezTo>
                  <a:cubicBezTo>
                    <a:pt x="65" y="0"/>
                    <a:pt x="65" y="0"/>
                    <a:pt x="65" y="0"/>
                  </a:cubicBezTo>
                  <a:lnTo>
                    <a:pt x="45" y="48"/>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2" name="Rectangle 3646"/>
            <p:cNvSpPr>
              <a:spLocks noChangeArrowheads="1"/>
            </p:cNvSpPr>
            <p:nvPr/>
          </p:nvSpPr>
          <p:spPr bwMode="auto">
            <a:xfrm>
              <a:off x="7404100" y="4794250"/>
              <a:ext cx="33338" cy="147638"/>
            </a:xfrm>
            <a:prstGeom prst="rect">
              <a:avLst/>
            </a:prstGeom>
            <a:solidFill>
              <a:srgbClr val="8081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3" name="Freeform 3647"/>
            <p:cNvSpPr>
              <a:spLocks/>
            </p:cNvSpPr>
            <p:nvPr/>
          </p:nvSpPr>
          <p:spPr bwMode="auto">
            <a:xfrm>
              <a:off x="7399338" y="4732338"/>
              <a:ext cx="42863" cy="39688"/>
            </a:xfrm>
            <a:custGeom>
              <a:avLst/>
              <a:gdLst>
                <a:gd name="T0" fmla="*/ 8 w 16"/>
                <a:gd name="T1" fmla="*/ 0 h 15"/>
                <a:gd name="T2" fmla="*/ 2 w 16"/>
                <a:gd name="T3" fmla="*/ 2 h 15"/>
                <a:gd name="T4" fmla="*/ 0 w 16"/>
                <a:gd name="T5" fmla="*/ 7 h 15"/>
                <a:gd name="T6" fmla="*/ 2 w 16"/>
                <a:gd name="T7" fmla="*/ 12 h 15"/>
                <a:gd name="T8" fmla="*/ 8 w 16"/>
                <a:gd name="T9" fmla="*/ 15 h 15"/>
                <a:gd name="T10" fmla="*/ 14 w 16"/>
                <a:gd name="T11" fmla="*/ 12 h 15"/>
                <a:gd name="T12" fmla="*/ 16 w 16"/>
                <a:gd name="T13" fmla="*/ 7 h 15"/>
                <a:gd name="T14" fmla="*/ 14 w 16"/>
                <a:gd name="T15" fmla="*/ 2 h 15"/>
                <a:gd name="T16" fmla="*/ 8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8" y="0"/>
                  </a:moveTo>
                  <a:cubicBezTo>
                    <a:pt x="6" y="0"/>
                    <a:pt x="4" y="0"/>
                    <a:pt x="2" y="2"/>
                  </a:cubicBezTo>
                  <a:cubicBezTo>
                    <a:pt x="1" y="3"/>
                    <a:pt x="0" y="5"/>
                    <a:pt x="0" y="7"/>
                  </a:cubicBezTo>
                  <a:cubicBezTo>
                    <a:pt x="0" y="9"/>
                    <a:pt x="1" y="11"/>
                    <a:pt x="2" y="12"/>
                  </a:cubicBezTo>
                  <a:cubicBezTo>
                    <a:pt x="4" y="14"/>
                    <a:pt x="6" y="15"/>
                    <a:pt x="8" y="15"/>
                  </a:cubicBezTo>
                  <a:cubicBezTo>
                    <a:pt x="10" y="15"/>
                    <a:pt x="12" y="14"/>
                    <a:pt x="14" y="12"/>
                  </a:cubicBezTo>
                  <a:cubicBezTo>
                    <a:pt x="15" y="11"/>
                    <a:pt x="16" y="9"/>
                    <a:pt x="16" y="7"/>
                  </a:cubicBezTo>
                  <a:cubicBezTo>
                    <a:pt x="16" y="5"/>
                    <a:pt x="15" y="3"/>
                    <a:pt x="14" y="2"/>
                  </a:cubicBezTo>
                  <a:cubicBezTo>
                    <a:pt x="12" y="0"/>
                    <a:pt x="10" y="0"/>
                    <a:pt x="8"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4" name="Freeform 3648"/>
            <p:cNvSpPr>
              <a:spLocks/>
            </p:cNvSpPr>
            <p:nvPr/>
          </p:nvSpPr>
          <p:spPr bwMode="auto">
            <a:xfrm>
              <a:off x="7461250" y="4791075"/>
              <a:ext cx="119063" cy="153988"/>
            </a:xfrm>
            <a:custGeom>
              <a:avLst/>
              <a:gdLst>
                <a:gd name="T0" fmla="*/ 37 w 44"/>
                <a:gd name="T1" fmla="*/ 0 h 57"/>
                <a:gd name="T2" fmla="*/ 30 w 44"/>
                <a:gd name="T3" fmla="*/ 0 h 57"/>
                <a:gd name="T4" fmla="*/ 14 w 44"/>
                <a:gd name="T5" fmla="*/ 3 h 57"/>
                <a:gd name="T6" fmla="*/ 4 w 44"/>
                <a:gd name="T7" fmla="*/ 14 h 57"/>
                <a:gd name="T8" fmla="*/ 0 w 44"/>
                <a:gd name="T9" fmla="*/ 30 h 57"/>
                <a:gd name="T10" fmla="*/ 4 w 44"/>
                <a:gd name="T11" fmla="*/ 44 h 57"/>
                <a:gd name="T12" fmla="*/ 14 w 44"/>
                <a:gd name="T13" fmla="*/ 54 h 57"/>
                <a:gd name="T14" fmla="*/ 28 w 44"/>
                <a:gd name="T15" fmla="*/ 57 h 57"/>
                <a:gd name="T16" fmla="*/ 43 w 44"/>
                <a:gd name="T17" fmla="*/ 54 h 57"/>
                <a:gd name="T18" fmla="*/ 43 w 44"/>
                <a:gd name="T19" fmla="*/ 53 h 57"/>
                <a:gd name="T20" fmla="*/ 43 w 44"/>
                <a:gd name="T21" fmla="*/ 42 h 57"/>
                <a:gd name="T22" fmla="*/ 43 w 44"/>
                <a:gd name="T23" fmla="*/ 42 h 57"/>
                <a:gd name="T24" fmla="*/ 37 w 44"/>
                <a:gd name="T25" fmla="*/ 45 h 57"/>
                <a:gd name="T26" fmla="*/ 30 w 44"/>
                <a:gd name="T27" fmla="*/ 47 h 57"/>
                <a:gd name="T28" fmla="*/ 18 w 44"/>
                <a:gd name="T29" fmla="*/ 42 h 57"/>
                <a:gd name="T30" fmla="*/ 14 w 44"/>
                <a:gd name="T31" fmla="*/ 29 h 57"/>
                <a:gd name="T32" fmla="*/ 19 w 44"/>
                <a:gd name="T33" fmla="*/ 15 h 57"/>
                <a:gd name="T34" fmla="*/ 31 w 44"/>
                <a:gd name="T35" fmla="*/ 10 h 57"/>
                <a:gd name="T36" fmla="*/ 43 w 44"/>
                <a:gd name="T37" fmla="*/ 15 h 57"/>
                <a:gd name="T38" fmla="*/ 44 w 44"/>
                <a:gd name="T39" fmla="*/ 15 h 57"/>
                <a:gd name="T40" fmla="*/ 44 w 44"/>
                <a:gd name="T41" fmla="*/ 3 h 57"/>
                <a:gd name="T42" fmla="*/ 43 w 44"/>
                <a:gd name="T43" fmla="*/ 3 h 57"/>
                <a:gd name="T44" fmla="*/ 37 w 44"/>
                <a:gd name="T4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57">
                  <a:moveTo>
                    <a:pt x="37" y="0"/>
                  </a:moveTo>
                  <a:cubicBezTo>
                    <a:pt x="35" y="0"/>
                    <a:pt x="32" y="0"/>
                    <a:pt x="30" y="0"/>
                  </a:cubicBezTo>
                  <a:cubicBezTo>
                    <a:pt x="24" y="0"/>
                    <a:pt x="19" y="1"/>
                    <a:pt x="14" y="3"/>
                  </a:cubicBezTo>
                  <a:cubicBezTo>
                    <a:pt x="10" y="6"/>
                    <a:pt x="6" y="9"/>
                    <a:pt x="4" y="14"/>
                  </a:cubicBezTo>
                  <a:cubicBezTo>
                    <a:pt x="2" y="19"/>
                    <a:pt x="0" y="24"/>
                    <a:pt x="0" y="30"/>
                  </a:cubicBezTo>
                  <a:cubicBezTo>
                    <a:pt x="0" y="35"/>
                    <a:pt x="2" y="40"/>
                    <a:pt x="4" y="44"/>
                  </a:cubicBezTo>
                  <a:cubicBezTo>
                    <a:pt x="6" y="48"/>
                    <a:pt x="9" y="51"/>
                    <a:pt x="14" y="54"/>
                  </a:cubicBezTo>
                  <a:cubicBezTo>
                    <a:pt x="18" y="56"/>
                    <a:pt x="22" y="57"/>
                    <a:pt x="28" y="57"/>
                  </a:cubicBezTo>
                  <a:cubicBezTo>
                    <a:pt x="34" y="57"/>
                    <a:pt x="39" y="56"/>
                    <a:pt x="43" y="54"/>
                  </a:cubicBezTo>
                  <a:cubicBezTo>
                    <a:pt x="43" y="53"/>
                    <a:pt x="43" y="53"/>
                    <a:pt x="43" y="53"/>
                  </a:cubicBezTo>
                  <a:cubicBezTo>
                    <a:pt x="43" y="42"/>
                    <a:pt x="43" y="42"/>
                    <a:pt x="43" y="42"/>
                  </a:cubicBezTo>
                  <a:cubicBezTo>
                    <a:pt x="43" y="42"/>
                    <a:pt x="43" y="42"/>
                    <a:pt x="43" y="42"/>
                  </a:cubicBezTo>
                  <a:cubicBezTo>
                    <a:pt x="41" y="44"/>
                    <a:pt x="39" y="45"/>
                    <a:pt x="37" y="45"/>
                  </a:cubicBezTo>
                  <a:cubicBezTo>
                    <a:pt x="34" y="46"/>
                    <a:pt x="32" y="47"/>
                    <a:pt x="30" y="47"/>
                  </a:cubicBezTo>
                  <a:cubicBezTo>
                    <a:pt x="25" y="47"/>
                    <a:pt x="21" y="45"/>
                    <a:pt x="18" y="42"/>
                  </a:cubicBezTo>
                  <a:cubicBezTo>
                    <a:pt x="15" y="39"/>
                    <a:pt x="14" y="34"/>
                    <a:pt x="14" y="29"/>
                  </a:cubicBezTo>
                  <a:cubicBezTo>
                    <a:pt x="14" y="23"/>
                    <a:pt x="15" y="19"/>
                    <a:pt x="19" y="15"/>
                  </a:cubicBezTo>
                  <a:cubicBezTo>
                    <a:pt x="22" y="12"/>
                    <a:pt x="26" y="10"/>
                    <a:pt x="31" y="10"/>
                  </a:cubicBezTo>
                  <a:cubicBezTo>
                    <a:pt x="35" y="10"/>
                    <a:pt x="39" y="12"/>
                    <a:pt x="43" y="15"/>
                  </a:cubicBezTo>
                  <a:cubicBezTo>
                    <a:pt x="44" y="15"/>
                    <a:pt x="44" y="15"/>
                    <a:pt x="44" y="15"/>
                  </a:cubicBezTo>
                  <a:cubicBezTo>
                    <a:pt x="44" y="3"/>
                    <a:pt x="44" y="3"/>
                    <a:pt x="44" y="3"/>
                  </a:cubicBezTo>
                  <a:cubicBezTo>
                    <a:pt x="43" y="3"/>
                    <a:pt x="43" y="3"/>
                    <a:pt x="43" y="3"/>
                  </a:cubicBezTo>
                  <a:cubicBezTo>
                    <a:pt x="42" y="2"/>
                    <a:pt x="40" y="1"/>
                    <a:pt x="37"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5" name="Freeform 3649"/>
            <p:cNvSpPr>
              <a:spLocks/>
            </p:cNvSpPr>
            <p:nvPr/>
          </p:nvSpPr>
          <p:spPr bwMode="auto">
            <a:xfrm>
              <a:off x="7604125" y="4791075"/>
              <a:ext cx="87313" cy="150813"/>
            </a:xfrm>
            <a:custGeom>
              <a:avLst/>
              <a:gdLst>
                <a:gd name="T0" fmla="*/ 27 w 32"/>
                <a:gd name="T1" fmla="*/ 0 h 56"/>
                <a:gd name="T2" fmla="*/ 18 w 32"/>
                <a:gd name="T3" fmla="*/ 3 h 56"/>
                <a:gd name="T4" fmla="*/ 13 w 32"/>
                <a:gd name="T5" fmla="*/ 10 h 56"/>
                <a:gd name="T6" fmla="*/ 13 w 32"/>
                <a:gd name="T7" fmla="*/ 10 h 56"/>
                <a:gd name="T8" fmla="*/ 13 w 32"/>
                <a:gd name="T9" fmla="*/ 1 h 56"/>
                <a:gd name="T10" fmla="*/ 0 w 32"/>
                <a:gd name="T11" fmla="*/ 1 h 56"/>
                <a:gd name="T12" fmla="*/ 0 w 32"/>
                <a:gd name="T13" fmla="*/ 56 h 56"/>
                <a:gd name="T14" fmla="*/ 13 w 32"/>
                <a:gd name="T15" fmla="*/ 56 h 56"/>
                <a:gd name="T16" fmla="*/ 13 w 32"/>
                <a:gd name="T17" fmla="*/ 28 h 56"/>
                <a:gd name="T18" fmla="*/ 16 w 32"/>
                <a:gd name="T19" fmla="*/ 16 h 56"/>
                <a:gd name="T20" fmla="*/ 25 w 32"/>
                <a:gd name="T21" fmla="*/ 12 h 56"/>
                <a:gd name="T22" fmla="*/ 29 w 32"/>
                <a:gd name="T23" fmla="*/ 12 h 56"/>
                <a:gd name="T24" fmla="*/ 32 w 32"/>
                <a:gd name="T25" fmla="*/ 13 h 56"/>
                <a:gd name="T26" fmla="*/ 32 w 32"/>
                <a:gd name="T27" fmla="*/ 14 h 56"/>
                <a:gd name="T28" fmla="*/ 32 w 32"/>
                <a:gd name="T29" fmla="*/ 1 h 56"/>
                <a:gd name="T30" fmla="*/ 32 w 32"/>
                <a:gd name="T31" fmla="*/ 1 h 56"/>
                <a:gd name="T32" fmla="*/ 27 w 32"/>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6">
                  <a:moveTo>
                    <a:pt x="27" y="0"/>
                  </a:moveTo>
                  <a:cubicBezTo>
                    <a:pt x="24" y="0"/>
                    <a:pt x="21" y="1"/>
                    <a:pt x="18" y="3"/>
                  </a:cubicBezTo>
                  <a:cubicBezTo>
                    <a:pt x="16" y="5"/>
                    <a:pt x="14" y="7"/>
                    <a:pt x="13" y="10"/>
                  </a:cubicBezTo>
                  <a:cubicBezTo>
                    <a:pt x="13" y="10"/>
                    <a:pt x="13" y="10"/>
                    <a:pt x="13" y="10"/>
                  </a:cubicBezTo>
                  <a:cubicBezTo>
                    <a:pt x="13" y="1"/>
                    <a:pt x="13" y="1"/>
                    <a:pt x="13" y="1"/>
                  </a:cubicBezTo>
                  <a:cubicBezTo>
                    <a:pt x="0" y="1"/>
                    <a:pt x="0" y="1"/>
                    <a:pt x="0" y="1"/>
                  </a:cubicBezTo>
                  <a:cubicBezTo>
                    <a:pt x="0" y="56"/>
                    <a:pt x="0" y="56"/>
                    <a:pt x="0" y="56"/>
                  </a:cubicBezTo>
                  <a:cubicBezTo>
                    <a:pt x="13" y="56"/>
                    <a:pt x="13" y="56"/>
                    <a:pt x="13" y="56"/>
                  </a:cubicBezTo>
                  <a:cubicBezTo>
                    <a:pt x="13" y="28"/>
                    <a:pt x="13" y="28"/>
                    <a:pt x="13" y="28"/>
                  </a:cubicBezTo>
                  <a:cubicBezTo>
                    <a:pt x="13" y="23"/>
                    <a:pt x="14" y="19"/>
                    <a:pt x="16" y="16"/>
                  </a:cubicBezTo>
                  <a:cubicBezTo>
                    <a:pt x="18" y="13"/>
                    <a:pt x="21" y="12"/>
                    <a:pt x="25" y="12"/>
                  </a:cubicBezTo>
                  <a:cubicBezTo>
                    <a:pt x="26" y="12"/>
                    <a:pt x="27" y="12"/>
                    <a:pt x="29" y="12"/>
                  </a:cubicBezTo>
                  <a:cubicBezTo>
                    <a:pt x="30" y="13"/>
                    <a:pt x="31" y="13"/>
                    <a:pt x="32" y="13"/>
                  </a:cubicBezTo>
                  <a:cubicBezTo>
                    <a:pt x="32" y="14"/>
                    <a:pt x="32" y="14"/>
                    <a:pt x="32" y="14"/>
                  </a:cubicBezTo>
                  <a:cubicBezTo>
                    <a:pt x="32" y="1"/>
                    <a:pt x="32" y="1"/>
                    <a:pt x="32" y="1"/>
                  </a:cubicBezTo>
                  <a:cubicBezTo>
                    <a:pt x="32" y="1"/>
                    <a:pt x="32" y="1"/>
                    <a:pt x="32" y="1"/>
                  </a:cubicBezTo>
                  <a:cubicBezTo>
                    <a:pt x="31" y="0"/>
                    <a:pt x="29" y="0"/>
                    <a:pt x="27"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6" name="Freeform 3650"/>
            <p:cNvSpPr>
              <a:spLocks noEditPoints="1"/>
            </p:cNvSpPr>
            <p:nvPr/>
          </p:nvSpPr>
          <p:spPr bwMode="auto">
            <a:xfrm>
              <a:off x="7693025" y="4791075"/>
              <a:ext cx="152400" cy="153988"/>
            </a:xfrm>
            <a:custGeom>
              <a:avLst/>
              <a:gdLst>
                <a:gd name="T0" fmla="*/ 29 w 56"/>
                <a:gd name="T1" fmla="*/ 0 h 57"/>
                <a:gd name="T2" fmla="*/ 7 w 56"/>
                <a:gd name="T3" fmla="*/ 8 h 57"/>
                <a:gd name="T4" fmla="*/ 0 w 56"/>
                <a:gd name="T5" fmla="*/ 29 h 57"/>
                <a:gd name="T6" fmla="*/ 7 w 56"/>
                <a:gd name="T7" fmla="*/ 50 h 57"/>
                <a:gd name="T8" fmla="*/ 28 w 56"/>
                <a:gd name="T9" fmla="*/ 57 h 57"/>
                <a:gd name="T10" fmla="*/ 49 w 56"/>
                <a:gd name="T11" fmla="*/ 49 h 57"/>
                <a:gd name="T12" fmla="*/ 56 w 56"/>
                <a:gd name="T13" fmla="*/ 28 h 57"/>
                <a:gd name="T14" fmla="*/ 49 w 56"/>
                <a:gd name="T15" fmla="*/ 7 h 57"/>
                <a:gd name="T16" fmla="*/ 29 w 56"/>
                <a:gd name="T17" fmla="*/ 0 h 57"/>
                <a:gd name="T18" fmla="*/ 39 w 56"/>
                <a:gd name="T19" fmla="*/ 42 h 57"/>
                <a:gd name="T20" fmla="*/ 28 w 56"/>
                <a:gd name="T21" fmla="*/ 47 h 57"/>
                <a:gd name="T22" fmla="*/ 17 w 56"/>
                <a:gd name="T23" fmla="*/ 42 h 57"/>
                <a:gd name="T24" fmla="*/ 13 w 56"/>
                <a:gd name="T25" fmla="*/ 29 h 57"/>
                <a:gd name="T26" fmla="*/ 17 w 56"/>
                <a:gd name="T27" fmla="*/ 15 h 57"/>
                <a:gd name="T28" fmla="*/ 28 w 56"/>
                <a:gd name="T29" fmla="*/ 10 h 57"/>
                <a:gd name="T30" fmla="*/ 39 w 56"/>
                <a:gd name="T31" fmla="*/ 15 h 57"/>
                <a:gd name="T32" fmla="*/ 43 w 56"/>
                <a:gd name="T33" fmla="*/ 28 h 57"/>
                <a:gd name="T34" fmla="*/ 39 w 56"/>
                <a:gd name="T3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57">
                  <a:moveTo>
                    <a:pt x="29" y="0"/>
                  </a:moveTo>
                  <a:cubicBezTo>
                    <a:pt x="20" y="0"/>
                    <a:pt x="13" y="2"/>
                    <a:pt x="7" y="8"/>
                  </a:cubicBezTo>
                  <a:cubicBezTo>
                    <a:pt x="2" y="13"/>
                    <a:pt x="0" y="20"/>
                    <a:pt x="0" y="29"/>
                  </a:cubicBezTo>
                  <a:cubicBezTo>
                    <a:pt x="0" y="38"/>
                    <a:pt x="2" y="45"/>
                    <a:pt x="7" y="50"/>
                  </a:cubicBezTo>
                  <a:cubicBezTo>
                    <a:pt x="12" y="55"/>
                    <a:pt x="19" y="57"/>
                    <a:pt x="28" y="57"/>
                  </a:cubicBezTo>
                  <a:cubicBezTo>
                    <a:pt x="36" y="57"/>
                    <a:pt x="43" y="55"/>
                    <a:pt x="49" y="49"/>
                  </a:cubicBezTo>
                  <a:cubicBezTo>
                    <a:pt x="54" y="44"/>
                    <a:pt x="56" y="37"/>
                    <a:pt x="56" y="28"/>
                  </a:cubicBezTo>
                  <a:cubicBezTo>
                    <a:pt x="56" y="19"/>
                    <a:pt x="54" y="12"/>
                    <a:pt x="49" y="7"/>
                  </a:cubicBezTo>
                  <a:cubicBezTo>
                    <a:pt x="44" y="2"/>
                    <a:pt x="37" y="0"/>
                    <a:pt x="29" y="0"/>
                  </a:cubicBezTo>
                  <a:moveTo>
                    <a:pt x="39" y="42"/>
                  </a:moveTo>
                  <a:cubicBezTo>
                    <a:pt x="37" y="45"/>
                    <a:pt x="33" y="47"/>
                    <a:pt x="28" y="47"/>
                  </a:cubicBezTo>
                  <a:cubicBezTo>
                    <a:pt x="24" y="47"/>
                    <a:pt x="20" y="45"/>
                    <a:pt x="17" y="42"/>
                  </a:cubicBezTo>
                  <a:cubicBezTo>
                    <a:pt x="15" y="39"/>
                    <a:pt x="13" y="34"/>
                    <a:pt x="13" y="29"/>
                  </a:cubicBezTo>
                  <a:cubicBezTo>
                    <a:pt x="13" y="23"/>
                    <a:pt x="15" y="18"/>
                    <a:pt x="17" y="15"/>
                  </a:cubicBezTo>
                  <a:cubicBezTo>
                    <a:pt x="20" y="12"/>
                    <a:pt x="24" y="10"/>
                    <a:pt x="28" y="10"/>
                  </a:cubicBezTo>
                  <a:cubicBezTo>
                    <a:pt x="33" y="10"/>
                    <a:pt x="36" y="12"/>
                    <a:pt x="39" y="15"/>
                  </a:cubicBezTo>
                  <a:cubicBezTo>
                    <a:pt x="42" y="18"/>
                    <a:pt x="43" y="22"/>
                    <a:pt x="43" y="28"/>
                  </a:cubicBezTo>
                  <a:cubicBezTo>
                    <a:pt x="43" y="34"/>
                    <a:pt x="42" y="39"/>
                    <a:pt x="39" y="42"/>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7" name="Freeform 3651"/>
            <p:cNvSpPr>
              <a:spLocks/>
            </p:cNvSpPr>
            <p:nvPr/>
          </p:nvSpPr>
          <p:spPr bwMode="auto">
            <a:xfrm>
              <a:off x="7861300" y="4791075"/>
              <a:ext cx="100013" cy="153988"/>
            </a:xfrm>
            <a:custGeom>
              <a:avLst/>
              <a:gdLst>
                <a:gd name="T0" fmla="*/ 23 w 37"/>
                <a:gd name="T1" fmla="*/ 24 h 57"/>
                <a:gd name="T2" fmla="*/ 15 w 37"/>
                <a:gd name="T3" fmla="*/ 20 h 57"/>
                <a:gd name="T4" fmla="*/ 14 w 37"/>
                <a:gd name="T5" fmla="*/ 15 h 57"/>
                <a:gd name="T6" fmla="*/ 16 w 37"/>
                <a:gd name="T7" fmla="*/ 12 h 57"/>
                <a:gd name="T8" fmla="*/ 21 w 37"/>
                <a:gd name="T9" fmla="*/ 10 h 57"/>
                <a:gd name="T10" fmla="*/ 28 w 37"/>
                <a:gd name="T11" fmla="*/ 11 h 57"/>
                <a:gd name="T12" fmla="*/ 34 w 37"/>
                <a:gd name="T13" fmla="*/ 14 h 57"/>
                <a:gd name="T14" fmla="*/ 34 w 37"/>
                <a:gd name="T15" fmla="*/ 14 h 57"/>
                <a:gd name="T16" fmla="*/ 34 w 37"/>
                <a:gd name="T17" fmla="*/ 2 h 57"/>
                <a:gd name="T18" fmla="*/ 34 w 37"/>
                <a:gd name="T19" fmla="*/ 2 h 57"/>
                <a:gd name="T20" fmla="*/ 28 w 37"/>
                <a:gd name="T21" fmla="*/ 0 h 57"/>
                <a:gd name="T22" fmla="*/ 22 w 37"/>
                <a:gd name="T23" fmla="*/ 0 h 57"/>
                <a:gd name="T24" fmla="*/ 7 w 37"/>
                <a:gd name="T25" fmla="*/ 4 h 57"/>
                <a:gd name="T26" fmla="*/ 1 w 37"/>
                <a:gd name="T27" fmla="*/ 17 h 57"/>
                <a:gd name="T28" fmla="*/ 2 w 37"/>
                <a:gd name="T29" fmla="*/ 23 h 57"/>
                <a:gd name="T30" fmla="*/ 6 w 37"/>
                <a:gd name="T31" fmla="*/ 28 h 57"/>
                <a:gd name="T32" fmla="*/ 14 w 37"/>
                <a:gd name="T33" fmla="*/ 33 h 57"/>
                <a:gd name="T34" fmla="*/ 20 w 37"/>
                <a:gd name="T35" fmla="*/ 36 h 57"/>
                <a:gd name="T36" fmla="*/ 23 w 37"/>
                <a:gd name="T37" fmla="*/ 38 h 57"/>
                <a:gd name="T38" fmla="*/ 24 w 37"/>
                <a:gd name="T39" fmla="*/ 41 h 57"/>
                <a:gd name="T40" fmla="*/ 15 w 37"/>
                <a:gd name="T41" fmla="*/ 47 h 57"/>
                <a:gd name="T42" fmla="*/ 8 w 37"/>
                <a:gd name="T43" fmla="*/ 46 h 57"/>
                <a:gd name="T44" fmla="*/ 1 w 37"/>
                <a:gd name="T45" fmla="*/ 42 h 57"/>
                <a:gd name="T46" fmla="*/ 0 w 37"/>
                <a:gd name="T47" fmla="*/ 41 h 57"/>
                <a:gd name="T48" fmla="*/ 0 w 37"/>
                <a:gd name="T49" fmla="*/ 54 h 57"/>
                <a:gd name="T50" fmla="*/ 1 w 37"/>
                <a:gd name="T51" fmla="*/ 54 h 57"/>
                <a:gd name="T52" fmla="*/ 8 w 37"/>
                <a:gd name="T53" fmla="*/ 56 h 57"/>
                <a:gd name="T54" fmla="*/ 15 w 37"/>
                <a:gd name="T55" fmla="*/ 57 h 57"/>
                <a:gd name="T56" fmla="*/ 31 w 37"/>
                <a:gd name="T57" fmla="*/ 52 h 57"/>
                <a:gd name="T58" fmla="*/ 37 w 37"/>
                <a:gd name="T59" fmla="*/ 40 h 57"/>
                <a:gd name="T60" fmla="*/ 34 w 37"/>
                <a:gd name="T61" fmla="*/ 30 h 57"/>
                <a:gd name="T62" fmla="*/ 23 w 37"/>
                <a:gd name="T6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57">
                  <a:moveTo>
                    <a:pt x="23" y="24"/>
                  </a:moveTo>
                  <a:cubicBezTo>
                    <a:pt x="19" y="22"/>
                    <a:pt x="16" y="21"/>
                    <a:pt x="15" y="20"/>
                  </a:cubicBezTo>
                  <a:cubicBezTo>
                    <a:pt x="14" y="19"/>
                    <a:pt x="14" y="17"/>
                    <a:pt x="14" y="15"/>
                  </a:cubicBezTo>
                  <a:cubicBezTo>
                    <a:pt x="14" y="14"/>
                    <a:pt x="14" y="13"/>
                    <a:pt x="16" y="12"/>
                  </a:cubicBezTo>
                  <a:cubicBezTo>
                    <a:pt x="17" y="11"/>
                    <a:pt x="19" y="10"/>
                    <a:pt x="21" y="10"/>
                  </a:cubicBezTo>
                  <a:cubicBezTo>
                    <a:pt x="23" y="10"/>
                    <a:pt x="26" y="10"/>
                    <a:pt x="28" y="11"/>
                  </a:cubicBezTo>
                  <a:cubicBezTo>
                    <a:pt x="30" y="12"/>
                    <a:pt x="32" y="13"/>
                    <a:pt x="34" y="14"/>
                  </a:cubicBezTo>
                  <a:cubicBezTo>
                    <a:pt x="34" y="14"/>
                    <a:pt x="34" y="14"/>
                    <a:pt x="34" y="14"/>
                  </a:cubicBezTo>
                  <a:cubicBezTo>
                    <a:pt x="34" y="2"/>
                    <a:pt x="34" y="2"/>
                    <a:pt x="34" y="2"/>
                  </a:cubicBezTo>
                  <a:cubicBezTo>
                    <a:pt x="34" y="2"/>
                    <a:pt x="34" y="2"/>
                    <a:pt x="34" y="2"/>
                  </a:cubicBezTo>
                  <a:cubicBezTo>
                    <a:pt x="32" y="1"/>
                    <a:pt x="30" y="1"/>
                    <a:pt x="28" y="0"/>
                  </a:cubicBezTo>
                  <a:cubicBezTo>
                    <a:pt x="26" y="0"/>
                    <a:pt x="23" y="0"/>
                    <a:pt x="22" y="0"/>
                  </a:cubicBezTo>
                  <a:cubicBezTo>
                    <a:pt x="15" y="0"/>
                    <a:pt x="10" y="1"/>
                    <a:pt x="7" y="4"/>
                  </a:cubicBezTo>
                  <a:cubicBezTo>
                    <a:pt x="3" y="7"/>
                    <a:pt x="1" y="12"/>
                    <a:pt x="1" y="17"/>
                  </a:cubicBezTo>
                  <a:cubicBezTo>
                    <a:pt x="1" y="19"/>
                    <a:pt x="1" y="21"/>
                    <a:pt x="2" y="23"/>
                  </a:cubicBezTo>
                  <a:cubicBezTo>
                    <a:pt x="3" y="25"/>
                    <a:pt x="4" y="27"/>
                    <a:pt x="6" y="28"/>
                  </a:cubicBezTo>
                  <a:cubicBezTo>
                    <a:pt x="7" y="30"/>
                    <a:pt x="10" y="31"/>
                    <a:pt x="14" y="33"/>
                  </a:cubicBezTo>
                  <a:cubicBezTo>
                    <a:pt x="17" y="34"/>
                    <a:pt x="19" y="35"/>
                    <a:pt x="20" y="36"/>
                  </a:cubicBezTo>
                  <a:cubicBezTo>
                    <a:pt x="22" y="37"/>
                    <a:pt x="23" y="38"/>
                    <a:pt x="23" y="38"/>
                  </a:cubicBezTo>
                  <a:cubicBezTo>
                    <a:pt x="24" y="39"/>
                    <a:pt x="24" y="40"/>
                    <a:pt x="24" y="41"/>
                  </a:cubicBezTo>
                  <a:cubicBezTo>
                    <a:pt x="24" y="45"/>
                    <a:pt x="21" y="47"/>
                    <a:pt x="15" y="47"/>
                  </a:cubicBezTo>
                  <a:cubicBezTo>
                    <a:pt x="13" y="47"/>
                    <a:pt x="11" y="47"/>
                    <a:pt x="8" y="46"/>
                  </a:cubicBezTo>
                  <a:cubicBezTo>
                    <a:pt x="6" y="45"/>
                    <a:pt x="3" y="44"/>
                    <a:pt x="1" y="42"/>
                  </a:cubicBezTo>
                  <a:cubicBezTo>
                    <a:pt x="0" y="41"/>
                    <a:pt x="0" y="41"/>
                    <a:pt x="0" y="41"/>
                  </a:cubicBezTo>
                  <a:cubicBezTo>
                    <a:pt x="0" y="54"/>
                    <a:pt x="0" y="54"/>
                    <a:pt x="0" y="54"/>
                  </a:cubicBezTo>
                  <a:cubicBezTo>
                    <a:pt x="1" y="54"/>
                    <a:pt x="1" y="54"/>
                    <a:pt x="1" y="54"/>
                  </a:cubicBezTo>
                  <a:cubicBezTo>
                    <a:pt x="3" y="55"/>
                    <a:pt x="5" y="56"/>
                    <a:pt x="8" y="56"/>
                  </a:cubicBezTo>
                  <a:cubicBezTo>
                    <a:pt x="10" y="57"/>
                    <a:pt x="13" y="57"/>
                    <a:pt x="15" y="57"/>
                  </a:cubicBezTo>
                  <a:cubicBezTo>
                    <a:pt x="22" y="57"/>
                    <a:pt x="27" y="56"/>
                    <a:pt x="31" y="52"/>
                  </a:cubicBezTo>
                  <a:cubicBezTo>
                    <a:pt x="35" y="49"/>
                    <a:pt x="37" y="45"/>
                    <a:pt x="37" y="40"/>
                  </a:cubicBezTo>
                  <a:cubicBezTo>
                    <a:pt x="37" y="36"/>
                    <a:pt x="36" y="33"/>
                    <a:pt x="34" y="30"/>
                  </a:cubicBezTo>
                  <a:cubicBezTo>
                    <a:pt x="32" y="28"/>
                    <a:pt x="28" y="26"/>
                    <a:pt x="23" y="24"/>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8" name="Freeform 3652"/>
            <p:cNvSpPr>
              <a:spLocks noEditPoints="1"/>
            </p:cNvSpPr>
            <p:nvPr/>
          </p:nvSpPr>
          <p:spPr bwMode="auto">
            <a:xfrm>
              <a:off x="7977188" y="4791075"/>
              <a:ext cx="150813" cy="153988"/>
            </a:xfrm>
            <a:custGeom>
              <a:avLst/>
              <a:gdLst>
                <a:gd name="T0" fmla="*/ 29 w 56"/>
                <a:gd name="T1" fmla="*/ 0 h 57"/>
                <a:gd name="T2" fmla="*/ 7 w 56"/>
                <a:gd name="T3" fmla="*/ 8 h 57"/>
                <a:gd name="T4" fmla="*/ 0 w 56"/>
                <a:gd name="T5" fmla="*/ 29 h 57"/>
                <a:gd name="T6" fmla="*/ 7 w 56"/>
                <a:gd name="T7" fmla="*/ 50 h 57"/>
                <a:gd name="T8" fmla="*/ 28 w 56"/>
                <a:gd name="T9" fmla="*/ 57 h 57"/>
                <a:gd name="T10" fmla="*/ 48 w 56"/>
                <a:gd name="T11" fmla="*/ 49 h 57"/>
                <a:gd name="T12" fmla="*/ 56 w 56"/>
                <a:gd name="T13" fmla="*/ 28 h 57"/>
                <a:gd name="T14" fmla="*/ 49 w 56"/>
                <a:gd name="T15" fmla="*/ 7 h 57"/>
                <a:gd name="T16" fmla="*/ 29 w 56"/>
                <a:gd name="T17" fmla="*/ 0 h 57"/>
                <a:gd name="T18" fmla="*/ 39 w 56"/>
                <a:gd name="T19" fmla="*/ 42 h 57"/>
                <a:gd name="T20" fmla="*/ 28 w 56"/>
                <a:gd name="T21" fmla="*/ 47 h 57"/>
                <a:gd name="T22" fmla="*/ 17 w 56"/>
                <a:gd name="T23" fmla="*/ 42 h 57"/>
                <a:gd name="T24" fmla="*/ 13 w 56"/>
                <a:gd name="T25" fmla="*/ 29 h 57"/>
                <a:gd name="T26" fmla="*/ 17 w 56"/>
                <a:gd name="T27" fmla="*/ 15 h 57"/>
                <a:gd name="T28" fmla="*/ 28 w 56"/>
                <a:gd name="T29" fmla="*/ 10 h 57"/>
                <a:gd name="T30" fmla="*/ 39 w 56"/>
                <a:gd name="T31" fmla="*/ 15 h 57"/>
                <a:gd name="T32" fmla="*/ 43 w 56"/>
                <a:gd name="T33" fmla="*/ 28 h 57"/>
                <a:gd name="T34" fmla="*/ 39 w 56"/>
                <a:gd name="T3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57">
                  <a:moveTo>
                    <a:pt x="29" y="0"/>
                  </a:moveTo>
                  <a:cubicBezTo>
                    <a:pt x="20" y="0"/>
                    <a:pt x="13" y="2"/>
                    <a:pt x="7" y="8"/>
                  </a:cubicBezTo>
                  <a:cubicBezTo>
                    <a:pt x="2" y="13"/>
                    <a:pt x="0" y="20"/>
                    <a:pt x="0" y="29"/>
                  </a:cubicBezTo>
                  <a:cubicBezTo>
                    <a:pt x="0" y="38"/>
                    <a:pt x="2" y="45"/>
                    <a:pt x="7" y="50"/>
                  </a:cubicBezTo>
                  <a:cubicBezTo>
                    <a:pt x="12" y="55"/>
                    <a:pt x="19" y="57"/>
                    <a:pt x="28" y="57"/>
                  </a:cubicBezTo>
                  <a:cubicBezTo>
                    <a:pt x="36" y="57"/>
                    <a:pt x="43" y="55"/>
                    <a:pt x="48" y="49"/>
                  </a:cubicBezTo>
                  <a:cubicBezTo>
                    <a:pt x="54" y="44"/>
                    <a:pt x="56" y="37"/>
                    <a:pt x="56" y="28"/>
                  </a:cubicBezTo>
                  <a:cubicBezTo>
                    <a:pt x="56" y="19"/>
                    <a:pt x="54" y="12"/>
                    <a:pt x="49" y="7"/>
                  </a:cubicBezTo>
                  <a:cubicBezTo>
                    <a:pt x="44" y="2"/>
                    <a:pt x="37" y="0"/>
                    <a:pt x="29" y="0"/>
                  </a:cubicBezTo>
                  <a:moveTo>
                    <a:pt x="39" y="42"/>
                  </a:moveTo>
                  <a:cubicBezTo>
                    <a:pt x="37" y="45"/>
                    <a:pt x="33" y="47"/>
                    <a:pt x="28" y="47"/>
                  </a:cubicBezTo>
                  <a:cubicBezTo>
                    <a:pt x="24" y="47"/>
                    <a:pt x="20" y="45"/>
                    <a:pt x="17" y="42"/>
                  </a:cubicBezTo>
                  <a:cubicBezTo>
                    <a:pt x="14" y="39"/>
                    <a:pt x="13" y="34"/>
                    <a:pt x="13" y="29"/>
                  </a:cubicBezTo>
                  <a:cubicBezTo>
                    <a:pt x="13" y="23"/>
                    <a:pt x="14" y="18"/>
                    <a:pt x="17" y="15"/>
                  </a:cubicBezTo>
                  <a:cubicBezTo>
                    <a:pt x="20" y="12"/>
                    <a:pt x="24" y="10"/>
                    <a:pt x="28" y="10"/>
                  </a:cubicBezTo>
                  <a:cubicBezTo>
                    <a:pt x="33" y="10"/>
                    <a:pt x="36" y="12"/>
                    <a:pt x="39" y="15"/>
                  </a:cubicBezTo>
                  <a:cubicBezTo>
                    <a:pt x="42" y="18"/>
                    <a:pt x="43" y="22"/>
                    <a:pt x="43" y="28"/>
                  </a:cubicBezTo>
                  <a:cubicBezTo>
                    <a:pt x="43" y="34"/>
                    <a:pt x="42" y="39"/>
                    <a:pt x="39" y="42"/>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9" name="Freeform 3653"/>
            <p:cNvSpPr>
              <a:spLocks/>
            </p:cNvSpPr>
            <p:nvPr/>
          </p:nvSpPr>
          <p:spPr bwMode="auto">
            <a:xfrm>
              <a:off x="8131175" y="4721225"/>
              <a:ext cx="184150" cy="223838"/>
            </a:xfrm>
            <a:custGeom>
              <a:avLst/>
              <a:gdLst>
                <a:gd name="T0" fmla="*/ 68 w 68"/>
                <a:gd name="T1" fmla="*/ 38 h 83"/>
                <a:gd name="T2" fmla="*/ 68 w 68"/>
                <a:gd name="T3" fmla="*/ 27 h 83"/>
                <a:gd name="T4" fmla="*/ 55 w 68"/>
                <a:gd name="T5" fmla="*/ 27 h 83"/>
                <a:gd name="T6" fmla="*/ 55 w 68"/>
                <a:gd name="T7" fmla="*/ 11 h 83"/>
                <a:gd name="T8" fmla="*/ 55 w 68"/>
                <a:gd name="T9" fmla="*/ 11 h 83"/>
                <a:gd name="T10" fmla="*/ 42 w 68"/>
                <a:gd name="T11" fmla="*/ 14 h 83"/>
                <a:gd name="T12" fmla="*/ 42 w 68"/>
                <a:gd name="T13" fmla="*/ 14 h 83"/>
                <a:gd name="T14" fmla="*/ 42 w 68"/>
                <a:gd name="T15" fmla="*/ 27 h 83"/>
                <a:gd name="T16" fmla="*/ 23 w 68"/>
                <a:gd name="T17" fmla="*/ 27 h 83"/>
                <a:gd name="T18" fmla="*/ 23 w 68"/>
                <a:gd name="T19" fmla="*/ 20 h 83"/>
                <a:gd name="T20" fmla="*/ 25 w 68"/>
                <a:gd name="T21" fmla="*/ 13 h 83"/>
                <a:gd name="T22" fmla="*/ 31 w 68"/>
                <a:gd name="T23" fmla="*/ 10 h 83"/>
                <a:gd name="T24" fmla="*/ 36 w 68"/>
                <a:gd name="T25" fmla="*/ 12 h 83"/>
                <a:gd name="T26" fmla="*/ 37 w 68"/>
                <a:gd name="T27" fmla="*/ 12 h 83"/>
                <a:gd name="T28" fmla="*/ 37 w 68"/>
                <a:gd name="T29" fmla="*/ 1 h 83"/>
                <a:gd name="T30" fmla="*/ 37 w 68"/>
                <a:gd name="T31" fmla="*/ 1 h 83"/>
                <a:gd name="T32" fmla="*/ 29 w 68"/>
                <a:gd name="T33" fmla="*/ 0 h 83"/>
                <a:gd name="T34" fmla="*/ 19 w 68"/>
                <a:gd name="T35" fmla="*/ 2 h 83"/>
                <a:gd name="T36" fmla="*/ 12 w 68"/>
                <a:gd name="T37" fmla="*/ 9 h 83"/>
                <a:gd name="T38" fmla="*/ 10 w 68"/>
                <a:gd name="T39" fmla="*/ 19 h 83"/>
                <a:gd name="T40" fmla="*/ 10 w 68"/>
                <a:gd name="T41" fmla="*/ 27 h 83"/>
                <a:gd name="T42" fmla="*/ 0 w 68"/>
                <a:gd name="T43" fmla="*/ 27 h 83"/>
                <a:gd name="T44" fmla="*/ 0 w 68"/>
                <a:gd name="T45" fmla="*/ 37 h 83"/>
                <a:gd name="T46" fmla="*/ 10 w 68"/>
                <a:gd name="T47" fmla="*/ 37 h 83"/>
                <a:gd name="T48" fmla="*/ 10 w 68"/>
                <a:gd name="T49" fmla="*/ 82 h 83"/>
                <a:gd name="T50" fmla="*/ 23 w 68"/>
                <a:gd name="T51" fmla="*/ 82 h 83"/>
                <a:gd name="T52" fmla="*/ 23 w 68"/>
                <a:gd name="T53" fmla="*/ 37 h 83"/>
                <a:gd name="T54" fmla="*/ 42 w 68"/>
                <a:gd name="T55" fmla="*/ 37 h 83"/>
                <a:gd name="T56" fmla="*/ 42 w 68"/>
                <a:gd name="T57" fmla="*/ 66 h 83"/>
                <a:gd name="T58" fmla="*/ 58 w 68"/>
                <a:gd name="T59" fmla="*/ 83 h 83"/>
                <a:gd name="T60" fmla="*/ 64 w 68"/>
                <a:gd name="T61" fmla="*/ 83 h 83"/>
                <a:gd name="T62" fmla="*/ 68 w 68"/>
                <a:gd name="T63" fmla="*/ 81 h 83"/>
                <a:gd name="T64" fmla="*/ 68 w 68"/>
                <a:gd name="T65" fmla="*/ 81 h 83"/>
                <a:gd name="T66" fmla="*/ 68 w 68"/>
                <a:gd name="T67" fmla="*/ 71 h 83"/>
                <a:gd name="T68" fmla="*/ 68 w 68"/>
                <a:gd name="T69" fmla="*/ 71 h 83"/>
                <a:gd name="T70" fmla="*/ 65 w 68"/>
                <a:gd name="T71" fmla="*/ 72 h 83"/>
                <a:gd name="T72" fmla="*/ 63 w 68"/>
                <a:gd name="T73" fmla="*/ 72 h 83"/>
                <a:gd name="T74" fmla="*/ 57 w 68"/>
                <a:gd name="T75" fmla="*/ 70 h 83"/>
                <a:gd name="T76" fmla="*/ 55 w 68"/>
                <a:gd name="T77" fmla="*/ 63 h 83"/>
                <a:gd name="T78" fmla="*/ 55 w 68"/>
                <a:gd name="T79" fmla="*/ 37 h 83"/>
                <a:gd name="T80" fmla="*/ 68 w 68"/>
                <a:gd name="T81" fmla="*/ 37 h 83"/>
                <a:gd name="T82" fmla="*/ 68 w 68"/>
                <a:gd name="T83" fmla="*/ 3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 h="83">
                  <a:moveTo>
                    <a:pt x="68" y="38"/>
                  </a:moveTo>
                  <a:cubicBezTo>
                    <a:pt x="68" y="27"/>
                    <a:pt x="68" y="27"/>
                    <a:pt x="68" y="27"/>
                  </a:cubicBezTo>
                  <a:cubicBezTo>
                    <a:pt x="55" y="27"/>
                    <a:pt x="55" y="27"/>
                    <a:pt x="55" y="27"/>
                  </a:cubicBezTo>
                  <a:cubicBezTo>
                    <a:pt x="55" y="11"/>
                    <a:pt x="55" y="11"/>
                    <a:pt x="55" y="11"/>
                  </a:cubicBezTo>
                  <a:cubicBezTo>
                    <a:pt x="55" y="11"/>
                    <a:pt x="55" y="11"/>
                    <a:pt x="55" y="11"/>
                  </a:cubicBezTo>
                  <a:cubicBezTo>
                    <a:pt x="42" y="14"/>
                    <a:pt x="42" y="14"/>
                    <a:pt x="42" y="14"/>
                  </a:cubicBezTo>
                  <a:cubicBezTo>
                    <a:pt x="42" y="14"/>
                    <a:pt x="42" y="14"/>
                    <a:pt x="42" y="14"/>
                  </a:cubicBezTo>
                  <a:cubicBezTo>
                    <a:pt x="42" y="27"/>
                    <a:pt x="42" y="27"/>
                    <a:pt x="42" y="27"/>
                  </a:cubicBezTo>
                  <a:cubicBezTo>
                    <a:pt x="23" y="27"/>
                    <a:pt x="23" y="27"/>
                    <a:pt x="23" y="27"/>
                  </a:cubicBezTo>
                  <a:cubicBezTo>
                    <a:pt x="23" y="20"/>
                    <a:pt x="23" y="20"/>
                    <a:pt x="23" y="20"/>
                  </a:cubicBezTo>
                  <a:cubicBezTo>
                    <a:pt x="23" y="17"/>
                    <a:pt x="23" y="14"/>
                    <a:pt x="25" y="13"/>
                  </a:cubicBezTo>
                  <a:cubicBezTo>
                    <a:pt x="26" y="11"/>
                    <a:pt x="28" y="10"/>
                    <a:pt x="31" y="10"/>
                  </a:cubicBezTo>
                  <a:cubicBezTo>
                    <a:pt x="33" y="10"/>
                    <a:pt x="35" y="11"/>
                    <a:pt x="36" y="12"/>
                  </a:cubicBezTo>
                  <a:cubicBezTo>
                    <a:pt x="37" y="12"/>
                    <a:pt x="37" y="12"/>
                    <a:pt x="37" y="12"/>
                  </a:cubicBezTo>
                  <a:cubicBezTo>
                    <a:pt x="37" y="1"/>
                    <a:pt x="37" y="1"/>
                    <a:pt x="37" y="1"/>
                  </a:cubicBezTo>
                  <a:cubicBezTo>
                    <a:pt x="37" y="1"/>
                    <a:pt x="37" y="1"/>
                    <a:pt x="37" y="1"/>
                  </a:cubicBezTo>
                  <a:cubicBezTo>
                    <a:pt x="35" y="0"/>
                    <a:pt x="33" y="0"/>
                    <a:pt x="29" y="0"/>
                  </a:cubicBezTo>
                  <a:cubicBezTo>
                    <a:pt x="26" y="0"/>
                    <a:pt x="22" y="0"/>
                    <a:pt x="19" y="2"/>
                  </a:cubicBezTo>
                  <a:cubicBezTo>
                    <a:pt x="16" y="4"/>
                    <a:pt x="14" y="6"/>
                    <a:pt x="12" y="9"/>
                  </a:cubicBezTo>
                  <a:cubicBezTo>
                    <a:pt x="10" y="12"/>
                    <a:pt x="10" y="15"/>
                    <a:pt x="10" y="19"/>
                  </a:cubicBezTo>
                  <a:cubicBezTo>
                    <a:pt x="10" y="27"/>
                    <a:pt x="10" y="27"/>
                    <a:pt x="10" y="27"/>
                  </a:cubicBezTo>
                  <a:cubicBezTo>
                    <a:pt x="0" y="27"/>
                    <a:pt x="0" y="27"/>
                    <a:pt x="0" y="27"/>
                  </a:cubicBezTo>
                  <a:cubicBezTo>
                    <a:pt x="0" y="37"/>
                    <a:pt x="0" y="37"/>
                    <a:pt x="0" y="37"/>
                  </a:cubicBezTo>
                  <a:cubicBezTo>
                    <a:pt x="10" y="37"/>
                    <a:pt x="10" y="37"/>
                    <a:pt x="10" y="37"/>
                  </a:cubicBezTo>
                  <a:cubicBezTo>
                    <a:pt x="10" y="82"/>
                    <a:pt x="10" y="82"/>
                    <a:pt x="10" y="82"/>
                  </a:cubicBezTo>
                  <a:cubicBezTo>
                    <a:pt x="23" y="82"/>
                    <a:pt x="23" y="82"/>
                    <a:pt x="23" y="82"/>
                  </a:cubicBezTo>
                  <a:cubicBezTo>
                    <a:pt x="23" y="37"/>
                    <a:pt x="23" y="37"/>
                    <a:pt x="23" y="37"/>
                  </a:cubicBezTo>
                  <a:cubicBezTo>
                    <a:pt x="42" y="37"/>
                    <a:pt x="42" y="37"/>
                    <a:pt x="42" y="37"/>
                  </a:cubicBezTo>
                  <a:cubicBezTo>
                    <a:pt x="42" y="66"/>
                    <a:pt x="42" y="66"/>
                    <a:pt x="42" y="66"/>
                  </a:cubicBezTo>
                  <a:cubicBezTo>
                    <a:pt x="42" y="77"/>
                    <a:pt x="48" y="83"/>
                    <a:pt x="58" y="83"/>
                  </a:cubicBezTo>
                  <a:cubicBezTo>
                    <a:pt x="60" y="83"/>
                    <a:pt x="62" y="83"/>
                    <a:pt x="64" y="83"/>
                  </a:cubicBezTo>
                  <a:cubicBezTo>
                    <a:pt x="66" y="82"/>
                    <a:pt x="67" y="82"/>
                    <a:pt x="68" y="81"/>
                  </a:cubicBezTo>
                  <a:cubicBezTo>
                    <a:pt x="68" y="81"/>
                    <a:pt x="68" y="81"/>
                    <a:pt x="68" y="81"/>
                  </a:cubicBezTo>
                  <a:cubicBezTo>
                    <a:pt x="68" y="71"/>
                    <a:pt x="68" y="71"/>
                    <a:pt x="68" y="71"/>
                  </a:cubicBezTo>
                  <a:cubicBezTo>
                    <a:pt x="68" y="71"/>
                    <a:pt x="68" y="71"/>
                    <a:pt x="68" y="71"/>
                  </a:cubicBezTo>
                  <a:cubicBezTo>
                    <a:pt x="67" y="71"/>
                    <a:pt x="66" y="72"/>
                    <a:pt x="65" y="72"/>
                  </a:cubicBezTo>
                  <a:cubicBezTo>
                    <a:pt x="64" y="72"/>
                    <a:pt x="63" y="72"/>
                    <a:pt x="63" y="72"/>
                  </a:cubicBezTo>
                  <a:cubicBezTo>
                    <a:pt x="60" y="72"/>
                    <a:pt x="58" y="72"/>
                    <a:pt x="57" y="70"/>
                  </a:cubicBezTo>
                  <a:cubicBezTo>
                    <a:pt x="56" y="69"/>
                    <a:pt x="55" y="67"/>
                    <a:pt x="55" y="63"/>
                  </a:cubicBezTo>
                  <a:cubicBezTo>
                    <a:pt x="55" y="37"/>
                    <a:pt x="55" y="37"/>
                    <a:pt x="55" y="37"/>
                  </a:cubicBezTo>
                  <a:cubicBezTo>
                    <a:pt x="68" y="37"/>
                    <a:pt x="68" y="37"/>
                    <a:pt x="68" y="37"/>
                  </a:cubicBezTo>
                  <a:lnTo>
                    <a:pt x="68" y="38"/>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0" name="Rectangle 3654"/>
            <p:cNvSpPr>
              <a:spLocks noChangeArrowheads="1"/>
            </p:cNvSpPr>
            <p:nvPr/>
          </p:nvSpPr>
          <p:spPr bwMode="auto">
            <a:xfrm>
              <a:off x="6697663" y="4667250"/>
              <a:ext cx="161925" cy="161925"/>
            </a:xfrm>
            <a:prstGeom prst="rect">
              <a:avLst/>
            </a:prstGeom>
            <a:solidFill>
              <a:srgbClr val="EF5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1" name="Rectangle 3655"/>
            <p:cNvSpPr>
              <a:spLocks noChangeArrowheads="1"/>
            </p:cNvSpPr>
            <p:nvPr/>
          </p:nvSpPr>
          <p:spPr bwMode="auto">
            <a:xfrm>
              <a:off x="6878638" y="4667250"/>
              <a:ext cx="165100" cy="161925"/>
            </a:xfrm>
            <a:prstGeom prst="rect">
              <a:avLst/>
            </a:prstGeom>
            <a:solidFill>
              <a:srgbClr val="80BA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2" name="Rectangle 3656"/>
            <p:cNvSpPr>
              <a:spLocks noChangeArrowheads="1"/>
            </p:cNvSpPr>
            <p:nvPr/>
          </p:nvSpPr>
          <p:spPr bwMode="auto">
            <a:xfrm>
              <a:off x="6697663" y="4848225"/>
              <a:ext cx="161925" cy="165100"/>
            </a:xfrm>
            <a:prstGeom prst="rect">
              <a:avLst/>
            </a:prstGeom>
            <a:solidFill>
              <a:srgbClr val="359F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3" name="Rectangle 3657"/>
            <p:cNvSpPr>
              <a:spLocks noChangeArrowheads="1"/>
            </p:cNvSpPr>
            <p:nvPr/>
          </p:nvSpPr>
          <p:spPr bwMode="auto">
            <a:xfrm>
              <a:off x="6878638" y="4848225"/>
              <a:ext cx="165100" cy="165100"/>
            </a:xfrm>
            <a:prstGeom prst="rect">
              <a:avLst/>
            </a:prstGeom>
            <a:solidFill>
              <a:srgbClr val="FCB6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grpSp>
    </p:spTree>
    <p:extLst>
      <p:ext uri="{BB962C8B-B14F-4D97-AF65-F5344CB8AC3E}">
        <p14:creationId xmlns:p14="http://schemas.microsoft.com/office/powerpoint/2010/main" val="92354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03_Agenda">
    <p:spTree>
      <p:nvGrpSpPr>
        <p:cNvPr id="1" name=""/>
        <p:cNvGrpSpPr/>
        <p:nvPr/>
      </p:nvGrpSpPr>
      <p:grpSpPr>
        <a:xfrm>
          <a:off x="0" y="0"/>
          <a:ext cx="0" cy="0"/>
          <a:chOff x="0" y="0"/>
          <a:chExt cx="0" cy="0"/>
        </a:xfrm>
      </p:grpSpPr>
      <p:sp>
        <p:nvSpPr>
          <p:cNvPr id="5" name="Text Placeholder 4"/>
          <p:cNvSpPr>
            <a:spLocks noGrp="1"/>
          </p:cNvSpPr>
          <p:nvPr>
            <p:ph type="body" sz="quarter" idx="17" hasCustomPrompt="1"/>
          </p:nvPr>
        </p:nvSpPr>
        <p:spPr bwMode="gray">
          <a:xfrm>
            <a:off x="281104" y="1855645"/>
            <a:ext cx="11865456" cy="2058897"/>
          </a:xfrm>
        </p:spPr>
        <p:txBody>
          <a:bodyPr/>
          <a:lstStyle>
            <a:lvl1pPr>
              <a:spcBef>
                <a:spcPts val="918"/>
              </a:spcBef>
              <a:defRPr sz="2040"/>
            </a:lvl1pPr>
            <a:lvl2pPr marL="0" indent="0">
              <a:spcBef>
                <a:spcPts val="918"/>
              </a:spcBef>
              <a:buNone/>
              <a:defRPr sz="2040">
                <a:solidFill>
                  <a:schemeClr val="accent4"/>
                </a:solidFill>
              </a:defRPr>
            </a:lvl2pPr>
            <a:lvl3pPr marL="257015" indent="-257015">
              <a:spcBef>
                <a:spcPts val="918"/>
              </a:spcBef>
              <a:buFont typeface="Symbol" panose="05050102010706020507" pitchFamily="18" charset="2"/>
              <a:buChar char="-"/>
              <a:defRPr sz="2040">
                <a:solidFill>
                  <a:schemeClr val="accent4"/>
                </a:solidFill>
              </a:defRPr>
            </a:lvl3pPr>
            <a:lvl4pPr marL="257015" indent="-257015">
              <a:spcBef>
                <a:spcPts val="918"/>
              </a:spcBef>
              <a:buFont typeface="Symbol" panose="05050102010706020507" pitchFamily="18" charset="2"/>
              <a:buChar char="-"/>
              <a:defRPr sz="2040">
                <a:solidFill>
                  <a:schemeClr val="accent4"/>
                </a:solidFill>
              </a:defRPr>
            </a:lvl4pPr>
            <a:lvl5pPr marL="257015" indent="-257015">
              <a:spcBef>
                <a:spcPts val="918"/>
              </a:spcBef>
              <a:buFont typeface="Symbol" panose="05050102010706020507" pitchFamily="18" charset="2"/>
              <a:buChar char="-"/>
              <a:defRPr sz="2040">
                <a:solidFill>
                  <a:schemeClr val="accent4"/>
                </a:solidFill>
              </a:defRPr>
            </a:lvl5pPr>
            <a:lvl6pPr marL="257015" indent="-257015">
              <a:spcBef>
                <a:spcPts val="918"/>
              </a:spcBef>
              <a:buFont typeface="Symbol" panose="05050102010706020507" pitchFamily="18" charset="2"/>
              <a:buChar char="-"/>
              <a:defRPr sz="2040">
                <a:solidFill>
                  <a:schemeClr val="accent4"/>
                </a:solidFill>
              </a:defRPr>
            </a:lvl6pPr>
            <a:lvl7pPr marL="257015" indent="-257015">
              <a:spcBef>
                <a:spcPts val="918"/>
              </a:spcBef>
              <a:buFont typeface="Symbol" panose="05050102010706020507" pitchFamily="18" charset="2"/>
              <a:buChar char="-"/>
              <a:defRPr sz="2040">
                <a:solidFill>
                  <a:schemeClr val="accent4"/>
                </a:solidFill>
              </a:defRPr>
            </a:lvl7pPr>
            <a:lvl8pPr marL="257015" indent="-257015">
              <a:spcBef>
                <a:spcPts val="918"/>
              </a:spcBef>
              <a:buFont typeface="Symbol" panose="05050102010706020507" pitchFamily="18" charset="2"/>
              <a:buChar char="-"/>
              <a:defRPr sz="2040">
                <a:solidFill>
                  <a:schemeClr val="accent4"/>
                </a:solidFill>
              </a:defRPr>
            </a:lvl8pPr>
            <a:lvl9pPr marL="257015" indent="-257015">
              <a:spcBef>
                <a:spcPts val="918"/>
              </a:spcBef>
              <a:buFont typeface="Symbol" panose="05050102010706020507" pitchFamily="18" charset="2"/>
              <a:buChar char="-"/>
              <a:defRPr sz="2040">
                <a:solidFill>
                  <a:schemeClr val="accent4"/>
                </a:solidFill>
              </a:defRPr>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sz="half" idx="14"/>
          </p:nvPr>
        </p:nvSpPr>
        <p:spPr bwMode="gray"/>
        <p:txBody>
          <a:bodyPr/>
          <a:lstStyle/>
          <a:p>
            <a:fld id="{E3EF050F-B85E-4E30-B69F-9970B4AED387}" type="datetime4">
              <a:rPr lang="en-US" smtClean="0"/>
              <a:t>May 12, 2017</a:t>
            </a:fld>
            <a:endParaRPr lang="en-US" dirty="0"/>
          </a:p>
        </p:txBody>
      </p:sp>
      <p:sp>
        <p:nvSpPr>
          <p:cNvPr id="10" name="Slide Number Placeholder 9"/>
          <p:cNvSpPr>
            <a:spLocks noGrp="1"/>
          </p:cNvSpPr>
          <p:nvPr>
            <p:ph type="sldNum" sz="quarter" idx="16"/>
          </p:nvPr>
        </p:nvSpPr>
        <p:spPr bwMode="gray"/>
        <p:txBody>
          <a:bodyPr/>
          <a:lstStyle/>
          <a:p>
            <a:r>
              <a:rPr lang="en-US"/>
              <a:t>Slide </a:t>
            </a:r>
            <a:fld id="{619F89D8-7AE3-494A-97F3-03D680869632}" type="slidenum">
              <a:rPr lang="en-US" smtClean="0"/>
              <a:pPr/>
              <a:t>‹#›</a:t>
            </a:fld>
            <a:endParaRPr lang="en-US" dirty="0"/>
          </a:p>
        </p:txBody>
      </p:sp>
      <p:sp>
        <p:nvSpPr>
          <p:cNvPr id="2" name="Title 1"/>
          <p:cNvSpPr>
            <a:spLocks noGrp="1"/>
          </p:cNvSpPr>
          <p:nvPr>
            <p:ph type="title"/>
          </p:nvPr>
        </p:nvSpPr>
        <p:spPr/>
        <p:txBody>
          <a:bodyPr/>
          <a:lstStyle/>
          <a:p>
            <a:r>
              <a:rPr lang="en-US"/>
              <a:t>Click to edit Master title style</a:t>
            </a:r>
          </a:p>
        </p:txBody>
      </p:sp>
      <p:grpSp>
        <p:nvGrpSpPr>
          <p:cNvPr id="7" name="Group 6"/>
          <p:cNvGrpSpPr/>
          <p:nvPr userDrawn="1"/>
        </p:nvGrpSpPr>
        <p:grpSpPr>
          <a:xfrm>
            <a:off x="9956933" y="6475085"/>
            <a:ext cx="1341345" cy="286883"/>
            <a:chOff x="6697663" y="4667250"/>
            <a:chExt cx="1617662" cy="346075"/>
          </a:xfrm>
        </p:grpSpPr>
        <p:sp>
          <p:nvSpPr>
            <p:cNvPr id="9" name="Freeform 3645"/>
            <p:cNvSpPr>
              <a:spLocks/>
            </p:cNvSpPr>
            <p:nvPr/>
          </p:nvSpPr>
          <p:spPr bwMode="auto">
            <a:xfrm>
              <a:off x="7145338" y="4733925"/>
              <a:ext cx="223838" cy="207963"/>
            </a:xfrm>
            <a:custGeom>
              <a:avLst/>
              <a:gdLst>
                <a:gd name="T0" fmla="*/ 45 w 83"/>
                <a:gd name="T1" fmla="*/ 48 h 77"/>
                <a:gd name="T2" fmla="*/ 42 w 83"/>
                <a:gd name="T3" fmla="*/ 58 h 77"/>
                <a:gd name="T4" fmla="*/ 41 w 83"/>
                <a:gd name="T5" fmla="*/ 58 h 77"/>
                <a:gd name="T6" fmla="*/ 38 w 83"/>
                <a:gd name="T7" fmla="*/ 48 h 77"/>
                <a:gd name="T8" fmla="*/ 19 w 83"/>
                <a:gd name="T9" fmla="*/ 0 h 77"/>
                <a:gd name="T10" fmla="*/ 0 w 83"/>
                <a:gd name="T11" fmla="*/ 0 h 77"/>
                <a:gd name="T12" fmla="*/ 0 w 83"/>
                <a:gd name="T13" fmla="*/ 77 h 77"/>
                <a:gd name="T14" fmla="*/ 12 w 83"/>
                <a:gd name="T15" fmla="*/ 77 h 77"/>
                <a:gd name="T16" fmla="*/ 12 w 83"/>
                <a:gd name="T17" fmla="*/ 30 h 77"/>
                <a:gd name="T18" fmla="*/ 12 w 83"/>
                <a:gd name="T19" fmla="*/ 19 h 77"/>
                <a:gd name="T20" fmla="*/ 12 w 83"/>
                <a:gd name="T21" fmla="*/ 14 h 77"/>
                <a:gd name="T22" fmla="*/ 12 w 83"/>
                <a:gd name="T23" fmla="*/ 14 h 77"/>
                <a:gd name="T24" fmla="*/ 14 w 83"/>
                <a:gd name="T25" fmla="*/ 21 h 77"/>
                <a:gd name="T26" fmla="*/ 37 w 83"/>
                <a:gd name="T27" fmla="*/ 77 h 77"/>
                <a:gd name="T28" fmla="*/ 46 w 83"/>
                <a:gd name="T29" fmla="*/ 77 h 77"/>
                <a:gd name="T30" fmla="*/ 68 w 83"/>
                <a:gd name="T31" fmla="*/ 20 h 77"/>
                <a:gd name="T32" fmla="*/ 70 w 83"/>
                <a:gd name="T33" fmla="*/ 14 h 77"/>
                <a:gd name="T34" fmla="*/ 70 w 83"/>
                <a:gd name="T35" fmla="*/ 14 h 77"/>
                <a:gd name="T36" fmla="*/ 70 w 83"/>
                <a:gd name="T37" fmla="*/ 28 h 77"/>
                <a:gd name="T38" fmla="*/ 70 w 83"/>
                <a:gd name="T39" fmla="*/ 77 h 77"/>
                <a:gd name="T40" fmla="*/ 83 w 83"/>
                <a:gd name="T41" fmla="*/ 77 h 77"/>
                <a:gd name="T42" fmla="*/ 83 w 83"/>
                <a:gd name="T43" fmla="*/ 0 h 77"/>
                <a:gd name="T44" fmla="*/ 65 w 83"/>
                <a:gd name="T45" fmla="*/ 0 h 77"/>
                <a:gd name="T46" fmla="*/ 45 w 83"/>
                <a:gd name="T47" fmla="*/ 4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7">
                  <a:moveTo>
                    <a:pt x="45" y="48"/>
                  </a:moveTo>
                  <a:cubicBezTo>
                    <a:pt x="42" y="58"/>
                    <a:pt x="42" y="58"/>
                    <a:pt x="42" y="58"/>
                  </a:cubicBezTo>
                  <a:cubicBezTo>
                    <a:pt x="41" y="58"/>
                    <a:pt x="41" y="58"/>
                    <a:pt x="41" y="58"/>
                  </a:cubicBezTo>
                  <a:cubicBezTo>
                    <a:pt x="41" y="56"/>
                    <a:pt x="40" y="53"/>
                    <a:pt x="38" y="48"/>
                  </a:cubicBezTo>
                  <a:cubicBezTo>
                    <a:pt x="19" y="0"/>
                    <a:pt x="19" y="0"/>
                    <a:pt x="19" y="0"/>
                  </a:cubicBezTo>
                  <a:cubicBezTo>
                    <a:pt x="0" y="0"/>
                    <a:pt x="0" y="0"/>
                    <a:pt x="0" y="0"/>
                  </a:cubicBezTo>
                  <a:cubicBezTo>
                    <a:pt x="0" y="77"/>
                    <a:pt x="0" y="77"/>
                    <a:pt x="0" y="77"/>
                  </a:cubicBezTo>
                  <a:cubicBezTo>
                    <a:pt x="12" y="77"/>
                    <a:pt x="12" y="77"/>
                    <a:pt x="12" y="77"/>
                  </a:cubicBezTo>
                  <a:cubicBezTo>
                    <a:pt x="12" y="30"/>
                    <a:pt x="12" y="30"/>
                    <a:pt x="12" y="30"/>
                  </a:cubicBezTo>
                  <a:cubicBezTo>
                    <a:pt x="12" y="27"/>
                    <a:pt x="12" y="23"/>
                    <a:pt x="12" y="19"/>
                  </a:cubicBezTo>
                  <a:cubicBezTo>
                    <a:pt x="12" y="17"/>
                    <a:pt x="12" y="16"/>
                    <a:pt x="12" y="14"/>
                  </a:cubicBezTo>
                  <a:cubicBezTo>
                    <a:pt x="12" y="14"/>
                    <a:pt x="12" y="14"/>
                    <a:pt x="12" y="14"/>
                  </a:cubicBezTo>
                  <a:cubicBezTo>
                    <a:pt x="13" y="17"/>
                    <a:pt x="13" y="19"/>
                    <a:pt x="14" y="21"/>
                  </a:cubicBezTo>
                  <a:cubicBezTo>
                    <a:pt x="37" y="77"/>
                    <a:pt x="37" y="77"/>
                    <a:pt x="37" y="77"/>
                  </a:cubicBezTo>
                  <a:cubicBezTo>
                    <a:pt x="46" y="77"/>
                    <a:pt x="46" y="77"/>
                    <a:pt x="46" y="77"/>
                  </a:cubicBezTo>
                  <a:cubicBezTo>
                    <a:pt x="68" y="20"/>
                    <a:pt x="68" y="20"/>
                    <a:pt x="68" y="20"/>
                  </a:cubicBezTo>
                  <a:cubicBezTo>
                    <a:pt x="69" y="19"/>
                    <a:pt x="69" y="17"/>
                    <a:pt x="70" y="14"/>
                  </a:cubicBezTo>
                  <a:cubicBezTo>
                    <a:pt x="70" y="14"/>
                    <a:pt x="70" y="14"/>
                    <a:pt x="70" y="14"/>
                  </a:cubicBezTo>
                  <a:cubicBezTo>
                    <a:pt x="70" y="20"/>
                    <a:pt x="70" y="25"/>
                    <a:pt x="70" y="28"/>
                  </a:cubicBezTo>
                  <a:cubicBezTo>
                    <a:pt x="70" y="77"/>
                    <a:pt x="70" y="77"/>
                    <a:pt x="70" y="77"/>
                  </a:cubicBezTo>
                  <a:cubicBezTo>
                    <a:pt x="83" y="77"/>
                    <a:pt x="83" y="77"/>
                    <a:pt x="83" y="77"/>
                  </a:cubicBezTo>
                  <a:cubicBezTo>
                    <a:pt x="83" y="0"/>
                    <a:pt x="83" y="0"/>
                    <a:pt x="83" y="0"/>
                  </a:cubicBezTo>
                  <a:cubicBezTo>
                    <a:pt x="65" y="0"/>
                    <a:pt x="65" y="0"/>
                    <a:pt x="65" y="0"/>
                  </a:cubicBezTo>
                  <a:lnTo>
                    <a:pt x="45" y="48"/>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1" name="Rectangle 3646"/>
            <p:cNvSpPr>
              <a:spLocks noChangeArrowheads="1"/>
            </p:cNvSpPr>
            <p:nvPr/>
          </p:nvSpPr>
          <p:spPr bwMode="auto">
            <a:xfrm>
              <a:off x="7404100" y="4794250"/>
              <a:ext cx="33338" cy="147638"/>
            </a:xfrm>
            <a:prstGeom prst="rect">
              <a:avLst/>
            </a:prstGeom>
            <a:solidFill>
              <a:srgbClr val="8081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2" name="Freeform 3647"/>
            <p:cNvSpPr>
              <a:spLocks/>
            </p:cNvSpPr>
            <p:nvPr/>
          </p:nvSpPr>
          <p:spPr bwMode="auto">
            <a:xfrm>
              <a:off x="7399338" y="4732338"/>
              <a:ext cx="42863" cy="39688"/>
            </a:xfrm>
            <a:custGeom>
              <a:avLst/>
              <a:gdLst>
                <a:gd name="T0" fmla="*/ 8 w 16"/>
                <a:gd name="T1" fmla="*/ 0 h 15"/>
                <a:gd name="T2" fmla="*/ 2 w 16"/>
                <a:gd name="T3" fmla="*/ 2 h 15"/>
                <a:gd name="T4" fmla="*/ 0 w 16"/>
                <a:gd name="T5" fmla="*/ 7 h 15"/>
                <a:gd name="T6" fmla="*/ 2 w 16"/>
                <a:gd name="T7" fmla="*/ 12 h 15"/>
                <a:gd name="T8" fmla="*/ 8 w 16"/>
                <a:gd name="T9" fmla="*/ 15 h 15"/>
                <a:gd name="T10" fmla="*/ 14 w 16"/>
                <a:gd name="T11" fmla="*/ 12 h 15"/>
                <a:gd name="T12" fmla="*/ 16 w 16"/>
                <a:gd name="T13" fmla="*/ 7 h 15"/>
                <a:gd name="T14" fmla="*/ 14 w 16"/>
                <a:gd name="T15" fmla="*/ 2 h 15"/>
                <a:gd name="T16" fmla="*/ 8 w 16"/>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5">
                  <a:moveTo>
                    <a:pt x="8" y="0"/>
                  </a:moveTo>
                  <a:cubicBezTo>
                    <a:pt x="6" y="0"/>
                    <a:pt x="4" y="0"/>
                    <a:pt x="2" y="2"/>
                  </a:cubicBezTo>
                  <a:cubicBezTo>
                    <a:pt x="1" y="3"/>
                    <a:pt x="0" y="5"/>
                    <a:pt x="0" y="7"/>
                  </a:cubicBezTo>
                  <a:cubicBezTo>
                    <a:pt x="0" y="9"/>
                    <a:pt x="1" y="11"/>
                    <a:pt x="2" y="12"/>
                  </a:cubicBezTo>
                  <a:cubicBezTo>
                    <a:pt x="4" y="14"/>
                    <a:pt x="6" y="15"/>
                    <a:pt x="8" y="15"/>
                  </a:cubicBezTo>
                  <a:cubicBezTo>
                    <a:pt x="10" y="15"/>
                    <a:pt x="12" y="14"/>
                    <a:pt x="14" y="12"/>
                  </a:cubicBezTo>
                  <a:cubicBezTo>
                    <a:pt x="15" y="11"/>
                    <a:pt x="16" y="9"/>
                    <a:pt x="16" y="7"/>
                  </a:cubicBezTo>
                  <a:cubicBezTo>
                    <a:pt x="16" y="5"/>
                    <a:pt x="15" y="3"/>
                    <a:pt x="14" y="2"/>
                  </a:cubicBezTo>
                  <a:cubicBezTo>
                    <a:pt x="12" y="0"/>
                    <a:pt x="10" y="0"/>
                    <a:pt x="8"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3" name="Freeform 3648"/>
            <p:cNvSpPr>
              <a:spLocks/>
            </p:cNvSpPr>
            <p:nvPr/>
          </p:nvSpPr>
          <p:spPr bwMode="auto">
            <a:xfrm>
              <a:off x="7461250" y="4791075"/>
              <a:ext cx="119063" cy="153988"/>
            </a:xfrm>
            <a:custGeom>
              <a:avLst/>
              <a:gdLst>
                <a:gd name="T0" fmla="*/ 37 w 44"/>
                <a:gd name="T1" fmla="*/ 0 h 57"/>
                <a:gd name="T2" fmla="*/ 30 w 44"/>
                <a:gd name="T3" fmla="*/ 0 h 57"/>
                <a:gd name="T4" fmla="*/ 14 w 44"/>
                <a:gd name="T5" fmla="*/ 3 h 57"/>
                <a:gd name="T6" fmla="*/ 4 w 44"/>
                <a:gd name="T7" fmla="*/ 14 h 57"/>
                <a:gd name="T8" fmla="*/ 0 w 44"/>
                <a:gd name="T9" fmla="*/ 30 h 57"/>
                <a:gd name="T10" fmla="*/ 4 w 44"/>
                <a:gd name="T11" fmla="*/ 44 h 57"/>
                <a:gd name="T12" fmla="*/ 14 w 44"/>
                <a:gd name="T13" fmla="*/ 54 h 57"/>
                <a:gd name="T14" fmla="*/ 28 w 44"/>
                <a:gd name="T15" fmla="*/ 57 h 57"/>
                <a:gd name="T16" fmla="*/ 43 w 44"/>
                <a:gd name="T17" fmla="*/ 54 h 57"/>
                <a:gd name="T18" fmla="*/ 43 w 44"/>
                <a:gd name="T19" fmla="*/ 53 h 57"/>
                <a:gd name="T20" fmla="*/ 43 w 44"/>
                <a:gd name="T21" fmla="*/ 42 h 57"/>
                <a:gd name="T22" fmla="*/ 43 w 44"/>
                <a:gd name="T23" fmla="*/ 42 h 57"/>
                <a:gd name="T24" fmla="*/ 37 w 44"/>
                <a:gd name="T25" fmla="*/ 45 h 57"/>
                <a:gd name="T26" fmla="*/ 30 w 44"/>
                <a:gd name="T27" fmla="*/ 47 h 57"/>
                <a:gd name="T28" fmla="*/ 18 w 44"/>
                <a:gd name="T29" fmla="*/ 42 h 57"/>
                <a:gd name="T30" fmla="*/ 14 w 44"/>
                <a:gd name="T31" fmla="*/ 29 h 57"/>
                <a:gd name="T32" fmla="*/ 19 w 44"/>
                <a:gd name="T33" fmla="*/ 15 h 57"/>
                <a:gd name="T34" fmla="*/ 31 w 44"/>
                <a:gd name="T35" fmla="*/ 10 h 57"/>
                <a:gd name="T36" fmla="*/ 43 w 44"/>
                <a:gd name="T37" fmla="*/ 15 h 57"/>
                <a:gd name="T38" fmla="*/ 44 w 44"/>
                <a:gd name="T39" fmla="*/ 15 h 57"/>
                <a:gd name="T40" fmla="*/ 44 w 44"/>
                <a:gd name="T41" fmla="*/ 3 h 57"/>
                <a:gd name="T42" fmla="*/ 43 w 44"/>
                <a:gd name="T43" fmla="*/ 3 h 57"/>
                <a:gd name="T44" fmla="*/ 37 w 44"/>
                <a:gd name="T45"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57">
                  <a:moveTo>
                    <a:pt x="37" y="0"/>
                  </a:moveTo>
                  <a:cubicBezTo>
                    <a:pt x="35" y="0"/>
                    <a:pt x="32" y="0"/>
                    <a:pt x="30" y="0"/>
                  </a:cubicBezTo>
                  <a:cubicBezTo>
                    <a:pt x="24" y="0"/>
                    <a:pt x="19" y="1"/>
                    <a:pt x="14" y="3"/>
                  </a:cubicBezTo>
                  <a:cubicBezTo>
                    <a:pt x="10" y="6"/>
                    <a:pt x="6" y="9"/>
                    <a:pt x="4" y="14"/>
                  </a:cubicBezTo>
                  <a:cubicBezTo>
                    <a:pt x="2" y="19"/>
                    <a:pt x="0" y="24"/>
                    <a:pt x="0" y="30"/>
                  </a:cubicBezTo>
                  <a:cubicBezTo>
                    <a:pt x="0" y="35"/>
                    <a:pt x="2" y="40"/>
                    <a:pt x="4" y="44"/>
                  </a:cubicBezTo>
                  <a:cubicBezTo>
                    <a:pt x="6" y="48"/>
                    <a:pt x="9" y="51"/>
                    <a:pt x="14" y="54"/>
                  </a:cubicBezTo>
                  <a:cubicBezTo>
                    <a:pt x="18" y="56"/>
                    <a:pt x="22" y="57"/>
                    <a:pt x="28" y="57"/>
                  </a:cubicBezTo>
                  <a:cubicBezTo>
                    <a:pt x="34" y="57"/>
                    <a:pt x="39" y="56"/>
                    <a:pt x="43" y="54"/>
                  </a:cubicBezTo>
                  <a:cubicBezTo>
                    <a:pt x="43" y="53"/>
                    <a:pt x="43" y="53"/>
                    <a:pt x="43" y="53"/>
                  </a:cubicBezTo>
                  <a:cubicBezTo>
                    <a:pt x="43" y="42"/>
                    <a:pt x="43" y="42"/>
                    <a:pt x="43" y="42"/>
                  </a:cubicBezTo>
                  <a:cubicBezTo>
                    <a:pt x="43" y="42"/>
                    <a:pt x="43" y="42"/>
                    <a:pt x="43" y="42"/>
                  </a:cubicBezTo>
                  <a:cubicBezTo>
                    <a:pt x="41" y="44"/>
                    <a:pt x="39" y="45"/>
                    <a:pt x="37" y="45"/>
                  </a:cubicBezTo>
                  <a:cubicBezTo>
                    <a:pt x="34" y="46"/>
                    <a:pt x="32" y="47"/>
                    <a:pt x="30" y="47"/>
                  </a:cubicBezTo>
                  <a:cubicBezTo>
                    <a:pt x="25" y="47"/>
                    <a:pt x="21" y="45"/>
                    <a:pt x="18" y="42"/>
                  </a:cubicBezTo>
                  <a:cubicBezTo>
                    <a:pt x="15" y="39"/>
                    <a:pt x="14" y="34"/>
                    <a:pt x="14" y="29"/>
                  </a:cubicBezTo>
                  <a:cubicBezTo>
                    <a:pt x="14" y="23"/>
                    <a:pt x="15" y="19"/>
                    <a:pt x="19" y="15"/>
                  </a:cubicBezTo>
                  <a:cubicBezTo>
                    <a:pt x="22" y="12"/>
                    <a:pt x="26" y="10"/>
                    <a:pt x="31" y="10"/>
                  </a:cubicBezTo>
                  <a:cubicBezTo>
                    <a:pt x="35" y="10"/>
                    <a:pt x="39" y="12"/>
                    <a:pt x="43" y="15"/>
                  </a:cubicBezTo>
                  <a:cubicBezTo>
                    <a:pt x="44" y="15"/>
                    <a:pt x="44" y="15"/>
                    <a:pt x="44" y="15"/>
                  </a:cubicBezTo>
                  <a:cubicBezTo>
                    <a:pt x="44" y="3"/>
                    <a:pt x="44" y="3"/>
                    <a:pt x="44" y="3"/>
                  </a:cubicBezTo>
                  <a:cubicBezTo>
                    <a:pt x="43" y="3"/>
                    <a:pt x="43" y="3"/>
                    <a:pt x="43" y="3"/>
                  </a:cubicBezTo>
                  <a:cubicBezTo>
                    <a:pt x="42" y="2"/>
                    <a:pt x="40" y="1"/>
                    <a:pt x="37"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4" name="Freeform 3649"/>
            <p:cNvSpPr>
              <a:spLocks/>
            </p:cNvSpPr>
            <p:nvPr/>
          </p:nvSpPr>
          <p:spPr bwMode="auto">
            <a:xfrm>
              <a:off x="7604125" y="4791075"/>
              <a:ext cx="87313" cy="150813"/>
            </a:xfrm>
            <a:custGeom>
              <a:avLst/>
              <a:gdLst>
                <a:gd name="T0" fmla="*/ 27 w 32"/>
                <a:gd name="T1" fmla="*/ 0 h 56"/>
                <a:gd name="T2" fmla="*/ 18 w 32"/>
                <a:gd name="T3" fmla="*/ 3 h 56"/>
                <a:gd name="T4" fmla="*/ 13 w 32"/>
                <a:gd name="T5" fmla="*/ 10 h 56"/>
                <a:gd name="T6" fmla="*/ 13 w 32"/>
                <a:gd name="T7" fmla="*/ 10 h 56"/>
                <a:gd name="T8" fmla="*/ 13 w 32"/>
                <a:gd name="T9" fmla="*/ 1 h 56"/>
                <a:gd name="T10" fmla="*/ 0 w 32"/>
                <a:gd name="T11" fmla="*/ 1 h 56"/>
                <a:gd name="T12" fmla="*/ 0 w 32"/>
                <a:gd name="T13" fmla="*/ 56 h 56"/>
                <a:gd name="T14" fmla="*/ 13 w 32"/>
                <a:gd name="T15" fmla="*/ 56 h 56"/>
                <a:gd name="T16" fmla="*/ 13 w 32"/>
                <a:gd name="T17" fmla="*/ 28 h 56"/>
                <a:gd name="T18" fmla="*/ 16 w 32"/>
                <a:gd name="T19" fmla="*/ 16 h 56"/>
                <a:gd name="T20" fmla="*/ 25 w 32"/>
                <a:gd name="T21" fmla="*/ 12 h 56"/>
                <a:gd name="T22" fmla="*/ 29 w 32"/>
                <a:gd name="T23" fmla="*/ 12 h 56"/>
                <a:gd name="T24" fmla="*/ 32 w 32"/>
                <a:gd name="T25" fmla="*/ 13 h 56"/>
                <a:gd name="T26" fmla="*/ 32 w 32"/>
                <a:gd name="T27" fmla="*/ 14 h 56"/>
                <a:gd name="T28" fmla="*/ 32 w 32"/>
                <a:gd name="T29" fmla="*/ 1 h 56"/>
                <a:gd name="T30" fmla="*/ 32 w 32"/>
                <a:gd name="T31" fmla="*/ 1 h 56"/>
                <a:gd name="T32" fmla="*/ 27 w 32"/>
                <a:gd name="T3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6">
                  <a:moveTo>
                    <a:pt x="27" y="0"/>
                  </a:moveTo>
                  <a:cubicBezTo>
                    <a:pt x="24" y="0"/>
                    <a:pt x="21" y="1"/>
                    <a:pt x="18" y="3"/>
                  </a:cubicBezTo>
                  <a:cubicBezTo>
                    <a:pt x="16" y="5"/>
                    <a:pt x="14" y="7"/>
                    <a:pt x="13" y="10"/>
                  </a:cubicBezTo>
                  <a:cubicBezTo>
                    <a:pt x="13" y="10"/>
                    <a:pt x="13" y="10"/>
                    <a:pt x="13" y="10"/>
                  </a:cubicBezTo>
                  <a:cubicBezTo>
                    <a:pt x="13" y="1"/>
                    <a:pt x="13" y="1"/>
                    <a:pt x="13" y="1"/>
                  </a:cubicBezTo>
                  <a:cubicBezTo>
                    <a:pt x="0" y="1"/>
                    <a:pt x="0" y="1"/>
                    <a:pt x="0" y="1"/>
                  </a:cubicBezTo>
                  <a:cubicBezTo>
                    <a:pt x="0" y="56"/>
                    <a:pt x="0" y="56"/>
                    <a:pt x="0" y="56"/>
                  </a:cubicBezTo>
                  <a:cubicBezTo>
                    <a:pt x="13" y="56"/>
                    <a:pt x="13" y="56"/>
                    <a:pt x="13" y="56"/>
                  </a:cubicBezTo>
                  <a:cubicBezTo>
                    <a:pt x="13" y="28"/>
                    <a:pt x="13" y="28"/>
                    <a:pt x="13" y="28"/>
                  </a:cubicBezTo>
                  <a:cubicBezTo>
                    <a:pt x="13" y="23"/>
                    <a:pt x="14" y="19"/>
                    <a:pt x="16" y="16"/>
                  </a:cubicBezTo>
                  <a:cubicBezTo>
                    <a:pt x="18" y="13"/>
                    <a:pt x="21" y="12"/>
                    <a:pt x="25" y="12"/>
                  </a:cubicBezTo>
                  <a:cubicBezTo>
                    <a:pt x="26" y="12"/>
                    <a:pt x="27" y="12"/>
                    <a:pt x="29" y="12"/>
                  </a:cubicBezTo>
                  <a:cubicBezTo>
                    <a:pt x="30" y="13"/>
                    <a:pt x="31" y="13"/>
                    <a:pt x="32" y="13"/>
                  </a:cubicBezTo>
                  <a:cubicBezTo>
                    <a:pt x="32" y="14"/>
                    <a:pt x="32" y="14"/>
                    <a:pt x="32" y="14"/>
                  </a:cubicBezTo>
                  <a:cubicBezTo>
                    <a:pt x="32" y="1"/>
                    <a:pt x="32" y="1"/>
                    <a:pt x="32" y="1"/>
                  </a:cubicBezTo>
                  <a:cubicBezTo>
                    <a:pt x="32" y="1"/>
                    <a:pt x="32" y="1"/>
                    <a:pt x="32" y="1"/>
                  </a:cubicBezTo>
                  <a:cubicBezTo>
                    <a:pt x="31" y="0"/>
                    <a:pt x="29" y="0"/>
                    <a:pt x="27" y="0"/>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5" name="Freeform 3650"/>
            <p:cNvSpPr>
              <a:spLocks noEditPoints="1"/>
            </p:cNvSpPr>
            <p:nvPr/>
          </p:nvSpPr>
          <p:spPr bwMode="auto">
            <a:xfrm>
              <a:off x="7693025" y="4791075"/>
              <a:ext cx="152400" cy="153988"/>
            </a:xfrm>
            <a:custGeom>
              <a:avLst/>
              <a:gdLst>
                <a:gd name="T0" fmla="*/ 29 w 56"/>
                <a:gd name="T1" fmla="*/ 0 h 57"/>
                <a:gd name="T2" fmla="*/ 7 w 56"/>
                <a:gd name="T3" fmla="*/ 8 h 57"/>
                <a:gd name="T4" fmla="*/ 0 w 56"/>
                <a:gd name="T5" fmla="*/ 29 h 57"/>
                <a:gd name="T6" fmla="*/ 7 w 56"/>
                <a:gd name="T7" fmla="*/ 50 h 57"/>
                <a:gd name="T8" fmla="*/ 28 w 56"/>
                <a:gd name="T9" fmla="*/ 57 h 57"/>
                <a:gd name="T10" fmla="*/ 49 w 56"/>
                <a:gd name="T11" fmla="*/ 49 h 57"/>
                <a:gd name="T12" fmla="*/ 56 w 56"/>
                <a:gd name="T13" fmla="*/ 28 h 57"/>
                <a:gd name="T14" fmla="*/ 49 w 56"/>
                <a:gd name="T15" fmla="*/ 7 h 57"/>
                <a:gd name="T16" fmla="*/ 29 w 56"/>
                <a:gd name="T17" fmla="*/ 0 h 57"/>
                <a:gd name="T18" fmla="*/ 39 w 56"/>
                <a:gd name="T19" fmla="*/ 42 h 57"/>
                <a:gd name="T20" fmla="*/ 28 w 56"/>
                <a:gd name="T21" fmla="*/ 47 h 57"/>
                <a:gd name="T22" fmla="*/ 17 w 56"/>
                <a:gd name="T23" fmla="*/ 42 h 57"/>
                <a:gd name="T24" fmla="*/ 13 w 56"/>
                <a:gd name="T25" fmla="*/ 29 h 57"/>
                <a:gd name="T26" fmla="*/ 17 w 56"/>
                <a:gd name="T27" fmla="*/ 15 h 57"/>
                <a:gd name="T28" fmla="*/ 28 w 56"/>
                <a:gd name="T29" fmla="*/ 10 h 57"/>
                <a:gd name="T30" fmla="*/ 39 w 56"/>
                <a:gd name="T31" fmla="*/ 15 h 57"/>
                <a:gd name="T32" fmla="*/ 43 w 56"/>
                <a:gd name="T33" fmla="*/ 28 h 57"/>
                <a:gd name="T34" fmla="*/ 39 w 56"/>
                <a:gd name="T3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57">
                  <a:moveTo>
                    <a:pt x="29" y="0"/>
                  </a:moveTo>
                  <a:cubicBezTo>
                    <a:pt x="20" y="0"/>
                    <a:pt x="13" y="2"/>
                    <a:pt x="7" y="8"/>
                  </a:cubicBezTo>
                  <a:cubicBezTo>
                    <a:pt x="2" y="13"/>
                    <a:pt x="0" y="20"/>
                    <a:pt x="0" y="29"/>
                  </a:cubicBezTo>
                  <a:cubicBezTo>
                    <a:pt x="0" y="38"/>
                    <a:pt x="2" y="45"/>
                    <a:pt x="7" y="50"/>
                  </a:cubicBezTo>
                  <a:cubicBezTo>
                    <a:pt x="12" y="55"/>
                    <a:pt x="19" y="57"/>
                    <a:pt x="28" y="57"/>
                  </a:cubicBezTo>
                  <a:cubicBezTo>
                    <a:pt x="36" y="57"/>
                    <a:pt x="43" y="55"/>
                    <a:pt x="49" y="49"/>
                  </a:cubicBezTo>
                  <a:cubicBezTo>
                    <a:pt x="54" y="44"/>
                    <a:pt x="56" y="37"/>
                    <a:pt x="56" y="28"/>
                  </a:cubicBezTo>
                  <a:cubicBezTo>
                    <a:pt x="56" y="19"/>
                    <a:pt x="54" y="12"/>
                    <a:pt x="49" y="7"/>
                  </a:cubicBezTo>
                  <a:cubicBezTo>
                    <a:pt x="44" y="2"/>
                    <a:pt x="37" y="0"/>
                    <a:pt x="29" y="0"/>
                  </a:cubicBezTo>
                  <a:moveTo>
                    <a:pt x="39" y="42"/>
                  </a:moveTo>
                  <a:cubicBezTo>
                    <a:pt x="37" y="45"/>
                    <a:pt x="33" y="47"/>
                    <a:pt x="28" y="47"/>
                  </a:cubicBezTo>
                  <a:cubicBezTo>
                    <a:pt x="24" y="47"/>
                    <a:pt x="20" y="45"/>
                    <a:pt x="17" y="42"/>
                  </a:cubicBezTo>
                  <a:cubicBezTo>
                    <a:pt x="15" y="39"/>
                    <a:pt x="13" y="34"/>
                    <a:pt x="13" y="29"/>
                  </a:cubicBezTo>
                  <a:cubicBezTo>
                    <a:pt x="13" y="23"/>
                    <a:pt x="15" y="18"/>
                    <a:pt x="17" y="15"/>
                  </a:cubicBezTo>
                  <a:cubicBezTo>
                    <a:pt x="20" y="12"/>
                    <a:pt x="24" y="10"/>
                    <a:pt x="28" y="10"/>
                  </a:cubicBezTo>
                  <a:cubicBezTo>
                    <a:pt x="33" y="10"/>
                    <a:pt x="36" y="12"/>
                    <a:pt x="39" y="15"/>
                  </a:cubicBezTo>
                  <a:cubicBezTo>
                    <a:pt x="42" y="18"/>
                    <a:pt x="43" y="22"/>
                    <a:pt x="43" y="28"/>
                  </a:cubicBezTo>
                  <a:cubicBezTo>
                    <a:pt x="43" y="34"/>
                    <a:pt x="42" y="39"/>
                    <a:pt x="39" y="42"/>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6" name="Freeform 3651"/>
            <p:cNvSpPr>
              <a:spLocks/>
            </p:cNvSpPr>
            <p:nvPr/>
          </p:nvSpPr>
          <p:spPr bwMode="auto">
            <a:xfrm>
              <a:off x="7861300" y="4791075"/>
              <a:ext cx="100013" cy="153988"/>
            </a:xfrm>
            <a:custGeom>
              <a:avLst/>
              <a:gdLst>
                <a:gd name="T0" fmla="*/ 23 w 37"/>
                <a:gd name="T1" fmla="*/ 24 h 57"/>
                <a:gd name="T2" fmla="*/ 15 w 37"/>
                <a:gd name="T3" fmla="*/ 20 h 57"/>
                <a:gd name="T4" fmla="*/ 14 w 37"/>
                <a:gd name="T5" fmla="*/ 15 h 57"/>
                <a:gd name="T6" fmla="*/ 16 w 37"/>
                <a:gd name="T7" fmla="*/ 12 h 57"/>
                <a:gd name="T8" fmla="*/ 21 w 37"/>
                <a:gd name="T9" fmla="*/ 10 h 57"/>
                <a:gd name="T10" fmla="*/ 28 w 37"/>
                <a:gd name="T11" fmla="*/ 11 h 57"/>
                <a:gd name="T12" fmla="*/ 34 w 37"/>
                <a:gd name="T13" fmla="*/ 14 h 57"/>
                <a:gd name="T14" fmla="*/ 34 w 37"/>
                <a:gd name="T15" fmla="*/ 14 h 57"/>
                <a:gd name="T16" fmla="*/ 34 w 37"/>
                <a:gd name="T17" fmla="*/ 2 h 57"/>
                <a:gd name="T18" fmla="*/ 34 w 37"/>
                <a:gd name="T19" fmla="*/ 2 h 57"/>
                <a:gd name="T20" fmla="*/ 28 w 37"/>
                <a:gd name="T21" fmla="*/ 0 h 57"/>
                <a:gd name="T22" fmla="*/ 22 w 37"/>
                <a:gd name="T23" fmla="*/ 0 h 57"/>
                <a:gd name="T24" fmla="*/ 7 w 37"/>
                <a:gd name="T25" fmla="*/ 4 h 57"/>
                <a:gd name="T26" fmla="*/ 1 w 37"/>
                <a:gd name="T27" fmla="*/ 17 h 57"/>
                <a:gd name="T28" fmla="*/ 2 w 37"/>
                <a:gd name="T29" fmla="*/ 23 h 57"/>
                <a:gd name="T30" fmla="*/ 6 w 37"/>
                <a:gd name="T31" fmla="*/ 28 h 57"/>
                <a:gd name="T32" fmla="*/ 14 w 37"/>
                <a:gd name="T33" fmla="*/ 33 h 57"/>
                <a:gd name="T34" fmla="*/ 20 w 37"/>
                <a:gd name="T35" fmla="*/ 36 h 57"/>
                <a:gd name="T36" fmla="*/ 23 w 37"/>
                <a:gd name="T37" fmla="*/ 38 h 57"/>
                <a:gd name="T38" fmla="*/ 24 w 37"/>
                <a:gd name="T39" fmla="*/ 41 h 57"/>
                <a:gd name="T40" fmla="*/ 15 w 37"/>
                <a:gd name="T41" fmla="*/ 47 h 57"/>
                <a:gd name="T42" fmla="*/ 8 w 37"/>
                <a:gd name="T43" fmla="*/ 46 h 57"/>
                <a:gd name="T44" fmla="*/ 1 w 37"/>
                <a:gd name="T45" fmla="*/ 42 h 57"/>
                <a:gd name="T46" fmla="*/ 0 w 37"/>
                <a:gd name="T47" fmla="*/ 41 h 57"/>
                <a:gd name="T48" fmla="*/ 0 w 37"/>
                <a:gd name="T49" fmla="*/ 54 h 57"/>
                <a:gd name="T50" fmla="*/ 1 w 37"/>
                <a:gd name="T51" fmla="*/ 54 h 57"/>
                <a:gd name="T52" fmla="*/ 8 w 37"/>
                <a:gd name="T53" fmla="*/ 56 h 57"/>
                <a:gd name="T54" fmla="*/ 15 w 37"/>
                <a:gd name="T55" fmla="*/ 57 h 57"/>
                <a:gd name="T56" fmla="*/ 31 w 37"/>
                <a:gd name="T57" fmla="*/ 52 h 57"/>
                <a:gd name="T58" fmla="*/ 37 w 37"/>
                <a:gd name="T59" fmla="*/ 40 h 57"/>
                <a:gd name="T60" fmla="*/ 34 w 37"/>
                <a:gd name="T61" fmla="*/ 30 h 57"/>
                <a:gd name="T62" fmla="*/ 23 w 37"/>
                <a:gd name="T6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57">
                  <a:moveTo>
                    <a:pt x="23" y="24"/>
                  </a:moveTo>
                  <a:cubicBezTo>
                    <a:pt x="19" y="22"/>
                    <a:pt x="16" y="21"/>
                    <a:pt x="15" y="20"/>
                  </a:cubicBezTo>
                  <a:cubicBezTo>
                    <a:pt x="14" y="19"/>
                    <a:pt x="14" y="17"/>
                    <a:pt x="14" y="15"/>
                  </a:cubicBezTo>
                  <a:cubicBezTo>
                    <a:pt x="14" y="14"/>
                    <a:pt x="14" y="13"/>
                    <a:pt x="16" y="12"/>
                  </a:cubicBezTo>
                  <a:cubicBezTo>
                    <a:pt x="17" y="11"/>
                    <a:pt x="19" y="10"/>
                    <a:pt x="21" y="10"/>
                  </a:cubicBezTo>
                  <a:cubicBezTo>
                    <a:pt x="23" y="10"/>
                    <a:pt x="26" y="10"/>
                    <a:pt x="28" y="11"/>
                  </a:cubicBezTo>
                  <a:cubicBezTo>
                    <a:pt x="30" y="12"/>
                    <a:pt x="32" y="13"/>
                    <a:pt x="34" y="14"/>
                  </a:cubicBezTo>
                  <a:cubicBezTo>
                    <a:pt x="34" y="14"/>
                    <a:pt x="34" y="14"/>
                    <a:pt x="34" y="14"/>
                  </a:cubicBezTo>
                  <a:cubicBezTo>
                    <a:pt x="34" y="2"/>
                    <a:pt x="34" y="2"/>
                    <a:pt x="34" y="2"/>
                  </a:cubicBezTo>
                  <a:cubicBezTo>
                    <a:pt x="34" y="2"/>
                    <a:pt x="34" y="2"/>
                    <a:pt x="34" y="2"/>
                  </a:cubicBezTo>
                  <a:cubicBezTo>
                    <a:pt x="32" y="1"/>
                    <a:pt x="30" y="1"/>
                    <a:pt x="28" y="0"/>
                  </a:cubicBezTo>
                  <a:cubicBezTo>
                    <a:pt x="26" y="0"/>
                    <a:pt x="23" y="0"/>
                    <a:pt x="22" y="0"/>
                  </a:cubicBezTo>
                  <a:cubicBezTo>
                    <a:pt x="15" y="0"/>
                    <a:pt x="10" y="1"/>
                    <a:pt x="7" y="4"/>
                  </a:cubicBezTo>
                  <a:cubicBezTo>
                    <a:pt x="3" y="7"/>
                    <a:pt x="1" y="12"/>
                    <a:pt x="1" y="17"/>
                  </a:cubicBezTo>
                  <a:cubicBezTo>
                    <a:pt x="1" y="19"/>
                    <a:pt x="1" y="21"/>
                    <a:pt x="2" y="23"/>
                  </a:cubicBezTo>
                  <a:cubicBezTo>
                    <a:pt x="3" y="25"/>
                    <a:pt x="4" y="27"/>
                    <a:pt x="6" y="28"/>
                  </a:cubicBezTo>
                  <a:cubicBezTo>
                    <a:pt x="7" y="30"/>
                    <a:pt x="10" y="31"/>
                    <a:pt x="14" y="33"/>
                  </a:cubicBezTo>
                  <a:cubicBezTo>
                    <a:pt x="17" y="34"/>
                    <a:pt x="19" y="35"/>
                    <a:pt x="20" y="36"/>
                  </a:cubicBezTo>
                  <a:cubicBezTo>
                    <a:pt x="22" y="37"/>
                    <a:pt x="23" y="38"/>
                    <a:pt x="23" y="38"/>
                  </a:cubicBezTo>
                  <a:cubicBezTo>
                    <a:pt x="24" y="39"/>
                    <a:pt x="24" y="40"/>
                    <a:pt x="24" y="41"/>
                  </a:cubicBezTo>
                  <a:cubicBezTo>
                    <a:pt x="24" y="45"/>
                    <a:pt x="21" y="47"/>
                    <a:pt x="15" y="47"/>
                  </a:cubicBezTo>
                  <a:cubicBezTo>
                    <a:pt x="13" y="47"/>
                    <a:pt x="11" y="47"/>
                    <a:pt x="8" y="46"/>
                  </a:cubicBezTo>
                  <a:cubicBezTo>
                    <a:pt x="6" y="45"/>
                    <a:pt x="3" y="44"/>
                    <a:pt x="1" y="42"/>
                  </a:cubicBezTo>
                  <a:cubicBezTo>
                    <a:pt x="0" y="41"/>
                    <a:pt x="0" y="41"/>
                    <a:pt x="0" y="41"/>
                  </a:cubicBezTo>
                  <a:cubicBezTo>
                    <a:pt x="0" y="54"/>
                    <a:pt x="0" y="54"/>
                    <a:pt x="0" y="54"/>
                  </a:cubicBezTo>
                  <a:cubicBezTo>
                    <a:pt x="1" y="54"/>
                    <a:pt x="1" y="54"/>
                    <a:pt x="1" y="54"/>
                  </a:cubicBezTo>
                  <a:cubicBezTo>
                    <a:pt x="3" y="55"/>
                    <a:pt x="5" y="56"/>
                    <a:pt x="8" y="56"/>
                  </a:cubicBezTo>
                  <a:cubicBezTo>
                    <a:pt x="10" y="57"/>
                    <a:pt x="13" y="57"/>
                    <a:pt x="15" y="57"/>
                  </a:cubicBezTo>
                  <a:cubicBezTo>
                    <a:pt x="22" y="57"/>
                    <a:pt x="27" y="56"/>
                    <a:pt x="31" y="52"/>
                  </a:cubicBezTo>
                  <a:cubicBezTo>
                    <a:pt x="35" y="49"/>
                    <a:pt x="37" y="45"/>
                    <a:pt x="37" y="40"/>
                  </a:cubicBezTo>
                  <a:cubicBezTo>
                    <a:pt x="37" y="36"/>
                    <a:pt x="36" y="33"/>
                    <a:pt x="34" y="30"/>
                  </a:cubicBezTo>
                  <a:cubicBezTo>
                    <a:pt x="32" y="28"/>
                    <a:pt x="28" y="26"/>
                    <a:pt x="23" y="24"/>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7" name="Freeform 3652"/>
            <p:cNvSpPr>
              <a:spLocks noEditPoints="1"/>
            </p:cNvSpPr>
            <p:nvPr/>
          </p:nvSpPr>
          <p:spPr bwMode="auto">
            <a:xfrm>
              <a:off x="7977188" y="4791075"/>
              <a:ext cx="150813" cy="153988"/>
            </a:xfrm>
            <a:custGeom>
              <a:avLst/>
              <a:gdLst>
                <a:gd name="T0" fmla="*/ 29 w 56"/>
                <a:gd name="T1" fmla="*/ 0 h 57"/>
                <a:gd name="T2" fmla="*/ 7 w 56"/>
                <a:gd name="T3" fmla="*/ 8 h 57"/>
                <a:gd name="T4" fmla="*/ 0 w 56"/>
                <a:gd name="T5" fmla="*/ 29 h 57"/>
                <a:gd name="T6" fmla="*/ 7 w 56"/>
                <a:gd name="T7" fmla="*/ 50 h 57"/>
                <a:gd name="T8" fmla="*/ 28 w 56"/>
                <a:gd name="T9" fmla="*/ 57 h 57"/>
                <a:gd name="T10" fmla="*/ 48 w 56"/>
                <a:gd name="T11" fmla="*/ 49 h 57"/>
                <a:gd name="T12" fmla="*/ 56 w 56"/>
                <a:gd name="T13" fmla="*/ 28 h 57"/>
                <a:gd name="T14" fmla="*/ 49 w 56"/>
                <a:gd name="T15" fmla="*/ 7 h 57"/>
                <a:gd name="T16" fmla="*/ 29 w 56"/>
                <a:gd name="T17" fmla="*/ 0 h 57"/>
                <a:gd name="T18" fmla="*/ 39 w 56"/>
                <a:gd name="T19" fmla="*/ 42 h 57"/>
                <a:gd name="T20" fmla="*/ 28 w 56"/>
                <a:gd name="T21" fmla="*/ 47 h 57"/>
                <a:gd name="T22" fmla="*/ 17 w 56"/>
                <a:gd name="T23" fmla="*/ 42 h 57"/>
                <a:gd name="T24" fmla="*/ 13 w 56"/>
                <a:gd name="T25" fmla="*/ 29 h 57"/>
                <a:gd name="T26" fmla="*/ 17 w 56"/>
                <a:gd name="T27" fmla="*/ 15 h 57"/>
                <a:gd name="T28" fmla="*/ 28 w 56"/>
                <a:gd name="T29" fmla="*/ 10 h 57"/>
                <a:gd name="T30" fmla="*/ 39 w 56"/>
                <a:gd name="T31" fmla="*/ 15 h 57"/>
                <a:gd name="T32" fmla="*/ 43 w 56"/>
                <a:gd name="T33" fmla="*/ 28 h 57"/>
                <a:gd name="T34" fmla="*/ 39 w 56"/>
                <a:gd name="T35"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57">
                  <a:moveTo>
                    <a:pt x="29" y="0"/>
                  </a:moveTo>
                  <a:cubicBezTo>
                    <a:pt x="20" y="0"/>
                    <a:pt x="13" y="2"/>
                    <a:pt x="7" y="8"/>
                  </a:cubicBezTo>
                  <a:cubicBezTo>
                    <a:pt x="2" y="13"/>
                    <a:pt x="0" y="20"/>
                    <a:pt x="0" y="29"/>
                  </a:cubicBezTo>
                  <a:cubicBezTo>
                    <a:pt x="0" y="38"/>
                    <a:pt x="2" y="45"/>
                    <a:pt x="7" y="50"/>
                  </a:cubicBezTo>
                  <a:cubicBezTo>
                    <a:pt x="12" y="55"/>
                    <a:pt x="19" y="57"/>
                    <a:pt x="28" y="57"/>
                  </a:cubicBezTo>
                  <a:cubicBezTo>
                    <a:pt x="36" y="57"/>
                    <a:pt x="43" y="55"/>
                    <a:pt x="48" y="49"/>
                  </a:cubicBezTo>
                  <a:cubicBezTo>
                    <a:pt x="54" y="44"/>
                    <a:pt x="56" y="37"/>
                    <a:pt x="56" y="28"/>
                  </a:cubicBezTo>
                  <a:cubicBezTo>
                    <a:pt x="56" y="19"/>
                    <a:pt x="54" y="12"/>
                    <a:pt x="49" y="7"/>
                  </a:cubicBezTo>
                  <a:cubicBezTo>
                    <a:pt x="44" y="2"/>
                    <a:pt x="37" y="0"/>
                    <a:pt x="29" y="0"/>
                  </a:cubicBezTo>
                  <a:moveTo>
                    <a:pt x="39" y="42"/>
                  </a:moveTo>
                  <a:cubicBezTo>
                    <a:pt x="37" y="45"/>
                    <a:pt x="33" y="47"/>
                    <a:pt x="28" y="47"/>
                  </a:cubicBezTo>
                  <a:cubicBezTo>
                    <a:pt x="24" y="47"/>
                    <a:pt x="20" y="45"/>
                    <a:pt x="17" y="42"/>
                  </a:cubicBezTo>
                  <a:cubicBezTo>
                    <a:pt x="14" y="39"/>
                    <a:pt x="13" y="34"/>
                    <a:pt x="13" y="29"/>
                  </a:cubicBezTo>
                  <a:cubicBezTo>
                    <a:pt x="13" y="23"/>
                    <a:pt x="14" y="18"/>
                    <a:pt x="17" y="15"/>
                  </a:cubicBezTo>
                  <a:cubicBezTo>
                    <a:pt x="20" y="12"/>
                    <a:pt x="24" y="10"/>
                    <a:pt x="28" y="10"/>
                  </a:cubicBezTo>
                  <a:cubicBezTo>
                    <a:pt x="33" y="10"/>
                    <a:pt x="36" y="12"/>
                    <a:pt x="39" y="15"/>
                  </a:cubicBezTo>
                  <a:cubicBezTo>
                    <a:pt x="42" y="18"/>
                    <a:pt x="43" y="22"/>
                    <a:pt x="43" y="28"/>
                  </a:cubicBezTo>
                  <a:cubicBezTo>
                    <a:pt x="43" y="34"/>
                    <a:pt x="42" y="39"/>
                    <a:pt x="39" y="42"/>
                  </a:cubicBezTo>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8" name="Freeform 3653"/>
            <p:cNvSpPr>
              <a:spLocks/>
            </p:cNvSpPr>
            <p:nvPr/>
          </p:nvSpPr>
          <p:spPr bwMode="auto">
            <a:xfrm>
              <a:off x="8131175" y="4721225"/>
              <a:ext cx="184150" cy="223838"/>
            </a:xfrm>
            <a:custGeom>
              <a:avLst/>
              <a:gdLst>
                <a:gd name="T0" fmla="*/ 68 w 68"/>
                <a:gd name="T1" fmla="*/ 38 h 83"/>
                <a:gd name="T2" fmla="*/ 68 w 68"/>
                <a:gd name="T3" fmla="*/ 27 h 83"/>
                <a:gd name="T4" fmla="*/ 55 w 68"/>
                <a:gd name="T5" fmla="*/ 27 h 83"/>
                <a:gd name="T6" fmla="*/ 55 w 68"/>
                <a:gd name="T7" fmla="*/ 11 h 83"/>
                <a:gd name="T8" fmla="*/ 55 w 68"/>
                <a:gd name="T9" fmla="*/ 11 h 83"/>
                <a:gd name="T10" fmla="*/ 42 w 68"/>
                <a:gd name="T11" fmla="*/ 14 h 83"/>
                <a:gd name="T12" fmla="*/ 42 w 68"/>
                <a:gd name="T13" fmla="*/ 14 h 83"/>
                <a:gd name="T14" fmla="*/ 42 w 68"/>
                <a:gd name="T15" fmla="*/ 27 h 83"/>
                <a:gd name="T16" fmla="*/ 23 w 68"/>
                <a:gd name="T17" fmla="*/ 27 h 83"/>
                <a:gd name="T18" fmla="*/ 23 w 68"/>
                <a:gd name="T19" fmla="*/ 20 h 83"/>
                <a:gd name="T20" fmla="*/ 25 w 68"/>
                <a:gd name="T21" fmla="*/ 13 h 83"/>
                <a:gd name="T22" fmla="*/ 31 w 68"/>
                <a:gd name="T23" fmla="*/ 10 h 83"/>
                <a:gd name="T24" fmla="*/ 36 w 68"/>
                <a:gd name="T25" fmla="*/ 12 h 83"/>
                <a:gd name="T26" fmla="*/ 37 w 68"/>
                <a:gd name="T27" fmla="*/ 12 h 83"/>
                <a:gd name="T28" fmla="*/ 37 w 68"/>
                <a:gd name="T29" fmla="*/ 1 h 83"/>
                <a:gd name="T30" fmla="*/ 37 w 68"/>
                <a:gd name="T31" fmla="*/ 1 h 83"/>
                <a:gd name="T32" fmla="*/ 29 w 68"/>
                <a:gd name="T33" fmla="*/ 0 h 83"/>
                <a:gd name="T34" fmla="*/ 19 w 68"/>
                <a:gd name="T35" fmla="*/ 2 h 83"/>
                <a:gd name="T36" fmla="*/ 12 w 68"/>
                <a:gd name="T37" fmla="*/ 9 h 83"/>
                <a:gd name="T38" fmla="*/ 10 w 68"/>
                <a:gd name="T39" fmla="*/ 19 h 83"/>
                <a:gd name="T40" fmla="*/ 10 w 68"/>
                <a:gd name="T41" fmla="*/ 27 h 83"/>
                <a:gd name="T42" fmla="*/ 0 w 68"/>
                <a:gd name="T43" fmla="*/ 27 h 83"/>
                <a:gd name="T44" fmla="*/ 0 w 68"/>
                <a:gd name="T45" fmla="*/ 37 h 83"/>
                <a:gd name="T46" fmla="*/ 10 w 68"/>
                <a:gd name="T47" fmla="*/ 37 h 83"/>
                <a:gd name="T48" fmla="*/ 10 w 68"/>
                <a:gd name="T49" fmla="*/ 82 h 83"/>
                <a:gd name="T50" fmla="*/ 23 w 68"/>
                <a:gd name="T51" fmla="*/ 82 h 83"/>
                <a:gd name="T52" fmla="*/ 23 w 68"/>
                <a:gd name="T53" fmla="*/ 37 h 83"/>
                <a:gd name="T54" fmla="*/ 42 w 68"/>
                <a:gd name="T55" fmla="*/ 37 h 83"/>
                <a:gd name="T56" fmla="*/ 42 w 68"/>
                <a:gd name="T57" fmla="*/ 66 h 83"/>
                <a:gd name="T58" fmla="*/ 58 w 68"/>
                <a:gd name="T59" fmla="*/ 83 h 83"/>
                <a:gd name="T60" fmla="*/ 64 w 68"/>
                <a:gd name="T61" fmla="*/ 83 h 83"/>
                <a:gd name="T62" fmla="*/ 68 w 68"/>
                <a:gd name="T63" fmla="*/ 81 h 83"/>
                <a:gd name="T64" fmla="*/ 68 w 68"/>
                <a:gd name="T65" fmla="*/ 81 h 83"/>
                <a:gd name="T66" fmla="*/ 68 w 68"/>
                <a:gd name="T67" fmla="*/ 71 h 83"/>
                <a:gd name="T68" fmla="*/ 68 w 68"/>
                <a:gd name="T69" fmla="*/ 71 h 83"/>
                <a:gd name="T70" fmla="*/ 65 w 68"/>
                <a:gd name="T71" fmla="*/ 72 h 83"/>
                <a:gd name="T72" fmla="*/ 63 w 68"/>
                <a:gd name="T73" fmla="*/ 72 h 83"/>
                <a:gd name="T74" fmla="*/ 57 w 68"/>
                <a:gd name="T75" fmla="*/ 70 h 83"/>
                <a:gd name="T76" fmla="*/ 55 w 68"/>
                <a:gd name="T77" fmla="*/ 63 h 83"/>
                <a:gd name="T78" fmla="*/ 55 w 68"/>
                <a:gd name="T79" fmla="*/ 37 h 83"/>
                <a:gd name="T80" fmla="*/ 68 w 68"/>
                <a:gd name="T81" fmla="*/ 37 h 83"/>
                <a:gd name="T82" fmla="*/ 68 w 68"/>
                <a:gd name="T83" fmla="*/ 3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 h="83">
                  <a:moveTo>
                    <a:pt x="68" y="38"/>
                  </a:moveTo>
                  <a:cubicBezTo>
                    <a:pt x="68" y="27"/>
                    <a:pt x="68" y="27"/>
                    <a:pt x="68" y="27"/>
                  </a:cubicBezTo>
                  <a:cubicBezTo>
                    <a:pt x="55" y="27"/>
                    <a:pt x="55" y="27"/>
                    <a:pt x="55" y="27"/>
                  </a:cubicBezTo>
                  <a:cubicBezTo>
                    <a:pt x="55" y="11"/>
                    <a:pt x="55" y="11"/>
                    <a:pt x="55" y="11"/>
                  </a:cubicBezTo>
                  <a:cubicBezTo>
                    <a:pt x="55" y="11"/>
                    <a:pt x="55" y="11"/>
                    <a:pt x="55" y="11"/>
                  </a:cubicBezTo>
                  <a:cubicBezTo>
                    <a:pt x="42" y="14"/>
                    <a:pt x="42" y="14"/>
                    <a:pt x="42" y="14"/>
                  </a:cubicBezTo>
                  <a:cubicBezTo>
                    <a:pt x="42" y="14"/>
                    <a:pt x="42" y="14"/>
                    <a:pt x="42" y="14"/>
                  </a:cubicBezTo>
                  <a:cubicBezTo>
                    <a:pt x="42" y="27"/>
                    <a:pt x="42" y="27"/>
                    <a:pt x="42" y="27"/>
                  </a:cubicBezTo>
                  <a:cubicBezTo>
                    <a:pt x="23" y="27"/>
                    <a:pt x="23" y="27"/>
                    <a:pt x="23" y="27"/>
                  </a:cubicBezTo>
                  <a:cubicBezTo>
                    <a:pt x="23" y="20"/>
                    <a:pt x="23" y="20"/>
                    <a:pt x="23" y="20"/>
                  </a:cubicBezTo>
                  <a:cubicBezTo>
                    <a:pt x="23" y="17"/>
                    <a:pt x="23" y="14"/>
                    <a:pt x="25" y="13"/>
                  </a:cubicBezTo>
                  <a:cubicBezTo>
                    <a:pt x="26" y="11"/>
                    <a:pt x="28" y="10"/>
                    <a:pt x="31" y="10"/>
                  </a:cubicBezTo>
                  <a:cubicBezTo>
                    <a:pt x="33" y="10"/>
                    <a:pt x="35" y="11"/>
                    <a:pt x="36" y="12"/>
                  </a:cubicBezTo>
                  <a:cubicBezTo>
                    <a:pt x="37" y="12"/>
                    <a:pt x="37" y="12"/>
                    <a:pt x="37" y="12"/>
                  </a:cubicBezTo>
                  <a:cubicBezTo>
                    <a:pt x="37" y="1"/>
                    <a:pt x="37" y="1"/>
                    <a:pt x="37" y="1"/>
                  </a:cubicBezTo>
                  <a:cubicBezTo>
                    <a:pt x="37" y="1"/>
                    <a:pt x="37" y="1"/>
                    <a:pt x="37" y="1"/>
                  </a:cubicBezTo>
                  <a:cubicBezTo>
                    <a:pt x="35" y="0"/>
                    <a:pt x="33" y="0"/>
                    <a:pt x="29" y="0"/>
                  </a:cubicBezTo>
                  <a:cubicBezTo>
                    <a:pt x="26" y="0"/>
                    <a:pt x="22" y="0"/>
                    <a:pt x="19" y="2"/>
                  </a:cubicBezTo>
                  <a:cubicBezTo>
                    <a:pt x="16" y="4"/>
                    <a:pt x="14" y="6"/>
                    <a:pt x="12" y="9"/>
                  </a:cubicBezTo>
                  <a:cubicBezTo>
                    <a:pt x="10" y="12"/>
                    <a:pt x="10" y="15"/>
                    <a:pt x="10" y="19"/>
                  </a:cubicBezTo>
                  <a:cubicBezTo>
                    <a:pt x="10" y="27"/>
                    <a:pt x="10" y="27"/>
                    <a:pt x="10" y="27"/>
                  </a:cubicBezTo>
                  <a:cubicBezTo>
                    <a:pt x="0" y="27"/>
                    <a:pt x="0" y="27"/>
                    <a:pt x="0" y="27"/>
                  </a:cubicBezTo>
                  <a:cubicBezTo>
                    <a:pt x="0" y="37"/>
                    <a:pt x="0" y="37"/>
                    <a:pt x="0" y="37"/>
                  </a:cubicBezTo>
                  <a:cubicBezTo>
                    <a:pt x="10" y="37"/>
                    <a:pt x="10" y="37"/>
                    <a:pt x="10" y="37"/>
                  </a:cubicBezTo>
                  <a:cubicBezTo>
                    <a:pt x="10" y="82"/>
                    <a:pt x="10" y="82"/>
                    <a:pt x="10" y="82"/>
                  </a:cubicBezTo>
                  <a:cubicBezTo>
                    <a:pt x="23" y="82"/>
                    <a:pt x="23" y="82"/>
                    <a:pt x="23" y="82"/>
                  </a:cubicBezTo>
                  <a:cubicBezTo>
                    <a:pt x="23" y="37"/>
                    <a:pt x="23" y="37"/>
                    <a:pt x="23" y="37"/>
                  </a:cubicBezTo>
                  <a:cubicBezTo>
                    <a:pt x="42" y="37"/>
                    <a:pt x="42" y="37"/>
                    <a:pt x="42" y="37"/>
                  </a:cubicBezTo>
                  <a:cubicBezTo>
                    <a:pt x="42" y="66"/>
                    <a:pt x="42" y="66"/>
                    <a:pt x="42" y="66"/>
                  </a:cubicBezTo>
                  <a:cubicBezTo>
                    <a:pt x="42" y="77"/>
                    <a:pt x="48" y="83"/>
                    <a:pt x="58" y="83"/>
                  </a:cubicBezTo>
                  <a:cubicBezTo>
                    <a:pt x="60" y="83"/>
                    <a:pt x="62" y="83"/>
                    <a:pt x="64" y="83"/>
                  </a:cubicBezTo>
                  <a:cubicBezTo>
                    <a:pt x="66" y="82"/>
                    <a:pt x="67" y="82"/>
                    <a:pt x="68" y="81"/>
                  </a:cubicBezTo>
                  <a:cubicBezTo>
                    <a:pt x="68" y="81"/>
                    <a:pt x="68" y="81"/>
                    <a:pt x="68" y="81"/>
                  </a:cubicBezTo>
                  <a:cubicBezTo>
                    <a:pt x="68" y="71"/>
                    <a:pt x="68" y="71"/>
                    <a:pt x="68" y="71"/>
                  </a:cubicBezTo>
                  <a:cubicBezTo>
                    <a:pt x="68" y="71"/>
                    <a:pt x="68" y="71"/>
                    <a:pt x="68" y="71"/>
                  </a:cubicBezTo>
                  <a:cubicBezTo>
                    <a:pt x="67" y="71"/>
                    <a:pt x="66" y="72"/>
                    <a:pt x="65" y="72"/>
                  </a:cubicBezTo>
                  <a:cubicBezTo>
                    <a:pt x="64" y="72"/>
                    <a:pt x="63" y="72"/>
                    <a:pt x="63" y="72"/>
                  </a:cubicBezTo>
                  <a:cubicBezTo>
                    <a:pt x="60" y="72"/>
                    <a:pt x="58" y="72"/>
                    <a:pt x="57" y="70"/>
                  </a:cubicBezTo>
                  <a:cubicBezTo>
                    <a:pt x="56" y="69"/>
                    <a:pt x="55" y="67"/>
                    <a:pt x="55" y="63"/>
                  </a:cubicBezTo>
                  <a:cubicBezTo>
                    <a:pt x="55" y="37"/>
                    <a:pt x="55" y="37"/>
                    <a:pt x="55" y="37"/>
                  </a:cubicBezTo>
                  <a:cubicBezTo>
                    <a:pt x="68" y="37"/>
                    <a:pt x="68" y="37"/>
                    <a:pt x="68" y="37"/>
                  </a:cubicBezTo>
                  <a:lnTo>
                    <a:pt x="68" y="38"/>
                  </a:lnTo>
                  <a:close/>
                </a:path>
              </a:pathLst>
            </a:custGeom>
            <a:solidFill>
              <a:srgbClr val="8081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19" name="Rectangle 3654"/>
            <p:cNvSpPr>
              <a:spLocks noChangeArrowheads="1"/>
            </p:cNvSpPr>
            <p:nvPr/>
          </p:nvSpPr>
          <p:spPr bwMode="auto">
            <a:xfrm>
              <a:off x="6697663" y="4667250"/>
              <a:ext cx="161925" cy="161925"/>
            </a:xfrm>
            <a:prstGeom prst="rect">
              <a:avLst/>
            </a:prstGeom>
            <a:solidFill>
              <a:srgbClr val="EF5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0" name="Rectangle 3655"/>
            <p:cNvSpPr>
              <a:spLocks noChangeArrowheads="1"/>
            </p:cNvSpPr>
            <p:nvPr/>
          </p:nvSpPr>
          <p:spPr bwMode="auto">
            <a:xfrm>
              <a:off x="6878638" y="4667250"/>
              <a:ext cx="165100" cy="161925"/>
            </a:xfrm>
            <a:prstGeom prst="rect">
              <a:avLst/>
            </a:prstGeom>
            <a:solidFill>
              <a:srgbClr val="80BA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1" name="Rectangle 3656"/>
            <p:cNvSpPr>
              <a:spLocks noChangeArrowheads="1"/>
            </p:cNvSpPr>
            <p:nvPr/>
          </p:nvSpPr>
          <p:spPr bwMode="auto">
            <a:xfrm>
              <a:off x="6697663" y="4848225"/>
              <a:ext cx="161925" cy="165100"/>
            </a:xfrm>
            <a:prstGeom prst="rect">
              <a:avLst/>
            </a:prstGeom>
            <a:solidFill>
              <a:srgbClr val="359F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sp>
          <p:nvSpPr>
            <p:cNvPr id="22" name="Rectangle 3657"/>
            <p:cNvSpPr>
              <a:spLocks noChangeArrowheads="1"/>
            </p:cNvSpPr>
            <p:nvPr/>
          </p:nvSpPr>
          <p:spPr bwMode="auto">
            <a:xfrm>
              <a:off x="6878638" y="4848225"/>
              <a:ext cx="165100" cy="165100"/>
            </a:xfrm>
            <a:prstGeom prst="rect">
              <a:avLst/>
            </a:prstGeom>
            <a:solidFill>
              <a:srgbClr val="FCB61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36"/>
            </a:p>
          </p:txBody>
        </p:sp>
      </p:grpSp>
    </p:spTree>
    <p:extLst>
      <p:ext uri="{BB962C8B-B14F-4D97-AF65-F5344CB8AC3E}">
        <p14:creationId xmlns:p14="http://schemas.microsoft.com/office/powerpoint/2010/main" val="1231556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6"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2093931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7"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10" name="Rectangle 9"/>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40986479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7570247"/>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232157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dirty="0"/>
              <a:t>Click to edit Master text styles</a:t>
            </a:r>
          </a:p>
          <a:p>
            <a:pPr marL="712788" marR="0" lvl="1" indent="-457200" algn="l" defTabSz="932742" rtl="0" eaLnBrk="1" fontAlgn="auto" latinLnBrk="0" hangingPunct="1">
              <a:lnSpc>
                <a:spcPct val="90000"/>
              </a:lnSpc>
              <a:spcBef>
                <a:spcPct val="20000"/>
              </a:spcBef>
              <a:spcAft>
                <a:spcPts val="0"/>
              </a:spcAft>
              <a:buClrTx/>
              <a:buSzPct val="90000"/>
              <a:tabLst/>
            </a:pPr>
            <a:r>
              <a:rPr lang="en-US" dirty="0"/>
              <a:t>Second level</a:t>
            </a:r>
          </a:p>
          <a:p>
            <a:pPr marL="908050" marR="0" lvl="2" indent="-457200" algn="l" defTabSz="932742" rtl="0" eaLnBrk="1" fontAlgn="auto" latinLnBrk="0" hangingPunct="1">
              <a:lnSpc>
                <a:spcPct val="90000"/>
              </a:lnSpc>
              <a:spcBef>
                <a:spcPct val="20000"/>
              </a:spcBef>
              <a:spcAft>
                <a:spcPts val="0"/>
              </a:spcAft>
              <a:buClrTx/>
              <a:buSzPct val="90000"/>
              <a:tabLst/>
            </a:pPr>
            <a:r>
              <a:rPr lang="en-US" dirty="0"/>
              <a:t>Third level</a:t>
            </a:r>
          </a:p>
          <a:p>
            <a:pPr marL="1109662" marR="0" lvl="3" indent="-457200" algn="l" defTabSz="932742" rtl="0" eaLnBrk="1" fontAlgn="auto" latinLnBrk="0" hangingPunct="1">
              <a:lnSpc>
                <a:spcPct val="90000"/>
              </a:lnSpc>
              <a:spcBef>
                <a:spcPct val="20000"/>
              </a:spcBef>
              <a:spcAft>
                <a:spcPts val="0"/>
              </a:spcAft>
              <a:buClrTx/>
              <a:buSzPct val="90000"/>
              <a:tabLst/>
            </a:pPr>
            <a:r>
              <a:rPr lang="en-US" dirty="0"/>
              <a:t>Fourth level</a:t>
            </a:r>
          </a:p>
          <a:p>
            <a:pPr marL="1311275" marR="0" lvl="4" indent="-457200" algn="l" defTabSz="932742"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195453060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dirty="0"/>
              <a:t>Click to edit Master text styles</a:t>
            </a:r>
          </a:p>
          <a:p>
            <a:pPr marL="427038" marR="0" lvl="1" indent="-17145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39763" marR="0" lvl="2" indent="-1889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28675" marR="0" lvl="3" indent="-1762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23938" marR="0" lvl="4" indent="-16986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67965013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8102778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131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7962452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4050760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57440629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074542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667155633"/>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42001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0585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17376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4087612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7724681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74702" y="1211287"/>
            <a:ext cx="11888787" cy="54848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5784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a:t>Edit Master text styles</a:t>
            </a:r>
          </a:p>
          <a:p>
            <a:pPr marL="514350" marR="0" lvl="1" indent="-514350" algn="l" defTabSz="932742" rtl="0" eaLnBrk="1" fontAlgn="auto" latinLnBrk="0" hangingPunct="1">
              <a:lnSpc>
                <a:spcPct val="90000"/>
              </a:lnSpc>
              <a:spcBef>
                <a:spcPts val="1224"/>
              </a:spcBef>
              <a:spcAft>
                <a:spcPts val="0"/>
              </a:spcAft>
              <a:buClr>
                <a:schemeClr val="tx1"/>
              </a:buClr>
              <a:buSzPct val="90000"/>
              <a:tabLst/>
            </a:pPr>
            <a:r>
              <a:rPr lang="en-US"/>
              <a:t>Second level</a:t>
            </a:r>
          </a:p>
          <a:p>
            <a:pPr marL="514350" marR="0" lvl="2" indent="-514350" algn="l" defTabSz="932742" rtl="0" eaLnBrk="1" fontAlgn="auto" latinLnBrk="0" hangingPunct="1">
              <a:lnSpc>
                <a:spcPct val="90000"/>
              </a:lnSpc>
              <a:spcBef>
                <a:spcPts val="1224"/>
              </a:spcBef>
              <a:spcAft>
                <a:spcPts val="0"/>
              </a:spcAft>
              <a:buClr>
                <a:schemeClr val="tx1"/>
              </a:buClr>
              <a:buSzPct val="90000"/>
              <a:tabLst/>
            </a:pPr>
            <a:r>
              <a:rPr lang="en-US"/>
              <a:t>Third level</a:t>
            </a:r>
          </a:p>
          <a:p>
            <a:pPr marL="514350" marR="0" lvl="3" indent="-514350" algn="l" defTabSz="932742" rtl="0" eaLnBrk="1" fontAlgn="auto" latinLnBrk="0" hangingPunct="1">
              <a:lnSpc>
                <a:spcPct val="90000"/>
              </a:lnSpc>
              <a:spcBef>
                <a:spcPts val="1224"/>
              </a:spcBef>
              <a:spcAft>
                <a:spcPts val="0"/>
              </a:spcAft>
              <a:buClr>
                <a:schemeClr val="tx1"/>
              </a:buClr>
              <a:buSzPct val="90000"/>
              <a:tabLst/>
            </a:pPr>
            <a:r>
              <a:rPr lang="en-US"/>
              <a:t>Fourth level</a:t>
            </a:r>
          </a:p>
          <a:p>
            <a:pPr marL="514350" marR="0" lvl="4" indent="-514350" algn="l" defTabSz="932742" rtl="0" eaLnBrk="1" fontAlgn="auto" latinLnBrk="0" hangingPunct="1">
              <a:lnSpc>
                <a:spcPct val="90000"/>
              </a:lnSpc>
              <a:spcBef>
                <a:spcPts val="1224"/>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28863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Edit Master text styles</a:t>
            </a:r>
          </a:p>
          <a:p>
            <a:pPr marL="231775" marR="0" lvl="1"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Second level</a:t>
            </a:r>
          </a:p>
          <a:p>
            <a:pPr marL="231775" marR="0" lvl="2"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Third level</a:t>
            </a:r>
          </a:p>
          <a:p>
            <a:pPr marL="231775" marR="0" lvl="3"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Fourth level</a:t>
            </a:r>
          </a:p>
          <a:p>
            <a:pPr marL="231775" marR="0" lvl="4"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409193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0925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91993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2809030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image" Target="../media/image1.emf"/><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4059602932"/>
      </p:ext>
    </p:extLst>
  </p:cSld>
  <p:clrMap bg1="lt1" tx1="dk1" bg2="lt2" tx2="dk2" accent1="accent1" accent2="accent2" accent3="accent3" accent4="accent4" accent5="accent5" accent6="accent6" hlink="hlink" folHlink="folHlink"/>
  <p:sldLayoutIdLst>
    <p:sldLayoutId id="2147484476" r:id="rId1"/>
    <p:sldLayoutId id="2147484478" r:id="rId2"/>
    <p:sldLayoutId id="2147484480" r:id="rId3"/>
    <p:sldLayoutId id="2147484481" r:id="rId4"/>
    <p:sldLayoutId id="2147484482" r:id="rId5"/>
    <p:sldLayoutId id="2147484483" r:id="rId6"/>
    <p:sldLayoutId id="2147484484" r:id="rId7"/>
    <p:sldLayoutId id="2147484485" r:id="rId8"/>
    <p:sldLayoutId id="2147484486" r:id="rId9"/>
    <p:sldLayoutId id="2147484487" r:id="rId10"/>
    <p:sldLayoutId id="2147484488" r:id="rId11"/>
    <p:sldLayoutId id="2147484489" r:id="rId12"/>
    <p:sldLayoutId id="2147484490" r:id="rId13"/>
    <p:sldLayoutId id="2147484491" r:id="rId14"/>
    <p:sldLayoutId id="2147484492" r:id="rId15"/>
    <p:sldLayoutId id="2147484493" r:id="rId16"/>
    <p:sldLayoutId id="2147484494" r:id="rId17"/>
    <p:sldLayoutId id="2147484515" r:id="rId18"/>
    <p:sldLayoutId id="2147484516" r:id="rId19"/>
    <p:sldLayoutId id="2147484517" r:id="rId20"/>
    <p:sldLayoutId id="2147484518" r:id="rId21"/>
    <p:sldLayoutId id="2147484519"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2005544715"/>
      </p:ext>
    </p:extLst>
  </p:cSld>
  <p:clrMap bg1="dk1" tx1="lt1" bg2="dk2" tx2="lt2" accent1="accent1" accent2="accent2" accent3="accent3" accent4="accent4" accent5="accent5" accent6="accent6" hlink="hlink" folHlink="folHlink"/>
  <p:sldLayoutIdLst>
    <p:sldLayoutId id="2147484496" r:id="rId1"/>
    <p:sldLayoutId id="2147484498"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 id="2147484509" r:id="rId12"/>
    <p:sldLayoutId id="2147484510" r:id="rId13"/>
    <p:sldLayoutId id="2147484511" r:id="rId14"/>
    <p:sldLayoutId id="2147484512" r:id="rId15"/>
    <p:sldLayoutId id="2147484513" r:id="rId16"/>
    <p:sldLayoutId id="2147484514"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hyperlink" Target="mailto:Nrtpmteam@Microsoft.com"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7.emf"/><Relationship Id="rId4" Type="http://schemas.openxmlformats.org/officeDocument/2006/relationships/image" Target="../media/image26.emf"/></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1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29.emf"/><Relationship Id="rId4" Type="http://schemas.openxmlformats.org/officeDocument/2006/relationships/image" Target="../media/image27.emf"/></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7.emf"/><Relationship Id="rId7"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36.png"/><Relationship Id="rId4" Type="http://schemas.openxmlformats.org/officeDocument/2006/relationships/image" Target="../media/image35.emf"/></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hyperlink" Target="https://docs.microsoft.com/en-us/azure/stream-analytics/stream-analytics-stream-analytics-query-patterns"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jpeg"/><Relationship Id="rId7" Type="http://schemas.openxmlformats.org/officeDocument/2006/relationships/image" Target="../media/image47.png"/><Relationship Id="rId12" Type="http://schemas.openxmlformats.org/officeDocument/2006/relationships/hyperlink" Target="https://azure.microsoft.com/en-us/blog/announcing-real-time-geospatial-analytics-in-azure-stream-analytics/"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jpeg"/><Relationship Id="rId9"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6.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hyperlink" Target="https://microsoft.qualtrics.com/jfe/form/SV_0oknoIujzm1haOV"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7.png"/><Relationship Id="rId3" Type="http://schemas.openxmlformats.org/officeDocument/2006/relationships/image" Target="../media/image54.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6.png"/><Relationship Id="rId2" Type="http://schemas.openxmlformats.org/officeDocument/2006/relationships/notesSlide" Target="../notesSlides/notesSlide38.xml"/><Relationship Id="rId16" Type="http://schemas.openxmlformats.org/officeDocument/2006/relationships/image" Target="../media/image65.png"/><Relationship Id="rId1" Type="http://schemas.openxmlformats.org/officeDocument/2006/relationships/slideLayout" Target="../slideLayouts/slideLayout4.xml"/><Relationship Id="rId6" Type="http://schemas.openxmlformats.org/officeDocument/2006/relationships/image" Target="../media/image56.gif"/><Relationship Id="rId11" Type="http://schemas.openxmlformats.org/officeDocument/2006/relationships/image" Target="../media/image61.png"/><Relationship Id="rId5" Type="http://schemas.openxmlformats.org/officeDocument/2006/relationships/image" Target="../media/image55.png"/><Relationship Id="rId15" Type="http://schemas.microsoft.com/office/2007/relationships/hdphoto" Target="../media/hdphoto2.wdp"/><Relationship Id="rId10" Type="http://schemas.openxmlformats.org/officeDocument/2006/relationships/image" Target="../media/image60.png"/><Relationship Id="rId19" Type="http://schemas.openxmlformats.org/officeDocument/2006/relationships/image" Target="../media/image68.jpg"/><Relationship Id="rId4" Type="http://schemas.microsoft.com/office/2007/relationships/hdphoto" Target="../media/hdphoto1.wdp"/><Relationship Id="rId9" Type="http://schemas.openxmlformats.org/officeDocument/2006/relationships/image" Target="../media/image59.png"/><Relationship Id="rId14" Type="http://schemas.openxmlformats.org/officeDocument/2006/relationships/image" Target="../media/image64.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microsoft.qualtrics.com/jfe/form/SV_0oknoIujzm1haOV"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hyperlink" Target="https://gallery.cortanaintelligence.com/Solution/Energy-Demand-Forecasting-4" TargetMode="External"/><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51.xml"/><Relationship Id="rId1" Type="http://schemas.openxmlformats.org/officeDocument/2006/relationships/slideLayout" Target="../slideLayouts/slideLayout3.xml"/><Relationship Id="rId6" Type="http://schemas.openxmlformats.org/officeDocument/2006/relationships/image" Target="../media/image77.png"/><Relationship Id="rId5" Type="http://schemas.openxmlformats.org/officeDocument/2006/relationships/image" Target="../media/image76.png"/><Relationship Id="rId10" Type="http://schemas.openxmlformats.org/officeDocument/2006/relationships/image" Target="../media/image81.png"/><Relationship Id="rId4" Type="http://schemas.openxmlformats.org/officeDocument/2006/relationships/image" Target="../media/image75.png"/><Relationship Id="rId9" Type="http://schemas.openxmlformats.org/officeDocument/2006/relationships/image" Target="../media/image80.png"/></Relationships>
</file>

<file path=ppt/slides/_rels/slide52.xml.rels><?xml version="1.0" encoding="UTF-8" standalone="yes"?>
<Relationships xmlns="http://schemas.openxmlformats.org/package/2006/relationships"><Relationship Id="rId3" Type="http://schemas.openxmlformats.org/officeDocument/2006/relationships/hyperlink" Target="mailto:Nrtpmteam@Microsoft.com" TargetMode="External"/><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hyperlink" Target="https://azure.microsoft.com/en-us/blog/announcing-azure-stream-analytics-on-edge-devices-preview/"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84.png"/></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0.xml"/><Relationship Id="rId5" Type="http://schemas.openxmlformats.org/officeDocument/2006/relationships/image" Target="../media/image17.png"/><Relationship Id="rId4" Type="http://schemas.openxmlformats.org/officeDocument/2006/relationships/image" Target="../media/image12.emf"/></Relationships>
</file>

<file path=ppt/slides/_rels/slide6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hyperlink" Target="https://channel9.msdn.com/Events/Build/2017"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hyperlink" Target="http://microsoftvirtualacademy.com/"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2.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27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9048-2C5B-44DD-A04A-2019A18F4626}"/>
              </a:ext>
            </a:extLst>
          </p:cNvPr>
          <p:cNvSpPr>
            <a:spLocks noGrp="1"/>
          </p:cNvSpPr>
          <p:nvPr>
            <p:ph type="title"/>
          </p:nvPr>
        </p:nvSpPr>
        <p:spPr>
          <a:xfrm>
            <a:off x="350837" y="144462"/>
            <a:ext cx="11887200" cy="1181862"/>
          </a:xfrm>
        </p:spPr>
        <p:txBody>
          <a:bodyPr/>
          <a:lstStyle/>
          <a:p>
            <a:r>
              <a:rPr lang="en-US" dirty="0"/>
              <a:t>Scenario for this session</a:t>
            </a:r>
          </a:p>
        </p:txBody>
      </p:sp>
      <p:pic>
        <p:nvPicPr>
          <p:cNvPr id="42" name="Picture 41">
            <a:extLst>
              <a:ext uri="{FF2B5EF4-FFF2-40B4-BE49-F238E27FC236}">
                <a16:creationId xmlns:a16="http://schemas.microsoft.com/office/drawing/2014/main" id="{0EB9F68A-0595-41BF-9662-EAD56FF69D9F}"/>
              </a:ext>
            </a:extLst>
          </p:cNvPr>
          <p:cNvPicPr>
            <a:picLocks noChangeAspect="1"/>
          </p:cNvPicPr>
          <p:nvPr/>
        </p:nvPicPr>
        <p:blipFill>
          <a:blip r:embed="rId3"/>
          <a:stretch>
            <a:fillRect/>
          </a:stretch>
        </p:blipFill>
        <p:spPr>
          <a:xfrm>
            <a:off x="729011" y="1450646"/>
            <a:ext cx="6217356" cy="4585300"/>
          </a:xfrm>
          <a:prstGeom prst="rect">
            <a:avLst/>
          </a:prstGeom>
        </p:spPr>
      </p:pic>
      <p:sp>
        <p:nvSpPr>
          <p:cNvPr id="43" name="TextBox 42">
            <a:extLst>
              <a:ext uri="{FF2B5EF4-FFF2-40B4-BE49-F238E27FC236}">
                <a16:creationId xmlns:a16="http://schemas.microsoft.com/office/drawing/2014/main" id="{F6D34008-0339-4B4A-90C5-472C41076D18}"/>
              </a:ext>
            </a:extLst>
          </p:cNvPr>
          <p:cNvSpPr txBox="1"/>
          <p:nvPr/>
        </p:nvSpPr>
        <p:spPr>
          <a:xfrm>
            <a:off x="7818437" y="1423658"/>
            <a:ext cx="4038600" cy="456740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Connect and Ingest Sensor data</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Real time monitoring – dashboarding and alerting</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Edge Analytics</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Time Series Insights*</a:t>
            </a:r>
          </a:p>
          <a:p>
            <a:pPr>
              <a:lnSpc>
                <a:spcPct val="90000"/>
              </a:lnSpc>
              <a:spcAft>
                <a:spcPts val="600"/>
              </a:spcAft>
            </a:pP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Predictive Analytics</a:t>
            </a:r>
          </a:p>
        </p:txBody>
      </p:sp>
      <p:sp>
        <p:nvSpPr>
          <p:cNvPr id="5" name="TextBox 4">
            <a:extLst>
              <a:ext uri="{FF2B5EF4-FFF2-40B4-BE49-F238E27FC236}">
                <a16:creationId xmlns:a16="http://schemas.microsoft.com/office/drawing/2014/main" id="{5D80B0A4-5C58-4743-94B6-89789A86569C}"/>
              </a:ext>
            </a:extLst>
          </p:cNvPr>
          <p:cNvSpPr txBox="1"/>
          <p:nvPr/>
        </p:nvSpPr>
        <p:spPr>
          <a:xfrm>
            <a:off x="729011" y="6035946"/>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4"/>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467679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994461" y="5752832"/>
            <a:ext cx="9557776" cy="815727"/>
            <a:chOff x="3040116" y="6842996"/>
            <a:chExt cx="9168189" cy="815842"/>
          </a:xfrm>
          <a:noFill/>
        </p:grpSpPr>
        <p:sp>
          <p:nvSpPr>
            <p:cNvPr id="132" name="Rectangle 131"/>
            <p:cNvSpPr/>
            <p:nvPr/>
          </p:nvSpPr>
          <p:spPr bwMode="auto">
            <a:xfrm>
              <a:off x="10379505" y="692731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134" name="Right Arrow 133"/>
            <p:cNvSpPr/>
            <p:nvPr/>
          </p:nvSpPr>
          <p:spPr bwMode="auto">
            <a:xfrm>
              <a:off x="9972806" y="707159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0" name="Rectangle 129"/>
            <p:cNvSpPr/>
            <p:nvPr/>
          </p:nvSpPr>
          <p:spPr bwMode="auto">
            <a:xfrm>
              <a:off x="8273184" y="689875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Stream</a:t>
              </a:r>
              <a:br>
                <a:rPr lang="en-US" kern="0" dirty="0">
                  <a:solidFill>
                    <a:schemeClr val="accent4">
                      <a:lumMod val="25000"/>
                    </a:schemeClr>
                  </a:solidFill>
                  <a:ea typeface="Segoe UI" pitchFamily="34" charset="0"/>
                  <a:cs typeface="Segoe UI" pitchFamily="34" charset="0"/>
                </a:rPr>
              </a:br>
              <a:r>
                <a:rPr lang="en-US" kern="0" dirty="0">
                  <a:solidFill>
                    <a:schemeClr val="accent4">
                      <a:lumMod val="25000"/>
                    </a:schemeClr>
                  </a:solidFill>
                  <a:ea typeface="Segoe UI" pitchFamily="34" charset="0"/>
                  <a:cs typeface="Segoe UI" pitchFamily="34" charset="0"/>
                </a:rPr>
                <a:t>Analytics</a:t>
              </a:r>
            </a:p>
          </p:txBody>
        </p:sp>
        <p:sp>
          <p:nvSpPr>
            <p:cNvPr id="86" name="Right Arrow 85"/>
            <p:cNvSpPr/>
            <p:nvPr/>
          </p:nvSpPr>
          <p:spPr bwMode="auto">
            <a:xfrm>
              <a:off x="8049678" y="709526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6188313" y="684299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Queuing &amp; Stream</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5544584" y="7148987"/>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3040116" y="692038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Generation</a:t>
              </a:r>
            </a:p>
          </p:txBody>
        </p:sp>
      </p:grpSp>
      <p:sp>
        <p:nvSpPr>
          <p:cNvPr id="80" name="Oval 79"/>
          <p:cNvSpPr/>
          <p:nvPr/>
        </p:nvSpPr>
        <p:spPr bwMode="auto">
          <a:xfrm>
            <a:off x="5338174" y="3155480"/>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IoT Hub</a:t>
            </a:r>
          </a:p>
        </p:txBody>
      </p:sp>
      <p:grpSp>
        <p:nvGrpSpPr>
          <p:cNvPr id="6" name="Group 5"/>
          <p:cNvGrpSpPr/>
          <p:nvPr/>
        </p:nvGrpSpPr>
        <p:grpSpPr>
          <a:xfrm>
            <a:off x="7512593" y="3328129"/>
            <a:ext cx="3648760" cy="552166"/>
            <a:chOff x="8559029" y="4243285"/>
            <a:chExt cx="3649275" cy="552245"/>
          </a:xfrm>
          <a:noFill/>
        </p:grpSpPr>
        <p:sp>
          <p:nvSpPr>
            <p:cNvPr id="210" name="TextBox 209"/>
            <p:cNvSpPr txBox="1"/>
            <p:nvPr/>
          </p:nvSpPr>
          <p:spPr>
            <a:xfrm>
              <a:off x="8559029" y="4407676"/>
              <a:ext cx="1053973" cy="387854"/>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spcAft>
                  <a:spcPts val="0"/>
                </a:spcAft>
                <a:defRPr/>
              </a:pPr>
              <a:r>
                <a:rPr lang="en-US" kern="0" dirty="0">
                  <a:solidFill>
                    <a:schemeClr val="accent4">
                      <a:lumMod val="25000"/>
                    </a:schemeClr>
                  </a:solidFill>
                </a:rPr>
                <a:t>Azure Stream Analytics</a:t>
              </a:r>
            </a:p>
          </p:txBody>
        </p:sp>
        <p:sp>
          <p:nvSpPr>
            <p:cNvPr id="212" name="TextBox 211"/>
            <p:cNvSpPr txBox="1"/>
            <p:nvPr/>
          </p:nvSpPr>
          <p:spPr>
            <a:xfrm>
              <a:off x="10791049" y="4243285"/>
              <a:ext cx="1417255" cy="166223"/>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defRPr/>
              </a:pPr>
              <a:r>
                <a:rPr lang="en-US" sz="1200" kern="0" dirty="0">
                  <a:solidFill>
                    <a:schemeClr val="accent4">
                      <a:lumMod val="25000"/>
                    </a:schemeClr>
                  </a:solidFill>
                </a:rPr>
                <a:t>Real-time dashboard</a:t>
              </a:r>
            </a:p>
          </p:txBody>
        </p:sp>
      </p:grpSp>
      <p:cxnSp>
        <p:nvCxnSpPr>
          <p:cNvPr id="10" name="Straight Arrow Connector 9"/>
          <p:cNvCxnSpPr>
            <a:cxnSpLocks/>
          </p:cNvCxnSpPr>
          <p:nvPr/>
        </p:nvCxnSpPr>
        <p:spPr>
          <a:xfrm flipV="1">
            <a:off x="4569552" y="2949961"/>
            <a:ext cx="801880" cy="10601"/>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cxnSp>
        <p:nvCxnSpPr>
          <p:cNvPr id="29" name="Straight Arrow Connector 28"/>
          <p:cNvCxnSpPr>
            <a:cxnSpLocks/>
          </p:cNvCxnSpPr>
          <p:nvPr/>
        </p:nvCxnSpPr>
        <p:spPr>
          <a:xfrm flipV="1">
            <a:off x="6253426" y="294358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5562701" y="2637692"/>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pic>
        <p:nvPicPr>
          <p:cNvPr id="31" name="Picture 30"/>
          <p:cNvPicPr>
            <a:picLocks noChangeAspect="1"/>
          </p:cNvPicPr>
          <p:nvPr/>
        </p:nvPicPr>
        <p:blipFill>
          <a:blip r:embed="rId3">
            <a:clrChange>
              <a:clrFrom>
                <a:srgbClr val="FDFDFD"/>
              </a:clrFrom>
              <a:clrTo>
                <a:srgbClr val="FDFD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018915" y="2597350"/>
            <a:ext cx="703518" cy="692468"/>
          </a:xfrm>
          <a:prstGeom prst="rect">
            <a:avLst/>
          </a:prstGeom>
          <a:noFill/>
          <a:ln>
            <a:noFill/>
          </a:ln>
        </p:spPr>
        <p:style>
          <a:lnRef idx="2">
            <a:schemeClr val="dk1"/>
          </a:lnRef>
          <a:fillRef idx="1">
            <a:schemeClr val="lt1"/>
          </a:fillRef>
          <a:effectRef idx="0">
            <a:schemeClr val="dk1"/>
          </a:effectRef>
          <a:fontRef idx="minor">
            <a:schemeClr val="dk1"/>
          </a:fontRef>
        </p:style>
      </p:pic>
      <p:sp>
        <p:nvSpPr>
          <p:cNvPr id="323" name="Rectangle 16"/>
          <p:cNvSpPr>
            <a:spLocks noChangeArrowheads="1"/>
          </p:cNvSpPr>
          <p:nvPr/>
        </p:nvSpPr>
        <p:spPr bwMode="auto">
          <a:xfrm>
            <a:off x="1148233" y="1913619"/>
            <a:ext cx="3298413" cy="3115866"/>
          </a:xfrm>
          <a:prstGeom prst="rect">
            <a:avLst/>
          </a:prstGeom>
          <a:no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1813719" y="3519482"/>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1856581" y="3492495"/>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1764506" y="3546470"/>
            <a:ext cx="41275" cy="38100"/>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1267619" y="3563932"/>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 name="Title 2"/>
          <p:cNvSpPr>
            <a:spLocks noGrp="1"/>
          </p:cNvSpPr>
          <p:nvPr>
            <p:ph type="title"/>
          </p:nvPr>
        </p:nvSpPr>
        <p:spPr>
          <a:noFill/>
        </p:spPr>
        <p:txBody>
          <a:bodyPr/>
          <a:lstStyle/>
          <a:p>
            <a:r>
              <a:rPr lang="en-US" dirty="0"/>
              <a:t>Demo Architecture</a:t>
            </a:r>
          </a:p>
        </p:txBody>
      </p:sp>
      <p:sp>
        <p:nvSpPr>
          <p:cNvPr id="124" name="TextBox 123"/>
          <p:cNvSpPr txBox="1"/>
          <p:nvPr/>
        </p:nvSpPr>
        <p:spPr>
          <a:xfrm>
            <a:off x="8827743" y="2558436"/>
            <a:ext cx="861454" cy="447815"/>
          </a:xfrm>
          <a:prstGeom prst="rect">
            <a:avLst/>
          </a:prstGeom>
          <a:noFill/>
        </p:spPr>
        <p:txBody>
          <a:bodyPr wrap="none" lIns="182880" tIns="146304" rIns="182880" bIns="146304" rtlCol="0">
            <a:spAutoFit/>
          </a:bodyPr>
          <a:lstStyle/>
          <a:p>
            <a:pPr>
              <a:lnSpc>
                <a:spcPct val="90000"/>
              </a:lnSpc>
              <a:spcAft>
                <a:spcPts val="600"/>
              </a:spcAft>
            </a:pPr>
            <a:r>
              <a:rPr lang="en-US" sz="1100" dirty="0">
                <a:solidFill>
                  <a:schemeClr val="accent4">
                    <a:lumMod val="25000"/>
                  </a:schemeClr>
                </a:solidFill>
              </a:rPr>
              <a:t>PowerBI</a:t>
            </a:r>
          </a:p>
        </p:txBody>
      </p:sp>
      <p:grpSp>
        <p:nvGrpSpPr>
          <p:cNvPr id="125" name="Group 124"/>
          <p:cNvGrpSpPr/>
          <p:nvPr/>
        </p:nvGrpSpPr>
        <p:grpSpPr>
          <a:xfrm>
            <a:off x="7435577" y="2454569"/>
            <a:ext cx="1114832" cy="853671"/>
            <a:chOff x="1260022" y="5196402"/>
            <a:chExt cx="3273425" cy="2514600"/>
          </a:xfrm>
          <a:noFill/>
        </p:grpSpPr>
        <p:sp>
          <p:nvSpPr>
            <p:cNvPr id="126"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7"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8"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44"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cxnSp>
        <p:nvCxnSpPr>
          <p:cNvPr id="147" name="Straight Arrow Connector 146"/>
          <p:cNvCxnSpPr>
            <a:cxnSpLocks/>
          </p:cNvCxnSpPr>
          <p:nvPr/>
        </p:nvCxnSpPr>
        <p:spPr>
          <a:xfrm flipV="1">
            <a:off x="8890124" y="288405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48" name="Oval 147"/>
          <p:cNvSpPr/>
          <p:nvPr/>
        </p:nvSpPr>
        <p:spPr bwMode="auto">
          <a:xfrm>
            <a:off x="1086716" y="3693662"/>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Sensor Tag</a:t>
            </a:r>
          </a:p>
        </p:txBody>
      </p:sp>
      <p:pic>
        <p:nvPicPr>
          <p:cNvPr id="2054" name="Picture 6" descr="Image result for laptop icon"/>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08729" y="2527559"/>
            <a:ext cx="2323030" cy="2323030"/>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Straight Arrow Connector 153"/>
          <p:cNvCxnSpPr>
            <a:cxnSpLocks/>
          </p:cNvCxnSpPr>
          <p:nvPr/>
        </p:nvCxnSpPr>
        <p:spPr>
          <a:xfrm>
            <a:off x="2062155" y="3662357"/>
            <a:ext cx="575841" cy="1913"/>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55" name="Oval 154"/>
          <p:cNvSpPr/>
          <p:nvPr/>
        </p:nvSpPr>
        <p:spPr bwMode="auto">
          <a:xfrm>
            <a:off x="1863614" y="3409584"/>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050" kern="0" dirty="0">
                <a:solidFill>
                  <a:schemeClr val="accent4">
                    <a:lumMod val="25000"/>
                  </a:schemeClr>
                </a:solidFill>
                <a:ea typeface="Segoe UI" pitchFamily="34" charset="0"/>
                <a:cs typeface="Segoe UI" pitchFamily="34" charset="0"/>
              </a:rPr>
              <a:t>Bluetooth</a:t>
            </a:r>
          </a:p>
        </p:txBody>
      </p:sp>
    </p:spTree>
    <p:extLst>
      <p:ext uri="{BB962C8B-B14F-4D97-AF65-F5344CB8AC3E}">
        <p14:creationId xmlns:p14="http://schemas.microsoft.com/office/powerpoint/2010/main" val="175469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BD6DFF-1D2E-4753-ADAC-519685E73576}"/>
              </a:ext>
            </a:extLst>
          </p:cNvPr>
          <p:cNvSpPr>
            <a:spLocks noGrp="1"/>
          </p:cNvSpPr>
          <p:nvPr>
            <p:ph type="title"/>
          </p:nvPr>
        </p:nvSpPr>
        <p:spPr>
          <a:xfrm>
            <a:off x="274638" y="2125662"/>
            <a:ext cx="11887200" cy="2179058"/>
          </a:xfrm>
        </p:spPr>
        <p:txBody>
          <a:bodyPr/>
          <a:lstStyle/>
          <a:p>
            <a:r>
              <a:rPr lang="en-US" dirty="0"/>
              <a:t>Connect and Ingest Sensor Data</a:t>
            </a:r>
          </a:p>
        </p:txBody>
      </p:sp>
      <p:sp>
        <p:nvSpPr>
          <p:cNvPr id="4" name="TextBox 3">
            <a:extLst>
              <a:ext uri="{FF2B5EF4-FFF2-40B4-BE49-F238E27FC236}">
                <a16:creationId xmlns:a16="http://schemas.microsoft.com/office/drawing/2014/main" id="{BAE2BBA9-C3AC-487B-8E63-12C76744B7EC}"/>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596962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Ideal world</a:t>
            </a:r>
          </a:p>
        </p:txBody>
      </p:sp>
      <p:pic>
        <p:nvPicPr>
          <p:cNvPr id="3" name="Picture 2"/>
          <p:cNvPicPr>
            <a:picLocks noChangeAspect="1"/>
          </p:cNvPicPr>
          <p:nvPr/>
        </p:nvPicPr>
        <p:blipFill>
          <a:blip r:embed="rId3"/>
          <a:stretch>
            <a:fillRect/>
          </a:stretch>
        </p:blipFill>
        <p:spPr>
          <a:xfrm>
            <a:off x="1265237" y="2125661"/>
            <a:ext cx="1676400" cy="1475597"/>
          </a:xfrm>
          <a:prstGeom prst="rect">
            <a:avLst/>
          </a:prstGeom>
        </p:spPr>
      </p:pic>
      <p:pic>
        <p:nvPicPr>
          <p:cNvPr id="7" name="Picture 6"/>
          <p:cNvPicPr>
            <a:picLocks noChangeAspect="1"/>
          </p:cNvPicPr>
          <p:nvPr/>
        </p:nvPicPr>
        <p:blipFill>
          <a:blip r:embed="rId4"/>
          <a:stretch>
            <a:fillRect/>
          </a:stretch>
        </p:blipFill>
        <p:spPr>
          <a:xfrm>
            <a:off x="2713037" y="3268662"/>
            <a:ext cx="2944800" cy="3454995"/>
          </a:xfrm>
          <a:prstGeom prst="rect">
            <a:avLst/>
          </a:prstGeom>
        </p:spPr>
      </p:pic>
      <p:pic>
        <p:nvPicPr>
          <p:cNvPr id="9" name="Picture 8"/>
          <p:cNvPicPr>
            <a:picLocks noChangeAspect="1"/>
          </p:cNvPicPr>
          <p:nvPr/>
        </p:nvPicPr>
        <p:blipFill>
          <a:blip r:embed="rId5"/>
          <a:stretch>
            <a:fillRect/>
          </a:stretch>
        </p:blipFill>
        <p:spPr>
          <a:xfrm>
            <a:off x="6827837" y="2492764"/>
            <a:ext cx="2479674" cy="1551796"/>
          </a:xfrm>
          <a:prstGeom prst="rect">
            <a:avLst/>
          </a:prstGeom>
        </p:spPr>
      </p:pic>
      <p:sp>
        <p:nvSpPr>
          <p:cNvPr id="10" name="Arrow: Right 9"/>
          <p:cNvSpPr/>
          <p:nvPr/>
        </p:nvSpPr>
        <p:spPr bwMode="auto">
          <a:xfrm>
            <a:off x="4465637" y="2659062"/>
            <a:ext cx="1676399" cy="471098"/>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Arrow: Left-Up 10"/>
          <p:cNvSpPr/>
          <p:nvPr/>
        </p:nvSpPr>
        <p:spPr bwMode="auto">
          <a:xfrm rot="8165666">
            <a:off x="9742857" y="2334872"/>
            <a:ext cx="1672109" cy="1828800"/>
          </a:xfrm>
          <a:prstGeom prst="leftUpArrow">
            <a:avLst>
              <a:gd name="adj1" fmla="val 17334"/>
              <a:gd name="adj2" fmla="val 25000"/>
              <a:gd name="adj3" fmla="val 25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a:off x="4237037" y="1885799"/>
            <a:ext cx="350520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Ingest data at regulator intervals</a:t>
            </a:r>
          </a:p>
        </p:txBody>
      </p:sp>
      <p:sp>
        <p:nvSpPr>
          <p:cNvPr id="13" name="TextBox 12"/>
          <p:cNvSpPr txBox="1"/>
          <p:nvPr/>
        </p:nvSpPr>
        <p:spPr>
          <a:xfrm>
            <a:off x="9342437" y="1548530"/>
            <a:ext cx="3505200"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Process data</a:t>
            </a:r>
          </a:p>
        </p:txBody>
      </p:sp>
    </p:spTree>
    <p:extLst>
      <p:ext uri="{BB962C8B-B14F-4D97-AF65-F5344CB8AC3E}">
        <p14:creationId xmlns:p14="http://schemas.microsoft.com/office/powerpoint/2010/main" val="383806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 world</a:t>
            </a:r>
          </a:p>
        </p:txBody>
      </p:sp>
      <p:pic>
        <p:nvPicPr>
          <p:cNvPr id="4" name="Picture 3"/>
          <p:cNvPicPr>
            <a:picLocks noChangeAspect="1"/>
          </p:cNvPicPr>
          <p:nvPr/>
        </p:nvPicPr>
        <p:blipFill>
          <a:blip r:embed="rId3"/>
          <a:stretch>
            <a:fillRect/>
          </a:stretch>
        </p:blipFill>
        <p:spPr>
          <a:xfrm>
            <a:off x="781037" y="1100551"/>
            <a:ext cx="3339282" cy="5907301"/>
          </a:xfrm>
          <a:prstGeom prst="rect">
            <a:avLst/>
          </a:prstGeom>
        </p:spPr>
      </p:pic>
      <p:grpSp>
        <p:nvGrpSpPr>
          <p:cNvPr id="11" name="Group 10"/>
          <p:cNvGrpSpPr/>
          <p:nvPr/>
        </p:nvGrpSpPr>
        <p:grpSpPr>
          <a:xfrm>
            <a:off x="1265237" y="2125661"/>
            <a:ext cx="4392600" cy="4597996"/>
            <a:chOff x="1265237" y="2125661"/>
            <a:chExt cx="4392600" cy="4597996"/>
          </a:xfrm>
        </p:grpSpPr>
        <p:pic>
          <p:nvPicPr>
            <p:cNvPr id="5" name="Picture 4"/>
            <p:cNvPicPr>
              <a:picLocks noChangeAspect="1"/>
            </p:cNvPicPr>
            <p:nvPr/>
          </p:nvPicPr>
          <p:blipFill>
            <a:blip r:embed="rId4"/>
            <a:stretch>
              <a:fillRect/>
            </a:stretch>
          </p:blipFill>
          <p:spPr>
            <a:xfrm>
              <a:off x="1265237" y="2125661"/>
              <a:ext cx="1676400" cy="1475597"/>
            </a:xfrm>
            <a:prstGeom prst="rect">
              <a:avLst/>
            </a:prstGeom>
          </p:spPr>
        </p:pic>
        <p:pic>
          <p:nvPicPr>
            <p:cNvPr id="6" name="Picture 5"/>
            <p:cNvPicPr>
              <a:picLocks noChangeAspect="1"/>
            </p:cNvPicPr>
            <p:nvPr/>
          </p:nvPicPr>
          <p:blipFill>
            <a:blip r:embed="rId5"/>
            <a:stretch>
              <a:fillRect/>
            </a:stretch>
          </p:blipFill>
          <p:spPr>
            <a:xfrm>
              <a:off x="2713037" y="3268662"/>
              <a:ext cx="2944800" cy="3454995"/>
            </a:xfrm>
            <a:prstGeom prst="rect">
              <a:avLst/>
            </a:prstGeom>
          </p:spPr>
        </p:pic>
      </p:grpSp>
      <p:pic>
        <p:nvPicPr>
          <p:cNvPr id="7" name="Picture 6"/>
          <p:cNvPicPr>
            <a:picLocks noChangeAspect="1"/>
          </p:cNvPicPr>
          <p:nvPr/>
        </p:nvPicPr>
        <p:blipFill>
          <a:blip r:embed="rId6"/>
          <a:stretch>
            <a:fillRect/>
          </a:stretch>
        </p:blipFill>
        <p:spPr>
          <a:xfrm>
            <a:off x="6827837" y="2492764"/>
            <a:ext cx="2479674" cy="1551796"/>
          </a:xfrm>
          <a:prstGeom prst="rect">
            <a:avLst/>
          </a:prstGeom>
        </p:spPr>
      </p:pic>
      <p:sp>
        <p:nvSpPr>
          <p:cNvPr id="8" name="Arrow: Right 7"/>
          <p:cNvSpPr/>
          <p:nvPr/>
        </p:nvSpPr>
        <p:spPr bwMode="auto">
          <a:xfrm>
            <a:off x="4465637" y="2659062"/>
            <a:ext cx="1676399" cy="471098"/>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Arrow: Left-Up 8"/>
          <p:cNvSpPr/>
          <p:nvPr/>
        </p:nvSpPr>
        <p:spPr bwMode="auto">
          <a:xfrm rot="8165666">
            <a:off x="9742857" y="2334872"/>
            <a:ext cx="1672109" cy="1828800"/>
          </a:xfrm>
          <a:prstGeom prst="leftUpArrow">
            <a:avLst>
              <a:gd name="adj1" fmla="val 17334"/>
              <a:gd name="adj2" fmla="val 25000"/>
              <a:gd name="adj3" fmla="val 25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237037" y="1885799"/>
            <a:ext cx="350520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Ingest data at regulator intervals</a:t>
            </a:r>
          </a:p>
        </p:txBody>
      </p:sp>
      <p:sp>
        <p:nvSpPr>
          <p:cNvPr id="13" name="TextBox 12"/>
          <p:cNvSpPr txBox="1"/>
          <p:nvPr/>
        </p:nvSpPr>
        <p:spPr>
          <a:xfrm>
            <a:off x="6852609" y="4651525"/>
            <a:ext cx="5004428" cy="1071062"/>
          </a:xfrm>
          <a:prstGeom prst="rect">
            <a:avLst/>
          </a:prstGeom>
          <a:noFill/>
        </p:spPr>
        <p:txBody>
          <a:bodyPr wrap="square" lIns="182880" tIns="146304" rIns="182880" bIns="146304" rtlCol="0">
            <a:spAutoFit/>
          </a:bodyPr>
          <a:lstStyle/>
          <a:p>
            <a:pPr>
              <a:lnSpc>
                <a:spcPct val="90000"/>
              </a:lnSpc>
              <a:spcAft>
                <a:spcPts val="600"/>
              </a:spcAft>
            </a:pPr>
            <a:r>
              <a:rPr lang="en-US" sz="2800" dirty="0">
                <a:solidFill>
                  <a:srgbClr val="00B050"/>
                </a:solidFill>
              </a:rPr>
              <a:t>Thousands of such devices that are generating data…</a:t>
            </a:r>
          </a:p>
        </p:txBody>
      </p:sp>
    </p:spTree>
    <p:extLst>
      <p:ext uri="{BB962C8B-B14F-4D97-AF65-F5344CB8AC3E}">
        <p14:creationId xmlns:p14="http://schemas.microsoft.com/office/powerpoint/2010/main" val="503304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 world</a:t>
            </a:r>
          </a:p>
        </p:txBody>
      </p:sp>
      <p:pic>
        <p:nvPicPr>
          <p:cNvPr id="4" name="Picture 3"/>
          <p:cNvPicPr>
            <a:picLocks noChangeAspect="1"/>
          </p:cNvPicPr>
          <p:nvPr/>
        </p:nvPicPr>
        <p:blipFill>
          <a:blip r:embed="rId3"/>
          <a:stretch>
            <a:fillRect/>
          </a:stretch>
        </p:blipFill>
        <p:spPr>
          <a:xfrm>
            <a:off x="781037" y="1100551"/>
            <a:ext cx="3339282" cy="5907301"/>
          </a:xfrm>
          <a:prstGeom prst="rect">
            <a:avLst/>
          </a:prstGeom>
        </p:spPr>
      </p:pic>
      <p:pic>
        <p:nvPicPr>
          <p:cNvPr id="7" name="Picture 6"/>
          <p:cNvPicPr>
            <a:picLocks noChangeAspect="1"/>
          </p:cNvPicPr>
          <p:nvPr/>
        </p:nvPicPr>
        <p:blipFill>
          <a:blip r:embed="rId4"/>
          <a:stretch>
            <a:fillRect/>
          </a:stretch>
        </p:blipFill>
        <p:spPr>
          <a:xfrm>
            <a:off x="6827837" y="2492764"/>
            <a:ext cx="2479674" cy="1551796"/>
          </a:xfrm>
          <a:prstGeom prst="rect">
            <a:avLst/>
          </a:prstGeom>
        </p:spPr>
      </p:pic>
      <p:sp>
        <p:nvSpPr>
          <p:cNvPr id="8" name="Arrow: Right 7"/>
          <p:cNvSpPr/>
          <p:nvPr/>
        </p:nvSpPr>
        <p:spPr bwMode="auto">
          <a:xfrm>
            <a:off x="4465637" y="2659062"/>
            <a:ext cx="1676399" cy="471098"/>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Arrow: Left-Up 8"/>
          <p:cNvSpPr/>
          <p:nvPr/>
        </p:nvSpPr>
        <p:spPr bwMode="auto">
          <a:xfrm rot="8165666">
            <a:off x="9742857" y="2334872"/>
            <a:ext cx="1672109" cy="1828800"/>
          </a:xfrm>
          <a:prstGeom prst="leftUpArrow">
            <a:avLst>
              <a:gd name="adj1" fmla="val 17334"/>
              <a:gd name="adj2" fmla="val 25000"/>
              <a:gd name="adj3" fmla="val 25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237037" y="1885799"/>
            <a:ext cx="350520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Ingest data at regulator intervals</a:t>
            </a:r>
          </a:p>
        </p:txBody>
      </p:sp>
      <p:pic>
        <p:nvPicPr>
          <p:cNvPr id="3" name="Picture 2"/>
          <p:cNvPicPr>
            <a:picLocks noChangeAspect="1"/>
          </p:cNvPicPr>
          <p:nvPr/>
        </p:nvPicPr>
        <p:blipFill>
          <a:blip r:embed="rId5"/>
          <a:stretch>
            <a:fillRect/>
          </a:stretch>
        </p:blipFill>
        <p:spPr>
          <a:xfrm>
            <a:off x="774228" y="1087224"/>
            <a:ext cx="3339282" cy="5907301"/>
          </a:xfrm>
          <a:prstGeom prst="rect">
            <a:avLst/>
          </a:prstGeom>
        </p:spPr>
      </p:pic>
      <p:sp>
        <p:nvSpPr>
          <p:cNvPr id="12" name="TextBox 11"/>
          <p:cNvSpPr txBox="1"/>
          <p:nvPr/>
        </p:nvSpPr>
        <p:spPr>
          <a:xfrm>
            <a:off x="6599237" y="4716462"/>
            <a:ext cx="5105400" cy="1015663"/>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Thousands of </a:t>
            </a:r>
            <a:r>
              <a:rPr lang="en-US" sz="2800" b="1" dirty="0">
                <a:solidFill>
                  <a:srgbClr val="00B050"/>
                </a:solidFill>
              </a:rPr>
              <a:t>different</a:t>
            </a:r>
            <a:r>
              <a:rPr lang="en-US" sz="2400" dirty="0">
                <a:gradFill>
                  <a:gsLst>
                    <a:gs pos="2917">
                      <a:schemeClr val="tx1"/>
                    </a:gs>
                    <a:gs pos="30000">
                      <a:schemeClr val="tx1"/>
                    </a:gs>
                  </a:gsLst>
                  <a:lin ang="5400000" scaled="0"/>
                </a:gradFill>
              </a:rPr>
              <a:t> devices that are generating data</a:t>
            </a:r>
          </a:p>
        </p:txBody>
      </p:sp>
    </p:spTree>
    <p:extLst>
      <p:ext uri="{BB962C8B-B14F-4D97-AF65-F5344CB8AC3E}">
        <p14:creationId xmlns:p14="http://schemas.microsoft.com/office/powerpoint/2010/main" val="4237824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Real world</a:t>
            </a:r>
          </a:p>
        </p:txBody>
      </p:sp>
      <p:pic>
        <p:nvPicPr>
          <p:cNvPr id="7" name="Picture 6"/>
          <p:cNvPicPr>
            <a:picLocks noChangeAspect="1"/>
          </p:cNvPicPr>
          <p:nvPr/>
        </p:nvPicPr>
        <p:blipFill>
          <a:blip r:embed="rId3"/>
          <a:stretch>
            <a:fillRect/>
          </a:stretch>
        </p:blipFill>
        <p:spPr>
          <a:xfrm>
            <a:off x="6827837" y="2492764"/>
            <a:ext cx="2479674" cy="1551796"/>
          </a:xfrm>
          <a:prstGeom prst="rect">
            <a:avLst/>
          </a:prstGeom>
        </p:spPr>
      </p:pic>
      <p:sp>
        <p:nvSpPr>
          <p:cNvPr id="8" name="Arrow: Right 7"/>
          <p:cNvSpPr/>
          <p:nvPr/>
        </p:nvSpPr>
        <p:spPr bwMode="auto">
          <a:xfrm>
            <a:off x="4465637" y="2659062"/>
            <a:ext cx="1676399" cy="471098"/>
          </a:xfrm>
          <a:prstGeom prs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Arrow: Left-Up 8"/>
          <p:cNvSpPr/>
          <p:nvPr/>
        </p:nvSpPr>
        <p:spPr bwMode="auto">
          <a:xfrm rot="8165666">
            <a:off x="9742857" y="2334872"/>
            <a:ext cx="1672109" cy="1828800"/>
          </a:xfrm>
          <a:prstGeom prst="leftUpArrow">
            <a:avLst>
              <a:gd name="adj1" fmla="val 17334"/>
              <a:gd name="adj2" fmla="val 25000"/>
              <a:gd name="adj3" fmla="val 25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237037" y="1885799"/>
            <a:ext cx="3505200" cy="849463"/>
          </a:xfrm>
          <a:prstGeom prst="rect">
            <a:avLst/>
          </a:prstGeom>
          <a:noFill/>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rPr>
              <a:t>Ingest data at regulator intervals</a:t>
            </a:r>
          </a:p>
        </p:txBody>
      </p:sp>
      <p:pic>
        <p:nvPicPr>
          <p:cNvPr id="21" name="Picture 20"/>
          <p:cNvPicPr>
            <a:picLocks noChangeAspect="1"/>
          </p:cNvPicPr>
          <p:nvPr/>
        </p:nvPicPr>
        <p:blipFill>
          <a:blip r:embed="rId4"/>
          <a:stretch>
            <a:fillRect/>
          </a:stretch>
        </p:blipFill>
        <p:spPr>
          <a:xfrm>
            <a:off x="774228" y="1087224"/>
            <a:ext cx="3339282" cy="5907301"/>
          </a:xfrm>
          <a:prstGeom prst="rect">
            <a:avLst/>
          </a:prstGeom>
        </p:spPr>
      </p:pic>
      <p:grpSp>
        <p:nvGrpSpPr>
          <p:cNvPr id="5" name="Group 4"/>
          <p:cNvGrpSpPr/>
          <p:nvPr/>
        </p:nvGrpSpPr>
        <p:grpSpPr>
          <a:xfrm>
            <a:off x="-182563" y="1287462"/>
            <a:ext cx="11277600" cy="5334000"/>
            <a:chOff x="-182563" y="1287462"/>
            <a:chExt cx="11277600" cy="5334000"/>
          </a:xfrm>
        </p:grpSpPr>
        <p:sp>
          <p:nvSpPr>
            <p:cNvPr id="12" name="TextBox 11"/>
            <p:cNvSpPr txBox="1"/>
            <p:nvPr/>
          </p:nvSpPr>
          <p:spPr>
            <a:xfrm>
              <a:off x="6599237" y="4716462"/>
              <a:ext cx="4495800" cy="1348061"/>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Thousands of different devices that are generating data in </a:t>
              </a:r>
              <a:r>
                <a:rPr lang="en-US" sz="2800" b="1" dirty="0">
                  <a:solidFill>
                    <a:srgbClr val="00B050"/>
                  </a:solidFill>
                </a:rPr>
                <a:t>different</a:t>
              </a:r>
              <a:r>
                <a:rPr lang="en-US" sz="2400" dirty="0">
                  <a:gradFill>
                    <a:gsLst>
                      <a:gs pos="2917">
                        <a:schemeClr val="tx1"/>
                      </a:gs>
                      <a:gs pos="30000">
                        <a:schemeClr val="tx1"/>
                      </a:gs>
                    </a:gsLst>
                    <a:lin ang="5400000" scaled="0"/>
                  </a:gradFill>
                </a:rPr>
                <a:t> formats</a:t>
              </a:r>
            </a:p>
          </p:txBody>
        </p:sp>
        <p:grpSp>
          <p:nvGrpSpPr>
            <p:cNvPr id="6" name="Group 5"/>
            <p:cNvGrpSpPr/>
            <p:nvPr/>
          </p:nvGrpSpPr>
          <p:grpSpPr>
            <a:xfrm>
              <a:off x="-182563" y="1287462"/>
              <a:ext cx="5638800" cy="5334000"/>
              <a:chOff x="-1020763" y="943598"/>
              <a:chExt cx="6858000" cy="5735014"/>
            </a:xfrm>
          </p:grpSpPr>
          <p:pic>
            <p:nvPicPr>
              <p:cNvPr id="11" name="Picture 10"/>
              <p:cNvPicPr>
                <a:picLocks noChangeAspect="1"/>
              </p:cNvPicPr>
              <p:nvPr/>
            </p:nvPicPr>
            <p:blipFill>
              <a:blip r:embed="rId5"/>
              <a:stretch>
                <a:fillRect/>
              </a:stretch>
            </p:blipFill>
            <p:spPr>
              <a:xfrm>
                <a:off x="-1020763" y="6392862"/>
                <a:ext cx="5114925" cy="285750"/>
              </a:xfrm>
              <a:prstGeom prst="rect">
                <a:avLst/>
              </a:prstGeom>
            </p:spPr>
          </p:pic>
          <p:pic>
            <p:nvPicPr>
              <p:cNvPr id="13" name="Picture 12"/>
              <p:cNvPicPr>
                <a:picLocks noChangeAspect="1"/>
              </p:cNvPicPr>
              <p:nvPr/>
            </p:nvPicPr>
            <p:blipFill>
              <a:blip r:embed="rId6"/>
              <a:stretch>
                <a:fillRect/>
              </a:stretch>
            </p:blipFill>
            <p:spPr>
              <a:xfrm>
                <a:off x="-677863" y="2173287"/>
                <a:ext cx="5534025" cy="561975"/>
              </a:xfrm>
              <a:prstGeom prst="rect">
                <a:avLst/>
              </a:prstGeom>
            </p:spPr>
          </p:pic>
          <p:sp>
            <p:nvSpPr>
              <p:cNvPr id="14" name="TextBox 13"/>
              <p:cNvSpPr txBox="1"/>
              <p:nvPr/>
            </p:nvSpPr>
            <p:spPr>
              <a:xfrm>
                <a:off x="-730250" y="1832595"/>
                <a:ext cx="1748352" cy="585721"/>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voltage</a:t>
                </a:r>
              </a:p>
            </p:txBody>
          </p:sp>
          <p:pic>
            <p:nvPicPr>
              <p:cNvPr id="15" name="Picture 14"/>
              <p:cNvPicPr>
                <a:picLocks noChangeAspect="1"/>
              </p:cNvPicPr>
              <p:nvPr/>
            </p:nvPicPr>
            <p:blipFill rotWithShape="1">
              <a:blip r:embed="rId7"/>
              <a:srcRect l="3861" t="18841" b="24515"/>
              <a:stretch/>
            </p:blipFill>
            <p:spPr>
              <a:xfrm>
                <a:off x="-51723" y="1446863"/>
                <a:ext cx="4682603" cy="373999"/>
              </a:xfrm>
              <a:prstGeom prst="rect">
                <a:avLst/>
              </a:prstGeom>
            </p:spPr>
          </p:pic>
          <p:pic>
            <p:nvPicPr>
              <p:cNvPr id="16" name="Picture 15"/>
              <p:cNvPicPr>
                <a:picLocks noChangeAspect="1"/>
              </p:cNvPicPr>
              <p:nvPr/>
            </p:nvPicPr>
            <p:blipFill>
              <a:blip r:embed="rId8"/>
              <a:stretch>
                <a:fillRect/>
              </a:stretch>
            </p:blipFill>
            <p:spPr>
              <a:xfrm>
                <a:off x="2167441" y="3725862"/>
                <a:ext cx="2764921" cy="2717014"/>
              </a:xfrm>
              <a:prstGeom prst="rect">
                <a:avLst/>
              </a:prstGeom>
            </p:spPr>
          </p:pic>
          <p:sp>
            <p:nvSpPr>
              <p:cNvPr id="17" name="TextBox 16"/>
              <p:cNvSpPr txBox="1"/>
              <p:nvPr/>
            </p:nvSpPr>
            <p:spPr>
              <a:xfrm>
                <a:off x="1546226" y="943598"/>
                <a:ext cx="4291011" cy="555938"/>
              </a:xfrm>
              <a:prstGeom prst="rect">
                <a:avLst/>
              </a:prstGeom>
              <a:noFill/>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rPr>
                  <a:t>Temperature, humidity</a:t>
                </a:r>
              </a:p>
            </p:txBody>
          </p:sp>
          <p:sp>
            <p:nvSpPr>
              <p:cNvPr id="18" name="TextBox 17"/>
              <p:cNvSpPr txBox="1"/>
              <p:nvPr/>
            </p:nvSpPr>
            <p:spPr>
              <a:xfrm>
                <a:off x="1960562" y="3143455"/>
                <a:ext cx="3681412" cy="585721"/>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Drag &amp; Squeeze pressure</a:t>
                </a:r>
              </a:p>
            </p:txBody>
          </p:sp>
          <p:sp>
            <p:nvSpPr>
              <p:cNvPr id="19" name="TextBox 18"/>
              <p:cNvSpPr txBox="1"/>
              <p:nvPr/>
            </p:nvSpPr>
            <p:spPr>
              <a:xfrm>
                <a:off x="-279358" y="6010962"/>
                <a:ext cx="3681412" cy="585721"/>
              </a:xfrm>
              <a:prstGeom prst="rect">
                <a:avLst/>
              </a:prstGeom>
              <a:noFill/>
            </p:spPr>
            <p:txBody>
              <a:bodyPr wrap="square" lIns="182880" tIns="146304" rIns="182880" bIns="146304" rtlCol="0">
                <a:spAutoFit/>
              </a:bodyPr>
              <a:lstStyle/>
              <a:p>
                <a:pPr>
                  <a:lnSpc>
                    <a:spcPct val="90000"/>
                  </a:lnSpc>
                  <a:spcAft>
                    <a:spcPts val="600"/>
                  </a:spcAft>
                </a:pPr>
                <a:r>
                  <a:rPr lang="en-US" dirty="0">
                    <a:gradFill>
                      <a:gsLst>
                        <a:gs pos="2917">
                          <a:schemeClr val="tx1"/>
                        </a:gs>
                        <a:gs pos="30000">
                          <a:schemeClr val="tx1"/>
                        </a:gs>
                      </a:gsLst>
                      <a:lin ang="5400000" scaled="0"/>
                    </a:gradFill>
                  </a:rPr>
                  <a:t>Speed gauge</a:t>
                </a:r>
              </a:p>
            </p:txBody>
          </p:sp>
        </p:grpSp>
      </p:grpSp>
    </p:spTree>
    <p:extLst>
      <p:ext uri="{BB962C8B-B14F-4D97-AF65-F5344CB8AC3E}">
        <p14:creationId xmlns:p14="http://schemas.microsoft.com/office/powerpoint/2010/main" val="528089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Processing before ingestion</a:t>
            </a:r>
          </a:p>
        </p:txBody>
      </p:sp>
      <p:sp>
        <p:nvSpPr>
          <p:cNvPr id="3" name="Text Placeholder 2"/>
          <p:cNvSpPr>
            <a:spLocks noGrp="1"/>
          </p:cNvSpPr>
          <p:nvPr>
            <p:ph type="body" sz="quarter" idx="10"/>
          </p:nvPr>
        </p:nvSpPr>
        <p:spPr>
          <a:xfrm>
            <a:off x="274702" y="906462"/>
            <a:ext cx="11888787" cy="6777240"/>
          </a:xfrm>
        </p:spPr>
        <p:txBody>
          <a:bodyPr/>
          <a:lstStyle/>
          <a:p>
            <a:endParaRPr lang="en-US" dirty="0"/>
          </a:p>
          <a:p>
            <a:r>
              <a:rPr lang="en-US" dirty="0"/>
              <a:t>Connectivity with low powered/legacy devices</a:t>
            </a:r>
          </a:p>
          <a:p>
            <a:r>
              <a:rPr lang="en-US" dirty="0"/>
              <a:t>Conversions (hex to </a:t>
            </a:r>
            <a:r>
              <a:rPr lang="en-US" dirty="0" err="1"/>
              <a:t>int</a:t>
            </a:r>
            <a:r>
              <a:rPr lang="en-US" dirty="0"/>
              <a:t>, voltage to liters)</a:t>
            </a:r>
          </a:p>
          <a:p>
            <a:r>
              <a:rPr lang="en-US" dirty="0"/>
              <a:t>Compression (</a:t>
            </a:r>
            <a:r>
              <a:rPr lang="en-US" dirty="0" err="1"/>
              <a:t>gzip</a:t>
            </a:r>
            <a:r>
              <a:rPr lang="en-US" dirty="0"/>
              <a:t>)</a:t>
            </a:r>
          </a:p>
          <a:p>
            <a:r>
              <a:rPr lang="en-US" dirty="0"/>
              <a:t>Collation from multiple low powered sensors</a:t>
            </a:r>
          </a:p>
          <a:p>
            <a:r>
              <a:rPr lang="en-US" dirty="0">
                <a:solidFill>
                  <a:srgbClr val="FF0000"/>
                </a:solidFill>
              </a:rPr>
              <a:t>Take real time actions </a:t>
            </a:r>
          </a:p>
          <a:p>
            <a:pPr marL="0" indent="0">
              <a:buNone/>
            </a:pPr>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895064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2BD6DFF-1D2E-4753-ADAC-519685E73576}"/>
              </a:ext>
            </a:extLst>
          </p:cNvPr>
          <p:cNvSpPr>
            <a:spLocks noGrp="1"/>
          </p:cNvSpPr>
          <p:nvPr>
            <p:ph type="title"/>
          </p:nvPr>
        </p:nvSpPr>
        <p:spPr>
          <a:xfrm>
            <a:off x="274638" y="2125662"/>
            <a:ext cx="11887200" cy="1181862"/>
          </a:xfrm>
        </p:spPr>
        <p:txBody>
          <a:bodyPr/>
          <a:lstStyle/>
          <a:p>
            <a:r>
              <a:rPr lang="en-US" dirty="0"/>
              <a:t>Azure IoT Edge</a:t>
            </a:r>
          </a:p>
        </p:txBody>
      </p:sp>
    </p:spTree>
    <p:extLst>
      <p:ext uri="{BB962C8B-B14F-4D97-AF65-F5344CB8AC3E}">
        <p14:creationId xmlns:p14="http://schemas.microsoft.com/office/powerpoint/2010/main" val="107354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IoT Edge Modules</a:t>
            </a:r>
          </a:p>
        </p:txBody>
      </p:sp>
      <p:sp>
        <p:nvSpPr>
          <p:cNvPr id="4" name="Rectangle 3"/>
          <p:cNvSpPr/>
          <p:nvPr/>
        </p:nvSpPr>
        <p:spPr bwMode="auto">
          <a:xfrm>
            <a:off x="884237" y="3216374"/>
            <a:ext cx="10515600" cy="609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broker</a:t>
            </a:r>
          </a:p>
        </p:txBody>
      </p:sp>
      <p:sp>
        <p:nvSpPr>
          <p:cNvPr id="5" name="Rectangle 4"/>
          <p:cNvSpPr/>
          <p:nvPr/>
        </p:nvSpPr>
        <p:spPr bwMode="auto">
          <a:xfrm>
            <a:off x="1036637" y="4335462"/>
            <a:ext cx="22098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Custom Bluetooth module</a:t>
            </a: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(custom)</a:t>
            </a:r>
          </a:p>
        </p:txBody>
      </p:sp>
      <p:sp>
        <p:nvSpPr>
          <p:cNvPr id="6" name="Rectangle 5"/>
          <p:cNvSpPr/>
          <p:nvPr/>
        </p:nvSpPr>
        <p:spPr bwMode="auto">
          <a:xfrm>
            <a:off x="3398837" y="1668462"/>
            <a:ext cx="20574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Parser Module</a:t>
            </a:r>
          </a:p>
        </p:txBody>
      </p:sp>
      <p:sp>
        <p:nvSpPr>
          <p:cNvPr id="8" name="Rectangle 7"/>
          <p:cNvSpPr/>
          <p:nvPr/>
        </p:nvSpPr>
        <p:spPr bwMode="auto">
          <a:xfrm>
            <a:off x="7593612" y="1452302"/>
            <a:ext cx="2057400" cy="1066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IoT Hub client</a:t>
            </a: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(built-in)</a:t>
            </a:r>
          </a:p>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Arrow: Right 9"/>
          <p:cNvSpPr/>
          <p:nvPr/>
        </p:nvSpPr>
        <p:spPr bwMode="auto">
          <a:xfrm rot="5400000">
            <a:off x="3856037" y="2735262"/>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Arrow: Right 10"/>
          <p:cNvSpPr/>
          <p:nvPr/>
        </p:nvSpPr>
        <p:spPr bwMode="auto">
          <a:xfrm rot="16200000">
            <a:off x="4618037" y="2659063"/>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Arrow: Right 11"/>
          <p:cNvSpPr/>
          <p:nvPr/>
        </p:nvSpPr>
        <p:spPr bwMode="auto">
          <a:xfrm rot="16200000">
            <a:off x="8123237" y="2613478"/>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Arrow: Right 18"/>
          <p:cNvSpPr/>
          <p:nvPr/>
        </p:nvSpPr>
        <p:spPr bwMode="auto">
          <a:xfrm rot="16200000">
            <a:off x="2027237" y="3802062"/>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380037" y="4317486"/>
            <a:ext cx="20574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Stream Analytics</a:t>
            </a:r>
          </a:p>
        </p:txBody>
      </p:sp>
      <p:sp>
        <p:nvSpPr>
          <p:cNvPr id="21" name="Arrow: Right 20"/>
          <p:cNvSpPr/>
          <p:nvPr/>
        </p:nvSpPr>
        <p:spPr bwMode="auto">
          <a:xfrm rot="5400000">
            <a:off x="5686021" y="3839706"/>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Arrow: Right 21"/>
          <p:cNvSpPr/>
          <p:nvPr/>
        </p:nvSpPr>
        <p:spPr bwMode="auto">
          <a:xfrm rot="16200000">
            <a:off x="6600421" y="3783878"/>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93867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P spid="11" grpId="0" animBg="1"/>
      <p:bldP spid="12" grpId="0" animBg="1"/>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to build IoT analytics in the real world</a:t>
            </a:r>
          </a:p>
        </p:txBody>
      </p:sp>
      <p:sp>
        <p:nvSpPr>
          <p:cNvPr id="5" name="Text Placeholder 4"/>
          <p:cNvSpPr>
            <a:spLocks noGrp="1"/>
          </p:cNvSpPr>
          <p:nvPr>
            <p:ph type="body" sz="quarter" idx="12"/>
          </p:nvPr>
        </p:nvSpPr>
        <p:spPr/>
        <p:txBody>
          <a:bodyPr/>
          <a:lstStyle/>
          <a:p>
            <a:r>
              <a:rPr lang="en-US" dirty="0"/>
              <a:t>Santosh Balasubramanian, </a:t>
            </a:r>
            <a:r>
              <a:rPr lang="en-US" sz="2400" dirty="0"/>
              <a:t>GPM Stream Analytics and Time Series Insights</a:t>
            </a:r>
          </a:p>
          <a:p>
            <a:endParaRPr lang="en-US" dirty="0"/>
          </a:p>
          <a:p>
            <a:r>
              <a:rPr lang="en-US" dirty="0"/>
              <a:t>Shweta Gupta, </a:t>
            </a:r>
            <a:r>
              <a:rPr lang="en-US" sz="2400" dirty="0"/>
              <a:t>Senior SDE TED</a:t>
            </a:r>
            <a:endParaRPr lang="en-US" dirty="0"/>
          </a:p>
        </p:txBody>
      </p:sp>
      <p:sp>
        <p:nvSpPr>
          <p:cNvPr id="6" name="Text Placeholder 5"/>
          <p:cNvSpPr>
            <a:spLocks noGrp="1"/>
          </p:cNvSpPr>
          <p:nvPr>
            <p:ph type="body" sz="quarter" idx="15"/>
          </p:nvPr>
        </p:nvSpPr>
        <p:spPr/>
        <p:txBody>
          <a:bodyPr/>
          <a:lstStyle/>
          <a:p>
            <a:r>
              <a:rPr lang="en-US" dirty="0"/>
              <a:t>B8055</a:t>
            </a:r>
          </a:p>
        </p:txBody>
      </p:sp>
    </p:spTree>
    <p:extLst>
      <p:ext uri="{BB962C8B-B14F-4D97-AF65-F5344CB8AC3E}">
        <p14:creationId xmlns:p14="http://schemas.microsoft.com/office/powerpoint/2010/main" val="3788647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Module Structure</a:t>
            </a:r>
          </a:p>
        </p:txBody>
      </p:sp>
      <p:sp>
        <p:nvSpPr>
          <p:cNvPr id="5" name="Text Placeholder 4"/>
          <p:cNvSpPr>
            <a:spLocks noGrp="1"/>
          </p:cNvSpPr>
          <p:nvPr>
            <p:ph type="body" sz="quarter" idx="10"/>
          </p:nvPr>
        </p:nvSpPr>
        <p:spPr>
          <a:xfrm>
            <a:off x="274638" y="1221157"/>
            <a:ext cx="11887199" cy="5669244"/>
          </a:xfrm>
        </p:spPr>
        <p:txBody>
          <a:bodyPr/>
          <a:lstStyle/>
          <a:p>
            <a:r>
              <a:rPr lang="en-US" dirty="0" err="1"/>
              <a:t>module.exports</a:t>
            </a:r>
            <a:r>
              <a:rPr lang="en-US" dirty="0"/>
              <a:t> = {</a:t>
            </a:r>
          </a:p>
          <a:p>
            <a:r>
              <a:rPr lang="en-US" dirty="0"/>
              <a:t> </a:t>
            </a:r>
            <a:r>
              <a:rPr lang="en-US" dirty="0" err="1">
                <a:solidFill>
                  <a:schemeClr val="accent2">
                    <a:lumMod val="75000"/>
                  </a:schemeClr>
                </a:solidFill>
              </a:rPr>
              <a:t>broker</a:t>
            </a:r>
            <a:r>
              <a:rPr lang="en-US" dirty="0" err="1"/>
              <a:t>:null</a:t>
            </a:r>
            <a:r>
              <a:rPr lang="en-US" dirty="0"/>
              <a:t>,</a:t>
            </a:r>
          </a:p>
          <a:p>
            <a:r>
              <a:rPr lang="en-US" dirty="0"/>
              <a:t> </a:t>
            </a:r>
            <a:r>
              <a:rPr lang="en-US" dirty="0" err="1">
                <a:solidFill>
                  <a:schemeClr val="accent2">
                    <a:lumMod val="75000"/>
                  </a:schemeClr>
                </a:solidFill>
              </a:rPr>
              <a:t>configuration</a:t>
            </a:r>
            <a:r>
              <a:rPr lang="en-US" dirty="0" err="1"/>
              <a:t>:null</a:t>
            </a:r>
            <a:r>
              <a:rPr lang="en-US" dirty="0"/>
              <a:t>,</a:t>
            </a:r>
          </a:p>
          <a:p>
            <a:r>
              <a:rPr lang="en-US" dirty="0"/>
              <a:t> …</a:t>
            </a:r>
          </a:p>
          <a:p>
            <a:r>
              <a:rPr lang="en-US" dirty="0" err="1">
                <a:solidFill>
                  <a:srgbClr val="92D050"/>
                </a:solidFill>
              </a:rPr>
              <a:t>create</a:t>
            </a:r>
            <a:r>
              <a:rPr lang="en-US" dirty="0" err="1"/>
              <a:t>:function</a:t>
            </a:r>
            <a:r>
              <a:rPr lang="en-US" dirty="0"/>
              <a:t>(</a:t>
            </a:r>
            <a:r>
              <a:rPr lang="en-US" dirty="0" err="1"/>
              <a:t>broker,configuration</a:t>
            </a:r>
            <a:r>
              <a:rPr lang="en-US" dirty="0"/>
              <a:t>){},</a:t>
            </a:r>
          </a:p>
          <a:p>
            <a:r>
              <a:rPr lang="en-US" dirty="0" err="1">
                <a:solidFill>
                  <a:srgbClr val="92D050"/>
                </a:solidFill>
              </a:rPr>
              <a:t>receive</a:t>
            </a:r>
            <a:r>
              <a:rPr lang="en-US" dirty="0" err="1"/>
              <a:t>:function</a:t>
            </a:r>
            <a:r>
              <a:rPr lang="en-US" dirty="0"/>
              <a:t>(message){},</a:t>
            </a:r>
          </a:p>
          <a:p>
            <a:r>
              <a:rPr lang="en-US" dirty="0">
                <a:solidFill>
                  <a:srgbClr val="92D050"/>
                </a:solidFill>
              </a:rPr>
              <a:t>start</a:t>
            </a:r>
            <a:r>
              <a:rPr lang="en-US" dirty="0"/>
              <a:t>: function(){ </a:t>
            </a:r>
            <a:r>
              <a:rPr lang="en-US" dirty="0" err="1">
                <a:solidFill>
                  <a:schemeClr val="accent2">
                    <a:lumMod val="75000"/>
                  </a:schemeClr>
                </a:solidFill>
              </a:rPr>
              <a:t>broker.publish</a:t>
            </a:r>
            <a:r>
              <a:rPr lang="en-US" dirty="0">
                <a:solidFill>
                  <a:schemeClr val="accent2">
                    <a:lumMod val="75000"/>
                  </a:schemeClr>
                </a:solidFill>
              </a:rPr>
              <a:t>(new  </a:t>
            </a:r>
          </a:p>
          <a:p>
            <a:r>
              <a:rPr lang="en-US" dirty="0">
                <a:solidFill>
                  <a:schemeClr val="accent2">
                    <a:lumMod val="75000"/>
                  </a:schemeClr>
                </a:solidFill>
              </a:rPr>
              <a:t>                           Uint8Array()</a:t>
            </a:r>
            <a:r>
              <a:rPr lang="en-US" dirty="0"/>
              <a:t>)},</a:t>
            </a:r>
          </a:p>
          <a:p>
            <a:r>
              <a:rPr lang="en-US" dirty="0" err="1">
                <a:solidFill>
                  <a:srgbClr val="92D050"/>
                </a:solidFill>
              </a:rPr>
              <a:t>destroy</a:t>
            </a:r>
            <a:r>
              <a:rPr lang="en-US" dirty="0" err="1"/>
              <a:t>:function</a:t>
            </a:r>
            <a:r>
              <a:rPr lang="en-US" dirty="0"/>
              <a:t>(){}</a:t>
            </a:r>
          </a:p>
          <a:p>
            <a:r>
              <a:rPr lang="en-US" dirty="0"/>
              <a:t>}</a:t>
            </a:r>
          </a:p>
        </p:txBody>
      </p:sp>
    </p:spTree>
    <p:extLst>
      <p:ext uri="{BB962C8B-B14F-4D97-AF65-F5344CB8AC3E}">
        <p14:creationId xmlns:p14="http://schemas.microsoft.com/office/powerpoint/2010/main" val="193961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Gateway.json</a:t>
            </a:r>
            <a:endParaRPr lang="en-US" dirty="0"/>
          </a:p>
        </p:txBody>
      </p:sp>
      <p:sp>
        <p:nvSpPr>
          <p:cNvPr id="2" name="Text Placeholder 1"/>
          <p:cNvSpPr>
            <a:spLocks noGrp="1"/>
          </p:cNvSpPr>
          <p:nvPr>
            <p:ph type="body" sz="quarter" idx="10"/>
          </p:nvPr>
        </p:nvSpPr>
        <p:spPr>
          <a:xfrm>
            <a:off x="274638" y="1221157"/>
            <a:ext cx="11887199" cy="5539978"/>
          </a:xfrm>
        </p:spPr>
        <p:txBody>
          <a:bodyPr/>
          <a:lstStyle/>
          <a:p>
            <a:r>
              <a:rPr lang="en-US" sz="2000" dirty="0"/>
              <a:t>modules": [  </a:t>
            </a:r>
          </a:p>
          <a:p>
            <a:r>
              <a:rPr lang="en-US" sz="2000" dirty="0"/>
              <a:t>  {    </a:t>
            </a:r>
          </a:p>
          <a:p>
            <a:r>
              <a:rPr lang="en-US" sz="2000" dirty="0"/>
              <a:t>    "name": “module1",     </a:t>
            </a:r>
          </a:p>
          <a:p>
            <a:r>
              <a:rPr lang="en-US" sz="2000" dirty="0"/>
              <a:t>    "loader": {       </a:t>
            </a:r>
          </a:p>
          <a:p>
            <a:r>
              <a:rPr lang="en-US" sz="2000" dirty="0"/>
              <a:t>         "name": "node",        </a:t>
            </a:r>
          </a:p>
          <a:p>
            <a:r>
              <a:rPr lang="en-US" sz="2000" dirty="0"/>
              <a:t>          "</a:t>
            </a:r>
            <a:r>
              <a:rPr lang="en-US" sz="2000" dirty="0" err="1"/>
              <a:t>entrypoint</a:t>
            </a:r>
            <a:r>
              <a:rPr lang="en-US" sz="2000" dirty="0"/>
              <a:t>": {        </a:t>
            </a:r>
          </a:p>
          <a:p>
            <a:r>
              <a:rPr lang="en-US" sz="2000" dirty="0"/>
              <a:t>                       "</a:t>
            </a:r>
            <a:r>
              <a:rPr lang="en-US" sz="2000" dirty="0" err="1"/>
              <a:t>main.path</a:t>
            </a:r>
            <a:r>
              <a:rPr lang="en-US" sz="2000" dirty="0"/>
              <a:t>": “module1.js"     </a:t>
            </a:r>
          </a:p>
          <a:p>
            <a:r>
              <a:rPr lang="en-US" sz="2000" dirty="0"/>
              <a:t>                        }  }, </a:t>
            </a:r>
          </a:p>
          <a:p>
            <a:r>
              <a:rPr lang="en-US" sz="2000" dirty="0"/>
              <a:t>     "</a:t>
            </a:r>
            <a:r>
              <a:rPr lang="en-US" sz="2000" dirty="0" err="1"/>
              <a:t>args</a:t>
            </a:r>
            <a:r>
              <a:rPr lang="en-US" sz="2000" dirty="0"/>
              <a:t>": {}   </a:t>
            </a:r>
          </a:p>
          <a:p>
            <a:r>
              <a:rPr lang="en-US" sz="2000" dirty="0"/>
              <a:t> }…]</a:t>
            </a:r>
          </a:p>
          <a:p>
            <a:r>
              <a:rPr lang="en-US" sz="2000" dirty="0"/>
              <a:t>"links": [   </a:t>
            </a:r>
          </a:p>
          <a:p>
            <a:r>
              <a:rPr lang="en-US" sz="2000" dirty="0"/>
              <a:t>   {  </a:t>
            </a:r>
          </a:p>
          <a:p>
            <a:r>
              <a:rPr lang="en-US" sz="2000" dirty="0"/>
              <a:t>    "source": “module1", </a:t>
            </a:r>
          </a:p>
          <a:p>
            <a:r>
              <a:rPr lang="en-US" sz="2000" dirty="0"/>
              <a:t>     "sink": “module2"    },  </a:t>
            </a:r>
          </a:p>
          <a:p>
            <a:r>
              <a:rPr lang="en-US" sz="2000" dirty="0"/>
              <a:t>  {  "source": “module2", </a:t>
            </a:r>
          </a:p>
          <a:p>
            <a:r>
              <a:rPr lang="en-US" sz="2000" dirty="0"/>
              <a:t>     "sink": “module3"    }</a:t>
            </a:r>
          </a:p>
        </p:txBody>
      </p:sp>
    </p:spTree>
    <p:extLst>
      <p:ext uri="{BB962C8B-B14F-4D97-AF65-F5344CB8AC3E}">
        <p14:creationId xmlns:p14="http://schemas.microsoft.com/office/powerpoint/2010/main" val="89375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Azure </a:t>
            </a:r>
            <a:r>
              <a:rPr lang="en-US" dirty="0" err="1"/>
              <a:t>Iot</a:t>
            </a:r>
            <a:r>
              <a:rPr lang="en-US" dirty="0"/>
              <a:t>-Edge</a:t>
            </a:r>
          </a:p>
        </p:txBody>
      </p:sp>
      <p:sp>
        <p:nvSpPr>
          <p:cNvPr id="3" name="Text Placeholder 2"/>
          <p:cNvSpPr>
            <a:spLocks noGrp="1"/>
          </p:cNvSpPr>
          <p:nvPr>
            <p:ph type="body" sz="quarter" idx="10"/>
          </p:nvPr>
        </p:nvSpPr>
        <p:spPr>
          <a:xfrm>
            <a:off x="274638" y="1212850"/>
            <a:ext cx="11888787" cy="1902059"/>
          </a:xfrm>
        </p:spPr>
        <p:txBody>
          <a:bodyPr/>
          <a:lstStyle/>
          <a:p>
            <a:r>
              <a:rPr lang="en-US" dirty="0"/>
              <a:t>Available on:</a:t>
            </a:r>
          </a:p>
          <a:p>
            <a:r>
              <a:rPr lang="en-US" dirty="0"/>
              <a:t>https://github.com/azure/iot-edge </a:t>
            </a:r>
          </a:p>
          <a:p>
            <a:endParaRPr lang="en-US" dirty="0"/>
          </a:p>
        </p:txBody>
      </p:sp>
      <p:sp>
        <p:nvSpPr>
          <p:cNvPr id="4" name="TextBox 3"/>
          <p:cNvSpPr txBox="1"/>
          <p:nvPr/>
        </p:nvSpPr>
        <p:spPr>
          <a:xfrm>
            <a:off x="274638" y="3114909"/>
            <a:ext cx="3657600" cy="2265236"/>
          </a:xfrm>
          <a:prstGeom prst="rect">
            <a:avLst/>
          </a:prstGeom>
          <a:noFill/>
        </p:spPr>
        <p:txBody>
          <a:bodyPr wrap="square" lIns="182880" tIns="146304" rIns="182880" bIns="146304" rtlCol="0">
            <a:spAutoFit/>
          </a:bodyPr>
          <a:lstStyle/>
          <a:p>
            <a:pPr>
              <a:lnSpc>
                <a:spcPct val="90000"/>
              </a:lnSpc>
              <a:spcAft>
                <a:spcPts val="600"/>
              </a:spcAft>
            </a:pPr>
            <a:r>
              <a:rPr lang="en-US" sz="2400" b="1" dirty="0">
                <a:gradFill>
                  <a:gsLst>
                    <a:gs pos="2917">
                      <a:schemeClr val="tx1"/>
                    </a:gs>
                    <a:gs pos="30000">
                      <a:schemeClr val="tx1"/>
                    </a:gs>
                  </a:gsLst>
                  <a:lin ang="5400000" scaled="0"/>
                </a:gradFill>
              </a:rPr>
              <a:t>Language bindings</a:t>
            </a:r>
          </a:p>
          <a:p>
            <a:pPr marL="342900" indent="-342900">
              <a:lnSpc>
                <a:spcPct val="90000"/>
              </a:lnSpc>
              <a:spcAft>
                <a:spcPts val="600"/>
              </a:spcAft>
              <a:buFont typeface="Arial" panose="020B0604020202020204" pitchFamily="34" charset="0"/>
              <a:buChar char="•"/>
            </a:pPr>
            <a:r>
              <a:rPr lang="en-US" sz="2400" dirty="0" err="1">
                <a:gradFill>
                  <a:gsLst>
                    <a:gs pos="2917">
                      <a:schemeClr val="tx1"/>
                    </a:gs>
                    <a:gs pos="30000">
                      <a:schemeClr val="tx1"/>
                    </a:gs>
                  </a:gsLst>
                  <a:lin ang="5400000" scaled="0"/>
                </a:gradFill>
              </a:rPr>
              <a:t>Dotnet</a:t>
            </a:r>
            <a:endParaRPr lang="en-US" sz="2400" dirty="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2400" dirty="0" err="1">
                <a:gradFill>
                  <a:gsLst>
                    <a:gs pos="2917">
                      <a:schemeClr val="tx1"/>
                    </a:gs>
                    <a:gs pos="30000">
                      <a:schemeClr val="tx1"/>
                    </a:gs>
                  </a:gsLst>
                  <a:lin ang="5400000" scaled="0"/>
                </a:gradFill>
              </a:rPr>
              <a:t>Dotnetcore</a:t>
            </a:r>
            <a:endParaRPr lang="en-US" sz="2400" dirty="0">
              <a:gradFill>
                <a:gsLst>
                  <a:gs pos="2917">
                    <a:schemeClr val="tx1"/>
                  </a:gs>
                  <a:gs pos="30000">
                    <a:schemeClr val="tx1"/>
                  </a:gs>
                </a:gsLst>
                <a:lin ang="5400000" scaled="0"/>
              </a:gradFill>
            </a:endParaRPr>
          </a:p>
          <a:p>
            <a:pPr marL="342900" indent="-342900">
              <a:lnSpc>
                <a:spcPct val="90000"/>
              </a:lnSpc>
              <a:spcAft>
                <a:spcPts val="600"/>
              </a:spcAft>
              <a:buFont typeface="Arial" panose="020B0604020202020204" pitchFamily="34" charset="0"/>
              <a:buChar char="•"/>
            </a:pPr>
            <a:r>
              <a:rPr lang="en-US" sz="2400" dirty="0">
                <a:gradFill>
                  <a:gsLst>
                    <a:gs pos="2917">
                      <a:schemeClr val="tx1"/>
                    </a:gs>
                    <a:gs pos="30000">
                      <a:schemeClr val="tx1"/>
                    </a:gs>
                  </a:gsLst>
                  <a:lin ang="5400000" scaled="0"/>
                </a:gradFill>
              </a:rPr>
              <a:t>Java</a:t>
            </a:r>
          </a:p>
          <a:p>
            <a:pPr marL="342900" indent="-342900">
              <a:lnSpc>
                <a:spcPct val="90000"/>
              </a:lnSpc>
              <a:spcAft>
                <a:spcPts val="600"/>
              </a:spcAft>
              <a:buFont typeface="Arial" panose="020B0604020202020204" pitchFamily="34" charset="0"/>
              <a:buChar char="•"/>
            </a:pPr>
            <a:r>
              <a:rPr lang="en-US" sz="2400" dirty="0">
                <a:gradFill>
                  <a:gsLst>
                    <a:gs pos="2917">
                      <a:schemeClr val="tx1"/>
                    </a:gs>
                    <a:gs pos="30000">
                      <a:schemeClr val="tx1"/>
                    </a:gs>
                  </a:gsLst>
                  <a:lin ang="5400000" scaled="0"/>
                </a:gradFill>
              </a:rPr>
              <a:t>Node.js</a:t>
            </a:r>
          </a:p>
        </p:txBody>
      </p:sp>
    </p:spTree>
    <p:extLst>
      <p:ext uri="{BB962C8B-B14F-4D97-AF65-F5344CB8AC3E}">
        <p14:creationId xmlns:p14="http://schemas.microsoft.com/office/powerpoint/2010/main" val="2757785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80D7D21-B920-4EA7-992C-E34886E0F001}"/>
              </a:ext>
            </a:extLst>
          </p:cNvPr>
          <p:cNvSpPr>
            <a:spLocks noGrp="1"/>
          </p:cNvSpPr>
          <p:nvPr>
            <p:ph type="pic" sz="quarter" idx="10"/>
          </p:nvPr>
        </p:nvSpPr>
        <p:spPr/>
      </p:sp>
      <p:sp>
        <p:nvSpPr>
          <p:cNvPr id="11" name="Title 1">
            <a:extLst>
              <a:ext uri="{FF2B5EF4-FFF2-40B4-BE49-F238E27FC236}">
                <a16:creationId xmlns:a16="http://schemas.microsoft.com/office/drawing/2014/main" id="{F11CA481-F932-4C02-95C1-887CF19082E2}"/>
              </a:ext>
            </a:extLst>
          </p:cNvPr>
          <p:cNvSpPr>
            <a:spLocks noGrp="1"/>
          </p:cNvSpPr>
          <p:nvPr>
            <p:ph type="title"/>
          </p:nvPr>
        </p:nvSpPr>
        <p:spPr>
          <a:xfrm>
            <a:off x="30797" y="830262"/>
            <a:ext cx="5485621" cy="4173450"/>
          </a:xfrm>
        </p:spPr>
        <p:txBody>
          <a:bodyPr/>
          <a:lstStyle/>
          <a:p>
            <a:r>
              <a:rPr lang="en-US" dirty="0"/>
              <a:t>Code Walkthrough</a:t>
            </a:r>
            <a:br>
              <a:rPr lang="en-US" dirty="0"/>
            </a:b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4202949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855B6-E5CD-4D9C-ADAA-4E5C2B387DB7}"/>
              </a:ext>
            </a:extLst>
          </p:cNvPr>
          <p:cNvSpPr>
            <a:spLocks noGrp="1"/>
          </p:cNvSpPr>
          <p:nvPr>
            <p:ph type="title"/>
          </p:nvPr>
        </p:nvSpPr>
        <p:spPr/>
        <p:txBody>
          <a:bodyPr/>
          <a:lstStyle/>
          <a:p>
            <a:r>
              <a:rPr lang="en-US" dirty="0"/>
              <a:t>Real Time Analytics</a:t>
            </a:r>
          </a:p>
        </p:txBody>
      </p:sp>
      <p:sp>
        <p:nvSpPr>
          <p:cNvPr id="3" name="TextBox 2">
            <a:extLst>
              <a:ext uri="{FF2B5EF4-FFF2-40B4-BE49-F238E27FC236}">
                <a16:creationId xmlns:a16="http://schemas.microsoft.com/office/drawing/2014/main" id="{F624DC7F-703B-4A85-B3D8-B1FBB860C5A8}"/>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320737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332412"/>
          </a:xfrm>
        </p:spPr>
        <p:txBody>
          <a:bodyPr>
            <a:normAutofit/>
          </a:bodyPr>
          <a:lstStyle/>
          <a:p>
            <a:pPr marL="0" indent="0">
              <a:buNone/>
            </a:pPr>
            <a:endParaRPr lang="en-US" sz="2800" dirty="0"/>
          </a:p>
          <a:p>
            <a:pPr marL="0" indent="0">
              <a:buNone/>
            </a:pPr>
            <a:r>
              <a:rPr lang="en-US" sz="2800" dirty="0"/>
              <a:t>Actions by Human Actors </a:t>
            </a:r>
          </a:p>
          <a:p>
            <a:pPr marL="466298" lvl="1" indent="0">
              <a:buNone/>
            </a:pPr>
            <a:r>
              <a:rPr lang="en-US" sz="2000" dirty="0"/>
              <a:t>“See and seize” insights</a:t>
            </a:r>
          </a:p>
          <a:p>
            <a:pPr marL="466298" lvl="1" indent="0">
              <a:buNone/>
            </a:pPr>
            <a:r>
              <a:rPr lang="en-US" sz="2000" dirty="0"/>
              <a:t>Live visualization</a:t>
            </a:r>
          </a:p>
          <a:p>
            <a:pPr marL="466298" lvl="1" indent="0">
              <a:buNone/>
            </a:pPr>
            <a:r>
              <a:rPr lang="en-US" sz="2000" dirty="0"/>
              <a:t>Alerts and alarms</a:t>
            </a:r>
          </a:p>
          <a:p>
            <a:pPr marL="466298" lvl="1" indent="0">
              <a:buNone/>
            </a:pPr>
            <a:r>
              <a:rPr lang="en-US" sz="2000" dirty="0"/>
              <a:t>Dynamic aggregation</a:t>
            </a:r>
          </a:p>
          <a:p>
            <a:pPr marL="466298" lvl="1" indent="0">
              <a:buNone/>
            </a:pPr>
            <a:endParaRPr lang="en-US" sz="2000" dirty="0"/>
          </a:p>
          <a:p>
            <a:pPr marL="0" indent="0">
              <a:buNone/>
            </a:pPr>
            <a:endParaRPr lang="en-US" sz="2800" dirty="0"/>
          </a:p>
          <a:p>
            <a:pPr marL="0" indent="0">
              <a:buNone/>
            </a:pPr>
            <a:r>
              <a:rPr lang="en-US" sz="2800" dirty="0"/>
              <a:t>Machine to Machine Interactions</a:t>
            </a:r>
          </a:p>
          <a:p>
            <a:pPr marL="466298" lvl="1" indent="0">
              <a:buNone/>
            </a:pPr>
            <a:r>
              <a:rPr lang="en-US" sz="2000" dirty="0"/>
              <a:t>Data movement with enrichment </a:t>
            </a:r>
          </a:p>
          <a:p>
            <a:pPr marL="466298" lvl="1" indent="0">
              <a:buNone/>
            </a:pPr>
            <a:r>
              <a:rPr lang="en-US" sz="2000" dirty="0"/>
              <a:t>Kick-off workflows for automation</a:t>
            </a:r>
          </a:p>
        </p:txBody>
      </p:sp>
      <p:sp>
        <p:nvSpPr>
          <p:cNvPr id="2" name="Title 1"/>
          <p:cNvSpPr>
            <a:spLocks noGrp="1"/>
          </p:cNvSpPr>
          <p:nvPr>
            <p:ph type="title"/>
          </p:nvPr>
        </p:nvSpPr>
        <p:spPr/>
        <p:txBody>
          <a:bodyPr/>
          <a:lstStyle/>
          <a:p>
            <a:r>
              <a:rPr lang="en-US" dirty="0"/>
              <a:t>Scenarios for Real Time Analytics</a:t>
            </a:r>
          </a:p>
        </p:txBody>
      </p:sp>
      <p:grpSp>
        <p:nvGrpSpPr>
          <p:cNvPr id="12" name="Group 11"/>
          <p:cNvGrpSpPr/>
          <p:nvPr/>
        </p:nvGrpSpPr>
        <p:grpSpPr>
          <a:xfrm>
            <a:off x="8113611" y="3227377"/>
            <a:ext cx="2905227" cy="2632085"/>
            <a:chOff x="4465708" y="1193521"/>
            <a:chExt cx="4314007" cy="4271371"/>
          </a:xfrm>
        </p:grpSpPr>
        <p:pic>
          <p:nvPicPr>
            <p:cNvPr id="14" name="Picture 13"/>
            <p:cNvPicPr>
              <a:picLocks noChangeAspect="1"/>
            </p:cNvPicPr>
            <p:nvPr/>
          </p:nvPicPr>
          <p:blipFill rotWithShape="1">
            <a:blip r:embed="rId3">
              <a:clrChange>
                <a:clrFrom>
                  <a:srgbClr val="008272"/>
                </a:clrFrom>
                <a:clrTo>
                  <a:srgbClr val="008272">
                    <a:alpha val="0"/>
                  </a:srgbClr>
                </a:clrTo>
              </a:clrChange>
              <a:grayscl/>
            </a:blip>
            <a:srcRect l="401" t="401" r="401" b="401"/>
            <a:stretch/>
          </p:blipFill>
          <p:spPr>
            <a:xfrm>
              <a:off x="4508344" y="1193521"/>
              <a:ext cx="4271371" cy="4271371"/>
            </a:xfrm>
            <a:prstGeom prst="rect">
              <a:avLst/>
            </a:prstGeom>
          </p:spPr>
        </p:pic>
        <p:sp>
          <p:nvSpPr>
            <p:cNvPr id="15" name="TextBox 14"/>
            <p:cNvSpPr txBox="1"/>
            <p:nvPr/>
          </p:nvSpPr>
          <p:spPr>
            <a:xfrm>
              <a:off x="4465708" y="1326543"/>
              <a:ext cx="4195073" cy="884049"/>
            </a:xfrm>
            <a:prstGeom prst="rect">
              <a:avLst/>
            </a:prstGeom>
            <a:noFill/>
          </p:spPr>
          <p:txBody>
            <a:bodyPr wrap="none" lIns="182880" tIns="146304" rIns="182880" bIns="146304" rtlCol="0">
              <a:spAutoFit/>
            </a:bodyPr>
            <a:lstStyle/>
            <a:p>
              <a:pPr>
                <a:lnSpc>
                  <a:spcPct val="90000"/>
                </a:lnSpc>
                <a:spcAft>
                  <a:spcPts val="600"/>
                </a:spcAft>
              </a:pPr>
              <a:r>
                <a:rPr lang="en-US" dirty="0">
                  <a:solidFill>
                    <a:schemeClr val="accent4">
                      <a:lumMod val="25000"/>
                    </a:schemeClr>
                  </a:solidFill>
                  <a:latin typeface="+mj-lt"/>
                </a:rPr>
                <a:t>Enriched Data Movement</a:t>
              </a:r>
            </a:p>
          </p:txBody>
        </p:sp>
      </p:grpSp>
      <p:grpSp>
        <p:nvGrpSpPr>
          <p:cNvPr id="8" name="Group 7"/>
          <p:cNvGrpSpPr/>
          <p:nvPr/>
        </p:nvGrpSpPr>
        <p:grpSpPr>
          <a:xfrm>
            <a:off x="9723437" y="1022438"/>
            <a:ext cx="2557929" cy="2319572"/>
            <a:chOff x="8229895" y="1211287"/>
            <a:chExt cx="4157202" cy="4157201"/>
          </a:xfrm>
        </p:grpSpPr>
        <p:pic>
          <p:nvPicPr>
            <p:cNvPr id="10" name="Picture 9"/>
            <p:cNvPicPr>
              <a:picLocks noChangeAspect="1"/>
            </p:cNvPicPr>
            <p:nvPr/>
          </p:nvPicPr>
          <p:blipFill rotWithShape="1">
            <a:blip r:embed="rId4">
              <a:clrChange>
                <a:clrFrom>
                  <a:srgbClr val="692179"/>
                </a:clrFrom>
                <a:clrTo>
                  <a:srgbClr val="692179">
                    <a:alpha val="0"/>
                  </a:srgbClr>
                </a:clrTo>
              </a:clrChange>
              <a:grayscl/>
            </a:blip>
            <a:srcRect l="543" t="543" r="543" b="543"/>
            <a:stretch/>
          </p:blipFill>
          <p:spPr>
            <a:xfrm>
              <a:off x="8229895" y="1211287"/>
              <a:ext cx="4157202" cy="4157201"/>
            </a:xfrm>
            <a:prstGeom prst="rect">
              <a:avLst/>
            </a:prstGeom>
            <a:noFill/>
          </p:spPr>
        </p:pic>
        <p:sp>
          <p:nvSpPr>
            <p:cNvPr id="11" name="TextBox 10"/>
            <p:cNvSpPr txBox="1"/>
            <p:nvPr/>
          </p:nvSpPr>
          <p:spPr>
            <a:xfrm>
              <a:off x="8977450" y="1289432"/>
              <a:ext cx="2455174" cy="976343"/>
            </a:xfrm>
            <a:prstGeom prst="rect">
              <a:avLst/>
            </a:prstGeom>
            <a:noFill/>
          </p:spPr>
          <p:txBody>
            <a:bodyPr wrap="none" lIns="182880" tIns="146304" rIns="182880" bIns="146304" rtlCol="0">
              <a:spAutoFit/>
            </a:bodyPr>
            <a:lstStyle/>
            <a:p>
              <a:pPr>
                <a:lnSpc>
                  <a:spcPct val="90000"/>
                </a:lnSpc>
                <a:spcAft>
                  <a:spcPts val="600"/>
                </a:spcAft>
              </a:pPr>
              <a:r>
                <a:rPr lang="en-US" dirty="0">
                  <a:solidFill>
                    <a:schemeClr val="accent4">
                      <a:lumMod val="25000"/>
                    </a:schemeClr>
                  </a:solidFill>
                  <a:latin typeface="+mj-lt"/>
                </a:rPr>
                <a:t>Automation</a:t>
              </a:r>
            </a:p>
          </p:txBody>
        </p:sp>
      </p:grpSp>
      <p:pic>
        <p:nvPicPr>
          <p:cNvPr id="20" name="Picture 19" descr="https://azurecomcdn.azureedge.net/cvt-279e981970f0cb1be1154995864777dbe2dea59be00c804626ca8ed1654c35a6/images/page/services/power-bi-embedded/power-bi-embedded-01.png"/>
          <p:cNvPicPr/>
          <p:nvPr/>
        </p:nvPicPr>
        <p:blipFill>
          <a:blip r:embed="rId5">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7056437" y="1575144"/>
            <a:ext cx="2272480" cy="1608629"/>
          </a:xfrm>
          <a:prstGeom prst="rect">
            <a:avLst/>
          </a:prstGeom>
          <a:noFill/>
          <a:ln>
            <a:noFill/>
          </a:ln>
        </p:spPr>
      </p:pic>
      <p:sp>
        <p:nvSpPr>
          <p:cNvPr id="21" name="TextBox 20"/>
          <p:cNvSpPr txBox="1"/>
          <p:nvPr/>
        </p:nvSpPr>
        <p:spPr>
          <a:xfrm>
            <a:off x="7275613" y="1186625"/>
            <a:ext cx="1728871" cy="544765"/>
          </a:xfrm>
          <a:prstGeom prst="rect">
            <a:avLst/>
          </a:prstGeom>
          <a:noFill/>
        </p:spPr>
        <p:txBody>
          <a:bodyPr wrap="none" lIns="182880" tIns="146304" rIns="182880" bIns="146304" rtlCol="0">
            <a:spAutoFit/>
          </a:bodyPr>
          <a:lstStyle/>
          <a:p>
            <a:pPr>
              <a:lnSpc>
                <a:spcPct val="90000"/>
              </a:lnSpc>
              <a:spcAft>
                <a:spcPts val="600"/>
              </a:spcAft>
            </a:pPr>
            <a:r>
              <a:rPr lang="en-US" dirty="0">
                <a:solidFill>
                  <a:schemeClr val="accent4">
                    <a:lumMod val="25000"/>
                  </a:schemeClr>
                </a:solidFill>
                <a:latin typeface="+mj-lt"/>
              </a:rPr>
              <a:t>Dashboarding</a:t>
            </a:r>
          </a:p>
        </p:txBody>
      </p:sp>
    </p:spTree>
    <p:extLst>
      <p:ext uri="{BB962C8B-B14F-4D97-AF65-F5344CB8AC3E}">
        <p14:creationId xmlns:p14="http://schemas.microsoft.com/office/powerpoint/2010/main" val="2298618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Secure LINE oval"/>
          <p:cNvSpPr/>
          <p:nvPr/>
        </p:nvSpPr>
        <p:spPr bwMode="auto">
          <a:xfrm>
            <a:off x="9835196" y="2491422"/>
            <a:ext cx="2011680" cy="20116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94" name="Blue O 4"/>
          <p:cNvSpPr/>
          <p:nvPr/>
        </p:nvSpPr>
        <p:spPr bwMode="auto">
          <a:xfrm>
            <a:off x="7527986" y="2491422"/>
            <a:ext cx="2011680" cy="20116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95" name="Blue O 3"/>
          <p:cNvSpPr/>
          <p:nvPr/>
        </p:nvSpPr>
        <p:spPr bwMode="auto">
          <a:xfrm>
            <a:off x="5220777" y="2491422"/>
            <a:ext cx="2011680" cy="20116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96" name="Blue O 2"/>
          <p:cNvSpPr/>
          <p:nvPr/>
        </p:nvSpPr>
        <p:spPr bwMode="auto">
          <a:xfrm>
            <a:off x="2913568" y="2491422"/>
            <a:ext cx="2011680" cy="20116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97" name="Productivity LINE oval"/>
          <p:cNvSpPr/>
          <p:nvPr/>
        </p:nvSpPr>
        <p:spPr bwMode="auto">
          <a:xfrm>
            <a:off x="606359" y="2491422"/>
            <a:ext cx="2011680" cy="20116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81" name="&quot;Security &amp; Mgmt&quot; large"/>
          <p:cNvSpPr/>
          <p:nvPr/>
        </p:nvSpPr>
        <p:spPr>
          <a:xfrm>
            <a:off x="9835196" y="3143319"/>
            <a:ext cx="2011680" cy="707886"/>
          </a:xfrm>
          <a:prstGeom prst="rect">
            <a:avLst/>
          </a:prstGeom>
          <a:noFill/>
          <a:ln>
            <a:noFill/>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Mission critical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0" spc="50" dirty="0">
                <a:latin typeface="Segoe UI Semilight" panose="020B0402040204020203" pitchFamily="34" charset="0"/>
                <a:cs typeface="Segoe UI Semilight" panose="020B0402040204020203" pitchFamily="34" charset="0"/>
              </a:rPr>
              <a:t>reliability</a:t>
            </a:r>
            <a:endPar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endParaRPr>
          </a:p>
        </p:txBody>
      </p:sp>
      <p:sp>
        <p:nvSpPr>
          <p:cNvPr id="82" name="&quot;Azure&quot; large"/>
          <p:cNvSpPr/>
          <p:nvPr/>
        </p:nvSpPr>
        <p:spPr>
          <a:xfrm>
            <a:off x="7749799" y="3143319"/>
            <a:ext cx="1568058" cy="4001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Lowest</a:t>
            </a:r>
            <a:r>
              <a:rPr kumimoji="0" lang="en-US" sz="2000" b="0" i="0" u="none" strike="noStrike" kern="0" cap="none" spc="50" normalizeH="0" noProof="0" dirty="0">
                <a:ln>
                  <a:noFill/>
                </a:ln>
                <a:effectLst/>
                <a:uLnTx/>
                <a:uFillTx/>
                <a:latin typeface="Segoe UI Semilight" panose="020B0402040204020203" pitchFamily="34" charset="0"/>
                <a:ea typeface="+mn-ea"/>
                <a:cs typeface="Segoe UI Semilight" panose="020B0402040204020203" pitchFamily="34" charset="0"/>
              </a:rPr>
              <a:t> TCO</a:t>
            </a:r>
            <a:endPar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endParaRPr>
          </a:p>
        </p:txBody>
      </p:sp>
      <p:sp>
        <p:nvSpPr>
          <p:cNvPr id="83" name="&quot;Cortana Intelligence&quot; large"/>
          <p:cNvSpPr/>
          <p:nvPr/>
        </p:nvSpPr>
        <p:spPr>
          <a:xfrm>
            <a:off x="5287903" y="3143319"/>
            <a:ext cx="1877438" cy="4001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Fully managed</a:t>
            </a:r>
          </a:p>
        </p:txBody>
      </p:sp>
      <p:sp>
        <p:nvSpPr>
          <p:cNvPr id="85" name="&quot;Productivity&quot; large"/>
          <p:cNvSpPr/>
          <p:nvPr/>
        </p:nvSpPr>
        <p:spPr>
          <a:xfrm>
            <a:off x="744588" y="3143804"/>
            <a:ext cx="1713931" cy="707886"/>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Programmer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Productivity</a:t>
            </a:r>
          </a:p>
        </p:txBody>
      </p:sp>
      <p:sp>
        <p:nvSpPr>
          <p:cNvPr id="84" name="&quot;Dynamics&quot; large"/>
          <p:cNvSpPr/>
          <p:nvPr/>
        </p:nvSpPr>
        <p:spPr>
          <a:xfrm>
            <a:off x="2956650" y="3143319"/>
            <a:ext cx="1925527" cy="707886"/>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rPr>
              <a:t>Ease of</a:t>
            </a:r>
            <a:r>
              <a:rPr kumimoji="0" lang="en-US" sz="2000" b="0" i="0" u="none" strike="noStrike" kern="0" cap="none" spc="50" normalizeH="0" noProof="0" dirty="0">
                <a:ln>
                  <a:noFill/>
                </a:ln>
                <a:effectLst/>
                <a:uLnTx/>
                <a:uFillTx/>
                <a:latin typeface="Segoe UI Semilight" panose="020B0402040204020203" pitchFamily="34" charset="0"/>
                <a:ea typeface="+mn-ea"/>
                <a:cs typeface="Segoe UI Semilight" panose="020B0402040204020203" pitchFamily="34" charset="0"/>
              </a:rPr>
              <a:t> getting</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0" spc="50" baseline="0" dirty="0">
                <a:latin typeface="Segoe UI Semilight" panose="020B0402040204020203" pitchFamily="34" charset="0"/>
                <a:cs typeface="Segoe UI Semilight" panose="020B0402040204020203" pitchFamily="34" charset="0"/>
              </a:rPr>
              <a:t>started</a:t>
            </a:r>
            <a:endParaRPr kumimoji="0" lang="en-US" sz="2000" b="0" i="0" u="none" strike="noStrike" kern="0" cap="none" spc="50" normalizeH="0" baseline="0" noProof="0" dirty="0">
              <a:ln>
                <a:noFill/>
              </a:ln>
              <a:effectLst/>
              <a:uLnTx/>
              <a:uFillTx/>
              <a:latin typeface="Segoe UI Semilight" panose="020B0402040204020203" pitchFamily="34" charset="0"/>
              <a:ea typeface="+mn-ea"/>
              <a:cs typeface="Segoe UI Semilight" panose="020B0402040204020203" pitchFamily="34" charset="0"/>
            </a:endParaRPr>
          </a:p>
        </p:txBody>
      </p:sp>
      <p:sp>
        <p:nvSpPr>
          <p:cNvPr id="53" name="cloud"/>
          <p:cNvSpPr/>
          <p:nvPr/>
        </p:nvSpPr>
        <p:spPr bwMode="auto">
          <a:xfrm>
            <a:off x="2846524" y="1625713"/>
            <a:ext cx="6743426" cy="3742489"/>
          </a:xfrm>
          <a:custGeom>
            <a:avLst/>
            <a:gdLst>
              <a:gd name="connsiteX0" fmla="*/ 3327431 w 6743426"/>
              <a:gd name="connsiteY0" fmla="*/ 0 h 3742489"/>
              <a:gd name="connsiteX1" fmla="*/ 4801879 w 6743426"/>
              <a:gd name="connsiteY1" fmla="*/ 977330 h 3742489"/>
              <a:gd name="connsiteX2" fmla="*/ 4813643 w 6743426"/>
              <a:gd name="connsiteY2" fmla="*/ 1009471 h 3742489"/>
              <a:gd name="connsiteX3" fmla="*/ 4907093 w 6743426"/>
              <a:gd name="connsiteY3" fmla="*/ 975268 h 3742489"/>
              <a:gd name="connsiteX4" fmla="*/ 5327998 w 6743426"/>
              <a:gd name="connsiteY4" fmla="*/ 911633 h 3742489"/>
              <a:gd name="connsiteX5" fmla="*/ 6743426 w 6743426"/>
              <a:gd name="connsiteY5" fmla="*/ 2327061 h 3742489"/>
              <a:gd name="connsiteX6" fmla="*/ 6742319 w 6743426"/>
              <a:gd name="connsiteY6" fmla="*/ 2348975 h 3742489"/>
              <a:gd name="connsiteX7" fmla="*/ 6743426 w 6743426"/>
              <a:gd name="connsiteY7" fmla="*/ 2370889 h 3742489"/>
              <a:gd name="connsiteX8" fmla="*/ 6738252 w 6743426"/>
              <a:gd name="connsiteY8" fmla="*/ 2429533 h 3742489"/>
              <a:gd name="connsiteX9" fmla="*/ 6736118 w 6743426"/>
              <a:gd name="connsiteY9" fmla="*/ 2471780 h 3742489"/>
              <a:gd name="connsiteX10" fmla="*/ 6732339 w 6743426"/>
              <a:gd name="connsiteY10" fmla="*/ 2496544 h 3742489"/>
              <a:gd name="connsiteX11" fmla="*/ 6722003 w 6743426"/>
              <a:gd name="connsiteY11" fmla="*/ 2613685 h 3742489"/>
              <a:gd name="connsiteX12" fmla="*/ 5648251 w 6743426"/>
              <a:gd name="connsiteY12" fmla="*/ 3714623 h 3742489"/>
              <a:gd name="connsiteX13" fmla="*/ 5535946 w 6743426"/>
              <a:gd name="connsiteY13" fmla="*/ 3731763 h 3742489"/>
              <a:gd name="connsiteX14" fmla="*/ 5535946 w 6743426"/>
              <a:gd name="connsiteY14" fmla="*/ 3742489 h 3742489"/>
              <a:gd name="connsiteX15" fmla="*/ 5371826 w 6743426"/>
              <a:gd name="connsiteY15" fmla="*/ 3742489 h 3742489"/>
              <a:gd name="connsiteX16" fmla="*/ 5327998 w 6743426"/>
              <a:gd name="connsiteY16" fmla="*/ 3742489 h 3742489"/>
              <a:gd name="connsiteX17" fmla="*/ 3814471 w 6743426"/>
              <a:gd name="connsiteY17" fmla="*/ 3742489 h 3742489"/>
              <a:gd name="connsiteX18" fmla="*/ 777240 w 6743426"/>
              <a:gd name="connsiteY18" fmla="*/ 3742489 h 3742489"/>
              <a:gd name="connsiteX19" fmla="*/ 724909 w 6743426"/>
              <a:gd name="connsiteY19" fmla="*/ 3742489 h 3742489"/>
              <a:gd name="connsiteX20" fmla="*/ 724909 w 6743426"/>
              <a:gd name="connsiteY20" fmla="*/ 3739847 h 3742489"/>
              <a:gd name="connsiteX21" fmla="*/ 697772 w 6743426"/>
              <a:gd name="connsiteY21" fmla="*/ 3738476 h 3742489"/>
              <a:gd name="connsiteX22" fmla="*/ 0 w 6743426"/>
              <a:gd name="connsiteY22" fmla="*/ 2965249 h 3742489"/>
              <a:gd name="connsiteX23" fmla="*/ 777240 w 6743426"/>
              <a:gd name="connsiteY23" fmla="*/ 2188009 h 3742489"/>
              <a:gd name="connsiteX24" fmla="*/ 865800 w 6743426"/>
              <a:gd name="connsiteY24" fmla="*/ 2194710 h 3742489"/>
              <a:gd name="connsiteX25" fmla="*/ 851235 w 6743426"/>
              <a:gd name="connsiteY25" fmla="*/ 2050231 h 3742489"/>
              <a:gd name="connsiteX26" fmla="*/ 1765635 w 6743426"/>
              <a:gd name="connsiteY26" fmla="*/ 1135831 h 3742489"/>
              <a:gd name="connsiteX27" fmla="*/ 1795829 w 6743426"/>
              <a:gd name="connsiteY27" fmla="*/ 1137356 h 3742489"/>
              <a:gd name="connsiteX28" fmla="*/ 1799173 w 6743426"/>
              <a:gd name="connsiteY28" fmla="*/ 1124349 h 3742489"/>
              <a:gd name="connsiteX29" fmla="*/ 3327431 w 6743426"/>
              <a:gd name="connsiteY29" fmla="*/ 0 h 3742489"/>
              <a:gd name="connsiteX0" fmla="*/ 3327431 w 6743426"/>
              <a:gd name="connsiteY0" fmla="*/ 0 h 3742489"/>
              <a:gd name="connsiteX1" fmla="*/ 4801879 w 6743426"/>
              <a:gd name="connsiteY1" fmla="*/ 977330 h 3742489"/>
              <a:gd name="connsiteX2" fmla="*/ 4813643 w 6743426"/>
              <a:gd name="connsiteY2" fmla="*/ 1009471 h 3742489"/>
              <a:gd name="connsiteX3" fmla="*/ 4907093 w 6743426"/>
              <a:gd name="connsiteY3" fmla="*/ 975268 h 3742489"/>
              <a:gd name="connsiteX4" fmla="*/ 5327998 w 6743426"/>
              <a:gd name="connsiteY4" fmla="*/ 911633 h 3742489"/>
              <a:gd name="connsiteX5" fmla="*/ 6743426 w 6743426"/>
              <a:gd name="connsiteY5" fmla="*/ 2327061 h 3742489"/>
              <a:gd name="connsiteX6" fmla="*/ 6742319 w 6743426"/>
              <a:gd name="connsiteY6" fmla="*/ 2348975 h 3742489"/>
              <a:gd name="connsiteX7" fmla="*/ 6743426 w 6743426"/>
              <a:gd name="connsiteY7" fmla="*/ 2370889 h 3742489"/>
              <a:gd name="connsiteX8" fmla="*/ 6738252 w 6743426"/>
              <a:gd name="connsiteY8" fmla="*/ 2429533 h 3742489"/>
              <a:gd name="connsiteX9" fmla="*/ 6736118 w 6743426"/>
              <a:gd name="connsiteY9" fmla="*/ 2471780 h 3742489"/>
              <a:gd name="connsiteX10" fmla="*/ 6732339 w 6743426"/>
              <a:gd name="connsiteY10" fmla="*/ 2496544 h 3742489"/>
              <a:gd name="connsiteX11" fmla="*/ 6722003 w 6743426"/>
              <a:gd name="connsiteY11" fmla="*/ 2613685 h 3742489"/>
              <a:gd name="connsiteX12" fmla="*/ 5648251 w 6743426"/>
              <a:gd name="connsiteY12" fmla="*/ 3714623 h 3742489"/>
              <a:gd name="connsiteX13" fmla="*/ 5535946 w 6743426"/>
              <a:gd name="connsiteY13" fmla="*/ 3731763 h 3742489"/>
              <a:gd name="connsiteX14" fmla="*/ 5371826 w 6743426"/>
              <a:gd name="connsiteY14" fmla="*/ 3742489 h 3742489"/>
              <a:gd name="connsiteX15" fmla="*/ 5327998 w 6743426"/>
              <a:gd name="connsiteY15" fmla="*/ 3742489 h 3742489"/>
              <a:gd name="connsiteX16" fmla="*/ 3814471 w 6743426"/>
              <a:gd name="connsiteY16" fmla="*/ 3742489 h 3742489"/>
              <a:gd name="connsiteX17" fmla="*/ 777240 w 6743426"/>
              <a:gd name="connsiteY17" fmla="*/ 3742489 h 3742489"/>
              <a:gd name="connsiteX18" fmla="*/ 724909 w 6743426"/>
              <a:gd name="connsiteY18" fmla="*/ 3742489 h 3742489"/>
              <a:gd name="connsiteX19" fmla="*/ 724909 w 6743426"/>
              <a:gd name="connsiteY19" fmla="*/ 3739847 h 3742489"/>
              <a:gd name="connsiteX20" fmla="*/ 697772 w 6743426"/>
              <a:gd name="connsiteY20" fmla="*/ 3738476 h 3742489"/>
              <a:gd name="connsiteX21" fmla="*/ 0 w 6743426"/>
              <a:gd name="connsiteY21" fmla="*/ 2965249 h 3742489"/>
              <a:gd name="connsiteX22" fmla="*/ 777240 w 6743426"/>
              <a:gd name="connsiteY22" fmla="*/ 2188009 h 3742489"/>
              <a:gd name="connsiteX23" fmla="*/ 865800 w 6743426"/>
              <a:gd name="connsiteY23" fmla="*/ 2194710 h 3742489"/>
              <a:gd name="connsiteX24" fmla="*/ 851235 w 6743426"/>
              <a:gd name="connsiteY24" fmla="*/ 2050231 h 3742489"/>
              <a:gd name="connsiteX25" fmla="*/ 1765635 w 6743426"/>
              <a:gd name="connsiteY25" fmla="*/ 1135831 h 3742489"/>
              <a:gd name="connsiteX26" fmla="*/ 1795829 w 6743426"/>
              <a:gd name="connsiteY26" fmla="*/ 1137356 h 3742489"/>
              <a:gd name="connsiteX27" fmla="*/ 1799173 w 6743426"/>
              <a:gd name="connsiteY27" fmla="*/ 1124349 h 3742489"/>
              <a:gd name="connsiteX28" fmla="*/ 3327431 w 6743426"/>
              <a:gd name="connsiteY28" fmla="*/ 0 h 374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43426" h="3742489">
                <a:moveTo>
                  <a:pt x="3327431" y="0"/>
                </a:moveTo>
                <a:cubicBezTo>
                  <a:pt x="3990255" y="0"/>
                  <a:pt x="4558956" y="402994"/>
                  <a:pt x="4801879" y="977330"/>
                </a:cubicBezTo>
                <a:lnTo>
                  <a:pt x="4813643" y="1009471"/>
                </a:lnTo>
                <a:lnTo>
                  <a:pt x="4907093" y="975268"/>
                </a:lnTo>
                <a:cubicBezTo>
                  <a:pt x="5040057" y="933912"/>
                  <a:pt x="5181426" y="911633"/>
                  <a:pt x="5327998" y="911633"/>
                </a:cubicBezTo>
                <a:cubicBezTo>
                  <a:pt x="6109717" y="911633"/>
                  <a:pt x="6743426" y="1545342"/>
                  <a:pt x="6743426" y="2327061"/>
                </a:cubicBezTo>
                <a:lnTo>
                  <a:pt x="6742319" y="2348975"/>
                </a:lnTo>
                <a:lnTo>
                  <a:pt x="6743426" y="2370889"/>
                </a:lnTo>
                <a:lnTo>
                  <a:pt x="6738252" y="2429533"/>
                </a:lnTo>
                <a:lnTo>
                  <a:pt x="6736118" y="2471780"/>
                </a:lnTo>
                <a:lnTo>
                  <a:pt x="6732339" y="2496544"/>
                </a:lnTo>
                <a:lnTo>
                  <a:pt x="6722003" y="2613685"/>
                </a:lnTo>
                <a:cubicBezTo>
                  <a:pt x="6623466" y="3165325"/>
                  <a:pt x="6195139" y="3602714"/>
                  <a:pt x="5648251" y="3714623"/>
                </a:cubicBezTo>
                <a:lnTo>
                  <a:pt x="5535946" y="3731763"/>
                </a:lnTo>
                <a:lnTo>
                  <a:pt x="5371826" y="3742489"/>
                </a:lnTo>
                <a:lnTo>
                  <a:pt x="5327998" y="3742489"/>
                </a:lnTo>
                <a:lnTo>
                  <a:pt x="3814471" y="3742489"/>
                </a:lnTo>
                <a:lnTo>
                  <a:pt x="777240" y="3742489"/>
                </a:lnTo>
                <a:lnTo>
                  <a:pt x="724909" y="3742489"/>
                </a:lnTo>
                <a:lnTo>
                  <a:pt x="724909" y="3739847"/>
                </a:lnTo>
                <a:lnTo>
                  <a:pt x="697772" y="3738476"/>
                </a:lnTo>
                <a:cubicBezTo>
                  <a:pt x="305844" y="3698674"/>
                  <a:pt x="0" y="3367679"/>
                  <a:pt x="0" y="2965249"/>
                </a:cubicBezTo>
                <a:cubicBezTo>
                  <a:pt x="0" y="2535991"/>
                  <a:pt x="347982" y="2188009"/>
                  <a:pt x="777240" y="2188009"/>
                </a:cubicBezTo>
                <a:lnTo>
                  <a:pt x="865800" y="2194710"/>
                </a:lnTo>
                <a:lnTo>
                  <a:pt x="851235" y="2050231"/>
                </a:lnTo>
                <a:cubicBezTo>
                  <a:pt x="851235" y="1545222"/>
                  <a:pt x="1260626" y="1135831"/>
                  <a:pt x="1765635" y="1135831"/>
                </a:cubicBezTo>
                <a:lnTo>
                  <a:pt x="1795829" y="1137356"/>
                </a:lnTo>
                <a:lnTo>
                  <a:pt x="1799173" y="1124349"/>
                </a:lnTo>
                <a:cubicBezTo>
                  <a:pt x="2001777" y="472958"/>
                  <a:pt x="2609371" y="0"/>
                  <a:pt x="3327431" y="0"/>
                </a:cubicBezTo>
                <a:close/>
              </a:path>
            </a:pathLst>
          </a:cu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4" name="Secure CLOUD oval"/>
          <p:cNvSpPr/>
          <p:nvPr/>
        </p:nvSpPr>
        <p:spPr bwMode="auto">
          <a:xfrm>
            <a:off x="5125300" y="3539402"/>
            <a:ext cx="1828800" cy="182880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55" name="Oval 54"/>
          <p:cNvSpPr/>
          <p:nvPr/>
        </p:nvSpPr>
        <p:spPr bwMode="auto">
          <a:xfrm>
            <a:off x="6768619" y="2531506"/>
            <a:ext cx="2841307" cy="2841307"/>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56" name="Oval 55"/>
          <p:cNvSpPr/>
          <p:nvPr/>
        </p:nvSpPr>
        <p:spPr bwMode="auto">
          <a:xfrm>
            <a:off x="3697759" y="2761544"/>
            <a:ext cx="1828800" cy="182880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57" name="Oval 56"/>
          <p:cNvSpPr/>
          <p:nvPr/>
        </p:nvSpPr>
        <p:spPr bwMode="auto">
          <a:xfrm>
            <a:off x="2846524" y="3813722"/>
            <a:ext cx="1554480" cy="155448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Segoe UI"/>
              <a:ea typeface="Segoe UI" pitchFamily="34" charset="0"/>
              <a:cs typeface="Segoe UI" pitchFamily="34" charset="0"/>
            </a:endParaRPr>
          </a:p>
        </p:txBody>
      </p:sp>
      <p:sp>
        <p:nvSpPr>
          <p:cNvPr id="58" name="Oval 57"/>
          <p:cNvSpPr/>
          <p:nvPr/>
        </p:nvSpPr>
        <p:spPr bwMode="auto">
          <a:xfrm>
            <a:off x="4573755" y="1625713"/>
            <a:ext cx="3200400" cy="3200400"/>
          </a:xfrm>
          <a:prstGeom prst="ellipse">
            <a:avLst/>
          </a:prstGeom>
          <a:noFill/>
          <a:ln>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9" name="Oval 58"/>
          <p:cNvSpPr/>
          <p:nvPr/>
        </p:nvSpPr>
        <p:spPr bwMode="auto">
          <a:xfrm>
            <a:off x="4573755" y="1625713"/>
            <a:ext cx="3200400" cy="3200400"/>
          </a:xfrm>
          <a:prstGeom prst="ellipse">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sp>
        <p:nvSpPr>
          <p:cNvPr id="60" name="Oval 59"/>
          <p:cNvSpPr/>
          <p:nvPr/>
        </p:nvSpPr>
        <p:spPr bwMode="auto">
          <a:xfrm>
            <a:off x="2846524" y="3813722"/>
            <a:ext cx="1554480" cy="1554480"/>
          </a:xfrm>
          <a:prstGeom prst="ellipse">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solidFill>
                <a:schemeClr val="tx1"/>
              </a:solidFill>
              <a:effectLst/>
              <a:uLnTx/>
              <a:uFillTx/>
              <a:latin typeface="Segoe UI"/>
              <a:ea typeface="+mn-ea"/>
              <a:cs typeface="Segoe UI Semibold" panose="020B0702040204020203" pitchFamily="34" charset="0"/>
            </a:endParaRPr>
          </a:p>
        </p:txBody>
      </p:sp>
      <p:sp>
        <p:nvSpPr>
          <p:cNvPr id="61" name="Oval 60"/>
          <p:cNvSpPr/>
          <p:nvPr/>
        </p:nvSpPr>
        <p:spPr bwMode="auto">
          <a:xfrm>
            <a:off x="3697759" y="2761544"/>
            <a:ext cx="1828800" cy="1828800"/>
          </a:xfrm>
          <a:prstGeom prst="ellipse">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solidFill>
                <a:schemeClr val="tx1"/>
              </a:solidFill>
              <a:effectLst/>
              <a:uLnTx/>
              <a:uFillTx/>
              <a:latin typeface="Segoe UI"/>
              <a:ea typeface="+mn-ea"/>
              <a:cs typeface="Segoe UI Semibold" panose="020B0702040204020203" pitchFamily="34" charset="0"/>
            </a:endParaRPr>
          </a:p>
        </p:txBody>
      </p:sp>
      <p:sp>
        <p:nvSpPr>
          <p:cNvPr id="62" name="Oval 61"/>
          <p:cNvSpPr/>
          <p:nvPr/>
        </p:nvSpPr>
        <p:spPr bwMode="auto">
          <a:xfrm>
            <a:off x="6768619" y="2523056"/>
            <a:ext cx="2849757" cy="2849757"/>
          </a:xfrm>
          <a:prstGeom prst="ellipse">
            <a:avLst/>
          </a:prstGeom>
          <a:noFill/>
          <a:ln w="1270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solidFill>
                <a:schemeClr val="tx1"/>
              </a:solidFill>
              <a:effectLst/>
              <a:uLnTx/>
              <a:uFillTx/>
              <a:latin typeface="Segoe UI"/>
              <a:ea typeface="+mn-ea"/>
              <a:cs typeface="Segoe UI Semibold" panose="020B0702040204020203" pitchFamily="34" charset="0"/>
            </a:endParaRPr>
          </a:p>
        </p:txBody>
      </p:sp>
      <p:sp>
        <p:nvSpPr>
          <p:cNvPr id="63" name="Oval 62"/>
          <p:cNvSpPr/>
          <p:nvPr/>
        </p:nvSpPr>
        <p:spPr bwMode="auto">
          <a:xfrm>
            <a:off x="5125300" y="3539402"/>
            <a:ext cx="1828800" cy="1828800"/>
          </a:xfrm>
          <a:prstGeom prst="ellipse">
            <a:avLst/>
          </a:prstGeom>
          <a:no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0" normalizeH="0" baseline="0" noProof="0" dirty="0">
              <a:ln>
                <a:noFill/>
              </a:ln>
              <a:solidFill>
                <a:schemeClr val="tx1"/>
              </a:solidFill>
              <a:effectLst/>
              <a:uLnTx/>
              <a:uFillTx/>
              <a:latin typeface="Segoe UI"/>
              <a:ea typeface="+mn-ea"/>
              <a:cs typeface="Segoe UI Semibold" panose="020B0702040204020203" pitchFamily="34" charset="0"/>
            </a:endParaRPr>
          </a:p>
        </p:txBody>
      </p:sp>
      <p:sp>
        <p:nvSpPr>
          <p:cNvPr id="33" name="Title"/>
          <p:cNvSpPr txBox="1">
            <a:spLocks/>
          </p:cNvSpPr>
          <p:nvPr/>
        </p:nvSpPr>
        <p:spPr>
          <a:xfrm>
            <a:off x="4023677" y="144883"/>
            <a:ext cx="4389120" cy="1356115"/>
          </a:xfrm>
          <a:prstGeom prst="rect">
            <a:avLst/>
          </a:prstGeom>
        </p:spPr>
        <p:txBody>
          <a:bodyPr vert="horz" wrap="square" lIns="146304" tIns="91440" rIns="146304" bIns="91440" rtlCol="0" anchor="t">
            <a:noAutofit/>
          </a:bodyPr>
          <a:lstStyle>
            <a:lvl1pPr algn="ctr">
              <a:lnSpc>
                <a:spcPct val="90000"/>
              </a:lnSpc>
              <a:spcBef>
                <a:spcPct val="0"/>
              </a:spcBef>
              <a:buNone/>
              <a:defRPr lang="en-US" sz="4800" b="0" cap="none" spc="-102" baseline="0" dirty="0" smtClean="0">
                <a:ln w="3175">
                  <a:noFill/>
                </a:ln>
                <a:gradFill>
                  <a:gsLst>
                    <a:gs pos="21239">
                      <a:schemeClr val="bg2">
                        <a:lumMod val="50000"/>
                      </a:schemeClr>
                    </a:gs>
                    <a:gs pos="84000">
                      <a:schemeClr val="bg2">
                        <a:lumMod val="50000"/>
                      </a:schemeClr>
                    </a:gs>
                  </a:gsLst>
                  <a:lin ang="5400000" scaled="0"/>
                </a:gradFill>
                <a:effectLst/>
                <a:latin typeface="+mj-lt"/>
                <a:cs typeface="Segoe UI"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800" b="0" i="0" u="none" strike="noStrike" kern="0" cap="none" spc="-102" normalizeH="0" baseline="0" noProof="0" dirty="0">
                <a:ln w="3175">
                  <a:noFill/>
                </a:ln>
                <a:gradFill>
                  <a:gsLst>
                    <a:gs pos="7080">
                      <a:srgbClr val="323232"/>
                    </a:gs>
                    <a:gs pos="100000">
                      <a:srgbClr val="323232"/>
                    </a:gs>
                  </a:gsLst>
                  <a:lin ang="5400000" scaled="0"/>
                </a:gradFill>
                <a:effectLst/>
                <a:uLnTx/>
                <a:uFillTx/>
                <a:latin typeface="Segoe UI Semilight" panose="020B0402040204020203" pitchFamily="34" charset="0"/>
                <a:ea typeface="+mn-ea"/>
                <a:cs typeface="Segoe UI Semilight" panose="020B0402040204020203" pitchFamily="34" charset="0"/>
              </a:rPr>
              <a:t>Azure</a:t>
            </a:r>
            <a:r>
              <a:rPr kumimoji="0" lang="en-US" sz="4800" b="0" i="0" u="none" strike="noStrike" kern="0" cap="none" spc="-102" normalizeH="0" noProof="0" dirty="0">
                <a:ln w="3175">
                  <a:noFill/>
                </a:ln>
                <a:gradFill>
                  <a:gsLst>
                    <a:gs pos="7080">
                      <a:srgbClr val="323232"/>
                    </a:gs>
                    <a:gs pos="100000">
                      <a:srgbClr val="323232"/>
                    </a:gs>
                  </a:gsLst>
                  <a:lin ang="5400000" scaled="0"/>
                </a:gradFill>
                <a:effectLst/>
                <a:uLnTx/>
                <a:uFillTx/>
                <a:latin typeface="Segoe UI Semilight" panose="020B0402040204020203" pitchFamily="34" charset="0"/>
                <a:ea typeface="+mn-ea"/>
                <a:cs typeface="Segoe UI Semilight" panose="020B0402040204020203" pitchFamily="34" charset="0"/>
              </a:rPr>
              <a:t> Stream Analytics</a:t>
            </a:r>
            <a:endParaRPr kumimoji="0" lang="en-US" sz="4800" b="0" i="0" u="none" strike="noStrike" kern="0" cap="none" spc="-102" normalizeH="0" baseline="0" noProof="0" dirty="0">
              <a:ln w="3175">
                <a:noFill/>
              </a:ln>
              <a:gradFill>
                <a:gsLst>
                  <a:gs pos="7080">
                    <a:srgbClr val="323232"/>
                  </a:gs>
                  <a:gs pos="100000">
                    <a:srgbClr val="323232"/>
                  </a:gs>
                </a:gsLst>
                <a:lin ang="5400000" scaled="0"/>
              </a:gradFill>
              <a:effectLst/>
              <a:uLnTx/>
              <a:uFillTx/>
              <a:latin typeface="Segoe UI Semilight" panose="020B0402040204020203" pitchFamily="34" charset="0"/>
              <a:ea typeface="+mn-ea"/>
              <a:cs typeface="Segoe UI Semilight" panose="020B0402040204020203" pitchFamily="34" charset="0"/>
            </a:endParaRPr>
          </a:p>
        </p:txBody>
      </p:sp>
      <p:grpSp>
        <p:nvGrpSpPr>
          <p:cNvPr id="2" name="Group 1"/>
          <p:cNvGrpSpPr/>
          <p:nvPr/>
        </p:nvGrpSpPr>
        <p:grpSpPr>
          <a:xfrm>
            <a:off x="2837368" y="1613630"/>
            <a:ext cx="6809429" cy="3755015"/>
            <a:chOff x="3285297" y="5638381"/>
            <a:chExt cx="6809429" cy="3755015"/>
          </a:xfrm>
        </p:grpSpPr>
        <p:sp>
          <p:nvSpPr>
            <p:cNvPr id="39" name="Freeform 38"/>
            <p:cNvSpPr>
              <a:spLocks noChangeAspect="1"/>
            </p:cNvSpPr>
            <p:nvPr/>
          </p:nvSpPr>
          <p:spPr bwMode="auto">
            <a:xfrm>
              <a:off x="3297823" y="5641506"/>
              <a:ext cx="6755230" cy="3749040"/>
            </a:xfrm>
            <a:custGeom>
              <a:avLst/>
              <a:gdLst>
                <a:gd name="connsiteX0" fmla="*/ 3327431 w 6743426"/>
                <a:gd name="connsiteY0" fmla="*/ 0 h 3742489"/>
                <a:gd name="connsiteX1" fmla="*/ 4801879 w 6743426"/>
                <a:gd name="connsiteY1" fmla="*/ 977330 h 3742489"/>
                <a:gd name="connsiteX2" fmla="*/ 4813643 w 6743426"/>
                <a:gd name="connsiteY2" fmla="*/ 1009471 h 3742489"/>
                <a:gd name="connsiteX3" fmla="*/ 4907093 w 6743426"/>
                <a:gd name="connsiteY3" fmla="*/ 975268 h 3742489"/>
                <a:gd name="connsiteX4" fmla="*/ 5327998 w 6743426"/>
                <a:gd name="connsiteY4" fmla="*/ 911633 h 3742489"/>
                <a:gd name="connsiteX5" fmla="*/ 6743426 w 6743426"/>
                <a:gd name="connsiteY5" fmla="*/ 2327061 h 3742489"/>
                <a:gd name="connsiteX6" fmla="*/ 6742319 w 6743426"/>
                <a:gd name="connsiteY6" fmla="*/ 2348975 h 3742489"/>
                <a:gd name="connsiteX7" fmla="*/ 6743426 w 6743426"/>
                <a:gd name="connsiteY7" fmla="*/ 2370889 h 3742489"/>
                <a:gd name="connsiteX8" fmla="*/ 6738252 w 6743426"/>
                <a:gd name="connsiteY8" fmla="*/ 2429533 h 3742489"/>
                <a:gd name="connsiteX9" fmla="*/ 6736118 w 6743426"/>
                <a:gd name="connsiteY9" fmla="*/ 2471780 h 3742489"/>
                <a:gd name="connsiteX10" fmla="*/ 6732339 w 6743426"/>
                <a:gd name="connsiteY10" fmla="*/ 2496544 h 3742489"/>
                <a:gd name="connsiteX11" fmla="*/ 6722003 w 6743426"/>
                <a:gd name="connsiteY11" fmla="*/ 2613685 h 3742489"/>
                <a:gd name="connsiteX12" fmla="*/ 5648251 w 6743426"/>
                <a:gd name="connsiteY12" fmla="*/ 3714623 h 3742489"/>
                <a:gd name="connsiteX13" fmla="*/ 5535946 w 6743426"/>
                <a:gd name="connsiteY13" fmla="*/ 3731763 h 3742489"/>
                <a:gd name="connsiteX14" fmla="*/ 5535946 w 6743426"/>
                <a:gd name="connsiteY14" fmla="*/ 3742489 h 3742489"/>
                <a:gd name="connsiteX15" fmla="*/ 5371826 w 6743426"/>
                <a:gd name="connsiteY15" fmla="*/ 3742489 h 3742489"/>
                <a:gd name="connsiteX16" fmla="*/ 5327998 w 6743426"/>
                <a:gd name="connsiteY16" fmla="*/ 3742489 h 3742489"/>
                <a:gd name="connsiteX17" fmla="*/ 3814471 w 6743426"/>
                <a:gd name="connsiteY17" fmla="*/ 3742489 h 3742489"/>
                <a:gd name="connsiteX18" fmla="*/ 777240 w 6743426"/>
                <a:gd name="connsiteY18" fmla="*/ 3742489 h 3742489"/>
                <a:gd name="connsiteX19" fmla="*/ 724909 w 6743426"/>
                <a:gd name="connsiteY19" fmla="*/ 3742489 h 3742489"/>
                <a:gd name="connsiteX20" fmla="*/ 724909 w 6743426"/>
                <a:gd name="connsiteY20" fmla="*/ 3739847 h 3742489"/>
                <a:gd name="connsiteX21" fmla="*/ 697772 w 6743426"/>
                <a:gd name="connsiteY21" fmla="*/ 3738476 h 3742489"/>
                <a:gd name="connsiteX22" fmla="*/ 0 w 6743426"/>
                <a:gd name="connsiteY22" fmla="*/ 2965249 h 3742489"/>
                <a:gd name="connsiteX23" fmla="*/ 777240 w 6743426"/>
                <a:gd name="connsiteY23" fmla="*/ 2188009 h 3742489"/>
                <a:gd name="connsiteX24" fmla="*/ 865800 w 6743426"/>
                <a:gd name="connsiteY24" fmla="*/ 2194710 h 3742489"/>
                <a:gd name="connsiteX25" fmla="*/ 851235 w 6743426"/>
                <a:gd name="connsiteY25" fmla="*/ 2050231 h 3742489"/>
                <a:gd name="connsiteX26" fmla="*/ 1765635 w 6743426"/>
                <a:gd name="connsiteY26" fmla="*/ 1135831 h 3742489"/>
                <a:gd name="connsiteX27" fmla="*/ 1795829 w 6743426"/>
                <a:gd name="connsiteY27" fmla="*/ 1137356 h 3742489"/>
                <a:gd name="connsiteX28" fmla="*/ 1799173 w 6743426"/>
                <a:gd name="connsiteY28" fmla="*/ 1124349 h 3742489"/>
                <a:gd name="connsiteX29" fmla="*/ 3327431 w 6743426"/>
                <a:gd name="connsiteY29" fmla="*/ 0 h 3742489"/>
                <a:gd name="connsiteX0" fmla="*/ 3327431 w 6743426"/>
                <a:gd name="connsiteY0" fmla="*/ 0 h 3742489"/>
                <a:gd name="connsiteX1" fmla="*/ 4801879 w 6743426"/>
                <a:gd name="connsiteY1" fmla="*/ 977330 h 3742489"/>
                <a:gd name="connsiteX2" fmla="*/ 4813643 w 6743426"/>
                <a:gd name="connsiteY2" fmla="*/ 1009471 h 3742489"/>
                <a:gd name="connsiteX3" fmla="*/ 4907093 w 6743426"/>
                <a:gd name="connsiteY3" fmla="*/ 975268 h 3742489"/>
                <a:gd name="connsiteX4" fmla="*/ 5327998 w 6743426"/>
                <a:gd name="connsiteY4" fmla="*/ 911633 h 3742489"/>
                <a:gd name="connsiteX5" fmla="*/ 6743426 w 6743426"/>
                <a:gd name="connsiteY5" fmla="*/ 2327061 h 3742489"/>
                <a:gd name="connsiteX6" fmla="*/ 6742319 w 6743426"/>
                <a:gd name="connsiteY6" fmla="*/ 2348975 h 3742489"/>
                <a:gd name="connsiteX7" fmla="*/ 6743426 w 6743426"/>
                <a:gd name="connsiteY7" fmla="*/ 2370889 h 3742489"/>
                <a:gd name="connsiteX8" fmla="*/ 6738252 w 6743426"/>
                <a:gd name="connsiteY8" fmla="*/ 2429533 h 3742489"/>
                <a:gd name="connsiteX9" fmla="*/ 6736118 w 6743426"/>
                <a:gd name="connsiteY9" fmla="*/ 2471780 h 3742489"/>
                <a:gd name="connsiteX10" fmla="*/ 6732339 w 6743426"/>
                <a:gd name="connsiteY10" fmla="*/ 2496544 h 3742489"/>
                <a:gd name="connsiteX11" fmla="*/ 6722003 w 6743426"/>
                <a:gd name="connsiteY11" fmla="*/ 2613685 h 3742489"/>
                <a:gd name="connsiteX12" fmla="*/ 5648251 w 6743426"/>
                <a:gd name="connsiteY12" fmla="*/ 3714623 h 3742489"/>
                <a:gd name="connsiteX13" fmla="*/ 5535946 w 6743426"/>
                <a:gd name="connsiteY13" fmla="*/ 3731763 h 3742489"/>
                <a:gd name="connsiteX14" fmla="*/ 5371826 w 6743426"/>
                <a:gd name="connsiteY14" fmla="*/ 3742489 h 3742489"/>
                <a:gd name="connsiteX15" fmla="*/ 5327998 w 6743426"/>
                <a:gd name="connsiteY15" fmla="*/ 3742489 h 3742489"/>
                <a:gd name="connsiteX16" fmla="*/ 3814471 w 6743426"/>
                <a:gd name="connsiteY16" fmla="*/ 3742489 h 3742489"/>
                <a:gd name="connsiteX17" fmla="*/ 777240 w 6743426"/>
                <a:gd name="connsiteY17" fmla="*/ 3742489 h 3742489"/>
                <a:gd name="connsiteX18" fmla="*/ 724909 w 6743426"/>
                <a:gd name="connsiteY18" fmla="*/ 3742489 h 3742489"/>
                <a:gd name="connsiteX19" fmla="*/ 724909 w 6743426"/>
                <a:gd name="connsiteY19" fmla="*/ 3739847 h 3742489"/>
                <a:gd name="connsiteX20" fmla="*/ 697772 w 6743426"/>
                <a:gd name="connsiteY20" fmla="*/ 3738476 h 3742489"/>
                <a:gd name="connsiteX21" fmla="*/ 0 w 6743426"/>
                <a:gd name="connsiteY21" fmla="*/ 2965249 h 3742489"/>
                <a:gd name="connsiteX22" fmla="*/ 777240 w 6743426"/>
                <a:gd name="connsiteY22" fmla="*/ 2188009 h 3742489"/>
                <a:gd name="connsiteX23" fmla="*/ 865800 w 6743426"/>
                <a:gd name="connsiteY23" fmla="*/ 2194710 h 3742489"/>
                <a:gd name="connsiteX24" fmla="*/ 851235 w 6743426"/>
                <a:gd name="connsiteY24" fmla="*/ 2050231 h 3742489"/>
                <a:gd name="connsiteX25" fmla="*/ 1765635 w 6743426"/>
                <a:gd name="connsiteY25" fmla="*/ 1135831 h 3742489"/>
                <a:gd name="connsiteX26" fmla="*/ 1795829 w 6743426"/>
                <a:gd name="connsiteY26" fmla="*/ 1137356 h 3742489"/>
                <a:gd name="connsiteX27" fmla="*/ 1799173 w 6743426"/>
                <a:gd name="connsiteY27" fmla="*/ 1124349 h 3742489"/>
                <a:gd name="connsiteX28" fmla="*/ 3327431 w 6743426"/>
                <a:gd name="connsiteY28" fmla="*/ 0 h 3742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743426" h="3742489">
                  <a:moveTo>
                    <a:pt x="3327431" y="0"/>
                  </a:moveTo>
                  <a:cubicBezTo>
                    <a:pt x="3990255" y="0"/>
                    <a:pt x="4558956" y="402994"/>
                    <a:pt x="4801879" y="977330"/>
                  </a:cubicBezTo>
                  <a:lnTo>
                    <a:pt x="4813643" y="1009471"/>
                  </a:lnTo>
                  <a:lnTo>
                    <a:pt x="4907093" y="975268"/>
                  </a:lnTo>
                  <a:cubicBezTo>
                    <a:pt x="5040057" y="933912"/>
                    <a:pt x="5181426" y="911633"/>
                    <a:pt x="5327998" y="911633"/>
                  </a:cubicBezTo>
                  <a:cubicBezTo>
                    <a:pt x="6109717" y="911633"/>
                    <a:pt x="6743426" y="1545342"/>
                    <a:pt x="6743426" y="2327061"/>
                  </a:cubicBezTo>
                  <a:lnTo>
                    <a:pt x="6742319" y="2348975"/>
                  </a:lnTo>
                  <a:lnTo>
                    <a:pt x="6743426" y="2370889"/>
                  </a:lnTo>
                  <a:lnTo>
                    <a:pt x="6738252" y="2429533"/>
                  </a:lnTo>
                  <a:lnTo>
                    <a:pt x="6736118" y="2471780"/>
                  </a:lnTo>
                  <a:lnTo>
                    <a:pt x="6732339" y="2496544"/>
                  </a:lnTo>
                  <a:lnTo>
                    <a:pt x="6722003" y="2613685"/>
                  </a:lnTo>
                  <a:cubicBezTo>
                    <a:pt x="6623466" y="3165325"/>
                    <a:pt x="6195139" y="3602714"/>
                    <a:pt x="5648251" y="3714623"/>
                  </a:cubicBezTo>
                  <a:lnTo>
                    <a:pt x="5535946" y="3731763"/>
                  </a:lnTo>
                  <a:lnTo>
                    <a:pt x="5371826" y="3742489"/>
                  </a:lnTo>
                  <a:lnTo>
                    <a:pt x="5327998" y="3742489"/>
                  </a:lnTo>
                  <a:lnTo>
                    <a:pt x="3814471" y="3742489"/>
                  </a:lnTo>
                  <a:lnTo>
                    <a:pt x="777240" y="3742489"/>
                  </a:lnTo>
                  <a:lnTo>
                    <a:pt x="724909" y="3742489"/>
                  </a:lnTo>
                  <a:lnTo>
                    <a:pt x="724909" y="3739847"/>
                  </a:lnTo>
                  <a:lnTo>
                    <a:pt x="697772" y="3738476"/>
                  </a:lnTo>
                  <a:cubicBezTo>
                    <a:pt x="305844" y="3698674"/>
                    <a:pt x="0" y="3367679"/>
                    <a:pt x="0" y="2965249"/>
                  </a:cubicBezTo>
                  <a:cubicBezTo>
                    <a:pt x="0" y="2535991"/>
                    <a:pt x="347982" y="2188009"/>
                    <a:pt x="777240" y="2188009"/>
                  </a:cubicBezTo>
                  <a:lnTo>
                    <a:pt x="865800" y="2194710"/>
                  </a:lnTo>
                  <a:lnTo>
                    <a:pt x="851235" y="2050231"/>
                  </a:lnTo>
                  <a:cubicBezTo>
                    <a:pt x="851235" y="1545222"/>
                    <a:pt x="1260626" y="1135831"/>
                    <a:pt x="1765635" y="1135831"/>
                  </a:cubicBezTo>
                  <a:lnTo>
                    <a:pt x="1795829" y="1137356"/>
                  </a:lnTo>
                  <a:lnTo>
                    <a:pt x="1799173" y="1124349"/>
                  </a:lnTo>
                  <a:cubicBezTo>
                    <a:pt x="2001777" y="472958"/>
                    <a:pt x="2609371" y="0"/>
                    <a:pt x="3327431" y="0"/>
                  </a:cubicBezTo>
                  <a:close/>
                </a:path>
              </a:pathLst>
            </a:custGeom>
            <a:blipFill>
              <a:blip r:embed="rId3"/>
              <a:srcRect/>
              <a:stretch>
                <a:fillRect l="-2239" t="-113023" r="-83703" b="-1761"/>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sp>
          <p:nvSpPr>
            <p:cNvPr id="40" name="Oval 39"/>
            <p:cNvSpPr/>
            <p:nvPr/>
          </p:nvSpPr>
          <p:spPr bwMode="auto">
            <a:xfrm flipV="1">
              <a:off x="5037580" y="5638381"/>
              <a:ext cx="3200400" cy="3200400"/>
            </a:xfrm>
            <a:prstGeom prst="ellipse">
              <a:avLst/>
            </a:prstGeom>
            <a:gradFill>
              <a:gsLst>
                <a:gs pos="0">
                  <a:schemeClr val="bg1">
                    <a:alpha val="27000"/>
                  </a:schemeClr>
                </a:gs>
                <a:gs pos="100000">
                  <a:schemeClr val="bg1">
                    <a:alpha val="0"/>
                  </a:schemeClr>
                </a:gs>
              </a:gsLst>
              <a:lin ang="5400000" scaled="1"/>
            </a:gra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sp>
          <p:nvSpPr>
            <p:cNvPr id="41" name="Oval 40"/>
            <p:cNvSpPr/>
            <p:nvPr/>
          </p:nvSpPr>
          <p:spPr bwMode="auto">
            <a:xfrm rot="6300000">
              <a:off x="3285297" y="7838916"/>
              <a:ext cx="1554480" cy="1554480"/>
            </a:xfrm>
            <a:prstGeom prst="ellipse">
              <a:avLst/>
            </a:prstGeom>
            <a:gradFill>
              <a:gsLst>
                <a:gs pos="0">
                  <a:schemeClr val="bg1">
                    <a:alpha val="37000"/>
                  </a:schemeClr>
                </a:gs>
                <a:gs pos="100000">
                  <a:schemeClr val="bg1">
                    <a:alpha val="0"/>
                  </a:schemeClr>
                </a:gs>
              </a:gsLst>
              <a:lin ang="5400000" scaled="1"/>
            </a:gra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sp>
          <p:nvSpPr>
            <p:cNvPr id="42" name="Oval 41"/>
            <p:cNvSpPr/>
            <p:nvPr/>
          </p:nvSpPr>
          <p:spPr bwMode="auto">
            <a:xfrm rot="7200000">
              <a:off x="4149058" y="6774212"/>
              <a:ext cx="1828800" cy="1828800"/>
            </a:xfrm>
            <a:prstGeom prst="ellipse">
              <a:avLst/>
            </a:prstGeom>
            <a:gradFill>
              <a:gsLst>
                <a:gs pos="0">
                  <a:schemeClr val="bg1">
                    <a:alpha val="27000"/>
                  </a:schemeClr>
                </a:gs>
                <a:gs pos="35360">
                  <a:srgbClr val="FFFFFF">
                    <a:alpha val="8000"/>
                  </a:srgbClr>
                </a:gs>
                <a:gs pos="80000">
                  <a:schemeClr val="bg1">
                    <a:alpha val="0"/>
                  </a:schemeClr>
                </a:gs>
              </a:gsLst>
              <a:lin ang="5400000" scaled="1"/>
            </a:gra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sp>
          <p:nvSpPr>
            <p:cNvPr id="43" name="Oval 42"/>
            <p:cNvSpPr/>
            <p:nvPr/>
          </p:nvSpPr>
          <p:spPr bwMode="auto">
            <a:xfrm rot="16200000" flipH="1">
              <a:off x="7258151" y="6548906"/>
              <a:ext cx="2836575" cy="2836575"/>
            </a:xfrm>
            <a:prstGeom prst="ellipse">
              <a:avLst/>
            </a:prstGeom>
            <a:gradFill>
              <a:gsLst>
                <a:gs pos="0">
                  <a:schemeClr val="bg1">
                    <a:alpha val="27000"/>
                  </a:schemeClr>
                </a:gs>
                <a:gs pos="100000">
                  <a:schemeClr val="bg1">
                    <a:alpha val="0"/>
                  </a:schemeClr>
                </a:gs>
              </a:gsLst>
              <a:lin ang="5400000" scaled="1"/>
            </a:gra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182880" tIns="146304" rIns="182880" bIns="146304"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0" cap="none" spc="50" normalizeH="0" baseline="0" noProof="0" dirty="0">
                <a:ln>
                  <a:noFill/>
                </a:ln>
                <a:gradFill>
                  <a:gsLst>
                    <a:gs pos="24779">
                      <a:srgbClr val="FFFFFF"/>
                    </a:gs>
                    <a:gs pos="100000">
                      <a:srgbClr val="FFFFFF"/>
                    </a:gs>
                  </a:gsLst>
                  <a:lin ang="5400000" scaled="1"/>
                </a:gradFill>
                <a:effectLst/>
                <a:uLnTx/>
                <a:uFillTx/>
                <a:latin typeface="Segoe UI"/>
                <a:ea typeface="+mn-ea"/>
                <a:cs typeface="Segoe UI Semibold" panose="020B0702040204020203" pitchFamily="34" charset="0"/>
              </a:endParaRPr>
            </a:p>
          </p:txBody>
        </p:sp>
      </p:grpSp>
      <p:sp>
        <p:nvSpPr>
          <p:cNvPr id="160" name="Title"/>
          <p:cNvSpPr txBox="1">
            <a:spLocks/>
          </p:cNvSpPr>
          <p:nvPr/>
        </p:nvSpPr>
        <p:spPr>
          <a:xfrm>
            <a:off x="4032057" y="2878031"/>
            <a:ext cx="4389120" cy="1571660"/>
          </a:xfrm>
          <a:prstGeom prst="rect">
            <a:avLst/>
          </a:prstGeom>
          <a:noFill/>
          <a:ln>
            <a:noFill/>
          </a:ln>
        </p:spPr>
        <p:txBody>
          <a:bodyPr vert="horz" wrap="square" lIns="146304" tIns="91440" rIns="146304" bIns="91440" rtlCol="0" anchor="t">
            <a:noAutofit/>
          </a:bodyPr>
          <a:lstStyle>
            <a:lvl1pPr algn="ctr">
              <a:lnSpc>
                <a:spcPct val="90000"/>
              </a:lnSpc>
              <a:spcBef>
                <a:spcPct val="0"/>
              </a:spcBef>
              <a:buNone/>
              <a:defRPr lang="en-US" sz="4800" b="0" cap="none" spc="-102" baseline="0" dirty="0" smtClean="0">
                <a:ln w="3175">
                  <a:noFill/>
                </a:ln>
                <a:gradFill>
                  <a:gsLst>
                    <a:gs pos="21239">
                      <a:schemeClr val="bg2">
                        <a:lumMod val="50000"/>
                      </a:schemeClr>
                    </a:gs>
                    <a:gs pos="84000">
                      <a:schemeClr val="bg2">
                        <a:lumMod val="50000"/>
                      </a:schemeClr>
                    </a:gs>
                  </a:gsLst>
                  <a:lin ang="5400000" scaled="0"/>
                </a:gradFill>
                <a:effectLst/>
                <a:latin typeface="+mj-lt"/>
                <a:cs typeface="Segoe UI"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800" b="0" i="0" u="none" strike="noStrike" kern="0" cap="none" spc="-102" normalizeH="0" baseline="0" noProof="0" dirty="0">
                <a:ln w="3175">
                  <a:noFill/>
                </a:ln>
                <a:solidFill>
                  <a:schemeClr val="bg2"/>
                </a:solidFill>
                <a:effectLst/>
                <a:uLnTx/>
                <a:uFillTx/>
                <a:latin typeface="Segoe UI Semilight" panose="020B0402040204020203" pitchFamily="34" charset="0"/>
                <a:ea typeface="+mn-ea"/>
                <a:cs typeface="Segoe UI Semilight" panose="020B0402040204020203" pitchFamily="34" charset="0"/>
              </a:rPr>
              <a:t>Azure Stream Analytics</a:t>
            </a:r>
          </a:p>
        </p:txBody>
      </p:sp>
      <p:sp>
        <p:nvSpPr>
          <p:cNvPr id="36" name="Subhead 1"/>
          <p:cNvSpPr/>
          <p:nvPr/>
        </p:nvSpPr>
        <p:spPr>
          <a:xfrm>
            <a:off x="414623" y="4867282"/>
            <a:ext cx="2390399" cy="323165"/>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0" cap="none" spc="50" normalizeH="0" baseline="0" noProof="0" dirty="0">
                <a:ln>
                  <a:noFill/>
                </a:ln>
                <a:effectLst/>
                <a:uLnTx/>
                <a:uFillTx/>
                <a:latin typeface="Segoe UI"/>
                <a:ea typeface="+mn-ea"/>
                <a:cs typeface="Segoe UI Semibold" panose="020B0702040204020203" pitchFamily="34" charset="0"/>
              </a:rPr>
              <a:t>SQL like query language</a:t>
            </a:r>
          </a:p>
        </p:txBody>
      </p:sp>
      <p:sp>
        <p:nvSpPr>
          <p:cNvPr id="37" name="Subhead 2"/>
          <p:cNvSpPr/>
          <p:nvPr/>
        </p:nvSpPr>
        <p:spPr>
          <a:xfrm>
            <a:off x="3265853" y="4867282"/>
            <a:ext cx="1303562" cy="553998"/>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0" cap="none" spc="50" normalizeH="0" baseline="0" noProof="0" dirty="0">
                <a:ln>
                  <a:noFill/>
                </a:ln>
                <a:effectLst/>
                <a:uLnTx/>
                <a:uFillTx/>
                <a:latin typeface="Segoe UI"/>
                <a:ea typeface="+mn-ea"/>
                <a:cs typeface="Segoe UI Semibold" panose="020B0702040204020203" pitchFamily="34" charset="0"/>
              </a:rPr>
              <a:t>Source/sink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0" cap="none" spc="50" normalizeH="0" baseline="0" noProof="0" dirty="0">
                <a:ln>
                  <a:noFill/>
                </a:ln>
                <a:effectLst/>
                <a:uLnTx/>
                <a:uFillTx/>
                <a:latin typeface="Segoe UI"/>
                <a:ea typeface="+mn-ea"/>
                <a:cs typeface="Segoe UI Semibold" panose="020B0702040204020203" pitchFamily="34" charset="0"/>
              </a:rPr>
              <a:t>integrations</a:t>
            </a:r>
          </a:p>
        </p:txBody>
      </p:sp>
      <p:sp>
        <p:nvSpPr>
          <p:cNvPr id="45" name="Subhead 3"/>
          <p:cNvSpPr/>
          <p:nvPr/>
        </p:nvSpPr>
        <p:spPr>
          <a:xfrm>
            <a:off x="5446596" y="4868844"/>
            <a:ext cx="1560042" cy="320040"/>
          </a:xfrm>
          <a:prstGeom prst="rect">
            <a:avLst/>
          </a:prstGeom>
          <a:noFill/>
          <a:ln>
            <a:noFill/>
          </a:ln>
        </p:spPr>
        <p:txBody>
          <a:bodyPr wrap="non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0" cap="none" spc="50" normalizeH="0" baseline="0" noProof="0" dirty="0">
                <a:ln>
                  <a:noFill/>
                </a:ln>
                <a:effectLst/>
                <a:uLnTx/>
                <a:uFillTx/>
                <a:latin typeface="Segoe UI"/>
                <a:ea typeface="+mn-ea"/>
                <a:cs typeface="Segoe UI Semibold" panose="020B0702040204020203" pitchFamily="34" charset="0"/>
              </a:rPr>
              <a:t>No cluster provisioning</a:t>
            </a:r>
          </a:p>
        </p:txBody>
      </p:sp>
      <p:sp>
        <p:nvSpPr>
          <p:cNvPr id="46" name="Subhead 5"/>
          <p:cNvSpPr/>
          <p:nvPr/>
        </p:nvSpPr>
        <p:spPr>
          <a:xfrm>
            <a:off x="7715895" y="4854299"/>
            <a:ext cx="1643142" cy="548640"/>
          </a:xfrm>
          <a:prstGeom prst="rect">
            <a:avLst/>
          </a:prstGeom>
          <a:noFill/>
          <a:ln>
            <a:noFill/>
          </a:ln>
        </p:spPr>
        <p:txBody>
          <a:bodyPr wrap="none">
            <a:noAutofit/>
          </a:bodyPr>
          <a:lstStyle/>
          <a:p>
            <a:pPr marL="0" marR="0" lvl="0" indent="0" algn="ctr" defTabSz="914400" rtl="0" eaLnBrk="1" fontAlgn="auto" latinLnBrk="0" hangingPunct="1">
              <a:lnSpc>
                <a:spcPct val="105000"/>
              </a:lnSpc>
              <a:spcBef>
                <a:spcPts val="0"/>
              </a:spcBef>
              <a:spcAft>
                <a:spcPts val="0"/>
              </a:spcAft>
              <a:buClrTx/>
              <a:buSzTx/>
              <a:buFontTx/>
              <a:buNone/>
              <a:tabLst/>
              <a:defRPr/>
            </a:pPr>
            <a:r>
              <a:rPr kumimoji="0" lang="en-US" sz="1500" b="0" i="0" u="none" strike="noStrike" kern="0" cap="none" spc="50" normalizeH="0" baseline="0" noProof="0" dirty="0">
                <a:ln>
                  <a:noFill/>
                </a:ln>
                <a:effectLst/>
                <a:uLnTx/>
                <a:uFillTx/>
                <a:latin typeface="Segoe UI"/>
                <a:ea typeface="+mn-ea"/>
                <a:cs typeface="Segoe UI Semibold" panose="020B0702040204020203" pitchFamily="34" charset="0"/>
              </a:rPr>
              <a:t>Pay as you go</a:t>
            </a:r>
          </a:p>
        </p:txBody>
      </p:sp>
      <p:sp>
        <p:nvSpPr>
          <p:cNvPr id="47" name="Subhead 5"/>
          <p:cNvSpPr/>
          <p:nvPr/>
        </p:nvSpPr>
        <p:spPr>
          <a:xfrm>
            <a:off x="9835196" y="4897331"/>
            <a:ext cx="2011680" cy="548640"/>
          </a:xfrm>
          <a:prstGeom prst="rect">
            <a:avLst/>
          </a:prstGeom>
          <a:noFill/>
          <a:ln>
            <a:noFill/>
          </a:ln>
        </p:spPr>
        <p:txBody>
          <a:bodyPr wrap="none">
            <a:noAutofit/>
          </a:bodyPr>
          <a:lstStyle/>
          <a:p>
            <a:pPr marL="0" marR="0" lvl="0" indent="0" algn="ctr" defTabSz="914400" rtl="0" eaLnBrk="1" fontAlgn="auto" latinLnBrk="0" hangingPunct="1">
              <a:lnSpc>
                <a:spcPct val="84000"/>
              </a:lnSpc>
              <a:spcBef>
                <a:spcPts val="0"/>
              </a:spcBef>
              <a:spcAft>
                <a:spcPts val="0"/>
              </a:spcAft>
              <a:buClrTx/>
              <a:buSzTx/>
              <a:buFontTx/>
              <a:buNone/>
              <a:tabLst/>
              <a:defRPr/>
            </a:pPr>
            <a:r>
              <a:rPr kumimoji="0" lang="en-US" sz="1400" b="0" i="0" u="none" strike="noStrike" kern="0" cap="none" spc="50" normalizeH="0" baseline="0" noProof="0" dirty="0">
                <a:ln>
                  <a:noFill/>
                </a:ln>
                <a:effectLst/>
                <a:uLnTx/>
                <a:uFillTx/>
                <a:latin typeface="Segoe UI"/>
                <a:ea typeface="+mn-ea"/>
                <a:cs typeface="Segoe UI Semibold" panose="020B0702040204020203" pitchFamily="34" charset="0"/>
              </a:rPr>
              <a:t>Enterprise grade</a:t>
            </a:r>
            <a:r>
              <a:rPr kumimoji="0" lang="en-US" sz="1400" b="0" i="0" u="none" strike="noStrike" kern="0" cap="none" spc="50" normalizeH="0" noProof="0" dirty="0">
                <a:ln>
                  <a:noFill/>
                </a:ln>
                <a:effectLst/>
                <a:uLnTx/>
                <a:uFillTx/>
                <a:latin typeface="Segoe UI"/>
                <a:ea typeface="+mn-ea"/>
                <a:cs typeface="Segoe UI Semibold" panose="020B0702040204020203" pitchFamily="34" charset="0"/>
              </a:rPr>
              <a:t> SLA</a:t>
            </a:r>
            <a:endParaRPr kumimoji="0" lang="en-US" sz="1400" b="0" i="0" u="none" strike="noStrike" kern="0" cap="none" spc="50" normalizeH="0" baseline="0" noProof="0" dirty="0">
              <a:ln>
                <a:noFill/>
              </a:ln>
              <a:effectLst/>
              <a:uLnTx/>
              <a:uFillTx/>
              <a:latin typeface="Segoe UI"/>
              <a:ea typeface="+mn-ea"/>
              <a:cs typeface="Segoe UI Semibold" panose="020B0702040204020203" pitchFamily="34" charset="0"/>
            </a:endParaRPr>
          </a:p>
        </p:txBody>
      </p:sp>
      <p:grpSp>
        <p:nvGrpSpPr>
          <p:cNvPr id="38" name="Group 172"/>
          <p:cNvGrpSpPr/>
          <p:nvPr/>
        </p:nvGrpSpPr>
        <p:grpSpPr bwMode="auto">
          <a:xfrm>
            <a:off x="11524552" y="0"/>
            <a:ext cx="911923" cy="1865207"/>
            <a:chOff x="3722688" y="2773363"/>
            <a:chExt cx="893763" cy="1679575"/>
          </a:xfrm>
        </p:grpSpPr>
        <p:sp>
          <p:nvSpPr>
            <p:cNvPr id="44" name="Rectangle 141"/>
            <p:cNvSpPr>
              <a:spLocks noChangeArrowheads="1"/>
            </p:cNvSpPr>
            <p:nvPr/>
          </p:nvSpPr>
          <p:spPr bwMode="auto">
            <a:xfrm>
              <a:off x="3722688" y="2773363"/>
              <a:ext cx="893763" cy="1679575"/>
            </a:xfrm>
            <a:prstGeom prst="rect">
              <a:avLst/>
            </a:prstGeom>
            <a:solidFill>
              <a:srgbClr val="231F20">
                <a:alpha val="0"/>
              </a:srgbClr>
            </a:solidFill>
            <a:ln w="9525">
              <a:noFill/>
              <a:miter lim="800000"/>
              <a:headEnd/>
              <a:tailEnd/>
            </a:ln>
          </p:spPr>
          <p:txBody>
            <a:bodyPr vert="vert" wrap="none" lIns="1463040" tIns="91440" rIns="91440" bIns="2743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rPr>
                <a:t>PPT REM 3</a:t>
              </a:r>
            </a:p>
          </p:txBody>
        </p:sp>
        <p:sp>
          <p:nvSpPr>
            <p:cNvPr id="48" name="Freeform 142"/>
            <p:cNvSpPr>
              <a:spLocks noEditPoints="1"/>
            </p:cNvSpPr>
            <p:nvPr/>
          </p:nvSpPr>
          <p:spPr bwMode="auto">
            <a:xfrm>
              <a:off x="4278313" y="3119438"/>
              <a:ext cx="236538" cy="119063"/>
            </a:xfrm>
            <a:custGeom>
              <a:avLst/>
              <a:gdLst/>
              <a:ahLst/>
              <a:cxnLst>
                <a:cxn ang="0">
                  <a:pos x="34" y="10"/>
                </a:cxn>
                <a:cxn ang="0">
                  <a:pos x="0" y="10"/>
                </a:cxn>
                <a:cxn ang="0">
                  <a:pos x="0" y="0"/>
                </a:cxn>
                <a:cxn ang="0">
                  <a:pos x="92" y="0"/>
                </a:cxn>
                <a:cxn ang="0">
                  <a:pos x="92" y="21"/>
                </a:cxn>
                <a:cxn ang="0">
                  <a:pos x="85" y="40"/>
                </a:cxn>
                <a:cxn ang="0">
                  <a:pos x="65" y="46"/>
                </a:cxn>
                <a:cxn ang="0">
                  <a:pos x="43" y="39"/>
                </a:cxn>
                <a:cxn ang="0">
                  <a:pos x="34" y="19"/>
                </a:cxn>
                <a:cxn ang="0">
                  <a:pos x="34" y="10"/>
                </a:cxn>
                <a:cxn ang="0">
                  <a:pos x="83" y="10"/>
                </a:cxn>
                <a:cxn ang="0">
                  <a:pos x="43" y="10"/>
                </a:cxn>
                <a:cxn ang="0">
                  <a:pos x="43" y="18"/>
                </a:cxn>
                <a:cxn ang="0">
                  <a:pos x="49" y="31"/>
                </a:cxn>
                <a:cxn ang="0">
                  <a:pos x="64" y="36"/>
                </a:cxn>
                <a:cxn ang="0">
                  <a:pos x="83" y="19"/>
                </a:cxn>
                <a:cxn ang="0">
                  <a:pos x="83" y="10"/>
                </a:cxn>
              </a:cxnLst>
              <a:rect l="0" t="0" r="r" b="b"/>
              <a:pathLst>
                <a:path w="92" h="46">
                  <a:moveTo>
                    <a:pt x="34" y="10"/>
                  </a:moveTo>
                  <a:cubicBezTo>
                    <a:pt x="0" y="10"/>
                    <a:pt x="0" y="10"/>
                    <a:pt x="0" y="10"/>
                  </a:cubicBezTo>
                  <a:cubicBezTo>
                    <a:pt x="0" y="0"/>
                    <a:pt x="0" y="0"/>
                    <a:pt x="0" y="0"/>
                  </a:cubicBezTo>
                  <a:cubicBezTo>
                    <a:pt x="92" y="0"/>
                    <a:pt x="92" y="0"/>
                    <a:pt x="92" y="0"/>
                  </a:cubicBezTo>
                  <a:cubicBezTo>
                    <a:pt x="92" y="21"/>
                    <a:pt x="92" y="21"/>
                    <a:pt x="92" y="21"/>
                  </a:cubicBezTo>
                  <a:cubicBezTo>
                    <a:pt x="92" y="29"/>
                    <a:pt x="90" y="35"/>
                    <a:pt x="85" y="40"/>
                  </a:cubicBezTo>
                  <a:cubicBezTo>
                    <a:pt x="80" y="44"/>
                    <a:pt x="73" y="46"/>
                    <a:pt x="65" y="46"/>
                  </a:cubicBezTo>
                  <a:cubicBezTo>
                    <a:pt x="56" y="46"/>
                    <a:pt x="49" y="44"/>
                    <a:pt x="43" y="39"/>
                  </a:cubicBezTo>
                  <a:cubicBezTo>
                    <a:pt x="37" y="34"/>
                    <a:pt x="34" y="27"/>
                    <a:pt x="34" y="19"/>
                  </a:cubicBezTo>
                  <a:lnTo>
                    <a:pt x="34" y="10"/>
                  </a:lnTo>
                  <a:close/>
                  <a:moveTo>
                    <a:pt x="83" y="10"/>
                  </a:moveTo>
                  <a:cubicBezTo>
                    <a:pt x="43" y="10"/>
                    <a:pt x="43" y="10"/>
                    <a:pt x="43" y="10"/>
                  </a:cubicBezTo>
                  <a:cubicBezTo>
                    <a:pt x="43" y="18"/>
                    <a:pt x="43" y="18"/>
                    <a:pt x="43" y="18"/>
                  </a:cubicBezTo>
                  <a:cubicBezTo>
                    <a:pt x="43" y="24"/>
                    <a:pt x="45" y="28"/>
                    <a:pt x="49" y="31"/>
                  </a:cubicBezTo>
                  <a:cubicBezTo>
                    <a:pt x="53" y="34"/>
                    <a:pt x="58" y="36"/>
                    <a:pt x="64" y="36"/>
                  </a:cubicBezTo>
                  <a:cubicBezTo>
                    <a:pt x="77" y="36"/>
                    <a:pt x="83" y="30"/>
                    <a:pt x="83" y="19"/>
                  </a:cubicBezTo>
                  <a:lnTo>
                    <a:pt x="83" y="10"/>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49" name="Freeform 143"/>
            <p:cNvSpPr>
              <a:spLocks noEditPoints="1"/>
            </p:cNvSpPr>
            <p:nvPr/>
          </p:nvSpPr>
          <p:spPr bwMode="auto">
            <a:xfrm>
              <a:off x="4278313" y="3275013"/>
              <a:ext cx="236538" cy="120650"/>
            </a:xfrm>
            <a:custGeom>
              <a:avLst/>
              <a:gdLst/>
              <a:ahLst/>
              <a:cxnLst>
                <a:cxn ang="0">
                  <a:pos x="34" y="10"/>
                </a:cxn>
                <a:cxn ang="0">
                  <a:pos x="0" y="10"/>
                </a:cxn>
                <a:cxn ang="0">
                  <a:pos x="0" y="0"/>
                </a:cxn>
                <a:cxn ang="0">
                  <a:pos x="92" y="0"/>
                </a:cxn>
                <a:cxn ang="0">
                  <a:pos x="92" y="21"/>
                </a:cxn>
                <a:cxn ang="0">
                  <a:pos x="85" y="40"/>
                </a:cxn>
                <a:cxn ang="0">
                  <a:pos x="65" y="47"/>
                </a:cxn>
                <a:cxn ang="0">
                  <a:pos x="43" y="39"/>
                </a:cxn>
                <a:cxn ang="0">
                  <a:pos x="34" y="20"/>
                </a:cxn>
                <a:cxn ang="0">
                  <a:pos x="34" y="10"/>
                </a:cxn>
                <a:cxn ang="0">
                  <a:pos x="83" y="10"/>
                </a:cxn>
                <a:cxn ang="0">
                  <a:pos x="43" y="10"/>
                </a:cxn>
                <a:cxn ang="0">
                  <a:pos x="43" y="19"/>
                </a:cxn>
                <a:cxn ang="0">
                  <a:pos x="49" y="32"/>
                </a:cxn>
                <a:cxn ang="0">
                  <a:pos x="64" y="36"/>
                </a:cxn>
                <a:cxn ang="0">
                  <a:pos x="83" y="20"/>
                </a:cxn>
                <a:cxn ang="0">
                  <a:pos x="83" y="10"/>
                </a:cxn>
              </a:cxnLst>
              <a:rect l="0" t="0" r="r" b="b"/>
              <a:pathLst>
                <a:path w="92" h="47">
                  <a:moveTo>
                    <a:pt x="34" y="10"/>
                  </a:moveTo>
                  <a:cubicBezTo>
                    <a:pt x="0" y="10"/>
                    <a:pt x="0" y="10"/>
                    <a:pt x="0" y="10"/>
                  </a:cubicBezTo>
                  <a:cubicBezTo>
                    <a:pt x="0" y="0"/>
                    <a:pt x="0" y="0"/>
                    <a:pt x="0" y="0"/>
                  </a:cubicBezTo>
                  <a:cubicBezTo>
                    <a:pt x="92" y="0"/>
                    <a:pt x="92" y="0"/>
                    <a:pt x="92" y="0"/>
                  </a:cubicBezTo>
                  <a:cubicBezTo>
                    <a:pt x="92" y="21"/>
                    <a:pt x="92" y="21"/>
                    <a:pt x="92" y="21"/>
                  </a:cubicBezTo>
                  <a:cubicBezTo>
                    <a:pt x="92" y="29"/>
                    <a:pt x="90" y="36"/>
                    <a:pt x="85" y="40"/>
                  </a:cubicBezTo>
                  <a:cubicBezTo>
                    <a:pt x="80" y="44"/>
                    <a:pt x="73" y="47"/>
                    <a:pt x="65" y="47"/>
                  </a:cubicBezTo>
                  <a:cubicBezTo>
                    <a:pt x="56" y="47"/>
                    <a:pt x="49" y="44"/>
                    <a:pt x="43" y="39"/>
                  </a:cubicBezTo>
                  <a:cubicBezTo>
                    <a:pt x="37" y="35"/>
                    <a:pt x="34" y="28"/>
                    <a:pt x="34" y="20"/>
                  </a:cubicBezTo>
                  <a:lnTo>
                    <a:pt x="34" y="10"/>
                  </a:lnTo>
                  <a:close/>
                  <a:moveTo>
                    <a:pt x="83" y="10"/>
                  </a:moveTo>
                  <a:cubicBezTo>
                    <a:pt x="43" y="10"/>
                    <a:pt x="43" y="10"/>
                    <a:pt x="43" y="10"/>
                  </a:cubicBezTo>
                  <a:cubicBezTo>
                    <a:pt x="43" y="19"/>
                    <a:pt x="43" y="19"/>
                    <a:pt x="43" y="19"/>
                  </a:cubicBezTo>
                  <a:cubicBezTo>
                    <a:pt x="43" y="25"/>
                    <a:pt x="45" y="29"/>
                    <a:pt x="49" y="32"/>
                  </a:cubicBezTo>
                  <a:cubicBezTo>
                    <a:pt x="53" y="35"/>
                    <a:pt x="58" y="36"/>
                    <a:pt x="64" y="36"/>
                  </a:cubicBezTo>
                  <a:cubicBezTo>
                    <a:pt x="77" y="36"/>
                    <a:pt x="83" y="31"/>
                    <a:pt x="83" y="20"/>
                  </a:cubicBezTo>
                  <a:lnTo>
                    <a:pt x="83" y="10"/>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50" name="Freeform 144"/>
            <p:cNvSpPr>
              <a:spLocks/>
            </p:cNvSpPr>
            <p:nvPr/>
          </p:nvSpPr>
          <p:spPr bwMode="auto">
            <a:xfrm>
              <a:off x="4278313" y="3411538"/>
              <a:ext cx="236538" cy="131763"/>
            </a:xfrm>
            <a:custGeom>
              <a:avLst/>
              <a:gdLst/>
              <a:ahLst/>
              <a:cxnLst>
                <a:cxn ang="0">
                  <a:pos x="135" y="49"/>
                </a:cxn>
                <a:cxn ang="0">
                  <a:pos x="0" y="49"/>
                </a:cxn>
                <a:cxn ang="0">
                  <a:pos x="0" y="33"/>
                </a:cxn>
                <a:cxn ang="0">
                  <a:pos x="135" y="33"/>
                </a:cxn>
                <a:cxn ang="0">
                  <a:pos x="135" y="0"/>
                </a:cxn>
                <a:cxn ang="0">
                  <a:pos x="149" y="0"/>
                </a:cxn>
                <a:cxn ang="0">
                  <a:pos x="149" y="83"/>
                </a:cxn>
                <a:cxn ang="0">
                  <a:pos x="135" y="83"/>
                </a:cxn>
                <a:cxn ang="0">
                  <a:pos x="135" y="49"/>
                </a:cxn>
              </a:cxnLst>
              <a:rect l="0" t="0" r="r" b="b"/>
              <a:pathLst>
                <a:path w="149" h="83">
                  <a:moveTo>
                    <a:pt x="135" y="49"/>
                  </a:moveTo>
                  <a:lnTo>
                    <a:pt x="0" y="49"/>
                  </a:lnTo>
                  <a:lnTo>
                    <a:pt x="0" y="33"/>
                  </a:lnTo>
                  <a:lnTo>
                    <a:pt x="135" y="33"/>
                  </a:lnTo>
                  <a:lnTo>
                    <a:pt x="135" y="0"/>
                  </a:lnTo>
                  <a:lnTo>
                    <a:pt x="149" y="0"/>
                  </a:lnTo>
                  <a:lnTo>
                    <a:pt x="149" y="83"/>
                  </a:lnTo>
                  <a:lnTo>
                    <a:pt x="135" y="83"/>
                  </a:lnTo>
                  <a:lnTo>
                    <a:pt x="135" y="49"/>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51" name="Freeform 145"/>
            <p:cNvSpPr>
              <a:spLocks noEditPoints="1"/>
            </p:cNvSpPr>
            <p:nvPr/>
          </p:nvSpPr>
          <p:spPr bwMode="auto">
            <a:xfrm>
              <a:off x="4278313" y="3649663"/>
              <a:ext cx="236538" cy="127000"/>
            </a:xfrm>
            <a:custGeom>
              <a:avLst/>
              <a:gdLst/>
              <a:ahLst/>
              <a:cxnLst>
                <a:cxn ang="0">
                  <a:pos x="0" y="38"/>
                </a:cxn>
                <a:cxn ang="0">
                  <a:pos x="25" y="29"/>
                </a:cxn>
                <a:cxn ang="0">
                  <a:pos x="36" y="23"/>
                </a:cxn>
                <a:cxn ang="0">
                  <a:pos x="39" y="17"/>
                </a:cxn>
                <a:cxn ang="0">
                  <a:pos x="39" y="10"/>
                </a:cxn>
                <a:cxn ang="0">
                  <a:pos x="0" y="10"/>
                </a:cxn>
                <a:cxn ang="0">
                  <a:pos x="0" y="0"/>
                </a:cxn>
                <a:cxn ang="0">
                  <a:pos x="92" y="0"/>
                </a:cxn>
                <a:cxn ang="0">
                  <a:pos x="92" y="22"/>
                </a:cxn>
                <a:cxn ang="0">
                  <a:pos x="85" y="40"/>
                </a:cxn>
                <a:cxn ang="0">
                  <a:pos x="68" y="46"/>
                </a:cxn>
                <a:cxn ang="0">
                  <a:pos x="42" y="29"/>
                </a:cxn>
                <a:cxn ang="0">
                  <a:pos x="42" y="29"/>
                </a:cxn>
                <a:cxn ang="0">
                  <a:pos x="28" y="39"/>
                </a:cxn>
                <a:cxn ang="0">
                  <a:pos x="0" y="49"/>
                </a:cxn>
                <a:cxn ang="0">
                  <a:pos x="0" y="38"/>
                </a:cxn>
                <a:cxn ang="0">
                  <a:pos x="83" y="10"/>
                </a:cxn>
                <a:cxn ang="0">
                  <a:pos x="48" y="10"/>
                </a:cxn>
                <a:cxn ang="0">
                  <a:pos x="48" y="20"/>
                </a:cxn>
                <a:cxn ang="0">
                  <a:pos x="53" y="32"/>
                </a:cxn>
                <a:cxn ang="0">
                  <a:pos x="66" y="36"/>
                </a:cxn>
                <a:cxn ang="0">
                  <a:pos x="79" y="32"/>
                </a:cxn>
                <a:cxn ang="0">
                  <a:pos x="83" y="20"/>
                </a:cxn>
                <a:cxn ang="0">
                  <a:pos x="83" y="10"/>
                </a:cxn>
              </a:cxnLst>
              <a:rect l="0" t="0" r="r" b="b"/>
              <a:pathLst>
                <a:path w="92" h="49">
                  <a:moveTo>
                    <a:pt x="0" y="38"/>
                  </a:moveTo>
                  <a:cubicBezTo>
                    <a:pt x="25" y="29"/>
                    <a:pt x="25" y="29"/>
                    <a:pt x="25" y="29"/>
                  </a:cubicBezTo>
                  <a:cubicBezTo>
                    <a:pt x="31" y="27"/>
                    <a:pt x="34" y="25"/>
                    <a:pt x="36" y="23"/>
                  </a:cubicBezTo>
                  <a:cubicBezTo>
                    <a:pt x="38" y="22"/>
                    <a:pt x="39" y="19"/>
                    <a:pt x="39" y="17"/>
                  </a:cubicBezTo>
                  <a:cubicBezTo>
                    <a:pt x="39" y="10"/>
                    <a:pt x="39" y="10"/>
                    <a:pt x="39" y="10"/>
                  </a:cubicBezTo>
                  <a:cubicBezTo>
                    <a:pt x="0" y="10"/>
                    <a:pt x="0" y="10"/>
                    <a:pt x="0" y="10"/>
                  </a:cubicBezTo>
                  <a:cubicBezTo>
                    <a:pt x="0" y="0"/>
                    <a:pt x="0" y="0"/>
                    <a:pt x="0" y="0"/>
                  </a:cubicBezTo>
                  <a:cubicBezTo>
                    <a:pt x="92" y="0"/>
                    <a:pt x="92" y="0"/>
                    <a:pt x="92" y="0"/>
                  </a:cubicBezTo>
                  <a:cubicBezTo>
                    <a:pt x="92" y="22"/>
                    <a:pt x="92" y="22"/>
                    <a:pt x="92" y="22"/>
                  </a:cubicBezTo>
                  <a:cubicBezTo>
                    <a:pt x="92" y="30"/>
                    <a:pt x="90" y="36"/>
                    <a:pt x="85" y="40"/>
                  </a:cubicBezTo>
                  <a:cubicBezTo>
                    <a:pt x="81" y="44"/>
                    <a:pt x="75" y="46"/>
                    <a:pt x="68" y="46"/>
                  </a:cubicBezTo>
                  <a:cubicBezTo>
                    <a:pt x="54" y="46"/>
                    <a:pt x="46" y="41"/>
                    <a:pt x="42" y="29"/>
                  </a:cubicBezTo>
                  <a:cubicBezTo>
                    <a:pt x="42" y="29"/>
                    <a:pt x="42" y="29"/>
                    <a:pt x="42" y="29"/>
                  </a:cubicBezTo>
                  <a:cubicBezTo>
                    <a:pt x="41" y="33"/>
                    <a:pt x="36" y="36"/>
                    <a:pt x="28" y="39"/>
                  </a:cubicBezTo>
                  <a:cubicBezTo>
                    <a:pt x="0" y="49"/>
                    <a:pt x="0" y="49"/>
                    <a:pt x="0" y="49"/>
                  </a:cubicBezTo>
                  <a:lnTo>
                    <a:pt x="0" y="38"/>
                  </a:lnTo>
                  <a:close/>
                  <a:moveTo>
                    <a:pt x="83" y="10"/>
                  </a:moveTo>
                  <a:cubicBezTo>
                    <a:pt x="48" y="10"/>
                    <a:pt x="48" y="10"/>
                    <a:pt x="48" y="10"/>
                  </a:cubicBezTo>
                  <a:cubicBezTo>
                    <a:pt x="48" y="20"/>
                    <a:pt x="48" y="20"/>
                    <a:pt x="48" y="20"/>
                  </a:cubicBezTo>
                  <a:cubicBezTo>
                    <a:pt x="48" y="25"/>
                    <a:pt x="49" y="29"/>
                    <a:pt x="53" y="32"/>
                  </a:cubicBezTo>
                  <a:cubicBezTo>
                    <a:pt x="56" y="34"/>
                    <a:pt x="61" y="36"/>
                    <a:pt x="66" y="36"/>
                  </a:cubicBezTo>
                  <a:cubicBezTo>
                    <a:pt x="72" y="36"/>
                    <a:pt x="76" y="35"/>
                    <a:pt x="79" y="32"/>
                  </a:cubicBezTo>
                  <a:cubicBezTo>
                    <a:pt x="82" y="29"/>
                    <a:pt x="83" y="25"/>
                    <a:pt x="83" y="20"/>
                  </a:cubicBezTo>
                  <a:lnTo>
                    <a:pt x="83" y="10"/>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52" name="Freeform 146"/>
            <p:cNvSpPr>
              <a:spLocks/>
            </p:cNvSpPr>
            <p:nvPr/>
          </p:nvSpPr>
          <p:spPr bwMode="auto">
            <a:xfrm>
              <a:off x="4278313" y="3814763"/>
              <a:ext cx="236538" cy="101600"/>
            </a:xfrm>
            <a:custGeom>
              <a:avLst/>
              <a:gdLst/>
              <a:ahLst/>
              <a:cxnLst>
                <a:cxn ang="0">
                  <a:pos x="0" y="0"/>
                </a:cxn>
                <a:cxn ang="0">
                  <a:pos x="149" y="0"/>
                </a:cxn>
                <a:cxn ang="0">
                  <a:pos x="149" y="60"/>
                </a:cxn>
                <a:cxn ang="0">
                  <a:pos x="135" y="60"/>
                </a:cxn>
                <a:cxn ang="0">
                  <a:pos x="135" y="16"/>
                </a:cxn>
                <a:cxn ang="0">
                  <a:pos x="81" y="16"/>
                </a:cxn>
                <a:cxn ang="0">
                  <a:pos x="81" y="57"/>
                </a:cxn>
                <a:cxn ang="0">
                  <a:pos x="68" y="57"/>
                </a:cxn>
                <a:cxn ang="0">
                  <a:pos x="68" y="16"/>
                </a:cxn>
                <a:cxn ang="0">
                  <a:pos x="13" y="16"/>
                </a:cxn>
                <a:cxn ang="0">
                  <a:pos x="13" y="64"/>
                </a:cxn>
                <a:cxn ang="0">
                  <a:pos x="0" y="64"/>
                </a:cxn>
                <a:cxn ang="0">
                  <a:pos x="0" y="0"/>
                </a:cxn>
              </a:cxnLst>
              <a:rect l="0" t="0" r="r" b="b"/>
              <a:pathLst>
                <a:path w="149" h="64">
                  <a:moveTo>
                    <a:pt x="0" y="0"/>
                  </a:moveTo>
                  <a:lnTo>
                    <a:pt x="149" y="0"/>
                  </a:lnTo>
                  <a:lnTo>
                    <a:pt x="149" y="60"/>
                  </a:lnTo>
                  <a:lnTo>
                    <a:pt x="135" y="60"/>
                  </a:lnTo>
                  <a:lnTo>
                    <a:pt x="135" y="16"/>
                  </a:lnTo>
                  <a:lnTo>
                    <a:pt x="81" y="16"/>
                  </a:lnTo>
                  <a:lnTo>
                    <a:pt x="81" y="57"/>
                  </a:lnTo>
                  <a:lnTo>
                    <a:pt x="68" y="57"/>
                  </a:lnTo>
                  <a:lnTo>
                    <a:pt x="68" y="16"/>
                  </a:lnTo>
                  <a:lnTo>
                    <a:pt x="13" y="16"/>
                  </a:lnTo>
                  <a:lnTo>
                    <a:pt x="13" y="64"/>
                  </a:lnTo>
                  <a:lnTo>
                    <a:pt x="0" y="64"/>
                  </a:lnTo>
                  <a:lnTo>
                    <a:pt x="0" y="0"/>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64" name="Freeform 147"/>
            <p:cNvSpPr>
              <a:spLocks/>
            </p:cNvSpPr>
            <p:nvPr/>
          </p:nvSpPr>
          <p:spPr bwMode="auto">
            <a:xfrm>
              <a:off x="4278313" y="3959225"/>
              <a:ext cx="236538" cy="188913"/>
            </a:xfrm>
            <a:custGeom>
              <a:avLst/>
              <a:gdLst/>
              <a:ahLst/>
              <a:cxnLst>
                <a:cxn ang="0">
                  <a:pos x="0" y="64"/>
                </a:cxn>
                <a:cxn ang="0">
                  <a:pos x="61" y="64"/>
                </a:cxn>
                <a:cxn ang="0">
                  <a:pos x="71" y="64"/>
                </a:cxn>
                <a:cxn ang="0">
                  <a:pos x="78" y="65"/>
                </a:cxn>
                <a:cxn ang="0">
                  <a:pos x="78" y="64"/>
                </a:cxn>
                <a:cxn ang="0">
                  <a:pos x="67" y="62"/>
                </a:cxn>
                <a:cxn ang="0">
                  <a:pos x="0" y="40"/>
                </a:cxn>
                <a:cxn ang="0">
                  <a:pos x="0" y="33"/>
                </a:cxn>
                <a:cxn ang="0">
                  <a:pos x="66" y="11"/>
                </a:cxn>
                <a:cxn ang="0">
                  <a:pos x="79" y="8"/>
                </a:cxn>
                <a:cxn ang="0">
                  <a:pos x="79" y="8"/>
                </a:cxn>
                <a:cxn ang="0">
                  <a:pos x="61" y="8"/>
                </a:cxn>
                <a:cxn ang="0">
                  <a:pos x="0" y="8"/>
                </a:cxn>
                <a:cxn ang="0">
                  <a:pos x="0" y="0"/>
                </a:cxn>
                <a:cxn ang="0">
                  <a:pos x="92" y="0"/>
                </a:cxn>
                <a:cxn ang="0">
                  <a:pos x="92" y="12"/>
                </a:cxn>
                <a:cxn ang="0">
                  <a:pos x="25" y="34"/>
                </a:cxn>
                <a:cxn ang="0">
                  <a:pos x="15" y="37"/>
                </a:cxn>
                <a:cxn ang="0">
                  <a:pos x="15" y="37"/>
                </a:cxn>
                <a:cxn ang="0">
                  <a:pos x="20" y="38"/>
                </a:cxn>
                <a:cxn ang="0">
                  <a:pos x="26" y="39"/>
                </a:cxn>
                <a:cxn ang="0">
                  <a:pos x="92" y="61"/>
                </a:cxn>
                <a:cxn ang="0">
                  <a:pos x="92" y="73"/>
                </a:cxn>
                <a:cxn ang="0">
                  <a:pos x="0" y="73"/>
                </a:cxn>
                <a:cxn ang="0">
                  <a:pos x="0" y="64"/>
                </a:cxn>
              </a:cxnLst>
              <a:rect l="0" t="0" r="r" b="b"/>
              <a:pathLst>
                <a:path w="92" h="73">
                  <a:moveTo>
                    <a:pt x="0" y="64"/>
                  </a:moveTo>
                  <a:cubicBezTo>
                    <a:pt x="61" y="64"/>
                    <a:pt x="61" y="64"/>
                    <a:pt x="61" y="64"/>
                  </a:cubicBezTo>
                  <a:cubicBezTo>
                    <a:pt x="65" y="64"/>
                    <a:pt x="68" y="64"/>
                    <a:pt x="71" y="64"/>
                  </a:cubicBezTo>
                  <a:cubicBezTo>
                    <a:pt x="74" y="65"/>
                    <a:pt x="76" y="65"/>
                    <a:pt x="78" y="65"/>
                  </a:cubicBezTo>
                  <a:cubicBezTo>
                    <a:pt x="78" y="64"/>
                    <a:pt x="78" y="64"/>
                    <a:pt x="78" y="64"/>
                  </a:cubicBezTo>
                  <a:cubicBezTo>
                    <a:pt x="73" y="64"/>
                    <a:pt x="69" y="63"/>
                    <a:pt x="67" y="62"/>
                  </a:cubicBezTo>
                  <a:cubicBezTo>
                    <a:pt x="0" y="40"/>
                    <a:pt x="0" y="40"/>
                    <a:pt x="0" y="40"/>
                  </a:cubicBezTo>
                  <a:cubicBezTo>
                    <a:pt x="0" y="33"/>
                    <a:pt x="0" y="33"/>
                    <a:pt x="0" y="33"/>
                  </a:cubicBezTo>
                  <a:cubicBezTo>
                    <a:pt x="66" y="11"/>
                    <a:pt x="66" y="11"/>
                    <a:pt x="66" y="11"/>
                  </a:cubicBezTo>
                  <a:cubicBezTo>
                    <a:pt x="68" y="10"/>
                    <a:pt x="72" y="9"/>
                    <a:pt x="79" y="8"/>
                  </a:cubicBezTo>
                  <a:cubicBezTo>
                    <a:pt x="79" y="8"/>
                    <a:pt x="79" y="8"/>
                    <a:pt x="79" y="8"/>
                  </a:cubicBezTo>
                  <a:cubicBezTo>
                    <a:pt x="72" y="8"/>
                    <a:pt x="66" y="8"/>
                    <a:pt x="61" y="8"/>
                  </a:cubicBezTo>
                  <a:cubicBezTo>
                    <a:pt x="0" y="8"/>
                    <a:pt x="0" y="8"/>
                    <a:pt x="0" y="8"/>
                  </a:cubicBezTo>
                  <a:cubicBezTo>
                    <a:pt x="0" y="0"/>
                    <a:pt x="0" y="0"/>
                    <a:pt x="0" y="0"/>
                  </a:cubicBezTo>
                  <a:cubicBezTo>
                    <a:pt x="92" y="0"/>
                    <a:pt x="92" y="0"/>
                    <a:pt x="92" y="0"/>
                  </a:cubicBezTo>
                  <a:cubicBezTo>
                    <a:pt x="92" y="12"/>
                    <a:pt x="92" y="12"/>
                    <a:pt x="92" y="12"/>
                  </a:cubicBezTo>
                  <a:cubicBezTo>
                    <a:pt x="25" y="34"/>
                    <a:pt x="25" y="34"/>
                    <a:pt x="25" y="34"/>
                  </a:cubicBezTo>
                  <a:cubicBezTo>
                    <a:pt x="22" y="35"/>
                    <a:pt x="19" y="36"/>
                    <a:pt x="15" y="37"/>
                  </a:cubicBezTo>
                  <a:cubicBezTo>
                    <a:pt x="15" y="37"/>
                    <a:pt x="15" y="37"/>
                    <a:pt x="15" y="37"/>
                  </a:cubicBezTo>
                  <a:cubicBezTo>
                    <a:pt x="16" y="37"/>
                    <a:pt x="18" y="38"/>
                    <a:pt x="20" y="38"/>
                  </a:cubicBezTo>
                  <a:cubicBezTo>
                    <a:pt x="22" y="38"/>
                    <a:pt x="24" y="39"/>
                    <a:pt x="26" y="39"/>
                  </a:cubicBezTo>
                  <a:cubicBezTo>
                    <a:pt x="92" y="61"/>
                    <a:pt x="92" y="61"/>
                    <a:pt x="92" y="61"/>
                  </a:cubicBezTo>
                  <a:cubicBezTo>
                    <a:pt x="92" y="73"/>
                    <a:pt x="92" y="73"/>
                    <a:pt x="92" y="73"/>
                  </a:cubicBezTo>
                  <a:cubicBezTo>
                    <a:pt x="0" y="73"/>
                    <a:pt x="0" y="73"/>
                    <a:pt x="0" y="73"/>
                  </a:cubicBezTo>
                  <a:lnTo>
                    <a:pt x="0" y="64"/>
                  </a:ln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sp>
          <p:nvSpPr>
            <p:cNvPr id="65" name="Freeform 148"/>
            <p:cNvSpPr>
              <a:spLocks/>
            </p:cNvSpPr>
            <p:nvPr/>
          </p:nvSpPr>
          <p:spPr bwMode="auto">
            <a:xfrm>
              <a:off x="3851276" y="3541713"/>
              <a:ext cx="249238" cy="180975"/>
            </a:xfrm>
            <a:custGeom>
              <a:avLst/>
              <a:gdLst/>
              <a:ahLst/>
              <a:cxnLst>
                <a:cxn ang="0">
                  <a:pos x="74" y="70"/>
                </a:cxn>
                <a:cxn ang="0">
                  <a:pos x="65" y="69"/>
                </a:cxn>
                <a:cxn ang="0">
                  <a:pos x="58" y="64"/>
                </a:cxn>
                <a:cxn ang="0">
                  <a:pos x="52" y="57"/>
                </a:cxn>
                <a:cxn ang="0">
                  <a:pos x="49" y="46"/>
                </a:cxn>
                <a:cxn ang="0">
                  <a:pos x="49" y="46"/>
                </a:cxn>
                <a:cxn ang="0">
                  <a:pos x="46" y="54"/>
                </a:cxn>
                <a:cxn ang="0">
                  <a:pos x="42" y="59"/>
                </a:cxn>
                <a:cxn ang="0">
                  <a:pos x="36" y="62"/>
                </a:cxn>
                <a:cxn ang="0">
                  <a:pos x="29" y="63"/>
                </a:cxn>
                <a:cxn ang="0">
                  <a:pos x="18" y="61"/>
                </a:cxn>
                <a:cxn ang="0">
                  <a:pos x="9" y="55"/>
                </a:cxn>
                <a:cxn ang="0">
                  <a:pos x="3" y="43"/>
                </a:cxn>
                <a:cxn ang="0">
                  <a:pos x="0" y="25"/>
                </a:cxn>
                <a:cxn ang="0">
                  <a:pos x="1" y="17"/>
                </a:cxn>
                <a:cxn ang="0">
                  <a:pos x="2" y="11"/>
                </a:cxn>
                <a:cxn ang="0">
                  <a:pos x="4" y="5"/>
                </a:cxn>
                <a:cxn ang="0">
                  <a:pos x="5" y="0"/>
                </a:cxn>
                <a:cxn ang="0">
                  <a:pos x="22" y="4"/>
                </a:cxn>
                <a:cxn ang="0">
                  <a:pos x="20" y="7"/>
                </a:cxn>
                <a:cxn ang="0">
                  <a:pos x="18" y="12"/>
                </a:cxn>
                <a:cxn ang="0">
                  <a:pos x="16" y="18"/>
                </a:cxn>
                <a:cxn ang="0">
                  <a:pos x="16" y="24"/>
                </a:cxn>
                <a:cxn ang="0">
                  <a:pos x="17" y="33"/>
                </a:cxn>
                <a:cxn ang="0">
                  <a:pos x="20" y="39"/>
                </a:cxn>
                <a:cxn ang="0">
                  <a:pos x="25" y="42"/>
                </a:cxn>
                <a:cxn ang="0">
                  <a:pos x="29" y="43"/>
                </a:cxn>
                <a:cxn ang="0">
                  <a:pos x="34" y="42"/>
                </a:cxn>
                <a:cxn ang="0">
                  <a:pos x="38" y="39"/>
                </a:cxn>
                <a:cxn ang="0">
                  <a:pos x="41" y="33"/>
                </a:cxn>
                <a:cxn ang="0">
                  <a:pos x="41" y="25"/>
                </a:cxn>
                <a:cxn ang="0">
                  <a:pos x="41" y="17"/>
                </a:cxn>
                <a:cxn ang="0">
                  <a:pos x="57" y="20"/>
                </a:cxn>
                <a:cxn ang="0">
                  <a:pos x="57" y="30"/>
                </a:cxn>
                <a:cxn ang="0">
                  <a:pos x="58" y="38"/>
                </a:cxn>
                <a:cxn ang="0">
                  <a:pos x="60" y="45"/>
                </a:cxn>
                <a:cxn ang="0">
                  <a:pos x="65" y="49"/>
                </a:cxn>
                <a:cxn ang="0">
                  <a:pos x="70" y="50"/>
                </a:cxn>
                <a:cxn ang="0">
                  <a:pos x="74" y="49"/>
                </a:cxn>
                <a:cxn ang="0">
                  <a:pos x="77" y="47"/>
                </a:cxn>
                <a:cxn ang="0">
                  <a:pos x="79" y="43"/>
                </a:cxn>
                <a:cxn ang="0">
                  <a:pos x="80" y="37"/>
                </a:cxn>
                <a:cxn ang="0">
                  <a:pos x="79" y="26"/>
                </a:cxn>
                <a:cxn ang="0">
                  <a:pos x="76" y="17"/>
                </a:cxn>
                <a:cxn ang="0">
                  <a:pos x="92" y="21"/>
                </a:cxn>
                <a:cxn ang="0">
                  <a:pos x="93" y="25"/>
                </a:cxn>
                <a:cxn ang="0">
                  <a:pos x="94" y="30"/>
                </a:cxn>
                <a:cxn ang="0">
                  <a:pos x="95" y="36"/>
                </a:cxn>
                <a:cxn ang="0">
                  <a:pos x="96" y="44"/>
                </a:cxn>
                <a:cxn ang="0">
                  <a:pos x="94" y="56"/>
                </a:cxn>
                <a:cxn ang="0">
                  <a:pos x="89" y="64"/>
                </a:cxn>
                <a:cxn ang="0">
                  <a:pos x="83" y="69"/>
                </a:cxn>
                <a:cxn ang="0">
                  <a:pos x="74" y="70"/>
                </a:cxn>
              </a:cxnLst>
              <a:rect l="0" t="0" r="r" b="b"/>
              <a:pathLst>
                <a:path w="96" h="70">
                  <a:moveTo>
                    <a:pt x="74" y="70"/>
                  </a:moveTo>
                  <a:cubicBezTo>
                    <a:pt x="71" y="70"/>
                    <a:pt x="68" y="70"/>
                    <a:pt x="65" y="69"/>
                  </a:cubicBezTo>
                  <a:cubicBezTo>
                    <a:pt x="63" y="68"/>
                    <a:pt x="60" y="66"/>
                    <a:pt x="58" y="64"/>
                  </a:cubicBezTo>
                  <a:cubicBezTo>
                    <a:pt x="56" y="62"/>
                    <a:pt x="54" y="60"/>
                    <a:pt x="52" y="57"/>
                  </a:cubicBezTo>
                  <a:cubicBezTo>
                    <a:pt x="51" y="54"/>
                    <a:pt x="50" y="50"/>
                    <a:pt x="49" y="46"/>
                  </a:cubicBezTo>
                  <a:cubicBezTo>
                    <a:pt x="49" y="46"/>
                    <a:pt x="49" y="46"/>
                    <a:pt x="49" y="46"/>
                  </a:cubicBezTo>
                  <a:cubicBezTo>
                    <a:pt x="48" y="49"/>
                    <a:pt x="47" y="52"/>
                    <a:pt x="46" y="54"/>
                  </a:cubicBezTo>
                  <a:cubicBezTo>
                    <a:pt x="45" y="56"/>
                    <a:pt x="44" y="58"/>
                    <a:pt x="42" y="59"/>
                  </a:cubicBezTo>
                  <a:cubicBezTo>
                    <a:pt x="40" y="60"/>
                    <a:pt x="38" y="61"/>
                    <a:pt x="36" y="62"/>
                  </a:cubicBezTo>
                  <a:cubicBezTo>
                    <a:pt x="34" y="63"/>
                    <a:pt x="32" y="63"/>
                    <a:pt x="29" y="63"/>
                  </a:cubicBezTo>
                  <a:cubicBezTo>
                    <a:pt x="25" y="63"/>
                    <a:pt x="22" y="63"/>
                    <a:pt x="18" y="61"/>
                  </a:cubicBezTo>
                  <a:cubicBezTo>
                    <a:pt x="15" y="60"/>
                    <a:pt x="12" y="58"/>
                    <a:pt x="9" y="55"/>
                  </a:cubicBezTo>
                  <a:cubicBezTo>
                    <a:pt x="6" y="52"/>
                    <a:pt x="4" y="48"/>
                    <a:pt x="3" y="43"/>
                  </a:cubicBezTo>
                  <a:cubicBezTo>
                    <a:pt x="1" y="38"/>
                    <a:pt x="0" y="32"/>
                    <a:pt x="0" y="25"/>
                  </a:cubicBezTo>
                  <a:cubicBezTo>
                    <a:pt x="0" y="22"/>
                    <a:pt x="0" y="20"/>
                    <a:pt x="1" y="17"/>
                  </a:cubicBezTo>
                  <a:cubicBezTo>
                    <a:pt x="1" y="15"/>
                    <a:pt x="1" y="13"/>
                    <a:pt x="2" y="11"/>
                  </a:cubicBezTo>
                  <a:cubicBezTo>
                    <a:pt x="2" y="8"/>
                    <a:pt x="3" y="6"/>
                    <a:pt x="4" y="5"/>
                  </a:cubicBezTo>
                  <a:cubicBezTo>
                    <a:pt x="4" y="3"/>
                    <a:pt x="5" y="1"/>
                    <a:pt x="5" y="0"/>
                  </a:cubicBezTo>
                  <a:cubicBezTo>
                    <a:pt x="22" y="4"/>
                    <a:pt x="22" y="4"/>
                    <a:pt x="22" y="4"/>
                  </a:cubicBezTo>
                  <a:cubicBezTo>
                    <a:pt x="21" y="5"/>
                    <a:pt x="21" y="6"/>
                    <a:pt x="20" y="7"/>
                  </a:cubicBezTo>
                  <a:cubicBezTo>
                    <a:pt x="19" y="9"/>
                    <a:pt x="19" y="10"/>
                    <a:pt x="18" y="12"/>
                  </a:cubicBezTo>
                  <a:cubicBezTo>
                    <a:pt x="17" y="14"/>
                    <a:pt x="17" y="16"/>
                    <a:pt x="16" y="18"/>
                  </a:cubicBezTo>
                  <a:cubicBezTo>
                    <a:pt x="16" y="20"/>
                    <a:pt x="16" y="22"/>
                    <a:pt x="16" y="24"/>
                  </a:cubicBezTo>
                  <a:cubicBezTo>
                    <a:pt x="16" y="28"/>
                    <a:pt x="16" y="31"/>
                    <a:pt x="17" y="33"/>
                  </a:cubicBezTo>
                  <a:cubicBezTo>
                    <a:pt x="18" y="36"/>
                    <a:pt x="19" y="38"/>
                    <a:pt x="20" y="39"/>
                  </a:cubicBezTo>
                  <a:cubicBezTo>
                    <a:pt x="21" y="41"/>
                    <a:pt x="23" y="42"/>
                    <a:pt x="25" y="42"/>
                  </a:cubicBezTo>
                  <a:cubicBezTo>
                    <a:pt x="26" y="43"/>
                    <a:pt x="28" y="43"/>
                    <a:pt x="29" y="43"/>
                  </a:cubicBezTo>
                  <a:cubicBezTo>
                    <a:pt x="31" y="43"/>
                    <a:pt x="33" y="43"/>
                    <a:pt x="34" y="42"/>
                  </a:cubicBezTo>
                  <a:cubicBezTo>
                    <a:pt x="36" y="41"/>
                    <a:pt x="37" y="40"/>
                    <a:pt x="38" y="39"/>
                  </a:cubicBezTo>
                  <a:cubicBezTo>
                    <a:pt x="39" y="37"/>
                    <a:pt x="40" y="35"/>
                    <a:pt x="41" y="33"/>
                  </a:cubicBezTo>
                  <a:cubicBezTo>
                    <a:pt x="41" y="31"/>
                    <a:pt x="41" y="28"/>
                    <a:pt x="41" y="25"/>
                  </a:cubicBezTo>
                  <a:cubicBezTo>
                    <a:pt x="41" y="17"/>
                    <a:pt x="41" y="17"/>
                    <a:pt x="41" y="17"/>
                  </a:cubicBezTo>
                  <a:cubicBezTo>
                    <a:pt x="57" y="20"/>
                    <a:pt x="57" y="20"/>
                    <a:pt x="57" y="20"/>
                  </a:cubicBezTo>
                  <a:cubicBezTo>
                    <a:pt x="57" y="30"/>
                    <a:pt x="57" y="30"/>
                    <a:pt x="57" y="30"/>
                  </a:cubicBezTo>
                  <a:cubicBezTo>
                    <a:pt x="57" y="33"/>
                    <a:pt x="57" y="36"/>
                    <a:pt x="58" y="38"/>
                  </a:cubicBezTo>
                  <a:cubicBezTo>
                    <a:pt x="58" y="41"/>
                    <a:pt x="59" y="43"/>
                    <a:pt x="60" y="45"/>
                  </a:cubicBezTo>
                  <a:cubicBezTo>
                    <a:pt x="62" y="46"/>
                    <a:pt x="63" y="48"/>
                    <a:pt x="65" y="49"/>
                  </a:cubicBezTo>
                  <a:cubicBezTo>
                    <a:pt x="66" y="50"/>
                    <a:pt x="68" y="50"/>
                    <a:pt x="70" y="50"/>
                  </a:cubicBezTo>
                  <a:cubicBezTo>
                    <a:pt x="72" y="50"/>
                    <a:pt x="73" y="50"/>
                    <a:pt x="74" y="49"/>
                  </a:cubicBezTo>
                  <a:cubicBezTo>
                    <a:pt x="75" y="49"/>
                    <a:pt x="77" y="48"/>
                    <a:pt x="77" y="47"/>
                  </a:cubicBezTo>
                  <a:cubicBezTo>
                    <a:pt x="78" y="46"/>
                    <a:pt x="79" y="45"/>
                    <a:pt x="79" y="43"/>
                  </a:cubicBezTo>
                  <a:cubicBezTo>
                    <a:pt x="80" y="41"/>
                    <a:pt x="80" y="39"/>
                    <a:pt x="80" y="37"/>
                  </a:cubicBezTo>
                  <a:cubicBezTo>
                    <a:pt x="80" y="33"/>
                    <a:pt x="80" y="29"/>
                    <a:pt x="79" y="26"/>
                  </a:cubicBezTo>
                  <a:cubicBezTo>
                    <a:pt x="78" y="23"/>
                    <a:pt x="77" y="20"/>
                    <a:pt x="76" y="17"/>
                  </a:cubicBezTo>
                  <a:cubicBezTo>
                    <a:pt x="92" y="21"/>
                    <a:pt x="92" y="21"/>
                    <a:pt x="92" y="21"/>
                  </a:cubicBezTo>
                  <a:cubicBezTo>
                    <a:pt x="92" y="22"/>
                    <a:pt x="93" y="23"/>
                    <a:pt x="93" y="25"/>
                  </a:cubicBezTo>
                  <a:cubicBezTo>
                    <a:pt x="94" y="26"/>
                    <a:pt x="94" y="28"/>
                    <a:pt x="94" y="30"/>
                  </a:cubicBezTo>
                  <a:cubicBezTo>
                    <a:pt x="95" y="32"/>
                    <a:pt x="95" y="34"/>
                    <a:pt x="95" y="36"/>
                  </a:cubicBezTo>
                  <a:cubicBezTo>
                    <a:pt x="96" y="38"/>
                    <a:pt x="96" y="41"/>
                    <a:pt x="96" y="44"/>
                  </a:cubicBezTo>
                  <a:cubicBezTo>
                    <a:pt x="96" y="48"/>
                    <a:pt x="95" y="52"/>
                    <a:pt x="94" y="56"/>
                  </a:cubicBezTo>
                  <a:cubicBezTo>
                    <a:pt x="93" y="59"/>
                    <a:pt x="91" y="62"/>
                    <a:pt x="89" y="64"/>
                  </a:cubicBezTo>
                  <a:cubicBezTo>
                    <a:pt x="87" y="66"/>
                    <a:pt x="85" y="68"/>
                    <a:pt x="83" y="69"/>
                  </a:cubicBezTo>
                  <a:cubicBezTo>
                    <a:pt x="80" y="70"/>
                    <a:pt x="77" y="70"/>
                    <a:pt x="74" y="70"/>
                  </a:cubicBezTo>
                  <a:close/>
                </a:path>
              </a:pathLst>
            </a:custGeom>
            <a:solidFill>
              <a:srgbClr val="231F20">
                <a:alpha val="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gradFill>
                  <a:gsLst>
                    <a:gs pos="5825">
                      <a:srgbClr val="FF0000"/>
                    </a:gs>
                    <a:gs pos="12621">
                      <a:srgbClr val="FF0000"/>
                    </a:gs>
                  </a:gsLst>
                  <a:lin ang="5400000" scaled="1"/>
                </a:gradFill>
                <a:effectLst/>
                <a:uLnTx/>
                <a:uFillTx/>
                <a:latin typeface="Segoe UI"/>
                <a:ea typeface="+mn-ea"/>
                <a:cs typeface="+mn-cs"/>
              </a:endParaRPr>
            </a:p>
          </p:txBody>
        </p:sp>
      </p:grpSp>
      <p:sp>
        <p:nvSpPr>
          <p:cNvPr id="3" name="Title 2">
            <a:extLst>
              <a:ext uri="{FF2B5EF4-FFF2-40B4-BE49-F238E27FC236}">
                <a16:creationId xmlns:a16="http://schemas.microsoft.com/office/drawing/2014/main" id="{6CA7A817-AB52-4760-985A-4C95DFFDF9D3}"/>
              </a:ext>
            </a:extLst>
          </p:cNvPr>
          <p:cNvSpPr>
            <a:spLocks noGrp="1"/>
          </p:cNvSpPr>
          <p:nvPr>
            <p:ph type="title"/>
          </p:nvPr>
        </p:nvSpPr>
        <p:spPr/>
        <p:txBody>
          <a:bodyPr/>
          <a:lstStyle/>
          <a:p>
            <a:endParaRPr lang="en-US" dirty="0"/>
          </a:p>
        </p:txBody>
      </p:sp>
      <p:sp>
        <p:nvSpPr>
          <p:cNvPr id="4" name="Text Placeholder 3">
            <a:extLst>
              <a:ext uri="{FF2B5EF4-FFF2-40B4-BE49-F238E27FC236}">
                <a16:creationId xmlns:a16="http://schemas.microsoft.com/office/drawing/2014/main" id="{FF3FFF0B-CC47-42D3-B85B-DF23F3CE88AB}"/>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2696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decel="100000" fill="hold" grpId="0" nodeType="withEffect">
                                  <p:stCondLst>
                                    <p:cond delay="500"/>
                                  </p:stCondLst>
                                  <p:childTnLst>
                                    <p:animMotion origin="layout" path="M 0 -1.79301E-6 L 0 -0.42374 " pathEditMode="relative" rAng="0" ptsTypes="AA">
                                      <p:cBhvr>
                                        <p:cTn id="6" dur="1000" fill="hold"/>
                                        <p:tgtEl>
                                          <p:spTgt spid="160"/>
                                        </p:tgtEl>
                                        <p:attrNameLst>
                                          <p:attrName>ppt_x</p:attrName>
                                          <p:attrName>ppt_y</p:attrName>
                                        </p:attrNameLst>
                                      </p:cBhvr>
                                      <p:rCtr x="0" y="-20654"/>
                                    </p:animMotion>
                                  </p:childTnLst>
                                </p:cTn>
                              </p:par>
                              <p:par>
                                <p:cTn id="7" presetID="3" presetClass="emph" presetSubtype="2" decel="100000" fill="hold" grpId="1" nodeType="withEffect">
                                  <p:stCondLst>
                                    <p:cond delay="500"/>
                                  </p:stCondLst>
                                  <p:childTnLst>
                                    <p:animClr clrSpc="rgb" dir="cw">
                                      <p:cBhvr override="childStyle">
                                        <p:cTn id="8" dur="1000" fill="hold"/>
                                        <p:tgtEl>
                                          <p:spTgt spid="160"/>
                                        </p:tgtEl>
                                        <p:attrNameLst>
                                          <p:attrName>style.color</p:attrName>
                                        </p:attrNameLst>
                                      </p:cBhvr>
                                      <p:to>
                                        <a:srgbClr val="323232"/>
                                      </p:to>
                                    </p:animClr>
                                  </p:childTnLst>
                                </p:cTn>
                              </p:par>
                              <p:par>
                                <p:cTn id="9" presetID="1" presetClass="entr" presetSubtype="0" fill="hold" grpId="0" nodeType="withEffect">
                                  <p:stCondLst>
                                    <p:cond delay="1500"/>
                                  </p:stCondLst>
                                  <p:childTnLst>
                                    <p:set>
                                      <p:cBhvr>
                                        <p:cTn id="10" dur="1" fill="hold">
                                          <p:stCondLst>
                                            <p:cond delay="0"/>
                                          </p:stCondLst>
                                        </p:cTn>
                                        <p:tgtEl>
                                          <p:spTgt spid="33"/>
                                        </p:tgtEl>
                                        <p:attrNameLst>
                                          <p:attrName>style.visibility</p:attrName>
                                        </p:attrNameLst>
                                      </p:cBhvr>
                                      <p:to>
                                        <p:strVal val="visible"/>
                                      </p:to>
                                    </p:set>
                                  </p:childTnLst>
                                </p:cTn>
                              </p:par>
                              <p:par>
                                <p:cTn id="11" presetID="1" presetClass="exit" presetSubtype="0" fill="hold" grpId="2" nodeType="withEffect">
                                  <p:stCondLst>
                                    <p:cond delay="1500"/>
                                  </p:stCondLst>
                                  <p:childTnLst>
                                    <p:set>
                                      <p:cBhvr>
                                        <p:cTn id="12" dur="1" fill="hold">
                                          <p:stCondLst>
                                            <p:cond delay="0"/>
                                          </p:stCondLst>
                                        </p:cTn>
                                        <p:tgtEl>
                                          <p:spTgt spid="160"/>
                                        </p:tgtEl>
                                        <p:attrNameLst>
                                          <p:attrName>style.visibility</p:attrName>
                                        </p:attrNameLst>
                                      </p:cBhvr>
                                      <p:to>
                                        <p:strVal val="hidden"/>
                                      </p:to>
                                    </p:set>
                                  </p:childTnLst>
                                </p:cTn>
                              </p:par>
                              <p:par>
                                <p:cTn id="13" presetID="10" presetClass="exit" presetSubtype="0" fill="hold" grpId="0" nodeType="withEffect">
                                  <p:stCondLst>
                                    <p:cond delay="1300"/>
                                  </p:stCondLst>
                                  <p:childTnLst>
                                    <p:animEffect transition="out" filter="fade">
                                      <p:cBhvr>
                                        <p:cTn id="14" dur="250"/>
                                        <p:tgtEl>
                                          <p:spTgt spid="53"/>
                                        </p:tgtEl>
                                      </p:cBhvr>
                                    </p:animEffect>
                                    <p:set>
                                      <p:cBhvr>
                                        <p:cTn id="15" dur="1" fill="hold">
                                          <p:stCondLst>
                                            <p:cond delay="249"/>
                                          </p:stCondLst>
                                        </p:cTn>
                                        <p:tgtEl>
                                          <p:spTgt spid="53"/>
                                        </p:tgtEl>
                                        <p:attrNameLst>
                                          <p:attrName>style.visibility</p:attrName>
                                        </p:attrNameLst>
                                      </p:cBhvr>
                                      <p:to>
                                        <p:strVal val="hidden"/>
                                      </p:to>
                                    </p:set>
                                  </p:childTnLst>
                                </p:cTn>
                              </p:par>
                              <p:par>
                                <p:cTn id="16" presetID="42" presetClass="path" presetSubtype="0" accel="50000" decel="50000" fill="hold" grpId="0" nodeType="withEffect">
                                  <p:stCondLst>
                                    <p:cond delay="1300"/>
                                  </p:stCondLst>
                                  <p:childTnLst>
                                    <p:animMotion origin="layout" path="M -3.3444E-6 1.17113E-6 L 0.38601 -0.13686 " pathEditMode="relative" rAng="0" ptsTypes="AA">
                                      <p:cBhvr>
                                        <p:cTn id="17" dur="1000" fill="hold"/>
                                        <p:tgtEl>
                                          <p:spTgt spid="54"/>
                                        </p:tgtEl>
                                        <p:attrNameLst>
                                          <p:attrName>ppt_x</p:attrName>
                                          <p:attrName>ppt_y</p:attrName>
                                        </p:attrNameLst>
                                      </p:cBhvr>
                                      <p:rCtr x="19096" y="-6854"/>
                                    </p:animMotion>
                                  </p:childTnLst>
                                </p:cTn>
                              </p:par>
                              <p:par>
                                <p:cTn id="18" presetID="6" presetClass="emph" presetSubtype="0" decel="100000" fill="hold" grpId="1" nodeType="withEffect">
                                  <p:stCondLst>
                                    <p:cond delay="1300"/>
                                  </p:stCondLst>
                                  <p:childTnLst>
                                    <p:animScale>
                                      <p:cBhvr>
                                        <p:cTn id="19" dur="1000" fill="hold"/>
                                        <p:tgtEl>
                                          <p:spTgt spid="54"/>
                                        </p:tgtEl>
                                      </p:cBhvr>
                                      <p:by x="110000" y="110000"/>
                                    </p:animScale>
                                  </p:childTnLst>
                                </p:cTn>
                              </p:par>
                              <p:par>
                                <p:cTn id="20" presetID="10" presetClass="exit" presetSubtype="0" fill="hold" grpId="0" nodeType="withEffect" nodePh="1">
                                  <p:stCondLst>
                                    <p:cond delay="1300"/>
                                  </p:stCondLst>
                                  <p:endCondLst>
                                    <p:cond evt="begin" delay="0">
                                      <p:tn val="20"/>
                                    </p:cond>
                                  </p:endCondLst>
                                  <p:childTnLst>
                                    <p:animEffect transition="out" filter="fade">
                                      <p:cBhvr>
                                        <p:cTn id="21" dur="250"/>
                                        <p:tgtEl>
                                          <p:spTgt spid="63"/>
                                        </p:tgtEl>
                                      </p:cBhvr>
                                    </p:animEffect>
                                    <p:set>
                                      <p:cBhvr>
                                        <p:cTn id="22" dur="1" fill="hold">
                                          <p:stCondLst>
                                            <p:cond delay="249"/>
                                          </p:stCondLst>
                                        </p:cTn>
                                        <p:tgtEl>
                                          <p:spTgt spid="63"/>
                                        </p:tgtEl>
                                        <p:attrNameLst>
                                          <p:attrName>style.visibility</p:attrName>
                                        </p:attrNameLst>
                                      </p:cBhvr>
                                      <p:to>
                                        <p:strVal val="hidden"/>
                                      </p:to>
                                    </p:set>
                                  </p:childTnLst>
                                </p:cTn>
                              </p:par>
                              <p:par>
                                <p:cTn id="23" presetID="10" presetClass="entr" presetSubtype="0" fill="hold" grpId="0" nodeType="withEffect">
                                  <p:stCondLst>
                                    <p:cond delay="230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250"/>
                                        <p:tgtEl>
                                          <p:spTgt spid="81"/>
                                        </p:tgtEl>
                                      </p:cBhvr>
                                    </p:animEffect>
                                  </p:childTnLst>
                                </p:cTn>
                              </p:par>
                              <p:par>
                                <p:cTn id="26" presetID="1" presetClass="entr" presetSubtype="0" fill="hold" grpId="0" nodeType="withEffect">
                                  <p:stCondLst>
                                    <p:cond delay="2300"/>
                                  </p:stCondLst>
                                  <p:childTnLst>
                                    <p:set>
                                      <p:cBhvr>
                                        <p:cTn id="27" dur="1" fill="hold">
                                          <p:stCondLst>
                                            <p:cond delay="0"/>
                                          </p:stCondLst>
                                        </p:cTn>
                                        <p:tgtEl>
                                          <p:spTgt spid="93"/>
                                        </p:tgtEl>
                                        <p:attrNameLst>
                                          <p:attrName>style.visibility</p:attrName>
                                        </p:attrNameLst>
                                      </p:cBhvr>
                                      <p:to>
                                        <p:strVal val="visible"/>
                                      </p:to>
                                    </p:set>
                                  </p:childTnLst>
                                </p:cTn>
                              </p:par>
                              <p:par>
                                <p:cTn id="28" presetID="1" presetClass="exit" presetSubtype="0" fill="hold" grpId="2" nodeType="withEffect">
                                  <p:stCondLst>
                                    <p:cond delay="2300"/>
                                  </p:stCondLst>
                                  <p:childTnLst>
                                    <p:set>
                                      <p:cBhvr>
                                        <p:cTn id="29" dur="1" fill="hold">
                                          <p:stCondLst>
                                            <p:cond delay="0"/>
                                          </p:stCondLst>
                                        </p:cTn>
                                        <p:tgtEl>
                                          <p:spTgt spid="54"/>
                                        </p:tgtEl>
                                        <p:attrNameLst>
                                          <p:attrName>style.visibility</p:attrName>
                                        </p:attrNameLst>
                                      </p:cBhvr>
                                      <p:to>
                                        <p:strVal val="hidden"/>
                                      </p:to>
                                    </p:set>
                                  </p:childTnLst>
                                </p:cTn>
                              </p:par>
                              <p:par>
                                <p:cTn id="30" presetID="42" presetClass="path" presetSubtype="0" decel="100000" fill="hold" grpId="0" nodeType="withEffect">
                                  <p:stCondLst>
                                    <p:cond delay="1300"/>
                                  </p:stCondLst>
                                  <p:childTnLst>
                                    <p:animMotion origin="layout" path="M 4.1639E-6 7.12665E-7 L -0.36687 0.03881 " pathEditMode="relative" rAng="0" ptsTypes="AA">
                                      <p:cBhvr>
                                        <p:cTn id="31" dur="1000" fill="hold"/>
                                        <p:tgtEl>
                                          <p:spTgt spid="58"/>
                                        </p:tgtEl>
                                        <p:attrNameLst>
                                          <p:attrName>ppt_x</p:attrName>
                                          <p:attrName>ppt_y</p:attrName>
                                        </p:attrNameLst>
                                      </p:cBhvr>
                                      <p:rCtr x="-18343" y="1929"/>
                                    </p:animMotion>
                                  </p:childTnLst>
                                </p:cTn>
                              </p:par>
                              <p:par>
                                <p:cTn id="32" presetID="6" presetClass="emph" presetSubtype="0" decel="100000" fill="hold" grpId="1" nodeType="withEffect">
                                  <p:stCondLst>
                                    <p:cond delay="1300"/>
                                  </p:stCondLst>
                                  <p:childTnLst>
                                    <p:animScale>
                                      <p:cBhvr>
                                        <p:cTn id="33" dur="1000" fill="hold"/>
                                        <p:tgtEl>
                                          <p:spTgt spid="58"/>
                                        </p:tgtEl>
                                      </p:cBhvr>
                                      <p:by x="62850" y="62850"/>
                                    </p:animScale>
                                  </p:childTnLst>
                                </p:cTn>
                              </p:par>
                              <p:par>
                                <p:cTn id="34" presetID="10" presetClass="exit" presetSubtype="0" fill="hold" grpId="0" nodeType="withEffect">
                                  <p:stCondLst>
                                    <p:cond delay="1300"/>
                                  </p:stCondLst>
                                  <p:childTnLst>
                                    <p:animEffect transition="out" filter="fade">
                                      <p:cBhvr>
                                        <p:cTn id="35" dur="250"/>
                                        <p:tgtEl>
                                          <p:spTgt spid="59"/>
                                        </p:tgtEl>
                                      </p:cBhvr>
                                    </p:animEffect>
                                    <p:set>
                                      <p:cBhvr>
                                        <p:cTn id="36" dur="1" fill="hold">
                                          <p:stCondLst>
                                            <p:cond delay="249"/>
                                          </p:stCondLst>
                                        </p:cTn>
                                        <p:tgtEl>
                                          <p:spTgt spid="59"/>
                                        </p:tgtEl>
                                        <p:attrNameLst>
                                          <p:attrName>style.visibility</p:attrName>
                                        </p:attrNameLst>
                                      </p:cBhvr>
                                      <p:to>
                                        <p:strVal val="hidden"/>
                                      </p:to>
                                    </p:set>
                                  </p:childTnLst>
                                </p:cTn>
                              </p:par>
                              <p:par>
                                <p:cTn id="37" presetID="1" presetClass="entr" presetSubtype="0" fill="hold" grpId="0" nodeType="withEffect">
                                  <p:stCondLst>
                                    <p:cond delay="2300"/>
                                  </p:stCondLst>
                                  <p:childTnLst>
                                    <p:set>
                                      <p:cBhvr>
                                        <p:cTn id="38" dur="1" fill="hold">
                                          <p:stCondLst>
                                            <p:cond delay="0"/>
                                          </p:stCondLst>
                                        </p:cTn>
                                        <p:tgtEl>
                                          <p:spTgt spid="97"/>
                                        </p:tgtEl>
                                        <p:attrNameLst>
                                          <p:attrName>style.visibility</p:attrName>
                                        </p:attrNameLst>
                                      </p:cBhvr>
                                      <p:to>
                                        <p:strVal val="visible"/>
                                      </p:to>
                                    </p:set>
                                  </p:childTnLst>
                                </p:cTn>
                              </p:par>
                              <p:par>
                                <p:cTn id="39" presetID="10" presetClass="entr" presetSubtype="0" fill="hold" grpId="0" nodeType="withEffect">
                                  <p:stCondLst>
                                    <p:cond delay="230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250"/>
                                        <p:tgtEl>
                                          <p:spTgt spid="85"/>
                                        </p:tgtEl>
                                      </p:cBhvr>
                                    </p:animEffect>
                                  </p:childTnLst>
                                </p:cTn>
                              </p:par>
                              <p:par>
                                <p:cTn id="42" presetID="1" presetClass="exit" presetSubtype="0" fill="hold" grpId="2" nodeType="withEffect">
                                  <p:stCondLst>
                                    <p:cond delay="2300"/>
                                  </p:stCondLst>
                                  <p:childTnLst>
                                    <p:set>
                                      <p:cBhvr>
                                        <p:cTn id="43" dur="1" fill="hold">
                                          <p:stCondLst>
                                            <p:cond delay="0"/>
                                          </p:stCondLst>
                                        </p:cTn>
                                        <p:tgtEl>
                                          <p:spTgt spid="58"/>
                                        </p:tgtEl>
                                        <p:attrNameLst>
                                          <p:attrName>style.visibility</p:attrName>
                                        </p:attrNameLst>
                                      </p:cBhvr>
                                      <p:to>
                                        <p:strVal val="hidden"/>
                                      </p:to>
                                    </p:set>
                                  </p:childTnLst>
                                </p:cTn>
                              </p:par>
                              <p:par>
                                <p:cTn id="44" presetID="1" presetClass="entr" presetSubtype="0" fill="hold" grpId="0" nodeType="withEffect">
                                  <p:stCondLst>
                                    <p:cond delay="2300"/>
                                  </p:stCondLst>
                                  <p:childTnLst>
                                    <p:set>
                                      <p:cBhvr>
                                        <p:cTn id="45" dur="1" fill="hold">
                                          <p:stCondLst>
                                            <p:cond delay="0"/>
                                          </p:stCondLst>
                                        </p:cTn>
                                        <p:tgtEl>
                                          <p:spTgt spid="96"/>
                                        </p:tgtEl>
                                        <p:attrNameLst>
                                          <p:attrName>style.visibility</p:attrName>
                                        </p:attrNameLst>
                                      </p:cBhvr>
                                      <p:to>
                                        <p:strVal val="visible"/>
                                      </p:to>
                                    </p:set>
                                  </p:childTnLst>
                                </p:cTn>
                              </p:par>
                              <p:par>
                                <p:cTn id="46" presetID="10" presetClass="entr" presetSubtype="0" fill="hold" grpId="0" nodeType="withEffect">
                                  <p:stCondLst>
                                    <p:cond delay="2300"/>
                                  </p:stCondLst>
                                  <p:childTnLst>
                                    <p:set>
                                      <p:cBhvr>
                                        <p:cTn id="47" dur="1" fill="hold">
                                          <p:stCondLst>
                                            <p:cond delay="0"/>
                                          </p:stCondLst>
                                        </p:cTn>
                                        <p:tgtEl>
                                          <p:spTgt spid="84"/>
                                        </p:tgtEl>
                                        <p:attrNameLst>
                                          <p:attrName>style.visibility</p:attrName>
                                        </p:attrNameLst>
                                      </p:cBhvr>
                                      <p:to>
                                        <p:strVal val="visible"/>
                                      </p:to>
                                    </p:set>
                                    <p:animEffect transition="in" filter="fade">
                                      <p:cBhvr>
                                        <p:cTn id="48" dur="250"/>
                                        <p:tgtEl>
                                          <p:spTgt spid="84"/>
                                        </p:tgtEl>
                                      </p:cBhvr>
                                    </p:animEffect>
                                  </p:childTnLst>
                                </p:cTn>
                              </p:par>
                              <p:par>
                                <p:cTn id="49" presetID="42" presetClass="path" presetSubtype="0" decel="100000" fill="hold" grpId="0" nodeType="withEffect">
                                  <p:stCondLst>
                                    <p:cond delay="1300"/>
                                  </p:stCondLst>
                                  <p:childTnLst>
                                    <p:animMotion origin="layout" path="M -4.35793E-6 2.33318E-6 L 0.02387 -0.15638 " pathEditMode="relative" rAng="0" ptsTypes="AA">
                                      <p:cBhvr>
                                        <p:cTn id="50" dur="1000" fill="hold"/>
                                        <p:tgtEl>
                                          <p:spTgt spid="57"/>
                                        </p:tgtEl>
                                        <p:attrNameLst>
                                          <p:attrName>ppt_x</p:attrName>
                                          <p:attrName>ppt_y</p:attrName>
                                        </p:attrNameLst>
                                      </p:cBhvr>
                                      <p:rCtr x="1187" y="-7830"/>
                                    </p:animMotion>
                                  </p:childTnLst>
                                </p:cTn>
                              </p:par>
                              <p:par>
                                <p:cTn id="51" presetID="6" presetClass="emph" presetSubtype="0" decel="100000" fill="hold" grpId="2" nodeType="withEffect">
                                  <p:stCondLst>
                                    <p:cond delay="1300"/>
                                  </p:stCondLst>
                                  <p:childTnLst>
                                    <p:animScale>
                                      <p:cBhvr>
                                        <p:cTn id="52" dur="1000" fill="hold"/>
                                        <p:tgtEl>
                                          <p:spTgt spid="57"/>
                                        </p:tgtEl>
                                      </p:cBhvr>
                                      <p:by x="129410" y="129410"/>
                                    </p:animScale>
                                  </p:childTnLst>
                                </p:cTn>
                              </p:par>
                              <p:par>
                                <p:cTn id="53" presetID="1" presetClass="exit" presetSubtype="0" fill="hold" grpId="1" nodeType="withEffect">
                                  <p:stCondLst>
                                    <p:cond delay="2300"/>
                                  </p:stCondLst>
                                  <p:childTnLst>
                                    <p:set>
                                      <p:cBhvr>
                                        <p:cTn id="54" dur="1" fill="hold">
                                          <p:stCondLst>
                                            <p:cond delay="0"/>
                                          </p:stCondLst>
                                        </p:cTn>
                                        <p:tgtEl>
                                          <p:spTgt spid="57"/>
                                        </p:tgtEl>
                                        <p:attrNameLst>
                                          <p:attrName>style.visibility</p:attrName>
                                        </p:attrNameLst>
                                      </p:cBhvr>
                                      <p:to>
                                        <p:strVal val="hidden"/>
                                      </p:to>
                                    </p:set>
                                  </p:childTnLst>
                                </p:cTn>
                              </p:par>
                              <p:par>
                                <p:cTn id="55" presetID="10" presetClass="exit" presetSubtype="0" fill="hold" grpId="0" nodeType="withEffect">
                                  <p:stCondLst>
                                    <p:cond delay="1300"/>
                                  </p:stCondLst>
                                  <p:childTnLst>
                                    <p:animEffect transition="out" filter="fade">
                                      <p:cBhvr>
                                        <p:cTn id="56" dur="250"/>
                                        <p:tgtEl>
                                          <p:spTgt spid="60"/>
                                        </p:tgtEl>
                                      </p:cBhvr>
                                    </p:animEffect>
                                    <p:set>
                                      <p:cBhvr>
                                        <p:cTn id="57" dur="1" fill="hold">
                                          <p:stCondLst>
                                            <p:cond delay="249"/>
                                          </p:stCondLst>
                                        </p:cTn>
                                        <p:tgtEl>
                                          <p:spTgt spid="60"/>
                                        </p:tgtEl>
                                        <p:attrNameLst>
                                          <p:attrName>style.visibility</p:attrName>
                                        </p:attrNameLst>
                                      </p:cBhvr>
                                      <p:to>
                                        <p:strVal val="hidden"/>
                                      </p:to>
                                    </p:set>
                                  </p:childTnLst>
                                </p:cTn>
                              </p:par>
                              <p:par>
                                <p:cTn id="58" presetID="10" presetClass="exit" presetSubtype="0" fill="hold" grpId="0" nodeType="withEffect">
                                  <p:stCondLst>
                                    <p:cond delay="1300"/>
                                  </p:stCondLst>
                                  <p:childTnLst>
                                    <p:animEffect transition="out" filter="fade">
                                      <p:cBhvr>
                                        <p:cTn id="59" dur="250"/>
                                        <p:tgtEl>
                                          <p:spTgt spid="61"/>
                                        </p:tgtEl>
                                      </p:cBhvr>
                                    </p:animEffect>
                                    <p:set>
                                      <p:cBhvr>
                                        <p:cTn id="60" dur="1" fill="hold">
                                          <p:stCondLst>
                                            <p:cond delay="249"/>
                                          </p:stCondLst>
                                        </p:cTn>
                                        <p:tgtEl>
                                          <p:spTgt spid="61"/>
                                        </p:tgtEl>
                                        <p:attrNameLst>
                                          <p:attrName>style.visibility</p:attrName>
                                        </p:attrNameLst>
                                      </p:cBhvr>
                                      <p:to>
                                        <p:strVal val="hidden"/>
                                      </p:to>
                                    </p:set>
                                  </p:childTnLst>
                                </p:cTn>
                              </p:par>
                              <p:par>
                                <p:cTn id="61" presetID="42" presetClass="path" presetSubtype="0" accel="50000" decel="50000" fill="hold" grpId="0" nodeType="withEffect">
                                  <p:stCondLst>
                                    <p:cond delay="1300"/>
                                  </p:stCondLst>
                                  <p:childTnLst>
                                    <p:animMotion origin="layout" path="M 4.95277E-7 3.15479E-6 L 0.12982 -0.02565 " pathEditMode="relative" rAng="0" ptsTypes="AA">
                                      <p:cBhvr>
                                        <p:cTn id="62" dur="1000" fill="hold"/>
                                        <p:tgtEl>
                                          <p:spTgt spid="56"/>
                                        </p:tgtEl>
                                        <p:attrNameLst>
                                          <p:attrName>ppt_x</p:attrName>
                                          <p:attrName>ppt_y</p:attrName>
                                        </p:attrNameLst>
                                      </p:cBhvr>
                                      <p:rCtr x="6765" y="-1294"/>
                                    </p:animMotion>
                                  </p:childTnLst>
                                </p:cTn>
                              </p:par>
                              <p:par>
                                <p:cTn id="63" presetID="6" presetClass="emph" presetSubtype="0" decel="100000" fill="hold" grpId="1" nodeType="withEffect">
                                  <p:stCondLst>
                                    <p:cond delay="1300"/>
                                  </p:stCondLst>
                                  <p:childTnLst>
                                    <p:animScale>
                                      <p:cBhvr>
                                        <p:cTn id="64" dur="1000" fill="hold"/>
                                        <p:tgtEl>
                                          <p:spTgt spid="56"/>
                                        </p:tgtEl>
                                      </p:cBhvr>
                                      <p:by x="110000" y="110000"/>
                                    </p:animScale>
                                  </p:childTnLst>
                                </p:cTn>
                              </p:par>
                              <p:par>
                                <p:cTn id="65" presetID="1" presetClass="exit" presetSubtype="0" fill="hold" grpId="2" nodeType="withEffect">
                                  <p:stCondLst>
                                    <p:cond delay="2300"/>
                                  </p:stCondLst>
                                  <p:childTnLst>
                                    <p:set>
                                      <p:cBhvr>
                                        <p:cTn id="66" dur="1" fill="hold">
                                          <p:stCondLst>
                                            <p:cond delay="0"/>
                                          </p:stCondLst>
                                        </p:cTn>
                                        <p:tgtEl>
                                          <p:spTgt spid="56"/>
                                        </p:tgtEl>
                                        <p:attrNameLst>
                                          <p:attrName>style.visibility</p:attrName>
                                        </p:attrNameLst>
                                      </p:cBhvr>
                                      <p:to>
                                        <p:strVal val="hidden"/>
                                      </p:to>
                                    </p:set>
                                  </p:childTnLst>
                                </p:cTn>
                              </p:par>
                              <p:par>
                                <p:cTn id="67" presetID="1" presetClass="entr" presetSubtype="0" fill="hold" grpId="0" nodeType="withEffect">
                                  <p:stCondLst>
                                    <p:cond delay="2300"/>
                                  </p:stCondLst>
                                  <p:childTnLst>
                                    <p:set>
                                      <p:cBhvr>
                                        <p:cTn id="68" dur="1" fill="hold">
                                          <p:stCondLst>
                                            <p:cond delay="0"/>
                                          </p:stCondLst>
                                        </p:cTn>
                                        <p:tgtEl>
                                          <p:spTgt spid="95"/>
                                        </p:tgtEl>
                                        <p:attrNameLst>
                                          <p:attrName>style.visibility</p:attrName>
                                        </p:attrNameLst>
                                      </p:cBhvr>
                                      <p:to>
                                        <p:strVal val="visible"/>
                                      </p:to>
                                    </p:set>
                                  </p:childTnLst>
                                </p:cTn>
                              </p:par>
                              <p:par>
                                <p:cTn id="69" presetID="10" presetClass="entr" presetSubtype="0" fill="hold" grpId="0" nodeType="withEffect">
                                  <p:stCondLst>
                                    <p:cond delay="2300"/>
                                  </p:stCondLst>
                                  <p:childTnLst>
                                    <p:set>
                                      <p:cBhvr>
                                        <p:cTn id="70" dur="1" fill="hold">
                                          <p:stCondLst>
                                            <p:cond delay="0"/>
                                          </p:stCondLst>
                                        </p:cTn>
                                        <p:tgtEl>
                                          <p:spTgt spid="83"/>
                                        </p:tgtEl>
                                        <p:attrNameLst>
                                          <p:attrName>style.visibility</p:attrName>
                                        </p:attrNameLst>
                                      </p:cBhvr>
                                      <p:to>
                                        <p:strVal val="visible"/>
                                      </p:to>
                                    </p:set>
                                    <p:animEffect transition="in" filter="fade">
                                      <p:cBhvr>
                                        <p:cTn id="71" dur="250"/>
                                        <p:tgtEl>
                                          <p:spTgt spid="83"/>
                                        </p:tgtEl>
                                      </p:cBhvr>
                                    </p:animEffect>
                                  </p:childTnLst>
                                </p:cTn>
                              </p:par>
                              <p:par>
                                <p:cTn id="72" presetID="10" presetClass="exit" presetSubtype="0" fill="hold" grpId="0" nodeType="withEffect">
                                  <p:stCondLst>
                                    <p:cond delay="1300"/>
                                  </p:stCondLst>
                                  <p:childTnLst>
                                    <p:animEffect transition="out" filter="fade">
                                      <p:cBhvr>
                                        <p:cTn id="73" dur="250"/>
                                        <p:tgtEl>
                                          <p:spTgt spid="62"/>
                                        </p:tgtEl>
                                      </p:cBhvr>
                                    </p:animEffect>
                                    <p:set>
                                      <p:cBhvr>
                                        <p:cTn id="74" dur="1" fill="hold">
                                          <p:stCondLst>
                                            <p:cond delay="249"/>
                                          </p:stCondLst>
                                        </p:cTn>
                                        <p:tgtEl>
                                          <p:spTgt spid="62"/>
                                        </p:tgtEl>
                                        <p:attrNameLst>
                                          <p:attrName>style.visibility</p:attrName>
                                        </p:attrNameLst>
                                      </p:cBhvr>
                                      <p:to>
                                        <p:strVal val="hidden"/>
                                      </p:to>
                                    </p:set>
                                  </p:childTnLst>
                                </p:cTn>
                              </p:par>
                              <p:par>
                                <p:cTn id="75" presetID="42" presetClass="path" presetSubtype="0" decel="100000" fill="hold" grpId="0" nodeType="withEffect">
                                  <p:stCondLst>
                                    <p:cond delay="1300"/>
                                  </p:stCondLst>
                                  <p:childTnLst>
                                    <p:animMotion origin="layout" path="M -2.05004E-6 -1.48434E-6 L 0.0277 -0.06491 " pathEditMode="relative" rAng="0" ptsTypes="AA">
                                      <p:cBhvr>
                                        <p:cTn id="76" dur="1000" fill="hold"/>
                                        <p:tgtEl>
                                          <p:spTgt spid="55"/>
                                        </p:tgtEl>
                                        <p:attrNameLst>
                                          <p:attrName>ppt_x</p:attrName>
                                          <p:attrName>ppt_y</p:attrName>
                                        </p:attrNameLst>
                                      </p:cBhvr>
                                      <p:rCtr x="1264" y="-3246"/>
                                    </p:animMotion>
                                  </p:childTnLst>
                                </p:cTn>
                              </p:par>
                              <p:par>
                                <p:cTn id="77" presetID="6" presetClass="emph" presetSubtype="0" decel="100000" fill="hold" grpId="1" nodeType="withEffect">
                                  <p:stCondLst>
                                    <p:cond delay="1300"/>
                                  </p:stCondLst>
                                  <p:childTnLst>
                                    <p:animScale>
                                      <p:cBhvr>
                                        <p:cTn id="78" dur="1000" fill="hold"/>
                                        <p:tgtEl>
                                          <p:spTgt spid="55"/>
                                        </p:tgtEl>
                                      </p:cBhvr>
                                      <p:by x="70730" y="70730"/>
                                    </p:animScale>
                                  </p:childTnLst>
                                </p:cTn>
                              </p:par>
                              <p:par>
                                <p:cTn id="79" presetID="1" presetClass="exit" presetSubtype="0" fill="hold" grpId="2" nodeType="withEffect">
                                  <p:stCondLst>
                                    <p:cond delay="2300"/>
                                  </p:stCondLst>
                                  <p:childTnLst>
                                    <p:set>
                                      <p:cBhvr>
                                        <p:cTn id="80" dur="1" fill="hold">
                                          <p:stCondLst>
                                            <p:cond delay="0"/>
                                          </p:stCondLst>
                                        </p:cTn>
                                        <p:tgtEl>
                                          <p:spTgt spid="55"/>
                                        </p:tgtEl>
                                        <p:attrNameLst>
                                          <p:attrName>style.visibility</p:attrName>
                                        </p:attrNameLst>
                                      </p:cBhvr>
                                      <p:to>
                                        <p:strVal val="hidden"/>
                                      </p:to>
                                    </p:set>
                                  </p:childTnLst>
                                </p:cTn>
                              </p:par>
                              <p:par>
                                <p:cTn id="81" presetID="1" presetClass="entr" presetSubtype="0" fill="hold" grpId="0" nodeType="withEffect">
                                  <p:stCondLst>
                                    <p:cond delay="2300"/>
                                  </p:stCondLst>
                                  <p:childTnLst>
                                    <p:set>
                                      <p:cBhvr>
                                        <p:cTn id="82" dur="1" fill="hold">
                                          <p:stCondLst>
                                            <p:cond delay="0"/>
                                          </p:stCondLst>
                                        </p:cTn>
                                        <p:tgtEl>
                                          <p:spTgt spid="94"/>
                                        </p:tgtEl>
                                        <p:attrNameLst>
                                          <p:attrName>style.visibility</p:attrName>
                                        </p:attrNameLst>
                                      </p:cBhvr>
                                      <p:to>
                                        <p:strVal val="visible"/>
                                      </p:to>
                                    </p:set>
                                  </p:childTnLst>
                                </p:cTn>
                              </p:par>
                              <p:par>
                                <p:cTn id="83" presetID="10" presetClass="entr" presetSubtype="0" fill="hold" grpId="0" nodeType="withEffect">
                                  <p:stCondLst>
                                    <p:cond delay="2300"/>
                                  </p:stCondLst>
                                  <p:childTnLst>
                                    <p:set>
                                      <p:cBhvr>
                                        <p:cTn id="84" dur="1" fill="hold">
                                          <p:stCondLst>
                                            <p:cond delay="0"/>
                                          </p:stCondLst>
                                        </p:cTn>
                                        <p:tgtEl>
                                          <p:spTgt spid="82"/>
                                        </p:tgtEl>
                                        <p:attrNameLst>
                                          <p:attrName>style.visibility</p:attrName>
                                        </p:attrNameLst>
                                      </p:cBhvr>
                                      <p:to>
                                        <p:strVal val="visible"/>
                                      </p:to>
                                    </p:set>
                                    <p:animEffect transition="in" filter="fade">
                                      <p:cBhvr>
                                        <p:cTn id="85" dur="250"/>
                                        <p:tgtEl>
                                          <p:spTgt spid="82"/>
                                        </p:tgtEl>
                                      </p:cBhvr>
                                    </p:animEffect>
                                  </p:childTnLst>
                                </p:cTn>
                              </p:par>
                              <p:par>
                                <p:cTn id="86" presetID="10" presetClass="exit" presetSubtype="0" fill="hold" nodeType="withEffect">
                                  <p:stCondLst>
                                    <p:cond delay="500"/>
                                  </p:stCondLst>
                                  <p:childTnLst>
                                    <p:animEffect transition="out" filter="fade">
                                      <p:cBhvr>
                                        <p:cTn id="87" dur="700"/>
                                        <p:tgtEl>
                                          <p:spTgt spid="2"/>
                                        </p:tgtEl>
                                      </p:cBhvr>
                                    </p:animEffect>
                                    <p:set>
                                      <p:cBhvr>
                                        <p:cTn id="88" dur="1" fill="hold">
                                          <p:stCondLst>
                                            <p:cond delay="699"/>
                                          </p:stCondLst>
                                        </p:cTn>
                                        <p:tgtEl>
                                          <p:spTgt spid="2"/>
                                        </p:tgtEl>
                                        <p:attrNameLst>
                                          <p:attrName>style.visibility</p:attrName>
                                        </p:attrNameLst>
                                      </p:cBhvr>
                                      <p:to>
                                        <p:strVal val="hidden"/>
                                      </p:to>
                                    </p:set>
                                  </p:childTnLst>
                                </p:cTn>
                              </p:par>
                              <p:par>
                                <p:cTn id="89" presetID="10" presetClass="entr" presetSubtype="0" fill="hold" grpId="0" nodeType="withEffect">
                                  <p:stCondLst>
                                    <p:cond delay="270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250"/>
                                        <p:tgtEl>
                                          <p:spTgt spid="36"/>
                                        </p:tgtEl>
                                      </p:cBhvr>
                                    </p:animEffect>
                                  </p:childTnLst>
                                </p:cTn>
                              </p:par>
                              <p:par>
                                <p:cTn id="92" presetID="10" presetClass="entr" presetSubtype="0" fill="hold" grpId="0" nodeType="withEffect">
                                  <p:stCondLst>
                                    <p:cond delay="27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250"/>
                                        <p:tgtEl>
                                          <p:spTgt spid="37"/>
                                        </p:tgtEl>
                                      </p:cBhvr>
                                    </p:animEffect>
                                  </p:childTnLst>
                                </p:cTn>
                              </p:par>
                              <p:par>
                                <p:cTn id="95" presetID="10" presetClass="entr" presetSubtype="0" fill="hold" grpId="0" nodeType="withEffect">
                                  <p:stCondLst>
                                    <p:cond delay="2700"/>
                                  </p:stCondLst>
                                  <p:childTnLst>
                                    <p:set>
                                      <p:cBhvr>
                                        <p:cTn id="96" dur="1" fill="hold">
                                          <p:stCondLst>
                                            <p:cond delay="0"/>
                                          </p:stCondLst>
                                        </p:cTn>
                                        <p:tgtEl>
                                          <p:spTgt spid="45"/>
                                        </p:tgtEl>
                                        <p:attrNameLst>
                                          <p:attrName>style.visibility</p:attrName>
                                        </p:attrNameLst>
                                      </p:cBhvr>
                                      <p:to>
                                        <p:strVal val="visible"/>
                                      </p:to>
                                    </p:set>
                                    <p:animEffect transition="in" filter="fade">
                                      <p:cBhvr>
                                        <p:cTn id="97" dur="250"/>
                                        <p:tgtEl>
                                          <p:spTgt spid="45"/>
                                        </p:tgtEl>
                                      </p:cBhvr>
                                    </p:animEffect>
                                  </p:childTnLst>
                                </p:cTn>
                              </p:par>
                              <p:par>
                                <p:cTn id="98" presetID="10" presetClass="entr" presetSubtype="0" fill="hold" grpId="0" nodeType="withEffect">
                                  <p:stCondLst>
                                    <p:cond delay="2700"/>
                                  </p:stCondLst>
                                  <p:childTnLst>
                                    <p:set>
                                      <p:cBhvr>
                                        <p:cTn id="99" dur="1" fill="hold">
                                          <p:stCondLst>
                                            <p:cond delay="0"/>
                                          </p:stCondLst>
                                        </p:cTn>
                                        <p:tgtEl>
                                          <p:spTgt spid="46"/>
                                        </p:tgtEl>
                                        <p:attrNameLst>
                                          <p:attrName>style.visibility</p:attrName>
                                        </p:attrNameLst>
                                      </p:cBhvr>
                                      <p:to>
                                        <p:strVal val="visible"/>
                                      </p:to>
                                    </p:set>
                                    <p:animEffect transition="in" filter="fade">
                                      <p:cBhvr>
                                        <p:cTn id="100" dur="250"/>
                                        <p:tgtEl>
                                          <p:spTgt spid="46"/>
                                        </p:tgtEl>
                                      </p:cBhvr>
                                    </p:animEffect>
                                  </p:childTnLst>
                                </p:cTn>
                              </p:par>
                              <p:par>
                                <p:cTn id="101" presetID="10" presetClass="entr" presetSubtype="0" fill="hold" grpId="0" nodeType="withEffect">
                                  <p:stCondLst>
                                    <p:cond delay="270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animBg="1"/>
      <p:bldP spid="97" grpId="0" animBg="1"/>
      <p:bldP spid="81" grpId="0"/>
      <p:bldP spid="82" grpId="0"/>
      <p:bldP spid="83" grpId="0"/>
      <p:bldP spid="85" grpId="0"/>
      <p:bldP spid="84" grpId="0"/>
      <p:bldP spid="53" grpId="0" animBg="1"/>
      <p:bldP spid="54" grpId="0" animBg="1"/>
      <p:bldP spid="54" grpId="1" animBg="1"/>
      <p:bldP spid="54" grpId="2" animBg="1"/>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P spid="59" grpId="0" animBg="1"/>
      <p:bldP spid="60" grpId="0" animBg="1"/>
      <p:bldP spid="61" grpId="0" animBg="1"/>
      <p:bldP spid="62" grpId="0" animBg="1"/>
      <p:bldP spid="63" grpId="0"/>
      <p:bldP spid="33" grpId="0"/>
      <p:bldP spid="160" grpId="0"/>
      <p:bldP spid="160" grpId="1"/>
      <p:bldP spid="160" grpId="2"/>
      <p:bldP spid="36" grpId="0"/>
      <p:bldP spid="37" grpId="0"/>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txBox="1">
            <a:spLocks noGrp="1"/>
          </p:cNvSpPr>
          <p:nvPr>
            <p:ph type="body" sz="quarter" idx="4294967295"/>
          </p:nvPr>
        </p:nvSpPr>
        <p:spPr>
          <a:xfrm>
            <a:off x="1149879" y="1507156"/>
            <a:ext cx="1909763" cy="2482850"/>
          </a:xfrm>
          <a:prstGeom prst="rect">
            <a:avLst/>
          </a:prstGeom>
          <a:noFill/>
        </p:spPr>
        <p:txBody>
          <a:bodyPr vert="horz" wrap="square" lIns="0" tIns="0" rIns="0" bIns="0" rtlCol="0">
            <a:spAutoFit/>
          </a:bodyPr>
          <a:lstStyle/>
          <a:p>
            <a:pPr marL="0" indent="0" defTabSz="932597">
              <a:buNone/>
            </a:pPr>
            <a:r>
              <a:rPr lang="EN-US" sz="1800" b="1" spc="-72" dirty="0">
                <a:solidFill>
                  <a:schemeClr val="bg1">
                    <a:lumMod val="50000"/>
                  </a:schemeClr>
                </a:solidFill>
                <a:latin typeface="+mn-lt"/>
              </a:rPr>
              <a:t>D</a:t>
            </a:r>
            <a:r>
              <a:rPr lang="en-US" sz="1800" b="1" spc="-72" dirty="0">
                <a:solidFill>
                  <a:schemeClr val="bg1">
                    <a:lumMod val="50000"/>
                  </a:schemeClr>
                </a:solidFill>
                <a:latin typeface="+mn-lt"/>
              </a:rPr>
              <a:t>ata Manipulation</a:t>
            </a:r>
            <a:endParaRPr lang="EN-US" sz="1800" b="1" spc="-72" dirty="0">
              <a:solidFill>
                <a:schemeClr val="bg1">
                  <a:lumMod val="50000"/>
                </a:schemeClr>
              </a:solidFill>
              <a:latin typeface="+mn-lt"/>
            </a:endParaRPr>
          </a:p>
          <a:p>
            <a:pPr marL="0" indent="0" defTabSz="932597">
              <a:buNone/>
            </a:pPr>
            <a:r>
              <a:rPr lang="EN-US" sz="1200" dirty="0">
                <a:solidFill>
                  <a:schemeClr val="bg1">
                    <a:lumMod val="50000"/>
                  </a:schemeClr>
                </a:solidFill>
                <a:latin typeface="Consolas"/>
                <a:cs typeface="+mn-cs"/>
              </a:rPr>
              <a:t>SELECT</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FROM</a:t>
            </a:r>
            <a:r>
              <a:rPr lang="en-US" sz="1200" dirty="0">
                <a:solidFill>
                  <a:schemeClr val="bg1">
                    <a:lumMod val="50000"/>
                  </a:schemeClr>
                </a:solidFill>
                <a:latin typeface="Consolas"/>
                <a:cs typeface="+mn-cs"/>
              </a:rPr>
              <a:t> </a:t>
            </a:r>
          </a:p>
          <a:p>
            <a:pPr marL="0" indent="0" defTabSz="932597">
              <a:buNone/>
            </a:pPr>
            <a:r>
              <a:rPr lang="EN-US" sz="1200" dirty="0">
                <a:solidFill>
                  <a:schemeClr val="bg1">
                    <a:lumMod val="50000"/>
                  </a:schemeClr>
                </a:solidFill>
                <a:latin typeface="Consolas"/>
                <a:cs typeface="+mn-cs"/>
              </a:rPr>
              <a:t>WHERE</a:t>
            </a:r>
            <a:endParaRPr lang="en-US" sz="1200" dirty="0">
              <a:solidFill>
                <a:schemeClr val="bg1">
                  <a:lumMod val="50000"/>
                </a:schemeClr>
              </a:solidFill>
              <a:latin typeface="Consolas"/>
              <a:cs typeface="+mn-cs"/>
            </a:endParaRPr>
          </a:p>
          <a:p>
            <a:pPr marL="0" indent="0">
              <a:buNone/>
            </a:pPr>
            <a:r>
              <a:rPr lang="EN-US" sz="1200" dirty="0">
                <a:solidFill>
                  <a:schemeClr val="bg1">
                    <a:lumMod val="50000"/>
                  </a:schemeClr>
                </a:solidFill>
                <a:latin typeface="Consolas"/>
              </a:rPr>
              <a:t>HAVING </a:t>
            </a:r>
            <a:endParaRPr lang="en-US" sz="1200" dirty="0">
              <a:solidFill>
                <a:schemeClr val="bg1">
                  <a:lumMod val="50000"/>
                </a:schemeClr>
              </a:solidFill>
              <a:latin typeface="Consolas"/>
            </a:endParaRPr>
          </a:p>
          <a:p>
            <a:pPr marL="0" indent="0" defTabSz="932597">
              <a:buNone/>
            </a:pPr>
            <a:r>
              <a:rPr lang="EN-US" sz="1200" dirty="0">
                <a:solidFill>
                  <a:schemeClr val="bg1">
                    <a:lumMod val="50000"/>
                  </a:schemeClr>
                </a:solidFill>
                <a:latin typeface="Consolas"/>
                <a:cs typeface="+mn-cs"/>
              </a:rPr>
              <a:t>GROUP</a:t>
            </a:r>
            <a:r>
              <a:rPr lang="EN-US" sz="1200" dirty="0">
                <a:solidFill>
                  <a:schemeClr val="bg1">
                    <a:lumMod val="50000"/>
                  </a:schemeClr>
                </a:solidFill>
                <a:latin typeface="Consolas"/>
              </a:rPr>
              <a:t> </a:t>
            </a:r>
            <a:r>
              <a:rPr lang="EN-US" sz="1200" dirty="0">
                <a:solidFill>
                  <a:schemeClr val="bg1">
                    <a:lumMod val="50000"/>
                  </a:schemeClr>
                </a:solidFill>
                <a:latin typeface="Consolas"/>
                <a:cs typeface="+mn-cs"/>
              </a:rPr>
              <a:t>BY </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CASE WHEN THEN ELSE</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INNER/LEFT OUTER JOIN</a:t>
            </a:r>
            <a:endParaRPr lang="EN-US" sz="1200" dirty="0">
              <a:solidFill>
                <a:schemeClr val="bg1">
                  <a:lumMod val="50000"/>
                </a:schemeClr>
              </a:solidFill>
              <a:latin typeface="Consolas"/>
            </a:endParaRPr>
          </a:p>
          <a:p>
            <a:pPr marL="0" indent="0" defTabSz="932597">
              <a:buNone/>
            </a:pPr>
            <a:r>
              <a:rPr lang="EN-US" sz="1200" dirty="0">
                <a:solidFill>
                  <a:schemeClr val="bg1">
                    <a:lumMod val="50000"/>
                  </a:schemeClr>
                </a:solidFill>
                <a:latin typeface="Consolas"/>
                <a:cs typeface="+mn-cs"/>
              </a:rPr>
              <a:t>UNION</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CROSS/OUTER</a:t>
            </a:r>
            <a:r>
              <a:rPr lang="en-US" sz="1200" dirty="0">
                <a:solidFill>
                  <a:schemeClr val="bg1">
                    <a:lumMod val="50000"/>
                  </a:schemeClr>
                </a:solidFill>
                <a:latin typeface="Consolas"/>
                <a:cs typeface="+mn-cs"/>
              </a:rPr>
              <a:t> </a:t>
            </a:r>
            <a:r>
              <a:rPr lang="EN-US" sz="1200" dirty="0">
                <a:solidFill>
                  <a:schemeClr val="bg1">
                    <a:lumMod val="50000"/>
                  </a:schemeClr>
                </a:solidFill>
                <a:latin typeface="Consolas"/>
                <a:cs typeface="+mn-cs"/>
              </a:rPr>
              <a:t>APPLY</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CAST</a:t>
            </a:r>
            <a:r>
              <a:rPr lang="en-US" sz="1200" dirty="0">
                <a:solidFill>
                  <a:schemeClr val="bg1">
                    <a:lumMod val="50000"/>
                  </a:schemeClr>
                </a:solidFill>
                <a:latin typeface="Consolas"/>
              </a:rPr>
              <a:t> </a:t>
            </a:r>
            <a:r>
              <a:rPr lang="EN-US" sz="1200" dirty="0">
                <a:solidFill>
                  <a:schemeClr val="bg1">
                    <a:lumMod val="50000"/>
                  </a:schemeClr>
                </a:solidFill>
                <a:latin typeface="Consolas"/>
                <a:cs typeface="+mn-cs"/>
              </a:rPr>
              <a:t>INTO</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ORDER BY ASC, DSC</a:t>
            </a:r>
          </a:p>
        </p:txBody>
      </p:sp>
      <p:sp>
        <p:nvSpPr>
          <p:cNvPr id="12" name="TextBox 11"/>
          <p:cNvSpPr txBox="1"/>
          <p:nvPr/>
        </p:nvSpPr>
        <p:spPr>
          <a:xfrm>
            <a:off x="5019001" y="5347920"/>
            <a:ext cx="1829540" cy="830997"/>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Scaling Extensions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WITH</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PARTITION B</a:t>
            </a:r>
            <a:r>
              <a:rPr kumimoji="0" lang="en-US" sz="1200" b="0" i="0" u="none" strike="noStrike" kern="0" cap="none" spc="-72" normalizeH="0" baseline="0" noProof="0" dirty="0">
                <a:ln>
                  <a:noFill/>
                </a:ln>
                <a:solidFill>
                  <a:schemeClr val="bg1">
                    <a:lumMod val="50000"/>
                  </a:schemeClr>
                </a:solidFill>
                <a:effectLst/>
                <a:uLnTx/>
                <a:uFillTx/>
              </a:rPr>
              <a: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OVER</a:t>
            </a:r>
          </a:p>
        </p:txBody>
      </p:sp>
      <p:sp>
        <p:nvSpPr>
          <p:cNvPr id="13" name="TextBox 12"/>
          <p:cNvSpPr txBox="1"/>
          <p:nvPr/>
        </p:nvSpPr>
        <p:spPr>
          <a:xfrm>
            <a:off x="5031589" y="1603101"/>
            <a:ext cx="2477473" cy="1200329"/>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Date and Time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DateName</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DatePart</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Day</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Month, Year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DateDiff</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DateTimeFromParts</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DateAdd</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4" name="TextBox 13"/>
          <p:cNvSpPr txBox="1"/>
          <p:nvPr/>
        </p:nvSpPr>
        <p:spPr>
          <a:xfrm>
            <a:off x="5027393" y="4284313"/>
            <a:ext cx="2287165" cy="830997"/>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Windowing Extensions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TumblingWindow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HoppingWindow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SlidingWindow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5" name="TextBox 14"/>
          <p:cNvSpPr txBox="1"/>
          <p:nvPr/>
        </p:nvSpPr>
        <p:spPr>
          <a:xfrm>
            <a:off x="1169156" y="4269204"/>
            <a:ext cx="2079993" cy="2123658"/>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Aggregate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SUM</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COUNT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AVG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MIN</a:t>
            </a:r>
            <a:endParaRPr lang="en-US" sz="1200" kern="0" dirty="0">
              <a:solidFill>
                <a:schemeClr val="bg1">
                  <a:lumMod val="50000"/>
                </a:schemeClr>
              </a:solidFill>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MAX</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STDEV</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STDEVP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VAR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VARP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TopOne</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6" name="TextBox 15"/>
          <p:cNvSpPr txBox="1"/>
          <p:nvPr/>
        </p:nvSpPr>
        <p:spPr>
          <a:xfrm>
            <a:off x="8926699" y="1606049"/>
            <a:ext cx="1621982" cy="1384995"/>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String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Len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Concat</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CharIndex</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Substring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Lower</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Upper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PatIndex</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7" name="TextBox 16"/>
          <p:cNvSpPr txBox="1"/>
          <p:nvPr/>
        </p:nvSpPr>
        <p:spPr>
          <a:xfrm>
            <a:off x="5027393" y="3036040"/>
            <a:ext cx="1980222" cy="1015663"/>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Temporal Functions</a:t>
            </a:r>
            <a:endParaRPr kumimoji="0" lang="en-US" sz="1400" b="0" i="0" u="none" strike="noStrike" kern="0" cap="none" spc="-72" normalizeH="0" baseline="0" noProof="0" dirty="0">
              <a:ln>
                <a:noFill/>
              </a:ln>
              <a:solidFill>
                <a:schemeClr val="bg1">
                  <a:lumMod val="5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Lag</a:t>
            </a:r>
            <a:endParaRPr lang="en-US" sz="1400" kern="0" spc="-72" dirty="0">
              <a:solidFill>
                <a:schemeClr val="bg1">
                  <a:lumMod val="50000"/>
                </a:schemeClr>
              </a:solidFill>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IsFirst</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Last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CollectTop</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8" name="TextBox 17"/>
          <p:cNvSpPr txBox="1"/>
          <p:nvPr/>
        </p:nvSpPr>
        <p:spPr>
          <a:xfrm>
            <a:off x="8926699" y="3092583"/>
            <a:ext cx="2396938" cy="175432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Mathematical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ABS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CEILING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EXP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FLOOR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POWER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SIGN</a:t>
            </a:r>
          </a:p>
          <a:p>
            <a:pPr marL="0" marR="0" lvl="0" indent="0" defTabSz="914400" eaLnBrk="1" fontAlgn="auto" latinLnBrk="0" hangingPunct="1">
              <a:lnSpc>
                <a:spcPct val="100000"/>
              </a:lnSpc>
              <a:spcBef>
                <a:spcPts val="0"/>
              </a:spcBef>
              <a:spcAft>
                <a:spcPts val="0"/>
              </a:spcAft>
              <a:buClrTx/>
              <a:buSzTx/>
              <a:buFontTx/>
              <a:buNone/>
              <a:tabLst/>
              <a:defRPr/>
            </a:pPr>
            <a:r>
              <a:rPr lang="en-US" sz="1200" kern="0" dirty="0">
                <a:solidFill>
                  <a:schemeClr val="bg1">
                    <a:lumMod val="50000"/>
                  </a:schemeClr>
                </a:solidFill>
                <a:latin typeface="Consolas"/>
              </a:rPr>
              <a:t>SQUARE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SQRT</a:t>
            </a:r>
          </a:p>
        </p:txBody>
      </p:sp>
      <p:sp>
        <p:nvSpPr>
          <p:cNvPr id="19" name="TextBox 18"/>
          <p:cNvSpPr txBox="1"/>
          <p:nvPr/>
        </p:nvSpPr>
        <p:spPr>
          <a:xfrm>
            <a:off x="8926699" y="4922125"/>
            <a:ext cx="3068469" cy="1569660"/>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Geospatial Functions (preview)</a:t>
            </a:r>
          </a:p>
          <a:p>
            <a:r>
              <a:rPr lang="en-US" sz="1200" kern="0" dirty="0" err="1">
                <a:solidFill>
                  <a:schemeClr val="bg1">
                    <a:lumMod val="50000"/>
                  </a:schemeClr>
                </a:solidFill>
                <a:latin typeface="Consolas"/>
              </a:rPr>
              <a:t>CreatePoint</a:t>
            </a:r>
            <a:endParaRPr lang="en-US" sz="1200" kern="0" dirty="0">
              <a:solidFill>
                <a:schemeClr val="bg1">
                  <a:lumMod val="50000"/>
                </a:schemeClr>
              </a:solidFill>
              <a:latin typeface="Consolas"/>
            </a:endParaRPr>
          </a:p>
          <a:p>
            <a:r>
              <a:rPr lang="en-US" sz="1200" kern="0" dirty="0" err="1">
                <a:solidFill>
                  <a:schemeClr val="bg1">
                    <a:lumMod val="50000"/>
                  </a:schemeClr>
                </a:solidFill>
                <a:latin typeface="Consolas"/>
              </a:rPr>
              <a:t>CreatePolygon</a:t>
            </a:r>
            <a:endParaRPr lang="en-US" sz="1200" kern="0" dirty="0">
              <a:solidFill>
                <a:schemeClr val="bg1">
                  <a:lumMod val="50000"/>
                </a:schemeClr>
              </a:solidFill>
              <a:latin typeface="Consolas"/>
            </a:endParaRPr>
          </a:p>
          <a:p>
            <a:r>
              <a:rPr lang="en-US" sz="1200" kern="0" dirty="0" err="1">
                <a:solidFill>
                  <a:schemeClr val="bg1">
                    <a:lumMod val="50000"/>
                  </a:schemeClr>
                </a:solidFill>
                <a:latin typeface="Consolas"/>
              </a:rPr>
              <a:t>CreateLineString</a:t>
            </a:r>
            <a:endParaRPr lang="en-US" sz="1200" kern="0" dirty="0">
              <a:solidFill>
                <a:schemeClr val="bg1">
                  <a:lumMod val="50000"/>
                </a:schemeClr>
              </a:solidFill>
              <a:latin typeface="Consolas"/>
            </a:endParaRPr>
          </a:p>
          <a:p>
            <a:r>
              <a:rPr lang="en-US" sz="1200" kern="0" dirty="0">
                <a:solidFill>
                  <a:schemeClr val="bg1">
                    <a:lumMod val="50000"/>
                  </a:schemeClr>
                </a:solidFill>
                <a:latin typeface="Consolas"/>
              </a:rPr>
              <a:t>ST_DISTANCE</a:t>
            </a:r>
          </a:p>
          <a:p>
            <a:r>
              <a:rPr lang="en-US" sz="1200" kern="0" dirty="0">
                <a:solidFill>
                  <a:schemeClr val="bg1">
                    <a:lumMod val="50000"/>
                  </a:schemeClr>
                </a:solidFill>
                <a:latin typeface="Consolas"/>
              </a:rPr>
              <a:t>ST_WITHIN</a:t>
            </a:r>
          </a:p>
          <a:p>
            <a:r>
              <a:rPr lang="en-US" sz="1200" kern="0" dirty="0">
                <a:solidFill>
                  <a:schemeClr val="bg1">
                    <a:lumMod val="50000"/>
                  </a:schemeClr>
                </a:solidFill>
                <a:latin typeface="Consolas"/>
              </a:rPr>
              <a:t>ST_OVERLAPS</a:t>
            </a:r>
          </a:p>
          <a:p>
            <a:r>
              <a:rPr lang="en-US" sz="1200" kern="0" dirty="0">
                <a:solidFill>
                  <a:schemeClr val="bg1">
                    <a:lumMod val="50000"/>
                  </a:schemeClr>
                </a:solidFill>
                <a:latin typeface="Consolas"/>
              </a:rPr>
              <a:t>ST_INTERSECTS</a:t>
            </a:r>
          </a:p>
        </p:txBody>
      </p:sp>
      <p:sp>
        <p:nvSpPr>
          <p:cNvPr id="2" name="Title 1"/>
          <p:cNvSpPr>
            <a:spLocks noGrp="1"/>
          </p:cNvSpPr>
          <p:nvPr>
            <p:ph type="title"/>
          </p:nvPr>
        </p:nvSpPr>
        <p:spPr/>
        <p:txBody>
          <a:bodyPr/>
          <a:lstStyle/>
          <a:p>
            <a:r>
              <a:rPr lang="en-US" dirty="0"/>
              <a:t>Powerful Analytics with Simple SQL Constructs</a:t>
            </a:r>
          </a:p>
        </p:txBody>
      </p:sp>
      <p:sp>
        <p:nvSpPr>
          <p:cNvPr id="3" name="TextBox 2">
            <a:extLst>
              <a:ext uri="{FF2B5EF4-FFF2-40B4-BE49-F238E27FC236}">
                <a16:creationId xmlns:a16="http://schemas.microsoft.com/office/drawing/2014/main" id="{7090BF16-2F39-4B59-BF89-5A12CC48FF17}"/>
              </a:ext>
            </a:extLst>
          </p:cNvPr>
          <p:cNvSpPr txBox="1"/>
          <p:nvPr/>
        </p:nvSpPr>
        <p:spPr>
          <a:xfrm>
            <a:off x="7509062" y="6491785"/>
            <a:ext cx="4805175"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Link to </a:t>
            </a:r>
            <a:r>
              <a:rPr lang="en-US" sz="2400" dirty="0">
                <a:gradFill>
                  <a:gsLst>
                    <a:gs pos="2917">
                      <a:schemeClr val="tx1"/>
                    </a:gs>
                    <a:gs pos="30000">
                      <a:schemeClr val="tx1"/>
                    </a:gs>
                  </a:gsLst>
                  <a:lin ang="5400000" scaled="0"/>
                </a:gradFill>
                <a:hlinkClick r:id="rId3"/>
              </a:rPr>
              <a:t>Advanced Query Patterns</a:t>
            </a:r>
            <a:endParaRPr lang="en-US" sz="2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01971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19501" y="1058862"/>
            <a:ext cx="10280336" cy="5480464"/>
            <a:chOff x="1119501" y="1058862"/>
            <a:chExt cx="10280336" cy="5480464"/>
          </a:xfrm>
          <a:noFill/>
        </p:grpSpPr>
        <p:grpSp>
          <p:nvGrpSpPr>
            <p:cNvPr id="227" name="Group 226"/>
            <p:cNvGrpSpPr/>
            <p:nvPr/>
          </p:nvGrpSpPr>
          <p:grpSpPr>
            <a:xfrm>
              <a:off x="1119501" y="1548337"/>
              <a:ext cx="10280336" cy="4990989"/>
              <a:chOff x="2165032" y="2637907"/>
              <a:chExt cx="10281790" cy="4991698"/>
            </a:xfrm>
            <a:grpFill/>
          </p:grpSpPr>
          <p:grpSp>
            <p:nvGrpSpPr>
              <p:cNvPr id="23" name="Group 22"/>
              <p:cNvGrpSpPr/>
              <p:nvPr/>
            </p:nvGrpSpPr>
            <p:grpSpPr>
              <a:xfrm>
                <a:off x="2165032" y="6831321"/>
                <a:ext cx="10281790" cy="798284"/>
                <a:chOff x="2165032" y="6831321"/>
                <a:chExt cx="10281790" cy="798284"/>
              </a:xfrm>
              <a:grpFill/>
            </p:grpSpPr>
            <p:sp>
              <p:nvSpPr>
                <p:cNvPr id="132" name="Rectangle 131"/>
                <p:cNvSpPr/>
                <p:nvPr/>
              </p:nvSpPr>
              <p:spPr bwMode="auto">
                <a:xfrm>
                  <a:off x="1061802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134" name="Right Arrow 133"/>
                <p:cNvSpPr/>
                <p:nvPr/>
              </p:nvSpPr>
              <p:spPr bwMode="auto">
                <a:xfrm>
                  <a:off x="10167163" y="7126668"/>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1" name="Rectangle 130"/>
                <p:cNvSpPr/>
                <p:nvPr/>
              </p:nvSpPr>
              <p:spPr bwMode="auto">
                <a:xfrm>
                  <a:off x="8336989"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Storage &amp;</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Batch Analysis</a:t>
                  </a:r>
                </a:p>
              </p:txBody>
            </p:sp>
            <p:sp>
              <p:nvSpPr>
                <p:cNvPr id="130" name="Rectangle 129"/>
                <p:cNvSpPr/>
                <p:nvPr/>
              </p:nvSpPr>
              <p:spPr bwMode="auto">
                <a:xfrm>
                  <a:off x="632499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Stream</a:t>
                  </a:r>
                  <a:br>
                    <a:rPr lang="en-US" kern="0" dirty="0">
                      <a:solidFill>
                        <a:schemeClr val="accent4">
                          <a:lumMod val="25000"/>
                        </a:schemeClr>
                      </a:solidFill>
                      <a:ea typeface="Segoe UI" pitchFamily="34" charset="0"/>
                      <a:cs typeface="Segoe UI" pitchFamily="34" charset="0"/>
                    </a:rPr>
                  </a:br>
                  <a:r>
                    <a:rPr lang="en-US" kern="0" dirty="0">
                      <a:solidFill>
                        <a:schemeClr val="accent4">
                          <a:lumMod val="25000"/>
                        </a:schemeClr>
                      </a:solidFill>
                      <a:ea typeface="Segoe UI" pitchFamily="34" charset="0"/>
                      <a:cs typeface="Segoe UI" pitchFamily="34" charset="0"/>
                    </a:rPr>
                    <a:t>Analytics</a:t>
                  </a:r>
                </a:p>
              </p:txBody>
            </p:sp>
            <p:sp>
              <p:nvSpPr>
                <p:cNvPr id="86" name="Right Arrow 85"/>
                <p:cNvSpPr/>
                <p:nvPr/>
              </p:nvSpPr>
              <p:spPr bwMode="auto">
                <a:xfrm>
                  <a:off x="6118732" y="7126668"/>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4289933" y="6831321"/>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Queuing &amp; Stream</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3878309" y="7126667"/>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216503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production</a:t>
                  </a:r>
                </a:p>
              </p:txBody>
            </p:sp>
            <p:sp>
              <p:nvSpPr>
                <p:cNvPr id="133" name="Left-Right Arrow 132"/>
                <p:cNvSpPr/>
                <p:nvPr/>
              </p:nvSpPr>
              <p:spPr bwMode="auto">
                <a:xfrm>
                  <a:off x="7880840" y="7126668"/>
                  <a:ext cx="471809" cy="274320"/>
                </a:xfrm>
                <a:prstGeom prst="lef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grpSp>
          <p:sp>
            <p:nvSpPr>
              <p:cNvPr id="80" name="Oval 79"/>
              <p:cNvSpPr/>
              <p:nvPr/>
            </p:nvSpPr>
            <p:spPr bwMode="auto">
              <a:xfrm>
                <a:off x="4749533" y="4281545"/>
                <a:ext cx="945549" cy="305563"/>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IoT Hubs</a:t>
                </a:r>
              </a:p>
            </p:txBody>
          </p:sp>
          <p:grpSp>
            <p:nvGrpSpPr>
              <p:cNvPr id="204" name="Group 203"/>
              <p:cNvGrpSpPr/>
              <p:nvPr/>
            </p:nvGrpSpPr>
            <p:grpSpPr>
              <a:xfrm>
                <a:off x="2544223" y="2637907"/>
                <a:ext cx="974764" cy="676811"/>
                <a:chOff x="2544223" y="2637907"/>
                <a:chExt cx="974764" cy="676811"/>
              </a:xfrm>
              <a:grpFill/>
            </p:grpSpPr>
            <p:sp>
              <p:nvSpPr>
                <p:cNvPr id="202" name="Freeform 34"/>
                <p:cNvSpPr>
                  <a:spLocks noChangeAspect="1" noEditPoints="1"/>
                </p:cNvSpPr>
                <p:nvPr/>
              </p:nvSpPr>
              <p:spPr bwMode="auto">
                <a:xfrm>
                  <a:off x="2774366" y="2637907"/>
                  <a:ext cx="457902" cy="450795"/>
                </a:xfrm>
                <a:custGeom>
                  <a:avLst/>
                  <a:gdLst>
                    <a:gd name="T0" fmla="*/ 190 w 902"/>
                    <a:gd name="T1" fmla="*/ 259 h 888"/>
                    <a:gd name="T2" fmla="*/ 190 w 902"/>
                    <a:gd name="T3" fmla="*/ 476 h 888"/>
                    <a:gd name="T4" fmla="*/ 0 w 902"/>
                    <a:gd name="T5" fmla="*/ 366 h 888"/>
                    <a:gd name="T6" fmla="*/ 0 w 902"/>
                    <a:gd name="T7" fmla="*/ 150 h 888"/>
                    <a:gd name="T8" fmla="*/ 190 w 902"/>
                    <a:gd name="T9" fmla="*/ 259 h 888"/>
                    <a:gd name="T10" fmla="*/ 238 w 902"/>
                    <a:gd name="T11" fmla="*/ 259 h 888"/>
                    <a:gd name="T12" fmla="*/ 238 w 902"/>
                    <a:gd name="T13" fmla="*/ 476 h 888"/>
                    <a:gd name="T14" fmla="*/ 428 w 902"/>
                    <a:gd name="T15" fmla="*/ 366 h 888"/>
                    <a:gd name="T16" fmla="*/ 428 w 902"/>
                    <a:gd name="T17" fmla="*/ 150 h 888"/>
                    <a:gd name="T18" fmla="*/ 238 w 902"/>
                    <a:gd name="T19" fmla="*/ 259 h 888"/>
                    <a:gd name="T20" fmla="*/ 405 w 902"/>
                    <a:gd name="T21" fmla="*/ 107 h 888"/>
                    <a:gd name="T22" fmla="*/ 214 w 902"/>
                    <a:gd name="T23" fmla="*/ 0 h 888"/>
                    <a:gd name="T24" fmla="*/ 24 w 902"/>
                    <a:gd name="T25" fmla="*/ 107 h 888"/>
                    <a:gd name="T26" fmla="*/ 214 w 902"/>
                    <a:gd name="T27" fmla="*/ 216 h 888"/>
                    <a:gd name="T28" fmla="*/ 405 w 902"/>
                    <a:gd name="T29" fmla="*/ 107 h 888"/>
                    <a:gd name="T30" fmla="*/ 476 w 902"/>
                    <a:gd name="T31" fmla="*/ 150 h 888"/>
                    <a:gd name="T32" fmla="*/ 474 w 902"/>
                    <a:gd name="T33" fmla="*/ 366 h 888"/>
                    <a:gd name="T34" fmla="*/ 664 w 902"/>
                    <a:gd name="T35" fmla="*/ 476 h 888"/>
                    <a:gd name="T36" fmla="*/ 667 w 902"/>
                    <a:gd name="T37" fmla="*/ 259 h 888"/>
                    <a:gd name="T38" fmla="*/ 476 w 902"/>
                    <a:gd name="T39" fmla="*/ 150 h 888"/>
                    <a:gd name="T40" fmla="*/ 712 w 902"/>
                    <a:gd name="T41" fmla="*/ 259 h 888"/>
                    <a:gd name="T42" fmla="*/ 712 w 902"/>
                    <a:gd name="T43" fmla="*/ 476 h 888"/>
                    <a:gd name="T44" fmla="*/ 902 w 902"/>
                    <a:gd name="T45" fmla="*/ 366 h 888"/>
                    <a:gd name="T46" fmla="*/ 902 w 902"/>
                    <a:gd name="T47" fmla="*/ 150 h 888"/>
                    <a:gd name="T48" fmla="*/ 712 w 902"/>
                    <a:gd name="T49" fmla="*/ 259 h 888"/>
                    <a:gd name="T50" fmla="*/ 879 w 902"/>
                    <a:gd name="T51" fmla="*/ 107 h 888"/>
                    <a:gd name="T52" fmla="*/ 688 w 902"/>
                    <a:gd name="T53" fmla="*/ 0 h 888"/>
                    <a:gd name="T54" fmla="*/ 500 w 902"/>
                    <a:gd name="T55" fmla="*/ 107 h 888"/>
                    <a:gd name="T56" fmla="*/ 690 w 902"/>
                    <a:gd name="T57" fmla="*/ 216 h 888"/>
                    <a:gd name="T58" fmla="*/ 879 w 902"/>
                    <a:gd name="T59" fmla="*/ 107 h 888"/>
                    <a:gd name="T60" fmla="*/ 238 w 902"/>
                    <a:gd name="T61" fmla="*/ 559 h 888"/>
                    <a:gd name="T62" fmla="*/ 238 w 902"/>
                    <a:gd name="T63" fmla="*/ 778 h 888"/>
                    <a:gd name="T64" fmla="*/ 428 w 902"/>
                    <a:gd name="T65" fmla="*/ 888 h 888"/>
                    <a:gd name="T66" fmla="*/ 428 w 902"/>
                    <a:gd name="T67" fmla="*/ 669 h 888"/>
                    <a:gd name="T68" fmla="*/ 238 w 902"/>
                    <a:gd name="T69" fmla="*/ 559 h 888"/>
                    <a:gd name="T70" fmla="*/ 476 w 902"/>
                    <a:gd name="T71" fmla="*/ 669 h 888"/>
                    <a:gd name="T72" fmla="*/ 476 w 902"/>
                    <a:gd name="T73" fmla="*/ 888 h 888"/>
                    <a:gd name="T74" fmla="*/ 664 w 902"/>
                    <a:gd name="T75" fmla="*/ 778 h 888"/>
                    <a:gd name="T76" fmla="*/ 667 w 902"/>
                    <a:gd name="T77" fmla="*/ 559 h 888"/>
                    <a:gd name="T78" fmla="*/ 476 w 902"/>
                    <a:gd name="T79" fmla="*/ 669 h 888"/>
                    <a:gd name="T80" fmla="*/ 643 w 902"/>
                    <a:gd name="T81" fmla="*/ 519 h 888"/>
                    <a:gd name="T82" fmla="*/ 452 w 902"/>
                    <a:gd name="T83" fmla="*/ 409 h 888"/>
                    <a:gd name="T84" fmla="*/ 262 w 902"/>
                    <a:gd name="T85" fmla="*/ 519 h 888"/>
                    <a:gd name="T86" fmla="*/ 452 w 902"/>
                    <a:gd name="T87" fmla="*/ 628 h 888"/>
                    <a:gd name="T88" fmla="*/ 643 w 902"/>
                    <a:gd name="T89" fmla="*/ 51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2" h="888">
                      <a:moveTo>
                        <a:pt x="190" y="259"/>
                      </a:moveTo>
                      <a:lnTo>
                        <a:pt x="190" y="476"/>
                      </a:lnTo>
                      <a:lnTo>
                        <a:pt x="0" y="366"/>
                      </a:lnTo>
                      <a:lnTo>
                        <a:pt x="0" y="150"/>
                      </a:lnTo>
                      <a:lnTo>
                        <a:pt x="190" y="259"/>
                      </a:lnTo>
                      <a:close/>
                      <a:moveTo>
                        <a:pt x="238" y="259"/>
                      </a:moveTo>
                      <a:lnTo>
                        <a:pt x="238" y="476"/>
                      </a:lnTo>
                      <a:lnTo>
                        <a:pt x="428" y="366"/>
                      </a:lnTo>
                      <a:lnTo>
                        <a:pt x="428" y="150"/>
                      </a:lnTo>
                      <a:lnTo>
                        <a:pt x="238" y="259"/>
                      </a:lnTo>
                      <a:close/>
                      <a:moveTo>
                        <a:pt x="405" y="107"/>
                      </a:moveTo>
                      <a:lnTo>
                        <a:pt x="214" y="0"/>
                      </a:lnTo>
                      <a:lnTo>
                        <a:pt x="24" y="107"/>
                      </a:lnTo>
                      <a:lnTo>
                        <a:pt x="214" y="216"/>
                      </a:lnTo>
                      <a:lnTo>
                        <a:pt x="405" y="107"/>
                      </a:lnTo>
                      <a:close/>
                      <a:moveTo>
                        <a:pt x="476" y="150"/>
                      </a:moveTo>
                      <a:lnTo>
                        <a:pt x="474" y="366"/>
                      </a:lnTo>
                      <a:lnTo>
                        <a:pt x="664" y="476"/>
                      </a:lnTo>
                      <a:lnTo>
                        <a:pt x="667" y="259"/>
                      </a:lnTo>
                      <a:lnTo>
                        <a:pt x="476" y="150"/>
                      </a:lnTo>
                      <a:close/>
                      <a:moveTo>
                        <a:pt x="712" y="259"/>
                      </a:moveTo>
                      <a:lnTo>
                        <a:pt x="712" y="476"/>
                      </a:lnTo>
                      <a:lnTo>
                        <a:pt x="902" y="366"/>
                      </a:lnTo>
                      <a:lnTo>
                        <a:pt x="902" y="150"/>
                      </a:lnTo>
                      <a:lnTo>
                        <a:pt x="712" y="259"/>
                      </a:lnTo>
                      <a:close/>
                      <a:moveTo>
                        <a:pt x="879" y="107"/>
                      </a:moveTo>
                      <a:lnTo>
                        <a:pt x="688" y="0"/>
                      </a:lnTo>
                      <a:lnTo>
                        <a:pt x="500" y="107"/>
                      </a:lnTo>
                      <a:lnTo>
                        <a:pt x="690" y="216"/>
                      </a:lnTo>
                      <a:lnTo>
                        <a:pt x="879" y="107"/>
                      </a:lnTo>
                      <a:close/>
                      <a:moveTo>
                        <a:pt x="238" y="559"/>
                      </a:moveTo>
                      <a:lnTo>
                        <a:pt x="238" y="778"/>
                      </a:lnTo>
                      <a:lnTo>
                        <a:pt x="428" y="888"/>
                      </a:lnTo>
                      <a:lnTo>
                        <a:pt x="428" y="669"/>
                      </a:lnTo>
                      <a:lnTo>
                        <a:pt x="238" y="559"/>
                      </a:lnTo>
                      <a:close/>
                      <a:moveTo>
                        <a:pt x="476" y="669"/>
                      </a:moveTo>
                      <a:lnTo>
                        <a:pt x="476" y="888"/>
                      </a:lnTo>
                      <a:lnTo>
                        <a:pt x="664" y="778"/>
                      </a:lnTo>
                      <a:lnTo>
                        <a:pt x="667" y="559"/>
                      </a:lnTo>
                      <a:lnTo>
                        <a:pt x="476" y="669"/>
                      </a:lnTo>
                      <a:close/>
                      <a:moveTo>
                        <a:pt x="643" y="519"/>
                      </a:moveTo>
                      <a:lnTo>
                        <a:pt x="452" y="409"/>
                      </a:lnTo>
                      <a:lnTo>
                        <a:pt x="262" y="519"/>
                      </a:lnTo>
                      <a:lnTo>
                        <a:pt x="452" y="628"/>
                      </a:lnTo>
                      <a:lnTo>
                        <a:pt x="643" y="519"/>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kern="0" dirty="0">
                    <a:solidFill>
                      <a:schemeClr val="accent4">
                        <a:lumMod val="25000"/>
                      </a:schemeClr>
                    </a:solidFill>
                  </a:endParaRPr>
                </a:p>
              </p:txBody>
            </p:sp>
            <p:sp>
              <p:nvSpPr>
                <p:cNvPr id="203" name="TextBox 202"/>
                <p:cNvSpPr txBox="1"/>
                <p:nvPr/>
              </p:nvSpPr>
              <p:spPr>
                <a:xfrm>
                  <a:off x="2544223" y="3120920"/>
                  <a:ext cx="974764" cy="193798"/>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Applications</a:t>
                  </a:r>
                </a:p>
              </p:txBody>
            </p:sp>
          </p:grpSp>
          <p:grpSp>
            <p:nvGrpSpPr>
              <p:cNvPr id="6" name="Group 5"/>
              <p:cNvGrpSpPr/>
              <p:nvPr/>
            </p:nvGrpSpPr>
            <p:grpSpPr>
              <a:xfrm>
                <a:off x="10791049" y="2894328"/>
                <a:ext cx="1417255" cy="1689851"/>
                <a:chOff x="10791049" y="2719657"/>
                <a:chExt cx="1417255" cy="1689851"/>
              </a:xfrm>
              <a:grpFill/>
            </p:grpSpPr>
            <p:sp>
              <p:nvSpPr>
                <p:cNvPr id="210" name="TextBox 209"/>
                <p:cNvSpPr txBox="1"/>
                <p:nvPr/>
              </p:nvSpPr>
              <p:spPr>
                <a:xfrm>
                  <a:off x="10878981" y="2719657"/>
                  <a:ext cx="1241388" cy="498669"/>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defTabSz="914224">
                    <a:spcAft>
                      <a:spcPts val="0"/>
                    </a:spcAft>
                    <a:defRPr/>
                  </a:pPr>
                  <a:r>
                    <a:rPr lang="en-US" sz="1200" kern="0" dirty="0">
                      <a:solidFill>
                        <a:schemeClr val="accent4">
                          <a:lumMod val="25000"/>
                        </a:schemeClr>
                      </a:solidFill>
                    </a:rPr>
                    <a:t>Archiving for long term storage/ batch analytics</a:t>
                  </a:r>
                </a:p>
              </p:txBody>
            </p:sp>
            <p:sp>
              <p:nvSpPr>
                <p:cNvPr id="212" name="TextBox 211"/>
                <p:cNvSpPr txBox="1"/>
                <p:nvPr/>
              </p:nvSpPr>
              <p:spPr>
                <a:xfrm>
                  <a:off x="10791049" y="4243285"/>
                  <a:ext cx="1417255" cy="166223"/>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defRPr/>
                  </a:pPr>
                  <a:r>
                    <a:rPr lang="en-US" sz="1200" kern="0" dirty="0">
                      <a:solidFill>
                        <a:schemeClr val="accent4">
                          <a:lumMod val="25000"/>
                        </a:schemeClr>
                      </a:solidFill>
                    </a:rPr>
                    <a:t>Real-time dashboard</a:t>
                  </a:r>
                </a:p>
              </p:txBody>
            </p:sp>
          </p:grpSp>
          <p:cxnSp>
            <p:nvCxnSpPr>
              <p:cNvPr id="8" name="Straight Arrow Connector 7"/>
              <p:cNvCxnSpPr>
                <a:cxnSpLocks/>
              </p:cNvCxnSpPr>
              <p:nvPr/>
            </p:nvCxnSpPr>
            <p:spPr>
              <a:xfrm flipV="1">
                <a:off x="3932379" y="2990616"/>
                <a:ext cx="750302" cy="4688"/>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0" name="Straight Arrow Connector 9"/>
              <p:cNvCxnSpPr>
                <a:cxnSpLocks/>
              </p:cNvCxnSpPr>
              <p:nvPr/>
            </p:nvCxnSpPr>
            <p:spPr>
              <a:xfrm flipV="1">
                <a:off x="3932379" y="4115574"/>
                <a:ext cx="801993" cy="10603"/>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29" name="Straight Arrow Connector 28"/>
              <p:cNvCxnSpPr>
                <a:cxnSpLocks/>
              </p:cNvCxnSpPr>
              <p:nvPr/>
            </p:nvCxnSpPr>
            <p:spPr>
              <a:xfrm flipV="1">
                <a:off x="5534499" y="4105057"/>
                <a:ext cx="881441" cy="1805"/>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79" name="Freeform 38"/>
              <p:cNvSpPr>
                <a:spLocks noEditPoints="1"/>
              </p:cNvSpPr>
              <p:nvPr/>
            </p:nvSpPr>
            <p:spPr bwMode="auto">
              <a:xfrm>
                <a:off x="4947830" y="5853199"/>
                <a:ext cx="492401" cy="559917"/>
              </a:xfrm>
              <a:custGeom>
                <a:avLst/>
                <a:gdLst>
                  <a:gd name="T0" fmla="*/ 792 w 792"/>
                  <a:gd name="T1" fmla="*/ 144 h 2588"/>
                  <a:gd name="T2" fmla="*/ 396 w 792"/>
                  <a:gd name="T3" fmla="*/ 0 h 2588"/>
                  <a:gd name="T4" fmla="*/ 0 w 792"/>
                  <a:gd name="T5" fmla="*/ 144 h 2588"/>
                  <a:gd name="T6" fmla="*/ 0 w 792"/>
                  <a:gd name="T7" fmla="*/ 792 h 2588"/>
                  <a:gd name="T8" fmla="*/ 396 w 792"/>
                  <a:gd name="T9" fmla="*/ 936 h 2588"/>
                  <a:gd name="T10" fmla="*/ 792 w 792"/>
                  <a:gd name="T11" fmla="*/ 792 h 2588"/>
                  <a:gd name="T12" fmla="*/ 792 w 792"/>
                  <a:gd name="T13" fmla="*/ 792 h 2588"/>
                  <a:gd name="T14" fmla="*/ 792 w 792"/>
                  <a:gd name="T15" fmla="*/ 144 h 2588"/>
                  <a:gd name="T16" fmla="*/ 396 w 792"/>
                  <a:gd name="T17" fmla="*/ 241 h 2588"/>
                  <a:gd name="T18" fmla="*/ 65 w 792"/>
                  <a:gd name="T19" fmla="*/ 144 h 2588"/>
                  <a:gd name="T20" fmla="*/ 396 w 792"/>
                  <a:gd name="T21" fmla="*/ 47 h 2588"/>
                  <a:gd name="T22" fmla="*/ 728 w 792"/>
                  <a:gd name="T23" fmla="*/ 144 h 2588"/>
                  <a:gd name="T24" fmla="*/ 396 w 792"/>
                  <a:gd name="T25" fmla="*/ 241 h 2588"/>
                  <a:gd name="T26" fmla="*/ 792 w 792"/>
                  <a:gd name="T27" fmla="*/ 970 h 2588"/>
                  <a:gd name="T28" fmla="*/ 792 w 792"/>
                  <a:gd name="T29" fmla="*/ 970 h 2588"/>
                  <a:gd name="T30" fmla="*/ 792 w 792"/>
                  <a:gd name="T31" fmla="*/ 1618 h 2588"/>
                  <a:gd name="T32" fmla="*/ 792 w 792"/>
                  <a:gd name="T33" fmla="*/ 1618 h 2588"/>
                  <a:gd name="T34" fmla="*/ 396 w 792"/>
                  <a:gd name="T35" fmla="*/ 1762 h 2588"/>
                  <a:gd name="T36" fmla="*/ 0 w 792"/>
                  <a:gd name="T37" fmla="*/ 1618 h 2588"/>
                  <a:gd name="T38" fmla="*/ 0 w 792"/>
                  <a:gd name="T39" fmla="*/ 970 h 2588"/>
                  <a:gd name="T40" fmla="*/ 30 w 792"/>
                  <a:gd name="T41" fmla="*/ 915 h 2588"/>
                  <a:gd name="T42" fmla="*/ 97 w 792"/>
                  <a:gd name="T43" fmla="*/ 946 h 2588"/>
                  <a:gd name="T44" fmla="*/ 396 w 792"/>
                  <a:gd name="T45" fmla="*/ 992 h 2588"/>
                  <a:gd name="T46" fmla="*/ 696 w 792"/>
                  <a:gd name="T47" fmla="*/ 946 h 2588"/>
                  <a:gd name="T48" fmla="*/ 763 w 792"/>
                  <a:gd name="T49" fmla="*/ 915 h 2588"/>
                  <a:gd name="T50" fmla="*/ 792 w 792"/>
                  <a:gd name="T51" fmla="*/ 970 h 2588"/>
                  <a:gd name="T52" fmla="*/ 792 w 792"/>
                  <a:gd name="T53" fmla="*/ 1796 h 2588"/>
                  <a:gd name="T54" fmla="*/ 792 w 792"/>
                  <a:gd name="T55" fmla="*/ 1796 h 2588"/>
                  <a:gd name="T56" fmla="*/ 792 w 792"/>
                  <a:gd name="T57" fmla="*/ 2444 h 2588"/>
                  <a:gd name="T58" fmla="*/ 792 w 792"/>
                  <a:gd name="T59" fmla="*/ 2444 h 2588"/>
                  <a:gd name="T60" fmla="*/ 396 w 792"/>
                  <a:gd name="T61" fmla="*/ 2588 h 2588"/>
                  <a:gd name="T62" fmla="*/ 0 w 792"/>
                  <a:gd name="T63" fmla="*/ 2444 h 2588"/>
                  <a:gd name="T64" fmla="*/ 0 w 792"/>
                  <a:gd name="T65" fmla="*/ 1796 h 2588"/>
                  <a:gd name="T66" fmla="*/ 30 w 792"/>
                  <a:gd name="T67" fmla="*/ 1741 h 2588"/>
                  <a:gd name="T68" fmla="*/ 97 w 792"/>
                  <a:gd name="T69" fmla="*/ 1772 h 2588"/>
                  <a:gd name="T70" fmla="*/ 396 w 792"/>
                  <a:gd name="T71" fmla="*/ 1818 h 2588"/>
                  <a:gd name="T72" fmla="*/ 696 w 792"/>
                  <a:gd name="T73" fmla="*/ 1772 h 2588"/>
                  <a:gd name="T74" fmla="*/ 763 w 792"/>
                  <a:gd name="T75" fmla="*/ 1741 h 2588"/>
                  <a:gd name="T76" fmla="*/ 792 w 792"/>
                  <a:gd name="T77" fmla="*/ 1796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2" h="2588">
                    <a:moveTo>
                      <a:pt x="792" y="144"/>
                    </a:moveTo>
                    <a:cubicBezTo>
                      <a:pt x="792" y="64"/>
                      <a:pt x="615" y="0"/>
                      <a:pt x="396" y="0"/>
                    </a:cubicBezTo>
                    <a:cubicBezTo>
                      <a:pt x="178" y="0"/>
                      <a:pt x="0" y="64"/>
                      <a:pt x="0" y="144"/>
                    </a:cubicBezTo>
                    <a:cubicBezTo>
                      <a:pt x="0" y="792"/>
                      <a:pt x="0" y="792"/>
                      <a:pt x="0" y="792"/>
                    </a:cubicBezTo>
                    <a:cubicBezTo>
                      <a:pt x="0" y="872"/>
                      <a:pt x="178" y="936"/>
                      <a:pt x="396" y="936"/>
                    </a:cubicBezTo>
                    <a:cubicBezTo>
                      <a:pt x="615" y="936"/>
                      <a:pt x="792" y="872"/>
                      <a:pt x="792" y="792"/>
                    </a:cubicBezTo>
                    <a:cubicBezTo>
                      <a:pt x="792" y="792"/>
                      <a:pt x="792" y="792"/>
                      <a:pt x="792" y="792"/>
                    </a:cubicBezTo>
                    <a:cubicBezTo>
                      <a:pt x="792" y="144"/>
                      <a:pt x="792" y="144"/>
                      <a:pt x="792" y="144"/>
                    </a:cubicBezTo>
                    <a:close/>
                    <a:moveTo>
                      <a:pt x="396" y="241"/>
                    </a:moveTo>
                    <a:cubicBezTo>
                      <a:pt x="214" y="241"/>
                      <a:pt x="65" y="198"/>
                      <a:pt x="65" y="144"/>
                    </a:cubicBezTo>
                    <a:cubicBezTo>
                      <a:pt x="65" y="90"/>
                      <a:pt x="214" y="47"/>
                      <a:pt x="396" y="47"/>
                    </a:cubicBezTo>
                    <a:cubicBezTo>
                      <a:pt x="579" y="47"/>
                      <a:pt x="728" y="90"/>
                      <a:pt x="728" y="144"/>
                    </a:cubicBezTo>
                    <a:cubicBezTo>
                      <a:pt x="728" y="198"/>
                      <a:pt x="579" y="241"/>
                      <a:pt x="396" y="241"/>
                    </a:cubicBezTo>
                    <a:close/>
                    <a:moveTo>
                      <a:pt x="792" y="970"/>
                    </a:moveTo>
                    <a:cubicBezTo>
                      <a:pt x="792" y="970"/>
                      <a:pt x="792" y="970"/>
                      <a:pt x="792" y="970"/>
                    </a:cubicBezTo>
                    <a:cubicBezTo>
                      <a:pt x="792" y="1618"/>
                      <a:pt x="792" y="1618"/>
                      <a:pt x="792" y="1618"/>
                    </a:cubicBezTo>
                    <a:cubicBezTo>
                      <a:pt x="792" y="1618"/>
                      <a:pt x="792" y="1618"/>
                      <a:pt x="792" y="1618"/>
                    </a:cubicBezTo>
                    <a:cubicBezTo>
                      <a:pt x="792" y="1698"/>
                      <a:pt x="615" y="1762"/>
                      <a:pt x="396" y="1762"/>
                    </a:cubicBezTo>
                    <a:cubicBezTo>
                      <a:pt x="178" y="1762"/>
                      <a:pt x="0" y="1698"/>
                      <a:pt x="0" y="1618"/>
                    </a:cubicBezTo>
                    <a:cubicBezTo>
                      <a:pt x="0" y="970"/>
                      <a:pt x="0" y="970"/>
                      <a:pt x="0" y="970"/>
                    </a:cubicBezTo>
                    <a:cubicBezTo>
                      <a:pt x="0" y="951"/>
                      <a:pt x="11" y="932"/>
                      <a:pt x="30" y="915"/>
                    </a:cubicBezTo>
                    <a:cubicBezTo>
                      <a:pt x="48" y="926"/>
                      <a:pt x="71" y="937"/>
                      <a:pt x="97" y="946"/>
                    </a:cubicBezTo>
                    <a:cubicBezTo>
                      <a:pt x="178" y="976"/>
                      <a:pt x="284" y="992"/>
                      <a:pt x="396" y="992"/>
                    </a:cubicBezTo>
                    <a:cubicBezTo>
                      <a:pt x="509" y="992"/>
                      <a:pt x="615" y="976"/>
                      <a:pt x="696" y="946"/>
                    </a:cubicBezTo>
                    <a:cubicBezTo>
                      <a:pt x="722" y="937"/>
                      <a:pt x="744" y="926"/>
                      <a:pt x="763" y="915"/>
                    </a:cubicBezTo>
                    <a:cubicBezTo>
                      <a:pt x="782" y="932"/>
                      <a:pt x="792" y="951"/>
                      <a:pt x="792" y="970"/>
                    </a:cubicBezTo>
                    <a:close/>
                    <a:moveTo>
                      <a:pt x="792" y="1796"/>
                    </a:moveTo>
                    <a:cubicBezTo>
                      <a:pt x="792" y="1796"/>
                      <a:pt x="792" y="1796"/>
                      <a:pt x="792" y="1796"/>
                    </a:cubicBezTo>
                    <a:cubicBezTo>
                      <a:pt x="792" y="2444"/>
                      <a:pt x="792" y="2444"/>
                      <a:pt x="792" y="2444"/>
                    </a:cubicBezTo>
                    <a:cubicBezTo>
                      <a:pt x="792" y="2444"/>
                      <a:pt x="792" y="2444"/>
                      <a:pt x="792" y="2444"/>
                    </a:cubicBezTo>
                    <a:cubicBezTo>
                      <a:pt x="792" y="2524"/>
                      <a:pt x="615" y="2588"/>
                      <a:pt x="396" y="2588"/>
                    </a:cubicBezTo>
                    <a:cubicBezTo>
                      <a:pt x="178" y="2588"/>
                      <a:pt x="0" y="2524"/>
                      <a:pt x="0" y="2444"/>
                    </a:cubicBezTo>
                    <a:cubicBezTo>
                      <a:pt x="0" y="1796"/>
                      <a:pt x="0" y="1796"/>
                      <a:pt x="0" y="1796"/>
                    </a:cubicBezTo>
                    <a:cubicBezTo>
                      <a:pt x="0" y="1777"/>
                      <a:pt x="11" y="1758"/>
                      <a:pt x="30" y="1741"/>
                    </a:cubicBezTo>
                    <a:cubicBezTo>
                      <a:pt x="48" y="1752"/>
                      <a:pt x="71" y="1763"/>
                      <a:pt x="97" y="1772"/>
                    </a:cubicBezTo>
                    <a:cubicBezTo>
                      <a:pt x="178" y="1802"/>
                      <a:pt x="284" y="1818"/>
                      <a:pt x="396" y="1818"/>
                    </a:cubicBezTo>
                    <a:cubicBezTo>
                      <a:pt x="509" y="1818"/>
                      <a:pt x="615" y="1802"/>
                      <a:pt x="696" y="1772"/>
                    </a:cubicBezTo>
                    <a:cubicBezTo>
                      <a:pt x="722" y="1763"/>
                      <a:pt x="744" y="1752"/>
                      <a:pt x="763" y="1741"/>
                    </a:cubicBezTo>
                    <a:cubicBezTo>
                      <a:pt x="782" y="1758"/>
                      <a:pt x="792" y="1777"/>
                      <a:pt x="792" y="1796"/>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kern="0" dirty="0">
                  <a:solidFill>
                    <a:schemeClr val="accent4">
                      <a:lumMod val="25000"/>
                    </a:schemeClr>
                  </a:solidFill>
                </a:endParaRPr>
              </a:p>
            </p:txBody>
          </p:sp>
          <p:cxnSp>
            <p:nvCxnSpPr>
              <p:cNvPr id="87" name="Straight Arrow Connector 86"/>
              <p:cNvCxnSpPr/>
              <p:nvPr/>
            </p:nvCxnSpPr>
            <p:spPr>
              <a:xfrm flipV="1">
                <a:off x="5512380" y="4654735"/>
                <a:ext cx="1141395" cy="140204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85" name="Straight Arrow Connector 84"/>
              <p:cNvCxnSpPr/>
              <p:nvPr/>
            </p:nvCxnSpPr>
            <p:spPr>
              <a:xfrm>
                <a:off x="7285108" y="4921992"/>
                <a:ext cx="60" cy="655857"/>
              </a:xfrm>
              <a:prstGeom prst="straightConnector1">
                <a:avLst/>
              </a:prstGeom>
              <a:grpFill/>
              <a:ln>
                <a:headEnd type="triangle" w="med" len="med"/>
                <a:tailEnd type="triangle" w="med" len="med"/>
              </a:ln>
            </p:spPr>
            <p:style>
              <a:lnRef idx="2">
                <a:schemeClr val="dk1"/>
              </a:lnRef>
              <a:fillRef idx="1">
                <a:schemeClr val="lt1"/>
              </a:fillRef>
              <a:effectRef idx="0">
                <a:schemeClr val="dk1"/>
              </a:effectRef>
              <a:fontRef idx="minor">
                <a:schemeClr val="dk1"/>
              </a:fontRef>
            </p:style>
          </p:cxnSp>
        </p:grpSp>
        <p:sp>
          <p:nvSpPr>
            <p:cNvPr id="77" name="Oval 76"/>
            <p:cNvSpPr/>
            <p:nvPr/>
          </p:nvSpPr>
          <p:spPr bwMode="auto">
            <a:xfrm>
              <a:off x="5429424" y="2225052"/>
              <a:ext cx="1544934" cy="1546413"/>
            </a:xfrm>
            <a:prstGeom prst="ellipse">
              <a:avLst/>
            </a:pr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1599" b="1" kern="0" dirty="0">
                <a:solidFill>
                  <a:schemeClr val="accent4">
                    <a:lumMod val="25000"/>
                  </a:schemeClr>
                </a:solidFill>
                <a:ea typeface="Segoe UI" pitchFamily="34" charset="0"/>
                <a:cs typeface="Segoe UI" pitchFamily="34" charset="0"/>
              </a:endParaRPr>
            </a:p>
            <a:p>
              <a:pPr algn="ctr" defTabSz="932293" fontAlgn="base">
                <a:lnSpc>
                  <a:spcPct val="90000"/>
                </a:lnSpc>
                <a:spcBef>
                  <a:spcPct val="0"/>
                </a:spcBef>
                <a:spcAft>
                  <a:spcPct val="0"/>
                </a:spcAft>
                <a:defRPr/>
              </a:pPr>
              <a:r>
                <a:rPr lang="en-US" sz="1599" b="1" kern="0" dirty="0">
                  <a:solidFill>
                    <a:schemeClr val="accent4">
                      <a:lumMod val="25000"/>
                    </a:schemeClr>
                  </a:solidFill>
                  <a:ea typeface="Segoe UI" pitchFamily="34" charset="0"/>
                  <a:cs typeface="Segoe UI" pitchFamily="34" charset="0"/>
                </a:rPr>
                <a:t>Stream Analytics</a:t>
              </a:r>
            </a:p>
          </p:txBody>
        </p:sp>
        <p:sp>
          <p:nvSpPr>
            <p:cNvPr id="81" name="TextBox 80"/>
            <p:cNvSpPr txBox="1"/>
            <p:nvPr/>
          </p:nvSpPr>
          <p:spPr>
            <a:xfrm>
              <a:off x="9805417" y="4733819"/>
              <a:ext cx="1231106" cy="332399"/>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defTabSz="914224">
                <a:spcAft>
                  <a:spcPts val="0"/>
                </a:spcAft>
                <a:defRPr/>
              </a:pPr>
              <a:r>
                <a:rPr lang="en-US" sz="1200" kern="0" dirty="0">
                  <a:solidFill>
                    <a:schemeClr val="accent4">
                      <a:lumMod val="25000"/>
                    </a:schemeClr>
                  </a:solidFill>
                </a:rPr>
                <a:t>Automation to </a:t>
              </a:r>
            </a:p>
            <a:p>
              <a:pPr defTabSz="914224">
                <a:spcAft>
                  <a:spcPts val="0"/>
                </a:spcAft>
                <a:defRPr/>
              </a:pPr>
              <a:r>
                <a:rPr lang="en-US" sz="1200" kern="0" dirty="0">
                  <a:solidFill>
                    <a:schemeClr val="accent4">
                      <a:lumMod val="25000"/>
                    </a:schemeClr>
                  </a:solidFill>
                </a:rPr>
                <a:t>kick-off workflows</a:t>
              </a:r>
            </a:p>
          </p:txBody>
        </p:sp>
        <p:sp>
          <p:nvSpPr>
            <p:cNvPr id="82" name="Oval 81"/>
            <p:cNvSpPr/>
            <p:nvPr/>
          </p:nvSpPr>
          <p:spPr bwMode="auto">
            <a:xfrm>
              <a:off x="5407184" y="4904097"/>
              <a:ext cx="1845765" cy="336270"/>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200" kern="0" dirty="0">
                  <a:solidFill>
                    <a:schemeClr val="accent4">
                      <a:lumMod val="25000"/>
                    </a:schemeClr>
                  </a:solidFill>
                  <a:ea typeface="Segoe UI" pitchFamily="34" charset="0"/>
                  <a:cs typeface="Segoe UI" pitchFamily="34" charset="0"/>
                </a:rPr>
                <a:t>Machine Learning</a:t>
              </a:r>
            </a:p>
          </p:txBody>
        </p:sp>
        <p:sp>
          <p:nvSpPr>
            <p:cNvPr id="88" name="TextBox 87"/>
            <p:cNvSpPr txBox="1"/>
            <p:nvPr/>
          </p:nvSpPr>
          <p:spPr>
            <a:xfrm>
              <a:off x="3581808" y="5353720"/>
              <a:ext cx="1170529" cy="152349"/>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defTabSz="914224">
                <a:lnSpc>
                  <a:spcPct val="90000"/>
                </a:lnSpc>
                <a:spcAft>
                  <a:spcPts val="600"/>
                </a:spcAft>
                <a:defRPr/>
              </a:pPr>
              <a:r>
                <a:rPr lang="en-US" sz="1100" kern="0" dirty="0">
                  <a:solidFill>
                    <a:schemeClr val="accent4">
                      <a:lumMod val="25000"/>
                    </a:schemeClr>
                  </a:solidFill>
                </a:rPr>
                <a:t>Reference Data</a:t>
              </a:r>
            </a:p>
          </p:txBody>
        </p:sp>
        <p:sp>
          <p:nvSpPr>
            <p:cNvPr id="90" name="Oval 89"/>
            <p:cNvSpPr/>
            <p:nvPr/>
          </p:nvSpPr>
          <p:spPr bwMode="auto">
            <a:xfrm>
              <a:off x="3624658" y="2072721"/>
              <a:ext cx="1073395" cy="348335"/>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Event Hubs</a:t>
              </a:r>
            </a:p>
          </p:txBody>
        </p:sp>
        <p:cxnSp>
          <p:nvCxnSpPr>
            <p:cNvPr id="91" name="Straight Arrow Connector 90"/>
            <p:cNvCxnSpPr>
              <a:cxnSpLocks/>
            </p:cNvCxnSpPr>
            <p:nvPr/>
          </p:nvCxnSpPr>
          <p:spPr>
            <a:xfrm>
              <a:off x="4507427" y="1954131"/>
              <a:ext cx="921997" cy="686760"/>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3932180" y="2736520"/>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grpSp>
          <p:nvGrpSpPr>
            <p:cNvPr id="94" name="Group 93"/>
            <p:cNvGrpSpPr/>
            <p:nvPr/>
          </p:nvGrpSpPr>
          <p:grpSpPr>
            <a:xfrm>
              <a:off x="3900630" y="1655981"/>
              <a:ext cx="469622" cy="463926"/>
              <a:chOff x="2296894" y="-3310276"/>
              <a:chExt cx="484187" cy="498475"/>
            </a:xfrm>
            <a:grpFill/>
          </p:grpSpPr>
          <p:sp>
            <p:nvSpPr>
              <p:cNvPr id="95" name="Freeform 172"/>
              <p:cNvSpPr>
                <a:spLocks/>
              </p:cNvSpPr>
              <p:nvPr/>
            </p:nvSpPr>
            <p:spPr bwMode="auto">
              <a:xfrm>
                <a:off x="2514382" y="-3142001"/>
                <a:ext cx="82550" cy="65088"/>
              </a:xfrm>
              <a:custGeom>
                <a:avLst/>
                <a:gdLst>
                  <a:gd name="T0" fmla="*/ 110 w 110"/>
                  <a:gd name="T1" fmla="*/ 76 h 87"/>
                  <a:gd name="T2" fmla="*/ 99 w 110"/>
                  <a:gd name="T3" fmla="*/ 87 h 87"/>
                  <a:gd name="T4" fmla="*/ 11 w 110"/>
                  <a:gd name="T5" fmla="*/ 87 h 87"/>
                  <a:gd name="T6" fmla="*/ 0 w 110"/>
                  <a:gd name="T7" fmla="*/ 76 h 87"/>
                  <a:gd name="T8" fmla="*/ 0 w 110"/>
                  <a:gd name="T9" fmla="*/ 11 h 87"/>
                  <a:gd name="T10" fmla="*/ 11 w 110"/>
                  <a:gd name="T11" fmla="*/ 0 h 87"/>
                  <a:gd name="T12" fmla="*/ 99 w 110"/>
                  <a:gd name="T13" fmla="*/ 0 h 87"/>
                  <a:gd name="T14" fmla="*/ 110 w 110"/>
                  <a:gd name="T15" fmla="*/ 11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9" y="87"/>
                    </a:cubicBezTo>
                    <a:lnTo>
                      <a:pt x="11" y="87"/>
                    </a:lnTo>
                    <a:cubicBezTo>
                      <a:pt x="5" y="87"/>
                      <a:pt x="0" y="82"/>
                      <a:pt x="0" y="76"/>
                    </a:cubicBezTo>
                    <a:lnTo>
                      <a:pt x="0" y="11"/>
                    </a:lnTo>
                    <a:cubicBezTo>
                      <a:pt x="0" y="5"/>
                      <a:pt x="5" y="0"/>
                      <a:pt x="11" y="0"/>
                    </a:cubicBezTo>
                    <a:lnTo>
                      <a:pt x="99" y="0"/>
                    </a:lnTo>
                    <a:cubicBezTo>
                      <a:pt x="105" y="0"/>
                      <a:pt x="110" y="5"/>
                      <a:pt x="110" y="11"/>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6" name="Freeform 173"/>
              <p:cNvSpPr>
                <a:spLocks/>
              </p:cNvSpPr>
              <p:nvPr/>
            </p:nvSpPr>
            <p:spPr bwMode="auto">
              <a:xfrm>
                <a:off x="2631857" y="-3092789"/>
                <a:ext cx="80962" cy="66675"/>
              </a:xfrm>
              <a:custGeom>
                <a:avLst/>
                <a:gdLst>
                  <a:gd name="T0" fmla="*/ 109 w 110"/>
                  <a:gd name="T1" fmla="*/ 76 h 88"/>
                  <a:gd name="T2" fmla="*/ 97 w 110"/>
                  <a:gd name="T3" fmla="*/ 88 h 88"/>
                  <a:gd name="T4" fmla="*/ 12 w 110"/>
                  <a:gd name="T5" fmla="*/ 88 h 88"/>
                  <a:gd name="T6" fmla="*/ 0 w 110"/>
                  <a:gd name="T7" fmla="*/ 76 h 88"/>
                  <a:gd name="T8" fmla="*/ 0 w 110"/>
                  <a:gd name="T9" fmla="*/ 12 h 88"/>
                  <a:gd name="T10" fmla="*/ 12 w 110"/>
                  <a:gd name="T11" fmla="*/ 0 h 88"/>
                  <a:gd name="T12" fmla="*/ 99 w 110"/>
                  <a:gd name="T13" fmla="*/ 0 h 88"/>
                  <a:gd name="T14" fmla="*/ 110 w 110"/>
                  <a:gd name="T15" fmla="*/ 12 h 88"/>
                  <a:gd name="T16" fmla="*/ 110 w 110"/>
                  <a:gd name="T17" fmla="*/ 76 h 88"/>
                  <a:gd name="T18" fmla="*/ 109 w 110"/>
                  <a:gd name="T19"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8">
                    <a:moveTo>
                      <a:pt x="109" y="76"/>
                    </a:moveTo>
                    <a:cubicBezTo>
                      <a:pt x="109" y="83"/>
                      <a:pt x="104" y="88"/>
                      <a:pt x="97" y="88"/>
                    </a:cubicBezTo>
                    <a:lnTo>
                      <a:pt x="12" y="88"/>
                    </a:lnTo>
                    <a:cubicBezTo>
                      <a:pt x="5" y="88"/>
                      <a:pt x="0" y="83"/>
                      <a:pt x="0" y="76"/>
                    </a:cubicBezTo>
                    <a:lnTo>
                      <a:pt x="0" y="12"/>
                    </a:lnTo>
                    <a:cubicBezTo>
                      <a:pt x="0" y="5"/>
                      <a:pt x="5" y="0"/>
                      <a:pt x="12" y="0"/>
                    </a:cubicBezTo>
                    <a:lnTo>
                      <a:pt x="99" y="0"/>
                    </a:lnTo>
                    <a:cubicBezTo>
                      <a:pt x="106" y="0"/>
                      <a:pt x="110" y="5"/>
                      <a:pt x="110" y="12"/>
                    </a:cubicBezTo>
                    <a:lnTo>
                      <a:pt x="110" y="76"/>
                    </a:lnTo>
                    <a:lnTo>
                      <a:pt x="109"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7" name="Freeform 174"/>
              <p:cNvSpPr>
                <a:spLocks/>
              </p:cNvSpPr>
              <p:nvPr/>
            </p:nvSpPr>
            <p:spPr bwMode="auto">
              <a:xfrm>
                <a:off x="2514382" y="-3041989"/>
                <a:ext cx="82550" cy="65088"/>
              </a:xfrm>
              <a:custGeom>
                <a:avLst/>
                <a:gdLst>
                  <a:gd name="T0" fmla="*/ 110 w 110"/>
                  <a:gd name="T1" fmla="*/ 76 h 87"/>
                  <a:gd name="T2" fmla="*/ 99 w 110"/>
                  <a:gd name="T3" fmla="*/ 87 h 87"/>
                  <a:gd name="T4" fmla="*/ 11 w 110"/>
                  <a:gd name="T5" fmla="*/ 87 h 87"/>
                  <a:gd name="T6" fmla="*/ 0 w 110"/>
                  <a:gd name="T7" fmla="*/ 76 h 87"/>
                  <a:gd name="T8" fmla="*/ 0 w 110"/>
                  <a:gd name="T9" fmla="*/ 12 h 87"/>
                  <a:gd name="T10" fmla="*/ 11 w 110"/>
                  <a:gd name="T11" fmla="*/ 0 h 87"/>
                  <a:gd name="T12" fmla="*/ 99 w 110"/>
                  <a:gd name="T13" fmla="*/ 0 h 87"/>
                  <a:gd name="T14" fmla="*/ 110 w 110"/>
                  <a:gd name="T15" fmla="*/ 12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9" y="87"/>
                    </a:cubicBezTo>
                    <a:lnTo>
                      <a:pt x="11" y="87"/>
                    </a:lnTo>
                    <a:cubicBezTo>
                      <a:pt x="5" y="87"/>
                      <a:pt x="0" y="82"/>
                      <a:pt x="0" y="76"/>
                    </a:cubicBezTo>
                    <a:lnTo>
                      <a:pt x="0" y="12"/>
                    </a:lnTo>
                    <a:cubicBezTo>
                      <a:pt x="0" y="5"/>
                      <a:pt x="5" y="0"/>
                      <a:pt x="11" y="0"/>
                    </a:cubicBezTo>
                    <a:lnTo>
                      <a:pt x="99" y="0"/>
                    </a:lnTo>
                    <a:cubicBezTo>
                      <a:pt x="105" y="0"/>
                      <a:pt x="110" y="5"/>
                      <a:pt x="110" y="12"/>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8" name="Freeform 175"/>
              <p:cNvSpPr>
                <a:spLocks/>
              </p:cNvSpPr>
              <p:nvPr/>
            </p:nvSpPr>
            <p:spPr bwMode="auto">
              <a:xfrm>
                <a:off x="2396907" y="-3194389"/>
                <a:ext cx="84137" cy="66675"/>
              </a:xfrm>
              <a:custGeom>
                <a:avLst/>
                <a:gdLst>
                  <a:gd name="T0" fmla="*/ 112 w 112"/>
                  <a:gd name="T1" fmla="*/ 79 h 91"/>
                  <a:gd name="T2" fmla="*/ 100 w 112"/>
                  <a:gd name="T3" fmla="*/ 91 h 91"/>
                  <a:gd name="T4" fmla="*/ 11 w 112"/>
                  <a:gd name="T5" fmla="*/ 91 h 91"/>
                  <a:gd name="T6" fmla="*/ 0 w 112"/>
                  <a:gd name="T7" fmla="*/ 79 h 91"/>
                  <a:gd name="T8" fmla="*/ 0 w 112"/>
                  <a:gd name="T9" fmla="*/ 12 h 91"/>
                  <a:gd name="T10" fmla="*/ 11 w 112"/>
                  <a:gd name="T11" fmla="*/ 0 h 91"/>
                  <a:gd name="T12" fmla="*/ 98 w 112"/>
                  <a:gd name="T13" fmla="*/ 0 h 91"/>
                  <a:gd name="T14" fmla="*/ 112 w 112"/>
                  <a:gd name="T15" fmla="*/ 12 h 91"/>
                  <a:gd name="T16" fmla="*/ 112 w 112"/>
                  <a:gd name="T17"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91">
                    <a:moveTo>
                      <a:pt x="112" y="79"/>
                    </a:moveTo>
                    <a:cubicBezTo>
                      <a:pt x="112" y="86"/>
                      <a:pt x="107" y="91"/>
                      <a:pt x="100" y="91"/>
                    </a:cubicBezTo>
                    <a:lnTo>
                      <a:pt x="11" y="91"/>
                    </a:lnTo>
                    <a:cubicBezTo>
                      <a:pt x="4" y="91"/>
                      <a:pt x="0" y="86"/>
                      <a:pt x="0" y="79"/>
                    </a:cubicBezTo>
                    <a:lnTo>
                      <a:pt x="0" y="12"/>
                    </a:lnTo>
                    <a:cubicBezTo>
                      <a:pt x="0" y="5"/>
                      <a:pt x="4" y="0"/>
                      <a:pt x="11" y="0"/>
                    </a:cubicBezTo>
                    <a:lnTo>
                      <a:pt x="98" y="0"/>
                    </a:lnTo>
                    <a:cubicBezTo>
                      <a:pt x="107" y="0"/>
                      <a:pt x="112" y="5"/>
                      <a:pt x="112" y="12"/>
                    </a:cubicBezTo>
                    <a:lnTo>
                      <a:pt x="112" y="79"/>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9" name="Freeform 176"/>
              <p:cNvSpPr>
                <a:spLocks/>
              </p:cNvSpPr>
              <p:nvPr/>
            </p:nvSpPr>
            <p:spPr bwMode="auto">
              <a:xfrm>
                <a:off x="2296894" y="-3310276"/>
                <a:ext cx="482600" cy="117475"/>
              </a:xfrm>
              <a:custGeom>
                <a:avLst/>
                <a:gdLst>
                  <a:gd name="T0" fmla="*/ 640 w 651"/>
                  <a:gd name="T1" fmla="*/ 0 h 157"/>
                  <a:gd name="T2" fmla="*/ 12 w 651"/>
                  <a:gd name="T3" fmla="*/ 0 h 157"/>
                  <a:gd name="T4" fmla="*/ 0 w 651"/>
                  <a:gd name="T5" fmla="*/ 12 h 157"/>
                  <a:gd name="T6" fmla="*/ 0 w 651"/>
                  <a:gd name="T7" fmla="*/ 145 h 157"/>
                  <a:gd name="T8" fmla="*/ 12 w 651"/>
                  <a:gd name="T9" fmla="*/ 157 h 157"/>
                  <a:gd name="T10" fmla="*/ 79 w 651"/>
                  <a:gd name="T11" fmla="*/ 157 h 157"/>
                  <a:gd name="T12" fmla="*/ 91 w 651"/>
                  <a:gd name="T13" fmla="*/ 145 h 157"/>
                  <a:gd name="T14" fmla="*/ 91 w 651"/>
                  <a:gd name="T15" fmla="*/ 89 h 157"/>
                  <a:gd name="T16" fmla="*/ 561 w 651"/>
                  <a:gd name="T17" fmla="*/ 89 h 157"/>
                  <a:gd name="T18" fmla="*/ 561 w 651"/>
                  <a:gd name="T19" fmla="*/ 145 h 157"/>
                  <a:gd name="T20" fmla="*/ 574 w 651"/>
                  <a:gd name="T21" fmla="*/ 157 h 157"/>
                  <a:gd name="T22" fmla="*/ 638 w 651"/>
                  <a:gd name="T23" fmla="*/ 157 h 157"/>
                  <a:gd name="T24" fmla="*/ 650 w 651"/>
                  <a:gd name="T25" fmla="*/ 145 h 157"/>
                  <a:gd name="T26" fmla="*/ 650 w 651"/>
                  <a:gd name="T27" fmla="*/ 12 h 157"/>
                  <a:gd name="T28" fmla="*/ 640 w 65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1" h="157">
                    <a:moveTo>
                      <a:pt x="640" y="0"/>
                    </a:moveTo>
                    <a:lnTo>
                      <a:pt x="12" y="0"/>
                    </a:lnTo>
                    <a:cubicBezTo>
                      <a:pt x="5" y="0"/>
                      <a:pt x="0" y="5"/>
                      <a:pt x="0" y="12"/>
                    </a:cubicBezTo>
                    <a:lnTo>
                      <a:pt x="0" y="145"/>
                    </a:lnTo>
                    <a:cubicBezTo>
                      <a:pt x="0" y="152"/>
                      <a:pt x="5" y="157"/>
                      <a:pt x="12" y="157"/>
                    </a:cubicBezTo>
                    <a:lnTo>
                      <a:pt x="79" y="157"/>
                    </a:lnTo>
                    <a:cubicBezTo>
                      <a:pt x="86" y="157"/>
                      <a:pt x="91" y="152"/>
                      <a:pt x="91" y="145"/>
                    </a:cubicBezTo>
                    <a:lnTo>
                      <a:pt x="91" y="89"/>
                    </a:lnTo>
                    <a:lnTo>
                      <a:pt x="561" y="89"/>
                    </a:lnTo>
                    <a:lnTo>
                      <a:pt x="561" y="145"/>
                    </a:lnTo>
                    <a:cubicBezTo>
                      <a:pt x="561" y="152"/>
                      <a:pt x="566" y="157"/>
                      <a:pt x="574" y="157"/>
                    </a:cubicBezTo>
                    <a:lnTo>
                      <a:pt x="638" y="157"/>
                    </a:lnTo>
                    <a:cubicBezTo>
                      <a:pt x="645" y="157"/>
                      <a:pt x="650" y="152"/>
                      <a:pt x="650" y="145"/>
                    </a:cubicBezTo>
                    <a:lnTo>
                      <a:pt x="650" y="12"/>
                    </a:lnTo>
                    <a:cubicBezTo>
                      <a:pt x="651" y="5"/>
                      <a:pt x="647" y="0"/>
                      <a:pt x="640"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0" name="Freeform 177"/>
              <p:cNvSpPr>
                <a:spLocks/>
              </p:cNvSpPr>
              <p:nvPr/>
            </p:nvSpPr>
            <p:spPr bwMode="auto">
              <a:xfrm>
                <a:off x="2300069" y="-2927689"/>
                <a:ext cx="481012" cy="115888"/>
              </a:xfrm>
              <a:custGeom>
                <a:avLst/>
                <a:gdLst>
                  <a:gd name="T0" fmla="*/ 636 w 649"/>
                  <a:gd name="T1" fmla="*/ 2 h 157"/>
                  <a:gd name="T2" fmla="*/ 572 w 649"/>
                  <a:gd name="T3" fmla="*/ 2 h 157"/>
                  <a:gd name="T4" fmla="*/ 560 w 649"/>
                  <a:gd name="T5" fmla="*/ 14 h 157"/>
                  <a:gd name="T6" fmla="*/ 560 w 649"/>
                  <a:gd name="T7" fmla="*/ 68 h 157"/>
                  <a:gd name="T8" fmla="*/ 89 w 649"/>
                  <a:gd name="T9" fmla="*/ 68 h 157"/>
                  <a:gd name="T10" fmla="*/ 89 w 649"/>
                  <a:gd name="T11" fmla="*/ 12 h 157"/>
                  <a:gd name="T12" fmla="*/ 75 w 649"/>
                  <a:gd name="T13" fmla="*/ 0 h 157"/>
                  <a:gd name="T14" fmla="*/ 11 w 649"/>
                  <a:gd name="T15" fmla="*/ 0 h 157"/>
                  <a:gd name="T16" fmla="*/ 0 w 649"/>
                  <a:gd name="T17" fmla="*/ 14 h 157"/>
                  <a:gd name="T18" fmla="*/ 0 w 649"/>
                  <a:gd name="T19" fmla="*/ 145 h 157"/>
                  <a:gd name="T20" fmla="*/ 11 w 649"/>
                  <a:gd name="T21" fmla="*/ 157 h 157"/>
                  <a:gd name="T22" fmla="*/ 638 w 649"/>
                  <a:gd name="T23" fmla="*/ 157 h 157"/>
                  <a:gd name="T24" fmla="*/ 649 w 649"/>
                  <a:gd name="T25" fmla="*/ 145 h 157"/>
                  <a:gd name="T26" fmla="*/ 649 w 649"/>
                  <a:gd name="T27" fmla="*/ 14 h 157"/>
                  <a:gd name="T28" fmla="*/ 636 w 649"/>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9" h="157">
                    <a:moveTo>
                      <a:pt x="636" y="2"/>
                    </a:moveTo>
                    <a:lnTo>
                      <a:pt x="572" y="2"/>
                    </a:lnTo>
                    <a:cubicBezTo>
                      <a:pt x="565" y="2"/>
                      <a:pt x="560" y="7"/>
                      <a:pt x="560" y="14"/>
                    </a:cubicBezTo>
                    <a:lnTo>
                      <a:pt x="560" y="68"/>
                    </a:lnTo>
                    <a:lnTo>
                      <a:pt x="89" y="68"/>
                    </a:lnTo>
                    <a:lnTo>
                      <a:pt x="89" y="12"/>
                    </a:lnTo>
                    <a:cubicBezTo>
                      <a:pt x="89" y="5"/>
                      <a:pt x="84" y="0"/>
                      <a:pt x="75" y="0"/>
                    </a:cubicBezTo>
                    <a:lnTo>
                      <a:pt x="11" y="0"/>
                    </a:lnTo>
                    <a:cubicBezTo>
                      <a:pt x="5" y="0"/>
                      <a:pt x="0" y="5"/>
                      <a:pt x="0" y="14"/>
                    </a:cubicBezTo>
                    <a:lnTo>
                      <a:pt x="0" y="145"/>
                    </a:lnTo>
                    <a:cubicBezTo>
                      <a:pt x="0" y="152"/>
                      <a:pt x="5" y="157"/>
                      <a:pt x="11" y="157"/>
                    </a:cubicBezTo>
                    <a:lnTo>
                      <a:pt x="638" y="157"/>
                    </a:lnTo>
                    <a:cubicBezTo>
                      <a:pt x="644" y="157"/>
                      <a:pt x="649" y="152"/>
                      <a:pt x="649" y="145"/>
                    </a:cubicBezTo>
                    <a:lnTo>
                      <a:pt x="649" y="14"/>
                    </a:lnTo>
                    <a:cubicBezTo>
                      <a:pt x="647" y="7"/>
                      <a:pt x="643" y="2"/>
                      <a:pt x="636" y="2"/>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1" name="Freeform 178"/>
              <p:cNvSpPr>
                <a:spLocks/>
              </p:cNvSpPr>
              <p:nvPr/>
            </p:nvSpPr>
            <p:spPr bwMode="auto">
              <a:xfrm>
                <a:off x="2398494" y="-3092789"/>
                <a:ext cx="82550" cy="65088"/>
              </a:xfrm>
              <a:custGeom>
                <a:avLst/>
                <a:gdLst>
                  <a:gd name="T0" fmla="*/ 111 w 111"/>
                  <a:gd name="T1" fmla="*/ 76 h 87"/>
                  <a:gd name="T2" fmla="*/ 99 w 111"/>
                  <a:gd name="T3" fmla="*/ 87 h 87"/>
                  <a:gd name="T4" fmla="*/ 12 w 111"/>
                  <a:gd name="T5" fmla="*/ 87 h 87"/>
                  <a:gd name="T6" fmla="*/ 0 w 111"/>
                  <a:gd name="T7" fmla="*/ 76 h 87"/>
                  <a:gd name="T8" fmla="*/ 0 w 111"/>
                  <a:gd name="T9" fmla="*/ 11 h 87"/>
                  <a:gd name="T10" fmla="*/ 12 w 111"/>
                  <a:gd name="T11" fmla="*/ 0 h 87"/>
                  <a:gd name="T12" fmla="*/ 99 w 111"/>
                  <a:gd name="T13" fmla="*/ 0 h 87"/>
                  <a:gd name="T14" fmla="*/ 111 w 111"/>
                  <a:gd name="T15" fmla="*/ 11 h 87"/>
                  <a:gd name="T16" fmla="*/ 111 w 111"/>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7">
                    <a:moveTo>
                      <a:pt x="111" y="76"/>
                    </a:moveTo>
                    <a:cubicBezTo>
                      <a:pt x="111" y="82"/>
                      <a:pt x="106" y="87"/>
                      <a:pt x="99" y="87"/>
                    </a:cubicBezTo>
                    <a:lnTo>
                      <a:pt x="12" y="87"/>
                    </a:lnTo>
                    <a:cubicBezTo>
                      <a:pt x="5" y="87"/>
                      <a:pt x="0" y="82"/>
                      <a:pt x="0" y="76"/>
                    </a:cubicBezTo>
                    <a:lnTo>
                      <a:pt x="0" y="11"/>
                    </a:lnTo>
                    <a:cubicBezTo>
                      <a:pt x="0" y="5"/>
                      <a:pt x="5" y="0"/>
                      <a:pt x="12" y="0"/>
                    </a:cubicBezTo>
                    <a:lnTo>
                      <a:pt x="99" y="0"/>
                    </a:lnTo>
                    <a:cubicBezTo>
                      <a:pt x="106" y="0"/>
                      <a:pt x="111" y="5"/>
                      <a:pt x="111" y="11"/>
                    </a:cubicBezTo>
                    <a:lnTo>
                      <a:pt x="111"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2" name="Freeform 179"/>
              <p:cNvSpPr>
                <a:spLocks/>
              </p:cNvSpPr>
              <p:nvPr/>
            </p:nvSpPr>
            <p:spPr bwMode="auto">
              <a:xfrm>
                <a:off x="2396907" y="-2992776"/>
                <a:ext cx="82550" cy="65088"/>
              </a:xfrm>
              <a:custGeom>
                <a:avLst/>
                <a:gdLst>
                  <a:gd name="T0" fmla="*/ 110 w 110"/>
                  <a:gd name="T1" fmla="*/ 76 h 87"/>
                  <a:gd name="T2" fmla="*/ 98 w 110"/>
                  <a:gd name="T3" fmla="*/ 87 h 87"/>
                  <a:gd name="T4" fmla="*/ 11 w 110"/>
                  <a:gd name="T5" fmla="*/ 87 h 87"/>
                  <a:gd name="T6" fmla="*/ 0 w 110"/>
                  <a:gd name="T7" fmla="*/ 76 h 87"/>
                  <a:gd name="T8" fmla="*/ 0 w 110"/>
                  <a:gd name="T9" fmla="*/ 12 h 87"/>
                  <a:gd name="T10" fmla="*/ 11 w 110"/>
                  <a:gd name="T11" fmla="*/ 0 h 87"/>
                  <a:gd name="T12" fmla="*/ 98 w 110"/>
                  <a:gd name="T13" fmla="*/ 0 h 87"/>
                  <a:gd name="T14" fmla="*/ 110 w 110"/>
                  <a:gd name="T15" fmla="*/ 12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8" y="87"/>
                    </a:cubicBezTo>
                    <a:lnTo>
                      <a:pt x="11" y="87"/>
                    </a:lnTo>
                    <a:cubicBezTo>
                      <a:pt x="4" y="87"/>
                      <a:pt x="0" y="82"/>
                      <a:pt x="0" y="76"/>
                    </a:cubicBezTo>
                    <a:lnTo>
                      <a:pt x="0" y="12"/>
                    </a:lnTo>
                    <a:cubicBezTo>
                      <a:pt x="0" y="5"/>
                      <a:pt x="4" y="0"/>
                      <a:pt x="11" y="0"/>
                    </a:cubicBezTo>
                    <a:lnTo>
                      <a:pt x="98" y="0"/>
                    </a:lnTo>
                    <a:cubicBezTo>
                      <a:pt x="105" y="0"/>
                      <a:pt x="110" y="5"/>
                      <a:pt x="110" y="12"/>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grpSp>
        <p:cxnSp>
          <p:nvCxnSpPr>
            <p:cNvPr id="103" name="Straight Arrow Connector 102"/>
            <p:cNvCxnSpPr>
              <a:cxnSpLocks/>
              <a:endCxn id="90" idx="2"/>
            </p:cNvCxnSpPr>
            <p:nvPr/>
          </p:nvCxnSpPr>
          <p:spPr>
            <a:xfrm flipV="1">
              <a:off x="2917191" y="2246889"/>
              <a:ext cx="707467" cy="56187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113" name="Oval 112"/>
            <p:cNvSpPr/>
            <p:nvPr/>
          </p:nvSpPr>
          <p:spPr bwMode="auto">
            <a:xfrm>
              <a:off x="3630641" y="4190388"/>
              <a:ext cx="1040227" cy="302315"/>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Blobs</a:t>
              </a:r>
            </a:p>
          </p:txBody>
        </p:sp>
        <p:grpSp>
          <p:nvGrpSpPr>
            <p:cNvPr id="114" name="Group 113"/>
            <p:cNvGrpSpPr/>
            <p:nvPr/>
          </p:nvGrpSpPr>
          <p:grpSpPr>
            <a:xfrm>
              <a:off x="3903782" y="3858473"/>
              <a:ext cx="458722" cy="398406"/>
              <a:chOff x="2317532" y="-4150064"/>
              <a:chExt cx="458787" cy="398463"/>
            </a:xfrm>
            <a:grpFill/>
          </p:grpSpPr>
          <p:sp>
            <p:nvSpPr>
              <p:cNvPr id="115" name="Freeform 185"/>
              <p:cNvSpPr>
                <a:spLocks noEditPoints="1"/>
              </p:cNvSpPr>
              <p:nvPr/>
            </p:nvSpPr>
            <p:spPr bwMode="auto">
              <a:xfrm>
                <a:off x="2317532" y="-4150064"/>
                <a:ext cx="458787" cy="398463"/>
              </a:xfrm>
              <a:custGeom>
                <a:avLst/>
                <a:gdLst>
                  <a:gd name="T0" fmla="*/ 463 w 617"/>
                  <a:gd name="T1" fmla="*/ 0 h 534"/>
                  <a:gd name="T2" fmla="*/ 154 w 617"/>
                  <a:gd name="T3" fmla="*/ 0 h 534"/>
                  <a:gd name="T4" fmla="*/ 0 w 617"/>
                  <a:gd name="T5" fmla="*/ 267 h 534"/>
                  <a:gd name="T6" fmla="*/ 154 w 617"/>
                  <a:gd name="T7" fmla="*/ 534 h 534"/>
                  <a:gd name="T8" fmla="*/ 463 w 617"/>
                  <a:gd name="T9" fmla="*/ 534 h 534"/>
                  <a:gd name="T10" fmla="*/ 617 w 617"/>
                  <a:gd name="T11" fmla="*/ 267 h 534"/>
                  <a:gd name="T12" fmla="*/ 463 w 617"/>
                  <a:gd name="T13" fmla="*/ 0 h 534"/>
                  <a:gd name="T14" fmla="*/ 464 w 617"/>
                  <a:gd name="T15" fmla="*/ 386 h 534"/>
                  <a:gd name="T16" fmla="*/ 422 w 617"/>
                  <a:gd name="T17" fmla="*/ 428 h 534"/>
                  <a:gd name="T18" fmla="*/ 195 w 617"/>
                  <a:gd name="T19" fmla="*/ 428 h 534"/>
                  <a:gd name="T20" fmla="*/ 154 w 617"/>
                  <a:gd name="T21" fmla="*/ 386 h 534"/>
                  <a:gd name="T22" fmla="*/ 154 w 617"/>
                  <a:gd name="T23" fmla="*/ 147 h 534"/>
                  <a:gd name="T24" fmla="*/ 195 w 617"/>
                  <a:gd name="T25" fmla="*/ 106 h 534"/>
                  <a:gd name="T26" fmla="*/ 363 w 617"/>
                  <a:gd name="T27" fmla="*/ 106 h 534"/>
                  <a:gd name="T28" fmla="*/ 395 w 617"/>
                  <a:gd name="T29" fmla="*/ 106 h 534"/>
                  <a:gd name="T30" fmla="*/ 399 w 617"/>
                  <a:gd name="T31" fmla="*/ 106 h 534"/>
                  <a:gd name="T32" fmla="*/ 464 w 617"/>
                  <a:gd name="T33" fmla="*/ 169 h 534"/>
                  <a:gd name="T34" fmla="*/ 464 w 617"/>
                  <a:gd name="T35" fmla="*/ 38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534">
                    <a:moveTo>
                      <a:pt x="463" y="0"/>
                    </a:moveTo>
                    <a:lnTo>
                      <a:pt x="154" y="0"/>
                    </a:lnTo>
                    <a:lnTo>
                      <a:pt x="0" y="267"/>
                    </a:lnTo>
                    <a:lnTo>
                      <a:pt x="154" y="534"/>
                    </a:lnTo>
                    <a:lnTo>
                      <a:pt x="463" y="534"/>
                    </a:lnTo>
                    <a:lnTo>
                      <a:pt x="617" y="267"/>
                    </a:lnTo>
                    <a:lnTo>
                      <a:pt x="463" y="0"/>
                    </a:lnTo>
                    <a:close/>
                    <a:moveTo>
                      <a:pt x="464" y="386"/>
                    </a:moveTo>
                    <a:cubicBezTo>
                      <a:pt x="464" y="409"/>
                      <a:pt x="445" y="428"/>
                      <a:pt x="422" y="428"/>
                    </a:cubicBezTo>
                    <a:lnTo>
                      <a:pt x="195" y="428"/>
                    </a:lnTo>
                    <a:cubicBezTo>
                      <a:pt x="172" y="428"/>
                      <a:pt x="154" y="409"/>
                      <a:pt x="154" y="386"/>
                    </a:cubicBezTo>
                    <a:lnTo>
                      <a:pt x="154" y="147"/>
                    </a:lnTo>
                    <a:cubicBezTo>
                      <a:pt x="154" y="124"/>
                      <a:pt x="172" y="106"/>
                      <a:pt x="195" y="106"/>
                    </a:cubicBezTo>
                    <a:lnTo>
                      <a:pt x="363" y="106"/>
                    </a:lnTo>
                    <a:cubicBezTo>
                      <a:pt x="380" y="106"/>
                      <a:pt x="395" y="106"/>
                      <a:pt x="395" y="106"/>
                    </a:cubicBezTo>
                    <a:lnTo>
                      <a:pt x="399" y="106"/>
                    </a:lnTo>
                    <a:lnTo>
                      <a:pt x="464" y="169"/>
                    </a:lnTo>
                    <a:lnTo>
                      <a:pt x="464" y="38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6" name="Freeform 186"/>
              <p:cNvSpPr>
                <a:spLocks/>
              </p:cNvSpPr>
              <p:nvPr/>
            </p:nvSpPr>
            <p:spPr bwMode="auto">
              <a:xfrm>
                <a:off x="2509619" y="-3927814"/>
                <a:ext cx="20637" cy="47625"/>
              </a:xfrm>
              <a:custGeom>
                <a:avLst/>
                <a:gdLst>
                  <a:gd name="T0" fmla="*/ 27 w 28"/>
                  <a:gd name="T1" fmla="*/ 13 h 64"/>
                  <a:gd name="T2" fmla="*/ 25 w 28"/>
                  <a:gd name="T3" fmla="*/ 6 h 64"/>
                  <a:gd name="T4" fmla="*/ 22 w 28"/>
                  <a:gd name="T5" fmla="*/ 2 h 64"/>
                  <a:gd name="T6" fmla="*/ 19 w 28"/>
                  <a:gd name="T7" fmla="*/ 0 h 64"/>
                  <a:gd name="T8" fmla="*/ 14 w 28"/>
                  <a:gd name="T9" fmla="*/ 0 h 64"/>
                  <a:gd name="T10" fmla="*/ 7 w 28"/>
                  <a:gd name="T11" fmla="*/ 2 h 64"/>
                  <a:gd name="T12" fmla="*/ 3 w 28"/>
                  <a:gd name="T13" fmla="*/ 8 h 64"/>
                  <a:gd name="T14" fmla="*/ 1 w 28"/>
                  <a:gd name="T15" fmla="*/ 18 h 64"/>
                  <a:gd name="T16" fmla="*/ 0 w 28"/>
                  <a:gd name="T17" fmla="*/ 32 h 64"/>
                  <a:gd name="T18" fmla="*/ 1 w 28"/>
                  <a:gd name="T19" fmla="*/ 48 h 64"/>
                  <a:gd name="T20" fmla="*/ 3 w 28"/>
                  <a:gd name="T21" fmla="*/ 58 h 64"/>
                  <a:gd name="T22" fmla="*/ 8 w 28"/>
                  <a:gd name="T23" fmla="*/ 63 h 64"/>
                  <a:gd name="T24" fmla="*/ 14 w 28"/>
                  <a:gd name="T25" fmla="*/ 64 h 64"/>
                  <a:gd name="T26" fmla="*/ 19 w 28"/>
                  <a:gd name="T27" fmla="*/ 64 h 64"/>
                  <a:gd name="T28" fmla="*/ 22 w 28"/>
                  <a:gd name="T29" fmla="*/ 61 h 64"/>
                  <a:gd name="T30" fmla="*/ 25 w 28"/>
                  <a:gd name="T31" fmla="*/ 57 h 64"/>
                  <a:gd name="T32" fmla="*/ 27 w 28"/>
                  <a:gd name="T33" fmla="*/ 50 h 64"/>
                  <a:gd name="T34" fmla="*/ 28 w 28"/>
                  <a:gd name="T35" fmla="*/ 42 h 64"/>
                  <a:gd name="T36" fmla="*/ 28 w 28"/>
                  <a:gd name="T37" fmla="*/ 33 h 64"/>
                  <a:gd name="T38" fmla="*/ 28 w 28"/>
                  <a:gd name="T39" fmla="*/ 21 h 64"/>
                  <a:gd name="T40" fmla="*/ 27 w 28"/>
                  <a:gd name="T41" fmla="*/ 1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64">
                    <a:moveTo>
                      <a:pt x="27" y="13"/>
                    </a:moveTo>
                    <a:cubicBezTo>
                      <a:pt x="26" y="10"/>
                      <a:pt x="25" y="8"/>
                      <a:pt x="25" y="6"/>
                    </a:cubicBezTo>
                    <a:cubicBezTo>
                      <a:pt x="24" y="5"/>
                      <a:pt x="23" y="3"/>
                      <a:pt x="22" y="2"/>
                    </a:cubicBezTo>
                    <a:cubicBezTo>
                      <a:pt x="21" y="1"/>
                      <a:pt x="20" y="1"/>
                      <a:pt x="19" y="0"/>
                    </a:cubicBezTo>
                    <a:cubicBezTo>
                      <a:pt x="17" y="0"/>
                      <a:pt x="16" y="0"/>
                      <a:pt x="14" y="0"/>
                    </a:cubicBezTo>
                    <a:cubicBezTo>
                      <a:pt x="12" y="0"/>
                      <a:pt x="9" y="0"/>
                      <a:pt x="7" y="2"/>
                    </a:cubicBezTo>
                    <a:cubicBezTo>
                      <a:pt x="6" y="3"/>
                      <a:pt x="4" y="5"/>
                      <a:pt x="3" y="8"/>
                    </a:cubicBezTo>
                    <a:cubicBezTo>
                      <a:pt x="2" y="10"/>
                      <a:pt x="1" y="14"/>
                      <a:pt x="1" y="18"/>
                    </a:cubicBezTo>
                    <a:cubicBezTo>
                      <a:pt x="1" y="22"/>
                      <a:pt x="0" y="26"/>
                      <a:pt x="0" y="32"/>
                    </a:cubicBezTo>
                    <a:cubicBezTo>
                      <a:pt x="0" y="38"/>
                      <a:pt x="1" y="43"/>
                      <a:pt x="1" y="48"/>
                    </a:cubicBezTo>
                    <a:cubicBezTo>
                      <a:pt x="2" y="52"/>
                      <a:pt x="2" y="55"/>
                      <a:pt x="3" y="58"/>
                    </a:cubicBezTo>
                    <a:cubicBezTo>
                      <a:pt x="5" y="60"/>
                      <a:pt x="6" y="62"/>
                      <a:pt x="8" y="63"/>
                    </a:cubicBezTo>
                    <a:cubicBezTo>
                      <a:pt x="9" y="64"/>
                      <a:pt x="12" y="64"/>
                      <a:pt x="14" y="64"/>
                    </a:cubicBezTo>
                    <a:cubicBezTo>
                      <a:pt x="16" y="64"/>
                      <a:pt x="17" y="64"/>
                      <a:pt x="19" y="64"/>
                    </a:cubicBezTo>
                    <a:cubicBezTo>
                      <a:pt x="20" y="63"/>
                      <a:pt x="21" y="62"/>
                      <a:pt x="22" y="61"/>
                    </a:cubicBezTo>
                    <a:cubicBezTo>
                      <a:pt x="24" y="60"/>
                      <a:pt x="24" y="58"/>
                      <a:pt x="25" y="57"/>
                    </a:cubicBezTo>
                    <a:cubicBezTo>
                      <a:pt x="26" y="55"/>
                      <a:pt x="26" y="53"/>
                      <a:pt x="27" y="50"/>
                    </a:cubicBezTo>
                    <a:cubicBezTo>
                      <a:pt x="27" y="48"/>
                      <a:pt x="28" y="45"/>
                      <a:pt x="28" y="42"/>
                    </a:cubicBezTo>
                    <a:cubicBezTo>
                      <a:pt x="28" y="39"/>
                      <a:pt x="28" y="36"/>
                      <a:pt x="28" y="33"/>
                    </a:cubicBezTo>
                    <a:cubicBezTo>
                      <a:pt x="28" y="28"/>
                      <a:pt x="28" y="25"/>
                      <a:pt x="28" y="21"/>
                    </a:cubicBezTo>
                    <a:cubicBezTo>
                      <a:pt x="27" y="18"/>
                      <a:pt x="27" y="15"/>
                      <a:pt x="27" y="13"/>
                    </a:cubicBezTo>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7" name="Freeform 187"/>
              <p:cNvSpPr>
                <a:spLocks/>
              </p:cNvSpPr>
              <p:nvPr/>
            </p:nvSpPr>
            <p:spPr bwMode="auto">
              <a:xfrm>
                <a:off x="2563594" y="-4021476"/>
                <a:ext cx="20637" cy="47625"/>
              </a:xfrm>
              <a:custGeom>
                <a:avLst/>
                <a:gdLst>
                  <a:gd name="T0" fmla="*/ 26 w 28"/>
                  <a:gd name="T1" fmla="*/ 13 h 65"/>
                  <a:gd name="T2" fmla="*/ 25 w 28"/>
                  <a:gd name="T3" fmla="*/ 7 h 65"/>
                  <a:gd name="T4" fmla="*/ 22 w 28"/>
                  <a:gd name="T5" fmla="*/ 3 h 65"/>
                  <a:gd name="T6" fmla="*/ 18 w 28"/>
                  <a:gd name="T7" fmla="*/ 1 h 65"/>
                  <a:gd name="T8" fmla="*/ 14 w 28"/>
                  <a:gd name="T9" fmla="*/ 0 h 65"/>
                  <a:gd name="T10" fmla="*/ 7 w 28"/>
                  <a:gd name="T11" fmla="*/ 2 h 65"/>
                  <a:gd name="T12" fmla="*/ 3 w 28"/>
                  <a:gd name="T13" fmla="*/ 8 h 65"/>
                  <a:gd name="T14" fmla="*/ 1 w 28"/>
                  <a:gd name="T15" fmla="*/ 18 h 65"/>
                  <a:gd name="T16" fmla="*/ 0 w 28"/>
                  <a:gd name="T17" fmla="*/ 32 h 65"/>
                  <a:gd name="T18" fmla="*/ 1 w 28"/>
                  <a:gd name="T19" fmla="*/ 48 h 65"/>
                  <a:gd name="T20" fmla="*/ 3 w 28"/>
                  <a:gd name="T21" fmla="*/ 58 h 65"/>
                  <a:gd name="T22" fmla="*/ 8 w 28"/>
                  <a:gd name="T23" fmla="*/ 63 h 65"/>
                  <a:gd name="T24" fmla="*/ 14 w 28"/>
                  <a:gd name="T25" fmla="*/ 65 h 65"/>
                  <a:gd name="T26" fmla="*/ 19 w 28"/>
                  <a:gd name="T27" fmla="*/ 64 h 65"/>
                  <a:gd name="T28" fmla="*/ 22 w 28"/>
                  <a:gd name="T29" fmla="*/ 61 h 65"/>
                  <a:gd name="T30" fmla="*/ 25 w 28"/>
                  <a:gd name="T31" fmla="*/ 57 h 65"/>
                  <a:gd name="T32" fmla="*/ 27 w 28"/>
                  <a:gd name="T33" fmla="*/ 51 h 65"/>
                  <a:gd name="T34" fmla="*/ 28 w 28"/>
                  <a:gd name="T35" fmla="*/ 43 h 65"/>
                  <a:gd name="T36" fmla="*/ 28 w 28"/>
                  <a:gd name="T37" fmla="*/ 33 h 65"/>
                  <a:gd name="T38" fmla="*/ 27 w 28"/>
                  <a:gd name="T39" fmla="*/ 22 h 65"/>
                  <a:gd name="T40" fmla="*/ 26 w 28"/>
                  <a:gd name="T41" fmla="*/ 1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65">
                    <a:moveTo>
                      <a:pt x="26" y="13"/>
                    </a:moveTo>
                    <a:cubicBezTo>
                      <a:pt x="26" y="11"/>
                      <a:pt x="25" y="9"/>
                      <a:pt x="25" y="7"/>
                    </a:cubicBezTo>
                    <a:cubicBezTo>
                      <a:pt x="24" y="5"/>
                      <a:pt x="23" y="4"/>
                      <a:pt x="22" y="3"/>
                    </a:cubicBezTo>
                    <a:cubicBezTo>
                      <a:pt x="21" y="2"/>
                      <a:pt x="20" y="1"/>
                      <a:pt x="18" y="1"/>
                    </a:cubicBezTo>
                    <a:cubicBezTo>
                      <a:pt x="17" y="0"/>
                      <a:pt x="16" y="0"/>
                      <a:pt x="14" y="0"/>
                    </a:cubicBezTo>
                    <a:cubicBezTo>
                      <a:pt x="11" y="0"/>
                      <a:pt x="9" y="1"/>
                      <a:pt x="7" y="2"/>
                    </a:cubicBezTo>
                    <a:cubicBezTo>
                      <a:pt x="5" y="3"/>
                      <a:pt x="4" y="5"/>
                      <a:pt x="3" y="8"/>
                    </a:cubicBezTo>
                    <a:cubicBezTo>
                      <a:pt x="2" y="11"/>
                      <a:pt x="1" y="14"/>
                      <a:pt x="1" y="18"/>
                    </a:cubicBezTo>
                    <a:cubicBezTo>
                      <a:pt x="0" y="22"/>
                      <a:pt x="0" y="27"/>
                      <a:pt x="0" y="32"/>
                    </a:cubicBezTo>
                    <a:cubicBezTo>
                      <a:pt x="0" y="38"/>
                      <a:pt x="0" y="44"/>
                      <a:pt x="1" y="48"/>
                    </a:cubicBezTo>
                    <a:cubicBezTo>
                      <a:pt x="1" y="52"/>
                      <a:pt x="2" y="56"/>
                      <a:pt x="3" y="58"/>
                    </a:cubicBezTo>
                    <a:cubicBezTo>
                      <a:pt x="4" y="61"/>
                      <a:pt x="6" y="62"/>
                      <a:pt x="8" y="63"/>
                    </a:cubicBezTo>
                    <a:cubicBezTo>
                      <a:pt x="9" y="64"/>
                      <a:pt x="11" y="65"/>
                      <a:pt x="14" y="65"/>
                    </a:cubicBezTo>
                    <a:cubicBezTo>
                      <a:pt x="16" y="65"/>
                      <a:pt x="17" y="65"/>
                      <a:pt x="19" y="64"/>
                    </a:cubicBezTo>
                    <a:cubicBezTo>
                      <a:pt x="20" y="63"/>
                      <a:pt x="21" y="63"/>
                      <a:pt x="22" y="61"/>
                    </a:cubicBezTo>
                    <a:cubicBezTo>
                      <a:pt x="23" y="60"/>
                      <a:pt x="24" y="59"/>
                      <a:pt x="25" y="57"/>
                    </a:cubicBezTo>
                    <a:cubicBezTo>
                      <a:pt x="26" y="55"/>
                      <a:pt x="26" y="53"/>
                      <a:pt x="27" y="51"/>
                    </a:cubicBezTo>
                    <a:cubicBezTo>
                      <a:pt x="27" y="48"/>
                      <a:pt x="27" y="46"/>
                      <a:pt x="28" y="43"/>
                    </a:cubicBezTo>
                    <a:cubicBezTo>
                      <a:pt x="28" y="40"/>
                      <a:pt x="28" y="37"/>
                      <a:pt x="28" y="33"/>
                    </a:cubicBezTo>
                    <a:cubicBezTo>
                      <a:pt x="28" y="29"/>
                      <a:pt x="28" y="25"/>
                      <a:pt x="27" y="22"/>
                    </a:cubicBezTo>
                    <a:cubicBezTo>
                      <a:pt x="27" y="18"/>
                      <a:pt x="27" y="15"/>
                      <a:pt x="26" y="13"/>
                    </a:cubicBezTo>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8" name="Freeform 188"/>
              <p:cNvSpPr>
                <a:spLocks noEditPoints="1"/>
              </p:cNvSpPr>
              <p:nvPr/>
            </p:nvSpPr>
            <p:spPr bwMode="auto">
              <a:xfrm>
                <a:off x="2449294" y="-4054814"/>
                <a:ext cx="195262" cy="206375"/>
              </a:xfrm>
              <a:custGeom>
                <a:avLst/>
                <a:gdLst>
                  <a:gd name="T0" fmla="*/ 187 w 265"/>
                  <a:gd name="T1" fmla="*/ 0 h 277"/>
                  <a:gd name="T2" fmla="*/ 0 w 265"/>
                  <a:gd name="T3" fmla="*/ 19 h 277"/>
                  <a:gd name="T4" fmla="*/ 19 w 265"/>
                  <a:gd name="T5" fmla="*/ 277 h 277"/>
                  <a:gd name="T6" fmla="*/ 265 w 265"/>
                  <a:gd name="T7" fmla="*/ 258 h 277"/>
                  <a:gd name="T8" fmla="*/ 213 w 265"/>
                  <a:gd name="T9" fmla="*/ 53 h 277"/>
                  <a:gd name="T10" fmla="*/ 213 w 265"/>
                  <a:gd name="T11" fmla="*/ 1 h 277"/>
                  <a:gd name="T12" fmla="*/ 71 w 265"/>
                  <a:gd name="T13" fmla="*/ 46 h 277"/>
                  <a:gd name="T14" fmla="*/ 73 w 265"/>
                  <a:gd name="T15" fmla="*/ 44 h 277"/>
                  <a:gd name="T16" fmla="*/ 93 w 265"/>
                  <a:gd name="T17" fmla="*/ 31 h 277"/>
                  <a:gd name="T18" fmla="*/ 97 w 265"/>
                  <a:gd name="T19" fmla="*/ 30 h 277"/>
                  <a:gd name="T20" fmla="*/ 104 w 265"/>
                  <a:gd name="T21" fmla="*/ 31 h 277"/>
                  <a:gd name="T22" fmla="*/ 108 w 265"/>
                  <a:gd name="T23" fmla="*/ 32 h 277"/>
                  <a:gd name="T24" fmla="*/ 108 w 265"/>
                  <a:gd name="T25" fmla="*/ 108 h 277"/>
                  <a:gd name="T26" fmla="*/ 124 w 265"/>
                  <a:gd name="T27" fmla="*/ 108 h 277"/>
                  <a:gd name="T28" fmla="*/ 126 w 265"/>
                  <a:gd name="T29" fmla="*/ 111 h 277"/>
                  <a:gd name="T30" fmla="*/ 126 w 265"/>
                  <a:gd name="T31" fmla="*/ 118 h 277"/>
                  <a:gd name="T32" fmla="*/ 124 w 265"/>
                  <a:gd name="T33" fmla="*/ 122 h 277"/>
                  <a:gd name="T34" fmla="*/ 73 w 265"/>
                  <a:gd name="T35" fmla="*/ 122 h 277"/>
                  <a:gd name="T36" fmla="*/ 71 w 265"/>
                  <a:gd name="T37" fmla="*/ 120 h 277"/>
                  <a:gd name="T38" fmla="*/ 70 w 265"/>
                  <a:gd name="T39" fmla="*/ 115 h 277"/>
                  <a:gd name="T40" fmla="*/ 71 w 265"/>
                  <a:gd name="T41" fmla="*/ 109 h 277"/>
                  <a:gd name="T42" fmla="*/ 73 w 265"/>
                  <a:gd name="T43" fmla="*/ 108 h 277"/>
                  <a:gd name="T44" fmla="*/ 90 w 265"/>
                  <a:gd name="T45" fmla="*/ 49 h 277"/>
                  <a:gd name="T46" fmla="*/ 73 w 265"/>
                  <a:gd name="T47" fmla="*/ 58 h 277"/>
                  <a:gd name="T48" fmla="*/ 70 w 265"/>
                  <a:gd name="T49" fmla="*/ 55 h 277"/>
                  <a:gd name="T50" fmla="*/ 70 w 265"/>
                  <a:gd name="T51" fmla="*/ 48 h 277"/>
                  <a:gd name="T52" fmla="*/ 121 w 265"/>
                  <a:gd name="T53" fmla="*/ 235 h 277"/>
                  <a:gd name="T54" fmla="*/ 95 w 265"/>
                  <a:gd name="T55" fmla="*/ 248 h 277"/>
                  <a:gd name="T56" fmla="*/ 70 w 265"/>
                  <a:gd name="T57" fmla="*/ 236 h 277"/>
                  <a:gd name="T58" fmla="*/ 64 w 265"/>
                  <a:gd name="T59" fmla="*/ 201 h 277"/>
                  <a:gd name="T60" fmla="*/ 71 w 265"/>
                  <a:gd name="T61" fmla="*/ 167 h 277"/>
                  <a:gd name="T62" fmla="*/ 97 w 265"/>
                  <a:gd name="T63" fmla="*/ 154 h 277"/>
                  <a:gd name="T64" fmla="*/ 122 w 265"/>
                  <a:gd name="T65" fmla="*/ 166 h 277"/>
                  <a:gd name="T66" fmla="*/ 129 w 265"/>
                  <a:gd name="T67" fmla="*/ 201 h 277"/>
                  <a:gd name="T68" fmla="*/ 199 w 265"/>
                  <a:gd name="T69" fmla="*/ 243 h 277"/>
                  <a:gd name="T70" fmla="*/ 197 w 265"/>
                  <a:gd name="T71" fmla="*/ 246 h 277"/>
                  <a:gd name="T72" fmla="*/ 146 w 265"/>
                  <a:gd name="T73" fmla="*/ 246 h 277"/>
                  <a:gd name="T74" fmla="*/ 144 w 265"/>
                  <a:gd name="T75" fmla="*/ 245 h 277"/>
                  <a:gd name="T76" fmla="*/ 143 w 265"/>
                  <a:gd name="T77" fmla="*/ 239 h 277"/>
                  <a:gd name="T78" fmla="*/ 144 w 265"/>
                  <a:gd name="T79" fmla="*/ 234 h 277"/>
                  <a:gd name="T80" fmla="*/ 146 w 265"/>
                  <a:gd name="T81" fmla="*/ 232 h 277"/>
                  <a:gd name="T82" fmla="*/ 163 w 265"/>
                  <a:gd name="T83" fmla="*/ 173 h 277"/>
                  <a:gd name="T84" fmla="*/ 146 w 265"/>
                  <a:gd name="T85" fmla="*/ 182 h 277"/>
                  <a:gd name="T86" fmla="*/ 143 w 265"/>
                  <a:gd name="T87" fmla="*/ 180 h 277"/>
                  <a:gd name="T88" fmla="*/ 143 w 265"/>
                  <a:gd name="T89" fmla="*/ 173 h 277"/>
                  <a:gd name="T90" fmla="*/ 144 w 265"/>
                  <a:gd name="T91" fmla="*/ 170 h 277"/>
                  <a:gd name="T92" fmla="*/ 165 w 265"/>
                  <a:gd name="T93" fmla="*/ 156 h 277"/>
                  <a:gd name="T94" fmla="*/ 167 w 265"/>
                  <a:gd name="T95" fmla="*/ 155 h 277"/>
                  <a:gd name="T96" fmla="*/ 173 w 265"/>
                  <a:gd name="T97" fmla="*/ 155 h 277"/>
                  <a:gd name="T98" fmla="*/ 180 w 265"/>
                  <a:gd name="T99" fmla="*/ 155 h 277"/>
                  <a:gd name="T100" fmla="*/ 181 w 265"/>
                  <a:gd name="T101" fmla="*/ 157 h 277"/>
                  <a:gd name="T102" fmla="*/ 196 w 265"/>
                  <a:gd name="T103" fmla="*/ 232 h 277"/>
                  <a:gd name="T104" fmla="*/ 198 w 265"/>
                  <a:gd name="T105" fmla="*/ 234 h 277"/>
                  <a:gd name="T106" fmla="*/ 199 w 265"/>
                  <a:gd name="T107" fmla="*/ 239 h 277"/>
                  <a:gd name="T108" fmla="*/ 200 w 265"/>
                  <a:gd name="T109" fmla="*/ 96 h 277"/>
                  <a:gd name="T110" fmla="*/ 184 w 265"/>
                  <a:gd name="T111" fmla="*/ 120 h 277"/>
                  <a:gd name="T112" fmla="*/ 153 w 265"/>
                  <a:gd name="T113" fmla="*/ 120 h 277"/>
                  <a:gd name="T114" fmla="*/ 138 w 265"/>
                  <a:gd name="T115" fmla="*/ 96 h 277"/>
                  <a:gd name="T116" fmla="*/ 138 w 265"/>
                  <a:gd name="T117" fmla="*/ 57 h 277"/>
                  <a:gd name="T118" fmla="*/ 154 w 265"/>
                  <a:gd name="T119" fmla="*/ 33 h 277"/>
                  <a:gd name="T120" fmla="*/ 185 w 265"/>
                  <a:gd name="T121" fmla="*/ 33 h 277"/>
                  <a:gd name="T122" fmla="*/ 200 w 265"/>
                  <a:gd name="T123" fmla="*/ 57 h 277"/>
                  <a:gd name="T124" fmla="*/ 200 w 265"/>
                  <a:gd name="T125" fmla="*/ 9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5" h="277">
                    <a:moveTo>
                      <a:pt x="213" y="1"/>
                    </a:moveTo>
                    <a:cubicBezTo>
                      <a:pt x="208" y="0"/>
                      <a:pt x="198" y="0"/>
                      <a:pt x="187" y="0"/>
                    </a:cubicBezTo>
                    <a:lnTo>
                      <a:pt x="19" y="0"/>
                    </a:lnTo>
                    <a:cubicBezTo>
                      <a:pt x="9" y="0"/>
                      <a:pt x="0" y="9"/>
                      <a:pt x="0" y="19"/>
                    </a:cubicBezTo>
                    <a:lnTo>
                      <a:pt x="0" y="258"/>
                    </a:lnTo>
                    <a:cubicBezTo>
                      <a:pt x="0" y="269"/>
                      <a:pt x="9" y="277"/>
                      <a:pt x="19" y="277"/>
                    </a:cubicBezTo>
                    <a:lnTo>
                      <a:pt x="246" y="277"/>
                    </a:lnTo>
                    <a:cubicBezTo>
                      <a:pt x="256" y="277"/>
                      <a:pt x="265" y="269"/>
                      <a:pt x="265" y="258"/>
                    </a:cubicBezTo>
                    <a:lnTo>
                      <a:pt x="265" y="53"/>
                    </a:lnTo>
                    <a:lnTo>
                      <a:pt x="213" y="53"/>
                    </a:lnTo>
                    <a:lnTo>
                      <a:pt x="213" y="1"/>
                    </a:lnTo>
                    <a:lnTo>
                      <a:pt x="213" y="1"/>
                    </a:lnTo>
                    <a:close/>
                    <a:moveTo>
                      <a:pt x="70" y="48"/>
                    </a:moveTo>
                    <a:cubicBezTo>
                      <a:pt x="70" y="47"/>
                      <a:pt x="70" y="47"/>
                      <a:pt x="71" y="46"/>
                    </a:cubicBezTo>
                    <a:cubicBezTo>
                      <a:pt x="71" y="46"/>
                      <a:pt x="71" y="45"/>
                      <a:pt x="71" y="45"/>
                    </a:cubicBezTo>
                    <a:cubicBezTo>
                      <a:pt x="72" y="45"/>
                      <a:pt x="72" y="44"/>
                      <a:pt x="73" y="44"/>
                    </a:cubicBezTo>
                    <a:lnTo>
                      <a:pt x="92" y="31"/>
                    </a:lnTo>
                    <a:cubicBezTo>
                      <a:pt x="92" y="31"/>
                      <a:pt x="93" y="31"/>
                      <a:pt x="93" y="31"/>
                    </a:cubicBezTo>
                    <a:cubicBezTo>
                      <a:pt x="93" y="31"/>
                      <a:pt x="94" y="31"/>
                      <a:pt x="94" y="31"/>
                    </a:cubicBezTo>
                    <a:cubicBezTo>
                      <a:pt x="95" y="31"/>
                      <a:pt x="96" y="31"/>
                      <a:pt x="97" y="30"/>
                    </a:cubicBezTo>
                    <a:cubicBezTo>
                      <a:pt x="97" y="30"/>
                      <a:pt x="99" y="30"/>
                      <a:pt x="100" y="30"/>
                    </a:cubicBezTo>
                    <a:cubicBezTo>
                      <a:pt x="102" y="30"/>
                      <a:pt x="103" y="30"/>
                      <a:pt x="104" y="31"/>
                    </a:cubicBezTo>
                    <a:cubicBezTo>
                      <a:pt x="106" y="31"/>
                      <a:pt x="106" y="31"/>
                      <a:pt x="107" y="31"/>
                    </a:cubicBezTo>
                    <a:cubicBezTo>
                      <a:pt x="108" y="31"/>
                      <a:pt x="108" y="31"/>
                      <a:pt x="108" y="32"/>
                    </a:cubicBezTo>
                    <a:cubicBezTo>
                      <a:pt x="108" y="32"/>
                      <a:pt x="108" y="32"/>
                      <a:pt x="108" y="33"/>
                    </a:cubicBezTo>
                    <a:lnTo>
                      <a:pt x="108" y="108"/>
                    </a:lnTo>
                    <a:lnTo>
                      <a:pt x="123" y="108"/>
                    </a:lnTo>
                    <a:cubicBezTo>
                      <a:pt x="124" y="108"/>
                      <a:pt x="124" y="108"/>
                      <a:pt x="124" y="108"/>
                    </a:cubicBezTo>
                    <a:cubicBezTo>
                      <a:pt x="125" y="108"/>
                      <a:pt x="125" y="109"/>
                      <a:pt x="125" y="109"/>
                    </a:cubicBezTo>
                    <a:cubicBezTo>
                      <a:pt x="125" y="110"/>
                      <a:pt x="126" y="111"/>
                      <a:pt x="126" y="111"/>
                    </a:cubicBezTo>
                    <a:cubicBezTo>
                      <a:pt x="126" y="112"/>
                      <a:pt x="126" y="114"/>
                      <a:pt x="126" y="115"/>
                    </a:cubicBezTo>
                    <a:cubicBezTo>
                      <a:pt x="126" y="116"/>
                      <a:pt x="126" y="117"/>
                      <a:pt x="126" y="118"/>
                    </a:cubicBezTo>
                    <a:cubicBezTo>
                      <a:pt x="126" y="119"/>
                      <a:pt x="125" y="120"/>
                      <a:pt x="125" y="120"/>
                    </a:cubicBezTo>
                    <a:cubicBezTo>
                      <a:pt x="125" y="121"/>
                      <a:pt x="125" y="121"/>
                      <a:pt x="124" y="122"/>
                    </a:cubicBezTo>
                    <a:cubicBezTo>
                      <a:pt x="124" y="122"/>
                      <a:pt x="124" y="122"/>
                      <a:pt x="123" y="122"/>
                    </a:cubicBezTo>
                    <a:lnTo>
                      <a:pt x="73" y="122"/>
                    </a:lnTo>
                    <a:cubicBezTo>
                      <a:pt x="73" y="122"/>
                      <a:pt x="72" y="122"/>
                      <a:pt x="72" y="122"/>
                    </a:cubicBezTo>
                    <a:cubicBezTo>
                      <a:pt x="72" y="121"/>
                      <a:pt x="71" y="121"/>
                      <a:pt x="71" y="120"/>
                    </a:cubicBezTo>
                    <a:cubicBezTo>
                      <a:pt x="71" y="120"/>
                      <a:pt x="71" y="119"/>
                      <a:pt x="71" y="118"/>
                    </a:cubicBezTo>
                    <a:cubicBezTo>
                      <a:pt x="70" y="117"/>
                      <a:pt x="70" y="116"/>
                      <a:pt x="70" y="115"/>
                    </a:cubicBezTo>
                    <a:cubicBezTo>
                      <a:pt x="70" y="114"/>
                      <a:pt x="70" y="112"/>
                      <a:pt x="70" y="111"/>
                    </a:cubicBezTo>
                    <a:cubicBezTo>
                      <a:pt x="71" y="111"/>
                      <a:pt x="71" y="110"/>
                      <a:pt x="71" y="109"/>
                    </a:cubicBezTo>
                    <a:cubicBezTo>
                      <a:pt x="71" y="109"/>
                      <a:pt x="72" y="108"/>
                      <a:pt x="72" y="108"/>
                    </a:cubicBezTo>
                    <a:cubicBezTo>
                      <a:pt x="72" y="108"/>
                      <a:pt x="73" y="108"/>
                      <a:pt x="73" y="108"/>
                    </a:cubicBezTo>
                    <a:lnTo>
                      <a:pt x="90" y="108"/>
                    </a:lnTo>
                    <a:lnTo>
                      <a:pt x="90" y="49"/>
                    </a:lnTo>
                    <a:lnTo>
                      <a:pt x="75" y="57"/>
                    </a:lnTo>
                    <a:cubicBezTo>
                      <a:pt x="74" y="57"/>
                      <a:pt x="73" y="57"/>
                      <a:pt x="73" y="58"/>
                    </a:cubicBezTo>
                    <a:cubicBezTo>
                      <a:pt x="72" y="58"/>
                      <a:pt x="72" y="58"/>
                      <a:pt x="71" y="57"/>
                    </a:cubicBezTo>
                    <a:cubicBezTo>
                      <a:pt x="71" y="57"/>
                      <a:pt x="70" y="56"/>
                      <a:pt x="70" y="55"/>
                    </a:cubicBezTo>
                    <a:cubicBezTo>
                      <a:pt x="70" y="54"/>
                      <a:pt x="70" y="53"/>
                      <a:pt x="70" y="51"/>
                    </a:cubicBezTo>
                    <a:cubicBezTo>
                      <a:pt x="70" y="50"/>
                      <a:pt x="70" y="49"/>
                      <a:pt x="70" y="48"/>
                    </a:cubicBezTo>
                    <a:close/>
                    <a:moveTo>
                      <a:pt x="127" y="220"/>
                    </a:moveTo>
                    <a:cubicBezTo>
                      <a:pt x="126" y="226"/>
                      <a:pt x="124" y="231"/>
                      <a:pt x="121" y="235"/>
                    </a:cubicBezTo>
                    <a:cubicBezTo>
                      <a:pt x="119" y="239"/>
                      <a:pt x="115" y="243"/>
                      <a:pt x="111" y="245"/>
                    </a:cubicBezTo>
                    <a:cubicBezTo>
                      <a:pt x="107" y="247"/>
                      <a:pt x="101" y="248"/>
                      <a:pt x="95" y="248"/>
                    </a:cubicBezTo>
                    <a:cubicBezTo>
                      <a:pt x="89" y="248"/>
                      <a:pt x="84" y="247"/>
                      <a:pt x="80" y="245"/>
                    </a:cubicBezTo>
                    <a:cubicBezTo>
                      <a:pt x="76" y="243"/>
                      <a:pt x="73" y="240"/>
                      <a:pt x="70" y="236"/>
                    </a:cubicBezTo>
                    <a:cubicBezTo>
                      <a:pt x="68" y="232"/>
                      <a:pt x="66" y="227"/>
                      <a:pt x="65" y="221"/>
                    </a:cubicBezTo>
                    <a:cubicBezTo>
                      <a:pt x="64" y="215"/>
                      <a:pt x="64" y="209"/>
                      <a:pt x="64" y="201"/>
                    </a:cubicBezTo>
                    <a:cubicBezTo>
                      <a:pt x="64" y="194"/>
                      <a:pt x="64" y="188"/>
                      <a:pt x="66" y="182"/>
                    </a:cubicBezTo>
                    <a:cubicBezTo>
                      <a:pt x="67" y="176"/>
                      <a:pt x="69" y="171"/>
                      <a:pt x="71" y="167"/>
                    </a:cubicBezTo>
                    <a:cubicBezTo>
                      <a:pt x="74" y="163"/>
                      <a:pt x="77" y="160"/>
                      <a:pt x="82" y="157"/>
                    </a:cubicBezTo>
                    <a:cubicBezTo>
                      <a:pt x="86" y="155"/>
                      <a:pt x="91" y="154"/>
                      <a:pt x="97" y="154"/>
                    </a:cubicBezTo>
                    <a:cubicBezTo>
                      <a:pt x="103" y="154"/>
                      <a:pt x="108" y="155"/>
                      <a:pt x="113" y="157"/>
                    </a:cubicBezTo>
                    <a:cubicBezTo>
                      <a:pt x="117" y="159"/>
                      <a:pt x="120" y="162"/>
                      <a:pt x="122" y="166"/>
                    </a:cubicBezTo>
                    <a:cubicBezTo>
                      <a:pt x="125" y="170"/>
                      <a:pt x="126" y="175"/>
                      <a:pt x="127" y="181"/>
                    </a:cubicBezTo>
                    <a:cubicBezTo>
                      <a:pt x="128" y="187"/>
                      <a:pt x="129" y="193"/>
                      <a:pt x="129" y="201"/>
                    </a:cubicBezTo>
                    <a:cubicBezTo>
                      <a:pt x="129" y="208"/>
                      <a:pt x="128" y="215"/>
                      <a:pt x="127" y="220"/>
                    </a:cubicBezTo>
                    <a:close/>
                    <a:moveTo>
                      <a:pt x="199" y="243"/>
                    </a:moveTo>
                    <a:cubicBezTo>
                      <a:pt x="198" y="244"/>
                      <a:pt x="198" y="244"/>
                      <a:pt x="198" y="245"/>
                    </a:cubicBezTo>
                    <a:cubicBezTo>
                      <a:pt x="198" y="246"/>
                      <a:pt x="197" y="246"/>
                      <a:pt x="197" y="246"/>
                    </a:cubicBezTo>
                    <a:cubicBezTo>
                      <a:pt x="197" y="246"/>
                      <a:pt x="196" y="246"/>
                      <a:pt x="196" y="246"/>
                    </a:cubicBezTo>
                    <a:lnTo>
                      <a:pt x="146" y="246"/>
                    </a:lnTo>
                    <a:cubicBezTo>
                      <a:pt x="146" y="246"/>
                      <a:pt x="145" y="246"/>
                      <a:pt x="145" y="246"/>
                    </a:cubicBezTo>
                    <a:cubicBezTo>
                      <a:pt x="145" y="246"/>
                      <a:pt x="144" y="245"/>
                      <a:pt x="144" y="245"/>
                    </a:cubicBezTo>
                    <a:cubicBezTo>
                      <a:pt x="144" y="244"/>
                      <a:pt x="143" y="244"/>
                      <a:pt x="143" y="243"/>
                    </a:cubicBezTo>
                    <a:cubicBezTo>
                      <a:pt x="143" y="242"/>
                      <a:pt x="143" y="241"/>
                      <a:pt x="143" y="239"/>
                    </a:cubicBezTo>
                    <a:cubicBezTo>
                      <a:pt x="143" y="238"/>
                      <a:pt x="143" y="237"/>
                      <a:pt x="143" y="236"/>
                    </a:cubicBezTo>
                    <a:cubicBezTo>
                      <a:pt x="143" y="235"/>
                      <a:pt x="144" y="234"/>
                      <a:pt x="144" y="234"/>
                    </a:cubicBezTo>
                    <a:cubicBezTo>
                      <a:pt x="144" y="233"/>
                      <a:pt x="144" y="233"/>
                      <a:pt x="145" y="233"/>
                    </a:cubicBezTo>
                    <a:cubicBezTo>
                      <a:pt x="145" y="232"/>
                      <a:pt x="145" y="232"/>
                      <a:pt x="146" y="232"/>
                    </a:cubicBezTo>
                    <a:lnTo>
                      <a:pt x="163" y="232"/>
                    </a:lnTo>
                    <a:lnTo>
                      <a:pt x="163" y="173"/>
                    </a:lnTo>
                    <a:lnTo>
                      <a:pt x="148" y="181"/>
                    </a:lnTo>
                    <a:cubicBezTo>
                      <a:pt x="147" y="182"/>
                      <a:pt x="146" y="182"/>
                      <a:pt x="146" y="182"/>
                    </a:cubicBezTo>
                    <a:cubicBezTo>
                      <a:pt x="145" y="182"/>
                      <a:pt x="144" y="182"/>
                      <a:pt x="144" y="182"/>
                    </a:cubicBezTo>
                    <a:cubicBezTo>
                      <a:pt x="144" y="181"/>
                      <a:pt x="143" y="181"/>
                      <a:pt x="143" y="180"/>
                    </a:cubicBezTo>
                    <a:cubicBezTo>
                      <a:pt x="143" y="179"/>
                      <a:pt x="143" y="177"/>
                      <a:pt x="143" y="176"/>
                    </a:cubicBezTo>
                    <a:cubicBezTo>
                      <a:pt x="143" y="174"/>
                      <a:pt x="143" y="173"/>
                      <a:pt x="143" y="173"/>
                    </a:cubicBezTo>
                    <a:cubicBezTo>
                      <a:pt x="143" y="172"/>
                      <a:pt x="143" y="171"/>
                      <a:pt x="143" y="171"/>
                    </a:cubicBezTo>
                    <a:cubicBezTo>
                      <a:pt x="144" y="170"/>
                      <a:pt x="144" y="170"/>
                      <a:pt x="144" y="170"/>
                    </a:cubicBezTo>
                    <a:cubicBezTo>
                      <a:pt x="144" y="169"/>
                      <a:pt x="145" y="169"/>
                      <a:pt x="145" y="169"/>
                    </a:cubicBezTo>
                    <a:lnTo>
                      <a:pt x="165" y="156"/>
                    </a:lnTo>
                    <a:cubicBezTo>
                      <a:pt x="165" y="156"/>
                      <a:pt x="166" y="156"/>
                      <a:pt x="166" y="155"/>
                    </a:cubicBezTo>
                    <a:cubicBezTo>
                      <a:pt x="166" y="155"/>
                      <a:pt x="167" y="155"/>
                      <a:pt x="167" y="155"/>
                    </a:cubicBezTo>
                    <a:cubicBezTo>
                      <a:pt x="168" y="155"/>
                      <a:pt x="169" y="155"/>
                      <a:pt x="169" y="155"/>
                    </a:cubicBezTo>
                    <a:cubicBezTo>
                      <a:pt x="170" y="155"/>
                      <a:pt x="172" y="155"/>
                      <a:pt x="173" y="155"/>
                    </a:cubicBezTo>
                    <a:cubicBezTo>
                      <a:pt x="175" y="155"/>
                      <a:pt x="176" y="155"/>
                      <a:pt x="177" y="155"/>
                    </a:cubicBezTo>
                    <a:cubicBezTo>
                      <a:pt x="178" y="155"/>
                      <a:pt x="179" y="155"/>
                      <a:pt x="180" y="155"/>
                    </a:cubicBezTo>
                    <a:cubicBezTo>
                      <a:pt x="180" y="156"/>
                      <a:pt x="181" y="156"/>
                      <a:pt x="181" y="156"/>
                    </a:cubicBezTo>
                    <a:cubicBezTo>
                      <a:pt x="181" y="156"/>
                      <a:pt x="181" y="157"/>
                      <a:pt x="181" y="157"/>
                    </a:cubicBezTo>
                    <a:lnTo>
                      <a:pt x="181" y="232"/>
                    </a:lnTo>
                    <a:lnTo>
                      <a:pt x="196" y="232"/>
                    </a:lnTo>
                    <a:cubicBezTo>
                      <a:pt x="196" y="232"/>
                      <a:pt x="197" y="232"/>
                      <a:pt x="197" y="233"/>
                    </a:cubicBezTo>
                    <a:cubicBezTo>
                      <a:pt x="198" y="233"/>
                      <a:pt x="198" y="233"/>
                      <a:pt x="198" y="234"/>
                    </a:cubicBezTo>
                    <a:cubicBezTo>
                      <a:pt x="198" y="234"/>
                      <a:pt x="199" y="235"/>
                      <a:pt x="199" y="236"/>
                    </a:cubicBezTo>
                    <a:cubicBezTo>
                      <a:pt x="199" y="237"/>
                      <a:pt x="199" y="238"/>
                      <a:pt x="199" y="239"/>
                    </a:cubicBezTo>
                    <a:cubicBezTo>
                      <a:pt x="199" y="241"/>
                      <a:pt x="199" y="242"/>
                      <a:pt x="199" y="243"/>
                    </a:cubicBezTo>
                    <a:close/>
                    <a:moveTo>
                      <a:pt x="200" y="96"/>
                    </a:moveTo>
                    <a:cubicBezTo>
                      <a:pt x="199" y="102"/>
                      <a:pt x="197" y="107"/>
                      <a:pt x="194" y="111"/>
                    </a:cubicBezTo>
                    <a:cubicBezTo>
                      <a:pt x="191" y="115"/>
                      <a:pt x="188" y="118"/>
                      <a:pt x="184" y="120"/>
                    </a:cubicBezTo>
                    <a:cubicBezTo>
                      <a:pt x="179" y="122"/>
                      <a:pt x="174" y="124"/>
                      <a:pt x="168" y="124"/>
                    </a:cubicBezTo>
                    <a:cubicBezTo>
                      <a:pt x="162" y="124"/>
                      <a:pt x="157" y="122"/>
                      <a:pt x="153" y="120"/>
                    </a:cubicBezTo>
                    <a:cubicBezTo>
                      <a:pt x="149" y="118"/>
                      <a:pt x="145" y="115"/>
                      <a:pt x="143" y="111"/>
                    </a:cubicBezTo>
                    <a:cubicBezTo>
                      <a:pt x="141" y="107"/>
                      <a:pt x="139" y="102"/>
                      <a:pt x="138" y="96"/>
                    </a:cubicBezTo>
                    <a:cubicBezTo>
                      <a:pt x="137" y="91"/>
                      <a:pt x="137" y="84"/>
                      <a:pt x="137" y="77"/>
                    </a:cubicBezTo>
                    <a:cubicBezTo>
                      <a:pt x="137" y="70"/>
                      <a:pt x="137" y="63"/>
                      <a:pt x="138" y="57"/>
                    </a:cubicBezTo>
                    <a:cubicBezTo>
                      <a:pt x="140" y="51"/>
                      <a:pt x="141" y="46"/>
                      <a:pt x="144" y="42"/>
                    </a:cubicBezTo>
                    <a:cubicBezTo>
                      <a:pt x="147" y="38"/>
                      <a:pt x="150" y="35"/>
                      <a:pt x="154" y="33"/>
                    </a:cubicBezTo>
                    <a:cubicBezTo>
                      <a:pt x="159" y="31"/>
                      <a:pt x="164" y="29"/>
                      <a:pt x="170" y="29"/>
                    </a:cubicBezTo>
                    <a:cubicBezTo>
                      <a:pt x="176" y="29"/>
                      <a:pt x="181" y="31"/>
                      <a:pt x="185" y="33"/>
                    </a:cubicBezTo>
                    <a:cubicBezTo>
                      <a:pt x="189" y="35"/>
                      <a:pt x="193" y="38"/>
                      <a:pt x="195" y="42"/>
                    </a:cubicBezTo>
                    <a:cubicBezTo>
                      <a:pt x="197" y="46"/>
                      <a:pt x="199" y="51"/>
                      <a:pt x="200" y="57"/>
                    </a:cubicBezTo>
                    <a:cubicBezTo>
                      <a:pt x="201" y="62"/>
                      <a:pt x="201" y="69"/>
                      <a:pt x="201" y="76"/>
                    </a:cubicBezTo>
                    <a:cubicBezTo>
                      <a:pt x="201" y="83"/>
                      <a:pt x="201" y="90"/>
                      <a:pt x="200" y="9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grpSp>
        <p:cxnSp>
          <p:nvCxnSpPr>
            <p:cNvPr id="120" name="Straight Arrow Connector 119"/>
            <p:cNvCxnSpPr/>
            <p:nvPr/>
          </p:nvCxnSpPr>
          <p:spPr>
            <a:xfrm flipV="1">
              <a:off x="4413472" y="3336938"/>
              <a:ext cx="1015954" cy="673914"/>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pic>
          <p:nvPicPr>
            <p:cNvPr id="31" name="Picture 30"/>
            <p:cNvPicPr>
              <a:picLocks noChangeAspect="1"/>
            </p:cNvPicPr>
            <p:nvPr/>
          </p:nvPicPr>
          <p:blipFill>
            <a:blip r:embed="rId3">
              <a:clrChange>
                <a:clrFrom>
                  <a:srgbClr val="FDFDFD"/>
                </a:clrFrom>
                <a:clrTo>
                  <a:srgbClr val="FDFD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018915" y="2597350"/>
              <a:ext cx="703518" cy="692468"/>
            </a:xfrm>
            <a:prstGeom prst="rect">
              <a:avLst/>
            </a:prstGeom>
            <a:grpFill/>
            <a:ln>
              <a:noFill/>
            </a:ln>
          </p:spPr>
          <p:style>
            <a:lnRef idx="2">
              <a:schemeClr val="dk1"/>
            </a:lnRef>
            <a:fillRef idx="1">
              <a:schemeClr val="lt1"/>
            </a:fillRef>
            <a:effectRef idx="0">
              <a:schemeClr val="dk1"/>
            </a:effectRef>
            <a:fontRef idx="minor">
              <a:schemeClr val="dk1"/>
            </a:fontRef>
          </p:style>
        </p:pic>
        <p:sp>
          <p:nvSpPr>
            <p:cNvPr id="92" name="Freeform 91"/>
            <p:cNvSpPr/>
            <p:nvPr/>
          </p:nvSpPr>
          <p:spPr bwMode="auto">
            <a:xfrm flipH="1">
              <a:off x="6046230" y="4555948"/>
              <a:ext cx="385247" cy="389114"/>
            </a:xfrm>
            <a:custGeom>
              <a:avLst/>
              <a:gdLst>
                <a:gd name="connsiteX0" fmla="*/ 1820774 w 3146654"/>
                <a:gd name="connsiteY0" fmla="*/ 396240 h 3329940"/>
                <a:gd name="connsiteX1" fmla="*/ 1820774 w 3146654"/>
                <a:gd name="connsiteY1" fmla="*/ 1062990 h 3329940"/>
                <a:gd name="connsiteX2" fmla="*/ 2760574 w 3146654"/>
                <a:gd name="connsiteY2" fmla="*/ 2815590 h 3329940"/>
                <a:gd name="connsiteX3" fmla="*/ 2722474 w 3146654"/>
                <a:gd name="connsiteY3" fmla="*/ 2923540 h 3329940"/>
                <a:gd name="connsiteX4" fmla="*/ 2455774 w 3146654"/>
                <a:gd name="connsiteY4" fmla="*/ 2923540 h 3329940"/>
                <a:gd name="connsiteX5" fmla="*/ 1693774 w 3146654"/>
                <a:gd name="connsiteY5" fmla="*/ 1418590 h 3329940"/>
                <a:gd name="connsiteX6" fmla="*/ 1141324 w 3146654"/>
                <a:gd name="connsiteY6" fmla="*/ 1418590 h 3329940"/>
                <a:gd name="connsiteX7" fmla="*/ 1331824 w 3146654"/>
                <a:gd name="connsiteY7" fmla="*/ 999490 h 3329940"/>
                <a:gd name="connsiteX8" fmla="*/ 1331824 w 3146654"/>
                <a:gd name="connsiteY8" fmla="*/ 396240 h 3329940"/>
                <a:gd name="connsiteX9" fmla="*/ 2415134 w 3146654"/>
                <a:gd name="connsiteY9" fmla="*/ 0 h 3329940"/>
                <a:gd name="connsiteX10" fmla="*/ 2369414 w 3146654"/>
                <a:gd name="connsiteY10" fmla="*/ 0 h 3329940"/>
                <a:gd name="connsiteX11" fmla="*/ 1607414 w 3146654"/>
                <a:gd name="connsiteY11" fmla="*/ 0 h 3329940"/>
                <a:gd name="connsiteX12" fmla="*/ 1584960 w 3146654"/>
                <a:gd name="connsiteY12" fmla="*/ 0 h 3329940"/>
                <a:gd name="connsiteX13" fmla="*/ 1561694 w 3146654"/>
                <a:gd name="connsiteY13" fmla="*/ 0 h 3329940"/>
                <a:gd name="connsiteX14" fmla="*/ 1539240 w 3146654"/>
                <a:gd name="connsiteY14" fmla="*/ 0 h 3329940"/>
                <a:gd name="connsiteX15" fmla="*/ 777240 w 3146654"/>
                <a:gd name="connsiteY15" fmla="*/ 0 h 3329940"/>
                <a:gd name="connsiteX16" fmla="*/ 731520 w 3146654"/>
                <a:gd name="connsiteY16" fmla="*/ 0 h 3329940"/>
                <a:gd name="connsiteX17" fmla="*/ 731520 w 3146654"/>
                <a:gd name="connsiteY17" fmla="*/ 381000 h 3329940"/>
                <a:gd name="connsiteX18" fmla="*/ 784860 w 3146654"/>
                <a:gd name="connsiteY18" fmla="*/ 381000 h 3329940"/>
                <a:gd name="connsiteX19" fmla="*/ 960120 w 3146654"/>
                <a:gd name="connsiteY19" fmla="*/ 381000 h 3329940"/>
                <a:gd name="connsiteX20" fmla="*/ 960120 w 3146654"/>
                <a:gd name="connsiteY20" fmla="*/ 899160 h 3329940"/>
                <a:gd name="connsiteX21" fmla="*/ 0 w 3146654"/>
                <a:gd name="connsiteY21" fmla="*/ 2834640 h 3329940"/>
                <a:gd name="connsiteX22" fmla="*/ 297180 w 3146654"/>
                <a:gd name="connsiteY22" fmla="*/ 3329940 h 3329940"/>
                <a:gd name="connsiteX23" fmla="*/ 1561694 w 3146654"/>
                <a:gd name="connsiteY23" fmla="*/ 3329940 h 3329940"/>
                <a:gd name="connsiteX24" fmla="*/ 1584960 w 3146654"/>
                <a:gd name="connsiteY24" fmla="*/ 3329940 h 3329940"/>
                <a:gd name="connsiteX25" fmla="*/ 2849474 w 3146654"/>
                <a:gd name="connsiteY25" fmla="*/ 3329940 h 3329940"/>
                <a:gd name="connsiteX26" fmla="*/ 3146654 w 3146654"/>
                <a:gd name="connsiteY26" fmla="*/ 2834640 h 3329940"/>
                <a:gd name="connsiteX27" fmla="*/ 2186534 w 3146654"/>
                <a:gd name="connsiteY27" fmla="*/ 899160 h 3329940"/>
                <a:gd name="connsiteX28" fmla="*/ 2186534 w 3146654"/>
                <a:gd name="connsiteY28" fmla="*/ 381000 h 3329940"/>
                <a:gd name="connsiteX29" fmla="*/ 2361794 w 3146654"/>
                <a:gd name="connsiteY29" fmla="*/ 381000 h 3329940"/>
                <a:gd name="connsiteX30" fmla="*/ 2415134 w 3146654"/>
                <a:gd name="connsiteY30" fmla="*/ 381000 h 332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46654" h="3329940">
                  <a:moveTo>
                    <a:pt x="1820774" y="396240"/>
                  </a:moveTo>
                  <a:lnTo>
                    <a:pt x="1820774" y="1062990"/>
                  </a:lnTo>
                  <a:lnTo>
                    <a:pt x="2760574" y="2815590"/>
                  </a:lnTo>
                  <a:lnTo>
                    <a:pt x="2722474" y="2923540"/>
                  </a:lnTo>
                  <a:lnTo>
                    <a:pt x="2455774" y="2923540"/>
                  </a:lnTo>
                  <a:lnTo>
                    <a:pt x="1693774" y="1418590"/>
                  </a:lnTo>
                  <a:lnTo>
                    <a:pt x="1141324" y="1418590"/>
                  </a:lnTo>
                  <a:lnTo>
                    <a:pt x="1331824" y="999490"/>
                  </a:lnTo>
                  <a:lnTo>
                    <a:pt x="1331824" y="396240"/>
                  </a:lnTo>
                  <a:close/>
                  <a:moveTo>
                    <a:pt x="2415134" y="0"/>
                  </a:moveTo>
                  <a:lnTo>
                    <a:pt x="2369414" y="0"/>
                  </a:lnTo>
                  <a:lnTo>
                    <a:pt x="1607414" y="0"/>
                  </a:lnTo>
                  <a:lnTo>
                    <a:pt x="1584960" y="0"/>
                  </a:lnTo>
                  <a:lnTo>
                    <a:pt x="1561694" y="0"/>
                  </a:lnTo>
                  <a:lnTo>
                    <a:pt x="1539240" y="0"/>
                  </a:lnTo>
                  <a:lnTo>
                    <a:pt x="777240" y="0"/>
                  </a:lnTo>
                  <a:lnTo>
                    <a:pt x="731520" y="0"/>
                  </a:lnTo>
                  <a:lnTo>
                    <a:pt x="731520" y="381000"/>
                  </a:lnTo>
                  <a:lnTo>
                    <a:pt x="784860" y="381000"/>
                  </a:lnTo>
                  <a:lnTo>
                    <a:pt x="960120" y="381000"/>
                  </a:lnTo>
                  <a:lnTo>
                    <a:pt x="960120" y="899160"/>
                  </a:lnTo>
                  <a:lnTo>
                    <a:pt x="0" y="2834640"/>
                  </a:lnTo>
                  <a:lnTo>
                    <a:pt x="297180" y="3329940"/>
                  </a:lnTo>
                  <a:lnTo>
                    <a:pt x="1561694" y="3329940"/>
                  </a:lnTo>
                  <a:lnTo>
                    <a:pt x="1584960" y="3329940"/>
                  </a:lnTo>
                  <a:lnTo>
                    <a:pt x="2849474" y="3329940"/>
                  </a:lnTo>
                  <a:lnTo>
                    <a:pt x="3146654" y="2834640"/>
                  </a:lnTo>
                  <a:lnTo>
                    <a:pt x="2186534" y="899160"/>
                  </a:lnTo>
                  <a:lnTo>
                    <a:pt x="2186534" y="381000"/>
                  </a:lnTo>
                  <a:lnTo>
                    <a:pt x="2361794" y="381000"/>
                  </a:lnTo>
                  <a:lnTo>
                    <a:pt x="2415134" y="381000"/>
                  </a:lnTo>
                  <a:close/>
                </a:path>
              </a:pathLst>
            </a:cu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27" tIns="45713" rIns="91427" bIns="45713" numCol="1" spcCol="0" rtlCol="0" fromWordArt="0" anchor="ctr" anchorCtr="0" forceAA="0" compatLnSpc="1">
              <a:prstTxWarp prst="textNoShape">
                <a:avLst/>
              </a:prstTxWarp>
              <a:noAutofit/>
            </a:bodyPr>
            <a:lstStyle/>
            <a:p>
              <a:pPr marL="0" marR="0" lvl="0" indent="0" algn="ctr" defTabSz="932293" eaLnBrk="1" fontAlgn="base" latinLnBrk="0" hangingPunct="1">
                <a:lnSpc>
                  <a:spcPct val="100000"/>
                </a:lnSpc>
                <a:spcBef>
                  <a:spcPct val="0"/>
                </a:spcBef>
                <a:spcAft>
                  <a:spcPct val="0"/>
                </a:spcAft>
                <a:buClrTx/>
                <a:buSzTx/>
                <a:buFontTx/>
                <a:buNone/>
                <a:tabLst/>
                <a:defRPr/>
              </a:pPr>
              <a:endParaRPr kumimoji="0" lang="en-US" sz="2400" i="0" u="none" strike="noStrike" kern="0" cap="none" spc="0" normalizeH="0" baseline="0" noProof="0" dirty="0">
                <a:ln>
                  <a:noFill/>
                </a:ln>
                <a:solidFill>
                  <a:schemeClr val="accent4">
                    <a:lumMod val="25000"/>
                  </a:schemeClr>
                </a:solidFill>
                <a:effectLst/>
                <a:uLnTx/>
                <a:uFillTx/>
                <a:latin typeface="Segoe UI"/>
                <a:ea typeface="Segoe UI" pitchFamily="34" charset="0"/>
                <a:cs typeface="Segoe UI" pitchFamily="34" charset="0"/>
              </a:endParaRPr>
            </a:p>
          </p:txBody>
        </p:sp>
        <p:grpSp>
          <p:nvGrpSpPr>
            <p:cNvPr id="11" name="Group 10"/>
            <p:cNvGrpSpPr/>
            <p:nvPr/>
          </p:nvGrpSpPr>
          <p:grpSpPr>
            <a:xfrm>
              <a:off x="1342888" y="2395275"/>
              <a:ext cx="1441450" cy="3115866"/>
              <a:chOff x="2185987" y="3511226"/>
              <a:chExt cx="1441450" cy="3115866"/>
            </a:xfrm>
            <a:grpFill/>
          </p:grpSpPr>
          <p:sp>
            <p:nvSpPr>
              <p:cNvPr id="323" name="Rectangle 16"/>
              <p:cNvSpPr>
                <a:spLocks noChangeArrowheads="1"/>
              </p:cNvSpPr>
              <p:nvPr/>
            </p:nvSpPr>
            <p:spPr bwMode="auto">
              <a:xfrm>
                <a:off x="2185987" y="3511226"/>
                <a:ext cx="1441450" cy="3115866"/>
              </a:xfrm>
              <a:prstGeom prst="rect">
                <a:avLst/>
              </a:prstGeom>
              <a:grp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7" name="Oval 20"/>
              <p:cNvSpPr>
                <a:spLocks noChangeArrowheads="1"/>
              </p:cNvSpPr>
              <p:nvPr/>
            </p:nvSpPr>
            <p:spPr bwMode="auto">
              <a:xfrm>
                <a:off x="3302607" y="4775457"/>
                <a:ext cx="61913" cy="6032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8" name="Oval 21"/>
              <p:cNvSpPr>
                <a:spLocks noChangeArrowheads="1"/>
              </p:cNvSpPr>
              <p:nvPr/>
            </p:nvSpPr>
            <p:spPr bwMode="auto">
              <a:xfrm>
                <a:off x="3302607" y="4775457"/>
                <a:ext cx="60325" cy="60325"/>
              </a:xfrm>
              <a:prstGeom prst="ellipse">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9" name="Oval 22"/>
              <p:cNvSpPr>
                <a:spLocks noChangeArrowheads="1"/>
              </p:cNvSpPr>
              <p:nvPr/>
            </p:nvSpPr>
            <p:spPr bwMode="auto">
              <a:xfrm>
                <a:off x="3112107" y="4827845"/>
                <a:ext cx="68263" cy="6667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0" name="Oval 23"/>
              <p:cNvSpPr>
                <a:spLocks noChangeArrowheads="1"/>
              </p:cNvSpPr>
              <p:nvPr/>
            </p:nvSpPr>
            <p:spPr bwMode="auto">
              <a:xfrm>
                <a:off x="3112107" y="4827845"/>
                <a:ext cx="68263" cy="66675"/>
              </a:xfrm>
              <a:prstGeom prst="ellipse">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1" name="Freeform 24"/>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2" name="Freeform 25"/>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3" name="Freeform 26"/>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4" name="Freeform 27"/>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5" name="Freeform 28"/>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6" name="Freeform 29"/>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7" name="Rectangle 30"/>
              <p:cNvSpPr>
                <a:spLocks noChangeArrowheads="1"/>
              </p:cNvSpPr>
              <p:nvPr/>
            </p:nvSpPr>
            <p:spPr bwMode="auto">
              <a:xfrm>
                <a:off x="3174020" y="4851657"/>
                <a:ext cx="258763" cy="190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8" name="Rectangle 31"/>
              <p:cNvSpPr>
                <a:spLocks noChangeArrowheads="1"/>
              </p:cNvSpPr>
              <p:nvPr/>
            </p:nvSpPr>
            <p:spPr bwMode="auto">
              <a:xfrm>
                <a:off x="3174020" y="4851657"/>
                <a:ext cx="258763" cy="190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9" name="Rectangle 32"/>
              <p:cNvSpPr>
                <a:spLocks noChangeArrowheads="1"/>
              </p:cNvSpPr>
              <p:nvPr/>
            </p:nvSpPr>
            <p:spPr bwMode="auto">
              <a:xfrm>
                <a:off x="3340707" y="4894520"/>
                <a:ext cx="53975" cy="55563"/>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0" name="Rectangle 33"/>
              <p:cNvSpPr>
                <a:spLocks noChangeArrowheads="1"/>
              </p:cNvSpPr>
              <p:nvPr/>
            </p:nvSpPr>
            <p:spPr bwMode="auto">
              <a:xfrm>
                <a:off x="3340707" y="4894520"/>
                <a:ext cx="53975" cy="55563"/>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1" name="Oval 34"/>
              <p:cNvSpPr>
                <a:spLocks noChangeArrowheads="1"/>
              </p:cNvSpPr>
              <p:nvPr/>
            </p:nvSpPr>
            <p:spPr bwMode="auto">
              <a:xfrm>
                <a:off x="3302607" y="4775457"/>
                <a:ext cx="61913" cy="6032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2" name="Oval 35"/>
              <p:cNvSpPr>
                <a:spLocks noChangeArrowheads="1"/>
              </p:cNvSpPr>
              <p:nvPr/>
            </p:nvSpPr>
            <p:spPr bwMode="auto">
              <a:xfrm>
                <a:off x="3112107" y="4827845"/>
                <a:ext cx="68263" cy="6667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3" name="Freeform 36"/>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4" name="Freeform 37"/>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5" name="Freeform 38"/>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6" name="Rectangle 39"/>
              <p:cNvSpPr>
                <a:spLocks noChangeArrowheads="1"/>
              </p:cNvSpPr>
              <p:nvPr/>
            </p:nvSpPr>
            <p:spPr bwMode="auto">
              <a:xfrm>
                <a:off x="3174020" y="4851657"/>
                <a:ext cx="258763" cy="190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7" name="Rectangle 40"/>
              <p:cNvSpPr>
                <a:spLocks noChangeArrowheads="1"/>
              </p:cNvSpPr>
              <p:nvPr/>
            </p:nvSpPr>
            <p:spPr bwMode="auto">
              <a:xfrm>
                <a:off x="3340707" y="4894520"/>
                <a:ext cx="53975" cy="55563"/>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8" name="Freeform 41"/>
              <p:cNvSpPr>
                <a:spLocks/>
              </p:cNvSpPr>
              <p:nvPr/>
            </p:nvSpPr>
            <p:spPr bwMode="auto">
              <a:xfrm>
                <a:off x="2364394" y="5061208"/>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9" name="Freeform 42"/>
              <p:cNvSpPr>
                <a:spLocks/>
              </p:cNvSpPr>
              <p:nvPr/>
            </p:nvSpPr>
            <p:spPr bwMode="auto">
              <a:xfrm>
                <a:off x="2364394" y="5061208"/>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0" name="Freeform 43"/>
              <p:cNvSpPr>
                <a:spLocks/>
              </p:cNvSpPr>
              <p:nvPr/>
            </p:nvSpPr>
            <p:spPr bwMode="auto">
              <a:xfrm>
                <a:off x="2364394" y="5061208"/>
                <a:ext cx="288925" cy="363538"/>
              </a:xfrm>
              <a:custGeom>
                <a:avLst/>
                <a:gdLst>
                  <a:gd name="T0" fmla="*/ 0 w 405"/>
                  <a:gd name="T1" fmla="*/ 0 h 507"/>
                  <a:gd name="T2" fmla="*/ 0 w 405"/>
                  <a:gd name="T3" fmla="*/ 237 h 507"/>
                  <a:gd name="T4" fmla="*/ 40 w 405"/>
                  <a:gd name="T5" fmla="*/ 237 h 507"/>
                  <a:gd name="T6" fmla="*/ 40 w 405"/>
                  <a:gd name="T7" fmla="*/ 222 h 507"/>
                  <a:gd name="T8" fmla="*/ 68 w 405"/>
                  <a:gd name="T9" fmla="*/ 198 h 507"/>
                  <a:gd name="T10" fmla="*/ 143 w 405"/>
                  <a:gd name="T11" fmla="*/ 198 h 507"/>
                  <a:gd name="T12" fmla="*/ 143 w 405"/>
                  <a:gd name="T13" fmla="*/ 182 h 507"/>
                  <a:gd name="T14" fmla="*/ 159 w 405"/>
                  <a:gd name="T15" fmla="*/ 182 h 507"/>
                  <a:gd name="T16" fmla="*/ 159 w 405"/>
                  <a:gd name="T17" fmla="*/ 214 h 507"/>
                  <a:gd name="T18" fmla="*/ 230 w 405"/>
                  <a:gd name="T19" fmla="*/ 214 h 507"/>
                  <a:gd name="T20" fmla="*/ 230 w 405"/>
                  <a:gd name="T21" fmla="*/ 233 h 507"/>
                  <a:gd name="T22" fmla="*/ 159 w 405"/>
                  <a:gd name="T23" fmla="*/ 233 h 507"/>
                  <a:gd name="T24" fmla="*/ 159 w 405"/>
                  <a:gd name="T25" fmla="*/ 273 h 507"/>
                  <a:gd name="T26" fmla="*/ 230 w 405"/>
                  <a:gd name="T27" fmla="*/ 273 h 507"/>
                  <a:gd name="T28" fmla="*/ 230 w 405"/>
                  <a:gd name="T29" fmla="*/ 293 h 507"/>
                  <a:gd name="T30" fmla="*/ 159 w 405"/>
                  <a:gd name="T31" fmla="*/ 293 h 507"/>
                  <a:gd name="T32" fmla="*/ 159 w 405"/>
                  <a:gd name="T33" fmla="*/ 325 h 507"/>
                  <a:gd name="T34" fmla="*/ 143 w 405"/>
                  <a:gd name="T35" fmla="*/ 325 h 507"/>
                  <a:gd name="T36" fmla="*/ 143 w 405"/>
                  <a:gd name="T37" fmla="*/ 309 h 507"/>
                  <a:gd name="T38" fmla="*/ 68 w 405"/>
                  <a:gd name="T39" fmla="*/ 309 h 507"/>
                  <a:gd name="T40" fmla="*/ 40 w 405"/>
                  <a:gd name="T41" fmla="*/ 285 h 507"/>
                  <a:gd name="T42" fmla="*/ 40 w 405"/>
                  <a:gd name="T43" fmla="*/ 269 h 507"/>
                  <a:gd name="T44" fmla="*/ 0 w 405"/>
                  <a:gd name="T45" fmla="*/ 269 h 507"/>
                  <a:gd name="T46" fmla="*/ 0 w 405"/>
                  <a:gd name="T47" fmla="*/ 507 h 507"/>
                  <a:gd name="T48" fmla="*/ 405 w 405"/>
                  <a:gd name="T49" fmla="*/ 253 h 507"/>
                  <a:gd name="T50" fmla="*/ 0 w 405"/>
                  <a:gd name="T51"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5" h="507">
                    <a:moveTo>
                      <a:pt x="0" y="0"/>
                    </a:moveTo>
                    <a:lnTo>
                      <a:pt x="0" y="237"/>
                    </a:lnTo>
                    <a:lnTo>
                      <a:pt x="40" y="237"/>
                    </a:lnTo>
                    <a:lnTo>
                      <a:pt x="40" y="222"/>
                    </a:lnTo>
                    <a:cubicBezTo>
                      <a:pt x="40" y="208"/>
                      <a:pt x="53" y="198"/>
                      <a:pt x="68" y="198"/>
                    </a:cubicBezTo>
                    <a:lnTo>
                      <a:pt x="143" y="198"/>
                    </a:lnTo>
                    <a:lnTo>
                      <a:pt x="143" y="182"/>
                    </a:lnTo>
                    <a:lnTo>
                      <a:pt x="159" y="182"/>
                    </a:lnTo>
                    <a:lnTo>
                      <a:pt x="159" y="214"/>
                    </a:lnTo>
                    <a:lnTo>
                      <a:pt x="230" y="214"/>
                    </a:lnTo>
                    <a:lnTo>
                      <a:pt x="230" y="233"/>
                    </a:lnTo>
                    <a:lnTo>
                      <a:pt x="159" y="233"/>
                    </a:lnTo>
                    <a:lnTo>
                      <a:pt x="159" y="273"/>
                    </a:lnTo>
                    <a:lnTo>
                      <a:pt x="230" y="273"/>
                    </a:lnTo>
                    <a:lnTo>
                      <a:pt x="230" y="293"/>
                    </a:lnTo>
                    <a:lnTo>
                      <a:pt x="159" y="293"/>
                    </a:lnTo>
                    <a:lnTo>
                      <a:pt x="159" y="325"/>
                    </a:lnTo>
                    <a:lnTo>
                      <a:pt x="143" y="325"/>
                    </a:lnTo>
                    <a:lnTo>
                      <a:pt x="143" y="309"/>
                    </a:lnTo>
                    <a:lnTo>
                      <a:pt x="68" y="309"/>
                    </a:lnTo>
                    <a:cubicBezTo>
                      <a:pt x="52" y="309"/>
                      <a:pt x="40" y="298"/>
                      <a:pt x="40" y="285"/>
                    </a:cubicBezTo>
                    <a:lnTo>
                      <a:pt x="40" y="269"/>
                    </a:lnTo>
                    <a:lnTo>
                      <a:pt x="0" y="269"/>
                    </a:lnTo>
                    <a:lnTo>
                      <a:pt x="0" y="507"/>
                    </a:lnTo>
                    <a:lnTo>
                      <a:pt x="405" y="253"/>
                    </a:lnTo>
                    <a:lnTo>
                      <a:pt x="0" y="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3" name="Freeform 46"/>
              <p:cNvSpPr>
                <a:spLocks/>
              </p:cNvSpPr>
              <p:nvPr/>
            </p:nvSpPr>
            <p:spPr bwMode="auto">
              <a:xfrm>
                <a:off x="2410432" y="4163477"/>
                <a:ext cx="495300" cy="358775"/>
              </a:xfrm>
              <a:custGeom>
                <a:avLst/>
                <a:gdLst>
                  <a:gd name="T0" fmla="*/ 536 w 693"/>
                  <a:gd name="T1" fmla="*/ 61 h 501"/>
                  <a:gd name="T2" fmla="*/ 299 w 693"/>
                  <a:gd name="T3" fmla="*/ 120 h 501"/>
                  <a:gd name="T4" fmla="*/ 58 w 693"/>
                  <a:gd name="T5" fmla="*/ 61 h 501"/>
                  <a:gd name="T6" fmla="*/ 50 w 693"/>
                  <a:gd name="T7" fmla="*/ 257 h 501"/>
                  <a:gd name="T8" fmla="*/ 109 w 693"/>
                  <a:gd name="T9" fmla="*/ 256 h 501"/>
                  <a:gd name="T10" fmla="*/ 139 w 693"/>
                  <a:gd name="T11" fmla="*/ 256 h 501"/>
                  <a:gd name="T12" fmla="*/ 196 w 693"/>
                  <a:gd name="T13" fmla="*/ 139 h 501"/>
                  <a:gd name="T14" fmla="*/ 229 w 693"/>
                  <a:gd name="T15" fmla="*/ 121 h 501"/>
                  <a:gd name="T16" fmla="*/ 252 w 693"/>
                  <a:gd name="T17" fmla="*/ 157 h 501"/>
                  <a:gd name="T18" fmla="*/ 254 w 693"/>
                  <a:gd name="T19" fmla="*/ 332 h 501"/>
                  <a:gd name="T20" fmla="*/ 274 w 693"/>
                  <a:gd name="T21" fmla="*/ 273 h 501"/>
                  <a:gd name="T22" fmla="*/ 288 w 693"/>
                  <a:gd name="T23" fmla="*/ 257 h 501"/>
                  <a:gd name="T24" fmla="*/ 465 w 693"/>
                  <a:gd name="T25" fmla="*/ 256 h 501"/>
                  <a:gd name="T26" fmla="*/ 474 w 693"/>
                  <a:gd name="T27" fmla="*/ 266 h 501"/>
                  <a:gd name="T28" fmla="*/ 477 w 693"/>
                  <a:gd name="T29" fmla="*/ 304 h 501"/>
                  <a:gd name="T30" fmla="*/ 319 w 693"/>
                  <a:gd name="T31" fmla="*/ 303 h 501"/>
                  <a:gd name="T32" fmla="*/ 269 w 693"/>
                  <a:gd name="T33" fmla="*/ 405 h 501"/>
                  <a:gd name="T34" fmla="*/ 236 w 693"/>
                  <a:gd name="T35" fmla="*/ 415 h 501"/>
                  <a:gd name="T36" fmla="*/ 207 w 693"/>
                  <a:gd name="T37" fmla="*/ 371 h 501"/>
                  <a:gd name="T38" fmla="*/ 206 w 693"/>
                  <a:gd name="T39" fmla="*/ 229 h 501"/>
                  <a:gd name="T40" fmla="*/ 181 w 693"/>
                  <a:gd name="T41" fmla="*/ 296 h 501"/>
                  <a:gd name="T42" fmla="*/ 168 w 693"/>
                  <a:gd name="T43" fmla="*/ 304 h 501"/>
                  <a:gd name="T44" fmla="*/ 127 w 693"/>
                  <a:gd name="T45" fmla="*/ 304 h 501"/>
                  <a:gd name="T46" fmla="*/ 80 w 693"/>
                  <a:gd name="T47" fmla="*/ 304 h 501"/>
                  <a:gd name="T48" fmla="*/ 296 w 693"/>
                  <a:gd name="T49" fmla="*/ 501 h 501"/>
                  <a:gd name="T50" fmla="*/ 536 w 693"/>
                  <a:gd name="T51" fmla="*/ 6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3" h="501">
                    <a:moveTo>
                      <a:pt x="536" y="61"/>
                    </a:moveTo>
                    <a:cubicBezTo>
                      <a:pt x="480" y="0"/>
                      <a:pt x="366" y="26"/>
                      <a:pt x="299" y="120"/>
                    </a:cubicBezTo>
                    <a:cubicBezTo>
                      <a:pt x="215" y="19"/>
                      <a:pt x="114" y="0"/>
                      <a:pt x="58" y="61"/>
                    </a:cubicBezTo>
                    <a:cubicBezTo>
                      <a:pt x="0" y="123"/>
                      <a:pt x="15" y="197"/>
                      <a:pt x="50" y="257"/>
                    </a:cubicBezTo>
                    <a:lnTo>
                      <a:pt x="109" y="256"/>
                    </a:lnTo>
                    <a:lnTo>
                      <a:pt x="139" y="256"/>
                    </a:lnTo>
                    <a:lnTo>
                      <a:pt x="196" y="139"/>
                    </a:lnTo>
                    <a:cubicBezTo>
                      <a:pt x="198" y="132"/>
                      <a:pt x="222" y="121"/>
                      <a:pt x="229" y="121"/>
                    </a:cubicBezTo>
                    <a:cubicBezTo>
                      <a:pt x="250" y="122"/>
                      <a:pt x="251" y="150"/>
                      <a:pt x="252" y="157"/>
                    </a:cubicBezTo>
                    <a:lnTo>
                      <a:pt x="254" y="332"/>
                    </a:lnTo>
                    <a:lnTo>
                      <a:pt x="274" y="273"/>
                    </a:lnTo>
                    <a:cubicBezTo>
                      <a:pt x="277" y="267"/>
                      <a:pt x="281" y="257"/>
                      <a:pt x="288" y="257"/>
                    </a:cubicBezTo>
                    <a:lnTo>
                      <a:pt x="465" y="256"/>
                    </a:lnTo>
                    <a:cubicBezTo>
                      <a:pt x="472" y="256"/>
                      <a:pt x="474" y="258"/>
                      <a:pt x="474" y="266"/>
                    </a:cubicBezTo>
                    <a:cubicBezTo>
                      <a:pt x="474" y="274"/>
                      <a:pt x="485" y="304"/>
                      <a:pt x="477" y="304"/>
                    </a:cubicBezTo>
                    <a:lnTo>
                      <a:pt x="319" y="303"/>
                    </a:lnTo>
                    <a:lnTo>
                      <a:pt x="269" y="405"/>
                    </a:lnTo>
                    <a:cubicBezTo>
                      <a:pt x="263" y="413"/>
                      <a:pt x="243" y="415"/>
                      <a:pt x="236" y="415"/>
                    </a:cubicBezTo>
                    <a:cubicBezTo>
                      <a:pt x="210" y="412"/>
                      <a:pt x="207" y="378"/>
                      <a:pt x="207" y="371"/>
                    </a:cubicBezTo>
                    <a:lnTo>
                      <a:pt x="206" y="229"/>
                    </a:lnTo>
                    <a:lnTo>
                      <a:pt x="181" y="296"/>
                    </a:lnTo>
                    <a:cubicBezTo>
                      <a:pt x="180" y="301"/>
                      <a:pt x="174" y="303"/>
                      <a:pt x="168" y="304"/>
                    </a:cubicBezTo>
                    <a:lnTo>
                      <a:pt x="127" y="304"/>
                    </a:lnTo>
                    <a:lnTo>
                      <a:pt x="80" y="304"/>
                    </a:lnTo>
                    <a:cubicBezTo>
                      <a:pt x="157" y="405"/>
                      <a:pt x="252" y="486"/>
                      <a:pt x="296" y="501"/>
                    </a:cubicBezTo>
                    <a:cubicBezTo>
                      <a:pt x="362" y="474"/>
                      <a:pt x="693" y="230"/>
                      <a:pt x="536" y="61"/>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4" name="Freeform 47"/>
              <p:cNvSpPr>
                <a:spLocks/>
              </p:cNvSpPr>
              <p:nvPr/>
            </p:nvSpPr>
            <p:spPr bwMode="auto">
              <a:xfrm>
                <a:off x="2273907" y="5707321"/>
                <a:ext cx="241300" cy="392113"/>
              </a:xfrm>
              <a:custGeom>
                <a:avLst/>
                <a:gdLst>
                  <a:gd name="T0" fmla="*/ 304 w 336"/>
                  <a:gd name="T1" fmla="*/ 0 h 548"/>
                  <a:gd name="T2" fmla="*/ 33 w 336"/>
                  <a:gd name="T3" fmla="*/ 0 h 548"/>
                  <a:gd name="T4" fmla="*/ 0 w 336"/>
                  <a:gd name="T5" fmla="*/ 34 h 548"/>
                  <a:gd name="T6" fmla="*/ 0 w 336"/>
                  <a:gd name="T7" fmla="*/ 514 h 548"/>
                  <a:gd name="T8" fmla="*/ 38 w 336"/>
                  <a:gd name="T9" fmla="*/ 548 h 548"/>
                  <a:gd name="T10" fmla="*/ 299 w 336"/>
                  <a:gd name="T11" fmla="*/ 548 h 548"/>
                  <a:gd name="T12" fmla="*/ 336 w 336"/>
                  <a:gd name="T13" fmla="*/ 514 h 548"/>
                  <a:gd name="T14" fmla="*/ 336 w 336"/>
                  <a:gd name="T15" fmla="*/ 34 h 548"/>
                  <a:gd name="T16" fmla="*/ 304 w 336"/>
                  <a:gd name="T17"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48">
                    <a:moveTo>
                      <a:pt x="304" y="0"/>
                    </a:moveTo>
                    <a:lnTo>
                      <a:pt x="33" y="0"/>
                    </a:lnTo>
                    <a:cubicBezTo>
                      <a:pt x="15" y="0"/>
                      <a:pt x="0" y="15"/>
                      <a:pt x="0" y="34"/>
                    </a:cubicBezTo>
                    <a:lnTo>
                      <a:pt x="0" y="514"/>
                    </a:lnTo>
                    <a:cubicBezTo>
                      <a:pt x="0" y="532"/>
                      <a:pt x="19" y="548"/>
                      <a:pt x="38" y="548"/>
                    </a:cubicBezTo>
                    <a:lnTo>
                      <a:pt x="299" y="548"/>
                    </a:lnTo>
                    <a:cubicBezTo>
                      <a:pt x="317" y="548"/>
                      <a:pt x="336" y="535"/>
                      <a:pt x="336" y="514"/>
                    </a:cubicBezTo>
                    <a:lnTo>
                      <a:pt x="336" y="34"/>
                    </a:lnTo>
                    <a:cubicBezTo>
                      <a:pt x="336" y="15"/>
                      <a:pt x="322" y="0"/>
                      <a:pt x="304"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5" name="Rectangle 48"/>
              <p:cNvSpPr>
                <a:spLocks noChangeArrowheads="1"/>
              </p:cNvSpPr>
              <p:nvPr/>
            </p:nvSpPr>
            <p:spPr bwMode="auto">
              <a:xfrm>
                <a:off x="2300894" y="5751771"/>
                <a:ext cx="187325" cy="2857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6" name="Rectangle 49"/>
              <p:cNvSpPr>
                <a:spLocks noChangeArrowheads="1"/>
              </p:cNvSpPr>
              <p:nvPr/>
            </p:nvSpPr>
            <p:spPr bwMode="auto">
              <a:xfrm>
                <a:off x="2307244" y="5767646"/>
                <a:ext cx="174625" cy="25400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7" name="Oval 50"/>
              <p:cNvSpPr>
                <a:spLocks noChangeArrowheads="1"/>
              </p:cNvSpPr>
              <p:nvPr/>
            </p:nvSpPr>
            <p:spPr bwMode="auto">
              <a:xfrm>
                <a:off x="2378682" y="6050221"/>
                <a:ext cx="31750" cy="31750"/>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8" name="Rectangle 51"/>
              <p:cNvSpPr>
                <a:spLocks noChangeArrowheads="1"/>
              </p:cNvSpPr>
              <p:nvPr/>
            </p:nvSpPr>
            <p:spPr bwMode="auto">
              <a:xfrm>
                <a:off x="2372332" y="5734308"/>
                <a:ext cx="44450" cy="7938"/>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9" name="Freeform 52"/>
              <p:cNvSpPr>
                <a:spLocks/>
              </p:cNvSpPr>
              <p:nvPr/>
            </p:nvSpPr>
            <p:spPr bwMode="auto">
              <a:xfrm>
                <a:off x="2327882" y="5850196"/>
                <a:ext cx="133350" cy="123825"/>
              </a:xfrm>
              <a:custGeom>
                <a:avLst/>
                <a:gdLst>
                  <a:gd name="T0" fmla="*/ 180 w 187"/>
                  <a:gd name="T1" fmla="*/ 22 h 175"/>
                  <a:gd name="T2" fmla="*/ 140 w 187"/>
                  <a:gd name="T3" fmla="*/ 0 h 175"/>
                  <a:gd name="T4" fmla="*/ 99 w 187"/>
                  <a:gd name="T5" fmla="*/ 13 h 175"/>
                  <a:gd name="T6" fmla="*/ 64 w 187"/>
                  <a:gd name="T7" fmla="*/ 1 h 175"/>
                  <a:gd name="T8" fmla="*/ 0 w 187"/>
                  <a:gd name="T9" fmla="*/ 66 h 175"/>
                  <a:gd name="T10" fmla="*/ 21 w 187"/>
                  <a:gd name="T11" fmla="*/ 143 h 175"/>
                  <a:gd name="T12" fmla="*/ 59 w 187"/>
                  <a:gd name="T13" fmla="*/ 175 h 175"/>
                  <a:gd name="T14" fmla="*/ 96 w 187"/>
                  <a:gd name="T15" fmla="*/ 164 h 175"/>
                  <a:gd name="T16" fmla="*/ 133 w 187"/>
                  <a:gd name="T17" fmla="*/ 174 h 175"/>
                  <a:gd name="T18" fmla="*/ 187 w 187"/>
                  <a:gd name="T19" fmla="*/ 113 h 175"/>
                  <a:gd name="T20" fmla="*/ 186 w 187"/>
                  <a:gd name="T21" fmla="*/ 110 h 175"/>
                  <a:gd name="T22" fmla="*/ 186 w 187"/>
                  <a:gd name="T23" fmla="*/ 109 h 175"/>
                  <a:gd name="T24" fmla="*/ 158 w 187"/>
                  <a:gd name="T25" fmla="*/ 64 h 175"/>
                  <a:gd name="T26" fmla="*/ 179 w 187"/>
                  <a:gd name="T27" fmla="*/ 22 h 175"/>
                  <a:gd name="T28" fmla="*/ 180 w 187"/>
                  <a:gd name="T29" fmla="*/ 2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180" y="22"/>
                    </a:moveTo>
                    <a:cubicBezTo>
                      <a:pt x="171" y="11"/>
                      <a:pt x="159" y="0"/>
                      <a:pt x="140" y="0"/>
                    </a:cubicBezTo>
                    <a:cubicBezTo>
                      <a:pt x="128" y="0"/>
                      <a:pt x="117" y="13"/>
                      <a:pt x="99" y="13"/>
                    </a:cubicBezTo>
                    <a:cubicBezTo>
                      <a:pt x="85" y="13"/>
                      <a:pt x="79" y="1"/>
                      <a:pt x="64" y="1"/>
                    </a:cubicBezTo>
                    <a:cubicBezTo>
                      <a:pt x="32" y="1"/>
                      <a:pt x="0" y="29"/>
                      <a:pt x="0" y="66"/>
                    </a:cubicBezTo>
                    <a:cubicBezTo>
                      <a:pt x="0" y="86"/>
                      <a:pt x="6" y="116"/>
                      <a:pt x="21" y="143"/>
                    </a:cubicBezTo>
                    <a:cubicBezTo>
                      <a:pt x="31" y="162"/>
                      <a:pt x="44" y="175"/>
                      <a:pt x="59" y="175"/>
                    </a:cubicBezTo>
                    <a:cubicBezTo>
                      <a:pt x="69" y="175"/>
                      <a:pt x="81" y="164"/>
                      <a:pt x="96" y="164"/>
                    </a:cubicBezTo>
                    <a:cubicBezTo>
                      <a:pt x="109" y="164"/>
                      <a:pt x="121" y="174"/>
                      <a:pt x="133" y="174"/>
                    </a:cubicBezTo>
                    <a:cubicBezTo>
                      <a:pt x="161" y="174"/>
                      <a:pt x="187" y="138"/>
                      <a:pt x="187" y="113"/>
                    </a:cubicBezTo>
                    <a:cubicBezTo>
                      <a:pt x="187" y="112"/>
                      <a:pt x="186" y="111"/>
                      <a:pt x="186" y="110"/>
                    </a:cubicBezTo>
                    <a:lnTo>
                      <a:pt x="186" y="109"/>
                    </a:lnTo>
                    <a:cubicBezTo>
                      <a:pt x="168" y="99"/>
                      <a:pt x="158" y="84"/>
                      <a:pt x="158" y="64"/>
                    </a:cubicBezTo>
                    <a:cubicBezTo>
                      <a:pt x="158" y="47"/>
                      <a:pt x="166" y="32"/>
                      <a:pt x="179" y="22"/>
                    </a:cubicBezTo>
                    <a:lnTo>
                      <a:pt x="180" y="22"/>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0" name="Freeform 53"/>
              <p:cNvSpPr>
                <a:spLocks/>
              </p:cNvSpPr>
              <p:nvPr/>
            </p:nvSpPr>
            <p:spPr bwMode="auto">
              <a:xfrm>
                <a:off x="2397732" y="5807333"/>
                <a:ext cx="30163" cy="42863"/>
              </a:xfrm>
              <a:custGeom>
                <a:avLst/>
                <a:gdLst>
                  <a:gd name="T0" fmla="*/ 2 w 41"/>
                  <a:gd name="T1" fmla="*/ 59 h 59"/>
                  <a:gd name="T2" fmla="*/ 41 w 41"/>
                  <a:gd name="T3" fmla="*/ 9 h 59"/>
                  <a:gd name="T4" fmla="*/ 41 w 41"/>
                  <a:gd name="T5" fmla="*/ 1 h 59"/>
                  <a:gd name="T6" fmla="*/ 41 w 41"/>
                  <a:gd name="T7" fmla="*/ 0 h 59"/>
                  <a:gd name="T8" fmla="*/ 0 w 41"/>
                  <a:gd name="T9" fmla="*/ 49 h 59"/>
                  <a:gd name="T10" fmla="*/ 2 w 41"/>
                  <a:gd name="T11" fmla="*/ 58 h 59"/>
                  <a:gd name="T12" fmla="*/ 2 w 4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41" h="59">
                    <a:moveTo>
                      <a:pt x="2" y="59"/>
                    </a:moveTo>
                    <a:cubicBezTo>
                      <a:pt x="23" y="52"/>
                      <a:pt x="41" y="37"/>
                      <a:pt x="41" y="9"/>
                    </a:cubicBezTo>
                    <a:cubicBezTo>
                      <a:pt x="41" y="7"/>
                      <a:pt x="41" y="4"/>
                      <a:pt x="41" y="1"/>
                    </a:cubicBezTo>
                    <a:lnTo>
                      <a:pt x="41" y="0"/>
                    </a:lnTo>
                    <a:cubicBezTo>
                      <a:pt x="19" y="6"/>
                      <a:pt x="0" y="23"/>
                      <a:pt x="0" y="49"/>
                    </a:cubicBezTo>
                    <a:cubicBezTo>
                      <a:pt x="0" y="51"/>
                      <a:pt x="1" y="54"/>
                      <a:pt x="2" y="58"/>
                    </a:cubicBezTo>
                    <a:lnTo>
                      <a:pt x="2" y="59"/>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1" name="Freeform 54"/>
              <p:cNvSpPr>
                <a:spLocks/>
              </p:cNvSpPr>
              <p:nvPr/>
            </p:nvSpPr>
            <p:spPr bwMode="auto">
              <a:xfrm>
                <a:off x="2575532" y="5929571"/>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2" name="Freeform 55"/>
              <p:cNvSpPr>
                <a:spLocks/>
              </p:cNvSpPr>
              <p:nvPr/>
            </p:nvSpPr>
            <p:spPr bwMode="auto">
              <a:xfrm>
                <a:off x="2575532" y="5929571"/>
                <a:ext cx="239713"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3" name="Freeform 56"/>
              <p:cNvSpPr>
                <a:spLocks noEditPoints="1"/>
              </p:cNvSpPr>
              <p:nvPr/>
            </p:nvSpPr>
            <p:spPr bwMode="auto">
              <a:xfrm>
                <a:off x="2575532" y="5929571"/>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 name="T18" fmla="*/ 118 w 336"/>
                  <a:gd name="T19" fmla="*/ 23 h 504"/>
                  <a:gd name="T20" fmla="*/ 221 w 336"/>
                  <a:gd name="T21" fmla="*/ 23 h 504"/>
                  <a:gd name="T22" fmla="*/ 235 w 336"/>
                  <a:gd name="T23" fmla="*/ 31 h 504"/>
                  <a:gd name="T24" fmla="*/ 221 w 336"/>
                  <a:gd name="T25" fmla="*/ 37 h 504"/>
                  <a:gd name="T26" fmla="*/ 118 w 336"/>
                  <a:gd name="T27" fmla="*/ 37 h 504"/>
                  <a:gd name="T28" fmla="*/ 104 w 336"/>
                  <a:gd name="T29" fmla="*/ 31 h 504"/>
                  <a:gd name="T30" fmla="*/ 118 w 336"/>
                  <a:gd name="T31" fmla="*/ 23 h 504"/>
                  <a:gd name="T32" fmla="*/ 198 w 336"/>
                  <a:gd name="T33" fmla="*/ 468 h 504"/>
                  <a:gd name="T34" fmla="*/ 141 w 336"/>
                  <a:gd name="T35" fmla="*/ 468 h 504"/>
                  <a:gd name="T36" fmla="*/ 131 w 336"/>
                  <a:gd name="T37" fmla="*/ 456 h 504"/>
                  <a:gd name="T38" fmla="*/ 141 w 336"/>
                  <a:gd name="T39" fmla="*/ 444 h 504"/>
                  <a:gd name="T40" fmla="*/ 198 w 336"/>
                  <a:gd name="T41" fmla="*/ 444 h 504"/>
                  <a:gd name="T42" fmla="*/ 209 w 336"/>
                  <a:gd name="T43" fmla="*/ 456 h 504"/>
                  <a:gd name="T44" fmla="*/ 198 w 336"/>
                  <a:gd name="T45" fmla="*/ 468 h 504"/>
                  <a:gd name="T46" fmla="*/ 300 w 336"/>
                  <a:gd name="T47" fmla="*/ 420 h 504"/>
                  <a:gd name="T48" fmla="*/ 36 w 336"/>
                  <a:gd name="T49" fmla="*/ 420 h 504"/>
                  <a:gd name="T50" fmla="*/ 36 w 336"/>
                  <a:gd name="T51" fmla="*/ 60 h 504"/>
                  <a:gd name="T52" fmla="*/ 300 w 336"/>
                  <a:gd name="T53" fmla="*/ 60 h 504"/>
                  <a:gd name="T54" fmla="*/ 300 w 336"/>
                  <a:gd name="T55" fmla="*/ 42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moveTo>
                      <a:pt x="118" y="23"/>
                    </a:moveTo>
                    <a:lnTo>
                      <a:pt x="221" y="23"/>
                    </a:lnTo>
                    <a:cubicBezTo>
                      <a:pt x="229" y="23"/>
                      <a:pt x="235" y="24"/>
                      <a:pt x="235" y="31"/>
                    </a:cubicBezTo>
                    <a:cubicBezTo>
                      <a:pt x="235" y="37"/>
                      <a:pt x="229" y="37"/>
                      <a:pt x="221" y="37"/>
                    </a:cubicBezTo>
                    <a:lnTo>
                      <a:pt x="118" y="37"/>
                    </a:lnTo>
                    <a:cubicBezTo>
                      <a:pt x="110" y="37"/>
                      <a:pt x="104" y="37"/>
                      <a:pt x="104" y="31"/>
                    </a:cubicBezTo>
                    <a:cubicBezTo>
                      <a:pt x="104" y="24"/>
                      <a:pt x="110" y="23"/>
                      <a:pt x="118" y="23"/>
                    </a:cubicBezTo>
                    <a:close/>
                    <a:moveTo>
                      <a:pt x="198" y="468"/>
                    </a:moveTo>
                    <a:lnTo>
                      <a:pt x="141" y="468"/>
                    </a:lnTo>
                    <a:cubicBezTo>
                      <a:pt x="136" y="468"/>
                      <a:pt x="131" y="463"/>
                      <a:pt x="131" y="456"/>
                    </a:cubicBezTo>
                    <a:cubicBezTo>
                      <a:pt x="131" y="449"/>
                      <a:pt x="136" y="444"/>
                      <a:pt x="141" y="444"/>
                    </a:cubicBezTo>
                    <a:lnTo>
                      <a:pt x="198" y="444"/>
                    </a:lnTo>
                    <a:cubicBezTo>
                      <a:pt x="204" y="444"/>
                      <a:pt x="209" y="449"/>
                      <a:pt x="209" y="456"/>
                    </a:cubicBezTo>
                    <a:cubicBezTo>
                      <a:pt x="209" y="463"/>
                      <a:pt x="204" y="468"/>
                      <a:pt x="198" y="468"/>
                    </a:cubicBezTo>
                    <a:close/>
                    <a:moveTo>
                      <a:pt x="300" y="420"/>
                    </a:moveTo>
                    <a:lnTo>
                      <a:pt x="36" y="420"/>
                    </a:lnTo>
                    <a:lnTo>
                      <a:pt x="36" y="60"/>
                    </a:lnTo>
                    <a:lnTo>
                      <a:pt x="300" y="60"/>
                    </a:lnTo>
                    <a:lnTo>
                      <a:pt x="300" y="42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5" name="Freeform 59"/>
              <p:cNvSpPr>
                <a:spLocks/>
              </p:cNvSpPr>
              <p:nvPr/>
            </p:nvSpPr>
            <p:spPr bwMode="auto">
              <a:xfrm>
                <a:off x="3178782" y="5486658"/>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6" name="Freeform 60"/>
              <p:cNvSpPr>
                <a:spLocks/>
              </p:cNvSpPr>
              <p:nvPr/>
            </p:nvSpPr>
            <p:spPr bwMode="auto">
              <a:xfrm>
                <a:off x="3178782" y="5486658"/>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7" name="Freeform 61"/>
              <p:cNvSpPr>
                <a:spLocks noEditPoints="1"/>
              </p:cNvSpPr>
              <p:nvPr/>
            </p:nvSpPr>
            <p:spPr bwMode="auto">
              <a:xfrm>
                <a:off x="2985107" y="5485071"/>
                <a:ext cx="171450" cy="250825"/>
              </a:xfrm>
              <a:custGeom>
                <a:avLst/>
                <a:gdLst>
                  <a:gd name="T0" fmla="*/ 0 w 108"/>
                  <a:gd name="T1" fmla="*/ 158 h 158"/>
                  <a:gd name="T2" fmla="*/ 108 w 108"/>
                  <a:gd name="T3" fmla="*/ 158 h 158"/>
                  <a:gd name="T4" fmla="*/ 108 w 108"/>
                  <a:gd name="T5" fmla="*/ 130 h 158"/>
                  <a:gd name="T6" fmla="*/ 0 w 108"/>
                  <a:gd name="T7" fmla="*/ 130 h 158"/>
                  <a:gd name="T8" fmla="*/ 0 w 108"/>
                  <a:gd name="T9" fmla="*/ 158 h 158"/>
                  <a:gd name="T10" fmla="*/ 0 w 108"/>
                  <a:gd name="T11" fmla="*/ 115 h 158"/>
                  <a:gd name="T12" fmla="*/ 108 w 108"/>
                  <a:gd name="T13" fmla="*/ 115 h 158"/>
                  <a:gd name="T14" fmla="*/ 108 w 108"/>
                  <a:gd name="T15" fmla="*/ 87 h 158"/>
                  <a:gd name="T16" fmla="*/ 0 w 108"/>
                  <a:gd name="T17" fmla="*/ 87 h 158"/>
                  <a:gd name="T18" fmla="*/ 0 w 108"/>
                  <a:gd name="T19" fmla="*/ 115 h 158"/>
                  <a:gd name="T20" fmla="*/ 0 w 108"/>
                  <a:gd name="T21" fmla="*/ 72 h 158"/>
                  <a:gd name="T22" fmla="*/ 108 w 108"/>
                  <a:gd name="T23" fmla="*/ 72 h 158"/>
                  <a:gd name="T24" fmla="*/ 108 w 108"/>
                  <a:gd name="T25" fmla="*/ 44 h 158"/>
                  <a:gd name="T26" fmla="*/ 0 w 108"/>
                  <a:gd name="T27" fmla="*/ 44 h 158"/>
                  <a:gd name="T28" fmla="*/ 0 w 108"/>
                  <a:gd name="T29" fmla="*/ 72 h 158"/>
                  <a:gd name="T30" fmla="*/ 0 w 108"/>
                  <a:gd name="T31" fmla="*/ 28 h 158"/>
                  <a:gd name="T32" fmla="*/ 108 w 108"/>
                  <a:gd name="T33" fmla="*/ 28 h 158"/>
                  <a:gd name="T34" fmla="*/ 108 w 108"/>
                  <a:gd name="T35" fmla="*/ 0 h 158"/>
                  <a:gd name="T36" fmla="*/ 0 w 108"/>
                  <a:gd name="T37" fmla="*/ 0 h 158"/>
                  <a:gd name="T38" fmla="*/ 0 w 108"/>
                  <a:gd name="T39" fmla="*/ 2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 h="158">
                    <a:moveTo>
                      <a:pt x="0" y="158"/>
                    </a:moveTo>
                    <a:lnTo>
                      <a:pt x="108" y="158"/>
                    </a:lnTo>
                    <a:lnTo>
                      <a:pt x="108" y="130"/>
                    </a:lnTo>
                    <a:lnTo>
                      <a:pt x="0" y="130"/>
                    </a:lnTo>
                    <a:lnTo>
                      <a:pt x="0" y="158"/>
                    </a:lnTo>
                    <a:close/>
                    <a:moveTo>
                      <a:pt x="0" y="115"/>
                    </a:moveTo>
                    <a:lnTo>
                      <a:pt x="108" y="115"/>
                    </a:lnTo>
                    <a:lnTo>
                      <a:pt x="108" y="87"/>
                    </a:lnTo>
                    <a:lnTo>
                      <a:pt x="0" y="87"/>
                    </a:lnTo>
                    <a:lnTo>
                      <a:pt x="0" y="115"/>
                    </a:lnTo>
                    <a:close/>
                    <a:moveTo>
                      <a:pt x="0" y="72"/>
                    </a:moveTo>
                    <a:lnTo>
                      <a:pt x="108" y="72"/>
                    </a:lnTo>
                    <a:lnTo>
                      <a:pt x="108" y="44"/>
                    </a:lnTo>
                    <a:lnTo>
                      <a:pt x="0" y="44"/>
                    </a:lnTo>
                    <a:lnTo>
                      <a:pt x="0" y="72"/>
                    </a:lnTo>
                    <a:close/>
                    <a:moveTo>
                      <a:pt x="0" y="28"/>
                    </a:moveTo>
                    <a:lnTo>
                      <a:pt x="108" y="28"/>
                    </a:lnTo>
                    <a:lnTo>
                      <a:pt x="108" y="0"/>
                    </a:lnTo>
                    <a:lnTo>
                      <a:pt x="0" y="0"/>
                    </a:lnTo>
                    <a:lnTo>
                      <a:pt x="0" y="28"/>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8" name="Rectangle 62"/>
              <p:cNvSpPr>
                <a:spLocks noChangeArrowheads="1"/>
              </p:cNvSpPr>
              <p:nvPr/>
            </p:nvSpPr>
            <p:spPr bwMode="auto">
              <a:xfrm>
                <a:off x="2985107" y="5691446"/>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9" name="Rectangle 63"/>
              <p:cNvSpPr>
                <a:spLocks noChangeArrowheads="1"/>
              </p:cNvSpPr>
              <p:nvPr/>
            </p:nvSpPr>
            <p:spPr bwMode="auto">
              <a:xfrm>
                <a:off x="2985107" y="5623183"/>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0" name="Rectangle 64"/>
              <p:cNvSpPr>
                <a:spLocks noChangeArrowheads="1"/>
              </p:cNvSpPr>
              <p:nvPr/>
            </p:nvSpPr>
            <p:spPr bwMode="auto">
              <a:xfrm>
                <a:off x="2985107" y="5554921"/>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1" name="Rectangle 65"/>
              <p:cNvSpPr>
                <a:spLocks noChangeArrowheads="1"/>
              </p:cNvSpPr>
              <p:nvPr/>
            </p:nvSpPr>
            <p:spPr bwMode="auto">
              <a:xfrm>
                <a:off x="2985107" y="5485071"/>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2" name="Freeform 66"/>
              <p:cNvSpPr>
                <a:spLocks/>
              </p:cNvSpPr>
              <p:nvPr/>
            </p:nvSpPr>
            <p:spPr bwMode="auto">
              <a:xfrm>
                <a:off x="3037494" y="6297871"/>
                <a:ext cx="258763" cy="247650"/>
              </a:xfrm>
              <a:custGeom>
                <a:avLst/>
                <a:gdLst>
                  <a:gd name="T0" fmla="*/ 125 w 163"/>
                  <a:gd name="T1" fmla="*/ 0 h 156"/>
                  <a:gd name="T2" fmla="*/ 37 w 163"/>
                  <a:gd name="T3" fmla="*/ 0 h 156"/>
                  <a:gd name="T4" fmla="*/ 0 w 163"/>
                  <a:gd name="T5" fmla="*/ 63 h 156"/>
                  <a:gd name="T6" fmla="*/ 0 w 163"/>
                  <a:gd name="T7" fmla="*/ 156 h 156"/>
                  <a:gd name="T8" fmla="*/ 163 w 163"/>
                  <a:gd name="T9" fmla="*/ 156 h 156"/>
                  <a:gd name="T10" fmla="*/ 163 w 163"/>
                  <a:gd name="T11" fmla="*/ 63 h 156"/>
                  <a:gd name="T12" fmla="*/ 125 w 163"/>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163" h="156">
                    <a:moveTo>
                      <a:pt x="125" y="0"/>
                    </a:moveTo>
                    <a:lnTo>
                      <a:pt x="37" y="0"/>
                    </a:lnTo>
                    <a:lnTo>
                      <a:pt x="0" y="63"/>
                    </a:lnTo>
                    <a:lnTo>
                      <a:pt x="0" y="156"/>
                    </a:lnTo>
                    <a:lnTo>
                      <a:pt x="163" y="156"/>
                    </a:lnTo>
                    <a:lnTo>
                      <a:pt x="163" y="63"/>
                    </a:lnTo>
                    <a:lnTo>
                      <a:pt x="125"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3" name="Freeform 67"/>
              <p:cNvSpPr>
                <a:spLocks noEditPoints="1"/>
              </p:cNvSpPr>
              <p:nvPr/>
            </p:nvSpPr>
            <p:spPr bwMode="auto">
              <a:xfrm>
                <a:off x="3037494" y="6297871"/>
                <a:ext cx="258763" cy="247650"/>
              </a:xfrm>
              <a:custGeom>
                <a:avLst/>
                <a:gdLst>
                  <a:gd name="T0" fmla="*/ 0 w 163"/>
                  <a:gd name="T1" fmla="*/ 63 h 156"/>
                  <a:gd name="T2" fmla="*/ 163 w 163"/>
                  <a:gd name="T3" fmla="*/ 63 h 156"/>
                  <a:gd name="T4" fmla="*/ 125 w 163"/>
                  <a:gd name="T5" fmla="*/ 0 h 156"/>
                  <a:gd name="T6" fmla="*/ 37 w 163"/>
                  <a:gd name="T7" fmla="*/ 0 h 156"/>
                  <a:gd name="T8" fmla="*/ 0 w 163"/>
                  <a:gd name="T9" fmla="*/ 63 h 156"/>
                  <a:gd name="T10" fmla="*/ 0 w 163"/>
                  <a:gd name="T11" fmla="*/ 156 h 156"/>
                  <a:gd name="T12" fmla="*/ 163 w 163"/>
                  <a:gd name="T13" fmla="*/ 156 h 156"/>
                  <a:gd name="T14" fmla="*/ 163 w 163"/>
                  <a:gd name="T15" fmla="*/ 63 h 156"/>
                  <a:gd name="T16" fmla="*/ 125 w 163"/>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156">
                    <a:moveTo>
                      <a:pt x="0" y="63"/>
                    </a:moveTo>
                    <a:lnTo>
                      <a:pt x="163" y="63"/>
                    </a:lnTo>
                    <a:moveTo>
                      <a:pt x="125" y="0"/>
                    </a:moveTo>
                    <a:lnTo>
                      <a:pt x="37" y="0"/>
                    </a:lnTo>
                    <a:lnTo>
                      <a:pt x="0" y="63"/>
                    </a:lnTo>
                    <a:lnTo>
                      <a:pt x="0" y="156"/>
                    </a:lnTo>
                    <a:lnTo>
                      <a:pt x="163" y="156"/>
                    </a:lnTo>
                    <a:lnTo>
                      <a:pt x="163" y="63"/>
                    </a:lnTo>
                    <a:lnTo>
                      <a:pt x="125" y="0"/>
                    </a:lnTo>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4" name="Freeform 68"/>
              <p:cNvSpPr>
                <a:spLocks noEditPoints="1"/>
              </p:cNvSpPr>
              <p:nvPr/>
            </p:nvSpPr>
            <p:spPr bwMode="auto">
              <a:xfrm>
                <a:off x="3021619" y="6437571"/>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5" name="Freeform 69"/>
              <p:cNvSpPr>
                <a:spLocks noEditPoints="1"/>
              </p:cNvSpPr>
              <p:nvPr/>
            </p:nvSpPr>
            <p:spPr bwMode="auto">
              <a:xfrm>
                <a:off x="3021619" y="6437571"/>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2851757" y="4715133"/>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2894619" y="4688146"/>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8" name="Freeform 114"/>
              <p:cNvSpPr>
                <a:spLocks/>
              </p:cNvSpPr>
              <p:nvPr/>
            </p:nvSpPr>
            <p:spPr bwMode="auto">
              <a:xfrm>
                <a:off x="2939069" y="4659571"/>
                <a:ext cx="85725" cy="201613"/>
              </a:xfrm>
              <a:custGeom>
                <a:avLst/>
                <a:gdLst>
                  <a:gd name="T0" fmla="*/ 78 w 121"/>
                  <a:gd name="T1" fmla="*/ 140 h 281"/>
                  <a:gd name="T2" fmla="*/ 0 w 121"/>
                  <a:gd name="T3" fmla="*/ 261 h 281"/>
                  <a:gd name="T4" fmla="*/ 31 w 121"/>
                  <a:gd name="T5" fmla="*/ 281 h 281"/>
                  <a:gd name="T6" fmla="*/ 121 w 121"/>
                  <a:gd name="T7" fmla="*/ 140 h 281"/>
                  <a:gd name="T8" fmla="*/ 31 w 121"/>
                  <a:gd name="T9" fmla="*/ 0 h 281"/>
                  <a:gd name="T10" fmla="*/ 1 w 121"/>
                  <a:gd name="T11" fmla="*/ 19 h 281"/>
                  <a:gd name="T12" fmla="*/ 78 w 121"/>
                  <a:gd name="T13" fmla="*/ 140 h 281"/>
                </a:gdLst>
                <a:ahLst/>
                <a:cxnLst>
                  <a:cxn ang="0">
                    <a:pos x="T0" y="T1"/>
                  </a:cxn>
                  <a:cxn ang="0">
                    <a:pos x="T2" y="T3"/>
                  </a:cxn>
                  <a:cxn ang="0">
                    <a:pos x="T4" y="T5"/>
                  </a:cxn>
                  <a:cxn ang="0">
                    <a:pos x="T6" y="T7"/>
                  </a:cxn>
                  <a:cxn ang="0">
                    <a:pos x="T8" y="T9"/>
                  </a:cxn>
                  <a:cxn ang="0">
                    <a:pos x="T10" y="T11"/>
                  </a:cxn>
                  <a:cxn ang="0">
                    <a:pos x="T12" y="T13"/>
                  </a:cxn>
                </a:cxnLst>
                <a:rect l="0" t="0" r="r" b="b"/>
                <a:pathLst>
                  <a:path w="121" h="281">
                    <a:moveTo>
                      <a:pt x="78" y="140"/>
                    </a:moveTo>
                    <a:cubicBezTo>
                      <a:pt x="78" y="187"/>
                      <a:pt x="49" y="230"/>
                      <a:pt x="0" y="261"/>
                    </a:cubicBezTo>
                    <a:lnTo>
                      <a:pt x="31" y="281"/>
                    </a:lnTo>
                    <a:cubicBezTo>
                      <a:pt x="87" y="245"/>
                      <a:pt x="121" y="195"/>
                      <a:pt x="121" y="140"/>
                    </a:cubicBezTo>
                    <a:cubicBezTo>
                      <a:pt x="121" y="85"/>
                      <a:pt x="87" y="36"/>
                      <a:pt x="31" y="0"/>
                    </a:cubicBezTo>
                    <a:lnTo>
                      <a:pt x="1" y="19"/>
                    </a:lnTo>
                    <a:cubicBezTo>
                      <a:pt x="49" y="50"/>
                      <a:pt x="78" y="93"/>
                      <a:pt x="78" y="14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2802544" y="4742121"/>
                <a:ext cx="41275" cy="38100"/>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2305657" y="4657983"/>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2305657" y="4657983"/>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2305657" y="4759583"/>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2305657" y="4659571"/>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2305657" y="4659571"/>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96" name="TextBox 395"/>
              <p:cNvSpPr txBox="1"/>
              <p:nvPr/>
            </p:nvSpPr>
            <p:spPr>
              <a:xfrm>
                <a:off x="2434980" y="3657716"/>
                <a:ext cx="846386" cy="464486"/>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Devices &amp; </a:t>
                </a:r>
              </a:p>
              <a:p>
                <a:pPr algn="ctr" defTabSz="914224">
                  <a:lnSpc>
                    <a:spcPct val="90000"/>
                  </a:lnSpc>
                  <a:spcAft>
                    <a:spcPts val="600"/>
                  </a:spcAft>
                  <a:defRPr/>
                </a:pPr>
                <a:r>
                  <a:rPr lang="en-US" sz="1399" kern="0" dirty="0">
                    <a:solidFill>
                      <a:schemeClr val="accent4">
                        <a:lumMod val="25000"/>
                      </a:schemeClr>
                    </a:solidFill>
                  </a:rPr>
                  <a:t>Gateways</a:t>
                </a:r>
              </a:p>
            </p:txBody>
          </p:sp>
        </p:grpSp>
        <p:grpSp>
          <p:nvGrpSpPr>
            <p:cNvPr id="129" name="Group 128"/>
            <p:cNvGrpSpPr/>
            <p:nvPr/>
          </p:nvGrpSpPr>
          <p:grpSpPr>
            <a:xfrm>
              <a:off x="10048072" y="3979102"/>
              <a:ext cx="615692" cy="675319"/>
              <a:chOff x="2954336" y="6831013"/>
              <a:chExt cx="1041400" cy="1301749"/>
            </a:xfrm>
            <a:grpFill/>
          </p:grpSpPr>
          <p:sp>
            <p:nvSpPr>
              <p:cNvPr id="135" name="Freeform 36"/>
              <p:cNvSpPr>
                <a:spLocks noEditPoints="1"/>
              </p:cNvSpPr>
              <p:nvPr/>
            </p:nvSpPr>
            <p:spPr bwMode="auto">
              <a:xfrm>
                <a:off x="3195637" y="7329488"/>
                <a:ext cx="390526" cy="393700"/>
              </a:xfrm>
              <a:custGeom>
                <a:avLst/>
                <a:gdLst>
                  <a:gd name="T0" fmla="*/ 122 w 246"/>
                  <a:gd name="T1" fmla="*/ 248 h 248"/>
                  <a:gd name="T2" fmla="*/ 98 w 246"/>
                  <a:gd name="T3" fmla="*/ 244 h 248"/>
                  <a:gd name="T4" fmla="*/ 74 w 246"/>
                  <a:gd name="T5" fmla="*/ 238 h 248"/>
                  <a:gd name="T6" fmla="*/ 36 w 246"/>
                  <a:gd name="T7" fmla="*/ 210 h 248"/>
                  <a:gd name="T8" fmla="*/ 8 w 246"/>
                  <a:gd name="T9" fmla="*/ 172 h 248"/>
                  <a:gd name="T10" fmla="*/ 2 w 246"/>
                  <a:gd name="T11" fmla="*/ 148 h 248"/>
                  <a:gd name="T12" fmla="*/ 0 w 246"/>
                  <a:gd name="T13" fmla="*/ 124 h 248"/>
                  <a:gd name="T14" fmla="*/ 0 w 246"/>
                  <a:gd name="T15" fmla="*/ 112 h 248"/>
                  <a:gd name="T16" fmla="*/ 4 w 246"/>
                  <a:gd name="T17" fmla="*/ 88 h 248"/>
                  <a:gd name="T18" fmla="*/ 20 w 246"/>
                  <a:gd name="T19" fmla="*/ 56 h 248"/>
                  <a:gd name="T20" fmla="*/ 54 w 246"/>
                  <a:gd name="T21" fmla="*/ 22 h 248"/>
                  <a:gd name="T22" fmla="*/ 86 w 246"/>
                  <a:gd name="T23" fmla="*/ 6 h 248"/>
                  <a:gd name="T24" fmla="*/ 110 w 246"/>
                  <a:gd name="T25" fmla="*/ 2 h 248"/>
                  <a:gd name="T26" fmla="*/ 122 w 246"/>
                  <a:gd name="T27" fmla="*/ 0 h 248"/>
                  <a:gd name="T28" fmla="*/ 148 w 246"/>
                  <a:gd name="T29" fmla="*/ 4 h 248"/>
                  <a:gd name="T30" fmla="*/ 170 w 246"/>
                  <a:gd name="T31" fmla="*/ 10 h 248"/>
                  <a:gd name="T32" fmla="*/ 210 w 246"/>
                  <a:gd name="T33" fmla="*/ 36 h 248"/>
                  <a:gd name="T34" fmla="*/ 236 w 246"/>
                  <a:gd name="T35" fmla="*/ 76 h 248"/>
                  <a:gd name="T36" fmla="*/ 242 w 246"/>
                  <a:gd name="T37" fmla="*/ 100 h 248"/>
                  <a:gd name="T38" fmla="*/ 246 w 246"/>
                  <a:gd name="T39" fmla="*/ 124 h 248"/>
                  <a:gd name="T40" fmla="*/ 244 w 246"/>
                  <a:gd name="T41" fmla="*/ 136 h 248"/>
                  <a:gd name="T42" fmla="*/ 240 w 246"/>
                  <a:gd name="T43" fmla="*/ 160 h 248"/>
                  <a:gd name="T44" fmla="*/ 224 w 246"/>
                  <a:gd name="T45" fmla="*/ 192 h 248"/>
                  <a:gd name="T46" fmla="*/ 192 w 246"/>
                  <a:gd name="T47" fmla="*/ 226 h 248"/>
                  <a:gd name="T48" fmla="*/ 158 w 246"/>
                  <a:gd name="T49" fmla="*/ 242 h 248"/>
                  <a:gd name="T50" fmla="*/ 134 w 246"/>
                  <a:gd name="T51" fmla="*/ 246 h 248"/>
                  <a:gd name="T52" fmla="*/ 122 w 246"/>
                  <a:gd name="T53" fmla="*/ 248 h 248"/>
                  <a:gd name="T54" fmla="*/ 122 w 246"/>
                  <a:gd name="T55" fmla="*/ 28 h 248"/>
                  <a:gd name="T56" fmla="*/ 86 w 246"/>
                  <a:gd name="T57" fmla="*/ 36 h 248"/>
                  <a:gd name="T58" fmla="*/ 56 w 246"/>
                  <a:gd name="T59" fmla="*/ 56 h 248"/>
                  <a:gd name="T60" fmla="*/ 34 w 246"/>
                  <a:gd name="T61" fmla="*/ 86 h 248"/>
                  <a:gd name="T62" fmla="*/ 28 w 246"/>
                  <a:gd name="T63" fmla="*/ 124 h 248"/>
                  <a:gd name="T64" fmla="*/ 30 w 246"/>
                  <a:gd name="T65" fmla="*/ 144 h 248"/>
                  <a:gd name="T66" fmla="*/ 44 w 246"/>
                  <a:gd name="T67" fmla="*/ 178 h 248"/>
                  <a:gd name="T68" fmla="*/ 70 w 246"/>
                  <a:gd name="T69" fmla="*/ 202 h 248"/>
                  <a:gd name="T70" fmla="*/ 104 w 246"/>
                  <a:gd name="T71" fmla="*/ 218 h 248"/>
                  <a:gd name="T72" fmla="*/ 122 w 246"/>
                  <a:gd name="T73" fmla="*/ 220 h 248"/>
                  <a:gd name="T74" fmla="*/ 160 w 246"/>
                  <a:gd name="T75" fmla="*/ 212 h 248"/>
                  <a:gd name="T76" fmla="*/ 190 w 246"/>
                  <a:gd name="T77" fmla="*/ 192 h 248"/>
                  <a:gd name="T78" fmla="*/ 210 w 246"/>
                  <a:gd name="T79" fmla="*/ 160 h 248"/>
                  <a:gd name="T80" fmla="*/ 218 w 246"/>
                  <a:gd name="T81" fmla="*/ 124 h 248"/>
                  <a:gd name="T82" fmla="*/ 216 w 246"/>
                  <a:gd name="T83" fmla="*/ 104 h 248"/>
                  <a:gd name="T84" fmla="*/ 202 w 246"/>
                  <a:gd name="T85" fmla="*/ 70 h 248"/>
                  <a:gd name="T86" fmla="*/ 176 w 246"/>
                  <a:gd name="T87" fmla="*/ 46 h 248"/>
                  <a:gd name="T88" fmla="*/ 142 w 246"/>
                  <a:gd name="T89" fmla="*/ 30 h 248"/>
                  <a:gd name="T90" fmla="*/ 122 w 246"/>
                  <a:gd name="T91" fmla="*/ 2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248">
                    <a:moveTo>
                      <a:pt x="122" y="248"/>
                    </a:moveTo>
                    <a:lnTo>
                      <a:pt x="122" y="248"/>
                    </a:lnTo>
                    <a:lnTo>
                      <a:pt x="110" y="246"/>
                    </a:lnTo>
                    <a:lnTo>
                      <a:pt x="98" y="244"/>
                    </a:lnTo>
                    <a:lnTo>
                      <a:pt x="86" y="242"/>
                    </a:lnTo>
                    <a:lnTo>
                      <a:pt x="74" y="238"/>
                    </a:lnTo>
                    <a:lnTo>
                      <a:pt x="54" y="226"/>
                    </a:lnTo>
                    <a:lnTo>
                      <a:pt x="36" y="210"/>
                    </a:lnTo>
                    <a:lnTo>
                      <a:pt x="20" y="192"/>
                    </a:lnTo>
                    <a:lnTo>
                      <a:pt x="8" y="172"/>
                    </a:lnTo>
                    <a:lnTo>
                      <a:pt x="4" y="160"/>
                    </a:lnTo>
                    <a:lnTo>
                      <a:pt x="2" y="148"/>
                    </a:lnTo>
                    <a:lnTo>
                      <a:pt x="0" y="136"/>
                    </a:lnTo>
                    <a:lnTo>
                      <a:pt x="0" y="124"/>
                    </a:lnTo>
                    <a:lnTo>
                      <a:pt x="0" y="124"/>
                    </a:lnTo>
                    <a:lnTo>
                      <a:pt x="0" y="112"/>
                    </a:lnTo>
                    <a:lnTo>
                      <a:pt x="2" y="100"/>
                    </a:lnTo>
                    <a:lnTo>
                      <a:pt x="4" y="88"/>
                    </a:lnTo>
                    <a:lnTo>
                      <a:pt x="8" y="76"/>
                    </a:lnTo>
                    <a:lnTo>
                      <a:pt x="20" y="56"/>
                    </a:lnTo>
                    <a:lnTo>
                      <a:pt x="36" y="36"/>
                    </a:lnTo>
                    <a:lnTo>
                      <a:pt x="54" y="22"/>
                    </a:lnTo>
                    <a:lnTo>
                      <a:pt x="74" y="10"/>
                    </a:lnTo>
                    <a:lnTo>
                      <a:pt x="86" y="6"/>
                    </a:lnTo>
                    <a:lnTo>
                      <a:pt x="98" y="4"/>
                    </a:lnTo>
                    <a:lnTo>
                      <a:pt x="110" y="2"/>
                    </a:lnTo>
                    <a:lnTo>
                      <a:pt x="122" y="0"/>
                    </a:lnTo>
                    <a:lnTo>
                      <a:pt x="122" y="0"/>
                    </a:lnTo>
                    <a:lnTo>
                      <a:pt x="134" y="2"/>
                    </a:lnTo>
                    <a:lnTo>
                      <a:pt x="148" y="4"/>
                    </a:lnTo>
                    <a:lnTo>
                      <a:pt x="158" y="6"/>
                    </a:lnTo>
                    <a:lnTo>
                      <a:pt x="170" y="10"/>
                    </a:lnTo>
                    <a:lnTo>
                      <a:pt x="192" y="22"/>
                    </a:lnTo>
                    <a:lnTo>
                      <a:pt x="210" y="36"/>
                    </a:lnTo>
                    <a:lnTo>
                      <a:pt x="224" y="56"/>
                    </a:lnTo>
                    <a:lnTo>
                      <a:pt x="236" y="76"/>
                    </a:lnTo>
                    <a:lnTo>
                      <a:pt x="240" y="88"/>
                    </a:lnTo>
                    <a:lnTo>
                      <a:pt x="242" y="100"/>
                    </a:lnTo>
                    <a:lnTo>
                      <a:pt x="244" y="112"/>
                    </a:lnTo>
                    <a:lnTo>
                      <a:pt x="246" y="124"/>
                    </a:lnTo>
                    <a:lnTo>
                      <a:pt x="246" y="124"/>
                    </a:lnTo>
                    <a:lnTo>
                      <a:pt x="244" y="136"/>
                    </a:lnTo>
                    <a:lnTo>
                      <a:pt x="242" y="148"/>
                    </a:lnTo>
                    <a:lnTo>
                      <a:pt x="240" y="160"/>
                    </a:lnTo>
                    <a:lnTo>
                      <a:pt x="236" y="172"/>
                    </a:lnTo>
                    <a:lnTo>
                      <a:pt x="224" y="192"/>
                    </a:lnTo>
                    <a:lnTo>
                      <a:pt x="210" y="210"/>
                    </a:lnTo>
                    <a:lnTo>
                      <a:pt x="192" y="226"/>
                    </a:lnTo>
                    <a:lnTo>
                      <a:pt x="170" y="238"/>
                    </a:lnTo>
                    <a:lnTo>
                      <a:pt x="158" y="242"/>
                    </a:lnTo>
                    <a:lnTo>
                      <a:pt x="148" y="244"/>
                    </a:lnTo>
                    <a:lnTo>
                      <a:pt x="134" y="246"/>
                    </a:lnTo>
                    <a:lnTo>
                      <a:pt x="122" y="248"/>
                    </a:lnTo>
                    <a:lnTo>
                      <a:pt x="122" y="248"/>
                    </a:lnTo>
                    <a:close/>
                    <a:moveTo>
                      <a:pt x="122" y="28"/>
                    </a:moveTo>
                    <a:lnTo>
                      <a:pt x="122" y="28"/>
                    </a:lnTo>
                    <a:lnTo>
                      <a:pt x="104" y="30"/>
                    </a:lnTo>
                    <a:lnTo>
                      <a:pt x="86" y="36"/>
                    </a:lnTo>
                    <a:lnTo>
                      <a:pt x="70" y="46"/>
                    </a:lnTo>
                    <a:lnTo>
                      <a:pt x="56" y="56"/>
                    </a:lnTo>
                    <a:lnTo>
                      <a:pt x="44" y="70"/>
                    </a:lnTo>
                    <a:lnTo>
                      <a:pt x="34" y="86"/>
                    </a:lnTo>
                    <a:lnTo>
                      <a:pt x="30" y="104"/>
                    </a:lnTo>
                    <a:lnTo>
                      <a:pt x="28" y="124"/>
                    </a:lnTo>
                    <a:lnTo>
                      <a:pt x="28" y="124"/>
                    </a:lnTo>
                    <a:lnTo>
                      <a:pt x="30" y="144"/>
                    </a:lnTo>
                    <a:lnTo>
                      <a:pt x="34" y="160"/>
                    </a:lnTo>
                    <a:lnTo>
                      <a:pt x="44" y="178"/>
                    </a:lnTo>
                    <a:lnTo>
                      <a:pt x="56" y="192"/>
                    </a:lnTo>
                    <a:lnTo>
                      <a:pt x="70" y="202"/>
                    </a:lnTo>
                    <a:lnTo>
                      <a:pt x="86" y="212"/>
                    </a:lnTo>
                    <a:lnTo>
                      <a:pt x="104" y="218"/>
                    </a:lnTo>
                    <a:lnTo>
                      <a:pt x="122" y="220"/>
                    </a:lnTo>
                    <a:lnTo>
                      <a:pt x="122" y="220"/>
                    </a:lnTo>
                    <a:lnTo>
                      <a:pt x="142" y="218"/>
                    </a:lnTo>
                    <a:lnTo>
                      <a:pt x="160" y="212"/>
                    </a:lnTo>
                    <a:lnTo>
                      <a:pt x="176" y="202"/>
                    </a:lnTo>
                    <a:lnTo>
                      <a:pt x="190" y="192"/>
                    </a:lnTo>
                    <a:lnTo>
                      <a:pt x="202" y="178"/>
                    </a:lnTo>
                    <a:lnTo>
                      <a:pt x="210" y="160"/>
                    </a:lnTo>
                    <a:lnTo>
                      <a:pt x="216" y="144"/>
                    </a:lnTo>
                    <a:lnTo>
                      <a:pt x="218" y="124"/>
                    </a:lnTo>
                    <a:lnTo>
                      <a:pt x="218" y="124"/>
                    </a:lnTo>
                    <a:lnTo>
                      <a:pt x="216" y="104"/>
                    </a:lnTo>
                    <a:lnTo>
                      <a:pt x="210" y="86"/>
                    </a:lnTo>
                    <a:lnTo>
                      <a:pt x="202" y="70"/>
                    </a:lnTo>
                    <a:lnTo>
                      <a:pt x="190" y="56"/>
                    </a:lnTo>
                    <a:lnTo>
                      <a:pt x="176" y="46"/>
                    </a:lnTo>
                    <a:lnTo>
                      <a:pt x="160" y="36"/>
                    </a:lnTo>
                    <a:lnTo>
                      <a:pt x="142" y="30"/>
                    </a:lnTo>
                    <a:lnTo>
                      <a:pt x="122" y="28"/>
                    </a:lnTo>
                    <a:lnTo>
                      <a:pt x="122" y="28"/>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38" name="Freeform 37"/>
              <p:cNvSpPr>
                <a:spLocks/>
              </p:cNvSpPr>
              <p:nvPr/>
            </p:nvSpPr>
            <p:spPr bwMode="auto">
              <a:xfrm>
                <a:off x="2954336" y="6831013"/>
                <a:ext cx="1041400" cy="1301749"/>
              </a:xfrm>
              <a:custGeom>
                <a:avLst/>
                <a:gdLst>
                  <a:gd name="T0" fmla="*/ 114 w 656"/>
                  <a:gd name="T1" fmla="*/ 784 h 820"/>
                  <a:gd name="T2" fmla="*/ 80 w 656"/>
                  <a:gd name="T3" fmla="*/ 760 h 820"/>
                  <a:gd name="T4" fmla="*/ 172 w 656"/>
                  <a:gd name="T5" fmla="*/ 608 h 820"/>
                  <a:gd name="T6" fmla="*/ 238 w 656"/>
                  <a:gd name="T7" fmla="*/ 672 h 820"/>
                  <a:gd name="T8" fmla="*/ 300 w 656"/>
                  <a:gd name="T9" fmla="*/ 684 h 820"/>
                  <a:gd name="T10" fmla="*/ 328 w 656"/>
                  <a:gd name="T11" fmla="*/ 628 h 820"/>
                  <a:gd name="T12" fmla="*/ 416 w 656"/>
                  <a:gd name="T13" fmla="*/ 630 h 820"/>
                  <a:gd name="T14" fmla="*/ 466 w 656"/>
                  <a:gd name="T15" fmla="*/ 592 h 820"/>
                  <a:gd name="T16" fmla="*/ 446 w 656"/>
                  <a:gd name="T17" fmla="*/ 536 h 820"/>
                  <a:gd name="T18" fmla="*/ 512 w 656"/>
                  <a:gd name="T19" fmla="*/ 474 h 820"/>
                  <a:gd name="T20" fmla="*/ 518 w 656"/>
                  <a:gd name="T21" fmla="*/ 406 h 820"/>
                  <a:gd name="T22" fmla="*/ 464 w 656"/>
                  <a:gd name="T23" fmla="*/ 386 h 820"/>
                  <a:gd name="T24" fmla="*/ 466 w 656"/>
                  <a:gd name="T25" fmla="*/ 296 h 820"/>
                  <a:gd name="T26" fmla="*/ 424 w 656"/>
                  <a:gd name="T27" fmla="*/ 244 h 820"/>
                  <a:gd name="T28" fmla="*/ 372 w 656"/>
                  <a:gd name="T29" fmla="*/ 266 h 820"/>
                  <a:gd name="T30" fmla="*/ 310 w 656"/>
                  <a:gd name="T31" fmla="*/ 200 h 820"/>
                  <a:gd name="T32" fmla="*/ 240 w 656"/>
                  <a:gd name="T33" fmla="*/ 198 h 820"/>
                  <a:gd name="T34" fmla="*/ 198 w 656"/>
                  <a:gd name="T35" fmla="*/ 256 h 820"/>
                  <a:gd name="T36" fmla="*/ 128 w 656"/>
                  <a:gd name="T37" fmla="*/ 244 h 820"/>
                  <a:gd name="T38" fmla="*/ 82 w 656"/>
                  <a:gd name="T39" fmla="*/ 296 h 820"/>
                  <a:gd name="T40" fmla="*/ 84 w 656"/>
                  <a:gd name="T41" fmla="*/ 386 h 820"/>
                  <a:gd name="T42" fmla="*/ 32 w 656"/>
                  <a:gd name="T43" fmla="*/ 406 h 820"/>
                  <a:gd name="T44" fmla="*/ 38 w 656"/>
                  <a:gd name="T45" fmla="*/ 474 h 820"/>
                  <a:gd name="T46" fmla="*/ 102 w 656"/>
                  <a:gd name="T47" fmla="*/ 536 h 820"/>
                  <a:gd name="T48" fmla="*/ 78 w 656"/>
                  <a:gd name="T49" fmla="*/ 550 h 820"/>
                  <a:gd name="T50" fmla="*/ 10 w 656"/>
                  <a:gd name="T51" fmla="*/ 488 h 820"/>
                  <a:gd name="T52" fmla="*/ 6 w 656"/>
                  <a:gd name="T53" fmla="*/ 394 h 820"/>
                  <a:gd name="T54" fmla="*/ 74 w 656"/>
                  <a:gd name="T55" fmla="*/ 334 h 820"/>
                  <a:gd name="T56" fmla="*/ 60 w 656"/>
                  <a:gd name="T57" fmla="*/ 264 h 820"/>
                  <a:gd name="T58" fmla="*/ 138 w 656"/>
                  <a:gd name="T59" fmla="*/ 218 h 820"/>
                  <a:gd name="T60" fmla="*/ 212 w 656"/>
                  <a:gd name="T61" fmla="*/ 192 h 820"/>
                  <a:gd name="T62" fmla="*/ 296 w 656"/>
                  <a:gd name="T63" fmla="*/ 164 h 820"/>
                  <a:gd name="T64" fmla="*/ 342 w 656"/>
                  <a:gd name="T65" fmla="*/ 222 h 820"/>
                  <a:gd name="T66" fmla="*/ 426 w 656"/>
                  <a:gd name="T67" fmla="*/ 216 h 820"/>
                  <a:gd name="T68" fmla="*/ 494 w 656"/>
                  <a:gd name="T69" fmla="*/ 278 h 820"/>
                  <a:gd name="T70" fmla="*/ 490 w 656"/>
                  <a:gd name="T71" fmla="*/ 370 h 820"/>
                  <a:gd name="T72" fmla="*/ 548 w 656"/>
                  <a:gd name="T73" fmla="*/ 410 h 820"/>
                  <a:gd name="T74" fmla="*/ 528 w 656"/>
                  <a:gd name="T75" fmla="*/ 498 h 820"/>
                  <a:gd name="T76" fmla="*/ 492 w 656"/>
                  <a:gd name="T77" fmla="*/ 568 h 820"/>
                  <a:gd name="T78" fmla="*/ 452 w 656"/>
                  <a:gd name="T79" fmla="*/ 646 h 820"/>
                  <a:gd name="T80" fmla="*/ 398 w 656"/>
                  <a:gd name="T81" fmla="*/ 652 h 820"/>
                  <a:gd name="T82" fmla="*/ 330 w 656"/>
                  <a:gd name="T83" fmla="*/ 696 h 820"/>
                  <a:gd name="T84" fmla="*/ 238 w 656"/>
                  <a:gd name="T85" fmla="*/ 710 h 820"/>
                  <a:gd name="T86" fmla="*/ 176 w 656"/>
                  <a:gd name="T87" fmla="*/ 640 h 820"/>
                  <a:gd name="T88" fmla="*/ 232 w 656"/>
                  <a:gd name="T89" fmla="*/ 788 h 820"/>
                  <a:gd name="T90" fmla="*/ 472 w 656"/>
                  <a:gd name="T91" fmla="*/ 730 h 820"/>
                  <a:gd name="T92" fmla="*/ 626 w 656"/>
                  <a:gd name="T93" fmla="*/ 474 h 820"/>
                  <a:gd name="T94" fmla="*/ 546 w 656"/>
                  <a:gd name="T95" fmla="*/ 214 h 820"/>
                  <a:gd name="T96" fmla="*/ 274 w 656"/>
                  <a:gd name="T97" fmla="*/ 84 h 820"/>
                  <a:gd name="T98" fmla="*/ 186 w 656"/>
                  <a:gd name="T99" fmla="*/ 170 h 820"/>
                  <a:gd name="T100" fmla="*/ 30 w 656"/>
                  <a:gd name="T101" fmla="*/ 136 h 820"/>
                  <a:gd name="T102" fmla="*/ 124 w 656"/>
                  <a:gd name="T103" fmla="*/ 2 h 820"/>
                  <a:gd name="T104" fmla="*/ 130 w 656"/>
                  <a:gd name="T105" fmla="*/ 100 h 820"/>
                  <a:gd name="T106" fmla="*/ 240 w 656"/>
                  <a:gd name="T107" fmla="*/ 58 h 820"/>
                  <a:gd name="T108" fmla="*/ 516 w 656"/>
                  <a:gd name="T109" fmla="*/ 144 h 820"/>
                  <a:gd name="T110" fmla="*/ 656 w 656"/>
                  <a:gd name="T111" fmla="*/ 438 h 820"/>
                  <a:gd name="T112" fmla="*/ 544 w 656"/>
                  <a:gd name="T113" fmla="*/ 708 h 820"/>
                  <a:gd name="T114" fmla="*/ 274 w 656"/>
                  <a:gd name="T115" fmla="*/ 82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6" h="820">
                    <a:moveTo>
                      <a:pt x="274" y="820"/>
                    </a:moveTo>
                    <a:lnTo>
                      <a:pt x="274" y="820"/>
                    </a:lnTo>
                    <a:lnTo>
                      <a:pt x="250" y="818"/>
                    </a:lnTo>
                    <a:lnTo>
                      <a:pt x="228" y="816"/>
                    </a:lnTo>
                    <a:lnTo>
                      <a:pt x="204" y="812"/>
                    </a:lnTo>
                    <a:lnTo>
                      <a:pt x="182" y="808"/>
                    </a:lnTo>
                    <a:lnTo>
                      <a:pt x="158" y="802"/>
                    </a:lnTo>
                    <a:lnTo>
                      <a:pt x="136" y="794"/>
                    </a:lnTo>
                    <a:lnTo>
                      <a:pt x="114" y="784"/>
                    </a:lnTo>
                    <a:lnTo>
                      <a:pt x="94" y="774"/>
                    </a:lnTo>
                    <a:lnTo>
                      <a:pt x="94" y="774"/>
                    </a:lnTo>
                    <a:lnTo>
                      <a:pt x="88" y="770"/>
                    </a:lnTo>
                    <a:lnTo>
                      <a:pt x="88" y="770"/>
                    </a:lnTo>
                    <a:lnTo>
                      <a:pt x="86" y="768"/>
                    </a:lnTo>
                    <a:lnTo>
                      <a:pt x="86" y="768"/>
                    </a:lnTo>
                    <a:lnTo>
                      <a:pt x="82" y="766"/>
                    </a:lnTo>
                    <a:lnTo>
                      <a:pt x="80" y="760"/>
                    </a:lnTo>
                    <a:lnTo>
                      <a:pt x="80" y="760"/>
                    </a:lnTo>
                    <a:lnTo>
                      <a:pt x="80" y="754"/>
                    </a:lnTo>
                    <a:lnTo>
                      <a:pt x="82" y="750"/>
                    </a:lnTo>
                    <a:lnTo>
                      <a:pt x="94" y="730"/>
                    </a:lnTo>
                    <a:lnTo>
                      <a:pt x="158" y="616"/>
                    </a:lnTo>
                    <a:lnTo>
                      <a:pt x="158" y="616"/>
                    </a:lnTo>
                    <a:lnTo>
                      <a:pt x="162" y="612"/>
                    </a:lnTo>
                    <a:lnTo>
                      <a:pt x="166" y="608"/>
                    </a:lnTo>
                    <a:lnTo>
                      <a:pt x="166" y="608"/>
                    </a:lnTo>
                    <a:lnTo>
                      <a:pt x="172" y="608"/>
                    </a:lnTo>
                    <a:lnTo>
                      <a:pt x="176" y="610"/>
                    </a:lnTo>
                    <a:lnTo>
                      <a:pt x="176" y="610"/>
                    </a:lnTo>
                    <a:lnTo>
                      <a:pt x="198" y="620"/>
                    </a:lnTo>
                    <a:lnTo>
                      <a:pt x="222" y="628"/>
                    </a:lnTo>
                    <a:lnTo>
                      <a:pt x="222" y="628"/>
                    </a:lnTo>
                    <a:lnTo>
                      <a:pt x="228" y="632"/>
                    </a:lnTo>
                    <a:lnTo>
                      <a:pt x="232" y="638"/>
                    </a:lnTo>
                    <a:lnTo>
                      <a:pt x="238" y="672"/>
                    </a:lnTo>
                    <a:lnTo>
                      <a:pt x="238" y="672"/>
                    </a:lnTo>
                    <a:lnTo>
                      <a:pt x="238" y="674"/>
                    </a:lnTo>
                    <a:lnTo>
                      <a:pt x="238" y="674"/>
                    </a:lnTo>
                    <a:lnTo>
                      <a:pt x="240" y="678"/>
                    </a:lnTo>
                    <a:lnTo>
                      <a:pt x="244" y="680"/>
                    </a:lnTo>
                    <a:lnTo>
                      <a:pt x="248" y="684"/>
                    </a:lnTo>
                    <a:lnTo>
                      <a:pt x="252" y="684"/>
                    </a:lnTo>
                    <a:lnTo>
                      <a:pt x="296" y="684"/>
                    </a:lnTo>
                    <a:lnTo>
                      <a:pt x="296" y="684"/>
                    </a:lnTo>
                    <a:lnTo>
                      <a:pt x="300" y="684"/>
                    </a:lnTo>
                    <a:lnTo>
                      <a:pt x="306" y="680"/>
                    </a:lnTo>
                    <a:lnTo>
                      <a:pt x="308" y="678"/>
                    </a:lnTo>
                    <a:lnTo>
                      <a:pt x="310" y="674"/>
                    </a:lnTo>
                    <a:lnTo>
                      <a:pt x="310" y="674"/>
                    </a:lnTo>
                    <a:lnTo>
                      <a:pt x="310" y="672"/>
                    </a:lnTo>
                    <a:lnTo>
                      <a:pt x="318" y="638"/>
                    </a:lnTo>
                    <a:lnTo>
                      <a:pt x="318" y="638"/>
                    </a:lnTo>
                    <a:lnTo>
                      <a:pt x="320" y="632"/>
                    </a:lnTo>
                    <a:lnTo>
                      <a:pt x="328" y="628"/>
                    </a:lnTo>
                    <a:lnTo>
                      <a:pt x="328" y="628"/>
                    </a:lnTo>
                    <a:lnTo>
                      <a:pt x="350" y="620"/>
                    </a:lnTo>
                    <a:lnTo>
                      <a:pt x="372" y="610"/>
                    </a:lnTo>
                    <a:lnTo>
                      <a:pt x="372" y="610"/>
                    </a:lnTo>
                    <a:lnTo>
                      <a:pt x="380" y="608"/>
                    </a:lnTo>
                    <a:lnTo>
                      <a:pt x="386" y="610"/>
                    </a:lnTo>
                    <a:lnTo>
                      <a:pt x="414" y="628"/>
                    </a:lnTo>
                    <a:lnTo>
                      <a:pt x="414" y="628"/>
                    </a:lnTo>
                    <a:lnTo>
                      <a:pt x="416" y="630"/>
                    </a:lnTo>
                    <a:lnTo>
                      <a:pt x="416" y="630"/>
                    </a:lnTo>
                    <a:lnTo>
                      <a:pt x="420" y="632"/>
                    </a:lnTo>
                    <a:lnTo>
                      <a:pt x="424" y="632"/>
                    </a:lnTo>
                    <a:lnTo>
                      <a:pt x="424" y="632"/>
                    </a:lnTo>
                    <a:lnTo>
                      <a:pt x="428" y="630"/>
                    </a:lnTo>
                    <a:lnTo>
                      <a:pt x="434" y="628"/>
                    </a:lnTo>
                    <a:lnTo>
                      <a:pt x="464" y="596"/>
                    </a:lnTo>
                    <a:lnTo>
                      <a:pt x="464" y="596"/>
                    </a:lnTo>
                    <a:lnTo>
                      <a:pt x="466" y="592"/>
                    </a:lnTo>
                    <a:lnTo>
                      <a:pt x="468" y="588"/>
                    </a:lnTo>
                    <a:lnTo>
                      <a:pt x="468" y="584"/>
                    </a:lnTo>
                    <a:lnTo>
                      <a:pt x="466" y="580"/>
                    </a:lnTo>
                    <a:lnTo>
                      <a:pt x="466" y="580"/>
                    </a:lnTo>
                    <a:lnTo>
                      <a:pt x="466" y="578"/>
                    </a:lnTo>
                    <a:lnTo>
                      <a:pt x="446" y="550"/>
                    </a:lnTo>
                    <a:lnTo>
                      <a:pt x="446" y="550"/>
                    </a:lnTo>
                    <a:lnTo>
                      <a:pt x="444" y="542"/>
                    </a:lnTo>
                    <a:lnTo>
                      <a:pt x="446" y="536"/>
                    </a:lnTo>
                    <a:lnTo>
                      <a:pt x="446" y="536"/>
                    </a:lnTo>
                    <a:lnTo>
                      <a:pt x="456" y="514"/>
                    </a:lnTo>
                    <a:lnTo>
                      <a:pt x="464" y="490"/>
                    </a:lnTo>
                    <a:lnTo>
                      <a:pt x="464" y="490"/>
                    </a:lnTo>
                    <a:lnTo>
                      <a:pt x="468" y="484"/>
                    </a:lnTo>
                    <a:lnTo>
                      <a:pt x="476" y="480"/>
                    </a:lnTo>
                    <a:lnTo>
                      <a:pt x="508" y="474"/>
                    </a:lnTo>
                    <a:lnTo>
                      <a:pt x="508" y="474"/>
                    </a:lnTo>
                    <a:lnTo>
                      <a:pt x="512" y="474"/>
                    </a:lnTo>
                    <a:lnTo>
                      <a:pt x="512" y="474"/>
                    </a:lnTo>
                    <a:lnTo>
                      <a:pt x="514" y="472"/>
                    </a:lnTo>
                    <a:lnTo>
                      <a:pt x="518" y="468"/>
                    </a:lnTo>
                    <a:lnTo>
                      <a:pt x="520" y="464"/>
                    </a:lnTo>
                    <a:lnTo>
                      <a:pt x="520" y="460"/>
                    </a:lnTo>
                    <a:lnTo>
                      <a:pt x="520" y="416"/>
                    </a:lnTo>
                    <a:lnTo>
                      <a:pt x="520" y="416"/>
                    </a:lnTo>
                    <a:lnTo>
                      <a:pt x="520" y="412"/>
                    </a:lnTo>
                    <a:lnTo>
                      <a:pt x="518" y="406"/>
                    </a:lnTo>
                    <a:lnTo>
                      <a:pt x="514" y="404"/>
                    </a:lnTo>
                    <a:lnTo>
                      <a:pt x="512" y="402"/>
                    </a:lnTo>
                    <a:lnTo>
                      <a:pt x="512" y="402"/>
                    </a:lnTo>
                    <a:lnTo>
                      <a:pt x="508" y="402"/>
                    </a:lnTo>
                    <a:lnTo>
                      <a:pt x="476" y="396"/>
                    </a:lnTo>
                    <a:lnTo>
                      <a:pt x="476" y="396"/>
                    </a:lnTo>
                    <a:lnTo>
                      <a:pt x="468" y="392"/>
                    </a:lnTo>
                    <a:lnTo>
                      <a:pt x="464" y="386"/>
                    </a:lnTo>
                    <a:lnTo>
                      <a:pt x="464" y="386"/>
                    </a:lnTo>
                    <a:lnTo>
                      <a:pt x="456" y="362"/>
                    </a:lnTo>
                    <a:lnTo>
                      <a:pt x="446" y="340"/>
                    </a:lnTo>
                    <a:lnTo>
                      <a:pt x="446" y="340"/>
                    </a:lnTo>
                    <a:lnTo>
                      <a:pt x="444" y="334"/>
                    </a:lnTo>
                    <a:lnTo>
                      <a:pt x="446" y="326"/>
                    </a:lnTo>
                    <a:lnTo>
                      <a:pt x="466" y="298"/>
                    </a:lnTo>
                    <a:lnTo>
                      <a:pt x="466" y="298"/>
                    </a:lnTo>
                    <a:lnTo>
                      <a:pt x="466" y="296"/>
                    </a:lnTo>
                    <a:lnTo>
                      <a:pt x="466" y="296"/>
                    </a:lnTo>
                    <a:lnTo>
                      <a:pt x="468" y="292"/>
                    </a:lnTo>
                    <a:lnTo>
                      <a:pt x="468" y="288"/>
                    </a:lnTo>
                    <a:lnTo>
                      <a:pt x="466" y="284"/>
                    </a:lnTo>
                    <a:lnTo>
                      <a:pt x="464" y="280"/>
                    </a:lnTo>
                    <a:lnTo>
                      <a:pt x="434" y="248"/>
                    </a:lnTo>
                    <a:lnTo>
                      <a:pt x="434" y="248"/>
                    </a:lnTo>
                    <a:lnTo>
                      <a:pt x="428" y="246"/>
                    </a:lnTo>
                    <a:lnTo>
                      <a:pt x="424" y="244"/>
                    </a:lnTo>
                    <a:lnTo>
                      <a:pt x="424" y="244"/>
                    </a:lnTo>
                    <a:lnTo>
                      <a:pt x="420" y="244"/>
                    </a:lnTo>
                    <a:lnTo>
                      <a:pt x="416" y="246"/>
                    </a:lnTo>
                    <a:lnTo>
                      <a:pt x="416" y="246"/>
                    </a:lnTo>
                    <a:lnTo>
                      <a:pt x="414" y="248"/>
                    </a:lnTo>
                    <a:lnTo>
                      <a:pt x="386" y="266"/>
                    </a:lnTo>
                    <a:lnTo>
                      <a:pt x="386" y="266"/>
                    </a:lnTo>
                    <a:lnTo>
                      <a:pt x="380" y="268"/>
                    </a:lnTo>
                    <a:lnTo>
                      <a:pt x="372" y="266"/>
                    </a:lnTo>
                    <a:lnTo>
                      <a:pt x="372" y="266"/>
                    </a:lnTo>
                    <a:lnTo>
                      <a:pt x="350" y="256"/>
                    </a:lnTo>
                    <a:lnTo>
                      <a:pt x="328" y="248"/>
                    </a:lnTo>
                    <a:lnTo>
                      <a:pt x="328" y="248"/>
                    </a:lnTo>
                    <a:lnTo>
                      <a:pt x="320" y="244"/>
                    </a:lnTo>
                    <a:lnTo>
                      <a:pt x="318" y="236"/>
                    </a:lnTo>
                    <a:lnTo>
                      <a:pt x="310" y="204"/>
                    </a:lnTo>
                    <a:lnTo>
                      <a:pt x="310" y="204"/>
                    </a:lnTo>
                    <a:lnTo>
                      <a:pt x="310" y="200"/>
                    </a:lnTo>
                    <a:lnTo>
                      <a:pt x="310" y="200"/>
                    </a:lnTo>
                    <a:lnTo>
                      <a:pt x="308" y="198"/>
                    </a:lnTo>
                    <a:lnTo>
                      <a:pt x="306" y="196"/>
                    </a:lnTo>
                    <a:lnTo>
                      <a:pt x="300" y="192"/>
                    </a:lnTo>
                    <a:lnTo>
                      <a:pt x="296" y="192"/>
                    </a:lnTo>
                    <a:lnTo>
                      <a:pt x="254" y="192"/>
                    </a:lnTo>
                    <a:lnTo>
                      <a:pt x="254" y="192"/>
                    </a:lnTo>
                    <a:lnTo>
                      <a:pt x="248" y="192"/>
                    </a:lnTo>
                    <a:lnTo>
                      <a:pt x="244" y="196"/>
                    </a:lnTo>
                    <a:lnTo>
                      <a:pt x="240" y="198"/>
                    </a:lnTo>
                    <a:lnTo>
                      <a:pt x="238" y="200"/>
                    </a:lnTo>
                    <a:lnTo>
                      <a:pt x="238" y="200"/>
                    </a:lnTo>
                    <a:lnTo>
                      <a:pt x="238" y="204"/>
                    </a:lnTo>
                    <a:lnTo>
                      <a:pt x="232" y="236"/>
                    </a:lnTo>
                    <a:lnTo>
                      <a:pt x="232" y="236"/>
                    </a:lnTo>
                    <a:lnTo>
                      <a:pt x="228" y="244"/>
                    </a:lnTo>
                    <a:lnTo>
                      <a:pt x="222" y="248"/>
                    </a:lnTo>
                    <a:lnTo>
                      <a:pt x="222" y="248"/>
                    </a:lnTo>
                    <a:lnTo>
                      <a:pt x="198" y="256"/>
                    </a:lnTo>
                    <a:lnTo>
                      <a:pt x="176" y="266"/>
                    </a:lnTo>
                    <a:lnTo>
                      <a:pt x="176" y="266"/>
                    </a:lnTo>
                    <a:lnTo>
                      <a:pt x="170" y="268"/>
                    </a:lnTo>
                    <a:lnTo>
                      <a:pt x="162" y="266"/>
                    </a:lnTo>
                    <a:lnTo>
                      <a:pt x="134" y="248"/>
                    </a:lnTo>
                    <a:lnTo>
                      <a:pt x="134" y="248"/>
                    </a:lnTo>
                    <a:lnTo>
                      <a:pt x="132" y="246"/>
                    </a:lnTo>
                    <a:lnTo>
                      <a:pt x="132" y="246"/>
                    </a:lnTo>
                    <a:lnTo>
                      <a:pt x="128" y="244"/>
                    </a:lnTo>
                    <a:lnTo>
                      <a:pt x="124" y="244"/>
                    </a:lnTo>
                    <a:lnTo>
                      <a:pt x="120" y="246"/>
                    </a:lnTo>
                    <a:lnTo>
                      <a:pt x="116" y="248"/>
                    </a:lnTo>
                    <a:lnTo>
                      <a:pt x="86" y="278"/>
                    </a:lnTo>
                    <a:lnTo>
                      <a:pt x="86" y="278"/>
                    </a:lnTo>
                    <a:lnTo>
                      <a:pt x="82" y="284"/>
                    </a:lnTo>
                    <a:lnTo>
                      <a:pt x="80" y="288"/>
                    </a:lnTo>
                    <a:lnTo>
                      <a:pt x="80" y="292"/>
                    </a:lnTo>
                    <a:lnTo>
                      <a:pt x="82" y="296"/>
                    </a:lnTo>
                    <a:lnTo>
                      <a:pt x="82" y="296"/>
                    </a:lnTo>
                    <a:lnTo>
                      <a:pt x="84" y="298"/>
                    </a:lnTo>
                    <a:lnTo>
                      <a:pt x="102" y="326"/>
                    </a:lnTo>
                    <a:lnTo>
                      <a:pt x="102" y="326"/>
                    </a:lnTo>
                    <a:lnTo>
                      <a:pt x="104" y="334"/>
                    </a:lnTo>
                    <a:lnTo>
                      <a:pt x="102" y="340"/>
                    </a:lnTo>
                    <a:lnTo>
                      <a:pt x="102" y="340"/>
                    </a:lnTo>
                    <a:lnTo>
                      <a:pt x="92" y="362"/>
                    </a:lnTo>
                    <a:lnTo>
                      <a:pt x="84" y="386"/>
                    </a:lnTo>
                    <a:lnTo>
                      <a:pt x="84" y="386"/>
                    </a:lnTo>
                    <a:lnTo>
                      <a:pt x="80" y="392"/>
                    </a:lnTo>
                    <a:lnTo>
                      <a:pt x="74" y="396"/>
                    </a:lnTo>
                    <a:lnTo>
                      <a:pt x="40" y="402"/>
                    </a:lnTo>
                    <a:lnTo>
                      <a:pt x="40" y="402"/>
                    </a:lnTo>
                    <a:lnTo>
                      <a:pt x="38" y="402"/>
                    </a:lnTo>
                    <a:lnTo>
                      <a:pt x="38" y="402"/>
                    </a:lnTo>
                    <a:lnTo>
                      <a:pt x="34" y="404"/>
                    </a:lnTo>
                    <a:lnTo>
                      <a:pt x="32" y="406"/>
                    </a:lnTo>
                    <a:lnTo>
                      <a:pt x="30" y="412"/>
                    </a:lnTo>
                    <a:lnTo>
                      <a:pt x="28" y="416"/>
                    </a:lnTo>
                    <a:lnTo>
                      <a:pt x="28" y="460"/>
                    </a:lnTo>
                    <a:lnTo>
                      <a:pt x="28" y="460"/>
                    </a:lnTo>
                    <a:lnTo>
                      <a:pt x="30" y="464"/>
                    </a:lnTo>
                    <a:lnTo>
                      <a:pt x="32" y="468"/>
                    </a:lnTo>
                    <a:lnTo>
                      <a:pt x="34" y="472"/>
                    </a:lnTo>
                    <a:lnTo>
                      <a:pt x="38" y="474"/>
                    </a:lnTo>
                    <a:lnTo>
                      <a:pt x="38" y="474"/>
                    </a:lnTo>
                    <a:lnTo>
                      <a:pt x="40" y="474"/>
                    </a:lnTo>
                    <a:lnTo>
                      <a:pt x="74" y="480"/>
                    </a:lnTo>
                    <a:lnTo>
                      <a:pt x="74" y="480"/>
                    </a:lnTo>
                    <a:lnTo>
                      <a:pt x="80" y="484"/>
                    </a:lnTo>
                    <a:lnTo>
                      <a:pt x="84" y="490"/>
                    </a:lnTo>
                    <a:lnTo>
                      <a:pt x="84" y="490"/>
                    </a:lnTo>
                    <a:lnTo>
                      <a:pt x="92" y="514"/>
                    </a:lnTo>
                    <a:lnTo>
                      <a:pt x="102" y="536"/>
                    </a:lnTo>
                    <a:lnTo>
                      <a:pt x="102" y="536"/>
                    </a:lnTo>
                    <a:lnTo>
                      <a:pt x="104" y="540"/>
                    </a:lnTo>
                    <a:lnTo>
                      <a:pt x="104" y="546"/>
                    </a:lnTo>
                    <a:lnTo>
                      <a:pt x="102" y="550"/>
                    </a:lnTo>
                    <a:lnTo>
                      <a:pt x="98" y="554"/>
                    </a:lnTo>
                    <a:lnTo>
                      <a:pt x="98" y="554"/>
                    </a:lnTo>
                    <a:lnTo>
                      <a:pt x="92" y="556"/>
                    </a:lnTo>
                    <a:lnTo>
                      <a:pt x="86" y="556"/>
                    </a:lnTo>
                    <a:lnTo>
                      <a:pt x="82" y="554"/>
                    </a:lnTo>
                    <a:lnTo>
                      <a:pt x="78" y="550"/>
                    </a:lnTo>
                    <a:lnTo>
                      <a:pt x="78" y="550"/>
                    </a:lnTo>
                    <a:lnTo>
                      <a:pt x="68" y="528"/>
                    </a:lnTo>
                    <a:lnTo>
                      <a:pt x="60" y="506"/>
                    </a:lnTo>
                    <a:lnTo>
                      <a:pt x="36" y="502"/>
                    </a:lnTo>
                    <a:lnTo>
                      <a:pt x="36" y="502"/>
                    </a:lnTo>
                    <a:lnTo>
                      <a:pt x="28" y="500"/>
                    </a:lnTo>
                    <a:lnTo>
                      <a:pt x="22" y="496"/>
                    </a:lnTo>
                    <a:lnTo>
                      <a:pt x="16" y="492"/>
                    </a:lnTo>
                    <a:lnTo>
                      <a:pt x="10" y="488"/>
                    </a:lnTo>
                    <a:lnTo>
                      <a:pt x="6" y="480"/>
                    </a:lnTo>
                    <a:lnTo>
                      <a:pt x="2" y="474"/>
                    </a:lnTo>
                    <a:lnTo>
                      <a:pt x="0" y="466"/>
                    </a:lnTo>
                    <a:lnTo>
                      <a:pt x="0" y="460"/>
                    </a:lnTo>
                    <a:lnTo>
                      <a:pt x="0" y="416"/>
                    </a:lnTo>
                    <a:lnTo>
                      <a:pt x="0" y="416"/>
                    </a:lnTo>
                    <a:lnTo>
                      <a:pt x="0" y="410"/>
                    </a:lnTo>
                    <a:lnTo>
                      <a:pt x="2" y="402"/>
                    </a:lnTo>
                    <a:lnTo>
                      <a:pt x="6" y="394"/>
                    </a:lnTo>
                    <a:lnTo>
                      <a:pt x="10" y="388"/>
                    </a:lnTo>
                    <a:lnTo>
                      <a:pt x="16" y="384"/>
                    </a:lnTo>
                    <a:lnTo>
                      <a:pt x="22" y="378"/>
                    </a:lnTo>
                    <a:lnTo>
                      <a:pt x="28" y="376"/>
                    </a:lnTo>
                    <a:lnTo>
                      <a:pt x="36" y="374"/>
                    </a:lnTo>
                    <a:lnTo>
                      <a:pt x="60" y="370"/>
                    </a:lnTo>
                    <a:lnTo>
                      <a:pt x="60" y="370"/>
                    </a:lnTo>
                    <a:lnTo>
                      <a:pt x="66" y="352"/>
                    </a:lnTo>
                    <a:lnTo>
                      <a:pt x="74" y="334"/>
                    </a:lnTo>
                    <a:lnTo>
                      <a:pt x="60" y="314"/>
                    </a:lnTo>
                    <a:lnTo>
                      <a:pt x="60" y="314"/>
                    </a:lnTo>
                    <a:lnTo>
                      <a:pt x="56" y="308"/>
                    </a:lnTo>
                    <a:lnTo>
                      <a:pt x="54" y="300"/>
                    </a:lnTo>
                    <a:lnTo>
                      <a:pt x="52" y="294"/>
                    </a:lnTo>
                    <a:lnTo>
                      <a:pt x="52" y="286"/>
                    </a:lnTo>
                    <a:lnTo>
                      <a:pt x="54" y="278"/>
                    </a:lnTo>
                    <a:lnTo>
                      <a:pt x="56" y="272"/>
                    </a:lnTo>
                    <a:lnTo>
                      <a:pt x="60" y="264"/>
                    </a:lnTo>
                    <a:lnTo>
                      <a:pt x="66" y="260"/>
                    </a:lnTo>
                    <a:lnTo>
                      <a:pt x="96" y="228"/>
                    </a:lnTo>
                    <a:lnTo>
                      <a:pt x="96" y="228"/>
                    </a:lnTo>
                    <a:lnTo>
                      <a:pt x="102" y="224"/>
                    </a:lnTo>
                    <a:lnTo>
                      <a:pt x="108" y="220"/>
                    </a:lnTo>
                    <a:lnTo>
                      <a:pt x="114" y="218"/>
                    </a:lnTo>
                    <a:lnTo>
                      <a:pt x="122" y="216"/>
                    </a:lnTo>
                    <a:lnTo>
                      <a:pt x="130" y="216"/>
                    </a:lnTo>
                    <a:lnTo>
                      <a:pt x="138" y="218"/>
                    </a:lnTo>
                    <a:lnTo>
                      <a:pt x="144" y="220"/>
                    </a:lnTo>
                    <a:lnTo>
                      <a:pt x="150" y="224"/>
                    </a:lnTo>
                    <a:lnTo>
                      <a:pt x="170" y="238"/>
                    </a:lnTo>
                    <a:lnTo>
                      <a:pt x="170" y="238"/>
                    </a:lnTo>
                    <a:lnTo>
                      <a:pt x="188" y="230"/>
                    </a:lnTo>
                    <a:lnTo>
                      <a:pt x="206" y="222"/>
                    </a:lnTo>
                    <a:lnTo>
                      <a:pt x="210" y="200"/>
                    </a:lnTo>
                    <a:lnTo>
                      <a:pt x="210" y="200"/>
                    </a:lnTo>
                    <a:lnTo>
                      <a:pt x="212" y="192"/>
                    </a:lnTo>
                    <a:lnTo>
                      <a:pt x="216" y="186"/>
                    </a:lnTo>
                    <a:lnTo>
                      <a:pt x="220" y="180"/>
                    </a:lnTo>
                    <a:lnTo>
                      <a:pt x="226" y="174"/>
                    </a:lnTo>
                    <a:lnTo>
                      <a:pt x="232" y="170"/>
                    </a:lnTo>
                    <a:lnTo>
                      <a:pt x="238" y="166"/>
                    </a:lnTo>
                    <a:lnTo>
                      <a:pt x="246" y="164"/>
                    </a:lnTo>
                    <a:lnTo>
                      <a:pt x="254" y="164"/>
                    </a:lnTo>
                    <a:lnTo>
                      <a:pt x="296" y="164"/>
                    </a:lnTo>
                    <a:lnTo>
                      <a:pt x="296" y="164"/>
                    </a:lnTo>
                    <a:lnTo>
                      <a:pt x="304" y="164"/>
                    </a:lnTo>
                    <a:lnTo>
                      <a:pt x="310" y="166"/>
                    </a:lnTo>
                    <a:lnTo>
                      <a:pt x="318" y="170"/>
                    </a:lnTo>
                    <a:lnTo>
                      <a:pt x="324" y="174"/>
                    </a:lnTo>
                    <a:lnTo>
                      <a:pt x="330" y="180"/>
                    </a:lnTo>
                    <a:lnTo>
                      <a:pt x="334" y="186"/>
                    </a:lnTo>
                    <a:lnTo>
                      <a:pt x="336" y="192"/>
                    </a:lnTo>
                    <a:lnTo>
                      <a:pt x="338" y="200"/>
                    </a:lnTo>
                    <a:lnTo>
                      <a:pt x="342" y="222"/>
                    </a:lnTo>
                    <a:lnTo>
                      <a:pt x="342" y="222"/>
                    </a:lnTo>
                    <a:lnTo>
                      <a:pt x="360" y="230"/>
                    </a:lnTo>
                    <a:lnTo>
                      <a:pt x="378" y="238"/>
                    </a:lnTo>
                    <a:lnTo>
                      <a:pt x="398" y="224"/>
                    </a:lnTo>
                    <a:lnTo>
                      <a:pt x="398" y="224"/>
                    </a:lnTo>
                    <a:lnTo>
                      <a:pt x="404" y="220"/>
                    </a:lnTo>
                    <a:lnTo>
                      <a:pt x="412" y="218"/>
                    </a:lnTo>
                    <a:lnTo>
                      <a:pt x="418" y="216"/>
                    </a:lnTo>
                    <a:lnTo>
                      <a:pt x="426" y="216"/>
                    </a:lnTo>
                    <a:lnTo>
                      <a:pt x="426" y="216"/>
                    </a:lnTo>
                    <a:lnTo>
                      <a:pt x="442" y="220"/>
                    </a:lnTo>
                    <a:lnTo>
                      <a:pt x="448" y="224"/>
                    </a:lnTo>
                    <a:lnTo>
                      <a:pt x="454" y="230"/>
                    </a:lnTo>
                    <a:lnTo>
                      <a:pt x="484" y="260"/>
                    </a:lnTo>
                    <a:lnTo>
                      <a:pt x="484" y="260"/>
                    </a:lnTo>
                    <a:lnTo>
                      <a:pt x="488" y="264"/>
                    </a:lnTo>
                    <a:lnTo>
                      <a:pt x="492" y="272"/>
                    </a:lnTo>
                    <a:lnTo>
                      <a:pt x="494" y="278"/>
                    </a:lnTo>
                    <a:lnTo>
                      <a:pt x="496" y="286"/>
                    </a:lnTo>
                    <a:lnTo>
                      <a:pt x="496" y="294"/>
                    </a:lnTo>
                    <a:lnTo>
                      <a:pt x="494" y="300"/>
                    </a:lnTo>
                    <a:lnTo>
                      <a:pt x="492" y="308"/>
                    </a:lnTo>
                    <a:lnTo>
                      <a:pt x="488" y="314"/>
                    </a:lnTo>
                    <a:lnTo>
                      <a:pt x="474" y="334"/>
                    </a:lnTo>
                    <a:lnTo>
                      <a:pt x="474" y="334"/>
                    </a:lnTo>
                    <a:lnTo>
                      <a:pt x="482" y="352"/>
                    </a:lnTo>
                    <a:lnTo>
                      <a:pt x="490" y="370"/>
                    </a:lnTo>
                    <a:lnTo>
                      <a:pt x="512" y="374"/>
                    </a:lnTo>
                    <a:lnTo>
                      <a:pt x="512" y="374"/>
                    </a:lnTo>
                    <a:lnTo>
                      <a:pt x="520" y="376"/>
                    </a:lnTo>
                    <a:lnTo>
                      <a:pt x="528" y="378"/>
                    </a:lnTo>
                    <a:lnTo>
                      <a:pt x="534" y="384"/>
                    </a:lnTo>
                    <a:lnTo>
                      <a:pt x="538" y="388"/>
                    </a:lnTo>
                    <a:lnTo>
                      <a:pt x="542" y="396"/>
                    </a:lnTo>
                    <a:lnTo>
                      <a:pt x="546" y="402"/>
                    </a:lnTo>
                    <a:lnTo>
                      <a:pt x="548" y="410"/>
                    </a:lnTo>
                    <a:lnTo>
                      <a:pt x="548" y="416"/>
                    </a:lnTo>
                    <a:lnTo>
                      <a:pt x="548" y="460"/>
                    </a:lnTo>
                    <a:lnTo>
                      <a:pt x="548" y="460"/>
                    </a:lnTo>
                    <a:lnTo>
                      <a:pt x="548" y="466"/>
                    </a:lnTo>
                    <a:lnTo>
                      <a:pt x="546" y="474"/>
                    </a:lnTo>
                    <a:lnTo>
                      <a:pt x="542" y="480"/>
                    </a:lnTo>
                    <a:lnTo>
                      <a:pt x="538" y="488"/>
                    </a:lnTo>
                    <a:lnTo>
                      <a:pt x="534" y="492"/>
                    </a:lnTo>
                    <a:lnTo>
                      <a:pt x="528" y="498"/>
                    </a:lnTo>
                    <a:lnTo>
                      <a:pt x="520" y="500"/>
                    </a:lnTo>
                    <a:lnTo>
                      <a:pt x="512" y="502"/>
                    </a:lnTo>
                    <a:lnTo>
                      <a:pt x="490" y="506"/>
                    </a:lnTo>
                    <a:lnTo>
                      <a:pt x="490" y="506"/>
                    </a:lnTo>
                    <a:lnTo>
                      <a:pt x="482" y="524"/>
                    </a:lnTo>
                    <a:lnTo>
                      <a:pt x="474" y="542"/>
                    </a:lnTo>
                    <a:lnTo>
                      <a:pt x="488" y="562"/>
                    </a:lnTo>
                    <a:lnTo>
                      <a:pt x="488" y="562"/>
                    </a:lnTo>
                    <a:lnTo>
                      <a:pt x="492" y="568"/>
                    </a:lnTo>
                    <a:lnTo>
                      <a:pt x="494" y="574"/>
                    </a:lnTo>
                    <a:lnTo>
                      <a:pt x="496" y="582"/>
                    </a:lnTo>
                    <a:lnTo>
                      <a:pt x="496" y="590"/>
                    </a:lnTo>
                    <a:lnTo>
                      <a:pt x="494" y="598"/>
                    </a:lnTo>
                    <a:lnTo>
                      <a:pt x="492" y="604"/>
                    </a:lnTo>
                    <a:lnTo>
                      <a:pt x="488" y="610"/>
                    </a:lnTo>
                    <a:lnTo>
                      <a:pt x="484" y="616"/>
                    </a:lnTo>
                    <a:lnTo>
                      <a:pt x="452" y="646"/>
                    </a:lnTo>
                    <a:lnTo>
                      <a:pt x="452" y="646"/>
                    </a:lnTo>
                    <a:lnTo>
                      <a:pt x="448" y="652"/>
                    </a:lnTo>
                    <a:lnTo>
                      <a:pt x="442" y="656"/>
                    </a:lnTo>
                    <a:lnTo>
                      <a:pt x="434" y="658"/>
                    </a:lnTo>
                    <a:lnTo>
                      <a:pt x="426" y="660"/>
                    </a:lnTo>
                    <a:lnTo>
                      <a:pt x="426" y="660"/>
                    </a:lnTo>
                    <a:lnTo>
                      <a:pt x="418" y="660"/>
                    </a:lnTo>
                    <a:lnTo>
                      <a:pt x="412" y="658"/>
                    </a:lnTo>
                    <a:lnTo>
                      <a:pt x="404" y="656"/>
                    </a:lnTo>
                    <a:lnTo>
                      <a:pt x="398" y="652"/>
                    </a:lnTo>
                    <a:lnTo>
                      <a:pt x="378" y="638"/>
                    </a:lnTo>
                    <a:lnTo>
                      <a:pt x="378" y="638"/>
                    </a:lnTo>
                    <a:lnTo>
                      <a:pt x="360" y="646"/>
                    </a:lnTo>
                    <a:lnTo>
                      <a:pt x="342" y="652"/>
                    </a:lnTo>
                    <a:lnTo>
                      <a:pt x="338" y="676"/>
                    </a:lnTo>
                    <a:lnTo>
                      <a:pt x="338" y="676"/>
                    </a:lnTo>
                    <a:lnTo>
                      <a:pt x="336" y="684"/>
                    </a:lnTo>
                    <a:lnTo>
                      <a:pt x="334" y="690"/>
                    </a:lnTo>
                    <a:lnTo>
                      <a:pt x="330" y="696"/>
                    </a:lnTo>
                    <a:lnTo>
                      <a:pt x="324" y="702"/>
                    </a:lnTo>
                    <a:lnTo>
                      <a:pt x="318" y="706"/>
                    </a:lnTo>
                    <a:lnTo>
                      <a:pt x="310" y="710"/>
                    </a:lnTo>
                    <a:lnTo>
                      <a:pt x="302" y="712"/>
                    </a:lnTo>
                    <a:lnTo>
                      <a:pt x="296" y="712"/>
                    </a:lnTo>
                    <a:lnTo>
                      <a:pt x="252" y="712"/>
                    </a:lnTo>
                    <a:lnTo>
                      <a:pt x="252" y="712"/>
                    </a:lnTo>
                    <a:lnTo>
                      <a:pt x="246" y="712"/>
                    </a:lnTo>
                    <a:lnTo>
                      <a:pt x="238" y="710"/>
                    </a:lnTo>
                    <a:lnTo>
                      <a:pt x="232" y="706"/>
                    </a:lnTo>
                    <a:lnTo>
                      <a:pt x="226" y="702"/>
                    </a:lnTo>
                    <a:lnTo>
                      <a:pt x="220" y="696"/>
                    </a:lnTo>
                    <a:lnTo>
                      <a:pt x="216" y="690"/>
                    </a:lnTo>
                    <a:lnTo>
                      <a:pt x="212" y="684"/>
                    </a:lnTo>
                    <a:lnTo>
                      <a:pt x="210" y="676"/>
                    </a:lnTo>
                    <a:lnTo>
                      <a:pt x="206" y="652"/>
                    </a:lnTo>
                    <a:lnTo>
                      <a:pt x="206" y="652"/>
                    </a:lnTo>
                    <a:lnTo>
                      <a:pt x="176" y="640"/>
                    </a:lnTo>
                    <a:lnTo>
                      <a:pt x="118" y="744"/>
                    </a:lnTo>
                    <a:lnTo>
                      <a:pt x="112" y="752"/>
                    </a:lnTo>
                    <a:lnTo>
                      <a:pt x="112" y="752"/>
                    </a:lnTo>
                    <a:lnTo>
                      <a:pt x="132" y="762"/>
                    </a:lnTo>
                    <a:lnTo>
                      <a:pt x="150" y="770"/>
                    </a:lnTo>
                    <a:lnTo>
                      <a:pt x="170" y="776"/>
                    </a:lnTo>
                    <a:lnTo>
                      <a:pt x="190" y="782"/>
                    </a:lnTo>
                    <a:lnTo>
                      <a:pt x="212" y="786"/>
                    </a:lnTo>
                    <a:lnTo>
                      <a:pt x="232" y="788"/>
                    </a:lnTo>
                    <a:lnTo>
                      <a:pt x="254" y="790"/>
                    </a:lnTo>
                    <a:lnTo>
                      <a:pt x="274" y="792"/>
                    </a:lnTo>
                    <a:lnTo>
                      <a:pt x="274" y="792"/>
                    </a:lnTo>
                    <a:lnTo>
                      <a:pt x="310" y="790"/>
                    </a:lnTo>
                    <a:lnTo>
                      <a:pt x="346" y="784"/>
                    </a:lnTo>
                    <a:lnTo>
                      <a:pt x="380" y="776"/>
                    </a:lnTo>
                    <a:lnTo>
                      <a:pt x="412" y="764"/>
                    </a:lnTo>
                    <a:lnTo>
                      <a:pt x="442" y="748"/>
                    </a:lnTo>
                    <a:lnTo>
                      <a:pt x="472" y="730"/>
                    </a:lnTo>
                    <a:lnTo>
                      <a:pt x="500" y="710"/>
                    </a:lnTo>
                    <a:lnTo>
                      <a:pt x="524" y="688"/>
                    </a:lnTo>
                    <a:lnTo>
                      <a:pt x="546" y="662"/>
                    </a:lnTo>
                    <a:lnTo>
                      <a:pt x="568" y="636"/>
                    </a:lnTo>
                    <a:lnTo>
                      <a:pt x="586" y="606"/>
                    </a:lnTo>
                    <a:lnTo>
                      <a:pt x="600" y="576"/>
                    </a:lnTo>
                    <a:lnTo>
                      <a:pt x="612" y="542"/>
                    </a:lnTo>
                    <a:lnTo>
                      <a:pt x="620" y="510"/>
                    </a:lnTo>
                    <a:lnTo>
                      <a:pt x="626" y="474"/>
                    </a:lnTo>
                    <a:lnTo>
                      <a:pt x="628" y="438"/>
                    </a:lnTo>
                    <a:lnTo>
                      <a:pt x="628" y="438"/>
                    </a:lnTo>
                    <a:lnTo>
                      <a:pt x="626" y="402"/>
                    </a:lnTo>
                    <a:lnTo>
                      <a:pt x="620" y="366"/>
                    </a:lnTo>
                    <a:lnTo>
                      <a:pt x="612" y="332"/>
                    </a:lnTo>
                    <a:lnTo>
                      <a:pt x="600" y="300"/>
                    </a:lnTo>
                    <a:lnTo>
                      <a:pt x="586" y="270"/>
                    </a:lnTo>
                    <a:lnTo>
                      <a:pt x="568" y="240"/>
                    </a:lnTo>
                    <a:lnTo>
                      <a:pt x="546" y="214"/>
                    </a:lnTo>
                    <a:lnTo>
                      <a:pt x="524" y="188"/>
                    </a:lnTo>
                    <a:lnTo>
                      <a:pt x="500" y="166"/>
                    </a:lnTo>
                    <a:lnTo>
                      <a:pt x="472" y="144"/>
                    </a:lnTo>
                    <a:lnTo>
                      <a:pt x="442" y="128"/>
                    </a:lnTo>
                    <a:lnTo>
                      <a:pt x="412" y="112"/>
                    </a:lnTo>
                    <a:lnTo>
                      <a:pt x="380" y="100"/>
                    </a:lnTo>
                    <a:lnTo>
                      <a:pt x="346" y="92"/>
                    </a:lnTo>
                    <a:lnTo>
                      <a:pt x="310" y="86"/>
                    </a:lnTo>
                    <a:lnTo>
                      <a:pt x="274" y="84"/>
                    </a:lnTo>
                    <a:lnTo>
                      <a:pt x="274" y="84"/>
                    </a:lnTo>
                    <a:lnTo>
                      <a:pt x="246" y="86"/>
                    </a:lnTo>
                    <a:lnTo>
                      <a:pt x="218" y="88"/>
                    </a:lnTo>
                    <a:lnTo>
                      <a:pt x="190" y="94"/>
                    </a:lnTo>
                    <a:lnTo>
                      <a:pt x="162" y="102"/>
                    </a:lnTo>
                    <a:lnTo>
                      <a:pt x="174" y="130"/>
                    </a:lnTo>
                    <a:lnTo>
                      <a:pt x="186" y="164"/>
                    </a:lnTo>
                    <a:lnTo>
                      <a:pt x="186" y="164"/>
                    </a:lnTo>
                    <a:lnTo>
                      <a:pt x="186" y="170"/>
                    </a:lnTo>
                    <a:lnTo>
                      <a:pt x="184" y="178"/>
                    </a:lnTo>
                    <a:lnTo>
                      <a:pt x="184" y="178"/>
                    </a:lnTo>
                    <a:lnTo>
                      <a:pt x="176" y="182"/>
                    </a:lnTo>
                    <a:lnTo>
                      <a:pt x="170" y="182"/>
                    </a:lnTo>
                    <a:lnTo>
                      <a:pt x="40" y="144"/>
                    </a:lnTo>
                    <a:lnTo>
                      <a:pt x="40" y="144"/>
                    </a:lnTo>
                    <a:lnTo>
                      <a:pt x="34" y="142"/>
                    </a:lnTo>
                    <a:lnTo>
                      <a:pt x="30" y="136"/>
                    </a:lnTo>
                    <a:lnTo>
                      <a:pt x="30" y="136"/>
                    </a:lnTo>
                    <a:lnTo>
                      <a:pt x="28" y="130"/>
                    </a:lnTo>
                    <a:lnTo>
                      <a:pt x="32" y="124"/>
                    </a:lnTo>
                    <a:lnTo>
                      <a:pt x="104" y="8"/>
                    </a:lnTo>
                    <a:lnTo>
                      <a:pt x="104" y="8"/>
                    </a:lnTo>
                    <a:lnTo>
                      <a:pt x="108" y="4"/>
                    </a:lnTo>
                    <a:lnTo>
                      <a:pt x="112" y="0"/>
                    </a:lnTo>
                    <a:lnTo>
                      <a:pt x="118" y="0"/>
                    </a:lnTo>
                    <a:lnTo>
                      <a:pt x="124" y="2"/>
                    </a:lnTo>
                    <a:lnTo>
                      <a:pt x="124" y="2"/>
                    </a:lnTo>
                    <a:lnTo>
                      <a:pt x="128" y="6"/>
                    </a:lnTo>
                    <a:lnTo>
                      <a:pt x="130" y="12"/>
                    </a:lnTo>
                    <a:lnTo>
                      <a:pt x="130" y="16"/>
                    </a:lnTo>
                    <a:lnTo>
                      <a:pt x="128" y="22"/>
                    </a:lnTo>
                    <a:lnTo>
                      <a:pt x="64" y="122"/>
                    </a:lnTo>
                    <a:lnTo>
                      <a:pt x="150" y="148"/>
                    </a:lnTo>
                    <a:lnTo>
                      <a:pt x="148" y="140"/>
                    </a:lnTo>
                    <a:lnTo>
                      <a:pt x="130" y="100"/>
                    </a:lnTo>
                    <a:lnTo>
                      <a:pt x="130" y="100"/>
                    </a:lnTo>
                    <a:lnTo>
                      <a:pt x="130" y="94"/>
                    </a:lnTo>
                    <a:lnTo>
                      <a:pt x="130" y="88"/>
                    </a:lnTo>
                    <a:lnTo>
                      <a:pt x="130" y="88"/>
                    </a:lnTo>
                    <a:lnTo>
                      <a:pt x="134" y="84"/>
                    </a:lnTo>
                    <a:lnTo>
                      <a:pt x="138" y="82"/>
                    </a:lnTo>
                    <a:lnTo>
                      <a:pt x="138" y="82"/>
                    </a:lnTo>
                    <a:lnTo>
                      <a:pt x="172" y="70"/>
                    </a:lnTo>
                    <a:lnTo>
                      <a:pt x="206" y="62"/>
                    </a:lnTo>
                    <a:lnTo>
                      <a:pt x="240" y="58"/>
                    </a:lnTo>
                    <a:lnTo>
                      <a:pt x="274" y="56"/>
                    </a:lnTo>
                    <a:lnTo>
                      <a:pt x="274" y="56"/>
                    </a:lnTo>
                    <a:lnTo>
                      <a:pt x="314" y="58"/>
                    </a:lnTo>
                    <a:lnTo>
                      <a:pt x="352" y="64"/>
                    </a:lnTo>
                    <a:lnTo>
                      <a:pt x="388" y="74"/>
                    </a:lnTo>
                    <a:lnTo>
                      <a:pt x="422" y="86"/>
                    </a:lnTo>
                    <a:lnTo>
                      <a:pt x="456" y="102"/>
                    </a:lnTo>
                    <a:lnTo>
                      <a:pt x="488" y="122"/>
                    </a:lnTo>
                    <a:lnTo>
                      <a:pt x="516" y="144"/>
                    </a:lnTo>
                    <a:lnTo>
                      <a:pt x="544" y="168"/>
                    </a:lnTo>
                    <a:lnTo>
                      <a:pt x="568" y="196"/>
                    </a:lnTo>
                    <a:lnTo>
                      <a:pt x="590" y="224"/>
                    </a:lnTo>
                    <a:lnTo>
                      <a:pt x="610" y="256"/>
                    </a:lnTo>
                    <a:lnTo>
                      <a:pt x="626" y="290"/>
                    </a:lnTo>
                    <a:lnTo>
                      <a:pt x="638" y="324"/>
                    </a:lnTo>
                    <a:lnTo>
                      <a:pt x="648" y="362"/>
                    </a:lnTo>
                    <a:lnTo>
                      <a:pt x="654" y="398"/>
                    </a:lnTo>
                    <a:lnTo>
                      <a:pt x="656" y="438"/>
                    </a:lnTo>
                    <a:lnTo>
                      <a:pt x="656" y="438"/>
                    </a:lnTo>
                    <a:lnTo>
                      <a:pt x="654" y="476"/>
                    </a:lnTo>
                    <a:lnTo>
                      <a:pt x="648" y="514"/>
                    </a:lnTo>
                    <a:lnTo>
                      <a:pt x="638" y="552"/>
                    </a:lnTo>
                    <a:lnTo>
                      <a:pt x="626" y="586"/>
                    </a:lnTo>
                    <a:lnTo>
                      <a:pt x="610" y="620"/>
                    </a:lnTo>
                    <a:lnTo>
                      <a:pt x="590" y="652"/>
                    </a:lnTo>
                    <a:lnTo>
                      <a:pt x="568" y="680"/>
                    </a:lnTo>
                    <a:lnTo>
                      <a:pt x="544" y="708"/>
                    </a:lnTo>
                    <a:lnTo>
                      <a:pt x="516" y="732"/>
                    </a:lnTo>
                    <a:lnTo>
                      <a:pt x="488" y="754"/>
                    </a:lnTo>
                    <a:lnTo>
                      <a:pt x="456" y="774"/>
                    </a:lnTo>
                    <a:lnTo>
                      <a:pt x="422" y="790"/>
                    </a:lnTo>
                    <a:lnTo>
                      <a:pt x="388" y="802"/>
                    </a:lnTo>
                    <a:lnTo>
                      <a:pt x="352" y="812"/>
                    </a:lnTo>
                    <a:lnTo>
                      <a:pt x="314" y="818"/>
                    </a:lnTo>
                    <a:lnTo>
                      <a:pt x="274" y="820"/>
                    </a:lnTo>
                    <a:lnTo>
                      <a:pt x="274" y="820"/>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grpSp>
        <p:grpSp>
          <p:nvGrpSpPr>
            <p:cNvPr id="139" name="Group 138"/>
            <p:cNvGrpSpPr/>
            <p:nvPr/>
          </p:nvGrpSpPr>
          <p:grpSpPr>
            <a:xfrm>
              <a:off x="10048071" y="1058862"/>
              <a:ext cx="604001" cy="683105"/>
              <a:chOff x="3473450" y="4579938"/>
              <a:chExt cx="1741488" cy="2278062"/>
            </a:xfrm>
            <a:grpFill/>
          </p:grpSpPr>
          <p:sp>
            <p:nvSpPr>
              <p:cNvPr id="140" name="Freeform 16"/>
              <p:cNvSpPr>
                <a:spLocks/>
              </p:cNvSpPr>
              <p:nvPr/>
            </p:nvSpPr>
            <p:spPr bwMode="auto">
              <a:xfrm>
                <a:off x="3575050" y="4579938"/>
                <a:ext cx="1493838" cy="403225"/>
              </a:xfrm>
              <a:custGeom>
                <a:avLst/>
                <a:gdLst>
                  <a:gd name="T0" fmla="*/ 2 w 1883"/>
                  <a:gd name="T1" fmla="*/ 263 h 508"/>
                  <a:gd name="T2" fmla="*/ 17 w 1883"/>
                  <a:gd name="T3" fmla="*/ 290 h 508"/>
                  <a:gd name="T4" fmla="*/ 51 w 1883"/>
                  <a:gd name="T5" fmla="*/ 321 h 508"/>
                  <a:gd name="T6" fmla="*/ 101 w 1883"/>
                  <a:gd name="T7" fmla="*/ 352 h 508"/>
                  <a:gd name="T8" fmla="*/ 169 w 1883"/>
                  <a:gd name="T9" fmla="*/ 384 h 508"/>
                  <a:gd name="T10" fmla="*/ 253 w 1883"/>
                  <a:gd name="T11" fmla="*/ 414 h 508"/>
                  <a:gd name="T12" fmla="*/ 351 w 1883"/>
                  <a:gd name="T13" fmla="*/ 442 h 508"/>
                  <a:gd name="T14" fmla="*/ 465 w 1883"/>
                  <a:gd name="T15" fmla="*/ 467 h 508"/>
                  <a:gd name="T16" fmla="*/ 592 w 1883"/>
                  <a:gd name="T17" fmla="*/ 486 h 508"/>
                  <a:gd name="T18" fmla="*/ 733 w 1883"/>
                  <a:gd name="T19" fmla="*/ 500 h 508"/>
                  <a:gd name="T20" fmla="*/ 887 w 1883"/>
                  <a:gd name="T21" fmla="*/ 508 h 508"/>
                  <a:gd name="T22" fmla="*/ 996 w 1883"/>
                  <a:gd name="T23" fmla="*/ 508 h 508"/>
                  <a:gd name="T24" fmla="*/ 1150 w 1883"/>
                  <a:gd name="T25" fmla="*/ 500 h 508"/>
                  <a:gd name="T26" fmla="*/ 1291 w 1883"/>
                  <a:gd name="T27" fmla="*/ 486 h 508"/>
                  <a:gd name="T28" fmla="*/ 1419 w 1883"/>
                  <a:gd name="T29" fmla="*/ 467 h 508"/>
                  <a:gd name="T30" fmla="*/ 1532 w 1883"/>
                  <a:gd name="T31" fmla="*/ 442 h 508"/>
                  <a:gd name="T32" fmla="*/ 1632 w 1883"/>
                  <a:gd name="T33" fmla="*/ 414 h 508"/>
                  <a:gd name="T34" fmla="*/ 1715 w 1883"/>
                  <a:gd name="T35" fmla="*/ 384 h 508"/>
                  <a:gd name="T36" fmla="*/ 1782 w 1883"/>
                  <a:gd name="T37" fmla="*/ 352 h 508"/>
                  <a:gd name="T38" fmla="*/ 1834 w 1883"/>
                  <a:gd name="T39" fmla="*/ 321 h 508"/>
                  <a:gd name="T40" fmla="*/ 1866 w 1883"/>
                  <a:gd name="T41" fmla="*/ 290 h 508"/>
                  <a:gd name="T42" fmla="*/ 1882 w 1883"/>
                  <a:gd name="T43" fmla="*/ 263 h 508"/>
                  <a:gd name="T44" fmla="*/ 1882 w 1883"/>
                  <a:gd name="T45" fmla="*/ 245 h 508"/>
                  <a:gd name="T46" fmla="*/ 1866 w 1883"/>
                  <a:gd name="T47" fmla="*/ 217 h 508"/>
                  <a:gd name="T48" fmla="*/ 1834 w 1883"/>
                  <a:gd name="T49" fmla="*/ 187 h 508"/>
                  <a:gd name="T50" fmla="*/ 1782 w 1883"/>
                  <a:gd name="T51" fmla="*/ 155 h 508"/>
                  <a:gd name="T52" fmla="*/ 1715 w 1883"/>
                  <a:gd name="T53" fmla="*/ 124 h 508"/>
                  <a:gd name="T54" fmla="*/ 1632 w 1883"/>
                  <a:gd name="T55" fmla="*/ 93 h 508"/>
                  <a:gd name="T56" fmla="*/ 1532 w 1883"/>
                  <a:gd name="T57" fmla="*/ 64 h 508"/>
                  <a:gd name="T58" fmla="*/ 1419 w 1883"/>
                  <a:gd name="T59" fmla="*/ 40 h 508"/>
                  <a:gd name="T60" fmla="*/ 1291 w 1883"/>
                  <a:gd name="T61" fmla="*/ 20 h 508"/>
                  <a:gd name="T62" fmla="*/ 1150 w 1883"/>
                  <a:gd name="T63" fmla="*/ 6 h 508"/>
                  <a:gd name="T64" fmla="*/ 996 w 1883"/>
                  <a:gd name="T65" fmla="*/ 0 h 508"/>
                  <a:gd name="T66" fmla="*/ 887 w 1883"/>
                  <a:gd name="T67" fmla="*/ 0 h 508"/>
                  <a:gd name="T68" fmla="*/ 733 w 1883"/>
                  <a:gd name="T69" fmla="*/ 6 h 508"/>
                  <a:gd name="T70" fmla="*/ 592 w 1883"/>
                  <a:gd name="T71" fmla="*/ 20 h 508"/>
                  <a:gd name="T72" fmla="*/ 465 w 1883"/>
                  <a:gd name="T73" fmla="*/ 40 h 508"/>
                  <a:gd name="T74" fmla="*/ 351 w 1883"/>
                  <a:gd name="T75" fmla="*/ 64 h 508"/>
                  <a:gd name="T76" fmla="*/ 253 w 1883"/>
                  <a:gd name="T77" fmla="*/ 93 h 508"/>
                  <a:gd name="T78" fmla="*/ 169 w 1883"/>
                  <a:gd name="T79" fmla="*/ 124 h 508"/>
                  <a:gd name="T80" fmla="*/ 101 w 1883"/>
                  <a:gd name="T81" fmla="*/ 155 h 508"/>
                  <a:gd name="T82" fmla="*/ 51 w 1883"/>
                  <a:gd name="T83" fmla="*/ 187 h 508"/>
                  <a:gd name="T84" fmla="*/ 17 w 1883"/>
                  <a:gd name="T85" fmla="*/ 217 h 508"/>
                  <a:gd name="T86" fmla="*/ 2 w 1883"/>
                  <a:gd name="T87" fmla="*/ 245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83" h="508">
                    <a:moveTo>
                      <a:pt x="0" y="254"/>
                    </a:moveTo>
                    <a:lnTo>
                      <a:pt x="0" y="254"/>
                    </a:lnTo>
                    <a:lnTo>
                      <a:pt x="2" y="263"/>
                    </a:lnTo>
                    <a:lnTo>
                      <a:pt x="5" y="271"/>
                    </a:lnTo>
                    <a:lnTo>
                      <a:pt x="11" y="280"/>
                    </a:lnTo>
                    <a:lnTo>
                      <a:pt x="17" y="290"/>
                    </a:lnTo>
                    <a:lnTo>
                      <a:pt x="27" y="301"/>
                    </a:lnTo>
                    <a:lnTo>
                      <a:pt x="37" y="311"/>
                    </a:lnTo>
                    <a:lnTo>
                      <a:pt x="51" y="321"/>
                    </a:lnTo>
                    <a:lnTo>
                      <a:pt x="66" y="331"/>
                    </a:lnTo>
                    <a:lnTo>
                      <a:pt x="82" y="342"/>
                    </a:lnTo>
                    <a:lnTo>
                      <a:pt x="101" y="352"/>
                    </a:lnTo>
                    <a:lnTo>
                      <a:pt x="122" y="362"/>
                    </a:lnTo>
                    <a:lnTo>
                      <a:pt x="144" y="374"/>
                    </a:lnTo>
                    <a:lnTo>
                      <a:pt x="169" y="384"/>
                    </a:lnTo>
                    <a:lnTo>
                      <a:pt x="195" y="394"/>
                    </a:lnTo>
                    <a:lnTo>
                      <a:pt x="222" y="404"/>
                    </a:lnTo>
                    <a:lnTo>
                      <a:pt x="253" y="414"/>
                    </a:lnTo>
                    <a:lnTo>
                      <a:pt x="284" y="424"/>
                    </a:lnTo>
                    <a:lnTo>
                      <a:pt x="317" y="433"/>
                    </a:lnTo>
                    <a:lnTo>
                      <a:pt x="351" y="442"/>
                    </a:lnTo>
                    <a:lnTo>
                      <a:pt x="388" y="451"/>
                    </a:lnTo>
                    <a:lnTo>
                      <a:pt x="426" y="460"/>
                    </a:lnTo>
                    <a:lnTo>
                      <a:pt x="465" y="467"/>
                    </a:lnTo>
                    <a:lnTo>
                      <a:pt x="506" y="473"/>
                    </a:lnTo>
                    <a:lnTo>
                      <a:pt x="549" y="481"/>
                    </a:lnTo>
                    <a:lnTo>
                      <a:pt x="592" y="486"/>
                    </a:lnTo>
                    <a:lnTo>
                      <a:pt x="639" y="492"/>
                    </a:lnTo>
                    <a:lnTo>
                      <a:pt x="685" y="496"/>
                    </a:lnTo>
                    <a:lnTo>
                      <a:pt x="733" y="500"/>
                    </a:lnTo>
                    <a:lnTo>
                      <a:pt x="784" y="504"/>
                    </a:lnTo>
                    <a:lnTo>
                      <a:pt x="836" y="506"/>
                    </a:lnTo>
                    <a:lnTo>
                      <a:pt x="887" y="508"/>
                    </a:lnTo>
                    <a:lnTo>
                      <a:pt x="942" y="508"/>
                    </a:lnTo>
                    <a:lnTo>
                      <a:pt x="942" y="508"/>
                    </a:lnTo>
                    <a:lnTo>
                      <a:pt x="996" y="508"/>
                    </a:lnTo>
                    <a:lnTo>
                      <a:pt x="1049" y="506"/>
                    </a:lnTo>
                    <a:lnTo>
                      <a:pt x="1101" y="504"/>
                    </a:lnTo>
                    <a:lnTo>
                      <a:pt x="1150" y="500"/>
                    </a:lnTo>
                    <a:lnTo>
                      <a:pt x="1199" y="496"/>
                    </a:lnTo>
                    <a:lnTo>
                      <a:pt x="1246" y="492"/>
                    </a:lnTo>
                    <a:lnTo>
                      <a:pt x="1291" y="486"/>
                    </a:lnTo>
                    <a:lnTo>
                      <a:pt x="1335" y="481"/>
                    </a:lnTo>
                    <a:lnTo>
                      <a:pt x="1378" y="473"/>
                    </a:lnTo>
                    <a:lnTo>
                      <a:pt x="1419" y="467"/>
                    </a:lnTo>
                    <a:lnTo>
                      <a:pt x="1459" y="460"/>
                    </a:lnTo>
                    <a:lnTo>
                      <a:pt x="1497" y="451"/>
                    </a:lnTo>
                    <a:lnTo>
                      <a:pt x="1532" y="442"/>
                    </a:lnTo>
                    <a:lnTo>
                      <a:pt x="1567" y="433"/>
                    </a:lnTo>
                    <a:lnTo>
                      <a:pt x="1600" y="424"/>
                    </a:lnTo>
                    <a:lnTo>
                      <a:pt x="1632" y="414"/>
                    </a:lnTo>
                    <a:lnTo>
                      <a:pt x="1661" y="404"/>
                    </a:lnTo>
                    <a:lnTo>
                      <a:pt x="1689" y="394"/>
                    </a:lnTo>
                    <a:lnTo>
                      <a:pt x="1715" y="384"/>
                    </a:lnTo>
                    <a:lnTo>
                      <a:pt x="1739" y="374"/>
                    </a:lnTo>
                    <a:lnTo>
                      <a:pt x="1762" y="362"/>
                    </a:lnTo>
                    <a:lnTo>
                      <a:pt x="1782" y="352"/>
                    </a:lnTo>
                    <a:lnTo>
                      <a:pt x="1801" y="342"/>
                    </a:lnTo>
                    <a:lnTo>
                      <a:pt x="1818" y="331"/>
                    </a:lnTo>
                    <a:lnTo>
                      <a:pt x="1834" y="321"/>
                    </a:lnTo>
                    <a:lnTo>
                      <a:pt x="1846" y="311"/>
                    </a:lnTo>
                    <a:lnTo>
                      <a:pt x="1858" y="301"/>
                    </a:lnTo>
                    <a:lnTo>
                      <a:pt x="1866" y="290"/>
                    </a:lnTo>
                    <a:lnTo>
                      <a:pt x="1874" y="280"/>
                    </a:lnTo>
                    <a:lnTo>
                      <a:pt x="1879" y="271"/>
                    </a:lnTo>
                    <a:lnTo>
                      <a:pt x="1882" y="263"/>
                    </a:lnTo>
                    <a:lnTo>
                      <a:pt x="1883" y="254"/>
                    </a:lnTo>
                    <a:lnTo>
                      <a:pt x="1883" y="254"/>
                    </a:lnTo>
                    <a:lnTo>
                      <a:pt x="1882" y="245"/>
                    </a:lnTo>
                    <a:lnTo>
                      <a:pt x="1879" y="236"/>
                    </a:lnTo>
                    <a:lnTo>
                      <a:pt x="1874" y="226"/>
                    </a:lnTo>
                    <a:lnTo>
                      <a:pt x="1866" y="217"/>
                    </a:lnTo>
                    <a:lnTo>
                      <a:pt x="1858" y="207"/>
                    </a:lnTo>
                    <a:lnTo>
                      <a:pt x="1846" y="197"/>
                    </a:lnTo>
                    <a:lnTo>
                      <a:pt x="1834" y="187"/>
                    </a:lnTo>
                    <a:lnTo>
                      <a:pt x="1818" y="176"/>
                    </a:lnTo>
                    <a:lnTo>
                      <a:pt x="1801" y="165"/>
                    </a:lnTo>
                    <a:lnTo>
                      <a:pt x="1782" y="155"/>
                    </a:lnTo>
                    <a:lnTo>
                      <a:pt x="1762" y="144"/>
                    </a:lnTo>
                    <a:lnTo>
                      <a:pt x="1739" y="134"/>
                    </a:lnTo>
                    <a:lnTo>
                      <a:pt x="1715" y="124"/>
                    </a:lnTo>
                    <a:lnTo>
                      <a:pt x="1689" y="114"/>
                    </a:lnTo>
                    <a:lnTo>
                      <a:pt x="1661" y="102"/>
                    </a:lnTo>
                    <a:lnTo>
                      <a:pt x="1632" y="93"/>
                    </a:lnTo>
                    <a:lnTo>
                      <a:pt x="1600" y="83"/>
                    </a:lnTo>
                    <a:lnTo>
                      <a:pt x="1567" y="74"/>
                    </a:lnTo>
                    <a:lnTo>
                      <a:pt x="1532" y="64"/>
                    </a:lnTo>
                    <a:lnTo>
                      <a:pt x="1497" y="57"/>
                    </a:lnTo>
                    <a:lnTo>
                      <a:pt x="1459" y="48"/>
                    </a:lnTo>
                    <a:lnTo>
                      <a:pt x="1419" y="40"/>
                    </a:lnTo>
                    <a:lnTo>
                      <a:pt x="1378" y="33"/>
                    </a:lnTo>
                    <a:lnTo>
                      <a:pt x="1335" y="27"/>
                    </a:lnTo>
                    <a:lnTo>
                      <a:pt x="1291" y="20"/>
                    </a:lnTo>
                    <a:lnTo>
                      <a:pt x="1246" y="15"/>
                    </a:lnTo>
                    <a:lnTo>
                      <a:pt x="1199" y="10"/>
                    </a:lnTo>
                    <a:lnTo>
                      <a:pt x="1150" y="6"/>
                    </a:lnTo>
                    <a:lnTo>
                      <a:pt x="1101" y="4"/>
                    </a:lnTo>
                    <a:lnTo>
                      <a:pt x="1049" y="1"/>
                    </a:lnTo>
                    <a:lnTo>
                      <a:pt x="996" y="0"/>
                    </a:lnTo>
                    <a:lnTo>
                      <a:pt x="942" y="0"/>
                    </a:lnTo>
                    <a:lnTo>
                      <a:pt x="942" y="0"/>
                    </a:lnTo>
                    <a:lnTo>
                      <a:pt x="887" y="0"/>
                    </a:lnTo>
                    <a:lnTo>
                      <a:pt x="836" y="1"/>
                    </a:lnTo>
                    <a:lnTo>
                      <a:pt x="784" y="4"/>
                    </a:lnTo>
                    <a:lnTo>
                      <a:pt x="733" y="6"/>
                    </a:lnTo>
                    <a:lnTo>
                      <a:pt x="685" y="10"/>
                    </a:lnTo>
                    <a:lnTo>
                      <a:pt x="639" y="15"/>
                    </a:lnTo>
                    <a:lnTo>
                      <a:pt x="592" y="20"/>
                    </a:lnTo>
                    <a:lnTo>
                      <a:pt x="549" y="27"/>
                    </a:lnTo>
                    <a:lnTo>
                      <a:pt x="506" y="33"/>
                    </a:lnTo>
                    <a:lnTo>
                      <a:pt x="465" y="40"/>
                    </a:lnTo>
                    <a:lnTo>
                      <a:pt x="426" y="48"/>
                    </a:lnTo>
                    <a:lnTo>
                      <a:pt x="388" y="57"/>
                    </a:lnTo>
                    <a:lnTo>
                      <a:pt x="351" y="64"/>
                    </a:lnTo>
                    <a:lnTo>
                      <a:pt x="317" y="74"/>
                    </a:lnTo>
                    <a:lnTo>
                      <a:pt x="284" y="83"/>
                    </a:lnTo>
                    <a:lnTo>
                      <a:pt x="253" y="93"/>
                    </a:lnTo>
                    <a:lnTo>
                      <a:pt x="222" y="102"/>
                    </a:lnTo>
                    <a:lnTo>
                      <a:pt x="195" y="114"/>
                    </a:lnTo>
                    <a:lnTo>
                      <a:pt x="169" y="124"/>
                    </a:lnTo>
                    <a:lnTo>
                      <a:pt x="144" y="134"/>
                    </a:lnTo>
                    <a:lnTo>
                      <a:pt x="122" y="144"/>
                    </a:lnTo>
                    <a:lnTo>
                      <a:pt x="101" y="155"/>
                    </a:lnTo>
                    <a:lnTo>
                      <a:pt x="82" y="165"/>
                    </a:lnTo>
                    <a:lnTo>
                      <a:pt x="66" y="176"/>
                    </a:lnTo>
                    <a:lnTo>
                      <a:pt x="51" y="187"/>
                    </a:lnTo>
                    <a:lnTo>
                      <a:pt x="37" y="197"/>
                    </a:lnTo>
                    <a:lnTo>
                      <a:pt x="27" y="207"/>
                    </a:lnTo>
                    <a:lnTo>
                      <a:pt x="17" y="217"/>
                    </a:lnTo>
                    <a:lnTo>
                      <a:pt x="11" y="226"/>
                    </a:lnTo>
                    <a:lnTo>
                      <a:pt x="5" y="236"/>
                    </a:lnTo>
                    <a:lnTo>
                      <a:pt x="2" y="245"/>
                    </a:lnTo>
                    <a:lnTo>
                      <a:pt x="0" y="254"/>
                    </a:lnTo>
                    <a:lnTo>
                      <a:pt x="0" y="254"/>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41" name="Freeform 17"/>
              <p:cNvSpPr>
                <a:spLocks/>
              </p:cNvSpPr>
              <p:nvPr/>
            </p:nvSpPr>
            <p:spPr bwMode="auto">
              <a:xfrm>
                <a:off x="3473450" y="4781550"/>
                <a:ext cx="1741488" cy="1411287"/>
              </a:xfrm>
              <a:custGeom>
                <a:avLst/>
                <a:gdLst>
                  <a:gd name="T0" fmla="*/ 280 w 2194"/>
                  <a:gd name="T1" fmla="*/ 1778 h 1779"/>
                  <a:gd name="T2" fmla="*/ 363 w 2194"/>
                  <a:gd name="T3" fmla="*/ 1764 h 1779"/>
                  <a:gd name="T4" fmla="*/ 440 w 2194"/>
                  <a:gd name="T5" fmla="*/ 1736 h 1779"/>
                  <a:gd name="T6" fmla="*/ 511 w 2194"/>
                  <a:gd name="T7" fmla="*/ 1693 h 1779"/>
                  <a:gd name="T8" fmla="*/ 573 w 2194"/>
                  <a:gd name="T9" fmla="*/ 1637 h 1779"/>
                  <a:gd name="T10" fmla="*/ 625 w 2194"/>
                  <a:gd name="T11" fmla="*/ 1569 h 1779"/>
                  <a:gd name="T12" fmla="*/ 633 w 2194"/>
                  <a:gd name="T13" fmla="*/ 1558 h 1779"/>
                  <a:gd name="T14" fmla="*/ 652 w 2194"/>
                  <a:gd name="T15" fmla="*/ 1547 h 1779"/>
                  <a:gd name="T16" fmla="*/ 675 w 2194"/>
                  <a:gd name="T17" fmla="*/ 1543 h 1779"/>
                  <a:gd name="T18" fmla="*/ 696 w 2194"/>
                  <a:gd name="T19" fmla="*/ 1547 h 1779"/>
                  <a:gd name="T20" fmla="*/ 715 w 2194"/>
                  <a:gd name="T21" fmla="*/ 1558 h 1779"/>
                  <a:gd name="T22" fmla="*/ 725 w 2194"/>
                  <a:gd name="T23" fmla="*/ 1569 h 1779"/>
                  <a:gd name="T24" fmla="*/ 776 w 2194"/>
                  <a:gd name="T25" fmla="*/ 1637 h 1779"/>
                  <a:gd name="T26" fmla="*/ 838 w 2194"/>
                  <a:gd name="T27" fmla="*/ 1693 h 1779"/>
                  <a:gd name="T28" fmla="*/ 908 w 2194"/>
                  <a:gd name="T29" fmla="*/ 1736 h 1779"/>
                  <a:gd name="T30" fmla="*/ 985 w 2194"/>
                  <a:gd name="T31" fmla="*/ 1764 h 1779"/>
                  <a:gd name="T32" fmla="*/ 1069 w 2194"/>
                  <a:gd name="T33" fmla="*/ 1778 h 1779"/>
                  <a:gd name="T34" fmla="*/ 1125 w 2194"/>
                  <a:gd name="T35" fmla="*/ 1778 h 1779"/>
                  <a:gd name="T36" fmla="*/ 1209 w 2194"/>
                  <a:gd name="T37" fmla="*/ 1764 h 1779"/>
                  <a:gd name="T38" fmla="*/ 1286 w 2194"/>
                  <a:gd name="T39" fmla="*/ 1736 h 1779"/>
                  <a:gd name="T40" fmla="*/ 1356 w 2194"/>
                  <a:gd name="T41" fmla="*/ 1693 h 1779"/>
                  <a:gd name="T42" fmla="*/ 1418 w 2194"/>
                  <a:gd name="T43" fmla="*/ 1637 h 1779"/>
                  <a:gd name="T44" fmla="*/ 1470 w 2194"/>
                  <a:gd name="T45" fmla="*/ 1569 h 1779"/>
                  <a:gd name="T46" fmla="*/ 1479 w 2194"/>
                  <a:gd name="T47" fmla="*/ 1558 h 1779"/>
                  <a:gd name="T48" fmla="*/ 1498 w 2194"/>
                  <a:gd name="T49" fmla="*/ 1547 h 1779"/>
                  <a:gd name="T50" fmla="*/ 1519 w 2194"/>
                  <a:gd name="T51" fmla="*/ 1543 h 1779"/>
                  <a:gd name="T52" fmla="*/ 1542 w 2194"/>
                  <a:gd name="T53" fmla="*/ 1547 h 1779"/>
                  <a:gd name="T54" fmla="*/ 1561 w 2194"/>
                  <a:gd name="T55" fmla="*/ 1558 h 1779"/>
                  <a:gd name="T56" fmla="*/ 1569 w 2194"/>
                  <a:gd name="T57" fmla="*/ 1569 h 1779"/>
                  <a:gd name="T58" fmla="*/ 1621 w 2194"/>
                  <a:gd name="T59" fmla="*/ 1637 h 1779"/>
                  <a:gd name="T60" fmla="*/ 1683 w 2194"/>
                  <a:gd name="T61" fmla="*/ 1693 h 1779"/>
                  <a:gd name="T62" fmla="*/ 1754 w 2194"/>
                  <a:gd name="T63" fmla="*/ 1736 h 1779"/>
                  <a:gd name="T64" fmla="*/ 1831 w 2194"/>
                  <a:gd name="T65" fmla="*/ 1764 h 1779"/>
                  <a:gd name="T66" fmla="*/ 1914 w 2194"/>
                  <a:gd name="T67" fmla="*/ 1778 h 1779"/>
                  <a:gd name="T68" fmla="*/ 1977 w 2194"/>
                  <a:gd name="T69" fmla="*/ 1778 h 1779"/>
                  <a:gd name="T70" fmla="*/ 2077 w 2194"/>
                  <a:gd name="T71" fmla="*/ 1757 h 1779"/>
                  <a:gd name="T72" fmla="*/ 2166 w 2194"/>
                  <a:gd name="T73" fmla="*/ 1716 h 1779"/>
                  <a:gd name="T74" fmla="*/ 2194 w 2194"/>
                  <a:gd name="T75" fmla="*/ 0 h 1779"/>
                  <a:gd name="T76" fmla="*/ 2190 w 2194"/>
                  <a:gd name="T77" fmla="*/ 39 h 1779"/>
                  <a:gd name="T78" fmla="*/ 2179 w 2194"/>
                  <a:gd name="T79" fmla="*/ 77 h 1779"/>
                  <a:gd name="T80" fmla="*/ 2154 w 2194"/>
                  <a:gd name="T81" fmla="*/ 125 h 1779"/>
                  <a:gd name="T82" fmla="*/ 2097 w 2194"/>
                  <a:gd name="T83" fmla="*/ 189 h 1779"/>
                  <a:gd name="T84" fmla="*/ 2016 w 2194"/>
                  <a:gd name="T85" fmla="*/ 247 h 1779"/>
                  <a:gd name="T86" fmla="*/ 1916 w 2194"/>
                  <a:gd name="T87" fmla="*/ 297 h 1779"/>
                  <a:gd name="T88" fmla="*/ 1800 w 2194"/>
                  <a:gd name="T89" fmla="*/ 339 h 1779"/>
                  <a:gd name="T90" fmla="*/ 1670 w 2194"/>
                  <a:gd name="T91" fmla="*/ 375 h 1779"/>
                  <a:gd name="T92" fmla="*/ 1529 w 2194"/>
                  <a:gd name="T93" fmla="*/ 401 h 1779"/>
                  <a:gd name="T94" fmla="*/ 1380 w 2194"/>
                  <a:gd name="T95" fmla="*/ 422 h 1779"/>
                  <a:gd name="T96" fmla="*/ 1226 w 2194"/>
                  <a:gd name="T97" fmla="*/ 433 h 1779"/>
                  <a:gd name="T98" fmla="*/ 1069 w 2194"/>
                  <a:gd name="T99" fmla="*/ 437 h 1779"/>
                  <a:gd name="T100" fmla="*/ 900 w 2194"/>
                  <a:gd name="T101" fmla="*/ 433 h 1779"/>
                  <a:gd name="T102" fmla="*/ 651 w 2194"/>
                  <a:gd name="T103" fmla="*/ 409 h 1779"/>
                  <a:gd name="T104" fmla="*/ 423 w 2194"/>
                  <a:gd name="T105" fmla="*/ 363 h 1779"/>
                  <a:gd name="T106" fmla="*/ 320 w 2194"/>
                  <a:gd name="T107" fmla="*/ 334 h 1779"/>
                  <a:gd name="T108" fmla="*/ 226 w 2194"/>
                  <a:gd name="T109" fmla="*/ 299 h 1779"/>
                  <a:gd name="T110" fmla="*/ 144 w 2194"/>
                  <a:gd name="T111" fmla="*/ 259 h 1779"/>
                  <a:gd name="T112" fmla="*/ 73 w 2194"/>
                  <a:gd name="T113" fmla="*/ 214 h 1779"/>
                  <a:gd name="T114" fmla="*/ 16 w 2194"/>
                  <a:gd name="T115" fmla="*/ 165 h 1779"/>
                  <a:gd name="T116" fmla="*/ 0 w 2194"/>
                  <a:gd name="T117" fmla="*/ 1698 h 1779"/>
                  <a:gd name="T118" fmla="*/ 87 w 2194"/>
                  <a:gd name="T119" fmla="*/ 1746 h 1779"/>
                  <a:gd name="T120" fmla="*/ 183 w 2194"/>
                  <a:gd name="T121" fmla="*/ 1773 h 1779"/>
                  <a:gd name="T122" fmla="*/ 252 w 2194"/>
                  <a:gd name="T123" fmla="*/ 177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4" h="1779">
                    <a:moveTo>
                      <a:pt x="252" y="1779"/>
                    </a:moveTo>
                    <a:lnTo>
                      <a:pt x="252" y="1779"/>
                    </a:lnTo>
                    <a:lnTo>
                      <a:pt x="280" y="1778"/>
                    </a:lnTo>
                    <a:lnTo>
                      <a:pt x="308" y="1775"/>
                    </a:lnTo>
                    <a:lnTo>
                      <a:pt x="336" y="1770"/>
                    </a:lnTo>
                    <a:lnTo>
                      <a:pt x="363" y="1764"/>
                    </a:lnTo>
                    <a:lnTo>
                      <a:pt x="390" y="1756"/>
                    </a:lnTo>
                    <a:lnTo>
                      <a:pt x="415" y="1747"/>
                    </a:lnTo>
                    <a:lnTo>
                      <a:pt x="440" y="1736"/>
                    </a:lnTo>
                    <a:lnTo>
                      <a:pt x="466" y="1723"/>
                    </a:lnTo>
                    <a:lnTo>
                      <a:pt x="488" y="1709"/>
                    </a:lnTo>
                    <a:lnTo>
                      <a:pt x="511" y="1693"/>
                    </a:lnTo>
                    <a:lnTo>
                      <a:pt x="532" y="1675"/>
                    </a:lnTo>
                    <a:lnTo>
                      <a:pt x="554" y="1658"/>
                    </a:lnTo>
                    <a:lnTo>
                      <a:pt x="573" y="1637"/>
                    </a:lnTo>
                    <a:lnTo>
                      <a:pt x="592" y="1616"/>
                    </a:lnTo>
                    <a:lnTo>
                      <a:pt x="608" y="1593"/>
                    </a:lnTo>
                    <a:lnTo>
                      <a:pt x="625" y="1569"/>
                    </a:lnTo>
                    <a:lnTo>
                      <a:pt x="625" y="1569"/>
                    </a:lnTo>
                    <a:lnTo>
                      <a:pt x="628" y="1563"/>
                    </a:lnTo>
                    <a:lnTo>
                      <a:pt x="633" y="1558"/>
                    </a:lnTo>
                    <a:lnTo>
                      <a:pt x="640" y="1554"/>
                    </a:lnTo>
                    <a:lnTo>
                      <a:pt x="646" y="1550"/>
                    </a:lnTo>
                    <a:lnTo>
                      <a:pt x="652" y="1547"/>
                    </a:lnTo>
                    <a:lnTo>
                      <a:pt x="660" y="1545"/>
                    </a:lnTo>
                    <a:lnTo>
                      <a:pt x="667" y="1544"/>
                    </a:lnTo>
                    <a:lnTo>
                      <a:pt x="675" y="1543"/>
                    </a:lnTo>
                    <a:lnTo>
                      <a:pt x="681" y="1544"/>
                    </a:lnTo>
                    <a:lnTo>
                      <a:pt x="689" y="1545"/>
                    </a:lnTo>
                    <a:lnTo>
                      <a:pt x="696" y="1547"/>
                    </a:lnTo>
                    <a:lnTo>
                      <a:pt x="703" y="1550"/>
                    </a:lnTo>
                    <a:lnTo>
                      <a:pt x="709" y="1554"/>
                    </a:lnTo>
                    <a:lnTo>
                      <a:pt x="715" y="1558"/>
                    </a:lnTo>
                    <a:lnTo>
                      <a:pt x="720" y="1563"/>
                    </a:lnTo>
                    <a:lnTo>
                      <a:pt x="725" y="1569"/>
                    </a:lnTo>
                    <a:lnTo>
                      <a:pt x="725" y="1569"/>
                    </a:lnTo>
                    <a:lnTo>
                      <a:pt x="741" y="1593"/>
                    </a:lnTo>
                    <a:lnTo>
                      <a:pt x="758" y="1616"/>
                    </a:lnTo>
                    <a:lnTo>
                      <a:pt x="776" y="1637"/>
                    </a:lnTo>
                    <a:lnTo>
                      <a:pt x="796" y="1658"/>
                    </a:lnTo>
                    <a:lnTo>
                      <a:pt x="816" y="1675"/>
                    </a:lnTo>
                    <a:lnTo>
                      <a:pt x="838" y="1693"/>
                    </a:lnTo>
                    <a:lnTo>
                      <a:pt x="860" y="1709"/>
                    </a:lnTo>
                    <a:lnTo>
                      <a:pt x="884" y="1723"/>
                    </a:lnTo>
                    <a:lnTo>
                      <a:pt x="908" y="1736"/>
                    </a:lnTo>
                    <a:lnTo>
                      <a:pt x="934" y="1747"/>
                    </a:lnTo>
                    <a:lnTo>
                      <a:pt x="959" y="1756"/>
                    </a:lnTo>
                    <a:lnTo>
                      <a:pt x="985" y="1764"/>
                    </a:lnTo>
                    <a:lnTo>
                      <a:pt x="1013" y="1770"/>
                    </a:lnTo>
                    <a:lnTo>
                      <a:pt x="1041" y="1775"/>
                    </a:lnTo>
                    <a:lnTo>
                      <a:pt x="1069" y="1778"/>
                    </a:lnTo>
                    <a:lnTo>
                      <a:pt x="1098" y="1779"/>
                    </a:lnTo>
                    <a:lnTo>
                      <a:pt x="1098" y="1779"/>
                    </a:lnTo>
                    <a:lnTo>
                      <a:pt x="1125" y="1778"/>
                    </a:lnTo>
                    <a:lnTo>
                      <a:pt x="1153" y="1775"/>
                    </a:lnTo>
                    <a:lnTo>
                      <a:pt x="1181" y="1770"/>
                    </a:lnTo>
                    <a:lnTo>
                      <a:pt x="1209" y="1764"/>
                    </a:lnTo>
                    <a:lnTo>
                      <a:pt x="1235" y="1756"/>
                    </a:lnTo>
                    <a:lnTo>
                      <a:pt x="1260" y="1747"/>
                    </a:lnTo>
                    <a:lnTo>
                      <a:pt x="1286" y="1736"/>
                    </a:lnTo>
                    <a:lnTo>
                      <a:pt x="1310" y="1723"/>
                    </a:lnTo>
                    <a:lnTo>
                      <a:pt x="1334" y="1709"/>
                    </a:lnTo>
                    <a:lnTo>
                      <a:pt x="1356" y="1693"/>
                    </a:lnTo>
                    <a:lnTo>
                      <a:pt x="1378" y="1675"/>
                    </a:lnTo>
                    <a:lnTo>
                      <a:pt x="1399" y="1658"/>
                    </a:lnTo>
                    <a:lnTo>
                      <a:pt x="1418" y="1637"/>
                    </a:lnTo>
                    <a:lnTo>
                      <a:pt x="1436" y="1616"/>
                    </a:lnTo>
                    <a:lnTo>
                      <a:pt x="1453" y="1593"/>
                    </a:lnTo>
                    <a:lnTo>
                      <a:pt x="1470" y="1569"/>
                    </a:lnTo>
                    <a:lnTo>
                      <a:pt x="1470" y="1569"/>
                    </a:lnTo>
                    <a:lnTo>
                      <a:pt x="1474" y="1563"/>
                    </a:lnTo>
                    <a:lnTo>
                      <a:pt x="1479" y="1558"/>
                    </a:lnTo>
                    <a:lnTo>
                      <a:pt x="1485" y="1554"/>
                    </a:lnTo>
                    <a:lnTo>
                      <a:pt x="1491" y="1550"/>
                    </a:lnTo>
                    <a:lnTo>
                      <a:pt x="1498" y="1547"/>
                    </a:lnTo>
                    <a:lnTo>
                      <a:pt x="1505" y="1545"/>
                    </a:lnTo>
                    <a:lnTo>
                      <a:pt x="1513" y="1544"/>
                    </a:lnTo>
                    <a:lnTo>
                      <a:pt x="1519" y="1543"/>
                    </a:lnTo>
                    <a:lnTo>
                      <a:pt x="1527" y="1544"/>
                    </a:lnTo>
                    <a:lnTo>
                      <a:pt x="1534" y="1545"/>
                    </a:lnTo>
                    <a:lnTo>
                      <a:pt x="1542" y="1547"/>
                    </a:lnTo>
                    <a:lnTo>
                      <a:pt x="1548" y="1550"/>
                    </a:lnTo>
                    <a:lnTo>
                      <a:pt x="1554" y="1554"/>
                    </a:lnTo>
                    <a:lnTo>
                      <a:pt x="1561" y="1558"/>
                    </a:lnTo>
                    <a:lnTo>
                      <a:pt x="1566" y="1563"/>
                    </a:lnTo>
                    <a:lnTo>
                      <a:pt x="1569" y="1569"/>
                    </a:lnTo>
                    <a:lnTo>
                      <a:pt x="1569" y="1569"/>
                    </a:lnTo>
                    <a:lnTo>
                      <a:pt x="1586" y="1593"/>
                    </a:lnTo>
                    <a:lnTo>
                      <a:pt x="1602" y="1616"/>
                    </a:lnTo>
                    <a:lnTo>
                      <a:pt x="1621" y="1637"/>
                    </a:lnTo>
                    <a:lnTo>
                      <a:pt x="1640" y="1658"/>
                    </a:lnTo>
                    <a:lnTo>
                      <a:pt x="1662" y="1675"/>
                    </a:lnTo>
                    <a:lnTo>
                      <a:pt x="1683" y="1693"/>
                    </a:lnTo>
                    <a:lnTo>
                      <a:pt x="1706" y="1709"/>
                    </a:lnTo>
                    <a:lnTo>
                      <a:pt x="1728" y="1723"/>
                    </a:lnTo>
                    <a:lnTo>
                      <a:pt x="1754" y="1736"/>
                    </a:lnTo>
                    <a:lnTo>
                      <a:pt x="1779" y="1747"/>
                    </a:lnTo>
                    <a:lnTo>
                      <a:pt x="1804" y="1756"/>
                    </a:lnTo>
                    <a:lnTo>
                      <a:pt x="1831" y="1764"/>
                    </a:lnTo>
                    <a:lnTo>
                      <a:pt x="1858" y="1770"/>
                    </a:lnTo>
                    <a:lnTo>
                      <a:pt x="1886" y="1775"/>
                    </a:lnTo>
                    <a:lnTo>
                      <a:pt x="1914" y="1778"/>
                    </a:lnTo>
                    <a:lnTo>
                      <a:pt x="1942" y="1779"/>
                    </a:lnTo>
                    <a:lnTo>
                      <a:pt x="1942" y="1779"/>
                    </a:lnTo>
                    <a:lnTo>
                      <a:pt x="1977" y="1778"/>
                    </a:lnTo>
                    <a:lnTo>
                      <a:pt x="2011" y="1773"/>
                    </a:lnTo>
                    <a:lnTo>
                      <a:pt x="2044" y="1766"/>
                    </a:lnTo>
                    <a:lnTo>
                      <a:pt x="2077" y="1757"/>
                    </a:lnTo>
                    <a:lnTo>
                      <a:pt x="2107" y="1746"/>
                    </a:lnTo>
                    <a:lnTo>
                      <a:pt x="2137" y="1732"/>
                    </a:lnTo>
                    <a:lnTo>
                      <a:pt x="2166" y="1716"/>
                    </a:lnTo>
                    <a:lnTo>
                      <a:pt x="2194" y="1698"/>
                    </a:lnTo>
                    <a:lnTo>
                      <a:pt x="2194" y="0"/>
                    </a:lnTo>
                    <a:lnTo>
                      <a:pt x="2194" y="0"/>
                    </a:lnTo>
                    <a:lnTo>
                      <a:pt x="2193" y="12"/>
                    </a:lnTo>
                    <a:lnTo>
                      <a:pt x="2191" y="26"/>
                    </a:lnTo>
                    <a:lnTo>
                      <a:pt x="2190" y="39"/>
                    </a:lnTo>
                    <a:lnTo>
                      <a:pt x="2186" y="52"/>
                    </a:lnTo>
                    <a:lnTo>
                      <a:pt x="2184" y="64"/>
                    </a:lnTo>
                    <a:lnTo>
                      <a:pt x="2179" y="77"/>
                    </a:lnTo>
                    <a:lnTo>
                      <a:pt x="2174" y="89"/>
                    </a:lnTo>
                    <a:lnTo>
                      <a:pt x="2168" y="101"/>
                    </a:lnTo>
                    <a:lnTo>
                      <a:pt x="2154" y="125"/>
                    </a:lnTo>
                    <a:lnTo>
                      <a:pt x="2137" y="146"/>
                    </a:lnTo>
                    <a:lnTo>
                      <a:pt x="2118" y="169"/>
                    </a:lnTo>
                    <a:lnTo>
                      <a:pt x="2097" y="189"/>
                    </a:lnTo>
                    <a:lnTo>
                      <a:pt x="2072" y="209"/>
                    </a:lnTo>
                    <a:lnTo>
                      <a:pt x="2045" y="228"/>
                    </a:lnTo>
                    <a:lnTo>
                      <a:pt x="2016" y="247"/>
                    </a:lnTo>
                    <a:lnTo>
                      <a:pt x="1985" y="265"/>
                    </a:lnTo>
                    <a:lnTo>
                      <a:pt x="1952" y="281"/>
                    </a:lnTo>
                    <a:lnTo>
                      <a:pt x="1916" y="297"/>
                    </a:lnTo>
                    <a:lnTo>
                      <a:pt x="1880" y="312"/>
                    </a:lnTo>
                    <a:lnTo>
                      <a:pt x="1841" y="327"/>
                    </a:lnTo>
                    <a:lnTo>
                      <a:pt x="1800" y="339"/>
                    </a:lnTo>
                    <a:lnTo>
                      <a:pt x="1759" y="352"/>
                    </a:lnTo>
                    <a:lnTo>
                      <a:pt x="1715" y="363"/>
                    </a:lnTo>
                    <a:lnTo>
                      <a:pt x="1670" y="375"/>
                    </a:lnTo>
                    <a:lnTo>
                      <a:pt x="1625" y="385"/>
                    </a:lnTo>
                    <a:lnTo>
                      <a:pt x="1577" y="394"/>
                    </a:lnTo>
                    <a:lnTo>
                      <a:pt x="1529" y="401"/>
                    </a:lnTo>
                    <a:lnTo>
                      <a:pt x="1480" y="409"/>
                    </a:lnTo>
                    <a:lnTo>
                      <a:pt x="1431" y="415"/>
                    </a:lnTo>
                    <a:lnTo>
                      <a:pt x="1380" y="422"/>
                    </a:lnTo>
                    <a:lnTo>
                      <a:pt x="1330" y="427"/>
                    </a:lnTo>
                    <a:lnTo>
                      <a:pt x="1278" y="430"/>
                    </a:lnTo>
                    <a:lnTo>
                      <a:pt x="1226" y="433"/>
                    </a:lnTo>
                    <a:lnTo>
                      <a:pt x="1173" y="435"/>
                    </a:lnTo>
                    <a:lnTo>
                      <a:pt x="1122" y="437"/>
                    </a:lnTo>
                    <a:lnTo>
                      <a:pt x="1069" y="437"/>
                    </a:lnTo>
                    <a:lnTo>
                      <a:pt x="1069" y="437"/>
                    </a:lnTo>
                    <a:lnTo>
                      <a:pt x="984" y="437"/>
                    </a:lnTo>
                    <a:lnTo>
                      <a:pt x="900" y="433"/>
                    </a:lnTo>
                    <a:lnTo>
                      <a:pt x="815" y="427"/>
                    </a:lnTo>
                    <a:lnTo>
                      <a:pt x="733" y="419"/>
                    </a:lnTo>
                    <a:lnTo>
                      <a:pt x="651" y="409"/>
                    </a:lnTo>
                    <a:lnTo>
                      <a:pt x="573" y="396"/>
                    </a:lnTo>
                    <a:lnTo>
                      <a:pt x="496" y="381"/>
                    </a:lnTo>
                    <a:lnTo>
                      <a:pt x="423" y="363"/>
                    </a:lnTo>
                    <a:lnTo>
                      <a:pt x="387" y="355"/>
                    </a:lnTo>
                    <a:lnTo>
                      <a:pt x="353" y="344"/>
                    </a:lnTo>
                    <a:lnTo>
                      <a:pt x="320" y="334"/>
                    </a:lnTo>
                    <a:lnTo>
                      <a:pt x="288" y="323"/>
                    </a:lnTo>
                    <a:lnTo>
                      <a:pt x="256" y="312"/>
                    </a:lnTo>
                    <a:lnTo>
                      <a:pt x="226" y="299"/>
                    </a:lnTo>
                    <a:lnTo>
                      <a:pt x="197" y="286"/>
                    </a:lnTo>
                    <a:lnTo>
                      <a:pt x="169" y="273"/>
                    </a:lnTo>
                    <a:lnTo>
                      <a:pt x="144" y="259"/>
                    </a:lnTo>
                    <a:lnTo>
                      <a:pt x="119" y="245"/>
                    </a:lnTo>
                    <a:lnTo>
                      <a:pt x="95" y="230"/>
                    </a:lnTo>
                    <a:lnTo>
                      <a:pt x="73" y="214"/>
                    </a:lnTo>
                    <a:lnTo>
                      <a:pt x="52" y="198"/>
                    </a:lnTo>
                    <a:lnTo>
                      <a:pt x="33" y="182"/>
                    </a:lnTo>
                    <a:lnTo>
                      <a:pt x="16" y="165"/>
                    </a:lnTo>
                    <a:lnTo>
                      <a:pt x="0" y="148"/>
                    </a:lnTo>
                    <a:lnTo>
                      <a:pt x="0" y="1698"/>
                    </a:lnTo>
                    <a:lnTo>
                      <a:pt x="0" y="1698"/>
                    </a:lnTo>
                    <a:lnTo>
                      <a:pt x="28" y="1716"/>
                    </a:lnTo>
                    <a:lnTo>
                      <a:pt x="57" y="1732"/>
                    </a:lnTo>
                    <a:lnTo>
                      <a:pt x="87" y="1746"/>
                    </a:lnTo>
                    <a:lnTo>
                      <a:pt x="117" y="1757"/>
                    </a:lnTo>
                    <a:lnTo>
                      <a:pt x="150" y="1766"/>
                    </a:lnTo>
                    <a:lnTo>
                      <a:pt x="183" y="1773"/>
                    </a:lnTo>
                    <a:lnTo>
                      <a:pt x="217" y="1778"/>
                    </a:lnTo>
                    <a:lnTo>
                      <a:pt x="252" y="1779"/>
                    </a:lnTo>
                    <a:lnTo>
                      <a:pt x="252" y="1779"/>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42" name="Freeform 18"/>
              <p:cNvSpPr>
                <a:spLocks/>
              </p:cNvSpPr>
              <p:nvPr/>
            </p:nvSpPr>
            <p:spPr bwMode="auto">
              <a:xfrm>
                <a:off x="3473450" y="6130925"/>
                <a:ext cx="1741488" cy="727075"/>
              </a:xfrm>
              <a:custGeom>
                <a:avLst/>
                <a:gdLst>
                  <a:gd name="T0" fmla="*/ 1911 w 2194"/>
                  <a:gd name="T1" fmla="*/ 195 h 915"/>
                  <a:gd name="T2" fmla="*/ 1821 w 2194"/>
                  <a:gd name="T3" fmla="*/ 183 h 915"/>
                  <a:gd name="T4" fmla="*/ 1736 w 2194"/>
                  <a:gd name="T5" fmla="*/ 156 h 915"/>
                  <a:gd name="T6" fmla="*/ 1655 w 2194"/>
                  <a:gd name="T7" fmla="*/ 117 h 915"/>
                  <a:gd name="T8" fmla="*/ 1583 w 2194"/>
                  <a:gd name="T9" fmla="*/ 64 h 915"/>
                  <a:gd name="T10" fmla="*/ 1519 w 2194"/>
                  <a:gd name="T11" fmla="*/ 0 h 915"/>
                  <a:gd name="T12" fmla="*/ 1479 w 2194"/>
                  <a:gd name="T13" fmla="*/ 44 h 915"/>
                  <a:gd name="T14" fmla="*/ 1408 w 2194"/>
                  <a:gd name="T15" fmla="*/ 101 h 915"/>
                  <a:gd name="T16" fmla="*/ 1331 w 2194"/>
                  <a:gd name="T17" fmla="*/ 145 h 915"/>
                  <a:gd name="T18" fmla="*/ 1247 w 2194"/>
                  <a:gd name="T19" fmla="*/ 175 h 915"/>
                  <a:gd name="T20" fmla="*/ 1158 w 2194"/>
                  <a:gd name="T21" fmla="*/ 193 h 915"/>
                  <a:gd name="T22" fmla="*/ 1098 w 2194"/>
                  <a:gd name="T23" fmla="*/ 195 h 915"/>
                  <a:gd name="T24" fmla="*/ 1006 w 2194"/>
                  <a:gd name="T25" fmla="*/ 188 h 915"/>
                  <a:gd name="T26" fmla="*/ 918 w 2194"/>
                  <a:gd name="T27" fmla="*/ 166 h 915"/>
                  <a:gd name="T28" fmla="*/ 836 w 2194"/>
                  <a:gd name="T29" fmla="*/ 131 h 915"/>
                  <a:gd name="T30" fmla="*/ 762 w 2194"/>
                  <a:gd name="T31" fmla="*/ 83 h 915"/>
                  <a:gd name="T32" fmla="*/ 695 w 2194"/>
                  <a:gd name="T33" fmla="*/ 22 h 915"/>
                  <a:gd name="T34" fmla="*/ 655 w 2194"/>
                  <a:gd name="T35" fmla="*/ 22 h 915"/>
                  <a:gd name="T36" fmla="*/ 588 w 2194"/>
                  <a:gd name="T37" fmla="*/ 83 h 915"/>
                  <a:gd name="T38" fmla="*/ 512 w 2194"/>
                  <a:gd name="T39" fmla="*/ 131 h 915"/>
                  <a:gd name="T40" fmla="*/ 430 w 2194"/>
                  <a:gd name="T41" fmla="*/ 166 h 915"/>
                  <a:gd name="T42" fmla="*/ 343 w 2194"/>
                  <a:gd name="T43" fmla="*/ 188 h 915"/>
                  <a:gd name="T44" fmla="*/ 252 w 2194"/>
                  <a:gd name="T45" fmla="*/ 195 h 915"/>
                  <a:gd name="T46" fmla="*/ 185 w 2194"/>
                  <a:gd name="T47" fmla="*/ 192 h 915"/>
                  <a:gd name="T48" fmla="*/ 90 w 2194"/>
                  <a:gd name="T49" fmla="*/ 171 h 915"/>
                  <a:gd name="T50" fmla="*/ 0 w 2194"/>
                  <a:gd name="T51" fmla="*/ 135 h 915"/>
                  <a:gd name="T52" fmla="*/ 15 w 2194"/>
                  <a:gd name="T53" fmla="*/ 703 h 915"/>
                  <a:gd name="T54" fmla="*/ 69 w 2194"/>
                  <a:gd name="T55" fmla="*/ 737 h 915"/>
                  <a:gd name="T56" fmla="*/ 136 w 2194"/>
                  <a:gd name="T57" fmla="*/ 770 h 915"/>
                  <a:gd name="T58" fmla="*/ 274 w 2194"/>
                  <a:gd name="T59" fmla="*/ 819 h 915"/>
                  <a:gd name="T60" fmla="*/ 477 w 2194"/>
                  <a:gd name="T61" fmla="*/ 866 h 915"/>
                  <a:gd name="T62" fmla="*/ 713 w 2194"/>
                  <a:gd name="T63" fmla="*/ 899 h 915"/>
                  <a:gd name="T64" fmla="*/ 975 w 2194"/>
                  <a:gd name="T65" fmla="*/ 914 h 915"/>
                  <a:gd name="T66" fmla="*/ 1125 w 2194"/>
                  <a:gd name="T67" fmla="*/ 915 h 915"/>
                  <a:gd name="T68" fmla="*/ 1294 w 2194"/>
                  <a:gd name="T69" fmla="*/ 909 h 915"/>
                  <a:gd name="T70" fmla="*/ 1455 w 2194"/>
                  <a:gd name="T71" fmla="*/ 895 h 915"/>
                  <a:gd name="T72" fmla="*/ 1604 w 2194"/>
                  <a:gd name="T73" fmla="*/ 875 h 915"/>
                  <a:gd name="T74" fmla="*/ 1741 w 2194"/>
                  <a:gd name="T75" fmla="*/ 849 h 915"/>
                  <a:gd name="T76" fmla="*/ 1863 w 2194"/>
                  <a:gd name="T77" fmla="*/ 818 h 915"/>
                  <a:gd name="T78" fmla="*/ 1969 w 2194"/>
                  <a:gd name="T79" fmla="*/ 782 h 915"/>
                  <a:gd name="T80" fmla="*/ 2058 w 2194"/>
                  <a:gd name="T81" fmla="*/ 742 h 915"/>
                  <a:gd name="T82" fmla="*/ 2125 w 2194"/>
                  <a:gd name="T83" fmla="*/ 698 h 915"/>
                  <a:gd name="T84" fmla="*/ 2170 w 2194"/>
                  <a:gd name="T85" fmla="*/ 651 h 915"/>
                  <a:gd name="T86" fmla="*/ 2191 w 2194"/>
                  <a:gd name="T87" fmla="*/ 601 h 915"/>
                  <a:gd name="T88" fmla="*/ 2194 w 2194"/>
                  <a:gd name="T89" fmla="*/ 135 h 915"/>
                  <a:gd name="T90" fmla="*/ 2104 w 2194"/>
                  <a:gd name="T91" fmla="*/ 171 h 915"/>
                  <a:gd name="T92" fmla="*/ 2009 w 2194"/>
                  <a:gd name="T93" fmla="*/ 192 h 915"/>
                  <a:gd name="T94" fmla="*/ 1942 w 2194"/>
                  <a:gd name="T95" fmla="*/ 19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4" h="915">
                    <a:moveTo>
                      <a:pt x="1942" y="195"/>
                    </a:moveTo>
                    <a:lnTo>
                      <a:pt x="1942" y="195"/>
                    </a:lnTo>
                    <a:lnTo>
                      <a:pt x="1911" y="195"/>
                    </a:lnTo>
                    <a:lnTo>
                      <a:pt x="1881" y="193"/>
                    </a:lnTo>
                    <a:lnTo>
                      <a:pt x="1851" y="188"/>
                    </a:lnTo>
                    <a:lnTo>
                      <a:pt x="1821" y="183"/>
                    </a:lnTo>
                    <a:lnTo>
                      <a:pt x="1792" y="175"/>
                    </a:lnTo>
                    <a:lnTo>
                      <a:pt x="1764" y="166"/>
                    </a:lnTo>
                    <a:lnTo>
                      <a:pt x="1736" y="156"/>
                    </a:lnTo>
                    <a:lnTo>
                      <a:pt x="1708" y="145"/>
                    </a:lnTo>
                    <a:lnTo>
                      <a:pt x="1682" y="131"/>
                    </a:lnTo>
                    <a:lnTo>
                      <a:pt x="1655" y="117"/>
                    </a:lnTo>
                    <a:lnTo>
                      <a:pt x="1631" y="101"/>
                    </a:lnTo>
                    <a:lnTo>
                      <a:pt x="1606" y="83"/>
                    </a:lnTo>
                    <a:lnTo>
                      <a:pt x="1583" y="64"/>
                    </a:lnTo>
                    <a:lnTo>
                      <a:pt x="1561" y="44"/>
                    </a:lnTo>
                    <a:lnTo>
                      <a:pt x="1539" y="22"/>
                    </a:lnTo>
                    <a:lnTo>
                      <a:pt x="1519" y="0"/>
                    </a:lnTo>
                    <a:lnTo>
                      <a:pt x="1519" y="0"/>
                    </a:lnTo>
                    <a:lnTo>
                      <a:pt x="1499" y="22"/>
                    </a:lnTo>
                    <a:lnTo>
                      <a:pt x="1479" y="44"/>
                    </a:lnTo>
                    <a:lnTo>
                      <a:pt x="1456" y="64"/>
                    </a:lnTo>
                    <a:lnTo>
                      <a:pt x="1432" y="83"/>
                    </a:lnTo>
                    <a:lnTo>
                      <a:pt x="1408" y="101"/>
                    </a:lnTo>
                    <a:lnTo>
                      <a:pt x="1383" y="117"/>
                    </a:lnTo>
                    <a:lnTo>
                      <a:pt x="1358" y="131"/>
                    </a:lnTo>
                    <a:lnTo>
                      <a:pt x="1331" y="145"/>
                    </a:lnTo>
                    <a:lnTo>
                      <a:pt x="1303" y="156"/>
                    </a:lnTo>
                    <a:lnTo>
                      <a:pt x="1276" y="166"/>
                    </a:lnTo>
                    <a:lnTo>
                      <a:pt x="1247" y="175"/>
                    </a:lnTo>
                    <a:lnTo>
                      <a:pt x="1217" y="183"/>
                    </a:lnTo>
                    <a:lnTo>
                      <a:pt x="1188" y="188"/>
                    </a:lnTo>
                    <a:lnTo>
                      <a:pt x="1158" y="193"/>
                    </a:lnTo>
                    <a:lnTo>
                      <a:pt x="1128" y="195"/>
                    </a:lnTo>
                    <a:lnTo>
                      <a:pt x="1098" y="195"/>
                    </a:lnTo>
                    <a:lnTo>
                      <a:pt x="1098" y="195"/>
                    </a:lnTo>
                    <a:lnTo>
                      <a:pt x="1066" y="195"/>
                    </a:lnTo>
                    <a:lnTo>
                      <a:pt x="1036" y="193"/>
                    </a:lnTo>
                    <a:lnTo>
                      <a:pt x="1006" y="188"/>
                    </a:lnTo>
                    <a:lnTo>
                      <a:pt x="977" y="183"/>
                    </a:lnTo>
                    <a:lnTo>
                      <a:pt x="947" y="175"/>
                    </a:lnTo>
                    <a:lnTo>
                      <a:pt x="918" y="166"/>
                    </a:lnTo>
                    <a:lnTo>
                      <a:pt x="891" y="156"/>
                    </a:lnTo>
                    <a:lnTo>
                      <a:pt x="863" y="145"/>
                    </a:lnTo>
                    <a:lnTo>
                      <a:pt x="836" y="131"/>
                    </a:lnTo>
                    <a:lnTo>
                      <a:pt x="811" y="117"/>
                    </a:lnTo>
                    <a:lnTo>
                      <a:pt x="786" y="101"/>
                    </a:lnTo>
                    <a:lnTo>
                      <a:pt x="762" y="83"/>
                    </a:lnTo>
                    <a:lnTo>
                      <a:pt x="738" y="64"/>
                    </a:lnTo>
                    <a:lnTo>
                      <a:pt x="715" y="44"/>
                    </a:lnTo>
                    <a:lnTo>
                      <a:pt x="695" y="22"/>
                    </a:lnTo>
                    <a:lnTo>
                      <a:pt x="675" y="0"/>
                    </a:lnTo>
                    <a:lnTo>
                      <a:pt x="675" y="0"/>
                    </a:lnTo>
                    <a:lnTo>
                      <a:pt x="655" y="22"/>
                    </a:lnTo>
                    <a:lnTo>
                      <a:pt x="633" y="44"/>
                    </a:lnTo>
                    <a:lnTo>
                      <a:pt x="611" y="64"/>
                    </a:lnTo>
                    <a:lnTo>
                      <a:pt x="588" y="83"/>
                    </a:lnTo>
                    <a:lnTo>
                      <a:pt x="563" y="101"/>
                    </a:lnTo>
                    <a:lnTo>
                      <a:pt x="539" y="117"/>
                    </a:lnTo>
                    <a:lnTo>
                      <a:pt x="512" y="131"/>
                    </a:lnTo>
                    <a:lnTo>
                      <a:pt x="486" y="145"/>
                    </a:lnTo>
                    <a:lnTo>
                      <a:pt x="458" y="156"/>
                    </a:lnTo>
                    <a:lnTo>
                      <a:pt x="430" y="166"/>
                    </a:lnTo>
                    <a:lnTo>
                      <a:pt x="402" y="175"/>
                    </a:lnTo>
                    <a:lnTo>
                      <a:pt x="373" y="183"/>
                    </a:lnTo>
                    <a:lnTo>
                      <a:pt x="343" y="188"/>
                    </a:lnTo>
                    <a:lnTo>
                      <a:pt x="313" y="193"/>
                    </a:lnTo>
                    <a:lnTo>
                      <a:pt x="283" y="195"/>
                    </a:lnTo>
                    <a:lnTo>
                      <a:pt x="252" y="195"/>
                    </a:lnTo>
                    <a:lnTo>
                      <a:pt x="252" y="195"/>
                    </a:lnTo>
                    <a:lnTo>
                      <a:pt x="218" y="195"/>
                    </a:lnTo>
                    <a:lnTo>
                      <a:pt x="185" y="192"/>
                    </a:lnTo>
                    <a:lnTo>
                      <a:pt x="153" y="186"/>
                    </a:lnTo>
                    <a:lnTo>
                      <a:pt x="121" y="180"/>
                    </a:lnTo>
                    <a:lnTo>
                      <a:pt x="90" y="171"/>
                    </a:lnTo>
                    <a:lnTo>
                      <a:pt x="59" y="161"/>
                    </a:lnTo>
                    <a:lnTo>
                      <a:pt x="29" y="149"/>
                    </a:lnTo>
                    <a:lnTo>
                      <a:pt x="0" y="135"/>
                    </a:lnTo>
                    <a:lnTo>
                      <a:pt x="0" y="690"/>
                    </a:lnTo>
                    <a:lnTo>
                      <a:pt x="0" y="690"/>
                    </a:lnTo>
                    <a:lnTo>
                      <a:pt x="15" y="703"/>
                    </a:lnTo>
                    <a:lnTo>
                      <a:pt x="32" y="714"/>
                    </a:lnTo>
                    <a:lnTo>
                      <a:pt x="50" y="726"/>
                    </a:lnTo>
                    <a:lnTo>
                      <a:pt x="69" y="737"/>
                    </a:lnTo>
                    <a:lnTo>
                      <a:pt x="91" y="748"/>
                    </a:lnTo>
                    <a:lnTo>
                      <a:pt x="112" y="760"/>
                    </a:lnTo>
                    <a:lnTo>
                      <a:pt x="136" y="770"/>
                    </a:lnTo>
                    <a:lnTo>
                      <a:pt x="161" y="780"/>
                    </a:lnTo>
                    <a:lnTo>
                      <a:pt x="214" y="800"/>
                    </a:lnTo>
                    <a:lnTo>
                      <a:pt x="274" y="819"/>
                    </a:lnTo>
                    <a:lnTo>
                      <a:pt x="337" y="835"/>
                    </a:lnTo>
                    <a:lnTo>
                      <a:pt x="405" y="852"/>
                    </a:lnTo>
                    <a:lnTo>
                      <a:pt x="477" y="866"/>
                    </a:lnTo>
                    <a:lnTo>
                      <a:pt x="551" y="878"/>
                    </a:lnTo>
                    <a:lnTo>
                      <a:pt x="631" y="890"/>
                    </a:lnTo>
                    <a:lnTo>
                      <a:pt x="713" y="899"/>
                    </a:lnTo>
                    <a:lnTo>
                      <a:pt x="797" y="905"/>
                    </a:lnTo>
                    <a:lnTo>
                      <a:pt x="886" y="911"/>
                    </a:lnTo>
                    <a:lnTo>
                      <a:pt x="975" y="914"/>
                    </a:lnTo>
                    <a:lnTo>
                      <a:pt x="1067" y="915"/>
                    </a:lnTo>
                    <a:lnTo>
                      <a:pt x="1067" y="915"/>
                    </a:lnTo>
                    <a:lnTo>
                      <a:pt x="1125" y="915"/>
                    </a:lnTo>
                    <a:lnTo>
                      <a:pt x="1182" y="914"/>
                    </a:lnTo>
                    <a:lnTo>
                      <a:pt x="1239" y="911"/>
                    </a:lnTo>
                    <a:lnTo>
                      <a:pt x="1294" y="909"/>
                    </a:lnTo>
                    <a:lnTo>
                      <a:pt x="1349" y="905"/>
                    </a:lnTo>
                    <a:lnTo>
                      <a:pt x="1402" y="900"/>
                    </a:lnTo>
                    <a:lnTo>
                      <a:pt x="1455" y="895"/>
                    </a:lnTo>
                    <a:lnTo>
                      <a:pt x="1505" y="888"/>
                    </a:lnTo>
                    <a:lnTo>
                      <a:pt x="1556" y="882"/>
                    </a:lnTo>
                    <a:lnTo>
                      <a:pt x="1604" y="875"/>
                    </a:lnTo>
                    <a:lnTo>
                      <a:pt x="1651" y="867"/>
                    </a:lnTo>
                    <a:lnTo>
                      <a:pt x="1697" y="858"/>
                    </a:lnTo>
                    <a:lnTo>
                      <a:pt x="1741" y="849"/>
                    </a:lnTo>
                    <a:lnTo>
                      <a:pt x="1784" y="839"/>
                    </a:lnTo>
                    <a:lnTo>
                      <a:pt x="1824" y="829"/>
                    </a:lnTo>
                    <a:lnTo>
                      <a:pt x="1863" y="818"/>
                    </a:lnTo>
                    <a:lnTo>
                      <a:pt x="1901" y="806"/>
                    </a:lnTo>
                    <a:lnTo>
                      <a:pt x="1937" y="795"/>
                    </a:lnTo>
                    <a:lnTo>
                      <a:pt x="1969" y="782"/>
                    </a:lnTo>
                    <a:lnTo>
                      <a:pt x="2001" y="769"/>
                    </a:lnTo>
                    <a:lnTo>
                      <a:pt x="2030" y="756"/>
                    </a:lnTo>
                    <a:lnTo>
                      <a:pt x="2058" y="742"/>
                    </a:lnTo>
                    <a:lnTo>
                      <a:pt x="2083" y="727"/>
                    </a:lnTo>
                    <a:lnTo>
                      <a:pt x="2104" y="713"/>
                    </a:lnTo>
                    <a:lnTo>
                      <a:pt x="2125" y="698"/>
                    </a:lnTo>
                    <a:lnTo>
                      <a:pt x="2142" y="683"/>
                    </a:lnTo>
                    <a:lnTo>
                      <a:pt x="2157" y="666"/>
                    </a:lnTo>
                    <a:lnTo>
                      <a:pt x="2170" y="651"/>
                    </a:lnTo>
                    <a:lnTo>
                      <a:pt x="2180" y="635"/>
                    </a:lnTo>
                    <a:lnTo>
                      <a:pt x="2188" y="618"/>
                    </a:lnTo>
                    <a:lnTo>
                      <a:pt x="2191" y="601"/>
                    </a:lnTo>
                    <a:lnTo>
                      <a:pt x="2194" y="584"/>
                    </a:lnTo>
                    <a:lnTo>
                      <a:pt x="2194" y="135"/>
                    </a:lnTo>
                    <a:lnTo>
                      <a:pt x="2194" y="135"/>
                    </a:lnTo>
                    <a:lnTo>
                      <a:pt x="2165" y="149"/>
                    </a:lnTo>
                    <a:lnTo>
                      <a:pt x="2135" y="161"/>
                    </a:lnTo>
                    <a:lnTo>
                      <a:pt x="2104" y="171"/>
                    </a:lnTo>
                    <a:lnTo>
                      <a:pt x="2073" y="180"/>
                    </a:lnTo>
                    <a:lnTo>
                      <a:pt x="2041" y="186"/>
                    </a:lnTo>
                    <a:lnTo>
                      <a:pt x="2009" y="192"/>
                    </a:lnTo>
                    <a:lnTo>
                      <a:pt x="1976" y="195"/>
                    </a:lnTo>
                    <a:lnTo>
                      <a:pt x="1942" y="195"/>
                    </a:lnTo>
                    <a:lnTo>
                      <a:pt x="1942" y="195"/>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grpSp>
        <p:cxnSp>
          <p:nvCxnSpPr>
            <p:cNvPr id="143" name="Straight Arrow Connector 142"/>
            <p:cNvCxnSpPr>
              <a:cxnSpLocks/>
            </p:cNvCxnSpPr>
            <p:nvPr/>
          </p:nvCxnSpPr>
          <p:spPr>
            <a:xfrm flipV="1">
              <a:off x="6911193" y="1655981"/>
              <a:ext cx="2771847" cy="928414"/>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45" name="Straight Arrow Connector 144"/>
            <p:cNvCxnSpPr>
              <a:cxnSpLocks/>
              <a:stCxn id="77" idx="5"/>
            </p:cNvCxnSpPr>
            <p:nvPr/>
          </p:nvCxnSpPr>
          <p:spPr>
            <a:xfrm>
              <a:off x="6748108" y="3544998"/>
              <a:ext cx="3057309" cy="71188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46" name="Straight Arrow Connector 145"/>
            <p:cNvCxnSpPr>
              <a:cxnSpLocks/>
            </p:cNvCxnSpPr>
            <p:nvPr/>
          </p:nvCxnSpPr>
          <p:spPr>
            <a:xfrm flipV="1">
              <a:off x="7005269" y="2915682"/>
              <a:ext cx="2648615" cy="81329"/>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grpSp>
      <p:sp>
        <p:nvSpPr>
          <p:cNvPr id="3" name="Title 2"/>
          <p:cNvSpPr>
            <a:spLocks noGrp="1"/>
          </p:cNvSpPr>
          <p:nvPr>
            <p:ph type="title"/>
          </p:nvPr>
        </p:nvSpPr>
        <p:spPr>
          <a:noFill/>
        </p:spPr>
        <p:txBody>
          <a:bodyPr/>
          <a:lstStyle/>
          <a:p>
            <a:r>
              <a:rPr lang="en-US" dirty="0"/>
              <a:t>Real Time Analytics</a:t>
            </a:r>
          </a:p>
        </p:txBody>
      </p:sp>
      <p:sp>
        <p:nvSpPr>
          <p:cNvPr id="2" name="TextBox 1"/>
          <p:cNvSpPr txBox="1"/>
          <p:nvPr/>
        </p:nvSpPr>
        <p:spPr>
          <a:xfrm rot="20514918">
            <a:off x="7235119" y="1736981"/>
            <a:ext cx="2442015"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Data Lake, Document DB, SQL DB/DW, …</a:t>
            </a:r>
          </a:p>
        </p:txBody>
      </p:sp>
      <p:sp>
        <p:nvSpPr>
          <p:cNvPr id="123" name="TextBox 122"/>
          <p:cNvSpPr txBox="1"/>
          <p:nvPr/>
        </p:nvSpPr>
        <p:spPr>
          <a:xfrm rot="790746">
            <a:off x="7262718" y="3692529"/>
            <a:ext cx="2668038"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Service Bus Topics/Queues -&gt; Worker Role …</a:t>
            </a:r>
          </a:p>
        </p:txBody>
      </p:sp>
      <p:sp>
        <p:nvSpPr>
          <p:cNvPr id="124" name="TextBox 123"/>
          <p:cNvSpPr txBox="1"/>
          <p:nvPr/>
        </p:nvSpPr>
        <p:spPr>
          <a:xfrm>
            <a:off x="8789733" y="2659062"/>
            <a:ext cx="781304"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PowerBI</a:t>
            </a:r>
          </a:p>
        </p:txBody>
      </p:sp>
      <p:grpSp>
        <p:nvGrpSpPr>
          <p:cNvPr id="125" name="Group 124"/>
          <p:cNvGrpSpPr/>
          <p:nvPr/>
        </p:nvGrpSpPr>
        <p:grpSpPr>
          <a:xfrm>
            <a:off x="5802639" y="3192964"/>
            <a:ext cx="712658" cy="496704"/>
            <a:chOff x="1260022" y="5196402"/>
            <a:chExt cx="3273425" cy="2514600"/>
          </a:xfrm>
          <a:noFill/>
        </p:grpSpPr>
        <p:sp>
          <p:nvSpPr>
            <p:cNvPr id="126"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7"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8"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44"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spTree>
    <p:extLst>
      <p:ext uri="{BB962C8B-B14F-4D97-AF65-F5344CB8AC3E}">
        <p14:creationId xmlns:p14="http://schemas.microsoft.com/office/powerpoint/2010/main" val="1112019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80D7D21-B920-4EA7-992C-E34886E0F001}"/>
              </a:ext>
            </a:extLst>
          </p:cNvPr>
          <p:cNvSpPr>
            <a:spLocks noGrp="1"/>
          </p:cNvSpPr>
          <p:nvPr>
            <p:ph type="pic" sz="quarter" idx="10"/>
          </p:nvPr>
        </p:nvSpPr>
        <p:spPr/>
      </p:sp>
      <p:sp>
        <p:nvSpPr>
          <p:cNvPr id="11" name="Title 1">
            <a:extLst>
              <a:ext uri="{FF2B5EF4-FFF2-40B4-BE49-F238E27FC236}">
                <a16:creationId xmlns:a16="http://schemas.microsoft.com/office/drawing/2014/main" id="{F11CA481-F932-4C02-95C1-887CF19082E2}"/>
              </a:ext>
            </a:extLst>
          </p:cNvPr>
          <p:cNvSpPr>
            <a:spLocks noGrp="1"/>
          </p:cNvSpPr>
          <p:nvPr>
            <p:ph type="title"/>
          </p:nvPr>
        </p:nvSpPr>
        <p:spPr>
          <a:xfrm>
            <a:off x="275483" y="701664"/>
            <a:ext cx="5485621" cy="2843599"/>
          </a:xfrm>
        </p:spPr>
        <p:txBody>
          <a:bodyPr/>
          <a:lstStyle/>
          <a:p>
            <a:r>
              <a:rPr lang="en-US" dirty="0"/>
              <a:t>Demo</a:t>
            </a:r>
            <a:br>
              <a:rPr lang="en-US" dirty="0"/>
            </a:br>
            <a:br>
              <a:rPr lang="en-US" dirty="0"/>
            </a:br>
            <a:r>
              <a:rPr lang="en-US" sz="4799" dirty="0"/>
              <a:t>Real Time Monitoring</a:t>
            </a:r>
            <a:endParaRPr lang="en-US" dirty="0"/>
          </a:p>
        </p:txBody>
      </p:sp>
      <p:sp>
        <p:nvSpPr>
          <p:cNvPr id="5" name="TextBox 4">
            <a:extLst>
              <a:ext uri="{FF2B5EF4-FFF2-40B4-BE49-F238E27FC236}">
                <a16:creationId xmlns:a16="http://schemas.microsoft.com/office/drawing/2014/main" id="{B40DC5BB-6751-45EB-AAD2-5D54BA1D0903}"/>
              </a:ext>
            </a:extLst>
          </p:cNvPr>
          <p:cNvSpPr txBox="1"/>
          <p:nvPr/>
        </p:nvSpPr>
        <p:spPr>
          <a:xfrm>
            <a:off x="122237" y="60118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954802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931E4AA1-C9F0-4688-92FD-82CF5CAE18AD}"/>
              </a:ext>
            </a:extLst>
          </p:cNvPr>
          <p:cNvSpPr>
            <a:spLocks noGrp="1"/>
          </p:cNvSpPr>
          <p:nvPr>
            <p:ph type="title"/>
          </p:nvPr>
        </p:nvSpPr>
        <p:spPr/>
        <p:txBody>
          <a:bodyPr/>
          <a:lstStyle/>
          <a:p>
            <a:r>
              <a:rPr lang="en-US" dirty="0"/>
              <a:t>Customer Scenarios</a:t>
            </a:r>
          </a:p>
        </p:txBody>
      </p:sp>
    </p:spTree>
    <p:extLst>
      <p:ext uri="{BB962C8B-B14F-4D97-AF65-F5344CB8AC3E}">
        <p14:creationId xmlns:p14="http://schemas.microsoft.com/office/powerpoint/2010/main" val="219738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994461" y="5752832"/>
            <a:ext cx="9557776" cy="815727"/>
            <a:chOff x="3040116" y="6842996"/>
            <a:chExt cx="9168189" cy="815842"/>
          </a:xfrm>
          <a:noFill/>
        </p:grpSpPr>
        <p:sp>
          <p:nvSpPr>
            <p:cNvPr id="132" name="Rectangle 131"/>
            <p:cNvSpPr/>
            <p:nvPr/>
          </p:nvSpPr>
          <p:spPr bwMode="auto">
            <a:xfrm>
              <a:off x="10379505" y="692731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134" name="Right Arrow 133"/>
            <p:cNvSpPr/>
            <p:nvPr/>
          </p:nvSpPr>
          <p:spPr bwMode="auto">
            <a:xfrm>
              <a:off x="9972806" y="707159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0" name="Rectangle 129"/>
            <p:cNvSpPr/>
            <p:nvPr/>
          </p:nvSpPr>
          <p:spPr bwMode="auto">
            <a:xfrm>
              <a:off x="8273184" y="689875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Stream</a:t>
              </a:r>
              <a:br>
                <a:rPr lang="en-US" kern="0" dirty="0">
                  <a:solidFill>
                    <a:schemeClr val="accent4">
                      <a:lumMod val="25000"/>
                    </a:schemeClr>
                  </a:solidFill>
                  <a:ea typeface="Segoe UI" pitchFamily="34" charset="0"/>
                  <a:cs typeface="Segoe UI" pitchFamily="34" charset="0"/>
                </a:rPr>
              </a:br>
              <a:r>
                <a:rPr lang="en-US" kern="0" dirty="0">
                  <a:solidFill>
                    <a:schemeClr val="accent4">
                      <a:lumMod val="25000"/>
                    </a:schemeClr>
                  </a:solidFill>
                  <a:ea typeface="Segoe UI" pitchFamily="34" charset="0"/>
                  <a:cs typeface="Segoe UI" pitchFamily="34" charset="0"/>
                </a:rPr>
                <a:t>Analytics</a:t>
              </a:r>
            </a:p>
          </p:txBody>
        </p:sp>
        <p:sp>
          <p:nvSpPr>
            <p:cNvPr id="86" name="Right Arrow 85"/>
            <p:cNvSpPr/>
            <p:nvPr/>
          </p:nvSpPr>
          <p:spPr bwMode="auto">
            <a:xfrm>
              <a:off x="8049678" y="709526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6188313" y="684299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Queuing &amp; Stream</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5544584" y="7148987"/>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3040116" y="692038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Generation</a:t>
              </a:r>
            </a:p>
          </p:txBody>
        </p:sp>
      </p:grpSp>
      <p:sp>
        <p:nvSpPr>
          <p:cNvPr id="80" name="Oval 79"/>
          <p:cNvSpPr/>
          <p:nvPr/>
        </p:nvSpPr>
        <p:spPr bwMode="auto">
          <a:xfrm>
            <a:off x="5338174" y="3155480"/>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IoT Hub</a:t>
            </a:r>
          </a:p>
        </p:txBody>
      </p:sp>
      <p:grpSp>
        <p:nvGrpSpPr>
          <p:cNvPr id="6" name="Group 5"/>
          <p:cNvGrpSpPr/>
          <p:nvPr/>
        </p:nvGrpSpPr>
        <p:grpSpPr>
          <a:xfrm>
            <a:off x="7512593" y="3328129"/>
            <a:ext cx="3648760" cy="552166"/>
            <a:chOff x="8559029" y="4243285"/>
            <a:chExt cx="3649275" cy="552245"/>
          </a:xfrm>
          <a:noFill/>
        </p:grpSpPr>
        <p:sp>
          <p:nvSpPr>
            <p:cNvPr id="210" name="TextBox 209"/>
            <p:cNvSpPr txBox="1"/>
            <p:nvPr/>
          </p:nvSpPr>
          <p:spPr>
            <a:xfrm>
              <a:off x="8559029" y="4407676"/>
              <a:ext cx="1053973" cy="387854"/>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spcAft>
                  <a:spcPts val="0"/>
                </a:spcAft>
                <a:defRPr/>
              </a:pPr>
              <a:r>
                <a:rPr lang="en-US" kern="0" dirty="0">
                  <a:solidFill>
                    <a:schemeClr val="accent4">
                      <a:lumMod val="25000"/>
                    </a:schemeClr>
                  </a:solidFill>
                </a:rPr>
                <a:t>Azure Stream Analytics</a:t>
              </a:r>
            </a:p>
          </p:txBody>
        </p:sp>
        <p:sp>
          <p:nvSpPr>
            <p:cNvPr id="212" name="TextBox 211"/>
            <p:cNvSpPr txBox="1"/>
            <p:nvPr/>
          </p:nvSpPr>
          <p:spPr>
            <a:xfrm>
              <a:off x="10791049" y="4243285"/>
              <a:ext cx="1417255" cy="166223"/>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defRPr/>
              </a:pPr>
              <a:r>
                <a:rPr lang="en-US" sz="1200" kern="0" dirty="0">
                  <a:solidFill>
                    <a:schemeClr val="accent4">
                      <a:lumMod val="25000"/>
                    </a:schemeClr>
                  </a:solidFill>
                </a:rPr>
                <a:t>Real-time dashboard</a:t>
              </a:r>
            </a:p>
          </p:txBody>
        </p:sp>
      </p:grpSp>
      <p:cxnSp>
        <p:nvCxnSpPr>
          <p:cNvPr id="10" name="Straight Arrow Connector 9"/>
          <p:cNvCxnSpPr>
            <a:cxnSpLocks/>
          </p:cNvCxnSpPr>
          <p:nvPr/>
        </p:nvCxnSpPr>
        <p:spPr>
          <a:xfrm flipV="1">
            <a:off x="4569552" y="2949961"/>
            <a:ext cx="801880" cy="10601"/>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cxnSp>
        <p:nvCxnSpPr>
          <p:cNvPr id="29" name="Straight Arrow Connector 28"/>
          <p:cNvCxnSpPr>
            <a:cxnSpLocks/>
          </p:cNvCxnSpPr>
          <p:nvPr/>
        </p:nvCxnSpPr>
        <p:spPr>
          <a:xfrm flipV="1">
            <a:off x="6253426" y="294358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5562701" y="2637692"/>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pic>
        <p:nvPicPr>
          <p:cNvPr id="31" name="Picture 30"/>
          <p:cNvPicPr>
            <a:picLocks noChangeAspect="1"/>
          </p:cNvPicPr>
          <p:nvPr/>
        </p:nvPicPr>
        <p:blipFill>
          <a:blip r:embed="rId3">
            <a:clrChange>
              <a:clrFrom>
                <a:srgbClr val="FDFDFD"/>
              </a:clrFrom>
              <a:clrTo>
                <a:srgbClr val="FDFD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018915" y="2597350"/>
            <a:ext cx="703518" cy="692468"/>
          </a:xfrm>
          <a:prstGeom prst="rect">
            <a:avLst/>
          </a:prstGeom>
          <a:noFill/>
          <a:ln>
            <a:noFill/>
          </a:ln>
        </p:spPr>
        <p:style>
          <a:lnRef idx="2">
            <a:schemeClr val="dk1"/>
          </a:lnRef>
          <a:fillRef idx="1">
            <a:schemeClr val="lt1"/>
          </a:fillRef>
          <a:effectRef idx="0">
            <a:schemeClr val="dk1"/>
          </a:effectRef>
          <a:fontRef idx="minor">
            <a:schemeClr val="dk1"/>
          </a:fontRef>
        </p:style>
      </p:pic>
      <p:sp>
        <p:nvSpPr>
          <p:cNvPr id="323" name="Rectangle 16"/>
          <p:cNvSpPr>
            <a:spLocks noChangeArrowheads="1"/>
          </p:cNvSpPr>
          <p:nvPr/>
        </p:nvSpPr>
        <p:spPr bwMode="auto">
          <a:xfrm>
            <a:off x="1148233" y="1913619"/>
            <a:ext cx="3298413" cy="3115866"/>
          </a:xfrm>
          <a:prstGeom prst="rect">
            <a:avLst/>
          </a:prstGeom>
          <a:no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1813719" y="3519482"/>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1856581" y="3492495"/>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1764506" y="3546470"/>
            <a:ext cx="41275" cy="38100"/>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1267619" y="3563932"/>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 name="Title 2"/>
          <p:cNvSpPr>
            <a:spLocks noGrp="1"/>
          </p:cNvSpPr>
          <p:nvPr>
            <p:ph type="title"/>
          </p:nvPr>
        </p:nvSpPr>
        <p:spPr>
          <a:noFill/>
        </p:spPr>
        <p:txBody>
          <a:bodyPr/>
          <a:lstStyle/>
          <a:p>
            <a:r>
              <a:rPr lang="en-US" dirty="0"/>
              <a:t>Demo Architecture</a:t>
            </a:r>
          </a:p>
        </p:txBody>
      </p:sp>
      <p:sp>
        <p:nvSpPr>
          <p:cNvPr id="124" name="TextBox 123"/>
          <p:cNvSpPr txBox="1"/>
          <p:nvPr/>
        </p:nvSpPr>
        <p:spPr>
          <a:xfrm>
            <a:off x="8827743" y="2558436"/>
            <a:ext cx="861454" cy="447815"/>
          </a:xfrm>
          <a:prstGeom prst="rect">
            <a:avLst/>
          </a:prstGeom>
          <a:noFill/>
        </p:spPr>
        <p:txBody>
          <a:bodyPr wrap="none" lIns="182880" tIns="146304" rIns="182880" bIns="146304" rtlCol="0">
            <a:spAutoFit/>
          </a:bodyPr>
          <a:lstStyle/>
          <a:p>
            <a:pPr>
              <a:lnSpc>
                <a:spcPct val="90000"/>
              </a:lnSpc>
              <a:spcAft>
                <a:spcPts val="600"/>
              </a:spcAft>
            </a:pPr>
            <a:r>
              <a:rPr lang="en-US" sz="1100" dirty="0">
                <a:solidFill>
                  <a:schemeClr val="accent4">
                    <a:lumMod val="25000"/>
                  </a:schemeClr>
                </a:solidFill>
              </a:rPr>
              <a:t>PowerBI</a:t>
            </a:r>
          </a:p>
        </p:txBody>
      </p:sp>
      <p:grpSp>
        <p:nvGrpSpPr>
          <p:cNvPr id="125" name="Group 124"/>
          <p:cNvGrpSpPr/>
          <p:nvPr/>
        </p:nvGrpSpPr>
        <p:grpSpPr>
          <a:xfrm>
            <a:off x="7435577" y="2454569"/>
            <a:ext cx="1114832" cy="853671"/>
            <a:chOff x="1260022" y="5196402"/>
            <a:chExt cx="3273425" cy="2514600"/>
          </a:xfrm>
          <a:noFill/>
        </p:grpSpPr>
        <p:sp>
          <p:nvSpPr>
            <p:cNvPr id="126"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7"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8"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44"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cxnSp>
        <p:nvCxnSpPr>
          <p:cNvPr id="147" name="Straight Arrow Connector 146"/>
          <p:cNvCxnSpPr>
            <a:cxnSpLocks/>
          </p:cNvCxnSpPr>
          <p:nvPr/>
        </p:nvCxnSpPr>
        <p:spPr>
          <a:xfrm flipV="1">
            <a:off x="8890124" y="288405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48" name="Oval 147"/>
          <p:cNvSpPr/>
          <p:nvPr/>
        </p:nvSpPr>
        <p:spPr bwMode="auto">
          <a:xfrm>
            <a:off x="1086716" y="3693662"/>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Sensor Tag</a:t>
            </a:r>
          </a:p>
        </p:txBody>
      </p:sp>
      <p:pic>
        <p:nvPicPr>
          <p:cNvPr id="2054" name="Picture 6" descr="Image result for laptop icon"/>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08729" y="2527559"/>
            <a:ext cx="2323030" cy="2323030"/>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Straight Arrow Connector 153"/>
          <p:cNvCxnSpPr>
            <a:cxnSpLocks/>
          </p:cNvCxnSpPr>
          <p:nvPr/>
        </p:nvCxnSpPr>
        <p:spPr>
          <a:xfrm>
            <a:off x="2062155" y="3662357"/>
            <a:ext cx="575841" cy="1913"/>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55" name="Oval 154"/>
          <p:cNvSpPr/>
          <p:nvPr/>
        </p:nvSpPr>
        <p:spPr bwMode="auto">
          <a:xfrm>
            <a:off x="1863614" y="3409584"/>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050" kern="0" dirty="0">
                <a:solidFill>
                  <a:schemeClr val="accent4">
                    <a:lumMod val="25000"/>
                  </a:schemeClr>
                </a:solidFill>
                <a:ea typeface="Segoe UI" pitchFamily="34" charset="0"/>
                <a:cs typeface="Segoe UI" pitchFamily="34" charset="0"/>
              </a:rPr>
              <a:t>Bluetooth</a:t>
            </a:r>
          </a:p>
        </p:txBody>
      </p:sp>
    </p:spTree>
    <p:extLst>
      <p:ext uri="{BB962C8B-B14F-4D97-AF65-F5344CB8AC3E}">
        <p14:creationId xmlns:p14="http://schemas.microsoft.com/office/powerpoint/2010/main" val="2440247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BE58EE-D504-4EE2-A5E6-13EDC58BFFFB}"/>
              </a:ext>
            </a:extLst>
          </p:cNvPr>
          <p:cNvSpPr>
            <a:spLocks noGrp="1"/>
          </p:cNvSpPr>
          <p:nvPr>
            <p:ph type="title"/>
          </p:nvPr>
        </p:nvSpPr>
        <p:spPr/>
        <p:txBody>
          <a:bodyPr/>
          <a:lstStyle/>
          <a:p>
            <a:r>
              <a:rPr lang="en-US" dirty="0"/>
              <a:t>Additionally…</a:t>
            </a:r>
          </a:p>
        </p:txBody>
      </p:sp>
      <p:sp>
        <p:nvSpPr>
          <p:cNvPr id="4" name="Text Placeholder 3">
            <a:extLst>
              <a:ext uri="{FF2B5EF4-FFF2-40B4-BE49-F238E27FC236}">
                <a16:creationId xmlns:a16="http://schemas.microsoft.com/office/drawing/2014/main" id="{97D4FC91-4B54-4B79-89E0-862D36D575F1}"/>
              </a:ext>
            </a:extLst>
          </p:cNvPr>
          <p:cNvSpPr>
            <a:spLocks noGrp="1"/>
          </p:cNvSpPr>
          <p:nvPr>
            <p:ph type="body" sz="quarter" idx="10"/>
          </p:nvPr>
        </p:nvSpPr>
        <p:spPr>
          <a:xfrm>
            <a:off x="274638" y="1212850"/>
            <a:ext cx="11888787" cy="4949047"/>
          </a:xfrm>
        </p:spPr>
        <p:txBody>
          <a:bodyPr/>
          <a:lstStyle/>
          <a:p>
            <a:pPr marL="571500" indent="-571500">
              <a:buFont typeface="Wingdings" panose="05000000000000000000" pitchFamily="2" charset="2"/>
              <a:buChar char="Ø"/>
            </a:pPr>
            <a:r>
              <a:rPr lang="en-US" dirty="0"/>
              <a:t>Join multiple streams </a:t>
            </a:r>
          </a:p>
          <a:p>
            <a:pPr marL="571500" indent="-571500">
              <a:buFont typeface="Wingdings" panose="05000000000000000000" pitchFamily="2" charset="2"/>
              <a:buChar char="Ø"/>
            </a:pPr>
            <a:r>
              <a:rPr lang="en-US" dirty="0"/>
              <a:t>Reference data</a:t>
            </a:r>
          </a:p>
          <a:p>
            <a:pPr marL="571500" indent="-571500">
              <a:buFont typeface="Wingdings" panose="05000000000000000000" pitchFamily="2" charset="2"/>
              <a:buChar char="Ø"/>
            </a:pPr>
            <a:r>
              <a:rPr lang="en-US" dirty="0"/>
              <a:t>Custom code with JavaScript</a:t>
            </a:r>
          </a:p>
          <a:p>
            <a:pPr marL="571500" indent="-571500">
              <a:buFont typeface="Wingdings" panose="05000000000000000000" pitchFamily="2" charset="2"/>
              <a:buChar char="Ø"/>
            </a:pPr>
            <a:r>
              <a:rPr lang="en-US" dirty="0"/>
              <a:t>Call out to Azure Machine Learning for real time scoring</a:t>
            </a:r>
          </a:p>
          <a:p>
            <a:pPr marL="571500" indent="-571500">
              <a:buFont typeface="Wingdings" panose="05000000000000000000" pitchFamily="2" charset="2"/>
              <a:buChar char="Ø"/>
            </a:pPr>
            <a:r>
              <a:rPr lang="en-US" dirty="0"/>
              <a:t>Built in troubleshooting and debugging capabilities</a:t>
            </a:r>
          </a:p>
          <a:p>
            <a:pPr marL="571500" indent="-571500">
              <a:buFont typeface="Wingdings" panose="05000000000000000000" pitchFamily="2" charset="2"/>
              <a:buChar char="Ø"/>
            </a:pPr>
            <a:r>
              <a:rPr lang="en-US" dirty="0"/>
              <a:t>Visual Studio plugin</a:t>
            </a:r>
          </a:p>
          <a:p>
            <a:pPr marL="571500" indent="-571500">
              <a:buFont typeface="Wingdings" panose="05000000000000000000" pitchFamily="2" charset="2"/>
              <a:buChar char="Ø"/>
            </a:pPr>
            <a:r>
              <a:rPr lang="en-US" dirty="0"/>
              <a:t>Scale out architecture through partitioning</a:t>
            </a:r>
          </a:p>
          <a:p>
            <a:pPr marL="571500" indent="-571500">
              <a:buFont typeface="Wingdings" panose="05000000000000000000" pitchFamily="2" charset="2"/>
              <a:buChar char="Ø"/>
            </a:pPr>
            <a:endParaRPr lang="en-US" dirty="0"/>
          </a:p>
        </p:txBody>
      </p:sp>
    </p:spTree>
    <p:extLst>
      <p:ext uri="{BB962C8B-B14F-4D97-AF65-F5344CB8AC3E}">
        <p14:creationId xmlns:p14="http://schemas.microsoft.com/office/powerpoint/2010/main" val="2190581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5"/>
          <p:cNvSpPr txBox="1">
            <a:spLocks/>
          </p:cNvSpPr>
          <p:nvPr/>
        </p:nvSpPr>
        <p:spPr bwMode="auto">
          <a:xfrm>
            <a:off x="122237" y="1152525"/>
            <a:ext cx="7970837" cy="5503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365760" tIns="146304" rIns="182880" bIns="146304" numCol="1" anchor="t" anchorCtr="0" compatLnSpc="1">
            <a:prstTxWarp prst="textNoShape">
              <a:avLst/>
            </a:prstTxWarp>
            <a:spAutoFit/>
          </a:bodyPr>
          <a:lstStyle>
            <a:lvl1pPr marL="0" indent="0" algn="l" defTabSz="931863" rtl="0" fontAlgn="base">
              <a:lnSpc>
                <a:spcPct val="90000"/>
              </a:lnSpc>
              <a:spcBef>
                <a:spcPct val="20000"/>
              </a:spcBef>
              <a:spcAft>
                <a:spcPct val="0"/>
              </a:spcAft>
              <a:buSzPct val="90000"/>
              <a:buFont typeface="Arial" charset="0"/>
              <a:buNone/>
              <a:defRPr sz="4000" kern="1200">
                <a:gradFill>
                  <a:gsLst>
                    <a:gs pos="2920">
                      <a:schemeClr val="tx2"/>
                    </a:gs>
                    <a:gs pos="39000">
                      <a:schemeClr val="tx2"/>
                    </a:gs>
                  </a:gsLst>
                  <a:lin ang="5400000" scaled="0"/>
                </a:gradFill>
                <a:latin typeface="+mj-lt"/>
                <a:ea typeface="ＭＳ Ｐゴシック" charset="0"/>
                <a:cs typeface="ＭＳ Ｐゴシック" charset="0"/>
              </a:defRPr>
            </a:lvl1pPr>
            <a:lvl2pPr marL="28575" indent="0" algn="l" defTabSz="931863" rtl="0" fontAlgn="base">
              <a:lnSpc>
                <a:spcPct val="90000"/>
              </a:lnSpc>
              <a:spcBef>
                <a:spcPct val="20000"/>
              </a:spcBef>
              <a:spcAft>
                <a:spcPct val="0"/>
              </a:spcAft>
              <a:buSzPct val="90000"/>
              <a:buFont typeface="Arial" charset="0"/>
              <a:buNone/>
              <a:defRPr sz="2000" kern="1200">
                <a:gradFill>
                  <a:gsLst>
                    <a:gs pos="2917">
                      <a:schemeClr val="tx2"/>
                    </a:gs>
                    <a:gs pos="100000">
                      <a:schemeClr val="tx2"/>
                    </a:gs>
                  </a:gsLst>
                  <a:lin ang="5400000" scaled="0"/>
                </a:gradFill>
                <a:latin typeface="+mn-lt"/>
                <a:ea typeface="ＭＳ Ｐゴシック" charset="0"/>
                <a:cs typeface="+mn-cs"/>
              </a:defRPr>
            </a:lvl2pPr>
            <a:lvl3pPr marL="223838" indent="0" algn="l" defTabSz="931863" rtl="0" fontAlgn="base">
              <a:lnSpc>
                <a:spcPct val="90000"/>
              </a:lnSpc>
              <a:spcBef>
                <a:spcPct val="20000"/>
              </a:spcBef>
              <a:spcAft>
                <a:spcPct val="0"/>
              </a:spcAft>
              <a:buSzPct val="90000"/>
              <a:buFont typeface="Arial" charset="0"/>
              <a:buNone/>
              <a:defRPr sz="2000" kern="1200">
                <a:gradFill>
                  <a:gsLst>
                    <a:gs pos="2917">
                      <a:schemeClr val="tx2"/>
                    </a:gs>
                    <a:gs pos="100000">
                      <a:schemeClr val="tx2"/>
                    </a:gs>
                  </a:gsLst>
                  <a:lin ang="5400000" scaled="0"/>
                </a:gradFill>
                <a:latin typeface="+mn-lt"/>
                <a:ea typeface="ＭＳ Ｐゴシック" charset="0"/>
                <a:cs typeface="+mn-cs"/>
              </a:defRPr>
            </a:lvl3pPr>
            <a:lvl4pPr marL="476250" indent="0" algn="l" defTabSz="931863" rtl="0" fontAlgn="base">
              <a:lnSpc>
                <a:spcPct val="90000"/>
              </a:lnSpc>
              <a:spcBef>
                <a:spcPct val="20000"/>
              </a:spcBef>
              <a:spcAft>
                <a:spcPct val="0"/>
              </a:spcAft>
              <a:buSzPct val="90000"/>
              <a:buFont typeface="Arial" charset="0"/>
              <a:buNone/>
              <a:defRPr sz="1800" kern="1200">
                <a:gradFill>
                  <a:gsLst>
                    <a:gs pos="2917">
                      <a:schemeClr val="tx2"/>
                    </a:gs>
                    <a:gs pos="100000">
                      <a:schemeClr val="tx2"/>
                    </a:gs>
                  </a:gsLst>
                  <a:lin ang="5400000" scaled="0"/>
                </a:gradFill>
                <a:latin typeface="+mn-lt"/>
                <a:ea typeface="ＭＳ Ｐゴシック" charset="0"/>
                <a:cs typeface="+mn-cs"/>
              </a:defRPr>
            </a:lvl4pPr>
            <a:lvl5pPr marL="739775" indent="0" algn="l" defTabSz="931863" rtl="0" fontAlgn="base">
              <a:lnSpc>
                <a:spcPct val="90000"/>
              </a:lnSpc>
              <a:spcBef>
                <a:spcPct val="20000"/>
              </a:spcBef>
              <a:spcAft>
                <a:spcPct val="0"/>
              </a:spcAft>
              <a:buSzPct val="90000"/>
              <a:buFont typeface="Arial" charset="0"/>
              <a:buNone/>
              <a:defRPr sz="1800" kern="1200">
                <a:gradFill>
                  <a:gsLst>
                    <a:gs pos="2917">
                      <a:schemeClr val="tx2"/>
                    </a:gs>
                    <a:gs pos="100000">
                      <a:schemeClr val="tx2"/>
                    </a:gs>
                  </a:gsLst>
                  <a:lin ang="5400000" scaled="0"/>
                </a:gradFill>
                <a:latin typeface="+mn-lt"/>
                <a:ea typeface="ＭＳ Ｐゴシック" charset="0"/>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00" dirty="0">
                <a:solidFill>
                  <a:schemeClr val="tx1"/>
                </a:solidFill>
              </a:rPr>
              <a:t>Application or ingest timestamp</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marR="0" lvl="0" algn="l" defTabSz="931863" rtl="0" eaLnBrk="1" fontAlgn="base" latinLnBrk="0" hangingPunct="1">
              <a:lnSpc>
                <a:spcPct val="90000"/>
              </a:lnSpc>
              <a:spcBef>
                <a:spcPct val="20000"/>
              </a:spcBef>
              <a:spcAft>
                <a:spcPct val="0"/>
              </a:spcAft>
              <a:buClrTx/>
              <a:buSzPct val="90000"/>
              <a:tabLst/>
              <a:defRPr/>
            </a:pP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Windowing functions</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marR="0" lvl="0" algn="l" defTabSz="931863" rtl="0" eaLnBrk="1" fontAlgn="base" latinLnBrk="0" hangingPunct="1">
              <a:lnSpc>
                <a:spcPct val="90000"/>
              </a:lnSpc>
              <a:spcBef>
                <a:spcPct val="20000"/>
              </a:spcBef>
              <a:spcAft>
                <a:spcPct val="0"/>
              </a:spcAft>
              <a:buClrTx/>
              <a:buSzPct val="90000"/>
              <a:tabLst/>
              <a:defRPr/>
            </a:pP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Policies for event ordering</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lvl="0">
              <a:defRPr/>
            </a:pPr>
            <a:r>
              <a:rPr lang="en-US" sz="2400" dirty="0">
                <a:solidFill>
                  <a:schemeClr val="tx1"/>
                </a:solidFill>
              </a:rPr>
              <a:t>Policies to manage </a:t>
            </a: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latencies between ingress sources</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marR="0" lvl="0" algn="l" defTabSz="931863" rtl="0" eaLnBrk="1" fontAlgn="base" latinLnBrk="0" hangingPunct="1">
              <a:lnSpc>
                <a:spcPct val="90000"/>
              </a:lnSpc>
              <a:spcBef>
                <a:spcPct val="20000"/>
              </a:spcBef>
              <a:spcAft>
                <a:spcPct val="0"/>
              </a:spcAft>
              <a:buClrTx/>
              <a:buSzPct val="90000"/>
              <a:tabLst/>
              <a:defRPr/>
            </a:pP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Manage streams with multiple timelines</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marR="0" lvl="0" algn="l" defTabSz="931863" rtl="0" eaLnBrk="1" fontAlgn="base" latinLnBrk="0" hangingPunct="1">
              <a:lnSpc>
                <a:spcPct val="90000"/>
              </a:lnSpc>
              <a:spcBef>
                <a:spcPct val="20000"/>
              </a:spcBef>
              <a:spcAft>
                <a:spcPct val="0"/>
              </a:spcAft>
              <a:buClrTx/>
              <a:buSzPct val="90000"/>
              <a:tabLst/>
              <a:defRPr/>
            </a:pP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Join multiple streams on temporal windows</a:t>
            </a:r>
          </a:p>
          <a:p>
            <a:pPr marR="0" lvl="0" algn="l" defTabSz="931863" rtl="0" eaLnBrk="1" fontAlgn="base" latinLnBrk="0" hangingPunct="1">
              <a:lnSpc>
                <a:spcPct val="90000"/>
              </a:lnSpc>
              <a:spcBef>
                <a:spcPct val="20000"/>
              </a:spcBef>
              <a:spcAft>
                <a:spcPct val="0"/>
              </a:spcAft>
              <a:buClrTx/>
              <a:buSzPct val="90000"/>
              <a:tabLst/>
              <a:defRPr/>
            </a:pPr>
            <a:endPar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endParaRPr>
          </a:p>
          <a:p>
            <a:pPr marR="0" lvl="0" algn="l" defTabSz="931863" rtl="0" eaLnBrk="1" fontAlgn="base" latinLnBrk="0" hangingPunct="1">
              <a:lnSpc>
                <a:spcPct val="90000"/>
              </a:lnSpc>
              <a:spcBef>
                <a:spcPct val="20000"/>
              </a:spcBef>
              <a:spcAft>
                <a:spcPct val="0"/>
              </a:spcAft>
              <a:buClrTx/>
              <a:buSzPct val="90000"/>
              <a:tabLst/>
              <a:defRPr/>
            </a:pPr>
            <a:r>
              <a:rPr kumimoji="0" lang="en-US" sz="2400" b="0" i="0" u="none" strike="noStrike" kern="1200" cap="none" spc="0" normalizeH="0" baseline="0" noProof="0" dirty="0">
                <a:ln>
                  <a:noFill/>
                </a:ln>
                <a:solidFill>
                  <a:schemeClr val="tx1"/>
                </a:solidFill>
                <a:effectLst/>
                <a:uLnTx/>
                <a:uFillTx/>
                <a:latin typeface="+mj-lt"/>
                <a:ea typeface="ＭＳ Ｐゴシック" charset="0"/>
                <a:cs typeface="ＭＳ Ｐゴシック" charset="0"/>
              </a:rPr>
              <a:t>Join streaming data with data at rest</a:t>
            </a:r>
          </a:p>
        </p:txBody>
      </p:sp>
      <p:sp>
        <p:nvSpPr>
          <p:cNvPr id="4" name="Title 1"/>
          <p:cNvSpPr txBox="1">
            <a:spLocks/>
          </p:cNvSpPr>
          <p:nvPr/>
        </p:nvSpPr>
        <p:spPr>
          <a:xfrm>
            <a:off x="122237" y="295274"/>
            <a:ext cx="12041966" cy="917575"/>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dirty="0"/>
              <a:t>Temporal Semantics</a:t>
            </a:r>
          </a:p>
        </p:txBody>
      </p:sp>
    </p:spTree>
    <p:extLst>
      <p:ext uri="{BB962C8B-B14F-4D97-AF65-F5344CB8AC3E}">
        <p14:creationId xmlns:p14="http://schemas.microsoft.com/office/powerpoint/2010/main" val="1821092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41491" y="1550886"/>
            <a:ext cx="2400146" cy="2632176"/>
          </a:xfrm>
        </p:spPr>
        <p:txBody>
          <a:bodyPr>
            <a:normAutofit/>
          </a:bodyPr>
          <a:lstStyle/>
          <a:p>
            <a:pPr marL="0" indent="0">
              <a:buNone/>
            </a:pPr>
            <a:r>
              <a:rPr lang="en-US" sz="1800" dirty="0" err="1">
                <a:latin typeface="Consolas" panose="020B0609020204030204" pitchFamily="49" charset="0"/>
              </a:rPr>
              <a:t>CreatePoint</a:t>
            </a:r>
            <a:endParaRPr lang="en-US" sz="1800" dirty="0">
              <a:latin typeface="Consolas" panose="020B0609020204030204" pitchFamily="49" charset="0"/>
            </a:endParaRPr>
          </a:p>
          <a:p>
            <a:pPr marL="0" indent="0">
              <a:buNone/>
            </a:pPr>
            <a:r>
              <a:rPr lang="en-US" sz="1800" dirty="0" err="1">
                <a:latin typeface="Consolas" panose="020B0609020204030204" pitchFamily="49" charset="0"/>
              </a:rPr>
              <a:t>CreatePolygon</a:t>
            </a:r>
            <a:endParaRPr lang="en-US" sz="1800" dirty="0">
              <a:latin typeface="Consolas" panose="020B0609020204030204" pitchFamily="49" charset="0"/>
            </a:endParaRPr>
          </a:p>
          <a:p>
            <a:pPr marL="0" indent="0">
              <a:buNone/>
            </a:pPr>
            <a:r>
              <a:rPr lang="en-US" sz="1800" dirty="0" err="1">
                <a:latin typeface="Consolas" panose="020B0609020204030204" pitchFamily="49" charset="0"/>
              </a:rPr>
              <a:t>CreateLineString</a:t>
            </a:r>
            <a:endParaRPr lang="en-US" sz="1800" dirty="0">
              <a:latin typeface="Consolas" panose="020B0609020204030204" pitchFamily="49" charset="0"/>
            </a:endParaRPr>
          </a:p>
          <a:p>
            <a:pPr marL="0" indent="0">
              <a:buNone/>
            </a:pPr>
            <a:endParaRPr lang="en-US" sz="1800" dirty="0">
              <a:latin typeface="Consolas" panose="020B0609020204030204" pitchFamily="49" charset="0"/>
            </a:endParaRPr>
          </a:p>
          <a:p>
            <a:pPr marL="0" indent="0">
              <a:buNone/>
            </a:pPr>
            <a:r>
              <a:rPr lang="en-US" sz="1800" dirty="0">
                <a:latin typeface="Consolas" panose="020B0609020204030204" pitchFamily="49" charset="0"/>
              </a:rPr>
              <a:t>ST_DISTANCE</a:t>
            </a:r>
          </a:p>
          <a:p>
            <a:pPr marL="0" indent="0">
              <a:buNone/>
            </a:pPr>
            <a:r>
              <a:rPr lang="en-US" sz="1800" dirty="0">
                <a:latin typeface="Consolas" panose="020B0609020204030204" pitchFamily="49" charset="0"/>
              </a:rPr>
              <a:t>ST_WITHIN</a:t>
            </a:r>
          </a:p>
          <a:p>
            <a:pPr marL="0" indent="0">
              <a:buNone/>
            </a:pPr>
            <a:r>
              <a:rPr lang="en-US" sz="1800" dirty="0">
                <a:latin typeface="Consolas" panose="020B0609020204030204" pitchFamily="49" charset="0"/>
              </a:rPr>
              <a:t>ST_OVERLAPS</a:t>
            </a:r>
          </a:p>
          <a:p>
            <a:pPr marL="0" indent="0">
              <a:buNone/>
            </a:pPr>
            <a:r>
              <a:rPr lang="en-US" sz="1800" dirty="0">
                <a:latin typeface="Consolas" panose="020B0609020204030204" pitchFamily="49" charset="0"/>
              </a:rPr>
              <a:t>ST_INTERSECTS</a:t>
            </a:r>
          </a:p>
          <a:p>
            <a:endParaRPr lang="en-US" sz="1800" dirty="0"/>
          </a:p>
        </p:txBody>
      </p:sp>
      <p:pic>
        <p:nvPicPr>
          <p:cNvPr id="6" name="Picture 5" descr="C:\Users\richbrun\Pictures\Screen Shots\geo-fact-finder-redux.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9408" t="14039" r="9448" b="7534"/>
          <a:stretch/>
        </p:blipFill>
        <p:spPr bwMode="auto">
          <a:xfrm>
            <a:off x="5027784" y="3696423"/>
            <a:ext cx="3616087" cy="20260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4" cstate="screen">
            <a:grayscl/>
            <a:extLst>
              <a:ext uri="{28A0092B-C50C-407E-A947-70E740481C1C}">
                <a14:useLocalDpi xmlns:a14="http://schemas.microsoft.com/office/drawing/2010/main"/>
              </a:ext>
            </a:extLst>
          </a:blip>
          <a:stretch>
            <a:fillRect/>
          </a:stretch>
        </p:blipFill>
        <p:spPr>
          <a:xfrm>
            <a:off x="4401377" y="1554180"/>
            <a:ext cx="3404624" cy="1995543"/>
          </a:xfrm>
          <a:prstGeom prst="rect">
            <a:avLst/>
          </a:prstGeom>
        </p:spPr>
      </p:pic>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l="117" t="14671" r="27885" b="12927"/>
          <a:stretch/>
        </p:blipFill>
        <p:spPr>
          <a:xfrm>
            <a:off x="8210182" y="4643014"/>
            <a:ext cx="3356338" cy="1897370"/>
          </a:xfrm>
          <a:prstGeom prst="rect">
            <a:avLst/>
          </a:prstGeom>
          <a:ln>
            <a:noFill/>
          </a:ln>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461" t="21284"/>
          <a:stretch/>
        </p:blipFill>
        <p:spPr>
          <a:xfrm>
            <a:off x="2158051" y="5132286"/>
            <a:ext cx="3945639" cy="1649341"/>
          </a:xfrm>
          <a:prstGeom prst="rect">
            <a:avLst/>
          </a:prstGeom>
          <a:noFill/>
          <a:ln>
            <a:noFill/>
          </a:ln>
        </p:spPr>
      </p:pic>
      <p:pic>
        <p:nvPicPr>
          <p:cNvPr id="12" name="Picture 11"/>
          <p:cNvPicPr>
            <a:picLocks noChangeAspect="1"/>
          </p:cNvPicPr>
          <p:nvPr/>
        </p:nvPicPr>
        <p:blipFill rotWithShape="1">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rcRect l="769" t="23264" r="17271" b="6748"/>
          <a:stretch/>
        </p:blipFill>
        <p:spPr>
          <a:xfrm>
            <a:off x="8428037" y="1433150"/>
            <a:ext cx="3435139" cy="2027096"/>
          </a:xfrm>
          <a:prstGeom prst="rect">
            <a:avLst/>
          </a:prstGeom>
        </p:spPr>
      </p:pic>
      <p:sp>
        <p:nvSpPr>
          <p:cNvPr id="5" name="Title 4"/>
          <p:cNvSpPr>
            <a:spLocks noGrp="1"/>
          </p:cNvSpPr>
          <p:nvPr>
            <p:ph type="title"/>
          </p:nvPr>
        </p:nvSpPr>
        <p:spPr/>
        <p:txBody>
          <a:bodyPr/>
          <a:lstStyle/>
          <a:p>
            <a:r>
              <a:rPr lang="en-US" dirty="0"/>
              <a:t>Geospatial Functions</a:t>
            </a:r>
          </a:p>
        </p:txBody>
      </p:sp>
    </p:spTree>
    <p:extLst>
      <p:ext uri="{BB962C8B-B14F-4D97-AF65-F5344CB8AC3E}">
        <p14:creationId xmlns:p14="http://schemas.microsoft.com/office/powerpoint/2010/main" val="308741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Real-time Geospatial Analytics Scenarios</a:t>
            </a:r>
          </a:p>
        </p:txBody>
      </p:sp>
      <p:graphicFrame>
        <p:nvGraphicFramePr>
          <p:cNvPr id="13" name="Table 12"/>
          <p:cNvGraphicFramePr>
            <a:graphicFrameLocks noGrp="1"/>
          </p:cNvGraphicFramePr>
          <p:nvPr>
            <p:extLst/>
          </p:nvPr>
        </p:nvGraphicFramePr>
        <p:xfrm>
          <a:off x="2103437" y="1516062"/>
          <a:ext cx="3810000" cy="5029200"/>
        </p:xfrm>
        <a:graphic>
          <a:graphicData uri="http://schemas.openxmlformats.org/drawingml/2006/table">
            <a:tbl>
              <a:tblPr firstRow="1" bandRow="1">
                <a:tableStyleId>{5940675A-B579-460E-94D1-54222C63F5DA}</a:tableStyleId>
              </a:tblPr>
              <a:tblGrid>
                <a:gridCol w="1074616">
                  <a:extLst>
                    <a:ext uri="{9D8B030D-6E8A-4147-A177-3AD203B41FA5}">
                      <a16:colId xmlns:a16="http://schemas.microsoft.com/office/drawing/2014/main" val="20000"/>
                    </a:ext>
                  </a:extLst>
                </a:gridCol>
                <a:gridCol w="2735384">
                  <a:extLst>
                    <a:ext uri="{9D8B030D-6E8A-4147-A177-3AD203B41FA5}">
                      <a16:colId xmlns:a16="http://schemas.microsoft.com/office/drawing/2014/main" val="20001"/>
                    </a:ext>
                  </a:extLst>
                </a:gridCol>
              </a:tblGrid>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Phone Tracking Across Cell Sites</a:t>
                      </a: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Connected Car - Remote Management &amp; Diagnostics</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Asset Tracking</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Fleet Management</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005840">
                <a:tc>
                  <a:txBody>
                    <a:bodyPr/>
                    <a:lstStyle/>
                    <a:p>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US" sz="1400" kern="1200" dirty="0"/>
                        <a:t>Facilities Management</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pic>
        <p:nvPicPr>
          <p:cNvPr id="15" name="Picture 6" descr="http://yellowrootllc.com/wp-content/uploads/2014/10/PLANT_APPLICATIONS_60x60.jpg"/>
          <p:cNvPicPr>
            <a:picLocks noChangeAspect="1" noChangeArrowheads="1"/>
          </p:cNvPicPr>
          <p:nvPr/>
        </p:nvPicPr>
        <p:blipFill>
          <a:blip r:embed="rId3"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rcRect/>
          <a:stretch>
            <a:fillRect/>
          </a:stretch>
        </p:blipFill>
        <p:spPr bwMode="auto">
          <a:xfrm>
            <a:off x="6295910" y="5738587"/>
            <a:ext cx="578075" cy="5780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http://rogersmobilitytoolkit.com/flash/images/iconBoxes-fleetMgmt.jpg"/>
          <p:cNvPicPr>
            <a:picLocks noChangeAspect="1" noChangeArrowheads="1"/>
          </p:cNvPicPr>
          <p:nvPr/>
        </p:nvPicPr>
        <p:blipFill rotWithShape="1">
          <a:blip r:embed="rId4" cstate="print">
            <a:clrChange>
              <a:clrFrom>
                <a:srgbClr val="FFFFFF"/>
              </a:clrFrom>
              <a:clrTo>
                <a:srgbClr val="FFFFFF">
                  <a:alpha val="0"/>
                </a:srgbClr>
              </a:clrTo>
            </a:clrChange>
            <a:biLevel thresh="75000"/>
            <a:extLst>
              <a:ext uri="{28A0092B-C50C-407E-A947-70E740481C1C}">
                <a14:useLocalDpi xmlns:a14="http://schemas.microsoft.com/office/drawing/2010/main" val="0"/>
              </a:ext>
            </a:extLst>
          </a:blip>
          <a:srcRect l="35135" t="8049" r="9609" b="42539"/>
          <a:stretch/>
        </p:blipFill>
        <p:spPr bwMode="auto">
          <a:xfrm>
            <a:off x="2247371" y="3720820"/>
            <a:ext cx="733769" cy="66996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2" descr="https://encrypted-tbn2.gstatic.com/images?q=tbn:ANd9GcScsCpF88V4hQyb1gSjrvAKoeDiBZv2qt9Cyim6jR2_f7X8fsil"/>
          <p:cNvPicPr>
            <a:picLocks noChangeAspect="1" noChangeArrowheads="1"/>
          </p:cNvPicPr>
          <p:nvPr/>
        </p:nvPicPr>
        <p:blipFill rotWithShape="1">
          <a:blip r:embed="rId5" cstate="print">
            <a:biLevel thresh="75000"/>
            <a:extLst>
              <a:ext uri="{28A0092B-C50C-407E-A947-70E740481C1C}">
                <a14:useLocalDpi xmlns:a14="http://schemas.microsoft.com/office/drawing/2010/main" val="0"/>
              </a:ext>
            </a:extLst>
          </a:blip>
          <a:srcRect l="9783" t="12949" r="14824" b="11658"/>
          <a:stretch/>
        </p:blipFill>
        <p:spPr bwMode="auto">
          <a:xfrm>
            <a:off x="2327507" y="5806191"/>
            <a:ext cx="524105" cy="52410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19" name="Picture 2" descr="http://www.uts-uk.co.uk/images/icon-track.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371" y="4792662"/>
            <a:ext cx="649649" cy="6028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1" name="Table 20"/>
          <p:cNvGraphicFramePr>
            <a:graphicFrameLocks noGrp="1"/>
          </p:cNvGraphicFramePr>
          <p:nvPr>
            <p:extLst/>
          </p:nvPr>
        </p:nvGraphicFramePr>
        <p:xfrm>
          <a:off x="6065837" y="1516062"/>
          <a:ext cx="3810000" cy="5029200"/>
        </p:xfrm>
        <a:graphic>
          <a:graphicData uri="http://schemas.openxmlformats.org/drawingml/2006/table">
            <a:tbl>
              <a:tblPr firstRow="1" bandRow="1">
                <a:tableStyleId>{5940675A-B579-460E-94D1-54222C63F5DA}</a:tableStyleId>
              </a:tblPr>
              <a:tblGrid>
                <a:gridCol w="1074616">
                  <a:extLst>
                    <a:ext uri="{9D8B030D-6E8A-4147-A177-3AD203B41FA5}">
                      <a16:colId xmlns:a16="http://schemas.microsoft.com/office/drawing/2014/main" val="20000"/>
                    </a:ext>
                  </a:extLst>
                </a:gridCol>
                <a:gridCol w="2735384">
                  <a:extLst>
                    <a:ext uri="{9D8B030D-6E8A-4147-A177-3AD203B41FA5}">
                      <a16:colId xmlns:a16="http://schemas.microsoft.com/office/drawing/2014/main" val="20001"/>
                    </a:ext>
                  </a:extLst>
                </a:gridCol>
              </a:tblGrid>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Personnel Tracking &amp; Crowd Control</a:t>
                      </a: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Ride Sharing</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Geofencing</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005840">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endParaRPr lang="en-US" sz="1400" b="0" kern="120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367" rtl="0" eaLnBrk="1" fontAlgn="auto" latinLnBrk="0" hangingPunct="1">
                        <a:lnSpc>
                          <a:spcPct val="100000"/>
                        </a:lnSpc>
                        <a:spcBef>
                          <a:spcPts val="0"/>
                        </a:spcBef>
                        <a:spcAft>
                          <a:spcPts val="0"/>
                        </a:spcAft>
                        <a:buClrTx/>
                        <a:buSzTx/>
                        <a:buFontTx/>
                        <a:buNone/>
                        <a:tabLst/>
                        <a:defRPr/>
                      </a:pPr>
                      <a:r>
                        <a:rPr lang="en-US" sz="1400" kern="1200" dirty="0"/>
                        <a:t>Racecar Telemetry</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005840">
                <a:tc>
                  <a:txBody>
                    <a:bodyPr/>
                    <a:lstStyle/>
                    <a:p>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US" sz="1400" kern="1200" dirty="0"/>
                        <a:t>Connected Manufacturing</a:t>
                      </a:r>
                      <a:endParaRPr lang="en-US" sz="1400" b="0" kern="1200" dirty="0">
                        <a:solidFill>
                          <a:schemeClr val="tx1">
                            <a:lumMod val="75000"/>
                            <a:lumOff val="25000"/>
                          </a:schemeClr>
                        </a:solidFill>
                        <a:latin typeface="+mn-lt"/>
                        <a:ea typeface="Segoe UI" panose="020B0502040204020203" pitchFamily="34" charset="0"/>
                        <a:cs typeface="Segoe UI" panose="020B0502040204020203" pitchFamily="34" charset="0"/>
                      </a:endParaRPr>
                    </a:p>
                  </a:txBody>
                  <a:tcPr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pic>
        <p:nvPicPr>
          <p:cNvPr id="23" name="Picture 4" descr="http://www.pulseway.com/Content/v2/img/features/monitoring.png"/>
          <p:cNvPicPr>
            <a:picLocks noChangeAspect="1" noChangeArrowheads="1"/>
          </p:cNvPicPr>
          <p:nvPr/>
        </p:nvPicPr>
        <p:blipFill rotWithShape="1">
          <a:blip r:embed="rId7" cstate="print">
            <a:biLevel thresh="75000"/>
            <a:extLst>
              <a:ext uri="{28A0092B-C50C-407E-A947-70E740481C1C}">
                <a14:useLocalDpi xmlns:a14="http://schemas.microsoft.com/office/drawing/2010/main" val="0"/>
              </a:ext>
            </a:extLst>
          </a:blip>
          <a:srcRect l="26891" r="27731"/>
          <a:stretch/>
        </p:blipFill>
        <p:spPr bwMode="auto">
          <a:xfrm>
            <a:off x="6225509" y="4668846"/>
            <a:ext cx="645982" cy="766528"/>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10177765" y="6556930"/>
            <a:ext cx="1951368" cy="369332"/>
          </a:xfrm>
          <a:prstGeom prst="rect">
            <a:avLst/>
          </a:prstGeom>
          <a:noFill/>
        </p:spPr>
        <p:txBody>
          <a:bodyPr wrap="none" rtlCol="0">
            <a:spAutoFit/>
          </a:bodyPr>
          <a:lstStyle/>
          <a:p>
            <a:r>
              <a:rPr lang="en-US" dirty="0">
                <a:solidFill>
                  <a:srgbClr val="000000"/>
                </a:solidFill>
              </a:rPr>
              <a:t>and many more…</a:t>
            </a:r>
          </a:p>
        </p:txBody>
      </p:sp>
      <p:sp>
        <p:nvSpPr>
          <p:cNvPr id="28" name="Freeform 224"/>
          <p:cNvSpPr>
            <a:spLocks noEditPoints="1"/>
          </p:cNvSpPr>
          <p:nvPr/>
        </p:nvSpPr>
        <p:spPr bwMode="auto">
          <a:xfrm>
            <a:off x="2362483" y="1785644"/>
            <a:ext cx="382588" cy="420688"/>
          </a:xfrm>
          <a:custGeom>
            <a:avLst/>
            <a:gdLst>
              <a:gd name="T0" fmla="*/ 96 w 102"/>
              <a:gd name="T1" fmla="*/ 26 h 112"/>
              <a:gd name="T2" fmla="*/ 51 w 102"/>
              <a:gd name="T3" fmla="*/ 8 h 112"/>
              <a:gd name="T4" fmla="*/ 6 w 102"/>
              <a:gd name="T5" fmla="*/ 26 h 112"/>
              <a:gd name="T6" fmla="*/ 0 w 102"/>
              <a:gd name="T7" fmla="*/ 21 h 112"/>
              <a:gd name="T8" fmla="*/ 51 w 102"/>
              <a:gd name="T9" fmla="*/ 0 h 112"/>
              <a:gd name="T10" fmla="*/ 102 w 102"/>
              <a:gd name="T11" fmla="*/ 21 h 112"/>
              <a:gd name="T12" fmla="*/ 96 w 102"/>
              <a:gd name="T13" fmla="*/ 26 h 112"/>
              <a:gd name="T14" fmla="*/ 88 w 102"/>
              <a:gd name="T15" fmla="*/ 35 h 112"/>
              <a:gd name="T16" fmla="*/ 51 w 102"/>
              <a:gd name="T17" fmla="*/ 20 h 112"/>
              <a:gd name="T18" fmla="*/ 14 w 102"/>
              <a:gd name="T19" fmla="*/ 35 h 112"/>
              <a:gd name="T20" fmla="*/ 20 w 102"/>
              <a:gd name="T21" fmla="*/ 41 h 112"/>
              <a:gd name="T22" fmla="*/ 51 w 102"/>
              <a:gd name="T23" fmla="*/ 28 h 112"/>
              <a:gd name="T24" fmla="*/ 82 w 102"/>
              <a:gd name="T25" fmla="*/ 41 h 112"/>
              <a:gd name="T26" fmla="*/ 88 w 102"/>
              <a:gd name="T27" fmla="*/ 35 h 112"/>
              <a:gd name="T28" fmla="*/ 73 w 102"/>
              <a:gd name="T29" fmla="*/ 49 h 112"/>
              <a:gd name="T30" fmla="*/ 51 w 102"/>
              <a:gd name="T31" fmla="*/ 40 h 112"/>
              <a:gd name="T32" fmla="*/ 29 w 102"/>
              <a:gd name="T33" fmla="*/ 49 h 112"/>
              <a:gd name="T34" fmla="*/ 34 w 102"/>
              <a:gd name="T35" fmla="*/ 55 h 112"/>
              <a:gd name="T36" fmla="*/ 51 w 102"/>
              <a:gd name="T37" fmla="*/ 48 h 112"/>
              <a:gd name="T38" fmla="*/ 68 w 102"/>
              <a:gd name="T39" fmla="*/ 55 h 112"/>
              <a:gd name="T40" fmla="*/ 73 w 102"/>
              <a:gd name="T41" fmla="*/ 49 h 112"/>
              <a:gd name="T42" fmla="*/ 47 w 102"/>
              <a:gd name="T43" fmla="*/ 112 h 112"/>
              <a:gd name="T44" fmla="*/ 47 w 102"/>
              <a:gd name="T45" fmla="*/ 91 h 112"/>
              <a:gd name="T46" fmla="*/ 35 w 102"/>
              <a:gd name="T47" fmla="*/ 76 h 112"/>
              <a:gd name="T48" fmla="*/ 51 w 102"/>
              <a:gd name="T49" fmla="*/ 60 h 112"/>
              <a:gd name="T50" fmla="*/ 67 w 102"/>
              <a:gd name="T51" fmla="*/ 76 h 112"/>
              <a:gd name="T52" fmla="*/ 55 w 102"/>
              <a:gd name="T53" fmla="*/ 91 h 112"/>
              <a:gd name="T54" fmla="*/ 55 w 102"/>
              <a:gd name="T55" fmla="*/ 112 h 112"/>
              <a:gd name="T56" fmla="*/ 47 w 102"/>
              <a:gd name="T57" fmla="*/ 112 h 112"/>
              <a:gd name="T58" fmla="*/ 51 w 102"/>
              <a:gd name="T59" fmla="*/ 84 h 112"/>
              <a:gd name="T60" fmla="*/ 59 w 102"/>
              <a:gd name="T61" fmla="*/ 76 h 112"/>
              <a:gd name="T62" fmla="*/ 51 w 102"/>
              <a:gd name="T63" fmla="*/ 68 h 112"/>
              <a:gd name="T64" fmla="*/ 43 w 102"/>
              <a:gd name="T65" fmla="*/ 76 h 112"/>
              <a:gd name="T66" fmla="*/ 51 w 102"/>
              <a:gd name="T67" fmla="*/ 8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112">
                <a:moveTo>
                  <a:pt x="96" y="26"/>
                </a:moveTo>
                <a:cubicBezTo>
                  <a:pt x="84" y="14"/>
                  <a:pt x="68" y="8"/>
                  <a:pt x="51" y="8"/>
                </a:cubicBezTo>
                <a:cubicBezTo>
                  <a:pt x="34" y="8"/>
                  <a:pt x="18" y="14"/>
                  <a:pt x="6" y="26"/>
                </a:cubicBezTo>
                <a:cubicBezTo>
                  <a:pt x="0" y="21"/>
                  <a:pt x="0" y="21"/>
                  <a:pt x="0" y="21"/>
                </a:cubicBezTo>
                <a:cubicBezTo>
                  <a:pt x="14" y="7"/>
                  <a:pt x="32" y="0"/>
                  <a:pt x="51" y="0"/>
                </a:cubicBezTo>
                <a:cubicBezTo>
                  <a:pt x="70" y="0"/>
                  <a:pt x="88" y="7"/>
                  <a:pt x="102" y="21"/>
                </a:cubicBezTo>
                <a:lnTo>
                  <a:pt x="96" y="26"/>
                </a:lnTo>
                <a:close/>
                <a:moveTo>
                  <a:pt x="88" y="35"/>
                </a:moveTo>
                <a:cubicBezTo>
                  <a:pt x="78" y="25"/>
                  <a:pt x="65" y="20"/>
                  <a:pt x="51" y="20"/>
                </a:cubicBezTo>
                <a:cubicBezTo>
                  <a:pt x="37" y="20"/>
                  <a:pt x="24" y="25"/>
                  <a:pt x="14" y="35"/>
                </a:cubicBezTo>
                <a:cubicBezTo>
                  <a:pt x="20" y="41"/>
                  <a:pt x="20" y="41"/>
                  <a:pt x="20" y="41"/>
                </a:cubicBezTo>
                <a:cubicBezTo>
                  <a:pt x="28" y="32"/>
                  <a:pt x="39" y="28"/>
                  <a:pt x="51" y="28"/>
                </a:cubicBezTo>
                <a:cubicBezTo>
                  <a:pt x="63" y="28"/>
                  <a:pt x="74" y="32"/>
                  <a:pt x="82" y="41"/>
                </a:cubicBezTo>
                <a:lnTo>
                  <a:pt x="88" y="35"/>
                </a:lnTo>
                <a:close/>
                <a:moveTo>
                  <a:pt x="73" y="49"/>
                </a:moveTo>
                <a:cubicBezTo>
                  <a:pt x="67" y="43"/>
                  <a:pt x="60" y="40"/>
                  <a:pt x="51" y="40"/>
                </a:cubicBezTo>
                <a:cubicBezTo>
                  <a:pt x="43" y="40"/>
                  <a:pt x="35" y="43"/>
                  <a:pt x="29" y="49"/>
                </a:cubicBezTo>
                <a:cubicBezTo>
                  <a:pt x="34" y="55"/>
                  <a:pt x="34" y="55"/>
                  <a:pt x="34" y="55"/>
                </a:cubicBezTo>
                <a:cubicBezTo>
                  <a:pt x="39" y="50"/>
                  <a:pt x="45" y="48"/>
                  <a:pt x="51" y="48"/>
                </a:cubicBezTo>
                <a:cubicBezTo>
                  <a:pt x="57" y="48"/>
                  <a:pt x="63" y="50"/>
                  <a:pt x="68" y="55"/>
                </a:cubicBezTo>
                <a:lnTo>
                  <a:pt x="73" y="49"/>
                </a:lnTo>
                <a:close/>
                <a:moveTo>
                  <a:pt x="47" y="112"/>
                </a:moveTo>
                <a:cubicBezTo>
                  <a:pt x="47" y="91"/>
                  <a:pt x="47" y="91"/>
                  <a:pt x="47" y="91"/>
                </a:cubicBezTo>
                <a:cubicBezTo>
                  <a:pt x="40" y="89"/>
                  <a:pt x="35" y="83"/>
                  <a:pt x="35" y="76"/>
                </a:cubicBezTo>
                <a:cubicBezTo>
                  <a:pt x="35" y="67"/>
                  <a:pt x="42" y="60"/>
                  <a:pt x="51" y="60"/>
                </a:cubicBezTo>
                <a:cubicBezTo>
                  <a:pt x="60" y="60"/>
                  <a:pt x="67" y="67"/>
                  <a:pt x="67" y="76"/>
                </a:cubicBezTo>
                <a:cubicBezTo>
                  <a:pt x="67" y="83"/>
                  <a:pt x="62" y="89"/>
                  <a:pt x="55" y="91"/>
                </a:cubicBezTo>
                <a:cubicBezTo>
                  <a:pt x="55" y="112"/>
                  <a:pt x="55" y="112"/>
                  <a:pt x="55" y="112"/>
                </a:cubicBezTo>
                <a:lnTo>
                  <a:pt x="47" y="112"/>
                </a:lnTo>
                <a:close/>
                <a:moveTo>
                  <a:pt x="51" y="84"/>
                </a:moveTo>
                <a:cubicBezTo>
                  <a:pt x="55" y="84"/>
                  <a:pt x="59" y="80"/>
                  <a:pt x="59" y="76"/>
                </a:cubicBezTo>
                <a:cubicBezTo>
                  <a:pt x="59" y="71"/>
                  <a:pt x="55" y="68"/>
                  <a:pt x="51" y="68"/>
                </a:cubicBezTo>
                <a:cubicBezTo>
                  <a:pt x="47" y="68"/>
                  <a:pt x="43" y="71"/>
                  <a:pt x="43" y="76"/>
                </a:cubicBezTo>
                <a:cubicBezTo>
                  <a:pt x="43" y="80"/>
                  <a:pt x="47" y="84"/>
                  <a:pt x="51" y="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pic>
        <p:nvPicPr>
          <p:cNvPr id="2" name="Picture 1" descr="... .com/data/icons/mobile-development-icons/256/Hatch_polygon.png"/>
          <p:cNvPicPr>
            <a:picLocks noChangeAspect="1"/>
          </p:cNvPicPr>
          <p:nvPr/>
        </p:nvPicPr>
        <p:blipFill>
          <a:blip r:embed="rId8"/>
          <a:stretch>
            <a:fillRect/>
          </a:stretch>
        </p:blipFill>
        <p:spPr>
          <a:xfrm>
            <a:off x="6261891" y="3756033"/>
            <a:ext cx="609600" cy="609600"/>
          </a:xfrm>
          <a:prstGeom prst="rect">
            <a:avLst/>
          </a:prstGeom>
        </p:spPr>
      </p:pic>
      <p:pic>
        <p:nvPicPr>
          <p:cNvPr id="3" name="Picture 2" descr="Connected Car Icon"/>
          <p:cNvPicPr>
            <a:picLocks noChangeAspect="1"/>
          </p:cNvPicPr>
          <p:nvPr/>
        </p:nvPicPr>
        <p:blipFill>
          <a:blip r:embed="rId9"/>
          <a:stretch>
            <a:fillRect/>
          </a:stretch>
        </p:blipFill>
        <p:spPr>
          <a:xfrm>
            <a:off x="2159894" y="2629842"/>
            <a:ext cx="787765" cy="787765"/>
          </a:xfrm>
          <a:prstGeom prst="rect">
            <a:avLst/>
          </a:prstGeom>
        </p:spPr>
      </p:pic>
      <p:pic>
        <p:nvPicPr>
          <p:cNvPr id="4" name="Picture 3" descr="April Newsletter for 2012 | TMA Council of New Jersey"/>
          <p:cNvPicPr>
            <a:picLocks noChangeAspect="1"/>
          </p:cNvPicPr>
          <p:nvPr/>
        </p:nvPicPr>
        <p:blipFill>
          <a:blip r:embed="rId10">
            <a:clrChange>
              <a:clrFrom>
                <a:srgbClr val="FFFFFF"/>
              </a:clrFrom>
              <a:clrTo>
                <a:srgbClr val="FFFFFF">
                  <a:alpha val="0"/>
                </a:srgbClr>
              </a:clrTo>
            </a:clrChange>
          </a:blip>
          <a:stretch>
            <a:fillRect/>
          </a:stretch>
        </p:blipFill>
        <p:spPr>
          <a:xfrm>
            <a:off x="6225508" y="2802393"/>
            <a:ext cx="778845" cy="529312"/>
          </a:xfrm>
          <a:prstGeom prst="rect">
            <a:avLst/>
          </a:prstGeom>
        </p:spPr>
      </p:pic>
      <p:pic>
        <p:nvPicPr>
          <p:cNvPr id="6" name="Picture 5" descr="... , person location, pin, user tracking icon | Icon search engine"/>
          <p:cNvPicPr>
            <a:picLocks noChangeAspect="1"/>
          </p:cNvPicPr>
          <p:nvPr/>
        </p:nvPicPr>
        <p:blipFill>
          <a:blip r:embed="rId11"/>
          <a:stretch>
            <a:fillRect/>
          </a:stretch>
        </p:blipFill>
        <p:spPr>
          <a:xfrm>
            <a:off x="6225508" y="1692505"/>
            <a:ext cx="724615" cy="724615"/>
          </a:xfrm>
          <a:prstGeom prst="rect">
            <a:avLst/>
          </a:prstGeom>
        </p:spPr>
      </p:pic>
      <p:sp>
        <p:nvSpPr>
          <p:cNvPr id="7" name="Rectangle 6"/>
          <p:cNvSpPr/>
          <p:nvPr/>
        </p:nvSpPr>
        <p:spPr>
          <a:xfrm>
            <a:off x="10317944" y="5883577"/>
            <a:ext cx="1812924" cy="369332"/>
          </a:xfrm>
          <a:prstGeom prst="rect">
            <a:avLst/>
          </a:prstGeom>
        </p:spPr>
        <p:txBody>
          <a:bodyPr wrap="square">
            <a:spAutoFit/>
          </a:bodyPr>
          <a:lstStyle/>
          <a:p>
            <a:r>
              <a:rPr lang="en-US" dirty="0">
                <a:hlinkClick r:id="rId12"/>
              </a:rPr>
              <a:t>Announcement</a:t>
            </a:r>
            <a:endParaRPr lang="en-US" dirty="0"/>
          </a:p>
        </p:txBody>
      </p:sp>
    </p:spTree>
    <p:extLst>
      <p:ext uri="{BB962C8B-B14F-4D97-AF65-F5344CB8AC3E}">
        <p14:creationId xmlns:p14="http://schemas.microsoft.com/office/powerpoint/2010/main" val="2102641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txBox="1">
            <a:spLocks/>
          </p:cNvSpPr>
          <p:nvPr/>
        </p:nvSpPr>
        <p:spPr>
          <a:xfrm>
            <a:off x="5913437" y="1513089"/>
            <a:ext cx="5944390" cy="3050973"/>
          </a:xfrm>
          <a:prstGeom prst="rect">
            <a:avLst/>
          </a:prstGeom>
        </p:spPr>
        <p:txBody>
          <a:bodyPr vert="horz" lIns="93260" tIns="46630" rIns="93260" bIns="46630" rtlCol="0">
            <a:normAutofit fontScale="47500" lnSpcReduction="20000"/>
          </a:bodyPr>
          <a:lstStyle>
            <a:lvl1pPr marL="228722" indent="-228722" algn="l" defTabSz="914400" rtl="0" eaLnBrk="1" latinLnBrk="0" hangingPunct="1">
              <a:lnSpc>
                <a:spcPct val="90000"/>
              </a:lnSpc>
              <a:spcBef>
                <a:spcPts val="1175"/>
              </a:spcBef>
              <a:buFont typeface="Arial" panose="020B0604020202020204" pitchFamily="34" charset="0"/>
              <a:buChar char="•"/>
              <a:defRPr sz="2549" kern="1200">
                <a:solidFill>
                  <a:schemeClr val="tx1"/>
                </a:solidFill>
                <a:latin typeface="+mn-lt"/>
                <a:ea typeface="+mn-ea"/>
                <a:cs typeface="+mn-cs"/>
              </a:defRPr>
            </a:lvl1pPr>
            <a:lvl2pPr marL="676829" indent="-228722" algn="l" defTabSz="914400" rtl="0" eaLnBrk="1" latinLnBrk="0" hangingPunct="1">
              <a:lnSpc>
                <a:spcPct val="90000"/>
              </a:lnSpc>
              <a:spcBef>
                <a:spcPts val="1175"/>
              </a:spcBef>
              <a:buSzPct val="100000"/>
              <a:buFont typeface="Segoe UI" pitchFamily="34" charset="0"/>
              <a:buChar char="‐"/>
              <a:defRPr sz="2400" kern="1200">
                <a:solidFill>
                  <a:schemeClr val="tx1"/>
                </a:solidFill>
                <a:latin typeface="+mn-lt"/>
                <a:ea typeface="+mn-ea"/>
                <a:cs typeface="+mn-cs"/>
              </a:defRPr>
            </a:lvl2pPr>
            <a:lvl3pPr marL="1124936" indent="-228722" algn="l" defTabSz="914400" rtl="0" eaLnBrk="1" latinLnBrk="0" hangingPunct="1">
              <a:lnSpc>
                <a:spcPct val="90000"/>
              </a:lnSpc>
              <a:spcBef>
                <a:spcPts val="1175"/>
              </a:spcBef>
              <a:buFont typeface="Wingdings" pitchFamily="2" charset="2"/>
              <a:buChar char="§"/>
              <a:defRPr sz="2000" kern="1200">
                <a:solidFill>
                  <a:schemeClr val="tx1"/>
                </a:solidFill>
                <a:latin typeface="+mn-lt"/>
                <a:ea typeface="+mn-ea"/>
                <a:cs typeface="+mn-cs"/>
              </a:defRPr>
            </a:lvl3pPr>
            <a:lvl4pPr marL="1568375" indent="-336080" algn="l" defTabSz="914400" rtl="0" eaLnBrk="1" latinLnBrk="0" hangingPunct="1">
              <a:lnSpc>
                <a:spcPct val="90000"/>
              </a:lnSpc>
              <a:spcBef>
                <a:spcPts val="1175"/>
              </a:spcBef>
              <a:buFont typeface="+mj-lt"/>
              <a:buAutoNum type="arabicPeriod"/>
              <a:defRPr sz="1800" kern="1200">
                <a:solidFill>
                  <a:schemeClr val="tx1"/>
                </a:solidFill>
                <a:latin typeface="+mn-lt"/>
                <a:ea typeface="+mn-ea"/>
                <a:cs typeface="+mn-cs"/>
              </a:defRPr>
            </a:lvl4pPr>
            <a:lvl5pPr marL="1907567" indent="-336080" algn="l" defTabSz="914400" rtl="0" eaLnBrk="1" latinLnBrk="0" hangingPunct="1">
              <a:lnSpc>
                <a:spcPct val="90000"/>
              </a:lnSpc>
              <a:spcBef>
                <a:spcPts val="1175"/>
              </a:spcBef>
              <a:buFont typeface="+mj-lt"/>
              <a:buAutoNum type="alphaLcParen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000" b="1" dirty="0">
                <a:solidFill>
                  <a:schemeClr val="tx2">
                    <a:lumMod val="10000"/>
                  </a:schemeClr>
                </a:solidFill>
              </a:rPr>
              <a:t>Generate an event when a store is within a possible flooding zone </a:t>
            </a:r>
          </a:p>
          <a:p>
            <a:pPr marL="0" indent="0">
              <a:buNone/>
            </a:pPr>
            <a:r>
              <a:rPr lang="en-US" sz="3000" dirty="0">
                <a:solidFill>
                  <a:schemeClr val="accent4">
                    <a:lumMod val="50000"/>
                  </a:schemeClr>
                </a:solidFill>
                <a:latin typeface="Consolas" panose="020B0609020204030204" pitchFamily="49" charset="0"/>
              </a:rPr>
              <a:t>SELECT </a:t>
            </a:r>
            <a:r>
              <a:rPr lang="en-US" sz="3000" dirty="0" err="1">
                <a:solidFill>
                  <a:schemeClr val="accent4">
                    <a:lumMod val="50000"/>
                  </a:schemeClr>
                </a:solidFill>
                <a:latin typeface="Consolas" panose="020B0609020204030204" pitchFamily="49" charset="0"/>
              </a:rPr>
              <a:t>Store.</a:t>
            </a:r>
            <a:r>
              <a:rPr lang="en-US" sz="3000" dirty="0" err="1">
                <a:solidFill>
                  <a:srgbClr val="CC0099"/>
                </a:solidFill>
                <a:latin typeface="Consolas" panose="020B0609020204030204" pitchFamily="49" charset="0"/>
              </a:rPr>
              <a:t>Polygon</a:t>
            </a:r>
            <a:r>
              <a:rPr lang="en-US" sz="3000" dirty="0">
                <a:solidFill>
                  <a:schemeClr val="accent2">
                    <a:lumMod val="75000"/>
                  </a:schemeClr>
                </a:solidFill>
                <a:latin typeface="Consolas" panose="020B0609020204030204" pitchFamily="49" charset="0"/>
              </a:rPr>
              <a:t>, </a:t>
            </a:r>
            <a:r>
              <a:rPr lang="en-US" sz="3000" dirty="0" err="1">
                <a:solidFill>
                  <a:schemeClr val="accent4">
                    <a:lumMod val="50000"/>
                  </a:schemeClr>
                </a:solidFill>
                <a:latin typeface="Consolas" panose="020B0609020204030204" pitchFamily="49" charset="0"/>
              </a:rPr>
              <a:t>Flooding.</a:t>
            </a:r>
            <a:r>
              <a:rPr lang="en-US" sz="3000" dirty="0" err="1">
                <a:solidFill>
                  <a:srgbClr val="CC0099"/>
                </a:solidFill>
                <a:latin typeface="Consolas" panose="020B0609020204030204" pitchFamily="49" charset="0"/>
              </a:rPr>
              <a:t>Polygon</a:t>
            </a:r>
            <a:r>
              <a:rPr lang="en-US" sz="3000" dirty="0">
                <a:solidFill>
                  <a:schemeClr val="accent2">
                    <a:lumMod val="75000"/>
                  </a:schemeClr>
                </a:solidFill>
                <a:latin typeface="Consolas" panose="020B0609020204030204" pitchFamily="49" charset="0"/>
              </a:rPr>
              <a:t> </a:t>
            </a:r>
          </a:p>
          <a:p>
            <a:pPr marL="0" indent="0">
              <a:buNone/>
            </a:pPr>
            <a:r>
              <a:rPr lang="en-US" sz="3000" dirty="0">
                <a:solidFill>
                  <a:schemeClr val="accent4">
                    <a:lumMod val="50000"/>
                  </a:schemeClr>
                </a:solidFill>
                <a:latin typeface="Consolas" panose="020B0609020204030204" pitchFamily="49" charset="0"/>
              </a:rPr>
              <a:t>FROM Cars c </a:t>
            </a:r>
          </a:p>
          <a:p>
            <a:pPr marL="0" indent="0">
              <a:buNone/>
            </a:pPr>
            <a:r>
              <a:rPr lang="en-US" sz="3000" dirty="0">
                <a:solidFill>
                  <a:schemeClr val="accent4">
                    <a:lumMod val="50000"/>
                  </a:schemeClr>
                </a:solidFill>
                <a:latin typeface="Consolas" panose="020B0609020204030204" pitchFamily="49" charset="0"/>
              </a:rPr>
              <a:t>JOIN Flooding f ON </a:t>
            </a:r>
            <a:r>
              <a:rPr lang="en-US" sz="3000" dirty="0">
                <a:solidFill>
                  <a:srgbClr val="CC0099"/>
                </a:solidFill>
                <a:latin typeface="Consolas" panose="020B0609020204030204" pitchFamily="49" charset="0"/>
              </a:rPr>
              <a:t>ST_OVERLAPS</a:t>
            </a:r>
            <a:r>
              <a:rPr lang="en-US" sz="3000" dirty="0">
                <a:solidFill>
                  <a:schemeClr val="accent4">
                    <a:lumMod val="50000"/>
                  </a:schemeClr>
                </a:solidFill>
                <a:latin typeface="Consolas" panose="020B0609020204030204" pitchFamily="49" charset="0"/>
              </a:rPr>
              <a:t>(</a:t>
            </a:r>
            <a:r>
              <a:rPr lang="en-US" sz="3000" dirty="0" err="1">
                <a:solidFill>
                  <a:schemeClr val="accent4">
                    <a:lumMod val="50000"/>
                  </a:schemeClr>
                </a:solidFill>
                <a:latin typeface="Consolas" panose="020B0609020204030204" pitchFamily="49" charset="0"/>
              </a:rPr>
              <a:t>s.Polygon</a:t>
            </a:r>
            <a:r>
              <a:rPr lang="en-US" sz="3000" dirty="0">
                <a:solidFill>
                  <a:schemeClr val="accent4">
                    <a:lumMod val="50000"/>
                  </a:schemeClr>
                </a:solidFill>
                <a:latin typeface="Consolas" panose="020B0609020204030204" pitchFamily="49" charset="0"/>
              </a:rPr>
              <a:t>, </a:t>
            </a:r>
            <a:r>
              <a:rPr lang="en-US" sz="3000" dirty="0" err="1">
                <a:solidFill>
                  <a:schemeClr val="accent4">
                    <a:lumMod val="50000"/>
                  </a:schemeClr>
                </a:solidFill>
                <a:latin typeface="Consolas" panose="020B0609020204030204" pitchFamily="49" charset="0"/>
              </a:rPr>
              <a:t>f.Polygon</a:t>
            </a:r>
            <a:r>
              <a:rPr lang="en-US" sz="3000" dirty="0">
                <a:solidFill>
                  <a:schemeClr val="accent4">
                    <a:lumMod val="50000"/>
                  </a:schemeClr>
                </a:solidFill>
              </a:rPr>
              <a:t>) </a:t>
            </a:r>
            <a:endParaRPr lang="en-US" sz="3000" b="1" dirty="0">
              <a:solidFill>
                <a:schemeClr val="accent4">
                  <a:lumMod val="50000"/>
                </a:schemeClr>
              </a:solidFill>
            </a:endParaRPr>
          </a:p>
          <a:p>
            <a:pPr marL="0" indent="0">
              <a:buNone/>
            </a:pPr>
            <a:endParaRPr lang="en-US" sz="2600" b="1" dirty="0"/>
          </a:p>
          <a:p>
            <a:pPr marL="0" indent="0">
              <a:buNone/>
            </a:pPr>
            <a:r>
              <a:rPr lang="en-US" sz="4000" b="1" dirty="0">
                <a:solidFill>
                  <a:schemeClr val="tx2">
                    <a:lumMod val="10000"/>
                  </a:schemeClr>
                </a:solidFill>
              </a:rPr>
              <a:t>Generate an event when a storm is heading my way </a:t>
            </a:r>
          </a:p>
          <a:p>
            <a:pPr marL="0" indent="0">
              <a:buNone/>
            </a:pPr>
            <a:r>
              <a:rPr lang="en-US" sz="3000" dirty="0">
                <a:solidFill>
                  <a:schemeClr val="accent4">
                    <a:lumMod val="50000"/>
                  </a:schemeClr>
                </a:solidFill>
                <a:latin typeface="Consolas" panose="020B0609020204030204" pitchFamily="49" charset="0"/>
              </a:rPr>
              <a:t>SELECT </a:t>
            </a:r>
            <a:r>
              <a:rPr lang="en-US" sz="3000" dirty="0" err="1">
                <a:solidFill>
                  <a:schemeClr val="accent4">
                    <a:lumMod val="50000"/>
                  </a:schemeClr>
                </a:solidFill>
                <a:latin typeface="Consolas" panose="020B0609020204030204" pitchFamily="49" charset="0"/>
              </a:rPr>
              <a:t>Cars.Location</a:t>
            </a:r>
            <a:r>
              <a:rPr lang="en-US" sz="3000" dirty="0">
                <a:solidFill>
                  <a:schemeClr val="accent4">
                    <a:lumMod val="50000"/>
                  </a:schemeClr>
                </a:solidFill>
                <a:latin typeface="Consolas" panose="020B0609020204030204" pitchFamily="49" charset="0"/>
              </a:rPr>
              <a:t>, </a:t>
            </a:r>
            <a:r>
              <a:rPr lang="en-US" sz="3000" dirty="0" err="1">
                <a:solidFill>
                  <a:schemeClr val="accent4">
                    <a:lumMod val="50000"/>
                  </a:schemeClr>
                </a:solidFill>
                <a:latin typeface="Consolas" panose="020B0609020204030204" pitchFamily="49" charset="0"/>
              </a:rPr>
              <a:t>Storm.Course</a:t>
            </a:r>
            <a:endParaRPr lang="en-US" sz="3000" dirty="0">
              <a:solidFill>
                <a:schemeClr val="accent4">
                  <a:lumMod val="50000"/>
                </a:schemeClr>
              </a:solidFill>
              <a:latin typeface="Consolas" panose="020B0609020204030204" pitchFamily="49" charset="0"/>
            </a:endParaRPr>
          </a:p>
          <a:p>
            <a:pPr marL="0" indent="0">
              <a:buNone/>
            </a:pPr>
            <a:r>
              <a:rPr lang="en-US" sz="3000" dirty="0">
                <a:solidFill>
                  <a:schemeClr val="accent4">
                    <a:lumMod val="50000"/>
                  </a:schemeClr>
                </a:solidFill>
                <a:latin typeface="Consolas" panose="020B0609020204030204" pitchFamily="49" charset="0"/>
              </a:rPr>
              <a:t>FROM Cars c </a:t>
            </a:r>
          </a:p>
          <a:p>
            <a:pPr marL="0" indent="0">
              <a:buNone/>
            </a:pPr>
            <a:r>
              <a:rPr lang="en-US" sz="3000" dirty="0">
                <a:solidFill>
                  <a:schemeClr val="accent4">
                    <a:lumMod val="50000"/>
                  </a:schemeClr>
                </a:solidFill>
                <a:latin typeface="Consolas" panose="020B0609020204030204" pitchFamily="49" charset="0"/>
              </a:rPr>
              <a:t>JOIN Storm s ON ST_OVERLAPS(</a:t>
            </a:r>
            <a:r>
              <a:rPr lang="en-US" sz="3000" dirty="0" err="1">
                <a:solidFill>
                  <a:schemeClr val="accent4">
                    <a:lumMod val="50000"/>
                  </a:schemeClr>
                </a:solidFill>
                <a:latin typeface="Consolas" panose="020B0609020204030204" pitchFamily="49" charset="0"/>
              </a:rPr>
              <a:t>c.Location</a:t>
            </a:r>
            <a:r>
              <a:rPr lang="en-US" sz="3000" dirty="0">
                <a:solidFill>
                  <a:schemeClr val="accent4">
                    <a:lumMod val="50000"/>
                  </a:schemeClr>
                </a:solidFill>
                <a:latin typeface="Consolas" panose="020B0609020204030204" pitchFamily="49" charset="0"/>
              </a:rPr>
              <a:t>, </a:t>
            </a:r>
            <a:r>
              <a:rPr lang="en-US" sz="3000" dirty="0" err="1">
                <a:solidFill>
                  <a:schemeClr val="accent4">
                    <a:lumMod val="50000"/>
                  </a:schemeClr>
                </a:solidFill>
                <a:latin typeface="Consolas" panose="020B0609020204030204" pitchFamily="49" charset="0"/>
              </a:rPr>
              <a:t>s.Course</a:t>
            </a:r>
            <a:r>
              <a:rPr lang="en-US" sz="3000" dirty="0">
                <a:solidFill>
                  <a:schemeClr val="accent4">
                    <a:lumMod val="50000"/>
                  </a:schemeClr>
                </a:solidFill>
                <a:latin typeface="Consolas" panose="020B0609020204030204" pitchFamily="49" charset="0"/>
              </a:rPr>
              <a:t>)</a:t>
            </a:r>
          </a:p>
        </p:txBody>
      </p:sp>
      <p:pic>
        <p:nvPicPr>
          <p:cNvPr id="8" name="Picture 7"/>
          <p:cNvPicPr>
            <a:picLocks noChangeAspect="1"/>
          </p:cNvPicPr>
          <p:nvPr/>
        </p:nvPicPr>
        <p:blipFill>
          <a:blip r:embed="rId3"/>
          <a:stretch>
            <a:fillRect/>
          </a:stretch>
        </p:blipFill>
        <p:spPr>
          <a:xfrm>
            <a:off x="10637837" y="3413296"/>
            <a:ext cx="1657246" cy="3111246"/>
          </a:xfrm>
          <a:prstGeom prst="rect">
            <a:avLst/>
          </a:prstGeom>
        </p:spPr>
      </p:pic>
      <p:pic>
        <p:nvPicPr>
          <p:cNvPr id="9" name="Picture 8"/>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3209" t="45417" r="4781" b="1"/>
          <a:stretch/>
        </p:blipFill>
        <p:spPr bwMode="auto">
          <a:xfrm>
            <a:off x="5861090" y="4564062"/>
            <a:ext cx="4522469" cy="1889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5916037" y="6510709"/>
            <a:ext cx="4645600" cy="430887"/>
          </a:xfrm>
          <a:prstGeom prst="rect">
            <a:avLst/>
          </a:prstGeom>
        </p:spPr>
        <p:txBody>
          <a:bodyPr wrap="square">
            <a:spAutoFit/>
          </a:bodyPr>
          <a:lstStyle/>
          <a:p>
            <a:r>
              <a:rPr lang="en-US" sz="1100" dirty="0">
                <a:solidFill>
                  <a:schemeClr val="tx2">
                    <a:lumMod val="10000"/>
                  </a:schemeClr>
                </a:solidFill>
              </a:rPr>
              <a:t>Combination of clustering and heat maps. Clusters are represented using color coded geometric shapes that fit together evenly</a:t>
            </a:r>
          </a:p>
        </p:txBody>
      </p:sp>
      <p:sp>
        <p:nvSpPr>
          <p:cNvPr id="11" name="Title 10"/>
          <p:cNvSpPr>
            <a:spLocks noGrp="1"/>
          </p:cNvSpPr>
          <p:nvPr>
            <p:ph type="title"/>
          </p:nvPr>
        </p:nvSpPr>
        <p:spPr/>
        <p:txBody>
          <a:bodyPr/>
          <a:lstStyle/>
          <a:p>
            <a:r>
              <a:rPr lang="en-US" dirty="0"/>
              <a:t>Geospatial Examples</a:t>
            </a:r>
          </a:p>
        </p:txBody>
      </p:sp>
      <p:sp>
        <p:nvSpPr>
          <p:cNvPr id="13" name="Text Placeholder 2"/>
          <p:cNvSpPr txBox="1">
            <a:spLocks/>
          </p:cNvSpPr>
          <p:nvPr/>
        </p:nvSpPr>
        <p:spPr>
          <a:xfrm>
            <a:off x="66835" y="1278239"/>
            <a:ext cx="5845812" cy="4428823"/>
          </a:xfrm>
          <a:prstGeom prst="rect">
            <a:avLst/>
          </a:prstGeom>
        </p:spPr>
        <p:txBody>
          <a:bodyP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bg1"/>
                    </a:gs>
                    <a:gs pos="100000">
                      <a:schemeClr val="bg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bg1"/>
                    </a:gs>
                    <a:gs pos="100000">
                      <a:schemeClr val="bg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bg1"/>
                    </a:gs>
                    <a:gs pos="100000">
                      <a:schemeClr val="bg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bg1"/>
                    </a:gs>
                    <a:gs pos="100000">
                      <a:schemeClr val="bg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bg1"/>
                    </a:gs>
                    <a:gs pos="100000">
                      <a:schemeClr val="bg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sz="1224" dirty="0">
              <a:latin typeface="Consolas" panose="020B0609020204030204" pitchFamily="49" charset="0"/>
            </a:endParaRPr>
          </a:p>
          <a:p>
            <a:pPr marL="0" indent="0">
              <a:buNone/>
            </a:pPr>
            <a:r>
              <a:rPr lang="en-US" sz="1600" b="1" dirty="0">
                <a:solidFill>
                  <a:schemeClr val="tx2">
                    <a:lumMod val="10000"/>
                  </a:schemeClr>
                </a:solidFill>
                <a:latin typeface="+mn-lt"/>
              </a:rPr>
              <a:t>Generate an event when gas is less than 50 km from the car</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SELECT </a:t>
            </a:r>
            <a:r>
              <a:rPr lang="en-US" sz="1200" dirty="0" err="1">
                <a:solidFill>
                  <a:schemeClr val="accent4">
                    <a:lumMod val="50000"/>
                  </a:schemeClr>
                </a:solidFill>
                <a:latin typeface="Consolas" panose="020B0609020204030204" pitchFamily="49" charset="0"/>
              </a:rPr>
              <a:t>Cars.Location</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Station.Location</a:t>
            </a:r>
            <a:r>
              <a:rPr lang="en-US" sz="1200" dirty="0">
                <a:solidFill>
                  <a:schemeClr val="accent4">
                    <a:lumMod val="50000"/>
                  </a:schemeClr>
                </a:solidFill>
                <a:latin typeface="Consolas" panose="020B0609020204030204" pitchFamily="49" charset="0"/>
              </a:rPr>
              <a:t> </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FROM Cars c  </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JOIN Station s ON </a:t>
            </a:r>
            <a:r>
              <a:rPr lang="en-US" sz="1200" dirty="0">
                <a:solidFill>
                  <a:srgbClr val="CC0099"/>
                </a:solidFill>
                <a:latin typeface="Consolas" panose="020B0609020204030204" pitchFamily="49" charset="0"/>
              </a:rPr>
              <a:t>ST_DISTANCE</a:t>
            </a:r>
            <a:r>
              <a:rPr lang="en-US" sz="1200" dirty="0">
                <a:solidFill>
                  <a:schemeClr val="accent4">
                    <a:lumMod val="50000"/>
                  </a:schemeClr>
                </a:solidFill>
                <a:latin typeface="Consolas" panose="020B0609020204030204" pitchFamily="49" charset="0"/>
              </a:rPr>
              <a:t>(</a:t>
            </a:r>
            <a:r>
              <a:rPr lang="en-US" sz="1200" dirty="0" err="1">
                <a:solidFill>
                  <a:schemeClr val="accent4">
                    <a:lumMod val="50000"/>
                  </a:schemeClr>
                </a:solidFill>
                <a:latin typeface="Consolas" panose="020B0609020204030204" pitchFamily="49" charset="0"/>
              </a:rPr>
              <a:t>c.Location</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s.Location</a:t>
            </a:r>
            <a:r>
              <a:rPr lang="en-US" sz="1200" dirty="0">
                <a:solidFill>
                  <a:schemeClr val="accent4">
                    <a:lumMod val="50000"/>
                  </a:schemeClr>
                </a:solidFill>
                <a:latin typeface="Consolas" panose="020B0609020204030204" pitchFamily="49" charset="0"/>
              </a:rPr>
              <a:t>) &lt; 50 * 1000 </a:t>
            </a:r>
          </a:p>
          <a:p>
            <a:pPr marL="0" indent="0">
              <a:spcBef>
                <a:spcPts val="1200"/>
              </a:spcBef>
              <a:buFont typeface="Arial" pitchFamily="34" charset="0"/>
              <a:buNone/>
            </a:pPr>
            <a:endParaRPr lang="en-US" sz="1200" dirty="0">
              <a:solidFill>
                <a:schemeClr val="accent4">
                  <a:lumMod val="50000"/>
                </a:schemeClr>
              </a:solidFill>
              <a:latin typeface="Consolas" panose="020B0609020204030204" pitchFamily="49" charset="0"/>
            </a:endParaRPr>
          </a:p>
          <a:p>
            <a:pPr marL="0" indent="0">
              <a:buFont typeface="Arial" pitchFamily="34" charset="0"/>
              <a:buNone/>
            </a:pPr>
            <a:endParaRPr lang="en-US" sz="1224" b="1" dirty="0"/>
          </a:p>
          <a:p>
            <a:pPr marL="0" indent="0">
              <a:buFont typeface="Arial" pitchFamily="34" charset="0"/>
              <a:buNone/>
            </a:pPr>
            <a:r>
              <a:rPr lang="en-US" sz="1600" b="1" dirty="0">
                <a:solidFill>
                  <a:schemeClr val="tx2">
                    <a:lumMod val="10000"/>
                  </a:schemeClr>
                </a:solidFill>
                <a:latin typeface="+mn-lt"/>
              </a:rPr>
              <a:t>Generate an event when fuel level is lower than 50%, a gas station is in promotion and course of car is pointing to gas station</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SELECT </a:t>
            </a:r>
            <a:r>
              <a:rPr lang="en-US" sz="1200" dirty="0" err="1">
                <a:solidFill>
                  <a:schemeClr val="accent4">
                    <a:lumMod val="50000"/>
                  </a:schemeClr>
                </a:solidFill>
                <a:latin typeface="Consolas" panose="020B0609020204030204" pitchFamily="49" charset="0"/>
              </a:rPr>
              <a:t>Cars.gas</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Cars.Location</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Cars.Course</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Station.Location</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Station.Promotion</a:t>
            </a:r>
            <a:r>
              <a:rPr lang="en-US" sz="1200" dirty="0">
                <a:solidFill>
                  <a:schemeClr val="accent4">
                    <a:lumMod val="50000"/>
                  </a:schemeClr>
                </a:solidFill>
                <a:latin typeface="Consolas" panose="020B0609020204030204" pitchFamily="49" charset="0"/>
              </a:rPr>
              <a:t> </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FROM Cars c </a:t>
            </a:r>
          </a:p>
          <a:p>
            <a:pPr marL="0" indent="0">
              <a:spcBef>
                <a:spcPts val="1200"/>
              </a:spcBef>
              <a:buFont typeface="Arial" pitchFamily="34" charset="0"/>
              <a:buNone/>
            </a:pPr>
            <a:r>
              <a:rPr lang="en-US" sz="1200" dirty="0">
                <a:solidFill>
                  <a:schemeClr val="accent4">
                    <a:lumMod val="50000"/>
                  </a:schemeClr>
                </a:solidFill>
                <a:latin typeface="Consolas" panose="020B0609020204030204" pitchFamily="49" charset="0"/>
              </a:rPr>
              <a:t>JOIN Station s ON </a:t>
            </a:r>
            <a:r>
              <a:rPr lang="en-US" sz="1200" dirty="0" err="1">
                <a:solidFill>
                  <a:schemeClr val="accent4">
                    <a:lumMod val="50000"/>
                  </a:schemeClr>
                </a:solidFill>
                <a:latin typeface="Consolas" panose="020B0609020204030204" pitchFamily="49" charset="0"/>
              </a:rPr>
              <a:t>Cars.gas</a:t>
            </a:r>
            <a:r>
              <a:rPr lang="en-US" sz="1200" dirty="0">
                <a:solidFill>
                  <a:schemeClr val="accent4">
                    <a:lumMod val="50000"/>
                  </a:schemeClr>
                </a:solidFill>
                <a:latin typeface="Consolas" panose="020B0609020204030204" pitchFamily="49" charset="0"/>
              </a:rPr>
              <a:t> &lt; 0.5 AND </a:t>
            </a:r>
            <a:r>
              <a:rPr lang="en-US" sz="1200" dirty="0" err="1">
                <a:solidFill>
                  <a:schemeClr val="accent4">
                    <a:lumMod val="50000"/>
                  </a:schemeClr>
                </a:solidFill>
                <a:latin typeface="Consolas" panose="020B0609020204030204" pitchFamily="49" charset="0"/>
              </a:rPr>
              <a:t>Station.Promotion</a:t>
            </a:r>
            <a:r>
              <a:rPr lang="en-US" sz="1200" dirty="0">
                <a:solidFill>
                  <a:schemeClr val="accent4">
                    <a:lumMod val="50000"/>
                  </a:schemeClr>
                </a:solidFill>
                <a:latin typeface="Consolas" panose="020B0609020204030204" pitchFamily="49" charset="0"/>
              </a:rPr>
              <a:t> AND </a:t>
            </a:r>
            <a:r>
              <a:rPr lang="en-US" sz="1200" dirty="0">
                <a:solidFill>
                  <a:srgbClr val="CC0099"/>
                </a:solidFill>
                <a:latin typeface="Consolas" panose="020B0609020204030204" pitchFamily="49" charset="0"/>
              </a:rPr>
              <a:t>ST_OVERLAPS</a:t>
            </a:r>
            <a:r>
              <a:rPr lang="en-US" sz="1200" dirty="0">
                <a:solidFill>
                  <a:schemeClr val="accent4">
                    <a:lumMod val="50000"/>
                  </a:schemeClr>
                </a:solidFill>
                <a:latin typeface="Consolas" panose="020B0609020204030204" pitchFamily="49" charset="0"/>
              </a:rPr>
              <a:t>(</a:t>
            </a:r>
            <a:r>
              <a:rPr lang="en-US" sz="1200" dirty="0" err="1">
                <a:solidFill>
                  <a:schemeClr val="accent4">
                    <a:lumMod val="50000"/>
                  </a:schemeClr>
                </a:solidFill>
                <a:latin typeface="Consolas" panose="020B0609020204030204" pitchFamily="49" charset="0"/>
              </a:rPr>
              <a:t>c.Location</a:t>
            </a:r>
            <a:r>
              <a:rPr lang="en-US" sz="1200" dirty="0">
                <a:solidFill>
                  <a:schemeClr val="accent4">
                    <a:lumMod val="50000"/>
                  </a:schemeClr>
                </a:solidFill>
                <a:latin typeface="Consolas" panose="020B0609020204030204" pitchFamily="49" charset="0"/>
              </a:rPr>
              <a:t>, </a:t>
            </a:r>
            <a:r>
              <a:rPr lang="en-US" sz="1200" dirty="0" err="1">
                <a:solidFill>
                  <a:schemeClr val="accent4">
                    <a:lumMod val="50000"/>
                  </a:schemeClr>
                </a:solidFill>
                <a:latin typeface="Consolas" panose="020B0609020204030204" pitchFamily="49" charset="0"/>
              </a:rPr>
              <a:t>c.course</a:t>
            </a:r>
            <a:r>
              <a:rPr lang="en-US" sz="1200" dirty="0">
                <a:solidFill>
                  <a:schemeClr val="accent4">
                    <a:lumMod val="50000"/>
                  </a:schemeClr>
                </a:solidFill>
                <a:latin typeface="Consolas" panose="020B0609020204030204" pitchFamily="49" charset="0"/>
              </a:rPr>
              <a:t>) </a:t>
            </a:r>
          </a:p>
        </p:txBody>
      </p:sp>
    </p:spTree>
    <p:extLst>
      <p:ext uri="{BB962C8B-B14F-4D97-AF65-F5344CB8AC3E}">
        <p14:creationId xmlns:p14="http://schemas.microsoft.com/office/powerpoint/2010/main" val="1239141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024B4-9B15-4B1F-A63E-0577C981AF08}"/>
              </a:ext>
            </a:extLst>
          </p:cNvPr>
          <p:cNvSpPr>
            <a:spLocks noGrp="1"/>
          </p:cNvSpPr>
          <p:nvPr>
            <p:ph type="title"/>
          </p:nvPr>
        </p:nvSpPr>
        <p:spPr/>
        <p:txBody>
          <a:bodyPr/>
          <a:lstStyle/>
          <a:p>
            <a:r>
              <a:rPr lang="en-US" dirty="0"/>
              <a:t>Edge Analytics with ASA</a:t>
            </a:r>
          </a:p>
        </p:txBody>
      </p:sp>
      <p:sp>
        <p:nvSpPr>
          <p:cNvPr id="3" name="TextBox 2">
            <a:extLst>
              <a:ext uri="{FF2B5EF4-FFF2-40B4-BE49-F238E27FC236}">
                <a16:creationId xmlns:a16="http://schemas.microsoft.com/office/drawing/2014/main" id="{A61401DE-FD9B-435C-9F1D-3F41E9DFD0D8}"/>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64153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51E24-12B9-405E-AD59-5EBAF75BEACB}"/>
              </a:ext>
            </a:extLst>
          </p:cNvPr>
          <p:cNvSpPr>
            <a:spLocks noGrp="1"/>
          </p:cNvSpPr>
          <p:nvPr>
            <p:ph type="title"/>
          </p:nvPr>
        </p:nvSpPr>
        <p:spPr/>
        <p:txBody>
          <a:bodyPr/>
          <a:lstStyle/>
          <a:p>
            <a:r>
              <a:rPr lang="en-US" dirty="0"/>
              <a:t>Enables Industrial IoT Scenarios </a:t>
            </a:r>
          </a:p>
        </p:txBody>
      </p:sp>
      <p:sp>
        <p:nvSpPr>
          <p:cNvPr id="3" name="Text Placeholder 2">
            <a:extLst>
              <a:ext uri="{FF2B5EF4-FFF2-40B4-BE49-F238E27FC236}">
                <a16:creationId xmlns:a16="http://schemas.microsoft.com/office/drawing/2014/main" id="{DDF3D041-7DD5-489B-85F9-CB09C6AA5E8E}"/>
              </a:ext>
            </a:extLst>
          </p:cNvPr>
          <p:cNvSpPr>
            <a:spLocks noGrp="1"/>
          </p:cNvSpPr>
          <p:nvPr>
            <p:ph type="body" sz="quarter" idx="10"/>
          </p:nvPr>
        </p:nvSpPr>
        <p:spPr>
          <a:xfrm>
            <a:off x="274638" y="1212850"/>
            <a:ext cx="11888787" cy="6078587"/>
          </a:xfrm>
        </p:spPr>
        <p:txBody>
          <a:bodyPr/>
          <a:lstStyle/>
          <a:p>
            <a:r>
              <a:rPr lang="en-US" sz="2800" b="1" dirty="0">
                <a:solidFill>
                  <a:schemeClr val="tx1"/>
                </a:solidFill>
              </a:rPr>
              <a:t>Low-latency command and control</a:t>
            </a:r>
          </a:p>
          <a:p>
            <a:pPr lvl="1">
              <a:lnSpc>
                <a:spcPct val="100000"/>
              </a:lnSpc>
              <a:spcBef>
                <a:spcPts val="600"/>
              </a:spcBef>
              <a:spcAft>
                <a:spcPts val="600"/>
              </a:spcAft>
            </a:pPr>
            <a:r>
              <a:rPr lang="en-US" sz="1800" dirty="0">
                <a:solidFill>
                  <a:schemeClr val="tx1"/>
                </a:solidFill>
              </a:rPr>
              <a:t>Systems such as manufacturing production lines or remote mining equipment need to analyze and act in real-time to the streams of incoming data.</a:t>
            </a:r>
          </a:p>
          <a:p>
            <a:r>
              <a:rPr lang="en-US" sz="2800" b="1" dirty="0">
                <a:solidFill>
                  <a:schemeClr val="tx1"/>
                </a:solidFill>
              </a:rPr>
              <a:t>Sensor fusion on the edge</a:t>
            </a:r>
          </a:p>
          <a:p>
            <a:pPr lvl="1">
              <a:lnSpc>
                <a:spcPct val="100000"/>
              </a:lnSpc>
              <a:spcBef>
                <a:spcPts val="600"/>
              </a:spcBef>
              <a:spcAft>
                <a:spcPts val="600"/>
              </a:spcAft>
            </a:pPr>
            <a:r>
              <a:rPr lang="en-US" sz="1800" dirty="0">
                <a:solidFill>
                  <a:schemeClr val="tx1"/>
                </a:solidFill>
              </a:rPr>
              <a:t>Integrate together sensor from different systems </a:t>
            </a:r>
          </a:p>
          <a:p>
            <a:pPr>
              <a:lnSpc>
                <a:spcPct val="100000"/>
              </a:lnSpc>
              <a:spcBef>
                <a:spcPts val="600"/>
              </a:spcBef>
              <a:spcAft>
                <a:spcPts val="600"/>
              </a:spcAft>
            </a:pPr>
            <a:r>
              <a:rPr lang="en-US" sz="2800" b="1" dirty="0">
                <a:solidFill>
                  <a:schemeClr val="tx1"/>
                </a:solidFill>
              </a:rPr>
              <a:t>Compliance</a:t>
            </a:r>
          </a:p>
          <a:p>
            <a:pPr lvl="1">
              <a:lnSpc>
                <a:spcPct val="100000"/>
              </a:lnSpc>
              <a:spcBef>
                <a:spcPts val="600"/>
              </a:spcBef>
              <a:spcAft>
                <a:spcPts val="600"/>
              </a:spcAft>
            </a:pPr>
            <a:r>
              <a:rPr lang="en-US" sz="1800" dirty="0">
                <a:solidFill>
                  <a:schemeClr val="tx1"/>
                </a:solidFill>
              </a:rPr>
              <a:t>Enables filtering or aggregation to remove PII data before sending it to the cloud </a:t>
            </a:r>
          </a:p>
          <a:p>
            <a:pPr>
              <a:lnSpc>
                <a:spcPct val="100000"/>
              </a:lnSpc>
              <a:spcBef>
                <a:spcPts val="600"/>
              </a:spcBef>
              <a:spcAft>
                <a:spcPts val="600"/>
              </a:spcAft>
            </a:pPr>
            <a:r>
              <a:rPr lang="en-US" sz="2400" b="1" dirty="0">
                <a:solidFill>
                  <a:schemeClr val="tx1"/>
                </a:solidFill>
              </a:rPr>
              <a:t>Support of scenarios with intermittent connectivity</a:t>
            </a:r>
            <a:endParaRPr lang="en-US" sz="2400" dirty="0">
              <a:solidFill>
                <a:schemeClr val="tx1"/>
              </a:solidFill>
            </a:endParaRPr>
          </a:p>
          <a:p>
            <a:pPr lvl="1">
              <a:lnSpc>
                <a:spcPct val="100000"/>
              </a:lnSpc>
              <a:spcBef>
                <a:spcPts val="600"/>
              </a:spcBef>
              <a:spcAft>
                <a:spcPts val="600"/>
              </a:spcAft>
            </a:pPr>
            <a:r>
              <a:rPr lang="en-US" sz="1600" dirty="0">
                <a:solidFill>
                  <a:schemeClr val="tx1"/>
                </a:solidFill>
              </a:rPr>
              <a:t>Need of Resiliency: systems need to operate despite any interruption in the connectivity to the cloud. </a:t>
            </a:r>
          </a:p>
          <a:p>
            <a:pPr>
              <a:lnSpc>
                <a:spcPct val="100000"/>
              </a:lnSpc>
              <a:spcBef>
                <a:spcPts val="600"/>
              </a:spcBef>
              <a:spcAft>
                <a:spcPts val="600"/>
              </a:spcAft>
            </a:pPr>
            <a:r>
              <a:rPr lang="en-US" sz="2400" b="1" dirty="0">
                <a:solidFill>
                  <a:schemeClr val="tx1"/>
                </a:solidFill>
              </a:rPr>
              <a:t>Local data reduction and transformation</a:t>
            </a:r>
          </a:p>
          <a:p>
            <a:pPr lvl="1">
              <a:lnSpc>
                <a:spcPct val="100000"/>
              </a:lnSpc>
              <a:spcBef>
                <a:spcPts val="600"/>
              </a:spcBef>
              <a:spcAft>
                <a:spcPts val="600"/>
              </a:spcAft>
            </a:pPr>
            <a:r>
              <a:rPr lang="en-US" sz="1600" dirty="0">
                <a:solidFill>
                  <a:schemeClr val="tx1"/>
                </a:solidFill>
              </a:rPr>
              <a:t>Goal is to transform raw input from sensors to meaningful information</a:t>
            </a:r>
          </a:p>
          <a:p>
            <a:pPr lvl="1">
              <a:lnSpc>
                <a:spcPct val="100000"/>
              </a:lnSpc>
              <a:spcBef>
                <a:spcPts val="600"/>
              </a:spcBef>
              <a:spcAft>
                <a:spcPts val="600"/>
              </a:spcAft>
            </a:pPr>
            <a:r>
              <a:rPr lang="en-US" sz="1600" dirty="0">
                <a:solidFill>
                  <a:schemeClr val="tx1"/>
                </a:solidFill>
              </a:rPr>
              <a:t>Enables scenarios with large volume of data</a:t>
            </a:r>
          </a:p>
          <a:p>
            <a:pPr lvl="1">
              <a:lnSpc>
                <a:spcPct val="100000"/>
              </a:lnSpc>
              <a:spcBef>
                <a:spcPts val="600"/>
              </a:spcBef>
              <a:spcAft>
                <a:spcPts val="600"/>
              </a:spcAft>
            </a:pPr>
            <a:endParaRPr lang="en-US" dirty="0">
              <a:solidFill>
                <a:schemeClr val="tx1"/>
              </a:solidFill>
            </a:endParaRPr>
          </a:p>
        </p:txBody>
      </p:sp>
      <p:sp>
        <p:nvSpPr>
          <p:cNvPr id="4" name="Rectangle 3"/>
          <p:cNvSpPr/>
          <p:nvPr/>
        </p:nvSpPr>
        <p:spPr>
          <a:xfrm>
            <a:off x="8199437" y="6469062"/>
            <a:ext cx="3796424" cy="369332"/>
          </a:xfrm>
          <a:prstGeom prst="rect">
            <a:avLst/>
          </a:prstGeom>
        </p:spPr>
        <p:txBody>
          <a:bodyPr wrap="none">
            <a:spAutoFit/>
          </a:bodyPr>
          <a:lstStyle/>
          <a:p>
            <a:r>
              <a:rPr lang="en-US" dirty="0">
                <a:solidFill>
                  <a:srgbClr val="505050"/>
                </a:solidFill>
                <a:latin typeface="Segoe UI Condensed"/>
              </a:rPr>
              <a:t>Request access to the </a:t>
            </a:r>
            <a:r>
              <a:rPr lang="en-US" dirty="0">
                <a:solidFill>
                  <a:srgbClr val="0072C6"/>
                </a:solidFill>
                <a:latin typeface="Segoe UI Condensed"/>
                <a:hlinkClick r:id="rId3"/>
              </a:rPr>
              <a:t> preview here</a:t>
            </a:r>
            <a:endParaRPr lang="en-US" dirty="0"/>
          </a:p>
        </p:txBody>
      </p:sp>
    </p:spTree>
    <p:extLst>
      <p:ext uri="{BB962C8B-B14F-4D97-AF65-F5344CB8AC3E}">
        <p14:creationId xmlns:p14="http://schemas.microsoft.com/office/powerpoint/2010/main" val="937267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06237" y="55418"/>
            <a:ext cx="11887878" cy="917444"/>
          </a:xfrm>
        </p:spPr>
        <p:txBody>
          <a:bodyPr/>
          <a:lstStyle/>
          <a:p>
            <a:r>
              <a:rPr lang="en-US" dirty="0" err="1"/>
              <a:t>HPe</a:t>
            </a:r>
            <a:r>
              <a:rPr lang="en-US" dirty="0"/>
              <a:t> scenario</a:t>
            </a:r>
          </a:p>
        </p:txBody>
      </p:sp>
      <p:sp>
        <p:nvSpPr>
          <p:cNvPr id="4" name="Rectangle: Rounded Corners 3"/>
          <p:cNvSpPr/>
          <p:nvPr/>
        </p:nvSpPr>
        <p:spPr>
          <a:xfrm>
            <a:off x="349211" y="714351"/>
            <a:ext cx="8132193" cy="476383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32563"/>
            <a:r>
              <a:rPr lang="en-US" i="1" dirty="0">
                <a:solidFill>
                  <a:srgbClr val="F8F8F8">
                    <a:lumMod val="75000"/>
                  </a:srgbClr>
                </a:solidFill>
                <a:latin typeface="Segoe UI"/>
              </a:rPr>
              <a:t>On Premise</a:t>
            </a:r>
          </a:p>
        </p:txBody>
      </p:sp>
      <p:grpSp>
        <p:nvGrpSpPr>
          <p:cNvPr id="5" name="Group 4"/>
          <p:cNvGrpSpPr/>
          <p:nvPr/>
        </p:nvGrpSpPr>
        <p:grpSpPr>
          <a:xfrm>
            <a:off x="2898373" y="1200615"/>
            <a:ext cx="5496717" cy="2336426"/>
            <a:chOff x="2908212" y="2048648"/>
            <a:chExt cx="5497496" cy="2336758"/>
          </a:xfrm>
          <a:solidFill>
            <a:schemeClr val="bg1"/>
          </a:solidFill>
        </p:grpSpPr>
        <p:grpSp>
          <p:nvGrpSpPr>
            <p:cNvPr id="6" name="Group 5"/>
            <p:cNvGrpSpPr/>
            <p:nvPr/>
          </p:nvGrpSpPr>
          <p:grpSpPr>
            <a:xfrm>
              <a:off x="2908212" y="2048648"/>
              <a:ext cx="5497496" cy="2336758"/>
              <a:chOff x="2908212" y="2048648"/>
              <a:chExt cx="5497496" cy="2336758"/>
            </a:xfrm>
            <a:grpFill/>
          </p:grpSpPr>
          <p:sp>
            <p:nvSpPr>
              <p:cNvPr id="8" name="Rectangle: Rounded Corners 33"/>
              <p:cNvSpPr/>
              <p:nvPr/>
            </p:nvSpPr>
            <p:spPr>
              <a:xfrm>
                <a:off x="2908212" y="2048648"/>
                <a:ext cx="5497496" cy="2336758"/>
              </a:xfrm>
              <a:prstGeom prst="roundRect">
                <a:avLst/>
              </a:prstGeom>
              <a:solidFill>
                <a:schemeClr val="bg1"/>
              </a:solidFill>
              <a:ln w="28575"/>
            </p:spPr>
            <p:style>
              <a:lnRef idx="2">
                <a:schemeClr val="accent5"/>
              </a:lnRef>
              <a:fillRef idx="1">
                <a:schemeClr val="lt1"/>
              </a:fillRef>
              <a:effectRef idx="0">
                <a:schemeClr val="accent5"/>
              </a:effectRef>
              <a:fontRef idx="minor">
                <a:schemeClr val="dk1"/>
              </a:fontRef>
            </p:style>
            <p:txBody>
              <a:bodyPr rtlCol="0" anchor="ctr"/>
              <a:lstStyle/>
              <a:p>
                <a:pPr algn="ctr" defTabSz="932563"/>
                <a:endParaRPr lang="en-US" dirty="0">
                  <a:solidFill>
                    <a:srgbClr val="505050"/>
                  </a:solidFill>
                  <a:latin typeface="Segoe UI"/>
                </a:endParaRPr>
              </a:p>
            </p:txBody>
          </p:sp>
          <p:sp>
            <p:nvSpPr>
              <p:cNvPr id="9" name="Rectangle 8"/>
              <p:cNvSpPr/>
              <p:nvPr/>
            </p:nvSpPr>
            <p:spPr>
              <a:xfrm>
                <a:off x="5516541" y="2150406"/>
                <a:ext cx="1823899" cy="369384"/>
              </a:xfrm>
              <a:prstGeom prst="rect">
                <a:avLst/>
              </a:prstGeom>
              <a:noFill/>
            </p:spPr>
            <p:txBody>
              <a:bodyPr wrap="none">
                <a:spAutoFit/>
              </a:bodyPr>
              <a:lstStyle/>
              <a:p>
                <a:pPr defTabSz="932563"/>
                <a:r>
                  <a:rPr lang="en-US" b="1" dirty="0">
                    <a:solidFill>
                      <a:srgbClr val="505050"/>
                    </a:solidFill>
                    <a:latin typeface="Segoe UI"/>
                  </a:rPr>
                  <a:t>Azure IoT Edge</a:t>
                </a:r>
                <a:endParaRPr lang="en-US" dirty="0">
                  <a:solidFill>
                    <a:srgbClr val="505050"/>
                  </a:solidFill>
                  <a:latin typeface="Segoe UI"/>
                </a:endParaRPr>
              </a:p>
            </p:txBody>
          </p:sp>
          <p:pic>
            <p:nvPicPr>
              <p:cNvPr id="10" name="Picture 9"/>
              <p:cNvPicPr>
                <a:picLocks noChangeAspect="1"/>
              </p:cNvPicPr>
              <p:nvPr/>
            </p:nvPicPr>
            <p:blipFill rotWithShape="1">
              <a:blip r:embed="rId3">
                <a:extLst>
                  <a:ext uri="{BEBA8EAE-BF5A-486C-A8C5-ECC9F3942E4B}">
                    <a14:imgProps xmlns:a14="http://schemas.microsoft.com/office/drawing/2010/main">
                      <a14:imgLayer r:embed="rId4">
                        <a14:imgEffect>
                          <a14:backgroundRemoval t="54882" b="94987" l="2322" r="20894">
                            <a14:foregroundMark x1="12333" y1="70769" x2="12333" y2="70769"/>
                            <a14:foregroundMark x1="8333" y1="60000" x2="8333" y2="60000"/>
                            <a14:foregroundMark x1="2333" y1="83846" x2="2333" y2="83846"/>
                            <a14:foregroundMark x1="2667" y1="87692" x2="2667" y2="87692"/>
                            <a14:foregroundMark x1="17333" y1="63077" x2="17333" y2="63077"/>
                            <a14:foregroundMark x1="17333" y1="57692" x2="17333" y2="57692"/>
                            <a14:backgroundMark x1="18000" y1="73846" x2="18000" y2="73846"/>
                            <a14:backgroundMark x1="18333" y1="75385" x2="20333" y2="89231"/>
                          </a14:backgroundRemoval>
                        </a14:imgEffect>
                      </a14:imgLayer>
                    </a14:imgProps>
                  </a:ext>
                  <a:ext uri="{28A0092B-C50C-407E-A947-70E740481C1C}">
                    <a14:useLocalDpi xmlns:a14="http://schemas.microsoft.com/office/drawing/2010/main" val="0"/>
                  </a:ext>
                </a:extLst>
              </a:blip>
              <a:srcRect t="49869" r="76785"/>
              <a:stretch/>
            </p:blipFill>
            <p:spPr>
              <a:xfrm>
                <a:off x="5297513" y="2224835"/>
                <a:ext cx="303249" cy="283771"/>
              </a:xfrm>
              <a:prstGeom prst="rect">
                <a:avLst/>
              </a:prstGeom>
              <a:grpFill/>
            </p:spPr>
          </p:pic>
        </p:gr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10977" r="26497"/>
            <a:stretch/>
          </p:blipFill>
          <p:spPr>
            <a:xfrm>
              <a:off x="5297513" y="2508606"/>
              <a:ext cx="2803777" cy="1166882"/>
            </a:xfrm>
            <a:prstGeom prst="rect">
              <a:avLst/>
            </a:prstGeom>
            <a:grpFill/>
          </p:spPr>
        </p:pic>
      </p:grpSp>
      <p:sp>
        <p:nvSpPr>
          <p:cNvPr id="11" name="Rectangle: Rounded Corners 17"/>
          <p:cNvSpPr/>
          <p:nvPr/>
        </p:nvSpPr>
        <p:spPr>
          <a:xfrm>
            <a:off x="423732" y="1355573"/>
            <a:ext cx="1884072" cy="2425630"/>
          </a:xfrm>
          <a:prstGeom prst="roundRect">
            <a:avLst/>
          </a:prstGeom>
          <a:solidFill>
            <a:schemeClr val="bg1">
              <a:lumMod val="8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32563"/>
            <a:endParaRPr lang="en-US">
              <a:solidFill>
                <a:srgbClr val="FFFFFF"/>
              </a:solidFill>
              <a:latin typeface="Segoe UI"/>
            </a:endParaRPr>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59169" y="1763533"/>
            <a:ext cx="1253439" cy="938621"/>
          </a:xfrm>
          <a:prstGeom prst="rect">
            <a:avLst/>
          </a:prstGeom>
        </p:spPr>
      </p:pic>
      <p:sp>
        <p:nvSpPr>
          <p:cNvPr id="13" name="Arrow: Right 36"/>
          <p:cNvSpPr/>
          <p:nvPr/>
        </p:nvSpPr>
        <p:spPr>
          <a:xfrm>
            <a:off x="2208626" y="2315704"/>
            <a:ext cx="659476" cy="48264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r>
              <a:rPr lang="en-US" sz="700" dirty="0">
                <a:solidFill>
                  <a:srgbClr val="FFFFFF"/>
                </a:solidFill>
                <a:latin typeface="Segoe UI"/>
              </a:rPr>
              <a:t>Ethernet</a:t>
            </a:r>
          </a:p>
        </p:txBody>
      </p:sp>
      <p:sp>
        <p:nvSpPr>
          <p:cNvPr id="14" name="Arrow: Right 37"/>
          <p:cNvSpPr/>
          <p:nvPr/>
        </p:nvSpPr>
        <p:spPr>
          <a:xfrm>
            <a:off x="4316637" y="1975084"/>
            <a:ext cx="873633" cy="4606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r>
              <a:rPr lang="en-US" sz="700" dirty="0">
                <a:solidFill>
                  <a:srgbClr val="FFFFFF"/>
                </a:solidFill>
                <a:latin typeface="Segoe UI"/>
              </a:rPr>
              <a:t>OPC UA</a:t>
            </a:r>
          </a:p>
        </p:txBody>
      </p:sp>
      <p:sp>
        <p:nvSpPr>
          <p:cNvPr id="15" name="Arrow: Right 38"/>
          <p:cNvSpPr/>
          <p:nvPr/>
        </p:nvSpPr>
        <p:spPr>
          <a:xfrm>
            <a:off x="7832929" y="1958245"/>
            <a:ext cx="1246726" cy="3073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r>
              <a:rPr lang="en-US" sz="700" dirty="0">
                <a:solidFill>
                  <a:srgbClr val="FFFFFF"/>
                </a:solidFill>
                <a:latin typeface="Segoe UI"/>
              </a:rPr>
              <a:t>Internet</a:t>
            </a:r>
          </a:p>
        </p:txBody>
      </p:sp>
      <p:pic>
        <p:nvPicPr>
          <p:cNvPr id="16" name="Picture 2" descr="https://www.seeklogo.net/wp-content/uploads/2015/08/microsoft-azure-logo.png"/>
          <p:cNvPicPr>
            <a:picLocks noChangeAspect="1" noChangeArrowheads="1"/>
          </p:cNvPicPr>
          <p:nvPr/>
        </p:nvPicPr>
        <p:blipFill rotWithShape="1">
          <a:blip r:embed="rId7" cstate="hqprint">
            <a:extLst>
              <a:ext uri="{28A0092B-C50C-407E-A947-70E740481C1C}">
                <a14:useLocalDpi xmlns:a14="http://schemas.microsoft.com/office/drawing/2010/main" val="0"/>
              </a:ext>
            </a:extLst>
          </a:blip>
          <a:srcRect l="2086" t="42971" b="43365"/>
          <a:stretch/>
        </p:blipFill>
        <p:spPr bwMode="auto">
          <a:xfrm>
            <a:off x="9732782" y="2751888"/>
            <a:ext cx="1772902" cy="24740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8"/>
          <a:stretch>
            <a:fillRect/>
          </a:stretch>
        </p:blipFill>
        <p:spPr>
          <a:xfrm>
            <a:off x="9341869" y="1971150"/>
            <a:ext cx="422362" cy="426809"/>
          </a:xfrm>
          <a:prstGeom prst="rect">
            <a:avLst/>
          </a:prstGeom>
          <a:ln>
            <a:solidFill>
              <a:schemeClr val="tx1"/>
            </a:solidFill>
          </a:ln>
        </p:spPr>
      </p:pic>
      <p:pic>
        <p:nvPicPr>
          <p:cNvPr id="18" name="Picture 17"/>
          <p:cNvPicPr>
            <a:picLocks noChangeAspect="1"/>
          </p:cNvPicPr>
          <p:nvPr/>
        </p:nvPicPr>
        <p:blipFill>
          <a:blip r:embed="rId9"/>
          <a:stretch>
            <a:fillRect/>
          </a:stretch>
        </p:blipFill>
        <p:spPr>
          <a:xfrm>
            <a:off x="11297806" y="1974872"/>
            <a:ext cx="447468" cy="410941"/>
          </a:xfrm>
          <a:prstGeom prst="rect">
            <a:avLst/>
          </a:prstGeom>
          <a:ln>
            <a:solidFill>
              <a:schemeClr val="tx1"/>
            </a:solidFill>
          </a:ln>
        </p:spPr>
      </p:pic>
      <p:pic>
        <p:nvPicPr>
          <p:cNvPr id="19" name="Picture 18"/>
          <p:cNvPicPr>
            <a:picLocks noChangeAspect="1"/>
          </p:cNvPicPr>
          <p:nvPr/>
        </p:nvPicPr>
        <p:blipFill rotWithShape="1">
          <a:blip r:embed="rId10"/>
          <a:srcRect l="63995" r="9639"/>
          <a:stretch/>
        </p:blipFill>
        <p:spPr>
          <a:xfrm>
            <a:off x="10125398" y="1399325"/>
            <a:ext cx="910195" cy="614699"/>
          </a:xfrm>
          <a:prstGeom prst="rect">
            <a:avLst/>
          </a:prstGeom>
        </p:spPr>
      </p:pic>
      <p:pic>
        <p:nvPicPr>
          <p:cNvPr id="20" name="Picture 19"/>
          <p:cNvPicPr>
            <a:picLocks noChangeAspect="1"/>
          </p:cNvPicPr>
          <p:nvPr/>
        </p:nvPicPr>
        <p:blipFill rotWithShape="1">
          <a:blip r:embed="rId10"/>
          <a:srcRect r="71600"/>
          <a:stretch/>
        </p:blipFill>
        <p:spPr>
          <a:xfrm>
            <a:off x="10129029" y="1987384"/>
            <a:ext cx="980407" cy="614699"/>
          </a:xfrm>
          <a:prstGeom prst="rect">
            <a:avLst/>
          </a:prstGeom>
        </p:spPr>
      </p:pic>
      <p:sp>
        <p:nvSpPr>
          <p:cNvPr id="21" name="Freeform 58"/>
          <p:cNvSpPr>
            <a:spLocks noEditPoints="1"/>
          </p:cNvSpPr>
          <p:nvPr/>
        </p:nvSpPr>
        <p:spPr bwMode="auto">
          <a:xfrm>
            <a:off x="9086343" y="935283"/>
            <a:ext cx="2994991" cy="1794501"/>
          </a:xfrm>
          <a:custGeom>
            <a:avLst/>
            <a:gdLst>
              <a:gd name="T0" fmla="*/ 56 w 302"/>
              <a:gd name="T1" fmla="*/ 77 h 180"/>
              <a:gd name="T2" fmla="*/ 9 w 302"/>
              <a:gd name="T3" fmla="*/ 123 h 180"/>
              <a:gd name="T4" fmla="*/ 56 w 302"/>
              <a:gd name="T5" fmla="*/ 171 h 180"/>
              <a:gd name="T6" fmla="*/ 245 w 302"/>
              <a:gd name="T7" fmla="*/ 171 h 180"/>
              <a:gd name="T8" fmla="*/ 292 w 302"/>
              <a:gd name="T9" fmla="*/ 123 h 180"/>
              <a:gd name="T10" fmla="*/ 248 w 302"/>
              <a:gd name="T11" fmla="*/ 77 h 180"/>
              <a:gd name="T12" fmla="*/ 243 w 302"/>
              <a:gd name="T13" fmla="*/ 76 h 180"/>
              <a:gd name="T14" fmla="*/ 244 w 302"/>
              <a:gd name="T15" fmla="*/ 71 h 180"/>
              <a:gd name="T16" fmla="*/ 246 w 302"/>
              <a:gd name="T17" fmla="*/ 56 h 180"/>
              <a:gd name="T18" fmla="*/ 200 w 302"/>
              <a:gd name="T19" fmla="*/ 9 h 180"/>
              <a:gd name="T20" fmla="*/ 155 w 302"/>
              <a:gd name="T21" fmla="*/ 43 h 180"/>
              <a:gd name="T22" fmla="*/ 153 w 302"/>
              <a:gd name="T23" fmla="*/ 50 h 180"/>
              <a:gd name="T24" fmla="*/ 147 w 302"/>
              <a:gd name="T25" fmla="*/ 45 h 180"/>
              <a:gd name="T26" fmla="*/ 119 w 302"/>
              <a:gd name="T27" fmla="*/ 36 h 180"/>
              <a:gd name="T28" fmla="*/ 73 w 302"/>
              <a:gd name="T29" fmla="*/ 74 h 180"/>
              <a:gd name="T30" fmla="*/ 72 w 302"/>
              <a:gd name="T31" fmla="*/ 79 h 180"/>
              <a:gd name="T32" fmla="*/ 67 w 302"/>
              <a:gd name="T33" fmla="*/ 78 h 180"/>
              <a:gd name="T34" fmla="*/ 56 w 302"/>
              <a:gd name="T35" fmla="*/ 77 h 180"/>
              <a:gd name="T36" fmla="*/ 245 w 302"/>
              <a:gd name="T37" fmla="*/ 180 h 180"/>
              <a:gd name="T38" fmla="*/ 56 w 302"/>
              <a:gd name="T39" fmla="*/ 180 h 180"/>
              <a:gd name="T40" fmla="*/ 0 w 302"/>
              <a:gd name="T41" fmla="*/ 123 h 180"/>
              <a:gd name="T42" fmla="*/ 56 w 302"/>
              <a:gd name="T43" fmla="*/ 67 h 180"/>
              <a:gd name="T44" fmla="*/ 65 w 302"/>
              <a:gd name="T45" fmla="*/ 68 h 180"/>
              <a:gd name="T46" fmla="*/ 119 w 302"/>
              <a:gd name="T47" fmla="*/ 27 h 180"/>
              <a:gd name="T48" fmla="*/ 148 w 302"/>
              <a:gd name="T49" fmla="*/ 34 h 180"/>
              <a:gd name="T50" fmla="*/ 200 w 302"/>
              <a:gd name="T51" fmla="*/ 0 h 180"/>
              <a:gd name="T52" fmla="*/ 255 w 302"/>
              <a:gd name="T53" fmla="*/ 56 h 180"/>
              <a:gd name="T54" fmla="*/ 254 w 302"/>
              <a:gd name="T55" fmla="*/ 68 h 180"/>
              <a:gd name="T56" fmla="*/ 302 w 302"/>
              <a:gd name="T57" fmla="*/ 123 h 180"/>
              <a:gd name="T58" fmla="*/ 245 w 302"/>
              <a:gd name="T59" fmla="*/ 18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2" h="180">
                <a:moveTo>
                  <a:pt x="56" y="77"/>
                </a:moveTo>
                <a:cubicBezTo>
                  <a:pt x="31" y="77"/>
                  <a:pt x="9" y="98"/>
                  <a:pt x="9" y="123"/>
                </a:cubicBezTo>
                <a:cubicBezTo>
                  <a:pt x="9" y="149"/>
                  <a:pt x="31" y="171"/>
                  <a:pt x="56" y="171"/>
                </a:cubicBezTo>
                <a:cubicBezTo>
                  <a:pt x="245" y="171"/>
                  <a:pt x="245" y="171"/>
                  <a:pt x="245" y="171"/>
                </a:cubicBezTo>
                <a:cubicBezTo>
                  <a:pt x="271" y="171"/>
                  <a:pt x="292" y="149"/>
                  <a:pt x="292" y="123"/>
                </a:cubicBezTo>
                <a:cubicBezTo>
                  <a:pt x="292" y="99"/>
                  <a:pt x="273" y="78"/>
                  <a:pt x="248" y="77"/>
                </a:cubicBezTo>
                <a:cubicBezTo>
                  <a:pt x="243" y="76"/>
                  <a:pt x="243" y="76"/>
                  <a:pt x="243" y="76"/>
                </a:cubicBezTo>
                <a:cubicBezTo>
                  <a:pt x="244" y="71"/>
                  <a:pt x="244" y="71"/>
                  <a:pt x="244" y="71"/>
                </a:cubicBezTo>
                <a:cubicBezTo>
                  <a:pt x="245" y="66"/>
                  <a:pt x="246" y="61"/>
                  <a:pt x="246" y="56"/>
                </a:cubicBezTo>
                <a:cubicBezTo>
                  <a:pt x="246" y="30"/>
                  <a:pt x="225" y="9"/>
                  <a:pt x="200" y="9"/>
                </a:cubicBezTo>
                <a:cubicBezTo>
                  <a:pt x="180" y="9"/>
                  <a:pt x="161" y="23"/>
                  <a:pt x="155" y="43"/>
                </a:cubicBezTo>
                <a:cubicBezTo>
                  <a:pt x="153" y="50"/>
                  <a:pt x="153" y="50"/>
                  <a:pt x="153" y="50"/>
                </a:cubicBezTo>
                <a:cubicBezTo>
                  <a:pt x="147" y="45"/>
                  <a:pt x="147" y="45"/>
                  <a:pt x="147" y="45"/>
                </a:cubicBezTo>
                <a:cubicBezTo>
                  <a:pt x="140" y="39"/>
                  <a:pt x="131" y="36"/>
                  <a:pt x="119" y="36"/>
                </a:cubicBezTo>
                <a:cubicBezTo>
                  <a:pt x="96" y="36"/>
                  <a:pt x="77" y="52"/>
                  <a:pt x="73" y="74"/>
                </a:cubicBezTo>
                <a:cubicBezTo>
                  <a:pt x="72" y="79"/>
                  <a:pt x="72" y="79"/>
                  <a:pt x="72" y="79"/>
                </a:cubicBezTo>
                <a:cubicBezTo>
                  <a:pt x="67" y="78"/>
                  <a:pt x="67" y="78"/>
                  <a:pt x="67" y="78"/>
                </a:cubicBezTo>
                <a:cubicBezTo>
                  <a:pt x="64" y="77"/>
                  <a:pt x="60" y="77"/>
                  <a:pt x="56" y="77"/>
                </a:cubicBezTo>
                <a:moveTo>
                  <a:pt x="245" y="180"/>
                </a:moveTo>
                <a:cubicBezTo>
                  <a:pt x="56" y="180"/>
                  <a:pt x="56" y="180"/>
                  <a:pt x="56" y="180"/>
                </a:cubicBezTo>
                <a:cubicBezTo>
                  <a:pt x="26" y="180"/>
                  <a:pt x="0" y="154"/>
                  <a:pt x="0" y="123"/>
                </a:cubicBezTo>
                <a:cubicBezTo>
                  <a:pt x="0" y="93"/>
                  <a:pt x="26" y="67"/>
                  <a:pt x="56" y="67"/>
                </a:cubicBezTo>
                <a:cubicBezTo>
                  <a:pt x="59" y="67"/>
                  <a:pt x="62" y="67"/>
                  <a:pt x="65" y="68"/>
                </a:cubicBezTo>
                <a:cubicBezTo>
                  <a:pt x="72" y="43"/>
                  <a:pt x="93" y="27"/>
                  <a:pt x="119" y="27"/>
                </a:cubicBezTo>
                <a:cubicBezTo>
                  <a:pt x="130" y="27"/>
                  <a:pt x="140" y="29"/>
                  <a:pt x="148" y="34"/>
                </a:cubicBezTo>
                <a:cubicBezTo>
                  <a:pt x="157" y="14"/>
                  <a:pt x="177" y="0"/>
                  <a:pt x="200" y="0"/>
                </a:cubicBezTo>
                <a:cubicBezTo>
                  <a:pt x="230" y="0"/>
                  <a:pt x="255" y="25"/>
                  <a:pt x="255" y="56"/>
                </a:cubicBezTo>
                <a:cubicBezTo>
                  <a:pt x="255" y="60"/>
                  <a:pt x="255" y="64"/>
                  <a:pt x="254" y="68"/>
                </a:cubicBezTo>
                <a:cubicBezTo>
                  <a:pt x="281" y="72"/>
                  <a:pt x="302" y="95"/>
                  <a:pt x="302" y="123"/>
                </a:cubicBezTo>
                <a:cubicBezTo>
                  <a:pt x="302" y="155"/>
                  <a:pt x="276" y="180"/>
                  <a:pt x="245" y="180"/>
                </a:cubicBezTo>
              </a:path>
            </a:pathLst>
          </a:custGeom>
          <a:solidFill>
            <a:srgbClr val="0070C0"/>
          </a:solidFill>
          <a:ln>
            <a:noFill/>
          </a:ln>
        </p:spPr>
        <p:txBody>
          <a:bodyPr vert="horz" wrap="square" lIns="91427" tIns="45713" rIns="91427" bIns="45713" numCol="1" anchor="t" anchorCtr="0" compatLnSpc="1">
            <a:prstTxWarp prst="textNoShape">
              <a:avLst/>
            </a:prstTxWarp>
          </a:bodyPr>
          <a:lstStyle/>
          <a:p>
            <a:pPr defTabSz="932563">
              <a:defRPr/>
            </a:pPr>
            <a:endParaRPr lang="en-US" kern="0" dirty="0">
              <a:solidFill>
                <a:prstClr val="white"/>
              </a:solidFill>
              <a:latin typeface="Segoe UI"/>
            </a:endParaRPr>
          </a:p>
        </p:txBody>
      </p:sp>
      <p:pic>
        <p:nvPicPr>
          <p:cNvPr id="22" name="Picture 1" descr="image00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1206" y="4128157"/>
            <a:ext cx="3073197" cy="112813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22"/>
          <p:cNvGrpSpPr/>
          <p:nvPr/>
        </p:nvGrpSpPr>
        <p:grpSpPr>
          <a:xfrm>
            <a:off x="9764231" y="3800450"/>
            <a:ext cx="1671803" cy="1342597"/>
            <a:chOff x="9578384" y="4554645"/>
            <a:chExt cx="1672040" cy="1342787"/>
          </a:xfrm>
        </p:grpSpPr>
        <p:pic>
          <p:nvPicPr>
            <p:cNvPr id="24" name="Picture 2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10284" y="4554645"/>
              <a:ext cx="1540140" cy="1225267"/>
            </a:xfrm>
            <a:prstGeom prst="rect">
              <a:avLst/>
            </a:prstGeom>
          </p:spPr>
        </p:pic>
        <p:pic>
          <p:nvPicPr>
            <p:cNvPr id="25" name="Picture 24"/>
            <p:cNvPicPr>
              <a:picLocks noChangeAspect="1"/>
            </p:cNvPicPr>
            <p:nvPr/>
          </p:nvPicPr>
          <p:blipFill>
            <a:blip r:embed="rId9"/>
            <a:stretch>
              <a:fillRect/>
            </a:stretch>
          </p:blipFill>
          <p:spPr>
            <a:xfrm>
              <a:off x="9578384" y="5486433"/>
              <a:ext cx="447532" cy="410999"/>
            </a:xfrm>
            <a:prstGeom prst="rect">
              <a:avLst/>
            </a:prstGeom>
            <a:ln>
              <a:solidFill>
                <a:schemeClr val="tx1"/>
              </a:solidFill>
            </a:ln>
          </p:spPr>
        </p:pic>
      </p:grpSp>
      <p:sp>
        <p:nvSpPr>
          <p:cNvPr id="26" name="Arrow: Right 40"/>
          <p:cNvSpPr/>
          <p:nvPr/>
        </p:nvSpPr>
        <p:spPr>
          <a:xfrm rot="5400000">
            <a:off x="10311416" y="3208499"/>
            <a:ext cx="577434" cy="30734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endParaRPr lang="en-US">
              <a:solidFill>
                <a:srgbClr val="FFFFFF"/>
              </a:solidFill>
              <a:latin typeface="Segoe UI"/>
            </a:endParaRPr>
          </a:p>
        </p:txBody>
      </p:sp>
      <p:grpSp>
        <p:nvGrpSpPr>
          <p:cNvPr id="27" name="Group 26"/>
          <p:cNvGrpSpPr/>
          <p:nvPr/>
        </p:nvGrpSpPr>
        <p:grpSpPr>
          <a:xfrm>
            <a:off x="584271" y="1457577"/>
            <a:ext cx="1424337" cy="1114529"/>
            <a:chOff x="540954" y="2393785"/>
            <a:chExt cx="1424540" cy="1114688"/>
          </a:xfrm>
        </p:grpSpPr>
        <p:pic>
          <p:nvPicPr>
            <p:cNvPr id="28" name="Picture 27" descr="Advanced low-pressure &lt;strong&gt;turbine&lt;/strong&gt; (LPT)"/>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727916" y="2393785"/>
              <a:ext cx="451911" cy="451911"/>
            </a:xfrm>
            <a:prstGeom prst="rect">
              <a:avLst/>
            </a:prstGeom>
            <a:effectLst>
              <a:outerShdw blurRad="50800" dist="38100" algn="l" rotWithShape="0">
                <a:prstClr val="black">
                  <a:alpha val="40000"/>
                </a:prstClr>
              </a:outerShdw>
            </a:effectLst>
          </p:spPr>
        </p:pic>
        <p:sp>
          <p:nvSpPr>
            <p:cNvPr id="29" name="TextBox 28"/>
            <p:cNvSpPr txBox="1"/>
            <p:nvPr/>
          </p:nvSpPr>
          <p:spPr>
            <a:xfrm>
              <a:off x="540954" y="2920213"/>
              <a:ext cx="1424540" cy="588260"/>
            </a:xfrm>
            <a:prstGeom prst="rect">
              <a:avLst/>
            </a:prstGeom>
            <a:noFill/>
          </p:spPr>
          <p:txBody>
            <a:bodyPr wrap="none" rtlCol="0">
              <a:spAutoFit/>
            </a:bodyPr>
            <a:lstStyle/>
            <a:p>
              <a:pPr defTabSz="932563"/>
              <a:r>
                <a:rPr lang="en-US" sz="1049" dirty="0">
                  <a:solidFill>
                    <a:srgbClr val="505050"/>
                  </a:solidFill>
                  <a:latin typeface="Segoe UI"/>
                </a:rPr>
                <a:t>2x Max-Fan can fans</a:t>
              </a:r>
            </a:p>
            <a:p>
              <a:pPr defTabSz="932563"/>
              <a:r>
                <a:rPr lang="en-US" sz="1049" dirty="0">
                  <a:solidFill>
                    <a:srgbClr val="505050"/>
                  </a:solidFill>
                  <a:latin typeface="Segoe UI"/>
                </a:rPr>
                <a:t>3 speed switch</a:t>
              </a:r>
            </a:p>
            <a:p>
              <a:pPr defTabSz="932563"/>
              <a:r>
                <a:rPr lang="en-US" sz="1049" dirty="0">
                  <a:solidFill>
                    <a:srgbClr val="505050"/>
                  </a:solidFill>
                  <a:latin typeface="Segoe UI"/>
                </a:rPr>
                <a:t>1 fan is off balance</a:t>
              </a:r>
            </a:p>
          </p:txBody>
        </p:sp>
        <p:pic>
          <p:nvPicPr>
            <p:cNvPr id="30" name="Picture 29" descr="Advanced low-pressure &lt;strong&gt;turbine&lt;/strong&gt; (LPT)"/>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245203" y="2400653"/>
              <a:ext cx="451911" cy="451911"/>
            </a:xfrm>
            <a:prstGeom prst="rect">
              <a:avLst/>
            </a:prstGeom>
            <a:effectLst>
              <a:outerShdw blurRad="50800" dist="38100" algn="l" rotWithShape="0">
                <a:prstClr val="black">
                  <a:alpha val="40000"/>
                </a:prstClr>
              </a:outerShdw>
            </a:effectLst>
          </p:spPr>
        </p:pic>
      </p:grpSp>
      <p:pic>
        <p:nvPicPr>
          <p:cNvPr id="31" name="Picture 30"/>
          <p:cNvPicPr>
            <a:picLocks noChangeAspect="1"/>
          </p:cNvPicPr>
          <p:nvPr/>
        </p:nvPicPr>
        <p:blipFill>
          <a:blip r:embed="rId14" cstate="hqprint">
            <a:extLst>
              <a:ext uri="{BEBA8EAE-BF5A-486C-A8C5-ECC9F3942E4B}">
                <a14:imgProps xmlns:a14="http://schemas.microsoft.com/office/drawing/2010/main">
                  <a14:imgLayer r:embed="rId15">
                    <a14:imgEffect>
                      <a14:backgroundRemoval t="6529" b="93471" l="10000" r="90000">
                        <a14:foregroundMark x1="45750" y1="87973" x2="45750" y2="87973"/>
                        <a14:foregroundMark x1="45750" y1="93471" x2="45750" y2="93471"/>
                        <a14:foregroundMark x1="59000" y1="6529" x2="59000" y2="6529"/>
                        <a14:backgroundMark x1="17500" y1="35739" x2="17500" y2="35739"/>
                      </a14:backgroundRemoval>
                    </a14:imgEffect>
                  </a14:imgLayer>
                </a14:imgProps>
              </a:ext>
              <a:ext uri="{28A0092B-C50C-407E-A947-70E740481C1C}">
                <a14:useLocalDpi xmlns:a14="http://schemas.microsoft.com/office/drawing/2010/main" val="0"/>
              </a:ext>
            </a:extLst>
          </a:blip>
          <a:stretch>
            <a:fillRect/>
          </a:stretch>
        </p:blipFill>
        <p:spPr>
          <a:xfrm>
            <a:off x="747916" y="2569610"/>
            <a:ext cx="778085" cy="566058"/>
          </a:xfrm>
          <a:prstGeom prst="rect">
            <a:avLst/>
          </a:prstGeom>
        </p:spPr>
      </p:pic>
      <p:sp>
        <p:nvSpPr>
          <p:cNvPr id="32" name="Rectangle 31"/>
          <p:cNvSpPr/>
          <p:nvPr/>
        </p:nvSpPr>
        <p:spPr>
          <a:xfrm>
            <a:off x="490188" y="3096266"/>
            <a:ext cx="1821622" cy="565027"/>
          </a:xfrm>
          <a:prstGeom prst="rect">
            <a:avLst/>
          </a:prstGeom>
        </p:spPr>
        <p:txBody>
          <a:bodyPr wrap="none">
            <a:spAutoFit/>
          </a:bodyPr>
          <a:lstStyle/>
          <a:p>
            <a:pPr defTabSz="932563"/>
            <a:r>
              <a:rPr lang="en-US" sz="1000" dirty="0">
                <a:solidFill>
                  <a:srgbClr val="505050"/>
                </a:solidFill>
                <a:latin typeface="Calibri" panose="020F0502020204030204" pitchFamily="34" charset="0"/>
                <a:ea typeface="Calibri" panose="020F0502020204030204" pitchFamily="34" charset="0"/>
              </a:rPr>
              <a:t>NI cDAQ-9191 chassis</a:t>
            </a:r>
          </a:p>
          <a:p>
            <a:pPr defTabSz="932563"/>
            <a:r>
              <a:rPr lang="en-US" sz="1000" dirty="0">
                <a:solidFill>
                  <a:srgbClr val="505050"/>
                </a:solidFill>
                <a:latin typeface="Calibri" panose="020F0502020204030204" pitchFamily="34" charset="0"/>
                <a:ea typeface="Calibri" panose="020F0502020204030204" pitchFamily="34" charset="0"/>
              </a:rPr>
              <a:t>NI-9234 module</a:t>
            </a:r>
          </a:p>
          <a:p>
            <a:pPr defTabSz="932563"/>
            <a:r>
              <a:rPr lang="en-US" sz="1000" dirty="0">
                <a:solidFill>
                  <a:srgbClr val="505050"/>
                </a:solidFill>
                <a:latin typeface="Calibri" panose="020F0502020204030204" pitchFamily="34" charset="0"/>
              </a:rPr>
              <a:t>4x Vibration sensors (X&amp;Y axis)</a:t>
            </a:r>
            <a:endParaRPr lang="en-US" sz="1000" dirty="0">
              <a:solidFill>
                <a:srgbClr val="505050"/>
              </a:solidFill>
              <a:latin typeface="Segoe UI"/>
            </a:endParaRPr>
          </a:p>
        </p:txBody>
      </p:sp>
      <p:grpSp>
        <p:nvGrpSpPr>
          <p:cNvPr id="33" name="Group 32"/>
          <p:cNvGrpSpPr/>
          <p:nvPr/>
        </p:nvGrpSpPr>
        <p:grpSpPr>
          <a:xfrm>
            <a:off x="4794551" y="3240731"/>
            <a:ext cx="2455970" cy="1587588"/>
            <a:chOff x="4231142" y="4337009"/>
            <a:chExt cx="2456318" cy="1587814"/>
          </a:xfrm>
        </p:grpSpPr>
        <p:grpSp>
          <p:nvGrpSpPr>
            <p:cNvPr id="34" name="Group 33"/>
            <p:cNvGrpSpPr/>
            <p:nvPr/>
          </p:nvGrpSpPr>
          <p:grpSpPr>
            <a:xfrm>
              <a:off x="4330007" y="4337009"/>
              <a:ext cx="1936432" cy="1325904"/>
              <a:chOff x="5065004" y="3692515"/>
              <a:chExt cx="1936432" cy="1325904"/>
            </a:xfrm>
          </p:grpSpPr>
          <p:pic>
            <p:nvPicPr>
              <p:cNvPr id="36" name="Picture 35"/>
              <p:cNvPicPr>
                <a:picLocks noChangeAspect="1"/>
              </p:cNvPicPr>
              <p:nvPr/>
            </p:nvPicPr>
            <p:blipFill rotWithShape="1">
              <a:blip r:embed="rId16"/>
              <a:srcRect b="44631"/>
              <a:stretch/>
            </p:blipFill>
            <p:spPr>
              <a:xfrm>
                <a:off x="5065004" y="3692515"/>
                <a:ext cx="1936432" cy="974085"/>
              </a:xfrm>
              <a:prstGeom prst="rect">
                <a:avLst/>
              </a:prstGeom>
              <a:ln>
                <a:solidFill>
                  <a:schemeClr val="tx1"/>
                </a:solidFill>
              </a:ln>
            </p:spPr>
          </p:pic>
          <p:pic>
            <p:nvPicPr>
              <p:cNvPr id="37" name="Picture 36"/>
              <p:cNvPicPr>
                <a:picLocks noChangeAspect="1"/>
              </p:cNvPicPr>
              <p:nvPr/>
            </p:nvPicPr>
            <p:blipFill rotWithShape="1">
              <a:blip r:embed="rId16"/>
              <a:srcRect t="80276"/>
              <a:stretch/>
            </p:blipFill>
            <p:spPr>
              <a:xfrm>
                <a:off x="5065004" y="4671415"/>
                <a:ext cx="1936432" cy="347004"/>
              </a:xfrm>
              <a:prstGeom prst="rect">
                <a:avLst/>
              </a:prstGeom>
            </p:spPr>
          </p:pic>
        </p:grpSp>
        <p:sp>
          <p:nvSpPr>
            <p:cNvPr id="35" name="Rectangle 34"/>
            <p:cNvSpPr/>
            <p:nvPr/>
          </p:nvSpPr>
          <p:spPr>
            <a:xfrm>
              <a:off x="4231142" y="5658098"/>
              <a:ext cx="2456318" cy="266725"/>
            </a:xfrm>
            <a:prstGeom prst="rect">
              <a:avLst/>
            </a:prstGeom>
          </p:spPr>
          <p:txBody>
            <a:bodyPr wrap="none">
              <a:spAutoFit/>
            </a:bodyPr>
            <a:lstStyle/>
            <a:p>
              <a:pPr defTabSz="932563"/>
              <a:r>
                <a:rPr lang="en-US" sz="1099" dirty="0">
                  <a:solidFill>
                    <a:srgbClr val="505050"/>
                  </a:solidFill>
                  <a:latin typeface="Segoe UI"/>
                </a:rPr>
                <a:t>HPE ProLiant m510 Compute Node </a:t>
              </a:r>
            </a:p>
          </p:txBody>
        </p:sp>
      </p:grpSp>
      <p:sp>
        <p:nvSpPr>
          <p:cNvPr id="38" name="Rectangle 37"/>
          <p:cNvSpPr/>
          <p:nvPr/>
        </p:nvSpPr>
        <p:spPr>
          <a:xfrm>
            <a:off x="6312994" y="1888955"/>
            <a:ext cx="509260" cy="4193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932563"/>
            <a:r>
              <a:rPr lang="en-US" sz="500" dirty="0">
                <a:solidFill>
                  <a:srgbClr val="FFFFFF"/>
                </a:solidFill>
                <a:latin typeface="Segoe UI"/>
              </a:rPr>
              <a:t>Stream analytics on the Edge	</a:t>
            </a:r>
          </a:p>
        </p:txBody>
      </p:sp>
      <p:sp>
        <p:nvSpPr>
          <p:cNvPr id="39" name="Rectangle 38"/>
          <p:cNvSpPr/>
          <p:nvPr/>
        </p:nvSpPr>
        <p:spPr>
          <a:xfrm>
            <a:off x="7201853" y="1909425"/>
            <a:ext cx="509260" cy="39888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r>
              <a:rPr lang="en-US" sz="500" dirty="0">
                <a:solidFill>
                  <a:srgbClr val="FFFFFF"/>
                </a:solidFill>
                <a:latin typeface="Segoe UI"/>
              </a:rPr>
              <a:t>IOT Hub Module</a:t>
            </a:r>
          </a:p>
        </p:txBody>
      </p:sp>
      <p:sp>
        <p:nvSpPr>
          <p:cNvPr id="40" name="Rectangle 39"/>
          <p:cNvSpPr/>
          <p:nvPr/>
        </p:nvSpPr>
        <p:spPr>
          <a:xfrm>
            <a:off x="5444717" y="1897364"/>
            <a:ext cx="509260" cy="4109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3"/>
            <a:r>
              <a:rPr lang="en-US" sz="500" dirty="0">
                <a:solidFill>
                  <a:srgbClr val="FFFFFF"/>
                </a:solidFill>
                <a:latin typeface="Segoe UI"/>
              </a:rPr>
              <a:t>OPC UA or Modbus ingestion module</a:t>
            </a:r>
          </a:p>
        </p:txBody>
      </p:sp>
      <p:pic>
        <p:nvPicPr>
          <p:cNvPr id="41" name="Picture 40"/>
          <p:cNvPicPr>
            <a:picLocks noChangeAspect="1"/>
          </p:cNvPicPr>
          <p:nvPr/>
        </p:nvPicPr>
        <p:blipFill>
          <a:blip r:embed="rId17" cstate="hqprint">
            <a:extLst>
              <a:ext uri="{28A0092B-C50C-407E-A947-70E740481C1C}">
                <a14:useLocalDpi xmlns:a14="http://schemas.microsoft.com/office/drawing/2010/main" val="0"/>
              </a:ext>
            </a:extLst>
          </a:blip>
          <a:stretch>
            <a:fillRect/>
          </a:stretch>
        </p:blipFill>
        <p:spPr>
          <a:xfrm>
            <a:off x="6618194" y="1809845"/>
            <a:ext cx="281531" cy="281531"/>
          </a:xfrm>
          <a:prstGeom prst="rect">
            <a:avLst/>
          </a:prstGeom>
          <a:effectLst>
            <a:outerShdw blurRad="50800" dist="38100" dir="5400000" algn="t" rotWithShape="0">
              <a:prstClr val="black">
                <a:alpha val="40000"/>
              </a:prstClr>
            </a:outerShdw>
          </a:effectLst>
        </p:spPr>
      </p:pic>
      <p:sp>
        <p:nvSpPr>
          <p:cNvPr id="42" name="Rectangle 41"/>
          <p:cNvSpPr/>
          <p:nvPr/>
        </p:nvSpPr>
        <p:spPr>
          <a:xfrm>
            <a:off x="5386654" y="2385812"/>
            <a:ext cx="2360899" cy="382385"/>
          </a:xfrm>
          <a:prstGeom prst="rect">
            <a:avLst/>
          </a:prstGeom>
          <a:ln>
            <a:solidFill>
              <a:schemeClr val="bg2">
                <a:lumMod val="90000"/>
              </a:schemeClr>
            </a:solidFill>
          </a:ln>
        </p:spPr>
        <p:style>
          <a:lnRef idx="2">
            <a:schemeClr val="dk1"/>
          </a:lnRef>
          <a:fillRef idx="1">
            <a:schemeClr val="lt1"/>
          </a:fillRef>
          <a:effectRef idx="0">
            <a:schemeClr val="dk1"/>
          </a:effectRef>
          <a:fontRef idx="minor">
            <a:schemeClr val="dk1"/>
          </a:fontRef>
        </p:style>
        <p:txBody>
          <a:bodyPr rtlCol="0" anchor="ctr"/>
          <a:lstStyle/>
          <a:p>
            <a:pPr algn="ctr" defTabSz="932563"/>
            <a:endParaRPr lang="en-US">
              <a:solidFill>
                <a:srgbClr val="505050"/>
              </a:solidFill>
              <a:latin typeface="Segoe UI"/>
            </a:endParaRPr>
          </a:p>
        </p:txBody>
      </p:sp>
      <p:pic>
        <p:nvPicPr>
          <p:cNvPr id="43" name="Picture 2" descr="https://www.beyondtrust.com/wp-content/uploads/Windows-10-Logo.png"/>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r="13439"/>
          <a:stretch/>
        </p:blipFill>
        <p:spPr bwMode="auto">
          <a:xfrm>
            <a:off x="5953977" y="2454628"/>
            <a:ext cx="1167130" cy="24943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19"/>
          <a:stretch>
            <a:fillRect/>
          </a:stretch>
        </p:blipFill>
        <p:spPr>
          <a:xfrm>
            <a:off x="10905336" y="5947861"/>
            <a:ext cx="1530258" cy="1019350"/>
          </a:xfrm>
          <a:prstGeom prst="rect">
            <a:avLst/>
          </a:prstGeom>
        </p:spPr>
      </p:pic>
      <p:sp>
        <p:nvSpPr>
          <p:cNvPr id="45" name="Rectangular Callout 44"/>
          <p:cNvSpPr/>
          <p:nvPr/>
        </p:nvSpPr>
        <p:spPr bwMode="auto">
          <a:xfrm>
            <a:off x="291851" y="5552600"/>
            <a:ext cx="9472380" cy="724797"/>
          </a:xfrm>
          <a:prstGeom prst="wedgeRectCallout">
            <a:avLst>
              <a:gd name="adj1" fmla="val -19671"/>
              <a:gd name="adj2" fmla="val 62256"/>
            </a:avLst>
          </a:prstGeom>
          <a:solidFill>
            <a:schemeClr val="accent6">
              <a:lumMod val="10000"/>
              <a:lumOff val="90000"/>
            </a:schemeClr>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defTabSz="932563"/>
            <a:r>
              <a:rPr lang="en-US" sz="2000" dirty="0" err="1">
                <a:solidFill>
                  <a:srgbClr val="505050"/>
                </a:solidFill>
                <a:latin typeface="Calibri" panose="020F0502020204030204" pitchFamily="34" charset="0"/>
                <a:ea typeface="Calibri" panose="020F0502020204030204" pitchFamily="34" charset="0"/>
              </a:rPr>
              <a:t>HPe</a:t>
            </a:r>
            <a:r>
              <a:rPr lang="en-US" sz="2000" dirty="0">
                <a:solidFill>
                  <a:srgbClr val="505050"/>
                </a:solidFill>
                <a:latin typeface="Calibri" panose="020F0502020204030204" pitchFamily="34" charset="0"/>
                <a:ea typeface="Calibri" panose="020F0502020204030204" pitchFamily="34" charset="0"/>
              </a:rPr>
              <a:t> is working on creating a differentiated “edge-as-a-service” offering for select vertical industry use cases.</a:t>
            </a:r>
          </a:p>
        </p:txBody>
      </p:sp>
    </p:spTree>
    <p:extLst>
      <p:ext uri="{BB962C8B-B14F-4D97-AF65-F5344CB8AC3E}">
        <p14:creationId xmlns:p14="http://schemas.microsoft.com/office/powerpoint/2010/main" val="22270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80D7D21-B920-4EA7-992C-E34886E0F001}"/>
              </a:ext>
            </a:extLst>
          </p:cNvPr>
          <p:cNvSpPr>
            <a:spLocks noGrp="1"/>
          </p:cNvSpPr>
          <p:nvPr>
            <p:ph type="pic" sz="quarter" idx="10"/>
          </p:nvPr>
        </p:nvSpPr>
        <p:spPr/>
      </p:sp>
      <p:sp>
        <p:nvSpPr>
          <p:cNvPr id="11" name="Title 1">
            <a:extLst>
              <a:ext uri="{FF2B5EF4-FFF2-40B4-BE49-F238E27FC236}">
                <a16:creationId xmlns:a16="http://schemas.microsoft.com/office/drawing/2014/main" id="{F11CA481-F932-4C02-95C1-887CF19082E2}"/>
              </a:ext>
            </a:extLst>
          </p:cNvPr>
          <p:cNvSpPr>
            <a:spLocks noGrp="1"/>
          </p:cNvSpPr>
          <p:nvPr>
            <p:ph type="title"/>
          </p:nvPr>
        </p:nvSpPr>
        <p:spPr>
          <a:xfrm>
            <a:off x="275483" y="369329"/>
            <a:ext cx="5485621" cy="3508268"/>
          </a:xfrm>
        </p:spPr>
        <p:txBody>
          <a:bodyPr/>
          <a:lstStyle/>
          <a:p>
            <a:r>
              <a:rPr lang="en-US" dirty="0"/>
              <a:t>Demo</a:t>
            </a:r>
            <a:br>
              <a:rPr lang="en-US" dirty="0"/>
            </a:br>
            <a:br>
              <a:rPr lang="en-US" dirty="0"/>
            </a:br>
            <a:r>
              <a:rPr lang="en-US" sz="4799" dirty="0"/>
              <a:t>ASA on Edge through Cloud Management </a:t>
            </a:r>
            <a:endParaRPr lang="en-US" dirty="0"/>
          </a:p>
        </p:txBody>
      </p:sp>
    </p:spTree>
    <p:extLst>
      <p:ext uri="{BB962C8B-B14F-4D97-AF65-F5344CB8AC3E}">
        <p14:creationId xmlns:p14="http://schemas.microsoft.com/office/powerpoint/2010/main" val="117846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4618037" y="2111018"/>
            <a:ext cx="3205878" cy="700444"/>
          </a:xfrm>
          <a:prstGeom prst="rect">
            <a:avLst/>
          </a:prstGeom>
          <a:noFill/>
        </p:spPr>
      </p:pic>
      <p:sp>
        <p:nvSpPr>
          <p:cNvPr id="3" name="Rectangle 2"/>
          <p:cNvSpPr/>
          <p:nvPr/>
        </p:nvSpPr>
        <p:spPr>
          <a:xfrm>
            <a:off x="666927" y="3192462"/>
            <a:ext cx="11049000" cy="1754326"/>
          </a:xfrm>
          <a:prstGeom prst="rect">
            <a:avLst/>
          </a:prstGeom>
        </p:spPr>
        <p:txBody>
          <a:bodyPr wrap="square">
            <a:spAutoFit/>
          </a:bodyPr>
          <a:lstStyle/>
          <a:p>
            <a:r>
              <a:rPr lang="en-US" dirty="0" err="1"/>
              <a:t>Aerocrine</a:t>
            </a:r>
            <a:r>
              <a:rPr lang="en-US" dirty="0"/>
              <a:t> makes medical devices that measure fractional exhaled nitric oxide (</a:t>
            </a:r>
            <a:r>
              <a:rPr lang="en-US" dirty="0" err="1"/>
              <a:t>FeNO</a:t>
            </a:r>
            <a:r>
              <a:rPr lang="en-US" dirty="0"/>
              <a:t>), a biomarker for airway inflammation. These instruments are used by thousands of physicians and nurses in hospitals and asthma clinics around the globe to identify asthma and monitor patients’ progress in controlling the disease.</a:t>
            </a:r>
          </a:p>
          <a:p>
            <a:endParaRPr lang="en-US" dirty="0"/>
          </a:p>
          <a:p>
            <a:r>
              <a:rPr lang="en-US" dirty="0"/>
              <a:t>By using Azure Event Hubs as well as Azure Stream Analytics, </a:t>
            </a:r>
            <a:r>
              <a:rPr lang="en-US" dirty="0" err="1"/>
              <a:t>Aerocrine</a:t>
            </a:r>
            <a:r>
              <a:rPr lang="en-US" dirty="0"/>
              <a:t> can capture and manage real-time data about </a:t>
            </a:r>
            <a:r>
              <a:rPr lang="en-US" dirty="0" err="1"/>
              <a:t>FeNO</a:t>
            </a:r>
            <a:r>
              <a:rPr lang="en-US" dirty="0"/>
              <a:t> devices for the first time.</a:t>
            </a:r>
          </a:p>
        </p:txBody>
      </p:sp>
      <p:sp>
        <p:nvSpPr>
          <p:cNvPr id="4" name="Title 3"/>
          <p:cNvSpPr>
            <a:spLocks noGrp="1"/>
          </p:cNvSpPr>
          <p:nvPr>
            <p:ph type="title"/>
          </p:nvPr>
        </p:nvSpPr>
        <p:spPr/>
        <p:txBody>
          <a:bodyPr/>
          <a:lstStyle/>
          <a:p>
            <a:r>
              <a:rPr lang="en-US" dirty="0"/>
              <a:t>Fighting Asthma</a:t>
            </a:r>
          </a:p>
        </p:txBody>
      </p:sp>
    </p:spTree>
    <p:extLst>
      <p:ext uri="{BB962C8B-B14F-4D97-AF65-F5344CB8AC3E}">
        <p14:creationId xmlns:p14="http://schemas.microsoft.com/office/powerpoint/2010/main" val="36912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1994461" y="5752832"/>
            <a:ext cx="9557776" cy="815727"/>
            <a:chOff x="3040116" y="6842996"/>
            <a:chExt cx="9168189" cy="815842"/>
          </a:xfrm>
          <a:noFill/>
        </p:grpSpPr>
        <p:sp>
          <p:nvSpPr>
            <p:cNvPr id="132" name="Rectangle 131"/>
            <p:cNvSpPr/>
            <p:nvPr/>
          </p:nvSpPr>
          <p:spPr bwMode="auto">
            <a:xfrm>
              <a:off x="10379505" y="692731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134" name="Right Arrow 133"/>
            <p:cNvSpPr/>
            <p:nvPr/>
          </p:nvSpPr>
          <p:spPr bwMode="auto">
            <a:xfrm>
              <a:off x="9972806" y="707159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0" name="Rectangle 129"/>
            <p:cNvSpPr/>
            <p:nvPr/>
          </p:nvSpPr>
          <p:spPr bwMode="auto">
            <a:xfrm>
              <a:off x="8273184" y="689875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Stream</a:t>
              </a:r>
              <a:br>
                <a:rPr lang="en-US" kern="0" dirty="0">
                  <a:solidFill>
                    <a:schemeClr val="accent4">
                      <a:lumMod val="25000"/>
                    </a:schemeClr>
                  </a:solidFill>
                  <a:ea typeface="Segoe UI" pitchFamily="34" charset="0"/>
                  <a:cs typeface="Segoe UI" pitchFamily="34" charset="0"/>
                </a:rPr>
              </a:br>
              <a:r>
                <a:rPr lang="en-US" kern="0" dirty="0">
                  <a:solidFill>
                    <a:schemeClr val="accent4">
                      <a:lumMod val="25000"/>
                    </a:schemeClr>
                  </a:solidFill>
                  <a:ea typeface="Segoe UI" pitchFamily="34" charset="0"/>
                  <a:cs typeface="Segoe UI" pitchFamily="34" charset="0"/>
                </a:rPr>
                <a:t>Analytics</a:t>
              </a:r>
            </a:p>
          </p:txBody>
        </p:sp>
        <p:sp>
          <p:nvSpPr>
            <p:cNvPr id="86" name="Right Arrow 85"/>
            <p:cNvSpPr/>
            <p:nvPr/>
          </p:nvSpPr>
          <p:spPr bwMode="auto">
            <a:xfrm>
              <a:off x="8049678" y="7095265"/>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6188313" y="6842996"/>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Queuing &amp; Stream</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5544584" y="7148987"/>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3040116" y="6920388"/>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Generation</a:t>
              </a:r>
            </a:p>
          </p:txBody>
        </p:sp>
      </p:grpSp>
      <p:sp>
        <p:nvSpPr>
          <p:cNvPr id="80" name="Oval 79"/>
          <p:cNvSpPr/>
          <p:nvPr/>
        </p:nvSpPr>
        <p:spPr bwMode="auto">
          <a:xfrm>
            <a:off x="5338174" y="3155480"/>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IoT Hub</a:t>
            </a:r>
          </a:p>
        </p:txBody>
      </p:sp>
      <p:grpSp>
        <p:nvGrpSpPr>
          <p:cNvPr id="6" name="Group 5"/>
          <p:cNvGrpSpPr/>
          <p:nvPr/>
        </p:nvGrpSpPr>
        <p:grpSpPr>
          <a:xfrm>
            <a:off x="7512593" y="3328129"/>
            <a:ext cx="3648760" cy="552166"/>
            <a:chOff x="8559029" y="4243285"/>
            <a:chExt cx="3649275" cy="552245"/>
          </a:xfrm>
          <a:noFill/>
        </p:grpSpPr>
        <p:sp>
          <p:nvSpPr>
            <p:cNvPr id="210" name="TextBox 209"/>
            <p:cNvSpPr txBox="1"/>
            <p:nvPr/>
          </p:nvSpPr>
          <p:spPr>
            <a:xfrm>
              <a:off x="8559029" y="4407676"/>
              <a:ext cx="1053973" cy="387854"/>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spcAft>
                  <a:spcPts val="0"/>
                </a:spcAft>
                <a:defRPr/>
              </a:pPr>
              <a:r>
                <a:rPr lang="en-US" kern="0" dirty="0">
                  <a:solidFill>
                    <a:schemeClr val="accent4">
                      <a:lumMod val="25000"/>
                    </a:schemeClr>
                  </a:solidFill>
                </a:rPr>
                <a:t>Azure Stream Analytics</a:t>
              </a:r>
            </a:p>
          </p:txBody>
        </p:sp>
        <p:sp>
          <p:nvSpPr>
            <p:cNvPr id="212" name="TextBox 211"/>
            <p:cNvSpPr txBox="1"/>
            <p:nvPr/>
          </p:nvSpPr>
          <p:spPr>
            <a:xfrm>
              <a:off x="10791049" y="4243285"/>
              <a:ext cx="1417255" cy="166223"/>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defRPr/>
              </a:pPr>
              <a:r>
                <a:rPr lang="en-US" sz="1200" kern="0" dirty="0">
                  <a:solidFill>
                    <a:schemeClr val="accent4">
                      <a:lumMod val="25000"/>
                    </a:schemeClr>
                  </a:solidFill>
                </a:rPr>
                <a:t>Real-time dashboard</a:t>
              </a:r>
            </a:p>
          </p:txBody>
        </p:sp>
      </p:grpSp>
      <p:cxnSp>
        <p:nvCxnSpPr>
          <p:cNvPr id="10" name="Straight Arrow Connector 9"/>
          <p:cNvCxnSpPr>
            <a:cxnSpLocks/>
          </p:cNvCxnSpPr>
          <p:nvPr/>
        </p:nvCxnSpPr>
        <p:spPr>
          <a:xfrm flipV="1">
            <a:off x="4569552" y="2949961"/>
            <a:ext cx="801880" cy="10601"/>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cxnSp>
        <p:nvCxnSpPr>
          <p:cNvPr id="29" name="Straight Arrow Connector 28"/>
          <p:cNvCxnSpPr>
            <a:cxnSpLocks/>
          </p:cNvCxnSpPr>
          <p:nvPr/>
        </p:nvCxnSpPr>
        <p:spPr>
          <a:xfrm flipV="1">
            <a:off x="6253426" y="294358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5562701" y="2637692"/>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pic>
        <p:nvPicPr>
          <p:cNvPr id="31" name="Picture 30"/>
          <p:cNvPicPr>
            <a:picLocks noChangeAspect="1"/>
          </p:cNvPicPr>
          <p:nvPr/>
        </p:nvPicPr>
        <p:blipFill>
          <a:blip r:embed="rId3">
            <a:clrChange>
              <a:clrFrom>
                <a:srgbClr val="FDFDFD"/>
              </a:clrFrom>
              <a:clrTo>
                <a:srgbClr val="FDFD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018915" y="2597350"/>
            <a:ext cx="703518" cy="692468"/>
          </a:xfrm>
          <a:prstGeom prst="rect">
            <a:avLst/>
          </a:prstGeom>
          <a:noFill/>
          <a:ln>
            <a:noFill/>
          </a:ln>
        </p:spPr>
        <p:style>
          <a:lnRef idx="2">
            <a:schemeClr val="dk1"/>
          </a:lnRef>
          <a:fillRef idx="1">
            <a:schemeClr val="lt1"/>
          </a:fillRef>
          <a:effectRef idx="0">
            <a:schemeClr val="dk1"/>
          </a:effectRef>
          <a:fontRef idx="minor">
            <a:schemeClr val="dk1"/>
          </a:fontRef>
        </p:style>
      </p:pic>
      <p:sp>
        <p:nvSpPr>
          <p:cNvPr id="323" name="Rectangle 16"/>
          <p:cNvSpPr>
            <a:spLocks noChangeArrowheads="1"/>
          </p:cNvSpPr>
          <p:nvPr/>
        </p:nvSpPr>
        <p:spPr bwMode="auto">
          <a:xfrm>
            <a:off x="1148233" y="1913619"/>
            <a:ext cx="3298413" cy="3115866"/>
          </a:xfrm>
          <a:prstGeom prst="rect">
            <a:avLst/>
          </a:prstGeom>
          <a:no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1813719" y="3519482"/>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1856581" y="3492495"/>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1764506" y="3546470"/>
            <a:ext cx="41275" cy="38100"/>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1267619" y="3462332"/>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1267619" y="3563932"/>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1267619" y="3463920"/>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 name="Title 2"/>
          <p:cNvSpPr>
            <a:spLocks noGrp="1"/>
          </p:cNvSpPr>
          <p:nvPr>
            <p:ph type="title"/>
          </p:nvPr>
        </p:nvSpPr>
        <p:spPr>
          <a:noFill/>
        </p:spPr>
        <p:txBody>
          <a:bodyPr/>
          <a:lstStyle/>
          <a:p>
            <a:r>
              <a:rPr lang="en-US" dirty="0"/>
              <a:t>Demo Architecture</a:t>
            </a:r>
          </a:p>
        </p:txBody>
      </p:sp>
      <p:sp>
        <p:nvSpPr>
          <p:cNvPr id="124" name="TextBox 123"/>
          <p:cNvSpPr txBox="1"/>
          <p:nvPr/>
        </p:nvSpPr>
        <p:spPr>
          <a:xfrm>
            <a:off x="8827743" y="2558436"/>
            <a:ext cx="861454" cy="447815"/>
          </a:xfrm>
          <a:prstGeom prst="rect">
            <a:avLst/>
          </a:prstGeom>
          <a:noFill/>
        </p:spPr>
        <p:txBody>
          <a:bodyPr wrap="none" lIns="182880" tIns="146304" rIns="182880" bIns="146304" rtlCol="0">
            <a:spAutoFit/>
          </a:bodyPr>
          <a:lstStyle/>
          <a:p>
            <a:pPr>
              <a:lnSpc>
                <a:spcPct val="90000"/>
              </a:lnSpc>
              <a:spcAft>
                <a:spcPts val="600"/>
              </a:spcAft>
            </a:pPr>
            <a:r>
              <a:rPr lang="en-US" sz="1100" dirty="0">
                <a:solidFill>
                  <a:schemeClr val="accent4">
                    <a:lumMod val="25000"/>
                  </a:schemeClr>
                </a:solidFill>
              </a:rPr>
              <a:t>PowerBI</a:t>
            </a:r>
          </a:p>
        </p:txBody>
      </p:sp>
      <p:grpSp>
        <p:nvGrpSpPr>
          <p:cNvPr id="125" name="Group 124"/>
          <p:cNvGrpSpPr/>
          <p:nvPr/>
        </p:nvGrpSpPr>
        <p:grpSpPr>
          <a:xfrm>
            <a:off x="7435577" y="2454569"/>
            <a:ext cx="1114832" cy="853671"/>
            <a:chOff x="1260022" y="5196402"/>
            <a:chExt cx="3273425" cy="2514600"/>
          </a:xfrm>
          <a:noFill/>
        </p:grpSpPr>
        <p:sp>
          <p:nvSpPr>
            <p:cNvPr id="126"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7"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8"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44"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cxnSp>
        <p:nvCxnSpPr>
          <p:cNvPr id="147" name="Straight Arrow Connector 146"/>
          <p:cNvCxnSpPr>
            <a:cxnSpLocks/>
          </p:cNvCxnSpPr>
          <p:nvPr/>
        </p:nvCxnSpPr>
        <p:spPr>
          <a:xfrm flipV="1">
            <a:off x="8890124" y="2884054"/>
            <a:ext cx="881316" cy="1805"/>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48" name="Oval 147"/>
          <p:cNvSpPr/>
          <p:nvPr/>
        </p:nvSpPr>
        <p:spPr bwMode="auto">
          <a:xfrm>
            <a:off x="1086716" y="3693662"/>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Sensor Tag</a:t>
            </a:r>
          </a:p>
        </p:txBody>
      </p:sp>
      <p:pic>
        <p:nvPicPr>
          <p:cNvPr id="2054" name="Picture 6" descr="Image result for laptop icon"/>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08729" y="2527559"/>
            <a:ext cx="2323030" cy="2323030"/>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Straight Arrow Connector 153"/>
          <p:cNvCxnSpPr>
            <a:cxnSpLocks/>
          </p:cNvCxnSpPr>
          <p:nvPr/>
        </p:nvCxnSpPr>
        <p:spPr>
          <a:xfrm>
            <a:off x="2062155" y="3662357"/>
            <a:ext cx="575841" cy="1913"/>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55" name="Oval 154"/>
          <p:cNvSpPr/>
          <p:nvPr/>
        </p:nvSpPr>
        <p:spPr bwMode="auto">
          <a:xfrm>
            <a:off x="1863614" y="3409584"/>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050" kern="0" dirty="0">
                <a:solidFill>
                  <a:schemeClr val="accent4">
                    <a:lumMod val="25000"/>
                  </a:schemeClr>
                </a:solidFill>
                <a:ea typeface="Segoe UI" pitchFamily="34" charset="0"/>
                <a:cs typeface="Segoe UI" pitchFamily="34" charset="0"/>
              </a:rPr>
              <a:t>Bluetooth</a:t>
            </a:r>
          </a:p>
        </p:txBody>
      </p:sp>
      <p:grpSp>
        <p:nvGrpSpPr>
          <p:cNvPr id="149" name="Group 148"/>
          <p:cNvGrpSpPr/>
          <p:nvPr/>
        </p:nvGrpSpPr>
        <p:grpSpPr>
          <a:xfrm>
            <a:off x="2934289" y="3293979"/>
            <a:ext cx="540748" cy="406864"/>
            <a:chOff x="1260022" y="5196402"/>
            <a:chExt cx="3273425" cy="2514600"/>
          </a:xfrm>
          <a:noFill/>
        </p:grpSpPr>
        <p:sp>
          <p:nvSpPr>
            <p:cNvPr id="150"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51"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52"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53"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sp>
        <p:nvSpPr>
          <p:cNvPr id="44" name="TextBox 43"/>
          <p:cNvSpPr txBox="1"/>
          <p:nvPr/>
        </p:nvSpPr>
        <p:spPr>
          <a:xfrm>
            <a:off x="3322684" y="3195216"/>
            <a:ext cx="914353" cy="677108"/>
          </a:xfrm>
          <a:prstGeom prst="rect">
            <a:avLst/>
          </a:prstGeom>
          <a:noFill/>
        </p:spPr>
        <p:txBody>
          <a:bodyPr wrap="none" lIns="182880" tIns="146304" rIns="182880" bIns="146304" rtlCol="0">
            <a:spAutoFit/>
          </a:bodyPr>
          <a:lstStyle/>
          <a:p>
            <a:pPr>
              <a:lnSpc>
                <a:spcPct val="90000"/>
              </a:lnSpc>
              <a:spcAft>
                <a:spcPts val="600"/>
              </a:spcAft>
            </a:pPr>
            <a:r>
              <a:rPr lang="en-US" sz="1100" dirty="0">
                <a:solidFill>
                  <a:schemeClr val="accent4">
                    <a:lumMod val="25000"/>
                  </a:schemeClr>
                </a:solidFill>
              </a:rPr>
              <a:t>Edge </a:t>
            </a:r>
          </a:p>
          <a:p>
            <a:pPr>
              <a:lnSpc>
                <a:spcPct val="90000"/>
              </a:lnSpc>
              <a:spcAft>
                <a:spcPts val="600"/>
              </a:spcAft>
            </a:pPr>
            <a:r>
              <a:rPr lang="en-US" sz="1100" dirty="0">
                <a:solidFill>
                  <a:schemeClr val="accent4">
                    <a:lumMod val="25000"/>
                  </a:schemeClr>
                </a:solidFill>
              </a:rPr>
              <a:t>Analytics</a:t>
            </a:r>
          </a:p>
        </p:txBody>
      </p:sp>
      <p:sp>
        <p:nvSpPr>
          <p:cNvPr id="2" name="Arc 1"/>
          <p:cNvSpPr/>
          <p:nvPr/>
        </p:nvSpPr>
        <p:spPr>
          <a:xfrm rot="21087712">
            <a:off x="3308544" y="1103636"/>
            <a:ext cx="4813873" cy="3636841"/>
          </a:xfrm>
          <a:prstGeom prst="arc">
            <a:avLst>
              <a:gd name="adj1" fmla="val 10751994"/>
              <a:gd name="adj2" fmla="val 21210574"/>
            </a:avLst>
          </a:prstGeom>
          <a:ln w="3175">
            <a:solidFill>
              <a:schemeClr val="tx1">
                <a:lumMod val="40000"/>
                <a:lumOff val="6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45635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IoT Edge Modules</a:t>
            </a:r>
          </a:p>
        </p:txBody>
      </p:sp>
      <p:sp>
        <p:nvSpPr>
          <p:cNvPr id="4" name="Rectangle 3"/>
          <p:cNvSpPr/>
          <p:nvPr/>
        </p:nvSpPr>
        <p:spPr bwMode="auto">
          <a:xfrm>
            <a:off x="884237" y="3216374"/>
            <a:ext cx="10515600" cy="609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broker</a:t>
            </a:r>
          </a:p>
        </p:txBody>
      </p:sp>
      <p:sp>
        <p:nvSpPr>
          <p:cNvPr id="5" name="Rectangle 4"/>
          <p:cNvSpPr/>
          <p:nvPr/>
        </p:nvSpPr>
        <p:spPr bwMode="auto">
          <a:xfrm>
            <a:off x="1036637" y="4335462"/>
            <a:ext cx="22098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Custom Bluetooth module</a:t>
            </a: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(custom)</a:t>
            </a:r>
          </a:p>
        </p:txBody>
      </p:sp>
      <p:sp>
        <p:nvSpPr>
          <p:cNvPr id="6" name="Rectangle 5"/>
          <p:cNvSpPr/>
          <p:nvPr/>
        </p:nvSpPr>
        <p:spPr bwMode="auto">
          <a:xfrm>
            <a:off x="3398837" y="1668462"/>
            <a:ext cx="20574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Parser Module</a:t>
            </a:r>
          </a:p>
        </p:txBody>
      </p:sp>
      <p:sp>
        <p:nvSpPr>
          <p:cNvPr id="8" name="Rectangle 7"/>
          <p:cNvSpPr/>
          <p:nvPr/>
        </p:nvSpPr>
        <p:spPr bwMode="auto">
          <a:xfrm>
            <a:off x="7593612" y="1452302"/>
            <a:ext cx="2057400" cy="1066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IoT Hub client</a:t>
            </a:r>
          </a:p>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 (built-in)</a:t>
            </a:r>
          </a:p>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0" name="Arrow: Right 9"/>
          <p:cNvSpPr/>
          <p:nvPr/>
        </p:nvSpPr>
        <p:spPr bwMode="auto">
          <a:xfrm rot="5400000">
            <a:off x="3856037" y="2735262"/>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Arrow: Right 10"/>
          <p:cNvSpPr/>
          <p:nvPr/>
        </p:nvSpPr>
        <p:spPr bwMode="auto">
          <a:xfrm rot="16200000">
            <a:off x="4618037" y="2659063"/>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 name="Arrow: Right 11"/>
          <p:cNvSpPr/>
          <p:nvPr/>
        </p:nvSpPr>
        <p:spPr bwMode="auto">
          <a:xfrm rot="16200000">
            <a:off x="8123237" y="2613478"/>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Arrow: Right 18"/>
          <p:cNvSpPr/>
          <p:nvPr/>
        </p:nvSpPr>
        <p:spPr bwMode="auto">
          <a:xfrm rot="16200000">
            <a:off x="2027237" y="3802062"/>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5380037" y="4317486"/>
            <a:ext cx="2057400" cy="1066800"/>
          </a:xfrm>
          <a:prstGeom prst="rect">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Stream Analytics</a:t>
            </a:r>
          </a:p>
        </p:txBody>
      </p:sp>
      <p:sp>
        <p:nvSpPr>
          <p:cNvPr id="21" name="Arrow: Right 20"/>
          <p:cNvSpPr/>
          <p:nvPr/>
        </p:nvSpPr>
        <p:spPr bwMode="auto">
          <a:xfrm rot="5400000">
            <a:off x="5686021" y="3839706"/>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2" name="Arrow: Right 21"/>
          <p:cNvSpPr/>
          <p:nvPr/>
        </p:nvSpPr>
        <p:spPr bwMode="auto">
          <a:xfrm rot="16200000">
            <a:off x="6600421" y="3783878"/>
            <a:ext cx="533400" cy="533400"/>
          </a:xfrm>
          <a:prstGeom prst="rightArrow">
            <a:avLst/>
          </a:prstGeom>
          <a:solidFill>
            <a:schemeClr val="bg2">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25144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10" grpId="0" animBg="1"/>
      <p:bldP spid="11" grpId="0" animBg="1"/>
      <p:bldP spid="12" grpId="0" animBg="1"/>
      <p:bldP spid="19" grpId="0" animBg="1"/>
      <p:bldP spid="20" grpId="0" animBg="1"/>
      <p:bldP spid="21" grpId="0" animBg="1"/>
      <p:bldP spid="2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483" y="118204"/>
            <a:ext cx="13309800" cy="877688"/>
          </a:xfrm>
          <a:prstGeom prst="rect">
            <a:avLst/>
          </a:prstGeom>
          <a:noFill/>
        </p:spPr>
        <p:txBody>
          <a:bodyPr wrap="square" lIns="186521" tIns="149217" rIns="186521" bIns="149217" rtlCol="0">
            <a:spAutoFit/>
          </a:bodyPr>
          <a:lstStyle/>
          <a:p>
            <a:pPr>
              <a:lnSpc>
                <a:spcPct val="90000"/>
              </a:lnSpc>
              <a:spcAft>
                <a:spcPts val="612"/>
              </a:spcAft>
              <a:defRPr/>
            </a:pPr>
            <a:r>
              <a:rPr lang="en-US" sz="4080" kern="0" dirty="0">
                <a:latin typeface="Segoe UI Light"/>
              </a:rPr>
              <a:t>Why is it differentiated?</a:t>
            </a:r>
          </a:p>
        </p:txBody>
      </p:sp>
      <p:sp>
        <p:nvSpPr>
          <p:cNvPr id="6" name="Content Placeholder 2">
            <a:extLst/>
          </p:cNvPr>
          <p:cNvSpPr txBox="1">
            <a:spLocks/>
          </p:cNvSpPr>
          <p:nvPr/>
        </p:nvSpPr>
        <p:spPr>
          <a:xfrm>
            <a:off x="235949" y="897671"/>
            <a:ext cx="10724938" cy="5780626"/>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lnSpc>
                <a:spcPct val="100000"/>
              </a:lnSpc>
              <a:spcBef>
                <a:spcPts val="612"/>
              </a:spcBef>
              <a:spcAft>
                <a:spcPts val="612"/>
              </a:spcAft>
              <a:buNone/>
            </a:pPr>
            <a:r>
              <a:rPr lang="en-US" sz="2400" b="1" dirty="0">
                <a:solidFill>
                  <a:schemeClr val="tx1"/>
                </a:solidFill>
              </a:rPr>
              <a:t>A unique CEP engine </a:t>
            </a:r>
            <a:r>
              <a:rPr lang="en-US" sz="2400" dirty="0">
                <a:solidFill>
                  <a:schemeClr val="tx1"/>
                </a:solidFill>
              </a:rPr>
              <a:t>– originally developed by MSR and already used on the cloud version of Azure Stream Analytics:</a:t>
            </a:r>
          </a:p>
          <a:p>
            <a:pPr>
              <a:lnSpc>
                <a:spcPct val="100000"/>
              </a:lnSpc>
              <a:spcBef>
                <a:spcPts val="612"/>
              </a:spcBef>
              <a:spcAft>
                <a:spcPts val="612"/>
              </a:spcAft>
            </a:pPr>
            <a:r>
              <a:rPr lang="en-US" sz="2400" b="1" dirty="0">
                <a:solidFill>
                  <a:schemeClr val="tx1"/>
                </a:solidFill>
              </a:rPr>
              <a:t>High performance engine, sensor fusion</a:t>
            </a:r>
          </a:p>
          <a:p>
            <a:pPr>
              <a:lnSpc>
                <a:spcPct val="100000"/>
              </a:lnSpc>
              <a:spcBef>
                <a:spcPts val="612"/>
              </a:spcBef>
              <a:spcAft>
                <a:spcPts val="612"/>
              </a:spcAft>
            </a:pPr>
            <a:r>
              <a:rPr lang="en-US" sz="2400" b="1" dirty="0">
                <a:solidFill>
                  <a:schemeClr val="tx1"/>
                </a:solidFill>
              </a:rPr>
              <a:t>SQL-like language and User Defined functions</a:t>
            </a:r>
          </a:p>
          <a:p>
            <a:pPr lvl="1">
              <a:lnSpc>
                <a:spcPct val="100000"/>
              </a:lnSpc>
              <a:spcBef>
                <a:spcPts val="612"/>
              </a:spcBef>
              <a:spcAft>
                <a:spcPts val="612"/>
              </a:spcAft>
            </a:pPr>
            <a:r>
              <a:rPr lang="en-US" sz="1600" dirty="0">
                <a:solidFill>
                  <a:schemeClr val="tx1"/>
                </a:solidFill>
              </a:rPr>
              <a:t>Ease of use for developers</a:t>
            </a:r>
          </a:p>
          <a:p>
            <a:pPr>
              <a:lnSpc>
                <a:spcPct val="100000"/>
              </a:lnSpc>
              <a:spcBef>
                <a:spcPts val="612"/>
              </a:spcBef>
              <a:spcAft>
                <a:spcPts val="612"/>
              </a:spcAft>
            </a:pPr>
            <a:r>
              <a:rPr lang="en-US" sz="2400" b="1" dirty="0">
                <a:solidFill>
                  <a:schemeClr val="tx1"/>
                </a:solidFill>
              </a:rPr>
              <a:t>Same language for both Cloud and Edge “jobs”, </a:t>
            </a:r>
            <a:r>
              <a:rPr lang="en-US" sz="2400" dirty="0">
                <a:solidFill>
                  <a:schemeClr val="tx1"/>
                </a:solidFill>
              </a:rPr>
              <a:t>helping customer to build hybrid architecture</a:t>
            </a:r>
          </a:p>
          <a:p>
            <a:pPr>
              <a:lnSpc>
                <a:spcPct val="100000"/>
              </a:lnSpc>
              <a:spcBef>
                <a:spcPts val="612"/>
              </a:spcBef>
              <a:spcAft>
                <a:spcPts val="612"/>
              </a:spcAft>
            </a:pPr>
            <a:r>
              <a:rPr lang="en-US" sz="2400" b="1" dirty="0">
                <a:solidFill>
                  <a:schemeClr val="tx1"/>
                </a:solidFill>
              </a:rPr>
              <a:t>Cloud management</a:t>
            </a:r>
            <a:r>
              <a:rPr lang="en-US" sz="2400" dirty="0">
                <a:solidFill>
                  <a:schemeClr val="tx1"/>
                </a:solidFill>
              </a:rPr>
              <a:t>: develop, deploy and manage from the cloud</a:t>
            </a:r>
          </a:p>
          <a:p>
            <a:pPr>
              <a:lnSpc>
                <a:spcPct val="100000"/>
              </a:lnSpc>
              <a:spcBef>
                <a:spcPts val="612"/>
              </a:spcBef>
              <a:spcAft>
                <a:spcPts val="612"/>
              </a:spcAft>
            </a:pPr>
            <a:r>
              <a:rPr lang="en-US" sz="2400" b="1" dirty="0">
                <a:solidFill>
                  <a:schemeClr val="tx1"/>
                </a:solidFill>
              </a:rPr>
              <a:t>Multi-platforms: </a:t>
            </a:r>
            <a:r>
              <a:rPr lang="en-US" sz="2400" dirty="0">
                <a:solidFill>
                  <a:schemeClr val="tx1"/>
                </a:solidFill>
              </a:rPr>
              <a:t>works on Linux and Windows</a:t>
            </a:r>
          </a:p>
          <a:p>
            <a:pPr>
              <a:lnSpc>
                <a:spcPct val="100000"/>
              </a:lnSpc>
              <a:spcBef>
                <a:spcPts val="612"/>
              </a:spcBef>
              <a:spcAft>
                <a:spcPts val="612"/>
              </a:spcAft>
            </a:pPr>
            <a:r>
              <a:rPr lang="en-US" sz="2400" b="1" dirty="0">
                <a:solidFill>
                  <a:schemeClr val="tx1"/>
                </a:solidFill>
              </a:rPr>
              <a:t>Multi-protocols</a:t>
            </a:r>
            <a:r>
              <a:rPr lang="en-US" sz="2400" dirty="0">
                <a:solidFill>
                  <a:schemeClr val="tx1"/>
                </a:solidFill>
              </a:rPr>
              <a:t>: leverage Azure IoT Edge SDK modules for connectivity to industry standards</a:t>
            </a:r>
          </a:p>
          <a:p>
            <a:pPr lvl="1">
              <a:lnSpc>
                <a:spcPct val="100000"/>
              </a:lnSpc>
              <a:spcBef>
                <a:spcPts val="612"/>
              </a:spcBef>
              <a:spcAft>
                <a:spcPts val="612"/>
              </a:spcAft>
            </a:pPr>
            <a:r>
              <a:rPr lang="en-US" sz="1600" dirty="0">
                <a:solidFill>
                  <a:schemeClr val="tx1"/>
                </a:solidFill>
              </a:rPr>
              <a:t>MQTT, OPC-UA, Modbus, Bluetooth LE, etc.</a:t>
            </a:r>
            <a:endParaRPr lang="en-US" sz="1400" dirty="0">
              <a:solidFill>
                <a:schemeClr val="tx1"/>
              </a:solidFill>
            </a:endParaRPr>
          </a:p>
        </p:txBody>
      </p:sp>
      <p:sp>
        <p:nvSpPr>
          <p:cNvPr id="4" name="Rectangle 3">
            <a:extLst>
              <a:ext uri="{FF2B5EF4-FFF2-40B4-BE49-F238E27FC236}">
                <a16:creationId xmlns:a16="http://schemas.microsoft.com/office/drawing/2014/main" id="{E7692C03-F042-4F7E-AA4B-E9BCCEEE1577}"/>
              </a:ext>
            </a:extLst>
          </p:cNvPr>
          <p:cNvSpPr/>
          <p:nvPr/>
        </p:nvSpPr>
        <p:spPr>
          <a:xfrm>
            <a:off x="8199437" y="6469062"/>
            <a:ext cx="3796424" cy="369332"/>
          </a:xfrm>
          <a:prstGeom prst="rect">
            <a:avLst/>
          </a:prstGeom>
        </p:spPr>
        <p:txBody>
          <a:bodyPr wrap="none">
            <a:spAutoFit/>
          </a:bodyPr>
          <a:lstStyle/>
          <a:p>
            <a:r>
              <a:rPr lang="en-US" dirty="0">
                <a:solidFill>
                  <a:srgbClr val="505050"/>
                </a:solidFill>
                <a:latin typeface="Segoe UI Condensed"/>
              </a:rPr>
              <a:t>Request access to the </a:t>
            </a:r>
            <a:r>
              <a:rPr lang="en-US" dirty="0">
                <a:solidFill>
                  <a:srgbClr val="0072C6"/>
                </a:solidFill>
                <a:latin typeface="Segoe UI Condensed"/>
                <a:hlinkClick r:id="rId3"/>
              </a:rPr>
              <a:t> preview here</a:t>
            </a:r>
            <a:endParaRPr lang="en-US" dirty="0"/>
          </a:p>
        </p:txBody>
      </p:sp>
    </p:spTree>
    <p:extLst>
      <p:ext uri="{BB962C8B-B14F-4D97-AF65-F5344CB8AC3E}">
        <p14:creationId xmlns:p14="http://schemas.microsoft.com/office/powerpoint/2010/main" val="409414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29828-9F86-4B73-AA70-9EB7B69FCDC4}"/>
              </a:ext>
            </a:extLst>
          </p:cNvPr>
          <p:cNvSpPr>
            <a:spLocks noGrp="1"/>
          </p:cNvSpPr>
          <p:nvPr>
            <p:ph type="title"/>
          </p:nvPr>
        </p:nvSpPr>
        <p:spPr/>
        <p:txBody>
          <a:bodyPr/>
          <a:lstStyle/>
          <a:p>
            <a:r>
              <a:rPr lang="en-US" dirty="0"/>
              <a:t>Time Series Insights</a:t>
            </a:r>
          </a:p>
        </p:txBody>
      </p:sp>
      <p:sp>
        <p:nvSpPr>
          <p:cNvPr id="3" name="TextBox 2">
            <a:extLst>
              <a:ext uri="{FF2B5EF4-FFF2-40B4-BE49-F238E27FC236}">
                <a16:creationId xmlns:a16="http://schemas.microsoft.com/office/drawing/2014/main" id="{E7164523-C117-40E4-BEFB-E4BE67067854}"/>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443800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itle 1"/>
          <p:cNvSpPr txBox="1">
            <a:spLocks/>
          </p:cNvSpPr>
          <p:nvPr/>
        </p:nvSpPr>
        <p:spPr>
          <a:xfrm>
            <a:off x="-49110" y="66218"/>
            <a:ext cx="12402270"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Azure Time Series Insights Core Scenarios </a:t>
            </a:r>
          </a:p>
        </p:txBody>
      </p:sp>
      <p:sp>
        <p:nvSpPr>
          <p:cNvPr id="4" name="Rectangle 3"/>
          <p:cNvSpPr/>
          <p:nvPr/>
        </p:nvSpPr>
        <p:spPr>
          <a:xfrm>
            <a:off x="8518443" y="1278873"/>
            <a:ext cx="3514393" cy="978729"/>
          </a:xfrm>
          <a:prstGeom prst="rect">
            <a:avLst/>
          </a:prstGeom>
        </p:spPr>
        <p:txBody>
          <a:bodyPr wrap="square">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IoT validation and monitoring</a:t>
            </a:r>
          </a:p>
        </p:txBody>
      </p:sp>
      <p:grpSp>
        <p:nvGrpSpPr>
          <p:cNvPr id="5" name="Group 4"/>
          <p:cNvGrpSpPr/>
          <p:nvPr/>
        </p:nvGrpSpPr>
        <p:grpSpPr>
          <a:xfrm>
            <a:off x="9441829" y="2371734"/>
            <a:ext cx="2137250" cy="1156889"/>
            <a:chOff x="10514013" y="1220788"/>
            <a:chExt cx="766763" cy="769937"/>
          </a:xfrm>
          <a:solidFill>
            <a:srgbClr val="FFFFFF"/>
          </a:solidFill>
        </p:grpSpPr>
        <p:sp>
          <p:nvSpPr>
            <p:cNvPr id="6" name="Freeform 437"/>
            <p:cNvSpPr>
              <a:spLocks/>
            </p:cNvSpPr>
            <p:nvPr/>
          </p:nvSpPr>
          <p:spPr bwMode="auto">
            <a:xfrm>
              <a:off x="10785475" y="1571625"/>
              <a:ext cx="119063" cy="23812"/>
            </a:xfrm>
            <a:custGeom>
              <a:avLst/>
              <a:gdLst>
                <a:gd name="T0" fmla="*/ 4 w 35"/>
                <a:gd name="T1" fmla="*/ 7 h 7"/>
                <a:gd name="T2" fmla="*/ 0 w 35"/>
                <a:gd name="T3" fmla="*/ 4 h 7"/>
                <a:gd name="T4" fmla="*/ 0 w 35"/>
                <a:gd name="T5" fmla="*/ 4 h 7"/>
                <a:gd name="T6" fmla="*/ 4 w 35"/>
                <a:gd name="T7" fmla="*/ 0 h 7"/>
                <a:gd name="T8" fmla="*/ 32 w 35"/>
                <a:gd name="T9" fmla="*/ 0 h 7"/>
                <a:gd name="T10" fmla="*/ 35 w 35"/>
                <a:gd name="T11" fmla="*/ 4 h 7"/>
                <a:gd name="T12" fmla="*/ 35 w 35"/>
                <a:gd name="T13" fmla="*/ 4 h 7"/>
                <a:gd name="T14" fmla="*/ 32 w 35"/>
                <a:gd name="T15" fmla="*/ 7 h 7"/>
                <a:gd name="T16" fmla="*/ 4 w 35"/>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7">
                  <a:moveTo>
                    <a:pt x="4" y="7"/>
                  </a:moveTo>
                  <a:cubicBezTo>
                    <a:pt x="2" y="7"/>
                    <a:pt x="0" y="5"/>
                    <a:pt x="0" y="4"/>
                  </a:cubicBezTo>
                  <a:cubicBezTo>
                    <a:pt x="0" y="4"/>
                    <a:pt x="0" y="4"/>
                    <a:pt x="0" y="4"/>
                  </a:cubicBezTo>
                  <a:cubicBezTo>
                    <a:pt x="0" y="2"/>
                    <a:pt x="2" y="0"/>
                    <a:pt x="4" y="0"/>
                  </a:cubicBezTo>
                  <a:cubicBezTo>
                    <a:pt x="32" y="0"/>
                    <a:pt x="32" y="0"/>
                    <a:pt x="32" y="0"/>
                  </a:cubicBezTo>
                  <a:cubicBezTo>
                    <a:pt x="33" y="0"/>
                    <a:pt x="35" y="2"/>
                    <a:pt x="35" y="4"/>
                  </a:cubicBezTo>
                  <a:cubicBezTo>
                    <a:pt x="35" y="4"/>
                    <a:pt x="35" y="4"/>
                    <a:pt x="35" y="4"/>
                  </a:cubicBezTo>
                  <a:cubicBezTo>
                    <a:pt x="35" y="5"/>
                    <a:pt x="33" y="7"/>
                    <a:pt x="32" y="7"/>
                  </a:cubicBezTo>
                  <a:lnTo>
                    <a:pt x="4" y="7"/>
                  </a:lnTo>
                  <a:close/>
                </a:path>
              </a:pathLst>
            </a:custGeom>
            <a:solidFill>
              <a:srgbClr val="0172BC"/>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7" name="Freeform 438"/>
            <p:cNvSpPr>
              <a:spLocks/>
            </p:cNvSpPr>
            <p:nvPr/>
          </p:nvSpPr>
          <p:spPr bwMode="auto">
            <a:xfrm>
              <a:off x="10785475" y="1616075"/>
              <a:ext cx="119063" cy="23812"/>
            </a:xfrm>
            <a:custGeom>
              <a:avLst/>
              <a:gdLst>
                <a:gd name="T0" fmla="*/ 4 w 35"/>
                <a:gd name="T1" fmla="*/ 7 h 7"/>
                <a:gd name="T2" fmla="*/ 0 w 35"/>
                <a:gd name="T3" fmla="*/ 4 h 7"/>
                <a:gd name="T4" fmla="*/ 0 w 35"/>
                <a:gd name="T5" fmla="*/ 4 h 7"/>
                <a:gd name="T6" fmla="*/ 4 w 35"/>
                <a:gd name="T7" fmla="*/ 0 h 7"/>
                <a:gd name="T8" fmla="*/ 32 w 35"/>
                <a:gd name="T9" fmla="*/ 0 h 7"/>
                <a:gd name="T10" fmla="*/ 35 w 35"/>
                <a:gd name="T11" fmla="*/ 4 h 7"/>
                <a:gd name="T12" fmla="*/ 35 w 35"/>
                <a:gd name="T13" fmla="*/ 4 h 7"/>
                <a:gd name="T14" fmla="*/ 32 w 35"/>
                <a:gd name="T15" fmla="*/ 7 h 7"/>
                <a:gd name="T16" fmla="*/ 4 w 35"/>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7">
                  <a:moveTo>
                    <a:pt x="4" y="7"/>
                  </a:moveTo>
                  <a:cubicBezTo>
                    <a:pt x="2" y="7"/>
                    <a:pt x="0" y="5"/>
                    <a:pt x="0" y="4"/>
                  </a:cubicBezTo>
                  <a:cubicBezTo>
                    <a:pt x="0" y="4"/>
                    <a:pt x="0" y="4"/>
                    <a:pt x="0" y="4"/>
                  </a:cubicBezTo>
                  <a:cubicBezTo>
                    <a:pt x="0" y="2"/>
                    <a:pt x="2" y="0"/>
                    <a:pt x="4" y="0"/>
                  </a:cubicBezTo>
                  <a:cubicBezTo>
                    <a:pt x="32" y="0"/>
                    <a:pt x="32" y="0"/>
                    <a:pt x="32" y="0"/>
                  </a:cubicBezTo>
                  <a:cubicBezTo>
                    <a:pt x="33" y="0"/>
                    <a:pt x="35" y="2"/>
                    <a:pt x="35" y="4"/>
                  </a:cubicBezTo>
                  <a:cubicBezTo>
                    <a:pt x="35" y="4"/>
                    <a:pt x="35" y="4"/>
                    <a:pt x="35" y="4"/>
                  </a:cubicBezTo>
                  <a:cubicBezTo>
                    <a:pt x="35" y="5"/>
                    <a:pt x="33" y="7"/>
                    <a:pt x="32" y="7"/>
                  </a:cubicBezTo>
                  <a:lnTo>
                    <a:pt x="4" y="7"/>
                  </a:lnTo>
                  <a:close/>
                </a:path>
              </a:pathLst>
            </a:custGeom>
            <a:solidFill>
              <a:srgbClr val="1D81C3"/>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8" name="Freeform 439"/>
            <p:cNvSpPr>
              <a:spLocks/>
            </p:cNvSpPr>
            <p:nvPr/>
          </p:nvSpPr>
          <p:spPr bwMode="auto">
            <a:xfrm>
              <a:off x="10729913" y="1544638"/>
              <a:ext cx="103188" cy="122237"/>
            </a:xfrm>
            <a:custGeom>
              <a:avLst/>
              <a:gdLst>
                <a:gd name="T0" fmla="*/ 30 w 30"/>
                <a:gd name="T1" fmla="*/ 0 h 36"/>
                <a:gd name="T2" fmla="*/ 13 w 30"/>
                <a:gd name="T3" fmla="*/ 0 h 36"/>
                <a:gd name="T4" fmla="*/ 0 w 30"/>
                <a:gd name="T5" fmla="*/ 14 h 36"/>
                <a:gd name="T6" fmla="*/ 0 w 30"/>
                <a:gd name="T7" fmla="*/ 22 h 36"/>
                <a:gd name="T8" fmla="*/ 13 w 30"/>
                <a:gd name="T9" fmla="*/ 36 h 36"/>
                <a:gd name="T10" fmla="*/ 30 w 30"/>
                <a:gd name="T11" fmla="*/ 36 h 36"/>
                <a:gd name="T12" fmla="*/ 30 w 30"/>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0" h="36">
                  <a:moveTo>
                    <a:pt x="30" y="0"/>
                  </a:moveTo>
                  <a:cubicBezTo>
                    <a:pt x="13" y="0"/>
                    <a:pt x="13" y="0"/>
                    <a:pt x="13" y="0"/>
                  </a:cubicBezTo>
                  <a:cubicBezTo>
                    <a:pt x="6" y="0"/>
                    <a:pt x="0" y="6"/>
                    <a:pt x="0" y="14"/>
                  </a:cubicBezTo>
                  <a:cubicBezTo>
                    <a:pt x="0" y="22"/>
                    <a:pt x="0" y="22"/>
                    <a:pt x="0" y="22"/>
                  </a:cubicBezTo>
                  <a:cubicBezTo>
                    <a:pt x="0" y="30"/>
                    <a:pt x="6" y="36"/>
                    <a:pt x="13" y="36"/>
                  </a:cubicBezTo>
                  <a:cubicBezTo>
                    <a:pt x="30" y="36"/>
                    <a:pt x="30" y="36"/>
                    <a:pt x="30" y="36"/>
                  </a:cubicBezTo>
                  <a:lnTo>
                    <a:pt x="30" y="0"/>
                  </a:lnTo>
                  <a:close/>
                </a:path>
              </a:pathLst>
            </a:custGeom>
            <a:solidFill>
              <a:srgbClr val="0172BC"/>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FFFFFF"/>
                </a:solidFill>
                <a:effectLst/>
                <a:uLnTx/>
                <a:uFillTx/>
                <a:latin typeface="Segoe UI"/>
                <a:ea typeface="+mn-ea"/>
                <a:cs typeface="+mn-cs"/>
              </a:endParaRPr>
            </a:p>
          </p:txBody>
        </p:sp>
        <p:sp>
          <p:nvSpPr>
            <p:cNvPr id="9" name="Freeform 440"/>
            <p:cNvSpPr>
              <a:spLocks/>
            </p:cNvSpPr>
            <p:nvPr/>
          </p:nvSpPr>
          <p:spPr bwMode="auto">
            <a:xfrm>
              <a:off x="10694988" y="1582738"/>
              <a:ext cx="73025" cy="47625"/>
            </a:xfrm>
            <a:custGeom>
              <a:avLst/>
              <a:gdLst>
                <a:gd name="T0" fmla="*/ 0 w 46"/>
                <a:gd name="T1" fmla="*/ 25 h 30"/>
                <a:gd name="T2" fmla="*/ 0 w 46"/>
                <a:gd name="T3" fmla="*/ 4 h 30"/>
                <a:gd name="T4" fmla="*/ 46 w 46"/>
                <a:gd name="T5" fmla="*/ 0 h 30"/>
                <a:gd name="T6" fmla="*/ 46 w 46"/>
                <a:gd name="T7" fmla="*/ 30 h 30"/>
                <a:gd name="T8" fmla="*/ 0 w 46"/>
                <a:gd name="T9" fmla="*/ 25 h 30"/>
              </a:gdLst>
              <a:ahLst/>
              <a:cxnLst>
                <a:cxn ang="0">
                  <a:pos x="T0" y="T1"/>
                </a:cxn>
                <a:cxn ang="0">
                  <a:pos x="T2" y="T3"/>
                </a:cxn>
                <a:cxn ang="0">
                  <a:pos x="T4" y="T5"/>
                </a:cxn>
                <a:cxn ang="0">
                  <a:pos x="T6" y="T7"/>
                </a:cxn>
                <a:cxn ang="0">
                  <a:pos x="T8" y="T9"/>
                </a:cxn>
              </a:cxnLst>
              <a:rect l="0" t="0" r="r" b="b"/>
              <a:pathLst>
                <a:path w="46" h="30">
                  <a:moveTo>
                    <a:pt x="0" y="25"/>
                  </a:moveTo>
                  <a:lnTo>
                    <a:pt x="0" y="4"/>
                  </a:lnTo>
                  <a:lnTo>
                    <a:pt x="46" y="0"/>
                  </a:lnTo>
                  <a:lnTo>
                    <a:pt x="46" y="30"/>
                  </a:lnTo>
                  <a:lnTo>
                    <a:pt x="0" y="25"/>
                  </a:lnTo>
                  <a:close/>
                </a:path>
              </a:pathLst>
            </a:custGeom>
            <a:solidFill>
              <a:srgbClr val="1D81C3"/>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FFFFFF"/>
                </a:solidFill>
                <a:effectLst/>
                <a:uLnTx/>
                <a:uFillTx/>
                <a:latin typeface="Segoe UI"/>
                <a:ea typeface="+mn-ea"/>
                <a:cs typeface="+mn-cs"/>
              </a:endParaRPr>
            </a:p>
          </p:txBody>
        </p:sp>
        <p:sp>
          <p:nvSpPr>
            <p:cNvPr id="10" name="Freeform 441"/>
            <p:cNvSpPr>
              <a:spLocks/>
            </p:cNvSpPr>
            <p:nvPr/>
          </p:nvSpPr>
          <p:spPr bwMode="auto">
            <a:xfrm>
              <a:off x="10685463" y="1579563"/>
              <a:ext cx="20638" cy="53975"/>
            </a:xfrm>
            <a:custGeom>
              <a:avLst/>
              <a:gdLst>
                <a:gd name="T0" fmla="*/ 3 w 6"/>
                <a:gd name="T1" fmla="*/ 16 h 16"/>
                <a:gd name="T2" fmla="*/ 0 w 6"/>
                <a:gd name="T3" fmla="*/ 13 h 16"/>
                <a:gd name="T4" fmla="*/ 0 w 6"/>
                <a:gd name="T5" fmla="*/ 3 h 16"/>
                <a:gd name="T6" fmla="*/ 3 w 6"/>
                <a:gd name="T7" fmla="*/ 0 h 16"/>
                <a:gd name="T8" fmla="*/ 3 w 6"/>
                <a:gd name="T9" fmla="*/ 0 h 16"/>
                <a:gd name="T10" fmla="*/ 6 w 6"/>
                <a:gd name="T11" fmla="*/ 3 h 16"/>
                <a:gd name="T12" fmla="*/ 6 w 6"/>
                <a:gd name="T13" fmla="*/ 13 h 16"/>
                <a:gd name="T14" fmla="*/ 3 w 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6">
                  <a:moveTo>
                    <a:pt x="3" y="16"/>
                  </a:moveTo>
                  <a:cubicBezTo>
                    <a:pt x="1" y="16"/>
                    <a:pt x="0" y="15"/>
                    <a:pt x="0" y="13"/>
                  </a:cubicBezTo>
                  <a:cubicBezTo>
                    <a:pt x="0" y="3"/>
                    <a:pt x="0" y="3"/>
                    <a:pt x="0" y="3"/>
                  </a:cubicBezTo>
                  <a:cubicBezTo>
                    <a:pt x="0" y="1"/>
                    <a:pt x="1" y="0"/>
                    <a:pt x="3" y="0"/>
                  </a:cubicBezTo>
                  <a:cubicBezTo>
                    <a:pt x="3" y="0"/>
                    <a:pt x="3" y="0"/>
                    <a:pt x="3" y="0"/>
                  </a:cubicBezTo>
                  <a:cubicBezTo>
                    <a:pt x="5" y="0"/>
                    <a:pt x="6" y="1"/>
                    <a:pt x="6" y="3"/>
                  </a:cubicBezTo>
                  <a:cubicBezTo>
                    <a:pt x="6" y="13"/>
                    <a:pt x="6" y="13"/>
                    <a:pt x="6" y="13"/>
                  </a:cubicBezTo>
                  <a:cubicBezTo>
                    <a:pt x="6" y="15"/>
                    <a:pt x="5" y="16"/>
                    <a:pt x="3" y="16"/>
                  </a:cubicBezTo>
                  <a:close/>
                </a:path>
              </a:pathLst>
            </a:custGeom>
            <a:solidFill>
              <a:srgbClr val="0071BC"/>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11" name="Freeform 442"/>
            <p:cNvSpPr>
              <a:spLocks/>
            </p:cNvSpPr>
            <p:nvPr/>
          </p:nvSpPr>
          <p:spPr bwMode="auto">
            <a:xfrm>
              <a:off x="10514013" y="1220788"/>
              <a:ext cx="165100" cy="385762"/>
            </a:xfrm>
            <a:custGeom>
              <a:avLst/>
              <a:gdLst>
                <a:gd name="T0" fmla="*/ 48 w 48"/>
                <a:gd name="T1" fmla="*/ 113 h 113"/>
                <a:gd name="T2" fmla="*/ 13 w 48"/>
                <a:gd name="T3" fmla="*/ 113 h 113"/>
                <a:gd name="T4" fmla="*/ 0 w 48"/>
                <a:gd name="T5" fmla="*/ 100 h 113"/>
                <a:gd name="T6" fmla="*/ 0 w 48"/>
                <a:gd name="T7" fmla="*/ 0 h 113"/>
              </a:gdLst>
              <a:ahLst/>
              <a:cxnLst>
                <a:cxn ang="0">
                  <a:pos x="T0" y="T1"/>
                </a:cxn>
                <a:cxn ang="0">
                  <a:pos x="T2" y="T3"/>
                </a:cxn>
                <a:cxn ang="0">
                  <a:pos x="T4" y="T5"/>
                </a:cxn>
                <a:cxn ang="0">
                  <a:pos x="T6" y="T7"/>
                </a:cxn>
              </a:cxnLst>
              <a:rect l="0" t="0" r="r" b="b"/>
              <a:pathLst>
                <a:path w="48" h="113">
                  <a:moveTo>
                    <a:pt x="48" y="113"/>
                  </a:moveTo>
                  <a:cubicBezTo>
                    <a:pt x="13" y="113"/>
                    <a:pt x="13" y="113"/>
                    <a:pt x="13" y="113"/>
                  </a:cubicBezTo>
                  <a:cubicBezTo>
                    <a:pt x="6" y="113"/>
                    <a:pt x="0" y="107"/>
                    <a:pt x="0" y="100"/>
                  </a:cubicBezTo>
                  <a:cubicBezTo>
                    <a:pt x="0" y="0"/>
                    <a:pt x="0" y="0"/>
                    <a:pt x="0" y="0"/>
                  </a:cubicBezTo>
                </a:path>
              </a:pathLst>
            </a:custGeom>
            <a:grpFill/>
            <a:ln w="30163" cap="flat">
              <a:solidFill>
                <a:srgbClr val="1D81C3"/>
              </a:solidFill>
              <a:prstDash val="solid"/>
              <a:miter lim="800000"/>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12" name="Freeform 443"/>
            <p:cNvSpPr>
              <a:spLocks/>
            </p:cNvSpPr>
            <p:nvPr/>
          </p:nvSpPr>
          <p:spPr bwMode="auto">
            <a:xfrm>
              <a:off x="10963275" y="1544638"/>
              <a:ext cx="101600" cy="122237"/>
            </a:xfrm>
            <a:custGeom>
              <a:avLst/>
              <a:gdLst>
                <a:gd name="T0" fmla="*/ 0 w 30"/>
                <a:gd name="T1" fmla="*/ 36 h 36"/>
                <a:gd name="T2" fmla="*/ 17 w 30"/>
                <a:gd name="T3" fmla="*/ 36 h 36"/>
                <a:gd name="T4" fmla="*/ 30 w 30"/>
                <a:gd name="T5" fmla="*/ 22 h 36"/>
                <a:gd name="T6" fmla="*/ 30 w 30"/>
                <a:gd name="T7" fmla="*/ 14 h 36"/>
                <a:gd name="T8" fmla="*/ 17 w 30"/>
                <a:gd name="T9" fmla="*/ 0 h 36"/>
                <a:gd name="T10" fmla="*/ 0 w 30"/>
                <a:gd name="T11" fmla="*/ 0 h 36"/>
                <a:gd name="T12" fmla="*/ 0 w 30"/>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30" h="36">
                  <a:moveTo>
                    <a:pt x="0" y="36"/>
                  </a:moveTo>
                  <a:cubicBezTo>
                    <a:pt x="17" y="36"/>
                    <a:pt x="17" y="36"/>
                    <a:pt x="17" y="36"/>
                  </a:cubicBezTo>
                  <a:cubicBezTo>
                    <a:pt x="25" y="36"/>
                    <a:pt x="30" y="30"/>
                    <a:pt x="30" y="22"/>
                  </a:cubicBezTo>
                  <a:cubicBezTo>
                    <a:pt x="30" y="14"/>
                    <a:pt x="30" y="14"/>
                    <a:pt x="30" y="14"/>
                  </a:cubicBezTo>
                  <a:cubicBezTo>
                    <a:pt x="30" y="6"/>
                    <a:pt x="25" y="0"/>
                    <a:pt x="17" y="0"/>
                  </a:cubicBezTo>
                  <a:cubicBezTo>
                    <a:pt x="0" y="0"/>
                    <a:pt x="0" y="0"/>
                    <a:pt x="0" y="0"/>
                  </a:cubicBezTo>
                  <a:lnTo>
                    <a:pt x="0" y="36"/>
                  </a:lnTo>
                  <a:close/>
                </a:path>
              </a:pathLst>
            </a:custGeom>
            <a:solidFill>
              <a:srgbClr val="0071BC"/>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FFFFFF"/>
                </a:solidFill>
                <a:effectLst/>
                <a:uLnTx/>
                <a:uFillTx/>
                <a:latin typeface="Segoe UI"/>
                <a:ea typeface="+mn-ea"/>
                <a:cs typeface="+mn-cs"/>
              </a:endParaRPr>
            </a:p>
          </p:txBody>
        </p:sp>
        <p:sp>
          <p:nvSpPr>
            <p:cNvPr id="13" name="Freeform 444"/>
            <p:cNvSpPr>
              <a:spLocks/>
            </p:cNvSpPr>
            <p:nvPr/>
          </p:nvSpPr>
          <p:spPr bwMode="auto">
            <a:xfrm>
              <a:off x="11028363" y="1582738"/>
              <a:ext cx="71438" cy="47625"/>
            </a:xfrm>
            <a:custGeom>
              <a:avLst/>
              <a:gdLst>
                <a:gd name="T0" fmla="*/ 45 w 45"/>
                <a:gd name="T1" fmla="*/ 4 h 30"/>
                <a:gd name="T2" fmla="*/ 45 w 45"/>
                <a:gd name="T3" fmla="*/ 25 h 30"/>
                <a:gd name="T4" fmla="*/ 0 w 45"/>
                <a:gd name="T5" fmla="*/ 30 h 30"/>
                <a:gd name="T6" fmla="*/ 0 w 45"/>
                <a:gd name="T7" fmla="*/ 0 h 30"/>
                <a:gd name="T8" fmla="*/ 45 w 45"/>
                <a:gd name="T9" fmla="*/ 4 h 30"/>
              </a:gdLst>
              <a:ahLst/>
              <a:cxnLst>
                <a:cxn ang="0">
                  <a:pos x="T0" y="T1"/>
                </a:cxn>
                <a:cxn ang="0">
                  <a:pos x="T2" y="T3"/>
                </a:cxn>
                <a:cxn ang="0">
                  <a:pos x="T4" y="T5"/>
                </a:cxn>
                <a:cxn ang="0">
                  <a:pos x="T6" y="T7"/>
                </a:cxn>
                <a:cxn ang="0">
                  <a:pos x="T8" y="T9"/>
                </a:cxn>
              </a:cxnLst>
              <a:rect l="0" t="0" r="r" b="b"/>
              <a:pathLst>
                <a:path w="45" h="30">
                  <a:moveTo>
                    <a:pt x="45" y="4"/>
                  </a:moveTo>
                  <a:lnTo>
                    <a:pt x="45" y="25"/>
                  </a:lnTo>
                  <a:lnTo>
                    <a:pt x="0" y="30"/>
                  </a:lnTo>
                  <a:lnTo>
                    <a:pt x="0" y="0"/>
                  </a:lnTo>
                  <a:lnTo>
                    <a:pt x="45" y="4"/>
                  </a:lnTo>
                  <a:close/>
                </a:path>
              </a:pathLst>
            </a:custGeom>
            <a:solidFill>
              <a:srgbClr val="0F79C0"/>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FFFFFF"/>
                </a:solidFill>
                <a:effectLst/>
                <a:uLnTx/>
                <a:uFillTx/>
                <a:latin typeface="Segoe UI"/>
                <a:ea typeface="+mn-ea"/>
                <a:cs typeface="+mn-cs"/>
              </a:endParaRPr>
            </a:p>
          </p:txBody>
        </p:sp>
        <p:sp>
          <p:nvSpPr>
            <p:cNvPr id="14" name="Freeform 445"/>
            <p:cNvSpPr>
              <a:spLocks/>
            </p:cNvSpPr>
            <p:nvPr/>
          </p:nvSpPr>
          <p:spPr bwMode="auto">
            <a:xfrm>
              <a:off x="11090275" y="1579563"/>
              <a:ext cx="20638" cy="53975"/>
            </a:xfrm>
            <a:custGeom>
              <a:avLst/>
              <a:gdLst>
                <a:gd name="T0" fmla="*/ 3 w 6"/>
                <a:gd name="T1" fmla="*/ 0 h 16"/>
                <a:gd name="T2" fmla="*/ 6 w 6"/>
                <a:gd name="T3" fmla="*/ 3 h 16"/>
                <a:gd name="T4" fmla="*/ 6 w 6"/>
                <a:gd name="T5" fmla="*/ 13 h 16"/>
                <a:gd name="T6" fmla="*/ 3 w 6"/>
                <a:gd name="T7" fmla="*/ 16 h 16"/>
                <a:gd name="T8" fmla="*/ 3 w 6"/>
                <a:gd name="T9" fmla="*/ 16 h 16"/>
                <a:gd name="T10" fmla="*/ 0 w 6"/>
                <a:gd name="T11" fmla="*/ 13 h 16"/>
                <a:gd name="T12" fmla="*/ 0 w 6"/>
                <a:gd name="T13" fmla="*/ 3 h 16"/>
                <a:gd name="T14" fmla="*/ 3 w 6"/>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6">
                  <a:moveTo>
                    <a:pt x="3" y="0"/>
                  </a:moveTo>
                  <a:cubicBezTo>
                    <a:pt x="5" y="0"/>
                    <a:pt x="6" y="1"/>
                    <a:pt x="6" y="3"/>
                  </a:cubicBezTo>
                  <a:cubicBezTo>
                    <a:pt x="6" y="13"/>
                    <a:pt x="6" y="13"/>
                    <a:pt x="6" y="13"/>
                  </a:cubicBezTo>
                  <a:cubicBezTo>
                    <a:pt x="6" y="15"/>
                    <a:pt x="5" y="16"/>
                    <a:pt x="3" y="16"/>
                  </a:cubicBezTo>
                  <a:cubicBezTo>
                    <a:pt x="3" y="16"/>
                    <a:pt x="3" y="16"/>
                    <a:pt x="3" y="16"/>
                  </a:cubicBezTo>
                  <a:cubicBezTo>
                    <a:pt x="1" y="16"/>
                    <a:pt x="0" y="15"/>
                    <a:pt x="0" y="13"/>
                  </a:cubicBezTo>
                  <a:cubicBezTo>
                    <a:pt x="0" y="3"/>
                    <a:pt x="0" y="3"/>
                    <a:pt x="0" y="3"/>
                  </a:cubicBezTo>
                  <a:cubicBezTo>
                    <a:pt x="0" y="1"/>
                    <a:pt x="1" y="0"/>
                    <a:pt x="3" y="0"/>
                  </a:cubicBezTo>
                  <a:close/>
                </a:path>
              </a:pathLst>
            </a:custGeom>
            <a:solidFill>
              <a:srgbClr val="0071BC"/>
            </a:solidFill>
            <a:ln w="9525">
              <a:solidFill>
                <a:srgbClr val="1D81C3"/>
              </a:solidFill>
              <a:round/>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a:ln>
                  <a:noFill/>
                </a:ln>
                <a:solidFill>
                  <a:srgbClr val="FFFFFF"/>
                </a:solidFill>
                <a:effectLst/>
                <a:uLnTx/>
                <a:uFillTx/>
                <a:latin typeface="Segoe UI"/>
                <a:ea typeface="+mn-ea"/>
                <a:cs typeface="+mn-cs"/>
              </a:endParaRPr>
            </a:p>
          </p:txBody>
        </p:sp>
        <p:sp>
          <p:nvSpPr>
            <p:cNvPr id="15" name="Freeform 446"/>
            <p:cNvSpPr>
              <a:spLocks/>
            </p:cNvSpPr>
            <p:nvPr/>
          </p:nvSpPr>
          <p:spPr bwMode="auto">
            <a:xfrm>
              <a:off x="11117263" y="1606550"/>
              <a:ext cx="163513" cy="384175"/>
            </a:xfrm>
            <a:custGeom>
              <a:avLst/>
              <a:gdLst>
                <a:gd name="T0" fmla="*/ 0 w 48"/>
                <a:gd name="T1" fmla="*/ 0 h 113"/>
                <a:gd name="T2" fmla="*/ 35 w 48"/>
                <a:gd name="T3" fmla="*/ 0 h 113"/>
                <a:gd name="T4" fmla="*/ 48 w 48"/>
                <a:gd name="T5" fmla="*/ 13 h 113"/>
                <a:gd name="T6" fmla="*/ 48 w 48"/>
                <a:gd name="T7" fmla="*/ 113 h 113"/>
              </a:gdLst>
              <a:ahLst/>
              <a:cxnLst>
                <a:cxn ang="0">
                  <a:pos x="T0" y="T1"/>
                </a:cxn>
                <a:cxn ang="0">
                  <a:pos x="T2" y="T3"/>
                </a:cxn>
                <a:cxn ang="0">
                  <a:pos x="T4" y="T5"/>
                </a:cxn>
                <a:cxn ang="0">
                  <a:pos x="T6" y="T7"/>
                </a:cxn>
              </a:cxnLst>
              <a:rect l="0" t="0" r="r" b="b"/>
              <a:pathLst>
                <a:path w="48" h="113">
                  <a:moveTo>
                    <a:pt x="0" y="0"/>
                  </a:moveTo>
                  <a:cubicBezTo>
                    <a:pt x="35" y="0"/>
                    <a:pt x="35" y="0"/>
                    <a:pt x="35" y="0"/>
                  </a:cubicBezTo>
                  <a:cubicBezTo>
                    <a:pt x="42" y="0"/>
                    <a:pt x="48" y="6"/>
                    <a:pt x="48" y="13"/>
                  </a:cubicBezTo>
                  <a:cubicBezTo>
                    <a:pt x="48" y="113"/>
                    <a:pt x="48" y="113"/>
                    <a:pt x="48" y="113"/>
                  </a:cubicBezTo>
                </a:path>
              </a:pathLst>
            </a:custGeom>
            <a:grpFill/>
            <a:ln w="30163" cap="flat">
              <a:solidFill>
                <a:srgbClr val="1D81C3"/>
              </a:solidFill>
              <a:prstDash val="solid"/>
              <a:miter lim="800000"/>
              <a:headEnd/>
              <a:tailEnd/>
            </a:ln>
            <a:extLst/>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FFFFFF"/>
                </a:solidFill>
                <a:effectLst/>
                <a:uLnTx/>
                <a:uFillTx/>
                <a:latin typeface="Segoe UI"/>
                <a:ea typeface="+mn-ea"/>
                <a:cs typeface="+mn-cs"/>
              </a:endParaRPr>
            </a:p>
          </p:txBody>
        </p:sp>
      </p:grpSp>
      <p:pic>
        <p:nvPicPr>
          <p:cNvPr id="16" name="Picture 15"/>
          <p:cNvPicPr>
            <a:picLocks noChangeAspect="1"/>
          </p:cNvPicPr>
          <p:nvPr/>
        </p:nvPicPr>
        <p:blipFill>
          <a:blip r:embed="rId3"/>
          <a:stretch>
            <a:fillRect/>
          </a:stretch>
        </p:blipFill>
        <p:spPr>
          <a:xfrm>
            <a:off x="1640507" y="5255748"/>
            <a:ext cx="1593816" cy="1593816"/>
          </a:xfrm>
          <a:prstGeom prst="rect">
            <a:avLst/>
          </a:prstGeom>
          <a:solidFill>
            <a:srgbClr val="0172BC"/>
          </a:solidFill>
        </p:spPr>
      </p:pic>
      <p:sp>
        <p:nvSpPr>
          <p:cNvPr id="18" name="Freeform 5"/>
          <p:cNvSpPr>
            <a:spLocks noEditPoints="1"/>
          </p:cNvSpPr>
          <p:nvPr/>
        </p:nvSpPr>
        <p:spPr bwMode="auto">
          <a:xfrm>
            <a:off x="1575266" y="2235885"/>
            <a:ext cx="1982701" cy="1271021"/>
          </a:xfrm>
          <a:custGeom>
            <a:avLst/>
            <a:gdLst>
              <a:gd name="T0" fmla="*/ 234 w 1464"/>
              <a:gd name="T1" fmla="*/ 815 h 1158"/>
              <a:gd name="T2" fmla="*/ 206 w 1464"/>
              <a:gd name="T3" fmla="*/ 1158 h 1158"/>
              <a:gd name="T4" fmla="*/ 33 w 1464"/>
              <a:gd name="T5" fmla="*/ 1131 h 1158"/>
              <a:gd name="T6" fmla="*/ 89 w 1464"/>
              <a:gd name="T7" fmla="*/ 876 h 1158"/>
              <a:gd name="T8" fmla="*/ 183 w 1464"/>
              <a:gd name="T9" fmla="*/ 876 h 1158"/>
              <a:gd name="T10" fmla="*/ 323 w 1464"/>
              <a:gd name="T11" fmla="*/ 1158 h 1158"/>
              <a:gd name="T12" fmla="*/ 495 w 1464"/>
              <a:gd name="T13" fmla="*/ 1131 h 1158"/>
              <a:gd name="T14" fmla="*/ 295 w 1464"/>
              <a:gd name="T15" fmla="*/ 748 h 1158"/>
              <a:gd name="T16" fmla="*/ 295 w 1464"/>
              <a:gd name="T17" fmla="*/ 1131 h 1158"/>
              <a:gd name="T18" fmla="*/ 584 w 1464"/>
              <a:gd name="T19" fmla="*/ 1158 h 1158"/>
              <a:gd name="T20" fmla="*/ 757 w 1464"/>
              <a:gd name="T21" fmla="*/ 1131 h 1158"/>
              <a:gd name="T22" fmla="*/ 557 w 1464"/>
              <a:gd name="T23" fmla="*/ 493 h 1158"/>
              <a:gd name="T24" fmla="*/ 557 w 1464"/>
              <a:gd name="T25" fmla="*/ 1131 h 1158"/>
              <a:gd name="T26" fmla="*/ 863 w 1464"/>
              <a:gd name="T27" fmla="*/ 676 h 1158"/>
              <a:gd name="T28" fmla="*/ 813 w 1464"/>
              <a:gd name="T29" fmla="*/ 1131 h 1158"/>
              <a:gd name="T30" fmla="*/ 991 w 1464"/>
              <a:gd name="T31" fmla="*/ 1158 h 1158"/>
              <a:gd name="T32" fmla="*/ 1013 w 1464"/>
              <a:gd name="T33" fmla="*/ 610 h 1158"/>
              <a:gd name="T34" fmla="*/ 902 w 1464"/>
              <a:gd name="T35" fmla="*/ 687 h 1158"/>
              <a:gd name="T36" fmla="*/ 1074 w 1464"/>
              <a:gd name="T37" fmla="*/ 1131 h 1158"/>
              <a:gd name="T38" fmla="*/ 1247 w 1464"/>
              <a:gd name="T39" fmla="*/ 1158 h 1158"/>
              <a:gd name="T40" fmla="*/ 1275 w 1464"/>
              <a:gd name="T41" fmla="*/ 366 h 1158"/>
              <a:gd name="T42" fmla="*/ 1074 w 1464"/>
              <a:gd name="T43" fmla="*/ 549 h 1158"/>
              <a:gd name="T44" fmla="*/ 1442 w 1464"/>
              <a:gd name="T45" fmla="*/ 0 h 1158"/>
              <a:gd name="T46" fmla="*/ 1024 w 1464"/>
              <a:gd name="T47" fmla="*/ 33 h 1158"/>
              <a:gd name="T48" fmla="*/ 1130 w 1464"/>
              <a:gd name="T49" fmla="*/ 166 h 1158"/>
              <a:gd name="T50" fmla="*/ 935 w 1464"/>
              <a:gd name="T51" fmla="*/ 410 h 1158"/>
              <a:gd name="T52" fmla="*/ 896 w 1464"/>
              <a:gd name="T53" fmla="*/ 416 h 1158"/>
              <a:gd name="T54" fmla="*/ 540 w 1464"/>
              <a:gd name="T55" fmla="*/ 94 h 1158"/>
              <a:gd name="T56" fmla="*/ 11 w 1464"/>
              <a:gd name="T57" fmla="*/ 704 h 1158"/>
              <a:gd name="T58" fmla="*/ 117 w 1464"/>
              <a:gd name="T59" fmla="*/ 848 h 1158"/>
              <a:gd name="T60" fmla="*/ 156 w 1464"/>
              <a:gd name="T61" fmla="*/ 848 h 1158"/>
              <a:gd name="T62" fmla="*/ 534 w 1464"/>
              <a:gd name="T63" fmla="*/ 443 h 1158"/>
              <a:gd name="T64" fmla="*/ 885 w 1464"/>
              <a:gd name="T65" fmla="*/ 649 h 1158"/>
              <a:gd name="T66" fmla="*/ 930 w 1464"/>
              <a:gd name="T67" fmla="*/ 643 h 1158"/>
              <a:gd name="T68" fmla="*/ 1269 w 1464"/>
              <a:gd name="T69" fmla="*/ 321 h 1158"/>
              <a:gd name="T70" fmla="*/ 1420 w 1464"/>
              <a:gd name="T71" fmla="*/ 460 h 1158"/>
              <a:gd name="T72" fmla="*/ 1442 w 1464"/>
              <a:gd name="T73" fmla="*/ 449 h 1158"/>
              <a:gd name="T74" fmla="*/ 1442 w 1464"/>
              <a:gd name="T75" fmla="*/ 0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64" h="1158">
                <a:moveTo>
                  <a:pt x="183" y="876"/>
                </a:moveTo>
                <a:cubicBezTo>
                  <a:pt x="234" y="815"/>
                  <a:pt x="234" y="815"/>
                  <a:pt x="234" y="815"/>
                </a:cubicBezTo>
                <a:cubicBezTo>
                  <a:pt x="234" y="1131"/>
                  <a:pt x="234" y="1131"/>
                  <a:pt x="234" y="1131"/>
                </a:cubicBezTo>
                <a:cubicBezTo>
                  <a:pt x="234" y="1147"/>
                  <a:pt x="222" y="1158"/>
                  <a:pt x="206" y="1158"/>
                </a:cubicBezTo>
                <a:cubicBezTo>
                  <a:pt x="61" y="1158"/>
                  <a:pt x="61" y="1158"/>
                  <a:pt x="61" y="1158"/>
                </a:cubicBezTo>
                <a:cubicBezTo>
                  <a:pt x="50" y="1158"/>
                  <a:pt x="33" y="1147"/>
                  <a:pt x="33" y="1131"/>
                </a:cubicBezTo>
                <a:cubicBezTo>
                  <a:pt x="33" y="820"/>
                  <a:pt x="33" y="820"/>
                  <a:pt x="33" y="820"/>
                </a:cubicBezTo>
                <a:cubicBezTo>
                  <a:pt x="89" y="876"/>
                  <a:pt x="89" y="876"/>
                  <a:pt x="89" y="876"/>
                </a:cubicBezTo>
                <a:cubicBezTo>
                  <a:pt x="100" y="887"/>
                  <a:pt x="117" y="898"/>
                  <a:pt x="133" y="898"/>
                </a:cubicBezTo>
                <a:cubicBezTo>
                  <a:pt x="150" y="898"/>
                  <a:pt x="172" y="887"/>
                  <a:pt x="183" y="876"/>
                </a:cubicBezTo>
                <a:close/>
                <a:moveTo>
                  <a:pt x="295" y="1131"/>
                </a:moveTo>
                <a:cubicBezTo>
                  <a:pt x="295" y="1147"/>
                  <a:pt x="306" y="1158"/>
                  <a:pt x="323" y="1158"/>
                </a:cubicBezTo>
                <a:cubicBezTo>
                  <a:pt x="467" y="1158"/>
                  <a:pt x="467" y="1158"/>
                  <a:pt x="467" y="1158"/>
                </a:cubicBezTo>
                <a:cubicBezTo>
                  <a:pt x="484" y="1158"/>
                  <a:pt x="495" y="1147"/>
                  <a:pt x="495" y="1131"/>
                </a:cubicBezTo>
                <a:cubicBezTo>
                  <a:pt x="495" y="527"/>
                  <a:pt x="495" y="527"/>
                  <a:pt x="495" y="527"/>
                </a:cubicBezTo>
                <a:cubicBezTo>
                  <a:pt x="295" y="748"/>
                  <a:pt x="295" y="748"/>
                  <a:pt x="295" y="748"/>
                </a:cubicBezTo>
                <a:cubicBezTo>
                  <a:pt x="295" y="1131"/>
                  <a:pt x="295" y="1131"/>
                  <a:pt x="295" y="1131"/>
                </a:cubicBezTo>
                <a:cubicBezTo>
                  <a:pt x="295" y="1131"/>
                  <a:pt x="295" y="1131"/>
                  <a:pt x="295" y="1131"/>
                </a:cubicBezTo>
                <a:close/>
                <a:moveTo>
                  <a:pt x="557" y="1131"/>
                </a:moveTo>
                <a:cubicBezTo>
                  <a:pt x="557" y="1147"/>
                  <a:pt x="568" y="1158"/>
                  <a:pt x="584" y="1158"/>
                </a:cubicBezTo>
                <a:cubicBezTo>
                  <a:pt x="729" y="1158"/>
                  <a:pt x="729" y="1158"/>
                  <a:pt x="729" y="1158"/>
                </a:cubicBezTo>
                <a:cubicBezTo>
                  <a:pt x="746" y="1158"/>
                  <a:pt x="757" y="1147"/>
                  <a:pt x="757" y="1131"/>
                </a:cubicBezTo>
                <a:cubicBezTo>
                  <a:pt x="757" y="615"/>
                  <a:pt x="757" y="615"/>
                  <a:pt x="757" y="615"/>
                </a:cubicBezTo>
                <a:cubicBezTo>
                  <a:pt x="557" y="493"/>
                  <a:pt x="557" y="493"/>
                  <a:pt x="557" y="493"/>
                </a:cubicBezTo>
                <a:cubicBezTo>
                  <a:pt x="557" y="1131"/>
                  <a:pt x="557" y="1131"/>
                  <a:pt x="557" y="1131"/>
                </a:cubicBezTo>
                <a:cubicBezTo>
                  <a:pt x="557" y="1131"/>
                  <a:pt x="557" y="1131"/>
                  <a:pt x="557" y="1131"/>
                </a:cubicBezTo>
                <a:close/>
                <a:moveTo>
                  <a:pt x="902" y="687"/>
                </a:moveTo>
                <a:cubicBezTo>
                  <a:pt x="891" y="687"/>
                  <a:pt x="874" y="687"/>
                  <a:pt x="863" y="676"/>
                </a:cubicBezTo>
                <a:cubicBezTo>
                  <a:pt x="813" y="649"/>
                  <a:pt x="813" y="649"/>
                  <a:pt x="813" y="649"/>
                </a:cubicBezTo>
                <a:cubicBezTo>
                  <a:pt x="813" y="1131"/>
                  <a:pt x="813" y="1131"/>
                  <a:pt x="813" y="1131"/>
                </a:cubicBezTo>
                <a:cubicBezTo>
                  <a:pt x="813" y="1147"/>
                  <a:pt x="829" y="1158"/>
                  <a:pt x="841" y="1158"/>
                </a:cubicBezTo>
                <a:cubicBezTo>
                  <a:pt x="991" y="1158"/>
                  <a:pt x="991" y="1158"/>
                  <a:pt x="991" y="1158"/>
                </a:cubicBezTo>
                <a:cubicBezTo>
                  <a:pt x="1002" y="1158"/>
                  <a:pt x="1013" y="1147"/>
                  <a:pt x="1013" y="1131"/>
                </a:cubicBezTo>
                <a:cubicBezTo>
                  <a:pt x="1013" y="610"/>
                  <a:pt x="1013" y="610"/>
                  <a:pt x="1013" y="610"/>
                </a:cubicBezTo>
                <a:cubicBezTo>
                  <a:pt x="958" y="671"/>
                  <a:pt x="958" y="671"/>
                  <a:pt x="958" y="671"/>
                </a:cubicBezTo>
                <a:cubicBezTo>
                  <a:pt x="941" y="682"/>
                  <a:pt x="924" y="687"/>
                  <a:pt x="902" y="687"/>
                </a:cubicBezTo>
                <a:close/>
                <a:moveTo>
                  <a:pt x="1074" y="549"/>
                </a:moveTo>
                <a:cubicBezTo>
                  <a:pt x="1074" y="1131"/>
                  <a:pt x="1074" y="1131"/>
                  <a:pt x="1074" y="1131"/>
                </a:cubicBezTo>
                <a:cubicBezTo>
                  <a:pt x="1074" y="1147"/>
                  <a:pt x="1086" y="1158"/>
                  <a:pt x="1102" y="1158"/>
                </a:cubicBezTo>
                <a:cubicBezTo>
                  <a:pt x="1247" y="1158"/>
                  <a:pt x="1247" y="1158"/>
                  <a:pt x="1247" y="1158"/>
                </a:cubicBezTo>
                <a:cubicBezTo>
                  <a:pt x="1264" y="1158"/>
                  <a:pt x="1275" y="1147"/>
                  <a:pt x="1275" y="1131"/>
                </a:cubicBezTo>
                <a:cubicBezTo>
                  <a:pt x="1275" y="366"/>
                  <a:pt x="1275" y="366"/>
                  <a:pt x="1275" y="366"/>
                </a:cubicBezTo>
                <a:cubicBezTo>
                  <a:pt x="1269" y="360"/>
                  <a:pt x="1269" y="360"/>
                  <a:pt x="1269" y="360"/>
                </a:cubicBezTo>
                <a:cubicBezTo>
                  <a:pt x="1074" y="549"/>
                  <a:pt x="1074" y="549"/>
                  <a:pt x="1074" y="549"/>
                </a:cubicBezTo>
                <a:cubicBezTo>
                  <a:pt x="1074" y="549"/>
                  <a:pt x="1074" y="549"/>
                  <a:pt x="1074" y="549"/>
                </a:cubicBezTo>
                <a:close/>
                <a:moveTo>
                  <a:pt x="1442" y="0"/>
                </a:moveTo>
                <a:cubicBezTo>
                  <a:pt x="1442" y="0"/>
                  <a:pt x="1442" y="0"/>
                  <a:pt x="1442" y="0"/>
                </a:cubicBezTo>
                <a:cubicBezTo>
                  <a:pt x="1024" y="33"/>
                  <a:pt x="1024" y="33"/>
                  <a:pt x="1024" y="33"/>
                </a:cubicBezTo>
                <a:cubicBezTo>
                  <a:pt x="1008" y="33"/>
                  <a:pt x="1002" y="44"/>
                  <a:pt x="1013" y="50"/>
                </a:cubicBezTo>
                <a:cubicBezTo>
                  <a:pt x="1130" y="166"/>
                  <a:pt x="1130" y="166"/>
                  <a:pt x="1130" y="166"/>
                </a:cubicBezTo>
                <a:cubicBezTo>
                  <a:pt x="1141" y="177"/>
                  <a:pt x="1141" y="194"/>
                  <a:pt x="1130" y="205"/>
                </a:cubicBezTo>
                <a:cubicBezTo>
                  <a:pt x="935" y="410"/>
                  <a:pt x="935" y="410"/>
                  <a:pt x="935" y="410"/>
                </a:cubicBezTo>
                <a:cubicBezTo>
                  <a:pt x="930" y="416"/>
                  <a:pt x="924" y="421"/>
                  <a:pt x="919" y="421"/>
                </a:cubicBezTo>
                <a:cubicBezTo>
                  <a:pt x="907" y="421"/>
                  <a:pt x="902" y="416"/>
                  <a:pt x="896" y="416"/>
                </a:cubicBezTo>
                <a:cubicBezTo>
                  <a:pt x="557" y="100"/>
                  <a:pt x="557" y="100"/>
                  <a:pt x="557" y="100"/>
                </a:cubicBezTo>
                <a:cubicBezTo>
                  <a:pt x="551" y="94"/>
                  <a:pt x="545" y="94"/>
                  <a:pt x="540" y="94"/>
                </a:cubicBezTo>
                <a:cubicBezTo>
                  <a:pt x="529" y="94"/>
                  <a:pt x="523" y="94"/>
                  <a:pt x="518" y="100"/>
                </a:cubicBezTo>
                <a:cubicBezTo>
                  <a:pt x="11" y="704"/>
                  <a:pt x="11" y="704"/>
                  <a:pt x="11" y="704"/>
                </a:cubicBezTo>
                <a:cubicBezTo>
                  <a:pt x="0" y="715"/>
                  <a:pt x="0" y="737"/>
                  <a:pt x="11" y="748"/>
                </a:cubicBezTo>
                <a:cubicBezTo>
                  <a:pt x="117" y="848"/>
                  <a:pt x="117" y="848"/>
                  <a:pt x="117" y="848"/>
                </a:cubicBezTo>
                <a:cubicBezTo>
                  <a:pt x="122" y="854"/>
                  <a:pt x="128" y="859"/>
                  <a:pt x="133" y="859"/>
                </a:cubicBezTo>
                <a:cubicBezTo>
                  <a:pt x="139" y="859"/>
                  <a:pt x="150" y="854"/>
                  <a:pt x="156" y="848"/>
                </a:cubicBezTo>
                <a:cubicBezTo>
                  <a:pt x="506" y="454"/>
                  <a:pt x="506" y="454"/>
                  <a:pt x="506" y="454"/>
                </a:cubicBezTo>
                <a:cubicBezTo>
                  <a:pt x="512" y="443"/>
                  <a:pt x="523" y="443"/>
                  <a:pt x="534" y="443"/>
                </a:cubicBezTo>
                <a:cubicBezTo>
                  <a:pt x="540" y="443"/>
                  <a:pt x="545" y="443"/>
                  <a:pt x="551" y="443"/>
                </a:cubicBezTo>
                <a:cubicBezTo>
                  <a:pt x="885" y="649"/>
                  <a:pt x="885" y="649"/>
                  <a:pt x="885" y="649"/>
                </a:cubicBezTo>
                <a:cubicBezTo>
                  <a:pt x="891" y="649"/>
                  <a:pt x="896" y="649"/>
                  <a:pt x="902" y="649"/>
                </a:cubicBezTo>
                <a:cubicBezTo>
                  <a:pt x="913" y="649"/>
                  <a:pt x="924" y="649"/>
                  <a:pt x="930" y="643"/>
                </a:cubicBezTo>
                <a:cubicBezTo>
                  <a:pt x="1253" y="327"/>
                  <a:pt x="1253" y="327"/>
                  <a:pt x="1253" y="327"/>
                </a:cubicBezTo>
                <a:cubicBezTo>
                  <a:pt x="1258" y="321"/>
                  <a:pt x="1264" y="321"/>
                  <a:pt x="1269" y="321"/>
                </a:cubicBezTo>
                <a:cubicBezTo>
                  <a:pt x="1281" y="321"/>
                  <a:pt x="1286" y="321"/>
                  <a:pt x="1292" y="327"/>
                </a:cubicBezTo>
                <a:cubicBezTo>
                  <a:pt x="1420" y="460"/>
                  <a:pt x="1420" y="460"/>
                  <a:pt x="1420" y="460"/>
                </a:cubicBezTo>
                <a:cubicBezTo>
                  <a:pt x="1425" y="460"/>
                  <a:pt x="1431" y="466"/>
                  <a:pt x="1431" y="466"/>
                </a:cubicBezTo>
                <a:cubicBezTo>
                  <a:pt x="1436" y="466"/>
                  <a:pt x="1442" y="460"/>
                  <a:pt x="1442" y="449"/>
                </a:cubicBezTo>
                <a:cubicBezTo>
                  <a:pt x="1464" y="28"/>
                  <a:pt x="1464" y="28"/>
                  <a:pt x="1464" y="28"/>
                </a:cubicBezTo>
                <a:cubicBezTo>
                  <a:pt x="1464" y="11"/>
                  <a:pt x="1453" y="0"/>
                  <a:pt x="1442" y="0"/>
                </a:cubicBezTo>
                <a:close/>
              </a:path>
            </a:pathLst>
          </a:custGeom>
          <a:solidFill>
            <a:srgbClr val="0071BC"/>
          </a:solidFill>
          <a:ln>
            <a:solidFill>
              <a:srgbClr val="0071BC"/>
            </a:solid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0" cap="none" spc="0" normalizeH="0" baseline="0" noProof="0" dirty="0">
              <a:ln>
                <a:noFill/>
              </a:ln>
              <a:solidFill>
                <a:srgbClr val="44546A"/>
              </a:solidFill>
              <a:effectLst/>
              <a:uLnTx/>
              <a:uFillTx/>
              <a:latin typeface="Segoe UI"/>
              <a:ea typeface="+mn-ea"/>
              <a:cs typeface="+mn-cs"/>
            </a:endParaRPr>
          </a:p>
        </p:txBody>
      </p:sp>
      <p:sp>
        <p:nvSpPr>
          <p:cNvPr id="2" name="Rectangle 1"/>
          <p:cNvSpPr/>
          <p:nvPr/>
        </p:nvSpPr>
        <p:spPr>
          <a:xfrm>
            <a:off x="173687" y="1278873"/>
            <a:ext cx="4623923" cy="1249573"/>
          </a:xfrm>
          <a:prstGeom prst="rect">
            <a:avLst/>
          </a:prstGeom>
        </p:spPr>
        <p:txBody>
          <a:bodyPr wrap="square">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IoT time series data visualization and analytics</a:t>
            </a:r>
          </a:p>
          <a:p>
            <a:pPr marL="742950" marR="0" lvl="0" indent="-742950" algn="l" defTabSz="932742" rtl="0" eaLnBrk="1" fontAlgn="auto" latinLnBrk="0" hangingPunct="1">
              <a:lnSpc>
                <a:spcPct val="90000"/>
              </a:lnSpc>
              <a:spcBef>
                <a:spcPts val="0"/>
              </a:spcBef>
              <a:spcAft>
                <a:spcPts val="600"/>
              </a:spcAft>
              <a:buClrTx/>
              <a:buSzTx/>
              <a:buFont typeface="+mj-lt"/>
              <a:buAutoNum type="arabicPeriod"/>
              <a:tabLst/>
              <a:defRPr/>
            </a:pPr>
            <a:endParaRPr kumimoji="0" lang="en-US" sz="1200" b="0" i="0" u="none" strike="noStrike" kern="1200" cap="none" spc="-102" normalizeH="0" baseline="0" noProof="0" dirty="0">
              <a:ln w="3175">
                <a:noFill/>
              </a:ln>
              <a:solidFill>
                <a:srgbClr val="002050"/>
              </a:solidFill>
              <a:effectLst/>
              <a:uLnTx/>
              <a:uFillTx/>
              <a:latin typeface="Segoe UI"/>
              <a:ea typeface="+mn-ea"/>
              <a:cs typeface="Segoe UI" pitchFamily="34" charset="0"/>
            </a:endParaRPr>
          </a:p>
        </p:txBody>
      </p:sp>
      <p:sp>
        <p:nvSpPr>
          <p:cNvPr id="3" name="Rectangle 2"/>
          <p:cNvSpPr/>
          <p:nvPr/>
        </p:nvSpPr>
        <p:spPr>
          <a:xfrm>
            <a:off x="173687" y="4235474"/>
            <a:ext cx="4107575" cy="978729"/>
          </a:xfrm>
          <a:prstGeom prst="rect">
            <a:avLst/>
          </a:prstGeom>
        </p:spPr>
        <p:txBody>
          <a:bodyPr wrap="square">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Root cause analysis and anomaly detection</a:t>
            </a:r>
          </a:p>
        </p:txBody>
      </p:sp>
      <p:sp>
        <p:nvSpPr>
          <p:cNvPr id="20" name="Rectangle 19"/>
          <p:cNvSpPr/>
          <p:nvPr/>
        </p:nvSpPr>
        <p:spPr>
          <a:xfrm>
            <a:off x="4279288" y="2706606"/>
            <a:ext cx="4182436" cy="978729"/>
          </a:xfrm>
          <a:prstGeom prst="rect">
            <a:avLst/>
          </a:prstGeom>
        </p:spPr>
        <p:txBody>
          <a:bodyPr wrap="square">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Unified view of multiple devices, plants, and data.</a:t>
            </a:r>
          </a:p>
        </p:txBody>
      </p:sp>
      <p:pic>
        <p:nvPicPr>
          <p:cNvPr id="21" name="Picture 20" descr="What is Azure? A cloud service platform you can run from anywhere"/>
          <p:cNvPicPr/>
          <p:nvPr/>
        </p:nvPicPr>
        <p:blipFill>
          <a:blip r:embed="rId4">
            <a:extLst>
              <a:ext uri="{28A0092B-C50C-407E-A947-70E740481C1C}">
                <a14:useLocalDpi xmlns:a14="http://schemas.microsoft.com/office/drawing/2010/main" val="0"/>
              </a:ext>
            </a:extLst>
          </a:blip>
          <a:srcRect/>
          <a:stretch>
            <a:fillRect/>
          </a:stretch>
        </p:blipFill>
        <p:spPr bwMode="auto">
          <a:xfrm>
            <a:off x="4685218" y="3745720"/>
            <a:ext cx="2905256" cy="1542057"/>
          </a:xfrm>
          <a:prstGeom prst="rect">
            <a:avLst/>
          </a:prstGeom>
          <a:noFill/>
          <a:ln>
            <a:noFill/>
          </a:ln>
        </p:spPr>
      </p:pic>
      <p:sp>
        <p:nvSpPr>
          <p:cNvPr id="22" name="Rectangle 21"/>
          <p:cNvSpPr/>
          <p:nvPr/>
        </p:nvSpPr>
        <p:spPr>
          <a:xfrm>
            <a:off x="8251170" y="4355538"/>
            <a:ext cx="4244340" cy="978729"/>
          </a:xfrm>
          <a:prstGeom prst="rect">
            <a:avLst/>
          </a:prstGeom>
        </p:spPr>
        <p:txBody>
          <a:bodyPr wrap="square">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102" normalizeH="0" baseline="0" noProof="0" dirty="0">
                <a:ln w="3175">
                  <a:noFill/>
                </a:ln>
                <a:solidFill>
                  <a:srgbClr val="002050"/>
                </a:solidFill>
                <a:effectLst/>
                <a:uLnTx/>
                <a:uFillTx/>
                <a:latin typeface="Segoe UI Light"/>
                <a:ea typeface="+mn-ea"/>
                <a:cs typeface="Segoe UI" pitchFamily="34" charset="0"/>
              </a:rPr>
              <a:t>Build custom applications using REST APIs</a:t>
            </a:r>
          </a:p>
        </p:txBody>
      </p:sp>
      <p:grpSp>
        <p:nvGrpSpPr>
          <p:cNvPr id="27" name="Group 26"/>
          <p:cNvGrpSpPr/>
          <p:nvPr/>
        </p:nvGrpSpPr>
        <p:grpSpPr>
          <a:xfrm>
            <a:off x="9951722" y="5622142"/>
            <a:ext cx="830041" cy="1091888"/>
            <a:chOff x="6645276" y="1843088"/>
            <a:chExt cx="195263" cy="285750"/>
          </a:xfrm>
          <a:solidFill>
            <a:srgbClr val="2989C7"/>
          </a:solidFill>
        </p:grpSpPr>
        <p:sp>
          <p:nvSpPr>
            <p:cNvPr id="28" name="Freeform 94"/>
            <p:cNvSpPr>
              <a:spLocks/>
            </p:cNvSpPr>
            <p:nvPr/>
          </p:nvSpPr>
          <p:spPr bwMode="auto">
            <a:xfrm>
              <a:off x="6645276" y="1843088"/>
              <a:ext cx="60325" cy="285750"/>
            </a:xfrm>
            <a:custGeom>
              <a:avLst/>
              <a:gdLst>
                <a:gd name="T0" fmla="*/ 13 w 16"/>
                <a:gd name="T1" fmla="*/ 48 h 76"/>
                <a:gd name="T2" fmla="*/ 13 w 16"/>
                <a:gd name="T3" fmla="*/ 36 h 76"/>
                <a:gd name="T4" fmla="*/ 11 w 16"/>
                <a:gd name="T5" fmla="*/ 33 h 76"/>
                <a:gd name="T6" fmla="*/ 11 w 16"/>
                <a:gd name="T7" fmla="*/ 14 h 76"/>
                <a:gd name="T8" fmla="*/ 12 w 16"/>
                <a:gd name="T9" fmla="*/ 10 h 76"/>
                <a:gd name="T10" fmla="*/ 11 w 16"/>
                <a:gd name="T11" fmla="*/ 0 h 76"/>
                <a:gd name="T12" fmla="*/ 5 w 16"/>
                <a:gd name="T13" fmla="*/ 0 h 76"/>
                <a:gd name="T14" fmla="*/ 4 w 16"/>
                <a:gd name="T15" fmla="*/ 10 h 76"/>
                <a:gd name="T16" fmla="*/ 5 w 16"/>
                <a:gd name="T17" fmla="*/ 14 h 76"/>
                <a:gd name="T18" fmla="*/ 5 w 16"/>
                <a:gd name="T19" fmla="*/ 33 h 76"/>
                <a:gd name="T20" fmla="*/ 3 w 16"/>
                <a:gd name="T21" fmla="*/ 36 h 76"/>
                <a:gd name="T22" fmla="*/ 3 w 16"/>
                <a:gd name="T23" fmla="*/ 48 h 76"/>
                <a:gd name="T24" fmla="*/ 0 w 16"/>
                <a:gd name="T25" fmla="*/ 52 h 76"/>
                <a:gd name="T26" fmla="*/ 0 w 16"/>
                <a:gd name="T27" fmla="*/ 71 h 76"/>
                <a:gd name="T28" fmla="*/ 5 w 16"/>
                <a:gd name="T29" fmla="*/ 76 h 76"/>
                <a:gd name="T30" fmla="*/ 11 w 16"/>
                <a:gd name="T31" fmla="*/ 76 h 76"/>
                <a:gd name="T32" fmla="*/ 16 w 16"/>
                <a:gd name="T33" fmla="*/ 71 h 76"/>
                <a:gd name="T34" fmla="*/ 16 w 16"/>
                <a:gd name="T35" fmla="*/ 52 h 76"/>
                <a:gd name="T36" fmla="*/ 13 w 16"/>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76">
                  <a:moveTo>
                    <a:pt x="13" y="48"/>
                  </a:moveTo>
                  <a:cubicBezTo>
                    <a:pt x="13" y="36"/>
                    <a:pt x="13" y="36"/>
                    <a:pt x="13" y="36"/>
                  </a:cubicBezTo>
                  <a:cubicBezTo>
                    <a:pt x="13" y="34"/>
                    <a:pt x="12" y="33"/>
                    <a:pt x="11" y="33"/>
                  </a:cubicBezTo>
                  <a:cubicBezTo>
                    <a:pt x="11" y="14"/>
                    <a:pt x="11" y="14"/>
                    <a:pt x="11" y="14"/>
                  </a:cubicBezTo>
                  <a:cubicBezTo>
                    <a:pt x="12" y="10"/>
                    <a:pt x="12" y="10"/>
                    <a:pt x="12" y="10"/>
                  </a:cubicBezTo>
                  <a:cubicBezTo>
                    <a:pt x="11" y="0"/>
                    <a:pt x="11" y="0"/>
                    <a:pt x="11" y="0"/>
                  </a:cubicBezTo>
                  <a:cubicBezTo>
                    <a:pt x="5" y="0"/>
                    <a:pt x="5" y="0"/>
                    <a:pt x="5" y="0"/>
                  </a:cubicBezTo>
                  <a:cubicBezTo>
                    <a:pt x="4" y="10"/>
                    <a:pt x="4" y="10"/>
                    <a:pt x="4" y="10"/>
                  </a:cubicBezTo>
                  <a:cubicBezTo>
                    <a:pt x="5" y="14"/>
                    <a:pt x="5" y="14"/>
                    <a:pt x="5" y="14"/>
                  </a:cubicBezTo>
                  <a:cubicBezTo>
                    <a:pt x="5" y="33"/>
                    <a:pt x="5" y="33"/>
                    <a:pt x="5" y="33"/>
                  </a:cubicBezTo>
                  <a:cubicBezTo>
                    <a:pt x="4" y="33"/>
                    <a:pt x="3" y="34"/>
                    <a:pt x="3" y="36"/>
                  </a:cubicBezTo>
                  <a:cubicBezTo>
                    <a:pt x="3" y="48"/>
                    <a:pt x="3" y="48"/>
                    <a:pt x="3" y="48"/>
                  </a:cubicBezTo>
                  <a:cubicBezTo>
                    <a:pt x="1" y="49"/>
                    <a:pt x="0" y="51"/>
                    <a:pt x="0" y="52"/>
                  </a:cubicBezTo>
                  <a:cubicBezTo>
                    <a:pt x="0" y="71"/>
                    <a:pt x="0" y="71"/>
                    <a:pt x="0" y="71"/>
                  </a:cubicBezTo>
                  <a:cubicBezTo>
                    <a:pt x="0" y="74"/>
                    <a:pt x="2" y="76"/>
                    <a:pt x="5" y="76"/>
                  </a:cubicBezTo>
                  <a:cubicBezTo>
                    <a:pt x="11" y="76"/>
                    <a:pt x="11" y="76"/>
                    <a:pt x="11" y="76"/>
                  </a:cubicBezTo>
                  <a:cubicBezTo>
                    <a:pt x="14" y="76"/>
                    <a:pt x="16" y="74"/>
                    <a:pt x="16" y="71"/>
                  </a:cubicBezTo>
                  <a:cubicBezTo>
                    <a:pt x="16" y="52"/>
                    <a:pt x="16" y="52"/>
                    <a:pt x="16" y="52"/>
                  </a:cubicBezTo>
                  <a:cubicBezTo>
                    <a:pt x="16" y="51"/>
                    <a:pt x="15" y="49"/>
                    <a:pt x="13" y="48"/>
                  </a:cubicBezTo>
                  <a:close/>
                </a:path>
              </a:pathLst>
            </a:custGeom>
            <a:grpFill/>
            <a:ln w="11113" cap="rnd">
              <a:solidFill>
                <a:schemeClr val="bg1"/>
              </a:solidFill>
              <a:prstDash val="solid"/>
              <a:round/>
              <a:headEnd/>
              <a:tailEnd/>
            </a:ln>
            <a:extLst/>
          </p:spPr>
          <p:txBody>
            <a:bodyPr vert="horz" wrap="square" lIns="89642" tIns="44821" rIns="89642" bIns="44821"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505050"/>
                </a:solidFill>
                <a:effectLst/>
                <a:uLnTx/>
                <a:uFillTx/>
                <a:latin typeface="Segoe UI"/>
                <a:ea typeface="+mn-ea"/>
                <a:cs typeface="+mn-cs"/>
              </a:endParaRPr>
            </a:p>
          </p:txBody>
        </p:sp>
        <p:sp>
          <p:nvSpPr>
            <p:cNvPr id="29" name="Freeform 114"/>
            <p:cNvSpPr>
              <a:spLocks/>
            </p:cNvSpPr>
            <p:nvPr/>
          </p:nvSpPr>
          <p:spPr bwMode="auto">
            <a:xfrm>
              <a:off x="6721476" y="1843088"/>
              <a:ext cx="119063" cy="285750"/>
            </a:xfrm>
            <a:custGeom>
              <a:avLst/>
              <a:gdLst>
                <a:gd name="T0" fmla="*/ 32 w 32"/>
                <a:gd name="T1" fmla="*/ 14 h 76"/>
                <a:gd name="T2" fmla="*/ 27 w 32"/>
                <a:gd name="T3" fmla="*/ 0 h 76"/>
                <a:gd name="T4" fmla="*/ 25 w 32"/>
                <a:gd name="T5" fmla="*/ 2 h 76"/>
                <a:gd name="T6" fmla="*/ 25 w 32"/>
                <a:gd name="T7" fmla="*/ 12 h 76"/>
                <a:gd name="T8" fmla="*/ 23 w 32"/>
                <a:gd name="T9" fmla="*/ 14 h 76"/>
                <a:gd name="T10" fmla="*/ 9 w 32"/>
                <a:gd name="T11" fmla="*/ 14 h 76"/>
                <a:gd name="T12" fmla="*/ 7 w 32"/>
                <a:gd name="T13" fmla="*/ 12 h 76"/>
                <a:gd name="T14" fmla="*/ 7 w 32"/>
                <a:gd name="T15" fmla="*/ 2 h 76"/>
                <a:gd name="T16" fmla="*/ 5 w 32"/>
                <a:gd name="T17" fmla="*/ 0 h 76"/>
                <a:gd name="T18" fmla="*/ 0 w 32"/>
                <a:gd name="T19" fmla="*/ 14 h 76"/>
                <a:gd name="T20" fmla="*/ 9 w 32"/>
                <a:gd name="T21" fmla="*/ 25 h 76"/>
                <a:gd name="T22" fmla="*/ 9 w 32"/>
                <a:gd name="T23" fmla="*/ 69 h 76"/>
                <a:gd name="T24" fmla="*/ 16 w 32"/>
                <a:gd name="T25" fmla="*/ 76 h 76"/>
                <a:gd name="T26" fmla="*/ 16 w 32"/>
                <a:gd name="T27" fmla="*/ 76 h 76"/>
                <a:gd name="T28" fmla="*/ 23 w 32"/>
                <a:gd name="T29" fmla="*/ 69 h 76"/>
                <a:gd name="T30" fmla="*/ 23 w 32"/>
                <a:gd name="T31" fmla="*/ 25 h 76"/>
                <a:gd name="T32" fmla="*/ 32 w 32"/>
                <a:gd name="T33" fmla="*/ 1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76">
                  <a:moveTo>
                    <a:pt x="32" y="14"/>
                  </a:moveTo>
                  <a:cubicBezTo>
                    <a:pt x="32" y="10"/>
                    <a:pt x="30" y="3"/>
                    <a:pt x="27" y="0"/>
                  </a:cubicBezTo>
                  <a:cubicBezTo>
                    <a:pt x="27" y="0"/>
                    <a:pt x="25" y="0"/>
                    <a:pt x="25" y="2"/>
                  </a:cubicBezTo>
                  <a:cubicBezTo>
                    <a:pt x="25" y="4"/>
                    <a:pt x="25" y="12"/>
                    <a:pt x="25" y="12"/>
                  </a:cubicBezTo>
                  <a:cubicBezTo>
                    <a:pt x="25" y="13"/>
                    <a:pt x="24" y="14"/>
                    <a:pt x="23" y="14"/>
                  </a:cubicBezTo>
                  <a:cubicBezTo>
                    <a:pt x="9" y="14"/>
                    <a:pt x="9" y="14"/>
                    <a:pt x="9" y="14"/>
                  </a:cubicBezTo>
                  <a:cubicBezTo>
                    <a:pt x="8" y="14"/>
                    <a:pt x="7" y="13"/>
                    <a:pt x="7" y="12"/>
                  </a:cubicBezTo>
                  <a:cubicBezTo>
                    <a:pt x="7" y="12"/>
                    <a:pt x="7" y="4"/>
                    <a:pt x="7" y="2"/>
                  </a:cubicBezTo>
                  <a:cubicBezTo>
                    <a:pt x="7" y="0"/>
                    <a:pt x="5" y="0"/>
                    <a:pt x="5" y="0"/>
                  </a:cubicBezTo>
                  <a:cubicBezTo>
                    <a:pt x="2" y="3"/>
                    <a:pt x="0" y="10"/>
                    <a:pt x="0" y="14"/>
                  </a:cubicBezTo>
                  <a:cubicBezTo>
                    <a:pt x="0" y="21"/>
                    <a:pt x="4" y="24"/>
                    <a:pt x="9" y="25"/>
                  </a:cubicBezTo>
                  <a:cubicBezTo>
                    <a:pt x="9" y="69"/>
                    <a:pt x="9" y="69"/>
                    <a:pt x="9" y="69"/>
                  </a:cubicBezTo>
                  <a:cubicBezTo>
                    <a:pt x="9" y="73"/>
                    <a:pt x="12" y="76"/>
                    <a:pt x="16" y="76"/>
                  </a:cubicBezTo>
                  <a:cubicBezTo>
                    <a:pt x="16" y="76"/>
                    <a:pt x="16" y="76"/>
                    <a:pt x="16" y="76"/>
                  </a:cubicBezTo>
                  <a:cubicBezTo>
                    <a:pt x="20" y="76"/>
                    <a:pt x="23" y="73"/>
                    <a:pt x="23" y="69"/>
                  </a:cubicBezTo>
                  <a:cubicBezTo>
                    <a:pt x="23" y="25"/>
                    <a:pt x="23" y="25"/>
                    <a:pt x="23" y="25"/>
                  </a:cubicBezTo>
                  <a:cubicBezTo>
                    <a:pt x="28" y="24"/>
                    <a:pt x="32" y="21"/>
                    <a:pt x="32" y="14"/>
                  </a:cubicBezTo>
                  <a:close/>
                </a:path>
              </a:pathLst>
            </a:custGeom>
            <a:grpFill/>
            <a:ln w="11113" cap="rnd">
              <a:solidFill>
                <a:schemeClr val="bg1"/>
              </a:solidFill>
              <a:prstDash val="solid"/>
              <a:round/>
              <a:headEnd/>
              <a:tailEnd/>
            </a:ln>
            <a:extLst/>
          </p:spPr>
          <p:txBody>
            <a:bodyPr vert="horz" wrap="square" lIns="89642" tIns="44821" rIns="89642" bIns="44821"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a:ea typeface="+mn-ea"/>
                <a:cs typeface="+mn-cs"/>
              </a:endParaRPr>
            </a:p>
          </p:txBody>
        </p:sp>
      </p:grpSp>
      <p:sp>
        <p:nvSpPr>
          <p:cNvPr id="17" name="Oval 16"/>
          <p:cNvSpPr/>
          <p:nvPr/>
        </p:nvSpPr>
        <p:spPr>
          <a:xfrm>
            <a:off x="9656347" y="5442757"/>
            <a:ext cx="1367693" cy="1454135"/>
          </a:xfrm>
          <a:prstGeom prst="ellipse">
            <a:avLst/>
          </a:prstGeom>
          <a:noFill/>
          <a:ln w="50800">
            <a:solidFill>
              <a:srgbClr val="0F79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solidFill>
                  <a:srgbClr val="2989C7"/>
                </a:solid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406466130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ppt_x"/>
                                          </p:val>
                                        </p:tav>
                                        <p:tav tm="100000">
                                          <p:val>
                                            <p:strVal val="#ppt_x"/>
                                          </p:val>
                                        </p:tav>
                                      </p:tavLst>
                                    </p:anim>
                                    <p:anim calcmode="lin" valueType="num">
                                      <p:cBhvr additive="base">
                                        <p:cTn id="52" dur="500" fill="hold"/>
                                        <p:tgtEl>
                                          <p:spTgt spid="27"/>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2" grpId="0"/>
      <p:bldP spid="3" grpId="0"/>
      <p:bldP spid="20" grpId="0"/>
      <p:bldP spid="22" grpId="0"/>
      <p:bldP spid="1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A80D7D21-B920-4EA7-992C-E34886E0F001}"/>
              </a:ext>
            </a:extLst>
          </p:cNvPr>
          <p:cNvSpPr>
            <a:spLocks noGrp="1"/>
          </p:cNvSpPr>
          <p:nvPr>
            <p:ph type="pic" sz="quarter" idx="10"/>
          </p:nvPr>
        </p:nvSpPr>
        <p:spPr/>
      </p:sp>
      <p:sp>
        <p:nvSpPr>
          <p:cNvPr id="11" name="Title 1">
            <a:extLst>
              <a:ext uri="{FF2B5EF4-FFF2-40B4-BE49-F238E27FC236}">
                <a16:creationId xmlns:a16="http://schemas.microsoft.com/office/drawing/2014/main" id="{F11CA481-F932-4C02-95C1-887CF19082E2}"/>
              </a:ext>
            </a:extLst>
          </p:cNvPr>
          <p:cNvSpPr>
            <a:spLocks noGrp="1"/>
          </p:cNvSpPr>
          <p:nvPr>
            <p:ph type="title"/>
          </p:nvPr>
        </p:nvSpPr>
        <p:spPr>
          <a:xfrm>
            <a:off x="275483" y="1366396"/>
            <a:ext cx="5485621" cy="1514132"/>
          </a:xfrm>
        </p:spPr>
        <p:txBody>
          <a:bodyPr/>
          <a:lstStyle/>
          <a:p>
            <a:r>
              <a:rPr lang="en-US" dirty="0"/>
              <a:t>Demo</a:t>
            </a:r>
            <a:br>
              <a:rPr lang="en-US" dirty="0"/>
            </a:br>
            <a:r>
              <a:rPr lang="en-US" sz="4799" dirty="0"/>
              <a:t>Time Series Insights</a:t>
            </a:r>
            <a:endParaRPr lang="en-US" dirty="0"/>
          </a:p>
        </p:txBody>
      </p:sp>
    </p:spTree>
    <p:extLst>
      <p:ext uri="{BB962C8B-B14F-4D97-AF65-F5344CB8AC3E}">
        <p14:creationId xmlns:p14="http://schemas.microsoft.com/office/powerpoint/2010/main" val="624538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Rectangle 129"/>
          <p:cNvSpPr/>
          <p:nvPr/>
        </p:nvSpPr>
        <p:spPr bwMode="auto">
          <a:xfrm>
            <a:off x="8147672" y="5563925"/>
            <a:ext cx="2949244" cy="889410"/>
          </a:xfrm>
          <a:prstGeom prst="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Time Series Analytics </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 </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86" name="Right Arrow 85"/>
          <p:cNvSpPr/>
          <p:nvPr/>
        </p:nvSpPr>
        <p:spPr bwMode="auto">
          <a:xfrm>
            <a:off x="7594342" y="5792493"/>
            <a:ext cx="420565" cy="274281"/>
          </a:xfrm>
          <a:prstGeom prst="rightArrow">
            <a:avLst/>
          </a:prstGeom>
          <a:no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5608488" y="5563925"/>
            <a:ext cx="1828541" cy="731416"/>
          </a:xfrm>
          <a:prstGeom prst="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4531910" y="5792494"/>
            <a:ext cx="420565" cy="274281"/>
          </a:xfrm>
          <a:prstGeom prst="rightArrow">
            <a:avLst/>
          </a:prstGeom>
          <a:no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2282249" y="5701066"/>
            <a:ext cx="1828541" cy="731416"/>
          </a:xfrm>
          <a:prstGeom prst="rect">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Exhausts</a:t>
            </a:r>
          </a:p>
        </p:txBody>
      </p:sp>
      <p:sp>
        <p:nvSpPr>
          <p:cNvPr id="80" name="Oval 79"/>
          <p:cNvSpPr/>
          <p:nvPr/>
        </p:nvSpPr>
        <p:spPr bwMode="auto">
          <a:xfrm>
            <a:off x="5948205" y="3284136"/>
            <a:ext cx="945415" cy="305520"/>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200" kern="0" dirty="0">
                <a:solidFill>
                  <a:schemeClr val="accent4">
                    <a:lumMod val="25000"/>
                  </a:schemeClr>
                </a:solidFill>
                <a:ea typeface="Segoe UI" pitchFamily="34" charset="0"/>
                <a:cs typeface="Segoe UI" pitchFamily="34" charset="0"/>
              </a:rPr>
              <a:t>IoT Hubs</a:t>
            </a:r>
          </a:p>
        </p:txBody>
      </p:sp>
      <p:grpSp>
        <p:nvGrpSpPr>
          <p:cNvPr id="204" name="Group 203"/>
          <p:cNvGrpSpPr/>
          <p:nvPr/>
        </p:nvGrpSpPr>
        <p:grpSpPr>
          <a:xfrm>
            <a:off x="2591733" y="1973262"/>
            <a:ext cx="974626" cy="676715"/>
            <a:chOff x="2544223" y="2637907"/>
            <a:chExt cx="974764" cy="676811"/>
          </a:xfrm>
          <a:noFill/>
        </p:grpSpPr>
        <p:sp>
          <p:nvSpPr>
            <p:cNvPr id="202" name="Freeform 34"/>
            <p:cNvSpPr>
              <a:spLocks noChangeAspect="1" noEditPoints="1"/>
            </p:cNvSpPr>
            <p:nvPr/>
          </p:nvSpPr>
          <p:spPr bwMode="auto">
            <a:xfrm>
              <a:off x="2774366" y="2637907"/>
              <a:ext cx="457902" cy="450795"/>
            </a:xfrm>
            <a:custGeom>
              <a:avLst/>
              <a:gdLst>
                <a:gd name="T0" fmla="*/ 190 w 902"/>
                <a:gd name="T1" fmla="*/ 259 h 888"/>
                <a:gd name="T2" fmla="*/ 190 w 902"/>
                <a:gd name="T3" fmla="*/ 476 h 888"/>
                <a:gd name="T4" fmla="*/ 0 w 902"/>
                <a:gd name="T5" fmla="*/ 366 h 888"/>
                <a:gd name="T6" fmla="*/ 0 w 902"/>
                <a:gd name="T7" fmla="*/ 150 h 888"/>
                <a:gd name="T8" fmla="*/ 190 w 902"/>
                <a:gd name="T9" fmla="*/ 259 h 888"/>
                <a:gd name="T10" fmla="*/ 238 w 902"/>
                <a:gd name="T11" fmla="*/ 259 h 888"/>
                <a:gd name="T12" fmla="*/ 238 w 902"/>
                <a:gd name="T13" fmla="*/ 476 h 888"/>
                <a:gd name="T14" fmla="*/ 428 w 902"/>
                <a:gd name="T15" fmla="*/ 366 h 888"/>
                <a:gd name="T16" fmla="*/ 428 w 902"/>
                <a:gd name="T17" fmla="*/ 150 h 888"/>
                <a:gd name="T18" fmla="*/ 238 w 902"/>
                <a:gd name="T19" fmla="*/ 259 h 888"/>
                <a:gd name="T20" fmla="*/ 405 w 902"/>
                <a:gd name="T21" fmla="*/ 107 h 888"/>
                <a:gd name="T22" fmla="*/ 214 w 902"/>
                <a:gd name="T23" fmla="*/ 0 h 888"/>
                <a:gd name="T24" fmla="*/ 24 w 902"/>
                <a:gd name="T25" fmla="*/ 107 h 888"/>
                <a:gd name="T26" fmla="*/ 214 w 902"/>
                <a:gd name="T27" fmla="*/ 216 h 888"/>
                <a:gd name="T28" fmla="*/ 405 w 902"/>
                <a:gd name="T29" fmla="*/ 107 h 888"/>
                <a:gd name="T30" fmla="*/ 476 w 902"/>
                <a:gd name="T31" fmla="*/ 150 h 888"/>
                <a:gd name="T32" fmla="*/ 474 w 902"/>
                <a:gd name="T33" fmla="*/ 366 h 888"/>
                <a:gd name="T34" fmla="*/ 664 w 902"/>
                <a:gd name="T35" fmla="*/ 476 h 888"/>
                <a:gd name="T36" fmla="*/ 667 w 902"/>
                <a:gd name="T37" fmla="*/ 259 h 888"/>
                <a:gd name="T38" fmla="*/ 476 w 902"/>
                <a:gd name="T39" fmla="*/ 150 h 888"/>
                <a:gd name="T40" fmla="*/ 712 w 902"/>
                <a:gd name="T41" fmla="*/ 259 h 888"/>
                <a:gd name="T42" fmla="*/ 712 w 902"/>
                <a:gd name="T43" fmla="*/ 476 h 888"/>
                <a:gd name="T44" fmla="*/ 902 w 902"/>
                <a:gd name="T45" fmla="*/ 366 h 888"/>
                <a:gd name="T46" fmla="*/ 902 w 902"/>
                <a:gd name="T47" fmla="*/ 150 h 888"/>
                <a:gd name="T48" fmla="*/ 712 w 902"/>
                <a:gd name="T49" fmla="*/ 259 h 888"/>
                <a:gd name="T50" fmla="*/ 879 w 902"/>
                <a:gd name="T51" fmla="*/ 107 h 888"/>
                <a:gd name="T52" fmla="*/ 688 w 902"/>
                <a:gd name="T53" fmla="*/ 0 h 888"/>
                <a:gd name="T54" fmla="*/ 500 w 902"/>
                <a:gd name="T55" fmla="*/ 107 h 888"/>
                <a:gd name="T56" fmla="*/ 690 w 902"/>
                <a:gd name="T57" fmla="*/ 216 h 888"/>
                <a:gd name="T58" fmla="*/ 879 w 902"/>
                <a:gd name="T59" fmla="*/ 107 h 888"/>
                <a:gd name="T60" fmla="*/ 238 w 902"/>
                <a:gd name="T61" fmla="*/ 559 h 888"/>
                <a:gd name="T62" fmla="*/ 238 w 902"/>
                <a:gd name="T63" fmla="*/ 778 h 888"/>
                <a:gd name="T64" fmla="*/ 428 w 902"/>
                <a:gd name="T65" fmla="*/ 888 h 888"/>
                <a:gd name="T66" fmla="*/ 428 w 902"/>
                <a:gd name="T67" fmla="*/ 669 h 888"/>
                <a:gd name="T68" fmla="*/ 238 w 902"/>
                <a:gd name="T69" fmla="*/ 559 h 888"/>
                <a:gd name="T70" fmla="*/ 476 w 902"/>
                <a:gd name="T71" fmla="*/ 669 h 888"/>
                <a:gd name="T72" fmla="*/ 476 w 902"/>
                <a:gd name="T73" fmla="*/ 888 h 888"/>
                <a:gd name="T74" fmla="*/ 664 w 902"/>
                <a:gd name="T75" fmla="*/ 778 h 888"/>
                <a:gd name="T76" fmla="*/ 667 w 902"/>
                <a:gd name="T77" fmla="*/ 559 h 888"/>
                <a:gd name="T78" fmla="*/ 476 w 902"/>
                <a:gd name="T79" fmla="*/ 669 h 888"/>
                <a:gd name="T80" fmla="*/ 643 w 902"/>
                <a:gd name="T81" fmla="*/ 519 h 888"/>
                <a:gd name="T82" fmla="*/ 452 w 902"/>
                <a:gd name="T83" fmla="*/ 409 h 888"/>
                <a:gd name="T84" fmla="*/ 262 w 902"/>
                <a:gd name="T85" fmla="*/ 519 h 888"/>
                <a:gd name="T86" fmla="*/ 452 w 902"/>
                <a:gd name="T87" fmla="*/ 628 h 888"/>
                <a:gd name="T88" fmla="*/ 643 w 902"/>
                <a:gd name="T89" fmla="*/ 51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2" h="888">
                  <a:moveTo>
                    <a:pt x="190" y="259"/>
                  </a:moveTo>
                  <a:lnTo>
                    <a:pt x="190" y="476"/>
                  </a:lnTo>
                  <a:lnTo>
                    <a:pt x="0" y="366"/>
                  </a:lnTo>
                  <a:lnTo>
                    <a:pt x="0" y="150"/>
                  </a:lnTo>
                  <a:lnTo>
                    <a:pt x="190" y="259"/>
                  </a:lnTo>
                  <a:close/>
                  <a:moveTo>
                    <a:pt x="238" y="259"/>
                  </a:moveTo>
                  <a:lnTo>
                    <a:pt x="238" y="476"/>
                  </a:lnTo>
                  <a:lnTo>
                    <a:pt x="428" y="366"/>
                  </a:lnTo>
                  <a:lnTo>
                    <a:pt x="428" y="150"/>
                  </a:lnTo>
                  <a:lnTo>
                    <a:pt x="238" y="259"/>
                  </a:lnTo>
                  <a:close/>
                  <a:moveTo>
                    <a:pt x="405" y="107"/>
                  </a:moveTo>
                  <a:lnTo>
                    <a:pt x="214" y="0"/>
                  </a:lnTo>
                  <a:lnTo>
                    <a:pt x="24" y="107"/>
                  </a:lnTo>
                  <a:lnTo>
                    <a:pt x="214" y="216"/>
                  </a:lnTo>
                  <a:lnTo>
                    <a:pt x="405" y="107"/>
                  </a:lnTo>
                  <a:close/>
                  <a:moveTo>
                    <a:pt x="476" y="150"/>
                  </a:moveTo>
                  <a:lnTo>
                    <a:pt x="474" y="366"/>
                  </a:lnTo>
                  <a:lnTo>
                    <a:pt x="664" y="476"/>
                  </a:lnTo>
                  <a:lnTo>
                    <a:pt x="667" y="259"/>
                  </a:lnTo>
                  <a:lnTo>
                    <a:pt x="476" y="150"/>
                  </a:lnTo>
                  <a:close/>
                  <a:moveTo>
                    <a:pt x="712" y="259"/>
                  </a:moveTo>
                  <a:lnTo>
                    <a:pt x="712" y="476"/>
                  </a:lnTo>
                  <a:lnTo>
                    <a:pt x="902" y="366"/>
                  </a:lnTo>
                  <a:lnTo>
                    <a:pt x="902" y="150"/>
                  </a:lnTo>
                  <a:lnTo>
                    <a:pt x="712" y="259"/>
                  </a:lnTo>
                  <a:close/>
                  <a:moveTo>
                    <a:pt x="879" y="107"/>
                  </a:moveTo>
                  <a:lnTo>
                    <a:pt x="688" y="0"/>
                  </a:lnTo>
                  <a:lnTo>
                    <a:pt x="500" y="107"/>
                  </a:lnTo>
                  <a:lnTo>
                    <a:pt x="690" y="216"/>
                  </a:lnTo>
                  <a:lnTo>
                    <a:pt x="879" y="107"/>
                  </a:lnTo>
                  <a:close/>
                  <a:moveTo>
                    <a:pt x="238" y="559"/>
                  </a:moveTo>
                  <a:lnTo>
                    <a:pt x="238" y="778"/>
                  </a:lnTo>
                  <a:lnTo>
                    <a:pt x="428" y="888"/>
                  </a:lnTo>
                  <a:lnTo>
                    <a:pt x="428" y="669"/>
                  </a:lnTo>
                  <a:lnTo>
                    <a:pt x="238" y="559"/>
                  </a:lnTo>
                  <a:close/>
                  <a:moveTo>
                    <a:pt x="476" y="669"/>
                  </a:moveTo>
                  <a:lnTo>
                    <a:pt x="476" y="888"/>
                  </a:lnTo>
                  <a:lnTo>
                    <a:pt x="664" y="778"/>
                  </a:lnTo>
                  <a:lnTo>
                    <a:pt x="667" y="559"/>
                  </a:lnTo>
                  <a:lnTo>
                    <a:pt x="476" y="669"/>
                  </a:lnTo>
                  <a:close/>
                  <a:moveTo>
                    <a:pt x="643" y="519"/>
                  </a:moveTo>
                  <a:lnTo>
                    <a:pt x="452" y="409"/>
                  </a:lnTo>
                  <a:lnTo>
                    <a:pt x="262" y="519"/>
                  </a:lnTo>
                  <a:lnTo>
                    <a:pt x="452" y="628"/>
                  </a:lnTo>
                  <a:lnTo>
                    <a:pt x="643" y="519"/>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kern="0" dirty="0">
                <a:solidFill>
                  <a:schemeClr val="accent4">
                    <a:lumMod val="25000"/>
                  </a:schemeClr>
                </a:solidFill>
              </a:endParaRPr>
            </a:p>
          </p:txBody>
        </p:sp>
        <p:sp>
          <p:nvSpPr>
            <p:cNvPr id="203" name="TextBox 202"/>
            <p:cNvSpPr txBox="1"/>
            <p:nvPr/>
          </p:nvSpPr>
          <p:spPr>
            <a:xfrm>
              <a:off x="2544223" y="3120920"/>
              <a:ext cx="974764" cy="193798"/>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Applications</a:t>
              </a:r>
            </a:p>
          </p:txBody>
        </p:sp>
      </p:grpSp>
      <p:cxnSp>
        <p:nvCxnSpPr>
          <p:cNvPr id="8" name="Straight Arrow Connector 7"/>
          <p:cNvCxnSpPr>
            <a:cxnSpLocks/>
          </p:cNvCxnSpPr>
          <p:nvPr/>
        </p:nvCxnSpPr>
        <p:spPr>
          <a:xfrm>
            <a:off x="4542196" y="2293047"/>
            <a:ext cx="1253350" cy="471399"/>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cxnSp>
        <p:nvCxnSpPr>
          <p:cNvPr id="10" name="Straight Arrow Connector 9"/>
          <p:cNvCxnSpPr>
            <a:cxnSpLocks/>
          </p:cNvCxnSpPr>
          <p:nvPr/>
        </p:nvCxnSpPr>
        <p:spPr>
          <a:xfrm flipV="1">
            <a:off x="4732065" y="3133051"/>
            <a:ext cx="1075250" cy="670719"/>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6201484" y="2713503"/>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sp>
        <p:nvSpPr>
          <p:cNvPr id="323" name="Rectangle 16"/>
          <p:cNvSpPr>
            <a:spLocks noChangeArrowheads="1"/>
          </p:cNvSpPr>
          <p:nvPr/>
        </p:nvSpPr>
        <p:spPr bwMode="auto">
          <a:xfrm>
            <a:off x="2049737" y="2987576"/>
            <a:ext cx="2337841" cy="1564726"/>
          </a:xfrm>
          <a:prstGeom prst="rect">
            <a:avLst/>
          </a:prstGeom>
          <a:no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7" name="Oval 20"/>
          <p:cNvSpPr>
            <a:spLocks noChangeArrowheads="1"/>
          </p:cNvSpPr>
          <p:nvPr/>
        </p:nvSpPr>
        <p:spPr bwMode="auto">
          <a:xfrm>
            <a:off x="3166358" y="3829582"/>
            <a:ext cx="61913" cy="60325"/>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8" name="Oval 21"/>
          <p:cNvSpPr>
            <a:spLocks noChangeArrowheads="1"/>
          </p:cNvSpPr>
          <p:nvPr/>
        </p:nvSpPr>
        <p:spPr bwMode="auto">
          <a:xfrm>
            <a:off x="3166358" y="3829582"/>
            <a:ext cx="60325" cy="60325"/>
          </a:xfrm>
          <a:prstGeom prst="ellipse">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9" name="Oval 22"/>
          <p:cNvSpPr>
            <a:spLocks noChangeArrowheads="1"/>
          </p:cNvSpPr>
          <p:nvPr/>
        </p:nvSpPr>
        <p:spPr bwMode="auto">
          <a:xfrm>
            <a:off x="2975858" y="3881970"/>
            <a:ext cx="68263" cy="66675"/>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0" name="Oval 23"/>
          <p:cNvSpPr>
            <a:spLocks noChangeArrowheads="1"/>
          </p:cNvSpPr>
          <p:nvPr/>
        </p:nvSpPr>
        <p:spPr bwMode="auto">
          <a:xfrm>
            <a:off x="2975858" y="3881970"/>
            <a:ext cx="68263" cy="66675"/>
          </a:xfrm>
          <a:prstGeom prst="ellipse">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1" name="Freeform 24"/>
          <p:cNvSpPr>
            <a:spLocks/>
          </p:cNvSpPr>
          <p:nvPr/>
        </p:nvSpPr>
        <p:spPr bwMode="auto">
          <a:xfrm>
            <a:off x="3290183" y="3875620"/>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2" name="Freeform 25"/>
          <p:cNvSpPr>
            <a:spLocks/>
          </p:cNvSpPr>
          <p:nvPr/>
        </p:nvSpPr>
        <p:spPr bwMode="auto">
          <a:xfrm>
            <a:off x="3290183" y="3875620"/>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3" name="Freeform 26"/>
          <p:cNvSpPr>
            <a:spLocks/>
          </p:cNvSpPr>
          <p:nvPr/>
        </p:nvSpPr>
        <p:spPr bwMode="auto">
          <a:xfrm>
            <a:off x="3079046" y="3851807"/>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4" name="Freeform 27"/>
          <p:cNvSpPr>
            <a:spLocks/>
          </p:cNvSpPr>
          <p:nvPr/>
        </p:nvSpPr>
        <p:spPr bwMode="auto">
          <a:xfrm>
            <a:off x="3079046" y="3851807"/>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5" name="Freeform 28"/>
          <p:cNvSpPr>
            <a:spLocks/>
          </p:cNvSpPr>
          <p:nvPr/>
        </p:nvSpPr>
        <p:spPr bwMode="auto">
          <a:xfrm>
            <a:off x="3123496" y="3905782"/>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6" name="Freeform 29"/>
          <p:cNvSpPr>
            <a:spLocks/>
          </p:cNvSpPr>
          <p:nvPr/>
        </p:nvSpPr>
        <p:spPr bwMode="auto">
          <a:xfrm>
            <a:off x="3123496" y="3905782"/>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7" name="Rectangle 30"/>
          <p:cNvSpPr>
            <a:spLocks noChangeArrowheads="1"/>
          </p:cNvSpPr>
          <p:nvPr/>
        </p:nvSpPr>
        <p:spPr bwMode="auto">
          <a:xfrm>
            <a:off x="3037771" y="3905782"/>
            <a:ext cx="258763" cy="19050"/>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8" name="Rectangle 31"/>
          <p:cNvSpPr>
            <a:spLocks noChangeArrowheads="1"/>
          </p:cNvSpPr>
          <p:nvPr/>
        </p:nvSpPr>
        <p:spPr bwMode="auto">
          <a:xfrm>
            <a:off x="3037771" y="3905782"/>
            <a:ext cx="258763" cy="19050"/>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9" name="Rectangle 32"/>
          <p:cNvSpPr>
            <a:spLocks noChangeArrowheads="1"/>
          </p:cNvSpPr>
          <p:nvPr/>
        </p:nvSpPr>
        <p:spPr bwMode="auto">
          <a:xfrm>
            <a:off x="3204458" y="3948645"/>
            <a:ext cx="53975" cy="55563"/>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0" name="Rectangle 33"/>
          <p:cNvSpPr>
            <a:spLocks noChangeArrowheads="1"/>
          </p:cNvSpPr>
          <p:nvPr/>
        </p:nvSpPr>
        <p:spPr bwMode="auto">
          <a:xfrm>
            <a:off x="3204458" y="3948645"/>
            <a:ext cx="53975" cy="55563"/>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1" name="Oval 34"/>
          <p:cNvSpPr>
            <a:spLocks noChangeArrowheads="1"/>
          </p:cNvSpPr>
          <p:nvPr/>
        </p:nvSpPr>
        <p:spPr bwMode="auto">
          <a:xfrm>
            <a:off x="3166358" y="3829582"/>
            <a:ext cx="61913" cy="60325"/>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2" name="Oval 35"/>
          <p:cNvSpPr>
            <a:spLocks noChangeArrowheads="1"/>
          </p:cNvSpPr>
          <p:nvPr/>
        </p:nvSpPr>
        <p:spPr bwMode="auto">
          <a:xfrm>
            <a:off x="2975858" y="3881970"/>
            <a:ext cx="68263" cy="66675"/>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3" name="Freeform 36"/>
          <p:cNvSpPr>
            <a:spLocks/>
          </p:cNvSpPr>
          <p:nvPr/>
        </p:nvSpPr>
        <p:spPr bwMode="auto">
          <a:xfrm>
            <a:off x="3290183" y="3875620"/>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4" name="Freeform 37"/>
          <p:cNvSpPr>
            <a:spLocks/>
          </p:cNvSpPr>
          <p:nvPr/>
        </p:nvSpPr>
        <p:spPr bwMode="auto">
          <a:xfrm>
            <a:off x="3079046" y="3851807"/>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5" name="Freeform 38"/>
          <p:cNvSpPr>
            <a:spLocks/>
          </p:cNvSpPr>
          <p:nvPr/>
        </p:nvSpPr>
        <p:spPr bwMode="auto">
          <a:xfrm>
            <a:off x="3123496" y="3905782"/>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6" name="Rectangle 39"/>
          <p:cNvSpPr>
            <a:spLocks noChangeArrowheads="1"/>
          </p:cNvSpPr>
          <p:nvPr/>
        </p:nvSpPr>
        <p:spPr bwMode="auto">
          <a:xfrm>
            <a:off x="3037771" y="3905782"/>
            <a:ext cx="258763" cy="19050"/>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7" name="Rectangle 40"/>
          <p:cNvSpPr>
            <a:spLocks noChangeArrowheads="1"/>
          </p:cNvSpPr>
          <p:nvPr/>
        </p:nvSpPr>
        <p:spPr bwMode="auto">
          <a:xfrm>
            <a:off x="3204458" y="3948645"/>
            <a:ext cx="53975" cy="55563"/>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8" name="Freeform 41"/>
          <p:cNvSpPr>
            <a:spLocks/>
          </p:cNvSpPr>
          <p:nvPr/>
        </p:nvSpPr>
        <p:spPr bwMode="auto">
          <a:xfrm>
            <a:off x="3113970" y="3231290"/>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9" name="Freeform 42"/>
          <p:cNvSpPr>
            <a:spLocks/>
          </p:cNvSpPr>
          <p:nvPr/>
        </p:nvSpPr>
        <p:spPr bwMode="auto">
          <a:xfrm>
            <a:off x="3113970" y="3231290"/>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0" name="Freeform 43"/>
          <p:cNvSpPr>
            <a:spLocks/>
          </p:cNvSpPr>
          <p:nvPr/>
        </p:nvSpPr>
        <p:spPr bwMode="auto">
          <a:xfrm>
            <a:off x="3113970" y="3231290"/>
            <a:ext cx="288925" cy="363538"/>
          </a:xfrm>
          <a:custGeom>
            <a:avLst/>
            <a:gdLst>
              <a:gd name="T0" fmla="*/ 0 w 405"/>
              <a:gd name="T1" fmla="*/ 0 h 507"/>
              <a:gd name="T2" fmla="*/ 0 w 405"/>
              <a:gd name="T3" fmla="*/ 237 h 507"/>
              <a:gd name="T4" fmla="*/ 40 w 405"/>
              <a:gd name="T5" fmla="*/ 237 h 507"/>
              <a:gd name="T6" fmla="*/ 40 w 405"/>
              <a:gd name="T7" fmla="*/ 222 h 507"/>
              <a:gd name="T8" fmla="*/ 68 w 405"/>
              <a:gd name="T9" fmla="*/ 198 h 507"/>
              <a:gd name="T10" fmla="*/ 143 w 405"/>
              <a:gd name="T11" fmla="*/ 198 h 507"/>
              <a:gd name="T12" fmla="*/ 143 w 405"/>
              <a:gd name="T13" fmla="*/ 182 h 507"/>
              <a:gd name="T14" fmla="*/ 159 w 405"/>
              <a:gd name="T15" fmla="*/ 182 h 507"/>
              <a:gd name="T16" fmla="*/ 159 w 405"/>
              <a:gd name="T17" fmla="*/ 214 h 507"/>
              <a:gd name="T18" fmla="*/ 230 w 405"/>
              <a:gd name="T19" fmla="*/ 214 h 507"/>
              <a:gd name="T20" fmla="*/ 230 w 405"/>
              <a:gd name="T21" fmla="*/ 233 h 507"/>
              <a:gd name="T22" fmla="*/ 159 w 405"/>
              <a:gd name="T23" fmla="*/ 233 h 507"/>
              <a:gd name="T24" fmla="*/ 159 w 405"/>
              <a:gd name="T25" fmla="*/ 273 h 507"/>
              <a:gd name="T26" fmla="*/ 230 w 405"/>
              <a:gd name="T27" fmla="*/ 273 h 507"/>
              <a:gd name="T28" fmla="*/ 230 w 405"/>
              <a:gd name="T29" fmla="*/ 293 h 507"/>
              <a:gd name="T30" fmla="*/ 159 w 405"/>
              <a:gd name="T31" fmla="*/ 293 h 507"/>
              <a:gd name="T32" fmla="*/ 159 w 405"/>
              <a:gd name="T33" fmla="*/ 325 h 507"/>
              <a:gd name="T34" fmla="*/ 143 w 405"/>
              <a:gd name="T35" fmla="*/ 325 h 507"/>
              <a:gd name="T36" fmla="*/ 143 w 405"/>
              <a:gd name="T37" fmla="*/ 309 h 507"/>
              <a:gd name="T38" fmla="*/ 68 w 405"/>
              <a:gd name="T39" fmla="*/ 309 h 507"/>
              <a:gd name="T40" fmla="*/ 40 w 405"/>
              <a:gd name="T41" fmla="*/ 285 h 507"/>
              <a:gd name="T42" fmla="*/ 40 w 405"/>
              <a:gd name="T43" fmla="*/ 269 h 507"/>
              <a:gd name="T44" fmla="*/ 0 w 405"/>
              <a:gd name="T45" fmla="*/ 269 h 507"/>
              <a:gd name="T46" fmla="*/ 0 w 405"/>
              <a:gd name="T47" fmla="*/ 507 h 507"/>
              <a:gd name="T48" fmla="*/ 405 w 405"/>
              <a:gd name="T49" fmla="*/ 253 h 507"/>
              <a:gd name="T50" fmla="*/ 0 w 405"/>
              <a:gd name="T51"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5" h="507">
                <a:moveTo>
                  <a:pt x="0" y="0"/>
                </a:moveTo>
                <a:lnTo>
                  <a:pt x="0" y="237"/>
                </a:lnTo>
                <a:lnTo>
                  <a:pt x="40" y="237"/>
                </a:lnTo>
                <a:lnTo>
                  <a:pt x="40" y="222"/>
                </a:lnTo>
                <a:cubicBezTo>
                  <a:pt x="40" y="208"/>
                  <a:pt x="53" y="198"/>
                  <a:pt x="68" y="198"/>
                </a:cubicBezTo>
                <a:lnTo>
                  <a:pt x="143" y="198"/>
                </a:lnTo>
                <a:lnTo>
                  <a:pt x="143" y="182"/>
                </a:lnTo>
                <a:lnTo>
                  <a:pt x="159" y="182"/>
                </a:lnTo>
                <a:lnTo>
                  <a:pt x="159" y="214"/>
                </a:lnTo>
                <a:lnTo>
                  <a:pt x="230" y="214"/>
                </a:lnTo>
                <a:lnTo>
                  <a:pt x="230" y="233"/>
                </a:lnTo>
                <a:lnTo>
                  <a:pt x="159" y="233"/>
                </a:lnTo>
                <a:lnTo>
                  <a:pt x="159" y="273"/>
                </a:lnTo>
                <a:lnTo>
                  <a:pt x="230" y="273"/>
                </a:lnTo>
                <a:lnTo>
                  <a:pt x="230" y="293"/>
                </a:lnTo>
                <a:lnTo>
                  <a:pt x="159" y="293"/>
                </a:lnTo>
                <a:lnTo>
                  <a:pt x="159" y="325"/>
                </a:lnTo>
                <a:lnTo>
                  <a:pt x="143" y="325"/>
                </a:lnTo>
                <a:lnTo>
                  <a:pt x="143" y="309"/>
                </a:lnTo>
                <a:lnTo>
                  <a:pt x="68" y="309"/>
                </a:lnTo>
                <a:cubicBezTo>
                  <a:pt x="52" y="309"/>
                  <a:pt x="40" y="298"/>
                  <a:pt x="40" y="285"/>
                </a:cubicBezTo>
                <a:lnTo>
                  <a:pt x="40" y="269"/>
                </a:lnTo>
                <a:lnTo>
                  <a:pt x="0" y="269"/>
                </a:lnTo>
                <a:lnTo>
                  <a:pt x="0" y="507"/>
                </a:lnTo>
                <a:lnTo>
                  <a:pt x="405" y="253"/>
                </a:lnTo>
                <a:lnTo>
                  <a:pt x="0" y="0"/>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3" name="Freeform 46"/>
          <p:cNvSpPr>
            <a:spLocks/>
          </p:cNvSpPr>
          <p:nvPr/>
        </p:nvSpPr>
        <p:spPr bwMode="auto">
          <a:xfrm>
            <a:off x="2274183" y="3217602"/>
            <a:ext cx="495300" cy="358775"/>
          </a:xfrm>
          <a:custGeom>
            <a:avLst/>
            <a:gdLst>
              <a:gd name="T0" fmla="*/ 536 w 693"/>
              <a:gd name="T1" fmla="*/ 61 h 501"/>
              <a:gd name="T2" fmla="*/ 299 w 693"/>
              <a:gd name="T3" fmla="*/ 120 h 501"/>
              <a:gd name="T4" fmla="*/ 58 w 693"/>
              <a:gd name="T5" fmla="*/ 61 h 501"/>
              <a:gd name="T6" fmla="*/ 50 w 693"/>
              <a:gd name="T7" fmla="*/ 257 h 501"/>
              <a:gd name="T8" fmla="*/ 109 w 693"/>
              <a:gd name="T9" fmla="*/ 256 h 501"/>
              <a:gd name="T10" fmla="*/ 139 w 693"/>
              <a:gd name="T11" fmla="*/ 256 h 501"/>
              <a:gd name="T12" fmla="*/ 196 w 693"/>
              <a:gd name="T13" fmla="*/ 139 h 501"/>
              <a:gd name="T14" fmla="*/ 229 w 693"/>
              <a:gd name="T15" fmla="*/ 121 h 501"/>
              <a:gd name="T16" fmla="*/ 252 w 693"/>
              <a:gd name="T17" fmla="*/ 157 h 501"/>
              <a:gd name="T18" fmla="*/ 254 w 693"/>
              <a:gd name="T19" fmla="*/ 332 h 501"/>
              <a:gd name="T20" fmla="*/ 274 w 693"/>
              <a:gd name="T21" fmla="*/ 273 h 501"/>
              <a:gd name="T22" fmla="*/ 288 w 693"/>
              <a:gd name="T23" fmla="*/ 257 h 501"/>
              <a:gd name="T24" fmla="*/ 465 w 693"/>
              <a:gd name="T25" fmla="*/ 256 h 501"/>
              <a:gd name="T26" fmla="*/ 474 w 693"/>
              <a:gd name="T27" fmla="*/ 266 h 501"/>
              <a:gd name="T28" fmla="*/ 477 w 693"/>
              <a:gd name="T29" fmla="*/ 304 h 501"/>
              <a:gd name="T30" fmla="*/ 319 w 693"/>
              <a:gd name="T31" fmla="*/ 303 h 501"/>
              <a:gd name="T32" fmla="*/ 269 w 693"/>
              <a:gd name="T33" fmla="*/ 405 h 501"/>
              <a:gd name="T34" fmla="*/ 236 w 693"/>
              <a:gd name="T35" fmla="*/ 415 h 501"/>
              <a:gd name="T36" fmla="*/ 207 w 693"/>
              <a:gd name="T37" fmla="*/ 371 h 501"/>
              <a:gd name="T38" fmla="*/ 206 w 693"/>
              <a:gd name="T39" fmla="*/ 229 h 501"/>
              <a:gd name="T40" fmla="*/ 181 w 693"/>
              <a:gd name="T41" fmla="*/ 296 h 501"/>
              <a:gd name="T42" fmla="*/ 168 w 693"/>
              <a:gd name="T43" fmla="*/ 304 h 501"/>
              <a:gd name="T44" fmla="*/ 127 w 693"/>
              <a:gd name="T45" fmla="*/ 304 h 501"/>
              <a:gd name="T46" fmla="*/ 80 w 693"/>
              <a:gd name="T47" fmla="*/ 304 h 501"/>
              <a:gd name="T48" fmla="*/ 296 w 693"/>
              <a:gd name="T49" fmla="*/ 501 h 501"/>
              <a:gd name="T50" fmla="*/ 536 w 693"/>
              <a:gd name="T51" fmla="*/ 6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3" h="501">
                <a:moveTo>
                  <a:pt x="536" y="61"/>
                </a:moveTo>
                <a:cubicBezTo>
                  <a:pt x="480" y="0"/>
                  <a:pt x="366" y="26"/>
                  <a:pt x="299" y="120"/>
                </a:cubicBezTo>
                <a:cubicBezTo>
                  <a:pt x="215" y="19"/>
                  <a:pt x="114" y="0"/>
                  <a:pt x="58" y="61"/>
                </a:cubicBezTo>
                <a:cubicBezTo>
                  <a:pt x="0" y="123"/>
                  <a:pt x="15" y="197"/>
                  <a:pt x="50" y="257"/>
                </a:cubicBezTo>
                <a:lnTo>
                  <a:pt x="109" y="256"/>
                </a:lnTo>
                <a:lnTo>
                  <a:pt x="139" y="256"/>
                </a:lnTo>
                <a:lnTo>
                  <a:pt x="196" y="139"/>
                </a:lnTo>
                <a:cubicBezTo>
                  <a:pt x="198" y="132"/>
                  <a:pt x="222" y="121"/>
                  <a:pt x="229" y="121"/>
                </a:cubicBezTo>
                <a:cubicBezTo>
                  <a:pt x="250" y="122"/>
                  <a:pt x="251" y="150"/>
                  <a:pt x="252" y="157"/>
                </a:cubicBezTo>
                <a:lnTo>
                  <a:pt x="254" y="332"/>
                </a:lnTo>
                <a:lnTo>
                  <a:pt x="274" y="273"/>
                </a:lnTo>
                <a:cubicBezTo>
                  <a:pt x="277" y="267"/>
                  <a:pt x="281" y="257"/>
                  <a:pt x="288" y="257"/>
                </a:cubicBezTo>
                <a:lnTo>
                  <a:pt x="465" y="256"/>
                </a:lnTo>
                <a:cubicBezTo>
                  <a:pt x="472" y="256"/>
                  <a:pt x="474" y="258"/>
                  <a:pt x="474" y="266"/>
                </a:cubicBezTo>
                <a:cubicBezTo>
                  <a:pt x="474" y="274"/>
                  <a:pt x="485" y="304"/>
                  <a:pt x="477" y="304"/>
                </a:cubicBezTo>
                <a:lnTo>
                  <a:pt x="319" y="303"/>
                </a:lnTo>
                <a:lnTo>
                  <a:pt x="269" y="405"/>
                </a:lnTo>
                <a:cubicBezTo>
                  <a:pt x="263" y="413"/>
                  <a:pt x="243" y="415"/>
                  <a:pt x="236" y="415"/>
                </a:cubicBezTo>
                <a:cubicBezTo>
                  <a:pt x="210" y="412"/>
                  <a:pt x="207" y="378"/>
                  <a:pt x="207" y="371"/>
                </a:cubicBezTo>
                <a:lnTo>
                  <a:pt x="206" y="229"/>
                </a:lnTo>
                <a:lnTo>
                  <a:pt x="181" y="296"/>
                </a:lnTo>
                <a:cubicBezTo>
                  <a:pt x="180" y="301"/>
                  <a:pt x="174" y="303"/>
                  <a:pt x="168" y="304"/>
                </a:cubicBezTo>
                <a:lnTo>
                  <a:pt x="127" y="304"/>
                </a:lnTo>
                <a:lnTo>
                  <a:pt x="80" y="304"/>
                </a:lnTo>
                <a:cubicBezTo>
                  <a:pt x="157" y="405"/>
                  <a:pt x="252" y="486"/>
                  <a:pt x="296" y="501"/>
                </a:cubicBezTo>
                <a:cubicBezTo>
                  <a:pt x="362" y="474"/>
                  <a:pt x="693" y="230"/>
                  <a:pt x="536" y="61"/>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4" name="Freeform 47"/>
          <p:cNvSpPr>
            <a:spLocks/>
          </p:cNvSpPr>
          <p:nvPr/>
        </p:nvSpPr>
        <p:spPr bwMode="auto">
          <a:xfrm>
            <a:off x="3547966" y="3590664"/>
            <a:ext cx="241300" cy="392113"/>
          </a:xfrm>
          <a:custGeom>
            <a:avLst/>
            <a:gdLst>
              <a:gd name="T0" fmla="*/ 304 w 336"/>
              <a:gd name="T1" fmla="*/ 0 h 548"/>
              <a:gd name="T2" fmla="*/ 33 w 336"/>
              <a:gd name="T3" fmla="*/ 0 h 548"/>
              <a:gd name="T4" fmla="*/ 0 w 336"/>
              <a:gd name="T5" fmla="*/ 34 h 548"/>
              <a:gd name="T6" fmla="*/ 0 w 336"/>
              <a:gd name="T7" fmla="*/ 514 h 548"/>
              <a:gd name="T8" fmla="*/ 38 w 336"/>
              <a:gd name="T9" fmla="*/ 548 h 548"/>
              <a:gd name="T10" fmla="*/ 299 w 336"/>
              <a:gd name="T11" fmla="*/ 548 h 548"/>
              <a:gd name="T12" fmla="*/ 336 w 336"/>
              <a:gd name="T13" fmla="*/ 514 h 548"/>
              <a:gd name="T14" fmla="*/ 336 w 336"/>
              <a:gd name="T15" fmla="*/ 34 h 548"/>
              <a:gd name="T16" fmla="*/ 304 w 336"/>
              <a:gd name="T17"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48">
                <a:moveTo>
                  <a:pt x="304" y="0"/>
                </a:moveTo>
                <a:lnTo>
                  <a:pt x="33" y="0"/>
                </a:lnTo>
                <a:cubicBezTo>
                  <a:pt x="15" y="0"/>
                  <a:pt x="0" y="15"/>
                  <a:pt x="0" y="34"/>
                </a:cubicBezTo>
                <a:lnTo>
                  <a:pt x="0" y="514"/>
                </a:lnTo>
                <a:cubicBezTo>
                  <a:pt x="0" y="532"/>
                  <a:pt x="19" y="548"/>
                  <a:pt x="38" y="548"/>
                </a:cubicBezTo>
                <a:lnTo>
                  <a:pt x="299" y="548"/>
                </a:lnTo>
                <a:cubicBezTo>
                  <a:pt x="317" y="548"/>
                  <a:pt x="336" y="535"/>
                  <a:pt x="336" y="514"/>
                </a:cubicBezTo>
                <a:lnTo>
                  <a:pt x="336" y="34"/>
                </a:lnTo>
                <a:cubicBezTo>
                  <a:pt x="336" y="15"/>
                  <a:pt x="322" y="0"/>
                  <a:pt x="304" y="0"/>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5" name="Rectangle 48"/>
          <p:cNvSpPr>
            <a:spLocks noChangeArrowheads="1"/>
          </p:cNvSpPr>
          <p:nvPr/>
        </p:nvSpPr>
        <p:spPr bwMode="auto">
          <a:xfrm>
            <a:off x="3574953" y="3635114"/>
            <a:ext cx="187325" cy="285750"/>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6" name="Rectangle 49"/>
          <p:cNvSpPr>
            <a:spLocks noChangeArrowheads="1"/>
          </p:cNvSpPr>
          <p:nvPr/>
        </p:nvSpPr>
        <p:spPr bwMode="auto">
          <a:xfrm>
            <a:off x="3581303" y="3650989"/>
            <a:ext cx="174625" cy="254000"/>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7" name="Oval 50"/>
          <p:cNvSpPr>
            <a:spLocks noChangeArrowheads="1"/>
          </p:cNvSpPr>
          <p:nvPr/>
        </p:nvSpPr>
        <p:spPr bwMode="auto">
          <a:xfrm>
            <a:off x="3652741" y="3933564"/>
            <a:ext cx="31750" cy="31750"/>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8" name="Rectangle 51"/>
          <p:cNvSpPr>
            <a:spLocks noChangeArrowheads="1"/>
          </p:cNvSpPr>
          <p:nvPr/>
        </p:nvSpPr>
        <p:spPr bwMode="auto">
          <a:xfrm>
            <a:off x="3646391" y="3617651"/>
            <a:ext cx="44450" cy="7938"/>
          </a:xfrm>
          <a:prstGeom prst="rect">
            <a:avLst/>
          </a:prstGeom>
          <a:no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9" name="Freeform 52"/>
          <p:cNvSpPr>
            <a:spLocks/>
          </p:cNvSpPr>
          <p:nvPr/>
        </p:nvSpPr>
        <p:spPr bwMode="auto">
          <a:xfrm>
            <a:off x="3601941" y="3733539"/>
            <a:ext cx="133350" cy="123825"/>
          </a:xfrm>
          <a:custGeom>
            <a:avLst/>
            <a:gdLst>
              <a:gd name="T0" fmla="*/ 180 w 187"/>
              <a:gd name="T1" fmla="*/ 22 h 175"/>
              <a:gd name="T2" fmla="*/ 140 w 187"/>
              <a:gd name="T3" fmla="*/ 0 h 175"/>
              <a:gd name="T4" fmla="*/ 99 w 187"/>
              <a:gd name="T5" fmla="*/ 13 h 175"/>
              <a:gd name="T6" fmla="*/ 64 w 187"/>
              <a:gd name="T7" fmla="*/ 1 h 175"/>
              <a:gd name="T8" fmla="*/ 0 w 187"/>
              <a:gd name="T9" fmla="*/ 66 h 175"/>
              <a:gd name="T10" fmla="*/ 21 w 187"/>
              <a:gd name="T11" fmla="*/ 143 h 175"/>
              <a:gd name="T12" fmla="*/ 59 w 187"/>
              <a:gd name="T13" fmla="*/ 175 h 175"/>
              <a:gd name="T14" fmla="*/ 96 w 187"/>
              <a:gd name="T15" fmla="*/ 164 h 175"/>
              <a:gd name="T16" fmla="*/ 133 w 187"/>
              <a:gd name="T17" fmla="*/ 174 h 175"/>
              <a:gd name="T18" fmla="*/ 187 w 187"/>
              <a:gd name="T19" fmla="*/ 113 h 175"/>
              <a:gd name="T20" fmla="*/ 186 w 187"/>
              <a:gd name="T21" fmla="*/ 110 h 175"/>
              <a:gd name="T22" fmla="*/ 186 w 187"/>
              <a:gd name="T23" fmla="*/ 109 h 175"/>
              <a:gd name="T24" fmla="*/ 158 w 187"/>
              <a:gd name="T25" fmla="*/ 64 h 175"/>
              <a:gd name="T26" fmla="*/ 179 w 187"/>
              <a:gd name="T27" fmla="*/ 22 h 175"/>
              <a:gd name="T28" fmla="*/ 180 w 187"/>
              <a:gd name="T29" fmla="*/ 2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180" y="22"/>
                </a:moveTo>
                <a:cubicBezTo>
                  <a:pt x="171" y="11"/>
                  <a:pt x="159" y="0"/>
                  <a:pt x="140" y="0"/>
                </a:cubicBezTo>
                <a:cubicBezTo>
                  <a:pt x="128" y="0"/>
                  <a:pt x="117" y="13"/>
                  <a:pt x="99" y="13"/>
                </a:cubicBezTo>
                <a:cubicBezTo>
                  <a:pt x="85" y="13"/>
                  <a:pt x="79" y="1"/>
                  <a:pt x="64" y="1"/>
                </a:cubicBezTo>
                <a:cubicBezTo>
                  <a:pt x="32" y="1"/>
                  <a:pt x="0" y="29"/>
                  <a:pt x="0" y="66"/>
                </a:cubicBezTo>
                <a:cubicBezTo>
                  <a:pt x="0" y="86"/>
                  <a:pt x="6" y="116"/>
                  <a:pt x="21" y="143"/>
                </a:cubicBezTo>
                <a:cubicBezTo>
                  <a:pt x="31" y="162"/>
                  <a:pt x="44" y="175"/>
                  <a:pt x="59" y="175"/>
                </a:cubicBezTo>
                <a:cubicBezTo>
                  <a:pt x="69" y="175"/>
                  <a:pt x="81" y="164"/>
                  <a:pt x="96" y="164"/>
                </a:cubicBezTo>
                <a:cubicBezTo>
                  <a:pt x="109" y="164"/>
                  <a:pt x="121" y="174"/>
                  <a:pt x="133" y="174"/>
                </a:cubicBezTo>
                <a:cubicBezTo>
                  <a:pt x="161" y="174"/>
                  <a:pt x="187" y="138"/>
                  <a:pt x="187" y="113"/>
                </a:cubicBezTo>
                <a:cubicBezTo>
                  <a:pt x="187" y="112"/>
                  <a:pt x="186" y="111"/>
                  <a:pt x="186" y="110"/>
                </a:cubicBezTo>
                <a:lnTo>
                  <a:pt x="186" y="109"/>
                </a:lnTo>
                <a:cubicBezTo>
                  <a:pt x="168" y="99"/>
                  <a:pt x="158" y="84"/>
                  <a:pt x="158" y="64"/>
                </a:cubicBezTo>
                <a:cubicBezTo>
                  <a:pt x="158" y="47"/>
                  <a:pt x="166" y="32"/>
                  <a:pt x="179" y="22"/>
                </a:cubicBezTo>
                <a:lnTo>
                  <a:pt x="180" y="22"/>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0" name="Freeform 53"/>
          <p:cNvSpPr>
            <a:spLocks/>
          </p:cNvSpPr>
          <p:nvPr/>
        </p:nvSpPr>
        <p:spPr bwMode="auto">
          <a:xfrm>
            <a:off x="3671791" y="3690676"/>
            <a:ext cx="30163" cy="42863"/>
          </a:xfrm>
          <a:custGeom>
            <a:avLst/>
            <a:gdLst>
              <a:gd name="T0" fmla="*/ 2 w 41"/>
              <a:gd name="T1" fmla="*/ 59 h 59"/>
              <a:gd name="T2" fmla="*/ 41 w 41"/>
              <a:gd name="T3" fmla="*/ 9 h 59"/>
              <a:gd name="T4" fmla="*/ 41 w 41"/>
              <a:gd name="T5" fmla="*/ 1 h 59"/>
              <a:gd name="T6" fmla="*/ 41 w 41"/>
              <a:gd name="T7" fmla="*/ 0 h 59"/>
              <a:gd name="T8" fmla="*/ 0 w 41"/>
              <a:gd name="T9" fmla="*/ 49 h 59"/>
              <a:gd name="T10" fmla="*/ 2 w 41"/>
              <a:gd name="T11" fmla="*/ 58 h 59"/>
              <a:gd name="T12" fmla="*/ 2 w 4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41" h="59">
                <a:moveTo>
                  <a:pt x="2" y="59"/>
                </a:moveTo>
                <a:cubicBezTo>
                  <a:pt x="23" y="52"/>
                  <a:pt x="41" y="37"/>
                  <a:pt x="41" y="9"/>
                </a:cubicBezTo>
                <a:cubicBezTo>
                  <a:pt x="41" y="7"/>
                  <a:pt x="41" y="4"/>
                  <a:pt x="41" y="1"/>
                </a:cubicBezTo>
                <a:lnTo>
                  <a:pt x="41" y="0"/>
                </a:lnTo>
                <a:cubicBezTo>
                  <a:pt x="19" y="6"/>
                  <a:pt x="0" y="23"/>
                  <a:pt x="0" y="49"/>
                </a:cubicBezTo>
                <a:cubicBezTo>
                  <a:pt x="0" y="51"/>
                  <a:pt x="1" y="54"/>
                  <a:pt x="2" y="58"/>
                </a:cubicBezTo>
                <a:lnTo>
                  <a:pt x="2" y="59"/>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1" name="Freeform 54"/>
          <p:cNvSpPr>
            <a:spLocks/>
          </p:cNvSpPr>
          <p:nvPr/>
        </p:nvSpPr>
        <p:spPr bwMode="auto">
          <a:xfrm>
            <a:off x="3849591" y="3812914"/>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2" name="Freeform 55"/>
          <p:cNvSpPr>
            <a:spLocks/>
          </p:cNvSpPr>
          <p:nvPr/>
        </p:nvSpPr>
        <p:spPr bwMode="auto">
          <a:xfrm>
            <a:off x="3849591" y="3812914"/>
            <a:ext cx="239713"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3" name="Freeform 56"/>
          <p:cNvSpPr>
            <a:spLocks noEditPoints="1"/>
          </p:cNvSpPr>
          <p:nvPr/>
        </p:nvSpPr>
        <p:spPr bwMode="auto">
          <a:xfrm>
            <a:off x="3849591" y="3812914"/>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 name="T18" fmla="*/ 118 w 336"/>
              <a:gd name="T19" fmla="*/ 23 h 504"/>
              <a:gd name="T20" fmla="*/ 221 w 336"/>
              <a:gd name="T21" fmla="*/ 23 h 504"/>
              <a:gd name="T22" fmla="*/ 235 w 336"/>
              <a:gd name="T23" fmla="*/ 31 h 504"/>
              <a:gd name="T24" fmla="*/ 221 w 336"/>
              <a:gd name="T25" fmla="*/ 37 h 504"/>
              <a:gd name="T26" fmla="*/ 118 w 336"/>
              <a:gd name="T27" fmla="*/ 37 h 504"/>
              <a:gd name="T28" fmla="*/ 104 w 336"/>
              <a:gd name="T29" fmla="*/ 31 h 504"/>
              <a:gd name="T30" fmla="*/ 118 w 336"/>
              <a:gd name="T31" fmla="*/ 23 h 504"/>
              <a:gd name="T32" fmla="*/ 198 w 336"/>
              <a:gd name="T33" fmla="*/ 468 h 504"/>
              <a:gd name="T34" fmla="*/ 141 w 336"/>
              <a:gd name="T35" fmla="*/ 468 h 504"/>
              <a:gd name="T36" fmla="*/ 131 w 336"/>
              <a:gd name="T37" fmla="*/ 456 h 504"/>
              <a:gd name="T38" fmla="*/ 141 w 336"/>
              <a:gd name="T39" fmla="*/ 444 h 504"/>
              <a:gd name="T40" fmla="*/ 198 w 336"/>
              <a:gd name="T41" fmla="*/ 444 h 504"/>
              <a:gd name="T42" fmla="*/ 209 w 336"/>
              <a:gd name="T43" fmla="*/ 456 h 504"/>
              <a:gd name="T44" fmla="*/ 198 w 336"/>
              <a:gd name="T45" fmla="*/ 468 h 504"/>
              <a:gd name="T46" fmla="*/ 300 w 336"/>
              <a:gd name="T47" fmla="*/ 420 h 504"/>
              <a:gd name="T48" fmla="*/ 36 w 336"/>
              <a:gd name="T49" fmla="*/ 420 h 504"/>
              <a:gd name="T50" fmla="*/ 36 w 336"/>
              <a:gd name="T51" fmla="*/ 60 h 504"/>
              <a:gd name="T52" fmla="*/ 300 w 336"/>
              <a:gd name="T53" fmla="*/ 60 h 504"/>
              <a:gd name="T54" fmla="*/ 300 w 336"/>
              <a:gd name="T55" fmla="*/ 42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moveTo>
                  <a:pt x="118" y="23"/>
                </a:moveTo>
                <a:lnTo>
                  <a:pt x="221" y="23"/>
                </a:lnTo>
                <a:cubicBezTo>
                  <a:pt x="229" y="23"/>
                  <a:pt x="235" y="24"/>
                  <a:pt x="235" y="31"/>
                </a:cubicBezTo>
                <a:cubicBezTo>
                  <a:pt x="235" y="37"/>
                  <a:pt x="229" y="37"/>
                  <a:pt x="221" y="37"/>
                </a:cubicBezTo>
                <a:lnTo>
                  <a:pt x="118" y="37"/>
                </a:lnTo>
                <a:cubicBezTo>
                  <a:pt x="110" y="37"/>
                  <a:pt x="104" y="37"/>
                  <a:pt x="104" y="31"/>
                </a:cubicBezTo>
                <a:cubicBezTo>
                  <a:pt x="104" y="24"/>
                  <a:pt x="110" y="23"/>
                  <a:pt x="118" y="23"/>
                </a:cubicBezTo>
                <a:close/>
                <a:moveTo>
                  <a:pt x="198" y="468"/>
                </a:moveTo>
                <a:lnTo>
                  <a:pt x="141" y="468"/>
                </a:lnTo>
                <a:cubicBezTo>
                  <a:pt x="136" y="468"/>
                  <a:pt x="131" y="463"/>
                  <a:pt x="131" y="456"/>
                </a:cubicBezTo>
                <a:cubicBezTo>
                  <a:pt x="131" y="449"/>
                  <a:pt x="136" y="444"/>
                  <a:pt x="141" y="444"/>
                </a:cubicBezTo>
                <a:lnTo>
                  <a:pt x="198" y="444"/>
                </a:lnTo>
                <a:cubicBezTo>
                  <a:pt x="204" y="444"/>
                  <a:pt x="209" y="449"/>
                  <a:pt x="209" y="456"/>
                </a:cubicBezTo>
                <a:cubicBezTo>
                  <a:pt x="209" y="463"/>
                  <a:pt x="204" y="468"/>
                  <a:pt x="198" y="468"/>
                </a:cubicBezTo>
                <a:close/>
                <a:moveTo>
                  <a:pt x="300" y="420"/>
                </a:moveTo>
                <a:lnTo>
                  <a:pt x="36" y="420"/>
                </a:lnTo>
                <a:lnTo>
                  <a:pt x="36" y="60"/>
                </a:lnTo>
                <a:lnTo>
                  <a:pt x="300" y="60"/>
                </a:lnTo>
                <a:lnTo>
                  <a:pt x="300" y="420"/>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5" name="Freeform 59"/>
          <p:cNvSpPr>
            <a:spLocks/>
          </p:cNvSpPr>
          <p:nvPr/>
        </p:nvSpPr>
        <p:spPr bwMode="auto">
          <a:xfrm>
            <a:off x="4048598" y="3244733"/>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6" name="Freeform 60"/>
          <p:cNvSpPr>
            <a:spLocks/>
          </p:cNvSpPr>
          <p:nvPr/>
        </p:nvSpPr>
        <p:spPr bwMode="auto">
          <a:xfrm>
            <a:off x="4048598" y="3244733"/>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7" name="Freeform 61"/>
          <p:cNvSpPr>
            <a:spLocks noEditPoints="1"/>
          </p:cNvSpPr>
          <p:nvPr/>
        </p:nvSpPr>
        <p:spPr bwMode="auto">
          <a:xfrm>
            <a:off x="3854923" y="3243146"/>
            <a:ext cx="171450" cy="250825"/>
          </a:xfrm>
          <a:custGeom>
            <a:avLst/>
            <a:gdLst>
              <a:gd name="T0" fmla="*/ 0 w 108"/>
              <a:gd name="T1" fmla="*/ 158 h 158"/>
              <a:gd name="T2" fmla="*/ 108 w 108"/>
              <a:gd name="T3" fmla="*/ 158 h 158"/>
              <a:gd name="T4" fmla="*/ 108 w 108"/>
              <a:gd name="T5" fmla="*/ 130 h 158"/>
              <a:gd name="T6" fmla="*/ 0 w 108"/>
              <a:gd name="T7" fmla="*/ 130 h 158"/>
              <a:gd name="T8" fmla="*/ 0 w 108"/>
              <a:gd name="T9" fmla="*/ 158 h 158"/>
              <a:gd name="T10" fmla="*/ 0 w 108"/>
              <a:gd name="T11" fmla="*/ 115 h 158"/>
              <a:gd name="T12" fmla="*/ 108 w 108"/>
              <a:gd name="T13" fmla="*/ 115 h 158"/>
              <a:gd name="T14" fmla="*/ 108 w 108"/>
              <a:gd name="T15" fmla="*/ 87 h 158"/>
              <a:gd name="T16" fmla="*/ 0 w 108"/>
              <a:gd name="T17" fmla="*/ 87 h 158"/>
              <a:gd name="T18" fmla="*/ 0 w 108"/>
              <a:gd name="T19" fmla="*/ 115 h 158"/>
              <a:gd name="T20" fmla="*/ 0 w 108"/>
              <a:gd name="T21" fmla="*/ 72 h 158"/>
              <a:gd name="T22" fmla="*/ 108 w 108"/>
              <a:gd name="T23" fmla="*/ 72 h 158"/>
              <a:gd name="T24" fmla="*/ 108 w 108"/>
              <a:gd name="T25" fmla="*/ 44 h 158"/>
              <a:gd name="T26" fmla="*/ 0 w 108"/>
              <a:gd name="T27" fmla="*/ 44 h 158"/>
              <a:gd name="T28" fmla="*/ 0 w 108"/>
              <a:gd name="T29" fmla="*/ 72 h 158"/>
              <a:gd name="T30" fmla="*/ 0 w 108"/>
              <a:gd name="T31" fmla="*/ 28 h 158"/>
              <a:gd name="T32" fmla="*/ 108 w 108"/>
              <a:gd name="T33" fmla="*/ 28 h 158"/>
              <a:gd name="T34" fmla="*/ 108 w 108"/>
              <a:gd name="T35" fmla="*/ 0 h 158"/>
              <a:gd name="T36" fmla="*/ 0 w 108"/>
              <a:gd name="T37" fmla="*/ 0 h 158"/>
              <a:gd name="T38" fmla="*/ 0 w 108"/>
              <a:gd name="T39" fmla="*/ 2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 h="158">
                <a:moveTo>
                  <a:pt x="0" y="158"/>
                </a:moveTo>
                <a:lnTo>
                  <a:pt x="108" y="158"/>
                </a:lnTo>
                <a:lnTo>
                  <a:pt x="108" y="130"/>
                </a:lnTo>
                <a:lnTo>
                  <a:pt x="0" y="130"/>
                </a:lnTo>
                <a:lnTo>
                  <a:pt x="0" y="158"/>
                </a:lnTo>
                <a:close/>
                <a:moveTo>
                  <a:pt x="0" y="115"/>
                </a:moveTo>
                <a:lnTo>
                  <a:pt x="108" y="115"/>
                </a:lnTo>
                <a:lnTo>
                  <a:pt x="108" y="87"/>
                </a:lnTo>
                <a:lnTo>
                  <a:pt x="0" y="87"/>
                </a:lnTo>
                <a:lnTo>
                  <a:pt x="0" y="115"/>
                </a:lnTo>
                <a:close/>
                <a:moveTo>
                  <a:pt x="0" y="72"/>
                </a:moveTo>
                <a:lnTo>
                  <a:pt x="108" y="72"/>
                </a:lnTo>
                <a:lnTo>
                  <a:pt x="108" y="44"/>
                </a:lnTo>
                <a:lnTo>
                  <a:pt x="0" y="44"/>
                </a:lnTo>
                <a:lnTo>
                  <a:pt x="0" y="72"/>
                </a:lnTo>
                <a:close/>
                <a:moveTo>
                  <a:pt x="0" y="28"/>
                </a:moveTo>
                <a:lnTo>
                  <a:pt x="108" y="28"/>
                </a:lnTo>
                <a:lnTo>
                  <a:pt x="108" y="0"/>
                </a:lnTo>
                <a:lnTo>
                  <a:pt x="0" y="0"/>
                </a:lnTo>
                <a:lnTo>
                  <a:pt x="0" y="28"/>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8" name="Rectangle 62"/>
          <p:cNvSpPr>
            <a:spLocks noChangeArrowheads="1"/>
          </p:cNvSpPr>
          <p:nvPr/>
        </p:nvSpPr>
        <p:spPr bwMode="auto">
          <a:xfrm>
            <a:off x="3854923" y="3449521"/>
            <a:ext cx="171450" cy="44450"/>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9" name="Rectangle 63"/>
          <p:cNvSpPr>
            <a:spLocks noChangeArrowheads="1"/>
          </p:cNvSpPr>
          <p:nvPr/>
        </p:nvSpPr>
        <p:spPr bwMode="auto">
          <a:xfrm>
            <a:off x="3854923" y="3381258"/>
            <a:ext cx="171450" cy="44450"/>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0" name="Rectangle 64"/>
          <p:cNvSpPr>
            <a:spLocks noChangeArrowheads="1"/>
          </p:cNvSpPr>
          <p:nvPr/>
        </p:nvSpPr>
        <p:spPr bwMode="auto">
          <a:xfrm>
            <a:off x="3854923" y="3312996"/>
            <a:ext cx="171450" cy="44450"/>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1" name="Rectangle 65"/>
          <p:cNvSpPr>
            <a:spLocks noChangeArrowheads="1"/>
          </p:cNvSpPr>
          <p:nvPr/>
        </p:nvSpPr>
        <p:spPr bwMode="auto">
          <a:xfrm>
            <a:off x="3854923" y="3243146"/>
            <a:ext cx="171450" cy="44450"/>
          </a:xfrm>
          <a:prstGeom prst="rect">
            <a:avLst/>
          </a:pr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2" name="Freeform 66"/>
          <p:cNvSpPr>
            <a:spLocks/>
          </p:cNvSpPr>
          <p:nvPr/>
        </p:nvSpPr>
        <p:spPr bwMode="auto">
          <a:xfrm>
            <a:off x="2526466" y="4072707"/>
            <a:ext cx="258763" cy="247650"/>
          </a:xfrm>
          <a:custGeom>
            <a:avLst/>
            <a:gdLst>
              <a:gd name="T0" fmla="*/ 125 w 163"/>
              <a:gd name="T1" fmla="*/ 0 h 156"/>
              <a:gd name="T2" fmla="*/ 37 w 163"/>
              <a:gd name="T3" fmla="*/ 0 h 156"/>
              <a:gd name="T4" fmla="*/ 0 w 163"/>
              <a:gd name="T5" fmla="*/ 63 h 156"/>
              <a:gd name="T6" fmla="*/ 0 w 163"/>
              <a:gd name="T7" fmla="*/ 156 h 156"/>
              <a:gd name="T8" fmla="*/ 163 w 163"/>
              <a:gd name="T9" fmla="*/ 156 h 156"/>
              <a:gd name="T10" fmla="*/ 163 w 163"/>
              <a:gd name="T11" fmla="*/ 63 h 156"/>
              <a:gd name="T12" fmla="*/ 125 w 163"/>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163" h="156">
                <a:moveTo>
                  <a:pt x="125" y="0"/>
                </a:moveTo>
                <a:lnTo>
                  <a:pt x="37" y="0"/>
                </a:lnTo>
                <a:lnTo>
                  <a:pt x="0" y="63"/>
                </a:lnTo>
                <a:lnTo>
                  <a:pt x="0" y="156"/>
                </a:lnTo>
                <a:lnTo>
                  <a:pt x="163" y="156"/>
                </a:lnTo>
                <a:lnTo>
                  <a:pt x="163" y="63"/>
                </a:lnTo>
                <a:lnTo>
                  <a:pt x="125"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3" name="Freeform 67"/>
          <p:cNvSpPr>
            <a:spLocks noEditPoints="1"/>
          </p:cNvSpPr>
          <p:nvPr/>
        </p:nvSpPr>
        <p:spPr bwMode="auto">
          <a:xfrm>
            <a:off x="2526466" y="4072707"/>
            <a:ext cx="258763" cy="247650"/>
          </a:xfrm>
          <a:custGeom>
            <a:avLst/>
            <a:gdLst>
              <a:gd name="T0" fmla="*/ 0 w 163"/>
              <a:gd name="T1" fmla="*/ 63 h 156"/>
              <a:gd name="T2" fmla="*/ 163 w 163"/>
              <a:gd name="T3" fmla="*/ 63 h 156"/>
              <a:gd name="T4" fmla="*/ 125 w 163"/>
              <a:gd name="T5" fmla="*/ 0 h 156"/>
              <a:gd name="T6" fmla="*/ 37 w 163"/>
              <a:gd name="T7" fmla="*/ 0 h 156"/>
              <a:gd name="T8" fmla="*/ 0 w 163"/>
              <a:gd name="T9" fmla="*/ 63 h 156"/>
              <a:gd name="T10" fmla="*/ 0 w 163"/>
              <a:gd name="T11" fmla="*/ 156 h 156"/>
              <a:gd name="T12" fmla="*/ 163 w 163"/>
              <a:gd name="T13" fmla="*/ 156 h 156"/>
              <a:gd name="T14" fmla="*/ 163 w 163"/>
              <a:gd name="T15" fmla="*/ 63 h 156"/>
              <a:gd name="T16" fmla="*/ 125 w 163"/>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156">
                <a:moveTo>
                  <a:pt x="0" y="63"/>
                </a:moveTo>
                <a:lnTo>
                  <a:pt x="163" y="63"/>
                </a:lnTo>
                <a:moveTo>
                  <a:pt x="125" y="0"/>
                </a:moveTo>
                <a:lnTo>
                  <a:pt x="37" y="0"/>
                </a:lnTo>
                <a:lnTo>
                  <a:pt x="0" y="63"/>
                </a:lnTo>
                <a:lnTo>
                  <a:pt x="0" y="156"/>
                </a:lnTo>
                <a:lnTo>
                  <a:pt x="163" y="156"/>
                </a:lnTo>
                <a:lnTo>
                  <a:pt x="163" y="63"/>
                </a:lnTo>
                <a:lnTo>
                  <a:pt x="125" y="0"/>
                </a:lnTo>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4" name="Freeform 68"/>
          <p:cNvSpPr>
            <a:spLocks noEditPoints="1"/>
          </p:cNvSpPr>
          <p:nvPr/>
        </p:nvSpPr>
        <p:spPr bwMode="auto">
          <a:xfrm>
            <a:off x="2510591" y="4212407"/>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5" name="Freeform 69"/>
          <p:cNvSpPr>
            <a:spLocks noEditPoints="1"/>
          </p:cNvSpPr>
          <p:nvPr/>
        </p:nvSpPr>
        <p:spPr bwMode="auto">
          <a:xfrm>
            <a:off x="2510591" y="4212407"/>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2715508" y="3769258"/>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2758370" y="3742271"/>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8" name="Freeform 114"/>
          <p:cNvSpPr>
            <a:spLocks/>
          </p:cNvSpPr>
          <p:nvPr/>
        </p:nvSpPr>
        <p:spPr bwMode="auto">
          <a:xfrm>
            <a:off x="2802820" y="3713696"/>
            <a:ext cx="85725" cy="201613"/>
          </a:xfrm>
          <a:custGeom>
            <a:avLst/>
            <a:gdLst>
              <a:gd name="T0" fmla="*/ 78 w 121"/>
              <a:gd name="T1" fmla="*/ 140 h 281"/>
              <a:gd name="T2" fmla="*/ 0 w 121"/>
              <a:gd name="T3" fmla="*/ 261 h 281"/>
              <a:gd name="T4" fmla="*/ 31 w 121"/>
              <a:gd name="T5" fmla="*/ 281 h 281"/>
              <a:gd name="T6" fmla="*/ 121 w 121"/>
              <a:gd name="T7" fmla="*/ 140 h 281"/>
              <a:gd name="T8" fmla="*/ 31 w 121"/>
              <a:gd name="T9" fmla="*/ 0 h 281"/>
              <a:gd name="T10" fmla="*/ 1 w 121"/>
              <a:gd name="T11" fmla="*/ 19 h 281"/>
              <a:gd name="T12" fmla="*/ 78 w 121"/>
              <a:gd name="T13" fmla="*/ 140 h 281"/>
            </a:gdLst>
            <a:ahLst/>
            <a:cxnLst>
              <a:cxn ang="0">
                <a:pos x="T0" y="T1"/>
              </a:cxn>
              <a:cxn ang="0">
                <a:pos x="T2" y="T3"/>
              </a:cxn>
              <a:cxn ang="0">
                <a:pos x="T4" y="T5"/>
              </a:cxn>
              <a:cxn ang="0">
                <a:pos x="T6" y="T7"/>
              </a:cxn>
              <a:cxn ang="0">
                <a:pos x="T8" y="T9"/>
              </a:cxn>
              <a:cxn ang="0">
                <a:pos x="T10" y="T11"/>
              </a:cxn>
              <a:cxn ang="0">
                <a:pos x="T12" y="T13"/>
              </a:cxn>
            </a:cxnLst>
            <a:rect l="0" t="0" r="r" b="b"/>
            <a:pathLst>
              <a:path w="121" h="281">
                <a:moveTo>
                  <a:pt x="78" y="140"/>
                </a:moveTo>
                <a:cubicBezTo>
                  <a:pt x="78" y="187"/>
                  <a:pt x="49" y="230"/>
                  <a:pt x="0" y="261"/>
                </a:cubicBezTo>
                <a:lnTo>
                  <a:pt x="31" y="281"/>
                </a:lnTo>
                <a:cubicBezTo>
                  <a:pt x="87" y="245"/>
                  <a:pt x="121" y="195"/>
                  <a:pt x="121" y="140"/>
                </a:cubicBezTo>
                <a:cubicBezTo>
                  <a:pt x="121" y="85"/>
                  <a:pt x="87" y="36"/>
                  <a:pt x="31" y="0"/>
                </a:cubicBezTo>
                <a:lnTo>
                  <a:pt x="1" y="19"/>
                </a:lnTo>
                <a:cubicBezTo>
                  <a:pt x="49" y="50"/>
                  <a:pt x="78" y="93"/>
                  <a:pt x="78" y="140"/>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2666295" y="3796246"/>
            <a:ext cx="41275" cy="38100"/>
          </a:xfrm>
          <a:prstGeom prst="ellipse">
            <a:avLst/>
          </a:pr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2169408" y="3712108"/>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2169408" y="3712108"/>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2169408" y="3813708"/>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no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2169408" y="3713696"/>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2169408" y="3713696"/>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no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96" name="TextBox 395"/>
          <p:cNvSpPr txBox="1"/>
          <p:nvPr/>
        </p:nvSpPr>
        <p:spPr>
          <a:xfrm>
            <a:off x="1874837" y="4630208"/>
            <a:ext cx="2583042" cy="193771"/>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IoT Devices &amp;  Gateways</a:t>
            </a:r>
          </a:p>
        </p:txBody>
      </p:sp>
      <p:sp>
        <p:nvSpPr>
          <p:cNvPr id="3" name="Title 2"/>
          <p:cNvSpPr>
            <a:spLocks noGrp="1"/>
          </p:cNvSpPr>
          <p:nvPr>
            <p:ph type="title"/>
          </p:nvPr>
        </p:nvSpPr>
        <p:spPr>
          <a:noFill/>
        </p:spPr>
        <p:txBody>
          <a:bodyPr/>
          <a:lstStyle/>
          <a:p>
            <a:r>
              <a:rPr lang="en-US" dirty="0"/>
              <a:t>Demo Architecture</a:t>
            </a:r>
          </a:p>
        </p:txBody>
      </p:sp>
      <p:pic>
        <p:nvPicPr>
          <p:cNvPr id="4" name="Picture 3"/>
          <p:cNvPicPr>
            <a:picLocks noChangeAspect="1"/>
          </p:cNvPicPr>
          <p:nvPr/>
        </p:nvPicPr>
        <p:blipFill>
          <a:blip r:embed="rId3">
            <a:clrChange>
              <a:clrFrom>
                <a:srgbClr val="FFFFFF"/>
              </a:clrFrom>
              <a:clrTo>
                <a:srgbClr val="FFFFFF">
                  <a:alpha val="0"/>
                </a:srgbClr>
              </a:clrTo>
            </a:clrChange>
            <a:duotone>
              <a:prstClr val="black"/>
              <a:schemeClr val="accent6">
                <a:tint val="45000"/>
                <a:satMod val="400000"/>
              </a:schemeClr>
            </a:duotone>
          </a:blip>
          <a:stretch>
            <a:fillRect/>
          </a:stretch>
        </p:blipFill>
        <p:spPr>
          <a:xfrm>
            <a:off x="8436008" y="2207981"/>
            <a:ext cx="1597217" cy="1606396"/>
          </a:xfrm>
          <a:prstGeom prst="rect">
            <a:avLst/>
          </a:prstGeom>
        </p:spPr>
      </p:pic>
      <p:cxnSp>
        <p:nvCxnSpPr>
          <p:cNvPr id="147" name="Straight Arrow Connector 146"/>
          <p:cNvCxnSpPr>
            <a:cxnSpLocks/>
          </p:cNvCxnSpPr>
          <p:nvPr/>
        </p:nvCxnSpPr>
        <p:spPr>
          <a:xfrm>
            <a:off x="7066996" y="2997868"/>
            <a:ext cx="1054692" cy="1"/>
          </a:xfrm>
          <a:prstGeom prst="straightConnector1">
            <a:avLst/>
          </a:prstGeom>
          <a:noFill/>
          <a:ln>
            <a:headEnd type="none"/>
            <a:tailEnd type="triangle"/>
          </a:ln>
        </p:spPr>
        <p:style>
          <a:lnRef idx="2">
            <a:schemeClr val="dk1"/>
          </a:lnRef>
          <a:fillRef idx="1">
            <a:schemeClr val="lt1"/>
          </a:fillRef>
          <a:effectRef idx="0">
            <a:schemeClr val="dk1"/>
          </a:effectRef>
          <a:fontRef idx="minor">
            <a:schemeClr val="dk1"/>
          </a:fontRef>
        </p:style>
      </p:cxnSp>
      <p:sp>
        <p:nvSpPr>
          <p:cNvPr id="148" name="Oval 147"/>
          <p:cNvSpPr/>
          <p:nvPr/>
        </p:nvSpPr>
        <p:spPr bwMode="auto">
          <a:xfrm>
            <a:off x="7927163" y="3851807"/>
            <a:ext cx="2614905" cy="334502"/>
          </a:xfrm>
          <a:prstGeom prst="ellipse">
            <a:avLst/>
          </a:prstGeom>
          <a:no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400" kern="0" dirty="0">
                <a:solidFill>
                  <a:schemeClr val="accent4">
                    <a:lumMod val="25000"/>
                  </a:schemeClr>
                </a:solidFill>
                <a:ea typeface="Segoe UI" pitchFamily="34" charset="0"/>
                <a:cs typeface="Segoe UI" pitchFamily="34" charset="0"/>
              </a:rPr>
              <a:t>Azure Time Series Insights</a:t>
            </a:r>
          </a:p>
        </p:txBody>
      </p:sp>
    </p:spTree>
    <p:extLst>
      <p:ext uri="{BB962C8B-B14F-4D97-AF65-F5344CB8AC3E}">
        <p14:creationId xmlns:p14="http://schemas.microsoft.com/office/powerpoint/2010/main" val="382117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36637" y="3649662"/>
            <a:ext cx="10324941" cy="1200329"/>
          </a:xfrm>
          <a:prstGeom prst="rect">
            <a:avLst/>
          </a:prstGeom>
        </p:spPr>
        <p:txBody>
          <a:bodyPr wrap="square">
            <a:spAutoFit/>
          </a:bodyPr>
          <a:lstStyle/>
          <a:p>
            <a:r>
              <a:rPr lang="en-US" dirty="0"/>
              <a:t>“Azure Time Series Insights has standardized our method of accessing devices’ telemetry in real time without any development effort. Time to detect and diagnose a problem has dropped from days to minutes. With just a few clicks we can visualize the end-to-end device data flow, helping us identify and address customer and market needs,” said Scott Tillman, Software Engineer, ThyssenKrupp Elevator.</a:t>
            </a:r>
          </a:p>
        </p:txBody>
      </p:sp>
      <p:sp>
        <p:nvSpPr>
          <p:cNvPr id="3" name="Title 2"/>
          <p:cNvSpPr>
            <a:spLocks noGrp="1"/>
          </p:cNvSpPr>
          <p:nvPr>
            <p:ph type="title"/>
          </p:nvPr>
        </p:nvSpPr>
        <p:spPr/>
        <p:txBody>
          <a:bodyPr/>
          <a:lstStyle/>
          <a:p>
            <a:r>
              <a:rPr lang="en-US" dirty="0"/>
              <a:t>Device Monitoring</a:t>
            </a:r>
          </a:p>
        </p:txBody>
      </p:sp>
      <p:pic>
        <p:nvPicPr>
          <p:cNvPr id="5" name="Picture 4">
            <a:extLst>
              <a:ext uri="{FF2B5EF4-FFF2-40B4-BE49-F238E27FC236}">
                <a16:creationId xmlns:a16="http://schemas.microsoft.com/office/drawing/2014/main" id="{6FA49F19-D950-47D2-9E63-947980164FF1}"/>
              </a:ext>
            </a:extLst>
          </p:cNvPr>
          <p:cNvPicPr>
            <a:picLocks noChangeAspect="1"/>
          </p:cNvPicPr>
          <p:nvPr/>
        </p:nvPicPr>
        <p:blipFill>
          <a:blip r:embed="rId3"/>
          <a:stretch>
            <a:fillRect/>
          </a:stretch>
        </p:blipFill>
        <p:spPr>
          <a:xfrm>
            <a:off x="4536994" y="1578768"/>
            <a:ext cx="3324225" cy="1704975"/>
          </a:xfrm>
          <a:prstGeom prst="rect">
            <a:avLst/>
          </a:prstGeom>
        </p:spPr>
      </p:pic>
    </p:spTree>
    <p:extLst>
      <p:ext uri="{BB962C8B-B14F-4D97-AF65-F5344CB8AC3E}">
        <p14:creationId xmlns:p14="http://schemas.microsoft.com/office/powerpoint/2010/main" val="250917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664" y="169885"/>
            <a:ext cx="11733453" cy="917444"/>
          </a:xfrm>
        </p:spPr>
        <p:txBody>
          <a:bodyPr/>
          <a:lstStyle/>
          <a:p>
            <a:r>
              <a:rPr lang="en-US" sz="4800" dirty="0">
                <a:solidFill>
                  <a:srgbClr val="002050"/>
                </a:solidFill>
                <a:latin typeface="Segoe UI Light"/>
              </a:rPr>
              <a:t>Azure Time Series Insights</a:t>
            </a:r>
          </a:p>
        </p:txBody>
      </p:sp>
      <p:sp>
        <p:nvSpPr>
          <p:cNvPr id="5" name="TextBox 4"/>
          <p:cNvSpPr txBox="1"/>
          <p:nvPr/>
        </p:nvSpPr>
        <p:spPr>
          <a:xfrm>
            <a:off x="195772" y="803179"/>
            <a:ext cx="12099239" cy="904778"/>
          </a:xfrm>
          <a:prstGeom prst="rect">
            <a:avLst/>
          </a:prstGeom>
          <a:noFill/>
        </p:spPr>
        <p:txBody>
          <a:bodyPr wrap="square" lIns="182828" tIns="146262" rIns="182828" bIns="146262" rtlCol="0">
            <a:spAutoFit/>
          </a:bodyPr>
          <a:lstStyle/>
          <a:p>
            <a:pPr marL="0" marR="0" lvl="0" indent="0" algn="l" defTabSz="932384" rtl="0" eaLnBrk="1" fontAlgn="auto" latinLnBrk="0" hangingPunct="1">
              <a:lnSpc>
                <a:spcPct val="90000"/>
              </a:lnSpc>
              <a:spcBef>
                <a:spcPts val="0"/>
              </a:spcBef>
              <a:spcAft>
                <a:spcPts val="600"/>
              </a:spcAft>
              <a:buClrTx/>
              <a:buSzTx/>
              <a:buFontTx/>
              <a:buNone/>
              <a:tabLst/>
              <a:defRPr/>
            </a:pPr>
            <a:r>
              <a:rPr kumimoji="0" lang="en-US" sz="2200" b="0" i="0" u="none" strike="noStrike" kern="0" cap="none" spc="0" normalizeH="0" baseline="0" noProof="0" dirty="0">
                <a:ln>
                  <a:noFill/>
                </a:ln>
                <a:solidFill>
                  <a:srgbClr val="505050"/>
                </a:solidFill>
                <a:effectLst/>
                <a:uLnTx/>
                <a:uFillTx/>
                <a:latin typeface="Segoe UI Light"/>
                <a:ea typeface="+mn-ea"/>
                <a:cs typeface="+mn-cs"/>
              </a:rPr>
              <a:t>Azure Time Series Insights is a fully managed analytics, storage, and visualization service that makes it incredibly simple to explore and analyze billions of events simultaneously.</a:t>
            </a:r>
            <a:endParaRPr kumimoji="0" lang="en-US" sz="2200" b="0" i="1" u="none" strike="noStrike" kern="0" cap="none" spc="0" normalizeH="0" baseline="0" noProof="0" dirty="0">
              <a:ln>
                <a:noFill/>
              </a:ln>
              <a:solidFill>
                <a:srgbClr val="505050"/>
              </a:solidFill>
              <a:effectLst/>
              <a:uLnTx/>
              <a:uFillTx/>
              <a:latin typeface="Segoe UI Light"/>
              <a:ea typeface="+mn-ea"/>
              <a:cs typeface="+mn-cs"/>
            </a:endParaRPr>
          </a:p>
        </p:txBody>
      </p:sp>
      <p:sp>
        <p:nvSpPr>
          <p:cNvPr id="68" name="TextBox 67"/>
          <p:cNvSpPr txBox="1"/>
          <p:nvPr/>
        </p:nvSpPr>
        <p:spPr>
          <a:xfrm>
            <a:off x="-1869" y="1923764"/>
            <a:ext cx="4742073" cy="4159708"/>
          </a:xfrm>
          <a:prstGeom prst="rect">
            <a:avLst/>
          </a:prstGeom>
          <a:noFill/>
        </p:spPr>
        <p:txBody>
          <a:bodyPr wrap="square" lIns="182828" tIns="146262" rIns="182828" bIns="146262" rtlCol="0">
            <a:spAutoFit/>
          </a:bodyPr>
          <a:lstStyle/>
          <a:p>
            <a:pPr marL="342900" marR="0" lvl="0" indent="-342900" algn="l" defTabSz="932742"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Get </a:t>
            </a: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near real-time insights in seconds</a:t>
            </a:r>
          </a:p>
          <a:p>
            <a:pPr marL="342900" marR="0" lvl="0" indent="-342900" algn="l" defTabSz="932742"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Start</a:t>
            </a: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 in </a:t>
            </a: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seconds</a:t>
            </a: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 </a:t>
            </a: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scale</a:t>
            </a: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 in </a:t>
            </a: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minutes</a:t>
            </a: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 </a:t>
            </a:r>
          </a:p>
          <a:p>
            <a:pPr marL="342900" marR="0" lvl="0" indent="-342900" algn="l" defTabSz="932742"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505050"/>
                </a:solidFill>
                <a:effectLst/>
                <a:uLnTx/>
                <a:uFillTx/>
                <a:latin typeface="Segoe UI Light" pitchFamily="34" charset="0"/>
                <a:ea typeface="+mn-ea"/>
                <a:cs typeface="+mn-cs"/>
              </a:rPr>
              <a:t>Create a </a:t>
            </a:r>
            <a:r>
              <a:rPr kumimoji="0" lang="en-US" sz="2400" b="1" i="0" u="none" strike="noStrike" kern="1200" cap="none" spc="0" normalizeH="0" baseline="0" noProof="0" dirty="0">
                <a:ln>
                  <a:noFill/>
                </a:ln>
                <a:solidFill>
                  <a:srgbClr val="505050"/>
                </a:solidFill>
                <a:effectLst/>
                <a:uLnTx/>
                <a:uFillTx/>
                <a:latin typeface="Segoe UI Light" pitchFamily="34" charset="0"/>
                <a:ea typeface="+mn-ea"/>
                <a:cs typeface="+mn-cs"/>
              </a:rPr>
              <a:t>global view of your IoT-scale data</a:t>
            </a:r>
          </a:p>
          <a:p>
            <a:pPr marL="342900" lvl="0" indent="-342900">
              <a:lnSpc>
                <a:spcPct val="107000"/>
              </a:lnSpc>
              <a:spcAft>
                <a:spcPts val="800"/>
              </a:spcAft>
              <a:buFont typeface="Arial" panose="020B0604020202020204" pitchFamily="34" charset="0"/>
              <a:buChar char="•"/>
            </a:pPr>
            <a:r>
              <a:rPr lang="en-US" sz="2400" b="1" dirty="0">
                <a:solidFill>
                  <a:srgbClr val="505050"/>
                </a:solidFill>
                <a:latin typeface="Segoe UI Light" pitchFamily="34" charset="0"/>
              </a:rPr>
              <a:t>Leverage the power </a:t>
            </a:r>
            <a:r>
              <a:rPr lang="en-US" sz="2400" dirty="0">
                <a:solidFill>
                  <a:srgbClr val="505050"/>
                </a:solidFill>
                <a:latin typeface="Segoe UI Light" pitchFamily="34" charset="0"/>
              </a:rPr>
              <a:t>of Time Series Insights </a:t>
            </a:r>
            <a:r>
              <a:rPr lang="en-US" sz="2400" b="1" dirty="0">
                <a:solidFill>
                  <a:srgbClr val="505050"/>
                </a:solidFill>
                <a:latin typeface="Segoe UI Light" pitchFamily="34" charset="0"/>
              </a:rPr>
              <a:t>in your Apps </a:t>
            </a:r>
            <a:r>
              <a:rPr lang="en-US" sz="2400" dirty="0">
                <a:solidFill>
                  <a:srgbClr val="505050"/>
                </a:solidFill>
                <a:latin typeface="Segoe UI Light" pitchFamily="34" charset="0"/>
              </a:rPr>
              <a:t>and</a:t>
            </a:r>
            <a:r>
              <a:rPr lang="en-US" sz="2400" b="1" dirty="0">
                <a:solidFill>
                  <a:srgbClr val="505050"/>
                </a:solidFill>
                <a:latin typeface="Segoe UI Light" pitchFamily="34" charset="0"/>
              </a:rPr>
              <a:t> Solutions </a:t>
            </a:r>
          </a:p>
        </p:txBody>
      </p:sp>
      <p:pic>
        <p:nvPicPr>
          <p:cNvPr id="4" name="Picture 3"/>
          <p:cNvPicPr>
            <a:picLocks noChangeAspect="1"/>
          </p:cNvPicPr>
          <p:nvPr/>
        </p:nvPicPr>
        <p:blipFill>
          <a:blip r:embed="rId3"/>
          <a:stretch>
            <a:fillRect/>
          </a:stretch>
        </p:blipFill>
        <p:spPr>
          <a:xfrm>
            <a:off x="4728728" y="2057101"/>
            <a:ext cx="7707747" cy="3817959"/>
          </a:xfrm>
          <a:prstGeom prst="rect">
            <a:avLst/>
          </a:prstGeom>
        </p:spPr>
      </p:pic>
      <p:sp>
        <p:nvSpPr>
          <p:cNvPr id="6" name="Rectangle 5">
            <a:extLst>
              <a:ext uri="{FF2B5EF4-FFF2-40B4-BE49-F238E27FC236}">
                <a16:creationId xmlns:a16="http://schemas.microsoft.com/office/drawing/2014/main" id="{1B570DFD-74F7-465E-AAA0-D3BF81B1868D}"/>
              </a:ext>
            </a:extLst>
          </p:cNvPr>
          <p:cNvSpPr/>
          <p:nvPr/>
        </p:nvSpPr>
        <p:spPr bwMode="auto">
          <a:xfrm>
            <a:off x="884237" y="3470780"/>
            <a:ext cx="10496374" cy="9906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nSpc>
                <a:spcPct val="90000"/>
              </a:lnSpc>
              <a:spcAft>
                <a:spcPts val="600"/>
              </a:spcAft>
            </a:pPr>
            <a:r>
              <a:rPr lang="en-US" sz="2400" b="1" dirty="0">
                <a:solidFill>
                  <a:schemeClr val="bg1"/>
                </a:solidFill>
              </a:rPr>
              <a:t>T6026 (Data) : Time Series Insights on your IoT (@12:30 PM in Tech Talk A)</a:t>
            </a:r>
          </a:p>
        </p:txBody>
      </p:sp>
    </p:spTree>
    <p:extLst>
      <p:ext uri="{BB962C8B-B14F-4D97-AF65-F5344CB8AC3E}">
        <p14:creationId xmlns:p14="http://schemas.microsoft.com/office/powerpoint/2010/main" val="402766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B8BB8-FEF3-4CDF-8471-349E82EDB67C}"/>
              </a:ext>
            </a:extLst>
          </p:cNvPr>
          <p:cNvSpPr>
            <a:spLocks noGrp="1"/>
          </p:cNvSpPr>
          <p:nvPr>
            <p:ph type="title"/>
          </p:nvPr>
        </p:nvSpPr>
        <p:spPr/>
        <p:txBody>
          <a:bodyPr/>
          <a:lstStyle/>
          <a:p>
            <a:r>
              <a:rPr lang="en-US" dirty="0"/>
              <a:t>Energy Demand Forecasting</a:t>
            </a:r>
          </a:p>
        </p:txBody>
      </p:sp>
      <p:sp>
        <p:nvSpPr>
          <p:cNvPr id="3" name="TextBox 2">
            <a:extLst>
              <a:ext uri="{FF2B5EF4-FFF2-40B4-BE49-F238E27FC236}">
                <a16:creationId xmlns:a16="http://schemas.microsoft.com/office/drawing/2014/main" id="{06E1E0EF-077C-4170-B8EA-5FB4F8DB824B}"/>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80304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clrChange>
              <a:clrFrom>
                <a:srgbClr val="FFFFFF"/>
              </a:clrFrom>
              <a:clrTo>
                <a:srgbClr val="FFFFFF">
                  <a:alpha val="0"/>
                </a:srgbClr>
              </a:clrTo>
            </a:clrChange>
          </a:blip>
          <a:stretch>
            <a:fillRect/>
          </a:stretch>
        </p:blipFill>
        <p:spPr>
          <a:xfrm>
            <a:off x="4632548" y="2283903"/>
            <a:ext cx="3171060" cy="711871"/>
          </a:xfrm>
          <a:prstGeom prst="rect">
            <a:avLst/>
          </a:prstGeom>
        </p:spPr>
      </p:pic>
      <p:sp>
        <p:nvSpPr>
          <p:cNvPr id="3" name="Rectangle 2"/>
          <p:cNvSpPr/>
          <p:nvPr/>
        </p:nvSpPr>
        <p:spPr>
          <a:xfrm>
            <a:off x="464978" y="3564532"/>
            <a:ext cx="11506200" cy="923330"/>
          </a:xfrm>
          <a:prstGeom prst="rect">
            <a:avLst/>
          </a:prstGeom>
        </p:spPr>
        <p:txBody>
          <a:bodyPr wrap="square">
            <a:spAutoFit/>
          </a:bodyPr>
          <a:lstStyle/>
          <a:p>
            <a:r>
              <a:rPr lang="en-US" dirty="0"/>
              <a:t>By collecting and processing real-time performance information from the equipment that regulates air quality and temperature in the facilities it services, Honeywell can monitor conditions, preempt maintenance, and save its global customers energy, time, and money.</a:t>
            </a:r>
          </a:p>
        </p:txBody>
      </p:sp>
      <p:sp>
        <p:nvSpPr>
          <p:cNvPr id="5" name="Title 4"/>
          <p:cNvSpPr>
            <a:spLocks noGrp="1"/>
          </p:cNvSpPr>
          <p:nvPr>
            <p:ph type="title"/>
          </p:nvPr>
        </p:nvSpPr>
        <p:spPr/>
        <p:txBody>
          <a:bodyPr/>
          <a:lstStyle/>
          <a:p>
            <a:r>
              <a:rPr lang="en-US" dirty="0"/>
              <a:t>Smarter Buildings</a:t>
            </a:r>
          </a:p>
        </p:txBody>
      </p:sp>
    </p:spTree>
    <p:extLst>
      <p:ext uri="{BB962C8B-B14F-4D97-AF65-F5344CB8AC3E}">
        <p14:creationId xmlns:p14="http://schemas.microsoft.com/office/powerpoint/2010/main" val="252179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3" y="1241747"/>
            <a:ext cx="5485621" cy="1763431"/>
          </a:xfrm>
        </p:spPr>
        <p:txBody>
          <a:bodyPr/>
          <a:lstStyle/>
          <a:p>
            <a:r>
              <a:rPr lang="en-US" dirty="0"/>
              <a:t>Demo</a:t>
            </a:r>
            <a:br>
              <a:rPr lang="en-US" dirty="0"/>
            </a:br>
            <a:r>
              <a:rPr lang="en-US" sz="4799" dirty="0"/>
              <a:t>Energy Forecasting</a:t>
            </a:r>
            <a:endParaRPr lang="en-US" dirty="0"/>
          </a:p>
        </p:txBody>
      </p:sp>
      <p:sp>
        <p:nvSpPr>
          <p:cNvPr id="3" name="Picture Placeholder 2"/>
          <p:cNvSpPr>
            <a:spLocks noGrp="1"/>
          </p:cNvSpPr>
          <p:nvPr>
            <p:ph type="pic" sz="quarter" idx="10"/>
          </p:nvPr>
        </p:nvSpPr>
        <p:spPr/>
      </p:sp>
      <p:sp>
        <p:nvSpPr>
          <p:cNvPr id="4" name="TextBox 3">
            <a:extLst>
              <a:ext uri="{FF2B5EF4-FFF2-40B4-BE49-F238E27FC236}">
                <a16:creationId xmlns:a16="http://schemas.microsoft.com/office/drawing/2014/main" id="{E696B6DC-A592-4500-983B-10C6D25A5797}"/>
              </a:ext>
            </a:extLst>
          </p:cNvPr>
          <p:cNvSpPr txBox="1"/>
          <p:nvPr/>
        </p:nvSpPr>
        <p:spPr>
          <a:xfrm>
            <a:off x="427037" y="5859462"/>
            <a:ext cx="29718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Link</a:t>
            </a:r>
            <a:r>
              <a:rPr lang="en-US" sz="2400" dirty="0">
                <a:gradFill>
                  <a:gsLst>
                    <a:gs pos="2917">
                      <a:schemeClr val="tx1"/>
                    </a:gs>
                    <a:gs pos="30000">
                      <a:schemeClr val="tx1"/>
                    </a:gs>
                  </a:gsLst>
                  <a:lin ang="5400000" scaled="0"/>
                </a:gradFill>
              </a:rPr>
              <a:t> to demo</a:t>
            </a:r>
          </a:p>
        </p:txBody>
      </p:sp>
    </p:spTree>
    <p:extLst>
      <p:ext uri="{BB962C8B-B14F-4D97-AF65-F5344CB8AC3E}">
        <p14:creationId xmlns:p14="http://schemas.microsoft.com/office/powerpoint/2010/main" val="97150051"/>
      </p:ext>
    </p:extLst>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Architecture</a:t>
            </a:r>
          </a:p>
        </p:txBody>
      </p:sp>
      <p:sp>
        <p:nvSpPr>
          <p:cNvPr id="50" name="Rectangle 49"/>
          <p:cNvSpPr/>
          <p:nvPr/>
        </p:nvSpPr>
        <p:spPr>
          <a:xfrm>
            <a:off x="2512272" y="4695762"/>
            <a:ext cx="9172738" cy="1932363"/>
          </a:xfrm>
          <a:prstGeom prst="rect">
            <a:avLst/>
          </a:prstGeom>
          <a:solidFill>
            <a:schemeClr val="bg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1">
              <a:defRPr/>
            </a:pPr>
            <a:endParaRPr lang="en-US" sz="2155">
              <a:solidFill>
                <a:srgbClr val="505050"/>
              </a:solidFill>
              <a:latin typeface="Segoe UI"/>
            </a:endParaRPr>
          </a:p>
        </p:txBody>
      </p:sp>
      <p:sp>
        <p:nvSpPr>
          <p:cNvPr id="4" name="Rectangle 3"/>
          <p:cNvSpPr/>
          <p:nvPr/>
        </p:nvSpPr>
        <p:spPr>
          <a:xfrm>
            <a:off x="2507678" y="1186894"/>
            <a:ext cx="9172738" cy="3508892"/>
          </a:xfrm>
          <a:prstGeom prst="rect">
            <a:avLst/>
          </a:prstGeom>
          <a:solidFill>
            <a:srgbClr val="FFCCCC">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1">
              <a:defRPr/>
            </a:pPr>
            <a:endParaRPr lang="en-US" sz="2155">
              <a:solidFill>
                <a:srgbClr val="505050"/>
              </a:solidFill>
              <a:latin typeface="Segoe UI"/>
            </a:endParaRPr>
          </a:p>
        </p:txBody>
      </p:sp>
      <p:sp>
        <p:nvSpPr>
          <p:cNvPr id="5" name="Rectangle 4"/>
          <p:cNvSpPr/>
          <p:nvPr/>
        </p:nvSpPr>
        <p:spPr>
          <a:xfrm>
            <a:off x="841307" y="1185861"/>
            <a:ext cx="1667245" cy="5442264"/>
          </a:xfrm>
          <a:prstGeom prst="rect">
            <a:avLst/>
          </a:prstGeom>
          <a:solidFill>
            <a:srgbClr val="C5E0B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1">
              <a:defRPr/>
            </a:pPr>
            <a:endParaRPr lang="en-US" sz="2155">
              <a:solidFill>
                <a:srgbClr val="505050"/>
              </a:solidFill>
              <a:latin typeface="Segoe UI"/>
            </a:endParaRPr>
          </a:p>
        </p:txBody>
      </p:sp>
      <p:cxnSp>
        <p:nvCxnSpPr>
          <p:cNvPr id="6" name="Straight Connector 5"/>
          <p:cNvCxnSpPr/>
          <p:nvPr/>
        </p:nvCxnSpPr>
        <p:spPr>
          <a:xfrm flipH="1">
            <a:off x="2497670" y="1197651"/>
            <a:ext cx="1" cy="5430474"/>
          </a:xfrm>
          <a:prstGeom prst="line">
            <a:avLst/>
          </a:prstGeom>
          <a:ln>
            <a:solidFill>
              <a:schemeClr val="tx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22590" y="2998226"/>
            <a:ext cx="1815757" cy="77813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Energy Consumption Data &amp; Weather Data (Public Source)</a:t>
            </a:r>
          </a:p>
        </p:txBody>
      </p:sp>
      <p:sp>
        <p:nvSpPr>
          <p:cNvPr id="8" name="TextBox 7"/>
          <p:cNvSpPr txBox="1"/>
          <p:nvPr/>
        </p:nvSpPr>
        <p:spPr>
          <a:xfrm>
            <a:off x="5287618" y="1367187"/>
            <a:ext cx="1511589" cy="615270"/>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b="1" dirty="0">
                <a:solidFill>
                  <a:srgbClr val="505050"/>
                </a:solidFill>
                <a:latin typeface="Segoe UI"/>
              </a:rPr>
              <a:t>IoT Hub</a:t>
            </a:r>
            <a:r>
              <a:rPr lang="en-US" sz="1176" dirty="0">
                <a:solidFill>
                  <a:srgbClr val="505050"/>
                </a:solidFill>
                <a:latin typeface="Segoe UI"/>
              </a:rPr>
              <a:t> Streaming Data</a:t>
            </a:r>
          </a:p>
        </p:txBody>
      </p:sp>
      <p:sp>
        <p:nvSpPr>
          <p:cNvPr id="9" name="TextBox 8"/>
          <p:cNvSpPr txBox="1"/>
          <p:nvPr/>
        </p:nvSpPr>
        <p:spPr>
          <a:xfrm>
            <a:off x="7381355" y="1332360"/>
            <a:ext cx="2008914" cy="77813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b="1" dirty="0">
                <a:solidFill>
                  <a:srgbClr val="505050"/>
                </a:solidFill>
                <a:latin typeface="Segoe UI"/>
              </a:rPr>
              <a:t>Stream Analytics </a:t>
            </a:r>
            <a:r>
              <a:rPr lang="en-US" sz="1176" dirty="0">
                <a:solidFill>
                  <a:srgbClr val="505050"/>
                </a:solidFill>
                <a:latin typeface="Segoe UI"/>
              </a:rPr>
              <a:t>processes events as they arrive in the EventHub</a:t>
            </a:r>
          </a:p>
        </p:txBody>
      </p:sp>
      <p:sp>
        <p:nvSpPr>
          <p:cNvPr id="10" name="TextBox 9"/>
          <p:cNvSpPr txBox="1"/>
          <p:nvPr/>
        </p:nvSpPr>
        <p:spPr>
          <a:xfrm>
            <a:off x="9530403" y="5625187"/>
            <a:ext cx="1590028" cy="778135"/>
          </a:xfrm>
          <a:prstGeom prst="rect">
            <a:avLst/>
          </a:prstGeom>
          <a:noFill/>
        </p:spPr>
        <p:txBody>
          <a:bodyPr wrap="square" lIns="179213" tIns="143370" rIns="179213" bIns="143370" rtlCol="0">
            <a:spAutoFit/>
          </a:bodyPr>
          <a:lstStyle/>
          <a:p>
            <a:pPr algn="ctr" defTabSz="932681">
              <a:lnSpc>
                <a:spcPct val="90000"/>
              </a:lnSpc>
              <a:defRPr/>
            </a:pPr>
            <a:r>
              <a:rPr lang="en-US" sz="1176" b="1" dirty="0">
                <a:solidFill>
                  <a:srgbClr val="505050"/>
                </a:solidFill>
                <a:latin typeface="Segoe UI"/>
              </a:rPr>
              <a:t>AML Model      </a:t>
            </a:r>
            <a:r>
              <a:rPr lang="en-US" sz="1176" dirty="0">
                <a:solidFill>
                  <a:srgbClr val="505050"/>
                </a:solidFill>
                <a:latin typeface="Segoe UI"/>
              </a:rPr>
              <a:t>Web Service </a:t>
            </a:r>
          </a:p>
          <a:p>
            <a:pPr algn="ctr" defTabSz="932681">
              <a:lnSpc>
                <a:spcPct val="90000"/>
              </a:lnSpc>
              <a:defRPr/>
            </a:pPr>
            <a:r>
              <a:rPr lang="en-US" sz="1176" b="1" dirty="0">
                <a:solidFill>
                  <a:srgbClr val="505050"/>
                </a:solidFill>
                <a:latin typeface="Segoe UI"/>
              </a:rPr>
              <a:t>   BES</a:t>
            </a:r>
            <a:r>
              <a:rPr lang="en-US" sz="1176" dirty="0">
                <a:solidFill>
                  <a:srgbClr val="505050"/>
                </a:solidFill>
                <a:latin typeface="Segoe UI"/>
              </a:rPr>
              <a:t> endpoint</a:t>
            </a:r>
          </a:p>
        </p:txBody>
      </p:sp>
      <p:cxnSp>
        <p:nvCxnSpPr>
          <p:cNvPr id="11" name="Straight Arrow Connector 10"/>
          <p:cNvCxnSpPr>
            <a:cxnSpLocks/>
            <a:endCxn id="23" idx="1"/>
          </p:cNvCxnSpPr>
          <p:nvPr/>
        </p:nvCxnSpPr>
        <p:spPr>
          <a:xfrm flipV="1">
            <a:off x="6490084" y="2452105"/>
            <a:ext cx="1459801" cy="4297"/>
          </a:xfrm>
          <a:prstGeom prst="straightConnector1">
            <a:avLst/>
          </a:prstGeom>
          <a:ln w="19050">
            <a:solidFill>
              <a:schemeClr val="tx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26" idx="1"/>
          </p:cNvCxnSpPr>
          <p:nvPr/>
        </p:nvCxnSpPr>
        <p:spPr>
          <a:xfrm>
            <a:off x="2261774" y="2452105"/>
            <a:ext cx="1208658" cy="0"/>
          </a:xfrm>
          <a:prstGeom prst="straightConnector1">
            <a:avLst/>
          </a:prstGeom>
          <a:ln w="19050">
            <a:solidFill>
              <a:schemeClr val="tx1">
                <a:lumMod val="50000"/>
              </a:schemeClr>
            </a:solidFill>
            <a:headEnd type="triangle"/>
            <a:tailEnd type="non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707912" y="3665726"/>
            <a:ext cx="1352115" cy="615270"/>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b="1" dirty="0">
                <a:solidFill>
                  <a:srgbClr val="505050"/>
                </a:solidFill>
                <a:latin typeface="Segoe UI"/>
              </a:rPr>
              <a:t>Power BI                   </a:t>
            </a:r>
            <a:r>
              <a:rPr lang="en-US" sz="1176" dirty="0">
                <a:solidFill>
                  <a:srgbClr val="505050"/>
                </a:solidFill>
                <a:latin typeface="Segoe UI"/>
              </a:rPr>
              <a:t>Dashboard</a:t>
            </a:r>
          </a:p>
        </p:txBody>
      </p:sp>
      <p:sp>
        <p:nvSpPr>
          <p:cNvPr id="14" name="TextBox 13"/>
          <p:cNvSpPr txBox="1"/>
          <p:nvPr/>
        </p:nvSpPr>
        <p:spPr>
          <a:xfrm>
            <a:off x="6459781" y="2100131"/>
            <a:ext cx="1470639" cy="855080"/>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Data for </a:t>
            </a:r>
          </a:p>
          <a:p>
            <a:pPr algn="ctr" defTabSz="932681">
              <a:lnSpc>
                <a:spcPct val="90000"/>
              </a:lnSpc>
              <a:spcAft>
                <a:spcPts val="587"/>
              </a:spcAft>
              <a:defRPr/>
            </a:pPr>
            <a:r>
              <a:rPr lang="en-US" sz="1176" dirty="0">
                <a:solidFill>
                  <a:srgbClr val="505050"/>
                </a:solidFill>
                <a:latin typeface="Segoe UI"/>
              </a:rPr>
              <a:t>Real-time Processing</a:t>
            </a:r>
          </a:p>
        </p:txBody>
      </p:sp>
      <p:sp>
        <p:nvSpPr>
          <p:cNvPr id="15" name="TextBox 14"/>
          <p:cNvSpPr txBox="1"/>
          <p:nvPr/>
        </p:nvSpPr>
        <p:spPr>
          <a:xfrm>
            <a:off x="4295015" y="2119500"/>
            <a:ext cx="1275480" cy="69221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Data Stream</a:t>
            </a:r>
          </a:p>
          <a:p>
            <a:pPr algn="ctr" defTabSz="932681">
              <a:lnSpc>
                <a:spcPct val="90000"/>
              </a:lnSpc>
              <a:spcAft>
                <a:spcPts val="587"/>
              </a:spcAft>
              <a:defRPr/>
            </a:pPr>
            <a:r>
              <a:rPr lang="en-US" sz="1176" dirty="0">
                <a:solidFill>
                  <a:srgbClr val="505050"/>
                </a:solidFill>
                <a:latin typeface="Segoe UI"/>
              </a:rPr>
              <a:t> Job</a:t>
            </a:r>
          </a:p>
        </p:txBody>
      </p:sp>
      <p:sp>
        <p:nvSpPr>
          <p:cNvPr id="16" name="TextBox 15"/>
          <p:cNvSpPr txBox="1"/>
          <p:nvPr/>
        </p:nvSpPr>
        <p:spPr>
          <a:xfrm>
            <a:off x="6032515" y="3618244"/>
            <a:ext cx="1729506" cy="69221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Hourly Prediction</a:t>
            </a:r>
          </a:p>
          <a:p>
            <a:pPr algn="ctr" defTabSz="932681">
              <a:lnSpc>
                <a:spcPct val="90000"/>
              </a:lnSpc>
              <a:spcAft>
                <a:spcPts val="587"/>
              </a:spcAft>
              <a:defRPr/>
            </a:pPr>
            <a:r>
              <a:rPr lang="en-US" sz="1176" dirty="0">
                <a:solidFill>
                  <a:srgbClr val="505050"/>
                </a:solidFill>
                <a:latin typeface="Segoe UI"/>
              </a:rPr>
              <a:t> Updates</a:t>
            </a:r>
          </a:p>
        </p:txBody>
      </p:sp>
      <p:sp>
        <p:nvSpPr>
          <p:cNvPr id="17" name="TextBox 16"/>
          <p:cNvSpPr txBox="1"/>
          <p:nvPr/>
        </p:nvSpPr>
        <p:spPr>
          <a:xfrm>
            <a:off x="927931" y="6176431"/>
            <a:ext cx="1514391" cy="479592"/>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372" b="1" dirty="0">
                <a:solidFill>
                  <a:srgbClr val="505050"/>
                </a:solidFill>
                <a:latin typeface="Segoe UI"/>
              </a:rPr>
              <a:t>External Data</a:t>
            </a:r>
          </a:p>
        </p:txBody>
      </p:sp>
      <p:sp>
        <p:nvSpPr>
          <p:cNvPr id="18" name="TextBox 17"/>
          <p:cNvSpPr txBox="1"/>
          <p:nvPr/>
        </p:nvSpPr>
        <p:spPr>
          <a:xfrm>
            <a:off x="2483142" y="6175064"/>
            <a:ext cx="1628467" cy="479592"/>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372" b="1" dirty="0">
                <a:solidFill>
                  <a:srgbClr val="505050"/>
                </a:solidFill>
                <a:latin typeface="Segoe UI"/>
              </a:rPr>
              <a:t>Azure Services</a:t>
            </a:r>
          </a:p>
        </p:txBody>
      </p:sp>
      <p:sp>
        <p:nvSpPr>
          <p:cNvPr id="21" name="Rectangle 20"/>
          <p:cNvSpPr/>
          <p:nvPr/>
        </p:nvSpPr>
        <p:spPr bwMode="auto">
          <a:xfrm>
            <a:off x="9889768" y="4842475"/>
            <a:ext cx="859711" cy="848056"/>
          </a:xfrm>
          <a:prstGeom prst="rect">
            <a:avLst/>
          </a:prstGeom>
          <a:solidFill>
            <a:srgbClr val="7030A0"/>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856" fontAlgn="base">
              <a:lnSpc>
                <a:spcPct val="90000"/>
              </a:lnSpc>
              <a:spcBef>
                <a:spcPct val="0"/>
              </a:spcBef>
              <a:spcAft>
                <a:spcPct val="0"/>
              </a:spcAft>
              <a:defRPr/>
            </a:pPr>
            <a:endParaRPr lang="en-US" sz="1176" dirty="0">
              <a:solidFill>
                <a:srgbClr val="505050"/>
              </a:solidFill>
              <a:latin typeface="Segoe UI"/>
              <a:ea typeface="Segoe UI" pitchFamily="34" charset="0"/>
              <a:cs typeface="Segoe UI" pitchFamily="34" charset="0"/>
            </a:endParaRPr>
          </a:p>
        </p:txBody>
      </p:sp>
      <p:pic>
        <p:nvPicPr>
          <p:cNvPr id="22" name="Picture 21"/>
          <p:cNvPicPr>
            <a:picLocks noChangeAspect="1"/>
          </p:cNvPicPr>
          <p:nvPr/>
        </p:nvPicPr>
        <p:blipFill>
          <a:blip r:embed="rId3"/>
          <a:stretch>
            <a:fillRect/>
          </a:stretch>
        </p:blipFill>
        <p:spPr>
          <a:xfrm>
            <a:off x="9976858" y="4935732"/>
            <a:ext cx="655357" cy="661540"/>
          </a:xfrm>
          <a:prstGeom prst="rect">
            <a:avLst/>
          </a:prstGeom>
        </p:spPr>
      </p:pic>
      <p:pic>
        <p:nvPicPr>
          <p:cNvPr id="23" name="Picture 22"/>
          <p:cNvPicPr>
            <a:picLocks noChangeAspect="1"/>
          </p:cNvPicPr>
          <p:nvPr/>
        </p:nvPicPr>
        <p:blipFill>
          <a:blip r:embed="rId4"/>
          <a:stretch>
            <a:fillRect/>
          </a:stretch>
        </p:blipFill>
        <p:spPr>
          <a:xfrm>
            <a:off x="7949886" y="2026006"/>
            <a:ext cx="863910" cy="852199"/>
          </a:xfrm>
          <a:prstGeom prst="rect">
            <a:avLst/>
          </a:prstGeom>
        </p:spPr>
      </p:pic>
      <p:sp>
        <p:nvSpPr>
          <p:cNvPr id="24" name="TextBox 23"/>
          <p:cNvSpPr txBox="1"/>
          <p:nvPr/>
        </p:nvSpPr>
        <p:spPr>
          <a:xfrm>
            <a:off x="3842218" y="4943431"/>
            <a:ext cx="1792037" cy="69221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Send to Azure SQL</a:t>
            </a:r>
          </a:p>
          <a:p>
            <a:pPr algn="ctr" defTabSz="932681">
              <a:lnSpc>
                <a:spcPct val="90000"/>
              </a:lnSpc>
              <a:spcAft>
                <a:spcPts val="587"/>
              </a:spcAft>
              <a:defRPr/>
            </a:pPr>
            <a:r>
              <a:rPr lang="en-US" sz="1176" dirty="0">
                <a:solidFill>
                  <a:srgbClr val="505050"/>
                </a:solidFill>
                <a:latin typeface="Segoe UI"/>
              </a:rPr>
              <a:t> for batch predictions</a:t>
            </a:r>
          </a:p>
        </p:txBody>
      </p:sp>
      <p:pic>
        <p:nvPicPr>
          <p:cNvPr id="26" name="Picture 25"/>
          <p:cNvPicPr>
            <a:picLocks noChangeAspect="1"/>
          </p:cNvPicPr>
          <p:nvPr/>
        </p:nvPicPr>
        <p:blipFill>
          <a:blip r:embed="rId5">
            <a:clrChange>
              <a:clrFrom>
                <a:srgbClr val="FFFFFF"/>
              </a:clrFrom>
              <a:clrTo>
                <a:srgbClr val="FFFFFF">
                  <a:alpha val="0"/>
                </a:srgbClr>
              </a:clrTo>
            </a:clrChange>
          </a:blip>
          <a:stretch>
            <a:fillRect/>
          </a:stretch>
        </p:blipFill>
        <p:spPr>
          <a:xfrm>
            <a:off x="3470431" y="2019227"/>
            <a:ext cx="883628" cy="865757"/>
          </a:xfrm>
          <a:prstGeom prst="rect">
            <a:avLst/>
          </a:prstGeom>
        </p:spPr>
      </p:pic>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44148" y="1886769"/>
            <a:ext cx="1217624" cy="738692"/>
          </a:xfrm>
          <a:prstGeom prst="rect">
            <a:avLst/>
          </a:prstGeom>
        </p:spPr>
      </p:pic>
      <p:sp>
        <p:nvSpPr>
          <p:cNvPr id="28" name="TextBox 27"/>
          <p:cNvSpPr txBox="1"/>
          <p:nvPr/>
        </p:nvSpPr>
        <p:spPr>
          <a:xfrm>
            <a:off x="2338418" y="2100132"/>
            <a:ext cx="1226585" cy="45240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dirty="0">
                <a:solidFill>
                  <a:srgbClr val="505050"/>
                </a:solidFill>
                <a:latin typeface="Segoe UI"/>
              </a:rPr>
              <a:t>Get Data</a:t>
            </a:r>
          </a:p>
        </p:txBody>
      </p:sp>
      <p:sp>
        <p:nvSpPr>
          <p:cNvPr id="29" name="TextBox 28"/>
          <p:cNvSpPr txBox="1"/>
          <p:nvPr/>
        </p:nvSpPr>
        <p:spPr>
          <a:xfrm>
            <a:off x="2991944" y="1335675"/>
            <a:ext cx="1928331" cy="832381"/>
          </a:xfrm>
          <a:prstGeom prst="rect">
            <a:avLst/>
          </a:prstGeom>
          <a:noFill/>
        </p:spPr>
        <p:txBody>
          <a:bodyPr wrap="square" lIns="179213" tIns="143370" rIns="179213" bIns="143370" rtlCol="0">
            <a:spAutoFit/>
          </a:bodyPr>
          <a:lstStyle/>
          <a:p>
            <a:pPr algn="ctr" defTabSz="932681">
              <a:defRPr/>
            </a:pPr>
            <a:r>
              <a:rPr lang="en-US" sz="1176" b="1" dirty="0">
                <a:solidFill>
                  <a:srgbClr val="505050"/>
                </a:solidFill>
                <a:latin typeface="Segoe UI"/>
              </a:rPr>
              <a:t>Azure WebJob </a:t>
            </a:r>
          </a:p>
          <a:p>
            <a:pPr algn="ctr" defTabSz="932681">
              <a:defRPr/>
            </a:pPr>
            <a:r>
              <a:rPr lang="en-US" sz="1176" dirty="0">
                <a:solidFill>
                  <a:srgbClr val="505050"/>
                </a:solidFill>
                <a:latin typeface="Segoe UI"/>
              </a:rPr>
              <a:t>Runs jobs to get data from public source</a:t>
            </a:r>
          </a:p>
        </p:txBody>
      </p:sp>
      <p:pic>
        <p:nvPicPr>
          <p:cNvPr id="30" name="Picture 29"/>
          <p:cNvPicPr>
            <a:picLocks noChangeAspect="1"/>
          </p:cNvPicPr>
          <p:nvPr/>
        </p:nvPicPr>
        <p:blipFill>
          <a:blip r:embed="rId7"/>
          <a:stretch>
            <a:fillRect/>
          </a:stretch>
        </p:blipFill>
        <p:spPr>
          <a:xfrm>
            <a:off x="5617249" y="4847981"/>
            <a:ext cx="875295" cy="855026"/>
          </a:xfrm>
          <a:prstGeom prst="rect">
            <a:avLst/>
          </a:prstGeom>
        </p:spPr>
      </p:pic>
      <p:sp>
        <p:nvSpPr>
          <p:cNvPr id="32" name="Rectangle 31"/>
          <p:cNvSpPr/>
          <p:nvPr/>
        </p:nvSpPr>
        <p:spPr bwMode="auto">
          <a:xfrm>
            <a:off x="7916186" y="4842475"/>
            <a:ext cx="889496" cy="855544"/>
          </a:xfrm>
          <a:prstGeom prst="rect">
            <a:avLst/>
          </a:prstGeom>
          <a:solidFill>
            <a:srgbClr val="0924C7"/>
          </a:solid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79213" tIns="143370" rIns="179213" bIns="143370" numCol="1" spcCol="0" rtlCol="0" fromWordArt="0" anchor="t" anchorCtr="0" forceAA="0" compatLnSpc="1">
            <a:prstTxWarp prst="textNoShape">
              <a:avLst/>
            </a:prstTxWarp>
            <a:noAutofit/>
          </a:bodyPr>
          <a:lstStyle/>
          <a:p>
            <a:pPr algn="ctr" defTabSz="913856" fontAlgn="base">
              <a:lnSpc>
                <a:spcPct val="90000"/>
              </a:lnSpc>
              <a:spcBef>
                <a:spcPct val="0"/>
              </a:spcBef>
              <a:spcAft>
                <a:spcPct val="0"/>
              </a:spcAft>
              <a:defRPr/>
            </a:pPr>
            <a:endParaRPr lang="en-US" sz="1176" dirty="0">
              <a:solidFill>
                <a:srgbClr val="505050"/>
              </a:solidFill>
              <a:latin typeface="Segoe UI"/>
              <a:ea typeface="Segoe UI" pitchFamily="34" charset="0"/>
              <a:cs typeface="Segoe UI" pitchFamily="34" charset="0"/>
            </a:endParaRPr>
          </a:p>
        </p:txBody>
      </p:sp>
      <p:pic>
        <p:nvPicPr>
          <p:cNvPr id="33" name="Picture 32"/>
          <p:cNvPicPr>
            <a:picLocks noChangeAspect="1"/>
          </p:cNvPicPr>
          <p:nvPr/>
        </p:nvPicPr>
        <p:blipFill>
          <a:blip r:embed="rId8"/>
          <a:stretch>
            <a:fillRect/>
          </a:stretch>
        </p:blipFill>
        <p:spPr>
          <a:xfrm>
            <a:off x="7938519" y="4881745"/>
            <a:ext cx="877135" cy="814048"/>
          </a:xfrm>
          <a:prstGeom prst="rect">
            <a:avLst/>
          </a:prstGeom>
        </p:spPr>
      </p:pic>
      <p:cxnSp>
        <p:nvCxnSpPr>
          <p:cNvPr id="34" name="Straight Arrow Connector 33"/>
          <p:cNvCxnSpPr>
            <a:cxnSpLocks/>
            <a:stCxn id="26" idx="3"/>
          </p:cNvCxnSpPr>
          <p:nvPr/>
        </p:nvCxnSpPr>
        <p:spPr>
          <a:xfrm>
            <a:off x="4354059" y="2452105"/>
            <a:ext cx="1254577" cy="4297"/>
          </a:xfrm>
          <a:prstGeom prst="straightConnector1">
            <a:avLst/>
          </a:prstGeom>
          <a:ln w="19050">
            <a:solidFill>
              <a:schemeClr val="tx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23" idx="2"/>
            <a:endCxn id="51" idx="0"/>
          </p:cNvCxnSpPr>
          <p:nvPr/>
        </p:nvCxnSpPr>
        <p:spPr>
          <a:xfrm>
            <a:off x="8381841" y="2878205"/>
            <a:ext cx="8985" cy="642851"/>
          </a:xfrm>
          <a:prstGeom prst="straightConnector1">
            <a:avLst/>
          </a:prstGeom>
          <a:ln w="19050">
            <a:solidFill>
              <a:schemeClr val="tx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30" idx="3"/>
            <a:endCxn id="32" idx="1"/>
          </p:cNvCxnSpPr>
          <p:nvPr/>
        </p:nvCxnSpPr>
        <p:spPr>
          <a:xfrm flipV="1">
            <a:off x="6492545" y="5270248"/>
            <a:ext cx="1423642" cy="5247"/>
          </a:xfrm>
          <a:prstGeom prst="straightConnector1">
            <a:avLst/>
          </a:prstGeom>
          <a:ln w="19050">
            <a:solidFill>
              <a:schemeClr val="tx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2" idx="3"/>
            <a:endCxn id="21" idx="1"/>
          </p:cNvCxnSpPr>
          <p:nvPr/>
        </p:nvCxnSpPr>
        <p:spPr>
          <a:xfrm flipV="1">
            <a:off x="8805683" y="5266503"/>
            <a:ext cx="1084085" cy="3743"/>
          </a:xfrm>
          <a:prstGeom prst="straightConnector1">
            <a:avLst/>
          </a:prstGeom>
          <a:ln w="19050">
            <a:solidFill>
              <a:schemeClr val="tx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Elbow Connector 37"/>
          <p:cNvCxnSpPr>
            <a:stCxn id="23" idx="2"/>
            <a:endCxn id="30" idx="1"/>
          </p:cNvCxnSpPr>
          <p:nvPr/>
        </p:nvCxnSpPr>
        <p:spPr>
          <a:xfrm rot="5400000">
            <a:off x="5800900" y="2694554"/>
            <a:ext cx="2397290" cy="2764592"/>
          </a:xfrm>
          <a:prstGeom prst="bentConnector4">
            <a:avLst>
              <a:gd name="adj1" fmla="val 7920"/>
              <a:gd name="adj2" fmla="val 108268"/>
            </a:avLst>
          </a:prstGeom>
          <a:ln w="19050">
            <a:solidFill>
              <a:schemeClr val="tx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30" idx="0"/>
            <a:endCxn id="51" idx="1"/>
          </p:cNvCxnSpPr>
          <p:nvPr/>
        </p:nvCxnSpPr>
        <p:spPr>
          <a:xfrm rot="5400000" flipH="1" flipV="1">
            <a:off x="6559398" y="3468862"/>
            <a:ext cx="874619" cy="1883622"/>
          </a:xfrm>
          <a:prstGeom prst="bentConnector2">
            <a:avLst/>
          </a:prstGeom>
          <a:ln w="19050">
            <a:solidFill>
              <a:schemeClr val="tx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4912995" y="5641129"/>
            <a:ext cx="2354264" cy="778135"/>
          </a:xfrm>
          <a:prstGeom prst="rect">
            <a:avLst/>
          </a:prstGeom>
          <a:noFill/>
        </p:spPr>
        <p:txBody>
          <a:bodyPr wrap="square" lIns="179213" tIns="143370" rIns="179213" bIns="143370" rtlCol="0">
            <a:spAutoFit/>
          </a:bodyPr>
          <a:lstStyle/>
          <a:p>
            <a:pPr algn="ctr" defTabSz="932681">
              <a:lnSpc>
                <a:spcPct val="90000"/>
              </a:lnSpc>
              <a:defRPr/>
            </a:pPr>
            <a:r>
              <a:rPr lang="en-US" sz="1176" b="1" dirty="0">
                <a:solidFill>
                  <a:srgbClr val="505050"/>
                </a:solidFill>
                <a:latin typeface="Segoe UI"/>
              </a:rPr>
              <a:t>Azure SQL</a:t>
            </a:r>
          </a:p>
          <a:p>
            <a:pPr algn="ctr" defTabSz="932681">
              <a:lnSpc>
                <a:spcPct val="90000"/>
              </a:lnSpc>
              <a:defRPr/>
            </a:pPr>
            <a:r>
              <a:rPr lang="en-US" sz="1176" dirty="0">
                <a:solidFill>
                  <a:srgbClr val="505050"/>
                </a:solidFill>
                <a:latin typeface="Segoe UI"/>
              </a:rPr>
              <a:t>Contains Historical Energy Consumption &amp; Weather Data</a:t>
            </a:r>
          </a:p>
        </p:txBody>
      </p:sp>
      <p:sp>
        <p:nvSpPr>
          <p:cNvPr id="41" name="TextBox 40"/>
          <p:cNvSpPr txBox="1"/>
          <p:nvPr/>
        </p:nvSpPr>
        <p:spPr>
          <a:xfrm>
            <a:off x="8373315" y="2990820"/>
            <a:ext cx="958654" cy="454227"/>
          </a:xfrm>
          <a:prstGeom prst="rect">
            <a:avLst/>
          </a:prstGeom>
          <a:noFill/>
        </p:spPr>
        <p:txBody>
          <a:bodyPr wrap="square" rtlCol="0">
            <a:spAutoFit/>
          </a:bodyPr>
          <a:lstStyle/>
          <a:p>
            <a:pPr defTabSz="932681">
              <a:defRPr/>
            </a:pPr>
            <a:r>
              <a:rPr lang="en-US" sz="1176" dirty="0">
                <a:solidFill>
                  <a:srgbClr val="505050"/>
                </a:solidFill>
                <a:latin typeface="Segoe UI"/>
              </a:rPr>
              <a:t>Real time data stats</a:t>
            </a:r>
          </a:p>
        </p:txBody>
      </p:sp>
      <p:sp>
        <p:nvSpPr>
          <p:cNvPr id="42" name="TextBox 41"/>
          <p:cNvSpPr txBox="1"/>
          <p:nvPr/>
        </p:nvSpPr>
        <p:spPr>
          <a:xfrm>
            <a:off x="7409076" y="5605687"/>
            <a:ext cx="1850063" cy="778135"/>
          </a:xfrm>
          <a:prstGeom prst="rect">
            <a:avLst/>
          </a:prstGeom>
          <a:noFill/>
        </p:spPr>
        <p:txBody>
          <a:bodyPr wrap="square" lIns="179213" tIns="143370" rIns="179213" bIns="143370" rtlCol="0">
            <a:spAutoFit/>
          </a:bodyPr>
          <a:lstStyle/>
          <a:p>
            <a:pPr algn="ctr" defTabSz="932681">
              <a:lnSpc>
                <a:spcPct val="90000"/>
              </a:lnSpc>
              <a:spcAft>
                <a:spcPts val="587"/>
              </a:spcAft>
              <a:defRPr/>
            </a:pPr>
            <a:r>
              <a:rPr lang="en-US" sz="1176" b="1" dirty="0">
                <a:solidFill>
                  <a:srgbClr val="505050"/>
                </a:solidFill>
                <a:latin typeface="Segoe UI"/>
              </a:rPr>
              <a:t>Azure Data Factory      </a:t>
            </a:r>
            <a:r>
              <a:rPr lang="en-US" sz="1176" dirty="0">
                <a:solidFill>
                  <a:srgbClr val="505050"/>
                </a:solidFill>
                <a:latin typeface="Segoe UI"/>
              </a:rPr>
              <a:t>Pipeline invokes AML Web Service</a:t>
            </a:r>
          </a:p>
        </p:txBody>
      </p:sp>
      <p:cxnSp>
        <p:nvCxnSpPr>
          <p:cNvPr id="43" name="Straight Connector 42"/>
          <p:cNvCxnSpPr/>
          <p:nvPr/>
        </p:nvCxnSpPr>
        <p:spPr>
          <a:xfrm>
            <a:off x="2486672" y="4686482"/>
            <a:ext cx="9194619"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Up Arrow 43"/>
          <p:cNvSpPr/>
          <p:nvPr/>
        </p:nvSpPr>
        <p:spPr>
          <a:xfrm>
            <a:off x="11228934" y="4157662"/>
            <a:ext cx="258804" cy="467538"/>
          </a:xfrm>
          <a:prstGeom prst="upArrow">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1">
              <a:defRPr/>
            </a:pPr>
            <a:endParaRPr lang="en-US" sz="1176" dirty="0">
              <a:solidFill>
                <a:srgbClr val="505050"/>
              </a:solidFill>
              <a:latin typeface="Segoe UI"/>
            </a:endParaRPr>
          </a:p>
        </p:txBody>
      </p:sp>
      <p:sp>
        <p:nvSpPr>
          <p:cNvPr id="45" name="TextBox 44"/>
          <p:cNvSpPr txBox="1"/>
          <p:nvPr/>
        </p:nvSpPr>
        <p:spPr>
          <a:xfrm rot="16200000">
            <a:off x="11090016" y="4104204"/>
            <a:ext cx="948441" cy="258212"/>
          </a:xfrm>
          <a:prstGeom prst="rect">
            <a:avLst/>
          </a:prstGeom>
          <a:noFill/>
        </p:spPr>
        <p:txBody>
          <a:bodyPr wrap="square" rtlCol="0">
            <a:spAutoFit/>
          </a:bodyPr>
          <a:lstStyle/>
          <a:p>
            <a:pPr defTabSz="932681">
              <a:defRPr/>
            </a:pPr>
            <a:r>
              <a:rPr lang="en-US" sz="1078" dirty="0">
                <a:solidFill>
                  <a:srgbClr val="505050"/>
                </a:solidFill>
                <a:latin typeface="Segoe UI"/>
              </a:rPr>
              <a:t>Real Time</a:t>
            </a:r>
          </a:p>
        </p:txBody>
      </p:sp>
      <p:sp>
        <p:nvSpPr>
          <p:cNvPr id="46" name="TextBox 45"/>
          <p:cNvSpPr txBox="1"/>
          <p:nvPr/>
        </p:nvSpPr>
        <p:spPr>
          <a:xfrm rot="16200000">
            <a:off x="11280112" y="4839018"/>
            <a:ext cx="573573" cy="258212"/>
          </a:xfrm>
          <a:prstGeom prst="rect">
            <a:avLst/>
          </a:prstGeom>
          <a:noFill/>
        </p:spPr>
        <p:txBody>
          <a:bodyPr wrap="square" rtlCol="0">
            <a:spAutoFit/>
          </a:bodyPr>
          <a:lstStyle/>
          <a:p>
            <a:pPr defTabSz="932681">
              <a:defRPr/>
            </a:pPr>
            <a:r>
              <a:rPr lang="en-US" sz="1078" dirty="0">
                <a:solidFill>
                  <a:srgbClr val="505050"/>
                </a:solidFill>
                <a:latin typeface="Segoe UI"/>
              </a:rPr>
              <a:t>Batch</a:t>
            </a:r>
          </a:p>
        </p:txBody>
      </p:sp>
      <p:sp>
        <p:nvSpPr>
          <p:cNvPr id="47" name="Up Arrow 46"/>
          <p:cNvSpPr/>
          <p:nvPr/>
        </p:nvSpPr>
        <p:spPr>
          <a:xfrm flipV="1">
            <a:off x="11228934" y="4774561"/>
            <a:ext cx="263710" cy="467538"/>
          </a:xfrm>
          <a:prstGeom prst="upArrow">
            <a:avLst/>
          </a:prstGeom>
          <a:solidFill>
            <a:schemeClr val="bg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681">
              <a:defRPr/>
            </a:pPr>
            <a:endParaRPr lang="en-US" sz="1176" dirty="0">
              <a:solidFill>
                <a:srgbClr val="505050"/>
              </a:solidFill>
              <a:latin typeface="Segoe UI"/>
            </a:endParaRPr>
          </a:p>
        </p:txBody>
      </p:sp>
      <p:pic>
        <p:nvPicPr>
          <p:cNvPr id="48" name="Picture 4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8779" y="2269361"/>
            <a:ext cx="1217624" cy="738692"/>
          </a:xfrm>
          <a:prstGeom prst="rect">
            <a:avLst/>
          </a:prstGeom>
        </p:spPr>
      </p:pic>
      <p:pic>
        <p:nvPicPr>
          <p:cNvPr id="49" name="Picture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4215" y="2340592"/>
            <a:ext cx="1217624" cy="738692"/>
          </a:xfrm>
          <a:prstGeom prst="rect">
            <a:avLst/>
          </a:prstGeom>
        </p:spPr>
      </p:pic>
      <p:pic>
        <p:nvPicPr>
          <p:cNvPr id="51" name="Picture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38519" y="3521056"/>
            <a:ext cx="904613" cy="904613"/>
          </a:xfrm>
          <a:prstGeom prst="rect">
            <a:avLst/>
          </a:prstGeom>
        </p:spPr>
      </p:pic>
      <p:pic>
        <p:nvPicPr>
          <p:cNvPr id="54" name="Picture 53">
            <a:extLst>
              <a:ext uri="{FF2B5EF4-FFF2-40B4-BE49-F238E27FC236}">
                <a16:creationId xmlns:a16="http://schemas.microsoft.com/office/drawing/2014/main" id="{7D50EE70-D35F-4EAA-8329-1EF01E35BFD8}"/>
              </a:ext>
            </a:extLst>
          </p:cNvPr>
          <p:cNvPicPr>
            <a:picLocks noChangeAspect="1"/>
          </p:cNvPicPr>
          <p:nvPr/>
        </p:nvPicPr>
        <p:blipFill>
          <a:blip r:embed="rId10"/>
          <a:stretch>
            <a:fillRect/>
          </a:stretch>
        </p:blipFill>
        <p:spPr>
          <a:xfrm>
            <a:off x="5641163" y="2026006"/>
            <a:ext cx="881874" cy="816062"/>
          </a:xfrm>
          <a:prstGeom prst="rect">
            <a:avLst/>
          </a:prstGeom>
        </p:spPr>
      </p:pic>
    </p:spTree>
    <p:extLst>
      <p:ext uri="{BB962C8B-B14F-4D97-AF65-F5344CB8AC3E}">
        <p14:creationId xmlns:p14="http://schemas.microsoft.com/office/powerpoint/2010/main" val="2655957395"/>
      </p:ext>
    </p:extLst>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8A49D-D928-49D1-91F9-FEB3EFD3C403}"/>
              </a:ext>
            </a:extLst>
          </p:cNvPr>
          <p:cNvSpPr>
            <a:spLocks noGrp="1"/>
          </p:cNvSpPr>
          <p:nvPr>
            <p:ph type="title"/>
          </p:nvPr>
        </p:nvSpPr>
        <p:spPr/>
        <p:txBody>
          <a:bodyPr/>
          <a:lstStyle/>
          <a:p>
            <a:r>
              <a:rPr lang="en-US" dirty="0"/>
              <a:t>Appendix</a:t>
            </a:r>
          </a:p>
        </p:txBody>
      </p:sp>
      <p:sp>
        <p:nvSpPr>
          <p:cNvPr id="3" name="TextBox 2">
            <a:extLst>
              <a:ext uri="{FF2B5EF4-FFF2-40B4-BE49-F238E27FC236}">
                <a16:creationId xmlns:a16="http://schemas.microsoft.com/office/drawing/2014/main" id="{38D6D5B7-F266-4675-ACB2-C2865AA1222B}"/>
              </a:ext>
            </a:extLst>
          </p:cNvPr>
          <p:cNvSpPr txBox="1"/>
          <p:nvPr/>
        </p:nvSpPr>
        <p:spPr>
          <a:xfrm>
            <a:off x="7513637" y="5859462"/>
            <a:ext cx="4648201" cy="1446550"/>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hlinkClick r:id="rId3"/>
              </a:rPr>
              <a:t>Nrtpmteam@Microsoft.com</a:t>
            </a:r>
            <a:endParaRPr lang="en-US" sz="2400" dirty="0">
              <a:gradFill>
                <a:gsLst>
                  <a:gs pos="2917">
                    <a:schemeClr val="tx1"/>
                  </a:gs>
                  <a:gs pos="30000">
                    <a:schemeClr val="tx1"/>
                  </a:gs>
                </a:gsLst>
                <a:lin ang="5400000" scaled="0"/>
              </a:gradFill>
            </a:endParaRPr>
          </a:p>
          <a:p>
            <a:pPr>
              <a:lnSpc>
                <a:spcPct val="90000"/>
              </a:lnSpc>
              <a:spcAft>
                <a:spcPts val="600"/>
              </a:spcAft>
            </a:pPr>
            <a:r>
              <a:rPr lang="en-US" sz="2400" dirty="0">
                <a:gradFill>
                  <a:gsLst>
                    <a:gs pos="2917">
                      <a:schemeClr val="tx1"/>
                    </a:gs>
                    <a:gs pos="30000">
                      <a:schemeClr val="tx1"/>
                    </a:gs>
                  </a:gsLst>
                  <a:lin ang="5400000" scaled="0"/>
                </a:gradFill>
              </a:rPr>
              <a:t>@</a:t>
            </a:r>
            <a:r>
              <a:rPr lang="en-US" sz="2400" dirty="0" err="1">
                <a:gradFill>
                  <a:gsLst>
                    <a:gs pos="2917">
                      <a:schemeClr val="tx1"/>
                    </a:gs>
                    <a:gs pos="30000">
                      <a:schemeClr val="tx1"/>
                    </a:gs>
                  </a:gsLst>
                  <a:lin ang="5400000" scaled="0"/>
                </a:gradFill>
              </a:rPr>
              <a:t>AzureStreaming</a:t>
            </a:r>
            <a:r>
              <a:rPr lang="en-US" sz="2400" dirty="0">
                <a:gradFill>
                  <a:gsLst>
                    <a:gs pos="2917">
                      <a:schemeClr val="tx1"/>
                    </a:gs>
                    <a:gs pos="30000">
                      <a:schemeClr val="tx1"/>
                    </a:gs>
                  </a:gsLst>
                  <a:lin ang="5400000" scaled="0"/>
                </a:gradFill>
              </a:rPr>
              <a:t> </a:t>
            </a:r>
          </a:p>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154967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D32FE-754F-472F-8620-8A7040D1AA0C}"/>
              </a:ext>
            </a:extLst>
          </p:cNvPr>
          <p:cNvSpPr>
            <a:spLocks noGrp="1"/>
          </p:cNvSpPr>
          <p:nvPr>
            <p:ph type="title"/>
          </p:nvPr>
        </p:nvSpPr>
        <p:spPr/>
        <p:txBody>
          <a:bodyPr/>
          <a:lstStyle/>
          <a:p>
            <a:r>
              <a:rPr lang="en-US" dirty="0"/>
              <a:t>Azure Stream Analytics</a:t>
            </a:r>
          </a:p>
        </p:txBody>
      </p:sp>
    </p:spTree>
    <p:extLst>
      <p:ext uri="{BB962C8B-B14F-4D97-AF65-F5344CB8AC3E}">
        <p14:creationId xmlns:p14="http://schemas.microsoft.com/office/powerpoint/2010/main" val="1722850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19501" y="1058862"/>
            <a:ext cx="10280336" cy="5480464"/>
            <a:chOff x="1119501" y="1058862"/>
            <a:chExt cx="10280336" cy="5480464"/>
          </a:xfrm>
          <a:noFill/>
        </p:grpSpPr>
        <p:grpSp>
          <p:nvGrpSpPr>
            <p:cNvPr id="227" name="Group 226"/>
            <p:cNvGrpSpPr/>
            <p:nvPr/>
          </p:nvGrpSpPr>
          <p:grpSpPr>
            <a:xfrm>
              <a:off x="1119501" y="1548337"/>
              <a:ext cx="10280336" cy="4990989"/>
              <a:chOff x="2165032" y="2637907"/>
              <a:chExt cx="10281790" cy="4991698"/>
            </a:xfrm>
            <a:grpFill/>
          </p:grpSpPr>
          <p:grpSp>
            <p:nvGrpSpPr>
              <p:cNvPr id="23" name="Group 22"/>
              <p:cNvGrpSpPr/>
              <p:nvPr/>
            </p:nvGrpSpPr>
            <p:grpSpPr>
              <a:xfrm>
                <a:off x="2165032" y="6831321"/>
                <a:ext cx="10281790" cy="798284"/>
                <a:chOff x="2165032" y="6831321"/>
                <a:chExt cx="10281790" cy="798284"/>
              </a:xfrm>
              <a:grpFill/>
            </p:grpSpPr>
            <p:sp>
              <p:nvSpPr>
                <p:cNvPr id="132" name="Rectangle 131"/>
                <p:cNvSpPr/>
                <p:nvPr/>
              </p:nvSpPr>
              <p:spPr bwMode="auto">
                <a:xfrm>
                  <a:off x="1061802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Presentation &amp; Action</a:t>
                  </a:r>
                </a:p>
              </p:txBody>
            </p:sp>
            <p:sp>
              <p:nvSpPr>
                <p:cNvPr id="134" name="Right Arrow 133"/>
                <p:cNvSpPr/>
                <p:nvPr/>
              </p:nvSpPr>
              <p:spPr bwMode="auto">
                <a:xfrm>
                  <a:off x="10167163" y="7126668"/>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1" name="Rectangle 130"/>
                <p:cNvSpPr/>
                <p:nvPr/>
              </p:nvSpPr>
              <p:spPr bwMode="auto">
                <a:xfrm>
                  <a:off x="8336989"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Storage &amp;</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Batch Analysis</a:t>
                  </a:r>
                </a:p>
              </p:txBody>
            </p:sp>
            <p:sp>
              <p:nvSpPr>
                <p:cNvPr id="130" name="Rectangle 129"/>
                <p:cNvSpPr/>
                <p:nvPr/>
              </p:nvSpPr>
              <p:spPr bwMode="auto">
                <a:xfrm>
                  <a:off x="632499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Stream</a:t>
                  </a:r>
                  <a:br>
                    <a:rPr lang="en-US" kern="0" dirty="0">
                      <a:solidFill>
                        <a:schemeClr val="accent4">
                          <a:lumMod val="25000"/>
                        </a:schemeClr>
                      </a:solidFill>
                      <a:ea typeface="Segoe UI" pitchFamily="34" charset="0"/>
                      <a:cs typeface="Segoe UI" pitchFamily="34" charset="0"/>
                    </a:rPr>
                  </a:br>
                  <a:r>
                    <a:rPr lang="en-US" kern="0" dirty="0">
                      <a:solidFill>
                        <a:schemeClr val="accent4">
                          <a:lumMod val="25000"/>
                        </a:schemeClr>
                      </a:solidFill>
                      <a:ea typeface="Segoe UI" pitchFamily="34" charset="0"/>
                      <a:cs typeface="Segoe UI" pitchFamily="34" charset="0"/>
                    </a:rPr>
                    <a:t>Analytics</a:t>
                  </a:r>
                </a:p>
              </p:txBody>
            </p:sp>
            <p:sp>
              <p:nvSpPr>
                <p:cNvPr id="86" name="Right Arrow 85"/>
                <p:cNvSpPr/>
                <p:nvPr/>
              </p:nvSpPr>
              <p:spPr bwMode="auto">
                <a:xfrm>
                  <a:off x="6118732" y="7126668"/>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36" name="Rectangle 135"/>
                <p:cNvSpPr/>
                <p:nvPr/>
              </p:nvSpPr>
              <p:spPr bwMode="auto">
                <a:xfrm>
                  <a:off x="4289933" y="6831321"/>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Queuing &amp; Stream</a:t>
                  </a:r>
                </a:p>
                <a:p>
                  <a:pPr algn="ctr" defTabSz="932293">
                    <a:lnSpc>
                      <a:spcPct val="90000"/>
                    </a:lnSpc>
                    <a:defRPr/>
                  </a:pPr>
                  <a:r>
                    <a:rPr lang="en-US" kern="0" dirty="0">
                      <a:solidFill>
                        <a:schemeClr val="accent4">
                          <a:lumMod val="25000"/>
                        </a:schemeClr>
                      </a:solidFill>
                      <a:ea typeface="Segoe UI" pitchFamily="34" charset="0"/>
                      <a:cs typeface="Segoe UI" pitchFamily="34" charset="0"/>
                    </a:rPr>
                    <a:t>Ingestion</a:t>
                  </a:r>
                </a:p>
              </p:txBody>
            </p:sp>
            <p:sp>
              <p:nvSpPr>
                <p:cNvPr id="137" name="Right Arrow 136"/>
                <p:cNvSpPr/>
                <p:nvPr/>
              </p:nvSpPr>
              <p:spPr bwMode="auto">
                <a:xfrm>
                  <a:off x="3878309" y="7126667"/>
                  <a:ext cx="420624" cy="274320"/>
                </a:xfrm>
                <a:prstGeom prs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sp>
              <p:nvSpPr>
                <p:cNvPr id="19" name="Rectangle 18"/>
                <p:cNvSpPr/>
                <p:nvPr/>
              </p:nvSpPr>
              <p:spPr bwMode="auto">
                <a:xfrm>
                  <a:off x="2165032" y="6898085"/>
                  <a:ext cx="1828800" cy="731520"/>
                </a:xfrm>
                <a:prstGeom prst="rect">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46283" tIns="91427" rIns="146283" bIns="91427" numCol="1" spcCol="0" rtlCol="0" fromWordArt="0" anchor="t" anchorCtr="0" forceAA="0" compatLnSpc="1">
                  <a:prstTxWarp prst="textNoShape">
                    <a:avLst/>
                  </a:prstTxWarp>
                  <a:noAutofit/>
                </a:bodyPr>
                <a:lstStyle/>
                <a:p>
                  <a:pPr algn="ctr" defTabSz="932293">
                    <a:lnSpc>
                      <a:spcPct val="90000"/>
                    </a:lnSpc>
                    <a:defRPr/>
                  </a:pPr>
                  <a:r>
                    <a:rPr lang="en-US" kern="0" dirty="0">
                      <a:solidFill>
                        <a:schemeClr val="accent4">
                          <a:lumMod val="25000"/>
                        </a:schemeClr>
                      </a:solidFill>
                      <a:ea typeface="Segoe UI" pitchFamily="34" charset="0"/>
                      <a:cs typeface="Segoe UI" pitchFamily="34" charset="0"/>
                    </a:rPr>
                    <a:t>Event production</a:t>
                  </a:r>
                </a:p>
              </p:txBody>
            </p:sp>
            <p:sp>
              <p:nvSpPr>
                <p:cNvPr id="133" name="Left-Right Arrow 132"/>
                <p:cNvSpPr/>
                <p:nvPr/>
              </p:nvSpPr>
              <p:spPr bwMode="auto">
                <a:xfrm>
                  <a:off x="7880840" y="7126668"/>
                  <a:ext cx="471809" cy="274320"/>
                </a:xfrm>
                <a:prstGeom prst="leftRightArrow">
                  <a:avLst/>
                </a:prstGeom>
                <a:grpFill/>
                <a:ln>
                  <a:solidFill>
                    <a:schemeClr val="accent4">
                      <a:lumMod val="50000"/>
                    </a:schemeClr>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000" kern="0" dirty="0">
                    <a:solidFill>
                      <a:schemeClr val="accent4">
                        <a:lumMod val="25000"/>
                      </a:schemeClr>
                    </a:solidFill>
                    <a:ea typeface="Segoe UI" pitchFamily="34" charset="0"/>
                    <a:cs typeface="Segoe UI" pitchFamily="34" charset="0"/>
                  </a:endParaRPr>
                </a:p>
              </p:txBody>
            </p:sp>
          </p:grpSp>
          <p:sp>
            <p:nvSpPr>
              <p:cNvPr id="80" name="Oval 79"/>
              <p:cNvSpPr/>
              <p:nvPr/>
            </p:nvSpPr>
            <p:spPr bwMode="auto">
              <a:xfrm>
                <a:off x="4749533" y="4281545"/>
                <a:ext cx="945549" cy="305563"/>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IoT Hubs</a:t>
                </a:r>
              </a:p>
            </p:txBody>
          </p:sp>
          <p:grpSp>
            <p:nvGrpSpPr>
              <p:cNvPr id="204" name="Group 203"/>
              <p:cNvGrpSpPr/>
              <p:nvPr/>
            </p:nvGrpSpPr>
            <p:grpSpPr>
              <a:xfrm>
                <a:off x="2544223" y="2637907"/>
                <a:ext cx="974764" cy="676811"/>
                <a:chOff x="2544223" y="2637907"/>
                <a:chExt cx="974764" cy="676811"/>
              </a:xfrm>
              <a:grpFill/>
            </p:grpSpPr>
            <p:sp>
              <p:nvSpPr>
                <p:cNvPr id="202" name="Freeform 34"/>
                <p:cNvSpPr>
                  <a:spLocks noChangeAspect="1" noEditPoints="1"/>
                </p:cNvSpPr>
                <p:nvPr/>
              </p:nvSpPr>
              <p:spPr bwMode="auto">
                <a:xfrm>
                  <a:off x="2774366" y="2637907"/>
                  <a:ext cx="457902" cy="450795"/>
                </a:xfrm>
                <a:custGeom>
                  <a:avLst/>
                  <a:gdLst>
                    <a:gd name="T0" fmla="*/ 190 w 902"/>
                    <a:gd name="T1" fmla="*/ 259 h 888"/>
                    <a:gd name="T2" fmla="*/ 190 w 902"/>
                    <a:gd name="T3" fmla="*/ 476 h 888"/>
                    <a:gd name="T4" fmla="*/ 0 w 902"/>
                    <a:gd name="T5" fmla="*/ 366 h 888"/>
                    <a:gd name="T6" fmla="*/ 0 w 902"/>
                    <a:gd name="T7" fmla="*/ 150 h 888"/>
                    <a:gd name="T8" fmla="*/ 190 w 902"/>
                    <a:gd name="T9" fmla="*/ 259 h 888"/>
                    <a:gd name="T10" fmla="*/ 238 w 902"/>
                    <a:gd name="T11" fmla="*/ 259 h 888"/>
                    <a:gd name="T12" fmla="*/ 238 w 902"/>
                    <a:gd name="T13" fmla="*/ 476 h 888"/>
                    <a:gd name="T14" fmla="*/ 428 w 902"/>
                    <a:gd name="T15" fmla="*/ 366 h 888"/>
                    <a:gd name="T16" fmla="*/ 428 w 902"/>
                    <a:gd name="T17" fmla="*/ 150 h 888"/>
                    <a:gd name="T18" fmla="*/ 238 w 902"/>
                    <a:gd name="T19" fmla="*/ 259 h 888"/>
                    <a:gd name="T20" fmla="*/ 405 w 902"/>
                    <a:gd name="T21" fmla="*/ 107 h 888"/>
                    <a:gd name="T22" fmla="*/ 214 w 902"/>
                    <a:gd name="T23" fmla="*/ 0 h 888"/>
                    <a:gd name="T24" fmla="*/ 24 w 902"/>
                    <a:gd name="T25" fmla="*/ 107 h 888"/>
                    <a:gd name="T26" fmla="*/ 214 w 902"/>
                    <a:gd name="T27" fmla="*/ 216 h 888"/>
                    <a:gd name="T28" fmla="*/ 405 w 902"/>
                    <a:gd name="T29" fmla="*/ 107 h 888"/>
                    <a:gd name="T30" fmla="*/ 476 w 902"/>
                    <a:gd name="T31" fmla="*/ 150 h 888"/>
                    <a:gd name="T32" fmla="*/ 474 w 902"/>
                    <a:gd name="T33" fmla="*/ 366 h 888"/>
                    <a:gd name="T34" fmla="*/ 664 w 902"/>
                    <a:gd name="T35" fmla="*/ 476 h 888"/>
                    <a:gd name="T36" fmla="*/ 667 w 902"/>
                    <a:gd name="T37" fmla="*/ 259 h 888"/>
                    <a:gd name="T38" fmla="*/ 476 w 902"/>
                    <a:gd name="T39" fmla="*/ 150 h 888"/>
                    <a:gd name="T40" fmla="*/ 712 w 902"/>
                    <a:gd name="T41" fmla="*/ 259 h 888"/>
                    <a:gd name="T42" fmla="*/ 712 w 902"/>
                    <a:gd name="T43" fmla="*/ 476 h 888"/>
                    <a:gd name="T44" fmla="*/ 902 w 902"/>
                    <a:gd name="T45" fmla="*/ 366 h 888"/>
                    <a:gd name="T46" fmla="*/ 902 w 902"/>
                    <a:gd name="T47" fmla="*/ 150 h 888"/>
                    <a:gd name="T48" fmla="*/ 712 w 902"/>
                    <a:gd name="T49" fmla="*/ 259 h 888"/>
                    <a:gd name="T50" fmla="*/ 879 w 902"/>
                    <a:gd name="T51" fmla="*/ 107 h 888"/>
                    <a:gd name="T52" fmla="*/ 688 w 902"/>
                    <a:gd name="T53" fmla="*/ 0 h 888"/>
                    <a:gd name="T54" fmla="*/ 500 w 902"/>
                    <a:gd name="T55" fmla="*/ 107 h 888"/>
                    <a:gd name="T56" fmla="*/ 690 w 902"/>
                    <a:gd name="T57" fmla="*/ 216 h 888"/>
                    <a:gd name="T58" fmla="*/ 879 w 902"/>
                    <a:gd name="T59" fmla="*/ 107 h 888"/>
                    <a:gd name="T60" fmla="*/ 238 w 902"/>
                    <a:gd name="T61" fmla="*/ 559 h 888"/>
                    <a:gd name="T62" fmla="*/ 238 w 902"/>
                    <a:gd name="T63" fmla="*/ 778 h 888"/>
                    <a:gd name="T64" fmla="*/ 428 w 902"/>
                    <a:gd name="T65" fmla="*/ 888 h 888"/>
                    <a:gd name="T66" fmla="*/ 428 w 902"/>
                    <a:gd name="T67" fmla="*/ 669 h 888"/>
                    <a:gd name="T68" fmla="*/ 238 w 902"/>
                    <a:gd name="T69" fmla="*/ 559 h 888"/>
                    <a:gd name="T70" fmla="*/ 476 w 902"/>
                    <a:gd name="T71" fmla="*/ 669 h 888"/>
                    <a:gd name="T72" fmla="*/ 476 w 902"/>
                    <a:gd name="T73" fmla="*/ 888 h 888"/>
                    <a:gd name="T74" fmla="*/ 664 w 902"/>
                    <a:gd name="T75" fmla="*/ 778 h 888"/>
                    <a:gd name="T76" fmla="*/ 667 w 902"/>
                    <a:gd name="T77" fmla="*/ 559 h 888"/>
                    <a:gd name="T78" fmla="*/ 476 w 902"/>
                    <a:gd name="T79" fmla="*/ 669 h 888"/>
                    <a:gd name="T80" fmla="*/ 643 w 902"/>
                    <a:gd name="T81" fmla="*/ 519 h 888"/>
                    <a:gd name="T82" fmla="*/ 452 w 902"/>
                    <a:gd name="T83" fmla="*/ 409 h 888"/>
                    <a:gd name="T84" fmla="*/ 262 w 902"/>
                    <a:gd name="T85" fmla="*/ 519 h 888"/>
                    <a:gd name="T86" fmla="*/ 452 w 902"/>
                    <a:gd name="T87" fmla="*/ 628 h 888"/>
                    <a:gd name="T88" fmla="*/ 643 w 902"/>
                    <a:gd name="T89" fmla="*/ 519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2" h="888">
                      <a:moveTo>
                        <a:pt x="190" y="259"/>
                      </a:moveTo>
                      <a:lnTo>
                        <a:pt x="190" y="476"/>
                      </a:lnTo>
                      <a:lnTo>
                        <a:pt x="0" y="366"/>
                      </a:lnTo>
                      <a:lnTo>
                        <a:pt x="0" y="150"/>
                      </a:lnTo>
                      <a:lnTo>
                        <a:pt x="190" y="259"/>
                      </a:lnTo>
                      <a:close/>
                      <a:moveTo>
                        <a:pt x="238" y="259"/>
                      </a:moveTo>
                      <a:lnTo>
                        <a:pt x="238" y="476"/>
                      </a:lnTo>
                      <a:lnTo>
                        <a:pt x="428" y="366"/>
                      </a:lnTo>
                      <a:lnTo>
                        <a:pt x="428" y="150"/>
                      </a:lnTo>
                      <a:lnTo>
                        <a:pt x="238" y="259"/>
                      </a:lnTo>
                      <a:close/>
                      <a:moveTo>
                        <a:pt x="405" y="107"/>
                      </a:moveTo>
                      <a:lnTo>
                        <a:pt x="214" y="0"/>
                      </a:lnTo>
                      <a:lnTo>
                        <a:pt x="24" y="107"/>
                      </a:lnTo>
                      <a:lnTo>
                        <a:pt x="214" y="216"/>
                      </a:lnTo>
                      <a:lnTo>
                        <a:pt x="405" y="107"/>
                      </a:lnTo>
                      <a:close/>
                      <a:moveTo>
                        <a:pt x="476" y="150"/>
                      </a:moveTo>
                      <a:lnTo>
                        <a:pt x="474" y="366"/>
                      </a:lnTo>
                      <a:lnTo>
                        <a:pt x="664" y="476"/>
                      </a:lnTo>
                      <a:lnTo>
                        <a:pt x="667" y="259"/>
                      </a:lnTo>
                      <a:lnTo>
                        <a:pt x="476" y="150"/>
                      </a:lnTo>
                      <a:close/>
                      <a:moveTo>
                        <a:pt x="712" y="259"/>
                      </a:moveTo>
                      <a:lnTo>
                        <a:pt x="712" y="476"/>
                      </a:lnTo>
                      <a:lnTo>
                        <a:pt x="902" y="366"/>
                      </a:lnTo>
                      <a:lnTo>
                        <a:pt x="902" y="150"/>
                      </a:lnTo>
                      <a:lnTo>
                        <a:pt x="712" y="259"/>
                      </a:lnTo>
                      <a:close/>
                      <a:moveTo>
                        <a:pt x="879" y="107"/>
                      </a:moveTo>
                      <a:lnTo>
                        <a:pt x="688" y="0"/>
                      </a:lnTo>
                      <a:lnTo>
                        <a:pt x="500" y="107"/>
                      </a:lnTo>
                      <a:lnTo>
                        <a:pt x="690" y="216"/>
                      </a:lnTo>
                      <a:lnTo>
                        <a:pt x="879" y="107"/>
                      </a:lnTo>
                      <a:close/>
                      <a:moveTo>
                        <a:pt x="238" y="559"/>
                      </a:moveTo>
                      <a:lnTo>
                        <a:pt x="238" y="778"/>
                      </a:lnTo>
                      <a:lnTo>
                        <a:pt x="428" y="888"/>
                      </a:lnTo>
                      <a:lnTo>
                        <a:pt x="428" y="669"/>
                      </a:lnTo>
                      <a:lnTo>
                        <a:pt x="238" y="559"/>
                      </a:lnTo>
                      <a:close/>
                      <a:moveTo>
                        <a:pt x="476" y="669"/>
                      </a:moveTo>
                      <a:lnTo>
                        <a:pt x="476" y="888"/>
                      </a:lnTo>
                      <a:lnTo>
                        <a:pt x="664" y="778"/>
                      </a:lnTo>
                      <a:lnTo>
                        <a:pt x="667" y="559"/>
                      </a:lnTo>
                      <a:lnTo>
                        <a:pt x="476" y="669"/>
                      </a:lnTo>
                      <a:close/>
                      <a:moveTo>
                        <a:pt x="643" y="519"/>
                      </a:moveTo>
                      <a:lnTo>
                        <a:pt x="452" y="409"/>
                      </a:lnTo>
                      <a:lnTo>
                        <a:pt x="262" y="519"/>
                      </a:lnTo>
                      <a:lnTo>
                        <a:pt x="452" y="628"/>
                      </a:lnTo>
                      <a:lnTo>
                        <a:pt x="643" y="519"/>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kern="0" dirty="0">
                    <a:solidFill>
                      <a:schemeClr val="accent4">
                        <a:lumMod val="25000"/>
                      </a:schemeClr>
                    </a:solidFill>
                  </a:endParaRPr>
                </a:p>
              </p:txBody>
            </p:sp>
            <p:sp>
              <p:nvSpPr>
                <p:cNvPr id="203" name="TextBox 202"/>
                <p:cNvSpPr txBox="1"/>
                <p:nvPr/>
              </p:nvSpPr>
              <p:spPr>
                <a:xfrm>
                  <a:off x="2544223" y="3120920"/>
                  <a:ext cx="974764" cy="193798"/>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Applications</a:t>
                  </a:r>
                </a:p>
              </p:txBody>
            </p:sp>
          </p:grpSp>
          <p:grpSp>
            <p:nvGrpSpPr>
              <p:cNvPr id="6" name="Group 5"/>
              <p:cNvGrpSpPr/>
              <p:nvPr/>
            </p:nvGrpSpPr>
            <p:grpSpPr>
              <a:xfrm>
                <a:off x="10791049" y="2894328"/>
                <a:ext cx="1417255" cy="1689851"/>
                <a:chOff x="10791049" y="2719657"/>
                <a:chExt cx="1417255" cy="1689851"/>
              </a:xfrm>
              <a:grpFill/>
            </p:grpSpPr>
            <p:sp>
              <p:nvSpPr>
                <p:cNvPr id="210" name="TextBox 209"/>
                <p:cNvSpPr txBox="1"/>
                <p:nvPr/>
              </p:nvSpPr>
              <p:spPr>
                <a:xfrm>
                  <a:off x="10878981" y="2719657"/>
                  <a:ext cx="1241388" cy="498669"/>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defTabSz="914224">
                    <a:spcAft>
                      <a:spcPts val="0"/>
                    </a:spcAft>
                    <a:defRPr/>
                  </a:pPr>
                  <a:r>
                    <a:rPr lang="en-US" sz="1200" kern="0" dirty="0">
                      <a:solidFill>
                        <a:schemeClr val="accent4">
                          <a:lumMod val="25000"/>
                        </a:schemeClr>
                      </a:solidFill>
                    </a:rPr>
                    <a:t>Archiving for long term storage/ batch analytics</a:t>
                  </a:r>
                </a:p>
              </p:txBody>
            </p:sp>
            <p:sp>
              <p:nvSpPr>
                <p:cNvPr id="212" name="TextBox 211"/>
                <p:cNvSpPr txBox="1"/>
                <p:nvPr/>
              </p:nvSpPr>
              <p:spPr>
                <a:xfrm>
                  <a:off x="10791049" y="4243285"/>
                  <a:ext cx="1417255" cy="166223"/>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algn="ctr" defTabSz="914224">
                    <a:defRPr/>
                  </a:pPr>
                  <a:r>
                    <a:rPr lang="en-US" sz="1200" kern="0" dirty="0">
                      <a:solidFill>
                        <a:schemeClr val="accent4">
                          <a:lumMod val="25000"/>
                        </a:schemeClr>
                      </a:solidFill>
                    </a:rPr>
                    <a:t>Real-time dashboard</a:t>
                  </a:r>
                </a:p>
              </p:txBody>
            </p:sp>
          </p:grpSp>
          <p:cxnSp>
            <p:nvCxnSpPr>
              <p:cNvPr id="8" name="Straight Arrow Connector 7"/>
              <p:cNvCxnSpPr>
                <a:cxnSpLocks/>
              </p:cNvCxnSpPr>
              <p:nvPr/>
            </p:nvCxnSpPr>
            <p:spPr>
              <a:xfrm flipV="1">
                <a:off x="3932379" y="2990616"/>
                <a:ext cx="750302" cy="4688"/>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0" name="Straight Arrow Connector 9"/>
              <p:cNvCxnSpPr>
                <a:cxnSpLocks/>
              </p:cNvCxnSpPr>
              <p:nvPr/>
            </p:nvCxnSpPr>
            <p:spPr>
              <a:xfrm flipV="1">
                <a:off x="3932379" y="4115574"/>
                <a:ext cx="801993" cy="10603"/>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29" name="Straight Arrow Connector 28"/>
              <p:cNvCxnSpPr>
                <a:cxnSpLocks/>
              </p:cNvCxnSpPr>
              <p:nvPr/>
            </p:nvCxnSpPr>
            <p:spPr>
              <a:xfrm flipV="1">
                <a:off x="5534499" y="4105057"/>
                <a:ext cx="881441" cy="1805"/>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79" name="Freeform 38"/>
              <p:cNvSpPr>
                <a:spLocks noEditPoints="1"/>
              </p:cNvSpPr>
              <p:nvPr/>
            </p:nvSpPr>
            <p:spPr bwMode="auto">
              <a:xfrm>
                <a:off x="4947830" y="5853199"/>
                <a:ext cx="492401" cy="559917"/>
              </a:xfrm>
              <a:custGeom>
                <a:avLst/>
                <a:gdLst>
                  <a:gd name="T0" fmla="*/ 792 w 792"/>
                  <a:gd name="T1" fmla="*/ 144 h 2588"/>
                  <a:gd name="T2" fmla="*/ 396 w 792"/>
                  <a:gd name="T3" fmla="*/ 0 h 2588"/>
                  <a:gd name="T4" fmla="*/ 0 w 792"/>
                  <a:gd name="T5" fmla="*/ 144 h 2588"/>
                  <a:gd name="T6" fmla="*/ 0 w 792"/>
                  <a:gd name="T7" fmla="*/ 792 h 2588"/>
                  <a:gd name="T8" fmla="*/ 396 w 792"/>
                  <a:gd name="T9" fmla="*/ 936 h 2588"/>
                  <a:gd name="T10" fmla="*/ 792 w 792"/>
                  <a:gd name="T11" fmla="*/ 792 h 2588"/>
                  <a:gd name="T12" fmla="*/ 792 w 792"/>
                  <a:gd name="T13" fmla="*/ 792 h 2588"/>
                  <a:gd name="T14" fmla="*/ 792 w 792"/>
                  <a:gd name="T15" fmla="*/ 144 h 2588"/>
                  <a:gd name="T16" fmla="*/ 396 w 792"/>
                  <a:gd name="T17" fmla="*/ 241 h 2588"/>
                  <a:gd name="T18" fmla="*/ 65 w 792"/>
                  <a:gd name="T19" fmla="*/ 144 h 2588"/>
                  <a:gd name="T20" fmla="*/ 396 w 792"/>
                  <a:gd name="T21" fmla="*/ 47 h 2588"/>
                  <a:gd name="T22" fmla="*/ 728 w 792"/>
                  <a:gd name="T23" fmla="*/ 144 h 2588"/>
                  <a:gd name="T24" fmla="*/ 396 w 792"/>
                  <a:gd name="T25" fmla="*/ 241 h 2588"/>
                  <a:gd name="T26" fmla="*/ 792 w 792"/>
                  <a:gd name="T27" fmla="*/ 970 h 2588"/>
                  <a:gd name="T28" fmla="*/ 792 w 792"/>
                  <a:gd name="T29" fmla="*/ 970 h 2588"/>
                  <a:gd name="T30" fmla="*/ 792 w 792"/>
                  <a:gd name="T31" fmla="*/ 1618 h 2588"/>
                  <a:gd name="T32" fmla="*/ 792 w 792"/>
                  <a:gd name="T33" fmla="*/ 1618 h 2588"/>
                  <a:gd name="T34" fmla="*/ 396 w 792"/>
                  <a:gd name="T35" fmla="*/ 1762 h 2588"/>
                  <a:gd name="T36" fmla="*/ 0 w 792"/>
                  <a:gd name="T37" fmla="*/ 1618 h 2588"/>
                  <a:gd name="T38" fmla="*/ 0 w 792"/>
                  <a:gd name="T39" fmla="*/ 970 h 2588"/>
                  <a:gd name="T40" fmla="*/ 30 w 792"/>
                  <a:gd name="T41" fmla="*/ 915 h 2588"/>
                  <a:gd name="T42" fmla="*/ 97 w 792"/>
                  <a:gd name="T43" fmla="*/ 946 h 2588"/>
                  <a:gd name="T44" fmla="*/ 396 w 792"/>
                  <a:gd name="T45" fmla="*/ 992 h 2588"/>
                  <a:gd name="T46" fmla="*/ 696 w 792"/>
                  <a:gd name="T47" fmla="*/ 946 h 2588"/>
                  <a:gd name="T48" fmla="*/ 763 w 792"/>
                  <a:gd name="T49" fmla="*/ 915 h 2588"/>
                  <a:gd name="T50" fmla="*/ 792 w 792"/>
                  <a:gd name="T51" fmla="*/ 970 h 2588"/>
                  <a:gd name="T52" fmla="*/ 792 w 792"/>
                  <a:gd name="T53" fmla="*/ 1796 h 2588"/>
                  <a:gd name="T54" fmla="*/ 792 w 792"/>
                  <a:gd name="T55" fmla="*/ 1796 h 2588"/>
                  <a:gd name="T56" fmla="*/ 792 w 792"/>
                  <a:gd name="T57" fmla="*/ 2444 h 2588"/>
                  <a:gd name="T58" fmla="*/ 792 w 792"/>
                  <a:gd name="T59" fmla="*/ 2444 h 2588"/>
                  <a:gd name="T60" fmla="*/ 396 w 792"/>
                  <a:gd name="T61" fmla="*/ 2588 h 2588"/>
                  <a:gd name="T62" fmla="*/ 0 w 792"/>
                  <a:gd name="T63" fmla="*/ 2444 h 2588"/>
                  <a:gd name="T64" fmla="*/ 0 w 792"/>
                  <a:gd name="T65" fmla="*/ 1796 h 2588"/>
                  <a:gd name="T66" fmla="*/ 30 w 792"/>
                  <a:gd name="T67" fmla="*/ 1741 h 2588"/>
                  <a:gd name="T68" fmla="*/ 97 w 792"/>
                  <a:gd name="T69" fmla="*/ 1772 h 2588"/>
                  <a:gd name="T70" fmla="*/ 396 w 792"/>
                  <a:gd name="T71" fmla="*/ 1818 h 2588"/>
                  <a:gd name="T72" fmla="*/ 696 w 792"/>
                  <a:gd name="T73" fmla="*/ 1772 h 2588"/>
                  <a:gd name="T74" fmla="*/ 763 w 792"/>
                  <a:gd name="T75" fmla="*/ 1741 h 2588"/>
                  <a:gd name="T76" fmla="*/ 792 w 792"/>
                  <a:gd name="T77" fmla="*/ 1796 h 2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92" h="2588">
                    <a:moveTo>
                      <a:pt x="792" y="144"/>
                    </a:moveTo>
                    <a:cubicBezTo>
                      <a:pt x="792" y="64"/>
                      <a:pt x="615" y="0"/>
                      <a:pt x="396" y="0"/>
                    </a:cubicBezTo>
                    <a:cubicBezTo>
                      <a:pt x="178" y="0"/>
                      <a:pt x="0" y="64"/>
                      <a:pt x="0" y="144"/>
                    </a:cubicBezTo>
                    <a:cubicBezTo>
                      <a:pt x="0" y="792"/>
                      <a:pt x="0" y="792"/>
                      <a:pt x="0" y="792"/>
                    </a:cubicBezTo>
                    <a:cubicBezTo>
                      <a:pt x="0" y="872"/>
                      <a:pt x="178" y="936"/>
                      <a:pt x="396" y="936"/>
                    </a:cubicBezTo>
                    <a:cubicBezTo>
                      <a:pt x="615" y="936"/>
                      <a:pt x="792" y="872"/>
                      <a:pt x="792" y="792"/>
                    </a:cubicBezTo>
                    <a:cubicBezTo>
                      <a:pt x="792" y="792"/>
                      <a:pt x="792" y="792"/>
                      <a:pt x="792" y="792"/>
                    </a:cubicBezTo>
                    <a:cubicBezTo>
                      <a:pt x="792" y="144"/>
                      <a:pt x="792" y="144"/>
                      <a:pt x="792" y="144"/>
                    </a:cubicBezTo>
                    <a:close/>
                    <a:moveTo>
                      <a:pt x="396" y="241"/>
                    </a:moveTo>
                    <a:cubicBezTo>
                      <a:pt x="214" y="241"/>
                      <a:pt x="65" y="198"/>
                      <a:pt x="65" y="144"/>
                    </a:cubicBezTo>
                    <a:cubicBezTo>
                      <a:pt x="65" y="90"/>
                      <a:pt x="214" y="47"/>
                      <a:pt x="396" y="47"/>
                    </a:cubicBezTo>
                    <a:cubicBezTo>
                      <a:pt x="579" y="47"/>
                      <a:pt x="728" y="90"/>
                      <a:pt x="728" y="144"/>
                    </a:cubicBezTo>
                    <a:cubicBezTo>
                      <a:pt x="728" y="198"/>
                      <a:pt x="579" y="241"/>
                      <a:pt x="396" y="241"/>
                    </a:cubicBezTo>
                    <a:close/>
                    <a:moveTo>
                      <a:pt x="792" y="970"/>
                    </a:moveTo>
                    <a:cubicBezTo>
                      <a:pt x="792" y="970"/>
                      <a:pt x="792" y="970"/>
                      <a:pt x="792" y="970"/>
                    </a:cubicBezTo>
                    <a:cubicBezTo>
                      <a:pt x="792" y="1618"/>
                      <a:pt x="792" y="1618"/>
                      <a:pt x="792" y="1618"/>
                    </a:cubicBezTo>
                    <a:cubicBezTo>
                      <a:pt x="792" y="1618"/>
                      <a:pt x="792" y="1618"/>
                      <a:pt x="792" y="1618"/>
                    </a:cubicBezTo>
                    <a:cubicBezTo>
                      <a:pt x="792" y="1698"/>
                      <a:pt x="615" y="1762"/>
                      <a:pt x="396" y="1762"/>
                    </a:cubicBezTo>
                    <a:cubicBezTo>
                      <a:pt x="178" y="1762"/>
                      <a:pt x="0" y="1698"/>
                      <a:pt x="0" y="1618"/>
                    </a:cubicBezTo>
                    <a:cubicBezTo>
                      <a:pt x="0" y="970"/>
                      <a:pt x="0" y="970"/>
                      <a:pt x="0" y="970"/>
                    </a:cubicBezTo>
                    <a:cubicBezTo>
                      <a:pt x="0" y="951"/>
                      <a:pt x="11" y="932"/>
                      <a:pt x="30" y="915"/>
                    </a:cubicBezTo>
                    <a:cubicBezTo>
                      <a:pt x="48" y="926"/>
                      <a:pt x="71" y="937"/>
                      <a:pt x="97" y="946"/>
                    </a:cubicBezTo>
                    <a:cubicBezTo>
                      <a:pt x="178" y="976"/>
                      <a:pt x="284" y="992"/>
                      <a:pt x="396" y="992"/>
                    </a:cubicBezTo>
                    <a:cubicBezTo>
                      <a:pt x="509" y="992"/>
                      <a:pt x="615" y="976"/>
                      <a:pt x="696" y="946"/>
                    </a:cubicBezTo>
                    <a:cubicBezTo>
                      <a:pt x="722" y="937"/>
                      <a:pt x="744" y="926"/>
                      <a:pt x="763" y="915"/>
                    </a:cubicBezTo>
                    <a:cubicBezTo>
                      <a:pt x="782" y="932"/>
                      <a:pt x="792" y="951"/>
                      <a:pt x="792" y="970"/>
                    </a:cubicBezTo>
                    <a:close/>
                    <a:moveTo>
                      <a:pt x="792" y="1796"/>
                    </a:moveTo>
                    <a:cubicBezTo>
                      <a:pt x="792" y="1796"/>
                      <a:pt x="792" y="1796"/>
                      <a:pt x="792" y="1796"/>
                    </a:cubicBezTo>
                    <a:cubicBezTo>
                      <a:pt x="792" y="2444"/>
                      <a:pt x="792" y="2444"/>
                      <a:pt x="792" y="2444"/>
                    </a:cubicBezTo>
                    <a:cubicBezTo>
                      <a:pt x="792" y="2444"/>
                      <a:pt x="792" y="2444"/>
                      <a:pt x="792" y="2444"/>
                    </a:cubicBezTo>
                    <a:cubicBezTo>
                      <a:pt x="792" y="2524"/>
                      <a:pt x="615" y="2588"/>
                      <a:pt x="396" y="2588"/>
                    </a:cubicBezTo>
                    <a:cubicBezTo>
                      <a:pt x="178" y="2588"/>
                      <a:pt x="0" y="2524"/>
                      <a:pt x="0" y="2444"/>
                    </a:cubicBezTo>
                    <a:cubicBezTo>
                      <a:pt x="0" y="1796"/>
                      <a:pt x="0" y="1796"/>
                      <a:pt x="0" y="1796"/>
                    </a:cubicBezTo>
                    <a:cubicBezTo>
                      <a:pt x="0" y="1777"/>
                      <a:pt x="11" y="1758"/>
                      <a:pt x="30" y="1741"/>
                    </a:cubicBezTo>
                    <a:cubicBezTo>
                      <a:pt x="48" y="1752"/>
                      <a:pt x="71" y="1763"/>
                      <a:pt x="97" y="1772"/>
                    </a:cubicBezTo>
                    <a:cubicBezTo>
                      <a:pt x="178" y="1802"/>
                      <a:pt x="284" y="1818"/>
                      <a:pt x="396" y="1818"/>
                    </a:cubicBezTo>
                    <a:cubicBezTo>
                      <a:pt x="509" y="1818"/>
                      <a:pt x="615" y="1802"/>
                      <a:pt x="696" y="1772"/>
                    </a:cubicBezTo>
                    <a:cubicBezTo>
                      <a:pt x="722" y="1763"/>
                      <a:pt x="744" y="1752"/>
                      <a:pt x="763" y="1741"/>
                    </a:cubicBezTo>
                    <a:cubicBezTo>
                      <a:pt x="782" y="1758"/>
                      <a:pt x="792" y="1777"/>
                      <a:pt x="792" y="1796"/>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kern="0" dirty="0">
                  <a:solidFill>
                    <a:schemeClr val="accent4">
                      <a:lumMod val="25000"/>
                    </a:schemeClr>
                  </a:solidFill>
                </a:endParaRPr>
              </a:p>
            </p:txBody>
          </p:sp>
          <p:cxnSp>
            <p:nvCxnSpPr>
              <p:cNvPr id="87" name="Straight Arrow Connector 86"/>
              <p:cNvCxnSpPr/>
              <p:nvPr/>
            </p:nvCxnSpPr>
            <p:spPr>
              <a:xfrm flipV="1">
                <a:off x="5512380" y="4654735"/>
                <a:ext cx="1141395" cy="140204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85" name="Straight Arrow Connector 84"/>
              <p:cNvCxnSpPr/>
              <p:nvPr/>
            </p:nvCxnSpPr>
            <p:spPr>
              <a:xfrm>
                <a:off x="7285108" y="4921992"/>
                <a:ext cx="60" cy="655857"/>
              </a:xfrm>
              <a:prstGeom prst="straightConnector1">
                <a:avLst/>
              </a:prstGeom>
              <a:grpFill/>
              <a:ln>
                <a:headEnd type="triangle" w="med" len="med"/>
                <a:tailEnd type="triangle" w="med" len="med"/>
              </a:ln>
            </p:spPr>
            <p:style>
              <a:lnRef idx="2">
                <a:schemeClr val="dk1"/>
              </a:lnRef>
              <a:fillRef idx="1">
                <a:schemeClr val="lt1"/>
              </a:fillRef>
              <a:effectRef idx="0">
                <a:schemeClr val="dk1"/>
              </a:effectRef>
              <a:fontRef idx="minor">
                <a:schemeClr val="dk1"/>
              </a:fontRef>
            </p:style>
          </p:cxnSp>
        </p:grpSp>
        <p:sp>
          <p:nvSpPr>
            <p:cNvPr id="77" name="Oval 76"/>
            <p:cNvSpPr/>
            <p:nvPr/>
          </p:nvSpPr>
          <p:spPr bwMode="auto">
            <a:xfrm>
              <a:off x="5429424" y="2225052"/>
              <a:ext cx="1544934" cy="1546413"/>
            </a:xfrm>
            <a:prstGeom prst="ellipse">
              <a:avLst/>
            </a:pr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1599" b="1" kern="0" dirty="0">
                <a:solidFill>
                  <a:schemeClr val="accent4">
                    <a:lumMod val="25000"/>
                  </a:schemeClr>
                </a:solidFill>
                <a:ea typeface="Segoe UI" pitchFamily="34" charset="0"/>
                <a:cs typeface="Segoe UI" pitchFamily="34" charset="0"/>
              </a:endParaRPr>
            </a:p>
            <a:p>
              <a:pPr algn="ctr" defTabSz="932293" fontAlgn="base">
                <a:lnSpc>
                  <a:spcPct val="90000"/>
                </a:lnSpc>
                <a:spcBef>
                  <a:spcPct val="0"/>
                </a:spcBef>
                <a:spcAft>
                  <a:spcPct val="0"/>
                </a:spcAft>
                <a:defRPr/>
              </a:pPr>
              <a:r>
                <a:rPr lang="en-US" sz="1599" b="1" kern="0" dirty="0">
                  <a:solidFill>
                    <a:schemeClr val="accent4">
                      <a:lumMod val="25000"/>
                    </a:schemeClr>
                  </a:solidFill>
                  <a:ea typeface="Segoe UI" pitchFamily="34" charset="0"/>
                  <a:cs typeface="Segoe UI" pitchFamily="34" charset="0"/>
                </a:rPr>
                <a:t>Stream Analytics</a:t>
              </a:r>
            </a:p>
          </p:txBody>
        </p:sp>
        <p:sp>
          <p:nvSpPr>
            <p:cNvPr id="81" name="TextBox 80"/>
            <p:cNvSpPr txBox="1"/>
            <p:nvPr/>
          </p:nvSpPr>
          <p:spPr>
            <a:xfrm>
              <a:off x="9805417" y="4733819"/>
              <a:ext cx="1231106" cy="332399"/>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defPPr>
                <a:defRPr lang="en-US"/>
              </a:defPPr>
              <a:lvl1pPr>
                <a:lnSpc>
                  <a:spcPct val="90000"/>
                </a:lnSpc>
                <a:spcAft>
                  <a:spcPts val="600"/>
                </a:spcAft>
                <a:defRPr sz="1400">
                  <a:gradFill>
                    <a:gsLst>
                      <a:gs pos="2917">
                        <a:schemeClr val="tx2"/>
                      </a:gs>
                      <a:gs pos="30000">
                        <a:schemeClr val="tx2"/>
                      </a:gs>
                    </a:gsLst>
                    <a:lin ang="5400000" scaled="0"/>
                  </a:gradFill>
                  <a:latin typeface="+mn-lt"/>
                </a:defRPr>
              </a:lvl1pPr>
            </a:lstStyle>
            <a:p>
              <a:pPr defTabSz="914224">
                <a:spcAft>
                  <a:spcPts val="0"/>
                </a:spcAft>
                <a:defRPr/>
              </a:pPr>
              <a:r>
                <a:rPr lang="en-US" sz="1200" kern="0" dirty="0">
                  <a:solidFill>
                    <a:schemeClr val="accent4">
                      <a:lumMod val="25000"/>
                    </a:schemeClr>
                  </a:solidFill>
                </a:rPr>
                <a:t>Automation to </a:t>
              </a:r>
            </a:p>
            <a:p>
              <a:pPr defTabSz="914224">
                <a:spcAft>
                  <a:spcPts val="0"/>
                </a:spcAft>
                <a:defRPr/>
              </a:pPr>
              <a:r>
                <a:rPr lang="en-US" sz="1200" kern="0" dirty="0">
                  <a:solidFill>
                    <a:schemeClr val="accent4">
                      <a:lumMod val="25000"/>
                    </a:schemeClr>
                  </a:solidFill>
                </a:rPr>
                <a:t>kick-off workflows</a:t>
              </a:r>
            </a:p>
          </p:txBody>
        </p:sp>
        <p:sp>
          <p:nvSpPr>
            <p:cNvPr id="82" name="Oval 81"/>
            <p:cNvSpPr/>
            <p:nvPr/>
          </p:nvSpPr>
          <p:spPr bwMode="auto">
            <a:xfrm>
              <a:off x="5407184" y="4904097"/>
              <a:ext cx="1845765" cy="336270"/>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200" kern="0" dirty="0">
                  <a:solidFill>
                    <a:schemeClr val="accent4">
                      <a:lumMod val="25000"/>
                    </a:schemeClr>
                  </a:solidFill>
                  <a:ea typeface="Segoe UI" pitchFamily="34" charset="0"/>
                  <a:cs typeface="Segoe UI" pitchFamily="34" charset="0"/>
                </a:rPr>
                <a:t>Machine Learning</a:t>
              </a:r>
            </a:p>
          </p:txBody>
        </p:sp>
        <p:sp>
          <p:nvSpPr>
            <p:cNvPr id="88" name="TextBox 87"/>
            <p:cNvSpPr txBox="1"/>
            <p:nvPr/>
          </p:nvSpPr>
          <p:spPr>
            <a:xfrm>
              <a:off x="3581808" y="5353720"/>
              <a:ext cx="1170529" cy="152349"/>
            </a:xfrm>
            <a:prstGeom prst="rect">
              <a:avLst/>
            </a:prstGeom>
            <a:grpFill/>
            <a:ln>
              <a:noFill/>
            </a:ln>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defTabSz="914224">
                <a:lnSpc>
                  <a:spcPct val="90000"/>
                </a:lnSpc>
                <a:spcAft>
                  <a:spcPts val="600"/>
                </a:spcAft>
                <a:defRPr/>
              </a:pPr>
              <a:r>
                <a:rPr lang="en-US" sz="1100" kern="0" dirty="0">
                  <a:solidFill>
                    <a:schemeClr val="accent4">
                      <a:lumMod val="25000"/>
                    </a:schemeClr>
                  </a:solidFill>
                </a:rPr>
                <a:t>Reference Data</a:t>
              </a:r>
            </a:p>
          </p:txBody>
        </p:sp>
        <p:sp>
          <p:nvSpPr>
            <p:cNvPr id="90" name="Oval 89"/>
            <p:cNvSpPr/>
            <p:nvPr/>
          </p:nvSpPr>
          <p:spPr bwMode="auto">
            <a:xfrm>
              <a:off x="3624658" y="2072721"/>
              <a:ext cx="1073395" cy="348335"/>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Event Hubs</a:t>
              </a:r>
            </a:p>
          </p:txBody>
        </p:sp>
        <p:cxnSp>
          <p:nvCxnSpPr>
            <p:cNvPr id="91" name="Straight Arrow Connector 90"/>
            <p:cNvCxnSpPr>
              <a:cxnSpLocks/>
            </p:cNvCxnSpPr>
            <p:nvPr/>
          </p:nvCxnSpPr>
          <p:spPr>
            <a:xfrm>
              <a:off x="4507427" y="1954131"/>
              <a:ext cx="921997" cy="686760"/>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93" name="Freeform 92"/>
            <p:cNvSpPr>
              <a:spLocks noChangeAspect="1"/>
            </p:cNvSpPr>
            <p:nvPr/>
          </p:nvSpPr>
          <p:spPr bwMode="auto">
            <a:xfrm rot="5280000">
              <a:off x="3932180" y="2736520"/>
              <a:ext cx="447268" cy="568731"/>
            </a:xfrm>
            <a:custGeom>
              <a:avLst/>
              <a:gdLst>
                <a:gd name="connsiteX0" fmla="*/ 1704966 w 2556145"/>
                <a:gd name="connsiteY0" fmla="*/ 3221586 h 3250307"/>
                <a:gd name="connsiteX1" fmla="*/ 1719326 w 2556145"/>
                <a:gd name="connsiteY1" fmla="*/ 2810357 h 3250307"/>
                <a:gd name="connsiteX2" fmla="*/ 2130556 w 2556145"/>
                <a:gd name="connsiteY2" fmla="*/ 2824717 h 3250307"/>
                <a:gd name="connsiteX3" fmla="*/ 2144916 w 2556145"/>
                <a:gd name="connsiteY3" fmla="*/ 2413488 h 3250307"/>
                <a:gd name="connsiteX4" fmla="*/ 2556145 w 2556145"/>
                <a:gd name="connsiteY4" fmla="*/ 2427849 h 3250307"/>
                <a:gd name="connsiteX5" fmla="*/ 2527424 w 2556145"/>
                <a:gd name="connsiteY5" fmla="*/ 3250307 h 3250307"/>
                <a:gd name="connsiteX6" fmla="*/ 297522 w 2556145"/>
                <a:gd name="connsiteY6" fmla="*/ 1966692 h 3250307"/>
                <a:gd name="connsiteX7" fmla="*/ 542806 w 2556145"/>
                <a:gd name="connsiteY7" fmla="*/ 1737961 h 3250307"/>
                <a:gd name="connsiteX8" fmla="*/ 634409 w 2556145"/>
                <a:gd name="connsiteY8" fmla="*/ 1759807 h 3250307"/>
                <a:gd name="connsiteX9" fmla="*/ 675730 w 2556145"/>
                <a:gd name="connsiteY9" fmla="*/ 1789816 h 3250307"/>
                <a:gd name="connsiteX10" fmla="*/ 932915 w 2556145"/>
                <a:gd name="connsiteY10" fmla="*/ 1504183 h 3250307"/>
                <a:gd name="connsiteX11" fmla="*/ 882766 w 2556145"/>
                <a:gd name="connsiteY11" fmla="*/ 1474652 h 3250307"/>
                <a:gd name="connsiteX12" fmla="*/ 740661 w 2556145"/>
                <a:gd name="connsiteY12" fmla="*/ 1183285 h 3250307"/>
                <a:gd name="connsiteX13" fmla="*/ 1097679 w 2556145"/>
                <a:gd name="connsiteY13" fmla="*/ 850360 h 3250307"/>
                <a:gd name="connsiteX14" fmla="*/ 1378424 w 2556145"/>
                <a:gd name="connsiteY14" fmla="*/ 1012444 h 3250307"/>
                <a:gd name="connsiteX15" fmla="*/ 1388475 w 2556145"/>
                <a:gd name="connsiteY15" fmla="*/ 1032609 h 3250307"/>
                <a:gd name="connsiteX16" fmla="*/ 1627124 w 2556145"/>
                <a:gd name="connsiteY16" fmla="*/ 877628 h 3250307"/>
                <a:gd name="connsiteX17" fmla="*/ 1612998 w 2556145"/>
                <a:gd name="connsiteY17" fmla="*/ 849286 h 3250307"/>
                <a:gd name="connsiteX18" fmla="*/ 1597594 w 2556145"/>
                <a:gd name="connsiteY18" fmla="*/ 756381 h 3250307"/>
                <a:gd name="connsiteX19" fmla="*/ 1842878 w 2556145"/>
                <a:gd name="connsiteY19" fmla="*/ 527650 h 3250307"/>
                <a:gd name="connsiteX20" fmla="*/ 2071609 w 2556145"/>
                <a:gd name="connsiteY20" fmla="*/ 772934 h 3250307"/>
                <a:gd name="connsiteX21" fmla="*/ 1826325 w 2556145"/>
                <a:gd name="connsiteY21" fmla="*/ 1001665 h 3250307"/>
                <a:gd name="connsiteX22" fmla="*/ 1661160 w 2556145"/>
                <a:gd name="connsiteY22" fmla="*/ 926395 h 3250307"/>
                <a:gd name="connsiteX23" fmla="*/ 1652778 w 2556145"/>
                <a:gd name="connsiteY23" fmla="*/ 915482 h 3250307"/>
                <a:gd name="connsiteX24" fmla="*/ 1408687 w 2556145"/>
                <a:gd name="connsiteY24" fmla="*/ 1073997 h 3250307"/>
                <a:gd name="connsiteX25" fmla="*/ 1426024 w 2556145"/>
                <a:gd name="connsiteY25" fmla="*/ 1137610 h 3250307"/>
                <a:gd name="connsiteX26" fmla="*/ 1430605 w 2556145"/>
                <a:gd name="connsiteY26" fmla="*/ 1207378 h 3250307"/>
                <a:gd name="connsiteX27" fmla="*/ 1344167 w 2556145"/>
                <a:gd name="connsiteY27" fmla="*/ 1424062 h 3250307"/>
                <a:gd name="connsiteX28" fmla="*/ 1305485 w 2556145"/>
                <a:gd name="connsiteY28" fmla="*/ 1455257 h 3250307"/>
                <a:gd name="connsiteX29" fmla="*/ 1636897 w 2556145"/>
                <a:gd name="connsiteY29" fmla="*/ 1798444 h 3250307"/>
                <a:gd name="connsiteX30" fmla="*/ 1666484 w 2556145"/>
                <a:gd name="connsiteY30" fmla="*/ 1779965 h 3250307"/>
                <a:gd name="connsiteX31" fmla="*/ 1737903 w 2556145"/>
                <a:gd name="connsiteY31" fmla="*/ 1768123 h 3250307"/>
                <a:gd name="connsiteX32" fmla="*/ 1913738 w 2556145"/>
                <a:gd name="connsiteY32" fmla="*/ 1956684 h 3250307"/>
                <a:gd name="connsiteX33" fmla="*/ 1725178 w 2556145"/>
                <a:gd name="connsiteY33" fmla="*/ 2132519 h 3250307"/>
                <a:gd name="connsiteX34" fmla="*/ 1549343 w 2556145"/>
                <a:gd name="connsiteY34" fmla="*/ 1943959 h 3250307"/>
                <a:gd name="connsiteX35" fmla="*/ 1566137 w 2556145"/>
                <a:gd name="connsiteY35" fmla="*/ 1873539 h 3250307"/>
                <a:gd name="connsiteX36" fmla="*/ 1600357 w 2556145"/>
                <a:gd name="connsiteY36" fmla="*/ 1826421 h 3250307"/>
                <a:gd name="connsiteX37" fmla="*/ 1269754 w 2556145"/>
                <a:gd name="connsiteY37" fmla="*/ 1484072 h 3250307"/>
                <a:gd name="connsiteX38" fmla="*/ 1254211 w 2556145"/>
                <a:gd name="connsiteY38" fmla="*/ 1496607 h 3250307"/>
                <a:gd name="connsiteX39" fmla="*/ 1143355 w 2556145"/>
                <a:gd name="connsiteY39" fmla="*/ 1535723 h 3250307"/>
                <a:gd name="connsiteX40" fmla="*/ 1139752 w 2556145"/>
                <a:gd name="connsiteY40" fmla="*/ 1535959 h 3250307"/>
                <a:gd name="connsiteX41" fmla="*/ 1139752 w 2556145"/>
                <a:gd name="connsiteY41" fmla="*/ 2625193 h 3250307"/>
                <a:gd name="connsiteX42" fmla="*/ 1206000 w 2556145"/>
                <a:gd name="connsiteY42" fmla="*/ 2640992 h 3250307"/>
                <a:gd name="connsiteX43" fmla="*/ 1318225 w 2556145"/>
                <a:gd name="connsiteY43" fmla="*/ 2823853 h 3250307"/>
                <a:gd name="connsiteX44" fmla="*/ 1117485 w 2556145"/>
                <a:gd name="connsiteY44" fmla="*/ 3011046 h 3250307"/>
                <a:gd name="connsiteX45" fmla="*/ 930291 w 2556145"/>
                <a:gd name="connsiteY45" fmla="*/ 2810306 h 3250307"/>
                <a:gd name="connsiteX46" fmla="*/ 1054999 w 2556145"/>
                <a:gd name="connsiteY46" fmla="*/ 2635719 h 3250307"/>
                <a:gd name="connsiteX47" fmla="*/ 1094033 w 2556145"/>
                <a:gd name="connsiteY47" fmla="*/ 2629247 h 3250307"/>
                <a:gd name="connsiteX48" fmla="*/ 1094033 w 2556145"/>
                <a:gd name="connsiteY48" fmla="*/ 1538961 h 3250307"/>
                <a:gd name="connsiteX49" fmla="*/ 1073586 w 2556145"/>
                <a:gd name="connsiteY49" fmla="*/ 1540303 h 3250307"/>
                <a:gd name="connsiteX50" fmla="*/ 1004307 w 2556145"/>
                <a:gd name="connsiteY50" fmla="*/ 1530867 h 3250307"/>
                <a:gd name="connsiteX51" fmla="*/ 978517 w 2556145"/>
                <a:gd name="connsiteY51" fmla="*/ 1521863 h 3250307"/>
                <a:gd name="connsiteX52" fmla="*/ 711745 w 2556145"/>
                <a:gd name="connsiteY52" fmla="*/ 1818144 h 3250307"/>
                <a:gd name="connsiteX53" fmla="*/ 735687 w 2556145"/>
                <a:gd name="connsiteY53" fmla="*/ 1849318 h 3250307"/>
                <a:gd name="connsiteX54" fmla="*/ 771537 w 2556145"/>
                <a:gd name="connsiteY54" fmla="*/ 1983245 h 3250307"/>
                <a:gd name="connsiteX55" fmla="*/ 526253 w 2556145"/>
                <a:gd name="connsiteY55" fmla="*/ 2211976 h 3250307"/>
                <a:gd name="connsiteX56" fmla="*/ 297522 w 2556145"/>
                <a:gd name="connsiteY56" fmla="*/ 1966692 h 3250307"/>
                <a:gd name="connsiteX57" fmla="*/ 0 w 2556145"/>
                <a:gd name="connsiteY57" fmla="*/ 822458 h 3250307"/>
                <a:gd name="connsiteX58" fmla="*/ 28720 w 2556145"/>
                <a:gd name="connsiteY58" fmla="*/ 0 h 3250307"/>
                <a:gd name="connsiteX59" fmla="*/ 851179 w 2556145"/>
                <a:gd name="connsiteY59" fmla="*/ 28721 h 3250307"/>
                <a:gd name="connsiteX60" fmla="*/ 836819 w 2556145"/>
                <a:gd name="connsiteY60" fmla="*/ 439950 h 3250307"/>
                <a:gd name="connsiteX61" fmla="*/ 425589 w 2556145"/>
                <a:gd name="connsiteY61" fmla="*/ 425590 h 3250307"/>
                <a:gd name="connsiteX62" fmla="*/ 411229 w 2556145"/>
                <a:gd name="connsiteY62" fmla="*/ 836819 h 3250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556145" h="3250307">
                  <a:moveTo>
                    <a:pt x="1704966" y="3221586"/>
                  </a:moveTo>
                  <a:lnTo>
                    <a:pt x="1719326" y="2810357"/>
                  </a:lnTo>
                  <a:lnTo>
                    <a:pt x="2130556" y="2824717"/>
                  </a:lnTo>
                  <a:lnTo>
                    <a:pt x="2144916" y="2413488"/>
                  </a:lnTo>
                  <a:lnTo>
                    <a:pt x="2556145" y="2427849"/>
                  </a:lnTo>
                  <a:lnTo>
                    <a:pt x="2527424" y="3250307"/>
                  </a:lnTo>
                  <a:close/>
                  <a:moveTo>
                    <a:pt x="297522" y="1966692"/>
                  </a:moveTo>
                  <a:cubicBezTo>
                    <a:pt x="302093" y="1835797"/>
                    <a:pt x="411910" y="1733390"/>
                    <a:pt x="542806" y="1737961"/>
                  </a:cubicBezTo>
                  <a:cubicBezTo>
                    <a:pt x="575529" y="1739104"/>
                    <a:pt x="606473" y="1746824"/>
                    <a:pt x="634409" y="1759807"/>
                  </a:cubicBezTo>
                  <a:lnTo>
                    <a:pt x="675730" y="1789816"/>
                  </a:lnTo>
                  <a:lnTo>
                    <a:pt x="932915" y="1504183"/>
                  </a:lnTo>
                  <a:lnTo>
                    <a:pt x="882766" y="1474652"/>
                  </a:lnTo>
                  <a:cubicBezTo>
                    <a:pt x="793168" y="1409454"/>
                    <a:pt x="736503" y="1302362"/>
                    <a:pt x="740661" y="1183285"/>
                  </a:cubicBezTo>
                  <a:cubicBezTo>
                    <a:pt x="747314" y="992762"/>
                    <a:pt x="907157" y="843707"/>
                    <a:pt x="1097679" y="850360"/>
                  </a:cubicBezTo>
                  <a:cubicBezTo>
                    <a:pt x="1216756" y="854518"/>
                    <a:pt x="1319635" y="918516"/>
                    <a:pt x="1378424" y="1012444"/>
                  </a:cubicBezTo>
                  <a:lnTo>
                    <a:pt x="1388475" y="1032609"/>
                  </a:lnTo>
                  <a:lnTo>
                    <a:pt x="1627124" y="877628"/>
                  </a:lnTo>
                  <a:lnTo>
                    <a:pt x="1612998" y="849286"/>
                  </a:lnTo>
                  <a:cubicBezTo>
                    <a:pt x="1601994" y="820512"/>
                    <a:pt x="1596451" y="789105"/>
                    <a:pt x="1597594" y="756381"/>
                  </a:cubicBezTo>
                  <a:cubicBezTo>
                    <a:pt x="1602165" y="625486"/>
                    <a:pt x="1711983" y="523079"/>
                    <a:pt x="1842878" y="527650"/>
                  </a:cubicBezTo>
                  <a:cubicBezTo>
                    <a:pt x="1973773" y="532221"/>
                    <a:pt x="2076180" y="642039"/>
                    <a:pt x="2071609" y="772934"/>
                  </a:cubicBezTo>
                  <a:cubicBezTo>
                    <a:pt x="2067038" y="903830"/>
                    <a:pt x="1957220" y="1006236"/>
                    <a:pt x="1826325" y="1001665"/>
                  </a:cubicBezTo>
                  <a:cubicBezTo>
                    <a:pt x="1760877" y="999380"/>
                    <a:pt x="1702552" y="970783"/>
                    <a:pt x="1661160" y="926395"/>
                  </a:cubicBezTo>
                  <a:lnTo>
                    <a:pt x="1652778" y="915482"/>
                  </a:lnTo>
                  <a:lnTo>
                    <a:pt x="1408687" y="1073997"/>
                  </a:lnTo>
                  <a:lnTo>
                    <a:pt x="1426024" y="1137610"/>
                  </a:lnTo>
                  <a:cubicBezTo>
                    <a:pt x="1429835" y="1160227"/>
                    <a:pt x="1431436" y="1183563"/>
                    <a:pt x="1430605" y="1207378"/>
                  </a:cubicBezTo>
                  <a:cubicBezTo>
                    <a:pt x="1427694" y="1290732"/>
                    <a:pt x="1395462" y="1366149"/>
                    <a:pt x="1344167" y="1424062"/>
                  </a:cubicBezTo>
                  <a:lnTo>
                    <a:pt x="1305485" y="1455257"/>
                  </a:lnTo>
                  <a:lnTo>
                    <a:pt x="1636897" y="1798444"/>
                  </a:lnTo>
                  <a:lnTo>
                    <a:pt x="1666484" y="1779965"/>
                  </a:lnTo>
                  <a:cubicBezTo>
                    <a:pt x="1688603" y="1771506"/>
                    <a:pt x="1712747" y="1767245"/>
                    <a:pt x="1737903" y="1768123"/>
                  </a:cubicBezTo>
                  <a:cubicBezTo>
                    <a:pt x="1838528" y="1771637"/>
                    <a:pt x="1917252" y="1856059"/>
                    <a:pt x="1913738" y="1956684"/>
                  </a:cubicBezTo>
                  <a:cubicBezTo>
                    <a:pt x="1910225" y="2057309"/>
                    <a:pt x="1825803" y="2136033"/>
                    <a:pt x="1725178" y="2132519"/>
                  </a:cubicBezTo>
                  <a:cubicBezTo>
                    <a:pt x="1624553" y="2129005"/>
                    <a:pt x="1545829" y="2044584"/>
                    <a:pt x="1549343" y="1943959"/>
                  </a:cubicBezTo>
                  <a:cubicBezTo>
                    <a:pt x="1550221" y="1918803"/>
                    <a:pt x="1556156" y="1895015"/>
                    <a:pt x="1566137" y="1873539"/>
                  </a:cubicBezTo>
                  <a:lnTo>
                    <a:pt x="1600357" y="1826421"/>
                  </a:lnTo>
                  <a:lnTo>
                    <a:pt x="1269754" y="1484072"/>
                  </a:lnTo>
                  <a:lnTo>
                    <a:pt x="1254211" y="1496607"/>
                  </a:lnTo>
                  <a:cubicBezTo>
                    <a:pt x="1220315" y="1515616"/>
                    <a:pt x="1182935" y="1529053"/>
                    <a:pt x="1143355" y="1535723"/>
                  </a:cubicBezTo>
                  <a:lnTo>
                    <a:pt x="1139752" y="1535959"/>
                  </a:lnTo>
                  <a:lnTo>
                    <a:pt x="1139752" y="2625193"/>
                  </a:lnTo>
                  <a:lnTo>
                    <a:pt x="1206000" y="2640992"/>
                  </a:lnTo>
                  <a:cubicBezTo>
                    <a:pt x="1274589" y="2672869"/>
                    <a:pt x="1321031" y="2743509"/>
                    <a:pt x="1318225" y="2823853"/>
                  </a:cubicBezTo>
                  <a:cubicBezTo>
                    <a:pt x="1314484" y="2930978"/>
                    <a:pt x="1224609" y="3014787"/>
                    <a:pt x="1117485" y="3011046"/>
                  </a:cubicBezTo>
                  <a:cubicBezTo>
                    <a:pt x="1010360" y="3007305"/>
                    <a:pt x="926551" y="2917431"/>
                    <a:pt x="930291" y="2810306"/>
                  </a:cubicBezTo>
                  <a:cubicBezTo>
                    <a:pt x="933097" y="2729963"/>
                    <a:pt x="984353" y="2662734"/>
                    <a:pt x="1054999" y="2635719"/>
                  </a:cubicBezTo>
                  <a:lnTo>
                    <a:pt x="1094033" y="2629247"/>
                  </a:lnTo>
                  <a:lnTo>
                    <a:pt x="1094033" y="1538961"/>
                  </a:lnTo>
                  <a:lnTo>
                    <a:pt x="1073586" y="1540303"/>
                  </a:lnTo>
                  <a:cubicBezTo>
                    <a:pt x="1049771" y="1539472"/>
                    <a:pt x="1026603" y="1536246"/>
                    <a:pt x="1004307" y="1530867"/>
                  </a:cubicBezTo>
                  <a:lnTo>
                    <a:pt x="978517" y="1521863"/>
                  </a:lnTo>
                  <a:lnTo>
                    <a:pt x="711745" y="1818144"/>
                  </a:lnTo>
                  <a:lnTo>
                    <a:pt x="735687" y="1849318"/>
                  </a:lnTo>
                  <a:cubicBezTo>
                    <a:pt x="759921" y="1888037"/>
                    <a:pt x="773251" y="1934159"/>
                    <a:pt x="771537" y="1983245"/>
                  </a:cubicBezTo>
                  <a:cubicBezTo>
                    <a:pt x="766966" y="2114140"/>
                    <a:pt x="657148" y="2216547"/>
                    <a:pt x="526253" y="2211976"/>
                  </a:cubicBezTo>
                  <a:cubicBezTo>
                    <a:pt x="395357" y="2207405"/>
                    <a:pt x="292951" y="2097587"/>
                    <a:pt x="297522" y="1966692"/>
                  </a:cubicBezTo>
                  <a:close/>
                  <a:moveTo>
                    <a:pt x="0" y="822458"/>
                  </a:moveTo>
                  <a:lnTo>
                    <a:pt x="28720" y="0"/>
                  </a:lnTo>
                  <a:lnTo>
                    <a:pt x="851179" y="28721"/>
                  </a:lnTo>
                  <a:lnTo>
                    <a:pt x="836819" y="439950"/>
                  </a:lnTo>
                  <a:lnTo>
                    <a:pt x="425589" y="425590"/>
                  </a:lnTo>
                  <a:lnTo>
                    <a:pt x="411229" y="836819"/>
                  </a:lnTo>
                  <a:close/>
                </a:path>
              </a:pathLst>
            </a:cu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dirty="0">
                <a:solidFill>
                  <a:schemeClr val="accent4">
                    <a:lumMod val="25000"/>
                  </a:schemeClr>
                </a:solidFill>
                <a:latin typeface="Segoe UI"/>
              </a:endParaRPr>
            </a:p>
          </p:txBody>
        </p:sp>
        <p:grpSp>
          <p:nvGrpSpPr>
            <p:cNvPr id="94" name="Group 93"/>
            <p:cNvGrpSpPr/>
            <p:nvPr/>
          </p:nvGrpSpPr>
          <p:grpSpPr>
            <a:xfrm>
              <a:off x="3900630" y="1655981"/>
              <a:ext cx="469622" cy="463926"/>
              <a:chOff x="2296894" y="-3310276"/>
              <a:chExt cx="484187" cy="498475"/>
            </a:xfrm>
            <a:grpFill/>
          </p:grpSpPr>
          <p:sp>
            <p:nvSpPr>
              <p:cNvPr id="95" name="Freeform 172"/>
              <p:cNvSpPr>
                <a:spLocks/>
              </p:cNvSpPr>
              <p:nvPr/>
            </p:nvSpPr>
            <p:spPr bwMode="auto">
              <a:xfrm>
                <a:off x="2514382" y="-3142001"/>
                <a:ext cx="82550" cy="65088"/>
              </a:xfrm>
              <a:custGeom>
                <a:avLst/>
                <a:gdLst>
                  <a:gd name="T0" fmla="*/ 110 w 110"/>
                  <a:gd name="T1" fmla="*/ 76 h 87"/>
                  <a:gd name="T2" fmla="*/ 99 w 110"/>
                  <a:gd name="T3" fmla="*/ 87 h 87"/>
                  <a:gd name="T4" fmla="*/ 11 w 110"/>
                  <a:gd name="T5" fmla="*/ 87 h 87"/>
                  <a:gd name="T6" fmla="*/ 0 w 110"/>
                  <a:gd name="T7" fmla="*/ 76 h 87"/>
                  <a:gd name="T8" fmla="*/ 0 w 110"/>
                  <a:gd name="T9" fmla="*/ 11 h 87"/>
                  <a:gd name="T10" fmla="*/ 11 w 110"/>
                  <a:gd name="T11" fmla="*/ 0 h 87"/>
                  <a:gd name="T12" fmla="*/ 99 w 110"/>
                  <a:gd name="T13" fmla="*/ 0 h 87"/>
                  <a:gd name="T14" fmla="*/ 110 w 110"/>
                  <a:gd name="T15" fmla="*/ 11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9" y="87"/>
                    </a:cubicBezTo>
                    <a:lnTo>
                      <a:pt x="11" y="87"/>
                    </a:lnTo>
                    <a:cubicBezTo>
                      <a:pt x="5" y="87"/>
                      <a:pt x="0" y="82"/>
                      <a:pt x="0" y="76"/>
                    </a:cubicBezTo>
                    <a:lnTo>
                      <a:pt x="0" y="11"/>
                    </a:lnTo>
                    <a:cubicBezTo>
                      <a:pt x="0" y="5"/>
                      <a:pt x="5" y="0"/>
                      <a:pt x="11" y="0"/>
                    </a:cubicBezTo>
                    <a:lnTo>
                      <a:pt x="99" y="0"/>
                    </a:lnTo>
                    <a:cubicBezTo>
                      <a:pt x="105" y="0"/>
                      <a:pt x="110" y="5"/>
                      <a:pt x="110" y="11"/>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6" name="Freeform 173"/>
              <p:cNvSpPr>
                <a:spLocks/>
              </p:cNvSpPr>
              <p:nvPr/>
            </p:nvSpPr>
            <p:spPr bwMode="auto">
              <a:xfrm>
                <a:off x="2631857" y="-3092789"/>
                <a:ext cx="80962" cy="66675"/>
              </a:xfrm>
              <a:custGeom>
                <a:avLst/>
                <a:gdLst>
                  <a:gd name="T0" fmla="*/ 109 w 110"/>
                  <a:gd name="T1" fmla="*/ 76 h 88"/>
                  <a:gd name="T2" fmla="*/ 97 w 110"/>
                  <a:gd name="T3" fmla="*/ 88 h 88"/>
                  <a:gd name="T4" fmla="*/ 12 w 110"/>
                  <a:gd name="T5" fmla="*/ 88 h 88"/>
                  <a:gd name="T6" fmla="*/ 0 w 110"/>
                  <a:gd name="T7" fmla="*/ 76 h 88"/>
                  <a:gd name="T8" fmla="*/ 0 w 110"/>
                  <a:gd name="T9" fmla="*/ 12 h 88"/>
                  <a:gd name="T10" fmla="*/ 12 w 110"/>
                  <a:gd name="T11" fmla="*/ 0 h 88"/>
                  <a:gd name="T12" fmla="*/ 99 w 110"/>
                  <a:gd name="T13" fmla="*/ 0 h 88"/>
                  <a:gd name="T14" fmla="*/ 110 w 110"/>
                  <a:gd name="T15" fmla="*/ 12 h 88"/>
                  <a:gd name="T16" fmla="*/ 110 w 110"/>
                  <a:gd name="T17" fmla="*/ 76 h 88"/>
                  <a:gd name="T18" fmla="*/ 109 w 110"/>
                  <a:gd name="T19"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88">
                    <a:moveTo>
                      <a:pt x="109" y="76"/>
                    </a:moveTo>
                    <a:cubicBezTo>
                      <a:pt x="109" y="83"/>
                      <a:pt x="104" y="88"/>
                      <a:pt x="97" y="88"/>
                    </a:cubicBezTo>
                    <a:lnTo>
                      <a:pt x="12" y="88"/>
                    </a:lnTo>
                    <a:cubicBezTo>
                      <a:pt x="5" y="88"/>
                      <a:pt x="0" y="83"/>
                      <a:pt x="0" y="76"/>
                    </a:cubicBezTo>
                    <a:lnTo>
                      <a:pt x="0" y="12"/>
                    </a:lnTo>
                    <a:cubicBezTo>
                      <a:pt x="0" y="5"/>
                      <a:pt x="5" y="0"/>
                      <a:pt x="12" y="0"/>
                    </a:cubicBezTo>
                    <a:lnTo>
                      <a:pt x="99" y="0"/>
                    </a:lnTo>
                    <a:cubicBezTo>
                      <a:pt x="106" y="0"/>
                      <a:pt x="110" y="5"/>
                      <a:pt x="110" y="12"/>
                    </a:cubicBezTo>
                    <a:lnTo>
                      <a:pt x="110" y="76"/>
                    </a:lnTo>
                    <a:lnTo>
                      <a:pt x="109"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7" name="Freeform 174"/>
              <p:cNvSpPr>
                <a:spLocks/>
              </p:cNvSpPr>
              <p:nvPr/>
            </p:nvSpPr>
            <p:spPr bwMode="auto">
              <a:xfrm>
                <a:off x="2514382" y="-3041989"/>
                <a:ext cx="82550" cy="65088"/>
              </a:xfrm>
              <a:custGeom>
                <a:avLst/>
                <a:gdLst>
                  <a:gd name="T0" fmla="*/ 110 w 110"/>
                  <a:gd name="T1" fmla="*/ 76 h 87"/>
                  <a:gd name="T2" fmla="*/ 99 w 110"/>
                  <a:gd name="T3" fmla="*/ 87 h 87"/>
                  <a:gd name="T4" fmla="*/ 11 w 110"/>
                  <a:gd name="T5" fmla="*/ 87 h 87"/>
                  <a:gd name="T6" fmla="*/ 0 w 110"/>
                  <a:gd name="T7" fmla="*/ 76 h 87"/>
                  <a:gd name="T8" fmla="*/ 0 w 110"/>
                  <a:gd name="T9" fmla="*/ 12 h 87"/>
                  <a:gd name="T10" fmla="*/ 11 w 110"/>
                  <a:gd name="T11" fmla="*/ 0 h 87"/>
                  <a:gd name="T12" fmla="*/ 99 w 110"/>
                  <a:gd name="T13" fmla="*/ 0 h 87"/>
                  <a:gd name="T14" fmla="*/ 110 w 110"/>
                  <a:gd name="T15" fmla="*/ 12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9" y="87"/>
                    </a:cubicBezTo>
                    <a:lnTo>
                      <a:pt x="11" y="87"/>
                    </a:lnTo>
                    <a:cubicBezTo>
                      <a:pt x="5" y="87"/>
                      <a:pt x="0" y="82"/>
                      <a:pt x="0" y="76"/>
                    </a:cubicBezTo>
                    <a:lnTo>
                      <a:pt x="0" y="12"/>
                    </a:lnTo>
                    <a:cubicBezTo>
                      <a:pt x="0" y="5"/>
                      <a:pt x="5" y="0"/>
                      <a:pt x="11" y="0"/>
                    </a:cubicBezTo>
                    <a:lnTo>
                      <a:pt x="99" y="0"/>
                    </a:lnTo>
                    <a:cubicBezTo>
                      <a:pt x="105" y="0"/>
                      <a:pt x="110" y="5"/>
                      <a:pt x="110" y="12"/>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8" name="Freeform 175"/>
              <p:cNvSpPr>
                <a:spLocks/>
              </p:cNvSpPr>
              <p:nvPr/>
            </p:nvSpPr>
            <p:spPr bwMode="auto">
              <a:xfrm>
                <a:off x="2396907" y="-3194389"/>
                <a:ext cx="84137" cy="66675"/>
              </a:xfrm>
              <a:custGeom>
                <a:avLst/>
                <a:gdLst>
                  <a:gd name="T0" fmla="*/ 112 w 112"/>
                  <a:gd name="T1" fmla="*/ 79 h 91"/>
                  <a:gd name="T2" fmla="*/ 100 w 112"/>
                  <a:gd name="T3" fmla="*/ 91 h 91"/>
                  <a:gd name="T4" fmla="*/ 11 w 112"/>
                  <a:gd name="T5" fmla="*/ 91 h 91"/>
                  <a:gd name="T6" fmla="*/ 0 w 112"/>
                  <a:gd name="T7" fmla="*/ 79 h 91"/>
                  <a:gd name="T8" fmla="*/ 0 w 112"/>
                  <a:gd name="T9" fmla="*/ 12 h 91"/>
                  <a:gd name="T10" fmla="*/ 11 w 112"/>
                  <a:gd name="T11" fmla="*/ 0 h 91"/>
                  <a:gd name="T12" fmla="*/ 98 w 112"/>
                  <a:gd name="T13" fmla="*/ 0 h 91"/>
                  <a:gd name="T14" fmla="*/ 112 w 112"/>
                  <a:gd name="T15" fmla="*/ 12 h 91"/>
                  <a:gd name="T16" fmla="*/ 112 w 112"/>
                  <a:gd name="T17"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91">
                    <a:moveTo>
                      <a:pt x="112" y="79"/>
                    </a:moveTo>
                    <a:cubicBezTo>
                      <a:pt x="112" y="86"/>
                      <a:pt x="107" y="91"/>
                      <a:pt x="100" y="91"/>
                    </a:cubicBezTo>
                    <a:lnTo>
                      <a:pt x="11" y="91"/>
                    </a:lnTo>
                    <a:cubicBezTo>
                      <a:pt x="4" y="91"/>
                      <a:pt x="0" y="86"/>
                      <a:pt x="0" y="79"/>
                    </a:cubicBezTo>
                    <a:lnTo>
                      <a:pt x="0" y="12"/>
                    </a:lnTo>
                    <a:cubicBezTo>
                      <a:pt x="0" y="5"/>
                      <a:pt x="4" y="0"/>
                      <a:pt x="11" y="0"/>
                    </a:cubicBezTo>
                    <a:lnTo>
                      <a:pt x="98" y="0"/>
                    </a:lnTo>
                    <a:cubicBezTo>
                      <a:pt x="107" y="0"/>
                      <a:pt x="112" y="5"/>
                      <a:pt x="112" y="12"/>
                    </a:cubicBezTo>
                    <a:lnTo>
                      <a:pt x="112" y="79"/>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99" name="Freeform 176"/>
              <p:cNvSpPr>
                <a:spLocks/>
              </p:cNvSpPr>
              <p:nvPr/>
            </p:nvSpPr>
            <p:spPr bwMode="auto">
              <a:xfrm>
                <a:off x="2296894" y="-3310276"/>
                <a:ext cx="482600" cy="117475"/>
              </a:xfrm>
              <a:custGeom>
                <a:avLst/>
                <a:gdLst>
                  <a:gd name="T0" fmla="*/ 640 w 651"/>
                  <a:gd name="T1" fmla="*/ 0 h 157"/>
                  <a:gd name="T2" fmla="*/ 12 w 651"/>
                  <a:gd name="T3" fmla="*/ 0 h 157"/>
                  <a:gd name="T4" fmla="*/ 0 w 651"/>
                  <a:gd name="T5" fmla="*/ 12 h 157"/>
                  <a:gd name="T6" fmla="*/ 0 w 651"/>
                  <a:gd name="T7" fmla="*/ 145 h 157"/>
                  <a:gd name="T8" fmla="*/ 12 w 651"/>
                  <a:gd name="T9" fmla="*/ 157 h 157"/>
                  <a:gd name="T10" fmla="*/ 79 w 651"/>
                  <a:gd name="T11" fmla="*/ 157 h 157"/>
                  <a:gd name="T12" fmla="*/ 91 w 651"/>
                  <a:gd name="T13" fmla="*/ 145 h 157"/>
                  <a:gd name="T14" fmla="*/ 91 w 651"/>
                  <a:gd name="T15" fmla="*/ 89 h 157"/>
                  <a:gd name="T16" fmla="*/ 561 w 651"/>
                  <a:gd name="T17" fmla="*/ 89 h 157"/>
                  <a:gd name="T18" fmla="*/ 561 w 651"/>
                  <a:gd name="T19" fmla="*/ 145 h 157"/>
                  <a:gd name="T20" fmla="*/ 574 w 651"/>
                  <a:gd name="T21" fmla="*/ 157 h 157"/>
                  <a:gd name="T22" fmla="*/ 638 w 651"/>
                  <a:gd name="T23" fmla="*/ 157 h 157"/>
                  <a:gd name="T24" fmla="*/ 650 w 651"/>
                  <a:gd name="T25" fmla="*/ 145 h 157"/>
                  <a:gd name="T26" fmla="*/ 650 w 651"/>
                  <a:gd name="T27" fmla="*/ 12 h 157"/>
                  <a:gd name="T28" fmla="*/ 640 w 65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1" h="157">
                    <a:moveTo>
                      <a:pt x="640" y="0"/>
                    </a:moveTo>
                    <a:lnTo>
                      <a:pt x="12" y="0"/>
                    </a:lnTo>
                    <a:cubicBezTo>
                      <a:pt x="5" y="0"/>
                      <a:pt x="0" y="5"/>
                      <a:pt x="0" y="12"/>
                    </a:cubicBezTo>
                    <a:lnTo>
                      <a:pt x="0" y="145"/>
                    </a:lnTo>
                    <a:cubicBezTo>
                      <a:pt x="0" y="152"/>
                      <a:pt x="5" y="157"/>
                      <a:pt x="12" y="157"/>
                    </a:cubicBezTo>
                    <a:lnTo>
                      <a:pt x="79" y="157"/>
                    </a:lnTo>
                    <a:cubicBezTo>
                      <a:pt x="86" y="157"/>
                      <a:pt x="91" y="152"/>
                      <a:pt x="91" y="145"/>
                    </a:cubicBezTo>
                    <a:lnTo>
                      <a:pt x="91" y="89"/>
                    </a:lnTo>
                    <a:lnTo>
                      <a:pt x="561" y="89"/>
                    </a:lnTo>
                    <a:lnTo>
                      <a:pt x="561" y="145"/>
                    </a:lnTo>
                    <a:cubicBezTo>
                      <a:pt x="561" y="152"/>
                      <a:pt x="566" y="157"/>
                      <a:pt x="574" y="157"/>
                    </a:cubicBezTo>
                    <a:lnTo>
                      <a:pt x="638" y="157"/>
                    </a:lnTo>
                    <a:cubicBezTo>
                      <a:pt x="645" y="157"/>
                      <a:pt x="650" y="152"/>
                      <a:pt x="650" y="145"/>
                    </a:cubicBezTo>
                    <a:lnTo>
                      <a:pt x="650" y="12"/>
                    </a:lnTo>
                    <a:cubicBezTo>
                      <a:pt x="651" y="5"/>
                      <a:pt x="647" y="0"/>
                      <a:pt x="640"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0" name="Freeform 177"/>
              <p:cNvSpPr>
                <a:spLocks/>
              </p:cNvSpPr>
              <p:nvPr/>
            </p:nvSpPr>
            <p:spPr bwMode="auto">
              <a:xfrm>
                <a:off x="2300069" y="-2927689"/>
                <a:ext cx="481012" cy="115888"/>
              </a:xfrm>
              <a:custGeom>
                <a:avLst/>
                <a:gdLst>
                  <a:gd name="T0" fmla="*/ 636 w 649"/>
                  <a:gd name="T1" fmla="*/ 2 h 157"/>
                  <a:gd name="T2" fmla="*/ 572 w 649"/>
                  <a:gd name="T3" fmla="*/ 2 h 157"/>
                  <a:gd name="T4" fmla="*/ 560 w 649"/>
                  <a:gd name="T5" fmla="*/ 14 h 157"/>
                  <a:gd name="T6" fmla="*/ 560 w 649"/>
                  <a:gd name="T7" fmla="*/ 68 h 157"/>
                  <a:gd name="T8" fmla="*/ 89 w 649"/>
                  <a:gd name="T9" fmla="*/ 68 h 157"/>
                  <a:gd name="T10" fmla="*/ 89 w 649"/>
                  <a:gd name="T11" fmla="*/ 12 h 157"/>
                  <a:gd name="T12" fmla="*/ 75 w 649"/>
                  <a:gd name="T13" fmla="*/ 0 h 157"/>
                  <a:gd name="T14" fmla="*/ 11 w 649"/>
                  <a:gd name="T15" fmla="*/ 0 h 157"/>
                  <a:gd name="T16" fmla="*/ 0 w 649"/>
                  <a:gd name="T17" fmla="*/ 14 h 157"/>
                  <a:gd name="T18" fmla="*/ 0 w 649"/>
                  <a:gd name="T19" fmla="*/ 145 h 157"/>
                  <a:gd name="T20" fmla="*/ 11 w 649"/>
                  <a:gd name="T21" fmla="*/ 157 h 157"/>
                  <a:gd name="T22" fmla="*/ 638 w 649"/>
                  <a:gd name="T23" fmla="*/ 157 h 157"/>
                  <a:gd name="T24" fmla="*/ 649 w 649"/>
                  <a:gd name="T25" fmla="*/ 145 h 157"/>
                  <a:gd name="T26" fmla="*/ 649 w 649"/>
                  <a:gd name="T27" fmla="*/ 14 h 157"/>
                  <a:gd name="T28" fmla="*/ 636 w 649"/>
                  <a:gd name="T29" fmla="*/ 2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9" h="157">
                    <a:moveTo>
                      <a:pt x="636" y="2"/>
                    </a:moveTo>
                    <a:lnTo>
                      <a:pt x="572" y="2"/>
                    </a:lnTo>
                    <a:cubicBezTo>
                      <a:pt x="565" y="2"/>
                      <a:pt x="560" y="7"/>
                      <a:pt x="560" y="14"/>
                    </a:cubicBezTo>
                    <a:lnTo>
                      <a:pt x="560" y="68"/>
                    </a:lnTo>
                    <a:lnTo>
                      <a:pt x="89" y="68"/>
                    </a:lnTo>
                    <a:lnTo>
                      <a:pt x="89" y="12"/>
                    </a:lnTo>
                    <a:cubicBezTo>
                      <a:pt x="89" y="5"/>
                      <a:pt x="84" y="0"/>
                      <a:pt x="75" y="0"/>
                    </a:cubicBezTo>
                    <a:lnTo>
                      <a:pt x="11" y="0"/>
                    </a:lnTo>
                    <a:cubicBezTo>
                      <a:pt x="5" y="0"/>
                      <a:pt x="0" y="5"/>
                      <a:pt x="0" y="14"/>
                    </a:cubicBezTo>
                    <a:lnTo>
                      <a:pt x="0" y="145"/>
                    </a:lnTo>
                    <a:cubicBezTo>
                      <a:pt x="0" y="152"/>
                      <a:pt x="5" y="157"/>
                      <a:pt x="11" y="157"/>
                    </a:cubicBezTo>
                    <a:lnTo>
                      <a:pt x="638" y="157"/>
                    </a:lnTo>
                    <a:cubicBezTo>
                      <a:pt x="644" y="157"/>
                      <a:pt x="649" y="152"/>
                      <a:pt x="649" y="145"/>
                    </a:cubicBezTo>
                    <a:lnTo>
                      <a:pt x="649" y="14"/>
                    </a:lnTo>
                    <a:cubicBezTo>
                      <a:pt x="647" y="7"/>
                      <a:pt x="643" y="2"/>
                      <a:pt x="636" y="2"/>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1" name="Freeform 178"/>
              <p:cNvSpPr>
                <a:spLocks/>
              </p:cNvSpPr>
              <p:nvPr/>
            </p:nvSpPr>
            <p:spPr bwMode="auto">
              <a:xfrm>
                <a:off x="2398494" y="-3092789"/>
                <a:ext cx="82550" cy="65088"/>
              </a:xfrm>
              <a:custGeom>
                <a:avLst/>
                <a:gdLst>
                  <a:gd name="T0" fmla="*/ 111 w 111"/>
                  <a:gd name="T1" fmla="*/ 76 h 87"/>
                  <a:gd name="T2" fmla="*/ 99 w 111"/>
                  <a:gd name="T3" fmla="*/ 87 h 87"/>
                  <a:gd name="T4" fmla="*/ 12 w 111"/>
                  <a:gd name="T5" fmla="*/ 87 h 87"/>
                  <a:gd name="T6" fmla="*/ 0 w 111"/>
                  <a:gd name="T7" fmla="*/ 76 h 87"/>
                  <a:gd name="T8" fmla="*/ 0 w 111"/>
                  <a:gd name="T9" fmla="*/ 11 h 87"/>
                  <a:gd name="T10" fmla="*/ 12 w 111"/>
                  <a:gd name="T11" fmla="*/ 0 h 87"/>
                  <a:gd name="T12" fmla="*/ 99 w 111"/>
                  <a:gd name="T13" fmla="*/ 0 h 87"/>
                  <a:gd name="T14" fmla="*/ 111 w 111"/>
                  <a:gd name="T15" fmla="*/ 11 h 87"/>
                  <a:gd name="T16" fmla="*/ 111 w 111"/>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7">
                    <a:moveTo>
                      <a:pt x="111" y="76"/>
                    </a:moveTo>
                    <a:cubicBezTo>
                      <a:pt x="111" y="82"/>
                      <a:pt x="106" y="87"/>
                      <a:pt x="99" y="87"/>
                    </a:cubicBezTo>
                    <a:lnTo>
                      <a:pt x="12" y="87"/>
                    </a:lnTo>
                    <a:cubicBezTo>
                      <a:pt x="5" y="87"/>
                      <a:pt x="0" y="82"/>
                      <a:pt x="0" y="76"/>
                    </a:cubicBezTo>
                    <a:lnTo>
                      <a:pt x="0" y="11"/>
                    </a:lnTo>
                    <a:cubicBezTo>
                      <a:pt x="0" y="5"/>
                      <a:pt x="5" y="0"/>
                      <a:pt x="12" y="0"/>
                    </a:cubicBezTo>
                    <a:lnTo>
                      <a:pt x="99" y="0"/>
                    </a:lnTo>
                    <a:cubicBezTo>
                      <a:pt x="106" y="0"/>
                      <a:pt x="111" y="5"/>
                      <a:pt x="111" y="11"/>
                    </a:cubicBezTo>
                    <a:lnTo>
                      <a:pt x="111"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02" name="Freeform 179"/>
              <p:cNvSpPr>
                <a:spLocks/>
              </p:cNvSpPr>
              <p:nvPr/>
            </p:nvSpPr>
            <p:spPr bwMode="auto">
              <a:xfrm>
                <a:off x="2396907" y="-2992776"/>
                <a:ext cx="82550" cy="65088"/>
              </a:xfrm>
              <a:custGeom>
                <a:avLst/>
                <a:gdLst>
                  <a:gd name="T0" fmla="*/ 110 w 110"/>
                  <a:gd name="T1" fmla="*/ 76 h 87"/>
                  <a:gd name="T2" fmla="*/ 98 w 110"/>
                  <a:gd name="T3" fmla="*/ 87 h 87"/>
                  <a:gd name="T4" fmla="*/ 11 w 110"/>
                  <a:gd name="T5" fmla="*/ 87 h 87"/>
                  <a:gd name="T6" fmla="*/ 0 w 110"/>
                  <a:gd name="T7" fmla="*/ 76 h 87"/>
                  <a:gd name="T8" fmla="*/ 0 w 110"/>
                  <a:gd name="T9" fmla="*/ 12 h 87"/>
                  <a:gd name="T10" fmla="*/ 11 w 110"/>
                  <a:gd name="T11" fmla="*/ 0 h 87"/>
                  <a:gd name="T12" fmla="*/ 98 w 110"/>
                  <a:gd name="T13" fmla="*/ 0 h 87"/>
                  <a:gd name="T14" fmla="*/ 110 w 110"/>
                  <a:gd name="T15" fmla="*/ 12 h 87"/>
                  <a:gd name="T16" fmla="*/ 110 w 110"/>
                  <a:gd name="T17" fmla="*/ 7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7">
                    <a:moveTo>
                      <a:pt x="110" y="76"/>
                    </a:moveTo>
                    <a:cubicBezTo>
                      <a:pt x="110" y="82"/>
                      <a:pt x="105" y="87"/>
                      <a:pt x="98" y="87"/>
                    </a:cubicBezTo>
                    <a:lnTo>
                      <a:pt x="11" y="87"/>
                    </a:lnTo>
                    <a:cubicBezTo>
                      <a:pt x="4" y="87"/>
                      <a:pt x="0" y="82"/>
                      <a:pt x="0" y="76"/>
                    </a:cubicBezTo>
                    <a:lnTo>
                      <a:pt x="0" y="12"/>
                    </a:lnTo>
                    <a:cubicBezTo>
                      <a:pt x="0" y="5"/>
                      <a:pt x="4" y="0"/>
                      <a:pt x="11" y="0"/>
                    </a:cubicBezTo>
                    <a:lnTo>
                      <a:pt x="98" y="0"/>
                    </a:lnTo>
                    <a:cubicBezTo>
                      <a:pt x="105" y="0"/>
                      <a:pt x="110" y="5"/>
                      <a:pt x="110" y="12"/>
                    </a:cubicBezTo>
                    <a:lnTo>
                      <a:pt x="110" y="7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grpSp>
        <p:cxnSp>
          <p:nvCxnSpPr>
            <p:cNvPr id="103" name="Straight Arrow Connector 102"/>
            <p:cNvCxnSpPr>
              <a:cxnSpLocks/>
              <a:endCxn id="90" idx="2"/>
            </p:cNvCxnSpPr>
            <p:nvPr/>
          </p:nvCxnSpPr>
          <p:spPr>
            <a:xfrm flipV="1">
              <a:off x="2917191" y="2246889"/>
              <a:ext cx="707467" cy="56187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sp>
          <p:nvSpPr>
            <p:cNvPr id="113" name="Oval 112"/>
            <p:cNvSpPr/>
            <p:nvPr/>
          </p:nvSpPr>
          <p:spPr bwMode="auto">
            <a:xfrm>
              <a:off x="3630641" y="4190388"/>
              <a:ext cx="1040227" cy="302315"/>
            </a:xfrm>
            <a:prstGeom prst="ellipse">
              <a:avLst/>
            </a:prstGeom>
            <a:grp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45713" rIns="0" bIns="0"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1100" kern="0" dirty="0">
                  <a:solidFill>
                    <a:schemeClr val="accent4">
                      <a:lumMod val="25000"/>
                    </a:schemeClr>
                  </a:solidFill>
                  <a:ea typeface="Segoe UI" pitchFamily="34" charset="0"/>
                  <a:cs typeface="Segoe UI" pitchFamily="34" charset="0"/>
                </a:rPr>
                <a:t>Blobs</a:t>
              </a:r>
            </a:p>
          </p:txBody>
        </p:sp>
        <p:grpSp>
          <p:nvGrpSpPr>
            <p:cNvPr id="114" name="Group 113"/>
            <p:cNvGrpSpPr/>
            <p:nvPr/>
          </p:nvGrpSpPr>
          <p:grpSpPr>
            <a:xfrm>
              <a:off x="3903782" y="3858473"/>
              <a:ext cx="458722" cy="398406"/>
              <a:chOff x="2317532" y="-4150064"/>
              <a:chExt cx="458787" cy="398463"/>
            </a:xfrm>
            <a:grpFill/>
          </p:grpSpPr>
          <p:sp>
            <p:nvSpPr>
              <p:cNvPr id="115" name="Freeform 185"/>
              <p:cNvSpPr>
                <a:spLocks noEditPoints="1"/>
              </p:cNvSpPr>
              <p:nvPr/>
            </p:nvSpPr>
            <p:spPr bwMode="auto">
              <a:xfrm>
                <a:off x="2317532" y="-4150064"/>
                <a:ext cx="458787" cy="398463"/>
              </a:xfrm>
              <a:custGeom>
                <a:avLst/>
                <a:gdLst>
                  <a:gd name="T0" fmla="*/ 463 w 617"/>
                  <a:gd name="T1" fmla="*/ 0 h 534"/>
                  <a:gd name="T2" fmla="*/ 154 w 617"/>
                  <a:gd name="T3" fmla="*/ 0 h 534"/>
                  <a:gd name="T4" fmla="*/ 0 w 617"/>
                  <a:gd name="T5" fmla="*/ 267 h 534"/>
                  <a:gd name="T6" fmla="*/ 154 w 617"/>
                  <a:gd name="T7" fmla="*/ 534 h 534"/>
                  <a:gd name="T8" fmla="*/ 463 w 617"/>
                  <a:gd name="T9" fmla="*/ 534 h 534"/>
                  <a:gd name="T10" fmla="*/ 617 w 617"/>
                  <a:gd name="T11" fmla="*/ 267 h 534"/>
                  <a:gd name="T12" fmla="*/ 463 w 617"/>
                  <a:gd name="T13" fmla="*/ 0 h 534"/>
                  <a:gd name="T14" fmla="*/ 464 w 617"/>
                  <a:gd name="T15" fmla="*/ 386 h 534"/>
                  <a:gd name="T16" fmla="*/ 422 w 617"/>
                  <a:gd name="T17" fmla="*/ 428 h 534"/>
                  <a:gd name="T18" fmla="*/ 195 w 617"/>
                  <a:gd name="T19" fmla="*/ 428 h 534"/>
                  <a:gd name="T20" fmla="*/ 154 w 617"/>
                  <a:gd name="T21" fmla="*/ 386 h 534"/>
                  <a:gd name="T22" fmla="*/ 154 w 617"/>
                  <a:gd name="T23" fmla="*/ 147 h 534"/>
                  <a:gd name="T24" fmla="*/ 195 w 617"/>
                  <a:gd name="T25" fmla="*/ 106 h 534"/>
                  <a:gd name="T26" fmla="*/ 363 w 617"/>
                  <a:gd name="T27" fmla="*/ 106 h 534"/>
                  <a:gd name="T28" fmla="*/ 395 w 617"/>
                  <a:gd name="T29" fmla="*/ 106 h 534"/>
                  <a:gd name="T30" fmla="*/ 399 w 617"/>
                  <a:gd name="T31" fmla="*/ 106 h 534"/>
                  <a:gd name="T32" fmla="*/ 464 w 617"/>
                  <a:gd name="T33" fmla="*/ 169 h 534"/>
                  <a:gd name="T34" fmla="*/ 464 w 617"/>
                  <a:gd name="T35" fmla="*/ 386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7" h="534">
                    <a:moveTo>
                      <a:pt x="463" y="0"/>
                    </a:moveTo>
                    <a:lnTo>
                      <a:pt x="154" y="0"/>
                    </a:lnTo>
                    <a:lnTo>
                      <a:pt x="0" y="267"/>
                    </a:lnTo>
                    <a:lnTo>
                      <a:pt x="154" y="534"/>
                    </a:lnTo>
                    <a:lnTo>
                      <a:pt x="463" y="534"/>
                    </a:lnTo>
                    <a:lnTo>
                      <a:pt x="617" y="267"/>
                    </a:lnTo>
                    <a:lnTo>
                      <a:pt x="463" y="0"/>
                    </a:lnTo>
                    <a:close/>
                    <a:moveTo>
                      <a:pt x="464" y="386"/>
                    </a:moveTo>
                    <a:cubicBezTo>
                      <a:pt x="464" y="409"/>
                      <a:pt x="445" y="428"/>
                      <a:pt x="422" y="428"/>
                    </a:cubicBezTo>
                    <a:lnTo>
                      <a:pt x="195" y="428"/>
                    </a:lnTo>
                    <a:cubicBezTo>
                      <a:pt x="172" y="428"/>
                      <a:pt x="154" y="409"/>
                      <a:pt x="154" y="386"/>
                    </a:cubicBezTo>
                    <a:lnTo>
                      <a:pt x="154" y="147"/>
                    </a:lnTo>
                    <a:cubicBezTo>
                      <a:pt x="154" y="124"/>
                      <a:pt x="172" y="106"/>
                      <a:pt x="195" y="106"/>
                    </a:cubicBezTo>
                    <a:lnTo>
                      <a:pt x="363" y="106"/>
                    </a:lnTo>
                    <a:cubicBezTo>
                      <a:pt x="380" y="106"/>
                      <a:pt x="395" y="106"/>
                      <a:pt x="395" y="106"/>
                    </a:cubicBezTo>
                    <a:lnTo>
                      <a:pt x="399" y="106"/>
                    </a:lnTo>
                    <a:lnTo>
                      <a:pt x="464" y="169"/>
                    </a:lnTo>
                    <a:lnTo>
                      <a:pt x="464" y="386"/>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6" name="Freeform 186"/>
              <p:cNvSpPr>
                <a:spLocks/>
              </p:cNvSpPr>
              <p:nvPr/>
            </p:nvSpPr>
            <p:spPr bwMode="auto">
              <a:xfrm>
                <a:off x="2509619" y="-3927814"/>
                <a:ext cx="20637" cy="47625"/>
              </a:xfrm>
              <a:custGeom>
                <a:avLst/>
                <a:gdLst>
                  <a:gd name="T0" fmla="*/ 27 w 28"/>
                  <a:gd name="T1" fmla="*/ 13 h 64"/>
                  <a:gd name="T2" fmla="*/ 25 w 28"/>
                  <a:gd name="T3" fmla="*/ 6 h 64"/>
                  <a:gd name="T4" fmla="*/ 22 w 28"/>
                  <a:gd name="T5" fmla="*/ 2 h 64"/>
                  <a:gd name="T6" fmla="*/ 19 w 28"/>
                  <a:gd name="T7" fmla="*/ 0 h 64"/>
                  <a:gd name="T8" fmla="*/ 14 w 28"/>
                  <a:gd name="T9" fmla="*/ 0 h 64"/>
                  <a:gd name="T10" fmla="*/ 7 w 28"/>
                  <a:gd name="T11" fmla="*/ 2 h 64"/>
                  <a:gd name="T12" fmla="*/ 3 w 28"/>
                  <a:gd name="T13" fmla="*/ 8 h 64"/>
                  <a:gd name="T14" fmla="*/ 1 w 28"/>
                  <a:gd name="T15" fmla="*/ 18 h 64"/>
                  <a:gd name="T16" fmla="*/ 0 w 28"/>
                  <a:gd name="T17" fmla="*/ 32 h 64"/>
                  <a:gd name="T18" fmla="*/ 1 w 28"/>
                  <a:gd name="T19" fmla="*/ 48 h 64"/>
                  <a:gd name="T20" fmla="*/ 3 w 28"/>
                  <a:gd name="T21" fmla="*/ 58 h 64"/>
                  <a:gd name="T22" fmla="*/ 8 w 28"/>
                  <a:gd name="T23" fmla="*/ 63 h 64"/>
                  <a:gd name="T24" fmla="*/ 14 w 28"/>
                  <a:gd name="T25" fmla="*/ 64 h 64"/>
                  <a:gd name="T26" fmla="*/ 19 w 28"/>
                  <a:gd name="T27" fmla="*/ 64 h 64"/>
                  <a:gd name="T28" fmla="*/ 22 w 28"/>
                  <a:gd name="T29" fmla="*/ 61 h 64"/>
                  <a:gd name="T30" fmla="*/ 25 w 28"/>
                  <a:gd name="T31" fmla="*/ 57 h 64"/>
                  <a:gd name="T32" fmla="*/ 27 w 28"/>
                  <a:gd name="T33" fmla="*/ 50 h 64"/>
                  <a:gd name="T34" fmla="*/ 28 w 28"/>
                  <a:gd name="T35" fmla="*/ 42 h 64"/>
                  <a:gd name="T36" fmla="*/ 28 w 28"/>
                  <a:gd name="T37" fmla="*/ 33 h 64"/>
                  <a:gd name="T38" fmla="*/ 28 w 28"/>
                  <a:gd name="T39" fmla="*/ 21 h 64"/>
                  <a:gd name="T40" fmla="*/ 27 w 28"/>
                  <a:gd name="T41" fmla="*/ 1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64">
                    <a:moveTo>
                      <a:pt x="27" y="13"/>
                    </a:moveTo>
                    <a:cubicBezTo>
                      <a:pt x="26" y="10"/>
                      <a:pt x="25" y="8"/>
                      <a:pt x="25" y="6"/>
                    </a:cubicBezTo>
                    <a:cubicBezTo>
                      <a:pt x="24" y="5"/>
                      <a:pt x="23" y="3"/>
                      <a:pt x="22" y="2"/>
                    </a:cubicBezTo>
                    <a:cubicBezTo>
                      <a:pt x="21" y="1"/>
                      <a:pt x="20" y="1"/>
                      <a:pt x="19" y="0"/>
                    </a:cubicBezTo>
                    <a:cubicBezTo>
                      <a:pt x="17" y="0"/>
                      <a:pt x="16" y="0"/>
                      <a:pt x="14" y="0"/>
                    </a:cubicBezTo>
                    <a:cubicBezTo>
                      <a:pt x="12" y="0"/>
                      <a:pt x="9" y="0"/>
                      <a:pt x="7" y="2"/>
                    </a:cubicBezTo>
                    <a:cubicBezTo>
                      <a:pt x="6" y="3"/>
                      <a:pt x="4" y="5"/>
                      <a:pt x="3" y="8"/>
                    </a:cubicBezTo>
                    <a:cubicBezTo>
                      <a:pt x="2" y="10"/>
                      <a:pt x="1" y="14"/>
                      <a:pt x="1" y="18"/>
                    </a:cubicBezTo>
                    <a:cubicBezTo>
                      <a:pt x="1" y="22"/>
                      <a:pt x="0" y="26"/>
                      <a:pt x="0" y="32"/>
                    </a:cubicBezTo>
                    <a:cubicBezTo>
                      <a:pt x="0" y="38"/>
                      <a:pt x="1" y="43"/>
                      <a:pt x="1" y="48"/>
                    </a:cubicBezTo>
                    <a:cubicBezTo>
                      <a:pt x="2" y="52"/>
                      <a:pt x="2" y="55"/>
                      <a:pt x="3" y="58"/>
                    </a:cubicBezTo>
                    <a:cubicBezTo>
                      <a:pt x="5" y="60"/>
                      <a:pt x="6" y="62"/>
                      <a:pt x="8" y="63"/>
                    </a:cubicBezTo>
                    <a:cubicBezTo>
                      <a:pt x="9" y="64"/>
                      <a:pt x="12" y="64"/>
                      <a:pt x="14" y="64"/>
                    </a:cubicBezTo>
                    <a:cubicBezTo>
                      <a:pt x="16" y="64"/>
                      <a:pt x="17" y="64"/>
                      <a:pt x="19" y="64"/>
                    </a:cubicBezTo>
                    <a:cubicBezTo>
                      <a:pt x="20" y="63"/>
                      <a:pt x="21" y="62"/>
                      <a:pt x="22" y="61"/>
                    </a:cubicBezTo>
                    <a:cubicBezTo>
                      <a:pt x="24" y="60"/>
                      <a:pt x="24" y="58"/>
                      <a:pt x="25" y="57"/>
                    </a:cubicBezTo>
                    <a:cubicBezTo>
                      <a:pt x="26" y="55"/>
                      <a:pt x="26" y="53"/>
                      <a:pt x="27" y="50"/>
                    </a:cubicBezTo>
                    <a:cubicBezTo>
                      <a:pt x="27" y="48"/>
                      <a:pt x="28" y="45"/>
                      <a:pt x="28" y="42"/>
                    </a:cubicBezTo>
                    <a:cubicBezTo>
                      <a:pt x="28" y="39"/>
                      <a:pt x="28" y="36"/>
                      <a:pt x="28" y="33"/>
                    </a:cubicBezTo>
                    <a:cubicBezTo>
                      <a:pt x="28" y="28"/>
                      <a:pt x="28" y="25"/>
                      <a:pt x="28" y="21"/>
                    </a:cubicBezTo>
                    <a:cubicBezTo>
                      <a:pt x="27" y="18"/>
                      <a:pt x="27" y="15"/>
                      <a:pt x="27" y="13"/>
                    </a:cubicBezTo>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7" name="Freeform 187"/>
              <p:cNvSpPr>
                <a:spLocks/>
              </p:cNvSpPr>
              <p:nvPr/>
            </p:nvSpPr>
            <p:spPr bwMode="auto">
              <a:xfrm>
                <a:off x="2563594" y="-4021476"/>
                <a:ext cx="20637" cy="47625"/>
              </a:xfrm>
              <a:custGeom>
                <a:avLst/>
                <a:gdLst>
                  <a:gd name="T0" fmla="*/ 26 w 28"/>
                  <a:gd name="T1" fmla="*/ 13 h 65"/>
                  <a:gd name="T2" fmla="*/ 25 w 28"/>
                  <a:gd name="T3" fmla="*/ 7 h 65"/>
                  <a:gd name="T4" fmla="*/ 22 w 28"/>
                  <a:gd name="T5" fmla="*/ 3 h 65"/>
                  <a:gd name="T6" fmla="*/ 18 w 28"/>
                  <a:gd name="T7" fmla="*/ 1 h 65"/>
                  <a:gd name="T8" fmla="*/ 14 w 28"/>
                  <a:gd name="T9" fmla="*/ 0 h 65"/>
                  <a:gd name="T10" fmla="*/ 7 w 28"/>
                  <a:gd name="T11" fmla="*/ 2 h 65"/>
                  <a:gd name="T12" fmla="*/ 3 w 28"/>
                  <a:gd name="T13" fmla="*/ 8 h 65"/>
                  <a:gd name="T14" fmla="*/ 1 w 28"/>
                  <a:gd name="T15" fmla="*/ 18 h 65"/>
                  <a:gd name="T16" fmla="*/ 0 w 28"/>
                  <a:gd name="T17" fmla="*/ 32 h 65"/>
                  <a:gd name="T18" fmla="*/ 1 w 28"/>
                  <a:gd name="T19" fmla="*/ 48 h 65"/>
                  <a:gd name="T20" fmla="*/ 3 w 28"/>
                  <a:gd name="T21" fmla="*/ 58 h 65"/>
                  <a:gd name="T22" fmla="*/ 8 w 28"/>
                  <a:gd name="T23" fmla="*/ 63 h 65"/>
                  <a:gd name="T24" fmla="*/ 14 w 28"/>
                  <a:gd name="T25" fmla="*/ 65 h 65"/>
                  <a:gd name="T26" fmla="*/ 19 w 28"/>
                  <a:gd name="T27" fmla="*/ 64 h 65"/>
                  <a:gd name="T28" fmla="*/ 22 w 28"/>
                  <a:gd name="T29" fmla="*/ 61 h 65"/>
                  <a:gd name="T30" fmla="*/ 25 w 28"/>
                  <a:gd name="T31" fmla="*/ 57 h 65"/>
                  <a:gd name="T32" fmla="*/ 27 w 28"/>
                  <a:gd name="T33" fmla="*/ 51 h 65"/>
                  <a:gd name="T34" fmla="*/ 28 w 28"/>
                  <a:gd name="T35" fmla="*/ 43 h 65"/>
                  <a:gd name="T36" fmla="*/ 28 w 28"/>
                  <a:gd name="T37" fmla="*/ 33 h 65"/>
                  <a:gd name="T38" fmla="*/ 27 w 28"/>
                  <a:gd name="T39" fmla="*/ 22 h 65"/>
                  <a:gd name="T40" fmla="*/ 26 w 28"/>
                  <a:gd name="T41" fmla="*/ 1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65">
                    <a:moveTo>
                      <a:pt x="26" y="13"/>
                    </a:moveTo>
                    <a:cubicBezTo>
                      <a:pt x="26" y="11"/>
                      <a:pt x="25" y="9"/>
                      <a:pt x="25" y="7"/>
                    </a:cubicBezTo>
                    <a:cubicBezTo>
                      <a:pt x="24" y="5"/>
                      <a:pt x="23" y="4"/>
                      <a:pt x="22" y="3"/>
                    </a:cubicBezTo>
                    <a:cubicBezTo>
                      <a:pt x="21" y="2"/>
                      <a:pt x="20" y="1"/>
                      <a:pt x="18" y="1"/>
                    </a:cubicBezTo>
                    <a:cubicBezTo>
                      <a:pt x="17" y="0"/>
                      <a:pt x="16" y="0"/>
                      <a:pt x="14" y="0"/>
                    </a:cubicBezTo>
                    <a:cubicBezTo>
                      <a:pt x="11" y="0"/>
                      <a:pt x="9" y="1"/>
                      <a:pt x="7" y="2"/>
                    </a:cubicBezTo>
                    <a:cubicBezTo>
                      <a:pt x="5" y="3"/>
                      <a:pt x="4" y="5"/>
                      <a:pt x="3" y="8"/>
                    </a:cubicBezTo>
                    <a:cubicBezTo>
                      <a:pt x="2" y="11"/>
                      <a:pt x="1" y="14"/>
                      <a:pt x="1" y="18"/>
                    </a:cubicBezTo>
                    <a:cubicBezTo>
                      <a:pt x="0" y="22"/>
                      <a:pt x="0" y="27"/>
                      <a:pt x="0" y="32"/>
                    </a:cubicBezTo>
                    <a:cubicBezTo>
                      <a:pt x="0" y="38"/>
                      <a:pt x="0" y="44"/>
                      <a:pt x="1" y="48"/>
                    </a:cubicBezTo>
                    <a:cubicBezTo>
                      <a:pt x="1" y="52"/>
                      <a:pt x="2" y="56"/>
                      <a:pt x="3" y="58"/>
                    </a:cubicBezTo>
                    <a:cubicBezTo>
                      <a:pt x="4" y="61"/>
                      <a:pt x="6" y="62"/>
                      <a:pt x="8" y="63"/>
                    </a:cubicBezTo>
                    <a:cubicBezTo>
                      <a:pt x="9" y="64"/>
                      <a:pt x="11" y="65"/>
                      <a:pt x="14" y="65"/>
                    </a:cubicBezTo>
                    <a:cubicBezTo>
                      <a:pt x="16" y="65"/>
                      <a:pt x="17" y="65"/>
                      <a:pt x="19" y="64"/>
                    </a:cubicBezTo>
                    <a:cubicBezTo>
                      <a:pt x="20" y="63"/>
                      <a:pt x="21" y="63"/>
                      <a:pt x="22" y="61"/>
                    </a:cubicBezTo>
                    <a:cubicBezTo>
                      <a:pt x="23" y="60"/>
                      <a:pt x="24" y="59"/>
                      <a:pt x="25" y="57"/>
                    </a:cubicBezTo>
                    <a:cubicBezTo>
                      <a:pt x="26" y="55"/>
                      <a:pt x="26" y="53"/>
                      <a:pt x="27" y="51"/>
                    </a:cubicBezTo>
                    <a:cubicBezTo>
                      <a:pt x="27" y="48"/>
                      <a:pt x="27" y="46"/>
                      <a:pt x="28" y="43"/>
                    </a:cubicBezTo>
                    <a:cubicBezTo>
                      <a:pt x="28" y="40"/>
                      <a:pt x="28" y="37"/>
                      <a:pt x="28" y="33"/>
                    </a:cubicBezTo>
                    <a:cubicBezTo>
                      <a:pt x="28" y="29"/>
                      <a:pt x="28" y="25"/>
                      <a:pt x="27" y="22"/>
                    </a:cubicBezTo>
                    <a:cubicBezTo>
                      <a:pt x="27" y="18"/>
                      <a:pt x="27" y="15"/>
                      <a:pt x="26" y="13"/>
                    </a:cubicBezTo>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sp>
            <p:nvSpPr>
              <p:cNvPr id="118" name="Freeform 188"/>
              <p:cNvSpPr>
                <a:spLocks noEditPoints="1"/>
              </p:cNvSpPr>
              <p:nvPr/>
            </p:nvSpPr>
            <p:spPr bwMode="auto">
              <a:xfrm>
                <a:off x="2449294" y="-4054814"/>
                <a:ext cx="195262" cy="206375"/>
              </a:xfrm>
              <a:custGeom>
                <a:avLst/>
                <a:gdLst>
                  <a:gd name="T0" fmla="*/ 187 w 265"/>
                  <a:gd name="T1" fmla="*/ 0 h 277"/>
                  <a:gd name="T2" fmla="*/ 0 w 265"/>
                  <a:gd name="T3" fmla="*/ 19 h 277"/>
                  <a:gd name="T4" fmla="*/ 19 w 265"/>
                  <a:gd name="T5" fmla="*/ 277 h 277"/>
                  <a:gd name="T6" fmla="*/ 265 w 265"/>
                  <a:gd name="T7" fmla="*/ 258 h 277"/>
                  <a:gd name="T8" fmla="*/ 213 w 265"/>
                  <a:gd name="T9" fmla="*/ 53 h 277"/>
                  <a:gd name="T10" fmla="*/ 213 w 265"/>
                  <a:gd name="T11" fmla="*/ 1 h 277"/>
                  <a:gd name="T12" fmla="*/ 71 w 265"/>
                  <a:gd name="T13" fmla="*/ 46 h 277"/>
                  <a:gd name="T14" fmla="*/ 73 w 265"/>
                  <a:gd name="T15" fmla="*/ 44 h 277"/>
                  <a:gd name="T16" fmla="*/ 93 w 265"/>
                  <a:gd name="T17" fmla="*/ 31 h 277"/>
                  <a:gd name="T18" fmla="*/ 97 w 265"/>
                  <a:gd name="T19" fmla="*/ 30 h 277"/>
                  <a:gd name="T20" fmla="*/ 104 w 265"/>
                  <a:gd name="T21" fmla="*/ 31 h 277"/>
                  <a:gd name="T22" fmla="*/ 108 w 265"/>
                  <a:gd name="T23" fmla="*/ 32 h 277"/>
                  <a:gd name="T24" fmla="*/ 108 w 265"/>
                  <a:gd name="T25" fmla="*/ 108 h 277"/>
                  <a:gd name="T26" fmla="*/ 124 w 265"/>
                  <a:gd name="T27" fmla="*/ 108 h 277"/>
                  <a:gd name="T28" fmla="*/ 126 w 265"/>
                  <a:gd name="T29" fmla="*/ 111 h 277"/>
                  <a:gd name="T30" fmla="*/ 126 w 265"/>
                  <a:gd name="T31" fmla="*/ 118 h 277"/>
                  <a:gd name="T32" fmla="*/ 124 w 265"/>
                  <a:gd name="T33" fmla="*/ 122 h 277"/>
                  <a:gd name="T34" fmla="*/ 73 w 265"/>
                  <a:gd name="T35" fmla="*/ 122 h 277"/>
                  <a:gd name="T36" fmla="*/ 71 w 265"/>
                  <a:gd name="T37" fmla="*/ 120 h 277"/>
                  <a:gd name="T38" fmla="*/ 70 w 265"/>
                  <a:gd name="T39" fmla="*/ 115 h 277"/>
                  <a:gd name="T40" fmla="*/ 71 w 265"/>
                  <a:gd name="T41" fmla="*/ 109 h 277"/>
                  <a:gd name="T42" fmla="*/ 73 w 265"/>
                  <a:gd name="T43" fmla="*/ 108 h 277"/>
                  <a:gd name="T44" fmla="*/ 90 w 265"/>
                  <a:gd name="T45" fmla="*/ 49 h 277"/>
                  <a:gd name="T46" fmla="*/ 73 w 265"/>
                  <a:gd name="T47" fmla="*/ 58 h 277"/>
                  <a:gd name="T48" fmla="*/ 70 w 265"/>
                  <a:gd name="T49" fmla="*/ 55 h 277"/>
                  <a:gd name="T50" fmla="*/ 70 w 265"/>
                  <a:gd name="T51" fmla="*/ 48 h 277"/>
                  <a:gd name="T52" fmla="*/ 121 w 265"/>
                  <a:gd name="T53" fmla="*/ 235 h 277"/>
                  <a:gd name="T54" fmla="*/ 95 w 265"/>
                  <a:gd name="T55" fmla="*/ 248 h 277"/>
                  <a:gd name="T56" fmla="*/ 70 w 265"/>
                  <a:gd name="T57" fmla="*/ 236 h 277"/>
                  <a:gd name="T58" fmla="*/ 64 w 265"/>
                  <a:gd name="T59" fmla="*/ 201 h 277"/>
                  <a:gd name="T60" fmla="*/ 71 w 265"/>
                  <a:gd name="T61" fmla="*/ 167 h 277"/>
                  <a:gd name="T62" fmla="*/ 97 w 265"/>
                  <a:gd name="T63" fmla="*/ 154 h 277"/>
                  <a:gd name="T64" fmla="*/ 122 w 265"/>
                  <a:gd name="T65" fmla="*/ 166 h 277"/>
                  <a:gd name="T66" fmla="*/ 129 w 265"/>
                  <a:gd name="T67" fmla="*/ 201 h 277"/>
                  <a:gd name="T68" fmla="*/ 199 w 265"/>
                  <a:gd name="T69" fmla="*/ 243 h 277"/>
                  <a:gd name="T70" fmla="*/ 197 w 265"/>
                  <a:gd name="T71" fmla="*/ 246 h 277"/>
                  <a:gd name="T72" fmla="*/ 146 w 265"/>
                  <a:gd name="T73" fmla="*/ 246 h 277"/>
                  <a:gd name="T74" fmla="*/ 144 w 265"/>
                  <a:gd name="T75" fmla="*/ 245 h 277"/>
                  <a:gd name="T76" fmla="*/ 143 w 265"/>
                  <a:gd name="T77" fmla="*/ 239 h 277"/>
                  <a:gd name="T78" fmla="*/ 144 w 265"/>
                  <a:gd name="T79" fmla="*/ 234 h 277"/>
                  <a:gd name="T80" fmla="*/ 146 w 265"/>
                  <a:gd name="T81" fmla="*/ 232 h 277"/>
                  <a:gd name="T82" fmla="*/ 163 w 265"/>
                  <a:gd name="T83" fmla="*/ 173 h 277"/>
                  <a:gd name="T84" fmla="*/ 146 w 265"/>
                  <a:gd name="T85" fmla="*/ 182 h 277"/>
                  <a:gd name="T86" fmla="*/ 143 w 265"/>
                  <a:gd name="T87" fmla="*/ 180 h 277"/>
                  <a:gd name="T88" fmla="*/ 143 w 265"/>
                  <a:gd name="T89" fmla="*/ 173 h 277"/>
                  <a:gd name="T90" fmla="*/ 144 w 265"/>
                  <a:gd name="T91" fmla="*/ 170 h 277"/>
                  <a:gd name="T92" fmla="*/ 165 w 265"/>
                  <a:gd name="T93" fmla="*/ 156 h 277"/>
                  <a:gd name="T94" fmla="*/ 167 w 265"/>
                  <a:gd name="T95" fmla="*/ 155 h 277"/>
                  <a:gd name="T96" fmla="*/ 173 w 265"/>
                  <a:gd name="T97" fmla="*/ 155 h 277"/>
                  <a:gd name="T98" fmla="*/ 180 w 265"/>
                  <a:gd name="T99" fmla="*/ 155 h 277"/>
                  <a:gd name="T100" fmla="*/ 181 w 265"/>
                  <a:gd name="T101" fmla="*/ 157 h 277"/>
                  <a:gd name="T102" fmla="*/ 196 w 265"/>
                  <a:gd name="T103" fmla="*/ 232 h 277"/>
                  <a:gd name="T104" fmla="*/ 198 w 265"/>
                  <a:gd name="T105" fmla="*/ 234 h 277"/>
                  <a:gd name="T106" fmla="*/ 199 w 265"/>
                  <a:gd name="T107" fmla="*/ 239 h 277"/>
                  <a:gd name="T108" fmla="*/ 200 w 265"/>
                  <a:gd name="T109" fmla="*/ 96 h 277"/>
                  <a:gd name="T110" fmla="*/ 184 w 265"/>
                  <a:gd name="T111" fmla="*/ 120 h 277"/>
                  <a:gd name="T112" fmla="*/ 153 w 265"/>
                  <a:gd name="T113" fmla="*/ 120 h 277"/>
                  <a:gd name="T114" fmla="*/ 138 w 265"/>
                  <a:gd name="T115" fmla="*/ 96 h 277"/>
                  <a:gd name="T116" fmla="*/ 138 w 265"/>
                  <a:gd name="T117" fmla="*/ 57 h 277"/>
                  <a:gd name="T118" fmla="*/ 154 w 265"/>
                  <a:gd name="T119" fmla="*/ 33 h 277"/>
                  <a:gd name="T120" fmla="*/ 185 w 265"/>
                  <a:gd name="T121" fmla="*/ 33 h 277"/>
                  <a:gd name="T122" fmla="*/ 200 w 265"/>
                  <a:gd name="T123" fmla="*/ 57 h 277"/>
                  <a:gd name="T124" fmla="*/ 200 w 265"/>
                  <a:gd name="T125" fmla="*/ 9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5" h="277">
                    <a:moveTo>
                      <a:pt x="213" y="1"/>
                    </a:moveTo>
                    <a:cubicBezTo>
                      <a:pt x="208" y="0"/>
                      <a:pt x="198" y="0"/>
                      <a:pt x="187" y="0"/>
                    </a:cubicBezTo>
                    <a:lnTo>
                      <a:pt x="19" y="0"/>
                    </a:lnTo>
                    <a:cubicBezTo>
                      <a:pt x="9" y="0"/>
                      <a:pt x="0" y="9"/>
                      <a:pt x="0" y="19"/>
                    </a:cubicBezTo>
                    <a:lnTo>
                      <a:pt x="0" y="258"/>
                    </a:lnTo>
                    <a:cubicBezTo>
                      <a:pt x="0" y="269"/>
                      <a:pt x="9" y="277"/>
                      <a:pt x="19" y="277"/>
                    </a:cubicBezTo>
                    <a:lnTo>
                      <a:pt x="246" y="277"/>
                    </a:lnTo>
                    <a:cubicBezTo>
                      <a:pt x="256" y="277"/>
                      <a:pt x="265" y="269"/>
                      <a:pt x="265" y="258"/>
                    </a:cubicBezTo>
                    <a:lnTo>
                      <a:pt x="265" y="53"/>
                    </a:lnTo>
                    <a:lnTo>
                      <a:pt x="213" y="53"/>
                    </a:lnTo>
                    <a:lnTo>
                      <a:pt x="213" y="1"/>
                    </a:lnTo>
                    <a:lnTo>
                      <a:pt x="213" y="1"/>
                    </a:lnTo>
                    <a:close/>
                    <a:moveTo>
                      <a:pt x="70" y="48"/>
                    </a:moveTo>
                    <a:cubicBezTo>
                      <a:pt x="70" y="47"/>
                      <a:pt x="70" y="47"/>
                      <a:pt x="71" y="46"/>
                    </a:cubicBezTo>
                    <a:cubicBezTo>
                      <a:pt x="71" y="46"/>
                      <a:pt x="71" y="45"/>
                      <a:pt x="71" y="45"/>
                    </a:cubicBezTo>
                    <a:cubicBezTo>
                      <a:pt x="72" y="45"/>
                      <a:pt x="72" y="44"/>
                      <a:pt x="73" y="44"/>
                    </a:cubicBezTo>
                    <a:lnTo>
                      <a:pt x="92" y="31"/>
                    </a:lnTo>
                    <a:cubicBezTo>
                      <a:pt x="92" y="31"/>
                      <a:pt x="93" y="31"/>
                      <a:pt x="93" y="31"/>
                    </a:cubicBezTo>
                    <a:cubicBezTo>
                      <a:pt x="93" y="31"/>
                      <a:pt x="94" y="31"/>
                      <a:pt x="94" y="31"/>
                    </a:cubicBezTo>
                    <a:cubicBezTo>
                      <a:pt x="95" y="31"/>
                      <a:pt x="96" y="31"/>
                      <a:pt x="97" y="30"/>
                    </a:cubicBezTo>
                    <a:cubicBezTo>
                      <a:pt x="97" y="30"/>
                      <a:pt x="99" y="30"/>
                      <a:pt x="100" y="30"/>
                    </a:cubicBezTo>
                    <a:cubicBezTo>
                      <a:pt x="102" y="30"/>
                      <a:pt x="103" y="30"/>
                      <a:pt x="104" y="31"/>
                    </a:cubicBezTo>
                    <a:cubicBezTo>
                      <a:pt x="106" y="31"/>
                      <a:pt x="106" y="31"/>
                      <a:pt x="107" y="31"/>
                    </a:cubicBezTo>
                    <a:cubicBezTo>
                      <a:pt x="108" y="31"/>
                      <a:pt x="108" y="31"/>
                      <a:pt x="108" y="32"/>
                    </a:cubicBezTo>
                    <a:cubicBezTo>
                      <a:pt x="108" y="32"/>
                      <a:pt x="108" y="32"/>
                      <a:pt x="108" y="33"/>
                    </a:cubicBezTo>
                    <a:lnTo>
                      <a:pt x="108" y="108"/>
                    </a:lnTo>
                    <a:lnTo>
                      <a:pt x="123" y="108"/>
                    </a:lnTo>
                    <a:cubicBezTo>
                      <a:pt x="124" y="108"/>
                      <a:pt x="124" y="108"/>
                      <a:pt x="124" y="108"/>
                    </a:cubicBezTo>
                    <a:cubicBezTo>
                      <a:pt x="125" y="108"/>
                      <a:pt x="125" y="109"/>
                      <a:pt x="125" y="109"/>
                    </a:cubicBezTo>
                    <a:cubicBezTo>
                      <a:pt x="125" y="110"/>
                      <a:pt x="126" y="111"/>
                      <a:pt x="126" y="111"/>
                    </a:cubicBezTo>
                    <a:cubicBezTo>
                      <a:pt x="126" y="112"/>
                      <a:pt x="126" y="114"/>
                      <a:pt x="126" y="115"/>
                    </a:cubicBezTo>
                    <a:cubicBezTo>
                      <a:pt x="126" y="116"/>
                      <a:pt x="126" y="117"/>
                      <a:pt x="126" y="118"/>
                    </a:cubicBezTo>
                    <a:cubicBezTo>
                      <a:pt x="126" y="119"/>
                      <a:pt x="125" y="120"/>
                      <a:pt x="125" y="120"/>
                    </a:cubicBezTo>
                    <a:cubicBezTo>
                      <a:pt x="125" y="121"/>
                      <a:pt x="125" y="121"/>
                      <a:pt x="124" y="122"/>
                    </a:cubicBezTo>
                    <a:cubicBezTo>
                      <a:pt x="124" y="122"/>
                      <a:pt x="124" y="122"/>
                      <a:pt x="123" y="122"/>
                    </a:cubicBezTo>
                    <a:lnTo>
                      <a:pt x="73" y="122"/>
                    </a:lnTo>
                    <a:cubicBezTo>
                      <a:pt x="73" y="122"/>
                      <a:pt x="72" y="122"/>
                      <a:pt x="72" y="122"/>
                    </a:cubicBezTo>
                    <a:cubicBezTo>
                      <a:pt x="72" y="121"/>
                      <a:pt x="71" y="121"/>
                      <a:pt x="71" y="120"/>
                    </a:cubicBezTo>
                    <a:cubicBezTo>
                      <a:pt x="71" y="120"/>
                      <a:pt x="71" y="119"/>
                      <a:pt x="71" y="118"/>
                    </a:cubicBezTo>
                    <a:cubicBezTo>
                      <a:pt x="70" y="117"/>
                      <a:pt x="70" y="116"/>
                      <a:pt x="70" y="115"/>
                    </a:cubicBezTo>
                    <a:cubicBezTo>
                      <a:pt x="70" y="114"/>
                      <a:pt x="70" y="112"/>
                      <a:pt x="70" y="111"/>
                    </a:cubicBezTo>
                    <a:cubicBezTo>
                      <a:pt x="71" y="111"/>
                      <a:pt x="71" y="110"/>
                      <a:pt x="71" y="109"/>
                    </a:cubicBezTo>
                    <a:cubicBezTo>
                      <a:pt x="71" y="109"/>
                      <a:pt x="72" y="108"/>
                      <a:pt x="72" y="108"/>
                    </a:cubicBezTo>
                    <a:cubicBezTo>
                      <a:pt x="72" y="108"/>
                      <a:pt x="73" y="108"/>
                      <a:pt x="73" y="108"/>
                    </a:cubicBezTo>
                    <a:lnTo>
                      <a:pt x="90" y="108"/>
                    </a:lnTo>
                    <a:lnTo>
                      <a:pt x="90" y="49"/>
                    </a:lnTo>
                    <a:lnTo>
                      <a:pt x="75" y="57"/>
                    </a:lnTo>
                    <a:cubicBezTo>
                      <a:pt x="74" y="57"/>
                      <a:pt x="73" y="57"/>
                      <a:pt x="73" y="58"/>
                    </a:cubicBezTo>
                    <a:cubicBezTo>
                      <a:pt x="72" y="58"/>
                      <a:pt x="72" y="58"/>
                      <a:pt x="71" y="57"/>
                    </a:cubicBezTo>
                    <a:cubicBezTo>
                      <a:pt x="71" y="57"/>
                      <a:pt x="70" y="56"/>
                      <a:pt x="70" y="55"/>
                    </a:cubicBezTo>
                    <a:cubicBezTo>
                      <a:pt x="70" y="54"/>
                      <a:pt x="70" y="53"/>
                      <a:pt x="70" y="51"/>
                    </a:cubicBezTo>
                    <a:cubicBezTo>
                      <a:pt x="70" y="50"/>
                      <a:pt x="70" y="49"/>
                      <a:pt x="70" y="48"/>
                    </a:cubicBezTo>
                    <a:close/>
                    <a:moveTo>
                      <a:pt x="127" y="220"/>
                    </a:moveTo>
                    <a:cubicBezTo>
                      <a:pt x="126" y="226"/>
                      <a:pt x="124" y="231"/>
                      <a:pt x="121" y="235"/>
                    </a:cubicBezTo>
                    <a:cubicBezTo>
                      <a:pt x="119" y="239"/>
                      <a:pt x="115" y="243"/>
                      <a:pt x="111" y="245"/>
                    </a:cubicBezTo>
                    <a:cubicBezTo>
                      <a:pt x="107" y="247"/>
                      <a:pt x="101" y="248"/>
                      <a:pt x="95" y="248"/>
                    </a:cubicBezTo>
                    <a:cubicBezTo>
                      <a:pt x="89" y="248"/>
                      <a:pt x="84" y="247"/>
                      <a:pt x="80" y="245"/>
                    </a:cubicBezTo>
                    <a:cubicBezTo>
                      <a:pt x="76" y="243"/>
                      <a:pt x="73" y="240"/>
                      <a:pt x="70" y="236"/>
                    </a:cubicBezTo>
                    <a:cubicBezTo>
                      <a:pt x="68" y="232"/>
                      <a:pt x="66" y="227"/>
                      <a:pt x="65" y="221"/>
                    </a:cubicBezTo>
                    <a:cubicBezTo>
                      <a:pt x="64" y="215"/>
                      <a:pt x="64" y="209"/>
                      <a:pt x="64" y="201"/>
                    </a:cubicBezTo>
                    <a:cubicBezTo>
                      <a:pt x="64" y="194"/>
                      <a:pt x="64" y="188"/>
                      <a:pt x="66" y="182"/>
                    </a:cubicBezTo>
                    <a:cubicBezTo>
                      <a:pt x="67" y="176"/>
                      <a:pt x="69" y="171"/>
                      <a:pt x="71" y="167"/>
                    </a:cubicBezTo>
                    <a:cubicBezTo>
                      <a:pt x="74" y="163"/>
                      <a:pt x="77" y="160"/>
                      <a:pt x="82" y="157"/>
                    </a:cubicBezTo>
                    <a:cubicBezTo>
                      <a:pt x="86" y="155"/>
                      <a:pt x="91" y="154"/>
                      <a:pt x="97" y="154"/>
                    </a:cubicBezTo>
                    <a:cubicBezTo>
                      <a:pt x="103" y="154"/>
                      <a:pt x="108" y="155"/>
                      <a:pt x="113" y="157"/>
                    </a:cubicBezTo>
                    <a:cubicBezTo>
                      <a:pt x="117" y="159"/>
                      <a:pt x="120" y="162"/>
                      <a:pt x="122" y="166"/>
                    </a:cubicBezTo>
                    <a:cubicBezTo>
                      <a:pt x="125" y="170"/>
                      <a:pt x="126" y="175"/>
                      <a:pt x="127" y="181"/>
                    </a:cubicBezTo>
                    <a:cubicBezTo>
                      <a:pt x="128" y="187"/>
                      <a:pt x="129" y="193"/>
                      <a:pt x="129" y="201"/>
                    </a:cubicBezTo>
                    <a:cubicBezTo>
                      <a:pt x="129" y="208"/>
                      <a:pt x="128" y="215"/>
                      <a:pt x="127" y="220"/>
                    </a:cubicBezTo>
                    <a:close/>
                    <a:moveTo>
                      <a:pt x="199" y="243"/>
                    </a:moveTo>
                    <a:cubicBezTo>
                      <a:pt x="198" y="244"/>
                      <a:pt x="198" y="244"/>
                      <a:pt x="198" y="245"/>
                    </a:cubicBezTo>
                    <a:cubicBezTo>
                      <a:pt x="198" y="246"/>
                      <a:pt x="197" y="246"/>
                      <a:pt x="197" y="246"/>
                    </a:cubicBezTo>
                    <a:cubicBezTo>
                      <a:pt x="197" y="246"/>
                      <a:pt x="196" y="246"/>
                      <a:pt x="196" y="246"/>
                    </a:cubicBezTo>
                    <a:lnTo>
                      <a:pt x="146" y="246"/>
                    </a:lnTo>
                    <a:cubicBezTo>
                      <a:pt x="146" y="246"/>
                      <a:pt x="145" y="246"/>
                      <a:pt x="145" y="246"/>
                    </a:cubicBezTo>
                    <a:cubicBezTo>
                      <a:pt x="145" y="246"/>
                      <a:pt x="144" y="245"/>
                      <a:pt x="144" y="245"/>
                    </a:cubicBezTo>
                    <a:cubicBezTo>
                      <a:pt x="144" y="244"/>
                      <a:pt x="143" y="244"/>
                      <a:pt x="143" y="243"/>
                    </a:cubicBezTo>
                    <a:cubicBezTo>
                      <a:pt x="143" y="242"/>
                      <a:pt x="143" y="241"/>
                      <a:pt x="143" y="239"/>
                    </a:cubicBezTo>
                    <a:cubicBezTo>
                      <a:pt x="143" y="238"/>
                      <a:pt x="143" y="237"/>
                      <a:pt x="143" y="236"/>
                    </a:cubicBezTo>
                    <a:cubicBezTo>
                      <a:pt x="143" y="235"/>
                      <a:pt x="144" y="234"/>
                      <a:pt x="144" y="234"/>
                    </a:cubicBezTo>
                    <a:cubicBezTo>
                      <a:pt x="144" y="233"/>
                      <a:pt x="144" y="233"/>
                      <a:pt x="145" y="233"/>
                    </a:cubicBezTo>
                    <a:cubicBezTo>
                      <a:pt x="145" y="232"/>
                      <a:pt x="145" y="232"/>
                      <a:pt x="146" y="232"/>
                    </a:cubicBezTo>
                    <a:lnTo>
                      <a:pt x="163" y="232"/>
                    </a:lnTo>
                    <a:lnTo>
                      <a:pt x="163" y="173"/>
                    </a:lnTo>
                    <a:lnTo>
                      <a:pt x="148" y="181"/>
                    </a:lnTo>
                    <a:cubicBezTo>
                      <a:pt x="147" y="182"/>
                      <a:pt x="146" y="182"/>
                      <a:pt x="146" y="182"/>
                    </a:cubicBezTo>
                    <a:cubicBezTo>
                      <a:pt x="145" y="182"/>
                      <a:pt x="144" y="182"/>
                      <a:pt x="144" y="182"/>
                    </a:cubicBezTo>
                    <a:cubicBezTo>
                      <a:pt x="144" y="181"/>
                      <a:pt x="143" y="181"/>
                      <a:pt x="143" y="180"/>
                    </a:cubicBezTo>
                    <a:cubicBezTo>
                      <a:pt x="143" y="179"/>
                      <a:pt x="143" y="177"/>
                      <a:pt x="143" y="176"/>
                    </a:cubicBezTo>
                    <a:cubicBezTo>
                      <a:pt x="143" y="174"/>
                      <a:pt x="143" y="173"/>
                      <a:pt x="143" y="173"/>
                    </a:cubicBezTo>
                    <a:cubicBezTo>
                      <a:pt x="143" y="172"/>
                      <a:pt x="143" y="171"/>
                      <a:pt x="143" y="171"/>
                    </a:cubicBezTo>
                    <a:cubicBezTo>
                      <a:pt x="144" y="170"/>
                      <a:pt x="144" y="170"/>
                      <a:pt x="144" y="170"/>
                    </a:cubicBezTo>
                    <a:cubicBezTo>
                      <a:pt x="144" y="169"/>
                      <a:pt x="145" y="169"/>
                      <a:pt x="145" y="169"/>
                    </a:cubicBezTo>
                    <a:lnTo>
                      <a:pt x="165" y="156"/>
                    </a:lnTo>
                    <a:cubicBezTo>
                      <a:pt x="165" y="156"/>
                      <a:pt x="166" y="156"/>
                      <a:pt x="166" y="155"/>
                    </a:cubicBezTo>
                    <a:cubicBezTo>
                      <a:pt x="166" y="155"/>
                      <a:pt x="167" y="155"/>
                      <a:pt x="167" y="155"/>
                    </a:cubicBezTo>
                    <a:cubicBezTo>
                      <a:pt x="168" y="155"/>
                      <a:pt x="169" y="155"/>
                      <a:pt x="169" y="155"/>
                    </a:cubicBezTo>
                    <a:cubicBezTo>
                      <a:pt x="170" y="155"/>
                      <a:pt x="172" y="155"/>
                      <a:pt x="173" y="155"/>
                    </a:cubicBezTo>
                    <a:cubicBezTo>
                      <a:pt x="175" y="155"/>
                      <a:pt x="176" y="155"/>
                      <a:pt x="177" y="155"/>
                    </a:cubicBezTo>
                    <a:cubicBezTo>
                      <a:pt x="178" y="155"/>
                      <a:pt x="179" y="155"/>
                      <a:pt x="180" y="155"/>
                    </a:cubicBezTo>
                    <a:cubicBezTo>
                      <a:pt x="180" y="156"/>
                      <a:pt x="181" y="156"/>
                      <a:pt x="181" y="156"/>
                    </a:cubicBezTo>
                    <a:cubicBezTo>
                      <a:pt x="181" y="156"/>
                      <a:pt x="181" y="157"/>
                      <a:pt x="181" y="157"/>
                    </a:cubicBezTo>
                    <a:lnTo>
                      <a:pt x="181" y="232"/>
                    </a:lnTo>
                    <a:lnTo>
                      <a:pt x="196" y="232"/>
                    </a:lnTo>
                    <a:cubicBezTo>
                      <a:pt x="196" y="232"/>
                      <a:pt x="197" y="232"/>
                      <a:pt x="197" y="233"/>
                    </a:cubicBezTo>
                    <a:cubicBezTo>
                      <a:pt x="198" y="233"/>
                      <a:pt x="198" y="233"/>
                      <a:pt x="198" y="234"/>
                    </a:cubicBezTo>
                    <a:cubicBezTo>
                      <a:pt x="198" y="234"/>
                      <a:pt x="199" y="235"/>
                      <a:pt x="199" y="236"/>
                    </a:cubicBezTo>
                    <a:cubicBezTo>
                      <a:pt x="199" y="237"/>
                      <a:pt x="199" y="238"/>
                      <a:pt x="199" y="239"/>
                    </a:cubicBezTo>
                    <a:cubicBezTo>
                      <a:pt x="199" y="241"/>
                      <a:pt x="199" y="242"/>
                      <a:pt x="199" y="243"/>
                    </a:cubicBezTo>
                    <a:close/>
                    <a:moveTo>
                      <a:pt x="200" y="96"/>
                    </a:moveTo>
                    <a:cubicBezTo>
                      <a:pt x="199" y="102"/>
                      <a:pt x="197" y="107"/>
                      <a:pt x="194" y="111"/>
                    </a:cubicBezTo>
                    <a:cubicBezTo>
                      <a:pt x="191" y="115"/>
                      <a:pt x="188" y="118"/>
                      <a:pt x="184" y="120"/>
                    </a:cubicBezTo>
                    <a:cubicBezTo>
                      <a:pt x="179" y="122"/>
                      <a:pt x="174" y="124"/>
                      <a:pt x="168" y="124"/>
                    </a:cubicBezTo>
                    <a:cubicBezTo>
                      <a:pt x="162" y="124"/>
                      <a:pt x="157" y="122"/>
                      <a:pt x="153" y="120"/>
                    </a:cubicBezTo>
                    <a:cubicBezTo>
                      <a:pt x="149" y="118"/>
                      <a:pt x="145" y="115"/>
                      <a:pt x="143" y="111"/>
                    </a:cubicBezTo>
                    <a:cubicBezTo>
                      <a:pt x="141" y="107"/>
                      <a:pt x="139" y="102"/>
                      <a:pt x="138" y="96"/>
                    </a:cubicBezTo>
                    <a:cubicBezTo>
                      <a:pt x="137" y="91"/>
                      <a:pt x="137" y="84"/>
                      <a:pt x="137" y="77"/>
                    </a:cubicBezTo>
                    <a:cubicBezTo>
                      <a:pt x="137" y="70"/>
                      <a:pt x="137" y="63"/>
                      <a:pt x="138" y="57"/>
                    </a:cubicBezTo>
                    <a:cubicBezTo>
                      <a:pt x="140" y="51"/>
                      <a:pt x="141" y="46"/>
                      <a:pt x="144" y="42"/>
                    </a:cubicBezTo>
                    <a:cubicBezTo>
                      <a:pt x="147" y="38"/>
                      <a:pt x="150" y="35"/>
                      <a:pt x="154" y="33"/>
                    </a:cubicBezTo>
                    <a:cubicBezTo>
                      <a:pt x="159" y="31"/>
                      <a:pt x="164" y="29"/>
                      <a:pt x="170" y="29"/>
                    </a:cubicBezTo>
                    <a:cubicBezTo>
                      <a:pt x="176" y="29"/>
                      <a:pt x="181" y="31"/>
                      <a:pt x="185" y="33"/>
                    </a:cubicBezTo>
                    <a:cubicBezTo>
                      <a:pt x="189" y="35"/>
                      <a:pt x="193" y="38"/>
                      <a:pt x="195" y="42"/>
                    </a:cubicBezTo>
                    <a:cubicBezTo>
                      <a:pt x="197" y="46"/>
                      <a:pt x="199" y="51"/>
                      <a:pt x="200" y="57"/>
                    </a:cubicBezTo>
                    <a:cubicBezTo>
                      <a:pt x="201" y="62"/>
                      <a:pt x="201" y="69"/>
                      <a:pt x="201" y="76"/>
                    </a:cubicBezTo>
                    <a:cubicBezTo>
                      <a:pt x="201" y="83"/>
                      <a:pt x="201" y="90"/>
                      <a:pt x="200" y="9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defTabSz="914224">
                  <a:defRPr/>
                </a:pPr>
                <a:endParaRPr lang="en-US" dirty="0">
                  <a:solidFill>
                    <a:schemeClr val="accent4">
                      <a:lumMod val="25000"/>
                    </a:schemeClr>
                  </a:solidFill>
                  <a:latin typeface="Segoe UI"/>
                </a:endParaRPr>
              </a:p>
            </p:txBody>
          </p:sp>
        </p:grpSp>
        <p:cxnSp>
          <p:nvCxnSpPr>
            <p:cNvPr id="120" name="Straight Arrow Connector 119"/>
            <p:cNvCxnSpPr/>
            <p:nvPr/>
          </p:nvCxnSpPr>
          <p:spPr>
            <a:xfrm flipV="1">
              <a:off x="4413472" y="3336938"/>
              <a:ext cx="1015954" cy="673914"/>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pic>
          <p:nvPicPr>
            <p:cNvPr id="31" name="Picture 30"/>
            <p:cNvPicPr>
              <a:picLocks noChangeAspect="1"/>
            </p:cNvPicPr>
            <p:nvPr/>
          </p:nvPicPr>
          <p:blipFill>
            <a:blip r:embed="rId3">
              <a:clrChange>
                <a:clrFrom>
                  <a:srgbClr val="FDFDFD"/>
                </a:clrFrom>
                <a:clrTo>
                  <a:srgbClr val="FDFDFD">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0018915" y="2597350"/>
              <a:ext cx="703518" cy="692468"/>
            </a:xfrm>
            <a:prstGeom prst="rect">
              <a:avLst/>
            </a:prstGeom>
            <a:grpFill/>
            <a:ln>
              <a:noFill/>
            </a:ln>
          </p:spPr>
          <p:style>
            <a:lnRef idx="2">
              <a:schemeClr val="dk1"/>
            </a:lnRef>
            <a:fillRef idx="1">
              <a:schemeClr val="lt1"/>
            </a:fillRef>
            <a:effectRef idx="0">
              <a:schemeClr val="dk1"/>
            </a:effectRef>
            <a:fontRef idx="minor">
              <a:schemeClr val="dk1"/>
            </a:fontRef>
          </p:style>
        </p:pic>
        <p:sp>
          <p:nvSpPr>
            <p:cNvPr id="92" name="Freeform 91"/>
            <p:cNvSpPr/>
            <p:nvPr/>
          </p:nvSpPr>
          <p:spPr bwMode="auto">
            <a:xfrm flipH="1">
              <a:off x="6046230" y="4555948"/>
              <a:ext cx="385247" cy="389114"/>
            </a:xfrm>
            <a:custGeom>
              <a:avLst/>
              <a:gdLst>
                <a:gd name="connsiteX0" fmla="*/ 1820774 w 3146654"/>
                <a:gd name="connsiteY0" fmla="*/ 396240 h 3329940"/>
                <a:gd name="connsiteX1" fmla="*/ 1820774 w 3146654"/>
                <a:gd name="connsiteY1" fmla="*/ 1062990 h 3329940"/>
                <a:gd name="connsiteX2" fmla="*/ 2760574 w 3146654"/>
                <a:gd name="connsiteY2" fmla="*/ 2815590 h 3329940"/>
                <a:gd name="connsiteX3" fmla="*/ 2722474 w 3146654"/>
                <a:gd name="connsiteY3" fmla="*/ 2923540 h 3329940"/>
                <a:gd name="connsiteX4" fmla="*/ 2455774 w 3146654"/>
                <a:gd name="connsiteY4" fmla="*/ 2923540 h 3329940"/>
                <a:gd name="connsiteX5" fmla="*/ 1693774 w 3146654"/>
                <a:gd name="connsiteY5" fmla="*/ 1418590 h 3329940"/>
                <a:gd name="connsiteX6" fmla="*/ 1141324 w 3146654"/>
                <a:gd name="connsiteY6" fmla="*/ 1418590 h 3329940"/>
                <a:gd name="connsiteX7" fmla="*/ 1331824 w 3146654"/>
                <a:gd name="connsiteY7" fmla="*/ 999490 h 3329940"/>
                <a:gd name="connsiteX8" fmla="*/ 1331824 w 3146654"/>
                <a:gd name="connsiteY8" fmla="*/ 396240 h 3329940"/>
                <a:gd name="connsiteX9" fmla="*/ 2415134 w 3146654"/>
                <a:gd name="connsiteY9" fmla="*/ 0 h 3329940"/>
                <a:gd name="connsiteX10" fmla="*/ 2369414 w 3146654"/>
                <a:gd name="connsiteY10" fmla="*/ 0 h 3329940"/>
                <a:gd name="connsiteX11" fmla="*/ 1607414 w 3146654"/>
                <a:gd name="connsiteY11" fmla="*/ 0 h 3329940"/>
                <a:gd name="connsiteX12" fmla="*/ 1584960 w 3146654"/>
                <a:gd name="connsiteY12" fmla="*/ 0 h 3329940"/>
                <a:gd name="connsiteX13" fmla="*/ 1561694 w 3146654"/>
                <a:gd name="connsiteY13" fmla="*/ 0 h 3329940"/>
                <a:gd name="connsiteX14" fmla="*/ 1539240 w 3146654"/>
                <a:gd name="connsiteY14" fmla="*/ 0 h 3329940"/>
                <a:gd name="connsiteX15" fmla="*/ 777240 w 3146654"/>
                <a:gd name="connsiteY15" fmla="*/ 0 h 3329940"/>
                <a:gd name="connsiteX16" fmla="*/ 731520 w 3146654"/>
                <a:gd name="connsiteY16" fmla="*/ 0 h 3329940"/>
                <a:gd name="connsiteX17" fmla="*/ 731520 w 3146654"/>
                <a:gd name="connsiteY17" fmla="*/ 381000 h 3329940"/>
                <a:gd name="connsiteX18" fmla="*/ 784860 w 3146654"/>
                <a:gd name="connsiteY18" fmla="*/ 381000 h 3329940"/>
                <a:gd name="connsiteX19" fmla="*/ 960120 w 3146654"/>
                <a:gd name="connsiteY19" fmla="*/ 381000 h 3329940"/>
                <a:gd name="connsiteX20" fmla="*/ 960120 w 3146654"/>
                <a:gd name="connsiteY20" fmla="*/ 899160 h 3329940"/>
                <a:gd name="connsiteX21" fmla="*/ 0 w 3146654"/>
                <a:gd name="connsiteY21" fmla="*/ 2834640 h 3329940"/>
                <a:gd name="connsiteX22" fmla="*/ 297180 w 3146654"/>
                <a:gd name="connsiteY22" fmla="*/ 3329940 h 3329940"/>
                <a:gd name="connsiteX23" fmla="*/ 1561694 w 3146654"/>
                <a:gd name="connsiteY23" fmla="*/ 3329940 h 3329940"/>
                <a:gd name="connsiteX24" fmla="*/ 1584960 w 3146654"/>
                <a:gd name="connsiteY24" fmla="*/ 3329940 h 3329940"/>
                <a:gd name="connsiteX25" fmla="*/ 2849474 w 3146654"/>
                <a:gd name="connsiteY25" fmla="*/ 3329940 h 3329940"/>
                <a:gd name="connsiteX26" fmla="*/ 3146654 w 3146654"/>
                <a:gd name="connsiteY26" fmla="*/ 2834640 h 3329940"/>
                <a:gd name="connsiteX27" fmla="*/ 2186534 w 3146654"/>
                <a:gd name="connsiteY27" fmla="*/ 899160 h 3329940"/>
                <a:gd name="connsiteX28" fmla="*/ 2186534 w 3146654"/>
                <a:gd name="connsiteY28" fmla="*/ 381000 h 3329940"/>
                <a:gd name="connsiteX29" fmla="*/ 2361794 w 3146654"/>
                <a:gd name="connsiteY29" fmla="*/ 381000 h 3329940"/>
                <a:gd name="connsiteX30" fmla="*/ 2415134 w 3146654"/>
                <a:gd name="connsiteY30" fmla="*/ 381000 h 332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46654" h="3329940">
                  <a:moveTo>
                    <a:pt x="1820774" y="396240"/>
                  </a:moveTo>
                  <a:lnTo>
                    <a:pt x="1820774" y="1062990"/>
                  </a:lnTo>
                  <a:lnTo>
                    <a:pt x="2760574" y="2815590"/>
                  </a:lnTo>
                  <a:lnTo>
                    <a:pt x="2722474" y="2923540"/>
                  </a:lnTo>
                  <a:lnTo>
                    <a:pt x="2455774" y="2923540"/>
                  </a:lnTo>
                  <a:lnTo>
                    <a:pt x="1693774" y="1418590"/>
                  </a:lnTo>
                  <a:lnTo>
                    <a:pt x="1141324" y="1418590"/>
                  </a:lnTo>
                  <a:lnTo>
                    <a:pt x="1331824" y="999490"/>
                  </a:lnTo>
                  <a:lnTo>
                    <a:pt x="1331824" y="396240"/>
                  </a:lnTo>
                  <a:close/>
                  <a:moveTo>
                    <a:pt x="2415134" y="0"/>
                  </a:moveTo>
                  <a:lnTo>
                    <a:pt x="2369414" y="0"/>
                  </a:lnTo>
                  <a:lnTo>
                    <a:pt x="1607414" y="0"/>
                  </a:lnTo>
                  <a:lnTo>
                    <a:pt x="1584960" y="0"/>
                  </a:lnTo>
                  <a:lnTo>
                    <a:pt x="1561694" y="0"/>
                  </a:lnTo>
                  <a:lnTo>
                    <a:pt x="1539240" y="0"/>
                  </a:lnTo>
                  <a:lnTo>
                    <a:pt x="777240" y="0"/>
                  </a:lnTo>
                  <a:lnTo>
                    <a:pt x="731520" y="0"/>
                  </a:lnTo>
                  <a:lnTo>
                    <a:pt x="731520" y="381000"/>
                  </a:lnTo>
                  <a:lnTo>
                    <a:pt x="784860" y="381000"/>
                  </a:lnTo>
                  <a:lnTo>
                    <a:pt x="960120" y="381000"/>
                  </a:lnTo>
                  <a:lnTo>
                    <a:pt x="960120" y="899160"/>
                  </a:lnTo>
                  <a:lnTo>
                    <a:pt x="0" y="2834640"/>
                  </a:lnTo>
                  <a:lnTo>
                    <a:pt x="297180" y="3329940"/>
                  </a:lnTo>
                  <a:lnTo>
                    <a:pt x="1561694" y="3329940"/>
                  </a:lnTo>
                  <a:lnTo>
                    <a:pt x="1584960" y="3329940"/>
                  </a:lnTo>
                  <a:lnTo>
                    <a:pt x="2849474" y="3329940"/>
                  </a:lnTo>
                  <a:lnTo>
                    <a:pt x="3146654" y="2834640"/>
                  </a:lnTo>
                  <a:lnTo>
                    <a:pt x="2186534" y="899160"/>
                  </a:lnTo>
                  <a:lnTo>
                    <a:pt x="2186534" y="381000"/>
                  </a:lnTo>
                  <a:lnTo>
                    <a:pt x="2361794" y="381000"/>
                  </a:lnTo>
                  <a:lnTo>
                    <a:pt x="2415134" y="381000"/>
                  </a:lnTo>
                  <a:close/>
                </a:path>
              </a:pathLst>
            </a:custGeom>
            <a:grpFill/>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27" tIns="45713" rIns="91427" bIns="45713" numCol="1" spcCol="0" rtlCol="0" fromWordArt="0" anchor="ctr" anchorCtr="0" forceAA="0" compatLnSpc="1">
              <a:prstTxWarp prst="textNoShape">
                <a:avLst/>
              </a:prstTxWarp>
              <a:noAutofit/>
            </a:bodyPr>
            <a:lstStyle/>
            <a:p>
              <a:pPr marL="0" marR="0" lvl="0" indent="0" algn="ctr" defTabSz="932293" eaLnBrk="1" fontAlgn="base" latinLnBrk="0" hangingPunct="1">
                <a:lnSpc>
                  <a:spcPct val="100000"/>
                </a:lnSpc>
                <a:spcBef>
                  <a:spcPct val="0"/>
                </a:spcBef>
                <a:spcAft>
                  <a:spcPct val="0"/>
                </a:spcAft>
                <a:buClrTx/>
                <a:buSzTx/>
                <a:buFontTx/>
                <a:buNone/>
                <a:tabLst/>
                <a:defRPr/>
              </a:pPr>
              <a:endParaRPr kumimoji="0" lang="en-US" sz="2400" i="0" u="none" strike="noStrike" kern="0" cap="none" spc="0" normalizeH="0" baseline="0" noProof="0" dirty="0">
                <a:ln>
                  <a:noFill/>
                </a:ln>
                <a:solidFill>
                  <a:schemeClr val="accent4">
                    <a:lumMod val="25000"/>
                  </a:schemeClr>
                </a:solidFill>
                <a:effectLst/>
                <a:uLnTx/>
                <a:uFillTx/>
                <a:latin typeface="Segoe UI"/>
                <a:ea typeface="Segoe UI" pitchFamily="34" charset="0"/>
                <a:cs typeface="Segoe UI" pitchFamily="34" charset="0"/>
              </a:endParaRPr>
            </a:p>
          </p:txBody>
        </p:sp>
        <p:grpSp>
          <p:nvGrpSpPr>
            <p:cNvPr id="11" name="Group 10"/>
            <p:cNvGrpSpPr/>
            <p:nvPr/>
          </p:nvGrpSpPr>
          <p:grpSpPr>
            <a:xfrm>
              <a:off x="1342888" y="2395275"/>
              <a:ext cx="1441450" cy="3115866"/>
              <a:chOff x="2185987" y="3511226"/>
              <a:chExt cx="1441450" cy="3115866"/>
            </a:xfrm>
            <a:grpFill/>
          </p:grpSpPr>
          <p:sp>
            <p:nvSpPr>
              <p:cNvPr id="323" name="Rectangle 16"/>
              <p:cNvSpPr>
                <a:spLocks noChangeArrowheads="1"/>
              </p:cNvSpPr>
              <p:nvPr/>
            </p:nvSpPr>
            <p:spPr bwMode="auto">
              <a:xfrm>
                <a:off x="2185987" y="3511226"/>
                <a:ext cx="1441450" cy="3115866"/>
              </a:xfrm>
              <a:prstGeom prst="rect">
                <a:avLst/>
              </a:prstGeom>
              <a:grpFill/>
              <a:ln>
                <a:prstDash val="dash"/>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7" name="Oval 20"/>
              <p:cNvSpPr>
                <a:spLocks noChangeArrowheads="1"/>
              </p:cNvSpPr>
              <p:nvPr/>
            </p:nvSpPr>
            <p:spPr bwMode="auto">
              <a:xfrm>
                <a:off x="3302607" y="4775457"/>
                <a:ext cx="61913" cy="6032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8" name="Oval 21"/>
              <p:cNvSpPr>
                <a:spLocks noChangeArrowheads="1"/>
              </p:cNvSpPr>
              <p:nvPr/>
            </p:nvSpPr>
            <p:spPr bwMode="auto">
              <a:xfrm>
                <a:off x="3302607" y="4775457"/>
                <a:ext cx="60325" cy="60325"/>
              </a:xfrm>
              <a:prstGeom prst="ellipse">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29" name="Oval 22"/>
              <p:cNvSpPr>
                <a:spLocks noChangeArrowheads="1"/>
              </p:cNvSpPr>
              <p:nvPr/>
            </p:nvSpPr>
            <p:spPr bwMode="auto">
              <a:xfrm>
                <a:off x="3112107" y="4827845"/>
                <a:ext cx="68263" cy="6667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0" name="Oval 23"/>
              <p:cNvSpPr>
                <a:spLocks noChangeArrowheads="1"/>
              </p:cNvSpPr>
              <p:nvPr/>
            </p:nvSpPr>
            <p:spPr bwMode="auto">
              <a:xfrm>
                <a:off x="3112107" y="4827845"/>
                <a:ext cx="68263" cy="66675"/>
              </a:xfrm>
              <a:prstGeom prst="ellipse">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1" name="Freeform 24"/>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2" name="Freeform 25"/>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3" name="Freeform 26"/>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4" name="Freeform 27"/>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5" name="Freeform 28"/>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6" name="Freeform 29"/>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7" name="Rectangle 30"/>
              <p:cNvSpPr>
                <a:spLocks noChangeArrowheads="1"/>
              </p:cNvSpPr>
              <p:nvPr/>
            </p:nvSpPr>
            <p:spPr bwMode="auto">
              <a:xfrm>
                <a:off x="3174020" y="4851657"/>
                <a:ext cx="258763" cy="190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8" name="Rectangle 31"/>
              <p:cNvSpPr>
                <a:spLocks noChangeArrowheads="1"/>
              </p:cNvSpPr>
              <p:nvPr/>
            </p:nvSpPr>
            <p:spPr bwMode="auto">
              <a:xfrm>
                <a:off x="3174020" y="4851657"/>
                <a:ext cx="258763" cy="190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39" name="Rectangle 32"/>
              <p:cNvSpPr>
                <a:spLocks noChangeArrowheads="1"/>
              </p:cNvSpPr>
              <p:nvPr/>
            </p:nvSpPr>
            <p:spPr bwMode="auto">
              <a:xfrm>
                <a:off x="3340707" y="4894520"/>
                <a:ext cx="53975" cy="55563"/>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0" name="Rectangle 33"/>
              <p:cNvSpPr>
                <a:spLocks noChangeArrowheads="1"/>
              </p:cNvSpPr>
              <p:nvPr/>
            </p:nvSpPr>
            <p:spPr bwMode="auto">
              <a:xfrm>
                <a:off x="3340707" y="4894520"/>
                <a:ext cx="53975" cy="55563"/>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1" name="Oval 34"/>
              <p:cNvSpPr>
                <a:spLocks noChangeArrowheads="1"/>
              </p:cNvSpPr>
              <p:nvPr/>
            </p:nvSpPr>
            <p:spPr bwMode="auto">
              <a:xfrm>
                <a:off x="3302607" y="4775457"/>
                <a:ext cx="61913" cy="6032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2" name="Oval 35"/>
              <p:cNvSpPr>
                <a:spLocks noChangeArrowheads="1"/>
              </p:cNvSpPr>
              <p:nvPr/>
            </p:nvSpPr>
            <p:spPr bwMode="auto">
              <a:xfrm>
                <a:off x="3112107" y="4827845"/>
                <a:ext cx="68263" cy="66675"/>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3" name="Freeform 36"/>
              <p:cNvSpPr>
                <a:spLocks/>
              </p:cNvSpPr>
              <p:nvPr/>
            </p:nvSpPr>
            <p:spPr bwMode="auto">
              <a:xfrm>
                <a:off x="3426432" y="4821495"/>
                <a:ext cx="66675" cy="79375"/>
              </a:xfrm>
              <a:custGeom>
                <a:avLst/>
                <a:gdLst>
                  <a:gd name="T0" fmla="*/ 0 w 42"/>
                  <a:gd name="T1" fmla="*/ 0 h 50"/>
                  <a:gd name="T2" fmla="*/ 0 w 42"/>
                  <a:gd name="T3" fmla="*/ 50 h 50"/>
                  <a:gd name="T4" fmla="*/ 42 w 42"/>
                  <a:gd name="T5" fmla="*/ 27 h 50"/>
                  <a:gd name="T6" fmla="*/ 0 w 42"/>
                  <a:gd name="T7" fmla="*/ 0 h 50"/>
                </a:gdLst>
                <a:ahLst/>
                <a:cxnLst>
                  <a:cxn ang="0">
                    <a:pos x="T0" y="T1"/>
                  </a:cxn>
                  <a:cxn ang="0">
                    <a:pos x="T2" y="T3"/>
                  </a:cxn>
                  <a:cxn ang="0">
                    <a:pos x="T4" y="T5"/>
                  </a:cxn>
                  <a:cxn ang="0">
                    <a:pos x="T6" y="T7"/>
                  </a:cxn>
                </a:cxnLst>
                <a:rect l="0" t="0" r="r" b="b"/>
                <a:pathLst>
                  <a:path w="42" h="50">
                    <a:moveTo>
                      <a:pt x="0" y="0"/>
                    </a:moveTo>
                    <a:lnTo>
                      <a:pt x="0" y="50"/>
                    </a:lnTo>
                    <a:lnTo>
                      <a:pt x="42" y="27"/>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4" name="Freeform 37"/>
              <p:cNvSpPr>
                <a:spLocks/>
              </p:cNvSpPr>
              <p:nvPr/>
            </p:nvSpPr>
            <p:spPr bwMode="auto">
              <a:xfrm>
                <a:off x="3215295" y="4797682"/>
                <a:ext cx="92075" cy="73025"/>
              </a:xfrm>
              <a:custGeom>
                <a:avLst/>
                <a:gdLst>
                  <a:gd name="T0" fmla="*/ 0 w 129"/>
                  <a:gd name="T1" fmla="*/ 103 h 103"/>
                  <a:gd name="T2" fmla="*/ 0 w 129"/>
                  <a:gd name="T3" fmla="*/ 77 h 103"/>
                  <a:gd name="T4" fmla="*/ 27 w 129"/>
                  <a:gd name="T5" fmla="*/ 48 h 103"/>
                  <a:gd name="T6" fmla="*/ 43 w 129"/>
                  <a:gd name="T7" fmla="*/ 22 h 103"/>
                  <a:gd name="T8" fmla="*/ 129 w 129"/>
                  <a:gd name="T9" fmla="*/ 0 h 103"/>
                  <a:gd name="T10" fmla="*/ 129 w 129"/>
                  <a:gd name="T11" fmla="*/ 25 h 103"/>
                  <a:gd name="T12" fmla="*/ 62 w 129"/>
                  <a:gd name="T13" fmla="*/ 40 h 103"/>
                  <a:gd name="T14" fmla="*/ 50 w 129"/>
                  <a:gd name="T15" fmla="*/ 59 h 103"/>
                  <a:gd name="T16" fmla="*/ 0 w 129"/>
                  <a:gd name="T17"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03">
                    <a:moveTo>
                      <a:pt x="0" y="103"/>
                    </a:moveTo>
                    <a:lnTo>
                      <a:pt x="0" y="77"/>
                    </a:lnTo>
                    <a:cubicBezTo>
                      <a:pt x="12" y="77"/>
                      <a:pt x="18" y="66"/>
                      <a:pt x="27" y="48"/>
                    </a:cubicBezTo>
                    <a:cubicBezTo>
                      <a:pt x="32" y="38"/>
                      <a:pt x="36" y="29"/>
                      <a:pt x="43" y="22"/>
                    </a:cubicBezTo>
                    <a:cubicBezTo>
                      <a:pt x="62" y="3"/>
                      <a:pt x="88" y="0"/>
                      <a:pt x="129" y="0"/>
                    </a:cubicBezTo>
                    <a:lnTo>
                      <a:pt x="129" y="25"/>
                    </a:lnTo>
                    <a:cubicBezTo>
                      <a:pt x="89" y="25"/>
                      <a:pt x="72" y="29"/>
                      <a:pt x="62" y="40"/>
                    </a:cubicBezTo>
                    <a:cubicBezTo>
                      <a:pt x="58" y="44"/>
                      <a:pt x="54" y="51"/>
                      <a:pt x="50" y="59"/>
                    </a:cubicBezTo>
                    <a:cubicBezTo>
                      <a:pt x="41" y="77"/>
                      <a:pt x="29" y="103"/>
                      <a:pt x="0" y="10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5" name="Freeform 38"/>
              <p:cNvSpPr>
                <a:spLocks/>
              </p:cNvSpPr>
              <p:nvPr/>
            </p:nvSpPr>
            <p:spPr bwMode="auto">
              <a:xfrm>
                <a:off x="3259745" y="4851657"/>
                <a:ext cx="93663" cy="82550"/>
              </a:xfrm>
              <a:custGeom>
                <a:avLst/>
                <a:gdLst>
                  <a:gd name="T0" fmla="*/ 0 w 131"/>
                  <a:gd name="T1" fmla="*/ 26 h 114"/>
                  <a:gd name="T2" fmla="*/ 0 w 131"/>
                  <a:gd name="T3" fmla="*/ 0 h 114"/>
                  <a:gd name="T4" fmla="*/ 52 w 131"/>
                  <a:gd name="T5" fmla="*/ 55 h 114"/>
                  <a:gd name="T6" fmla="*/ 63 w 131"/>
                  <a:gd name="T7" fmla="*/ 80 h 114"/>
                  <a:gd name="T8" fmla="*/ 115 w 131"/>
                  <a:gd name="T9" fmla="*/ 86 h 114"/>
                  <a:gd name="T10" fmla="*/ 131 w 131"/>
                  <a:gd name="T11" fmla="*/ 86 h 114"/>
                  <a:gd name="T12" fmla="*/ 131 w 131"/>
                  <a:gd name="T13" fmla="*/ 112 h 114"/>
                  <a:gd name="T14" fmla="*/ 116 w 131"/>
                  <a:gd name="T15" fmla="*/ 112 h 114"/>
                  <a:gd name="T16" fmla="*/ 46 w 131"/>
                  <a:gd name="T17" fmla="*/ 98 h 114"/>
                  <a:gd name="T18" fmla="*/ 28 w 131"/>
                  <a:gd name="T19" fmla="*/ 64 h 114"/>
                  <a:gd name="T20" fmla="*/ 0 w 131"/>
                  <a:gd name="T21"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1" h="114">
                    <a:moveTo>
                      <a:pt x="0" y="26"/>
                    </a:moveTo>
                    <a:lnTo>
                      <a:pt x="0" y="0"/>
                    </a:lnTo>
                    <a:cubicBezTo>
                      <a:pt x="31" y="0"/>
                      <a:pt x="43" y="32"/>
                      <a:pt x="52" y="55"/>
                    </a:cubicBezTo>
                    <a:cubicBezTo>
                      <a:pt x="55" y="65"/>
                      <a:pt x="60" y="76"/>
                      <a:pt x="63" y="80"/>
                    </a:cubicBezTo>
                    <a:cubicBezTo>
                      <a:pt x="72" y="88"/>
                      <a:pt x="97" y="87"/>
                      <a:pt x="115" y="86"/>
                    </a:cubicBezTo>
                    <a:cubicBezTo>
                      <a:pt x="121" y="86"/>
                      <a:pt x="126" y="86"/>
                      <a:pt x="131" y="86"/>
                    </a:cubicBezTo>
                    <a:lnTo>
                      <a:pt x="131" y="112"/>
                    </a:lnTo>
                    <a:cubicBezTo>
                      <a:pt x="127" y="112"/>
                      <a:pt x="121" y="112"/>
                      <a:pt x="116" y="112"/>
                    </a:cubicBezTo>
                    <a:cubicBezTo>
                      <a:pt x="92" y="113"/>
                      <a:pt x="63" y="114"/>
                      <a:pt x="46" y="98"/>
                    </a:cubicBezTo>
                    <a:cubicBezTo>
                      <a:pt x="37" y="91"/>
                      <a:pt x="33" y="78"/>
                      <a:pt x="28" y="64"/>
                    </a:cubicBezTo>
                    <a:cubicBezTo>
                      <a:pt x="19" y="42"/>
                      <a:pt x="12" y="26"/>
                      <a:pt x="0" y="26"/>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6" name="Rectangle 39"/>
              <p:cNvSpPr>
                <a:spLocks noChangeArrowheads="1"/>
              </p:cNvSpPr>
              <p:nvPr/>
            </p:nvSpPr>
            <p:spPr bwMode="auto">
              <a:xfrm>
                <a:off x="3174020" y="4851657"/>
                <a:ext cx="258763" cy="190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7" name="Rectangle 40"/>
              <p:cNvSpPr>
                <a:spLocks noChangeArrowheads="1"/>
              </p:cNvSpPr>
              <p:nvPr/>
            </p:nvSpPr>
            <p:spPr bwMode="auto">
              <a:xfrm>
                <a:off x="3340707" y="4894520"/>
                <a:ext cx="53975" cy="55563"/>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8" name="Freeform 41"/>
              <p:cNvSpPr>
                <a:spLocks/>
              </p:cNvSpPr>
              <p:nvPr/>
            </p:nvSpPr>
            <p:spPr bwMode="auto">
              <a:xfrm>
                <a:off x="2364394" y="5061208"/>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49" name="Freeform 42"/>
              <p:cNvSpPr>
                <a:spLocks/>
              </p:cNvSpPr>
              <p:nvPr/>
            </p:nvSpPr>
            <p:spPr bwMode="auto">
              <a:xfrm>
                <a:off x="2364394" y="5061208"/>
                <a:ext cx="288925" cy="363538"/>
              </a:xfrm>
              <a:custGeom>
                <a:avLst/>
                <a:gdLst>
                  <a:gd name="T0" fmla="*/ 0 w 182"/>
                  <a:gd name="T1" fmla="*/ 0 h 229"/>
                  <a:gd name="T2" fmla="*/ 182 w 182"/>
                  <a:gd name="T3" fmla="*/ 114 h 229"/>
                  <a:gd name="T4" fmla="*/ 0 w 182"/>
                  <a:gd name="T5" fmla="*/ 229 h 229"/>
                  <a:gd name="T6" fmla="*/ 0 w 182"/>
                  <a:gd name="T7" fmla="*/ 0 h 229"/>
                </a:gdLst>
                <a:ahLst/>
                <a:cxnLst>
                  <a:cxn ang="0">
                    <a:pos x="T0" y="T1"/>
                  </a:cxn>
                  <a:cxn ang="0">
                    <a:pos x="T2" y="T3"/>
                  </a:cxn>
                  <a:cxn ang="0">
                    <a:pos x="T4" y="T5"/>
                  </a:cxn>
                  <a:cxn ang="0">
                    <a:pos x="T6" y="T7"/>
                  </a:cxn>
                </a:cxnLst>
                <a:rect l="0" t="0" r="r" b="b"/>
                <a:pathLst>
                  <a:path w="182" h="229">
                    <a:moveTo>
                      <a:pt x="0" y="0"/>
                    </a:moveTo>
                    <a:lnTo>
                      <a:pt x="182" y="114"/>
                    </a:lnTo>
                    <a:lnTo>
                      <a:pt x="0" y="229"/>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0" name="Freeform 43"/>
              <p:cNvSpPr>
                <a:spLocks/>
              </p:cNvSpPr>
              <p:nvPr/>
            </p:nvSpPr>
            <p:spPr bwMode="auto">
              <a:xfrm>
                <a:off x="2364394" y="5061208"/>
                <a:ext cx="288925" cy="363538"/>
              </a:xfrm>
              <a:custGeom>
                <a:avLst/>
                <a:gdLst>
                  <a:gd name="T0" fmla="*/ 0 w 405"/>
                  <a:gd name="T1" fmla="*/ 0 h 507"/>
                  <a:gd name="T2" fmla="*/ 0 w 405"/>
                  <a:gd name="T3" fmla="*/ 237 h 507"/>
                  <a:gd name="T4" fmla="*/ 40 w 405"/>
                  <a:gd name="T5" fmla="*/ 237 h 507"/>
                  <a:gd name="T6" fmla="*/ 40 w 405"/>
                  <a:gd name="T7" fmla="*/ 222 h 507"/>
                  <a:gd name="T8" fmla="*/ 68 w 405"/>
                  <a:gd name="T9" fmla="*/ 198 h 507"/>
                  <a:gd name="T10" fmla="*/ 143 w 405"/>
                  <a:gd name="T11" fmla="*/ 198 h 507"/>
                  <a:gd name="T12" fmla="*/ 143 w 405"/>
                  <a:gd name="T13" fmla="*/ 182 h 507"/>
                  <a:gd name="T14" fmla="*/ 159 w 405"/>
                  <a:gd name="T15" fmla="*/ 182 h 507"/>
                  <a:gd name="T16" fmla="*/ 159 w 405"/>
                  <a:gd name="T17" fmla="*/ 214 h 507"/>
                  <a:gd name="T18" fmla="*/ 230 w 405"/>
                  <a:gd name="T19" fmla="*/ 214 h 507"/>
                  <a:gd name="T20" fmla="*/ 230 w 405"/>
                  <a:gd name="T21" fmla="*/ 233 h 507"/>
                  <a:gd name="T22" fmla="*/ 159 w 405"/>
                  <a:gd name="T23" fmla="*/ 233 h 507"/>
                  <a:gd name="T24" fmla="*/ 159 w 405"/>
                  <a:gd name="T25" fmla="*/ 273 h 507"/>
                  <a:gd name="T26" fmla="*/ 230 w 405"/>
                  <a:gd name="T27" fmla="*/ 273 h 507"/>
                  <a:gd name="T28" fmla="*/ 230 w 405"/>
                  <a:gd name="T29" fmla="*/ 293 h 507"/>
                  <a:gd name="T30" fmla="*/ 159 w 405"/>
                  <a:gd name="T31" fmla="*/ 293 h 507"/>
                  <a:gd name="T32" fmla="*/ 159 w 405"/>
                  <a:gd name="T33" fmla="*/ 325 h 507"/>
                  <a:gd name="T34" fmla="*/ 143 w 405"/>
                  <a:gd name="T35" fmla="*/ 325 h 507"/>
                  <a:gd name="T36" fmla="*/ 143 w 405"/>
                  <a:gd name="T37" fmla="*/ 309 h 507"/>
                  <a:gd name="T38" fmla="*/ 68 w 405"/>
                  <a:gd name="T39" fmla="*/ 309 h 507"/>
                  <a:gd name="T40" fmla="*/ 40 w 405"/>
                  <a:gd name="T41" fmla="*/ 285 h 507"/>
                  <a:gd name="T42" fmla="*/ 40 w 405"/>
                  <a:gd name="T43" fmla="*/ 269 h 507"/>
                  <a:gd name="T44" fmla="*/ 0 w 405"/>
                  <a:gd name="T45" fmla="*/ 269 h 507"/>
                  <a:gd name="T46" fmla="*/ 0 w 405"/>
                  <a:gd name="T47" fmla="*/ 507 h 507"/>
                  <a:gd name="T48" fmla="*/ 405 w 405"/>
                  <a:gd name="T49" fmla="*/ 253 h 507"/>
                  <a:gd name="T50" fmla="*/ 0 w 405"/>
                  <a:gd name="T51" fmla="*/ 0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5" h="507">
                    <a:moveTo>
                      <a:pt x="0" y="0"/>
                    </a:moveTo>
                    <a:lnTo>
                      <a:pt x="0" y="237"/>
                    </a:lnTo>
                    <a:lnTo>
                      <a:pt x="40" y="237"/>
                    </a:lnTo>
                    <a:lnTo>
                      <a:pt x="40" y="222"/>
                    </a:lnTo>
                    <a:cubicBezTo>
                      <a:pt x="40" y="208"/>
                      <a:pt x="53" y="198"/>
                      <a:pt x="68" y="198"/>
                    </a:cubicBezTo>
                    <a:lnTo>
                      <a:pt x="143" y="198"/>
                    </a:lnTo>
                    <a:lnTo>
                      <a:pt x="143" y="182"/>
                    </a:lnTo>
                    <a:lnTo>
                      <a:pt x="159" y="182"/>
                    </a:lnTo>
                    <a:lnTo>
                      <a:pt x="159" y="214"/>
                    </a:lnTo>
                    <a:lnTo>
                      <a:pt x="230" y="214"/>
                    </a:lnTo>
                    <a:lnTo>
                      <a:pt x="230" y="233"/>
                    </a:lnTo>
                    <a:lnTo>
                      <a:pt x="159" y="233"/>
                    </a:lnTo>
                    <a:lnTo>
                      <a:pt x="159" y="273"/>
                    </a:lnTo>
                    <a:lnTo>
                      <a:pt x="230" y="273"/>
                    </a:lnTo>
                    <a:lnTo>
                      <a:pt x="230" y="293"/>
                    </a:lnTo>
                    <a:lnTo>
                      <a:pt x="159" y="293"/>
                    </a:lnTo>
                    <a:lnTo>
                      <a:pt x="159" y="325"/>
                    </a:lnTo>
                    <a:lnTo>
                      <a:pt x="143" y="325"/>
                    </a:lnTo>
                    <a:lnTo>
                      <a:pt x="143" y="309"/>
                    </a:lnTo>
                    <a:lnTo>
                      <a:pt x="68" y="309"/>
                    </a:lnTo>
                    <a:cubicBezTo>
                      <a:pt x="52" y="309"/>
                      <a:pt x="40" y="298"/>
                      <a:pt x="40" y="285"/>
                    </a:cubicBezTo>
                    <a:lnTo>
                      <a:pt x="40" y="269"/>
                    </a:lnTo>
                    <a:lnTo>
                      <a:pt x="0" y="269"/>
                    </a:lnTo>
                    <a:lnTo>
                      <a:pt x="0" y="507"/>
                    </a:lnTo>
                    <a:lnTo>
                      <a:pt x="405" y="253"/>
                    </a:lnTo>
                    <a:lnTo>
                      <a:pt x="0" y="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3" name="Freeform 46"/>
              <p:cNvSpPr>
                <a:spLocks/>
              </p:cNvSpPr>
              <p:nvPr/>
            </p:nvSpPr>
            <p:spPr bwMode="auto">
              <a:xfrm>
                <a:off x="2410432" y="4163477"/>
                <a:ext cx="495300" cy="358775"/>
              </a:xfrm>
              <a:custGeom>
                <a:avLst/>
                <a:gdLst>
                  <a:gd name="T0" fmla="*/ 536 w 693"/>
                  <a:gd name="T1" fmla="*/ 61 h 501"/>
                  <a:gd name="T2" fmla="*/ 299 w 693"/>
                  <a:gd name="T3" fmla="*/ 120 h 501"/>
                  <a:gd name="T4" fmla="*/ 58 w 693"/>
                  <a:gd name="T5" fmla="*/ 61 h 501"/>
                  <a:gd name="T6" fmla="*/ 50 w 693"/>
                  <a:gd name="T7" fmla="*/ 257 h 501"/>
                  <a:gd name="T8" fmla="*/ 109 w 693"/>
                  <a:gd name="T9" fmla="*/ 256 h 501"/>
                  <a:gd name="T10" fmla="*/ 139 w 693"/>
                  <a:gd name="T11" fmla="*/ 256 h 501"/>
                  <a:gd name="T12" fmla="*/ 196 w 693"/>
                  <a:gd name="T13" fmla="*/ 139 h 501"/>
                  <a:gd name="T14" fmla="*/ 229 w 693"/>
                  <a:gd name="T15" fmla="*/ 121 h 501"/>
                  <a:gd name="T16" fmla="*/ 252 w 693"/>
                  <a:gd name="T17" fmla="*/ 157 h 501"/>
                  <a:gd name="T18" fmla="*/ 254 w 693"/>
                  <a:gd name="T19" fmla="*/ 332 h 501"/>
                  <a:gd name="T20" fmla="*/ 274 w 693"/>
                  <a:gd name="T21" fmla="*/ 273 h 501"/>
                  <a:gd name="T22" fmla="*/ 288 w 693"/>
                  <a:gd name="T23" fmla="*/ 257 h 501"/>
                  <a:gd name="T24" fmla="*/ 465 w 693"/>
                  <a:gd name="T25" fmla="*/ 256 h 501"/>
                  <a:gd name="T26" fmla="*/ 474 w 693"/>
                  <a:gd name="T27" fmla="*/ 266 h 501"/>
                  <a:gd name="T28" fmla="*/ 477 w 693"/>
                  <a:gd name="T29" fmla="*/ 304 h 501"/>
                  <a:gd name="T30" fmla="*/ 319 w 693"/>
                  <a:gd name="T31" fmla="*/ 303 h 501"/>
                  <a:gd name="T32" fmla="*/ 269 w 693"/>
                  <a:gd name="T33" fmla="*/ 405 h 501"/>
                  <a:gd name="T34" fmla="*/ 236 w 693"/>
                  <a:gd name="T35" fmla="*/ 415 h 501"/>
                  <a:gd name="T36" fmla="*/ 207 w 693"/>
                  <a:gd name="T37" fmla="*/ 371 h 501"/>
                  <a:gd name="T38" fmla="*/ 206 w 693"/>
                  <a:gd name="T39" fmla="*/ 229 h 501"/>
                  <a:gd name="T40" fmla="*/ 181 w 693"/>
                  <a:gd name="T41" fmla="*/ 296 h 501"/>
                  <a:gd name="T42" fmla="*/ 168 w 693"/>
                  <a:gd name="T43" fmla="*/ 304 h 501"/>
                  <a:gd name="T44" fmla="*/ 127 w 693"/>
                  <a:gd name="T45" fmla="*/ 304 h 501"/>
                  <a:gd name="T46" fmla="*/ 80 w 693"/>
                  <a:gd name="T47" fmla="*/ 304 h 501"/>
                  <a:gd name="T48" fmla="*/ 296 w 693"/>
                  <a:gd name="T49" fmla="*/ 501 h 501"/>
                  <a:gd name="T50" fmla="*/ 536 w 693"/>
                  <a:gd name="T51" fmla="*/ 61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3" h="501">
                    <a:moveTo>
                      <a:pt x="536" y="61"/>
                    </a:moveTo>
                    <a:cubicBezTo>
                      <a:pt x="480" y="0"/>
                      <a:pt x="366" y="26"/>
                      <a:pt x="299" y="120"/>
                    </a:cubicBezTo>
                    <a:cubicBezTo>
                      <a:pt x="215" y="19"/>
                      <a:pt x="114" y="0"/>
                      <a:pt x="58" y="61"/>
                    </a:cubicBezTo>
                    <a:cubicBezTo>
                      <a:pt x="0" y="123"/>
                      <a:pt x="15" y="197"/>
                      <a:pt x="50" y="257"/>
                    </a:cubicBezTo>
                    <a:lnTo>
                      <a:pt x="109" y="256"/>
                    </a:lnTo>
                    <a:lnTo>
                      <a:pt x="139" y="256"/>
                    </a:lnTo>
                    <a:lnTo>
                      <a:pt x="196" y="139"/>
                    </a:lnTo>
                    <a:cubicBezTo>
                      <a:pt x="198" y="132"/>
                      <a:pt x="222" y="121"/>
                      <a:pt x="229" y="121"/>
                    </a:cubicBezTo>
                    <a:cubicBezTo>
                      <a:pt x="250" y="122"/>
                      <a:pt x="251" y="150"/>
                      <a:pt x="252" y="157"/>
                    </a:cubicBezTo>
                    <a:lnTo>
                      <a:pt x="254" y="332"/>
                    </a:lnTo>
                    <a:lnTo>
                      <a:pt x="274" y="273"/>
                    </a:lnTo>
                    <a:cubicBezTo>
                      <a:pt x="277" y="267"/>
                      <a:pt x="281" y="257"/>
                      <a:pt x="288" y="257"/>
                    </a:cubicBezTo>
                    <a:lnTo>
                      <a:pt x="465" y="256"/>
                    </a:lnTo>
                    <a:cubicBezTo>
                      <a:pt x="472" y="256"/>
                      <a:pt x="474" y="258"/>
                      <a:pt x="474" y="266"/>
                    </a:cubicBezTo>
                    <a:cubicBezTo>
                      <a:pt x="474" y="274"/>
                      <a:pt x="485" y="304"/>
                      <a:pt x="477" y="304"/>
                    </a:cubicBezTo>
                    <a:lnTo>
                      <a:pt x="319" y="303"/>
                    </a:lnTo>
                    <a:lnTo>
                      <a:pt x="269" y="405"/>
                    </a:lnTo>
                    <a:cubicBezTo>
                      <a:pt x="263" y="413"/>
                      <a:pt x="243" y="415"/>
                      <a:pt x="236" y="415"/>
                    </a:cubicBezTo>
                    <a:cubicBezTo>
                      <a:pt x="210" y="412"/>
                      <a:pt x="207" y="378"/>
                      <a:pt x="207" y="371"/>
                    </a:cubicBezTo>
                    <a:lnTo>
                      <a:pt x="206" y="229"/>
                    </a:lnTo>
                    <a:lnTo>
                      <a:pt x="181" y="296"/>
                    </a:lnTo>
                    <a:cubicBezTo>
                      <a:pt x="180" y="301"/>
                      <a:pt x="174" y="303"/>
                      <a:pt x="168" y="304"/>
                    </a:cubicBezTo>
                    <a:lnTo>
                      <a:pt x="127" y="304"/>
                    </a:lnTo>
                    <a:lnTo>
                      <a:pt x="80" y="304"/>
                    </a:lnTo>
                    <a:cubicBezTo>
                      <a:pt x="157" y="405"/>
                      <a:pt x="252" y="486"/>
                      <a:pt x="296" y="501"/>
                    </a:cubicBezTo>
                    <a:cubicBezTo>
                      <a:pt x="362" y="474"/>
                      <a:pt x="693" y="230"/>
                      <a:pt x="536" y="61"/>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4" name="Freeform 47"/>
              <p:cNvSpPr>
                <a:spLocks/>
              </p:cNvSpPr>
              <p:nvPr/>
            </p:nvSpPr>
            <p:spPr bwMode="auto">
              <a:xfrm>
                <a:off x="2273907" y="5707321"/>
                <a:ext cx="241300" cy="392113"/>
              </a:xfrm>
              <a:custGeom>
                <a:avLst/>
                <a:gdLst>
                  <a:gd name="T0" fmla="*/ 304 w 336"/>
                  <a:gd name="T1" fmla="*/ 0 h 548"/>
                  <a:gd name="T2" fmla="*/ 33 w 336"/>
                  <a:gd name="T3" fmla="*/ 0 h 548"/>
                  <a:gd name="T4" fmla="*/ 0 w 336"/>
                  <a:gd name="T5" fmla="*/ 34 h 548"/>
                  <a:gd name="T6" fmla="*/ 0 w 336"/>
                  <a:gd name="T7" fmla="*/ 514 h 548"/>
                  <a:gd name="T8" fmla="*/ 38 w 336"/>
                  <a:gd name="T9" fmla="*/ 548 h 548"/>
                  <a:gd name="T10" fmla="*/ 299 w 336"/>
                  <a:gd name="T11" fmla="*/ 548 h 548"/>
                  <a:gd name="T12" fmla="*/ 336 w 336"/>
                  <a:gd name="T13" fmla="*/ 514 h 548"/>
                  <a:gd name="T14" fmla="*/ 336 w 336"/>
                  <a:gd name="T15" fmla="*/ 34 h 548"/>
                  <a:gd name="T16" fmla="*/ 304 w 336"/>
                  <a:gd name="T17" fmla="*/ 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48">
                    <a:moveTo>
                      <a:pt x="304" y="0"/>
                    </a:moveTo>
                    <a:lnTo>
                      <a:pt x="33" y="0"/>
                    </a:lnTo>
                    <a:cubicBezTo>
                      <a:pt x="15" y="0"/>
                      <a:pt x="0" y="15"/>
                      <a:pt x="0" y="34"/>
                    </a:cubicBezTo>
                    <a:lnTo>
                      <a:pt x="0" y="514"/>
                    </a:lnTo>
                    <a:cubicBezTo>
                      <a:pt x="0" y="532"/>
                      <a:pt x="19" y="548"/>
                      <a:pt x="38" y="548"/>
                    </a:cubicBezTo>
                    <a:lnTo>
                      <a:pt x="299" y="548"/>
                    </a:lnTo>
                    <a:cubicBezTo>
                      <a:pt x="317" y="548"/>
                      <a:pt x="336" y="535"/>
                      <a:pt x="336" y="514"/>
                    </a:cubicBezTo>
                    <a:lnTo>
                      <a:pt x="336" y="34"/>
                    </a:lnTo>
                    <a:cubicBezTo>
                      <a:pt x="336" y="15"/>
                      <a:pt x="322" y="0"/>
                      <a:pt x="304"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5" name="Rectangle 48"/>
              <p:cNvSpPr>
                <a:spLocks noChangeArrowheads="1"/>
              </p:cNvSpPr>
              <p:nvPr/>
            </p:nvSpPr>
            <p:spPr bwMode="auto">
              <a:xfrm>
                <a:off x="2300894" y="5751771"/>
                <a:ext cx="187325" cy="28575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6" name="Rectangle 49"/>
              <p:cNvSpPr>
                <a:spLocks noChangeArrowheads="1"/>
              </p:cNvSpPr>
              <p:nvPr/>
            </p:nvSpPr>
            <p:spPr bwMode="auto">
              <a:xfrm>
                <a:off x="2307244" y="5767646"/>
                <a:ext cx="174625" cy="254000"/>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7" name="Oval 50"/>
              <p:cNvSpPr>
                <a:spLocks noChangeArrowheads="1"/>
              </p:cNvSpPr>
              <p:nvPr/>
            </p:nvSpPr>
            <p:spPr bwMode="auto">
              <a:xfrm>
                <a:off x="2378682" y="6050221"/>
                <a:ext cx="31750" cy="31750"/>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8" name="Rectangle 51"/>
              <p:cNvSpPr>
                <a:spLocks noChangeArrowheads="1"/>
              </p:cNvSpPr>
              <p:nvPr/>
            </p:nvSpPr>
            <p:spPr bwMode="auto">
              <a:xfrm>
                <a:off x="2372332" y="5734308"/>
                <a:ext cx="44450" cy="7938"/>
              </a:xfrm>
              <a:prstGeom prst="rect">
                <a:avLst/>
              </a:prstGeom>
              <a:grpFill/>
              <a:ln/>
              <a:extLst>
                <a:ext uri="{91240B29-F687-4F45-9708-019B960494DF}">
                  <a14:hiddenLine xmlns:a14="http://schemas.microsoft.com/office/drawing/2010/main" w="9525">
                    <a:solidFill>
                      <a:srgbClr val="000000"/>
                    </a:solidFill>
                    <a:miter lim="800000"/>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59" name="Freeform 52"/>
              <p:cNvSpPr>
                <a:spLocks/>
              </p:cNvSpPr>
              <p:nvPr/>
            </p:nvSpPr>
            <p:spPr bwMode="auto">
              <a:xfrm>
                <a:off x="2327882" y="5850196"/>
                <a:ext cx="133350" cy="123825"/>
              </a:xfrm>
              <a:custGeom>
                <a:avLst/>
                <a:gdLst>
                  <a:gd name="T0" fmla="*/ 180 w 187"/>
                  <a:gd name="T1" fmla="*/ 22 h 175"/>
                  <a:gd name="T2" fmla="*/ 140 w 187"/>
                  <a:gd name="T3" fmla="*/ 0 h 175"/>
                  <a:gd name="T4" fmla="*/ 99 w 187"/>
                  <a:gd name="T5" fmla="*/ 13 h 175"/>
                  <a:gd name="T6" fmla="*/ 64 w 187"/>
                  <a:gd name="T7" fmla="*/ 1 h 175"/>
                  <a:gd name="T8" fmla="*/ 0 w 187"/>
                  <a:gd name="T9" fmla="*/ 66 h 175"/>
                  <a:gd name="T10" fmla="*/ 21 w 187"/>
                  <a:gd name="T11" fmla="*/ 143 h 175"/>
                  <a:gd name="T12" fmla="*/ 59 w 187"/>
                  <a:gd name="T13" fmla="*/ 175 h 175"/>
                  <a:gd name="T14" fmla="*/ 96 w 187"/>
                  <a:gd name="T15" fmla="*/ 164 h 175"/>
                  <a:gd name="T16" fmla="*/ 133 w 187"/>
                  <a:gd name="T17" fmla="*/ 174 h 175"/>
                  <a:gd name="T18" fmla="*/ 187 w 187"/>
                  <a:gd name="T19" fmla="*/ 113 h 175"/>
                  <a:gd name="T20" fmla="*/ 186 w 187"/>
                  <a:gd name="T21" fmla="*/ 110 h 175"/>
                  <a:gd name="T22" fmla="*/ 186 w 187"/>
                  <a:gd name="T23" fmla="*/ 109 h 175"/>
                  <a:gd name="T24" fmla="*/ 158 w 187"/>
                  <a:gd name="T25" fmla="*/ 64 h 175"/>
                  <a:gd name="T26" fmla="*/ 179 w 187"/>
                  <a:gd name="T27" fmla="*/ 22 h 175"/>
                  <a:gd name="T28" fmla="*/ 180 w 187"/>
                  <a:gd name="T29" fmla="*/ 2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180" y="22"/>
                    </a:moveTo>
                    <a:cubicBezTo>
                      <a:pt x="171" y="11"/>
                      <a:pt x="159" y="0"/>
                      <a:pt x="140" y="0"/>
                    </a:cubicBezTo>
                    <a:cubicBezTo>
                      <a:pt x="128" y="0"/>
                      <a:pt x="117" y="13"/>
                      <a:pt x="99" y="13"/>
                    </a:cubicBezTo>
                    <a:cubicBezTo>
                      <a:pt x="85" y="13"/>
                      <a:pt x="79" y="1"/>
                      <a:pt x="64" y="1"/>
                    </a:cubicBezTo>
                    <a:cubicBezTo>
                      <a:pt x="32" y="1"/>
                      <a:pt x="0" y="29"/>
                      <a:pt x="0" y="66"/>
                    </a:cubicBezTo>
                    <a:cubicBezTo>
                      <a:pt x="0" y="86"/>
                      <a:pt x="6" y="116"/>
                      <a:pt x="21" y="143"/>
                    </a:cubicBezTo>
                    <a:cubicBezTo>
                      <a:pt x="31" y="162"/>
                      <a:pt x="44" y="175"/>
                      <a:pt x="59" y="175"/>
                    </a:cubicBezTo>
                    <a:cubicBezTo>
                      <a:pt x="69" y="175"/>
                      <a:pt x="81" y="164"/>
                      <a:pt x="96" y="164"/>
                    </a:cubicBezTo>
                    <a:cubicBezTo>
                      <a:pt x="109" y="164"/>
                      <a:pt x="121" y="174"/>
                      <a:pt x="133" y="174"/>
                    </a:cubicBezTo>
                    <a:cubicBezTo>
                      <a:pt x="161" y="174"/>
                      <a:pt x="187" y="138"/>
                      <a:pt x="187" y="113"/>
                    </a:cubicBezTo>
                    <a:cubicBezTo>
                      <a:pt x="187" y="112"/>
                      <a:pt x="186" y="111"/>
                      <a:pt x="186" y="110"/>
                    </a:cubicBezTo>
                    <a:lnTo>
                      <a:pt x="186" y="109"/>
                    </a:lnTo>
                    <a:cubicBezTo>
                      <a:pt x="168" y="99"/>
                      <a:pt x="158" y="84"/>
                      <a:pt x="158" y="64"/>
                    </a:cubicBezTo>
                    <a:cubicBezTo>
                      <a:pt x="158" y="47"/>
                      <a:pt x="166" y="32"/>
                      <a:pt x="179" y="22"/>
                    </a:cubicBezTo>
                    <a:lnTo>
                      <a:pt x="180" y="22"/>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0" name="Freeform 53"/>
              <p:cNvSpPr>
                <a:spLocks/>
              </p:cNvSpPr>
              <p:nvPr/>
            </p:nvSpPr>
            <p:spPr bwMode="auto">
              <a:xfrm>
                <a:off x="2397732" y="5807333"/>
                <a:ext cx="30163" cy="42863"/>
              </a:xfrm>
              <a:custGeom>
                <a:avLst/>
                <a:gdLst>
                  <a:gd name="T0" fmla="*/ 2 w 41"/>
                  <a:gd name="T1" fmla="*/ 59 h 59"/>
                  <a:gd name="T2" fmla="*/ 41 w 41"/>
                  <a:gd name="T3" fmla="*/ 9 h 59"/>
                  <a:gd name="T4" fmla="*/ 41 w 41"/>
                  <a:gd name="T5" fmla="*/ 1 h 59"/>
                  <a:gd name="T6" fmla="*/ 41 w 41"/>
                  <a:gd name="T7" fmla="*/ 0 h 59"/>
                  <a:gd name="T8" fmla="*/ 0 w 41"/>
                  <a:gd name="T9" fmla="*/ 49 h 59"/>
                  <a:gd name="T10" fmla="*/ 2 w 41"/>
                  <a:gd name="T11" fmla="*/ 58 h 59"/>
                  <a:gd name="T12" fmla="*/ 2 w 41"/>
                  <a:gd name="T13" fmla="*/ 59 h 59"/>
                </a:gdLst>
                <a:ahLst/>
                <a:cxnLst>
                  <a:cxn ang="0">
                    <a:pos x="T0" y="T1"/>
                  </a:cxn>
                  <a:cxn ang="0">
                    <a:pos x="T2" y="T3"/>
                  </a:cxn>
                  <a:cxn ang="0">
                    <a:pos x="T4" y="T5"/>
                  </a:cxn>
                  <a:cxn ang="0">
                    <a:pos x="T6" y="T7"/>
                  </a:cxn>
                  <a:cxn ang="0">
                    <a:pos x="T8" y="T9"/>
                  </a:cxn>
                  <a:cxn ang="0">
                    <a:pos x="T10" y="T11"/>
                  </a:cxn>
                  <a:cxn ang="0">
                    <a:pos x="T12" y="T13"/>
                  </a:cxn>
                </a:cxnLst>
                <a:rect l="0" t="0" r="r" b="b"/>
                <a:pathLst>
                  <a:path w="41" h="59">
                    <a:moveTo>
                      <a:pt x="2" y="59"/>
                    </a:moveTo>
                    <a:cubicBezTo>
                      <a:pt x="23" y="52"/>
                      <a:pt x="41" y="37"/>
                      <a:pt x="41" y="9"/>
                    </a:cubicBezTo>
                    <a:cubicBezTo>
                      <a:pt x="41" y="7"/>
                      <a:pt x="41" y="4"/>
                      <a:pt x="41" y="1"/>
                    </a:cubicBezTo>
                    <a:lnTo>
                      <a:pt x="41" y="0"/>
                    </a:lnTo>
                    <a:cubicBezTo>
                      <a:pt x="19" y="6"/>
                      <a:pt x="0" y="23"/>
                      <a:pt x="0" y="49"/>
                    </a:cubicBezTo>
                    <a:cubicBezTo>
                      <a:pt x="0" y="51"/>
                      <a:pt x="1" y="54"/>
                      <a:pt x="2" y="58"/>
                    </a:cubicBezTo>
                    <a:lnTo>
                      <a:pt x="2" y="59"/>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1" name="Freeform 54"/>
              <p:cNvSpPr>
                <a:spLocks/>
              </p:cNvSpPr>
              <p:nvPr/>
            </p:nvSpPr>
            <p:spPr bwMode="auto">
              <a:xfrm>
                <a:off x="2575532" y="5929571"/>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2" name="Freeform 55"/>
              <p:cNvSpPr>
                <a:spLocks/>
              </p:cNvSpPr>
              <p:nvPr/>
            </p:nvSpPr>
            <p:spPr bwMode="auto">
              <a:xfrm>
                <a:off x="2575532" y="5929571"/>
                <a:ext cx="239713"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3" name="Freeform 56"/>
              <p:cNvSpPr>
                <a:spLocks noEditPoints="1"/>
              </p:cNvSpPr>
              <p:nvPr/>
            </p:nvSpPr>
            <p:spPr bwMode="auto">
              <a:xfrm>
                <a:off x="2575532" y="5929571"/>
                <a:ext cx="241300" cy="360363"/>
              </a:xfrm>
              <a:custGeom>
                <a:avLst/>
                <a:gdLst>
                  <a:gd name="T0" fmla="*/ 303 w 336"/>
                  <a:gd name="T1" fmla="*/ 0 h 504"/>
                  <a:gd name="T2" fmla="*/ 32 w 336"/>
                  <a:gd name="T3" fmla="*/ 0 h 504"/>
                  <a:gd name="T4" fmla="*/ 0 w 336"/>
                  <a:gd name="T5" fmla="*/ 34 h 504"/>
                  <a:gd name="T6" fmla="*/ 0 w 336"/>
                  <a:gd name="T7" fmla="*/ 470 h 504"/>
                  <a:gd name="T8" fmla="*/ 32 w 336"/>
                  <a:gd name="T9" fmla="*/ 504 h 504"/>
                  <a:gd name="T10" fmla="*/ 303 w 336"/>
                  <a:gd name="T11" fmla="*/ 504 h 504"/>
                  <a:gd name="T12" fmla="*/ 336 w 336"/>
                  <a:gd name="T13" fmla="*/ 470 h 504"/>
                  <a:gd name="T14" fmla="*/ 336 w 336"/>
                  <a:gd name="T15" fmla="*/ 34 h 504"/>
                  <a:gd name="T16" fmla="*/ 303 w 336"/>
                  <a:gd name="T17" fmla="*/ 0 h 504"/>
                  <a:gd name="T18" fmla="*/ 118 w 336"/>
                  <a:gd name="T19" fmla="*/ 23 h 504"/>
                  <a:gd name="T20" fmla="*/ 221 w 336"/>
                  <a:gd name="T21" fmla="*/ 23 h 504"/>
                  <a:gd name="T22" fmla="*/ 235 w 336"/>
                  <a:gd name="T23" fmla="*/ 31 h 504"/>
                  <a:gd name="T24" fmla="*/ 221 w 336"/>
                  <a:gd name="T25" fmla="*/ 37 h 504"/>
                  <a:gd name="T26" fmla="*/ 118 w 336"/>
                  <a:gd name="T27" fmla="*/ 37 h 504"/>
                  <a:gd name="T28" fmla="*/ 104 w 336"/>
                  <a:gd name="T29" fmla="*/ 31 h 504"/>
                  <a:gd name="T30" fmla="*/ 118 w 336"/>
                  <a:gd name="T31" fmla="*/ 23 h 504"/>
                  <a:gd name="T32" fmla="*/ 198 w 336"/>
                  <a:gd name="T33" fmla="*/ 468 h 504"/>
                  <a:gd name="T34" fmla="*/ 141 w 336"/>
                  <a:gd name="T35" fmla="*/ 468 h 504"/>
                  <a:gd name="T36" fmla="*/ 131 w 336"/>
                  <a:gd name="T37" fmla="*/ 456 h 504"/>
                  <a:gd name="T38" fmla="*/ 141 w 336"/>
                  <a:gd name="T39" fmla="*/ 444 h 504"/>
                  <a:gd name="T40" fmla="*/ 198 w 336"/>
                  <a:gd name="T41" fmla="*/ 444 h 504"/>
                  <a:gd name="T42" fmla="*/ 209 w 336"/>
                  <a:gd name="T43" fmla="*/ 456 h 504"/>
                  <a:gd name="T44" fmla="*/ 198 w 336"/>
                  <a:gd name="T45" fmla="*/ 468 h 504"/>
                  <a:gd name="T46" fmla="*/ 300 w 336"/>
                  <a:gd name="T47" fmla="*/ 420 h 504"/>
                  <a:gd name="T48" fmla="*/ 36 w 336"/>
                  <a:gd name="T49" fmla="*/ 420 h 504"/>
                  <a:gd name="T50" fmla="*/ 36 w 336"/>
                  <a:gd name="T51" fmla="*/ 60 h 504"/>
                  <a:gd name="T52" fmla="*/ 300 w 336"/>
                  <a:gd name="T53" fmla="*/ 60 h 504"/>
                  <a:gd name="T54" fmla="*/ 300 w 336"/>
                  <a:gd name="T55" fmla="*/ 42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6" h="504">
                    <a:moveTo>
                      <a:pt x="303" y="0"/>
                    </a:moveTo>
                    <a:lnTo>
                      <a:pt x="32" y="0"/>
                    </a:lnTo>
                    <a:cubicBezTo>
                      <a:pt x="14" y="0"/>
                      <a:pt x="0" y="16"/>
                      <a:pt x="0" y="34"/>
                    </a:cubicBezTo>
                    <a:lnTo>
                      <a:pt x="0" y="470"/>
                    </a:lnTo>
                    <a:cubicBezTo>
                      <a:pt x="0" y="489"/>
                      <a:pt x="14" y="504"/>
                      <a:pt x="32" y="504"/>
                    </a:cubicBezTo>
                    <a:lnTo>
                      <a:pt x="303" y="504"/>
                    </a:lnTo>
                    <a:cubicBezTo>
                      <a:pt x="321" y="504"/>
                      <a:pt x="336" y="489"/>
                      <a:pt x="336" y="470"/>
                    </a:cubicBezTo>
                    <a:lnTo>
                      <a:pt x="336" y="34"/>
                    </a:lnTo>
                    <a:cubicBezTo>
                      <a:pt x="336" y="16"/>
                      <a:pt x="322" y="0"/>
                      <a:pt x="303" y="0"/>
                    </a:cubicBezTo>
                    <a:close/>
                    <a:moveTo>
                      <a:pt x="118" y="23"/>
                    </a:moveTo>
                    <a:lnTo>
                      <a:pt x="221" y="23"/>
                    </a:lnTo>
                    <a:cubicBezTo>
                      <a:pt x="229" y="23"/>
                      <a:pt x="235" y="24"/>
                      <a:pt x="235" y="31"/>
                    </a:cubicBezTo>
                    <a:cubicBezTo>
                      <a:pt x="235" y="37"/>
                      <a:pt x="229" y="37"/>
                      <a:pt x="221" y="37"/>
                    </a:cubicBezTo>
                    <a:lnTo>
                      <a:pt x="118" y="37"/>
                    </a:lnTo>
                    <a:cubicBezTo>
                      <a:pt x="110" y="37"/>
                      <a:pt x="104" y="37"/>
                      <a:pt x="104" y="31"/>
                    </a:cubicBezTo>
                    <a:cubicBezTo>
                      <a:pt x="104" y="24"/>
                      <a:pt x="110" y="23"/>
                      <a:pt x="118" y="23"/>
                    </a:cubicBezTo>
                    <a:close/>
                    <a:moveTo>
                      <a:pt x="198" y="468"/>
                    </a:moveTo>
                    <a:lnTo>
                      <a:pt x="141" y="468"/>
                    </a:lnTo>
                    <a:cubicBezTo>
                      <a:pt x="136" y="468"/>
                      <a:pt x="131" y="463"/>
                      <a:pt x="131" y="456"/>
                    </a:cubicBezTo>
                    <a:cubicBezTo>
                      <a:pt x="131" y="449"/>
                      <a:pt x="136" y="444"/>
                      <a:pt x="141" y="444"/>
                    </a:cubicBezTo>
                    <a:lnTo>
                      <a:pt x="198" y="444"/>
                    </a:lnTo>
                    <a:cubicBezTo>
                      <a:pt x="204" y="444"/>
                      <a:pt x="209" y="449"/>
                      <a:pt x="209" y="456"/>
                    </a:cubicBezTo>
                    <a:cubicBezTo>
                      <a:pt x="209" y="463"/>
                      <a:pt x="204" y="468"/>
                      <a:pt x="198" y="468"/>
                    </a:cubicBezTo>
                    <a:close/>
                    <a:moveTo>
                      <a:pt x="300" y="420"/>
                    </a:moveTo>
                    <a:lnTo>
                      <a:pt x="36" y="420"/>
                    </a:lnTo>
                    <a:lnTo>
                      <a:pt x="36" y="60"/>
                    </a:lnTo>
                    <a:lnTo>
                      <a:pt x="300" y="60"/>
                    </a:lnTo>
                    <a:lnTo>
                      <a:pt x="300" y="42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5" name="Freeform 59"/>
              <p:cNvSpPr>
                <a:spLocks/>
              </p:cNvSpPr>
              <p:nvPr/>
            </p:nvSpPr>
            <p:spPr bwMode="auto">
              <a:xfrm>
                <a:off x="3178782" y="5486658"/>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6" name="Freeform 60"/>
              <p:cNvSpPr>
                <a:spLocks/>
              </p:cNvSpPr>
              <p:nvPr/>
            </p:nvSpPr>
            <p:spPr bwMode="auto">
              <a:xfrm>
                <a:off x="3178782" y="5486658"/>
                <a:ext cx="95250" cy="249238"/>
              </a:xfrm>
              <a:custGeom>
                <a:avLst/>
                <a:gdLst>
                  <a:gd name="T0" fmla="*/ 0 w 60"/>
                  <a:gd name="T1" fmla="*/ 0 h 157"/>
                  <a:gd name="T2" fmla="*/ 0 w 60"/>
                  <a:gd name="T3" fmla="*/ 157 h 157"/>
                  <a:gd name="T4" fmla="*/ 60 w 60"/>
                  <a:gd name="T5" fmla="*/ 79 h 157"/>
                  <a:gd name="T6" fmla="*/ 0 w 60"/>
                  <a:gd name="T7" fmla="*/ 0 h 157"/>
                </a:gdLst>
                <a:ahLst/>
                <a:cxnLst>
                  <a:cxn ang="0">
                    <a:pos x="T0" y="T1"/>
                  </a:cxn>
                  <a:cxn ang="0">
                    <a:pos x="T2" y="T3"/>
                  </a:cxn>
                  <a:cxn ang="0">
                    <a:pos x="T4" y="T5"/>
                  </a:cxn>
                  <a:cxn ang="0">
                    <a:pos x="T6" y="T7"/>
                  </a:cxn>
                </a:cxnLst>
                <a:rect l="0" t="0" r="r" b="b"/>
                <a:pathLst>
                  <a:path w="60" h="157">
                    <a:moveTo>
                      <a:pt x="0" y="0"/>
                    </a:moveTo>
                    <a:lnTo>
                      <a:pt x="0" y="157"/>
                    </a:lnTo>
                    <a:lnTo>
                      <a:pt x="60" y="79"/>
                    </a:lnTo>
                    <a:lnTo>
                      <a:pt x="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7" name="Freeform 61"/>
              <p:cNvSpPr>
                <a:spLocks noEditPoints="1"/>
              </p:cNvSpPr>
              <p:nvPr/>
            </p:nvSpPr>
            <p:spPr bwMode="auto">
              <a:xfrm>
                <a:off x="2985107" y="5485071"/>
                <a:ext cx="171450" cy="250825"/>
              </a:xfrm>
              <a:custGeom>
                <a:avLst/>
                <a:gdLst>
                  <a:gd name="T0" fmla="*/ 0 w 108"/>
                  <a:gd name="T1" fmla="*/ 158 h 158"/>
                  <a:gd name="T2" fmla="*/ 108 w 108"/>
                  <a:gd name="T3" fmla="*/ 158 h 158"/>
                  <a:gd name="T4" fmla="*/ 108 w 108"/>
                  <a:gd name="T5" fmla="*/ 130 h 158"/>
                  <a:gd name="T6" fmla="*/ 0 w 108"/>
                  <a:gd name="T7" fmla="*/ 130 h 158"/>
                  <a:gd name="T8" fmla="*/ 0 w 108"/>
                  <a:gd name="T9" fmla="*/ 158 h 158"/>
                  <a:gd name="T10" fmla="*/ 0 w 108"/>
                  <a:gd name="T11" fmla="*/ 115 h 158"/>
                  <a:gd name="T12" fmla="*/ 108 w 108"/>
                  <a:gd name="T13" fmla="*/ 115 h 158"/>
                  <a:gd name="T14" fmla="*/ 108 w 108"/>
                  <a:gd name="T15" fmla="*/ 87 h 158"/>
                  <a:gd name="T16" fmla="*/ 0 w 108"/>
                  <a:gd name="T17" fmla="*/ 87 h 158"/>
                  <a:gd name="T18" fmla="*/ 0 w 108"/>
                  <a:gd name="T19" fmla="*/ 115 h 158"/>
                  <a:gd name="T20" fmla="*/ 0 w 108"/>
                  <a:gd name="T21" fmla="*/ 72 h 158"/>
                  <a:gd name="T22" fmla="*/ 108 w 108"/>
                  <a:gd name="T23" fmla="*/ 72 h 158"/>
                  <a:gd name="T24" fmla="*/ 108 w 108"/>
                  <a:gd name="T25" fmla="*/ 44 h 158"/>
                  <a:gd name="T26" fmla="*/ 0 w 108"/>
                  <a:gd name="T27" fmla="*/ 44 h 158"/>
                  <a:gd name="T28" fmla="*/ 0 w 108"/>
                  <a:gd name="T29" fmla="*/ 72 h 158"/>
                  <a:gd name="T30" fmla="*/ 0 w 108"/>
                  <a:gd name="T31" fmla="*/ 28 h 158"/>
                  <a:gd name="T32" fmla="*/ 108 w 108"/>
                  <a:gd name="T33" fmla="*/ 28 h 158"/>
                  <a:gd name="T34" fmla="*/ 108 w 108"/>
                  <a:gd name="T35" fmla="*/ 0 h 158"/>
                  <a:gd name="T36" fmla="*/ 0 w 108"/>
                  <a:gd name="T37" fmla="*/ 0 h 158"/>
                  <a:gd name="T38" fmla="*/ 0 w 108"/>
                  <a:gd name="T39" fmla="*/ 2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8" h="158">
                    <a:moveTo>
                      <a:pt x="0" y="158"/>
                    </a:moveTo>
                    <a:lnTo>
                      <a:pt x="108" y="158"/>
                    </a:lnTo>
                    <a:lnTo>
                      <a:pt x="108" y="130"/>
                    </a:lnTo>
                    <a:lnTo>
                      <a:pt x="0" y="130"/>
                    </a:lnTo>
                    <a:lnTo>
                      <a:pt x="0" y="158"/>
                    </a:lnTo>
                    <a:close/>
                    <a:moveTo>
                      <a:pt x="0" y="115"/>
                    </a:moveTo>
                    <a:lnTo>
                      <a:pt x="108" y="115"/>
                    </a:lnTo>
                    <a:lnTo>
                      <a:pt x="108" y="87"/>
                    </a:lnTo>
                    <a:lnTo>
                      <a:pt x="0" y="87"/>
                    </a:lnTo>
                    <a:lnTo>
                      <a:pt x="0" y="115"/>
                    </a:lnTo>
                    <a:close/>
                    <a:moveTo>
                      <a:pt x="0" y="72"/>
                    </a:moveTo>
                    <a:lnTo>
                      <a:pt x="108" y="72"/>
                    </a:lnTo>
                    <a:lnTo>
                      <a:pt x="108" y="44"/>
                    </a:lnTo>
                    <a:lnTo>
                      <a:pt x="0" y="44"/>
                    </a:lnTo>
                    <a:lnTo>
                      <a:pt x="0" y="72"/>
                    </a:lnTo>
                    <a:close/>
                    <a:moveTo>
                      <a:pt x="0" y="28"/>
                    </a:moveTo>
                    <a:lnTo>
                      <a:pt x="108" y="28"/>
                    </a:lnTo>
                    <a:lnTo>
                      <a:pt x="108" y="0"/>
                    </a:lnTo>
                    <a:lnTo>
                      <a:pt x="0" y="0"/>
                    </a:lnTo>
                    <a:lnTo>
                      <a:pt x="0" y="28"/>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8" name="Rectangle 62"/>
              <p:cNvSpPr>
                <a:spLocks noChangeArrowheads="1"/>
              </p:cNvSpPr>
              <p:nvPr/>
            </p:nvSpPr>
            <p:spPr bwMode="auto">
              <a:xfrm>
                <a:off x="2985107" y="5691446"/>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69" name="Rectangle 63"/>
              <p:cNvSpPr>
                <a:spLocks noChangeArrowheads="1"/>
              </p:cNvSpPr>
              <p:nvPr/>
            </p:nvSpPr>
            <p:spPr bwMode="auto">
              <a:xfrm>
                <a:off x="2985107" y="5623183"/>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0" name="Rectangle 64"/>
              <p:cNvSpPr>
                <a:spLocks noChangeArrowheads="1"/>
              </p:cNvSpPr>
              <p:nvPr/>
            </p:nvSpPr>
            <p:spPr bwMode="auto">
              <a:xfrm>
                <a:off x="2985107" y="5554921"/>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1" name="Rectangle 65"/>
              <p:cNvSpPr>
                <a:spLocks noChangeArrowheads="1"/>
              </p:cNvSpPr>
              <p:nvPr/>
            </p:nvSpPr>
            <p:spPr bwMode="auto">
              <a:xfrm>
                <a:off x="2985107" y="5485071"/>
                <a:ext cx="171450" cy="44450"/>
              </a:xfrm>
              <a:prstGeom prst="rect">
                <a:avLst/>
              </a:pr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2" name="Freeform 66"/>
              <p:cNvSpPr>
                <a:spLocks/>
              </p:cNvSpPr>
              <p:nvPr/>
            </p:nvSpPr>
            <p:spPr bwMode="auto">
              <a:xfrm>
                <a:off x="3037494" y="6297871"/>
                <a:ext cx="258763" cy="247650"/>
              </a:xfrm>
              <a:custGeom>
                <a:avLst/>
                <a:gdLst>
                  <a:gd name="T0" fmla="*/ 125 w 163"/>
                  <a:gd name="T1" fmla="*/ 0 h 156"/>
                  <a:gd name="T2" fmla="*/ 37 w 163"/>
                  <a:gd name="T3" fmla="*/ 0 h 156"/>
                  <a:gd name="T4" fmla="*/ 0 w 163"/>
                  <a:gd name="T5" fmla="*/ 63 h 156"/>
                  <a:gd name="T6" fmla="*/ 0 w 163"/>
                  <a:gd name="T7" fmla="*/ 156 h 156"/>
                  <a:gd name="T8" fmla="*/ 163 w 163"/>
                  <a:gd name="T9" fmla="*/ 156 h 156"/>
                  <a:gd name="T10" fmla="*/ 163 w 163"/>
                  <a:gd name="T11" fmla="*/ 63 h 156"/>
                  <a:gd name="T12" fmla="*/ 125 w 163"/>
                  <a:gd name="T13" fmla="*/ 0 h 156"/>
                </a:gdLst>
                <a:ahLst/>
                <a:cxnLst>
                  <a:cxn ang="0">
                    <a:pos x="T0" y="T1"/>
                  </a:cxn>
                  <a:cxn ang="0">
                    <a:pos x="T2" y="T3"/>
                  </a:cxn>
                  <a:cxn ang="0">
                    <a:pos x="T4" y="T5"/>
                  </a:cxn>
                  <a:cxn ang="0">
                    <a:pos x="T6" y="T7"/>
                  </a:cxn>
                  <a:cxn ang="0">
                    <a:pos x="T8" y="T9"/>
                  </a:cxn>
                  <a:cxn ang="0">
                    <a:pos x="T10" y="T11"/>
                  </a:cxn>
                  <a:cxn ang="0">
                    <a:pos x="T12" y="T13"/>
                  </a:cxn>
                </a:cxnLst>
                <a:rect l="0" t="0" r="r" b="b"/>
                <a:pathLst>
                  <a:path w="163" h="156">
                    <a:moveTo>
                      <a:pt x="125" y="0"/>
                    </a:moveTo>
                    <a:lnTo>
                      <a:pt x="37" y="0"/>
                    </a:lnTo>
                    <a:lnTo>
                      <a:pt x="0" y="63"/>
                    </a:lnTo>
                    <a:lnTo>
                      <a:pt x="0" y="156"/>
                    </a:lnTo>
                    <a:lnTo>
                      <a:pt x="163" y="156"/>
                    </a:lnTo>
                    <a:lnTo>
                      <a:pt x="163" y="63"/>
                    </a:lnTo>
                    <a:lnTo>
                      <a:pt x="125"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3" name="Freeform 67"/>
              <p:cNvSpPr>
                <a:spLocks noEditPoints="1"/>
              </p:cNvSpPr>
              <p:nvPr/>
            </p:nvSpPr>
            <p:spPr bwMode="auto">
              <a:xfrm>
                <a:off x="3037494" y="6297871"/>
                <a:ext cx="258763" cy="247650"/>
              </a:xfrm>
              <a:custGeom>
                <a:avLst/>
                <a:gdLst>
                  <a:gd name="T0" fmla="*/ 0 w 163"/>
                  <a:gd name="T1" fmla="*/ 63 h 156"/>
                  <a:gd name="T2" fmla="*/ 163 w 163"/>
                  <a:gd name="T3" fmla="*/ 63 h 156"/>
                  <a:gd name="T4" fmla="*/ 125 w 163"/>
                  <a:gd name="T5" fmla="*/ 0 h 156"/>
                  <a:gd name="T6" fmla="*/ 37 w 163"/>
                  <a:gd name="T7" fmla="*/ 0 h 156"/>
                  <a:gd name="T8" fmla="*/ 0 w 163"/>
                  <a:gd name="T9" fmla="*/ 63 h 156"/>
                  <a:gd name="T10" fmla="*/ 0 w 163"/>
                  <a:gd name="T11" fmla="*/ 156 h 156"/>
                  <a:gd name="T12" fmla="*/ 163 w 163"/>
                  <a:gd name="T13" fmla="*/ 156 h 156"/>
                  <a:gd name="T14" fmla="*/ 163 w 163"/>
                  <a:gd name="T15" fmla="*/ 63 h 156"/>
                  <a:gd name="T16" fmla="*/ 125 w 163"/>
                  <a:gd name="T1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156">
                    <a:moveTo>
                      <a:pt x="0" y="63"/>
                    </a:moveTo>
                    <a:lnTo>
                      <a:pt x="163" y="63"/>
                    </a:lnTo>
                    <a:moveTo>
                      <a:pt x="125" y="0"/>
                    </a:moveTo>
                    <a:lnTo>
                      <a:pt x="37" y="0"/>
                    </a:lnTo>
                    <a:lnTo>
                      <a:pt x="0" y="63"/>
                    </a:lnTo>
                    <a:lnTo>
                      <a:pt x="0" y="156"/>
                    </a:lnTo>
                    <a:lnTo>
                      <a:pt x="163" y="156"/>
                    </a:lnTo>
                    <a:lnTo>
                      <a:pt x="163" y="63"/>
                    </a:lnTo>
                    <a:lnTo>
                      <a:pt x="125" y="0"/>
                    </a:lnTo>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4" name="Freeform 68"/>
              <p:cNvSpPr>
                <a:spLocks noEditPoints="1"/>
              </p:cNvSpPr>
              <p:nvPr/>
            </p:nvSpPr>
            <p:spPr bwMode="auto">
              <a:xfrm>
                <a:off x="3021619" y="6437571"/>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5" name="Freeform 69"/>
              <p:cNvSpPr>
                <a:spLocks noEditPoints="1"/>
              </p:cNvSpPr>
              <p:nvPr/>
            </p:nvSpPr>
            <p:spPr bwMode="auto">
              <a:xfrm>
                <a:off x="3021619" y="6437571"/>
                <a:ext cx="290513" cy="71438"/>
              </a:xfrm>
              <a:custGeom>
                <a:avLst/>
                <a:gdLst>
                  <a:gd name="T0" fmla="*/ 147 w 407"/>
                  <a:gd name="T1" fmla="*/ 0 h 100"/>
                  <a:gd name="T2" fmla="*/ 105 w 407"/>
                  <a:gd name="T3" fmla="*/ 0 h 100"/>
                  <a:gd name="T4" fmla="*/ 141 w 407"/>
                  <a:gd name="T5" fmla="*/ 35 h 100"/>
                  <a:gd name="T6" fmla="*/ 56 w 407"/>
                  <a:gd name="T7" fmla="*/ 35 h 100"/>
                  <a:gd name="T8" fmla="*/ 3 w 407"/>
                  <a:gd name="T9" fmla="*/ 58 h 100"/>
                  <a:gd name="T10" fmla="*/ 9 w 407"/>
                  <a:gd name="T11" fmla="*/ 84 h 100"/>
                  <a:gd name="T12" fmla="*/ 18 w 407"/>
                  <a:gd name="T13" fmla="*/ 91 h 100"/>
                  <a:gd name="T14" fmla="*/ 19 w 407"/>
                  <a:gd name="T15" fmla="*/ 69 h 100"/>
                  <a:gd name="T16" fmla="*/ 55 w 407"/>
                  <a:gd name="T17" fmla="*/ 65 h 100"/>
                  <a:gd name="T18" fmla="*/ 141 w 407"/>
                  <a:gd name="T19" fmla="*/ 65 h 100"/>
                  <a:gd name="T20" fmla="*/ 105 w 407"/>
                  <a:gd name="T21" fmla="*/ 100 h 100"/>
                  <a:gd name="T22" fmla="*/ 147 w 407"/>
                  <a:gd name="T23" fmla="*/ 100 h 100"/>
                  <a:gd name="T24" fmla="*/ 193 w 407"/>
                  <a:gd name="T25" fmla="*/ 50 h 100"/>
                  <a:gd name="T26" fmla="*/ 147 w 407"/>
                  <a:gd name="T27" fmla="*/ 0 h 100"/>
                  <a:gd name="T28" fmla="*/ 260 w 407"/>
                  <a:gd name="T29" fmla="*/ 100 h 100"/>
                  <a:gd name="T30" fmla="*/ 302 w 407"/>
                  <a:gd name="T31" fmla="*/ 100 h 100"/>
                  <a:gd name="T32" fmla="*/ 267 w 407"/>
                  <a:gd name="T33" fmla="*/ 65 h 100"/>
                  <a:gd name="T34" fmla="*/ 352 w 407"/>
                  <a:gd name="T35" fmla="*/ 65 h 100"/>
                  <a:gd name="T36" fmla="*/ 405 w 407"/>
                  <a:gd name="T37" fmla="*/ 42 h 100"/>
                  <a:gd name="T38" fmla="*/ 399 w 407"/>
                  <a:gd name="T39" fmla="*/ 16 h 100"/>
                  <a:gd name="T40" fmla="*/ 389 w 407"/>
                  <a:gd name="T41" fmla="*/ 9 h 100"/>
                  <a:gd name="T42" fmla="*/ 389 w 407"/>
                  <a:gd name="T43" fmla="*/ 31 h 100"/>
                  <a:gd name="T44" fmla="*/ 353 w 407"/>
                  <a:gd name="T45" fmla="*/ 35 h 100"/>
                  <a:gd name="T46" fmla="*/ 266 w 407"/>
                  <a:gd name="T47" fmla="*/ 35 h 100"/>
                  <a:gd name="T48" fmla="*/ 302 w 407"/>
                  <a:gd name="T49" fmla="*/ 0 h 100"/>
                  <a:gd name="T50" fmla="*/ 261 w 407"/>
                  <a:gd name="T51" fmla="*/ 0 h 100"/>
                  <a:gd name="T52" fmla="*/ 214 w 407"/>
                  <a:gd name="T53" fmla="*/ 50 h 100"/>
                  <a:gd name="T54" fmla="*/ 260 w 407"/>
                  <a:gd name="T5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7" h="100">
                    <a:moveTo>
                      <a:pt x="147" y="0"/>
                    </a:moveTo>
                    <a:lnTo>
                      <a:pt x="105" y="0"/>
                    </a:lnTo>
                    <a:lnTo>
                      <a:pt x="141" y="35"/>
                    </a:lnTo>
                    <a:cubicBezTo>
                      <a:pt x="141" y="35"/>
                      <a:pt x="63" y="35"/>
                      <a:pt x="56" y="35"/>
                    </a:cubicBezTo>
                    <a:cubicBezTo>
                      <a:pt x="8" y="35"/>
                      <a:pt x="4" y="54"/>
                      <a:pt x="3" y="58"/>
                    </a:cubicBezTo>
                    <a:cubicBezTo>
                      <a:pt x="0" y="67"/>
                      <a:pt x="3" y="77"/>
                      <a:pt x="9" y="84"/>
                    </a:cubicBezTo>
                    <a:cubicBezTo>
                      <a:pt x="13" y="90"/>
                      <a:pt x="18" y="91"/>
                      <a:pt x="18" y="91"/>
                    </a:cubicBezTo>
                    <a:cubicBezTo>
                      <a:pt x="18" y="91"/>
                      <a:pt x="6" y="77"/>
                      <a:pt x="19" y="69"/>
                    </a:cubicBezTo>
                    <a:cubicBezTo>
                      <a:pt x="26" y="65"/>
                      <a:pt x="47" y="65"/>
                      <a:pt x="55" y="65"/>
                    </a:cubicBezTo>
                    <a:cubicBezTo>
                      <a:pt x="65" y="65"/>
                      <a:pt x="141" y="65"/>
                      <a:pt x="141" y="65"/>
                    </a:cubicBezTo>
                    <a:lnTo>
                      <a:pt x="105" y="100"/>
                    </a:lnTo>
                    <a:lnTo>
                      <a:pt x="147" y="100"/>
                    </a:lnTo>
                    <a:lnTo>
                      <a:pt x="193" y="50"/>
                    </a:lnTo>
                    <a:lnTo>
                      <a:pt x="147" y="0"/>
                    </a:lnTo>
                    <a:close/>
                    <a:moveTo>
                      <a:pt x="260" y="100"/>
                    </a:moveTo>
                    <a:lnTo>
                      <a:pt x="302" y="100"/>
                    </a:lnTo>
                    <a:lnTo>
                      <a:pt x="267" y="65"/>
                    </a:lnTo>
                    <a:cubicBezTo>
                      <a:pt x="267" y="65"/>
                      <a:pt x="344" y="65"/>
                      <a:pt x="352" y="65"/>
                    </a:cubicBezTo>
                    <a:cubicBezTo>
                      <a:pt x="399" y="66"/>
                      <a:pt x="404" y="46"/>
                      <a:pt x="405" y="42"/>
                    </a:cubicBezTo>
                    <a:cubicBezTo>
                      <a:pt x="407" y="33"/>
                      <a:pt x="404" y="23"/>
                      <a:pt x="399" y="16"/>
                    </a:cubicBezTo>
                    <a:cubicBezTo>
                      <a:pt x="395" y="11"/>
                      <a:pt x="389" y="9"/>
                      <a:pt x="389" y="9"/>
                    </a:cubicBezTo>
                    <a:cubicBezTo>
                      <a:pt x="389" y="9"/>
                      <a:pt x="402" y="23"/>
                      <a:pt x="389" y="31"/>
                    </a:cubicBezTo>
                    <a:cubicBezTo>
                      <a:pt x="382" y="35"/>
                      <a:pt x="361" y="35"/>
                      <a:pt x="353" y="35"/>
                    </a:cubicBezTo>
                    <a:cubicBezTo>
                      <a:pt x="342" y="35"/>
                      <a:pt x="266" y="35"/>
                      <a:pt x="266" y="35"/>
                    </a:cubicBezTo>
                    <a:lnTo>
                      <a:pt x="302" y="0"/>
                    </a:lnTo>
                    <a:lnTo>
                      <a:pt x="261" y="0"/>
                    </a:lnTo>
                    <a:lnTo>
                      <a:pt x="214" y="50"/>
                    </a:lnTo>
                    <a:lnTo>
                      <a:pt x="260" y="10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6" name="Freeform 112"/>
              <p:cNvSpPr>
                <a:spLocks/>
              </p:cNvSpPr>
              <p:nvPr/>
            </p:nvSpPr>
            <p:spPr bwMode="auto">
              <a:xfrm>
                <a:off x="2851757" y="4715133"/>
                <a:ext cx="50800" cy="90488"/>
              </a:xfrm>
              <a:custGeom>
                <a:avLst/>
                <a:gdLst>
                  <a:gd name="T0" fmla="*/ 28 w 71"/>
                  <a:gd name="T1" fmla="*/ 63 h 126"/>
                  <a:gd name="T2" fmla="*/ 0 w 71"/>
                  <a:gd name="T3" fmla="*/ 107 h 126"/>
                  <a:gd name="T4" fmla="*/ 30 w 71"/>
                  <a:gd name="T5" fmla="*/ 126 h 126"/>
                  <a:gd name="T6" fmla="*/ 71 w 71"/>
                  <a:gd name="T7" fmla="*/ 63 h 126"/>
                  <a:gd name="T8" fmla="*/ 31 w 71"/>
                  <a:gd name="T9" fmla="*/ 0 h 126"/>
                  <a:gd name="T10" fmla="*/ 1 w 71"/>
                  <a:gd name="T11" fmla="*/ 19 h 126"/>
                  <a:gd name="T12" fmla="*/ 28 w 71"/>
                  <a:gd name="T13" fmla="*/ 63 h 126"/>
                </a:gdLst>
                <a:ahLst/>
                <a:cxnLst>
                  <a:cxn ang="0">
                    <a:pos x="T0" y="T1"/>
                  </a:cxn>
                  <a:cxn ang="0">
                    <a:pos x="T2" y="T3"/>
                  </a:cxn>
                  <a:cxn ang="0">
                    <a:pos x="T4" y="T5"/>
                  </a:cxn>
                  <a:cxn ang="0">
                    <a:pos x="T6" y="T7"/>
                  </a:cxn>
                  <a:cxn ang="0">
                    <a:pos x="T8" y="T9"/>
                  </a:cxn>
                  <a:cxn ang="0">
                    <a:pos x="T10" y="T11"/>
                  </a:cxn>
                  <a:cxn ang="0">
                    <a:pos x="T12" y="T13"/>
                  </a:cxn>
                </a:cxnLst>
                <a:rect l="0" t="0" r="r" b="b"/>
                <a:pathLst>
                  <a:path w="71" h="126">
                    <a:moveTo>
                      <a:pt x="28" y="63"/>
                    </a:moveTo>
                    <a:cubicBezTo>
                      <a:pt x="28" y="80"/>
                      <a:pt x="18" y="96"/>
                      <a:pt x="0" y="107"/>
                    </a:cubicBezTo>
                    <a:lnTo>
                      <a:pt x="30" y="126"/>
                    </a:lnTo>
                    <a:cubicBezTo>
                      <a:pt x="56" y="110"/>
                      <a:pt x="71" y="88"/>
                      <a:pt x="71" y="63"/>
                    </a:cubicBezTo>
                    <a:cubicBezTo>
                      <a:pt x="71" y="38"/>
                      <a:pt x="56" y="16"/>
                      <a:pt x="31" y="0"/>
                    </a:cubicBezTo>
                    <a:lnTo>
                      <a:pt x="1" y="19"/>
                    </a:lnTo>
                    <a:cubicBezTo>
                      <a:pt x="18" y="31"/>
                      <a:pt x="28" y="46"/>
                      <a:pt x="28" y="63"/>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7" name="Freeform 113"/>
              <p:cNvSpPr>
                <a:spLocks/>
              </p:cNvSpPr>
              <p:nvPr/>
            </p:nvSpPr>
            <p:spPr bwMode="auto">
              <a:xfrm>
                <a:off x="2894619" y="4688146"/>
                <a:ext cx="69850" cy="144463"/>
              </a:xfrm>
              <a:custGeom>
                <a:avLst/>
                <a:gdLst>
                  <a:gd name="T0" fmla="*/ 53 w 96"/>
                  <a:gd name="T1" fmla="*/ 101 h 203"/>
                  <a:gd name="T2" fmla="*/ 0 w 96"/>
                  <a:gd name="T3" fmla="*/ 183 h 203"/>
                  <a:gd name="T4" fmla="*/ 31 w 96"/>
                  <a:gd name="T5" fmla="*/ 203 h 203"/>
                  <a:gd name="T6" fmla="*/ 96 w 96"/>
                  <a:gd name="T7" fmla="*/ 101 h 203"/>
                  <a:gd name="T8" fmla="*/ 31 w 96"/>
                  <a:gd name="T9" fmla="*/ 0 h 203"/>
                  <a:gd name="T10" fmla="*/ 1 w 96"/>
                  <a:gd name="T11" fmla="*/ 19 h 203"/>
                  <a:gd name="T12" fmla="*/ 53 w 96"/>
                  <a:gd name="T13" fmla="*/ 101 h 203"/>
                </a:gdLst>
                <a:ahLst/>
                <a:cxnLst>
                  <a:cxn ang="0">
                    <a:pos x="T0" y="T1"/>
                  </a:cxn>
                  <a:cxn ang="0">
                    <a:pos x="T2" y="T3"/>
                  </a:cxn>
                  <a:cxn ang="0">
                    <a:pos x="T4" y="T5"/>
                  </a:cxn>
                  <a:cxn ang="0">
                    <a:pos x="T6" y="T7"/>
                  </a:cxn>
                  <a:cxn ang="0">
                    <a:pos x="T8" y="T9"/>
                  </a:cxn>
                  <a:cxn ang="0">
                    <a:pos x="T10" y="T11"/>
                  </a:cxn>
                  <a:cxn ang="0">
                    <a:pos x="T12" y="T13"/>
                  </a:cxn>
                </a:cxnLst>
                <a:rect l="0" t="0" r="r" b="b"/>
                <a:pathLst>
                  <a:path w="96" h="203">
                    <a:moveTo>
                      <a:pt x="53" y="101"/>
                    </a:moveTo>
                    <a:cubicBezTo>
                      <a:pt x="53" y="133"/>
                      <a:pt x="33" y="162"/>
                      <a:pt x="0" y="183"/>
                    </a:cubicBezTo>
                    <a:lnTo>
                      <a:pt x="31" y="203"/>
                    </a:lnTo>
                    <a:cubicBezTo>
                      <a:pt x="71" y="177"/>
                      <a:pt x="96" y="141"/>
                      <a:pt x="96" y="101"/>
                    </a:cubicBezTo>
                    <a:cubicBezTo>
                      <a:pt x="96" y="61"/>
                      <a:pt x="71" y="26"/>
                      <a:pt x="31" y="0"/>
                    </a:cubicBezTo>
                    <a:lnTo>
                      <a:pt x="1" y="19"/>
                    </a:lnTo>
                    <a:cubicBezTo>
                      <a:pt x="33" y="40"/>
                      <a:pt x="53" y="69"/>
                      <a:pt x="53" y="101"/>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8" name="Freeform 114"/>
              <p:cNvSpPr>
                <a:spLocks/>
              </p:cNvSpPr>
              <p:nvPr/>
            </p:nvSpPr>
            <p:spPr bwMode="auto">
              <a:xfrm>
                <a:off x="2939069" y="4659571"/>
                <a:ext cx="85725" cy="201613"/>
              </a:xfrm>
              <a:custGeom>
                <a:avLst/>
                <a:gdLst>
                  <a:gd name="T0" fmla="*/ 78 w 121"/>
                  <a:gd name="T1" fmla="*/ 140 h 281"/>
                  <a:gd name="T2" fmla="*/ 0 w 121"/>
                  <a:gd name="T3" fmla="*/ 261 h 281"/>
                  <a:gd name="T4" fmla="*/ 31 w 121"/>
                  <a:gd name="T5" fmla="*/ 281 h 281"/>
                  <a:gd name="T6" fmla="*/ 121 w 121"/>
                  <a:gd name="T7" fmla="*/ 140 h 281"/>
                  <a:gd name="T8" fmla="*/ 31 w 121"/>
                  <a:gd name="T9" fmla="*/ 0 h 281"/>
                  <a:gd name="T10" fmla="*/ 1 w 121"/>
                  <a:gd name="T11" fmla="*/ 19 h 281"/>
                  <a:gd name="T12" fmla="*/ 78 w 121"/>
                  <a:gd name="T13" fmla="*/ 140 h 281"/>
                </a:gdLst>
                <a:ahLst/>
                <a:cxnLst>
                  <a:cxn ang="0">
                    <a:pos x="T0" y="T1"/>
                  </a:cxn>
                  <a:cxn ang="0">
                    <a:pos x="T2" y="T3"/>
                  </a:cxn>
                  <a:cxn ang="0">
                    <a:pos x="T4" y="T5"/>
                  </a:cxn>
                  <a:cxn ang="0">
                    <a:pos x="T6" y="T7"/>
                  </a:cxn>
                  <a:cxn ang="0">
                    <a:pos x="T8" y="T9"/>
                  </a:cxn>
                  <a:cxn ang="0">
                    <a:pos x="T10" y="T11"/>
                  </a:cxn>
                  <a:cxn ang="0">
                    <a:pos x="T12" y="T13"/>
                  </a:cxn>
                </a:cxnLst>
                <a:rect l="0" t="0" r="r" b="b"/>
                <a:pathLst>
                  <a:path w="121" h="281">
                    <a:moveTo>
                      <a:pt x="78" y="140"/>
                    </a:moveTo>
                    <a:cubicBezTo>
                      <a:pt x="78" y="187"/>
                      <a:pt x="49" y="230"/>
                      <a:pt x="0" y="261"/>
                    </a:cubicBezTo>
                    <a:lnTo>
                      <a:pt x="31" y="281"/>
                    </a:lnTo>
                    <a:cubicBezTo>
                      <a:pt x="87" y="245"/>
                      <a:pt x="121" y="195"/>
                      <a:pt x="121" y="140"/>
                    </a:cubicBezTo>
                    <a:cubicBezTo>
                      <a:pt x="121" y="85"/>
                      <a:pt x="87" y="36"/>
                      <a:pt x="31" y="0"/>
                    </a:cubicBezTo>
                    <a:lnTo>
                      <a:pt x="1" y="19"/>
                    </a:lnTo>
                    <a:cubicBezTo>
                      <a:pt x="49" y="50"/>
                      <a:pt x="78" y="93"/>
                      <a:pt x="78" y="140"/>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79" name="Oval 115"/>
              <p:cNvSpPr>
                <a:spLocks noChangeArrowheads="1"/>
              </p:cNvSpPr>
              <p:nvPr/>
            </p:nvSpPr>
            <p:spPr bwMode="auto">
              <a:xfrm>
                <a:off x="2802544" y="4742121"/>
                <a:ext cx="41275" cy="38100"/>
              </a:xfrm>
              <a:prstGeom prst="ellipse">
                <a:avLst/>
              </a:pr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0" name="Freeform 116"/>
              <p:cNvSpPr>
                <a:spLocks/>
              </p:cNvSpPr>
              <p:nvPr/>
            </p:nvSpPr>
            <p:spPr bwMode="auto">
              <a:xfrm>
                <a:off x="2305657" y="4657983"/>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1" name="Freeform 117"/>
              <p:cNvSpPr>
                <a:spLocks/>
              </p:cNvSpPr>
              <p:nvPr/>
            </p:nvSpPr>
            <p:spPr bwMode="auto">
              <a:xfrm>
                <a:off x="2305657" y="4657983"/>
                <a:ext cx="388938" cy="200025"/>
              </a:xfrm>
              <a:custGeom>
                <a:avLst/>
                <a:gdLst>
                  <a:gd name="T0" fmla="*/ 546 w 546"/>
                  <a:gd name="T1" fmla="*/ 98 h 280"/>
                  <a:gd name="T2" fmla="*/ 445 w 546"/>
                  <a:gd name="T3" fmla="*/ 0 h 280"/>
                  <a:gd name="T4" fmla="*/ 101 w 546"/>
                  <a:gd name="T5" fmla="*/ 0 h 280"/>
                  <a:gd name="T6" fmla="*/ 0 w 546"/>
                  <a:gd name="T7" fmla="*/ 98 h 280"/>
                  <a:gd name="T8" fmla="*/ 5 w 546"/>
                  <a:gd name="T9" fmla="*/ 98 h 280"/>
                  <a:gd name="T10" fmla="*/ 0 w 546"/>
                  <a:gd name="T11" fmla="*/ 115 h 280"/>
                  <a:gd name="T12" fmla="*/ 0 w 546"/>
                  <a:gd name="T13" fmla="*/ 253 h 280"/>
                  <a:gd name="T14" fmla="*/ 26 w 546"/>
                  <a:gd name="T15" fmla="*/ 280 h 280"/>
                  <a:gd name="T16" fmla="*/ 520 w 546"/>
                  <a:gd name="T17" fmla="*/ 280 h 280"/>
                  <a:gd name="T18" fmla="*/ 546 w 546"/>
                  <a:gd name="T19" fmla="*/ 253 h 280"/>
                  <a:gd name="T20" fmla="*/ 546 w 546"/>
                  <a:gd name="T21" fmla="*/ 115 h 280"/>
                  <a:gd name="T22" fmla="*/ 541 w 546"/>
                  <a:gd name="T23" fmla="*/ 98 h 280"/>
                  <a:gd name="T24" fmla="*/ 546 w 546"/>
                  <a:gd name="T25" fmla="*/ 9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6" h="280">
                    <a:moveTo>
                      <a:pt x="546" y="98"/>
                    </a:moveTo>
                    <a:lnTo>
                      <a:pt x="445" y="0"/>
                    </a:lnTo>
                    <a:lnTo>
                      <a:pt x="101" y="0"/>
                    </a:lnTo>
                    <a:lnTo>
                      <a:pt x="0" y="98"/>
                    </a:lnTo>
                    <a:lnTo>
                      <a:pt x="5" y="98"/>
                    </a:lnTo>
                    <a:cubicBezTo>
                      <a:pt x="2" y="103"/>
                      <a:pt x="0" y="109"/>
                      <a:pt x="0" y="115"/>
                    </a:cubicBezTo>
                    <a:lnTo>
                      <a:pt x="0" y="253"/>
                    </a:lnTo>
                    <a:cubicBezTo>
                      <a:pt x="0" y="268"/>
                      <a:pt x="12" y="280"/>
                      <a:pt x="26" y="280"/>
                    </a:cubicBezTo>
                    <a:lnTo>
                      <a:pt x="520" y="280"/>
                    </a:lnTo>
                    <a:cubicBezTo>
                      <a:pt x="534" y="280"/>
                      <a:pt x="546" y="268"/>
                      <a:pt x="546" y="253"/>
                    </a:cubicBezTo>
                    <a:lnTo>
                      <a:pt x="546" y="115"/>
                    </a:lnTo>
                    <a:cubicBezTo>
                      <a:pt x="546" y="109"/>
                      <a:pt x="544" y="103"/>
                      <a:pt x="541" y="98"/>
                    </a:cubicBezTo>
                    <a:lnTo>
                      <a:pt x="546" y="98"/>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2" name="Freeform 118"/>
              <p:cNvSpPr>
                <a:spLocks noEditPoints="1"/>
              </p:cNvSpPr>
              <p:nvPr/>
            </p:nvSpPr>
            <p:spPr bwMode="auto">
              <a:xfrm>
                <a:off x="2305657" y="4759583"/>
                <a:ext cx="390525" cy="100013"/>
              </a:xfrm>
              <a:custGeom>
                <a:avLst/>
                <a:gdLst>
                  <a:gd name="T0" fmla="*/ 519 w 546"/>
                  <a:gd name="T1" fmla="*/ 0 h 140"/>
                  <a:gd name="T2" fmla="*/ 26 w 546"/>
                  <a:gd name="T3" fmla="*/ 0 h 140"/>
                  <a:gd name="T4" fmla="*/ 0 w 546"/>
                  <a:gd name="T5" fmla="*/ 20 h 140"/>
                  <a:gd name="T6" fmla="*/ 0 w 546"/>
                  <a:gd name="T7" fmla="*/ 120 h 140"/>
                  <a:gd name="T8" fmla="*/ 26 w 546"/>
                  <a:gd name="T9" fmla="*/ 140 h 140"/>
                  <a:gd name="T10" fmla="*/ 519 w 546"/>
                  <a:gd name="T11" fmla="*/ 140 h 140"/>
                  <a:gd name="T12" fmla="*/ 546 w 546"/>
                  <a:gd name="T13" fmla="*/ 120 h 140"/>
                  <a:gd name="T14" fmla="*/ 546 w 546"/>
                  <a:gd name="T15" fmla="*/ 20 h 140"/>
                  <a:gd name="T16" fmla="*/ 519 w 546"/>
                  <a:gd name="T17" fmla="*/ 0 h 140"/>
                  <a:gd name="T18" fmla="*/ 84 w 546"/>
                  <a:gd name="T19" fmla="*/ 98 h 140"/>
                  <a:gd name="T20" fmla="*/ 56 w 546"/>
                  <a:gd name="T21" fmla="*/ 70 h 140"/>
                  <a:gd name="T22" fmla="*/ 84 w 546"/>
                  <a:gd name="T23" fmla="*/ 42 h 140"/>
                  <a:gd name="T24" fmla="*/ 112 w 546"/>
                  <a:gd name="T25" fmla="*/ 70 h 140"/>
                  <a:gd name="T26" fmla="*/ 84 w 546"/>
                  <a:gd name="T27" fmla="*/ 98 h 140"/>
                  <a:gd name="T28" fmla="*/ 210 w 546"/>
                  <a:gd name="T29" fmla="*/ 98 h 140"/>
                  <a:gd name="T30" fmla="*/ 182 w 546"/>
                  <a:gd name="T31" fmla="*/ 70 h 140"/>
                  <a:gd name="T32" fmla="*/ 210 w 546"/>
                  <a:gd name="T33" fmla="*/ 42 h 140"/>
                  <a:gd name="T34" fmla="*/ 238 w 546"/>
                  <a:gd name="T35" fmla="*/ 70 h 140"/>
                  <a:gd name="T36" fmla="*/ 210 w 546"/>
                  <a:gd name="T37" fmla="*/ 98 h 140"/>
                  <a:gd name="T38" fmla="*/ 336 w 546"/>
                  <a:gd name="T39" fmla="*/ 98 h 140"/>
                  <a:gd name="T40" fmla="*/ 308 w 546"/>
                  <a:gd name="T41" fmla="*/ 70 h 140"/>
                  <a:gd name="T42" fmla="*/ 336 w 546"/>
                  <a:gd name="T43" fmla="*/ 42 h 140"/>
                  <a:gd name="T44" fmla="*/ 364 w 546"/>
                  <a:gd name="T45" fmla="*/ 70 h 140"/>
                  <a:gd name="T46" fmla="*/ 336 w 546"/>
                  <a:gd name="T47" fmla="*/ 98 h 140"/>
                  <a:gd name="T48" fmla="*/ 462 w 546"/>
                  <a:gd name="T49" fmla="*/ 98 h 140"/>
                  <a:gd name="T50" fmla="*/ 434 w 546"/>
                  <a:gd name="T51" fmla="*/ 70 h 140"/>
                  <a:gd name="T52" fmla="*/ 462 w 546"/>
                  <a:gd name="T53" fmla="*/ 42 h 140"/>
                  <a:gd name="T54" fmla="*/ 490 w 546"/>
                  <a:gd name="T55" fmla="*/ 70 h 140"/>
                  <a:gd name="T56" fmla="*/ 462 w 546"/>
                  <a:gd name="T57" fmla="*/ 9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46" h="140">
                    <a:moveTo>
                      <a:pt x="519" y="0"/>
                    </a:moveTo>
                    <a:lnTo>
                      <a:pt x="26" y="0"/>
                    </a:lnTo>
                    <a:cubicBezTo>
                      <a:pt x="11" y="0"/>
                      <a:pt x="0" y="9"/>
                      <a:pt x="0" y="20"/>
                    </a:cubicBezTo>
                    <a:lnTo>
                      <a:pt x="0" y="120"/>
                    </a:lnTo>
                    <a:cubicBezTo>
                      <a:pt x="0" y="131"/>
                      <a:pt x="11" y="140"/>
                      <a:pt x="26" y="140"/>
                    </a:cubicBezTo>
                    <a:lnTo>
                      <a:pt x="519" y="140"/>
                    </a:lnTo>
                    <a:cubicBezTo>
                      <a:pt x="534" y="140"/>
                      <a:pt x="546" y="131"/>
                      <a:pt x="546" y="120"/>
                    </a:cubicBezTo>
                    <a:lnTo>
                      <a:pt x="546" y="20"/>
                    </a:lnTo>
                    <a:cubicBezTo>
                      <a:pt x="546" y="9"/>
                      <a:pt x="534" y="0"/>
                      <a:pt x="519" y="0"/>
                    </a:cubicBezTo>
                    <a:close/>
                    <a:moveTo>
                      <a:pt x="84" y="98"/>
                    </a:moveTo>
                    <a:cubicBezTo>
                      <a:pt x="68" y="98"/>
                      <a:pt x="56" y="85"/>
                      <a:pt x="56" y="70"/>
                    </a:cubicBezTo>
                    <a:cubicBezTo>
                      <a:pt x="56" y="54"/>
                      <a:pt x="68" y="42"/>
                      <a:pt x="84" y="42"/>
                    </a:cubicBezTo>
                    <a:cubicBezTo>
                      <a:pt x="99" y="42"/>
                      <a:pt x="112" y="54"/>
                      <a:pt x="112" y="70"/>
                    </a:cubicBezTo>
                    <a:cubicBezTo>
                      <a:pt x="112" y="85"/>
                      <a:pt x="99" y="98"/>
                      <a:pt x="84" y="98"/>
                    </a:cubicBezTo>
                    <a:close/>
                    <a:moveTo>
                      <a:pt x="210" y="98"/>
                    </a:moveTo>
                    <a:cubicBezTo>
                      <a:pt x="194" y="98"/>
                      <a:pt x="182" y="85"/>
                      <a:pt x="182" y="70"/>
                    </a:cubicBezTo>
                    <a:cubicBezTo>
                      <a:pt x="182" y="54"/>
                      <a:pt x="194" y="42"/>
                      <a:pt x="210" y="42"/>
                    </a:cubicBezTo>
                    <a:cubicBezTo>
                      <a:pt x="225" y="42"/>
                      <a:pt x="238" y="54"/>
                      <a:pt x="238" y="70"/>
                    </a:cubicBezTo>
                    <a:cubicBezTo>
                      <a:pt x="238" y="85"/>
                      <a:pt x="225" y="98"/>
                      <a:pt x="210" y="98"/>
                    </a:cubicBezTo>
                    <a:close/>
                    <a:moveTo>
                      <a:pt x="336" y="98"/>
                    </a:moveTo>
                    <a:cubicBezTo>
                      <a:pt x="320" y="98"/>
                      <a:pt x="308" y="85"/>
                      <a:pt x="308" y="70"/>
                    </a:cubicBezTo>
                    <a:cubicBezTo>
                      <a:pt x="308" y="54"/>
                      <a:pt x="320" y="42"/>
                      <a:pt x="336" y="42"/>
                    </a:cubicBezTo>
                    <a:cubicBezTo>
                      <a:pt x="351" y="42"/>
                      <a:pt x="364" y="54"/>
                      <a:pt x="364" y="70"/>
                    </a:cubicBezTo>
                    <a:cubicBezTo>
                      <a:pt x="364" y="85"/>
                      <a:pt x="351" y="98"/>
                      <a:pt x="336" y="98"/>
                    </a:cubicBezTo>
                    <a:close/>
                    <a:moveTo>
                      <a:pt x="462" y="98"/>
                    </a:moveTo>
                    <a:cubicBezTo>
                      <a:pt x="446" y="98"/>
                      <a:pt x="434" y="85"/>
                      <a:pt x="434" y="70"/>
                    </a:cubicBezTo>
                    <a:cubicBezTo>
                      <a:pt x="434" y="54"/>
                      <a:pt x="446" y="42"/>
                      <a:pt x="462" y="42"/>
                    </a:cubicBezTo>
                    <a:cubicBezTo>
                      <a:pt x="477" y="42"/>
                      <a:pt x="490" y="54"/>
                      <a:pt x="490" y="70"/>
                    </a:cubicBezTo>
                    <a:cubicBezTo>
                      <a:pt x="490" y="85"/>
                      <a:pt x="477" y="98"/>
                      <a:pt x="462" y="98"/>
                    </a:cubicBezTo>
                    <a:close/>
                  </a:path>
                </a:pathLst>
              </a:custGeom>
              <a:grpFill/>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3" name="Freeform 119"/>
              <p:cNvSpPr>
                <a:spLocks/>
              </p:cNvSpPr>
              <p:nvPr/>
            </p:nvSpPr>
            <p:spPr bwMode="auto">
              <a:xfrm>
                <a:off x="2305657" y="4659571"/>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grpFill/>
              <a:ln/>
              <a:extLst>
                <a:ext uri="{91240B29-F687-4F45-9708-019B960494DF}">
                  <a14:hiddenLine xmlns:a14="http://schemas.microsoft.com/office/drawing/2010/main" w="9525">
                    <a:solidFill>
                      <a:srgbClr val="000000"/>
                    </a:solidFill>
                    <a:round/>
                    <a:headEnd/>
                    <a:tailEnd/>
                  </a14:hiddenLine>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84" name="Freeform 120"/>
              <p:cNvSpPr>
                <a:spLocks/>
              </p:cNvSpPr>
              <p:nvPr/>
            </p:nvSpPr>
            <p:spPr bwMode="auto">
              <a:xfrm>
                <a:off x="2305657" y="4659571"/>
                <a:ext cx="390525" cy="69850"/>
              </a:xfrm>
              <a:custGeom>
                <a:avLst/>
                <a:gdLst>
                  <a:gd name="T0" fmla="*/ 200 w 246"/>
                  <a:gd name="T1" fmla="*/ 0 h 44"/>
                  <a:gd name="T2" fmla="*/ 46 w 246"/>
                  <a:gd name="T3" fmla="*/ 0 h 44"/>
                  <a:gd name="T4" fmla="*/ 0 w 246"/>
                  <a:gd name="T5" fmla="*/ 44 h 44"/>
                  <a:gd name="T6" fmla="*/ 246 w 246"/>
                  <a:gd name="T7" fmla="*/ 44 h 44"/>
                  <a:gd name="T8" fmla="*/ 200 w 246"/>
                  <a:gd name="T9" fmla="*/ 0 h 44"/>
                </a:gdLst>
                <a:ahLst/>
                <a:cxnLst>
                  <a:cxn ang="0">
                    <a:pos x="T0" y="T1"/>
                  </a:cxn>
                  <a:cxn ang="0">
                    <a:pos x="T2" y="T3"/>
                  </a:cxn>
                  <a:cxn ang="0">
                    <a:pos x="T4" y="T5"/>
                  </a:cxn>
                  <a:cxn ang="0">
                    <a:pos x="T6" y="T7"/>
                  </a:cxn>
                  <a:cxn ang="0">
                    <a:pos x="T8" y="T9"/>
                  </a:cxn>
                </a:cxnLst>
                <a:rect l="0" t="0" r="r" b="b"/>
                <a:pathLst>
                  <a:path w="246" h="44">
                    <a:moveTo>
                      <a:pt x="200" y="0"/>
                    </a:moveTo>
                    <a:lnTo>
                      <a:pt x="46" y="0"/>
                    </a:lnTo>
                    <a:lnTo>
                      <a:pt x="0" y="44"/>
                    </a:lnTo>
                    <a:lnTo>
                      <a:pt x="246" y="44"/>
                    </a:lnTo>
                    <a:lnTo>
                      <a:pt x="200" y="0"/>
                    </a:lnTo>
                    <a:close/>
                  </a:path>
                </a:pathLst>
              </a:custGeom>
              <a:grpFill/>
              <a:ln>
                <a:headEnd/>
                <a:tailEn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endParaRPr lang="en-US" dirty="0">
                  <a:solidFill>
                    <a:schemeClr val="accent4">
                      <a:lumMod val="25000"/>
                    </a:schemeClr>
                  </a:solidFill>
                </a:endParaRPr>
              </a:p>
            </p:txBody>
          </p:sp>
          <p:sp>
            <p:nvSpPr>
              <p:cNvPr id="396" name="TextBox 395"/>
              <p:cNvSpPr txBox="1"/>
              <p:nvPr/>
            </p:nvSpPr>
            <p:spPr>
              <a:xfrm>
                <a:off x="2434980" y="3657716"/>
                <a:ext cx="846386" cy="464486"/>
              </a:xfrm>
              <a:prstGeom prst="rect">
                <a:avLst/>
              </a:prstGeom>
              <a:grpFill/>
              <a:ln>
                <a:noFill/>
              </a:ln>
            </p:spPr>
            <p:style>
              <a:lnRef idx="2">
                <a:schemeClr val="dk1"/>
              </a:lnRef>
              <a:fillRef idx="1">
                <a:schemeClr val="lt1"/>
              </a:fillRef>
              <a:effectRef idx="0">
                <a:schemeClr val="dk1"/>
              </a:effectRef>
              <a:fontRef idx="minor">
                <a:schemeClr val="dk1"/>
              </a:fontRef>
            </p:style>
            <p:txBody>
              <a:bodyPr wrap="none" lIns="0" tIns="0" rIns="0" bIns="0" rtlCol="0">
                <a:spAutoFit/>
              </a:bodyPr>
              <a:lstStyle/>
              <a:p>
                <a:pPr algn="ctr" defTabSz="914224">
                  <a:lnSpc>
                    <a:spcPct val="90000"/>
                  </a:lnSpc>
                  <a:spcAft>
                    <a:spcPts val="600"/>
                  </a:spcAft>
                  <a:defRPr/>
                </a:pPr>
                <a:r>
                  <a:rPr lang="en-US" sz="1399" kern="0" dirty="0">
                    <a:solidFill>
                      <a:schemeClr val="accent4">
                        <a:lumMod val="25000"/>
                      </a:schemeClr>
                    </a:solidFill>
                  </a:rPr>
                  <a:t>Devices &amp; </a:t>
                </a:r>
              </a:p>
              <a:p>
                <a:pPr algn="ctr" defTabSz="914224">
                  <a:lnSpc>
                    <a:spcPct val="90000"/>
                  </a:lnSpc>
                  <a:spcAft>
                    <a:spcPts val="600"/>
                  </a:spcAft>
                  <a:defRPr/>
                </a:pPr>
                <a:r>
                  <a:rPr lang="en-US" sz="1399" kern="0" dirty="0">
                    <a:solidFill>
                      <a:schemeClr val="accent4">
                        <a:lumMod val="25000"/>
                      </a:schemeClr>
                    </a:solidFill>
                  </a:rPr>
                  <a:t>Gateways</a:t>
                </a:r>
              </a:p>
            </p:txBody>
          </p:sp>
        </p:grpSp>
        <p:grpSp>
          <p:nvGrpSpPr>
            <p:cNvPr id="129" name="Group 128"/>
            <p:cNvGrpSpPr/>
            <p:nvPr/>
          </p:nvGrpSpPr>
          <p:grpSpPr>
            <a:xfrm>
              <a:off x="10048072" y="3979102"/>
              <a:ext cx="615692" cy="675319"/>
              <a:chOff x="2954336" y="6831013"/>
              <a:chExt cx="1041400" cy="1301749"/>
            </a:xfrm>
            <a:grpFill/>
          </p:grpSpPr>
          <p:sp>
            <p:nvSpPr>
              <p:cNvPr id="135" name="Freeform 36"/>
              <p:cNvSpPr>
                <a:spLocks noEditPoints="1"/>
              </p:cNvSpPr>
              <p:nvPr/>
            </p:nvSpPr>
            <p:spPr bwMode="auto">
              <a:xfrm>
                <a:off x="3195637" y="7329488"/>
                <a:ext cx="390526" cy="393700"/>
              </a:xfrm>
              <a:custGeom>
                <a:avLst/>
                <a:gdLst>
                  <a:gd name="T0" fmla="*/ 122 w 246"/>
                  <a:gd name="T1" fmla="*/ 248 h 248"/>
                  <a:gd name="T2" fmla="*/ 98 w 246"/>
                  <a:gd name="T3" fmla="*/ 244 h 248"/>
                  <a:gd name="T4" fmla="*/ 74 w 246"/>
                  <a:gd name="T5" fmla="*/ 238 h 248"/>
                  <a:gd name="T6" fmla="*/ 36 w 246"/>
                  <a:gd name="T7" fmla="*/ 210 h 248"/>
                  <a:gd name="T8" fmla="*/ 8 w 246"/>
                  <a:gd name="T9" fmla="*/ 172 h 248"/>
                  <a:gd name="T10" fmla="*/ 2 w 246"/>
                  <a:gd name="T11" fmla="*/ 148 h 248"/>
                  <a:gd name="T12" fmla="*/ 0 w 246"/>
                  <a:gd name="T13" fmla="*/ 124 h 248"/>
                  <a:gd name="T14" fmla="*/ 0 w 246"/>
                  <a:gd name="T15" fmla="*/ 112 h 248"/>
                  <a:gd name="T16" fmla="*/ 4 w 246"/>
                  <a:gd name="T17" fmla="*/ 88 h 248"/>
                  <a:gd name="T18" fmla="*/ 20 w 246"/>
                  <a:gd name="T19" fmla="*/ 56 h 248"/>
                  <a:gd name="T20" fmla="*/ 54 w 246"/>
                  <a:gd name="T21" fmla="*/ 22 h 248"/>
                  <a:gd name="T22" fmla="*/ 86 w 246"/>
                  <a:gd name="T23" fmla="*/ 6 h 248"/>
                  <a:gd name="T24" fmla="*/ 110 w 246"/>
                  <a:gd name="T25" fmla="*/ 2 h 248"/>
                  <a:gd name="T26" fmla="*/ 122 w 246"/>
                  <a:gd name="T27" fmla="*/ 0 h 248"/>
                  <a:gd name="T28" fmla="*/ 148 w 246"/>
                  <a:gd name="T29" fmla="*/ 4 h 248"/>
                  <a:gd name="T30" fmla="*/ 170 w 246"/>
                  <a:gd name="T31" fmla="*/ 10 h 248"/>
                  <a:gd name="T32" fmla="*/ 210 w 246"/>
                  <a:gd name="T33" fmla="*/ 36 h 248"/>
                  <a:gd name="T34" fmla="*/ 236 w 246"/>
                  <a:gd name="T35" fmla="*/ 76 h 248"/>
                  <a:gd name="T36" fmla="*/ 242 w 246"/>
                  <a:gd name="T37" fmla="*/ 100 h 248"/>
                  <a:gd name="T38" fmla="*/ 246 w 246"/>
                  <a:gd name="T39" fmla="*/ 124 h 248"/>
                  <a:gd name="T40" fmla="*/ 244 w 246"/>
                  <a:gd name="T41" fmla="*/ 136 h 248"/>
                  <a:gd name="T42" fmla="*/ 240 w 246"/>
                  <a:gd name="T43" fmla="*/ 160 h 248"/>
                  <a:gd name="T44" fmla="*/ 224 w 246"/>
                  <a:gd name="T45" fmla="*/ 192 h 248"/>
                  <a:gd name="T46" fmla="*/ 192 w 246"/>
                  <a:gd name="T47" fmla="*/ 226 h 248"/>
                  <a:gd name="T48" fmla="*/ 158 w 246"/>
                  <a:gd name="T49" fmla="*/ 242 h 248"/>
                  <a:gd name="T50" fmla="*/ 134 w 246"/>
                  <a:gd name="T51" fmla="*/ 246 h 248"/>
                  <a:gd name="T52" fmla="*/ 122 w 246"/>
                  <a:gd name="T53" fmla="*/ 248 h 248"/>
                  <a:gd name="T54" fmla="*/ 122 w 246"/>
                  <a:gd name="T55" fmla="*/ 28 h 248"/>
                  <a:gd name="T56" fmla="*/ 86 w 246"/>
                  <a:gd name="T57" fmla="*/ 36 h 248"/>
                  <a:gd name="T58" fmla="*/ 56 w 246"/>
                  <a:gd name="T59" fmla="*/ 56 h 248"/>
                  <a:gd name="T60" fmla="*/ 34 w 246"/>
                  <a:gd name="T61" fmla="*/ 86 h 248"/>
                  <a:gd name="T62" fmla="*/ 28 w 246"/>
                  <a:gd name="T63" fmla="*/ 124 h 248"/>
                  <a:gd name="T64" fmla="*/ 30 w 246"/>
                  <a:gd name="T65" fmla="*/ 144 h 248"/>
                  <a:gd name="T66" fmla="*/ 44 w 246"/>
                  <a:gd name="T67" fmla="*/ 178 h 248"/>
                  <a:gd name="T68" fmla="*/ 70 w 246"/>
                  <a:gd name="T69" fmla="*/ 202 h 248"/>
                  <a:gd name="T70" fmla="*/ 104 w 246"/>
                  <a:gd name="T71" fmla="*/ 218 h 248"/>
                  <a:gd name="T72" fmla="*/ 122 w 246"/>
                  <a:gd name="T73" fmla="*/ 220 h 248"/>
                  <a:gd name="T74" fmla="*/ 160 w 246"/>
                  <a:gd name="T75" fmla="*/ 212 h 248"/>
                  <a:gd name="T76" fmla="*/ 190 w 246"/>
                  <a:gd name="T77" fmla="*/ 192 h 248"/>
                  <a:gd name="T78" fmla="*/ 210 w 246"/>
                  <a:gd name="T79" fmla="*/ 160 h 248"/>
                  <a:gd name="T80" fmla="*/ 218 w 246"/>
                  <a:gd name="T81" fmla="*/ 124 h 248"/>
                  <a:gd name="T82" fmla="*/ 216 w 246"/>
                  <a:gd name="T83" fmla="*/ 104 h 248"/>
                  <a:gd name="T84" fmla="*/ 202 w 246"/>
                  <a:gd name="T85" fmla="*/ 70 h 248"/>
                  <a:gd name="T86" fmla="*/ 176 w 246"/>
                  <a:gd name="T87" fmla="*/ 46 h 248"/>
                  <a:gd name="T88" fmla="*/ 142 w 246"/>
                  <a:gd name="T89" fmla="*/ 30 h 248"/>
                  <a:gd name="T90" fmla="*/ 122 w 246"/>
                  <a:gd name="T91" fmla="*/ 2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6" h="248">
                    <a:moveTo>
                      <a:pt x="122" y="248"/>
                    </a:moveTo>
                    <a:lnTo>
                      <a:pt x="122" y="248"/>
                    </a:lnTo>
                    <a:lnTo>
                      <a:pt x="110" y="246"/>
                    </a:lnTo>
                    <a:lnTo>
                      <a:pt x="98" y="244"/>
                    </a:lnTo>
                    <a:lnTo>
                      <a:pt x="86" y="242"/>
                    </a:lnTo>
                    <a:lnTo>
                      <a:pt x="74" y="238"/>
                    </a:lnTo>
                    <a:lnTo>
                      <a:pt x="54" y="226"/>
                    </a:lnTo>
                    <a:lnTo>
                      <a:pt x="36" y="210"/>
                    </a:lnTo>
                    <a:lnTo>
                      <a:pt x="20" y="192"/>
                    </a:lnTo>
                    <a:lnTo>
                      <a:pt x="8" y="172"/>
                    </a:lnTo>
                    <a:lnTo>
                      <a:pt x="4" y="160"/>
                    </a:lnTo>
                    <a:lnTo>
                      <a:pt x="2" y="148"/>
                    </a:lnTo>
                    <a:lnTo>
                      <a:pt x="0" y="136"/>
                    </a:lnTo>
                    <a:lnTo>
                      <a:pt x="0" y="124"/>
                    </a:lnTo>
                    <a:lnTo>
                      <a:pt x="0" y="124"/>
                    </a:lnTo>
                    <a:lnTo>
                      <a:pt x="0" y="112"/>
                    </a:lnTo>
                    <a:lnTo>
                      <a:pt x="2" y="100"/>
                    </a:lnTo>
                    <a:lnTo>
                      <a:pt x="4" y="88"/>
                    </a:lnTo>
                    <a:lnTo>
                      <a:pt x="8" y="76"/>
                    </a:lnTo>
                    <a:lnTo>
                      <a:pt x="20" y="56"/>
                    </a:lnTo>
                    <a:lnTo>
                      <a:pt x="36" y="36"/>
                    </a:lnTo>
                    <a:lnTo>
                      <a:pt x="54" y="22"/>
                    </a:lnTo>
                    <a:lnTo>
                      <a:pt x="74" y="10"/>
                    </a:lnTo>
                    <a:lnTo>
                      <a:pt x="86" y="6"/>
                    </a:lnTo>
                    <a:lnTo>
                      <a:pt x="98" y="4"/>
                    </a:lnTo>
                    <a:lnTo>
                      <a:pt x="110" y="2"/>
                    </a:lnTo>
                    <a:lnTo>
                      <a:pt x="122" y="0"/>
                    </a:lnTo>
                    <a:lnTo>
                      <a:pt x="122" y="0"/>
                    </a:lnTo>
                    <a:lnTo>
                      <a:pt x="134" y="2"/>
                    </a:lnTo>
                    <a:lnTo>
                      <a:pt x="148" y="4"/>
                    </a:lnTo>
                    <a:lnTo>
                      <a:pt x="158" y="6"/>
                    </a:lnTo>
                    <a:lnTo>
                      <a:pt x="170" y="10"/>
                    </a:lnTo>
                    <a:lnTo>
                      <a:pt x="192" y="22"/>
                    </a:lnTo>
                    <a:lnTo>
                      <a:pt x="210" y="36"/>
                    </a:lnTo>
                    <a:lnTo>
                      <a:pt x="224" y="56"/>
                    </a:lnTo>
                    <a:lnTo>
                      <a:pt x="236" y="76"/>
                    </a:lnTo>
                    <a:lnTo>
                      <a:pt x="240" y="88"/>
                    </a:lnTo>
                    <a:lnTo>
                      <a:pt x="242" y="100"/>
                    </a:lnTo>
                    <a:lnTo>
                      <a:pt x="244" y="112"/>
                    </a:lnTo>
                    <a:lnTo>
                      <a:pt x="246" y="124"/>
                    </a:lnTo>
                    <a:lnTo>
                      <a:pt x="246" y="124"/>
                    </a:lnTo>
                    <a:lnTo>
                      <a:pt x="244" y="136"/>
                    </a:lnTo>
                    <a:lnTo>
                      <a:pt x="242" y="148"/>
                    </a:lnTo>
                    <a:lnTo>
                      <a:pt x="240" y="160"/>
                    </a:lnTo>
                    <a:lnTo>
                      <a:pt x="236" y="172"/>
                    </a:lnTo>
                    <a:lnTo>
                      <a:pt x="224" y="192"/>
                    </a:lnTo>
                    <a:lnTo>
                      <a:pt x="210" y="210"/>
                    </a:lnTo>
                    <a:lnTo>
                      <a:pt x="192" y="226"/>
                    </a:lnTo>
                    <a:lnTo>
                      <a:pt x="170" y="238"/>
                    </a:lnTo>
                    <a:lnTo>
                      <a:pt x="158" y="242"/>
                    </a:lnTo>
                    <a:lnTo>
                      <a:pt x="148" y="244"/>
                    </a:lnTo>
                    <a:lnTo>
                      <a:pt x="134" y="246"/>
                    </a:lnTo>
                    <a:lnTo>
                      <a:pt x="122" y="248"/>
                    </a:lnTo>
                    <a:lnTo>
                      <a:pt x="122" y="248"/>
                    </a:lnTo>
                    <a:close/>
                    <a:moveTo>
                      <a:pt x="122" y="28"/>
                    </a:moveTo>
                    <a:lnTo>
                      <a:pt x="122" y="28"/>
                    </a:lnTo>
                    <a:lnTo>
                      <a:pt x="104" y="30"/>
                    </a:lnTo>
                    <a:lnTo>
                      <a:pt x="86" y="36"/>
                    </a:lnTo>
                    <a:lnTo>
                      <a:pt x="70" y="46"/>
                    </a:lnTo>
                    <a:lnTo>
                      <a:pt x="56" y="56"/>
                    </a:lnTo>
                    <a:lnTo>
                      <a:pt x="44" y="70"/>
                    </a:lnTo>
                    <a:lnTo>
                      <a:pt x="34" y="86"/>
                    </a:lnTo>
                    <a:lnTo>
                      <a:pt x="30" y="104"/>
                    </a:lnTo>
                    <a:lnTo>
                      <a:pt x="28" y="124"/>
                    </a:lnTo>
                    <a:lnTo>
                      <a:pt x="28" y="124"/>
                    </a:lnTo>
                    <a:lnTo>
                      <a:pt x="30" y="144"/>
                    </a:lnTo>
                    <a:lnTo>
                      <a:pt x="34" y="160"/>
                    </a:lnTo>
                    <a:lnTo>
                      <a:pt x="44" y="178"/>
                    </a:lnTo>
                    <a:lnTo>
                      <a:pt x="56" y="192"/>
                    </a:lnTo>
                    <a:lnTo>
                      <a:pt x="70" y="202"/>
                    </a:lnTo>
                    <a:lnTo>
                      <a:pt x="86" y="212"/>
                    </a:lnTo>
                    <a:lnTo>
                      <a:pt x="104" y="218"/>
                    </a:lnTo>
                    <a:lnTo>
                      <a:pt x="122" y="220"/>
                    </a:lnTo>
                    <a:lnTo>
                      <a:pt x="122" y="220"/>
                    </a:lnTo>
                    <a:lnTo>
                      <a:pt x="142" y="218"/>
                    </a:lnTo>
                    <a:lnTo>
                      <a:pt x="160" y="212"/>
                    </a:lnTo>
                    <a:lnTo>
                      <a:pt x="176" y="202"/>
                    </a:lnTo>
                    <a:lnTo>
                      <a:pt x="190" y="192"/>
                    </a:lnTo>
                    <a:lnTo>
                      <a:pt x="202" y="178"/>
                    </a:lnTo>
                    <a:lnTo>
                      <a:pt x="210" y="160"/>
                    </a:lnTo>
                    <a:lnTo>
                      <a:pt x="216" y="144"/>
                    </a:lnTo>
                    <a:lnTo>
                      <a:pt x="218" y="124"/>
                    </a:lnTo>
                    <a:lnTo>
                      <a:pt x="218" y="124"/>
                    </a:lnTo>
                    <a:lnTo>
                      <a:pt x="216" y="104"/>
                    </a:lnTo>
                    <a:lnTo>
                      <a:pt x="210" y="86"/>
                    </a:lnTo>
                    <a:lnTo>
                      <a:pt x="202" y="70"/>
                    </a:lnTo>
                    <a:lnTo>
                      <a:pt x="190" y="56"/>
                    </a:lnTo>
                    <a:lnTo>
                      <a:pt x="176" y="46"/>
                    </a:lnTo>
                    <a:lnTo>
                      <a:pt x="160" y="36"/>
                    </a:lnTo>
                    <a:lnTo>
                      <a:pt x="142" y="30"/>
                    </a:lnTo>
                    <a:lnTo>
                      <a:pt x="122" y="28"/>
                    </a:lnTo>
                    <a:lnTo>
                      <a:pt x="122" y="28"/>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38" name="Freeform 37"/>
              <p:cNvSpPr>
                <a:spLocks/>
              </p:cNvSpPr>
              <p:nvPr/>
            </p:nvSpPr>
            <p:spPr bwMode="auto">
              <a:xfrm>
                <a:off x="2954336" y="6831013"/>
                <a:ext cx="1041400" cy="1301749"/>
              </a:xfrm>
              <a:custGeom>
                <a:avLst/>
                <a:gdLst>
                  <a:gd name="T0" fmla="*/ 114 w 656"/>
                  <a:gd name="T1" fmla="*/ 784 h 820"/>
                  <a:gd name="T2" fmla="*/ 80 w 656"/>
                  <a:gd name="T3" fmla="*/ 760 h 820"/>
                  <a:gd name="T4" fmla="*/ 172 w 656"/>
                  <a:gd name="T5" fmla="*/ 608 h 820"/>
                  <a:gd name="T6" fmla="*/ 238 w 656"/>
                  <a:gd name="T7" fmla="*/ 672 h 820"/>
                  <a:gd name="T8" fmla="*/ 300 w 656"/>
                  <a:gd name="T9" fmla="*/ 684 h 820"/>
                  <a:gd name="T10" fmla="*/ 328 w 656"/>
                  <a:gd name="T11" fmla="*/ 628 h 820"/>
                  <a:gd name="T12" fmla="*/ 416 w 656"/>
                  <a:gd name="T13" fmla="*/ 630 h 820"/>
                  <a:gd name="T14" fmla="*/ 466 w 656"/>
                  <a:gd name="T15" fmla="*/ 592 h 820"/>
                  <a:gd name="T16" fmla="*/ 446 w 656"/>
                  <a:gd name="T17" fmla="*/ 536 h 820"/>
                  <a:gd name="T18" fmla="*/ 512 w 656"/>
                  <a:gd name="T19" fmla="*/ 474 h 820"/>
                  <a:gd name="T20" fmla="*/ 518 w 656"/>
                  <a:gd name="T21" fmla="*/ 406 h 820"/>
                  <a:gd name="T22" fmla="*/ 464 w 656"/>
                  <a:gd name="T23" fmla="*/ 386 h 820"/>
                  <a:gd name="T24" fmla="*/ 466 w 656"/>
                  <a:gd name="T25" fmla="*/ 296 h 820"/>
                  <a:gd name="T26" fmla="*/ 424 w 656"/>
                  <a:gd name="T27" fmla="*/ 244 h 820"/>
                  <a:gd name="T28" fmla="*/ 372 w 656"/>
                  <a:gd name="T29" fmla="*/ 266 h 820"/>
                  <a:gd name="T30" fmla="*/ 310 w 656"/>
                  <a:gd name="T31" fmla="*/ 200 h 820"/>
                  <a:gd name="T32" fmla="*/ 240 w 656"/>
                  <a:gd name="T33" fmla="*/ 198 h 820"/>
                  <a:gd name="T34" fmla="*/ 198 w 656"/>
                  <a:gd name="T35" fmla="*/ 256 h 820"/>
                  <a:gd name="T36" fmla="*/ 128 w 656"/>
                  <a:gd name="T37" fmla="*/ 244 h 820"/>
                  <a:gd name="T38" fmla="*/ 82 w 656"/>
                  <a:gd name="T39" fmla="*/ 296 h 820"/>
                  <a:gd name="T40" fmla="*/ 84 w 656"/>
                  <a:gd name="T41" fmla="*/ 386 h 820"/>
                  <a:gd name="T42" fmla="*/ 32 w 656"/>
                  <a:gd name="T43" fmla="*/ 406 h 820"/>
                  <a:gd name="T44" fmla="*/ 38 w 656"/>
                  <a:gd name="T45" fmla="*/ 474 h 820"/>
                  <a:gd name="T46" fmla="*/ 102 w 656"/>
                  <a:gd name="T47" fmla="*/ 536 h 820"/>
                  <a:gd name="T48" fmla="*/ 78 w 656"/>
                  <a:gd name="T49" fmla="*/ 550 h 820"/>
                  <a:gd name="T50" fmla="*/ 10 w 656"/>
                  <a:gd name="T51" fmla="*/ 488 h 820"/>
                  <a:gd name="T52" fmla="*/ 6 w 656"/>
                  <a:gd name="T53" fmla="*/ 394 h 820"/>
                  <a:gd name="T54" fmla="*/ 74 w 656"/>
                  <a:gd name="T55" fmla="*/ 334 h 820"/>
                  <a:gd name="T56" fmla="*/ 60 w 656"/>
                  <a:gd name="T57" fmla="*/ 264 h 820"/>
                  <a:gd name="T58" fmla="*/ 138 w 656"/>
                  <a:gd name="T59" fmla="*/ 218 h 820"/>
                  <a:gd name="T60" fmla="*/ 212 w 656"/>
                  <a:gd name="T61" fmla="*/ 192 h 820"/>
                  <a:gd name="T62" fmla="*/ 296 w 656"/>
                  <a:gd name="T63" fmla="*/ 164 h 820"/>
                  <a:gd name="T64" fmla="*/ 342 w 656"/>
                  <a:gd name="T65" fmla="*/ 222 h 820"/>
                  <a:gd name="T66" fmla="*/ 426 w 656"/>
                  <a:gd name="T67" fmla="*/ 216 h 820"/>
                  <a:gd name="T68" fmla="*/ 494 w 656"/>
                  <a:gd name="T69" fmla="*/ 278 h 820"/>
                  <a:gd name="T70" fmla="*/ 490 w 656"/>
                  <a:gd name="T71" fmla="*/ 370 h 820"/>
                  <a:gd name="T72" fmla="*/ 548 w 656"/>
                  <a:gd name="T73" fmla="*/ 410 h 820"/>
                  <a:gd name="T74" fmla="*/ 528 w 656"/>
                  <a:gd name="T75" fmla="*/ 498 h 820"/>
                  <a:gd name="T76" fmla="*/ 492 w 656"/>
                  <a:gd name="T77" fmla="*/ 568 h 820"/>
                  <a:gd name="T78" fmla="*/ 452 w 656"/>
                  <a:gd name="T79" fmla="*/ 646 h 820"/>
                  <a:gd name="T80" fmla="*/ 398 w 656"/>
                  <a:gd name="T81" fmla="*/ 652 h 820"/>
                  <a:gd name="T82" fmla="*/ 330 w 656"/>
                  <a:gd name="T83" fmla="*/ 696 h 820"/>
                  <a:gd name="T84" fmla="*/ 238 w 656"/>
                  <a:gd name="T85" fmla="*/ 710 h 820"/>
                  <a:gd name="T86" fmla="*/ 176 w 656"/>
                  <a:gd name="T87" fmla="*/ 640 h 820"/>
                  <a:gd name="T88" fmla="*/ 232 w 656"/>
                  <a:gd name="T89" fmla="*/ 788 h 820"/>
                  <a:gd name="T90" fmla="*/ 472 w 656"/>
                  <a:gd name="T91" fmla="*/ 730 h 820"/>
                  <a:gd name="T92" fmla="*/ 626 w 656"/>
                  <a:gd name="T93" fmla="*/ 474 h 820"/>
                  <a:gd name="T94" fmla="*/ 546 w 656"/>
                  <a:gd name="T95" fmla="*/ 214 h 820"/>
                  <a:gd name="T96" fmla="*/ 274 w 656"/>
                  <a:gd name="T97" fmla="*/ 84 h 820"/>
                  <a:gd name="T98" fmla="*/ 186 w 656"/>
                  <a:gd name="T99" fmla="*/ 170 h 820"/>
                  <a:gd name="T100" fmla="*/ 30 w 656"/>
                  <a:gd name="T101" fmla="*/ 136 h 820"/>
                  <a:gd name="T102" fmla="*/ 124 w 656"/>
                  <a:gd name="T103" fmla="*/ 2 h 820"/>
                  <a:gd name="T104" fmla="*/ 130 w 656"/>
                  <a:gd name="T105" fmla="*/ 100 h 820"/>
                  <a:gd name="T106" fmla="*/ 240 w 656"/>
                  <a:gd name="T107" fmla="*/ 58 h 820"/>
                  <a:gd name="T108" fmla="*/ 516 w 656"/>
                  <a:gd name="T109" fmla="*/ 144 h 820"/>
                  <a:gd name="T110" fmla="*/ 656 w 656"/>
                  <a:gd name="T111" fmla="*/ 438 h 820"/>
                  <a:gd name="T112" fmla="*/ 544 w 656"/>
                  <a:gd name="T113" fmla="*/ 708 h 820"/>
                  <a:gd name="T114" fmla="*/ 274 w 656"/>
                  <a:gd name="T115" fmla="*/ 82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56" h="820">
                    <a:moveTo>
                      <a:pt x="274" y="820"/>
                    </a:moveTo>
                    <a:lnTo>
                      <a:pt x="274" y="820"/>
                    </a:lnTo>
                    <a:lnTo>
                      <a:pt x="250" y="818"/>
                    </a:lnTo>
                    <a:lnTo>
                      <a:pt x="228" y="816"/>
                    </a:lnTo>
                    <a:lnTo>
                      <a:pt x="204" y="812"/>
                    </a:lnTo>
                    <a:lnTo>
                      <a:pt x="182" y="808"/>
                    </a:lnTo>
                    <a:lnTo>
                      <a:pt x="158" y="802"/>
                    </a:lnTo>
                    <a:lnTo>
                      <a:pt x="136" y="794"/>
                    </a:lnTo>
                    <a:lnTo>
                      <a:pt x="114" y="784"/>
                    </a:lnTo>
                    <a:lnTo>
                      <a:pt x="94" y="774"/>
                    </a:lnTo>
                    <a:lnTo>
                      <a:pt x="94" y="774"/>
                    </a:lnTo>
                    <a:lnTo>
                      <a:pt x="88" y="770"/>
                    </a:lnTo>
                    <a:lnTo>
                      <a:pt x="88" y="770"/>
                    </a:lnTo>
                    <a:lnTo>
                      <a:pt x="86" y="768"/>
                    </a:lnTo>
                    <a:lnTo>
                      <a:pt x="86" y="768"/>
                    </a:lnTo>
                    <a:lnTo>
                      <a:pt x="82" y="766"/>
                    </a:lnTo>
                    <a:lnTo>
                      <a:pt x="80" y="760"/>
                    </a:lnTo>
                    <a:lnTo>
                      <a:pt x="80" y="760"/>
                    </a:lnTo>
                    <a:lnTo>
                      <a:pt x="80" y="754"/>
                    </a:lnTo>
                    <a:lnTo>
                      <a:pt x="82" y="750"/>
                    </a:lnTo>
                    <a:lnTo>
                      <a:pt x="94" y="730"/>
                    </a:lnTo>
                    <a:lnTo>
                      <a:pt x="158" y="616"/>
                    </a:lnTo>
                    <a:lnTo>
                      <a:pt x="158" y="616"/>
                    </a:lnTo>
                    <a:lnTo>
                      <a:pt x="162" y="612"/>
                    </a:lnTo>
                    <a:lnTo>
                      <a:pt x="166" y="608"/>
                    </a:lnTo>
                    <a:lnTo>
                      <a:pt x="166" y="608"/>
                    </a:lnTo>
                    <a:lnTo>
                      <a:pt x="172" y="608"/>
                    </a:lnTo>
                    <a:lnTo>
                      <a:pt x="176" y="610"/>
                    </a:lnTo>
                    <a:lnTo>
                      <a:pt x="176" y="610"/>
                    </a:lnTo>
                    <a:lnTo>
                      <a:pt x="198" y="620"/>
                    </a:lnTo>
                    <a:lnTo>
                      <a:pt x="222" y="628"/>
                    </a:lnTo>
                    <a:lnTo>
                      <a:pt x="222" y="628"/>
                    </a:lnTo>
                    <a:lnTo>
                      <a:pt x="228" y="632"/>
                    </a:lnTo>
                    <a:lnTo>
                      <a:pt x="232" y="638"/>
                    </a:lnTo>
                    <a:lnTo>
                      <a:pt x="238" y="672"/>
                    </a:lnTo>
                    <a:lnTo>
                      <a:pt x="238" y="672"/>
                    </a:lnTo>
                    <a:lnTo>
                      <a:pt x="238" y="674"/>
                    </a:lnTo>
                    <a:lnTo>
                      <a:pt x="238" y="674"/>
                    </a:lnTo>
                    <a:lnTo>
                      <a:pt x="240" y="678"/>
                    </a:lnTo>
                    <a:lnTo>
                      <a:pt x="244" y="680"/>
                    </a:lnTo>
                    <a:lnTo>
                      <a:pt x="248" y="684"/>
                    </a:lnTo>
                    <a:lnTo>
                      <a:pt x="252" y="684"/>
                    </a:lnTo>
                    <a:lnTo>
                      <a:pt x="296" y="684"/>
                    </a:lnTo>
                    <a:lnTo>
                      <a:pt x="296" y="684"/>
                    </a:lnTo>
                    <a:lnTo>
                      <a:pt x="300" y="684"/>
                    </a:lnTo>
                    <a:lnTo>
                      <a:pt x="306" y="680"/>
                    </a:lnTo>
                    <a:lnTo>
                      <a:pt x="308" y="678"/>
                    </a:lnTo>
                    <a:lnTo>
                      <a:pt x="310" y="674"/>
                    </a:lnTo>
                    <a:lnTo>
                      <a:pt x="310" y="674"/>
                    </a:lnTo>
                    <a:lnTo>
                      <a:pt x="310" y="672"/>
                    </a:lnTo>
                    <a:lnTo>
                      <a:pt x="318" y="638"/>
                    </a:lnTo>
                    <a:lnTo>
                      <a:pt x="318" y="638"/>
                    </a:lnTo>
                    <a:lnTo>
                      <a:pt x="320" y="632"/>
                    </a:lnTo>
                    <a:lnTo>
                      <a:pt x="328" y="628"/>
                    </a:lnTo>
                    <a:lnTo>
                      <a:pt x="328" y="628"/>
                    </a:lnTo>
                    <a:lnTo>
                      <a:pt x="350" y="620"/>
                    </a:lnTo>
                    <a:lnTo>
                      <a:pt x="372" y="610"/>
                    </a:lnTo>
                    <a:lnTo>
                      <a:pt x="372" y="610"/>
                    </a:lnTo>
                    <a:lnTo>
                      <a:pt x="380" y="608"/>
                    </a:lnTo>
                    <a:lnTo>
                      <a:pt x="386" y="610"/>
                    </a:lnTo>
                    <a:lnTo>
                      <a:pt x="414" y="628"/>
                    </a:lnTo>
                    <a:lnTo>
                      <a:pt x="414" y="628"/>
                    </a:lnTo>
                    <a:lnTo>
                      <a:pt x="416" y="630"/>
                    </a:lnTo>
                    <a:lnTo>
                      <a:pt x="416" y="630"/>
                    </a:lnTo>
                    <a:lnTo>
                      <a:pt x="420" y="632"/>
                    </a:lnTo>
                    <a:lnTo>
                      <a:pt x="424" y="632"/>
                    </a:lnTo>
                    <a:lnTo>
                      <a:pt x="424" y="632"/>
                    </a:lnTo>
                    <a:lnTo>
                      <a:pt x="428" y="630"/>
                    </a:lnTo>
                    <a:lnTo>
                      <a:pt x="434" y="628"/>
                    </a:lnTo>
                    <a:lnTo>
                      <a:pt x="464" y="596"/>
                    </a:lnTo>
                    <a:lnTo>
                      <a:pt x="464" y="596"/>
                    </a:lnTo>
                    <a:lnTo>
                      <a:pt x="466" y="592"/>
                    </a:lnTo>
                    <a:lnTo>
                      <a:pt x="468" y="588"/>
                    </a:lnTo>
                    <a:lnTo>
                      <a:pt x="468" y="584"/>
                    </a:lnTo>
                    <a:lnTo>
                      <a:pt x="466" y="580"/>
                    </a:lnTo>
                    <a:lnTo>
                      <a:pt x="466" y="580"/>
                    </a:lnTo>
                    <a:lnTo>
                      <a:pt x="466" y="578"/>
                    </a:lnTo>
                    <a:lnTo>
                      <a:pt x="446" y="550"/>
                    </a:lnTo>
                    <a:lnTo>
                      <a:pt x="446" y="550"/>
                    </a:lnTo>
                    <a:lnTo>
                      <a:pt x="444" y="542"/>
                    </a:lnTo>
                    <a:lnTo>
                      <a:pt x="446" y="536"/>
                    </a:lnTo>
                    <a:lnTo>
                      <a:pt x="446" y="536"/>
                    </a:lnTo>
                    <a:lnTo>
                      <a:pt x="456" y="514"/>
                    </a:lnTo>
                    <a:lnTo>
                      <a:pt x="464" y="490"/>
                    </a:lnTo>
                    <a:lnTo>
                      <a:pt x="464" y="490"/>
                    </a:lnTo>
                    <a:lnTo>
                      <a:pt x="468" y="484"/>
                    </a:lnTo>
                    <a:lnTo>
                      <a:pt x="476" y="480"/>
                    </a:lnTo>
                    <a:lnTo>
                      <a:pt x="508" y="474"/>
                    </a:lnTo>
                    <a:lnTo>
                      <a:pt x="508" y="474"/>
                    </a:lnTo>
                    <a:lnTo>
                      <a:pt x="512" y="474"/>
                    </a:lnTo>
                    <a:lnTo>
                      <a:pt x="512" y="474"/>
                    </a:lnTo>
                    <a:lnTo>
                      <a:pt x="514" y="472"/>
                    </a:lnTo>
                    <a:lnTo>
                      <a:pt x="518" y="468"/>
                    </a:lnTo>
                    <a:lnTo>
                      <a:pt x="520" y="464"/>
                    </a:lnTo>
                    <a:lnTo>
                      <a:pt x="520" y="460"/>
                    </a:lnTo>
                    <a:lnTo>
                      <a:pt x="520" y="416"/>
                    </a:lnTo>
                    <a:lnTo>
                      <a:pt x="520" y="416"/>
                    </a:lnTo>
                    <a:lnTo>
                      <a:pt x="520" y="412"/>
                    </a:lnTo>
                    <a:lnTo>
                      <a:pt x="518" y="406"/>
                    </a:lnTo>
                    <a:lnTo>
                      <a:pt x="514" y="404"/>
                    </a:lnTo>
                    <a:lnTo>
                      <a:pt x="512" y="402"/>
                    </a:lnTo>
                    <a:lnTo>
                      <a:pt x="512" y="402"/>
                    </a:lnTo>
                    <a:lnTo>
                      <a:pt x="508" y="402"/>
                    </a:lnTo>
                    <a:lnTo>
                      <a:pt x="476" y="396"/>
                    </a:lnTo>
                    <a:lnTo>
                      <a:pt x="476" y="396"/>
                    </a:lnTo>
                    <a:lnTo>
                      <a:pt x="468" y="392"/>
                    </a:lnTo>
                    <a:lnTo>
                      <a:pt x="464" y="386"/>
                    </a:lnTo>
                    <a:lnTo>
                      <a:pt x="464" y="386"/>
                    </a:lnTo>
                    <a:lnTo>
                      <a:pt x="456" y="362"/>
                    </a:lnTo>
                    <a:lnTo>
                      <a:pt x="446" y="340"/>
                    </a:lnTo>
                    <a:lnTo>
                      <a:pt x="446" y="340"/>
                    </a:lnTo>
                    <a:lnTo>
                      <a:pt x="444" y="334"/>
                    </a:lnTo>
                    <a:lnTo>
                      <a:pt x="446" y="326"/>
                    </a:lnTo>
                    <a:lnTo>
                      <a:pt x="466" y="298"/>
                    </a:lnTo>
                    <a:lnTo>
                      <a:pt x="466" y="298"/>
                    </a:lnTo>
                    <a:lnTo>
                      <a:pt x="466" y="296"/>
                    </a:lnTo>
                    <a:lnTo>
                      <a:pt x="466" y="296"/>
                    </a:lnTo>
                    <a:lnTo>
                      <a:pt x="468" y="292"/>
                    </a:lnTo>
                    <a:lnTo>
                      <a:pt x="468" y="288"/>
                    </a:lnTo>
                    <a:lnTo>
                      <a:pt x="466" y="284"/>
                    </a:lnTo>
                    <a:lnTo>
                      <a:pt x="464" y="280"/>
                    </a:lnTo>
                    <a:lnTo>
                      <a:pt x="434" y="248"/>
                    </a:lnTo>
                    <a:lnTo>
                      <a:pt x="434" y="248"/>
                    </a:lnTo>
                    <a:lnTo>
                      <a:pt x="428" y="246"/>
                    </a:lnTo>
                    <a:lnTo>
                      <a:pt x="424" y="244"/>
                    </a:lnTo>
                    <a:lnTo>
                      <a:pt x="424" y="244"/>
                    </a:lnTo>
                    <a:lnTo>
                      <a:pt x="420" y="244"/>
                    </a:lnTo>
                    <a:lnTo>
                      <a:pt x="416" y="246"/>
                    </a:lnTo>
                    <a:lnTo>
                      <a:pt x="416" y="246"/>
                    </a:lnTo>
                    <a:lnTo>
                      <a:pt x="414" y="248"/>
                    </a:lnTo>
                    <a:lnTo>
                      <a:pt x="386" y="266"/>
                    </a:lnTo>
                    <a:lnTo>
                      <a:pt x="386" y="266"/>
                    </a:lnTo>
                    <a:lnTo>
                      <a:pt x="380" y="268"/>
                    </a:lnTo>
                    <a:lnTo>
                      <a:pt x="372" y="266"/>
                    </a:lnTo>
                    <a:lnTo>
                      <a:pt x="372" y="266"/>
                    </a:lnTo>
                    <a:lnTo>
                      <a:pt x="350" y="256"/>
                    </a:lnTo>
                    <a:lnTo>
                      <a:pt x="328" y="248"/>
                    </a:lnTo>
                    <a:lnTo>
                      <a:pt x="328" y="248"/>
                    </a:lnTo>
                    <a:lnTo>
                      <a:pt x="320" y="244"/>
                    </a:lnTo>
                    <a:lnTo>
                      <a:pt x="318" y="236"/>
                    </a:lnTo>
                    <a:lnTo>
                      <a:pt x="310" y="204"/>
                    </a:lnTo>
                    <a:lnTo>
                      <a:pt x="310" y="204"/>
                    </a:lnTo>
                    <a:lnTo>
                      <a:pt x="310" y="200"/>
                    </a:lnTo>
                    <a:lnTo>
                      <a:pt x="310" y="200"/>
                    </a:lnTo>
                    <a:lnTo>
                      <a:pt x="308" y="198"/>
                    </a:lnTo>
                    <a:lnTo>
                      <a:pt x="306" y="196"/>
                    </a:lnTo>
                    <a:lnTo>
                      <a:pt x="300" y="192"/>
                    </a:lnTo>
                    <a:lnTo>
                      <a:pt x="296" y="192"/>
                    </a:lnTo>
                    <a:lnTo>
                      <a:pt x="254" y="192"/>
                    </a:lnTo>
                    <a:lnTo>
                      <a:pt x="254" y="192"/>
                    </a:lnTo>
                    <a:lnTo>
                      <a:pt x="248" y="192"/>
                    </a:lnTo>
                    <a:lnTo>
                      <a:pt x="244" y="196"/>
                    </a:lnTo>
                    <a:lnTo>
                      <a:pt x="240" y="198"/>
                    </a:lnTo>
                    <a:lnTo>
                      <a:pt x="238" y="200"/>
                    </a:lnTo>
                    <a:lnTo>
                      <a:pt x="238" y="200"/>
                    </a:lnTo>
                    <a:lnTo>
                      <a:pt x="238" y="204"/>
                    </a:lnTo>
                    <a:lnTo>
                      <a:pt x="232" y="236"/>
                    </a:lnTo>
                    <a:lnTo>
                      <a:pt x="232" y="236"/>
                    </a:lnTo>
                    <a:lnTo>
                      <a:pt x="228" y="244"/>
                    </a:lnTo>
                    <a:lnTo>
                      <a:pt x="222" y="248"/>
                    </a:lnTo>
                    <a:lnTo>
                      <a:pt x="222" y="248"/>
                    </a:lnTo>
                    <a:lnTo>
                      <a:pt x="198" y="256"/>
                    </a:lnTo>
                    <a:lnTo>
                      <a:pt x="176" y="266"/>
                    </a:lnTo>
                    <a:lnTo>
                      <a:pt x="176" y="266"/>
                    </a:lnTo>
                    <a:lnTo>
                      <a:pt x="170" y="268"/>
                    </a:lnTo>
                    <a:lnTo>
                      <a:pt x="162" y="266"/>
                    </a:lnTo>
                    <a:lnTo>
                      <a:pt x="134" y="248"/>
                    </a:lnTo>
                    <a:lnTo>
                      <a:pt x="134" y="248"/>
                    </a:lnTo>
                    <a:lnTo>
                      <a:pt x="132" y="246"/>
                    </a:lnTo>
                    <a:lnTo>
                      <a:pt x="132" y="246"/>
                    </a:lnTo>
                    <a:lnTo>
                      <a:pt x="128" y="244"/>
                    </a:lnTo>
                    <a:lnTo>
                      <a:pt x="124" y="244"/>
                    </a:lnTo>
                    <a:lnTo>
                      <a:pt x="120" y="246"/>
                    </a:lnTo>
                    <a:lnTo>
                      <a:pt x="116" y="248"/>
                    </a:lnTo>
                    <a:lnTo>
                      <a:pt x="86" y="278"/>
                    </a:lnTo>
                    <a:lnTo>
                      <a:pt x="86" y="278"/>
                    </a:lnTo>
                    <a:lnTo>
                      <a:pt x="82" y="284"/>
                    </a:lnTo>
                    <a:lnTo>
                      <a:pt x="80" y="288"/>
                    </a:lnTo>
                    <a:lnTo>
                      <a:pt x="80" y="292"/>
                    </a:lnTo>
                    <a:lnTo>
                      <a:pt x="82" y="296"/>
                    </a:lnTo>
                    <a:lnTo>
                      <a:pt x="82" y="296"/>
                    </a:lnTo>
                    <a:lnTo>
                      <a:pt x="84" y="298"/>
                    </a:lnTo>
                    <a:lnTo>
                      <a:pt x="102" y="326"/>
                    </a:lnTo>
                    <a:lnTo>
                      <a:pt x="102" y="326"/>
                    </a:lnTo>
                    <a:lnTo>
                      <a:pt x="104" y="334"/>
                    </a:lnTo>
                    <a:lnTo>
                      <a:pt x="102" y="340"/>
                    </a:lnTo>
                    <a:lnTo>
                      <a:pt x="102" y="340"/>
                    </a:lnTo>
                    <a:lnTo>
                      <a:pt x="92" y="362"/>
                    </a:lnTo>
                    <a:lnTo>
                      <a:pt x="84" y="386"/>
                    </a:lnTo>
                    <a:lnTo>
                      <a:pt x="84" y="386"/>
                    </a:lnTo>
                    <a:lnTo>
                      <a:pt x="80" y="392"/>
                    </a:lnTo>
                    <a:lnTo>
                      <a:pt x="74" y="396"/>
                    </a:lnTo>
                    <a:lnTo>
                      <a:pt x="40" y="402"/>
                    </a:lnTo>
                    <a:lnTo>
                      <a:pt x="40" y="402"/>
                    </a:lnTo>
                    <a:lnTo>
                      <a:pt x="38" y="402"/>
                    </a:lnTo>
                    <a:lnTo>
                      <a:pt x="38" y="402"/>
                    </a:lnTo>
                    <a:lnTo>
                      <a:pt x="34" y="404"/>
                    </a:lnTo>
                    <a:lnTo>
                      <a:pt x="32" y="406"/>
                    </a:lnTo>
                    <a:lnTo>
                      <a:pt x="30" y="412"/>
                    </a:lnTo>
                    <a:lnTo>
                      <a:pt x="28" y="416"/>
                    </a:lnTo>
                    <a:lnTo>
                      <a:pt x="28" y="460"/>
                    </a:lnTo>
                    <a:lnTo>
                      <a:pt x="28" y="460"/>
                    </a:lnTo>
                    <a:lnTo>
                      <a:pt x="30" y="464"/>
                    </a:lnTo>
                    <a:lnTo>
                      <a:pt x="32" y="468"/>
                    </a:lnTo>
                    <a:lnTo>
                      <a:pt x="34" y="472"/>
                    </a:lnTo>
                    <a:lnTo>
                      <a:pt x="38" y="474"/>
                    </a:lnTo>
                    <a:lnTo>
                      <a:pt x="38" y="474"/>
                    </a:lnTo>
                    <a:lnTo>
                      <a:pt x="40" y="474"/>
                    </a:lnTo>
                    <a:lnTo>
                      <a:pt x="74" y="480"/>
                    </a:lnTo>
                    <a:lnTo>
                      <a:pt x="74" y="480"/>
                    </a:lnTo>
                    <a:lnTo>
                      <a:pt x="80" y="484"/>
                    </a:lnTo>
                    <a:lnTo>
                      <a:pt x="84" y="490"/>
                    </a:lnTo>
                    <a:lnTo>
                      <a:pt x="84" y="490"/>
                    </a:lnTo>
                    <a:lnTo>
                      <a:pt x="92" y="514"/>
                    </a:lnTo>
                    <a:lnTo>
                      <a:pt x="102" y="536"/>
                    </a:lnTo>
                    <a:lnTo>
                      <a:pt x="102" y="536"/>
                    </a:lnTo>
                    <a:lnTo>
                      <a:pt x="104" y="540"/>
                    </a:lnTo>
                    <a:lnTo>
                      <a:pt x="104" y="546"/>
                    </a:lnTo>
                    <a:lnTo>
                      <a:pt x="102" y="550"/>
                    </a:lnTo>
                    <a:lnTo>
                      <a:pt x="98" y="554"/>
                    </a:lnTo>
                    <a:lnTo>
                      <a:pt x="98" y="554"/>
                    </a:lnTo>
                    <a:lnTo>
                      <a:pt x="92" y="556"/>
                    </a:lnTo>
                    <a:lnTo>
                      <a:pt x="86" y="556"/>
                    </a:lnTo>
                    <a:lnTo>
                      <a:pt x="82" y="554"/>
                    </a:lnTo>
                    <a:lnTo>
                      <a:pt x="78" y="550"/>
                    </a:lnTo>
                    <a:lnTo>
                      <a:pt x="78" y="550"/>
                    </a:lnTo>
                    <a:lnTo>
                      <a:pt x="68" y="528"/>
                    </a:lnTo>
                    <a:lnTo>
                      <a:pt x="60" y="506"/>
                    </a:lnTo>
                    <a:lnTo>
                      <a:pt x="36" y="502"/>
                    </a:lnTo>
                    <a:lnTo>
                      <a:pt x="36" y="502"/>
                    </a:lnTo>
                    <a:lnTo>
                      <a:pt x="28" y="500"/>
                    </a:lnTo>
                    <a:lnTo>
                      <a:pt x="22" y="496"/>
                    </a:lnTo>
                    <a:lnTo>
                      <a:pt x="16" y="492"/>
                    </a:lnTo>
                    <a:lnTo>
                      <a:pt x="10" y="488"/>
                    </a:lnTo>
                    <a:lnTo>
                      <a:pt x="6" y="480"/>
                    </a:lnTo>
                    <a:lnTo>
                      <a:pt x="2" y="474"/>
                    </a:lnTo>
                    <a:lnTo>
                      <a:pt x="0" y="466"/>
                    </a:lnTo>
                    <a:lnTo>
                      <a:pt x="0" y="460"/>
                    </a:lnTo>
                    <a:lnTo>
                      <a:pt x="0" y="416"/>
                    </a:lnTo>
                    <a:lnTo>
                      <a:pt x="0" y="416"/>
                    </a:lnTo>
                    <a:lnTo>
                      <a:pt x="0" y="410"/>
                    </a:lnTo>
                    <a:lnTo>
                      <a:pt x="2" y="402"/>
                    </a:lnTo>
                    <a:lnTo>
                      <a:pt x="6" y="394"/>
                    </a:lnTo>
                    <a:lnTo>
                      <a:pt x="10" y="388"/>
                    </a:lnTo>
                    <a:lnTo>
                      <a:pt x="16" y="384"/>
                    </a:lnTo>
                    <a:lnTo>
                      <a:pt x="22" y="378"/>
                    </a:lnTo>
                    <a:lnTo>
                      <a:pt x="28" y="376"/>
                    </a:lnTo>
                    <a:lnTo>
                      <a:pt x="36" y="374"/>
                    </a:lnTo>
                    <a:lnTo>
                      <a:pt x="60" y="370"/>
                    </a:lnTo>
                    <a:lnTo>
                      <a:pt x="60" y="370"/>
                    </a:lnTo>
                    <a:lnTo>
                      <a:pt x="66" y="352"/>
                    </a:lnTo>
                    <a:lnTo>
                      <a:pt x="74" y="334"/>
                    </a:lnTo>
                    <a:lnTo>
                      <a:pt x="60" y="314"/>
                    </a:lnTo>
                    <a:lnTo>
                      <a:pt x="60" y="314"/>
                    </a:lnTo>
                    <a:lnTo>
                      <a:pt x="56" y="308"/>
                    </a:lnTo>
                    <a:lnTo>
                      <a:pt x="54" y="300"/>
                    </a:lnTo>
                    <a:lnTo>
                      <a:pt x="52" y="294"/>
                    </a:lnTo>
                    <a:lnTo>
                      <a:pt x="52" y="286"/>
                    </a:lnTo>
                    <a:lnTo>
                      <a:pt x="54" y="278"/>
                    </a:lnTo>
                    <a:lnTo>
                      <a:pt x="56" y="272"/>
                    </a:lnTo>
                    <a:lnTo>
                      <a:pt x="60" y="264"/>
                    </a:lnTo>
                    <a:lnTo>
                      <a:pt x="66" y="260"/>
                    </a:lnTo>
                    <a:lnTo>
                      <a:pt x="96" y="228"/>
                    </a:lnTo>
                    <a:lnTo>
                      <a:pt x="96" y="228"/>
                    </a:lnTo>
                    <a:lnTo>
                      <a:pt x="102" y="224"/>
                    </a:lnTo>
                    <a:lnTo>
                      <a:pt x="108" y="220"/>
                    </a:lnTo>
                    <a:lnTo>
                      <a:pt x="114" y="218"/>
                    </a:lnTo>
                    <a:lnTo>
                      <a:pt x="122" y="216"/>
                    </a:lnTo>
                    <a:lnTo>
                      <a:pt x="130" y="216"/>
                    </a:lnTo>
                    <a:lnTo>
                      <a:pt x="138" y="218"/>
                    </a:lnTo>
                    <a:lnTo>
                      <a:pt x="144" y="220"/>
                    </a:lnTo>
                    <a:lnTo>
                      <a:pt x="150" y="224"/>
                    </a:lnTo>
                    <a:lnTo>
                      <a:pt x="170" y="238"/>
                    </a:lnTo>
                    <a:lnTo>
                      <a:pt x="170" y="238"/>
                    </a:lnTo>
                    <a:lnTo>
                      <a:pt x="188" y="230"/>
                    </a:lnTo>
                    <a:lnTo>
                      <a:pt x="206" y="222"/>
                    </a:lnTo>
                    <a:lnTo>
                      <a:pt x="210" y="200"/>
                    </a:lnTo>
                    <a:lnTo>
                      <a:pt x="210" y="200"/>
                    </a:lnTo>
                    <a:lnTo>
                      <a:pt x="212" y="192"/>
                    </a:lnTo>
                    <a:lnTo>
                      <a:pt x="216" y="186"/>
                    </a:lnTo>
                    <a:lnTo>
                      <a:pt x="220" y="180"/>
                    </a:lnTo>
                    <a:lnTo>
                      <a:pt x="226" y="174"/>
                    </a:lnTo>
                    <a:lnTo>
                      <a:pt x="232" y="170"/>
                    </a:lnTo>
                    <a:lnTo>
                      <a:pt x="238" y="166"/>
                    </a:lnTo>
                    <a:lnTo>
                      <a:pt x="246" y="164"/>
                    </a:lnTo>
                    <a:lnTo>
                      <a:pt x="254" y="164"/>
                    </a:lnTo>
                    <a:lnTo>
                      <a:pt x="296" y="164"/>
                    </a:lnTo>
                    <a:lnTo>
                      <a:pt x="296" y="164"/>
                    </a:lnTo>
                    <a:lnTo>
                      <a:pt x="304" y="164"/>
                    </a:lnTo>
                    <a:lnTo>
                      <a:pt x="310" y="166"/>
                    </a:lnTo>
                    <a:lnTo>
                      <a:pt x="318" y="170"/>
                    </a:lnTo>
                    <a:lnTo>
                      <a:pt x="324" y="174"/>
                    </a:lnTo>
                    <a:lnTo>
                      <a:pt x="330" y="180"/>
                    </a:lnTo>
                    <a:lnTo>
                      <a:pt x="334" y="186"/>
                    </a:lnTo>
                    <a:lnTo>
                      <a:pt x="336" y="192"/>
                    </a:lnTo>
                    <a:lnTo>
                      <a:pt x="338" y="200"/>
                    </a:lnTo>
                    <a:lnTo>
                      <a:pt x="342" y="222"/>
                    </a:lnTo>
                    <a:lnTo>
                      <a:pt x="342" y="222"/>
                    </a:lnTo>
                    <a:lnTo>
                      <a:pt x="360" y="230"/>
                    </a:lnTo>
                    <a:lnTo>
                      <a:pt x="378" y="238"/>
                    </a:lnTo>
                    <a:lnTo>
                      <a:pt x="398" y="224"/>
                    </a:lnTo>
                    <a:lnTo>
                      <a:pt x="398" y="224"/>
                    </a:lnTo>
                    <a:lnTo>
                      <a:pt x="404" y="220"/>
                    </a:lnTo>
                    <a:lnTo>
                      <a:pt x="412" y="218"/>
                    </a:lnTo>
                    <a:lnTo>
                      <a:pt x="418" y="216"/>
                    </a:lnTo>
                    <a:lnTo>
                      <a:pt x="426" y="216"/>
                    </a:lnTo>
                    <a:lnTo>
                      <a:pt x="426" y="216"/>
                    </a:lnTo>
                    <a:lnTo>
                      <a:pt x="442" y="220"/>
                    </a:lnTo>
                    <a:lnTo>
                      <a:pt x="448" y="224"/>
                    </a:lnTo>
                    <a:lnTo>
                      <a:pt x="454" y="230"/>
                    </a:lnTo>
                    <a:lnTo>
                      <a:pt x="484" y="260"/>
                    </a:lnTo>
                    <a:lnTo>
                      <a:pt x="484" y="260"/>
                    </a:lnTo>
                    <a:lnTo>
                      <a:pt x="488" y="264"/>
                    </a:lnTo>
                    <a:lnTo>
                      <a:pt x="492" y="272"/>
                    </a:lnTo>
                    <a:lnTo>
                      <a:pt x="494" y="278"/>
                    </a:lnTo>
                    <a:lnTo>
                      <a:pt x="496" y="286"/>
                    </a:lnTo>
                    <a:lnTo>
                      <a:pt x="496" y="294"/>
                    </a:lnTo>
                    <a:lnTo>
                      <a:pt x="494" y="300"/>
                    </a:lnTo>
                    <a:lnTo>
                      <a:pt x="492" y="308"/>
                    </a:lnTo>
                    <a:lnTo>
                      <a:pt x="488" y="314"/>
                    </a:lnTo>
                    <a:lnTo>
                      <a:pt x="474" y="334"/>
                    </a:lnTo>
                    <a:lnTo>
                      <a:pt x="474" y="334"/>
                    </a:lnTo>
                    <a:lnTo>
                      <a:pt x="482" y="352"/>
                    </a:lnTo>
                    <a:lnTo>
                      <a:pt x="490" y="370"/>
                    </a:lnTo>
                    <a:lnTo>
                      <a:pt x="512" y="374"/>
                    </a:lnTo>
                    <a:lnTo>
                      <a:pt x="512" y="374"/>
                    </a:lnTo>
                    <a:lnTo>
                      <a:pt x="520" y="376"/>
                    </a:lnTo>
                    <a:lnTo>
                      <a:pt x="528" y="378"/>
                    </a:lnTo>
                    <a:lnTo>
                      <a:pt x="534" y="384"/>
                    </a:lnTo>
                    <a:lnTo>
                      <a:pt x="538" y="388"/>
                    </a:lnTo>
                    <a:lnTo>
                      <a:pt x="542" y="396"/>
                    </a:lnTo>
                    <a:lnTo>
                      <a:pt x="546" y="402"/>
                    </a:lnTo>
                    <a:lnTo>
                      <a:pt x="548" y="410"/>
                    </a:lnTo>
                    <a:lnTo>
                      <a:pt x="548" y="416"/>
                    </a:lnTo>
                    <a:lnTo>
                      <a:pt x="548" y="460"/>
                    </a:lnTo>
                    <a:lnTo>
                      <a:pt x="548" y="460"/>
                    </a:lnTo>
                    <a:lnTo>
                      <a:pt x="548" y="466"/>
                    </a:lnTo>
                    <a:lnTo>
                      <a:pt x="546" y="474"/>
                    </a:lnTo>
                    <a:lnTo>
                      <a:pt x="542" y="480"/>
                    </a:lnTo>
                    <a:lnTo>
                      <a:pt x="538" y="488"/>
                    </a:lnTo>
                    <a:lnTo>
                      <a:pt x="534" y="492"/>
                    </a:lnTo>
                    <a:lnTo>
                      <a:pt x="528" y="498"/>
                    </a:lnTo>
                    <a:lnTo>
                      <a:pt x="520" y="500"/>
                    </a:lnTo>
                    <a:lnTo>
                      <a:pt x="512" y="502"/>
                    </a:lnTo>
                    <a:lnTo>
                      <a:pt x="490" y="506"/>
                    </a:lnTo>
                    <a:lnTo>
                      <a:pt x="490" y="506"/>
                    </a:lnTo>
                    <a:lnTo>
                      <a:pt x="482" y="524"/>
                    </a:lnTo>
                    <a:lnTo>
                      <a:pt x="474" y="542"/>
                    </a:lnTo>
                    <a:lnTo>
                      <a:pt x="488" y="562"/>
                    </a:lnTo>
                    <a:lnTo>
                      <a:pt x="488" y="562"/>
                    </a:lnTo>
                    <a:lnTo>
                      <a:pt x="492" y="568"/>
                    </a:lnTo>
                    <a:lnTo>
                      <a:pt x="494" y="574"/>
                    </a:lnTo>
                    <a:lnTo>
                      <a:pt x="496" y="582"/>
                    </a:lnTo>
                    <a:lnTo>
                      <a:pt x="496" y="590"/>
                    </a:lnTo>
                    <a:lnTo>
                      <a:pt x="494" y="598"/>
                    </a:lnTo>
                    <a:lnTo>
                      <a:pt x="492" y="604"/>
                    </a:lnTo>
                    <a:lnTo>
                      <a:pt x="488" y="610"/>
                    </a:lnTo>
                    <a:lnTo>
                      <a:pt x="484" y="616"/>
                    </a:lnTo>
                    <a:lnTo>
                      <a:pt x="452" y="646"/>
                    </a:lnTo>
                    <a:lnTo>
                      <a:pt x="452" y="646"/>
                    </a:lnTo>
                    <a:lnTo>
                      <a:pt x="448" y="652"/>
                    </a:lnTo>
                    <a:lnTo>
                      <a:pt x="442" y="656"/>
                    </a:lnTo>
                    <a:lnTo>
                      <a:pt x="434" y="658"/>
                    </a:lnTo>
                    <a:lnTo>
                      <a:pt x="426" y="660"/>
                    </a:lnTo>
                    <a:lnTo>
                      <a:pt x="426" y="660"/>
                    </a:lnTo>
                    <a:lnTo>
                      <a:pt x="418" y="660"/>
                    </a:lnTo>
                    <a:lnTo>
                      <a:pt x="412" y="658"/>
                    </a:lnTo>
                    <a:lnTo>
                      <a:pt x="404" y="656"/>
                    </a:lnTo>
                    <a:lnTo>
                      <a:pt x="398" y="652"/>
                    </a:lnTo>
                    <a:lnTo>
                      <a:pt x="378" y="638"/>
                    </a:lnTo>
                    <a:lnTo>
                      <a:pt x="378" y="638"/>
                    </a:lnTo>
                    <a:lnTo>
                      <a:pt x="360" y="646"/>
                    </a:lnTo>
                    <a:lnTo>
                      <a:pt x="342" y="652"/>
                    </a:lnTo>
                    <a:lnTo>
                      <a:pt x="338" y="676"/>
                    </a:lnTo>
                    <a:lnTo>
                      <a:pt x="338" y="676"/>
                    </a:lnTo>
                    <a:lnTo>
                      <a:pt x="336" y="684"/>
                    </a:lnTo>
                    <a:lnTo>
                      <a:pt x="334" y="690"/>
                    </a:lnTo>
                    <a:lnTo>
                      <a:pt x="330" y="696"/>
                    </a:lnTo>
                    <a:lnTo>
                      <a:pt x="324" y="702"/>
                    </a:lnTo>
                    <a:lnTo>
                      <a:pt x="318" y="706"/>
                    </a:lnTo>
                    <a:lnTo>
                      <a:pt x="310" y="710"/>
                    </a:lnTo>
                    <a:lnTo>
                      <a:pt x="302" y="712"/>
                    </a:lnTo>
                    <a:lnTo>
                      <a:pt x="296" y="712"/>
                    </a:lnTo>
                    <a:lnTo>
                      <a:pt x="252" y="712"/>
                    </a:lnTo>
                    <a:lnTo>
                      <a:pt x="252" y="712"/>
                    </a:lnTo>
                    <a:lnTo>
                      <a:pt x="246" y="712"/>
                    </a:lnTo>
                    <a:lnTo>
                      <a:pt x="238" y="710"/>
                    </a:lnTo>
                    <a:lnTo>
                      <a:pt x="232" y="706"/>
                    </a:lnTo>
                    <a:lnTo>
                      <a:pt x="226" y="702"/>
                    </a:lnTo>
                    <a:lnTo>
                      <a:pt x="220" y="696"/>
                    </a:lnTo>
                    <a:lnTo>
                      <a:pt x="216" y="690"/>
                    </a:lnTo>
                    <a:lnTo>
                      <a:pt x="212" y="684"/>
                    </a:lnTo>
                    <a:lnTo>
                      <a:pt x="210" y="676"/>
                    </a:lnTo>
                    <a:lnTo>
                      <a:pt x="206" y="652"/>
                    </a:lnTo>
                    <a:lnTo>
                      <a:pt x="206" y="652"/>
                    </a:lnTo>
                    <a:lnTo>
                      <a:pt x="176" y="640"/>
                    </a:lnTo>
                    <a:lnTo>
                      <a:pt x="118" y="744"/>
                    </a:lnTo>
                    <a:lnTo>
                      <a:pt x="112" y="752"/>
                    </a:lnTo>
                    <a:lnTo>
                      <a:pt x="112" y="752"/>
                    </a:lnTo>
                    <a:lnTo>
                      <a:pt x="132" y="762"/>
                    </a:lnTo>
                    <a:lnTo>
                      <a:pt x="150" y="770"/>
                    </a:lnTo>
                    <a:lnTo>
                      <a:pt x="170" y="776"/>
                    </a:lnTo>
                    <a:lnTo>
                      <a:pt x="190" y="782"/>
                    </a:lnTo>
                    <a:lnTo>
                      <a:pt x="212" y="786"/>
                    </a:lnTo>
                    <a:lnTo>
                      <a:pt x="232" y="788"/>
                    </a:lnTo>
                    <a:lnTo>
                      <a:pt x="254" y="790"/>
                    </a:lnTo>
                    <a:lnTo>
                      <a:pt x="274" y="792"/>
                    </a:lnTo>
                    <a:lnTo>
                      <a:pt x="274" y="792"/>
                    </a:lnTo>
                    <a:lnTo>
                      <a:pt x="310" y="790"/>
                    </a:lnTo>
                    <a:lnTo>
                      <a:pt x="346" y="784"/>
                    </a:lnTo>
                    <a:lnTo>
                      <a:pt x="380" y="776"/>
                    </a:lnTo>
                    <a:lnTo>
                      <a:pt x="412" y="764"/>
                    </a:lnTo>
                    <a:lnTo>
                      <a:pt x="442" y="748"/>
                    </a:lnTo>
                    <a:lnTo>
                      <a:pt x="472" y="730"/>
                    </a:lnTo>
                    <a:lnTo>
                      <a:pt x="500" y="710"/>
                    </a:lnTo>
                    <a:lnTo>
                      <a:pt x="524" y="688"/>
                    </a:lnTo>
                    <a:lnTo>
                      <a:pt x="546" y="662"/>
                    </a:lnTo>
                    <a:lnTo>
                      <a:pt x="568" y="636"/>
                    </a:lnTo>
                    <a:lnTo>
                      <a:pt x="586" y="606"/>
                    </a:lnTo>
                    <a:lnTo>
                      <a:pt x="600" y="576"/>
                    </a:lnTo>
                    <a:lnTo>
                      <a:pt x="612" y="542"/>
                    </a:lnTo>
                    <a:lnTo>
                      <a:pt x="620" y="510"/>
                    </a:lnTo>
                    <a:lnTo>
                      <a:pt x="626" y="474"/>
                    </a:lnTo>
                    <a:lnTo>
                      <a:pt x="628" y="438"/>
                    </a:lnTo>
                    <a:lnTo>
                      <a:pt x="628" y="438"/>
                    </a:lnTo>
                    <a:lnTo>
                      <a:pt x="626" y="402"/>
                    </a:lnTo>
                    <a:lnTo>
                      <a:pt x="620" y="366"/>
                    </a:lnTo>
                    <a:lnTo>
                      <a:pt x="612" y="332"/>
                    </a:lnTo>
                    <a:lnTo>
                      <a:pt x="600" y="300"/>
                    </a:lnTo>
                    <a:lnTo>
                      <a:pt x="586" y="270"/>
                    </a:lnTo>
                    <a:lnTo>
                      <a:pt x="568" y="240"/>
                    </a:lnTo>
                    <a:lnTo>
                      <a:pt x="546" y="214"/>
                    </a:lnTo>
                    <a:lnTo>
                      <a:pt x="524" y="188"/>
                    </a:lnTo>
                    <a:lnTo>
                      <a:pt x="500" y="166"/>
                    </a:lnTo>
                    <a:lnTo>
                      <a:pt x="472" y="144"/>
                    </a:lnTo>
                    <a:lnTo>
                      <a:pt x="442" y="128"/>
                    </a:lnTo>
                    <a:lnTo>
                      <a:pt x="412" y="112"/>
                    </a:lnTo>
                    <a:lnTo>
                      <a:pt x="380" y="100"/>
                    </a:lnTo>
                    <a:lnTo>
                      <a:pt x="346" y="92"/>
                    </a:lnTo>
                    <a:lnTo>
                      <a:pt x="310" y="86"/>
                    </a:lnTo>
                    <a:lnTo>
                      <a:pt x="274" y="84"/>
                    </a:lnTo>
                    <a:lnTo>
                      <a:pt x="274" y="84"/>
                    </a:lnTo>
                    <a:lnTo>
                      <a:pt x="246" y="86"/>
                    </a:lnTo>
                    <a:lnTo>
                      <a:pt x="218" y="88"/>
                    </a:lnTo>
                    <a:lnTo>
                      <a:pt x="190" y="94"/>
                    </a:lnTo>
                    <a:lnTo>
                      <a:pt x="162" y="102"/>
                    </a:lnTo>
                    <a:lnTo>
                      <a:pt x="174" y="130"/>
                    </a:lnTo>
                    <a:lnTo>
                      <a:pt x="186" y="164"/>
                    </a:lnTo>
                    <a:lnTo>
                      <a:pt x="186" y="164"/>
                    </a:lnTo>
                    <a:lnTo>
                      <a:pt x="186" y="170"/>
                    </a:lnTo>
                    <a:lnTo>
                      <a:pt x="184" y="178"/>
                    </a:lnTo>
                    <a:lnTo>
                      <a:pt x="184" y="178"/>
                    </a:lnTo>
                    <a:lnTo>
                      <a:pt x="176" y="182"/>
                    </a:lnTo>
                    <a:lnTo>
                      <a:pt x="170" y="182"/>
                    </a:lnTo>
                    <a:lnTo>
                      <a:pt x="40" y="144"/>
                    </a:lnTo>
                    <a:lnTo>
                      <a:pt x="40" y="144"/>
                    </a:lnTo>
                    <a:lnTo>
                      <a:pt x="34" y="142"/>
                    </a:lnTo>
                    <a:lnTo>
                      <a:pt x="30" y="136"/>
                    </a:lnTo>
                    <a:lnTo>
                      <a:pt x="30" y="136"/>
                    </a:lnTo>
                    <a:lnTo>
                      <a:pt x="28" y="130"/>
                    </a:lnTo>
                    <a:lnTo>
                      <a:pt x="32" y="124"/>
                    </a:lnTo>
                    <a:lnTo>
                      <a:pt x="104" y="8"/>
                    </a:lnTo>
                    <a:lnTo>
                      <a:pt x="104" y="8"/>
                    </a:lnTo>
                    <a:lnTo>
                      <a:pt x="108" y="4"/>
                    </a:lnTo>
                    <a:lnTo>
                      <a:pt x="112" y="0"/>
                    </a:lnTo>
                    <a:lnTo>
                      <a:pt x="118" y="0"/>
                    </a:lnTo>
                    <a:lnTo>
                      <a:pt x="124" y="2"/>
                    </a:lnTo>
                    <a:lnTo>
                      <a:pt x="124" y="2"/>
                    </a:lnTo>
                    <a:lnTo>
                      <a:pt x="128" y="6"/>
                    </a:lnTo>
                    <a:lnTo>
                      <a:pt x="130" y="12"/>
                    </a:lnTo>
                    <a:lnTo>
                      <a:pt x="130" y="16"/>
                    </a:lnTo>
                    <a:lnTo>
                      <a:pt x="128" y="22"/>
                    </a:lnTo>
                    <a:lnTo>
                      <a:pt x="64" y="122"/>
                    </a:lnTo>
                    <a:lnTo>
                      <a:pt x="150" y="148"/>
                    </a:lnTo>
                    <a:lnTo>
                      <a:pt x="148" y="140"/>
                    </a:lnTo>
                    <a:lnTo>
                      <a:pt x="130" y="100"/>
                    </a:lnTo>
                    <a:lnTo>
                      <a:pt x="130" y="100"/>
                    </a:lnTo>
                    <a:lnTo>
                      <a:pt x="130" y="94"/>
                    </a:lnTo>
                    <a:lnTo>
                      <a:pt x="130" y="88"/>
                    </a:lnTo>
                    <a:lnTo>
                      <a:pt x="130" y="88"/>
                    </a:lnTo>
                    <a:lnTo>
                      <a:pt x="134" y="84"/>
                    </a:lnTo>
                    <a:lnTo>
                      <a:pt x="138" y="82"/>
                    </a:lnTo>
                    <a:lnTo>
                      <a:pt x="138" y="82"/>
                    </a:lnTo>
                    <a:lnTo>
                      <a:pt x="172" y="70"/>
                    </a:lnTo>
                    <a:lnTo>
                      <a:pt x="206" y="62"/>
                    </a:lnTo>
                    <a:lnTo>
                      <a:pt x="240" y="58"/>
                    </a:lnTo>
                    <a:lnTo>
                      <a:pt x="274" y="56"/>
                    </a:lnTo>
                    <a:lnTo>
                      <a:pt x="274" y="56"/>
                    </a:lnTo>
                    <a:lnTo>
                      <a:pt x="314" y="58"/>
                    </a:lnTo>
                    <a:lnTo>
                      <a:pt x="352" y="64"/>
                    </a:lnTo>
                    <a:lnTo>
                      <a:pt x="388" y="74"/>
                    </a:lnTo>
                    <a:lnTo>
                      <a:pt x="422" y="86"/>
                    </a:lnTo>
                    <a:lnTo>
                      <a:pt x="456" y="102"/>
                    </a:lnTo>
                    <a:lnTo>
                      <a:pt x="488" y="122"/>
                    </a:lnTo>
                    <a:lnTo>
                      <a:pt x="516" y="144"/>
                    </a:lnTo>
                    <a:lnTo>
                      <a:pt x="544" y="168"/>
                    </a:lnTo>
                    <a:lnTo>
                      <a:pt x="568" y="196"/>
                    </a:lnTo>
                    <a:lnTo>
                      <a:pt x="590" y="224"/>
                    </a:lnTo>
                    <a:lnTo>
                      <a:pt x="610" y="256"/>
                    </a:lnTo>
                    <a:lnTo>
                      <a:pt x="626" y="290"/>
                    </a:lnTo>
                    <a:lnTo>
                      <a:pt x="638" y="324"/>
                    </a:lnTo>
                    <a:lnTo>
                      <a:pt x="648" y="362"/>
                    </a:lnTo>
                    <a:lnTo>
                      <a:pt x="654" y="398"/>
                    </a:lnTo>
                    <a:lnTo>
                      <a:pt x="656" y="438"/>
                    </a:lnTo>
                    <a:lnTo>
                      <a:pt x="656" y="438"/>
                    </a:lnTo>
                    <a:lnTo>
                      <a:pt x="654" y="476"/>
                    </a:lnTo>
                    <a:lnTo>
                      <a:pt x="648" y="514"/>
                    </a:lnTo>
                    <a:lnTo>
                      <a:pt x="638" y="552"/>
                    </a:lnTo>
                    <a:lnTo>
                      <a:pt x="626" y="586"/>
                    </a:lnTo>
                    <a:lnTo>
                      <a:pt x="610" y="620"/>
                    </a:lnTo>
                    <a:lnTo>
                      <a:pt x="590" y="652"/>
                    </a:lnTo>
                    <a:lnTo>
                      <a:pt x="568" y="680"/>
                    </a:lnTo>
                    <a:lnTo>
                      <a:pt x="544" y="708"/>
                    </a:lnTo>
                    <a:lnTo>
                      <a:pt x="516" y="732"/>
                    </a:lnTo>
                    <a:lnTo>
                      <a:pt x="488" y="754"/>
                    </a:lnTo>
                    <a:lnTo>
                      <a:pt x="456" y="774"/>
                    </a:lnTo>
                    <a:lnTo>
                      <a:pt x="422" y="790"/>
                    </a:lnTo>
                    <a:lnTo>
                      <a:pt x="388" y="802"/>
                    </a:lnTo>
                    <a:lnTo>
                      <a:pt x="352" y="812"/>
                    </a:lnTo>
                    <a:lnTo>
                      <a:pt x="314" y="818"/>
                    </a:lnTo>
                    <a:lnTo>
                      <a:pt x="274" y="820"/>
                    </a:lnTo>
                    <a:lnTo>
                      <a:pt x="274" y="820"/>
                    </a:lnTo>
                    <a:close/>
                  </a:path>
                </a:pathLst>
              </a:custGeom>
              <a:grpFill/>
              <a:ln/>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grpSp>
        <p:grpSp>
          <p:nvGrpSpPr>
            <p:cNvPr id="139" name="Group 138"/>
            <p:cNvGrpSpPr/>
            <p:nvPr/>
          </p:nvGrpSpPr>
          <p:grpSpPr>
            <a:xfrm>
              <a:off x="10048071" y="1058862"/>
              <a:ext cx="604001" cy="683105"/>
              <a:chOff x="3473450" y="4579938"/>
              <a:chExt cx="1741488" cy="2278062"/>
            </a:xfrm>
            <a:grpFill/>
          </p:grpSpPr>
          <p:sp>
            <p:nvSpPr>
              <p:cNvPr id="140" name="Freeform 16"/>
              <p:cNvSpPr>
                <a:spLocks/>
              </p:cNvSpPr>
              <p:nvPr/>
            </p:nvSpPr>
            <p:spPr bwMode="auto">
              <a:xfrm>
                <a:off x="3575050" y="4579938"/>
                <a:ext cx="1493838" cy="403225"/>
              </a:xfrm>
              <a:custGeom>
                <a:avLst/>
                <a:gdLst>
                  <a:gd name="T0" fmla="*/ 2 w 1883"/>
                  <a:gd name="T1" fmla="*/ 263 h 508"/>
                  <a:gd name="T2" fmla="*/ 17 w 1883"/>
                  <a:gd name="T3" fmla="*/ 290 h 508"/>
                  <a:gd name="T4" fmla="*/ 51 w 1883"/>
                  <a:gd name="T5" fmla="*/ 321 h 508"/>
                  <a:gd name="T6" fmla="*/ 101 w 1883"/>
                  <a:gd name="T7" fmla="*/ 352 h 508"/>
                  <a:gd name="T8" fmla="*/ 169 w 1883"/>
                  <a:gd name="T9" fmla="*/ 384 h 508"/>
                  <a:gd name="T10" fmla="*/ 253 w 1883"/>
                  <a:gd name="T11" fmla="*/ 414 h 508"/>
                  <a:gd name="T12" fmla="*/ 351 w 1883"/>
                  <a:gd name="T13" fmla="*/ 442 h 508"/>
                  <a:gd name="T14" fmla="*/ 465 w 1883"/>
                  <a:gd name="T15" fmla="*/ 467 h 508"/>
                  <a:gd name="T16" fmla="*/ 592 w 1883"/>
                  <a:gd name="T17" fmla="*/ 486 h 508"/>
                  <a:gd name="T18" fmla="*/ 733 w 1883"/>
                  <a:gd name="T19" fmla="*/ 500 h 508"/>
                  <a:gd name="T20" fmla="*/ 887 w 1883"/>
                  <a:gd name="T21" fmla="*/ 508 h 508"/>
                  <a:gd name="T22" fmla="*/ 996 w 1883"/>
                  <a:gd name="T23" fmla="*/ 508 h 508"/>
                  <a:gd name="T24" fmla="*/ 1150 w 1883"/>
                  <a:gd name="T25" fmla="*/ 500 h 508"/>
                  <a:gd name="T26" fmla="*/ 1291 w 1883"/>
                  <a:gd name="T27" fmla="*/ 486 h 508"/>
                  <a:gd name="T28" fmla="*/ 1419 w 1883"/>
                  <a:gd name="T29" fmla="*/ 467 h 508"/>
                  <a:gd name="T30" fmla="*/ 1532 w 1883"/>
                  <a:gd name="T31" fmla="*/ 442 h 508"/>
                  <a:gd name="T32" fmla="*/ 1632 w 1883"/>
                  <a:gd name="T33" fmla="*/ 414 h 508"/>
                  <a:gd name="T34" fmla="*/ 1715 w 1883"/>
                  <a:gd name="T35" fmla="*/ 384 h 508"/>
                  <a:gd name="T36" fmla="*/ 1782 w 1883"/>
                  <a:gd name="T37" fmla="*/ 352 h 508"/>
                  <a:gd name="T38" fmla="*/ 1834 w 1883"/>
                  <a:gd name="T39" fmla="*/ 321 h 508"/>
                  <a:gd name="T40" fmla="*/ 1866 w 1883"/>
                  <a:gd name="T41" fmla="*/ 290 h 508"/>
                  <a:gd name="T42" fmla="*/ 1882 w 1883"/>
                  <a:gd name="T43" fmla="*/ 263 h 508"/>
                  <a:gd name="T44" fmla="*/ 1882 w 1883"/>
                  <a:gd name="T45" fmla="*/ 245 h 508"/>
                  <a:gd name="T46" fmla="*/ 1866 w 1883"/>
                  <a:gd name="T47" fmla="*/ 217 h 508"/>
                  <a:gd name="T48" fmla="*/ 1834 w 1883"/>
                  <a:gd name="T49" fmla="*/ 187 h 508"/>
                  <a:gd name="T50" fmla="*/ 1782 w 1883"/>
                  <a:gd name="T51" fmla="*/ 155 h 508"/>
                  <a:gd name="T52" fmla="*/ 1715 w 1883"/>
                  <a:gd name="T53" fmla="*/ 124 h 508"/>
                  <a:gd name="T54" fmla="*/ 1632 w 1883"/>
                  <a:gd name="T55" fmla="*/ 93 h 508"/>
                  <a:gd name="T56" fmla="*/ 1532 w 1883"/>
                  <a:gd name="T57" fmla="*/ 64 h 508"/>
                  <a:gd name="T58" fmla="*/ 1419 w 1883"/>
                  <a:gd name="T59" fmla="*/ 40 h 508"/>
                  <a:gd name="T60" fmla="*/ 1291 w 1883"/>
                  <a:gd name="T61" fmla="*/ 20 h 508"/>
                  <a:gd name="T62" fmla="*/ 1150 w 1883"/>
                  <a:gd name="T63" fmla="*/ 6 h 508"/>
                  <a:gd name="T64" fmla="*/ 996 w 1883"/>
                  <a:gd name="T65" fmla="*/ 0 h 508"/>
                  <a:gd name="T66" fmla="*/ 887 w 1883"/>
                  <a:gd name="T67" fmla="*/ 0 h 508"/>
                  <a:gd name="T68" fmla="*/ 733 w 1883"/>
                  <a:gd name="T69" fmla="*/ 6 h 508"/>
                  <a:gd name="T70" fmla="*/ 592 w 1883"/>
                  <a:gd name="T71" fmla="*/ 20 h 508"/>
                  <a:gd name="T72" fmla="*/ 465 w 1883"/>
                  <a:gd name="T73" fmla="*/ 40 h 508"/>
                  <a:gd name="T74" fmla="*/ 351 w 1883"/>
                  <a:gd name="T75" fmla="*/ 64 h 508"/>
                  <a:gd name="T76" fmla="*/ 253 w 1883"/>
                  <a:gd name="T77" fmla="*/ 93 h 508"/>
                  <a:gd name="T78" fmla="*/ 169 w 1883"/>
                  <a:gd name="T79" fmla="*/ 124 h 508"/>
                  <a:gd name="T80" fmla="*/ 101 w 1883"/>
                  <a:gd name="T81" fmla="*/ 155 h 508"/>
                  <a:gd name="T82" fmla="*/ 51 w 1883"/>
                  <a:gd name="T83" fmla="*/ 187 h 508"/>
                  <a:gd name="T84" fmla="*/ 17 w 1883"/>
                  <a:gd name="T85" fmla="*/ 217 h 508"/>
                  <a:gd name="T86" fmla="*/ 2 w 1883"/>
                  <a:gd name="T87" fmla="*/ 245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83" h="508">
                    <a:moveTo>
                      <a:pt x="0" y="254"/>
                    </a:moveTo>
                    <a:lnTo>
                      <a:pt x="0" y="254"/>
                    </a:lnTo>
                    <a:lnTo>
                      <a:pt x="2" y="263"/>
                    </a:lnTo>
                    <a:lnTo>
                      <a:pt x="5" y="271"/>
                    </a:lnTo>
                    <a:lnTo>
                      <a:pt x="11" y="280"/>
                    </a:lnTo>
                    <a:lnTo>
                      <a:pt x="17" y="290"/>
                    </a:lnTo>
                    <a:lnTo>
                      <a:pt x="27" y="301"/>
                    </a:lnTo>
                    <a:lnTo>
                      <a:pt x="37" y="311"/>
                    </a:lnTo>
                    <a:lnTo>
                      <a:pt x="51" y="321"/>
                    </a:lnTo>
                    <a:lnTo>
                      <a:pt x="66" y="331"/>
                    </a:lnTo>
                    <a:lnTo>
                      <a:pt x="82" y="342"/>
                    </a:lnTo>
                    <a:lnTo>
                      <a:pt x="101" y="352"/>
                    </a:lnTo>
                    <a:lnTo>
                      <a:pt x="122" y="362"/>
                    </a:lnTo>
                    <a:lnTo>
                      <a:pt x="144" y="374"/>
                    </a:lnTo>
                    <a:lnTo>
                      <a:pt x="169" y="384"/>
                    </a:lnTo>
                    <a:lnTo>
                      <a:pt x="195" y="394"/>
                    </a:lnTo>
                    <a:lnTo>
                      <a:pt x="222" y="404"/>
                    </a:lnTo>
                    <a:lnTo>
                      <a:pt x="253" y="414"/>
                    </a:lnTo>
                    <a:lnTo>
                      <a:pt x="284" y="424"/>
                    </a:lnTo>
                    <a:lnTo>
                      <a:pt x="317" y="433"/>
                    </a:lnTo>
                    <a:lnTo>
                      <a:pt x="351" y="442"/>
                    </a:lnTo>
                    <a:lnTo>
                      <a:pt x="388" y="451"/>
                    </a:lnTo>
                    <a:lnTo>
                      <a:pt x="426" y="460"/>
                    </a:lnTo>
                    <a:lnTo>
                      <a:pt x="465" y="467"/>
                    </a:lnTo>
                    <a:lnTo>
                      <a:pt x="506" y="473"/>
                    </a:lnTo>
                    <a:lnTo>
                      <a:pt x="549" y="481"/>
                    </a:lnTo>
                    <a:lnTo>
                      <a:pt x="592" y="486"/>
                    </a:lnTo>
                    <a:lnTo>
                      <a:pt x="639" y="492"/>
                    </a:lnTo>
                    <a:lnTo>
                      <a:pt x="685" y="496"/>
                    </a:lnTo>
                    <a:lnTo>
                      <a:pt x="733" y="500"/>
                    </a:lnTo>
                    <a:lnTo>
                      <a:pt x="784" y="504"/>
                    </a:lnTo>
                    <a:lnTo>
                      <a:pt x="836" y="506"/>
                    </a:lnTo>
                    <a:lnTo>
                      <a:pt x="887" y="508"/>
                    </a:lnTo>
                    <a:lnTo>
                      <a:pt x="942" y="508"/>
                    </a:lnTo>
                    <a:lnTo>
                      <a:pt x="942" y="508"/>
                    </a:lnTo>
                    <a:lnTo>
                      <a:pt x="996" y="508"/>
                    </a:lnTo>
                    <a:lnTo>
                      <a:pt x="1049" y="506"/>
                    </a:lnTo>
                    <a:lnTo>
                      <a:pt x="1101" y="504"/>
                    </a:lnTo>
                    <a:lnTo>
                      <a:pt x="1150" y="500"/>
                    </a:lnTo>
                    <a:lnTo>
                      <a:pt x="1199" y="496"/>
                    </a:lnTo>
                    <a:lnTo>
                      <a:pt x="1246" y="492"/>
                    </a:lnTo>
                    <a:lnTo>
                      <a:pt x="1291" y="486"/>
                    </a:lnTo>
                    <a:lnTo>
                      <a:pt x="1335" y="481"/>
                    </a:lnTo>
                    <a:lnTo>
                      <a:pt x="1378" y="473"/>
                    </a:lnTo>
                    <a:lnTo>
                      <a:pt x="1419" y="467"/>
                    </a:lnTo>
                    <a:lnTo>
                      <a:pt x="1459" y="460"/>
                    </a:lnTo>
                    <a:lnTo>
                      <a:pt x="1497" y="451"/>
                    </a:lnTo>
                    <a:lnTo>
                      <a:pt x="1532" y="442"/>
                    </a:lnTo>
                    <a:lnTo>
                      <a:pt x="1567" y="433"/>
                    </a:lnTo>
                    <a:lnTo>
                      <a:pt x="1600" y="424"/>
                    </a:lnTo>
                    <a:lnTo>
                      <a:pt x="1632" y="414"/>
                    </a:lnTo>
                    <a:lnTo>
                      <a:pt x="1661" y="404"/>
                    </a:lnTo>
                    <a:lnTo>
                      <a:pt x="1689" y="394"/>
                    </a:lnTo>
                    <a:lnTo>
                      <a:pt x="1715" y="384"/>
                    </a:lnTo>
                    <a:lnTo>
                      <a:pt x="1739" y="374"/>
                    </a:lnTo>
                    <a:lnTo>
                      <a:pt x="1762" y="362"/>
                    </a:lnTo>
                    <a:lnTo>
                      <a:pt x="1782" y="352"/>
                    </a:lnTo>
                    <a:lnTo>
                      <a:pt x="1801" y="342"/>
                    </a:lnTo>
                    <a:lnTo>
                      <a:pt x="1818" y="331"/>
                    </a:lnTo>
                    <a:lnTo>
                      <a:pt x="1834" y="321"/>
                    </a:lnTo>
                    <a:lnTo>
                      <a:pt x="1846" y="311"/>
                    </a:lnTo>
                    <a:lnTo>
                      <a:pt x="1858" y="301"/>
                    </a:lnTo>
                    <a:lnTo>
                      <a:pt x="1866" y="290"/>
                    </a:lnTo>
                    <a:lnTo>
                      <a:pt x="1874" y="280"/>
                    </a:lnTo>
                    <a:lnTo>
                      <a:pt x="1879" y="271"/>
                    </a:lnTo>
                    <a:lnTo>
                      <a:pt x="1882" y="263"/>
                    </a:lnTo>
                    <a:lnTo>
                      <a:pt x="1883" y="254"/>
                    </a:lnTo>
                    <a:lnTo>
                      <a:pt x="1883" y="254"/>
                    </a:lnTo>
                    <a:lnTo>
                      <a:pt x="1882" y="245"/>
                    </a:lnTo>
                    <a:lnTo>
                      <a:pt x="1879" y="236"/>
                    </a:lnTo>
                    <a:lnTo>
                      <a:pt x="1874" y="226"/>
                    </a:lnTo>
                    <a:lnTo>
                      <a:pt x="1866" y="217"/>
                    </a:lnTo>
                    <a:lnTo>
                      <a:pt x="1858" y="207"/>
                    </a:lnTo>
                    <a:lnTo>
                      <a:pt x="1846" y="197"/>
                    </a:lnTo>
                    <a:lnTo>
                      <a:pt x="1834" y="187"/>
                    </a:lnTo>
                    <a:lnTo>
                      <a:pt x="1818" y="176"/>
                    </a:lnTo>
                    <a:lnTo>
                      <a:pt x="1801" y="165"/>
                    </a:lnTo>
                    <a:lnTo>
                      <a:pt x="1782" y="155"/>
                    </a:lnTo>
                    <a:lnTo>
                      <a:pt x="1762" y="144"/>
                    </a:lnTo>
                    <a:lnTo>
                      <a:pt x="1739" y="134"/>
                    </a:lnTo>
                    <a:lnTo>
                      <a:pt x="1715" y="124"/>
                    </a:lnTo>
                    <a:lnTo>
                      <a:pt x="1689" y="114"/>
                    </a:lnTo>
                    <a:lnTo>
                      <a:pt x="1661" y="102"/>
                    </a:lnTo>
                    <a:lnTo>
                      <a:pt x="1632" y="93"/>
                    </a:lnTo>
                    <a:lnTo>
                      <a:pt x="1600" y="83"/>
                    </a:lnTo>
                    <a:lnTo>
                      <a:pt x="1567" y="74"/>
                    </a:lnTo>
                    <a:lnTo>
                      <a:pt x="1532" y="64"/>
                    </a:lnTo>
                    <a:lnTo>
                      <a:pt x="1497" y="57"/>
                    </a:lnTo>
                    <a:lnTo>
                      <a:pt x="1459" y="48"/>
                    </a:lnTo>
                    <a:lnTo>
                      <a:pt x="1419" y="40"/>
                    </a:lnTo>
                    <a:lnTo>
                      <a:pt x="1378" y="33"/>
                    </a:lnTo>
                    <a:lnTo>
                      <a:pt x="1335" y="27"/>
                    </a:lnTo>
                    <a:lnTo>
                      <a:pt x="1291" y="20"/>
                    </a:lnTo>
                    <a:lnTo>
                      <a:pt x="1246" y="15"/>
                    </a:lnTo>
                    <a:lnTo>
                      <a:pt x="1199" y="10"/>
                    </a:lnTo>
                    <a:lnTo>
                      <a:pt x="1150" y="6"/>
                    </a:lnTo>
                    <a:lnTo>
                      <a:pt x="1101" y="4"/>
                    </a:lnTo>
                    <a:lnTo>
                      <a:pt x="1049" y="1"/>
                    </a:lnTo>
                    <a:lnTo>
                      <a:pt x="996" y="0"/>
                    </a:lnTo>
                    <a:lnTo>
                      <a:pt x="942" y="0"/>
                    </a:lnTo>
                    <a:lnTo>
                      <a:pt x="942" y="0"/>
                    </a:lnTo>
                    <a:lnTo>
                      <a:pt x="887" y="0"/>
                    </a:lnTo>
                    <a:lnTo>
                      <a:pt x="836" y="1"/>
                    </a:lnTo>
                    <a:lnTo>
                      <a:pt x="784" y="4"/>
                    </a:lnTo>
                    <a:lnTo>
                      <a:pt x="733" y="6"/>
                    </a:lnTo>
                    <a:lnTo>
                      <a:pt x="685" y="10"/>
                    </a:lnTo>
                    <a:lnTo>
                      <a:pt x="639" y="15"/>
                    </a:lnTo>
                    <a:lnTo>
                      <a:pt x="592" y="20"/>
                    </a:lnTo>
                    <a:lnTo>
                      <a:pt x="549" y="27"/>
                    </a:lnTo>
                    <a:lnTo>
                      <a:pt x="506" y="33"/>
                    </a:lnTo>
                    <a:lnTo>
                      <a:pt x="465" y="40"/>
                    </a:lnTo>
                    <a:lnTo>
                      <a:pt x="426" y="48"/>
                    </a:lnTo>
                    <a:lnTo>
                      <a:pt x="388" y="57"/>
                    </a:lnTo>
                    <a:lnTo>
                      <a:pt x="351" y="64"/>
                    </a:lnTo>
                    <a:lnTo>
                      <a:pt x="317" y="74"/>
                    </a:lnTo>
                    <a:lnTo>
                      <a:pt x="284" y="83"/>
                    </a:lnTo>
                    <a:lnTo>
                      <a:pt x="253" y="93"/>
                    </a:lnTo>
                    <a:lnTo>
                      <a:pt x="222" y="102"/>
                    </a:lnTo>
                    <a:lnTo>
                      <a:pt x="195" y="114"/>
                    </a:lnTo>
                    <a:lnTo>
                      <a:pt x="169" y="124"/>
                    </a:lnTo>
                    <a:lnTo>
                      <a:pt x="144" y="134"/>
                    </a:lnTo>
                    <a:lnTo>
                      <a:pt x="122" y="144"/>
                    </a:lnTo>
                    <a:lnTo>
                      <a:pt x="101" y="155"/>
                    </a:lnTo>
                    <a:lnTo>
                      <a:pt x="82" y="165"/>
                    </a:lnTo>
                    <a:lnTo>
                      <a:pt x="66" y="176"/>
                    </a:lnTo>
                    <a:lnTo>
                      <a:pt x="51" y="187"/>
                    </a:lnTo>
                    <a:lnTo>
                      <a:pt x="37" y="197"/>
                    </a:lnTo>
                    <a:lnTo>
                      <a:pt x="27" y="207"/>
                    </a:lnTo>
                    <a:lnTo>
                      <a:pt x="17" y="217"/>
                    </a:lnTo>
                    <a:lnTo>
                      <a:pt x="11" y="226"/>
                    </a:lnTo>
                    <a:lnTo>
                      <a:pt x="5" y="236"/>
                    </a:lnTo>
                    <a:lnTo>
                      <a:pt x="2" y="245"/>
                    </a:lnTo>
                    <a:lnTo>
                      <a:pt x="0" y="254"/>
                    </a:lnTo>
                    <a:lnTo>
                      <a:pt x="0" y="254"/>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41" name="Freeform 17"/>
              <p:cNvSpPr>
                <a:spLocks/>
              </p:cNvSpPr>
              <p:nvPr/>
            </p:nvSpPr>
            <p:spPr bwMode="auto">
              <a:xfrm>
                <a:off x="3473450" y="4781550"/>
                <a:ext cx="1741488" cy="1411287"/>
              </a:xfrm>
              <a:custGeom>
                <a:avLst/>
                <a:gdLst>
                  <a:gd name="T0" fmla="*/ 280 w 2194"/>
                  <a:gd name="T1" fmla="*/ 1778 h 1779"/>
                  <a:gd name="T2" fmla="*/ 363 w 2194"/>
                  <a:gd name="T3" fmla="*/ 1764 h 1779"/>
                  <a:gd name="T4" fmla="*/ 440 w 2194"/>
                  <a:gd name="T5" fmla="*/ 1736 h 1779"/>
                  <a:gd name="T6" fmla="*/ 511 w 2194"/>
                  <a:gd name="T7" fmla="*/ 1693 h 1779"/>
                  <a:gd name="T8" fmla="*/ 573 w 2194"/>
                  <a:gd name="T9" fmla="*/ 1637 h 1779"/>
                  <a:gd name="T10" fmla="*/ 625 w 2194"/>
                  <a:gd name="T11" fmla="*/ 1569 h 1779"/>
                  <a:gd name="T12" fmla="*/ 633 w 2194"/>
                  <a:gd name="T13" fmla="*/ 1558 h 1779"/>
                  <a:gd name="T14" fmla="*/ 652 w 2194"/>
                  <a:gd name="T15" fmla="*/ 1547 h 1779"/>
                  <a:gd name="T16" fmla="*/ 675 w 2194"/>
                  <a:gd name="T17" fmla="*/ 1543 h 1779"/>
                  <a:gd name="T18" fmla="*/ 696 w 2194"/>
                  <a:gd name="T19" fmla="*/ 1547 h 1779"/>
                  <a:gd name="T20" fmla="*/ 715 w 2194"/>
                  <a:gd name="T21" fmla="*/ 1558 h 1779"/>
                  <a:gd name="T22" fmla="*/ 725 w 2194"/>
                  <a:gd name="T23" fmla="*/ 1569 h 1779"/>
                  <a:gd name="T24" fmla="*/ 776 w 2194"/>
                  <a:gd name="T25" fmla="*/ 1637 h 1779"/>
                  <a:gd name="T26" fmla="*/ 838 w 2194"/>
                  <a:gd name="T27" fmla="*/ 1693 h 1779"/>
                  <a:gd name="T28" fmla="*/ 908 w 2194"/>
                  <a:gd name="T29" fmla="*/ 1736 h 1779"/>
                  <a:gd name="T30" fmla="*/ 985 w 2194"/>
                  <a:gd name="T31" fmla="*/ 1764 h 1779"/>
                  <a:gd name="T32" fmla="*/ 1069 w 2194"/>
                  <a:gd name="T33" fmla="*/ 1778 h 1779"/>
                  <a:gd name="T34" fmla="*/ 1125 w 2194"/>
                  <a:gd name="T35" fmla="*/ 1778 h 1779"/>
                  <a:gd name="T36" fmla="*/ 1209 w 2194"/>
                  <a:gd name="T37" fmla="*/ 1764 h 1779"/>
                  <a:gd name="T38" fmla="*/ 1286 w 2194"/>
                  <a:gd name="T39" fmla="*/ 1736 h 1779"/>
                  <a:gd name="T40" fmla="*/ 1356 w 2194"/>
                  <a:gd name="T41" fmla="*/ 1693 h 1779"/>
                  <a:gd name="T42" fmla="*/ 1418 w 2194"/>
                  <a:gd name="T43" fmla="*/ 1637 h 1779"/>
                  <a:gd name="T44" fmla="*/ 1470 w 2194"/>
                  <a:gd name="T45" fmla="*/ 1569 h 1779"/>
                  <a:gd name="T46" fmla="*/ 1479 w 2194"/>
                  <a:gd name="T47" fmla="*/ 1558 h 1779"/>
                  <a:gd name="T48" fmla="*/ 1498 w 2194"/>
                  <a:gd name="T49" fmla="*/ 1547 h 1779"/>
                  <a:gd name="T50" fmla="*/ 1519 w 2194"/>
                  <a:gd name="T51" fmla="*/ 1543 h 1779"/>
                  <a:gd name="T52" fmla="*/ 1542 w 2194"/>
                  <a:gd name="T53" fmla="*/ 1547 h 1779"/>
                  <a:gd name="T54" fmla="*/ 1561 w 2194"/>
                  <a:gd name="T55" fmla="*/ 1558 h 1779"/>
                  <a:gd name="T56" fmla="*/ 1569 w 2194"/>
                  <a:gd name="T57" fmla="*/ 1569 h 1779"/>
                  <a:gd name="T58" fmla="*/ 1621 w 2194"/>
                  <a:gd name="T59" fmla="*/ 1637 h 1779"/>
                  <a:gd name="T60" fmla="*/ 1683 w 2194"/>
                  <a:gd name="T61" fmla="*/ 1693 h 1779"/>
                  <a:gd name="T62" fmla="*/ 1754 w 2194"/>
                  <a:gd name="T63" fmla="*/ 1736 h 1779"/>
                  <a:gd name="T64" fmla="*/ 1831 w 2194"/>
                  <a:gd name="T65" fmla="*/ 1764 h 1779"/>
                  <a:gd name="T66" fmla="*/ 1914 w 2194"/>
                  <a:gd name="T67" fmla="*/ 1778 h 1779"/>
                  <a:gd name="T68" fmla="*/ 1977 w 2194"/>
                  <a:gd name="T69" fmla="*/ 1778 h 1779"/>
                  <a:gd name="T70" fmla="*/ 2077 w 2194"/>
                  <a:gd name="T71" fmla="*/ 1757 h 1779"/>
                  <a:gd name="T72" fmla="*/ 2166 w 2194"/>
                  <a:gd name="T73" fmla="*/ 1716 h 1779"/>
                  <a:gd name="T74" fmla="*/ 2194 w 2194"/>
                  <a:gd name="T75" fmla="*/ 0 h 1779"/>
                  <a:gd name="T76" fmla="*/ 2190 w 2194"/>
                  <a:gd name="T77" fmla="*/ 39 h 1779"/>
                  <a:gd name="T78" fmla="*/ 2179 w 2194"/>
                  <a:gd name="T79" fmla="*/ 77 h 1779"/>
                  <a:gd name="T80" fmla="*/ 2154 w 2194"/>
                  <a:gd name="T81" fmla="*/ 125 h 1779"/>
                  <a:gd name="T82" fmla="*/ 2097 w 2194"/>
                  <a:gd name="T83" fmla="*/ 189 h 1779"/>
                  <a:gd name="T84" fmla="*/ 2016 w 2194"/>
                  <a:gd name="T85" fmla="*/ 247 h 1779"/>
                  <a:gd name="T86" fmla="*/ 1916 w 2194"/>
                  <a:gd name="T87" fmla="*/ 297 h 1779"/>
                  <a:gd name="T88" fmla="*/ 1800 w 2194"/>
                  <a:gd name="T89" fmla="*/ 339 h 1779"/>
                  <a:gd name="T90" fmla="*/ 1670 w 2194"/>
                  <a:gd name="T91" fmla="*/ 375 h 1779"/>
                  <a:gd name="T92" fmla="*/ 1529 w 2194"/>
                  <a:gd name="T93" fmla="*/ 401 h 1779"/>
                  <a:gd name="T94" fmla="*/ 1380 w 2194"/>
                  <a:gd name="T95" fmla="*/ 422 h 1779"/>
                  <a:gd name="T96" fmla="*/ 1226 w 2194"/>
                  <a:gd name="T97" fmla="*/ 433 h 1779"/>
                  <a:gd name="T98" fmla="*/ 1069 w 2194"/>
                  <a:gd name="T99" fmla="*/ 437 h 1779"/>
                  <a:gd name="T100" fmla="*/ 900 w 2194"/>
                  <a:gd name="T101" fmla="*/ 433 h 1779"/>
                  <a:gd name="T102" fmla="*/ 651 w 2194"/>
                  <a:gd name="T103" fmla="*/ 409 h 1779"/>
                  <a:gd name="T104" fmla="*/ 423 w 2194"/>
                  <a:gd name="T105" fmla="*/ 363 h 1779"/>
                  <a:gd name="T106" fmla="*/ 320 w 2194"/>
                  <a:gd name="T107" fmla="*/ 334 h 1779"/>
                  <a:gd name="T108" fmla="*/ 226 w 2194"/>
                  <a:gd name="T109" fmla="*/ 299 h 1779"/>
                  <a:gd name="T110" fmla="*/ 144 w 2194"/>
                  <a:gd name="T111" fmla="*/ 259 h 1779"/>
                  <a:gd name="T112" fmla="*/ 73 w 2194"/>
                  <a:gd name="T113" fmla="*/ 214 h 1779"/>
                  <a:gd name="T114" fmla="*/ 16 w 2194"/>
                  <a:gd name="T115" fmla="*/ 165 h 1779"/>
                  <a:gd name="T116" fmla="*/ 0 w 2194"/>
                  <a:gd name="T117" fmla="*/ 1698 h 1779"/>
                  <a:gd name="T118" fmla="*/ 87 w 2194"/>
                  <a:gd name="T119" fmla="*/ 1746 h 1779"/>
                  <a:gd name="T120" fmla="*/ 183 w 2194"/>
                  <a:gd name="T121" fmla="*/ 1773 h 1779"/>
                  <a:gd name="T122" fmla="*/ 252 w 2194"/>
                  <a:gd name="T123" fmla="*/ 177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94" h="1779">
                    <a:moveTo>
                      <a:pt x="252" y="1779"/>
                    </a:moveTo>
                    <a:lnTo>
                      <a:pt x="252" y="1779"/>
                    </a:lnTo>
                    <a:lnTo>
                      <a:pt x="280" y="1778"/>
                    </a:lnTo>
                    <a:lnTo>
                      <a:pt x="308" y="1775"/>
                    </a:lnTo>
                    <a:lnTo>
                      <a:pt x="336" y="1770"/>
                    </a:lnTo>
                    <a:lnTo>
                      <a:pt x="363" y="1764"/>
                    </a:lnTo>
                    <a:lnTo>
                      <a:pt x="390" y="1756"/>
                    </a:lnTo>
                    <a:lnTo>
                      <a:pt x="415" y="1747"/>
                    </a:lnTo>
                    <a:lnTo>
                      <a:pt x="440" y="1736"/>
                    </a:lnTo>
                    <a:lnTo>
                      <a:pt x="466" y="1723"/>
                    </a:lnTo>
                    <a:lnTo>
                      <a:pt x="488" y="1709"/>
                    </a:lnTo>
                    <a:lnTo>
                      <a:pt x="511" y="1693"/>
                    </a:lnTo>
                    <a:lnTo>
                      <a:pt x="532" y="1675"/>
                    </a:lnTo>
                    <a:lnTo>
                      <a:pt x="554" y="1658"/>
                    </a:lnTo>
                    <a:lnTo>
                      <a:pt x="573" y="1637"/>
                    </a:lnTo>
                    <a:lnTo>
                      <a:pt x="592" y="1616"/>
                    </a:lnTo>
                    <a:lnTo>
                      <a:pt x="608" y="1593"/>
                    </a:lnTo>
                    <a:lnTo>
                      <a:pt x="625" y="1569"/>
                    </a:lnTo>
                    <a:lnTo>
                      <a:pt x="625" y="1569"/>
                    </a:lnTo>
                    <a:lnTo>
                      <a:pt x="628" y="1563"/>
                    </a:lnTo>
                    <a:lnTo>
                      <a:pt x="633" y="1558"/>
                    </a:lnTo>
                    <a:lnTo>
                      <a:pt x="640" y="1554"/>
                    </a:lnTo>
                    <a:lnTo>
                      <a:pt x="646" y="1550"/>
                    </a:lnTo>
                    <a:lnTo>
                      <a:pt x="652" y="1547"/>
                    </a:lnTo>
                    <a:lnTo>
                      <a:pt x="660" y="1545"/>
                    </a:lnTo>
                    <a:lnTo>
                      <a:pt x="667" y="1544"/>
                    </a:lnTo>
                    <a:lnTo>
                      <a:pt x="675" y="1543"/>
                    </a:lnTo>
                    <a:lnTo>
                      <a:pt x="681" y="1544"/>
                    </a:lnTo>
                    <a:lnTo>
                      <a:pt x="689" y="1545"/>
                    </a:lnTo>
                    <a:lnTo>
                      <a:pt x="696" y="1547"/>
                    </a:lnTo>
                    <a:lnTo>
                      <a:pt x="703" y="1550"/>
                    </a:lnTo>
                    <a:lnTo>
                      <a:pt x="709" y="1554"/>
                    </a:lnTo>
                    <a:lnTo>
                      <a:pt x="715" y="1558"/>
                    </a:lnTo>
                    <a:lnTo>
                      <a:pt x="720" y="1563"/>
                    </a:lnTo>
                    <a:lnTo>
                      <a:pt x="725" y="1569"/>
                    </a:lnTo>
                    <a:lnTo>
                      <a:pt x="725" y="1569"/>
                    </a:lnTo>
                    <a:lnTo>
                      <a:pt x="741" y="1593"/>
                    </a:lnTo>
                    <a:lnTo>
                      <a:pt x="758" y="1616"/>
                    </a:lnTo>
                    <a:lnTo>
                      <a:pt x="776" y="1637"/>
                    </a:lnTo>
                    <a:lnTo>
                      <a:pt x="796" y="1658"/>
                    </a:lnTo>
                    <a:lnTo>
                      <a:pt x="816" y="1675"/>
                    </a:lnTo>
                    <a:lnTo>
                      <a:pt x="838" y="1693"/>
                    </a:lnTo>
                    <a:lnTo>
                      <a:pt x="860" y="1709"/>
                    </a:lnTo>
                    <a:lnTo>
                      <a:pt x="884" y="1723"/>
                    </a:lnTo>
                    <a:lnTo>
                      <a:pt x="908" y="1736"/>
                    </a:lnTo>
                    <a:lnTo>
                      <a:pt x="934" y="1747"/>
                    </a:lnTo>
                    <a:lnTo>
                      <a:pt x="959" y="1756"/>
                    </a:lnTo>
                    <a:lnTo>
                      <a:pt x="985" y="1764"/>
                    </a:lnTo>
                    <a:lnTo>
                      <a:pt x="1013" y="1770"/>
                    </a:lnTo>
                    <a:lnTo>
                      <a:pt x="1041" y="1775"/>
                    </a:lnTo>
                    <a:lnTo>
                      <a:pt x="1069" y="1778"/>
                    </a:lnTo>
                    <a:lnTo>
                      <a:pt x="1098" y="1779"/>
                    </a:lnTo>
                    <a:lnTo>
                      <a:pt x="1098" y="1779"/>
                    </a:lnTo>
                    <a:lnTo>
                      <a:pt x="1125" y="1778"/>
                    </a:lnTo>
                    <a:lnTo>
                      <a:pt x="1153" y="1775"/>
                    </a:lnTo>
                    <a:lnTo>
                      <a:pt x="1181" y="1770"/>
                    </a:lnTo>
                    <a:lnTo>
                      <a:pt x="1209" y="1764"/>
                    </a:lnTo>
                    <a:lnTo>
                      <a:pt x="1235" y="1756"/>
                    </a:lnTo>
                    <a:lnTo>
                      <a:pt x="1260" y="1747"/>
                    </a:lnTo>
                    <a:lnTo>
                      <a:pt x="1286" y="1736"/>
                    </a:lnTo>
                    <a:lnTo>
                      <a:pt x="1310" y="1723"/>
                    </a:lnTo>
                    <a:lnTo>
                      <a:pt x="1334" y="1709"/>
                    </a:lnTo>
                    <a:lnTo>
                      <a:pt x="1356" y="1693"/>
                    </a:lnTo>
                    <a:lnTo>
                      <a:pt x="1378" y="1675"/>
                    </a:lnTo>
                    <a:lnTo>
                      <a:pt x="1399" y="1658"/>
                    </a:lnTo>
                    <a:lnTo>
                      <a:pt x="1418" y="1637"/>
                    </a:lnTo>
                    <a:lnTo>
                      <a:pt x="1436" y="1616"/>
                    </a:lnTo>
                    <a:lnTo>
                      <a:pt x="1453" y="1593"/>
                    </a:lnTo>
                    <a:lnTo>
                      <a:pt x="1470" y="1569"/>
                    </a:lnTo>
                    <a:lnTo>
                      <a:pt x="1470" y="1569"/>
                    </a:lnTo>
                    <a:lnTo>
                      <a:pt x="1474" y="1563"/>
                    </a:lnTo>
                    <a:lnTo>
                      <a:pt x="1479" y="1558"/>
                    </a:lnTo>
                    <a:lnTo>
                      <a:pt x="1485" y="1554"/>
                    </a:lnTo>
                    <a:lnTo>
                      <a:pt x="1491" y="1550"/>
                    </a:lnTo>
                    <a:lnTo>
                      <a:pt x="1498" y="1547"/>
                    </a:lnTo>
                    <a:lnTo>
                      <a:pt x="1505" y="1545"/>
                    </a:lnTo>
                    <a:lnTo>
                      <a:pt x="1513" y="1544"/>
                    </a:lnTo>
                    <a:lnTo>
                      <a:pt x="1519" y="1543"/>
                    </a:lnTo>
                    <a:lnTo>
                      <a:pt x="1527" y="1544"/>
                    </a:lnTo>
                    <a:lnTo>
                      <a:pt x="1534" y="1545"/>
                    </a:lnTo>
                    <a:lnTo>
                      <a:pt x="1542" y="1547"/>
                    </a:lnTo>
                    <a:lnTo>
                      <a:pt x="1548" y="1550"/>
                    </a:lnTo>
                    <a:lnTo>
                      <a:pt x="1554" y="1554"/>
                    </a:lnTo>
                    <a:lnTo>
                      <a:pt x="1561" y="1558"/>
                    </a:lnTo>
                    <a:lnTo>
                      <a:pt x="1566" y="1563"/>
                    </a:lnTo>
                    <a:lnTo>
                      <a:pt x="1569" y="1569"/>
                    </a:lnTo>
                    <a:lnTo>
                      <a:pt x="1569" y="1569"/>
                    </a:lnTo>
                    <a:lnTo>
                      <a:pt x="1586" y="1593"/>
                    </a:lnTo>
                    <a:lnTo>
                      <a:pt x="1602" y="1616"/>
                    </a:lnTo>
                    <a:lnTo>
                      <a:pt x="1621" y="1637"/>
                    </a:lnTo>
                    <a:lnTo>
                      <a:pt x="1640" y="1658"/>
                    </a:lnTo>
                    <a:lnTo>
                      <a:pt x="1662" y="1675"/>
                    </a:lnTo>
                    <a:lnTo>
                      <a:pt x="1683" y="1693"/>
                    </a:lnTo>
                    <a:lnTo>
                      <a:pt x="1706" y="1709"/>
                    </a:lnTo>
                    <a:lnTo>
                      <a:pt x="1728" y="1723"/>
                    </a:lnTo>
                    <a:lnTo>
                      <a:pt x="1754" y="1736"/>
                    </a:lnTo>
                    <a:lnTo>
                      <a:pt x="1779" y="1747"/>
                    </a:lnTo>
                    <a:lnTo>
                      <a:pt x="1804" y="1756"/>
                    </a:lnTo>
                    <a:lnTo>
                      <a:pt x="1831" y="1764"/>
                    </a:lnTo>
                    <a:lnTo>
                      <a:pt x="1858" y="1770"/>
                    </a:lnTo>
                    <a:lnTo>
                      <a:pt x="1886" y="1775"/>
                    </a:lnTo>
                    <a:lnTo>
                      <a:pt x="1914" y="1778"/>
                    </a:lnTo>
                    <a:lnTo>
                      <a:pt x="1942" y="1779"/>
                    </a:lnTo>
                    <a:lnTo>
                      <a:pt x="1942" y="1779"/>
                    </a:lnTo>
                    <a:lnTo>
                      <a:pt x="1977" y="1778"/>
                    </a:lnTo>
                    <a:lnTo>
                      <a:pt x="2011" y="1773"/>
                    </a:lnTo>
                    <a:lnTo>
                      <a:pt x="2044" y="1766"/>
                    </a:lnTo>
                    <a:lnTo>
                      <a:pt x="2077" y="1757"/>
                    </a:lnTo>
                    <a:lnTo>
                      <a:pt x="2107" y="1746"/>
                    </a:lnTo>
                    <a:lnTo>
                      <a:pt x="2137" y="1732"/>
                    </a:lnTo>
                    <a:lnTo>
                      <a:pt x="2166" y="1716"/>
                    </a:lnTo>
                    <a:lnTo>
                      <a:pt x="2194" y="1698"/>
                    </a:lnTo>
                    <a:lnTo>
                      <a:pt x="2194" y="0"/>
                    </a:lnTo>
                    <a:lnTo>
                      <a:pt x="2194" y="0"/>
                    </a:lnTo>
                    <a:lnTo>
                      <a:pt x="2193" y="12"/>
                    </a:lnTo>
                    <a:lnTo>
                      <a:pt x="2191" y="26"/>
                    </a:lnTo>
                    <a:lnTo>
                      <a:pt x="2190" y="39"/>
                    </a:lnTo>
                    <a:lnTo>
                      <a:pt x="2186" y="52"/>
                    </a:lnTo>
                    <a:lnTo>
                      <a:pt x="2184" y="64"/>
                    </a:lnTo>
                    <a:lnTo>
                      <a:pt x="2179" y="77"/>
                    </a:lnTo>
                    <a:lnTo>
                      <a:pt x="2174" y="89"/>
                    </a:lnTo>
                    <a:lnTo>
                      <a:pt x="2168" y="101"/>
                    </a:lnTo>
                    <a:lnTo>
                      <a:pt x="2154" y="125"/>
                    </a:lnTo>
                    <a:lnTo>
                      <a:pt x="2137" y="146"/>
                    </a:lnTo>
                    <a:lnTo>
                      <a:pt x="2118" y="169"/>
                    </a:lnTo>
                    <a:lnTo>
                      <a:pt x="2097" y="189"/>
                    </a:lnTo>
                    <a:lnTo>
                      <a:pt x="2072" y="209"/>
                    </a:lnTo>
                    <a:lnTo>
                      <a:pt x="2045" y="228"/>
                    </a:lnTo>
                    <a:lnTo>
                      <a:pt x="2016" y="247"/>
                    </a:lnTo>
                    <a:lnTo>
                      <a:pt x="1985" y="265"/>
                    </a:lnTo>
                    <a:lnTo>
                      <a:pt x="1952" y="281"/>
                    </a:lnTo>
                    <a:lnTo>
                      <a:pt x="1916" y="297"/>
                    </a:lnTo>
                    <a:lnTo>
                      <a:pt x="1880" y="312"/>
                    </a:lnTo>
                    <a:lnTo>
                      <a:pt x="1841" y="327"/>
                    </a:lnTo>
                    <a:lnTo>
                      <a:pt x="1800" y="339"/>
                    </a:lnTo>
                    <a:lnTo>
                      <a:pt x="1759" y="352"/>
                    </a:lnTo>
                    <a:lnTo>
                      <a:pt x="1715" y="363"/>
                    </a:lnTo>
                    <a:lnTo>
                      <a:pt x="1670" y="375"/>
                    </a:lnTo>
                    <a:lnTo>
                      <a:pt x="1625" y="385"/>
                    </a:lnTo>
                    <a:lnTo>
                      <a:pt x="1577" y="394"/>
                    </a:lnTo>
                    <a:lnTo>
                      <a:pt x="1529" y="401"/>
                    </a:lnTo>
                    <a:lnTo>
                      <a:pt x="1480" y="409"/>
                    </a:lnTo>
                    <a:lnTo>
                      <a:pt x="1431" y="415"/>
                    </a:lnTo>
                    <a:lnTo>
                      <a:pt x="1380" y="422"/>
                    </a:lnTo>
                    <a:lnTo>
                      <a:pt x="1330" y="427"/>
                    </a:lnTo>
                    <a:lnTo>
                      <a:pt x="1278" y="430"/>
                    </a:lnTo>
                    <a:lnTo>
                      <a:pt x="1226" y="433"/>
                    </a:lnTo>
                    <a:lnTo>
                      <a:pt x="1173" y="435"/>
                    </a:lnTo>
                    <a:lnTo>
                      <a:pt x="1122" y="437"/>
                    </a:lnTo>
                    <a:lnTo>
                      <a:pt x="1069" y="437"/>
                    </a:lnTo>
                    <a:lnTo>
                      <a:pt x="1069" y="437"/>
                    </a:lnTo>
                    <a:lnTo>
                      <a:pt x="984" y="437"/>
                    </a:lnTo>
                    <a:lnTo>
                      <a:pt x="900" y="433"/>
                    </a:lnTo>
                    <a:lnTo>
                      <a:pt x="815" y="427"/>
                    </a:lnTo>
                    <a:lnTo>
                      <a:pt x="733" y="419"/>
                    </a:lnTo>
                    <a:lnTo>
                      <a:pt x="651" y="409"/>
                    </a:lnTo>
                    <a:lnTo>
                      <a:pt x="573" y="396"/>
                    </a:lnTo>
                    <a:lnTo>
                      <a:pt x="496" y="381"/>
                    </a:lnTo>
                    <a:lnTo>
                      <a:pt x="423" y="363"/>
                    </a:lnTo>
                    <a:lnTo>
                      <a:pt x="387" y="355"/>
                    </a:lnTo>
                    <a:lnTo>
                      <a:pt x="353" y="344"/>
                    </a:lnTo>
                    <a:lnTo>
                      <a:pt x="320" y="334"/>
                    </a:lnTo>
                    <a:lnTo>
                      <a:pt x="288" y="323"/>
                    </a:lnTo>
                    <a:lnTo>
                      <a:pt x="256" y="312"/>
                    </a:lnTo>
                    <a:lnTo>
                      <a:pt x="226" y="299"/>
                    </a:lnTo>
                    <a:lnTo>
                      <a:pt x="197" y="286"/>
                    </a:lnTo>
                    <a:lnTo>
                      <a:pt x="169" y="273"/>
                    </a:lnTo>
                    <a:lnTo>
                      <a:pt x="144" y="259"/>
                    </a:lnTo>
                    <a:lnTo>
                      <a:pt x="119" y="245"/>
                    </a:lnTo>
                    <a:lnTo>
                      <a:pt x="95" y="230"/>
                    </a:lnTo>
                    <a:lnTo>
                      <a:pt x="73" y="214"/>
                    </a:lnTo>
                    <a:lnTo>
                      <a:pt x="52" y="198"/>
                    </a:lnTo>
                    <a:lnTo>
                      <a:pt x="33" y="182"/>
                    </a:lnTo>
                    <a:lnTo>
                      <a:pt x="16" y="165"/>
                    </a:lnTo>
                    <a:lnTo>
                      <a:pt x="0" y="148"/>
                    </a:lnTo>
                    <a:lnTo>
                      <a:pt x="0" y="1698"/>
                    </a:lnTo>
                    <a:lnTo>
                      <a:pt x="0" y="1698"/>
                    </a:lnTo>
                    <a:lnTo>
                      <a:pt x="28" y="1716"/>
                    </a:lnTo>
                    <a:lnTo>
                      <a:pt x="57" y="1732"/>
                    </a:lnTo>
                    <a:lnTo>
                      <a:pt x="87" y="1746"/>
                    </a:lnTo>
                    <a:lnTo>
                      <a:pt x="117" y="1757"/>
                    </a:lnTo>
                    <a:lnTo>
                      <a:pt x="150" y="1766"/>
                    </a:lnTo>
                    <a:lnTo>
                      <a:pt x="183" y="1773"/>
                    </a:lnTo>
                    <a:lnTo>
                      <a:pt x="217" y="1778"/>
                    </a:lnTo>
                    <a:lnTo>
                      <a:pt x="252" y="1779"/>
                    </a:lnTo>
                    <a:lnTo>
                      <a:pt x="252" y="1779"/>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sp>
            <p:nvSpPr>
              <p:cNvPr id="142" name="Freeform 18"/>
              <p:cNvSpPr>
                <a:spLocks/>
              </p:cNvSpPr>
              <p:nvPr/>
            </p:nvSpPr>
            <p:spPr bwMode="auto">
              <a:xfrm>
                <a:off x="3473450" y="6130925"/>
                <a:ext cx="1741488" cy="727075"/>
              </a:xfrm>
              <a:custGeom>
                <a:avLst/>
                <a:gdLst>
                  <a:gd name="T0" fmla="*/ 1911 w 2194"/>
                  <a:gd name="T1" fmla="*/ 195 h 915"/>
                  <a:gd name="T2" fmla="*/ 1821 w 2194"/>
                  <a:gd name="T3" fmla="*/ 183 h 915"/>
                  <a:gd name="T4" fmla="*/ 1736 w 2194"/>
                  <a:gd name="T5" fmla="*/ 156 h 915"/>
                  <a:gd name="T6" fmla="*/ 1655 w 2194"/>
                  <a:gd name="T7" fmla="*/ 117 h 915"/>
                  <a:gd name="T8" fmla="*/ 1583 w 2194"/>
                  <a:gd name="T9" fmla="*/ 64 h 915"/>
                  <a:gd name="T10" fmla="*/ 1519 w 2194"/>
                  <a:gd name="T11" fmla="*/ 0 h 915"/>
                  <a:gd name="T12" fmla="*/ 1479 w 2194"/>
                  <a:gd name="T13" fmla="*/ 44 h 915"/>
                  <a:gd name="T14" fmla="*/ 1408 w 2194"/>
                  <a:gd name="T15" fmla="*/ 101 h 915"/>
                  <a:gd name="T16" fmla="*/ 1331 w 2194"/>
                  <a:gd name="T17" fmla="*/ 145 h 915"/>
                  <a:gd name="T18" fmla="*/ 1247 w 2194"/>
                  <a:gd name="T19" fmla="*/ 175 h 915"/>
                  <a:gd name="T20" fmla="*/ 1158 w 2194"/>
                  <a:gd name="T21" fmla="*/ 193 h 915"/>
                  <a:gd name="T22" fmla="*/ 1098 w 2194"/>
                  <a:gd name="T23" fmla="*/ 195 h 915"/>
                  <a:gd name="T24" fmla="*/ 1006 w 2194"/>
                  <a:gd name="T25" fmla="*/ 188 h 915"/>
                  <a:gd name="T26" fmla="*/ 918 w 2194"/>
                  <a:gd name="T27" fmla="*/ 166 h 915"/>
                  <a:gd name="T28" fmla="*/ 836 w 2194"/>
                  <a:gd name="T29" fmla="*/ 131 h 915"/>
                  <a:gd name="T30" fmla="*/ 762 w 2194"/>
                  <a:gd name="T31" fmla="*/ 83 h 915"/>
                  <a:gd name="T32" fmla="*/ 695 w 2194"/>
                  <a:gd name="T33" fmla="*/ 22 h 915"/>
                  <a:gd name="T34" fmla="*/ 655 w 2194"/>
                  <a:gd name="T35" fmla="*/ 22 h 915"/>
                  <a:gd name="T36" fmla="*/ 588 w 2194"/>
                  <a:gd name="T37" fmla="*/ 83 h 915"/>
                  <a:gd name="T38" fmla="*/ 512 w 2194"/>
                  <a:gd name="T39" fmla="*/ 131 h 915"/>
                  <a:gd name="T40" fmla="*/ 430 w 2194"/>
                  <a:gd name="T41" fmla="*/ 166 h 915"/>
                  <a:gd name="T42" fmla="*/ 343 w 2194"/>
                  <a:gd name="T43" fmla="*/ 188 h 915"/>
                  <a:gd name="T44" fmla="*/ 252 w 2194"/>
                  <a:gd name="T45" fmla="*/ 195 h 915"/>
                  <a:gd name="T46" fmla="*/ 185 w 2194"/>
                  <a:gd name="T47" fmla="*/ 192 h 915"/>
                  <a:gd name="T48" fmla="*/ 90 w 2194"/>
                  <a:gd name="T49" fmla="*/ 171 h 915"/>
                  <a:gd name="T50" fmla="*/ 0 w 2194"/>
                  <a:gd name="T51" fmla="*/ 135 h 915"/>
                  <a:gd name="T52" fmla="*/ 15 w 2194"/>
                  <a:gd name="T53" fmla="*/ 703 h 915"/>
                  <a:gd name="T54" fmla="*/ 69 w 2194"/>
                  <a:gd name="T55" fmla="*/ 737 h 915"/>
                  <a:gd name="T56" fmla="*/ 136 w 2194"/>
                  <a:gd name="T57" fmla="*/ 770 h 915"/>
                  <a:gd name="T58" fmla="*/ 274 w 2194"/>
                  <a:gd name="T59" fmla="*/ 819 h 915"/>
                  <a:gd name="T60" fmla="*/ 477 w 2194"/>
                  <a:gd name="T61" fmla="*/ 866 h 915"/>
                  <a:gd name="T62" fmla="*/ 713 w 2194"/>
                  <a:gd name="T63" fmla="*/ 899 h 915"/>
                  <a:gd name="T64" fmla="*/ 975 w 2194"/>
                  <a:gd name="T65" fmla="*/ 914 h 915"/>
                  <a:gd name="T66" fmla="*/ 1125 w 2194"/>
                  <a:gd name="T67" fmla="*/ 915 h 915"/>
                  <a:gd name="T68" fmla="*/ 1294 w 2194"/>
                  <a:gd name="T69" fmla="*/ 909 h 915"/>
                  <a:gd name="T70" fmla="*/ 1455 w 2194"/>
                  <a:gd name="T71" fmla="*/ 895 h 915"/>
                  <a:gd name="T72" fmla="*/ 1604 w 2194"/>
                  <a:gd name="T73" fmla="*/ 875 h 915"/>
                  <a:gd name="T74" fmla="*/ 1741 w 2194"/>
                  <a:gd name="T75" fmla="*/ 849 h 915"/>
                  <a:gd name="T76" fmla="*/ 1863 w 2194"/>
                  <a:gd name="T77" fmla="*/ 818 h 915"/>
                  <a:gd name="T78" fmla="*/ 1969 w 2194"/>
                  <a:gd name="T79" fmla="*/ 782 h 915"/>
                  <a:gd name="T80" fmla="*/ 2058 w 2194"/>
                  <a:gd name="T81" fmla="*/ 742 h 915"/>
                  <a:gd name="T82" fmla="*/ 2125 w 2194"/>
                  <a:gd name="T83" fmla="*/ 698 h 915"/>
                  <a:gd name="T84" fmla="*/ 2170 w 2194"/>
                  <a:gd name="T85" fmla="*/ 651 h 915"/>
                  <a:gd name="T86" fmla="*/ 2191 w 2194"/>
                  <a:gd name="T87" fmla="*/ 601 h 915"/>
                  <a:gd name="T88" fmla="*/ 2194 w 2194"/>
                  <a:gd name="T89" fmla="*/ 135 h 915"/>
                  <a:gd name="T90" fmla="*/ 2104 w 2194"/>
                  <a:gd name="T91" fmla="*/ 171 h 915"/>
                  <a:gd name="T92" fmla="*/ 2009 w 2194"/>
                  <a:gd name="T93" fmla="*/ 192 h 915"/>
                  <a:gd name="T94" fmla="*/ 1942 w 2194"/>
                  <a:gd name="T95" fmla="*/ 19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94" h="915">
                    <a:moveTo>
                      <a:pt x="1942" y="195"/>
                    </a:moveTo>
                    <a:lnTo>
                      <a:pt x="1942" y="195"/>
                    </a:lnTo>
                    <a:lnTo>
                      <a:pt x="1911" y="195"/>
                    </a:lnTo>
                    <a:lnTo>
                      <a:pt x="1881" y="193"/>
                    </a:lnTo>
                    <a:lnTo>
                      <a:pt x="1851" y="188"/>
                    </a:lnTo>
                    <a:lnTo>
                      <a:pt x="1821" y="183"/>
                    </a:lnTo>
                    <a:lnTo>
                      <a:pt x="1792" y="175"/>
                    </a:lnTo>
                    <a:lnTo>
                      <a:pt x="1764" y="166"/>
                    </a:lnTo>
                    <a:lnTo>
                      <a:pt x="1736" y="156"/>
                    </a:lnTo>
                    <a:lnTo>
                      <a:pt x="1708" y="145"/>
                    </a:lnTo>
                    <a:lnTo>
                      <a:pt x="1682" y="131"/>
                    </a:lnTo>
                    <a:lnTo>
                      <a:pt x="1655" y="117"/>
                    </a:lnTo>
                    <a:lnTo>
                      <a:pt x="1631" y="101"/>
                    </a:lnTo>
                    <a:lnTo>
                      <a:pt x="1606" y="83"/>
                    </a:lnTo>
                    <a:lnTo>
                      <a:pt x="1583" y="64"/>
                    </a:lnTo>
                    <a:lnTo>
                      <a:pt x="1561" y="44"/>
                    </a:lnTo>
                    <a:lnTo>
                      <a:pt x="1539" y="22"/>
                    </a:lnTo>
                    <a:lnTo>
                      <a:pt x="1519" y="0"/>
                    </a:lnTo>
                    <a:lnTo>
                      <a:pt x="1519" y="0"/>
                    </a:lnTo>
                    <a:lnTo>
                      <a:pt x="1499" y="22"/>
                    </a:lnTo>
                    <a:lnTo>
                      <a:pt x="1479" y="44"/>
                    </a:lnTo>
                    <a:lnTo>
                      <a:pt x="1456" y="64"/>
                    </a:lnTo>
                    <a:lnTo>
                      <a:pt x="1432" y="83"/>
                    </a:lnTo>
                    <a:lnTo>
                      <a:pt x="1408" y="101"/>
                    </a:lnTo>
                    <a:lnTo>
                      <a:pt x="1383" y="117"/>
                    </a:lnTo>
                    <a:lnTo>
                      <a:pt x="1358" y="131"/>
                    </a:lnTo>
                    <a:lnTo>
                      <a:pt x="1331" y="145"/>
                    </a:lnTo>
                    <a:lnTo>
                      <a:pt x="1303" y="156"/>
                    </a:lnTo>
                    <a:lnTo>
                      <a:pt x="1276" y="166"/>
                    </a:lnTo>
                    <a:lnTo>
                      <a:pt x="1247" y="175"/>
                    </a:lnTo>
                    <a:lnTo>
                      <a:pt x="1217" y="183"/>
                    </a:lnTo>
                    <a:lnTo>
                      <a:pt x="1188" y="188"/>
                    </a:lnTo>
                    <a:lnTo>
                      <a:pt x="1158" y="193"/>
                    </a:lnTo>
                    <a:lnTo>
                      <a:pt x="1128" y="195"/>
                    </a:lnTo>
                    <a:lnTo>
                      <a:pt x="1098" y="195"/>
                    </a:lnTo>
                    <a:lnTo>
                      <a:pt x="1098" y="195"/>
                    </a:lnTo>
                    <a:lnTo>
                      <a:pt x="1066" y="195"/>
                    </a:lnTo>
                    <a:lnTo>
                      <a:pt x="1036" y="193"/>
                    </a:lnTo>
                    <a:lnTo>
                      <a:pt x="1006" y="188"/>
                    </a:lnTo>
                    <a:lnTo>
                      <a:pt x="977" y="183"/>
                    </a:lnTo>
                    <a:lnTo>
                      <a:pt x="947" y="175"/>
                    </a:lnTo>
                    <a:lnTo>
                      <a:pt x="918" y="166"/>
                    </a:lnTo>
                    <a:lnTo>
                      <a:pt x="891" y="156"/>
                    </a:lnTo>
                    <a:lnTo>
                      <a:pt x="863" y="145"/>
                    </a:lnTo>
                    <a:lnTo>
                      <a:pt x="836" y="131"/>
                    </a:lnTo>
                    <a:lnTo>
                      <a:pt x="811" y="117"/>
                    </a:lnTo>
                    <a:lnTo>
                      <a:pt x="786" y="101"/>
                    </a:lnTo>
                    <a:lnTo>
                      <a:pt x="762" y="83"/>
                    </a:lnTo>
                    <a:lnTo>
                      <a:pt x="738" y="64"/>
                    </a:lnTo>
                    <a:lnTo>
                      <a:pt x="715" y="44"/>
                    </a:lnTo>
                    <a:lnTo>
                      <a:pt x="695" y="22"/>
                    </a:lnTo>
                    <a:lnTo>
                      <a:pt x="675" y="0"/>
                    </a:lnTo>
                    <a:lnTo>
                      <a:pt x="675" y="0"/>
                    </a:lnTo>
                    <a:lnTo>
                      <a:pt x="655" y="22"/>
                    </a:lnTo>
                    <a:lnTo>
                      <a:pt x="633" y="44"/>
                    </a:lnTo>
                    <a:lnTo>
                      <a:pt x="611" y="64"/>
                    </a:lnTo>
                    <a:lnTo>
                      <a:pt x="588" y="83"/>
                    </a:lnTo>
                    <a:lnTo>
                      <a:pt x="563" y="101"/>
                    </a:lnTo>
                    <a:lnTo>
                      <a:pt x="539" y="117"/>
                    </a:lnTo>
                    <a:lnTo>
                      <a:pt x="512" y="131"/>
                    </a:lnTo>
                    <a:lnTo>
                      <a:pt x="486" y="145"/>
                    </a:lnTo>
                    <a:lnTo>
                      <a:pt x="458" y="156"/>
                    </a:lnTo>
                    <a:lnTo>
                      <a:pt x="430" y="166"/>
                    </a:lnTo>
                    <a:lnTo>
                      <a:pt x="402" y="175"/>
                    </a:lnTo>
                    <a:lnTo>
                      <a:pt x="373" y="183"/>
                    </a:lnTo>
                    <a:lnTo>
                      <a:pt x="343" y="188"/>
                    </a:lnTo>
                    <a:lnTo>
                      <a:pt x="313" y="193"/>
                    </a:lnTo>
                    <a:lnTo>
                      <a:pt x="283" y="195"/>
                    </a:lnTo>
                    <a:lnTo>
                      <a:pt x="252" y="195"/>
                    </a:lnTo>
                    <a:lnTo>
                      <a:pt x="252" y="195"/>
                    </a:lnTo>
                    <a:lnTo>
                      <a:pt x="218" y="195"/>
                    </a:lnTo>
                    <a:lnTo>
                      <a:pt x="185" y="192"/>
                    </a:lnTo>
                    <a:lnTo>
                      <a:pt x="153" y="186"/>
                    </a:lnTo>
                    <a:lnTo>
                      <a:pt x="121" y="180"/>
                    </a:lnTo>
                    <a:lnTo>
                      <a:pt x="90" y="171"/>
                    </a:lnTo>
                    <a:lnTo>
                      <a:pt x="59" y="161"/>
                    </a:lnTo>
                    <a:lnTo>
                      <a:pt x="29" y="149"/>
                    </a:lnTo>
                    <a:lnTo>
                      <a:pt x="0" y="135"/>
                    </a:lnTo>
                    <a:lnTo>
                      <a:pt x="0" y="690"/>
                    </a:lnTo>
                    <a:lnTo>
                      <a:pt x="0" y="690"/>
                    </a:lnTo>
                    <a:lnTo>
                      <a:pt x="15" y="703"/>
                    </a:lnTo>
                    <a:lnTo>
                      <a:pt x="32" y="714"/>
                    </a:lnTo>
                    <a:lnTo>
                      <a:pt x="50" y="726"/>
                    </a:lnTo>
                    <a:lnTo>
                      <a:pt x="69" y="737"/>
                    </a:lnTo>
                    <a:lnTo>
                      <a:pt x="91" y="748"/>
                    </a:lnTo>
                    <a:lnTo>
                      <a:pt x="112" y="760"/>
                    </a:lnTo>
                    <a:lnTo>
                      <a:pt x="136" y="770"/>
                    </a:lnTo>
                    <a:lnTo>
                      <a:pt x="161" y="780"/>
                    </a:lnTo>
                    <a:lnTo>
                      <a:pt x="214" y="800"/>
                    </a:lnTo>
                    <a:lnTo>
                      <a:pt x="274" y="819"/>
                    </a:lnTo>
                    <a:lnTo>
                      <a:pt x="337" y="835"/>
                    </a:lnTo>
                    <a:lnTo>
                      <a:pt x="405" y="852"/>
                    </a:lnTo>
                    <a:lnTo>
                      <a:pt x="477" y="866"/>
                    </a:lnTo>
                    <a:lnTo>
                      <a:pt x="551" y="878"/>
                    </a:lnTo>
                    <a:lnTo>
                      <a:pt x="631" y="890"/>
                    </a:lnTo>
                    <a:lnTo>
                      <a:pt x="713" y="899"/>
                    </a:lnTo>
                    <a:lnTo>
                      <a:pt x="797" y="905"/>
                    </a:lnTo>
                    <a:lnTo>
                      <a:pt x="886" y="911"/>
                    </a:lnTo>
                    <a:lnTo>
                      <a:pt x="975" y="914"/>
                    </a:lnTo>
                    <a:lnTo>
                      <a:pt x="1067" y="915"/>
                    </a:lnTo>
                    <a:lnTo>
                      <a:pt x="1067" y="915"/>
                    </a:lnTo>
                    <a:lnTo>
                      <a:pt x="1125" y="915"/>
                    </a:lnTo>
                    <a:lnTo>
                      <a:pt x="1182" y="914"/>
                    </a:lnTo>
                    <a:lnTo>
                      <a:pt x="1239" y="911"/>
                    </a:lnTo>
                    <a:lnTo>
                      <a:pt x="1294" y="909"/>
                    </a:lnTo>
                    <a:lnTo>
                      <a:pt x="1349" y="905"/>
                    </a:lnTo>
                    <a:lnTo>
                      <a:pt x="1402" y="900"/>
                    </a:lnTo>
                    <a:lnTo>
                      <a:pt x="1455" y="895"/>
                    </a:lnTo>
                    <a:lnTo>
                      <a:pt x="1505" y="888"/>
                    </a:lnTo>
                    <a:lnTo>
                      <a:pt x="1556" y="882"/>
                    </a:lnTo>
                    <a:lnTo>
                      <a:pt x="1604" y="875"/>
                    </a:lnTo>
                    <a:lnTo>
                      <a:pt x="1651" y="867"/>
                    </a:lnTo>
                    <a:lnTo>
                      <a:pt x="1697" y="858"/>
                    </a:lnTo>
                    <a:lnTo>
                      <a:pt x="1741" y="849"/>
                    </a:lnTo>
                    <a:lnTo>
                      <a:pt x="1784" y="839"/>
                    </a:lnTo>
                    <a:lnTo>
                      <a:pt x="1824" y="829"/>
                    </a:lnTo>
                    <a:lnTo>
                      <a:pt x="1863" y="818"/>
                    </a:lnTo>
                    <a:lnTo>
                      <a:pt x="1901" y="806"/>
                    </a:lnTo>
                    <a:lnTo>
                      <a:pt x="1937" y="795"/>
                    </a:lnTo>
                    <a:lnTo>
                      <a:pt x="1969" y="782"/>
                    </a:lnTo>
                    <a:lnTo>
                      <a:pt x="2001" y="769"/>
                    </a:lnTo>
                    <a:lnTo>
                      <a:pt x="2030" y="756"/>
                    </a:lnTo>
                    <a:lnTo>
                      <a:pt x="2058" y="742"/>
                    </a:lnTo>
                    <a:lnTo>
                      <a:pt x="2083" y="727"/>
                    </a:lnTo>
                    <a:lnTo>
                      <a:pt x="2104" y="713"/>
                    </a:lnTo>
                    <a:lnTo>
                      <a:pt x="2125" y="698"/>
                    </a:lnTo>
                    <a:lnTo>
                      <a:pt x="2142" y="683"/>
                    </a:lnTo>
                    <a:lnTo>
                      <a:pt x="2157" y="666"/>
                    </a:lnTo>
                    <a:lnTo>
                      <a:pt x="2170" y="651"/>
                    </a:lnTo>
                    <a:lnTo>
                      <a:pt x="2180" y="635"/>
                    </a:lnTo>
                    <a:lnTo>
                      <a:pt x="2188" y="618"/>
                    </a:lnTo>
                    <a:lnTo>
                      <a:pt x="2191" y="601"/>
                    </a:lnTo>
                    <a:lnTo>
                      <a:pt x="2194" y="584"/>
                    </a:lnTo>
                    <a:lnTo>
                      <a:pt x="2194" y="135"/>
                    </a:lnTo>
                    <a:lnTo>
                      <a:pt x="2194" y="135"/>
                    </a:lnTo>
                    <a:lnTo>
                      <a:pt x="2165" y="149"/>
                    </a:lnTo>
                    <a:lnTo>
                      <a:pt x="2135" y="161"/>
                    </a:lnTo>
                    <a:lnTo>
                      <a:pt x="2104" y="171"/>
                    </a:lnTo>
                    <a:lnTo>
                      <a:pt x="2073" y="180"/>
                    </a:lnTo>
                    <a:lnTo>
                      <a:pt x="2041" y="186"/>
                    </a:lnTo>
                    <a:lnTo>
                      <a:pt x="2009" y="192"/>
                    </a:lnTo>
                    <a:lnTo>
                      <a:pt x="1976" y="195"/>
                    </a:lnTo>
                    <a:lnTo>
                      <a:pt x="1942" y="195"/>
                    </a:lnTo>
                    <a:lnTo>
                      <a:pt x="1942" y="195"/>
                    </a:lnTo>
                    <a:close/>
                  </a:path>
                </a:pathLst>
              </a:custGeom>
              <a:grpFill/>
              <a:ln/>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chemeClr val="accent4">
                      <a:lumMod val="25000"/>
                    </a:schemeClr>
                  </a:solidFill>
                  <a:effectLst/>
                  <a:uLnTx/>
                  <a:uFillTx/>
                </a:endParaRPr>
              </a:p>
            </p:txBody>
          </p:sp>
        </p:grpSp>
        <p:cxnSp>
          <p:nvCxnSpPr>
            <p:cNvPr id="143" name="Straight Arrow Connector 142"/>
            <p:cNvCxnSpPr>
              <a:cxnSpLocks/>
            </p:cNvCxnSpPr>
            <p:nvPr/>
          </p:nvCxnSpPr>
          <p:spPr>
            <a:xfrm flipV="1">
              <a:off x="6911193" y="1655981"/>
              <a:ext cx="2771847" cy="928414"/>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45" name="Straight Arrow Connector 144"/>
            <p:cNvCxnSpPr>
              <a:cxnSpLocks/>
              <a:stCxn id="77" idx="5"/>
            </p:cNvCxnSpPr>
            <p:nvPr/>
          </p:nvCxnSpPr>
          <p:spPr>
            <a:xfrm>
              <a:off x="6748108" y="3544998"/>
              <a:ext cx="3057309" cy="711881"/>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cxnSp>
          <p:nvCxnSpPr>
            <p:cNvPr id="146" name="Straight Arrow Connector 145"/>
            <p:cNvCxnSpPr>
              <a:cxnSpLocks/>
            </p:cNvCxnSpPr>
            <p:nvPr/>
          </p:nvCxnSpPr>
          <p:spPr>
            <a:xfrm flipV="1">
              <a:off x="7005269" y="2915682"/>
              <a:ext cx="2648615" cy="81329"/>
            </a:xfrm>
            <a:prstGeom prst="straightConnector1">
              <a:avLst/>
            </a:prstGeom>
            <a:grpFill/>
            <a:ln>
              <a:headEnd type="none"/>
              <a:tailEnd type="triangle"/>
            </a:ln>
          </p:spPr>
          <p:style>
            <a:lnRef idx="2">
              <a:schemeClr val="dk1"/>
            </a:lnRef>
            <a:fillRef idx="1">
              <a:schemeClr val="lt1"/>
            </a:fillRef>
            <a:effectRef idx="0">
              <a:schemeClr val="dk1"/>
            </a:effectRef>
            <a:fontRef idx="minor">
              <a:schemeClr val="dk1"/>
            </a:fontRef>
          </p:style>
        </p:cxnSp>
      </p:grpSp>
      <p:sp>
        <p:nvSpPr>
          <p:cNvPr id="3" name="Title 2"/>
          <p:cNvSpPr>
            <a:spLocks noGrp="1"/>
          </p:cNvSpPr>
          <p:nvPr>
            <p:ph type="title"/>
          </p:nvPr>
        </p:nvSpPr>
        <p:spPr>
          <a:noFill/>
        </p:spPr>
        <p:txBody>
          <a:bodyPr/>
          <a:lstStyle/>
          <a:p>
            <a:r>
              <a:rPr lang="en-US" dirty="0"/>
              <a:t>Real Time Analytics</a:t>
            </a:r>
          </a:p>
        </p:txBody>
      </p:sp>
      <p:sp>
        <p:nvSpPr>
          <p:cNvPr id="2" name="TextBox 1"/>
          <p:cNvSpPr txBox="1"/>
          <p:nvPr/>
        </p:nvSpPr>
        <p:spPr>
          <a:xfrm rot="20514918">
            <a:off x="7235119" y="1736981"/>
            <a:ext cx="2442015"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Data Lake, Document DB, SQL DB/DW, …</a:t>
            </a:r>
          </a:p>
        </p:txBody>
      </p:sp>
      <p:sp>
        <p:nvSpPr>
          <p:cNvPr id="123" name="TextBox 122"/>
          <p:cNvSpPr txBox="1"/>
          <p:nvPr/>
        </p:nvSpPr>
        <p:spPr>
          <a:xfrm rot="790746">
            <a:off x="7262718" y="3692529"/>
            <a:ext cx="2668038"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Service Bus Topics/Queues -&gt; Worker Role …</a:t>
            </a:r>
          </a:p>
        </p:txBody>
      </p:sp>
      <p:sp>
        <p:nvSpPr>
          <p:cNvPr id="124" name="TextBox 123"/>
          <p:cNvSpPr txBox="1"/>
          <p:nvPr/>
        </p:nvSpPr>
        <p:spPr>
          <a:xfrm>
            <a:off x="8789733" y="2659062"/>
            <a:ext cx="781304" cy="420115"/>
          </a:xfrm>
          <a:prstGeom prst="rect">
            <a:avLst/>
          </a:prstGeom>
          <a:noFill/>
        </p:spPr>
        <p:txBody>
          <a:bodyPr wrap="none" lIns="182880" tIns="146304" rIns="182880" bIns="146304" rtlCol="0">
            <a:spAutoFit/>
          </a:bodyPr>
          <a:lstStyle/>
          <a:p>
            <a:pPr>
              <a:lnSpc>
                <a:spcPct val="90000"/>
              </a:lnSpc>
              <a:spcAft>
                <a:spcPts val="600"/>
              </a:spcAft>
            </a:pPr>
            <a:r>
              <a:rPr lang="en-US" sz="900" dirty="0">
                <a:solidFill>
                  <a:schemeClr val="accent4">
                    <a:lumMod val="25000"/>
                  </a:schemeClr>
                </a:solidFill>
              </a:rPr>
              <a:t>PowerBI</a:t>
            </a:r>
          </a:p>
        </p:txBody>
      </p:sp>
      <p:grpSp>
        <p:nvGrpSpPr>
          <p:cNvPr id="125" name="Group 124"/>
          <p:cNvGrpSpPr/>
          <p:nvPr/>
        </p:nvGrpSpPr>
        <p:grpSpPr>
          <a:xfrm>
            <a:off x="5802639" y="3192964"/>
            <a:ext cx="712658" cy="496704"/>
            <a:chOff x="1260022" y="5196402"/>
            <a:chExt cx="3273425" cy="2514600"/>
          </a:xfrm>
          <a:noFill/>
        </p:grpSpPr>
        <p:sp>
          <p:nvSpPr>
            <p:cNvPr id="126" name="Freeform 441"/>
            <p:cNvSpPr>
              <a:spLocks/>
            </p:cNvSpPr>
            <p:nvPr/>
          </p:nvSpPr>
          <p:spPr bwMode="auto">
            <a:xfrm>
              <a:off x="2247447" y="5196402"/>
              <a:ext cx="2286000" cy="2514600"/>
            </a:xfrm>
            <a:custGeom>
              <a:avLst/>
              <a:gdLst>
                <a:gd name="T0" fmla="*/ 307 w 609"/>
                <a:gd name="T1" fmla="*/ 0 h 669"/>
                <a:gd name="T2" fmla="*/ 341 w 609"/>
                <a:gd name="T3" fmla="*/ 90 h 669"/>
                <a:gd name="T4" fmla="*/ 395 w 609"/>
                <a:gd name="T5" fmla="*/ 114 h 669"/>
                <a:gd name="T6" fmla="*/ 482 w 609"/>
                <a:gd name="T7" fmla="*/ 68 h 669"/>
                <a:gd name="T8" fmla="*/ 537 w 609"/>
                <a:gd name="T9" fmla="*/ 123 h 669"/>
                <a:gd name="T10" fmla="*/ 494 w 609"/>
                <a:gd name="T11" fmla="*/ 208 h 669"/>
                <a:gd name="T12" fmla="*/ 516 w 609"/>
                <a:gd name="T13" fmla="*/ 261 h 669"/>
                <a:gd name="T14" fmla="*/ 609 w 609"/>
                <a:gd name="T15" fmla="*/ 293 h 669"/>
                <a:gd name="T16" fmla="*/ 609 w 609"/>
                <a:gd name="T17" fmla="*/ 369 h 669"/>
                <a:gd name="T18" fmla="*/ 517 w 609"/>
                <a:gd name="T19" fmla="*/ 401 h 669"/>
                <a:gd name="T20" fmla="*/ 493 w 609"/>
                <a:gd name="T21" fmla="*/ 454 h 669"/>
                <a:gd name="T22" fmla="*/ 535 w 609"/>
                <a:gd name="T23" fmla="*/ 540 h 669"/>
                <a:gd name="T24" fmla="*/ 480 w 609"/>
                <a:gd name="T25" fmla="*/ 595 h 669"/>
                <a:gd name="T26" fmla="*/ 394 w 609"/>
                <a:gd name="T27" fmla="*/ 556 h 669"/>
                <a:gd name="T28" fmla="*/ 339 w 609"/>
                <a:gd name="T29" fmla="*/ 579 h 669"/>
                <a:gd name="T30" fmla="*/ 309 w 609"/>
                <a:gd name="T31" fmla="*/ 669 h 669"/>
                <a:gd name="T32" fmla="*/ 231 w 609"/>
                <a:gd name="T33" fmla="*/ 669 h 669"/>
                <a:gd name="T34" fmla="*/ 201 w 609"/>
                <a:gd name="T35" fmla="*/ 579 h 669"/>
                <a:gd name="T36" fmla="*/ 148 w 609"/>
                <a:gd name="T37" fmla="*/ 558 h 669"/>
                <a:gd name="T38" fmla="*/ 63 w 609"/>
                <a:gd name="T39" fmla="*/ 600 h 669"/>
                <a:gd name="T40" fmla="*/ 7 w 609"/>
                <a:gd name="T41" fmla="*/ 546 h 669"/>
                <a:gd name="T42" fmla="*/ 24 w 609"/>
                <a:gd name="T43" fmla="*/ 519 h 669"/>
                <a:gd name="T44" fmla="*/ 102 w 609"/>
                <a:gd name="T45" fmla="*/ 479 h 669"/>
                <a:gd name="T46" fmla="*/ 171 w 609"/>
                <a:gd name="T47" fmla="*/ 431 h 669"/>
                <a:gd name="T48" fmla="*/ 208 w 609"/>
                <a:gd name="T49" fmla="*/ 457 h 669"/>
                <a:gd name="T50" fmla="*/ 411 w 609"/>
                <a:gd name="T51" fmla="*/ 332 h 669"/>
                <a:gd name="T52" fmla="*/ 339 w 609"/>
                <a:gd name="T53" fmla="*/ 213 h 669"/>
                <a:gd name="T54" fmla="*/ 180 w 609"/>
                <a:gd name="T55" fmla="*/ 146 h 669"/>
                <a:gd name="T56" fmla="*/ 28 w 609"/>
                <a:gd name="T57" fmla="*/ 180 h 669"/>
                <a:gd name="T58" fmla="*/ 0 w 609"/>
                <a:gd name="T59" fmla="*/ 127 h 669"/>
                <a:gd name="T60" fmla="*/ 51 w 609"/>
                <a:gd name="T61" fmla="*/ 72 h 669"/>
                <a:gd name="T62" fmla="*/ 143 w 609"/>
                <a:gd name="T63" fmla="*/ 113 h 669"/>
                <a:gd name="T64" fmla="*/ 196 w 609"/>
                <a:gd name="T65" fmla="*/ 90 h 669"/>
                <a:gd name="T66" fmla="*/ 233 w 609"/>
                <a:gd name="T67" fmla="*/ 0 h 669"/>
                <a:gd name="T68" fmla="*/ 307 w 609"/>
                <a:gd name="T69" fmla="*/ 0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9" h="669">
                  <a:moveTo>
                    <a:pt x="307" y="0"/>
                  </a:moveTo>
                  <a:cubicBezTo>
                    <a:pt x="319" y="29"/>
                    <a:pt x="331" y="58"/>
                    <a:pt x="341" y="90"/>
                  </a:cubicBezTo>
                  <a:cubicBezTo>
                    <a:pt x="358" y="98"/>
                    <a:pt x="378" y="105"/>
                    <a:pt x="395" y="114"/>
                  </a:cubicBezTo>
                  <a:cubicBezTo>
                    <a:pt x="423" y="98"/>
                    <a:pt x="455" y="86"/>
                    <a:pt x="482" y="68"/>
                  </a:cubicBezTo>
                  <a:cubicBezTo>
                    <a:pt x="503" y="85"/>
                    <a:pt x="521" y="103"/>
                    <a:pt x="537" y="123"/>
                  </a:cubicBezTo>
                  <a:cubicBezTo>
                    <a:pt x="521" y="150"/>
                    <a:pt x="509" y="181"/>
                    <a:pt x="494" y="208"/>
                  </a:cubicBezTo>
                  <a:cubicBezTo>
                    <a:pt x="500" y="227"/>
                    <a:pt x="510" y="242"/>
                    <a:pt x="516" y="261"/>
                  </a:cubicBezTo>
                  <a:cubicBezTo>
                    <a:pt x="546" y="272"/>
                    <a:pt x="576" y="284"/>
                    <a:pt x="609" y="293"/>
                  </a:cubicBezTo>
                  <a:cubicBezTo>
                    <a:pt x="609" y="318"/>
                    <a:pt x="609" y="344"/>
                    <a:pt x="609" y="369"/>
                  </a:cubicBezTo>
                  <a:cubicBezTo>
                    <a:pt x="579" y="380"/>
                    <a:pt x="549" y="391"/>
                    <a:pt x="517" y="401"/>
                  </a:cubicBezTo>
                  <a:cubicBezTo>
                    <a:pt x="508" y="417"/>
                    <a:pt x="502" y="437"/>
                    <a:pt x="493" y="454"/>
                  </a:cubicBezTo>
                  <a:cubicBezTo>
                    <a:pt x="506" y="484"/>
                    <a:pt x="519" y="513"/>
                    <a:pt x="535" y="540"/>
                  </a:cubicBezTo>
                  <a:cubicBezTo>
                    <a:pt x="519" y="561"/>
                    <a:pt x="501" y="579"/>
                    <a:pt x="480" y="595"/>
                  </a:cubicBezTo>
                  <a:cubicBezTo>
                    <a:pt x="453" y="581"/>
                    <a:pt x="422" y="570"/>
                    <a:pt x="394" y="556"/>
                  </a:cubicBezTo>
                  <a:cubicBezTo>
                    <a:pt x="374" y="562"/>
                    <a:pt x="357" y="572"/>
                    <a:pt x="339" y="579"/>
                  </a:cubicBezTo>
                  <a:cubicBezTo>
                    <a:pt x="329" y="609"/>
                    <a:pt x="317" y="638"/>
                    <a:pt x="309" y="669"/>
                  </a:cubicBezTo>
                  <a:cubicBezTo>
                    <a:pt x="283" y="669"/>
                    <a:pt x="257" y="669"/>
                    <a:pt x="231" y="669"/>
                  </a:cubicBezTo>
                  <a:cubicBezTo>
                    <a:pt x="221" y="640"/>
                    <a:pt x="211" y="610"/>
                    <a:pt x="201" y="579"/>
                  </a:cubicBezTo>
                  <a:cubicBezTo>
                    <a:pt x="183" y="572"/>
                    <a:pt x="166" y="564"/>
                    <a:pt x="148" y="558"/>
                  </a:cubicBezTo>
                  <a:cubicBezTo>
                    <a:pt x="118" y="571"/>
                    <a:pt x="92" y="587"/>
                    <a:pt x="63" y="600"/>
                  </a:cubicBezTo>
                  <a:cubicBezTo>
                    <a:pt x="44" y="590"/>
                    <a:pt x="23" y="565"/>
                    <a:pt x="7" y="546"/>
                  </a:cubicBezTo>
                  <a:cubicBezTo>
                    <a:pt x="14" y="538"/>
                    <a:pt x="20" y="529"/>
                    <a:pt x="24" y="519"/>
                  </a:cubicBezTo>
                  <a:cubicBezTo>
                    <a:pt x="53" y="509"/>
                    <a:pt x="77" y="498"/>
                    <a:pt x="102" y="479"/>
                  </a:cubicBezTo>
                  <a:cubicBezTo>
                    <a:pt x="119" y="466"/>
                    <a:pt x="144" y="427"/>
                    <a:pt x="171" y="431"/>
                  </a:cubicBezTo>
                  <a:cubicBezTo>
                    <a:pt x="182" y="432"/>
                    <a:pt x="193" y="450"/>
                    <a:pt x="208" y="457"/>
                  </a:cubicBezTo>
                  <a:cubicBezTo>
                    <a:pt x="301" y="505"/>
                    <a:pt x="414" y="433"/>
                    <a:pt x="411" y="332"/>
                  </a:cubicBezTo>
                  <a:cubicBezTo>
                    <a:pt x="410" y="268"/>
                    <a:pt x="377" y="244"/>
                    <a:pt x="339" y="213"/>
                  </a:cubicBezTo>
                  <a:cubicBezTo>
                    <a:pt x="299" y="181"/>
                    <a:pt x="244" y="151"/>
                    <a:pt x="180" y="146"/>
                  </a:cubicBezTo>
                  <a:cubicBezTo>
                    <a:pt x="125" y="142"/>
                    <a:pt x="75" y="156"/>
                    <a:pt x="28" y="180"/>
                  </a:cubicBezTo>
                  <a:cubicBezTo>
                    <a:pt x="19" y="162"/>
                    <a:pt x="10" y="144"/>
                    <a:pt x="0" y="127"/>
                  </a:cubicBezTo>
                  <a:cubicBezTo>
                    <a:pt x="14" y="106"/>
                    <a:pt x="35" y="92"/>
                    <a:pt x="51" y="72"/>
                  </a:cubicBezTo>
                  <a:cubicBezTo>
                    <a:pt x="81" y="86"/>
                    <a:pt x="112" y="99"/>
                    <a:pt x="143" y="113"/>
                  </a:cubicBezTo>
                  <a:cubicBezTo>
                    <a:pt x="160" y="105"/>
                    <a:pt x="177" y="97"/>
                    <a:pt x="196" y="90"/>
                  </a:cubicBezTo>
                  <a:cubicBezTo>
                    <a:pt x="209" y="60"/>
                    <a:pt x="218" y="27"/>
                    <a:pt x="233" y="0"/>
                  </a:cubicBezTo>
                  <a:cubicBezTo>
                    <a:pt x="258" y="0"/>
                    <a:pt x="282" y="0"/>
                    <a:pt x="307" y="0"/>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7" name="Freeform 442"/>
            <p:cNvSpPr>
              <a:spLocks/>
            </p:cNvSpPr>
            <p:nvPr/>
          </p:nvSpPr>
          <p:spPr bwMode="auto">
            <a:xfrm>
              <a:off x="1620371" y="5858391"/>
              <a:ext cx="1892303" cy="604840"/>
            </a:xfrm>
            <a:custGeom>
              <a:avLst/>
              <a:gdLst>
                <a:gd name="T0" fmla="*/ 319 w 504"/>
                <a:gd name="T1" fmla="*/ 4 h 161"/>
                <a:gd name="T2" fmla="*/ 486 w 504"/>
                <a:gd name="T3" fmla="*/ 67 h 161"/>
                <a:gd name="T4" fmla="*/ 502 w 504"/>
                <a:gd name="T5" fmla="*/ 90 h 161"/>
                <a:gd name="T6" fmla="*/ 490 w 504"/>
                <a:gd name="T7" fmla="*/ 115 h 161"/>
                <a:gd name="T8" fmla="*/ 455 w 504"/>
                <a:gd name="T9" fmla="*/ 90 h 161"/>
                <a:gd name="T10" fmla="*/ 327 w 504"/>
                <a:gd name="T11" fmla="*/ 37 h 161"/>
                <a:gd name="T12" fmla="*/ 216 w 504"/>
                <a:gd name="T13" fmla="*/ 69 h 161"/>
                <a:gd name="T14" fmla="*/ 68 w 504"/>
                <a:gd name="T15" fmla="*/ 143 h 161"/>
                <a:gd name="T16" fmla="*/ 2 w 504"/>
                <a:gd name="T17" fmla="*/ 99 h 161"/>
                <a:gd name="T18" fmla="*/ 11 w 504"/>
                <a:gd name="T19" fmla="*/ 76 h 161"/>
                <a:gd name="T20" fmla="*/ 76 w 504"/>
                <a:gd name="T21" fmla="*/ 110 h 161"/>
                <a:gd name="T22" fmla="*/ 174 w 504"/>
                <a:gd name="T23" fmla="*/ 57 h 161"/>
                <a:gd name="T24" fmla="*/ 319 w 504"/>
                <a:gd name="T25" fmla="*/ 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161">
                  <a:moveTo>
                    <a:pt x="319" y="4"/>
                  </a:moveTo>
                  <a:cubicBezTo>
                    <a:pt x="384" y="0"/>
                    <a:pt x="445" y="29"/>
                    <a:pt x="486" y="67"/>
                  </a:cubicBezTo>
                  <a:cubicBezTo>
                    <a:pt x="490" y="71"/>
                    <a:pt x="501" y="81"/>
                    <a:pt x="502" y="90"/>
                  </a:cubicBezTo>
                  <a:cubicBezTo>
                    <a:pt x="504" y="101"/>
                    <a:pt x="499" y="113"/>
                    <a:pt x="490" y="115"/>
                  </a:cubicBezTo>
                  <a:cubicBezTo>
                    <a:pt x="480" y="117"/>
                    <a:pt x="461" y="97"/>
                    <a:pt x="455" y="90"/>
                  </a:cubicBezTo>
                  <a:cubicBezTo>
                    <a:pt x="424" y="61"/>
                    <a:pt x="384" y="38"/>
                    <a:pt x="327" y="37"/>
                  </a:cubicBezTo>
                  <a:cubicBezTo>
                    <a:pt x="284" y="37"/>
                    <a:pt x="245" y="51"/>
                    <a:pt x="216" y="69"/>
                  </a:cubicBezTo>
                  <a:cubicBezTo>
                    <a:pt x="173" y="96"/>
                    <a:pt x="147" y="161"/>
                    <a:pt x="68" y="143"/>
                  </a:cubicBezTo>
                  <a:cubicBezTo>
                    <a:pt x="45" y="138"/>
                    <a:pt x="7" y="123"/>
                    <a:pt x="2" y="99"/>
                  </a:cubicBezTo>
                  <a:cubicBezTo>
                    <a:pt x="0" y="91"/>
                    <a:pt x="1" y="80"/>
                    <a:pt x="11" y="76"/>
                  </a:cubicBezTo>
                  <a:cubicBezTo>
                    <a:pt x="31" y="70"/>
                    <a:pt x="54" y="107"/>
                    <a:pt x="76" y="110"/>
                  </a:cubicBezTo>
                  <a:cubicBezTo>
                    <a:pt x="126" y="116"/>
                    <a:pt x="147" y="79"/>
                    <a:pt x="174" y="57"/>
                  </a:cubicBezTo>
                  <a:cubicBezTo>
                    <a:pt x="208" y="29"/>
                    <a:pt x="256" y="8"/>
                    <a:pt x="319" y="4"/>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28" name="Freeform 443"/>
            <p:cNvSpPr>
              <a:spLocks/>
            </p:cNvSpPr>
            <p:nvPr/>
          </p:nvSpPr>
          <p:spPr bwMode="auto">
            <a:xfrm>
              <a:off x="1394959" y="6174302"/>
              <a:ext cx="1952625" cy="593725"/>
            </a:xfrm>
            <a:custGeom>
              <a:avLst/>
              <a:gdLst>
                <a:gd name="T0" fmla="*/ 366 w 520"/>
                <a:gd name="T1" fmla="*/ 6 h 158"/>
                <a:gd name="T2" fmla="*/ 508 w 520"/>
                <a:gd name="T3" fmla="*/ 59 h 158"/>
                <a:gd name="T4" fmla="*/ 506 w 520"/>
                <a:gd name="T5" fmla="*/ 95 h 158"/>
                <a:gd name="T6" fmla="*/ 453 w 520"/>
                <a:gd name="T7" fmla="*/ 59 h 158"/>
                <a:gd name="T8" fmla="*/ 290 w 520"/>
                <a:gd name="T9" fmla="*/ 74 h 158"/>
                <a:gd name="T10" fmla="*/ 260 w 520"/>
                <a:gd name="T11" fmla="*/ 105 h 158"/>
                <a:gd name="T12" fmla="*/ 32 w 520"/>
                <a:gd name="T13" fmla="*/ 97 h 158"/>
                <a:gd name="T14" fmla="*/ 27 w 520"/>
                <a:gd name="T15" fmla="*/ 51 h 158"/>
                <a:gd name="T16" fmla="*/ 78 w 520"/>
                <a:gd name="T17" fmla="*/ 88 h 158"/>
                <a:gd name="T18" fmla="*/ 230 w 520"/>
                <a:gd name="T19" fmla="*/ 82 h 158"/>
                <a:gd name="T20" fmla="*/ 366 w 520"/>
                <a:gd name="T21" fmla="*/ 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0" h="158">
                  <a:moveTo>
                    <a:pt x="366" y="6"/>
                  </a:moveTo>
                  <a:cubicBezTo>
                    <a:pt x="422" y="0"/>
                    <a:pt x="479" y="24"/>
                    <a:pt x="508" y="59"/>
                  </a:cubicBezTo>
                  <a:cubicBezTo>
                    <a:pt x="520" y="75"/>
                    <a:pt x="518" y="91"/>
                    <a:pt x="506" y="95"/>
                  </a:cubicBezTo>
                  <a:cubicBezTo>
                    <a:pt x="488" y="100"/>
                    <a:pt x="467" y="68"/>
                    <a:pt x="453" y="59"/>
                  </a:cubicBezTo>
                  <a:cubicBezTo>
                    <a:pt x="402" y="29"/>
                    <a:pt x="333" y="38"/>
                    <a:pt x="290" y="74"/>
                  </a:cubicBezTo>
                  <a:cubicBezTo>
                    <a:pt x="281" y="82"/>
                    <a:pt x="270" y="97"/>
                    <a:pt x="260" y="105"/>
                  </a:cubicBezTo>
                  <a:cubicBezTo>
                    <a:pt x="195" y="158"/>
                    <a:pt x="91" y="149"/>
                    <a:pt x="32" y="97"/>
                  </a:cubicBezTo>
                  <a:cubicBezTo>
                    <a:pt x="24" y="89"/>
                    <a:pt x="0" y="56"/>
                    <a:pt x="27" y="51"/>
                  </a:cubicBezTo>
                  <a:cubicBezTo>
                    <a:pt x="43" y="47"/>
                    <a:pt x="61" y="77"/>
                    <a:pt x="78" y="88"/>
                  </a:cubicBezTo>
                  <a:cubicBezTo>
                    <a:pt x="125" y="116"/>
                    <a:pt x="190" y="109"/>
                    <a:pt x="230" y="82"/>
                  </a:cubicBezTo>
                  <a:cubicBezTo>
                    <a:pt x="277" y="51"/>
                    <a:pt x="292" y="14"/>
                    <a:pt x="366" y="6"/>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sp>
          <p:nvSpPr>
            <p:cNvPr id="144" name="Freeform 444"/>
            <p:cNvSpPr>
              <a:spLocks/>
            </p:cNvSpPr>
            <p:nvPr/>
          </p:nvSpPr>
          <p:spPr bwMode="auto">
            <a:xfrm>
              <a:off x="1260022" y="6493389"/>
              <a:ext cx="1930400" cy="566738"/>
            </a:xfrm>
            <a:custGeom>
              <a:avLst/>
              <a:gdLst>
                <a:gd name="T0" fmla="*/ 10 w 514"/>
                <a:gd name="T1" fmla="*/ 35 h 151"/>
                <a:gd name="T2" fmla="*/ 63 w 514"/>
                <a:gd name="T3" fmla="*/ 72 h 151"/>
                <a:gd name="T4" fmla="*/ 211 w 514"/>
                <a:gd name="T5" fmla="*/ 111 h 151"/>
                <a:gd name="T6" fmla="*/ 296 w 514"/>
                <a:gd name="T7" fmla="*/ 77 h 151"/>
                <a:gd name="T8" fmla="*/ 436 w 514"/>
                <a:gd name="T9" fmla="*/ 8 h 151"/>
                <a:gd name="T10" fmla="*/ 510 w 514"/>
                <a:gd name="T11" fmla="*/ 49 h 151"/>
                <a:gd name="T12" fmla="*/ 501 w 514"/>
                <a:gd name="T13" fmla="*/ 73 h 151"/>
                <a:gd name="T14" fmla="*/ 448 w 514"/>
                <a:gd name="T15" fmla="*/ 42 h 151"/>
                <a:gd name="T16" fmla="*/ 323 w 514"/>
                <a:gd name="T17" fmla="*/ 103 h 151"/>
                <a:gd name="T18" fmla="*/ 165 w 514"/>
                <a:gd name="T19" fmla="*/ 146 h 151"/>
                <a:gd name="T20" fmla="*/ 63 w 514"/>
                <a:gd name="T21" fmla="*/ 111 h 151"/>
                <a:gd name="T22" fmla="*/ 10 w 514"/>
                <a:gd name="T23" fmla="*/ 3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4" h="151">
                  <a:moveTo>
                    <a:pt x="10" y="35"/>
                  </a:moveTo>
                  <a:cubicBezTo>
                    <a:pt x="40" y="37"/>
                    <a:pt x="46" y="59"/>
                    <a:pt x="63" y="72"/>
                  </a:cubicBezTo>
                  <a:cubicBezTo>
                    <a:pt x="95" y="96"/>
                    <a:pt x="147" y="117"/>
                    <a:pt x="211" y="111"/>
                  </a:cubicBezTo>
                  <a:cubicBezTo>
                    <a:pt x="248" y="107"/>
                    <a:pt x="274" y="92"/>
                    <a:pt x="296" y="77"/>
                  </a:cubicBezTo>
                  <a:cubicBezTo>
                    <a:pt x="338" y="48"/>
                    <a:pt x="358" y="0"/>
                    <a:pt x="436" y="8"/>
                  </a:cubicBezTo>
                  <a:cubicBezTo>
                    <a:pt x="454" y="10"/>
                    <a:pt x="503" y="25"/>
                    <a:pt x="510" y="49"/>
                  </a:cubicBezTo>
                  <a:cubicBezTo>
                    <a:pt x="512" y="58"/>
                    <a:pt x="514" y="70"/>
                    <a:pt x="501" y="73"/>
                  </a:cubicBezTo>
                  <a:cubicBezTo>
                    <a:pt x="484" y="78"/>
                    <a:pt x="467" y="48"/>
                    <a:pt x="448" y="42"/>
                  </a:cubicBezTo>
                  <a:cubicBezTo>
                    <a:pt x="388" y="23"/>
                    <a:pt x="360" y="77"/>
                    <a:pt x="323" y="103"/>
                  </a:cubicBezTo>
                  <a:cubicBezTo>
                    <a:pt x="286" y="130"/>
                    <a:pt x="237" y="151"/>
                    <a:pt x="165" y="146"/>
                  </a:cubicBezTo>
                  <a:cubicBezTo>
                    <a:pt x="129" y="143"/>
                    <a:pt x="92" y="129"/>
                    <a:pt x="63" y="111"/>
                  </a:cubicBezTo>
                  <a:cubicBezTo>
                    <a:pt x="38" y="95"/>
                    <a:pt x="0" y="73"/>
                    <a:pt x="10" y="35"/>
                  </a:cubicBezTo>
                  <a:close/>
                </a:path>
              </a:pathLst>
            </a:custGeom>
            <a:grpFill/>
            <a:ln w="12700"/>
            <a:extLst/>
          </p:spPr>
          <p:style>
            <a:lnRef idx="2">
              <a:schemeClr val="dk1"/>
            </a:lnRef>
            <a:fillRef idx="1">
              <a:schemeClr val="lt1"/>
            </a:fillRef>
            <a:effectRef idx="0">
              <a:schemeClr val="dk1"/>
            </a:effectRef>
            <a:fontRef idx="minor">
              <a:schemeClr val="dk1"/>
            </a:fontRef>
          </p:style>
          <p:txBody>
            <a:bodyPr vert="horz" wrap="square" lIns="91427" tIns="45713" rIns="91427" bIns="45713"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22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tx2">
                    <a:lumMod val="10000"/>
                  </a:schemeClr>
                </a:solidFill>
                <a:effectLst/>
                <a:uLnTx/>
                <a:uFillTx/>
                <a:latin typeface="Segoe UI"/>
                <a:ea typeface="+mn-ea"/>
                <a:cs typeface="+mn-cs"/>
              </a:endParaRPr>
            </a:p>
          </p:txBody>
        </p:sp>
      </p:grpSp>
    </p:spTree>
    <p:extLst>
      <p:ext uri="{BB962C8B-B14F-4D97-AF65-F5344CB8AC3E}">
        <p14:creationId xmlns:p14="http://schemas.microsoft.com/office/powerpoint/2010/main" val="99075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483" y="118204"/>
            <a:ext cx="13309800" cy="877688"/>
          </a:xfrm>
          <a:prstGeom prst="rect">
            <a:avLst/>
          </a:prstGeom>
          <a:noFill/>
        </p:spPr>
        <p:txBody>
          <a:bodyPr wrap="square" lIns="186521" tIns="149217" rIns="186521" bIns="149217" rtlCol="0">
            <a:spAutoFit/>
          </a:bodyPr>
          <a:lstStyle/>
          <a:p>
            <a:pPr defTabSz="932597">
              <a:lnSpc>
                <a:spcPct val="90000"/>
              </a:lnSpc>
              <a:spcAft>
                <a:spcPts val="612"/>
              </a:spcAft>
              <a:defRPr/>
            </a:pPr>
            <a:r>
              <a:rPr lang="en-US" sz="4080" kern="0" dirty="0">
                <a:latin typeface="Segoe UI Light"/>
              </a:rPr>
              <a:t>What is ASA Edge</a:t>
            </a:r>
          </a:p>
        </p:txBody>
      </p:sp>
      <p:sp>
        <p:nvSpPr>
          <p:cNvPr id="7" name="Content Placeholder 2">
            <a:extLst/>
          </p:cNvPr>
          <p:cNvSpPr txBox="1">
            <a:spLocks/>
          </p:cNvSpPr>
          <p:nvPr/>
        </p:nvSpPr>
        <p:spPr>
          <a:xfrm>
            <a:off x="89483" y="1096434"/>
            <a:ext cx="10724938" cy="4437962"/>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None/>
            </a:pPr>
            <a:r>
              <a:rPr lang="en-US" sz="2856" dirty="0">
                <a:solidFill>
                  <a:schemeClr val="tx1"/>
                </a:solidFill>
              </a:rPr>
              <a:t>A Complex Event Processing (CEP) engine available on edge devices (e.g. Field Gateways)</a:t>
            </a:r>
          </a:p>
          <a:p>
            <a:pPr lvl="1"/>
            <a:r>
              <a:rPr lang="en-US" sz="2400" dirty="0">
                <a:solidFill>
                  <a:schemeClr val="tx1"/>
                </a:solidFill>
              </a:rPr>
              <a:t>Able to run near-real-time analytics on multiple streams of data</a:t>
            </a:r>
          </a:p>
          <a:p>
            <a:pPr lvl="2"/>
            <a:r>
              <a:rPr lang="en-US" sz="2000" dirty="0">
                <a:solidFill>
                  <a:schemeClr val="tx1"/>
                </a:solidFill>
              </a:rPr>
              <a:t>Simple operations: aggregates, projections, filters</a:t>
            </a:r>
          </a:p>
          <a:p>
            <a:pPr lvl="2"/>
            <a:r>
              <a:rPr lang="en-US" sz="2000" dirty="0">
                <a:solidFill>
                  <a:schemeClr val="tx1"/>
                </a:solidFill>
              </a:rPr>
              <a:t>Complex operations: temporal-based joins, windowed aggregates, temporal filters</a:t>
            </a:r>
          </a:p>
          <a:p>
            <a:pPr lvl="2"/>
            <a:endParaRPr lang="en-US" sz="2000" dirty="0">
              <a:solidFill>
                <a:schemeClr val="tx1"/>
              </a:solidFill>
            </a:endParaRPr>
          </a:p>
        </p:txBody>
      </p:sp>
      <p:pic>
        <p:nvPicPr>
          <p:cNvPr id="2" name="Picture 1"/>
          <p:cNvPicPr>
            <a:picLocks noChangeAspect="1"/>
          </p:cNvPicPr>
          <p:nvPr/>
        </p:nvPicPr>
        <p:blipFill>
          <a:blip r:embed="rId3"/>
          <a:stretch>
            <a:fillRect/>
          </a:stretch>
        </p:blipFill>
        <p:spPr>
          <a:xfrm>
            <a:off x="3170237" y="3315415"/>
            <a:ext cx="6553200" cy="3152775"/>
          </a:xfrm>
          <a:prstGeom prst="rect">
            <a:avLst/>
          </a:prstGeom>
        </p:spPr>
      </p:pic>
      <p:sp>
        <p:nvSpPr>
          <p:cNvPr id="3" name="Rectangle 2"/>
          <p:cNvSpPr/>
          <p:nvPr/>
        </p:nvSpPr>
        <p:spPr>
          <a:xfrm>
            <a:off x="10318751" y="6460252"/>
            <a:ext cx="2117724" cy="369332"/>
          </a:xfrm>
          <a:prstGeom prst="rect">
            <a:avLst/>
          </a:prstGeom>
        </p:spPr>
        <p:txBody>
          <a:bodyPr wrap="square">
            <a:spAutoFit/>
          </a:bodyPr>
          <a:lstStyle/>
          <a:p>
            <a:r>
              <a:rPr lang="en-US" dirty="0">
                <a:hlinkClick r:id="rId4"/>
              </a:rPr>
              <a:t>Announcement</a:t>
            </a:r>
            <a:r>
              <a:rPr lang="en-US" dirty="0"/>
              <a:t> </a:t>
            </a:r>
          </a:p>
        </p:txBody>
      </p:sp>
    </p:spTree>
    <p:extLst>
      <p:ext uri="{BB962C8B-B14F-4D97-AF65-F5344CB8AC3E}">
        <p14:creationId xmlns:p14="http://schemas.microsoft.com/office/powerpoint/2010/main" val="354593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98437" y="217487"/>
            <a:ext cx="11889564" cy="917575"/>
          </a:xfrm>
        </p:spPr>
        <p:txBody>
          <a:bodyPr/>
          <a:lstStyle/>
          <a:p>
            <a:r>
              <a:rPr lang="en-US" dirty="0"/>
              <a:t>Azure Stream Analytics Differentiators</a:t>
            </a:r>
          </a:p>
        </p:txBody>
      </p:sp>
      <p:sp>
        <p:nvSpPr>
          <p:cNvPr id="7" name="Text Placeholder 6"/>
          <p:cNvSpPr>
            <a:spLocks noGrp="1"/>
          </p:cNvSpPr>
          <p:nvPr>
            <p:ph type="body" sz="quarter" idx="4294967295"/>
          </p:nvPr>
        </p:nvSpPr>
        <p:spPr>
          <a:xfrm>
            <a:off x="525157" y="1493986"/>
            <a:ext cx="6164740" cy="4702826"/>
          </a:xfrm>
        </p:spPr>
        <p:txBody>
          <a:bodyPr lIns="365760"/>
          <a:lstStyle/>
          <a:p>
            <a:pPr marL="0" indent="0">
              <a:buNone/>
            </a:pPr>
            <a:r>
              <a:rPr lang="en-US" sz="2800" dirty="0">
                <a:solidFill>
                  <a:schemeClr val="bg2">
                    <a:lumMod val="25000"/>
                  </a:schemeClr>
                </a:solidFill>
              </a:rPr>
              <a:t>Programmer Productivity</a:t>
            </a:r>
          </a:p>
          <a:p>
            <a:pPr marL="0" indent="0">
              <a:buNone/>
            </a:pPr>
            <a:r>
              <a:rPr lang="en-US" sz="1600" dirty="0">
                <a:solidFill>
                  <a:schemeClr val="bg2">
                    <a:lumMod val="25000"/>
                  </a:schemeClr>
                </a:solidFill>
              </a:rPr>
              <a:t>	Declarative SQL like language</a:t>
            </a:r>
          </a:p>
          <a:p>
            <a:pPr marL="0" indent="0">
              <a:buNone/>
            </a:pPr>
            <a:r>
              <a:rPr lang="en-US" sz="1600" dirty="0">
                <a:solidFill>
                  <a:schemeClr val="bg2">
                    <a:lumMod val="25000"/>
                  </a:schemeClr>
                </a:solidFill>
              </a:rPr>
              <a:t>	Built-in temporal semantics</a:t>
            </a:r>
          </a:p>
          <a:p>
            <a:pPr marL="0" indent="0">
              <a:buNone/>
            </a:pPr>
            <a:endParaRPr lang="en-US" sz="2800" dirty="0">
              <a:solidFill>
                <a:schemeClr val="bg2">
                  <a:lumMod val="25000"/>
                </a:schemeClr>
              </a:solidFill>
            </a:endParaRPr>
          </a:p>
          <a:p>
            <a:pPr marL="0" indent="0">
              <a:buNone/>
            </a:pPr>
            <a:r>
              <a:rPr lang="en-US" sz="2800" dirty="0">
                <a:solidFill>
                  <a:schemeClr val="bg2">
                    <a:lumMod val="25000"/>
                  </a:schemeClr>
                </a:solidFill>
              </a:rPr>
              <a:t>Ease of Getting Started</a:t>
            </a:r>
          </a:p>
          <a:p>
            <a:pPr marL="0" indent="0">
              <a:buNone/>
            </a:pPr>
            <a:r>
              <a:rPr lang="en-US" sz="1600" dirty="0">
                <a:solidFill>
                  <a:schemeClr val="bg2">
                    <a:lumMod val="25000"/>
                  </a:schemeClr>
                </a:solidFill>
              </a:rPr>
              <a:t>	Integrations with sources, sinks, &amp; ML</a:t>
            </a:r>
          </a:p>
          <a:p>
            <a:pPr marL="0" indent="0">
              <a:buNone/>
            </a:pPr>
            <a:r>
              <a:rPr lang="en-US" sz="1600" dirty="0">
                <a:solidFill>
                  <a:schemeClr val="bg2">
                    <a:lumMod val="25000"/>
                  </a:schemeClr>
                </a:solidFill>
              </a:rPr>
              <a:t>	Build real-time dashboards in minutes</a:t>
            </a:r>
          </a:p>
          <a:p>
            <a:pPr marL="0" indent="0">
              <a:buNone/>
            </a:pPr>
            <a:endParaRPr lang="en-US" sz="2800" dirty="0">
              <a:solidFill>
                <a:schemeClr val="bg2">
                  <a:lumMod val="25000"/>
                </a:schemeClr>
              </a:solidFill>
            </a:endParaRPr>
          </a:p>
          <a:p>
            <a:pPr marL="0" indent="0">
              <a:buNone/>
            </a:pPr>
            <a:r>
              <a:rPr lang="en-US" sz="2800" dirty="0">
                <a:solidFill>
                  <a:schemeClr val="bg2">
                    <a:lumMod val="25000"/>
                  </a:schemeClr>
                </a:solidFill>
              </a:rPr>
              <a:t>Lowest Total Cost of Ownership(TCO)</a:t>
            </a:r>
          </a:p>
          <a:p>
            <a:pPr marL="0" indent="0">
              <a:buNone/>
            </a:pPr>
            <a:r>
              <a:rPr lang="en-US" sz="1600" dirty="0">
                <a:solidFill>
                  <a:schemeClr val="bg2">
                    <a:lumMod val="25000"/>
                  </a:schemeClr>
                </a:solidFill>
              </a:rPr>
              <a:t>	Fully managed service</a:t>
            </a:r>
          </a:p>
          <a:p>
            <a:pPr marL="0" indent="0">
              <a:buNone/>
            </a:pPr>
            <a:r>
              <a:rPr lang="en-US" sz="1600" dirty="0">
                <a:solidFill>
                  <a:schemeClr val="bg2">
                    <a:lumMod val="25000"/>
                  </a:schemeClr>
                </a:solidFill>
              </a:rPr>
              <a:t>	No cluster topology management required</a:t>
            </a:r>
          </a:p>
          <a:p>
            <a:pPr marL="0" indent="0">
              <a:buNone/>
            </a:pPr>
            <a:r>
              <a:rPr lang="en-US" sz="1600" dirty="0">
                <a:solidFill>
                  <a:schemeClr val="bg2">
                    <a:lumMod val="25000"/>
                  </a:schemeClr>
                </a:solidFill>
              </a:rPr>
              <a:t>	Seamless scalability</a:t>
            </a:r>
          </a:p>
          <a:p>
            <a:pPr marL="0" indent="0">
              <a:buNone/>
            </a:pPr>
            <a:r>
              <a:rPr lang="en-US" sz="1600" dirty="0">
                <a:solidFill>
                  <a:schemeClr val="bg2">
                    <a:lumMod val="25000"/>
                  </a:schemeClr>
                </a:solidFill>
              </a:rPr>
              <a:t>	Usage based pricing</a:t>
            </a:r>
          </a:p>
        </p:txBody>
      </p:sp>
      <p:sp>
        <p:nvSpPr>
          <p:cNvPr id="10" name="TextBox 9"/>
          <p:cNvSpPr txBox="1"/>
          <p:nvPr/>
        </p:nvSpPr>
        <p:spPr>
          <a:xfrm>
            <a:off x="8303092" y="952254"/>
            <a:ext cx="2988919"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i="0" u="none" strike="noStrike" kern="0" cap="none" spc="0" normalizeH="0" baseline="0" noProof="0" dirty="0">
                <a:ln>
                  <a:noFill/>
                </a:ln>
                <a:solidFill>
                  <a:schemeClr val="bg2">
                    <a:lumMod val="50000"/>
                  </a:schemeClr>
                </a:solidFill>
                <a:effectLst/>
                <a:uLnTx/>
                <a:uFillTx/>
                <a:latin typeface="+mn-lt"/>
              </a:rPr>
              <a:t>1,915 lines of code with Apache Storm</a:t>
            </a:r>
          </a:p>
        </p:txBody>
      </p:sp>
      <p:sp>
        <p:nvSpPr>
          <p:cNvPr id="9" name="Text Box 2"/>
          <p:cNvSpPr txBox="1">
            <a:spLocks noChangeArrowheads="1"/>
          </p:cNvSpPr>
          <p:nvPr/>
        </p:nvSpPr>
        <p:spPr bwMode="auto">
          <a:xfrm>
            <a:off x="7278506" y="1287462"/>
            <a:ext cx="5038095" cy="4360933"/>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rot="0" vert="horz" wrap="square" lIns="93260" tIns="46630" rIns="93260" bIns="46630" anchor="t" anchorCtr="0">
            <a:noAutofit/>
          </a:bodyPr>
          <a:lstStyle/>
          <a:p>
            <a:r>
              <a:rPr lang="en-US" sz="1000" dirty="0">
                <a:solidFill>
                  <a:schemeClr val="bg2">
                    <a:lumMod val="75000"/>
                  </a:schemeClr>
                </a:solidFill>
                <a:latin typeface="Consolas" panose="020B0609020204030204" pitchFamily="49" charset="0"/>
              </a:rPr>
              <a:t>@ApplicationAnnotation(name="</a:t>
            </a:r>
            <a:r>
              <a:rPr lang="en-US" sz="1000" dirty="0" err="1">
                <a:solidFill>
                  <a:schemeClr val="bg2">
                    <a:lumMod val="75000"/>
                  </a:schemeClr>
                </a:solidFill>
                <a:latin typeface="Consolas" panose="020B0609020204030204" pitchFamily="49" charset="0"/>
              </a:rPr>
              <a:t>WordCountDemo</a:t>
            </a:r>
            <a:r>
              <a:rPr lang="en-US" sz="1000" dirty="0">
                <a:solidFill>
                  <a:schemeClr val="bg2">
                    <a:lumMod val="75000"/>
                  </a:schemeClr>
                </a:solidFill>
                <a:latin typeface="Consolas" panose="020B0609020204030204" pitchFamily="49" charset="0"/>
              </a:rPr>
              <a:t>")</a:t>
            </a:r>
          </a:p>
          <a:p>
            <a:r>
              <a:rPr lang="en-US" sz="1000" dirty="0">
                <a:solidFill>
                  <a:schemeClr val="bg2">
                    <a:lumMod val="75000"/>
                  </a:schemeClr>
                </a:solidFill>
                <a:latin typeface="Consolas" panose="020B0609020204030204" pitchFamily="49" charset="0"/>
              </a:rPr>
              <a:t>public class Application implements </a:t>
            </a:r>
            <a:r>
              <a:rPr lang="en-US" sz="1000" dirty="0" err="1">
                <a:solidFill>
                  <a:schemeClr val="bg2">
                    <a:lumMod val="75000"/>
                  </a:schemeClr>
                </a:solidFill>
                <a:latin typeface="Consolas" panose="020B0609020204030204" pitchFamily="49" charset="0"/>
              </a:rPr>
              <a:t>StreamingApplication</a:t>
            </a:r>
            <a:endParaRPr lang="en-US" sz="1000" dirty="0">
              <a:solidFill>
                <a:schemeClr val="bg2">
                  <a:lumMod val="75000"/>
                </a:schemeClr>
              </a:solidFill>
              <a:latin typeface="Consolas" panose="020B0609020204030204" pitchFamily="49" charset="0"/>
            </a:endParaRPr>
          </a:p>
          <a:p>
            <a:r>
              <a:rPr lang="en-US" sz="1000" dirty="0">
                <a:solidFill>
                  <a:schemeClr val="bg2">
                    <a:lumMod val="75000"/>
                  </a:schemeClr>
                </a:solidFill>
                <a:latin typeface="Consolas" panose="020B0609020204030204" pitchFamily="49" charset="0"/>
              </a:rPr>
              <a:t>{  </a:t>
            </a:r>
          </a:p>
          <a:p>
            <a:pPr lvl="1"/>
            <a:r>
              <a:rPr lang="en-US" sz="1000" dirty="0">
                <a:solidFill>
                  <a:schemeClr val="bg2">
                    <a:lumMod val="75000"/>
                  </a:schemeClr>
                </a:solidFill>
                <a:latin typeface="Consolas" panose="020B0609020204030204" pitchFamily="49" charset="0"/>
              </a:rPr>
              <a:t>protected String </a:t>
            </a:r>
            <a:r>
              <a:rPr lang="en-US" sz="1000" dirty="0" err="1">
                <a:solidFill>
                  <a:schemeClr val="bg2">
                    <a:lumMod val="75000"/>
                  </a:schemeClr>
                </a:solidFill>
                <a:latin typeface="Consolas" panose="020B0609020204030204" pitchFamily="49" charset="0"/>
              </a:rPr>
              <a:t>fileName</a:t>
            </a:r>
            <a:r>
              <a:rPr lang="en-US" sz="1000" dirty="0">
                <a:solidFill>
                  <a:schemeClr val="bg2">
                    <a:lumMod val="75000"/>
                  </a:schemeClr>
                </a:solidFill>
                <a:latin typeface="Consolas" panose="020B0609020204030204" pitchFamily="49" charset="0"/>
              </a:rPr>
              <a:t> = "com/</a:t>
            </a:r>
            <a:r>
              <a:rPr lang="en-US" sz="1000" dirty="0" err="1">
                <a:solidFill>
                  <a:schemeClr val="bg2">
                    <a:lumMod val="75000"/>
                  </a:schemeClr>
                </a:solidFill>
                <a:latin typeface="Consolas" panose="020B0609020204030204" pitchFamily="49" charset="0"/>
              </a:rPr>
              <a:t>datatorrent</a:t>
            </a:r>
            <a:r>
              <a:rPr lang="en-US" sz="1000" dirty="0">
                <a:solidFill>
                  <a:schemeClr val="bg2">
                    <a:lumMod val="75000"/>
                  </a:schemeClr>
                </a:solidFill>
                <a:latin typeface="Consolas" panose="020B0609020204030204" pitchFamily="49" charset="0"/>
              </a:rPr>
              <a:t>/demos/</a:t>
            </a:r>
            <a:r>
              <a:rPr lang="en-US" sz="1000" dirty="0" err="1">
                <a:solidFill>
                  <a:schemeClr val="bg2">
                    <a:lumMod val="75000"/>
                  </a:schemeClr>
                </a:solidFill>
                <a:latin typeface="Consolas" panose="020B0609020204030204" pitchFamily="49" charset="0"/>
              </a:rPr>
              <a:t>wordcount</a:t>
            </a:r>
            <a:r>
              <a:rPr lang="en-US" sz="1000" dirty="0">
                <a:solidFill>
                  <a:schemeClr val="bg2">
                    <a:lumMod val="75000"/>
                  </a:schemeClr>
                </a:solidFill>
                <a:latin typeface="Consolas" panose="020B0609020204030204" pitchFamily="49" charset="0"/>
              </a:rPr>
              <a:t>/samplefile.txt";  </a:t>
            </a:r>
          </a:p>
          <a:p>
            <a:pPr lvl="1" algn="ctr"/>
            <a:r>
              <a:rPr lang="en-US" sz="1000" dirty="0">
                <a:solidFill>
                  <a:schemeClr val="bg2">
                    <a:lumMod val="75000"/>
                  </a:schemeClr>
                </a:solidFill>
                <a:latin typeface="Consolas" panose="020B0609020204030204" pitchFamily="49" charset="0"/>
              </a:rPr>
              <a:t>private Locality </a:t>
            </a:r>
            <a:r>
              <a:rPr lang="en-US" sz="1000" dirty="0" err="1">
                <a:solidFill>
                  <a:schemeClr val="bg2">
                    <a:lumMod val="75000"/>
                  </a:schemeClr>
                </a:solidFill>
                <a:latin typeface="Consolas" panose="020B0609020204030204" pitchFamily="49" charset="0"/>
              </a:rPr>
              <a:t>locality</a:t>
            </a:r>
            <a:r>
              <a:rPr lang="en-US" sz="1000" dirty="0">
                <a:solidFill>
                  <a:schemeClr val="bg2">
                    <a:lumMod val="75000"/>
                  </a:schemeClr>
                </a:solidFill>
                <a:latin typeface="Consolas" panose="020B0609020204030204" pitchFamily="49" charset="0"/>
              </a:rPr>
              <a:t> = null;   </a:t>
            </a:r>
          </a:p>
          <a:p>
            <a:pPr lvl="1"/>
            <a:endParaRPr lang="en-US" sz="1000" dirty="0">
              <a:solidFill>
                <a:schemeClr val="bg2">
                  <a:lumMod val="75000"/>
                </a:schemeClr>
              </a:solidFill>
              <a:latin typeface="Consolas" panose="020B0609020204030204" pitchFamily="49" charset="0"/>
            </a:endParaRPr>
          </a:p>
          <a:p>
            <a:pPr lvl="1"/>
            <a:r>
              <a:rPr lang="en-US" sz="1000" dirty="0">
                <a:solidFill>
                  <a:schemeClr val="bg2">
                    <a:lumMod val="75000"/>
                  </a:schemeClr>
                </a:solidFill>
                <a:latin typeface="Consolas" panose="020B0609020204030204" pitchFamily="49" charset="0"/>
              </a:rPr>
              <a:t>@Override  public void </a:t>
            </a:r>
            <a:r>
              <a:rPr lang="en-US" sz="1000" dirty="0" err="1">
                <a:solidFill>
                  <a:schemeClr val="bg2">
                    <a:lumMod val="75000"/>
                  </a:schemeClr>
                </a:solidFill>
                <a:latin typeface="Consolas" panose="020B0609020204030204" pitchFamily="49" charset="0"/>
              </a:rPr>
              <a:t>populateDAG</a:t>
            </a:r>
            <a:r>
              <a:rPr lang="en-US" sz="1000" dirty="0">
                <a:solidFill>
                  <a:schemeClr val="bg2">
                    <a:lumMod val="75000"/>
                  </a:schemeClr>
                </a:solidFill>
                <a:latin typeface="Consolas" panose="020B0609020204030204" pitchFamily="49" charset="0"/>
              </a:rPr>
              <a:t>(DAG </a:t>
            </a:r>
            <a:r>
              <a:rPr lang="en-US" sz="1000" dirty="0" err="1">
                <a:solidFill>
                  <a:schemeClr val="bg2">
                    <a:lumMod val="75000"/>
                  </a:schemeClr>
                </a:solidFill>
                <a:latin typeface="Consolas" panose="020B0609020204030204" pitchFamily="49" charset="0"/>
              </a:rPr>
              <a:t>dag</a:t>
            </a:r>
            <a:r>
              <a:rPr lang="en-US" sz="1000" dirty="0">
                <a:solidFill>
                  <a:schemeClr val="bg2">
                    <a:lumMod val="75000"/>
                  </a:schemeClr>
                </a:solidFill>
                <a:latin typeface="Consolas" panose="020B0609020204030204" pitchFamily="49" charset="0"/>
              </a:rPr>
              <a:t>, Configuration </a:t>
            </a:r>
            <a:r>
              <a:rPr lang="en-US" sz="1000" dirty="0" err="1">
                <a:solidFill>
                  <a:schemeClr val="bg2">
                    <a:lumMod val="75000"/>
                  </a:schemeClr>
                </a:solidFill>
                <a:latin typeface="Consolas" panose="020B0609020204030204" pitchFamily="49" charset="0"/>
              </a:rPr>
              <a:t>conf</a:t>
            </a:r>
            <a:r>
              <a:rPr lang="en-US" sz="1000" dirty="0">
                <a:solidFill>
                  <a:schemeClr val="bg2">
                    <a:lumMod val="75000"/>
                  </a:schemeClr>
                </a:solidFill>
                <a:latin typeface="Consolas" panose="020B0609020204030204" pitchFamily="49" charset="0"/>
              </a:rPr>
              <a:t>)  </a:t>
            </a:r>
          </a:p>
          <a:p>
            <a:pPr lvl="1"/>
            <a:r>
              <a:rPr lang="en-US" sz="1000" dirty="0">
                <a:solidFill>
                  <a:schemeClr val="bg2">
                    <a:lumMod val="75000"/>
                  </a:schemeClr>
                </a:solidFill>
                <a:latin typeface="Consolas" panose="020B0609020204030204" pitchFamily="49" charset="0"/>
              </a:rPr>
              <a:t>{   </a:t>
            </a:r>
          </a:p>
          <a:p>
            <a:pPr lvl="2"/>
            <a:r>
              <a:rPr lang="en-US" sz="1000" dirty="0">
                <a:solidFill>
                  <a:schemeClr val="bg2">
                    <a:lumMod val="75000"/>
                  </a:schemeClr>
                </a:solidFill>
                <a:latin typeface="Consolas" panose="020B0609020204030204" pitchFamily="49" charset="0"/>
              </a:rPr>
              <a:t>locality = </a:t>
            </a:r>
            <a:r>
              <a:rPr lang="en-US" sz="1000" dirty="0" err="1">
                <a:solidFill>
                  <a:schemeClr val="bg2">
                    <a:lumMod val="75000"/>
                  </a:schemeClr>
                </a:solidFill>
                <a:latin typeface="Consolas" panose="020B0609020204030204" pitchFamily="49" charset="0"/>
              </a:rPr>
              <a:t>Locality.CONTAINER_LOCAL</a:t>
            </a:r>
            <a:r>
              <a:rPr lang="en-US" sz="1000" dirty="0">
                <a:solidFill>
                  <a:schemeClr val="bg2">
                    <a:lumMod val="75000"/>
                  </a:schemeClr>
                </a:solidFill>
                <a:latin typeface="Consolas" panose="020B0609020204030204" pitchFamily="49" charset="0"/>
              </a:rPr>
              <a:t>;     </a:t>
            </a:r>
          </a:p>
          <a:p>
            <a:pPr lvl="2"/>
            <a:r>
              <a:rPr lang="en-US" sz="1000" dirty="0" err="1">
                <a:solidFill>
                  <a:schemeClr val="bg2">
                    <a:lumMod val="75000"/>
                  </a:schemeClr>
                </a:solidFill>
                <a:latin typeface="Consolas" panose="020B0609020204030204" pitchFamily="49" charset="0"/>
              </a:rPr>
              <a:t>WordCountInputOperator</a:t>
            </a:r>
            <a:r>
              <a:rPr lang="en-US" sz="1000" dirty="0">
                <a:solidFill>
                  <a:schemeClr val="bg2">
                    <a:lumMod val="75000"/>
                  </a:schemeClr>
                </a:solidFill>
                <a:latin typeface="Consolas" panose="020B0609020204030204" pitchFamily="49" charset="0"/>
              </a:rPr>
              <a:t> input = </a:t>
            </a:r>
            <a:r>
              <a:rPr lang="en-US" sz="1000" dirty="0" err="1">
                <a:solidFill>
                  <a:schemeClr val="bg2">
                    <a:lumMod val="75000"/>
                  </a:schemeClr>
                </a:solidFill>
                <a:latin typeface="Consolas" panose="020B0609020204030204" pitchFamily="49" charset="0"/>
              </a:rPr>
              <a:t>dag.addOperator</a:t>
            </a:r>
            <a:r>
              <a:rPr lang="en-US" sz="1000" dirty="0">
                <a:solidFill>
                  <a:schemeClr val="bg2">
                    <a:lumMod val="75000"/>
                  </a:schemeClr>
                </a:solidFill>
                <a:latin typeface="Consolas" panose="020B0609020204030204" pitchFamily="49" charset="0"/>
              </a:rPr>
              <a:t>("</a:t>
            </a:r>
            <a:r>
              <a:rPr lang="en-US" sz="1000" dirty="0" err="1">
                <a:solidFill>
                  <a:schemeClr val="bg2">
                    <a:lumMod val="75000"/>
                  </a:schemeClr>
                </a:solidFill>
                <a:latin typeface="Consolas" panose="020B0609020204030204" pitchFamily="49" charset="0"/>
              </a:rPr>
              <a:t>wordinput</a:t>
            </a:r>
            <a:r>
              <a:rPr lang="en-US" sz="1000" dirty="0">
                <a:solidFill>
                  <a:schemeClr val="bg2">
                    <a:lumMod val="75000"/>
                  </a:schemeClr>
                </a:solidFill>
                <a:latin typeface="Consolas" panose="020B0609020204030204" pitchFamily="49" charset="0"/>
              </a:rPr>
              <a:t>", new </a:t>
            </a:r>
            <a:r>
              <a:rPr lang="en-US" sz="1000" dirty="0" err="1">
                <a:solidFill>
                  <a:schemeClr val="bg2">
                    <a:lumMod val="75000"/>
                  </a:schemeClr>
                </a:solidFill>
                <a:latin typeface="Consolas" panose="020B0609020204030204" pitchFamily="49" charset="0"/>
              </a:rPr>
              <a:t>WordCountInputOperator</a:t>
            </a:r>
            <a:r>
              <a:rPr lang="en-US" sz="1000" dirty="0">
                <a:solidFill>
                  <a:schemeClr val="bg2">
                    <a:lumMod val="75000"/>
                  </a:schemeClr>
                </a:solidFill>
                <a:latin typeface="Consolas" panose="020B0609020204030204" pitchFamily="49" charset="0"/>
              </a:rPr>
              <a:t>());    </a:t>
            </a:r>
          </a:p>
          <a:p>
            <a:pPr lvl="2"/>
            <a:r>
              <a:rPr lang="en-US" sz="1000" dirty="0" err="1">
                <a:solidFill>
                  <a:schemeClr val="bg2">
                    <a:lumMod val="75000"/>
                  </a:schemeClr>
                </a:solidFill>
                <a:latin typeface="Consolas" panose="020B0609020204030204" pitchFamily="49" charset="0"/>
              </a:rPr>
              <a:t>input.setFileName</a:t>
            </a:r>
            <a:r>
              <a:rPr lang="en-US" sz="1000" dirty="0">
                <a:solidFill>
                  <a:schemeClr val="bg2">
                    <a:lumMod val="75000"/>
                  </a:schemeClr>
                </a:solidFill>
                <a:latin typeface="Consolas" panose="020B0609020204030204" pitchFamily="49" charset="0"/>
              </a:rPr>
              <a:t>(</a:t>
            </a:r>
            <a:r>
              <a:rPr lang="en-US" sz="1000" dirty="0" err="1">
                <a:solidFill>
                  <a:schemeClr val="bg2">
                    <a:lumMod val="75000"/>
                  </a:schemeClr>
                </a:solidFill>
                <a:latin typeface="Consolas" panose="020B0609020204030204" pitchFamily="49" charset="0"/>
              </a:rPr>
              <a:t>fileName</a:t>
            </a:r>
            <a:r>
              <a:rPr lang="en-US" sz="1000" dirty="0">
                <a:solidFill>
                  <a:schemeClr val="bg2">
                    <a:lumMod val="75000"/>
                  </a:schemeClr>
                </a:solidFill>
                <a:latin typeface="Consolas" panose="020B0609020204030204" pitchFamily="49" charset="0"/>
              </a:rPr>
              <a:t>);    </a:t>
            </a:r>
          </a:p>
          <a:p>
            <a:pPr lvl="2"/>
            <a:r>
              <a:rPr lang="en-US" sz="1000" dirty="0" err="1">
                <a:solidFill>
                  <a:schemeClr val="bg2">
                    <a:lumMod val="75000"/>
                  </a:schemeClr>
                </a:solidFill>
                <a:latin typeface="Consolas" panose="020B0609020204030204" pitchFamily="49" charset="0"/>
              </a:rPr>
              <a:t>UniqueCounter</a:t>
            </a:r>
            <a:r>
              <a:rPr lang="en-US" sz="1000" dirty="0">
                <a:solidFill>
                  <a:schemeClr val="bg2">
                    <a:lumMod val="75000"/>
                  </a:schemeClr>
                </a:solidFill>
                <a:latin typeface="Consolas" panose="020B0609020204030204" pitchFamily="49" charset="0"/>
              </a:rPr>
              <a:t>&lt;String&gt; </a:t>
            </a:r>
            <a:r>
              <a:rPr lang="en-US" sz="1000" dirty="0" err="1">
                <a:solidFill>
                  <a:schemeClr val="bg2">
                    <a:lumMod val="75000"/>
                  </a:schemeClr>
                </a:solidFill>
                <a:latin typeface="Consolas" panose="020B0609020204030204" pitchFamily="49" charset="0"/>
              </a:rPr>
              <a:t>wordCount</a:t>
            </a:r>
            <a:r>
              <a:rPr lang="en-US" sz="1000" dirty="0">
                <a:solidFill>
                  <a:schemeClr val="bg2">
                    <a:lumMod val="75000"/>
                  </a:schemeClr>
                </a:solidFill>
                <a:latin typeface="Consolas" panose="020B0609020204030204" pitchFamily="49" charset="0"/>
              </a:rPr>
              <a:t> = </a:t>
            </a:r>
            <a:r>
              <a:rPr lang="en-US" sz="1000" dirty="0" err="1">
                <a:solidFill>
                  <a:schemeClr val="bg2">
                    <a:lumMod val="75000"/>
                  </a:schemeClr>
                </a:solidFill>
                <a:latin typeface="Consolas" panose="020B0609020204030204" pitchFamily="49" charset="0"/>
              </a:rPr>
              <a:t>dag.addOperator</a:t>
            </a:r>
            <a:r>
              <a:rPr lang="en-US" sz="1000" dirty="0">
                <a:solidFill>
                  <a:schemeClr val="bg2">
                    <a:lumMod val="75000"/>
                  </a:schemeClr>
                </a:solidFill>
                <a:latin typeface="Consolas" panose="020B0609020204030204" pitchFamily="49" charset="0"/>
              </a:rPr>
              <a:t>("count", new </a:t>
            </a:r>
            <a:r>
              <a:rPr lang="en-US" sz="1000" dirty="0" err="1">
                <a:solidFill>
                  <a:schemeClr val="bg2">
                    <a:lumMod val="75000"/>
                  </a:schemeClr>
                </a:solidFill>
                <a:latin typeface="Consolas" panose="020B0609020204030204" pitchFamily="49" charset="0"/>
              </a:rPr>
              <a:t>UniqueCounter</a:t>
            </a:r>
            <a:r>
              <a:rPr lang="en-US" sz="1000" dirty="0">
                <a:solidFill>
                  <a:schemeClr val="bg2">
                    <a:lumMod val="75000"/>
                  </a:schemeClr>
                </a:solidFill>
                <a:latin typeface="Consolas" panose="020B0609020204030204" pitchFamily="49" charset="0"/>
              </a:rPr>
              <a:t>&lt;String&gt;());     </a:t>
            </a:r>
          </a:p>
          <a:p>
            <a:pPr lvl="2"/>
            <a:r>
              <a:rPr lang="en-US" sz="1000" dirty="0" err="1">
                <a:solidFill>
                  <a:schemeClr val="bg2">
                    <a:lumMod val="75000"/>
                  </a:schemeClr>
                </a:solidFill>
                <a:latin typeface="Consolas" panose="020B0609020204030204" pitchFamily="49" charset="0"/>
              </a:rPr>
              <a:t>dag.addStream</a:t>
            </a:r>
            <a:r>
              <a:rPr lang="en-US" sz="1000" dirty="0">
                <a:solidFill>
                  <a:schemeClr val="bg2">
                    <a:lumMod val="75000"/>
                  </a:schemeClr>
                </a:solidFill>
                <a:latin typeface="Consolas" panose="020B0609020204030204" pitchFamily="49" charset="0"/>
              </a:rPr>
              <a:t>("</a:t>
            </a:r>
            <a:r>
              <a:rPr lang="en-US" sz="1000" dirty="0" err="1">
                <a:solidFill>
                  <a:schemeClr val="bg2">
                    <a:lumMod val="75000"/>
                  </a:schemeClr>
                </a:solidFill>
                <a:latin typeface="Consolas" panose="020B0609020204030204" pitchFamily="49" charset="0"/>
              </a:rPr>
              <a:t>wordinput</a:t>
            </a:r>
            <a:r>
              <a:rPr lang="en-US" sz="1000" dirty="0">
                <a:solidFill>
                  <a:schemeClr val="bg2">
                    <a:lumMod val="75000"/>
                  </a:schemeClr>
                </a:solidFill>
                <a:latin typeface="Consolas" panose="020B0609020204030204" pitchFamily="49" charset="0"/>
              </a:rPr>
              <a:t>-count", </a:t>
            </a:r>
            <a:r>
              <a:rPr lang="en-US" sz="1000" dirty="0" err="1">
                <a:solidFill>
                  <a:schemeClr val="bg2">
                    <a:lumMod val="75000"/>
                  </a:schemeClr>
                </a:solidFill>
                <a:latin typeface="Consolas" panose="020B0609020204030204" pitchFamily="49" charset="0"/>
              </a:rPr>
              <a:t>input.outputPort</a:t>
            </a:r>
            <a:r>
              <a:rPr lang="en-US" sz="1000" dirty="0">
                <a:solidFill>
                  <a:schemeClr val="bg2">
                    <a:lumMod val="75000"/>
                  </a:schemeClr>
                </a:solidFill>
                <a:latin typeface="Consolas" panose="020B0609020204030204" pitchFamily="49" charset="0"/>
              </a:rPr>
              <a:t>, </a:t>
            </a:r>
            <a:r>
              <a:rPr lang="en-US" sz="1000" dirty="0" err="1">
                <a:solidFill>
                  <a:schemeClr val="bg2">
                    <a:lumMod val="75000"/>
                  </a:schemeClr>
                </a:solidFill>
                <a:latin typeface="Consolas" panose="020B0609020204030204" pitchFamily="49" charset="0"/>
              </a:rPr>
              <a:t>wordCount.data</a:t>
            </a:r>
            <a:r>
              <a:rPr lang="en-US" sz="1000" dirty="0">
                <a:solidFill>
                  <a:schemeClr val="bg2">
                    <a:lumMod val="75000"/>
                  </a:schemeClr>
                </a:solidFill>
                <a:latin typeface="Consolas" panose="020B0609020204030204" pitchFamily="49" charset="0"/>
              </a:rPr>
              <a:t>).</a:t>
            </a:r>
            <a:r>
              <a:rPr lang="en-US" sz="1000" dirty="0" err="1">
                <a:solidFill>
                  <a:schemeClr val="bg2">
                    <a:lumMod val="75000"/>
                  </a:schemeClr>
                </a:solidFill>
                <a:latin typeface="Consolas" panose="020B0609020204030204" pitchFamily="49" charset="0"/>
              </a:rPr>
              <a:t>setLocality</a:t>
            </a:r>
            <a:r>
              <a:rPr lang="en-US" sz="1000" dirty="0">
                <a:solidFill>
                  <a:schemeClr val="bg2">
                    <a:lumMod val="75000"/>
                  </a:schemeClr>
                </a:solidFill>
                <a:latin typeface="Consolas" panose="020B0609020204030204" pitchFamily="49" charset="0"/>
              </a:rPr>
              <a:t>(locality);     </a:t>
            </a:r>
          </a:p>
          <a:p>
            <a:pPr lvl="2"/>
            <a:r>
              <a:rPr lang="en-US" sz="1000" dirty="0" err="1">
                <a:solidFill>
                  <a:schemeClr val="bg2">
                    <a:lumMod val="75000"/>
                  </a:schemeClr>
                </a:solidFill>
                <a:latin typeface="Consolas" panose="020B0609020204030204" pitchFamily="49" charset="0"/>
              </a:rPr>
              <a:t>ConsoleOutputOperator</a:t>
            </a:r>
            <a:r>
              <a:rPr lang="en-US" sz="1000" dirty="0">
                <a:solidFill>
                  <a:schemeClr val="bg2">
                    <a:lumMod val="75000"/>
                  </a:schemeClr>
                </a:solidFill>
                <a:latin typeface="Consolas" panose="020B0609020204030204" pitchFamily="49" charset="0"/>
              </a:rPr>
              <a:t> </a:t>
            </a:r>
            <a:r>
              <a:rPr lang="en-US" sz="1000" dirty="0" err="1">
                <a:solidFill>
                  <a:schemeClr val="bg2">
                    <a:lumMod val="75000"/>
                  </a:schemeClr>
                </a:solidFill>
                <a:latin typeface="Consolas" panose="020B0609020204030204" pitchFamily="49" charset="0"/>
              </a:rPr>
              <a:t>consoleOperator</a:t>
            </a:r>
            <a:r>
              <a:rPr lang="en-US" sz="1000" dirty="0">
                <a:solidFill>
                  <a:schemeClr val="bg2">
                    <a:lumMod val="75000"/>
                  </a:schemeClr>
                </a:solidFill>
                <a:latin typeface="Consolas" panose="020B0609020204030204" pitchFamily="49" charset="0"/>
              </a:rPr>
              <a:t> = </a:t>
            </a:r>
            <a:r>
              <a:rPr lang="en-US" sz="1000" dirty="0" err="1">
                <a:solidFill>
                  <a:schemeClr val="bg2">
                    <a:lumMod val="75000"/>
                  </a:schemeClr>
                </a:solidFill>
                <a:latin typeface="Consolas" panose="020B0609020204030204" pitchFamily="49" charset="0"/>
              </a:rPr>
              <a:t>dag.addOperator</a:t>
            </a:r>
            <a:r>
              <a:rPr lang="en-US" sz="1000" dirty="0">
                <a:solidFill>
                  <a:schemeClr val="bg2">
                    <a:lumMod val="75000"/>
                  </a:schemeClr>
                </a:solidFill>
                <a:latin typeface="Consolas" panose="020B0609020204030204" pitchFamily="49" charset="0"/>
              </a:rPr>
              <a:t>("console", new </a:t>
            </a:r>
            <a:r>
              <a:rPr lang="en-US" sz="1000" dirty="0" err="1">
                <a:solidFill>
                  <a:schemeClr val="bg2">
                    <a:lumMod val="75000"/>
                  </a:schemeClr>
                </a:solidFill>
                <a:latin typeface="Consolas" panose="020B0609020204030204" pitchFamily="49" charset="0"/>
              </a:rPr>
              <a:t>ConsoleOutputOperator</a:t>
            </a:r>
            <a:r>
              <a:rPr lang="en-US" sz="1000" dirty="0">
                <a:solidFill>
                  <a:schemeClr val="bg2">
                    <a:lumMod val="75000"/>
                  </a:schemeClr>
                </a:solidFill>
                <a:latin typeface="Consolas" panose="020B0609020204030204" pitchFamily="49" charset="0"/>
              </a:rPr>
              <a:t>());    </a:t>
            </a:r>
          </a:p>
          <a:p>
            <a:pPr lvl="2"/>
            <a:r>
              <a:rPr lang="en-US" sz="1000" dirty="0" err="1">
                <a:solidFill>
                  <a:schemeClr val="bg2">
                    <a:lumMod val="75000"/>
                  </a:schemeClr>
                </a:solidFill>
                <a:latin typeface="Consolas" panose="020B0609020204030204" pitchFamily="49" charset="0"/>
              </a:rPr>
              <a:t>dag.addStream</a:t>
            </a:r>
            <a:r>
              <a:rPr lang="en-US" sz="1000" dirty="0">
                <a:solidFill>
                  <a:schemeClr val="bg2">
                    <a:lumMod val="75000"/>
                  </a:schemeClr>
                </a:solidFill>
                <a:latin typeface="Consolas" panose="020B0609020204030204" pitchFamily="49" charset="0"/>
              </a:rPr>
              <a:t>("count-console",</a:t>
            </a:r>
            <a:r>
              <a:rPr lang="en-US" sz="1000" dirty="0" err="1">
                <a:solidFill>
                  <a:schemeClr val="bg2">
                    <a:lumMod val="75000"/>
                  </a:schemeClr>
                </a:solidFill>
                <a:latin typeface="Consolas" panose="020B0609020204030204" pitchFamily="49" charset="0"/>
              </a:rPr>
              <a:t>wordCount.count</a:t>
            </a:r>
            <a:r>
              <a:rPr lang="en-US" sz="1000" dirty="0">
                <a:solidFill>
                  <a:schemeClr val="bg2">
                    <a:lumMod val="75000"/>
                  </a:schemeClr>
                </a:solidFill>
                <a:latin typeface="Consolas" panose="020B0609020204030204" pitchFamily="49" charset="0"/>
              </a:rPr>
              <a:t>, </a:t>
            </a:r>
            <a:r>
              <a:rPr lang="en-US" sz="1000" dirty="0" err="1">
                <a:solidFill>
                  <a:schemeClr val="bg2">
                    <a:lumMod val="75000"/>
                  </a:schemeClr>
                </a:solidFill>
                <a:latin typeface="Consolas" panose="020B0609020204030204" pitchFamily="49" charset="0"/>
              </a:rPr>
              <a:t>consoleOperator.input</a:t>
            </a:r>
            <a:r>
              <a:rPr lang="en-US" sz="1000" dirty="0">
                <a:solidFill>
                  <a:schemeClr val="bg2">
                    <a:lumMod val="75000"/>
                  </a:schemeClr>
                </a:solidFill>
                <a:latin typeface="Consolas" panose="020B0609020204030204" pitchFamily="49" charset="0"/>
              </a:rPr>
              <a:t>);  </a:t>
            </a:r>
          </a:p>
          <a:p>
            <a:pPr lvl="1"/>
            <a:r>
              <a:rPr lang="en-US" sz="1000" dirty="0">
                <a:solidFill>
                  <a:schemeClr val="bg2">
                    <a:lumMod val="75000"/>
                  </a:schemeClr>
                </a:solidFill>
                <a:latin typeface="Consolas" panose="020B0609020204030204" pitchFamily="49" charset="0"/>
              </a:rPr>
              <a:t> }   </a:t>
            </a:r>
          </a:p>
          <a:p>
            <a:r>
              <a:rPr lang="en-US" sz="1000" dirty="0">
                <a:solidFill>
                  <a:schemeClr val="bg2">
                    <a:lumMod val="75000"/>
                  </a:schemeClr>
                </a:solidFill>
                <a:latin typeface="Consolas" panose="020B0609020204030204" pitchFamily="49" charset="0"/>
                <a:ea typeface="Times New Roman" panose="02020603050405020304" pitchFamily="18" charset="0"/>
              </a:rPr>
              <a:t>}</a:t>
            </a:r>
          </a:p>
        </p:txBody>
      </p:sp>
      <p:sp>
        <p:nvSpPr>
          <p:cNvPr id="12" name="TextBox 11"/>
          <p:cNvSpPr txBox="1"/>
          <p:nvPr/>
        </p:nvSpPr>
        <p:spPr>
          <a:xfrm>
            <a:off x="8231822" y="5339130"/>
            <a:ext cx="3131461"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i="0" u="none" strike="noStrike" kern="0" cap="none" spc="0" normalizeH="0" baseline="0" noProof="0" dirty="0">
                <a:ln>
                  <a:noFill/>
                </a:ln>
                <a:solidFill>
                  <a:schemeClr val="bg2">
                    <a:lumMod val="50000"/>
                  </a:schemeClr>
                </a:solidFill>
                <a:effectLst/>
                <a:uLnTx/>
                <a:uFillTx/>
                <a:latin typeface="+mn-lt"/>
              </a:rPr>
              <a:t>3 lines of SQL in Azure Stream Analytics</a:t>
            </a:r>
          </a:p>
        </p:txBody>
      </p:sp>
      <p:sp>
        <p:nvSpPr>
          <p:cNvPr id="14" name="Rectangle 13"/>
          <p:cNvSpPr/>
          <p:nvPr/>
        </p:nvSpPr>
        <p:spPr>
          <a:xfrm>
            <a:off x="7816353" y="5760319"/>
            <a:ext cx="3962400" cy="832023"/>
          </a:xfrm>
          <a:prstGeom prst="rect">
            <a:avLst/>
          </a:prstGeom>
        </p:spPr>
        <p:txBody>
          <a:bodyPr wrap="square">
            <a:spAutoFit/>
          </a:bodyPr>
          <a:lstStyle/>
          <a:p>
            <a:pPr>
              <a:lnSpc>
                <a:spcPct val="115000"/>
              </a:lnSpc>
              <a:spcAft>
                <a:spcPts val="408"/>
              </a:spcAft>
            </a:pPr>
            <a:r>
              <a:rPr lang="en-US" sz="1200" spc="-71" dirty="0">
                <a:solidFill>
                  <a:schemeClr val="bg2">
                    <a:lumMod val="75000"/>
                  </a:schemeClr>
                </a:solidFill>
                <a:latin typeface="Consolas" panose="020B0609020204030204" pitchFamily="49" charset="0"/>
              </a:rPr>
              <a:t>SELECT </a:t>
            </a:r>
            <a:r>
              <a:rPr lang="en-US" sz="1200" spc="-71" dirty="0" err="1">
                <a:solidFill>
                  <a:schemeClr val="bg2">
                    <a:lumMod val="75000"/>
                  </a:schemeClr>
                </a:solidFill>
                <a:latin typeface="Consolas" panose="020B0609020204030204" pitchFamily="49" charset="0"/>
              </a:rPr>
              <a:t>Avg</a:t>
            </a:r>
            <a:r>
              <a:rPr lang="en-US" sz="1200" spc="-71" dirty="0">
                <a:solidFill>
                  <a:schemeClr val="bg2">
                    <a:lumMod val="75000"/>
                  </a:schemeClr>
                </a:solidFill>
                <a:latin typeface="Consolas" panose="020B0609020204030204" pitchFamily="49" charset="0"/>
              </a:rPr>
              <a:t>(Purchase), </a:t>
            </a:r>
            <a:r>
              <a:rPr lang="en-US" sz="1200" spc="-71" dirty="0" err="1">
                <a:solidFill>
                  <a:schemeClr val="bg2">
                    <a:lumMod val="75000"/>
                  </a:schemeClr>
                </a:solidFill>
                <a:latin typeface="Consolas" panose="020B0609020204030204" pitchFamily="49" charset="0"/>
              </a:rPr>
              <a:t>ScoreTollId</a:t>
            </a:r>
            <a:r>
              <a:rPr lang="en-US" sz="1200" spc="-71" dirty="0">
                <a:solidFill>
                  <a:schemeClr val="bg2">
                    <a:lumMod val="75000"/>
                  </a:schemeClr>
                </a:solidFill>
                <a:latin typeface="Consolas" panose="020B0609020204030204" pitchFamily="49" charset="0"/>
              </a:rPr>
              <a:t>, Count(*)</a:t>
            </a:r>
          </a:p>
          <a:p>
            <a:pPr>
              <a:lnSpc>
                <a:spcPct val="115000"/>
              </a:lnSpc>
              <a:spcAft>
                <a:spcPts val="408"/>
              </a:spcAft>
            </a:pPr>
            <a:r>
              <a:rPr lang="en-US" sz="1200" spc="-71" dirty="0">
                <a:solidFill>
                  <a:schemeClr val="bg2">
                    <a:lumMod val="75000"/>
                  </a:schemeClr>
                </a:solidFill>
                <a:latin typeface="Consolas" panose="020B0609020204030204" pitchFamily="49" charset="0"/>
              </a:rPr>
              <a:t>FROM </a:t>
            </a:r>
            <a:r>
              <a:rPr lang="en-US" sz="1200" spc="-71" dirty="0" err="1">
                <a:solidFill>
                  <a:schemeClr val="bg2">
                    <a:lumMod val="75000"/>
                  </a:schemeClr>
                </a:solidFill>
                <a:latin typeface="Consolas" panose="020B0609020204030204" pitchFamily="49" charset="0"/>
              </a:rPr>
              <a:t>GameDataStream</a:t>
            </a:r>
            <a:endParaRPr lang="en-US" sz="1200" spc="-71" dirty="0">
              <a:solidFill>
                <a:schemeClr val="bg2">
                  <a:lumMod val="75000"/>
                </a:schemeClr>
              </a:solidFill>
              <a:latin typeface="Consolas" panose="020B0609020204030204" pitchFamily="49" charset="0"/>
            </a:endParaRPr>
          </a:p>
          <a:p>
            <a:pPr>
              <a:lnSpc>
                <a:spcPct val="115000"/>
              </a:lnSpc>
              <a:spcAft>
                <a:spcPts val="408"/>
              </a:spcAft>
            </a:pPr>
            <a:r>
              <a:rPr lang="en-US" sz="1200" spc="-71" dirty="0">
                <a:solidFill>
                  <a:schemeClr val="bg2">
                    <a:lumMod val="75000"/>
                  </a:schemeClr>
                </a:solidFill>
                <a:latin typeface="Consolas" panose="020B0609020204030204" pitchFamily="49" charset="0"/>
              </a:rPr>
              <a:t>GROUP BY </a:t>
            </a:r>
            <a:r>
              <a:rPr lang="en-US" sz="1200" spc="-71" dirty="0" err="1">
                <a:solidFill>
                  <a:schemeClr val="bg2">
                    <a:lumMod val="75000"/>
                  </a:schemeClr>
                </a:solidFill>
                <a:latin typeface="Consolas" panose="020B0609020204030204" pitchFamily="49" charset="0"/>
              </a:rPr>
              <a:t>TumblingWindows</a:t>
            </a:r>
            <a:r>
              <a:rPr lang="en-US" sz="1200" spc="-71" dirty="0">
                <a:solidFill>
                  <a:schemeClr val="bg2">
                    <a:lumMod val="75000"/>
                  </a:schemeClr>
                </a:solidFill>
                <a:latin typeface="Consolas" panose="020B0609020204030204" pitchFamily="49" charset="0"/>
              </a:rPr>
              <a:t>(5, Minute), Score</a:t>
            </a:r>
          </a:p>
        </p:txBody>
      </p:sp>
    </p:spTree>
    <p:extLst>
      <p:ext uri="{BB962C8B-B14F-4D97-AF65-F5344CB8AC3E}">
        <p14:creationId xmlns:p14="http://schemas.microsoft.com/office/powerpoint/2010/main" val="2535296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txBox="1">
            <a:spLocks noGrp="1"/>
          </p:cNvSpPr>
          <p:nvPr>
            <p:ph type="body" sz="quarter" idx="4294967295"/>
          </p:nvPr>
        </p:nvSpPr>
        <p:spPr>
          <a:xfrm>
            <a:off x="1149879" y="1507156"/>
            <a:ext cx="1909763" cy="2482850"/>
          </a:xfrm>
          <a:prstGeom prst="rect">
            <a:avLst/>
          </a:prstGeom>
          <a:noFill/>
        </p:spPr>
        <p:txBody>
          <a:bodyPr vert="horz" wrap="square" lIns="0" tIns="0" rIns="0" bIns="0" rtlCol="0">
            <a:spAutoFit/>
          </a:bodyPr>
          <a:lstStyle/>
          <a:p>
            <a:pPr marL="0" indent="0" defTabSz="932597">
              <a:buNone/>
            </a:pPr>
            <a:r>
              <a:rPr lang="EN-US" sz="1800" b="1" spc="-72" dirty="0">
                <a:solidFill>
                  <a:schemeClr val="bg1">
                    <a:lumMod val="50000"/>
                  </a:schemeClr>
                </a:solidFill>
                <a:latin typeface="+mn-lt"/>
              </a:rPr>
              <a:t>D</a:t>
            </a:r>
            <a:r>
              <a:rPr lang="en-US" sz="1800" b="1" spc="-72" dirty="0">
                <a:solidFill>
                  <a:schemeClr val="bg1">
                    <a:lumMod val="50000"/>
                  </a:schemeClr>
                </a:solidFill>
                <a:latin typeface="+mn-lt"/>
              </a:rPr>
              <a:t>ata Manipulation</a:t>
            </a:r>
            <a:endParaRPr lang="EN-US" sz="1800" b="1" spc="-72" dirty="0">
              <a:solidFill>
                <a:schemeClr val="bg1">
                  <a:lumMod val="50000"/>
                </a:schemeClr>
              </a:solidFill>
              <a:latin typeface="+mn-lt"/>
            </a:endParaRPr>
          </a:p>
          <a:p>
            <a:pPr marL="0" indent="0" defTabSz="932597">
              <a:buNone/>
            </a:pPr>
            <a:r>
              <a:rPr lang="EN-US" sz="1200" dirty="0">
                <a:solidFill>
                  <a:schemeClr val="bg1">
                    <a:lumMod val="50000"/>
                  </a:schemeClr>
                </a:solidFill>
                <a:latin typeface="Consolas"/>
                <a:cs typeface="+mn-cs"/>
              </a:rPr>
              <a:t>SELECT</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FROM</a:t>
            </a:r>
            <a:r>
              <a:rPr lang="en-US" sz="1200" dirty="0">
                <a:solidFill>
                  <a:schemeClr val="bg1">
                    <a:lumMod val="50000"/>
                  </a:schemeClr>
                </a:solidFill>
                <a:latin typeface="Consolas"/>
                <a:cs typeface="+mn-cs"/>
              </a:rPr>
              <a:t> </a:t>
            </a:r>
          </a:p>
          <a:p>
            <a:pPr marL="0" indent="0" defTabSz="932597">
              <a:buNone/>
            </a:pPr>
            <a:r>
              <a:rPr lang="EN-US" sz="1200" dirty="0">
                <a:solidFill>
                  <a:schemeClr val="bg1">
                    <a:lumMod val="50000"/>
                  </a:schemeClr>
                </a:solidFill>
                <a:latin typeface="Consolas"/>
                <a:cs typeface="+mn-cs"/>
              </a:rPr>
              <a:t>WHERE</a:t>
            </a:r>
            <a:endParaRPr lang="en-US" sz="1200" dirty="0">
              <a:solidFill>
                <a:schemeClr val="bg1">
                  <a:lumMod val="50000"/>
                </a:schemeClr>
              </a:solidFill>
              <a:latin typeface="Consolas"/>
              <a:cs typeface="+mn-cs"/>
            </a:endParaRPr>
          </a:p>
          <a:p>
            <a:pPr marL="0" indent="0">
              <a:buNone/>
            </a:pPr>
            <a:r>
              <a:rPr lang="EN-US" sz="1200" dirty="0">
                <a:solidFill>
                  <a:schemeClr val="bg1">
                    <a:lumMod val="50000"/>
                  </a:schemeClr>
                </a:solidFill>
                <a:latin typeface="Consolas"/>
              </a:rPr>
              <a:t>HAVING </a:t>
            </a:r>
            <a:endParaRPr lang="en-US" sz="1200" dirty="0">
              <a:solidFill>
                <a:schemeClr val="bg1">
                  <a:lumMod val="50000"/>
                </a:schemeClr>
              </a:solidFill>
              <a:latin typeface="Consolas"/>
            </a:endParaRPr>
          </a:p>
          <a:p>
            <a:pPr marL="0" indent="0" defTabSz="932597">
              <a:buNone/>
            </a:pPr>
            <a:r>
              <a:rPr lang="EN-US" sz="1200" dirty="0">
                <a:solidFill>
                  <a:schemeClr val="bg1">
                    <a:lumMod val="50000"/>
                  </a:schemeClr>
                </a:solidFill>
                <a:latin typeface="Consolas"/>
                <a:cs typeface="+mn-cs"/>
              </a:rPr>
              <a:t>GROUP</a:t>
            </a:r>
            <a:r>
              <a:rPr lang="EN-US" sz="1200" dirty="0">
                <a:solidFill>
                  <a:schemeClr val="bg1">
                    <a:lumMod val="50000"/>
                  </a:schemeClr>
                </a:solidFill>
                <a:latin typeface="Consolas"/>
              </a:rPr>
              <a:t> </a:t>
            </a:r>
            <a:r>
              <a:rPr lang="EN-US" sz="1200" dirty="0">
                <a:solidFill>
                  <a:schemeClr val="bg1">
                    <a:lumMod val="50000"/>
                  </a:schemeClr>
                </a:solidFill>
                <a:latin typeface="Consolas"/>
                <a:cs typeface="+mn-cs"/>
              </a:rPr>
              <a:t>BY </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CASE WHEN THEN ELSE</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INNER/LEFT OUTER JOIN</a:t>
            </a:r>
            <a:endParaRPr lang="EN-US" sz="1200" dirty="0">
              <a:solidFill>
                <a:schemeClr val="bg1">
                  <a:lumMod val="50000"/>
                </a:schemeClr>
              </a:solidFill>
              <a:latin typeface="Consolas"/>
            </a:endParaRPr>
          </a:p>
          <a:p>
            <a:pPr marL="0" indent="0" defTabSz="932597">
              <a:buNone/>
            </a:pPr>
            <a:r>
              <a:rPr lang="EN-US" sz="1200" dirty="0">
                <a:solidFill>
                  <a:schemeClr val="bg1">
                    <a:lumMod val="50000"/>
                  </a:schemeClr>
                </a:solidFill>
                <a:latin typeface="Consolas"/>
                <a:cs typeface="+mn-cs"/>
              </a:rPr>
              <a:t>UNION</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CROSS/OUTER</a:t>
            </a:r>
            <a:r>
              <a:rPr lang="en-US" sz="1200" dirty="0">
                <a:solidFill>
                  <a:schemeClr val="bg1">
                    <a:lumMod val="50000"/>
                  </a:schemeClr>
                </a:solidFill>
                <a:latin typeface="Consolas"/>
                <a:cs typeface="+mn-cs"/>
              </a:rPr>
              <a:t> </a:t>
            </a:r>
            <a:r>
              <a:rPr lang="EN-US" sz="1200" dirty="0">
                <a:solidFill>
                  <a:schemeClr val="bg1">
                    <a:lumMod val="50000"/>
                  </a:schemeClr>
                </a:solidFill>
                <a:latin typeface="Consolas"/>
                <a:cs typeface="+mn-cs"/>
              </a:rPr>
              <a:t>APPLY</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CAST</a:t>
            </a:r>
            <a:r>
              <a:rPr lang="en-US" sz="1200" dirty="0">
                <a:solidFill>
                  <a:schemeClr val="bg1">
                    <a:lumMod val="50000"/>
                  </a:schemeClr>
                </a:solidFill>
                <a:latin typeface="Consolas"/>
              </a:rPr>
              <a:t> </a:t>
            </a:r>
            <a:r>
              <a:rPr lang="EN-US" sz="1200" dirty="0">
                <a:solidFill>
                  <a:schemeClr val="bg1">
                    <a:lumMod val="50000"/>
                  </a:schemeClr>
                </a:solidFill>
                <a:latin typeface="Consolas"/>
                <a:cs typeface="+mn-cs"/>
              </a:rPr>
              <a:t>INTO</a:t>
            </a:r>
            <a:endParaRPr lang="en-US" sz="1200" dirty="0">
              <a:solidFill>
                <a:schemeClr val="bg1">
                  <a:lumMod val="50000"/>
                </a:schemeClr>
              </a:solidFill>
              <a:latin typeface="Consolas"/>
              <a:cs typeface="+mn-cs"/>
            </a:endParaRPr>
          </a:p>
          <a:p>
            <a:pPr marL="0" indent="0" defTabSz="932597">
              <a:buNone/>
            </a:pPr>
            <a:r>
              <a:rPr lang="EN-US" sz="1200" dirty="0">
                <a:solidFill>
                  <a:schemeClr val="bg1">
                    <a:lumMod val="50000"/>
                  </a:schemeClr>
                </a:solidFill>
                <a:latin typeface="Consolas"/>
                <a:cs typeface="+mn-cs"/>
              </a:rPr>
              <a:t>ORDER BY ASC, DSC</a:t>
            </a:r>
          </a:p>
        </p:txBody>
      </p:sp>
      <p:sp>
        <p:nvSpPr>
          <p:cNvPr id="12" name="TextBox 11"/>
          <p:cNvSpPr txBox="1"/>
          <p:nvPr/>
        </p:nvSpPr>
        <p:spPr>
          <a:xfrm>
            <a:off x="5019001" y="5347920"/>
            <a:ext cx="1829540" cy="830997"/>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Scaling Extensions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WITH</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PARTITION B</a:t>
            </a:r>
            <a:r>
              <a:rPr kumimoji="0" lang="en-US" sz="1200" b="0" i="0" u="none" strike="noStrike" kern="0" cap="none" spc="-72" normalizeH="0" baseline="0" noProof="0" dirty="0">
                <a:ln>
                  <a:noFill/>
                </a:ln>
                <a:solidFill>
                  <a:schemeClr val="bg1">
                    <a:lumMod val="50000"/>
                  </a:schemeClr>
                </a:solidFill>
                <a:effectLst/>
                <a:uLnTx/>
                <a:uFillTx/>
              </a:rPr>
              <a: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OVER</a:t>
            </a:r>
          </a:p>
        </p:txBody>
      </p:sp>
      <p:sp>
        <p:nvSpPr>
          <p:cNvPr id="13" name="TextBox 12"/>
          <p:cNvSpPr txBox="1"/>
          <p:nvPr/>
        </p:nvSpPr>
        <p:spPr>
          <a:xfrm>
            <a:off x="5031589" y="1603101"/>
            <a:ext cx="2477473" cy="1200329"/>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Date and Time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DateName</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DatePart</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Day</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Month, Year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DateDiff</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DateTimeFromParts</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DateAdd</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4" name="TextBox 13"/>
          <p:cNvSpPr txBox="1"/>
          <p:nvPr/>
        </p:nvSpPr>
        <p:spPr>
          <a:xfrm>
            <a:off x="5027393" y="4284313"/>
            <a:ext cx="2287165" cy="830997"/>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Windowing Extensions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TumblingWindow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HoppingWindow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SlidingWindow</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5" name="TextBox 14"/>
          <p:cNvSpPr txBox="1"/>
          <p:nvPr/>
        </p:nvSpPr>
        <p:spPr>
          <a:xfrm>
            <a:off x="1169156" y="4269204"/>
            <a:ext cx="2079993" cy="2123658"/>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Aggregate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SUM</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COUNT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AVG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MIN</a:t>
            </a:r>
            <a:endParaRPr lang="en-US" sz="1200" kern="0" dirty="0">
              <a:solidFill>
                <a:schemeClr val="bg1">
                  <a:lumMod val="50000"/>
                </a:schemeClr>
              </a:solidFill>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MAX</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STDEV</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STDEVP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VAR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VARP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TopOne</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6" name="TextBox 15"/>
          <p:cNvSpPr txBox="1"/>
          <p:nvPr/>
        </p:nvSpPr>
        <p:spPr>
          <a:xfrm>
            <a:off x="8926699" y="1606049"/>
            <a:ext cx="1621982" cy="1384995"/>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String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Len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Concat</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CharIndex</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Substring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Lower</a:t>
            </a:r>
            <a:r>
              <a:rPr lang="en-US" sz="1200" kern="0" dirty="0">
                <a:solidFill>
                  <a:schemeClr val="bg1">
                    <a:lumMod val="50000"/>
                  </a:schemeClr>
                </a:solidFill>
                <a:latin typeface="Consolas"/>
              </a:rPr>
              <a:t>, </a:t>
            </a:r>
            <a:r>
              <a:rPr kumimoji="0" lang="en-US" sz="1200" b="0" i="0" u="none" strike="noStrike" kern="0" cap="none" spc="0" normalizeH="0" baseline="0" noProof="0" dirty="0">
                <a:ln>
                  <a:noFill/>
                </a:ln>
                <a:solidFill>
                  <a:schemeClr val="bg1">
                    <a:lumMod val="50000"/>
                  </a:schemeClr>
                </a:solidFill>
                <a:effectLst/>
                <a:uLnTx/>
                <a:uFillTx/>
                <a:latin typeface="Consolas"/>
              </a:rPr>
              <a:t>Upper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PatIndex</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7" name="TextBox 16"/>
          <p:cNvSpPr txBox="1"/>
          <p:nvPr/>
        </p:nvSpPr>
        <p:spPr>
          <a:xfrm>
            <a:off x="5027393" y="3036040"/>
            <a:ext cx="1980222" cy="1015663"/>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Temporal Functions</a:t>
            </a:r>
            <a:endParaRPr kumimoji="0" lang="en-US" sz="1400" b="0" i="0" u="none" strike="noStrike" kern="0" cap="none" spc="-72" normalizeH="0" baseline="0" noProof="0" dirty="0">
              <a:ln>
                <a:noFill/>
              </a:ln>
              <a:solidFill>
                <a:schemeClr val="bg1">
                  <a:lumMod val="50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Lag</a:t>
            </a:r>
            <a:endParaRPr lang="en-US" sz="1400" kern="0" spc="-72" dirty="0">
              <a:solidFill>
                <a:schemeClr val="bg1">
                  <a:lumMod val="50000"/>
                </a:schemeClr>
              </a:solidFill>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IsFirst</a:t>
            </a:r>
            <a:endParaRPr kumimoji="0" lang="en-US" sz="1200" b="0" i="0" u="none" strike="noStrike" kern="0" cap="none" spc="0" normalizeH="0" baseline="0" noProof="0" dirty="0">
              <a:ln>
                <a:noFill/>
              </a:ln>
              <a:solidFill>
                <a:schemeClr val="bg1">
                  <a:lumMod val="50000"/>
                </a:schemeClr>
              </a:solidFill>
              <a:effectLst/>
              <a:uLnTx/>
              <a:uFillTx/>
              <a:latin typeface="Consola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Last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err="1">
                <a:ln>
                  <a:noFill/>
                </a:ln>
                <a:solidFill>
                  <a:schemeClr val="bg1">
                    <a:lumMod val="50000"/>
                  </a:schemeClr>
                </a:solidFill>
                <a:effectLst/>
                <a:uLnTx/>
                <a:uFillTx/>
                <a:latin typeface="Consolas"/>
              </a:rPr>
              <a:t>CollectTop</a:t>
            </a:r>
            <a:endParaRPr kumimoji="0" lang="en-US" sz="1200" b="0" i="0" u="none" strike="noStrike" kern="0" cap="none" spc="0" normalizeH="0" baseline="0" noProof="0" dirty="0">
              <a:ln>
                <a:noFill/>
              </a:ln>
              <a:solidFill>
                <a:schemeClr val="bg1">
                  <a:lumMod val="50000"/>
                </a:schemeClr>
              </a:solidFill>
              <a:effectLst/>
              <a:uLnTx/>
              <a:uFillTx/>
              <a:latin typeface="Consolas"/>
            </a:endParaRPr>
          </a:p>
        </p:txBody>
      </p:sp>
      <p:sp>
        <p:nvSpPr>
          <p:cNvPr id="18" name="TextBox 17"/>
          <p:cNvSpPr txBox="1"/>
          <p:nvPr/>
        </p:nvSpPr>
        <p:spPr>
          <a:xfrm>
            <a:off x="8926699" y="3092583"/>
            <a:ext cx="2396938" cy="1754326"/>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Mathematical Functions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ABS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CEILING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EXP</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FLOOR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POWER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SIGN</a:t>
            </a:r>
          </a:p>
          <a:p>
            <a:pPr marL="0" marR="0" lvl="0" indent="0" defTabSz="914400" eaLnBrk="1" fontAlgn="auto" latinLnBrk="0" hangingPunct="1">
              <a:lnSpc>
                <a:spcPct val="100000"/>
              </a:lnSpc>
              <a:spcBef>
                <a:spcPts val="0"/>
              </a:spcBef>
              <a:spcAft>
                <a:spcPts val="0"/>
              </a:spcAft>
              <a:buClrTx/>
              <a:buSzTx/>
              <a:buFontTx/>
              <a:buNone/>
              <a:tabLst/>
              <a:defRPr/>
            </a:pPr>
            <a:r>
              <a:rPr lang="en-US" sz="1200" kern="0" dirty="0">
                <a:solidFill>
                  <a:schemeClr val="bg1">
                    <a:lumMod val="50000"/>
                  </a:schemeClr>
                </a:solidFill>
                <a:latin typeface="Consolas"/>
              </a:rPr>
              <a:t>SQUARE</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lumMod val="50000"/>
                  </a:schemeClr>
                </a:solidFill>
                <a:effectLst/>
                <a:uLnTx/>
                <a:uFillTx/>
                <a:latin typeface="Consolas"/>
              </a:rPr>
              <a:t>SQRT</a:t>
            </a:r>
          </a:p>
        </p:txBody>
      </p:sp>
      <p:sp>
        <p:nvSpPr>
          <p:cNvPr id="19" name="TextBox 18"/>
          <p:cNvSpPr txBox="1"/>
          <p:nvPr/>
        </p:nvSpPr>
        <p:spPr>
          <a:xfrm>
            <a:off x="8926699" y="4922125"/>
            <a:ext cx="3068469" cy="1569660"/>
          </a:xfrm>
          <a:prstGeom prst="rect">
            <a:avLst/>
          </a:prstGeom>
          <a:noFill/>
        </p:spPr>
        <p:txBody>
          <a:bodyPr wrap="non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72" normalizeH="0" baseline="0" noProof="0" dirty="0">
                <a:ln>
                  <a:noFill/>
                </a:ln>
                <a:solidFill>
                  <a:schemeClr val="bg1">
                    <a:lumMod val="50000"/>
                  </a:schemeClr>
                </a:solidFill>
                <a:effectLst/>
                <a:uLnTx/>
                <a:uFillTx/>
              </a:rPr>
              <a:t>Geospatial Functions (preview)</a:t>
            </a:r>
          </a:p>
          <a:p>
            <a:r>
              <a:rPr lang="en-US" sz="1200" kern="0" dirty="0" err="1">
                <a:solidFill>
                  <a:schemeClr val="bg1">
                    <a:lumMod val="50000"/>
                  </a:schemeClr>
                </a:solidFill>
                <a:latin typeface="Consolas"/>
              </a:rPr>
              <a:t>CreatePoint</a:t>
            </a:r>
            <a:endParaRPr lang="en-US" sz="1200" kern="0" dirty="0">
              <a:solidFill>
                <a:schemeClr val="bg1">
                  <a:lumMod val="50000"/>
                </a:schemeClr>
              </a:solidFill>
              <a:latin typeface="Consolas"/>
            </a:endParaRPr>
          </a:p>
          <a:p>
            <a:r>
              <a:rPr lang="en-US" sz="1200" kern="0" dirty="0" err="1">
                <a:solidFill>
                  <a:schemeClr val="bg1">
                    <a:lumMod val="50000"/>
                  </a:schemeClr>
                </a:solidFill>
                <a:latin typeface="Consolas"/>
              </a:rPr>
              <a:t>CreatePolygon</a:t>
            </a:r>
            <a:endParaRPr lang="en-US" sz="1200" kern="0" dirty="0">
              <a:solidFill>
                <a:schemeClr val="bg1">
                  <a:lumMod val="50000"/>
                </a:schemeClr>
              </a:solidFill>
              <a:latin typeface="Consolas"/>
            </a:endParaRPr>
          </a:p>
          <a:p>
            <a:r>
              <a:rPr lang="en-US" sz="1200" kern="0" dirty="0" err="1">
                <a:solidFill>
                  <a:schemeClr val="bg1">
                    <a:lumMod val="50000"/>
                  </a:schemeClr>
                </a:solidFill>
                <a:latin typeface="Consolas"/>
              </a:rPr>
              <a:t>CreateLineString</a:t>
            </a:r>
            <a:endParaRPr lang="en-US" sz="1200" kern="0" dirty="0">
              <a:solidFill>
                <a:schemeClr val="bg1">
                  <a:lumMod val="50000"/>
                </a:schemeClr>
              </a:solidFill>
              <a:latin typeface="Consolas"/>
            </a:endParaRPr>
          </a:p>
          <a:p>
            <a:r>
              <a:rPr lang="en-US" sz="1200" kern="0" dirty="0">
                <a:solidFill>
                  <a:schemeClr val="bg1">
                    <a:lumMod val="50000"/>
                  </a:schemeClr>
                </a:solidFill>
                <a:latin typeface="Consolas"/>
              </a:rPr>
              <a:t>ST_DISTANCE</a:t>
            </a:r>
          </a:p>
          <a:p>
            <a:r>
              <a:rPr lang="en-US" sz="1200" kern="0" dirty="0">
                <a:solidFill>
                  <a:schemeClr val="bg1">
                    <a:lumMod val="50000"/>
                  </a:schemeClr>
                </a:solidFill>
                <a:latin typeface="Consolas"/>
              </a:rPr>
              <a:t>ST_WITHIN</a:t>
            </a:r>
          </a:p>
          <a:p>
            <a:r>
              <a:rPr lang="en-US" sz="1200" kern="0" dirty="0">
                <a:solidFill>
                  <a:schemeClr val="bg1">
                    <a:lumMod val="50000"/>
                  </a:schemeClr>
                </a:solidFill>
                <a:latin typeface="Consolas"/>
              </a:rPr>
              <a:t>ST_OVERLAPS</a:t>
            </a:r>
          </a:p>
          <a:p>
            <a:r>
              <a:rPr lang="en-US" sz="1200" kern="0" dirty="0">
                <a:solidFill>
                  <a:schemeClr val="bg1">
                    <a:lumMod val="50000"/>
                  </a:schemeClr>
                </a:solidFill>
                <a:latin typeface="Consolas"/>
              </a:rPr>
              <a:t>ST_INTERSECTS</a:t>
            </a:r>
          </a:p>
        </p:txBody>
      </p:sp>
      <p:sp>
        <p:nvSpPr>
          <p:cNvPr id="2" name="Title 1"/>
          <p:cNvSpPr>
            <a:spLocks noGrp="1"/>
          </p:cNvSpPr>
          <p:nvPr>
            <p:ph type="title"/>
          </p:nvPr>
        </p:nvSpPr>
        <p:spPr/>
        <p:txBody>
          <a:bodyPr/>
          <a:lstStyle/>
          <a:p>
            <a:r>
              <a:rPr lang="en-US" dirty="0"/>
              <a:t>Powerful Analytics with Simple SQL Constructs</a:t>
            </a:r>
          </a:p>
        </p:txBody>
      </p:sp>
    </p:spTree>
    <p:extLst>
      <p:ext uri="{BB962C8B-B14F-4D97-AF65-F5344CB8AC3E}">
        <p14:creationId xmlns:p14="http://schemas.microsoft.com/office/powerpoint/2010/main" val="346796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Mission Critical Reliability</a:t>
            </a:r>
          </a:p>
        </p:txBody>
      </p:sp>
      <p:sp>
        <p:nvSpPr>
          <p:cNvPr id="4" name="Text Placeholder 3"/>
          <p:cNvSpPr>
            <a:spLocks noGrp="1"/>
          </p:cNvSpPr>
          <p:nvPr>
            <p:ph type="body" sz="quarter" idx="10"/>
          </p:nvPr>
        </p:nvSpPr>
        <p:spPr>
          <a:xfrm>
            <a:off x="274638" y="1212850"/>
            <a:ext cx="11887200" cy="4465838"/>
          </a:xfrm>
        </p:spPr>
        <p:txBody>
          <a:bodyPr/>
          <a:lstStyle/>
          <a:p>
            <a:endParaRPr lang="en-US" sz="2800" dirty="0"/>
          </a:p>
          <a:p>
            <a:r>
              <a:rPr lang="en-US" sz="2800" dirty="0"/>
              <a:t>Enterprise Grade SLA</a:t>
            </a:r>
          </a:p>
          <a:p>
            <a:r>
              <a:rPr lang="en-US" sz="1800" dirty="0"/>
              <a:t>	At least three 9s of availability</a:t>
            </a:r>
          </a:p>
          <a:p>
            <a:endParaRPr lang="en-US" sz="2800" dirty="0"/>
          </a:p>
          <a:p>
            <a:r>
              <a:rPr lang="en-US" sz="2800" dirty="0"/>
              <a:t>Business Continuity During Failures</a:t>
            </a:r>
          </a:p>
          <a:p>
            <a:r>
              <a:rPr lang="en-US" sz="1800" dirty="0"/>
              <a:t>	Automatic checkpoint-recovery</a:t>
            </a:r>
          </a:p>
          <a:p>
            <a:r>
              <a:rPr lang="en-US" sz="1800" dirty="0"/>
              <a:t>	Fast restarts</a:t>
            </a:r>
          </a:p>
          <a:p>
            <a:endParaRPr lang="en-US" sz="2800" dirty="0"/>
          </a:p>
          <a:p>
            <a:r>
              <a:rPr lang="en-US" sz="2800" dirty="0"/>
              <a:t>Guaranteed Event Delivery</a:t>
            </a:r>
          </a:p>
          <a:p>
            <a:r>
              <a:rPr lang="en-US" sz="1800" dirty="0"/>
              <a:t>	At-least-once event delivery semantics</a:t>
            </a:r>
          </a:p>
          <a:p>
            <a:r>
              <a:rPr lang="en-US" sz="1800" dirty="0"/>
              <a:t>	No data loss</a:t>
            </a:r>
          </a:p>
        </p:txBody>
      </p:sp>
      <p:pic>
        <p:nvPicPr>
          <p:cNvPr id="5" name="Picture 4" descr="https://azurecomcdn.azureedge.net/cvt-2b3348e9101d1e23df0538ecdd55c434aff8852a12504cb7198a0b2d80070916/images/page/services/hdinsight/apache-storm/05-availability.png"/>
          <p:cNvPicPr/>
          <p:nvPr/>
        </p:nvPicPr>
        <p:blipFill>
          <a:blip r:embed="rId3">
            <a:extLst>
              <a:ext uri="{28A0092B-C50C-407E-A947-70E740481C1C}">
                <a14:useLocalDpi xmlns:a14="http://schemas.microsoft.com/office/drawing/2010/main" val="0"/>
              </a:ext>
            </a:extLst>
          </a:blip>
          <a:srcRect/>
          <a:stretch>
            <a:fillRect/>
          </a:stretch>
        </p:blipFill>
        <p:spPr bwMode="auto">
          <a:xfrm>
            <a:off x="7590550" y="2582862"/>
            <a:ext cx="2362200" cy="1524000"/>
          </a:xfrm>
          <a:prstGeom prst="rect">
            <a:avLst/>
          </a:prstGeom>
          <a:noFill/>
          <a:ln>
            <a:noFill/>
          </a:ln>
        </p:spPr>
      </p:pic>
      <p:pic>
        <p:nvPicPr>
          <p:cNvPr id="6" name="Picture 5" descr="https://azurecomcdn.azureedge.net/cvt-79caa9a8dc32386a135d6f8f2e4abb754643bdc584f45c5d771180ab7411d574/images/page/services/functions/03-pay.png"/>
          <p:cNvPicPr/>
          <p:nvPr/>
        </p:nvPicPr>
        <p:blipFill>
          <a:blip r:embed="rId4">
            <a:extLst>
              <a:ext uri="{28A0092B-C50C-407E-A947-70E740481C1C}">
                <a14:useLocalDpi xmlns:a14="http://schemas.microsoft.com/office/drawing/2010/main" val="0"/>
              </a:ext>
            </a:extLst>
          </a:blip>
          <a:srcRect/>
          <a:stretch>
            <a:fillRect/>
          </a:stretch>
        </p:blipFill>
        <p:spPr bwMode="auto">
          <a:xfrm>
            <a:off x="9419350" y="3116262"/>
            <a:ext cx="1599487" cy="1313827"/>
          </a:xfrm>
          <a:prstGeom prst="rect">
            <a:avLst/>
          </a:prstGeom>
          <a:noFill/>
          <a:ln>
            <a:noFill/>
          </a:ln>
        </p:spPr>
      </p:pic>
    </p:spTree>
    <p:extLst>
      <p:ext uri="{BB962C8B-B14F-4D97-AF65-F5344CB8AC3E}">
        <p14:creationId xmlns:p14="http://schemas.microsoft.com/office/powerpoint/2010/main" val="249257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Availability Footprint</a:t>
            </a:r>
          </a:p>
        </p:txBody>
      </p:sp>
      <p:sp>
        <p:nvSpPr>
          <p:cNvPr id="3" name="Text Placeholder 2"/>
          <p:cNvSpPr>
            <a:spLocks noGrp="1"/>
          </p:cNvSpPr>
          <p:nvPr>
            <p:ph type="body" sz="quarter" idx="10"/>
          </p:nvPr>
        </p:nvSpPr>
        <p:spPr>
          <a:xfrm>
            <a:off x="277003" y="1744662"/>
            <a:ext cx="7389034" cy="4495800"/>
          </a:xfrm>
        </p:spPr>
        <p:txBody>
          <a:bodyPr/>
          <a:lstStyle/>
          <a:p>
            <a:r>
              <a:rPr lang="en-US" sz="2800" dirty="0"/>
              <a:t>Currently available in 19 Azure regions including China and Germany</a:t>
            </a:r>
          </a:p>
          <a:p>
            <a:endParaRPr lang="en-US" sz="1800" dirty="0"/>
          </a:p>
          <a:p>
            <a:r>
              <a:rPr lang="en-US" sz="1600" dirty="0"/>
              <a:t>Current list includes: </a:t>
            </a:r>
          </a:p>
          <a:p>
            <a:endParaRPr lang="en-US" sz="1600" dirty="0"/>
          </a:p>
          <a:p>
            <a:r>
              <a:rPr lang="en-US" sz="1600" dirty="0"/>
              <a:t>Central US, East US, East US2, North Central US, South, Central US, West US, North Europe, West Europe, East Asia, Southeast Asia, Japan West, Japan East, Brazil South, Australia East, Central India. </a:t>
            </a:r>
          </a:p>
          <a:p>
            <a:endParaRPr lang="en-US" sz="1600" dirty="0"/>
          </a:p>
          <a:p>
            <a:r>
              <a:rPr lang="en-US" sz="1600" dirty="0"/>
              <a:t>In China: Stream Analytics is made available through a unique partnership between Microsoft and 21Vianet.</a:t>
            </a:r>
          </a:p>
          <a:p>
            <a:endParaRPr lang="en-US" sz="1600" dirty="0"/>
          </a:p>
          <a:p>
            <a:r>
              <a:rPr lang="en-US" sz="1600" dirty="0"/>
              <a:t>In Germany: Stream Analytics is available via a new data trustee model whereby customer data remains in Germany under control of T-Systems, a Deutsche Telekom company, acting as the German data trustee.</a:t>
            </a:r>
          </a:p>
        </p:txBody>
      </p:sp>
      <p:pic>
        <p:nvPicPr>
          <p:cNvPr id="4" name="Picture 3" descr="What is Azure? A cloud service platform you can run from anywhere"/>
          <p:cNvPicPr/>
          <p:nvPr/>
        </p:nvPicPr>
        <p:blipFill>
          <a:blip r:embed="rId3">
            <a:extLst>
              <a:ext uri="{28A0092B-C50C-407E-A947-70E740481C1C}">
                <a14:useLocalDpi xmlns:a14="http://schemas.microsoft.com/office/drawing/2010/main" val="0"/>
              </a:ext>
            </a:extLst>
          </a:blip>
          <a:srcRect/>
          <a:stretch>
            <a:fillRect/>
          </a:stretch>
        </p:blipFill>
        <p:spPr bwMode="auto">
          <a:xfrm>
            <a:off x="7970837" y="2506662"/>
            <a:ext cx="3733800" cy="2209800"/>
          </a:xfrm>
          <a:prstGeom prst="rect">
            <a:avLst/>
          </a:prstGeom>
          <a:noFill/>
          <a:ln>
            <a:noFill/>
          </a:ln>
        </p:spPr>
      </p:pic>
    </p:spTree>
    <p:extLst>
      <p:ext uri="{BB962C8B-B14F-4D97-AF65-F5344CB8AC3E}">
        <p14:creationId xmlns:p14="http://schemas.microsoft.com/office/powerpoint/2010/main" val="2528829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691" y="-133230"/>
            <a:ext cx="12441188" cy="6994525"/>
            <a:chOff x="0" y="0"/>
            <a:chExt cx="12198350" cy="6858000"/>
          </a:xfrm>
        </p:grpSpPr>
        <p:grpSp>
          <p:nvGrpSpPr>
            <p:cNvPr id="2" name="Group 1"/>
            <p:cNvGrpSpPr/>
            <p:nvPr/>
          </p:nvGrpSpPr>
          <p:grpSpPr>
            <a:xfrm>
              <a:off x="0" y="0"/>
              <a:ext cx="12198350" cy="6858000"/>
              <a:chOff x="0" y="0"/>
              <a:chExt cx="12198350" cy="685800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8350" cy="6858000"/>
              </a:xfrm>
              <a:prstGeom prst="rect">
                <a:avLst/>
              </a:prstGeom>
            </p:spPr>
          </p:pic>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07585" y="361851"/>
                <a:ext cx="896803" cy="350784"/>
              </a:xfrm>
              <a:prstGeom prst="rect">
                <a:avLst/>
              </a:prstGeom>
            </p:spPr>
          </p:pic>
        </p:grpSp>
        <p:sp>
          <p:nvSpPr>
            <p:cNvPr id="12" name="Rectangle 11"/>
            <p:cNvSpPr/>
            <p:nvPr/>
          </p:nvSpPr>
          <p:spPr bwMode="gray">
            <a:xfrm>
              <a:off x="279400" y="519805"/>
              <a:ext cx="327600" cy="3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grpSp>
      <p:sp>
        <p:nvSpPr>
          <p:cNvPr id="6" name="Title 5"/>
          <p:cNvSpPr>
            <a:spLocks noGrp="1"/>
          </p:cNvSpPr>
          <p:nvPr>
            <p:ph type="ctrTitle"/>
          </p:nvPr>
        </p:nvSpPr>
        <p:spPr/>
        <p:txBody>
          <a:bodyPr/>
          <a:lstStyle/>
          <a:p>
            <a:r>
              <a:rPr lang="en-US" b="0" dirty="0">
                <a:latin typeface="Calibri Light" panose="020F0302020204030204" pitchFamily="34" charset="0"/>
                <a:cs typeface="Calibri Light" panose="020F0302020204030204" pitchFamily="34" charset="0"/>
              </a:rPr>
              <a:t>Asset Health</a:t>
            </a:r>
          </a:p>
        </p:txBody>
      </p:sp>
      <p:sp>
        <p:nvSpPr>
          <p:cNvPr id="7" name="Subtitle 6"/>
          <p:cNvSpPr>
            <a:spLocks noGrp="1"/>
          </p:cNvSpPr>
          <p:nvPr>
            <p:ph type="subTitle" idx="1"/>
          </p:nvPr>
        </p:nvSpPr>
        <p:spPr/>
        <p:txBody>
          <a:bodyPr/>
          <a:lstStyle/>
          <a:p>
            <a:r>
              <a:rPr lang="en-US" dirty="0">
                <a:latin typeface="Calibri" panose="020F0502020204030204" pitchFamily="34" charset="0"/>
                <a:cs typeface="Calibri" panose="020F0502020204030204" pitchFamily="34" charset="0"/>
              </a:rPr>
              <a:t>Transform your data into intelligent actions</a:t>
            </a:r>
          </a:p>
        </p:txBody>
      </p:sp>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invGray">
          <a:xfrm>
            <a:off x="10564059" y="6435754"/>
            <a:ext cx="1655847" cy="354756"/>
          </a:xfrm>
          <a:prstGeom prst="rect">
            <a:avLst/>
          </a:prstGeom>
        </p:spPr>
      </p:pic>
      <p:sp>
        <p:nvSpPr>
          <p:cNvPr id="5" name="Text Placeholder 4">
            <a:extLst>
              <a:ext uri="{FF2B5EF4-FFF2-40B4-BE49-F238E27FC236}">
                <a16:creationId xmlns:a16="http://schemas.microsoft.com/office/drawing/2014/main" id="{FF1E00F7-AA86-4D45-86A2-E1EC7B237ACB}"/>
              </a:ext>
            </a:extLst>
          </p:cNvPr>
          <p:cNvSpPr>
            <a:spLocks noGrp="1"/>
          </p:cNvSpPr>
          <p:nvPr>
            <p:ph type="body" sz="quarter" idx="13"/>
          </p:nvPr>
        </p:nvSpPr>
        <p:spPr/>
        <p:txBody>
          <a:bodyPr/>
          <a:lstStyle/>
          <a:p>
            <a:endParaRPr lang="en-US"/>
          </a:p>
        </p:txBody>
      </p:sp>
    </p:spTree>
    <p:extLst>
      <p:ext uri="{BB962C8B-B14F-4D97-AF65-F5344CB8AC3E}">
        <p14:creationId xmlns:p14="http://schemas.microsoft.com/office/powerpoint/2010/main" val="291914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4"/>
            <a:ext cx="12041966" cy="917575"/>
          </a:xfrm>
        </p:spPr>
        <p:txBody>
          <a:bodyPr/>
          <a:lstStyle/>
          <a:p>
            <a:r>
              <a:rPr lang="en-US" dirty="0"/>
              <a:t>Satisfies Major Global Compliance Requirements</a:t>
            </a:r>
          </a:p>
        </p:txBody>
      </p:sp>
      <p:sp>
        <p:nvSpPr>
          <p:cNvPr id="3" name="Text Placeholder 2"/>
          <p:cNvSpPr>
            <a:spLocks noGrp="1"/>
          </p:cNvSpPr>
          <p:nvPr>
            <p:ph type="body" sz="quarter" idx="10"/>
          </p:nvPr>
        </p:nvSpPr>
        <p:spPr>
          <a:xfrm>
            <a:off x="305111" y="1973262"/>
            <a:ext cx="11887200" cy="3886200"/>
          </a:xfrm>
        </p:spPr>
        <p:txBody>
          <a:bodyPr/>
          <a:lstStyle/>
          <a:p>
            <a:pPr lvl="0"/>
            <a:r>
              <a:rPr lang="en-US" sz="2000" dirty="0"/>
              <a:t>Current list includes:</a:t>
            </a:r>
          </a:p>
          <a:p>
            <a:pPr lvl="0"/>
            <a:endParaRPr lang="en-US" sz="2800" dirty="0"/>
          </a:p>
          <a:p>
            <a:pPr lvl="0"/>
            <a:r>
              <a:rPr lang="en-US" sz="1800" dirty="0"/>
              <a:t>	ISO 27001</a:t>
            </a:r>
          </a:p>
          <a:p>
            <a:pPr lvl="0"/>
            <a:r>
              <a:rPr lang="en-US" sz="1800" dirty="0"/>
              <a:t>	ISO 27018</a:t>
            </a:r>
          </a:p>
          <a:p>
            <a:pPr lvl="0"/>
            <a:r>
              <a:rPr lang="en-US" sz="1800" dirty="0"/>
              <a:t>	SOC 1 Type 2</a:t>
            </a:r>
          </a:p>
          <a:p>
            <a:pPr lvl="0"/>
            <a:r>
              <a:rPr lang="en-US" sz="1800" dirty="0"/>
              <a:t>	SOC 2 Type 2</a:t>
            </a:r>
          </a:p>
          <a:p>
            <a:pPr lvl="0"/>
            <a:r>
              <a:rPr lang="en-US" sz="1800" dirty="0"/>
              <a:t>	SOC 3 Type 2</a:t>
            </a:r>
          </a:p>
          <a:p>
            <a:pPr lvl="0"/>
            <a:r>
              <a:rPr lang="en-US" sz="1800" dirty="0"/>
              <a:t>	HIIPAA/HITECH</a:t>
            </a:r>
          </a:p>
          <a:p>
            <a:pPr lvl="0"/>
            <a:r>
              <a:rPr lang="en-US" sz="1800" dirty="0"/>
              <a:t>	PCI DSS Level 1</a:t>
            </a:r>
          </a:p>
          <a:p>
            <a:pPr lvl="0"/>
            <a:r>
              <a:rPr lang="en-US" sz="1800" dirty="0"/>
              <a:t>	European Union Model Clauses</a:t>
            </a:r>
          </a:p>
          <a:p>
            <a:r>
              <a:rPr lang="en-US" sz="1800" dirty="0"/>
              <a:t>	China GB 18030</a:t>
            </a:r>
          </a:p>
        </p:txBody>
      </p:sp>
      <p:pic>
        <p:nvPicPr>
          <p:cNvPr id="4" name="Picture 3" descr="Protect your data with Microsoft Azure, one of the best cloud services"/>
          <p:cNvPicPr/>
          <p:nvPr/>
        </p:nvPicPr>
        <p:blipFill>
          <a:blip r:embed="rId3">
            <a:extLst>
              <a:ext uri="{28A0092B-C50C-407E-A947-70E740481C1C}">
                <a14:useLocalDpi xmlns:a14="http://schemas.microsoft.com/office/drawing/2010/main" val="0"/>
              </a:ext>
            </a:extLst>
          </a:blip>
          <a:srcRect/>
          <a:stretch>
            <a:fillRect/>
          </a:stretch>
        </p:blipFill>
        <p:spPr bwMode="auto">
          <a:xfrm>
            <a:off x="8123237" y="2430462"/>
            <a:ext cx="2971800" cy="2438400"/>
          </a:xfrm>
          <a:prstGeom prst="rect">
            <a:avLst/>
          </a:prstGeom>
          <a:noFill/>
          <a:ln>
            <a:noFill/>
          </a:ln>
        </p:spPr>
      </p:pic>
    </p:spTree>
    <p:extLst>
      <p:ext uri="{BB962C8B-B14F-4D97-AF65-F5344CB8AC3E}">
        <p14:creationId xmlns:p14="http://schemas.microsoft.com/office/powerpoint/2010/main" val="2350845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Advanced Query Examples</a:t>
            </a:r>
          </a:p>
        </p:txBody>
      </p:sp>
      <p:sp>
        <p:nvSpPr>
          <p:cNvPr id="2" name="Rectangle 1"/>
          <p:cNvSpPr/>
          <p:nvPr/>
        </p:nvSpPr>
        <p:spPr>
          <a:xfrm>
            <a:off x="655637" y="6469062"/>
            <a:ext cx="11963400" cy="369332"/>
          </a:xfrm>
          <a:prstGeom prst="rect">
            <a:avLst/>
          </a:prstGeom>
        </p:spPr>
        <p:txBody>
          <a:bodyPr wrap="square">
            <a:spAutoFit/>
          </a:bodyPr>
          <a:lstStyle/>
          <a:p>
            <a:r>
              <a:rPr lang="en-US" dirty="0"/>
              <a:t>More at https://docs.microsoft.com/en-us/azure/stream-analytics/stream-analytics-stream-analytics-query-patterns</a:t>
            </a:r>
          </a:p>
        </p:txBody>
      </p:sp>
    </p:spTree>
    <p:extLst>
      <p:ext uri="{BB962C8B-B14F-4D97-AF65-F5344CB8AC3E}">
        <p14:creationId xmlns:p14="http://schemas.microsoft.com/office/powerpoint/2010/main" val="2726432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Determine if a Value Has Changed</a:t>
            </a:r>
          </a:p>
        </p:txBody>
      </p:sp>
      <p:sp>
        <p:nvSpPr>
          <p:cNvPr id="4" name="Rectangle 2"/>
          <p:cNvSpPr>
            <a:spLocks noChangeArrowheads="1"/>
          </p:cNvSpPr>
          <p:nvPr/>
        </p:nvSpPr>
        <p:spPr bwMode="auto">
          <a:xfrm>
            <a:off x="2865437" y="2025818"/>
            <a:ext cx="8120691"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SELECT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Make,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FROM</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Input TIMESTAMP BY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WHERE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LAG(Make, 1) OVER (LIMIT DURATION(minute, 1)) &lt;&gt; Make</a:t>
            </a:r>
            <a:endParaRPr kumimoji="0" lang="en-US" altLang="en-US" sz="3200" b="0" i="0" u="none" strike="noStrike" cap="none" normalizeH="0" baseline="0" dirty="0">
              <a:ln>
                <a:noFill/>
              </a:ln>
              <a:effectLst/>
              <a:latin typeface="Consolas" panose="020B0609020204030204" pitchFamily="49" charset="0"/>
            </a:endParaRPr>
          </a:p>
        </p:txBody>
      </p:sp>
      <p:sp>
        <p:nvSpPr>
          <p:cNvPr id="6" name="TextBox 5"/>
          <p:cNvSpPr txBox="1"/>
          <p:nvPr/>
        </p:nvSpPr>
        <p:spPr>
          <a:xfrm>
            <a:off x="515036" y="4431287"/>
            <a:ext cx="11632256" cy="553998"/>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Use LAG to peek into the input stream one event back and get the Make value. Then compare it to the Make on the current event and output the event if they are different</a:t>
            </a:r>
            <a:endParaRPr lang="en-US" sz="1800" b="0" dirty="0">
              <a:solidFill>
                <a:schemeClr val="bg2">
                  <a:lumMod val="10000"/>
                </a:schemeClr>
              </a:solidFill>
              <a:latin typeface="+mn-lt"/>
            </a:endParaRPr>
          </a:p>
        </p:txBody>
      </p:sp>
    </p:spTree>
    <p:extLst>
      <p:ext uri="{BB962C8B-B14F-4D97-AF65-F5344CB8AC3E}">
        <p14:creationId xmlns:p14="http://schemas.microsoft.com/office/powerpoint/2010/main" val="1056892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 First Event in a Window</a:t>
            </a:r>
          </a:p>
        </p:txBody>
      </p:sp>
      <p:sp>
        <p:nvSpPr>
          <p:cNvPr id="3" name="TextBox 2"/>
          <p:cNvSpPr txBox="1"/>
          <p:nvPr/>
        </p:nvSpPr>
        <p:spPr>
          <a:xfrm>
            <a:off x="531947" y="1212849"/>
            <a:ext cx="11632256" cy="276999"/>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Find first car in every 10 minute interval</a:t>
            </a:r>
            <a:endParaRPr lang="en-US" sz="1800" b="0" dirty="0">
              <a:solidFill>
                <a:schemeClr val="bg2">
                  <a:lumMod val="10000"/>
                </a:schemeClr>
              </a:solidFill>
              <a:latin typeface="+mn-lt"/>
            </a:endParaRPr>
          </a:p>
        </p:txBody>
      </p:sp>
      <p:sp>
        <p:nvSpPr>
          <p:cNvPr id="4" name="Rectangle 2"/>
          <p:cNvSpPr>
            <a:spLocks noChangeArrowheads="1"/>
          </p:cNvSpPr>
          <p:nvPr/>
        </p:nvSpPr>
        <p:spPr bwMode="auto">
          <a:xfrm>
            <a:off x="2789237" y="2396172"/>
            <a:ext cx="8120691"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SELECT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LicensePlate</a:t>
            </a: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Make,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FROM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Input TIMESTAMP BY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WHERE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IsFirst</a:t>
            </a:r>
            <a:r>
              <a:rPr lang="en-US" altLang="en-US" sz="1400" dirty="0">
                <a:latin typeface="Consolas" panose="020B0609020204030204" pitchFamily="49" charset="0"/>
                <a:cs typeface="Courier New" panose="02070309020205020404" pitchFamily="49" charset="0"/>
              </a:rPr>
              <a:t>(minute, 10) = 1</a:t>
            </a:r>
            <a:endParaRPr kumimoji="0" lang="en-US" altLang="en-US" sz="3200" b="0" i="0" u="none" strike="noStrike" cap="none" normalizeH="0" baseline="0" dirty="0">
              <a:ln>
                <a:noFill/>
              </a:ln>
              <a:effectLst/>
              <a:latin typeface="Consolas" panose="020B0609020204030204" pitchFamily="49" charset="0"/>
            </a:endParaRPr>
          </a:p>
        </p:txBody>
      </p:sp>
    </p:spTree>
    <p:extLst>
      <p:ext uri="{BB962C8B-B14F-4D97-AF65-F5344CB8AC3E}">
        <p14:creationId xmlns:p14="http://schemas.microsoft.com/office/powerpoint/2010/main" val="3141354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 Last Event in a Window</a:t>
            </a:r>
          </a:p>
        </p:txBody>
      </p:sp>
      <p:sp>
        <p:nvSpPr>
          <p:cNvPr id="3" name="TextBox 2"/>
          <p:cNvSpPr txBox="1"/>
          <p:nvPr/>
        </p:nvSpPr>
        <p:spPr>
          <a:xfrm>
            <a:off x="531947" y="1212849"/>
            <a:ext cx="11632256" cy="276999"/>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Find last car in every 10 minute interval</a:t>
            </a:r>
            <a:endParaRPr lang="en-US" sz="1800" b="0" dirty="0">
              <a:solidFill>
                <a:schemeClr val="bg2">
                  <a:lumMod val="10000"/>
                </a:schemeClr>
              </a:solidFill>
              <a:latin typeface="+mn-lt"/>
            </a:endParaRPr>
          </a:p>
        </p:txBody>
      </p:sp>
      <p:sp>
        <p:nvSpPr>
          <p:cNvPr id="4" name="Rectangle 2"/>
          <p:cNvSpPr>
            <a:spLocks noChangeArrowheads="1"/>
          </p:cNvSpPr>
          <p:nvPr/>
        </p:nvSpPr>
        <p:spPr bwMode="auto">
          <a:xfrm>
            <a:off x="2941637" y="1744662"/>
            <a:ext cx="8120691"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WITH </a:t>
            </a:r>
            <a:r>
              <a:rPr lang="en-US" altLang="en-US" sz="1400" dirty="0" err="1">
                <a:latin typeface="Consolas" panose="020B0609020204030204" pitchFamily="49" charset="0"/>
                <a:cs typeface="Courier New" panose="02070309020205020404" pitchFamily="49" charset="0"/>
              </a:rPr>
              <a:t>LastInWindow</a:t>
            </a:r>
            <a:r>
              <a:rPr lang="en-US" altLang="en-US" sz="1400" dirty="0">
                <a:latin typeface="Consolas" panose="020B0609020204030204" pitchFamily="49" charset="0"/>
                <a:cs typeface="Courier New" panose="02070309020205020404" pitchFamily="49" charset="0"/>
              </a:rPr>
              <a:t> AS</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SELECT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MAX(Time) AS </a:t>
            </a:r>
            <a:r>
              <a:rPr lang="en-US" altLang="en-US" sz="1400" dirty="0" err="1">
                <a:latin typeface="Consolas" panose="020B0609020204030204" pitchFamily="49" charset="0"/>
                <a:cs typeface="Courier New" panose="02070309020205020404" pitchFamily="49" charset="0"/>
              </a:rPr>
              <a:t>LastEventTime</a:t>
            </a:r>
            <a:endParaRPr lang="en-US" altLang="en-US" sz="1400" dirty="0">
              <a:latin typeface="Consolas" panose="020B0609020204030204" pitchFamily="49" charset="0"/>
              <a:cs typeface="Courier New" panose="02070309020205020404" pitchFamily="49" charset="0"/>
            </a:endParaRP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FROM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Input TIMESTAMP BY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GROUP BY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TumblingWindow</a:t>
            </a:r>
            <a:r>
              <a:rPr lang="en-US" altLang="en-US" sz="1400" dirty="0">
                <a:latin typeface="Consolas" panose="020B0609020204030204" pitchFamily="49" charset="0"/>
                <a:cs typeface="Courier New" panose="02070309020205020404" pitchFamily="49" charset="0"/>
              </a:rPr>
              <a:t>(minute, 10)</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SELECT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Input.LicensePlate</a:t>
            </a: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Input.Make</a:t>
            </a: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Input.Time</a:t>
            </a:r>
            <a:endParaRPr lang="en-US" altLang="en-US" sz="1400" dirty="0">
              <a:latin typeface="Consolas" panose="020B0609020204030204" pitchFamily="49" charset="0"/>
              <a:cs typeface="Courier New" panose="02070309020205020404" pitchFamily="49" charset="0"/>
            </a:endParaRP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FROM</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Input TIMESTAMP BY Time </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INNER JOIN </a:t>
            </a:r>
            <a:r>
              <a:rPr lang="en-US" altLang="en-US" sz="1400" dirty="0" err="1">
                <a:latin typeface="Consolas" panose="020B0609020204030204" pitchFamily="49" charset="0"/>
                <a:cs typeface="Courier New" panose="02070309020205020404" pitchFamily="49" charset="0"/>
              </a:rPr>
              <a:t>LastInWindow</a:t>
            </a:r>
            <a:endParaRPr lang="en-US" altLang="en-US" sz="1400" dirty="0">
              <a:latin typeface="Consolas" panose="020B0609020204030204" pitchFamily="49" charset="0"/>
              <a:cs typeface="Courier New" panose="02070309020205020404" pitchFamily="49" charset="0"/>
            </a:endParaRP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ON DATEDIFF(minute, Input, </a:t>
            </a:r>
            <a:r>
              <a:rPr lang="en-US" altLang="en-US" sz="1400" dirty="0" err="1">
                <a:latin typeface="Consolas" panose="020B0609020204030204" pitchFamily="49" charset="0"/>
                <a:cs typeface="Courier New" panose="02070309020205020404" pitchFamily="49" charset="0"/>
              </a:rPr>
              <a:t>LastInWindow</a:t>
            </a:r>
            <a:r>
              <a:rPr lang="en-US" altLang="en-US" sz="1400" dirty="0">
                <a:latin typeface="Consolas" panose="020B0609020204030204" pitchFamily="49" charset="0"/>
                <a:cs typeface="Courier New" panose="02070309020205020404" pitchFamily="49" charset="0"/>
              </a:rPr>
              <a:t>) BETWEEN 0 AND 10</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AND </a:t>
            </a:r>
            <a:r>
              <a:rPr lang="en-US" altLang="en-US" sz="1400" dirty="0" err="1">
                <a:latin typeface="Consolas" panose="020B0609020204030204" pitchFamily="49" charset="0"/>
                <a:cs typeface="Courier New" panose="02070309020205020404" pitchFamily="49" charset="0"/>
              </a:rPr>
              <a:t>Input.Time</a:t>
            </a:r>
            <a:r>
              <a:rPr lang="en-US" altLang="en-US" sz="1400" dirty="0">
                <a:latin typeface="Consolas" panose="020B0609020204030204" pitchFamily="49" charset="0"/>
                <a:cs typeface="Courier New" panose="02070309020205020404" pitchFamily="49" charset="0"/>
              </a:rPr>
              <a:t> = </a:t>
            </a:r>
            <a:r>
              <a:rPr lang="en-US" altLang="en-US" sz="1400" dirty="0" err="1">
                <a:latin typeface="Consolas" panose="020B0609020204030204" pitchFamily="49" charset="0"/>
                <a:cs typeface="Courier New" panose="02070309020205020404" pitchFamily="49" charset="0"/>
              </a:rPr>
              <a:t>LastInWindow.LastEventTime</a:t>
            </a:r>
            <a:endParaRPr kumimoji="0" lang="en-US" altLang="en-US" sz="3200" b="0" i="0" u="none" strike="noStrike" cap="none" normalizeH="0" baseline="0" dirty="0">
              <a:ln>
                <a:noFill/>
              </a:ln>
              <a:effectLst/>
              <a:latin typeface="Consolas" panose="020B0609020204030204" pitchFamily="49" charset="0"/>
            </a:endParaRPr>
          </a:p>
        </p:txBody>
      </p:sp>
      <p:sp>
        <p:nvSpPr>
          <p:cNvPr id="6" name="TextBox 5"/>
          <p:cNvSpPr txBox="1"/>
          <p:nvPr/>
        </p:nvSpPr>
        <p:spPr>
          <a:xfrm>
            <a:off x="503237" y="6039663"/>
            <a:ext cx="11632256" cy="553998"/>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There are two steps in the query – the first one finds latest timestamp in 10 minute windows. The second step joins results of the first query with original stream to find events matching last timestamps in each window. </a:t>
            </a:r>
            <a:endParaRPr lang="en-US" sz="1800" b="0" dirty="0">
              <a:solidFill>
                <a:schemeClr val="bg2">
                  <a:lumMod val="10000"/>
                </a:schemeClr>
              </a:solidFill>
              <a:latin typeface="+mn-lt"/>
            </a:endParaRPr>
          </a:p>
        </p:txBody>
      </p:sp>
    </p:spTree>
    <p:extLst>
      <p:ext uri="{BB962C8B-B14F-4D97-AF65-F5344CB8AC3E}">
        <p14:creationId xmlns:p14="http://schemas.microsoft.com/office/powerpoint/2010/main" val="2287376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22437" y="1864434"/>
            <a:ext cx="9417269" cy="48768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horz" wrap="square" lIns="93260" tIns="46630" rIns="93260" bIns="46630" numCol="1" spcCol="0" rtlCol="0" fromWordArt="0" anchor="ctr" anchorCtr="0" forceAA="0" compatLnSpc="1">
            <a:prstTxWarp prst="textNoShape">
              <a:avLst/>
            </a:prstTxWarp>
            <a:noAutofit/>
          </a:bodyPr>
          <a:lstStyle/>
          <a:p>
            <a:pPr>
              <a:spcAft>
                <a:spcPts val="1224"/>
              </a:spcAft>
            </a:pPr>
            <a:r>
              <a:rPr lang="en-US" sz="1000" spc="-71" dirty="0">
                <a:solidFill>
                  <a:srgbClr val="656565"/>
                </a:solidFill>
                <a:latin typeface="Consolas" panose="020B0609020204030204" pitchFamily="49" charset="0"/>
              </a:rPr>
              <a:t>WITH </a:t>
            </a:r>
            <a:r>
              <a:rPr lang="en-US" sz="1000" spc="-71" dirty="0" err="1">
                <a:solidFill>
                  <a:srgbClr val="656565"/>
                </a:solidFill>
                <a:latin typeface="Consolas" panose="020B0609020204030204" pitchFamily="49" charset="0"/>
              </a:rPr>
              <a:t>SelectPreviousEvent</a:t>
            </a:r>
            <a:r>
              <a:rPr lang="en-US" sz="1000" spc="-71" dirty="0">
                <a:solidFill>
                  <a:srgbClr val="656565"/>
                </a:solidFill>
                <a:latin typeface="Consolas" panose="020B0609020204030204" pitchFamily="49" charset="0"/>
              </a:rPr>
              <a:t> AS</a:t>
            </a:r>
          </a:p>
          <a:p>
            <a:pPr>
              <a:spcAft>
                <a:spcPts val="1224"/>
              </a:spcAft>
            </a:pPr>
            <a:r>
              <a:rPr lang="en-US" sz="1000" spc="-71" dirty="0">
                <a:solidFill>
                  <a:srgbClr val="656565"/>
                </a:solidFill>
                <a:latin typeface="Consolas" panose="020B0609020204030204" pitchFamily="49" charset="0"/>
              </a:rPr>
              <a:t>    (</a:t>
            </a:r>
          </a:p>
          <a:p>
            <a:pPr>
              <a:spcAft>
                <a:spcPts val="1224"/>
              </a:spcAft>
            </a:pPr>
            <a:r>
              <a:rPr lang="en-US" sz="1000" spc="-71" dirty="0">
                <a:solidFill>
                  <a:srgbClr val="656565"/>
                </a:solidFill>
                <a:latin typeface="Consolas" panose="020B0609020204030204" pitchFamily="49" charset="0"/>
              </a:rPr>
              <a:t>    SELECT</a:t>
            </a:r>
          </a:p>
          <a:p>
            <a:pPr>
              <a:spcAft>
                <a:spcPts val="1224"/>
              </a:spcAft>
            </a:pPr>
            <a:r>
              <a:rPr lang="en-US" sz="1000" spc="-71" dirty="0">
                <a:solidFill>
                  <a:srgbClr val="656565"/>
                </a:solidFill>
                <a:latin typeface="Consolas" panose="020B0609020204030204" pitchFamily="49" charset="0"/>
              </a:rPr>
              <a:t>    *,</a:t>
            </a:r>
          </a:p>
          <a:p>
            <a:pPr>
              <a:spcAft>
                <a:spcPts val="1224"/>
              </a:spcAft>
            </a:pPr>
            <a:r>
              <a:rPr lang="en-US" sz="1000" spc="-71" dirty="0">
                <a:solidFill>
                  <a:srgbClr val="656565"/>
                </a:solidFill>
                <a:latin typeface="Consolas" panose="020B0609020204030204" pitchFamily="49" charset="0"/>
              </a:rPr>
              <a:t>        LAG([time]) OVER (LIMIT DURATION(hour, 24)) as </a:t>
            </a:r>
            <a:r>
              <a:rPr lang="en-US" sz="1000" spc="-71" dirty="0" err="1">
                <a:solidFill>
                  <a:srgbClr val="656565"/>
                </a:solidFill>
                <a:latin typeface="Consolas" panose="020B0609020204030204" pitchFamily="49" charset="0"/>
              </a:rPr>
              <a:t>previousTime</a:t>
            </a:r>
            <a:r>
              <a:rPr lang="en-US" sz="1000" spc="-71" dirty="0">
                <a:solidFill>
                  <a:srgbClr val="656565"/>
                </a:solidFill>
                <a:latin typeface="Consolas" panose="020B0609020204030204" pitchFamily="49" charset="0"/>
              </a:rPr>
              <a:t>,</a:t>
            </a:r>
          </a:p>
          <a:p>
            <a:pPr>
              <a:spcAft>
                <a:spcPts val="1224"/>
              </a:spcAft>
            </a:pPr>
            <a:r>
              <a:rPr lang="en-US" sz="1000" spc="-71" dirty="0">
                <a:solidFill>
                  <a:srgbClr val="656565"/>
                </a:solidFill>
                <a:latin typeface="Consolas" panose="020B0609020204030204" pitchFamily="49" charset="0"/>
              </a:rPr>
              <a:t>        LAG([weight]) OVER (LIMIT DURATION(hour, 24)) as </a:t>
            </a:r>
            <a:r>
              <a:rPr lang="en-US" sz="1000" spc="-71" dirty="0" err="1">
                <a:solidFill>
                  <a:srgbClr val="656565"/>
                </a:solidFill>
                <a:latin typeface="Consolas" panose="020B0609020204030204" pitchFamily="49" charset="0"/>
              </a:rPr>
              <a:t>previousWeight</a:t>
            </a:r>
            <a:endParaRPr lang="en-US" sz="1000" spc="-71" dirty="0">
              <a:solidFill>
                <a:srgbClr val="656565"/>
              </a:solidFill>
              <a:latin typeface="Consolas" panose="020B0609020204030204" pitchFamily="49" charset="0"/>
            </a:endParaRPr>
          </a:p>
          <a:p>
            <a:pPr>
              <a:spcAft>
                <a:spcPts val="1224"/>
              </a:spcAft>
            </a:pPr>
            <a:r>
              <a:rPr lang="en-US" sz="1000" spc="-71" dirty="0">
                <a:solidFill>
                  <a:srgbClr val="656565"/>
                </a:solidFill>
                <a:latin typeface="Consolas" panose="020B0609020204030204" pitchFamily="49" charset="0"/>
              </a:rPr>
              <a:t>    FROM input TIMESTAMP BY [time]</a:t>
            </a:r>
          </a:p>
          <a:p>
            <a:pPr>
              <a:spcAft>
                <a:spcPts val="1224"/>
              </a:spcAft>
            </a:pPr>
            <a:r>
              <a:rPr lang="en-US" sz="1000" spc="-71" dirty="0">
                <a:solidFill>
                  <a:srgbClr val="656565"/>
                </a:solidFill>
                <a:latin typeface="Consolas" panose="020B0609020204030204" pitchFamily="49" charset="0"/>
              </a:rPr>
              <a:t>    )</a:t>
            </a:r>
          </a:p>
          <a:p>
            <a:pPr>
              <a:spcAft>
                <a:spcPts val="1224"/>
              </a:spcAft>
            </a:pPr>
            <a:endParaRPr lang="en-US" sz="1000" spc="-71" dirty="0">
              <a:solidFill>
                <a:srgbClr val="656565"/>
              </a:solidFill>
              <a:latin typeface="Consolas" panose="020B0609020204030204" pitchFamily="49" charset="0"/>
            </a:endParaRPr>
          </a:p>
          <a:p>
            <a:pPr>
              <a:spcAft>
                <a:spcPts val="1224"/>
              </a:spcAft>
            </a:pPr>
            <a:r>
              <a:rPr lang="en-US" sz="1000" spc="-71" dirty="0">
                <a:solidFill>
                  <a:srgbClr val="656565"/>
                </a:solidFill>
                <a:latin typeface="Consolas" panose="020B0609020204030204" pitchFamily="49" charset="0"/>
              </a:rPr>
              <a:t>    SELECT </a:t>
            </a:r>
          </a:p>
          <a:p>
            <a:pPr>
              <a:spcAft>
                <a:spcPts val="1224"/>
              </a:spcAft>
            </a:pPr>
            <a:r>
              <a:rPr lang="en-US" sz="1000" spc="-71" dirty="0">
                <a:solidFill>
                  <a:srgbClr val="656565"/>
                </a:solidFill>
                <a:latin typeface="Consolas" panose="020B0609020204030204" pitchFamily="49" charset="0"/>
              </a:rPr>
              <a:t>        LAG(time) OVER (LIMIT DURATION(hour, 24) WHEN </a:t>
            </a:r>
            <a:r>
              <a:rPr lang="en-US" sz="1000" spc="-71" dirty="0" err="1">
                <a:solidFill>
                  <a:srgbClr val="656565"/>
                </a:solidFill>
                <a:latin typeface="Consolas" panose="020B0609020204030204" pitchFamily="49" charset="0"/>
              </a:rPr>
              <a:t>previousWeight</a:t>
            </a:r>
            <a:r>
              <a:rPr lang="en-US" sz="1000" spc="-71" dirty="0">
                <a:solidFill>
                  <a:srgbClr val="656565"/>
                </a:solidFill>
                <a:latin typeface="Consolas" panose="020B0609020204030204" pitchFamily="49" charset="0"/>
              </a:rPr>
              <a:t> &lt; 20000 ) [</a:t>
            </a:r>
            <a:r>
              <a:rPr lang="en-US" sz="1000" spc="-71" dirty="0" err="1">
                <a:solidFill>
                  <a:srgbClr val="656565"/>
                </a:solidFill>
                <a:latin typeface="Consolas" panose="020B0609020204030204" pitchFamily="49" charset="0"/>
              </a:rPr>
              <a:t>StartFault</a:t>
            </a:r>
            <a:r>
              <a:rPr lang="en-US" sz="1000" spc="-71" dirty="0">
                <a:solidFill>
                  <a:srgbClr val="656565"/>
                </a:solidFill>
                <a:latin typeface="Consolas" panose="020B0609020204030204" pitchFamily="49" charset="0"/>
              </a:rPr>
              <a:t>],</a:t>
            </a:r>
          </a:p>
          <a:p>
            <a:pPr>
              <a:spcAft>
                <a:spcPts val="1224"/>
              </a:spcAft>
            </a:pPr>
            <a:r>
              <a:rPr lang="en-US" sz="1000" spc="-71" dirty="0">
                <a:solidFill>
                  <a:srgbClr val="656565"/>
                </a:solidFill>
                <a:latin typeface="Consolas" panose="020B0609020204030204" pitchFamily="49" charset="0"/>
              </a:rPr>
              <a:t>        </a:t>
            </a:r>
            <a:r>
              <a:rPr lang="en-US" sz="1000" spc="-71" dirty="0" err="1">
                <a:solidFill>
                  <a:srgbClr val="656565"/>
                </a:solidFill>
                <a:latin typeface="Consolas" panose="020B0609020204030204" pitchFamily="49" charset="0"/>
              </a:rPr>
              <a:t>previousTime</a:t>
            </a:r>
            <a:r>
              <a:rPr lang="en-US" sz="1000" spc="-71" dirty="0">
                <a:solidFill>
                  <a:srgbClr val="656565"/>
                </a:solidFill>
                <a:latin typeface="Consolas" panose="020B0609020204030204" pitchFamily="49" charset="0"/>
              </a:rPr>
              <a:t> [</a:t>
            </a:r>
            <a:r>
              <a:rPr lang="en-US" sz="1000" spc="-71" dirty="0" err="1">
                <a:solidFill>
                  <a:srgbClr val="656565"/>
                </a:solidFill>
                <a:latin typeface="Consolas" panose="020B0609020204030204" pitchFamily="49" charset="0"/>
              </a:rPr>
              <a:t>EndFault</a:t>
            </a:r>
            <a:r>
              <a:rPr lang="en-US" sz="1000" spc="-71" dirty="0">
                <a:solidFill>
                  <a:srgbClr val="656565"/>
                </a:solidFill>
                <a:latin typeface="Consolas" panose="020B0609020204030204" pitchFamily="49" charset="0"/>
              </a:rPr>
              <a:t>]</a:t>
            </a:r>
          </a:p>
          <a:p>
            <a:pPr>
              <a:spcAft>
                <a:spcPts val="1224"/>
              </a:spcAft>
            </a:pPr>
            <a:r>
              <a:rPr lang="en-US" sz="1000" spc="-71" dirty="0">
                <a:solidFill>
                  <a:srgbClr val="656565"/>
                </a:solidFill>
                <a:latin typeface="Consolas" panose="020B0609020204030204" pitchFamily="49" charset="0"/>
              </a:rPr>
              <a:t>    FROM </a:t>
            </a:r>
            <a:r>
              <a:rPr lang="en-US" sz="1000" spc="-71" dirty="0" err="1">
                <a:solidFill>
                  <a:srgbClr val="656565"/>
                </a:solidFill>
                <a:latin typeface="Consolas" panose="020B0609020204030204" pitchFamily="49" charset="0"/>
              </a:rPr>
              <a:t>SelectPreviousEvent</a:t>
            </a:r>
            <a:endParaRPr lang="en-US" sz="1000" spc="-71" dirty="0">
              <a:solidFill>
                <a:srgbClr val="656565"/>
              </a:solidFill>
              <a:latin typeface="Consolas" panose="020B0609020204030204" pitchFamily="49" charset="0"/>
            </a:endParaRPr>
          </a:p>
          <a:p>
            <a:pPr>
              <a:spcAft>
                <a:spcPts val="1224"/>
              </a:spcAft>
            </a:pPr>
            <a:r>
              <a:rPr lang="en-US" sz="1000" spc="-71" dirty="0">
                <a:solidFill>
                  <a:srgbClr val="656565"/>
                </a:solidFill>
                <a:latin typeface="Consolas" panose="020B0609020204030204" pitchFamily="49" charset="0"/>
              </a:rPr>
              <a:t>    WHERE</a:t>
            </a:r>
          </a:p>
          <a:p>
            <a:pPr>
              <a:spcAft>
                <a:spcPts val="1224"/>
              </a:spcAft>
            </a:pPr>
            <a:r>
              <a:rPr lang="en-US" sz="1000" spc="-71" dirty="0">
                <a:solidFill>
                  <a:srgbClr val="656565"/>
                </a:solidFill>
                <a:latin typeface="Consolas" panose="020B0609020204030204" pitchFamily="49" charset="0"/>
              </a:rPr>
              <a:t>        [weight] &lt; 20000</a:t>
            </a:r>
          </a:p>
          <a:p>
            <a:pPr>
              <a:spcAft>
                <a:spcPts val="1224"/>
              </a:spcAft>
            </a:pPr>
            <a:r>
              <a:rPr lang="en-US" sz="1000" spc="-71" dirty="0">
                <a:solidFill>
                  <a:srgbClr val="656565"/>
                </a:solidFill>
                <a:latin typeface="Consolas" panose="020B0609020204030204" pitchFamily="49" charset="0"/>
              </a:rPr>
              <a:t>        AND </a:t>
            </a:r>
            <a:r>
              <a:rPr lang="en-US" sz="1000" spc="-71" dirty="0" err="1">
                <a:solidFill>
                  <a:srgbClr val="656565"/>
                </a:solidFill>
                <a:latin typeface="Consolas" panose="020B0609020204030204" pitchFamily="49" charset="0"/>
              </a:rPr>
              <a:t>previousWeight</a:t>
            </a:r>
            <a:r>
              <a:rPr lang="en-US" sz="1000" spc="-71" dirty="0">
                <a:solidFill>
                  <a:srgbClr val="656565"/>
                </a:solidFill>
                <a:latin typeface="Consolas" panose="020B0609020204030204" pitchFamily="49" charset="0"/>
              </a:rPr>
              <a:t> &gt; 20000</a:t>
            </a:r>
          </a:p>
        </p:txBody>
      </p:sp>
      <p:sp>
        <p:nvSpPr>
          <p:cNvPr id="4" name="TextBox 3"/>
          <p:cNvSpPr txBox="1"/>
          <p:nvPr/>
        </p:nvSpPr>
        <p:spPr>
          <a:xfrm>
            <a:off x="531947" y="1212849"/>
            <a:ext cx="11632256" cy="553998"/>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Find out how long a condition occurred for. For example, suppose that a bug that resulted in all cars having an incorrect weight (above 20,000 pounds) – we want to compute the duration of the bug.</a:t>
            </a:r>
            <a:endParaRPr lang="en-US" sz="1800" b="0" dirty="0">
              <a:solidFill>
                <a:schemeClr val="bg2">
                  <a:lumMod val="10000"/>
                </a:schemeClr>
              </a:solidFill>
              <a:latin typeface="+mn-lt"/>
            </a:endParaRPr>
          </a:p>
        </p:txBody>
      </p:sp>
      <p:sp>
        <p:nvSpPr>
          <p:cNvPr id="6" name="Title 5"/>
          <p:cNvSpPr>
            <a:spLocks noGrp="1"/>
          </p:cNvSpPr>
          <p:nvPr>
            <p:ph type="title"/>
          </p:nvPr>
        </p:nvSpPr>
        <p:spPr/>
        <p:txBody>
          <a:bodyPr/>
          <a:lstStyle/>
          <a:p>
            <a:r>
              <a:rPr lang="en-US" dirty="0"/>
              <a:t>Detect Duration of a Condition</a:t>
            </a:r>
          </a:p>
        </p:txBody>
      </p:sp>
    </p:spTree>
    <p:extLst>
      <p:ext uri="{BB962C8B-B14F-4D97-AF65-F5344CB8AC3E}">
        <p14:creationId xmlns:p14="http://schemas.microsoft.com/office/powerpoint/2010/main" val="260122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Fill Missing Values</a:t>
            </a:r>
          </a:p>
        </p:txBody>
      </p:sp>
      <p:sp>
        <p:nvSpPr>
          <p:cNvPr id="3" name="Rectangle 2"/>
          <p:cNvSpPr/>
          <p:nvPr/>
        </p:nvSpPr>
        <p:spPr>
          <a:xfrm>
            <a:off x="1722437" y="1864434"/>
            <a:ext cx="9417269" cy="48768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ot="0" spcFirstLastPara="0" vert="horz" wrap="square" lIns="93260" tIns="46630" rIns="93260" bIns="46630" numCol="1" spcCol="0" rtlCol="0" fromWordArt="0" anchor="ctr" anchorCtr="0" forceAA="0" compatLnSpc="1">
            <a:prstTxWarp prst="textNoShape">
              <a:avLst/>
            </a:prstTxWarp>
            <a:noAutofit/>
          </a:bodyPr>
          <a:lstStyle/>
          <a:p>
            <a:pPr>
              <a:spcAft>
                <a:spcPts val="1224"/>
              </a:spcAft>
            </a:pPr>
            <a:endParaRPr lang="en-US" sz="1000" spc="-71" dirty="0">
              <a:solidFill>
                <a:schemeClr val="tx1"/>
              </a:solidFill>
              <a:latin typeface="Consolas" panose="020B0609020204030204" pitchFamily="49" charset="0"/>
            </a:endParaRPr>
          </a:p>
        </p:txBody>
      </p:sp>
      <p:sp>
        <p:nvSpPr>
          <p:cNvPr id="4" name="TextBox 3"/>
          <p:cNvSpPr txBox="1"/>
          <p:nvPr/>
        </p:nvSpPr>
        <p:spPr>
          <a:xfrm>
            <a:off x="531947" y="1212849"/>
            <a:ext cx="11632256" cy="553998"/>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For the stream of events that have missing values, produce a stream of events with regular intervals. For example, generate event every 5 seconds that will report the most recently seen data point.</a:t>
            </a:r>
            <a:endParaRPr lang="en-US" sz="1800" b="0" dirty="0">
              <a:solidFill>
                <a:schemeClr val="bg2">
                  <a:lumMod val="10000"/>
                </a:schemeClr>
              </a:solidFill>
              <a:latin typeface="+mn-lt"/>
            </a:endParaRPr>
          </a:p>
        </p:txBody>
      </p:sp>
      <p:sp>
        <p:nvSpPr>
          <p:cNvPr id="5" name="Rectangle 1"/>
          <p:cNvSpPr>
            <a:spLocks noChangeArrowheads="1"/>
          </p:cNvSpPr>
          <p:nvPr/>
        </p:nvSpPr>
        <p:spPr bwMode="auto">
          <a:xfrm>
            <a:off x="0" y="0"/>
            <a:ext cx="12436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FAFCFE"/>
                </a:solidFill>
                <a:effectLst/>
                <a:latin typeface="Arial Unicode MS"/>
                <a:cs typeface="Courier New" panose="02070309020205020404" pitchFamily="49" charset="0"/>
              </a:rPr>
              <a:t>SELECT System.Timestamp AS windowEnd, TopOne() OVER (ORDER BY t DESC) AS lastEvent FROM input TIMESTAMP BY t GROUP BY HOPPINGWINDOW(second, 300, 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Rectangle 2"/>
          <p:cNvSpPr>
            <a:spLocks noChangeArrowheads="1"/>
          </p:cNvSpPr>
          <p:nvPr/>
        </p:nvSpPr>
        <p:spPr bwMode="auto">
          <a:xfrm>
            <a:off x="2103437" y="2354262"/>
            <a:ext cx="8120691"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kumimoji="0" lang="en-US" altLang="en-US" sz="1400" b="0" i="0" u="none" strike="noStrike" cap="none" normalizeH="0" baseline="0" dirty="0">
                <a:ln>
                  <a:noFill/>
                </a:ln>
                <a:effectLst/>
                <a:latin typeface="Consolas" panose="020B0609020204030204" pitchFamily="49" charset="0"/>
                <a:cs typeface="Courier New" panose="02070309020205020404" pitchFamily="49" charset="0"/>
              </a:rPr>
              <a:t>SELECT </a:t>
            </a:r>
            <a:r>
              <a:rPr kumimoji="0" lang="en-US" altLang="en-US" sz="1400" b="0" i="0" u="none" strike="noStrike" cap="none" normalizeH="0" baseline="0" dirty="0" err="1">
                <a:ln>
                  <a:noFill/>
                </a:ln>
                <a:effectLst/>
                <a:latin typeface="Consolas" panose="020B0609020204030204" pitchFamily="49" charset="0"/>
                <a:cs typeface="Courier New" panose="02070309020205020404" pitchFamily="49" charset="0"/>
              </a:rPr>
              <a:t>System.Timestamp</a:t>
            </a:r>
            <a:r>
              <a:rPr kumimoji="0" lang="en-US" altLang="en-US" sz="1400" b="0" i="0" u="none" strike="noStrike" cap="none" normalizeH="0" baseline="0" dirty="0">
                <a:ln>
                  <a:noFill/>
                </a:ln>
                <a:effectLst/>
                <a:latin typeface="Consolas" panose="020B0609020204030204" pitchFamily="49" charset="0"/>
                <a:cs typeface="Courier New" panose="02070309020205020404" pitchFamily="49" charset="0"/>
              </a:rPr>
              <a:t> </a:t>
            </a:r>
            <a:r>
              <a:rPr lang="en-US" altLang="en-US" sz="1400" dirty="0">
                <a:latin typeface="Consolas" panose="020B0609020204030204" pitchFamily="49" charset="0"/>
                <a:cs typeface="Courier New" panose="02070309020205020404" pitchFamily="49" charset="0"/>
              </a:rPr>
              <a:t>AS </a:t>
            </a:r>
            <a:r>
              <a:rPr lang="en-US" altLang="en-US" sz="1400" dirty="0" err="1">
                <a:latin typeface="Consolas" panose="020B0609020204030204" pitchFamily="49" charset="0"/>
                <a:cs typeface="Courier New" panose="02070309020205020404" pitchFamily="49" charset="0"/>
              </a:rPr>
              <a:t>windowEndSELECT</a:t>
            </a:r>
            <a:endParaRPr lang="en-US" altLang="en-US" sz="1400" dirty="0">
              <a:latin typeface="Consolas" panose="020B0609020204030204" pitchFamily="49" charset="0"/>
              <a:cs typeface="Courier New" panose="02070309020205020404" pitchFamily="49" charset="0"/>
            </a:endParaRP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System.Timestamp</a:t>
            </a:r>
            <a:r>
              <a:rPr lang="en-US" altLang="en-US" sz="1400" dirty="0">
                <a:latin typeface="Consolas" panose="020B0609020204030204" pitchFamily="49" charset="0"/>
                <a:cs typeface="Courier New" panose="02070309020205020404" pitchFamily="49" charset="0"/>
              </a:rPr>
              <a:t> AS </a:t>
            </a:r>
            <a:r>
              <a:rPr lang="en-US" altLang="en-US" sz="1400" dirty="0" err="1">
                <a:latin typeface="Consolas" panose="020B0609020204030204" pitchFamily="49" charset="0"/>
                <a:cs typeface="Courier New" panose="02070309020205020404" pitchFamily="49" charset="0"/>
              </a:rPr>
              <a:t>windowEnd</a:t>
            </a:r>
            <a:r>
              <a:rPr lang="en-US" altLang="en-US" sz="1400" dirty="0">
                <a:latin typeface="Consolas" panose="020B0609020204030204" pitchFamily="49" charset="0"/>
                <a:cs typeface="Courier New" panose="02070309020205020404" pitchFamily="49" charset="0"/>
              </a:rPr>
              <a: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a:t>
            </a:r>
            <a:r>
              <a:rPr lang="en-US" altLang="en-US" sz="1400" dirty="0" err="1">
                <a:latin typeface="Consolas" panose="020B0609020204030204" pitchFamily="49" charset="0"/>
                <a:cs typeface="Courier New" panose="02070309020205020404" pitchFamily="49" charset="0"/>
              </a:rPr>
              <a:t>TopOne</a:t>
            </a:r>
            <a:r>
              <a:rPr lang="en-US" altLang="en-US" sz="1400" dirty="0">
                <a:latin typeface="Consolas" panose="020B0609020204030204" pitchFamily="49" charset="0"/>
                <a:cs typeface="Courier New" panose="02070309020205020404" pitchFamily="49" charset="0"/>
              </a:rPr>
              <a:t>() OVER (ORDER BY t DESC) AS </a:t>
            </a:r>
            <a:r>
              <a:rPr lang="en-US" altLang="en-US" sz="1400" dirty="0" err="1">
                <a:latin typeface="Consolas" panose="020B0609020204030204" pitchFamily="49" charset="0"/>
                <a:cs typeface="Courier New" panose="02070309020205020404" pitchFamily="49" charset="0"/>
              </a:rPr>
              <a:t>lastEvent</a:t>
            </a:r>
            <a:endParaRPr lang="en-US" altLang="en-US" sz="1400" dirty="0">
              <a:latin typeface="Consolas" panose="020B0609020204030204" pitchFamily="49" charset="0"/>
              <a:cs typeface="Courier New" panose="02070309020205020404" pitchFamily="49" charset="0"/>
            </a:endParaRP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FROM</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input TIMESTAMP BY 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GROUP BY HOPPINGWINDOW(second, 300, 5), </a:t>
            </a:r>
            <a:r>
              <a:rPr kumimoji="0" lang="en-US" altLang="en-US" sz="1400" b="0" i="0" u="none" strike="noStrike" cap="none" normalizeH="0" baseline="0" dirty="0" err="1">
                <a:ln>
                  <a:noFill/>
                </a:ln>
                <a:effectLst/>
                <a:latin typeface="Consolas" panose="020B0609020204030204" pitchFamily="49" charset="0"/>
                <a:cs typeface="Courier New" panose="02070309020205020404" pitchFamily="49" charset="0"/>
              </a:rPr>
              <a:t>TopOne</a:t>
            </a:r>
            <a:r>
              <a:rPr kumimoji="0" lang="en-US" altLang="en-US" sz="1400" b="0" i="0" u="none" strike="noStrike" cap="none" normalizeH="0" baseline="0" dirty="0">
                <a:ln>
                  <a:noFill/>
                </a:ln>
                <a:effectLst/>
                <a:latin typeface="Consolas" panose="020B0609020204030204" pitchFamily="49" charset="0"/>
                <a:cs typeface="Courier New" panose="02070309020205020404" pitchFamily="49" charset="0"/>
              </a:rPr>
              <a:t>() OVER (ORDER BY t DESC) AS </a:t>
            </a:r>
            <a:r>
              <a:rPr kumimoji="0" lang="en-US" altLang="en-US" sz="1400" b="0" i="0" u="none" strike="noStrike" cap="none" normalizeH="0" baseline="0" dirty="0" err="1">
                <a:ln>
                  <a:noFill/>
                </a:ln>
                <a:effectLst/>
                <a:latin typeface="Consolas" panose="020B0609020204030204" pitchFamily="49" charset="0"/>
                <a:cs typeface="Courier New" panose="02070309020205020404" pitchFamily="49" charset="0"/>
              </a:rPr>
              <a:t>lastEvent</a:t>
            </a:r>
            <a:r>
              <a:rPr kumimoji="0" lang="en-US" altLang="en-US" sz="1400" b="0" i="0" u="none" strike="noStrike" cap="none" normalizeH="0" baseline="0" dirty="0">
                <a:ln>
                  <a:noFill/>
                </a:ln>
                <a:effectLst/>
                <a:latin typeface="Consolas" panose="020B0609020204030204" pitchFamily="49" charset="0"/>
                <a:cs typeface="Courier New" panose="02070309020205020404" pitchFamily="49" charset="0"/>
              </a:rPr>
              <a:t> FROM input TIMESTAMP BY t GROUP BY HOPPINGWINDOW(second, 300, 5)</a:t>
            </a:r>
            <a:endParaRPr kumimoji="0" lang="en-US" altLang="en-US" sz="3200" b="0" i="0" u="none" strike="noStrike" cap="none" normalizeH="0" baseline="0" dirty="0">
              <a:ln>
                <a:noFill/>
              </a:ln>
              <a:effectLst/>
              <a:latin typeface="Consolas" panose="020B0609020204030204" pitchFamily="49" charset="0"/>
            </a:endParaRPr>
          </a:p>
        </p:txBody>
      </p:sp>
      <p:sp>
        <p:nvSpPr>
          <p:cNvPr id="7" name="TextBox 6"/>
          <p:cNvSpPr txBox="1"/>
          <p:nvPr/>
        </p:nvSpPr>
        <p:spPr>
          <a:xfrm>
            <a:off x="614943" y="4640262"/>
            <a:ext cx="11632256" cy="553998"/>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This query will generate events every 5 second and will output the last event that was received before. Hopping Window duration determines how far back the query will look to find the latest event (300 seconds in this example).</a:t>
            </a:r>
          </a:p>
        </p:txBody>
      </p:sp>
    </p:spTree>
    <p:extLst>
      <p:ext uri="{BB962C8B-B14F-4D97-AF65-F5344CB8AC3E}">
        <p14:creationId xmlns:p14="http://schemas.microsoft.com/office/powerpoint/2010/main" val="1414974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Detect Duration Between Events</a:t>
            </a:r>
          </a:p>
        </p:txBody>
      </p:sp>
      <p:sp>
        <p:nvSpPr>
          <p:cNvPr id="3" name="TextBox 2"/>
          <p:cNvSpPr txBox="1"/>
          <p:nvPr/>
        </p:nvSpPr>
        <p:spPr>
          <a:xfrm>
            <a:off x="531947" y="1212849"/>
            <a:ext cx="11632256" cy="276999"/>
          </a:xfrm>
          <a:prstGeom prst="rect">
            <a:avLst/>
          </a:prstGeom>
          <a:noFill/>
        </p:spPr>
        <p:txBody>
          <a:bodyPr wrap="square" lIns="0" tIns="0" rIns="0" bIns="0" rtlCol="0">
            <a:spAutoFit/>
          </a:bodyPr>
          <a:lstStyle>
            <a:defPPr>
              <a:defRPr lang="en-US"/>
            </a:defPPr>
            <a:lvl1pPr>
              <a:spcAft>
                <a:spcPts val="1224"/>
              </a:spcAft>
              <a:defRPr sz="2000" b="1">
                <a:gradFill>
                  <a:gsLst>
                    <a:gs pos="2917">
                      <a:schemeClr val="tx2"/>
                    </a:gs>
                    <a:gs pos="100000">
                      <a:schemeClr val="tx2"/>
                    </a:gs>
                  </a:gsLst>
                  <a:lin ang="5400000" scaled="0"/>
                </a:gradFill>
                <a:latin typeface="Segoe UI Light" panose="020B0502040204020203" pitchFamily="34" charset="0"/>
                <a:ea typeface="ＭＳ Ｐゴシック" charset="0"/>
                <a:cs typeface="+mn-cs"/>
              </a:defRPr>
            </a:lvl1pPr>
          </a:lstStyle>
          <a:p>
            <a:r>
              <a:rPr lang="en-US" sz="1800" dirty="0"/>
              <a:t>Find the duration of a given event. For example, given a web clickstream determine time spent on a feature.</a:t>
            </a:r>
            <a:endParaRPr lang="en-US" sz="1800" b="0" dirty="0">
              <a:solidFill>
                <a:schemeClr val="bg2">
                  <a:lumMod val="10000"/>
                </a:schemeClr>
              </a:solidFill>
              <a:latin typeface="+mn-lt"/>
            </a:endParaRPr>
          </a:p>
        </p:txBody>
      </p:sp>
      <p:sp>
        <p:nvSpPr>
          <p:cNvPr id="4" name="Rectangle 2"/>
          <p:cNvSpPr>
            <a:spLocks noChangeArrowheads="1"/>
          </p:cNvSpPr>
          <p:nvPr/>
        </p:nvSpPr>
        <p:spPr bwMode="auto">
          <a:xfrm>
            <a:off x="2103437" y="2461983"/>
            <a:ext cx="8120691"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SELECT</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[user], feature, DATEDIFF(second, LAST(Time) OVER (PARTITION BY [user], feature LIMIT DURATION(hour, 1) WHEN Event = 'start'), Time) as duration</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FROM input TIMESTAMP BY Time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WHERE</a:t>
            </a:r>
          </a:p>
          <a:p>
            <a:pPr lvl="0" defTabSz="914400" eaLnBrk="0" fontAlgn="base" hangingPunct="0">
              <a:spcBef>
                <a:spcPct val="0"/>
              </a:spcBef>
              <a:spcAft>
                <a:spcPct val="0"/>
              </a:spcAft>
            </a:pPr>
            <a:r>
              <a:rPr lang="en-US" altLang="en-US" sz="1400" dirty="0">
                <a:latin typeface="Consolas" panose="020B0609020204030204" pitchFamily="49" charset="0"/>
                <a:cs typeface="Courier New" panose="02070309020205020404" pitchFamily="49" charset="0"/>
              </a:rPr>
              <a:t>        Event = 'end'</a:t>
            </a:r>
            <a:endParaRPr kumimoji="0" lang="en-US" altLang="en-US" sz="3200" b="0" i="0" u="none" strike="noStrike" cap="none" normalizeH="0" baseline="0" dirty="0">
              <a:ln>
                <a:noFill/>
              </a:ln>
              <a:effectLst/>
              <a:latin typeface="Consolas" panose="020B0609020204030204" pitchFamily="49" charset="0"/>
            </a:endParaRPr>
          </a:p>
        </p:txBody>
      </p:sp>
    </p:spTree>
    <p:extLst>
      <p:ext uri="{BB962C8B-B14F-4D97-AF65-F5344CB8AC3E}">
        <p14:creationId xmlns:p14="http://schemas.microsoft.com/office/powerpoint/2010/main" val="391922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Call to action</a:t>
            </a:r>
            <a:endParaRPr lang="en-US" dirty="0"/>
          </a:p>
        </p:txBody>
      </p:sp>
      <p:sp>
        <p:nvSpPr>
          <p:cNvPr id="6" name="Text Placeholder 5"/>
          <p:cNvSpPr>
            <a:spLocks noGrp="1"/>
          </p:cNvSpPr>
          <p:nvPr>
            <p:ph type="body" sz="quarter" idx="10"/>
          </p:nvPr>
        </p:nvSpPr>
        <p:spPr>
          <a:xfrm>
            <a:off x="274702" y="1211287"/>
            <a:ext cx="11888787" cy="4616648"/>
          </a:xfrm>
        </p:spPr>
        <p:txBody>
          <a:bodyPr/>
          <a:lstStyle/>
          <a:p>
            <a:r>
              <a:rPr lang="en-US" dirty="0"/>
              <a:t>Let attendees know what do to following this session.</a:t>
            </a:r>
          </a:p>
          <a:p>
            <a:r>
              <a:rPr lang="en-US" dirty="0"/>
              <a:t>Tell Attendees the URL where they can find</a:t>
            </a:r>
            <a:br>
              <a:rPr lang="en-US" dirty="0"/>
            </a:br>
            <a:r>
              <a:rPr lang="en-US" dirty="0"/>
              <a:t>your </a:t>
            </a:r>
            <a:r>
              <a:rPr lang="en-US" dirty="0" err="1"/>
              <a:t>Github</a:t>
            </a:r>
            <a:r>
              <a:rPr lang="en-US" dirty="0"/>
              <a:t> Code</a:t>
            </a:r>
          </a:p>
          <a:p>
            <a:r>
              <a:rPr lang="en-US" dirty="0"/>
              <a:t>Use this slide to list resources, white papers, </a:t>
            </a:r>
            <a:br>
              <a:rPr lang="en-US" dirty="0"/>
            </a:br>
            <a:r>
              <a:rPr lang="en-US" dirty="0"/>
              <a:t>videos and links.</a:t>
            </a:r>
          </a:p>
          <a:p>
            <a:pPr lvl="0"/>
            <a:r>
              <a:rPr lang="en-US" dirty="0"/>
              <a:t>Re-visit Build session recordings on </a:t>
            </a:r>
            <a:r>
              <a:rPr lang="en-US" dirty="0">
                <a:hlinkClick r:id="rId3"/>
              </a:rPr>
              <a:t>Channel 9</a:t>
            </a:r>
            <a:r>
              <a:rPr lang="en-US" dirty="0"/>
              <a:t>.</a:t>
            </a:r>
          </a:p>
          <a:p>
            <a:pPr lvl="0"/>
            <a:r>
              <a:rPr lang="en-US" dirty="0"/>
              <a:t>Continue your education at</a:t>
            </a:r>
            <a:br>
              <a:rPr lang="en-US" dirty="0"/>
            </a:br>
            <a:r>
              <a:rPr lang="en-US" dirty="0">
                <a:hlinkClick r:id="rId4"/>
              </a:rPr>
              <a:t>Microsoft Virtual Academy</a:t>
            </a:r>
            <a:r>
              <a:rPr lang="en-US" dirty="0"/>
              <a:t> online.</a:t>
            </a:r>
          </a:p>
        </p:txBody>
      </p:sp>
      <p:sp>
        <p:nvSpPr>
          <p:cNvPr id="4" name="Rectangle 3"/>
          <p:cNvSpPr/>
          <p:nvPr/>
        </p:nvSpPr>
        <p:spPr>
          <a:xfrm>
            <a:off x="10529777" y="6031402"/>
            <a:ext cx="1634102" cy="664797"/>
          </a:xfrm>
          <a:prstGeom prst="rect">
            <a:avLst/>
          </a:prstGeom>
        </p:spPr>
        <p:txBody>
          <a:bodyPr wrap="none" lIns="182880" tIns="146304" rIns="182880" bIns="146304">
            <a:spAutoFit/>
          </a:bodyPr>
          <a:lstStyle/>
          <a:p>
            <a:pPr algn="r"/>
            <a:r>
              <a:rPr lang="en-US" sz="2400" dirty="0">
                <a:gradFill>
                  <a:gsLst>
                    <a:gs pos="6494">
                      <a:schemeClr val="tx1"/>
                    </a:gs>
                    <a:gs pos="18182">
                      <a:schemeClr val="tx1"/>
                    </a:gs>
                  </a:gsLst>
                  <a:lin ang="5400000" scaled="1"/>
                </a:gradFill>
              </a:rPr>
              <a:t>#</a:t>
            </a:r>
            <a:r>
              <a:rPr lang="en-US" sz="2400" dirty="0" err="1">
                <a:gradFill>
                  <a:gsLst>
                    <a:gs pos="6494">
                      <a:schemeClr val="tx1"/>
                    </a:gs>
                    <a:gs pos="18182">
                      <a:schemeClr val="tx1"/>
                    </a:gs>
                  </a:gsLst>
                  <a:lin ang="5400000" scaled="1"/>
                </a:gradFill>
              </a:rPr>
              <a:t>MSBuild</a:t>
            </a:r>
            <a:endParaRPr lang="en-US" sz="2400" dirty="0">
              <a:gradFill>
                <a:gsLst>
                  <a:gs pos="6494">
                    <a:schemeClr val="tx1"/>
                  </a:gs>
                  <a:gs pos="18182">
                    <a:schemeClr val="tx1"/>
                  </a:gs>
                </a:gsLst>
                <a:lin ang="5400000" scaled="1"/>
              </a:gradFill>
            </a:endParaRPr>
          </a:p>
        </p:txBody>
      </p:sp>
    </p:spTree>
    <p:extLst>
      <p:ext uri="{BB962C8B-B14F-4D97-AF65-F5344CB8AC3E}">
        <p14:creationId xmlns:p14="http://schemas.microsoft.com/office/powerpoint/2010/main" val="69472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937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282719" y="1545456"/>
            <a:ext cx="6410468" cy="3893713"/>
          </a:xfrm>
        </p:spPr>
        <p:txBody>
          <a:bodyPr/>
          <a:lstStyle/>
          <a:p>
            <a:r>
              <a:rPr lang="en-US" dirty="0">
                <a:solidFill>
                  <a:srgbClr val="FF0000"/>
                </a:solidFill>
                <a:latin typeface="Calibri" panose="020F0502020204030204" pitchFamily="34" charset="0"/>
                <a:cs typeface="Calibri" panose="020F0502020204030204" pitchFamily="34" charset="0"/>
              </a:rPr>
              <a:t>Utilities need to:</a:t>
            </a:r>
          </a:p>
          <a:p>
            <a:pPr marL="349724" indent="-349724">
              <a:buFont typeface="Arial" panose="020B0604020202020204" pitchFamily="34" charset="0"/>
              <a:buChar char="•"/>
            </a:pPr>
            <a:r>
              <a:rPr lang="en-US" dirty="0">
                <a:latin typeface="Calibri" panose="020F0502020204030204" pitchFamily="34" charset="0"/>
                <a:cs typeface="Calibri" panose="020F0502020204030204" pitchFamily="34" charset="0"/>
              </a:rPr>
              <a:t>Provide high reliability for consumers.</a:t>
            </a:r>
          </a:p>
          <a:p>
            <a:pPr marL="349724" indent="-349724">
              <a:buFont typeface="Arial" panose="020B0604020202020204" pitchFamily="34" charset="0"/>
              <a:buChar char="•"/>
            </a:pPr>
            <a:r>
              <a:rPr lang="en-US" dirty="0">
                <a:latin typeface="Calibri" panose="020F0502020204030204" pitchFamily="34" charset="0"/>
                <a:cs typeface="Calibri" panose="020F0502020204030204" pitchFamily="34" charset="0"/>
              </a:rPr>
              <a:t>Minimize risk to key assets.</a:t>
            </a:r>
          </a:p>
          <a:p>
            <a:pPr marL="349724" indent="-349724">
              <a:buFont typeface="Arial" panose="020B0604020202020204" pitchFamily="34" charset="0"/>
              <a:buChar char="•"/>
            </a:pPr>
            <a:r>
              <a:rPr lang="en-US" dirty="0">
                <a:latin typeface="Calibri" panose="020F0502020204030204" pitchFamily="34" charset="0"/>
                <a:cs typeface="Calibri" panose="020F0502020204030204" pitchFamily="34" charset="0"/>
              </a:rPr>
              <a:t>Minimize the cost of maintaining assets while optimizing reliability.</a:t>
            </a:r>
          </a:p>
          <a:p>
            <a:endParaRPr lang="en-US" dirty="0">
              <a:latin typeface="Calibri" panose="020F0502020204030204" pitchFamily="34" charset="0"/>
              <a:cs typeface="Calibri" panose="020F0502020204030204" pitchFamily="34" charset="0"/>
            </a:endParaRPr>
          </a:p>
          <a:p>
            <a:r>
              <a:rPr lang="en-US" dirty="0">
                <a:solidFill>
                  <a:srgbClr val="FF0000"/>
                </a:solidFill>
                <a:latin typeface="Calibri" panose="020F0502020204030204" pitchFamily="34" charset="0"/>
                <a:cs typeface="Calibri" panose="020F0502020204030204" pitchFamily="34" charset="0"/>
              </a:rPr>
              <a:t>One specific Challenge:</a:t>
            </a:r>
          </a:p>
          <a:p>
            <a:pPr marL="349724" indent="-349724">
              <a:buFont typeface="Arial" panose="020B0604020202020204" pitchFamily="34" charset="0"/>
              <a:buChar char="•"/>
            </a:pPr>
            <a:r>
              <a:rPr lang="en-US" dirty="0">
                <a:latin typeface="Calibri" panose="020F0502020204030204" pitchFamily="34" charset="0"/>
                <a:cs typeface="Calibri" panose="020F0502020204030204" pitchFamily="34" charset="0"/>
              </a:rPr>
              <a:t>Unexpected Substation Transformer failures can have a tremendous impact to reliability and cost.</a:t>
            </a:r>
          </a:p>
          <a:p>
            <a:endParaRPr lang="en-US" dirty="0">
              <a:latin typeface="Calibri" panose="020F0502020204030204" pitchFamily="34" charset="0"/>
              <a:cs typeface="Calibri" panose="020F0502020204030204" pitchFamily="34" charset="0"/>
            </a:endParaRPr>
          </a:p>
        </p:txBody>
      </p:sp>
      <p:sp>
        <p:nvSpPr>
          <p:cNvPr id="3" name="Date Placeholder 2"/>
          <p:cNvSpPr>
            <a:spLocks noGrp="1"/>
          </p:cNvSpPr>
          <p:nvPr>
            <p:ph type="dt" sz="half" idx="14"/>
          </p:nvPr>
        </p:nvSpPr>
        <p:spPr/>
        <p:txBody>
          <a:bodyPr/>
          <a:lstStyle/>
          <a:p>
            <a:endParaRPr lang="en-US" dirty="0"/>
          </a:p>
        </p:txBody>
      </p:sp>
      <p:sp>
        <p:nvSpPr>
          <p:cNvPr id="4" name="Slide Number Placeholder 3"/>
          <p:cNvSpPr>
            <a:spLocks noGrp="1"/>
          </p:cNvSpPr>
          <p:nvPr>
            <p:ph type="sldNum" sz="quarter" idx="16"/>
          </p:nvPr>
        </p:nvSpPr>
        <p:spPr/>
        <p:txBody>
          <a:bodyPr/>
          <a:lstStyle/>
          <a:p>
            <a:endParaRPr lang="en-US" dirty="0"/>
          </a:p>
        </p:txBody>
      </p:sp>
      <p:sp>
        <p:nvSpPr>
          <p:cNvPr id="5" name="Title 4"/>
          <p:cNvSpPr>
            <a:spLocks noGrp="1"/>
          </p:cNvSpPr>
          <p:nvPr>
            <p:ph type="title"/>
          </p:nvPr>
        </p:nvSpPr>
        <p:spPr/>
        <p:txBody>
          <a:bodyPr/>
          <a:lstStyle/>
          <a:p>
            <a:r>
              <a:rPr lang="en-US" b="0" dirty="0">
                <a:latin typeface="Calibri Light" panose="020F0302020204030204" pitchFamily="34" charset="0"/>
                <a:cs typeface="Calibri Light" panose="020F0302020204030204" pitchFamily="34" charset="0"/>
              </a:rPr>
              <a:t>Challenges Utilities Face</a:t>
            </a:r>
          </a:p>
        </p:txBody>
      </p:sp>
      <p:grpSp>
        <p:nvGrpSpPr>
          <p:cNvPr id="6" name="Group 5"/>
          <p:cNvGrpSpPr/>
          <p:nvPr/>
        </p:nvGrpSpPr>
        <p:grpSpPr>
          <a:xfrm>
            <a:off x="9306952" y="1729656"/>
            <a:ext cx="1771946" cy="1771946"/>
            <a:chOff x="7116922" y="2630265"/>
            <a:chExt cx="1737360" cy="1737360"/>
          </a:xfrm>
        </p:grpSpPr>
        <p:grpSp>
          <p:nvGrpSpPr>
            <p:cNvPr id="7" name="Group 6"/>
            <p:cNvGrpSpPr/>
            <p:nvPr/>
          </p:nvGrpSpPr>
          <p:grpSpPr>
            <a:xfrm>
              <a:off x="7116922" y="2630265"/>
              <a:ext cx="1737360" cy="1737360"/>
              <a:chOff x="5980840" y="1508272"/>
              <a:chExt cx="1737360" cy="1737360"/>
            </a:xfrm>
          </p:grpSpPr>
          <p:sp>
            <p:nvSpPr>
              <p:cNvPr id="9" name="Oval 8"/>
              <p:cNvSpPr>
                <a:spLocks noChangeAspect="1"/>
              </p:cNvSpPr>
              <p:nvPr/>
            </p:nvSpPr>
            <p:spPr bwMode="gray">
              <a:xfrm>
                <a:off x="5980840" y="1508272"/>
                <a:ext cx="1737360" cy="1737360"/>
              </a:xfrm>
              <a:prstGeom prst="ellipse">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sp>
            <p:nvSpPr>
              <p:cNvPr id="10" name="TextBox 9"/>
              <p:cNvSpPr txBox="1"/>
              <p:nvPr/>
            </p:nvSpPr>
            <p:spPr bwMode="gray">
              <a:xfrm>
                <a:off x="6022440" y="2429775"/>
                <a:ext cx="1648137" cy="548640"/>
              </a:xfrm>
              <a:prstGeom prst="rect">
                <a:avLst/>
              </a:prstGeom>
              <a:noFill/>
            </p:spPr>
            <p:txBody>
              <a:bodyPr wrap="square" lIns="73433" tIns="73433" rIns="73433" bIns="73433" rtlCol="0">
                <a:noAutofit/>
              </a:bodyPr>
              <a:lstStyle/>
              <a:p>
                <a:pPr algn="ctr"/>
                <a:r>
                  <a:rPr lang="en-US" sz="1836" dirty="0">
                    <a:solidFill>
                      <a:schemeClr val="bg1"/>
                    </a:solidFill>
                  </a:rPr>
                  <a:t>Cost</a:t>
                </a:r>
                <a:endParaRPr lang="en-US" sz="1428" dirty="0">
                  <a:solidFill>
                    <a:schemeClr val="bg1"/>
                  </a:solidFill>
                </a:endParaRPr>
              </a:p>
              <a:p>
                <a:pPr algn="ctr"/>
                <a:r>
                  <a:rPr lang="en-US" sz="1020" dirty="0">
                    <a:solidFill>
                      <a:schemeClr val="bg1"/>
                    </a:solidFill>
                  </a:rPr>
                  <a:t>Minimize</a:t>
                </a:r>
                <a:r>
                  <a:rPr lang="en-US" sz="1020" dirty="0">
                    <a:solidFill>
                      <a:schemeClr val="bg1"/>
                    </a:solidFill>
                    <a:sym typeface="Wingdings" panose="05000000000000000000" pitchFamily="2" charset="2"/>
                  </a:rPr>
                  <a:t> Optimize</a:t>
                </a:r>
                <a:endParaRPr lang="en-US" sz="1020" dirty="0">
                  <a:solidFill>
                    <a:schemeClr val="bg1"/>
                  </a:solidFill>
                </a:endParaRPr>
              </a:p>
            </p:txBody>
          </p:sp>
        </p:gr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6977" y="2742688"/>
              <a:ext cx="914400" cy="914400"/>
            </a:xfrm>
            <a:prstGeom prst="rect">
              <a:avLst/>
            </a:prstGeom>
          </p:spPr>
        </p:pic>
      </p:grpSp>
      <p:grpSp>
        <p:nvGrpSpPr>
          <p:cNvPr id="11" name="Group 10"/>
          <p:cNvGrpSpPr/>
          <p:nvPr/>
        </p:nvGrpSpPr>
        <p:grpSpPr>
          <a:xfrm>
            <a:off x="8027502" y="3497105"/>
            <a:ext cx="1771946" cy="1771946"/>
            <a:chOff x="5128820" y="2630265"/>
            <a:chExt cx="1737360" cy="1737360"/>
          </a:xfrm>
        </p:grpSpPr>
        <p:grpSp>
          <p:nvGrpSpPr>
            <p:cNvPr id="12" name="Group 11"/>
            <p:cNvGrpSpPr/>
            <p:nvPr/>
          </p:nvGrpSpPr>
          <p:grpSpPr>
            <a:xfrm>
              <a:off x="5128820" y="2630265"/>
              <a:ext cx="1737360" cy="1737360"/>
              <a:chOff x="4688078" y="3752258"/>
              <a:chExt cx="1737360" cy="1737360"/>
            </a:xfrm>
          </p:grpSpPr>
          <p:sp>
            <p:nvSpPr>
              <p:cNvPr id="14" name="Oval 13"/>
              <p:cNvSpPr>
                <a:spLocks noChangeAspect="1"/>
              </p:cNvSpPr>
              <p:nvPr/>
            </p:nvSpPr>
            <p:spPr bwMode="gray">
              <a:xfrm>
                <a:off x="4688078" y="3752258"/>
                <a:ext cx="1737360" cy="1737360"/>
              </a:xfrm>
              <a:prstGeom prst="ellipse">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sp>
            <p:nvSpPr>
              <p:cNvPr id="15" name="TextBox 14"/>
              <p:cNvSpPr txBox="1"/>
              <p:nvPr/>
            </p:nvSpPr>
            <p:spPr bwMode="gray">
              <a:xfrm>
                <a:off x="4723507" y="4673761"/>
                <a:ext cx="1648137" cy="548640"/>
              </a:xfrm>
              <a:prstGeom prst="rect">
                <a:avLst/>
              </a:prstGeom>
              <a:noFill/>
            </p:spPr>
            <p:txBody>
              <a:bodyPr wrap="square" lIns="73433" tIns="73433" rIns="73433" bIns="73433" rtlCol="0">
                <a:noAutofit/>
              </a:bodyPr>
              <a:lstStyle/>
              <a:p>
                <a:pPr algn="ctr"/>
                <a:r>
                  <a:rPr lang="en-US" sz="1836" dirty="0">
                    <a:solidFill>
                      <a:schemeClr val="bg1"/>
                    </a:solidFill>
                  </a:rPr>
                  <a:t>Performance</a:t>
                </a:r>
              </a:p>
              <a:p>
                <a:pPr algn="ctr"/>
                <a:r>
                  <a:rPr lang="en-US" sz="1020" dirty="0">
                    <a:solidFill>
                      <a:schemeClr val="bg1"/>
                    </a:solidFill>
                  </a:rPr>
                  <a:t>Exceed</a:t>
                </a:r>
                <a:r>
                  <a:rPr lang="en-US" sz="1020" dirty="0">
                    <a:solidFill>
                      <a:schemeClr val="bg1"/>
                    </a:solidFill>
                    <a:sym typeface="Wingdings" panose="05000000000000000000" pitchFamily="2" charset="2"/>
                  </a:rPr>
                  <a:t> Meet or beat</a:t>
                </a:r>
                <a:endParaRPr lang="en-US" sz="1020" dirty="0">
                  <a:solidFill>
                    <a:schemeClr val="bg1"/>
                  </a:solidFill>
                </a:endParaRPr>
              </a:p>
            </p:txBody>
          </p:sp>
        </p:gr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1250" y="2742688"/>
              <a:ext cx="914400" cy="914400"/>
            </a:xfrm>
            <a:prstGeom prst="rect">
              <a:avLst/>
            </a:prstGeom>
          </p:spPr>
        </p:pic>
      </p:grpSp>
      <p:grpSp>
        <p:nvGrpSpPr>
          <p:cNvPr id="16" name="Group 15"/>
          <p:cNvGrpSpPr/>
          <p:nvPr/>
        </p:nvGrpSpPr>
        <p:grpSpPr>
          <a:xfrm>
            <a:off x="6748052" y="1729656"/>
            <a:ext cx="1771946" cy="1771946"/>
            <a:chOff x="3140717" y="2630265"/>
            <a:chExt cx="1737360" cy="1737360"/>
          </a:xfrm>
        </p:grpSpPr>
        <p:grpSp>
          <p:nvGrpSpPr>
            <p:cNvPr id="17" name="Group 16"/>
            <p:cNvGrpSpPr/>
            <p:nvPr/>
          </p:nvGrpSpPr>
          <p:grpSpPr>
            <a:xfrm>
              <a:off x="3140717" y="2630265"/>
              <a:ext cx="1737360" cy="1737360"/>
              <a:chOff x="3140717" y="1783019"/>
              <a:chExt cx="1737360" cy="1737360"/>
            </a:xfrm>
          </p:grpSpPr>
          <p:sp>
            <p:nvSpPr>
              <p:cNvPr id="19" name="Oval 18"/>
              <p:cNvSpPr>
                <a:spLocks noChangeAspect="1"/>
              </p:cNvSpPr>
              <p:nvPr/>
            </p:nvSpPr>
            <p:spPr bwMode="gray">
              <a:xfrm>
                <a:off x="3140717" y="1783019"/>
                <a:ext cx="1737360" cy="1737360"/>
              </a:xfrm>
              <a:prstGeom prst="ellipse">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sp>
            <p:nvSpPr>
              <p:cNvPr id="20" name="TextBox 19"/>
              <p:cNvSpPr txBox="1"/>
              <p:nvPr/>
            </p:nvSpPr>
            <p:spPr bwMode="gray">
              <a:xfrm>
                <a:off x="3185329" y="2707395"/>
                <a:ext cx="1648137" cy="548640"/>
              </a:xfrm>
              <a:prstGeom prst="rect">
                <a:avLst/>
              </a:prstGeom>
              <a:noFill/>
            </p:spPr>
            <p:txBody>
              <a:bodyPr wrap="square" lIns="73433" tIns="73433" rIns="73433" bIns="73433" rtlCol="0">
                <a:noAutofit/>
              </a:bodyPr>
              <a:lstStyle/>
              <a:p>
                <a:pPr algn="ctr"/>
                <a:r>
                  <a:rPr lang="en-US" sz="1836" dirty="0">
                    <a:solidFill>
                      <a:schemeClr val="bg1"/>
                    </a:solidFill>
                  </a:rPr>
                  <a:t>Risk</a:t>
                </a:r>
                <a:endParaRPr lang="en-US" sz="1428" dirty="0">
                  <a:solidFill>
                    <a:schemeClr val="bg1"/>
                  </a:solidFill>
                </a:endParaRPr>
              </a:p>
              <a:p>
                <a:pPr algn="ctr"/>
                <a:r>
                  <a:rPr lang="en-US" sz="1020" dirty="0">
                    <a:solidFill>
                      <a:schemeClr val="bg1"/>
                    </a:solidFill>
                  </a:rPr>
                  <a:t>Avoid </a:t>
                </a:r>
                <a:r>
                  <a:rPr lang="en-US" sz="1020" dirty="0">
                    <a:solidFill>
                      <a:schemeClr val="bg1"/>
                    </a:solidFill>
                    <a:sym typeface="Wingdings" panose="05000000000000000000" pitchFamily="2" charset="2"/>
                  </a:rPr>
                  <a:t> Manage</a:t>
                </a:r>
                <a:endParaRPr lang="en-US" sz="1020" dirty="0">
                  <a:solidFill>
                    <a:schemeClr val="bg1"/>
                  </a:solidFill>
                </a:endParaRPr>
              </a:p>
            </p:txBody>
          </p:sp>
        </p:gr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52197" y="2742688"/>
              <a:ext cx="914400" cy="914400"/>
            </a:xfrm>
            <a:prstGeom prst="rect">
              <a:avLst/>
            </a:prstGeom>
          </p:spPr>
        </p:pic>
      </p:grpSp>
      <p:grpSp>
        <p:nvGrpSpPr>
          <p:cNvPr id="21" name="Group 20"/>
          <p:cNvGrpSpPr/>
          <p:nvPr/>
        </p:nvGrpSpPr>
        <p:grpSpPr>
          <a:xfrm>
            <a:off x="8583631" y="2820521"/>
            <a:ext cx="681562" cy="562162"/>
            <a:chOff x="5656353" y="2750745"/>
            <a:chExt cx="668259" cy="551189"/>
          </a:xfrm>
        </p:grpSpPr>
        <p:sp>
          <p:nvSpPr>
            <p:cNvPr id="22" name="Up Arrow 41"/>
            <p:cNvSpPr/>
            <p:nvPr/>
          </p:nvSpPr>
          <p:spPr bwMode="gray">
            <a:xfrm flipV="1">
              <a:off x="5840641" y="3045125"/>
              <a:ext cx="299684" cy="256809"/>
            </a:xfrm>
            <a:prstGeom prst="upArrow">
              <a:avLst>
                <a:gd name="adj1" fmla="val 33049"/>
                <a:gd name="adj2" fmla="val 62363"/>
              </a:avLst>
            </a:pr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sp>
          <p:nvSpPr>
            <p:cNvPr id="23" name="Up Arrow 42"/>
            <p:cNvSpPr/>
            <p:nvPr/>
          </p:nvSpPr>
          <p:spPr bwMode="gray">
            <a:xfrm rot="7055929" flipV="1">
              <a:off x="5634916" y="2777909"/>
              <a:ext cx="299684" cy="256809"/>
            </a:xfrm>
            <a:prstGeom prst="upArrow">
              <a:avLst>
                <a:gd name="adj1" fmla="val 33049"/>
                <a:gd name="adj2" fmla="val 62363"/>
              </a:avLst>
            </a:pr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sp>
          <p:nvSpPr>
            <p:cNvPr id="24" name="Up Arrow 43"/>
            <p:cNvSpPr/>
            <p:nvPr/>
          </p:nvSpPr>
          <p:spPr bwMode="gray">
            <a:xfrm rot="14373872" flipV="1">
              <a:off x="6046366" y="2772182"/>
              <a:ext cx="299684" cy="256809"/>
            </a:xfrm>
            <a:prstGeom prst="upArrow">
              <a:avLst>
                <a:gd name="adj1" fmla="val 33049"/>
                <a:gd name="adj2" fmla="val 62363"/>
              </a:avLst>
            </a:pr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lIns="73433" tIns="73433" rIns="73433" bIns="73433" rtlCol="0" anchor="ctr"/>
            <a:lstStyle/>
            <a:p>
              <a:pPr algn="ctr"/>
              <a:endParaRPr lang="en-US" sz="1428" dirty="0" err="1"/>
            </a:p>
          </p:txBody>
        </p:sp>
      </p:grpSp>
    </p:spTree>
    <p:extLst>
      <p:ext uri="{BB962C8B-B14F-4D97-AF65-F5344CB8AC3E}">
        <p14:creationId xmlns:p14="http://schemas.microsoft.com/office/powerpoint/2010/main" val="272061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274443" y="1897062"/>
            <a:ext cx="11860723" cy="4493538"/>
          </a:xfrm>
        </p:spPr>
        <p:txBody>
          <a:bodyPr/>
          <a:lstStyle/>
          <a:p>
            <a:r>
              <a:rPr lang="en-US" sz="2800" b="1" dirty="0">
                <a:solidFill>
                  <a:srgbClr val="FF0000"/>
                </a:solidFill>
                <a:latin typeface="Calibri" panose="020F0502020204030204" pitchFamily="34" charset="0"/>
                <a:cs typeface="Calibri" panose="020F0502020204030204" pitchFamily="34" charset="0"/>
              </a:rPr>
              <a:t>Results</a:t>
            </a:r>
          </a:p>
          <a:p>
            <a:pPr marL="349724" indent="-349724">
              <a:buFont typeface="Arial" panose="020B0604020202020204" pitchFamily="34" charset="0"/>
              <a:buChar char="•"/>
            </a:pPr>
            <a:r>
              <a:rPr lang="en-US" sz="2800" dirty="0">
                <a:latin typeface="Calibri" panose="020F0502020204030204" pitchFamily="34" charset="0"/>
                <a:cs typeface="Calibri" panose="020F0502020204030204" pitchFamily="34" charset="0"/>
              </a:rPr>
              <a:t>A Neural Network Model was developed to predict failure state of a Transformer.</a:t>
            </a:r>
          </a:p>
          <a:p>
            <a:pPr marL="291436" indent="-291436">
              <a:buFont typeface="Arial" panose="020B0604020202020204" pitchFamily="34" charset="0"/>
              <a:buChar char="•"/>
            </a:pPr>
            <a:r>
              <a:rPr lang="en-US" sz="2800" dirty="0">
                <a:latin typeface="Calibri" panose="020F0502020204030204" pitchFamily="34" charset="0"/>
                <a:cs typeface="Calibri" panose="020F0502020204030204" pitchFamily="34" charset="0"/>
              </a:rPr>
              <a:t>The predictions provided warnings and critical alerts 8+ hours in advance of the failure, sufficient time to mitigate failure.</a:t>
            </a:r>
          </a:p>
          <a:p>
            <a:pPr marL="291436" indent="-291436">
              <a:buFont typeface="Arial" panose="020B0604020202020204" pitchFamily="34" charset="0"/>
              <a:buChar char="•"/>
            </a:pPr>
            <a:r>
              <a:rPr lang="en-US" sz="2800" dirty="0">
                <a:latin typeface="Calibri" panose="020F0502020204030204" pitchFamily="34" charset="0"/>
                <a:cs typeface="Calibri" panose="020F0502020204030204" pitchFamily="34" charset="0"/>
              </a:rPr>
              <a:t>The number of false alarms was minimal, no false critical alerts were generated.</a:t>
            </a:r>
          </a:p>
          <a:p>
            <a:pPr marL="291436" indent="-291436">
              <a:buFont typeface="Arial" panose="020B0604020202020204" pitchFamily="34" charset="0"/>
              <a:buChar char="•"/>
            </a:pPr>
            <a:r>
              <a:rPr lang="en-US" sz="2800" dirty="0">
                <a:latin typeface="Calibri" panose="020F0502020204030204" pitchFamily="34" charset="0"/>
                <a:cs typeface="Calibri" panose="020F0502020204030204" pitchFamily="34" charset="0"/>
              </a:rPr>
              <a:t>There does appear to be sufficient information in partial discharges to predict some failures.</a:t>
            </a:r>
          </a:p>
          <a:p>
            <a:pPr marL="291436" indent="-291436">
              <a:buFont typeface="Arial" panose="020B0604020202020204" pitchFamily="34" charset="0"/>
              <a:buChar char="•"/>
            </a:pPr>
            <a:r>
              <a:rPr lang="en-US" sz="2800" dirty="0">
                <a:latin typeface="Calibri" panose="020F0502020204030204" pitchFamily="34" charset="0"/>
                <a:cs typeface="Calibri" panose="020F0502020204030204" pitchFamily="34" charset="0"/>
              </a:rPr>
              <a:t>The Microsoft Azure platform simplified solution development.</a:t>
            </a:r>
          </a:p>
        </p:txBody>
      </p:sp>
      <p:sp>
        <p:nvSpPr>
          <p:cNvPr id="4" name="Title 3"/>
          <p:cNvSpPr>
            <a:spLocks noGrp="1"/>
          </p:cNvSpPr>
          <p:nvPr>
            <p:ph type="title"/>
          </p:nvPr>
        </p:nvSpPr>
        <p:spPr/>
        <p:txBody>
          <a:bodyPr/>
          <a:lstStyle/>
          <a:p>
            <a:r>
              <a:rPr lang="en-US" b="0" dirty="0">
                <a:latin typeface="Calibri Light" panose="020F0302020204030204" pitchFamily="34" charset="0"/>
                <a:cs typeface="Calibri Light" panose="020F0302020204030204" pitchFamily="34" charset="0"/>
              </a:rPr>
              <a:t>The Solution</a:t>
            </a:r>
          </a:p>
        </p:txBody>
      </p:sp>
      <p:sp>
        <p:nvSpPr>
          <p:cNvPr id="5" name="Date Placeholder 4"/>
          <p:cNvSpPr>
            <a:spLocks noGrp="1"/>
          </p:cNvSpPr>
          <p:nvPr>
            <p:ph type="dt" sz="half" idx="14"/>
          </p:nvPr>
        </p:nvSpPr>
        <p:spPr/>
        <p:txBody>
          <a:bodyPr/>
          <a:lstStyle/>
          <a:p>
            <a:endParaRPr lang="en-US" dirty="0">
              <a:latin typeface="Calibri" panose="020F0502020204030204" pitchFamily="34" charset="0"/>
              <a:cs typeface="Calibri" panose="020F0502020204030204" pitchFamily="34" charset="0"/>
            </a:endParaRPr>
          </a:p>
        </p:txBody>
      </p:sp>
      <p:sp>
        <p:nvSpPr>
          <p:cNvPr id="6" name="Slide Number Placeholder 5"/>
          <p:cNvSpPr>
            <a:spLocks noGrp="1"/>
          </p:cNvSpPr>
          <p:nvPr>
            <p:ph type="sldNum" sz="quarter" idx="16"/>
          </p:nvPr>
        </p:nvSpPr>
        <p:spPr/>
        <p:txBody>
          <a:bodyPr/>
          <a:lstStyle/>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03647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A1847-09D0-4049-B811-5A7C39F2F0E5}"/>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4E4B4B22-EC33-45CD-AA31-1B2BCD138A8A}"/>
              </a:ext>
            </a:extLst>
          </p:cNvPr>
          <p:cNvPicPr>
            <a:picLocks noChangeAspect="1"/>
          </p:cNvPicPr>
          <p:nvPr/>
        </p:nvPicPr>
        <p:blipFill>
          <a:blip r:embed="rId3"/>
          <a:stretch>
            <a:fillRect/>
          </a:stretch>
        </p:blipFill>
        <p:spPr>
          <a:xfrm>
            <a:off x="108171" y="10205"/>
            <a:ext cx="12319912" cy="7061334"/>
          </a:xfrm>
          <a:prstGeom prst="rect">
            <a:avLst/>
          </a:prstGeom>
        </p:spPr>
      </p:pic>
    </p:spTree>
    <p:extLst>
      <p:ext uri="{BB962C8B-B14F-4D97-AF65-F5344CB8AC3E}">
        <p14:creationId xmlns:p14="http://schemas.microsoft.com/office/powerpoint/2010/main" val="328174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 [Read-Only]" id="{6F4885E9-16BF-45DA-8043-52AF389A1A37}" vid="{06FBAB65-A9D9-4EC4-8519-C553F3EA738E}"/>
    </a:ext>
  </a:extLst>
</a:theme>
</file>

<file path=ppt/theme/theme2.xml><?xml version="1.0" encoding="utf-8"?>
<a:theme xmlns:a="http://schemas.openxmlformats.org/drawingml/2006/main" name="5-50111_Build 2017_DARK GRAY TEMPLATE">
  <a:themeElements>
    <a:clrScheme name="Build 2017 Colors (Dark Gray)">
      <a:dk1>
        <a:srgbClr val="505050"/>
      </a:dk1>
      <a:lt1>
        <a:srgbClr val="FFFFFF"/>
      </a:lt1>
      <a:dk2>
        <a:srgbClr val="0078D7"/>
      </a:dk2>
      <a:lt2>
        <a:srgbClr val="EAEAEA"/>
      </a:lt2>
      <a:accent1>
        <a:srgbClr val="0078D7"/>
      </a:accent1>
      <a:accent2>
        <a:srgbClr val="00BCF2"/>
      </a:accent2>
      <a:accent3>
        <a:srgbClr val="EAEAEA"/>
      </a:accent3>
      <a:accent4>
        <a:srgbClr val="002050"/>
      </a:accent4>
      <a:accent5>
        <a:srgbClr val="FFB900"/>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 [Read-Only]" id="{6F4885E9-16BF-45DA-8043-52AF389A1A37}" vid="{7C70E2A4-8980-409D-AC1F-E29167836A6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6" ma:contentTypeDescription="" ma:contentTypeScope="" ma:versionID="d383a91d1b86d4650368c84defa1a2c1">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2cfdfd5a193d92c0d7e2d70576dfb5fb"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element ref="ns1:_ip_UnifiedCompliancePolicyProperties" minOccurs="0"/>
                <xsd:element ref="ns1:_ip_UnifiedCompliancePolicyUIAction"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element name="_ip_UnifiedCompliancePolicyProperties" ma:index="41" nillable="true" ma:displayName="Unified Compliance Policy Properties" ma:hidden="true" ma:internalName="_ip_UnifiedCompliancePolicyProperties">
      <xsd:simpleType>
        <xsd:restriction base="dms:Note"/>
      </xsd:simpleType>
    </xsd:element>
    <xsd:element name="_ip_UnifiedCompliancePolicyUIAction" ma:index="4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element name="LastSharedByUser" ma:index="43" nillable="true" ma:displayName="Last Shared By User" ma:description="" ma:internalName="LastSharedByUser" ma:readOnly="true">
      <xsd:simpleType>
        <xsd:restriction base="dms:Note">
          <xsd:maxLength value="255"/>
        </xsd:restriction>
      </xsd:simpleType>
    </xsd:element>
    <xsd:element name="LastSharedByTime" ma:index="4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_ip_UnifiedCompliancePolicyUIAction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Washington State Convention and Trade Center</TermName>
          <TermId xmlns="http://schemas.microsoft.com/office/infopath/2007/PartnerControls">2ebf141d-f871-4cc9-bf08-f87f112ab464</TermId>
        </TermInfo>
      </Terms>
    </d12e2661e9634d9aa98bbb375f31aced>
    <Event_x0020_Start_x0020_Date xmlns="01c77077-aee4-4b5f-bd4e-9cd40a6fff29">2017-05-10T07:00:00+00:00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Seattle</TermName>
          <TermId xmlns="http://schemas.microsoft.com/office/infopath/2007/PartnerControls">54f46ed2-c77e-4a59-b182-a4171fdb0d11</TermId>
        </TermInfo>
      </Terms>
    </iaa5f83406f94009a0f6a3e890699ff7>
    <External_x0020_Speaker xmlns="01c77077-aee4-4b5f-bd4e-9cd40a6fff29">Santosh Balasubramanian; Shweta Gupta</External_x0020_Speaker>
    <m6878b9dd7994da4ba144f95347d99c6 xmlns="01c77077-aee4-4b5f-bd4e-9cd40a6fff29">
      <Terms xmlns="http://schemas.microsoft.com/office/infopath/2007/PartnerControls"/>
    </m6878b9dd7994da4ba144f95347d99c6>
    <Presentation_x0020_Date xmlns="01c77077-aee4-4b5f-bd4e-9cd40a6fff29">2017-05-11T07:00:00+00:00</Presentation_x0020_Date>
    <fc15c16204564de583b4c942b10d19ec xmlns="01c77077-aee4-4b5f-bd4e-9cd40a6fff29">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_ip_UnifiedCompliancePolicyProperties xmlns="http://schemas.microsoft.com/sharepoint/v3" xsi:nil="true"/>
    <Session_x0020_Code xmlns="01c77077-aee4-4b5f-bd4e-9cd40a6fff29">B8055</Session_x0020_Code>
    <Event_x0020_End_x0020_Date xmlns="01c77077-aee4-4b5f-bd4e-9cd40a6fff29">2017-05-12T07:00:00+00:00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NumberofDownloads xmlns="230e9df3-be65-4c73-a93b-d1236ebd677e" xsi:nil="true"/>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2017</TermName>
          <TermId xmlns="http://schemas.microsoft.com/office/infopath/2007/PartnerControls">0407fc0d-d203-4d0a-848e-0398e286e7e2</TermId>
        </TermInfo>
      </Terms>
    </TaxKeywordTaxHTField>
    <TaxCatchAll xmlns="230e9df3-be65-4c73-a93b-d1236ebd677e">
      <Value>47</Value>
      <Value>53</Value>
      <Value>52</Value>
      <Value>316</Value>
      <Value>315</Value>
    </TaxCatchAll>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A408956B-D258-40C7-8C24-091EC53E30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01c77077-aee4-4b5f-bd4e-9cd40a6fff29"/>
    <ds:schemaRef ds:uri="8ff673fc-3231-4e3a-893b-6d7f7cd32766"/>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schemas.microsoft.com/sharepoint/v3"/>
    <ds:schemaRef ds:uri="230e9df3-be65-4c73-a93b-d1236ebd677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Microsoft_Build2017_Template</Template>
  <TotalTime>1722</TotalTime>
  <Words>5714</Words>
  <Application>Microsoft Office PowerPoint</Application>
  <PresentationFormat>Custom</PresentationFormat>
  <Paragraphs>966</Paragraphs>
  <Slides>69</Slides>
  <Notes>68</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69</vt:i4>
      </vt:variant>
    </vt:vector>
  </HeadingPairs>
  <TitlesOfParts>
    <vt:vector size="86" baseType="lpstr">
      <vt:lpstr>ＭＳ Ｐゴシック</vt:lpstr>
      <vt:lpstr>Arial</vt:lpstr>
      <vt:lpstr>Arial Unicode MS</vt:lpstr>
      <vt:lpstr>Calibri</vt:lpstr>
      <vt:lpstr>Calibri Light</vt:lpstr>
      <vt:lpstr>Consolas</vt:lpstr>
      <vt:lpstr>Courier New</vt:lpstr>
      <vt:lpstr>Segoe UI</vt:lpstr>
      <vt:lpstr>Segoe UI Condensed</vt:lpstr>
      <vt:lpstr>Segoe UI Light</vt:lpstr>
      <vt:lpstr>Segoe UI Semibold</vt:lpstr>
      <vt:lpstr>Segoe UI Semilight</vt:lpstr>
      <vt:lpstr>Symbol</vt:lpstr>
      <vt:lpstr>Times New Roman</vt:lpstr>
      <vt:lpstr>Wingdings</vt:lpstr>
      <vt:lpstr>5-50111_Build 2017_LIGHT GRAY TEMPLATE</vt:lpstr>
      <vt:lpstr>5-50111_Build 2017_DARK GRAY TEMPLATE</vt:lpstr>
      <vt:lpstr>PowerPoint Presentation</vt:lpstr>
      <vt:lpstr>How to build IoT analytics in the real world</vt:lpstr>
      <vt:lpstr>Customer Scenarios</vt:lpstr>
      <vt:lpstr>Fighting Asthma</vt:lpstr>
      <vt:lpstr>Smarter Buildings</vt:lpstr>
      <vt:lpstr>Asset Health</vt:lpstr>
      <vt:lpstr>Challenges Utilities Face</vt:lpstr>
      <vt:lpstr>The Solution</vt:lpstr>
      <vt:lpstr>PowerPoint Presentation</vt:lpstr>
      <vt:lpstr>Scenario for this session</vt:lpstr>
      <vt:lpstr>Demo Architecture</vt:lpstr>
      <vt:lpstr>Connect and Ingest Sensor Data</vt:lpstr>
      <vt:lpstr>Ideal world</vt:lpstr>
      <vt:lpstr>Real world</vt:lpstr>
      <vt:lpstr>Real world</vt:lpstr>
      <vt:lpstr>Real world</vt:lpstr>
      <vt:lpstr>Processing before ingestion</vt:lpstr>
      <vt:lpstr>Azure IoT Edge</vt:lpstr>
      <vt:lpstr>IoT Edge Modules</vt:lpstr>
      <vt:lpstr>Module Structure</vt:lpstr>
      <vt:lpstr>Gateway.json</vt:lpstr>
      <vt:lpstr>Azure Iot-Edge</vt:lpstr>
      <vt:lpstr>Code Walkthrough     </vt:lpstr>
      <vt:lpstr>Real Time Analytics</vt:lpstr>
      <vt:lpstr>Scenarios for Real Time Analytics</vt:lpstr>
      <vt:lpstr>PowerPoint Presentation</vt:lpstr>
      <vt:lpstr>Powerful Analytics with Simple SQL Constructs</vt:lpstr>
      <vt:lpstr>Real Time Analytics</vt:lpstr>
      <vt:lpstr>Demo  Real Time Monitoring</vt:lpstr>
      <vt:lpstr>Demo Architecture</vt:lpstr>
      <vt:lpstr>Additionally…</vt:lpstr>
      <vt:lpstr>PowerPoint Presentation</vt:lpstr>
      <vt:lpstr>Geospatial Functions</vt:lpstr>
      <vt:lpstr>Real-time Geospatial Analytics Scenarios</vt:lpstr>
      <vt:lpstr>Geospatial Examples</vt:lpstr>
      <vt:lpstr>Edge Analytics with ASA</vt:lpstr>
      <vt:lpstr>Enables Industrial IoT Scenarios </vt:lpstr>
      <vt:lpstr>HPe scenario</vt:lpstr>
      <vt:lpstr>Demo  ASA on Edge through Cloud Management </vt:lpstr>
      <vt:lpstr>Demo Architecture</vt:lpstr>
      <vt:lpstr>IoT Edge Modules</vt:lpstr>
      <vt:lpstr>PowerPoint Presentation</vt:lpstr>
      <vt:lpstr>Time Series Insights</vt:lpstr>
      <vt:lpstr>PowerPoint Presentation</vt:lpstr>
      <vt:lpstr>Demo Time Series Insights</vt:lpstr>
      <vt:lpstr>Demo Architecture</vt:lpstr>
      <vt:lpstr>Device Monitoring</vt:lpstr>
      <vt:lpstr>Azure Time Series Insights</vt:lpstr>
      <vt:lpstr>Energy Demand Forecasting</vt:lpstr>
      <vt:lpstr>Demo Energy Forecasting</vt:lpstr>
      <vt:lpstr>Architecture</vt:lpstr>
      <vt:lpstr>Appendix</vt:lpstr>
      <vt:lpstr>Azure Stream Analytics</vt:lpstr>
      <vt:lpstr>Real Time Analytics</vt:lpstr>
      <vt:lpstr>PowerPoint Presentation</vt:lpstr>
      <vt:lpstr>Azure Stream Analytics Differentiators</vt:lpstr>
      <vt:lpstr>Powerful Analytics with Simple SQL Constructs</vt:lpstr>
      <vt:lpstr>Mission Critical Reliability</vt:lpstr>
      <vt:lpstr>Global Availability Footprint</vt:lpstr>
      <vt:lpstr>Satisfies Major Global Compliance Requirements</vt:lpstr>
      <vt:lpstr>Advanced Query Examples</vt:lpstr>
      <vt:lpstr>Determine if a Value Has Changed</vt:lpstr>
      <vt:lpstr>Find First Event in a Window</vt:lpstr>
      <vt:lpstr>Find Last Event in a Window</vt:lpstr>
      <vt:lpstr>Detect Duration of a Condition</vt:lpstr>
      <vt:lpstr>Fill Missing Values</vt:lpstr>
      <vt:lpstr>Detect Duration Between Events</vt:lpstr>
      <vt:lpstr>Call to action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build IoT analytics in the real world</dc:title>
  <dc:subject>Microsoft Build 2017</dc:subject>
  <dc:creator>Santosh Balasubramanian</dc:creator>
  <cp:keywords>Microsoft Build 2017</cp:keywords>
  <dc:description>Template: Mitchell Derrey, Silver Fox Productions_x000d_
Formatting: _x000d_
Audience Type:</dc:description>
  <cp:lastModifiedBy>Caitlyn Ryan</cp:lastModifiedBy>
  <cp:revision>67</cp:revision>
  <dcterms:created xsi:type="dcterms:W3CDTF">2017-05-10T09:22:15Z</dcterms:created>
  <dcterms:modified xsi:type="dcterms:W3CDTF">2017-05-12T16:31:24Z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53;#Washington State Convention and Trade Center|2ebf141d-f871-4cc9-bf08-f87f112ab464</vt:lpwstr>
  </property>
  <property fmtid="{D5CDD505-2E9C-101B-9397-08002B2CF9AE}" pid="7" name="Track">
    <vt:lpwstr/>
  </property>
  <property fmtid="{D5CDD505-2E9C-101B-9397-08002B2CF9AE}" pid="8" name="Event Location">
    <vt:lpwstr>52;#Seattle|54f46ed2-c77e-4a59-b182-a4171fdb0d11</vt:lpwstr>
  </property>
  <property fmtid="{D5CDD505-2E9C-101B-9397-08002B2CF9AE}" pid="9" name="Campaign">
    <vt:lpwstr/>
  </property>
  <property fmtid="{D5CDD505-2E9C-101B-9397-08002B2CF9AE}" pid="10" name="IsMyDocuments">
    <vt:bool>true</vt:bool>
  </property>
  <property fmtid="{D5CDD505-2E9C-101B-9397-08002B2CF9AE}" pid="11" name="TaxKeyword">
    <vt:lpwstr>315;#Microsoft Build 2017|0407fc0d-d203-4d0a-848e-0398e286e7e2</vt:lpwstr>
  </property>
  <property fmtid="{D5CDD505-2E9C-101B-9397-08002B2CF9AE}" pid="12" name="Audience1">
    <vt:lpwstr>316;#developers|8e4a08dc-5d95-4156-ab65-f22579a1592a</vt:lpwstr>
  </property>
  <property fmtid="{D5CDD505-2E9C-101B-9397-08002B2CF9AE}" pid="13" name="Event Name">
    <vt:lpwstr>47;#Build|58542b36-5bf5-46a6-a53f-a41fb7a73785</vt:lpwstr>
  </property>
  <property fmtid="{D5CDD505-2E9C-101B-9397-08002B2CF9AE}" pid="14" name="MSIP_Label_f42aa342-8706-4288-bd11-ebb85995028c_Enabled">
    <vt:lpwstr>True</vt:lpwstr>
  </property>
  <property fmtid="{D5CDD505-2E9C-101B-9397-08002B2CF9AE}" pid="15" name="MSIP_Label_f42aa342-8706-4288-bd11-ebb85995028c_SiteId">
    <vt:lpwstr>72f988bf-86f1-41af-91ab-2d7cd011db47</vt:lpwstr>
  </property>
  <property fmtid="{D5CDD505-2E9C-101B-9397-08002B2CF9AE}" pid="16" name="MSIP_Label_f42aa342-8706-4288-bd11-ebb85995028c_Ref">
    <vt:lpwstr>https://api.informationprotection.azure.com/api/72f988bf-86f1-41af-91ab-2d7cd011db47</vt:lpwstr>
  </property>
  <property fmtid="{D5CDD505-2E9C-101B-9397-08002B2CF9AE}" pid="17" name="MSIP_Label_f42aa342-8706-4288-bd11-ebb85995028c_SetBy">
    <vt:lpwstr>santoshb@microsoft.com</vt:lpwstr>
  </property>
  <property fmtid="{D5CDD505-2E9C-101B-9397-08002B2CF9AE}" pid="18" name="MSIP_Label_f42aa342-8706-4288-bd11-ebb85995028c_SetDate">
    <vt:lpwstr>2017-05-10T02:43:25.3461244-07:00</vt:lpwstr>
  </property>
  <property fmtid="{D5CDD505-2E9C-101B-9397-08002B2CF9AE}" pid="19" name="MSIP_Label_f42aa342-8706-4288-bd11-ebb85995028c_Name">
    <vt:lpwstr>General</vt:lpwstr>
  </property>
  <property fmtid="{D5CDD505-2E9C-101B-9397-08002B2CF9AE}" pid="20" name="MSIP_Label_f42aa342-8706-4288-bd11-ebb85995028c_Application">
    <vt:lpwstr>Microsoft Azure Information Protection</vt:lpwstr>
  </property>
  <property fmtid="{D5CDD505-2E9C-101B-9397-08002B2CF9AE}" pid="21" name="MSIP_Label_f42aa342-8706-4288-bd11-ebb85995028c_Extended_MSFT_Method">
    <vt:lpwstr>Automatic</vt:lpwstr>
  </property>
  <property fmtid="{D5CDD505-2E9C-101B-9397-08002B2CF9AE}" pid="22" name="Sensitivity">
    <vt:lpwstr>General</vt:lpwstr>
  </property>
</Properties>
</file>