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 id="2147484517" r:id="rId6"/>
  </p:sldMasterIdLst>
  <p:notesMasterIdLst>
    <p:notesMasterId r:id="rId43"/>
  </p:notesMasterIdLst>
  <p:handoutMasterIdLst>
    <p:handoutMasterId r:id="rId44"/>
  </p:handoutMasterIdLst>
  <p:sldIdLst>
    <p:sldId id="1486" r:id="rId7"/>
    <p:sldId id="1548" r:id="rId8"/>
    <p:sldId id="1549" r:id="rId9"/>
    <p:sldId id="1550" r:id="rId10"/>
    <p:sldId id="1551" r:id="rId11"/>
    <p:sldId id="1552" r:id="rId12"/>
    <p:sldId id="1553" r:id="rId13"/>
    <p:sldId id="1554" r:id="rId14"/>
    <p:sldId id="1555" r:id="rId15"/>
    <p:sldId id="1556" r:id="rId16"/>
    <p:sldId id="1557" r:id="rId17"/>
    <p:sldId id="1558" r:id="rId18"/>
    <p:sldId id="1559" r:id="rId19"/>
    <p:sldId id="1560" r:id="rId20"/>
    <p:sldId id="1561" r:id="rId21"/>
    <p:sldId id="1562" r:id="rId22"/>
    <p:sldId id="1563" r:id="rId23"/>
    <p:sldId id="1564" r:id="rId24"/>
    <p:sldId id="1565" r:id="rId25"/>
    <p:sldId id="1566" r:id="rId26"/>
    <p:sldId id="1567" r:id="rId27"/>
    <p:sldId id="1568" r:id="rId28"/>
    <p:sldId id="1569" r:id="rId29"/>
    <p:sldId id="1570" r:id="rId30"/>
    <p:sldId id="1571" r:id="rId31"/>
    <p:sldId id="1572" r:id="rId32"/>
    <p:sldId id="1573" r:id="rId33"/>
    <p:sldId id="1574" r:id="rId34"/>
    <p:sldId id="1575" r:id="rId35"/>
    <p:sldId id="1576" r:id="rId36"/>
    <p:sldId id="1577" r:id="rId37"/>
    <p:sldId id="1578" r:id="rId38"/>
    <p:sldId id="1579" r:id="rId39"/>
    <p:sldId id="1580" r:id="rId40"/>
    <p:sldId id="1581" r:id="rId41"/>
    <p:sldId id="1547"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7 Light Gray Template" id="{E1C8FB21-FF75-44A0-8090-B2FB240B014B}">
          <p14:sldIdLst>
            <p14:sldId id="1486"/>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Lst>
        </p14:section>
        <p14:section name="Build 2017 Dark Gray Template" id="{BB00CB64-77A4-4BA9-B0A0-EF2154DA3071}">
          <p14:sldIdLst>
            <p14:sldId id="154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323232"/>
    <a:srgbClr val="000000"/>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2136" autoAdjust="0"/>
  </p:normalViewPr>
  <p:slideViewPr>
    <p:cSldViewPr>
      <p:cViewPr varScale="1">
        <p:scale>
          <a:sx n="63" d="100"/>
          <a:sy n="63" d="100"/>
        </p:scale>
        <p:origin x="1386"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8" d="100"/>
        <a:sy n="68" d="100"/>
      </p:scale>
      <p:origin x="0" y="0"/>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5/11/2017 11:35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5/11/2017 11:34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1C3D530-3419-45A5-AB8A-2242E8FDFF4E}" type="datetime8">
              <a:rPr lang="en-US" smtClean="0"/>
              <a:t>5/11/2017 11:34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99096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4B8D77D-6310-4572-8A1F-35111255BE9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363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rPr>
              <a:t>Server &amp; Tools Business</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1B3BB-DFF4-43DF-B887-7B1543BC1A74}"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5/11/2017</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2499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5201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3308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6865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2382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2734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6952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a:ea typeface="+mn-ea"/>
                <a:cs typeface="+mn-cs"/>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04B3C87-3D8D-4CFE-9DF8-ACB5F82F8CF7}" type="datetime8">
              <a:rPr kumimoji="0" lang="en-US" alt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alt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672FC2E-5954-4E65-BEEE-BF75C4846817}" type="slidenum">
              <a:rPr kumimoji="0" lang="en-US" alt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5958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1903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6CB6AA9-3CC1-4465-AB79-459A497E779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829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61893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4049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14115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2389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82489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9734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8513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27959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19133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434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8755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56355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74663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71788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A70A388-5CB4-42F2-85B9-1AE1F63398F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2" name="Header Placeholder 11"/>
          <p:cNvSpPr>
            <a:spLocks noGrp="1"/>
          </p:cNvSpPr>
          <p:nvPr>
            <p:ph type="hdr" sz="quarter" idx="15"/>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6"/>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6167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43894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80605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669DC94B-DB72-488C-A100-9C8F7341285A}" type="datetime8">
              <a:rPr lang="en-US" smtClean="0">
                <a:solidFill>
                  <a:prstClr val="black"/>
                </a:solidFill>
              </a:rPr>
              <a:t>5/11/2017 11:34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9452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D89A995-4568-46E8-8D9C-53A8C4B4CDE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4020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6208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1826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9482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11:34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3347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843A53B-7B38-447B-A39C-191138BF935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675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jpe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2" descr="C:\Users\pxl1\Desktop\16比9-内页 (2).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1"/>
            <a:ext cx="12436475" cy="69956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728" name="Rectangle 152" hidden="1"/>
          <p:cNvGraphicFramePr>
            <a:graphicFrameLocks/>
          </p:cNvGraphicFramePr>
          <p:nvPr>
            <p:custDataLst>
              <p:tags r:id="rId2"/>
            </p:custDataLst>
          </p:nvPr>
        </p:nvGraphicFramePr>
        <p:xfrm>
          <a:off x="0" y="0"/>
          <a:ext cx="215912" cy="161910"/>
        </p:xfrm>
        <a:graphic>
          <a:graphicData uri="http://schemas.openxmlformats.org/presentationml/2006/ole">
            <mc:AlternateContent xmlns:mc="http://schemas.openxmlformats.org/markup-compatibility/2006">
              <mc:Choice xmlns:v="urn:schemas-microsoft-com:vml" Requires="v">
                <p:oleObj spid="_x0000_s4100" name="think-cell Slide" r:id="rId5" imgW="0" imgH="0" progId="TCLayout.ActiveDocument.1">
                  <p:embed/>
                </p:oleObj>
              </mc:Choice>
              <mc:Fallback>
                <p:oleObj name="think-cell Slide" r:id="rId5" imgW="0" imgH="0" progId="TCLayout.ActiveDocument.1">
                  <p:embed/>
                  <p:pic>
                    <p:nvPicPr>
                      <p:cNvPr id="24728" name="Rectangle 15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5912" cy="1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a:spLocks noGrp="1"/>
          </p:cNvSpPr>
          <p:nvPr>
            <p:ph type="ctrTitle"/>
          </p:nvPr>
        </p:nvSpPr>
        <p:spPr>
          <a:xfrm>
            <a:off x="274703" y="2117166"/>
            <a:ext cx="10058334" cy="1661993"/>
          </a:xfrm>
        </p:spPr>
        <p:txBody>
          <a:bodyPr lIns="146304" tIns="91440" rIns="146304" bIns="91440" anchor="b" anchorCtr="0">
            <a:normAutofit/>
          </a:bodyPr>
          <a:lstStyle>
            <a:lvl1pPr algn="l">
              <a:defRPr sz="6000" b="0" cap="none" baseline="0">
                <a:solidFill>
                  <a:schemeClr val="accent1"/>
                </a:solidFill>
                <a:latin typeface="+mj-lt"/>
              </a:defRPr>
            </a:lvl1pPr>
          </a:lstStyle>
          <a:p>
            <a:r>
              <a:rPr lang="en-US"/>
              <a:t>Click to edit Master title style</a:t>
            </a:r>
          </a:p>
        </p:txBody>
      </p:sp>
      <p:sp>
        <p:nvSpPr>
          <p:cNvPr id="8" name="Subtitle 2"/>
          <p:cNvSpPr>
            <a:spLocks noGrp="1"/>
          </p:cNvSpPr>
          <p:nvPr>
            <p:ph type="subTitle" idx="1"/>
          </p:nvPr>
        </p:nvSpPr>
        <p:spPr>
          <a:xfrm>
            <a:off x="274703" y="3954457"/>
            <a:ext cx="6399212" cy="683264"/>
          </a:xfrm>
        </p:spPr>
        <p:txBody>
          <a:bodyPr lIns="146304" tIns="109728" rIns="146304" bIns="109728"/>
          <a:lstStyle>
            <a:lvl1pPr marL="0" indent="0" algn="l">
              <a:buNone/>
              <a:defRPr sz="3000" b="0" cap="none" spc="0" baseline="0">
                <a:solidFill>
                  <a:schemeClr val="accent6"/>
                </a:solidFill>
                <a:latin typeface="+mj-lt"/>
              </a:defRPr>
            </a:lvl1pPr>
            <a:lvl2pPr marL="539725" indent="0" algn="ctr">
              <a:buNone/>
              <a:defRPr>
                <a:solidFill>
                  <a:schemeClr val="tx1">
                    <a:tint val="75000"/>
                  </a:schemeClr>
                </a:solidFill>
              </a:defRPr>
            </a:lvl2pPr>
            <a:lvl3pPr marL="1079449" indent="0" algn="ctr">
              <a:buNone/>
              <a:defRPr>
                <a:solidFill>
                  <a:schemeClr val="tx1">
                    <a:tint val="75000"/>
                  </a:schemeClr>
                </a:solidFill>
              </a:defRPr>
            </a:lvl3pPr>
            <a:lvl4pPr marL="1619174" indent="0" algn="ctr">
              <a:buNone/>
              <a:defRPr>
                <a:solidFill>
                  <a:schemeClr val="tx1">
                    <a:tint val="75000"/>
                  </a:schemeClr>
                </a:solidFill>
              </a:defRPr>
            </a:lvl4pPr>
            <a:lvl5pPr marL="2158898" indent="0" algn="ctr">
              <a:buNone/>
              <a:defRPr>
                <a:solidFill>
                  <a:schemeClr val="tx1">
                    <a:tint val="75000"/>
                  </a:schemeClr>
                </a:solidFill>
              </a:defRPr>
            </a:lvl5pPr>
            <a:lvl6pPr marL="2698623" indent="0" algn="ctr">
              <a:buNone/>
              <a:defRPr>
                <a:solidFill>
                  <a:schemeClr val="tx1">
                    <a:tint val="75000"/>
                  </a:schemeClr>
                </a:solidFill>
              </a:defRPr>
            </a:lvl6pPr>
            <a:lvl7pPr marL="3238348" indent="0" algn="ctr">
              <a:buNone/>
              <a:defRPr>
                <a:solidFill>
                  <a:schemeClr val="tx1">
                    <a:tint val="75000"/>
                  </a:schemeClr>
                </a:solidFill>
              </a:defRPr>
            </a:lvl7pPr>
            <a:lvl8pPr marL="3778072" indent="0" algn="ctr">
              <a:buNone/>
              <a:defRPr>
                <a:solidFill>
                  <a:schemeClr val="tx1">
                    <a:tint val="75000"/>
                  </a:schemeClr>
                </a:solidFill>
              </a:defRPr>
            </a:lvl8pPr>
            <a:lvl9pPr marL="431779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24352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ue ba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3644369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910075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504380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0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37634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98418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294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02380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07204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32998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40185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41365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355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78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25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222599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570940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1.e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 id="2147484515" r:id="rId18"/>
    <p:sldLayoutId id="2147484516"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1920939397"/>
      </p:ext>
    </p:extLst>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4.xml"/><Relationship Id="rId7" Type="http://schemas.openxmlformats.org/officeDocument/2006/relationships/image" Target="../media/image39.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0.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54.png"/><Relationship Id="rId5" Type="http://schemas.openxmlformats.org/officeDocument/2006/relationships/image" Target="../media/image47.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docs.microsoft.com/en-us/azure/mysql/quickstart-create-mysql-server-database-using-azure-portal"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hyperlink" Target="https://channel9.msdn.com/Events/Build/2017" TargetMode="External"/><Relationship Id="rId4" Type="http://schemas.openxmlformats.org/officeDocument/2006/relationships/hyperlink" Target="https://github.com/JasonMAnderson/azuredbmysq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27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loud 57"/>
          <p:cNvSpPr/>
          <p:nvPr/>
        </p:nvSpPr>
        <p:spPr bwMode="auto">
          <a:xfrm>
            <a:off x="2239732" y="4204023"/>
            <a:ext cx="8642353" cy="2602558"/>
          </a:xfrm>
          <a:prstGeom prst="cloud">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25" name="Rectangle 224"/>
          <p:cNvSpPr/>
          <p:nvPr/>
        </p:nvSpPr>
        <p:spPr bwMode="auto">
          <a:xfrm>
            <a:off x="3053186" y="3309217"/>
            <a:ext cx="6148672" cy="2904901"/>
          </a:xfrm>
          <a:prstGeom prst="rect">
            <a:avLst/>
          </a:prstGeom>
          <a:solidFill>
            <a:schemeClr val="tx2">
              <a:lumMod val="75000"/>
              <a:alpha val="50196"/>
            </a:schemeClr>
          </a:solidFill>
          <a:ln w="28575">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 name="Title 1"/>
          <p:cNvSpPr>
            <a:spLocks noGrp="1"/>
          </p:cNvSpPr>
          <p:nvPr>
            <p:ph type="title" idx="4294967295"/>
          </p:nvPr>
        </p:nvSpPr>
        <p:spPr>
          <a:xfrm>
            <a:off x="547688" y="295275"/>
            <a:ext cx="11888787" cy="917575"/>
          </a:xfrm>
        </p:spPr>
        <p:txBody>
          <a:bodyPr/>
          <a:lstStyle/>
          <a:p>
            <a:r>
              <a:rPr lang="en-US" dirty="0"/>
              <a:t>Create, Connect and Manage</a:t>
            </a:r>
          </a:p>
        </p:txBody>
      </p:sp>
      <p:sp>
        <p:nvSpPr>
          <p:cNvPr id="197" name="TextBox 196"/>
          <p:cNvSpPr txBox="1"/>
          <p:nvPr/>
        </p:nvSpPr>
        <p:spPr>
          <a:xfrm>
            <a:off x="3137753" y="3402671"/>
            <a:ext cx="2310827" cy="46166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Server provisioning and management</a:t>
            </a:r>
          </a:p>
        </p:txBody>
      </p:sp>
      <p:sp>
        <p:nvSpPr>
          <p:cNvPr id="4" name="TextBox 3"/>
          <p:cNvSpPr txBox="1"/>
          <p:nvPr/>
        </p:nvSpPr>
        <p:spPr>
          <a:xfrm>
            <a:off x="5419980" y="5664139"/>
            <a:ext cx="1863867" cy="544765"/>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MySQL Server</a:t>
            </a:r>
          </a:p>
        </p:txBody>
      </p:sp>
      <p:pic>
        <p:nvPicPr>
          <p:cNvPr id="44" name="Picture 43">
            <a:extLst>
              <a:ext uri="{FF2B5EF4-FFF2-40B4-BE49-F238E27FC236}">
                <a16:creationId xmlns:a16="http://schemas.microsoft.com/office/drawing/2014/main" id="{B611BCE4-AB4D-4FA8-93D8-B35CCC355E4E}"/>
              </a:ext>
            </a:extLst>
          </p:cNvPr>
          <p:cNvPicPr>
            <a:picLocks noChangeAspect="1"/>
          </p:cNvPicPr>
          <p:nvPr/>
        </p:nvPicPr>
        <p:blipFill>
          <a:blip r:embed="rId3"/>
          <a:stretch>
            <a:fillRect/>
          </a:stretch>
        </p:blipFill>
        <p:spPr>
          <a:xfrm>
            <a:off x="5595156" y="4406712"/>
            <a:ext cx="1380684" cy="1380684"/>
          </a:xfrm>
          <a:prstGeom prst="rect">
            <a:avLst/>
          </a:prstGeom>
        </p:spPr>
      </p:pic>
      <p:grpSp>
        <p:nvGrpSpPr>
          <p:cNvPr id="3" name="Group 2">
            <a:extLst>
              <a:ext uri="{FF2B5EF4-FFF2-40B4-BE49-F238E27FC236}">
                <a16:creationId xmlns:a16="http://schemas.microsoft.com/office/drawing/2014/main" id="{73F01965-417A-4C07-987F-BA3F377C683A}"/>
              </a:ext>
            </a:extLst>
          </p:cNvPr>
          <p:cNvGrpSpPr/>
          <p:nvPr/>
        </p:nvGrpSpPr>
        <p:grpSpPr>
          <a:xfrm>
            <a:off x="2588121" y="1485604"/>
            <a:ext cx="3155043" cy="1080612"/>
            <a:chOff x="2588121" y="1485604"/>
            <a:chExt cx="3155043" cy="1080612"/>
          </a:xfrm>
        </p:grpSpPr>
        <p:sp>
          <p:nvSpPr>
            <p:cNvPr id="47" name="Rectangle 46"/>
            <p:cNvSpPr/>
            <p:nvPr/>
          </p:nvSpPr>
          <p:spPr bwMode="auto">
            <a:xfrm>
              <a:off x="2588121" y="1485604"/>
              <a:ext cx="2372282" cy="540913"/>
            </a:xfrm>
            <a:prstGeom prst="rect">
              <a:avLst/>
            </a:prstGeom>
            <a:solidFill>
              <a:srgbClr val="22BD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9" name="Rectangle 48"/>
            <p:cNvSpPr/>
            <p:nvPr/>
          </p:nvSpPr>
          <p:spPr>
            <a:xfrm>
              <a:off x="3166882" y="1573596"/>
              <a:ext cx="1064522" cy="338554"/>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Azure CLI</a:t>
              </a:r>
              <a:endPar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8" name="Picture 7"/>
            <p:cNvPicPr>
              <a:picLocks noChangeAspect="1"/>
            </p:cNvPicPr>
            <p:nvPr/>
          </p:nvPicPr>
          <p:blipFill>
            <a:blip r:embed="rId4"/>
            <a:stretch>
              <a:fillRect/>
            </a:stretch>
          </p:blipFill>
          <p:spPr>
            <a:xfrm>
              <a:off x="2792063" y="1551440"/>
              <a:ext cx="364546" cy="375938"/>
            </a:xfrm>
            <a:prstGeom prst="rect">
              <a:avLst/>
            </a:prstGeom>
          </p:spPr>
        </p:pic>
        <p:pic>
          <p:nvPicPr>
            <p:cNvPr id="20" name="Picture 19"/>
            <p:cNvPicPr>
              <a:picLocks noChangeAspect="1"/>
            </p:cNvPicPr>
            <p:nvPr/>
          </p:nvPicPr>
          <p:blipFill>
            <a:blip r:embed="rId5"/>
            <a:stretch>
              <a:fillRect/>
            </a:stretch>
          </p:blipFill>
          <p:spPr>
            <a:xfrm>
              <a:off x="3865706" y="2033904"/>
              <a:ext cx="1877458" cy="532312"/>
            </a:xfrm>
            <a:prstGeom prst="rect">
              <a:avLst/>
            </a:prstGeom>
          </p:spPr>
        </p:pic>
      </p:grpSp>
      <p:grpSp>
        <p:nvGrpSpPr>
          <p:cNvPr id="9" name="Group 8">
            <a:extLst>
              <a:ext uri="{FF2B5EF4-FFF2-40B4-BE49-F238E27FC236}">
                <a16:creationId xmlns:a16="http://schemas.microsoft.com/office/drawing/2014/main" id="{D2E40586-6EA2-408C-B8F6-204B39694F77}"/>
              </a:ext>
            </a:extLst>
          </p:cNvPr>
          <p:cNvGrpSpPr/>
          <p:nvPr/>
        </p:nvGrpSpPr>
        <p:grpSpPr>
          <a:xfrm>
            <a:off x="6966456" y="1503759"/>
            <a:ext cx="3009246" cy="1080307"/>
            <a:chOff x="6966456" y="1503759"/>
            <a:chExt cx="3009246" cy="1080307"/>
          </a:xfrm>
        </p:grpSpPr>
        <p:sp>
          <p:nvSpPr>
            <p:cNvPr id="204" name="TextBox 203"/>
            <p:cNvSpPr txBox="1"/>
            <p:nvPr/>
          </p:nvSpPr>
          <p:spPr>
            <a:xfrm>
              <a:off x="7234599" y="2205202"/>
              <a:ext cx="840382"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REST API</a:t>
              </a:r>
            </a:p>
          </p:txBody>
        </p:sp>
        <p:sp>
          <p:nvSpPr>
            <p:cNvPr id="54" name="Rectangle 53"/>
            <p:cNvSpPr/>
            <p:nvPr/>
          </p:nvSpPr>
          <p:spPr bwMode="auto">
            <a:xfrm>
              <a:off x="7567209" y="1503759"/>
              <a:ext cx="2372282" cy="540913"/>
            </a:xfrm>
            <a:prstGeom prst="rect">
              <a:avLst/>
            </a:prstGeom>
            <a:solidFill>
              <a:srgbClr val="22BD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5" name="Rectangle 54"/>
            <p:cNvSpPr/>
            <p:nvPr/>
          </p:nvSpPr>
          <p:spPr>
            <a:xfrm>
              <a:off x="8145970" y="1591751"/>
              <a:ext cx="1829732" cy="338554"/>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 Mgt. App</a:t>
              </a:r>
              <a:endPar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3" name="Picture 12"/>
            <p:cNvPicPr>
              <a:picLocks noChangeAspect="1"/>
            </p:cNvPicPr>
            <p:nvPr/>
          </p:nvPicPr>
          <p:blipFill>
            <a:blip r:embed="rId6"/>
            <a:stretch>
              <a:fillRect/>
            </a:stretch>
          </p:blipFill>
          <p:spPr>
            <a:xfrm>
              <a:off x="7733223" y="1603581"/>
              <a:ext cx="425547" cy="354623"/>
            </a:xfrm>
            <a:prstGeom prst="rect">
              <a:avLst/>
            </a:prstGeom>
          </p:spPr>
        </p:pic>
        <p:pic>
          <p:nvPicPr>
            <p:cNvPr id="61" name="Picture 60"/>
            <p:cNvPicPr>
              <a:picLocks noChangeAspect="1"/>
            </p:cNvPicPr>
            <p:nvPr/>
          </p:nvPicPr>
          <p:blipFill>
            <a:blip r:embed="rId5"/>
            <a:stretch>
              <a:fillRect/>
            </a:stretch>
          </p:blipFill>
          <p:spPr>
            <a:xfrm flipH="1">
              <a:off x="6966456" y="2051754"/>
              <a:ext cx="1446730" cy="532312"/>
            </a:xfrm>
            <a:prstGeom prst="rect">
              <a:avLst/>
            </a:prstGeom>
          </p:spPr>
        </p:pic>
      </p:grpSp>
      <p:grpSp>
        <p:nvGrpSpPr>
          <p:cNvPr id="6" name="Group 5">
            <a:extLst>
              <a:ext uri="{FF2B5EF4-FFF2-40B4-BE49-F238E27FC236}">
                <a16:creationId xmlns:a16="http://schemas.microsoft.com/office/drawing/2014/main" id="{12A33F5E-B40F-4B04-A095-F002DA1E51C4}"/>
              </a:ext>
            </a:extLst>
          </p:cNvPr>
          <p:cNvGrpSpPr/>
          <p:nvPr/>
        </p:nvGrpSpPr>
        <p:grpSpPr>
          <a:xfrm>
            <a:off x="5080726" y="1495973"/>
            <a:ext cx="2372282" cy="935116"/>
            <a:chOff x="5080726" y="1495973"/>
            <a:chExt cx="2372282" cy="935116"/>
          </a:xfrm>
        </p:grpSpPr>
        <p:sp>
          <p:nvSpPr>
            <p:cNvPr id="51" name="Rectangle 50"/>
            <p:cNvSpPr/>
            <p:nvPr/>
          </p:nvSpPr>
          <p:spPr bwMode="auto">
            <a:xfrm>
              <a:off x="5080726" y="1495973"/>
              <a:ext cx="2372282" cy="540913"/>
            </a:xfrm>
            <a:prstGeom prst="rect">
              <a:avLst/>
            </a:prstGeom>
            <a:solidFill>
              <a:srgbClr val="22BD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10" name="Picture 9"/>
            <p:cNvPicPr>
              <a:picLocks noChangeAspect="1"/>
            </p:cNvPicPr>
            <p:nvPr/>
          </p:nvPicPr>
          <p:blipFill>
            <a:blip r:embed="rId7"/>
            <a:stretch>
              <a:fillRect/>
            </a:stretch>
          </p:blipFill>
          <p:spPr>
            <a:xfrm>
              <a:off x="5223085" y="1635411"/>
              <a:ext cx="393790" cy="279464"/>
            </a:xfrm>
            <a:prstGeom prst="rect">
              <a:avLst/>
            </a:prstGeom>
          </p:spPr>
        </p:pic>
        <p:sp>
          <p:nvSpPr>
            <p:cNvPr id="52" name="Rectangle 51"/>
            <p:cNvSpPr/>
            <p:nvPr/>
          </p:nvSpPr>
          <p:spPr>
            <a:xfrm>
              <a:off x="5659487" y="1583965"/>
              <a:ext cx="1326389" cy="338554"/>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Azure Portal</a:t>
              </a:r>
              <a:endPar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 name="Picture 23"/>
            <p:cNvPicPr>
              <a:picLocks noChangeAspect="1"/>
            </p:cNvPicPr>
            <p:nvPr/>
          </p:nvPicPr>
          <p:blipFill>
            <a:blip r:embed="rId8"/>
            <a:stretch>
              <a:fillRect/>
            </a:stretch>
          </p:blipFill>
          <p:spPr>
            <a:xfrm>
              <a:off x="6089826" y="1947169"/>
              <a:ext cx="229862" cy="483920"/>
            </a:xfrm>
            <a:prstGeom prst="rect">
              <a:avLst/>
            </a:prstGeom>
          </p:spPr>
        </p:pic>
      </p:grpSp>
      <p:grpSp>
        <p:nvGrpSpPr>
          <p:cNvPr id="12" name="Group 11">
            <a:extLst>
              <a:ext uri="{FF2B5EF4-FFF2-40B4-BE49-F238E27FC236}">
                <a16:creationId xmlns:a16="http://schemas.microsoft.com/office/drawing/2014/main" id="{AF67AC4C-6BF6-4751-9791-C7DA0047ABB1}"/>
              </a:ext>
            </a:extLst>
          </p:cNvPr>
          <p:cNvGrpSpPr/>
          <p:nvPr/>
        </p:nvGrpSpPr>
        <p:grpSpPr>
          <a:xfrm>
            <a:off x="4899088" y="3263461"/>
            <a:ext cx="2772820" cy="1123827"/>
            <a:chOff x="4899088" y="3263461"/>
            <a:chExt cx="2772820" cy="1123827"/>
          </a:xfrm>
        </p:grpSpPr>
        <p:pic>
          <p:nvPicPr>
            <p:cNvPr id="29" name="Picture 28"/>
            <p:cNvPicPr>
              <a:picLocks noChangeAspect="1"/>
            </p:cNvPicPr>
            <p:nvPr/>
          </p:nvPicPr>
          <p:blipFill>
            <a:blip r:embed="rId9"/>
            <a:stretch>
              <a:fillRect/>
            </a:stretch>
          </p:blipFill>
          <p:spPr>
            <a:xfrm>
              <a:off x="6145374" y="3263461"/>
              <a:ext cx="242056" cy="1123827"/>
            </a:xfrm>
            <a:prstGeom prst="rect">
              <a:avLst/>
            </a:prstGeom>
          </p:spPr>
        </p:pic>
        <p:sp>
          <p:nvSpPr>
            <p:cNvPr id="26" name="Rectangle: Rounded Corners 25"/>
            <p:cNvSpPr/>
            <p:nvPr/>
          </p:nvSpPr>
          <p:spPr bwMode="auto">
            <a:xfrm>
              <a:off x="4899088" y="3398196"/>
              <a:ext cx="2772820" cy="665215"/>
            </a:xfrm>
            <a:prstGeom prst="roundRect">
              <a:avLst/>
            </a:prstGeom>
            <a:solidFill>
              <a:srgbClr val="505050"/>
            </a:solidFill>
            <a:ln w="28575">
              <a:solidFill>
                <a:srgbClr val="2576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8" name="Rectangle 27"/>
            <p:cNvSpPr/>
            <p:nvPr/>
          </p:nvSpPr>
          <p:spPr>
            <a:xfrm>
              <a:off x="5109634" y="3400730"/>
              <a:ext cx="2351728" cy="584775"/>
            </a:xfrm>
            <a:prstGeom prst="rect">
              <a:avLst/>
            </a:prstGeom>
          </p:spPr>
          <p:txBody>
            <a:bodyPr wrap="squar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Azure Database Services Platform</a:t>
              </a:r>
            </a:p>
          </p:txBody>
        </p:sp>
      </p:grpSp>
      <p:sp>
        <p:nvSpPr>
          <p:cNvPr id="77" name="TextBox 76"/>
          <p:cNvSpPr txBox="1"/>
          <p:nvPr/>
        </p:nvSpPr>
        <p:spPr>
          <a:xfrm>
            <a:off x="7776322" y="3473928"/>
            <a:ext cx="2310827"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US </a:t>
            </a:r>
            <a:r>
              <a:rPr kumimoji="0" lang="en-US" altLang="zh-CN"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West</a:t>
            </a:r>
            <a:endParaRPr kumimoji="0" lang="en-US"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14363A0C-31EE-410B-B8C6-A803F5122FBB}"/>
              </a:ext>
            </a:extLst>
          </p:cNvPr>
          <p:cNvGrpSpPr/>
          <p:nvPr/>
        </p:nvGrpSpPr>
        <p:grpSpPr>
          <a:xfrm>
            <a:off x="6886236" y="4406712"/>
            <a:ext cx="5275949" cy="1470902"/>
            <a:chOff x="6886236" y="4406712"/>
            <a:chExt cx="5275949" cy="1470902"/>
          </a:xfrm>
        </p:grpSpPr>
        <p:pic>
          <p:nvPicPr>
            <p:cNvPr id="30" name="Picture 29"/>
            <p:cNvPicPr>
              <a:picLocks noChangeAspect="1"/>
            </p:cNvPicPr>
            <p:nvPr/>
          </p:nvPicPr>
          <p:blipFill>
            <a:blip r:embed="rId10"/>
            <a:stretch>
              <a:fillRect/>
            </a:stretch>
          </p:blipFill>
          <p:spPr>
            <a:xfrm>
              <a:off x="6886236" y="5014485"/>
              <a:ext cx="3683839" cy="165138"/>
            </a:xfrm>
            <a:prstGeom prst="rect">
              <a:avLst/>
            </a:prstGeom>
          </p:spPr>
        </p:pic>
        <p:sp>
          <p:nvSpPr>
            <p:cNvPr id="31" name="Rectangle: Rounded Corners 30"/>
            <p:cNvSpPr/>
            <p:nvPr/>
          </p:nvSpPr>
          <p:spPr bwMode="auto">
            <a:xfrm>
              <a:off x="10570075" y="4406712"/>
              <a:ext cx="1592110" cy="1470902"/>
            </a:xfrm>
            <a:prstGeom prst="roundRect">
              <a:avLst/>
            </a:prstGeom>
            <a:solidFill>
              <a:srgbClr val="5D89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8" name="Rectangle 77"/>
            <p:cNvSpPr/>
            <p:nvPr/>
          </p:nvSpPr>
          <p:spPr>
            <a:xfrm>
              <a:off x="10776866" y="4658007"/>
              <a:ext cx="1247457" cy="338554"/>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Application</a:t>
              </a:r>
              <a:endPar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26" name="Rectangle 225"/>
            <p:cNvSpPr/>
            <p:nvPr/>
          </p:nvSpPr>
          <p:spPr bwMode="auto">
            <a:xfrm>
              <a:off x="10776866" y="5252118"/>
              <a:ext cx="1178528" cy="3883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0" name="Rectangle 79"/>
            <p:cNvSpPr/>
            <p:nvPr/>
          </p:nvSpPr>
          <p:spPr>
            <a:xfrm>
              <a:off x="10752821" y="5306640"/>
              <a:ext cx="1284326" cy="307777"/>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MySQL Client</a:t>
              </a:r>
              <a:endParaRPr kumimoji="0" lang="en-US" sz="1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6" name="Group 15">
            <a:extLst>
              <a:ext uri="{FF2B5EF4-FFF2-40B4-BE49-F238E27FC236}">
                <a16:creationId xmlns:a16="http://schemas.microsoft.com/office/drawing/2014/main" id="{D7343159-6C89-45ED-89CC-90B719C85277}"/>
              </a:ext>
            </a:extLst>
          </p:cNvPr>
          <p:cNvGrpSpPr/>
          <p:nvPr/>
        </p:nvGrpSpPr>
        <p:grpSpPr>
          <a:xfrm>
            <a:off x="222507" y="4207236"/>
            <a:ext cx="5478613" cy="1470902"/>
            <a:chOff x="319534" y="4173582"/>
            <a:chExt cx="5478613" cy="1470902"/>
          </a:xfrm>
        </p:grpSpPr>
        <p:pic>
          <p:nvPicPr>
            <p:cNvPr id="75" name="Picture 74"/>
            <p:cNvPicPr>
              <a:picLocks noChangeAspect="1"/>
            </p:cNvPicPr>
            <p:nvPr/>
          </p:nvPicPr>
          <p:blipFill>
            <a:blip r:embed="rId10"/>
            <a:stretch>
              <a:fillRect/>
            </a:stretch>
          </p:blipFill>
          <p:spPr>
            <a:xfrm flipH="1">
              <a:off x="1604012" y="4954470"/>
              <a:ext cx="4194135" cy="188013"/>
            </a:xfrm>
            <a:prstGeom prst="rect">
              <a:avLst/>
            </a:prstGeom>
          </p:spPr>
        </p:pic>
        <p:sp>
          <p:nvSpPr>
            <p:cNvPr id="81" name="Rectangle: Rounded Corners 80"/>
            <p:cNvSpPr/>
            <p:nvPr/>
          </p:nvSpPr>
          <p:spPr bwMode="auto">
            <a:xfrm>
              <a:off x="319534" y="4173582"/>
              <a:ext cx="1592110" cy="1470902"/>
            </a:xfrm>
            <a:prstGeom prst="roundRect">
              <a:avLst/>
            </a:prstGeom>
            <a:solidFill>
              <a:srgbClr val="5D89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2" name="Rectangle 81"/>
            <p:cNvSpPr/>
            <p:nvPr/>
          </p:nvSpPr>
          <p:spPr>
            <a:xfrm>
              <a:off x="332855" y="4257735"/>
              <a:ext cx="1653914" cy="784830"/>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600"/>
                </a:spcAft>
                <a:buClrTx/>
                <a:buSzTx/>
                <a:buFontTx/>
                <a:buNone/>
                <a:tabLst/>
                <a:defRPr/>
              </a:pPr>
              <a:r>
                <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Database Tools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a:t>
              </a:r>
              <a:r>
                <a:rPr kumimoji="0" lang="en-US" altLang="zh-CN"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MySQL Workbench,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phpMyAdmin)</a:t>
              </a:r>
              <a:endParaRPr kumimoji="0" lang="en-US"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83" name="Rectangle 82"/>
            <p:cNvSpPr/>
            <p:nvPr/>
          </p:nvSpPr>
          <p:spPr bwMode="auto">
            <a:xfrm>
              <a:off x="508680" y="5053426"/>
              <a:ext cx="1178528" cy="3883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4" name="Rectangle 83"/>
            <p:cNvSpPr/>
            <p:nvPr/>
          </p:nvSpPr>
          <p:spPr>
            <a:xfrm>
              <a:off x="502280" y="5073510"/>
              <a:ext cx="1284326" cy="307777"/>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MySQL Client</a:t>
              </a:r>
              <a:endParaRPr kumimoji="0" lang="en-US" sz="1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7" name="Group 16">
            <a:extLst>
              <a:ext uri="{FF2B5EF4-FFF2-40B4-BE49-F238E27FC236}">
                <a16:creationId xmlns:a16="http://schemas.microsoft.com/office/drawing/2014/main" id="{B75DDA60-8596-407F-A09A-911A92A8FD72}"/>
              </a:ext>
            </a:extLst>
          </p:cNvPr>
          <p:cNvGrpSpPr/>
          <p:nvPr/>
        </p:nvGrpSpPr>
        <p:grpSpPr>
          <a:xfrm>
            <a:off x="2436403" y="2478286"/>
            <a:ext cx="4497103" cy="789133"/>
            <a:chOff x="2436403" y="2478286"/>
            <a:chExt cx="4497103" cy="789133"/>
          </a:xfrm>
        </p:grpSpPr>
        <p:sp>
          <p:nvSpPr>
            <p:cNvPr id="205" name="TextBox 204"/>
            <p:cNvSpPr txBox="1"/>
            <p:nvPr/>
          </p:nvSpPr>
          <p:spPr>
            <a:xfrm>
              <a:off x="2436403" y="2605926"/>
              <a:ext cx="3797567" cy="46166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Common solution for access control, identity, deployment notifications, metrics, billing… </a:t>
              </a:r>
            </a:p>
          </p:txBody>
        </p:sp>
        <p:pic>
          <p:nvPicPr>
            <p:cNvPr id="22" name="Picture 21"/>
            <p:cNvPicPr>
              <a:picLocks noChangeAspect="1"/>
            </p:cNvPicPr>
            <p:nvPr/>
          </p:nvPicPr>
          <p:blipFill>
            <a:blip r:embed="rId11"/>
            <a:stretch>
              <a:fillRect/>
            </a:stretch>
          </p:blipFill>
          <p:spPr>
            <a:xfrm>
              <a:off x="5574296" y="2478286"/>
              <a:ext cx="1359210" cy="762174"/>
            </a:xfrm>
            <a:prstGeom prst="rect">
              <a:avLst/>
            </a:prstGeom>
          </p:spPr>
        </p:pic>
        <p:sp>
          <p:nvSpPr>
            <p:cNvPr id="39" name="TextBox 38">
              <a:extLst>
                <a:ext uri="{FF2B5EF4-FFF2-40B4-BE49-F238E27FC236}">
                  <a16:creationId xmlns:a16="http://schemas.microsoft.com/office/drawing/2014/main" id="{0BF446E4-D80A-4485-86F3-6603568FB6FF}"/>
                </a:ext>
              </a:extLst>
            </p:cNvPr>
            <p:cNvSpPr txBox="1"/>
            <p:nvPr/>
          </p:nvSpPr>
          <p:spPr>
            <a:xfrm>
              <a:off x="5595156" y="2621088"/>
              <a:ext cx="1019032" cy="646331"/>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50000"/>
                    </a:srgbClr>
                  </a:solidFill>
                  <a:effectLst/>
                  <a:uLnTx/>
                  <a:uFillTx/>
                  <a:latin typeface="Segoe UI Semibold" panose="020B0702040204020203" pitchFamily="34" charset="0"/>
                  <a:ea typeface="+mn-ea"/>
                  <a:cs typeface="Segoe UI Semibold" panose="020B0702040204020203" pitchFamily="34" charset="0"/>
                </a:rPr>
                <a:t>Azure </a:t>
              </a:r>
              <a:r>
                <a:rPr kumimoji="0" lang="en-US" altLang="zh-CN" sz="1200" b="0" i="0" u="none" strike="noStrike" kern="1200" cap="none" spc="0" normalizeH="0" baseline="0" noProof="0" dirty="0">
                  <a:ln>
                    <a:noFill/>
                  </a:ln>
                  <a:solidFill>
                    <a:srgbClr val="EAEAEA">
                      <a:lumMod val="50000"/>
                    </a:srgbClr>
                  </a:solidFill>
                  <a:effectLst/>
                  <a:uLnTx/>
                  <a:uFillTx/>
                  <a:latin typeface="Segoe UI Semibold" panose="020B0702040204020203" pitchFamily="34" charset="0"/>
                  <a:ea typeface="+mn-ea"/>
                  <a:cs typeface="Segoe UI Semibold" panose="020B0702040204020203" pitchFamily="34" charset="0"/>
                </a:rPr>
                <a:t>Resource Manager</a:t>
              </a:r>
              <a:endParaRPr kumimoji="0" lang="en-US" sz="1200" b="0" i="0" u="none" strike="noStrike" kern="1200" cap="none" spc="0" normalizeH="0" baseline="0" noProof="0" dirty="0">
                <a:ln>
                  <a:noFill/>
                </a:ln>
                <a:solidFill>
                  <a:srgbClr val="EAEAEA">
                    <a:lumMod val="50000"/>
                  </a:srgbClr>
                </a:solidFill>
                <a:effectLst/>
                <a:uLnTx/>
                <a:uFillTx/>
                <a:latin typeface="Segoe UI Semibold" panose="020B0702040204020203" pitchFamily="34" charset="0"/>
                <a:ea typeface="+mn-ea"/>
                <a:cs typeface="Segoe UI Semibold" panose="020B0702040204020203" pitchFamily="34" charset="0"/>
              </a:endParaRPr>
            </a:p>
          </p:txBody>
        </p:sp>
      </p:grpSp>
    </p:spTree>
    <p:extLst>
      <p:ext uri="{BB962C8B-B14F-4D97-AF65-F5344CB8AC3E}">
        <p14:creationId xmlns:p14="http://schemas.microsoft.com/office/powerpoint/2010/main" val="129942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500"/>
                                        <p:tgtEl>
                                          <p:spTgt spid="19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197" grpId="0"/>
      <p:bldP spid="4"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613084" y="4106442"/>
            <a:ext cx="9057054" cy="2154799"/>
            <a:chOff x="2612062" y="4106490"/>
            <a:chExt cx="9059624" cy="2155411"/>
          </a:xfrm>
        </p:grpSpPr>
        <p:sp>
          <p:nvSpPr>
            <p:cNvPr id="15" name="Freeform 14"/>
            <p:cNvSpPr/>
            <p:nvPr/>
          </p:nvSpPr>
          <p:spPr bwMode="auto">
            <a:xfrm>
              <a:off x="2612062" y="4106490"/>
              <a:ext cx="4195139" cy="1320684"/>
            </a:xfrm>
            <a:custGeom>
              <a:avLst/>
              <a:gdLst>
                <a:gd name="connsiteX0" fmla="*/ 0 w 3251200"/>
                <a:gd name="connsiteY0" fmla="*/ 0 h 2108200"/>
                <a:gd name="connsiteX1" fmla="*/ 1803400 w 3251200"/>
                <a:gd name="connsiteY1" fmla="*/ 2108200 h 2108200"/>
                <a:gd name="connsiteX2" fmla="*/ 3251200 w 3251200"/>
                <a:gd name="connsiteY2" fmla="*/ 2108200 h 2108200"/>
              </a:gdLst>
              <a:ahLst/>
              <a:cxnLst>
                <a:cxn ang="0">
                  <a:pos x="connsiteX0" y="connsiteY0"/>
                </a:cxn>
                <a:cxn ang="0">
                  <a:pos x="connsiteX1" y="connsiteY1"/>
                </a:cxn>
                <a:cxn ang="0">
                  <a:pos x="connsiteX2" y="connsiteY2"/>
                </a:cxn>
              </a:cxnLst>
              <a:rect l="l" t="t" r="r" b="b"/>
              <a:pathLst>
                <a:path w="3251200" h="2108200">
                  <a:moveTo>
                    <a:pt x="0" y="0"/>
                  </a:moveTo>
                  <a:lnTo>
                    <a:pt x="1803400" y="2108200"/>
                  </a:lnTo>
                  <a:lnTo>
                    <a:pt x="3251200" y="2108200"/>
                  </a:lnTo>
                </a:path>
              </a:pathLst>
            </a:custGeom>
            <a:noFill/>
            <a:ln w="28575">
              <a:solidFill>
                <a:schemeClr val="bg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23" name="Group 22"/>
            <p:cNvGrpSpPr/>
            <p:nvPr/>
          </p:nvGrpSpPr>
          <p:grpSpPr>
            <a:xfrm>
              <a:off x="6600148" y="5208788"/>
              <a:ext cx="5071538" cy="1053113"/>
              <a:chOff x="6600148" y="5208789"/>
              <a:chExt cx="5071538" cy="1053113"/>
            </a:xfrm>
          </p:grpSpPr>
          <p:grpSp>
            <p:nvGrpSpPr>
              <p:cNvPr id="46" name="Group 45"/>
              <p:cNvGrpSpPr/>
              <p:nvPr/>
            </p:nvGrpSpPr>
            <p:grpSpPr>
              <a:xfrm>
                <a:off x="6600148" y="5208789"/>
                <a:ext cx="5071538" cy="1053113"/>
                <a:chOff x="830270" y="4966369"/>
                <a:chExt cx="5072977" cy="1371600"/>
              </a:xfrm>
            </p:grpSpPr>
            <p:sp>
              <p:nvSpPr>
                <p:cNvPr id="47" name="Rectangle 46"/>
                <p:cNvSpPr/>
                <p:nvPr/>
              </p:nvSpPr>
              <p:spPr bwMode="auto">
                <a:xfrm>
                  <a:off x="830270" y="4966369"/>
                  <a:ext cx="1828800" cy="1371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776" tIns="745768" rIns="91388" bIns="91388" numCol="1" spcCol="0" rtlCol="0" fromWordArt="0" anchor="ctr" anchorCtr="0" forceAA="0" compatLnSpc="1">
                  <a:prstTxWarp prst="textNoShape">
                    <a:avLst/>
                  </a:prstTxWarp>
                  <a:noAutofit/>
                </a:bodyPr>
                <a:lstStyle/>
                <a:p>
                  <a:pPr marL="0" marR="0" lvl="0" indent="0" algn="ctr" defTabSz="931756"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Protect data</a:t>
                  </a:r>
                </a:p>
              </p:txBody>
            </p:sp>
            <p:sp>
              <p:nvSpPr>
                <p:cNvPr id="48" name="Rectangle 47"/>
                <p:cNvSpPr/>
                <p:nvPr/>
              </p:nvSpPr>
              <p:spPr bwMode="auto">
                <a:xfrm>
                  <a:off x="2750200" y="4966369"/>
                  <a:ext cx="3153047" cy="1371600"/>
                </a:xfrm>
                <a:prstGeom prst="rect">
                  <a:avLst/>
                </a:prstGeom>
                <a:noFill/>
                <a:ln w="38100" cap="flat" cmpd="sng" algn="ctr">
                  <a:solidFill>
                    <a:schemeClr val="accent1"/>
                  </a:solidFill>
                  <a:prstDash val="solid"/>
                  <a:headEnd type="none" w="med" len="med"/>
                  <a:tailEnd type="none" w="med" len="med"/>
                </a:ln>
                <a:effectLst/>
              </p:spPr>
              <p:txBody>
                <a:bodyPr rot="0" spcFirstLastPara="0" vertOverflow="overflow" horzOverflow="overflow" vert="horz" wrap="square" lIns="93221" tIns="91388" rIns="0" bIns="91388" numCol="1" spcCol="0" rtlCol="0" fromWordArt="0" anchor="ctr" anchorCtr="0" forceAA="0" compatLnSpc="1">
                  <a:prstTxWarp prst="textNoShape">
                    <a:avLst/>
                  </a:prstTxWarp>
                  <a:noAutofit/>
                </a:bodyPr>
                <a:lstStyle/>
                <a:p>
                  <a:pPr marL="93206" marR="0" lvl="0" indent="-186412" algn="l" defTabSz="931756" rtl="0" eaLnBrk="1" fontAlgn="auto" latinLnBrk="0" hangingPunct="1">
                    <a:lnSpc>
                      <a:spcPct val="90000"/>
                    </a:lnSpc>
                    <a:spcBef>
                      <a:spcPts val="612"/>
                    </a:spcBef>
                    <a:spcAft>
                      <a:spcPts val="0"/>
                    </a:spcAft>
                    <a:buClr>
                      <a:srgbClr val="FFFFFF"/>
                    </a:buClr>
                    <a:buSzTx/>
                    <a:buFont typeface="Arial" panose="020B0604020202020204" pitchFamily="34" charset="0"/>
                    <a:buChar char="•"/>
                    <a:tabLst/>
                    <a:defRPr/>
                  </a:pPr>
                  <a:r>
                    <a:rPr kumimoji="0" lang="en-US" sz="1800" b="0" i="0" u="none" strike="noStrike" kern="0" cap="none" spc="-50" normalizeH="0" baseline="0" noProof="0" dirty="0">
                      <a:ln>
                        <a:noFill/>
                      </a:ln>
                      <a:solidFill>
                        <a:srgbClr val="FFFFFF"/>
                      </a:solidFill>
                      <a:effectLst/>
                      <a:uLnTx/>
                      <a:uFillTx/>
                      <a:latin typeface="Segoe UI"/>
                      <a:ea typeface="+mn-ea"/>
                      <a:cs typeface="+mn-cs"/>
                    </a:rPr>
                    <a:t>Built-in encryption for application data and backups</a:t>
                  </a:r>
                  <a:endParaRPr kumimoji="0" lang="en-US" sz="1800" b="1" i="0" u="none" strike="noStrike" kern="0" cap="none" spc="-50" normalizeH="0" baseline="0" noProof="0" dirty="0">
                    <a:ln>
                      <a:noFill/>
                    </a:ln>
                    <a:solidFill>
                      <a:srgbClr val="FFFFFF"/>
                    </a:solidFill>
                    <a:effectLst/>
                    <a:uLnTx/>
                    <a:uFillTx/>
                    <a:latin typeface="Segoe UI Light"/>
                    <a:ea typeface="Segoe UI" pitchFamily="34" charset="0"/>
                    <a:cs typeface="Segoe UI" pitchFamily="34" charset="0"/>
                  </a:endParaRPr>
                </a:p>
              </p:txBody>
            </p:sp>
          </p:grpSp>
          <p:pic>
            <p:nvPicPr>
              <p:cNvPr id="49" name="Picture 48"/>
              <p:cNvPicPr>
                <a:picLocks noChangeAspect="1"/>
              </p:cNvPicPr>
              <p:nvPr/>
            </p:nvPicPr>
            <p:blipFill>
              <a:blip r:embed="rId5"/>
              <a:stretch>
                <a:fillRect/>
              </a:stretch>
            </p:blipFill>
            <p:spPr>
              <a:xfrm>
                <a:off x="7372126" y="5368844"/>
                <a:ext cx="361877" cy="469936"/>
              </a:xfrm>
              <a:prstGeom prst="rect">
                <a:avLst/>
              </a:prstGeom>
            </p:spPr>
          </p:pic>
        </p:grpSp>
      </p:grpSp>
      <p:graphicFrame>
        <p:nvGraphicFramePr>
          <p:cNvPr id="26" name="Object 25" hidden="1"/>
          <p:cNvGraphicFramePr>
            <a:graphicFrameLocks noChangeAspect="1"/>
          </p:cNvGraphicFramePr>
          <p:nvPr>
            <p:custDataLst>
              <p:tags r:id="rId2"/>
            </p:custDataLst>
            <p:extLst/>
          </p:nvPr>
        </p:nvGraphicFramePr>
        <p:xfrm>
          <a:off x="5117" y="3573"/>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6" imgW="270" imgH="270" progId="TCLayout.ActiveDocument.1">
                  <p:embed/>
                </p:oleObj>
              </mc:Choice>
              <mc:Fallback>
                <p:oleObj name="think-cell Slide" r:id="rId6" imgW="270" imgH="270" progId="TCLayout.ActiveDocument.1">
                  <p:embed/>
                  <p:pic>
                    <p:nvPicPr>
                      <p:cNvPr id="26" name="Object 25" hidden="1"/>
                      <p:cNvPicPr/>
                      <p:nvPr/>
                    </p:nvPicPr>
                    <p:blipFill>
                      <a:blip r:embed="rId7"/>
                      <a:stretch>
                        <a:fillRect/>
                      </a:stretch>
                    </p:blipFill>
                    <p:spPr>
                      <a:xfrm>
                        <a:off x="5117" y="3573"/>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sz="4798" dirty="0">
                <a:solidFill>
                  <a:schemeClr val="tx1"/>
                </a:solidFill>
              </a:rPr>
              <a:t>Security built in</a:t>
            </a:r>
            <a:endParaRPr lang="en-US" sz="3596" dirty="0">
              <a:solidFill>
                <a:schemeClr val="accent3">
                  <a:lumMod val="40000"/>
                  <a:lumOff val="60000"/>
                </a:schemeClr>
              </a:solidFill>
            </a:endParaRPr>
          </a:p>
        </p:txBody>
      </p:sp>
      <p:sp>
        <p:nvSpPr>
          <p:cNvPr id="5" name="Donut 4"/>
          <p:cNvSpPr/>
          <p:nvPr/>
        </p:nvSpPr>
        <p:spPr bwMode="auto">
          <a:xfrm>
            <a:off x="1852566" y="2950104"/>
            <a:ext cx="1229891" cy="1229891"/>
          </a:xfrm>
          <a:prstGeom prst="donut">
            <a:avLst>
              <a:gd name="adj" fmla="val 9874"/>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0" cap="none" spc="0" normalizeH="0" baseline="0" noProof="0" dirty="0" err="1">
              <a:ln>
                <a:noFill/>
              </a:ln>
              <a:solidFill>
                <a:srgbClr val="505050"/>
              </a:solidFill>
              <a:effectLst/>
              <a:uLnTx/>
              <a:uFillTx/>
              <a:latin typeface="Segoe UI Light"/>
              <a:ea typeface="Segoe UI" pitchFamily="34" charset="0"/>
              <a:cs typeface="Segoe UI" pitchFamily="34" charset="0"/>
            </a:endParaRPr>
          </a:p>
        </p:txBody>
      </p:sp>
      <p:sp>
        <p:nvSpPr>
          <p:cNvPr id="87" name="Donut 86"/>
          <p:cNvSpPr/>
          <p:nvPr/>
        </p:nvSpPr>
        <p:spPr bwMode="auto">
          <a:xfrm>
            <a:off x="1650455" y="2756700"/>
            <a:ext cx="1634108" cy="1634108"/>
          </a:xfrm>
          <a:prstGeom prst="donut">
            <a:avLst>
              <a:gd name="adj" fmla="val 6693"/>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0" cap="none" spc="0" normalizeH="0" baseline="0" noProof="0" dirty="0" err="1">
              <a:ln>
                <a:noFill/>
              </a:ln>
              <a:solidFill>
                <a:srgbClr val="505050"/>
              </a:solidFill>
              <a:effectLst/>
              <a:uLnTx/>
              <a:uFillTx/>
              <a:latin typeface="Segoe UI Light"/>
              <a:ea typeface="Segoe UI" pitchFamily="34" charset="0"/>
              <a:cs typeface="Segoe UI" pitchFamily="34" charset="0"/>
            </a:endParaRPr>
          </a:p>
        </p:txBody>
      </p:sp>
      <p:sp>
        <p:nvSpPr>
          <p:cNvPr id="88" name="Donut 87"/>
          <p:cNvSpPr/>
          <p:nvPr/>
        </p:nvSpPr>
        <p:spPr bwMode="auto">
          <a:xfrm>
            <a:off x="1433421" y="2530958"/>
            <a:ext cx="2068176" cy="2068176"/>
          </a:xfrm>
          <a:prstGeom prst="donut">
            <a:avLst>
              <a:gd name="adj" fmla="val 5668"/>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0" cap="none" spc="0" normalizeH="0" baseline="0" noProof="0" dirty="0" err="1">
              <a:ln>
                <a:noFill/>
              </a:ln>
              <a:solidFill>
                <a:srgbClr val="505050"/>
              </a:solidFill>
              <a:effectLst/>
              <a:uLnTx/>
              <a:uFillTx/>
              <a:latin typeface="Segoe UI Light"/>
              <a:ea typeface="Segoe UI" pitchFamily="34" charset="0"/>
              <a:cs typeface="Segoe UI" pitchFamily="34" charset="0"/>
            </a:endParaRPr>
          </a:p>
        </p:txBody>
      </p:sp>
      <p:grpSp>
        <p:nvGrpSpPr>
          <p:cNvPr id="27" name="Group 26"/>
          <p:cNvGrpSpPr/>
          <p:nvPr/>
        </p:nvGrpSpPr>
        <p:grpSpPr>
          <a:xfrm>
            <a:off x="3168284" y="3181879"/>
            <a:ext cx="8501855" cy="1320881"/>
            <a:chOff x="3167416" y="3808900"/>
            <a:chExt cx="8504267" cy="1321257"/>
          </a:xfrm>
        </p:grpSpPr>
        <p:sp>
          <p:nvSpPr>
            <p:cNvPr id="14" name="Freeform 13"/>
            <p:cNvSpPr/>
            <p:nvPr/>
          </p:nvSpPr>
          <p:spPr bwMode="auto">
            <a:xfrm>
              <a:off x="3167416" y="3808900"/>
              <a:ext cx="3627083" cy="686951"/>
            </a:xfrm>
            <a:custGeom>
              <a:avLst/>
              <a:gdLst>
                <a:gd name="connsiteX0" fmla="*/ 0 w 2705100"/>
                <a:gd name="connsiteY0" fmla="*/ 0 h 1079500"/>
                <a:gd name="connsiteX1" fmla="*/ 1079500 w 2705100"/>
                <a:gd name="connsiteY1" fmla="*/ 1079500 h 1079500"/>
                <a:gd name="connsiteX2" fmla="*/ 2705100 w 2705100"/>
                <a:gd name="connsiteY2" fmla="*/ 1079500 h 1079500"/>
                <a:gd name="connsiteX0" fmla="*/ 0 w 2633962"/>
                <a:gd name="connsiteY0" fmla="*/ 0 h 1181100"/>
                <a:gd name="connsiteX1" fmla="*/ 1008362 w 2633962"/>
                <a:gd name="connsiteY1" fmla="*/ 1181100 h 1181100"/>
                <a:gd name="connsiteX2" fmla="*/ 2633962 w 2633962"/>
                <a:gd name="connsiteY2" fmla="*/ 1181100 h 1181100"/>
              </a:gdLst>
              <a:ahLst/>
              <a:cxnLst>
                <a:cxn ang="0">
                  <a:pos x="connsiteX0" y="connsiteY0"/>
                </a:cxn>
                <a:cxn ang="0">
                  <a:pos x="connsiteX1" y="connsiteY1"/>
                </a:cxn>
                <a:cxn ang="0">
                  <a:pos x="connsiteX2" y="connsiteY2"/>
                </a:cxn>
              </a:cxnLst>
              <a:rect l="l" t="t" r="r" b="b"/>
              <a:pathLst>
                <a:path w="2633962" h="1181100">
                  <a:moveTo>
                    <a:pt x="0" y="0"/>
                  </a:moveTo>
                  <a:lnTo>
                    <a:pt x="1008362" y="1181100"/>
                  </a:lnTo>
                  <a:lnTo>
                    <a:pt x="2633962" y="1181100"/>
                  </a:lnTo>
                </a:path>
              </a:pathLst>
            </a:custGeom>
            <a:noFill/>
            <a:ln w="28575">
              <a:solidFill>
                <a:schemeClr val="bg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20" name="Group 19"/>
            <p:cNvGrpSpPr/>
            <p:nvPr/>
          </p:nvGrpSpPr>
          <p:grpSpPr>
            <a:xfrm>
              <a:off x="6600148" y="4062178"/>
              <a:ext cx="5071535" cy="1067979"/>
              <a:chOff x="6600148" y="4062176"/>
              <a:chExt cx="5071535" cy="1067979"/>
            </a:xfrm>
          </p:grpSpPr>
          <p:grpSp>
            <p:nvGrpSpPr>
              <p:cNvPr id="40" name="Group 39"/>
              <p:cNvGrpSpPr/>
              <p:nvPr/>
            </p:nvGrpSpPr>
            <p:grpSpPr>
              <a:xfrm>
                <a:off x="6600148" y="4062176"/>
                <a:ext cx="5071535" cy="1067979"/>
                <a:chOff x="830268" y="3530886"/>
                <a:chExt cx="5072974" cy="1371600"/>
              </a:xfrm>
            </p:grpSpPr>
            <p:sp>
              <p:nvSpPr>
                <p:cNvPr id="41" name="Rectangle 40"/>
                <p:cNvSpPr/>
                <p:nvPr/>
              </p:nvSpPr>
              <p:spPr bwMode="auto">
                <a:xfrm>
                  <a:off x="830268" y="3530886"/>
                  <a:ext cx="1828800" cy="1371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776" tIns="745768" rIns="91388" bIns="91388" numCol="1" spcCol="0" rtlCol="0" fromWordArt="0" anchor="ctr" anchorCtr="0" forceAA="0" compatLnSpc="1">
                  <a:prstTxWarp prst="textNoShape">
                    <a:avLst/>
                  </a:prstTxWarp>
                  <a:noAutofit/>
                </a:bodyPr>
                <a:lstStyle/>
                <a:p>
                  <a:pPr marL="0" marR="0" lvl="0" indent="0" algn="ctr" defTabSz="931756"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Control access</a:t>
                  </a:r>
                </a:p>
              </p:txBody>
            </p:sp>
            <p:sp>
              <p:nvSpPr>
                <p:cNvPr id="42" name="Rectangle 41"/>
                <p:cNvSpPr/>
                <p:nvPr/>
              </p:nvSpPr>
              <p:spPr bwMode="auto">
                <a:xfrm>
                  <a:off x="2750200" y="3530886"/>
                  <a:ext cx="3153042" cy="1371600"/>
                </a:xfrm>
                <a:prstGeom prst="rect">
                  <a:avLst/>
                </a:prstGeom>
                <a:noFill/>
                <a:ln w="38100" cap="flat" cmpd="sng" algn="ctr">
                  <a:solidFill>
                    <a:schemeClr val="accent1"/>
                  </a:solidFill>
                  <a:prstDash val="solid"/>
                  <a:headEnd type="none" w="med" len="med"/>
                  <a:tailEnd type="none" w="med" len="med"/>
                </a:ln>
                <a:effectLst/>
              </p:spPr>
              <p:txBody>
                <a:bodyPr rot="0" spcFirstLastPara="0" vertOverflow="overflow" horzOverflow="overflow" vert="horz" wrap="square" lIns="93221" tIns="91388" rIns="0" bIns="91388" numCol="1" spcCol="0" rtlCol="0" fromWordArt="0" anchor="ctr" anchorCtr="0" forceAA="0" compatLnSpc="1">
                  <a:prstTxWarp prst="textNoShape">
                    <a:avLst/>
                  </a:prstTxWarp>
                  <a:noAutofit/>
                </a:bodyPr>
                <a:lstStyle/>
                <a:p>
                  <a:pPr marL="93206" marR="0" lvl="0" indent="-186412" algn="l" defTabSz="931147" rtl="0" eaLnBrk="1" fontAlgn="auto" latinLnBrk="0" hangingPunct="1">
                    <a:lnSpc>
                      <a:spcPct val="100000"/>
                    </a:lnSpc>
                    <a:spcBef>
                      <a:spcPts val="612"/>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Segoe UI"/>
                      <a:ea typeface="+mn-ea"/>
                      <a:cs typeface="+mn-cs"/>
                    </a:rPr>
                    <a:t>Secure SSL connectivity</a:t>
                  </a:r>
                </a:p>
                <a:p>
                  <a:pPr marL="93206" marR="0" lvl="0" indent="-186412" algn="l" defTabSz="931147" rtl="0" eaLnBrk="1" fontAlgn="auto" latinLnBrk="0" hangingPunct="1">
                    <a:lnSpc>
                      <a:spcPct val="100000"/>
                    </a:lnSpc>
                    <a:spcBef>
                      <a:spcPts val="612"/>
                    </a:spcBef>
                    <a:spcAft>
                      <a:spcPts val="0"/>
                    </a:spcAft>
                    <a:buClr>
                      <a:srgbClr val="FFFFFF"/>
                    </a:buClr>
                    <a:buSzTx/>
                    <a:buFont typeface="Arial" panose="020B0604020202020204" pitchFamily="34" charset="0"/>
                    <a:buChar char="•"/>
                    <a:tabLst/>
                    <a:defRPr/>
                  </a:pPr>
                  <a:r>
                    <a:rPr kumimoji="0" lang="en-US" sz="1800" b="0" i="0" u="none" strike="noStrike" kern="0" cap="none" spc="50" normalizeH="0" baseline="0" noProof="0" dirty="0">
                      <a:ln>
                        <a:noFill/>
                      </a:ln>
                      <a:solidFill>
                        <a:srgbClr val="FFFFFF"/>
                      </a:solidFill>
                      <a:effectLst/>
                      <a:uLnTx/>
                      <a:uFillTx/>
                      <a:latin typeface="Segoe UI"/>
                      <a:ea typeface="+mn-ea"/>
                      <a:cs typeface="+mn-cs"/>
                    </a:rPr>
                    <a:t>Server</a:t>
                  </a:r>
                  <a:r>
                    <a:rPr kumimoji="0" lang="en-US" sz="1800" b="0" i="0" u="none" strike="noStrike" kern="0" cap="none" spc="50" normalizeH="0" baseline="30000" noProof="0" dirty="0">
                      <a:ln>
                        <a:noFill/>
                      </a:ln>
                      <a:solidFill>
                        <a:srgbClr val="FFFFFF"/>
                      </a:solidFill>
                      <a:effectLst/>
                      <a:uLnTx/>
                      <a:uFillTx/>
                      <a:latin typeface="Segoe UI"/>
                      <a:ea typeface="+mn-ea"/>
                      <a:cs typeface="+mn-cs"/>
                    </a:rPr>
                    <a:t> </a:t>
                  </a:r>
                  <a:r>
                    <a:rPr kumimoji="0" lang="en-US" sz="1800" b="0" i="0" u="none" strike="noStrike" kern="0" cap="none" spc="50" normalizeH="0" baseline="0" noProof="0" dirty="0">
                      <a:ln>
                        <a:noFill/>
                      </a:ln>
                      <a:solidFill>
                        <a:srgbClr val="FFFFFF"/>
                      </a:solidFill>
                      <a:effectLst/>
                      <a:uLnTx/>
                      <a:uFillTx/>
                      <a:latin typeface="Segoe UI"/>
                      <a:ea typeface="+mn-ea"/>
                      <a:cs typeface="+mn-cs"/>
                    </a:rPr>
                    <a:t>firewall rules</a:t>
                  </a:r>
                  <a:endParaRPr kumimoji="0" lang="en-US" sz="1800" b="0" i="0" u="none" strike="noStrike" kern="0" cap="none" spc="50" normalizeH="0" baseline="30000" noProof="0" dirty="0">
                    <a:ln>
                      <a:noFill/>
                    </a:ln>
                    <a:solidFill>
                      <a:srgbClr val="FFFFFF"/>
                    </a:solidFill>
                    <a:effectLst/>
                    <a:uLnTx/>
                    <a:uFillTx/>
                    <a:latin typeface="Segoe UI"/>
                    <a:ea typeface="+mn-ea"/>
                    <a:cs typeface="+mn-cs"/>
                  </a:endParaRPr>
                </a:p>
              </p:txBody>
            </p:sp>
          </p:grpSp>
          <p:sp>
            <p:nvSpPr>
              <p:cNvPr id="33" name="Rectangle 32"/>
              <p:cNvSpPr/>
              <p:nvPr/>
            </p:nvSpPr>
            <p:spPr bwMode="auto">
              <a:xfrm>
                <a:off x="10637192" y="4279385"/>
                <a:ext cx="112496" cy="854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31935" rtl="0" eaLnBrk="1" fontAlgn="auto" latinLnBrk="0" hangingPunct="1">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78D7"/>
                  </a:solidFill>
                  <a:effectLst/>
                  <a:uLnTx/>
                  <a:uFillTx/>
                  <a:latin typeface="Segoe UI Light"/>
                  <a:ea typeface="Segoe UI" pitchFamily="34" charset="0"/>
                  <a:cs typeface="Segoe UI" pitchFamily="34" charset="0"/>
                </a:endParaRPr>
              </a:p>
            </p:txBody>
          </p:sp>
          <p:grpSp>
            <p:nvGrpSpPr>
              <p:cNvPr id="12" name="Group 11"/>
              <p:cNvGrpSpPr/>
              <p:nvPr/>
            </p:nvGrpSpPr>
            <p:grpSpPr>
              <a:xfrm>
                <a:off x="7283176" y="4294609"/>
                <a:ext cx="539776" cy="680792"/>
                <a:chOff x="7346049" y="4510509"/>
                <a:chExt cx="539776" cy="680792"/>
              </a:xfrm>
            </p:grpSpPr>
            <p:grpSp>
              <p:nvGrpSpPr>
                <p:cNvPr id="81" name="Group 80"/>
                <p:cNvGrpSpPr/>
                <p:nvPr/>
              </p:nvGrpSpPr>
              <p:grpSpPr>
                <a:xfrm>
                  <a:off x="7600577" y="4591875"/>
                  <a:ext cx="285248" cy="471256"/>
                  <a:chOff x="7346049" y="2155935"/>
                  <a:chExt cx="412080" cy="680792"/>
                </a:xfrm>
              </p:grpSpPr>
              <p:sp>
                <p:nvSpPr>
                  <p:cNvPr id="82" name="Oval 81"/>
                  <p:cNvSpPr/>
                  <p:nvPr/>
                </p:nvSpPr>
                <p:spPr bwMode="auto">
                  <a:xfrm>
                    <a:off x="7423505" y="2155935"/>
                    <a:ext cx="257168" cy="257168"/>
                  </a:xfrm>
                  <a:prstGeom prst="ellipse">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1800" b="1" i="0" u="none" strike="noStrike" kern="0" cap="none" spc="0" normalizeH="0" baseline="0" noProof="0" dirty="0" err="1">
                      <a:ln>
                        <a:noFill/>
                      </a:ln>
                      <a:solidFill>
                        <a:srgbClr val="505050"/>
                      </a:solidFill>
                      <a:effectLst/>
                      <a:uLnTx/>
                      <a:uFillTx/>
                      <a:latin typeface="Segoe UI Light"/>
                      <a:ea typeface="Segoe UI" pitchFamily="34" charset="0"/>
                      <a:cs typeface="Segoe UI" pitchFamily="34" charset="0"/>
                    </a:endParaRPr>
                  </a:p>
                </p:txBody>
              </p:sp>
              <p:sp>
                <p:nvSpPr>
                  <p:cNvPr id="83" name="Arc 82"/>
                  <p:cNvSpPr/>
                  <p:nvPr/>
                </p:nvSpPr>
                <p:spPr>
                  <a:xfrm>
                    <a:off x="7346049" y="2424647"/>
                    <a:ext cx="412080" cy="412080"/>
                  </a:xfrm>
                  <a:prstGeom prst="arc">
                    <a:avLst>
                      <a:gd name="adj1" fmla="val 12049594"/>
                      <a:gd name="adj2" fmla="val 20507712"/>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US" sz="1800" b="1" i="0" u="none" strike="noStrike" kern="0" cap="none" spc="0" normalizeH="0" baseline="0" noProof="0">
                      <a:ln>
                        <a:noFill/>
                      </a:ln>
                      <a:solidFill>
                        <a:srgbClr val="505050"/>
                      </a:solidFill>
                      <a:effectLst/>
                      <a:uLnTx/>
                      <a:uFillTx/>
                      <a:latin typeface="Segoe UI Light"/>
                      <a:ea typeface="Segoe UI" pitchFamily="34" charset="0"/>
                      <a:cs typeface="Segoe UI" pitchFamily="34" charset="0"/>
                    </a:endParaRPr>
                  </a:p>
                </p:txBody>
              </p:sp>
            </p:grpSp>
            <p:grpSp>
              <p:nvGrpSpPr>
                <p:cNvPr id="66" name="Group 65"/>
                <p:cNvGrpSpPr/>
                <p:nvPr/>
              </p:nvGrpSpPr>
              <p:grpSpPr>
                <a:xfrm>
                  <a:off x="7346049" y="4510509"/>
                  <a:ext cx="412080" cy="680792"/>
                  <a:chOff x="7346049" y="2155935"/>
                  <a:chExt cx="412080" cy="680792"/>
                </a:xfrm>
                <a:solidFill>
                  <a:srgbClr val="471652"/>
                </a:solidFill>
              </p:grpSpPr>
              <p:sp>
                <p:nvSpPr>
                  <p:cNvPr id="67" name="Oval 66"/>
                  <p:cNvSpPr/>
                  <p:nvPr/>
                </p:nvSpPr>
                <p:spPr bwMode="auto">
                  <a:xfrm>
                    <a:off x="7423505" y="2155935"/>
                    <a:ext cx="257168" cy="257168"/>
                  </a:xfrm>
                  <a:prstGeom prst="ellipse">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1800" b="1" i="0" u="none" strike="noStrike" kern="0" cap="none" spc="0" normalizeH="0" baseline="0" noProof="0" dirty="0" err="1">
                      <a:ln>
                        <a:noFill/>
                      </a:ln>
                      <a:solidFill>
                        <a:srgbClr val="505050"/>
                      </a:solidFill>
                      <a:effectLst/>
                      <a:uLnTx/>
                      <a:uFillTx/>
                      <a:latin typeface="Segoe UI Light"/>
                      <a:ea typeface="Segoe UI" pitchFamily="34" charset="0"/>
                      <a:cs typeface="Segoe UI" pitchFamily="34" charset="0"/>
                    </a:endParaRPr>
                  </a:p>
                </p:txBody>
              </p:sp>
              <p:sp>
                <p:nvSpPr>
                  <p:cNvPr id="79" name="Arc 78"/>
                  <p:cNvSpPr/>
                  <p:nvPr/>
                </p:nvSpPr>
                <p:spPr>
                  <a:xfrm>
                    <a:off x="7346049" y="2424647"/>
                    <a:ext cx="412080" cy="412080"/>
                  </a:xfrm>
                  <a:prstGeom prst="arc">
                    <a:avLst>
                      <a:gd name="adj1" fmla="val 12049594"/>
                      <a:gd name="adj2" fmla="val 20507712"/>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marR="0" lvl="0" indent="-342768" algn="ctr" defTabSz="932114"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US" sz="1800" b="1" i="0" u="none" strike="noStrike" kern="0" cap="none" spc="0" normalizeH="0" baseline="0" noProof="0">
                      <a:ln>
                        <a:noFill/>
                      </a:ln>
                      <a:solidFill>
                        <a:srgbClr val="505050"/>
                      </a:solidFill>
                      <a:effectLst/>
                      <a:uLnTx/>
                      <a:uFillTx/>
                      <a:latin typeface="Segoe UI Light"/>
                      <a:ea typeface="Segoe UI" pitchFamily="34" charset="0"/>
                      <a:cs typeface="Segoe UI" pitchFamily="34" charset="0"/>
                    </a:endParaRPr>
                  </a:p>
                </p:txBody>
              </p:sp>
            </p:grpSp>
          </p:grpSp>
        </p:grpSp>
      </p:grpSp>
      <p:grpSp>
        <p:nvGrpSpPr>
          <p:cNvPr id="25" name="Group 24"/>
          <p:cNvGrpSpPr/>
          <p:nvPr/>
        </p:nvGrpSpPr>
        <p:grpSpPr>
          <a:xfrm>
            <a:off x="3161645" y="1674030"/>
            <a:ext cx="8508493" cy="1101710"/>
            <a:chOff x="3160776" y="1673515"/>
            <a:chExt cx="8510907" cy="1102024"/>
          </a:xfrm>
        </p:grpSpPr>
        <p:sp>
          <p:nvSpPr>
            <p:cNvPr id="11" name="Freeform 10"/>
            <p:cNvSpPr/>
            <p:nvPr/>
          </p:nvSpPr>
          <p:spPr bwMode="auto">
            <a:xfrm>
              <a:off x="3160776" y="2489200"/>
              <a:ext cx="3660616" cy="266338"/>
            </a:xfrm>
            <a:custGeom>
              <a:avLst/>
              <a:gdLst>
                <a:gd name="connsiteX0" fmla="*/ 0 w 2362200"/>
                <a:gd name="connsiteY0" fmla="*/ 165100 h 165100"/>
                <a:gd name="connsiteX1" fmla="*/ 215900 w 2362200"/>
                <a:gd name="connsiteY1" fmla="*/ 0 h 165100"/>
                <a:gd name="connsiteX2" fmla="*/ 2362200 w 2362200"/>
                <a:gd name="connsiteY2" fmla="*/ 0 h 165100"/>
              </a:gdLst>
              <a:ahLst/>
              <a:cxnLst>
                <a:cxn ang="0">
                  <a:pos x="connsiteX0" y="connsiteY0"/>
                </a:cxn>
                <a:cxn ang="0">
                  <a:pos x="connsiteX1" y="connsiteY1"/>
                </a:cxn>
                <a:cxn ang="0">
                  <a:pos x="connsiteX2" y="connsiteY2"/>
                </a:cxn>
              </a:cxnLst>
              <a:rect l="l" t="t" r="r" b="b"/>
              <a:pathLst>
                <a:path w="2362200" h="165100">
                  <a:moveTo>
                    <a:pt x="0" y="165100"/>
                  </a:moveTo>
                  <a:lnTo>
                    <a:pt x="215900" y="0"/>
                  </a:lnTo>
                  <a:lnTo>
                    <a:pt x="2362200" y="0"/>
                  </a:lnTo>
                </a:path>
              </a:pathLst>
            </a:custGeom>
            <a:noFill/>
            <a:ln w="28575">
              <a:solidFill>
                <a:schemeClr val="bg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22" name="Group 21"/>
            <p:cNvGrpSpPr/>
            <p:nvPr/>
          </p:nvGrpSpPr>
          <p:grpSpPr>
            <a:xfrm>
              <a:off x="6600149" y="1673515"/>
              <a:ext cx="5071534" cy="1102024"/>
              <a:chOff x="6600149" y="1673512"/>
              <a:chExt cx="5071535" cy="1102022"/>
            </a:xfrm>
          </p:grpSpPr>
          <p:grpSp>
            <p:nvGrpSpPr>
              <p:cNvPr id="58" name="Group 57"/>
              <p:cNvGrpSpPr/>
              <p:nvPr/>
            </p:nvGrpSpPr>
            <p:grpSpPr>
              <a:xfrm>
                <a:off x="6600149" y="1673512"/>
                <a:ext cx="5071535" cy="1102022"/>
                <a:chOff x="830270" y="2095402"/>
                <a:chExt cx="5072974" cy="1371600"/>
              </a:xfrm>
            </p:grpSpPr>
            <p:sp>
              <p:nvSpPr>
                <p:cNvPr id="59" name="Rectangle 58"/>
                <p:cNvSpPr/>
                <p:nvPr/>
              </p:nvSpPr>
              <p:spPr bwMode="auto">
                <a:xfrm>
                  <a:off x="830270" y="2095402"/>
                  <a:ext cx="1828800" cy="1371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776" tIns="745768" rIns="91388" bIns="91388" numCol="1" spcCol="0" rtlCol="0" fromWordArt="0" anchor="ctr" anchorCtr="0" forceAA="0" compatLnSpc="1">
                  <a:prstTxWarp prst="textNoShape">
                    <a:avLst/>
                  </a:prstTxWarp>
                  <a:noAutofit/>
                </a:bodyPr>
                <a:lstStyle/>
                <a:p>
                  <a:pPr marL="0" marR="0" lvl="0" indent="0" algn="ctr" defTabSz="931756"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Identity</a:t>
                  </a:r>
                </a:p>
              </p:txBody>
            </p:sp>
            <p:sp>
              <p:nvSpPr>
                <p:cNvPr id="60" name="Rectangle 59"/>
                <p:cNvSpPr/>
                <p:nvPr/>
              </p:nvSpPr>
              <p:spPr bwMode="auto">
                <a:xfrm>
                  <a:off x="2744946" y="2095402"/>
                  <a:ext cx="3158298" cy="1346706"/>
                </a:xfrm>
                <a:prstGeom prst="rect">
                  <a:avLst/>
                </a:prstGeom>
                <a:noFill/>
                <a:ln w="38100" cap="flat" cmpd="sng" algn="ctr">
                  <a:solidFill>
                    <a:schemeClr val="accent1"/>
                  </a:solidFill>
                  <a:prstDash val="solid"/>
                  <a:headEnd type="none" w="med" len="med"/>
                  <a:tailEnd type="none" w="med" len="med"/>
                </a:ln>
                <a:effectLst/>
              </p:spPr>
              <p:txBody>
                <a:bodyPr rot="0" spcFirstLastPara="0" vertOverflow="overflow" horzOverflow="overflow" vert="horz" wrap="square" lIns="93221" tIns="91388" rIns="0" bIns="91388" numCol="1" spcCol="0" rtlCol="0" fromWordArt="0" anchor="ctr" anchorCtr="0" forceAA="0" compatLnSpc="1">
                  <a:prstTxWarp prst="textNoShape">
                    <a:avLst/>
                  </a:prstTxWarp>
                  <a:noAutofit/>
                </a:bodyPr>
                <a:lstStyle/>
                <a:p>
                  <a:pPr marL="93206" marR="0" lvl="0" indent="-186412" algn="l" defTabSz="931147" rtl="0" eaLnBrk="1" fontAlgn="auto" latinLnBrk="0" hangingPunct="1">
                    <a:lnSpc>
                      <a:spcPct val="100000"/>
                    </a:lnSpc>
                    <a:spcBef>
                      <a:spcPts val="612"/>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Segoe UI"/>
                      <a:ea typeface="+mn-ea"/>
                      <a:cs typeface="+mn-cs"/>
                    </a:rPr>
                    <a:t>Native authentication</a:t>
                  </a:r>
                </a:p>
              </p:txBody>
            </p:sp>
          </p:grpSp>
          <p:sp>
            <p:nvSpPr>
              <p:cNvPr id="51" name="Freeform 164"/>
              <p:cNvSpPr>
                <a:spLocks noChangeAspect="1" noEditPoints="1"/>
              </p:cNvSpPr>
              <p:nvPr/>
            </p:nvSpPr>
            <p:spPr bwMode="black">
              <a:xfrm>
                <a:off x="7384875" y="1912104"/>
                <a:ext cx="336379" cy="466236"/>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07" tIns="41954" rIns="83907" bIns="41954" numCol="1" anchor="t" anchorCtr="0" compatLnSpc="1">
                <a:prstTxWarp prst="textNoShape">
                  <a:avLst/>
                </a:prstTxWarp>
              </a:bodyPr>
              <a:lstStyle/>
              <a:p>
                <a:pPr marL="0" marR="0" lvl="0" indent="0" algn="l" defTabSz="93206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pic>
        <p:nvPicPr>
          <p:cNvPr id="36" name="Picture 35">
            <a:extLst>
              <a:ext uri="{FF2B5EF4-FFF2-40B4-BE49-F238E27FC236}">
                <a16:creationId xmlns:a16="http://schemas.microsoft.com/office/drawing/2014/main" id="{162E58F6-F478-4A44-8730-DDA958198E45}"/>
              </a:ext>
            </a:extLst>
          </p:cNvPr>
          <p:cNvPicPr>
            <a:picLocks noChangeAspect="1"/>
          </p:cNvPicPr>
          <p:nvPr/>
        </p:nvPicPr>
        <p:blipFill>
          <a:blip r:embed="rId8"/>
          <a:stretch>
            <a:fillRect/>
          </a:stretch>
        </p:blipFill>
        <p:spPr>
          <a:xfrm>
            <a:off x="2010314" y="3107851"/>
            <a:ext cx="914390" cy="914390"/>
          </a:xfrm>
          <a:prstGeom prst="rect">
            <a:avLst/>
          </a:prstGeom>
        </p:spPr>
      </p:pic>
    </p:spTree>
    <p:extLst>
      <p:ext uri="{BB962C8B-B14F-4D97-AF65-F5344CB8AC3E}">
        <p14:creationId xmlns:p14="http://schemas.microsoft.com/office/powerpoint/2010/main" val="276263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500"/>
                                        <p:tgtEl>
                                          <p:spTgt spid="8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EEFE-E446-4742-AED8-7AA43F97B017}"/>
              </a:ext>
            </a:extLst>
          </p:cNvPr>
          <p:cNvSpPr>
            <a:spLocks noGrp="1"/>
          </p:cNvSpPr>
          <p:nvPr>
            <p:ph type="title"/>
          </p:nvPr>
        </p:nvSpPr>
        <p:spPr/>
        <p:txBody>
          <a:bodyPr/>
          <a:lstStyle/>
          <a:p>
            <a:r>
              <a:rPr lang="en-US" dirty="0"/>
              <a:t>Performance Tiers</a:t>
            </a:r>
          </a:p>
        </p:txBody>
      </p:sp>
    </p:spTree>
    <p:extLst>
      <p:ext uri="{BB962C8B-B14F-4D97-AF65-F5344CB8AC3E}">
        <p14:creationId xmlns:p14="http://schemas.microsoft.com/office/powerpoint/2010/main" val="3980160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31077" y="204825"/>
            <a:ext cx="11889564" cy="917575"/>
          </a:xfrm>
        </p:spPr>
        <p:txBody>
          <a:bodyPr/>
          <a:lstStyle/>
          <a:p>
            <a:r>
              <a:rPr lang="en-US" sz="4400" dirty="0"/>
              <a:t>Performance Levels Measured in Compute Units</a:t>
            </a:r>
          </a:p>
        </p:txBody>
      </p:sp>
      <p:sp>
        <p:nvSpPr>
          <p:cNvPr id="5" name="Rectangle 4">
            <a:extLst>
              <a:ext uri="{FF2B5EF4-FFF2-40B4-BE49-F238E27FC236}">
                <a16:creationId xmlns:a16="http://schemas.microsoft.com/office/drawing/2014/main" id="{326A41BC-7ECA-4051-8B1A-A92F1E88657B}"/>
              </a:ext>
            </a:extLst>
          </p:cNvPr>
          <p:cNvSpPr/>
          <p:nvPr/>
        </p:nvSpPr>
        <p:spPr>
          <a:xfrm>
            <a:off x="141037" y="1437460"/>
            <a:ext cx="6034974" cy="4708981"/>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A Compute Unit is a measure of CPU processing throughput</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Pre-configured with a fixed amount of memory, optimized for the Basic and Standard service tiers.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100 Compute Units equate to ~1 full core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Ratios may be adjusted to ensure consistent performance across different hardware generations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Enables workloads that require high I/O performance and lower CPU/RAM to be achieved without having to upgrade to higher SKU</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Semilight"/>
              <a:ea typeface="+mn-ea"/>
              <a:cs typeface="+mn-cs"/>
            </a:endParaRPr>
          </a:p>
        </p:txBody>
      </p:sp>
      <p:pic>
        <p:nvPicPr>
          <p:cNvPr id="10" name="Picture 9">
            <a:extLst>
              <a:ext uri="{FF2B5EF4-FFF2-40B4-BE49-F238E27FC236}">
                <a16:creationId xmlns:a16="http://schemas.microsoft.com/office/drawing/2014/main" id="{03FAB517-63A2-4EBD-A22F-A1A1DE0CB1CB}"/>
              </a:ext>
            </a:extLst>
          </p:cNvPr>
          <p:cNvPicPr>
            <a:picLocks noChangeAspect="1"/>
          </p:cNvPicPr>
          <p:nvPr/>
        </p:nvPicPr>
        <p:blipFill>
          <a:blip r:embed="rId3"/>
          <a:stretch>
            <a:fillRect/>
          </a:stretch>
        </p:blipFill>
        <p:spPr>
          <a:xfrm>
            <a:off x="6126798" y="1394165"/>
            <a:ext cx="6024930" cy="4480511"/>
          </a:xfrm>
          <a:prstGeom prst="rect">
            <a:avLst/>
          </a:prstGeom>
        </p:spPr>
      </p:pic>
    </p:spTree>
    <p:extLst>
      <p:ext uri="{BB962C8B-B14F-4D97-AF65-F5344CB8AC3E}">
        <p14:creationId xmlns:p14="http://schemas.microsoft.com/office/powerpoint/2010/main" val="328310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C7420A3-2D6C-42AD-B730-D85C8619EB12}"/>
              </a:ext>
            </a:extLst>
          </p:cNvPr>
          <p:cNvGraphicFramePr>
            <a:graphicFrameLocks noGrp="1"/>
          </p:cNvGraphicFramePr>
          <p:nvPr>
            <p:extLst/>
          </p:nvPr>
        </p:nvGraphicFramePr>
        <p:xfrm>
          <a:off x="198168" y="5072598"/>
          <a:ext cx="11995130" cy="981338"/>
        </p:xfrm>
        <a:graphic>
          <a:graphicData uri="http://schemas.openxmlformats.org/drawingml/2006/table">
            <a:tbl>
              <a:tblPr bandRow="1">
                <a:tableStyleId>{5C22544A-7EE6-4342-B048-85BDC9FD1C3A}</a:tableStyleId>
              </a:tblPr>
              <a:tblGrid>
                <a:gridCol w="2007822">
                  <a:extLst>
                    <a:ext uri="{9D8B030D-6E8A-4147-A177-3AD203B41FA5}">
                      <a16:colId xmlns:a16="http://schemas.microsoft.com/office/drawing/2014/main" val="3026727118"/>
                    </a:ext>
                  </a:extLst>
                </a:gridCol>
                <a:gridCol w="209219">
                  <a:extLst>
                    <a:ext uri="{9D8B030D-6E8A-4147-A177-3AD203B41FA5}">
                      <a16:colId xmlns:a16="http://schemas.microsoft.com/office/drawing/2014/main" val="571648409"/>
                    </a:ext>
                  </a:extLst>
                </a:gridCol>
                <a:gridCol w="3368371">
                  <a:extLst>
                    <a:ext uri="{9D8B030D-6E8A-4147-A177-3AD203B41FA5}">
                      <a16:colId xmlns:a16="http://schemas.microsoft.com/office/drawing/2014/main" val="4134758314"/>
                    </a:ext>
                  </a:extLst>
                </a:gridCol>
                <a:gridCol w="3150355">
                  <a:extLst>
                    <a:ext uri="{9D8B030D-6E8A-4147-A177-3AD203B41FA5}">
                      <a16:colId xmlns:a16="http://schemas.microsoft.com/office/drawing/2014/main" val="2018411986"/>
                    </a:ext>
                  </a:extLst>
                </a:gridCol>
                <a:gridCol w="3259363">
                  <a:extLst>
                    <a:ext uri="{9D8B030D-6E8A-4147-A177-3AD203B41FA5}">
                      <a16:colId xmlns:a16="http://schemas.microsoft.com/office/drawing/2014/main" val="602561891"/>
                    </a:ext>
                  </a:extLst>
                </a:gridCol>
              </a:tblGrid>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500" b="0" strike="noStrike" baseline="30000" dirty="0">
                        <a:latin typeface="Segoe UI" panose="020B0502040204020203" pitchFamily="34" charset="0"/>
                        <a:cs typeface="Segoe UI" panose="020B0502040204020203" pitchFamily="34" charset="0"/>
                      </a:endParaRP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 TB</a:t>
                      </a: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10TB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4 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1326665148"/>
                  </a:ext>
                </a:extLst>
              </a:tr>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strike="noStrike" baseline="300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NA</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NA</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40K 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233729282"/>
                  </a:ext>
                </a:extLst>
              </a:tr>
            </a:tbl>
          </a:graphicData>
        </a:graphic>
      </p:graphicFrame>
      <p:sp>
        <p:nvSpPr>
          <p:cNvPr id="3" name="Title 3"/>
          <p:cNvSpPr>
            <a:spLocks noGrp="1"/>
          </p:cNvSpPr>
          <p:nvPr>
            <p:ph type="title"/>
          </p:nvPr>
        </p:nvSpPr>
        <p:spPr>
          <a:xfrm>
            <a:off x="131077" y="204825"/>
            <a:ext cx="11889564" cy="917575"/>
          </a:xfrm>
        </p:spPr>
        <p:txBody>
          <a:bodyPr anchor="ctr"/>
          <a:lstStyle/>
          <a:p>
            <a:r>
              <a:rPr lang="en-US" sz="4400" dirty="0"/>
              <a:t>Flexible Service Tiers for any Workload</a:t>
            </a:r>
            <a:endParaRPr lang="en-US" sz="3500" dirty="0"/>
          </a:p>
        </p:txBody>
      </p:sp>
      <p:graphicFrame>
        <p:nvGraphicFramePr>
          <p:cNvPr id="8" name="Table 7"/>
          <p:cNvGraphicFramePr>
            <a:graphicFrameLocks noGrp="1"/>
          </p:cNvGraphicFramePr>
          <p:nvPr>
            <p:extLst/>
          </p:nvPr>
        </p:nvGraphicFramePr>
        <p:xfrm>
          <a:off x="148473" y="1501881"/>
          <a:ext cx="11995130" cy="3076158"/>
        </p:xfrm>
        <a:graphic>
          <a:graphicData uri="http://schemas.openxmlformats.org/drawingml/2006/table">
            <a:tbl>
              <a:tblPr firstRow="1" bandRow="1">
                <a:tableStyleId>{5C22544A-7EE6-4342-B048-85BDC9FD1C3A}</a:tableStyleId>
              </a:tblPr>
              <a:tblGrid>
                <a:gridCol w="2101445">
                  <a:extLst>
                    <a:ext uri="{9D8B030D-6E8A-4147-A177-3AD203B41FA5}">
                      <a16:colId xmlns:a16="http://schemas.microsoft.com/office/drawing/2014/main" val="2458008740"/>
                    </a:ext>
                  </a:extLst>
                </a:gridCol>
                <a:gridCol w="165290">
                  <a:extLst>
                    <a:ext uri="{9D8B030D-6E8A-4147-A177-3AD203B41FA5}">
                      <a16:colId xmlns:a16="http://schemas.microsoft.com/office/drawing/2014/main" val="771996407"/>
                    </a:ext>
                  </a:extLst>
                </a:gridCol>
                <a:gridCol w="3355443">
                  <a:extLst>
                    <a:ext uri="{9D8B030D-6E8A-4147-A177-3AD203B41FA5}">
                      <a16:colId xmlns:a16="http://schemas.microsoft.com/office/drawing/2014/main" val="2788520852"/>
                    </a:ext>
                  </a:extLst>
                </a:gridCol>
                <a:gridCol w="3186476">
                  <a:extLst>
                    <a:ext uri="{9D8B030D-6E8A-4147-A177-3AD203B41FA5}">
                      <a16:colId xmlns:a16="http://schemas.microsoft.com/office/drawing/2014/main" val="3743897793"/>
                    </a:ext>
                  </a:extLst>
                </a:gridCol>
                <a:gridCol w="3186476">
                  <a:extLst>
                    <a:ext uri="{9D8B030D-6E8A-4147-A177-3AD203B41FA5}">
                      <a16:colId xmlns:a16="http://schemas.microsoft.com/office/drawing/2014/main" val="3859740486"/>
                    </a:ext>
                  </a:extLst>
                </a:gridCol>
              </a:tblGrid>
              <a:tr h="609190">
                <a:tc>
                  <a:txBody>
                    <a:bodyPr/>
                    <a:lstStyle/>
                    <a:p>
                      <a:pPr algn="r"/>
                      <a:r>
                        <a:rPr kumimoji="0" lang="en-US" sz="2200" b="1" i="0" u="none" strike="noStrike" kern="1200" cap="none" spc="0" normalizeH="0" baseline="0" dirty="0">
                          <a:ln>
                            <a:noFill/>
                          </a:ln>
                          <a:solidFill>
                            <a:schemeClr val="tx1">
                              <a:lumMod val="75000"/>
                            </a:schemeClr>
                          </a:solidFill>
                          <a:effectLst/>
                          <a:uLnTx/>
                          <a:uFillTx/>
                          <a:latin typeface="Segoe UI Semibold" panose="020B0702040204020203" pitchFamily="34" charset="0"/>
                          <a:ea typeface="Segoe UI" pitchFamily="34" charset="0"/>
                          <a:cs typeface="Segoe UI Semibold" panose="020B0702040204020203" pitchFamily="34" charset="0"/>
                        </a:rPr>
                        <a:t>Service Tier</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kumimoji="0" lang="en-US" sz="24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Basic</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FBA00">
                        <a:alpha val="89804"/>
                      </a:srgbClr>
                    </a:solidFill>
                  </a:tcPr>
                </a:tc>
                <a:tc>
                  <a:txBody>
                    <a:bodyPr/>
                    <a:lstStyle/>
                    <a:p>
                      <a:pPr marL="0" algn="ctr" defTabSz="1079449" rtl="0" eaLnBrk="1" latinLnBrk="0" hangingPunct="1"/>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Standard</a:t>
                      </a:r>
                    </a:p>
                    <a:p>
                      <a:pPr algn="ctr"/>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rPr>
                        <a:t>Balanced IO and Compute</a:t>
                      </a:r>
                      <a:endParaRPr lang="en-US" sz="1400" b="0" dirty="0">
                        <a:latin typeface="Segoe UI Semibold" panose="020B0702040204020203"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68C5"/>
                    </a:solid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a:t>
                      </a:r>
                    </a:p>
                    <a:p>
                      <a:pPr marL="0" algn="ctr" defTabSz="1079449" rtl="0" eaLnBrk="1" latinLnBrk="0" hangingPunct="1"/>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IO and Memory Optimized</a:t>
                      </a:r>
                      <a:endParaRPr kumimoji="0" lang="en-US" sz="1400" b="0" i="0" u="none" strike="noStrike" kern="1200" cap="none" spc="0" normalizeH="0" baseline="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E195C"/>
                    </a:solidFill>
                  </a:tcPr>
                </a:tc>
                <a:extLst>
                  <a:ext uri="{0D108BD9-81ED-4DB2-BD59-A6C34878D82A}">
                    <a16:rowId xmlns:a16="http://schemas.microsoft.com/office/drawing/2014/main" val="2049373735"/>
                  </a:ext>
                </a:extLst>
              </a:tr>
              <a:tr h="953968">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Intended Use Case</a:t>
                      </a: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scale with variable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864478948"/>
                  </a:ext>
                </a:extLst>
              </a:tr>
              <a:tr h="404491">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Compute Units</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100</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510748988"/>
                  </a:ext>
                </a:extLst>
              </a:tr>
              <a:tr h="40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Magnetic Media</a:t>
                      </a: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118575741"/>
                  </a:ext>
                </a:extLst>
              </a:tr>
              <a:tr h="6024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Variable</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7F3E5"/>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BF8"/>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072827319"/>
                  </a:ext>
                </a:extLst>
              </a:tr>
            </a:tbl>
          </a:graphicData>
        </a:graphic>
      </p:graphicFrame>
      <p:sp>
        <p:nvSpPr>
          <p:cNvPr id="10" name="Title 1"/>
          <p:cNvSpPr txBox="1">
            <a:spLocks/>
          </p:cNvSpPr>
          <p:nvPr/>
        </p:nvSpPr>
        <p:spPr>
          <a:xfrm>
            <a:off x="9003" y="4740019"/>
            <a:ext cx="2734552" cy="303986"/>
          </a:xfrm>
          <a:prstGeom prst="rect">
            <a:avLst/>
          </a:prstGeom>
        </p:spPr>
        <p:txBody>
          <a:bodyPr vert="horz" lIns="93260" tIns="46630" rIns="93260" bIns="4663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FFFF">
                    <a:lumMod val="75000"/>
                  </a:srgbClr>
                </a:solidFill>
                <a:effectLst/>
                <a:uLnTx/>
                <a:uFillTx/>
                <a:latin typeface="Segoe UI Semibold" panose="020B0702040204020203" pitchFamily="34" charset="0"/>
                <a:ea typeface="Segoe UI" pitchFamily="34" charset="0"/>
                <a:cs typeface="Segoe UI Semibold" panose="020B0702040204020203" pitchFamily="34" charset="0"/>
              </a:rPr>
              <a:t>Additional Options</a:t>
            </a:r>
          </a:p>
        </p:txBody>
      </p:sp>
      <p:sp>
        <p:nvSpPr>
          <p:cNvPr id="16" name="Rectangle 15">
            <a:extLst>
              <a:ext uri="{FF2B5EF4-FFF2-40B4-BE49-F238E27FC236}">
                <a16:creationId xmlns:a16="http://schemas.microsoft.com/office/drawing/2014/main" id="{3CC57CC4-3D9F-4656-A384-7945B4ADF3A6}"/>
              </a:ext>
            </a:extLst>
          </p:cNvPr>
          <p:cNvSpPr/>
          <p:nvPr/>
        </p:nvSpPr>
        <p:spPr bwMode="auto">
          <a:xfrm>
            <a:off x="5761043" y="1394165"/>
            <a:ext cx="3203980" cy="47729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Segoe UI Semilight"/>
              <a:ea typeface="+mn-ea"/>
              <a:cs typeface="+mn-cs"/>
            </a:endParaRPr>
          </a:p>
        </p:txBody>
      </p:sp>
      <p:sp>
        <p:nvSpPr>
          <p:cNvPr id="18" name="Rectangle 17">
            <a:extLst>
              <a:ext uri="{FF2B5EF4-FFF2-40B4-BE49-F238E27FC236}">
                <a16:creationId xmlns:a16="http://schemas.microsoft.com/office/drawing/2014/main" id="{114CF2D5-7DA5-43F2-ACC4-6955F98384B0}"/>
              </a:ext>
            </a:extLst>
          </p:cNvPr>
          <p:cNvSpPr/>
          <p:nvPr/>
        </p:nvSpPr>
        <p:spPr bwMode="auto">
          <a:xfrm>
            <a:off x="8956191" y="1501881"/>
            <a:ext cx="3272708" cy="4649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Segoe UI Semilight"/>
              <a:ea typeface="+mn-ea"/>
              <a:cs typeface="+mn-cs"/>
            </a:endParaRPr>
          </a:p>
        </p:txBody>
      </p:sp>
    </p:spTree>
    <p:extLst>
      <p:ext uri="{BB962C8B-B14F-4D97-AF65-F5344CB8AC3E}">
        <p14:creationId xmlns:p14="http://schemas.microsoft.com/office/powerpoint/2010/main" val="34600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31077" y="204825"/>
            <a:ext cx="11889564" cy="917575"/>
          </a:xfrm>
        </p:spPr>
        <p:txBody>
          <a:bodyPr anchor="ctr"/>
          <a:lstStyle/>
          <a:p>
            <a:r>
              <a:rPr lang="en-US" sz="4400" dirty="0"/>
              <a:t>Flexible Service Tiers for any Workload</a:t>
            </a:r>
            <a:endParaRPr lang="en-US" sz="3500" dirty="0"/>
          </a:p>
        </p:txBody>
      </p:sp>
      <p:graphicFrame>
        <p:nvGraphicFramePr>
          <p:cNvPr id="8" name="Table 7"/>
          <p:cNvGraphicFramePr>
            <a:graphicFrameLocks noGrp="1"/>
          </p:cNvGraphicFramePr>
          <p:nvPr>
            <p:extLst/>
          </p:nvPr>
        </p:nvGraphicFramePr>
        <p:xfrm>
          <a:off x="148473" y="1501881"/>
          <a:ext cx="11995130" cy="3076158"/>
        </p:xfrm>
        <a:graphic>
          <a:graphicData uri="http://schemas.openxmlformats.org/drawingml/2006/table">
            <a:tbl>
              <a:tblPr firstRow="1" bandRow="1">
                <a:tableStyleId>{5C22544A-7EE6-4342-B048-85BDC9FD1C3A}</a:tableStyleId>
              </a:tblPr>
              <a:tblGrid>
                <a:gridCol w="2101445">
                  <a:extLst>
                    <a:ext uri="{9D8B030D-6E8A-4147-A177-3AD203B41FA5}">
                      <a16:colId xmlns:a16="http://schemas.microsoft.com/office/drawing/2014/main" val="2458008740"/>
                    </a:ext>
                  </a:extLst>
                </a:gridCol>
                <a:gridCol w="165290">
                  <a:extLst>
                    <a:ext uri="{9D8B030D-6E8A-4147-A177-3AD203B41FA5}">
                      <a16:colId xmlns:a16="http://schemas.microsoft.com/office/drawing/2014/main" val="771996407"/>
                    </a:ext>
                  </a:extLst>
                </a:gridCol>
                <a:gridCol w="3355443">
                  <a:extLst>
                    <a:ext uri="{9D8B030D-6E8A-4147-A177-3AD203B41FA5}">
                      <a16:colId xmlns:a16="http://schemas.microsoft.com/office/drawing/2014/main" val="2788520852"/>
                    </a:ext>
                  </a:extLst>
                </a:gridCol>
                <a:gridCol w="3186476">
                  <a:extLst>
                    <a:ext uri="{9D8B030D-6E8A-4147-A177-3AD203B41FA5}">
                      <a16:colId xmlns:a16="http://schemas.microsoft.com/office/drawing/2014/main" val="3743897793"/>
                    </a:ext>
                  </a:extLst>
                </a:gridCol>
                <a:gridCol w="3186476">
                  <a:extLst>
                    <a:ext uri="{9D8B030D-6E8A-4147-A177-3AD203B41FA5}">
                      <a16:colId xmlns:a16="http://schemas.microsoft.com/office/drawing/2014/main" val="3859740486"/>
                    </a:ext>
                  </a:extLst>
                </a:gridCol>
              </a:tblGrid>
              <a:tr h="609190">
                <a:tc>
                  <a:txBody>
                    <a:bodyPr/>
                    <a:lstStyle/>
                    <a:p>
                      <a:pPr algn="r"/>
                      <a:r>
                        <a:rPr kumimoji="0" lang="en-US" sz="2200" b="1" i="0" u="none" strike="noStrike" kern="1200" cap="none" spc="0" normalizeH="0" baseline="0" dirty="0">
                          <a:ln>
                            <a:noFill/>
                          </a:ln>
                          <a:solidFill>
                            <a:schemeClr val="tx1">
                              <a:lumMod val="75000"/>
                            </a:schemeClr>
                          </a:solidFill>
                          <a:effectLst/>
                          <a:uLnTx/>
                          <a:uFillTx/>
                          <a:latin typeface="Segoe UI Semibold" panose="020B0702040204020203" pitchFamily="34" charset="0"/>
                          <a:ea typeface="Segoe UI" pitchFamily="34" charset="0"/>
                          <a:cs typeface="Segoe UI Semibold" panose="020B0702040204020203" pitchFamily="34" charset="0"/>
                        </a:rPr>
                        <a:t>Service Tier</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kumimoji="0" lang="en-US" sz="24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Basic</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FBA00">
                        <a:alpha val="89804"/>
                      </a:srgbClr>
                    </a:solidFill>
                  </a:tcPr>
                </a:tc>
                <a:tc>
                  <a:txBody>
                    <a:bodyPr/>
                    <a:lstStyle/>
                    <a:p>
                      <a:pPr marL="0" algn="ctr" defTabSz="1079449" rtl="0" eaLnBrk="1" latinLnBrk="0" hangingPunct="1"/>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Standard</a:t>
                      </a:r>
                    </a:p>
                    <a:p>
                      <a:pPr algn="ctr"/>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rPr>
                        <a:t>Balanced IO and Compute</a:t>
                      </a:r>
                      <a:endParaRPr lang="en-US" sz="1400" b="0" dirty="0">
                        <a:latin typeface="Segoe UI Semibold" panose="020B0702040204020203"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68C5"/>
                    </a:solid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a:t>
                      </a:r>
                    </a:p>
                    <a:p>
                      <a:pPr marL="0" algn="ctr" defTabSz="1079449" rtl="0" eaLnBrk="1" latinLnBrk="0" hangingPunct="1"/>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IO and Memory Optimized</a:t>
                      </a:r>
                      <a:endParaRPr kumimoji="0" lang="en-US" sz="1400" b="0" i="0" u="none" strike="noStrike" kern="1200" cap="none" spc="0" normalizeH="0" baseline="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E195C"/>
                    </a:solidFill>
                  </a:tcPr>
                </a:tc>
                <a:extLst>
                  <a:ext uri="{0D108BD9-81ED-4DB2-BD59-A6C34878D82A}">
                    <a16:rowId xmlns:a16="http://schemas.microsoft.com/office/drawing/2014/main" val="2049373735"/>
                  </a:ext>
                </a:extLst>
              </a:tr>
              <a:tr h="953968">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Intended Use Case</a:t>
                      </a: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scale with variable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require </a:t>
                      </a:r>
                      <a:r>
                        <a:rPr lang="en-US" sz="1400" b="1" dirty="0">
                          <a:effectLst/>
                          <a:latin typeface="Segoe UI" panose="020B0502040204020203" pitchFamily="34" charset="0"/>
                          <a:ea typeface="Times New Roman" panose="02020603050405020304" pitchFamily="18" charset="0"/>
                          <a:cs typeface="Segoe UI" panose="020B0502040204020203" pitchFamily="34" charset="0"/>
                        </a:rPr>
                        <a:t>on-demand scaling</a:t>
                      </a:r>
                      <a:r>
                        <a:rPr lang="en-US" sz="1400" dirty="0">
                          <a:effectLst/>
                          <a:latin typeface="Segoe UI" panose="020B0502040204020203" pitchFamily="34" charset="0"/>
                          <a:ea typeface="Times New Roman" panose="02020603050405020304" pitchFamily="18" charset="0"/>
                          <a:cs typeface="Segoe UI" panose="020B0502040204020203" pitchFamily="34" charset="0"/>
                        </a:rPr>
                        <a:t> optimized for high throughput with provisioned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864478948"/>
                  </a:ext>
                </a:extLst>
              </a:tr>
              <a:tr h="404491">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Compute Units</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100</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100, 200, 400, 800,1600, 2000</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510748988"/>
                  </a:ext>
                </a:extLst>
              </a:tr>
              <a:tr h="40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Magnetic Media</a:t>
                      </a: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125GB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Remote SSD</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118575741"/>
                  </a:ext>
                </a:extLst>
              </a:tr>
              <a:tr h="6024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Variable</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375</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Scales 3:1</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(IOPS:GB)</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BF8"/>
                    </a:solid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072827319"/>
                  </a:ext>
                </a:extLst>
              </a:tr>
            </a:tbl>
          </a:graphicData>
        </a:graphic>
      </p:graphicFrame>
      <p:sp>
        <p:nvSpPr>
          <p:cNvPr id="22" name="TextBox 21"/>
          <p:cNvSpPr txBox="1"/>
          <p:nvPr/>
        </p:nvSpPr>
        <p:spPr>
          <a:xfrm>
            <a:off x="6583993" y="5250365"/>
            <a:ext cx="1553823" cy="307777"/>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Segoe UI" panose="020B0502040204020203" pitchFamily="34" charset="0"/>
                <a:ea typeface="Times New Roman" panose="02020603050405020304" pitchFamily="18" charset="0"/>
                <a:cs typeface="Segoe UI" panose="020B0502040204020203" pitchFamily="34" charset="0"/>
              </a:rPr>
              <a:t>Scale up to 10 TB</a:t>
            </a:r>
          </a:p>
        </p:txBody>
      </p:sp>
      <p:sp>
        <p:nvSpPr>
          <p:cNvPr id="10" name="Title 1"/>
          <p:cNvSpPr txBox="1">
            <a:spLocks/>
          </p:cNvSpPr>
          <p:nvPr/>
        </p:nvSpPr>
        <p:spPr>
          <a:xfrm>
            <a:off x="9003" y="4740019"/>
            <a:ext cx="2734552" cy="303986"/>
          </a:xfrm>
          <a:prstGeom prst="rect">
            <a:avLst/>
          </a:prstGeom>
        </p:spPr>
        <p:txBody>
          <a:bodyPr vert="horz" lIns="93260" tIns="46630" rIns="93260" bIns="4663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FFFF">
                    <a:lumMod val="75000"/>
                  </a:srgbClr>
                </a:solidFill>
                <a:effectLst/>
                <a:uLnTx/>
                <a:uFillTx/>
                <a:latin typeface="Segoe UI Semibold" panose="020B0702040204020203" pitchFamily="34" charset="0"/>
                <a:ea typeface="Segoe UI" pitchFamily="34" charset="0"/>
                <a:cs typeface="Segoe UI Semibold" panose="020B0702040204020203" pitchFamily="34" charset="0"/>
              </a:rPr>
              <a:t>Additional Options</a:t>
            </a:r>
          </a:p>
        </p:txBody>
      </p:sp>
      <p:sp>
        <p:nvSpPr>
          <p:cNvPr id="11" name="TextBox 10">
            <a:extLst>
              <a:ext uri="{FF2B5EF4-FFF2-40B4-BE49-F238E27FC236}">
                <a16:creationId xmlns:a16="http://schemas.microsoft.com/office/drawing/2014/main" id="{6EB8152C-40B2-422F-A872-44323075EC14}"/>
              </a:ext>
            </a:extLst>
          </p:cNvPr>
          <p:cNvSpPr txBox="1"/>
          <p:nvPr/>
        </p:nvSpPr>
        <p:spPr>
          <a:xfrm>
            <a:off x="3292189" y="5250366"/>
            <a:ext cx="1553823" cy="307777"/>
          </a:xfrm>
          <a:prstGeom prst="rect">
            <a:avLst/>
          </a:prstGeom>
          <a:noFill/>
        </p:spPr>
        <p:txBody>
          <a:bodyPr wrap="none" rtlCol="0">
            <a:spAutoFit/>
          </a:bodyPr>
          <a:lstStyle/>
          <a:p>
            <a:pPr marL="0" marR="0" lvl="0" indent="0" algn="ctr" defTabSz="107944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Segoe UI" panose="020B0502040204020203" pitchFamily="34" charset="0"/>
                <a:ea typeface="Times New Roman" panose="02020603050405020304" pitchFamily="18" charset="0"/>
                <a:cs typeface="Segoe UI" panose="020B0502040204020203" pitchFamily="34" charset="0"/>
              </a:rPr>
              <a:t>Scale up to 10 TB</a:t>
            </a:r>
          </a:p>
        </p:txBody>
      </p:sp>
      <p:graphicFrame>
        <p:nvGraphicFramePr>
          <p:cNvPr id="12" name="Table 11">
            <a:extLst>
              <a:ext uri="{FF2B5EF4-FFF2-40B4-BE49-F238E27FC236}">
                <a16:creationId xmlns:a16="http://schemas.microsoft.com/office/drawing/2014/main" id="{0F5A72DF-6624-4975-8B5D-8FF86BF10AF9}"/>
              </a:ext>
            </a:extLst>
          </p:cNvPr>
          <p:cNvGraphicFramePr>
            <a:graphicFrameLocks noGrp="1"/>
          </p:cNvGraphicFramePr>
          <p:nvPr>
            <p:extLst/>
          </p:nvPr>
        </p:nvGraphicFramePr>
        <p:xfrm>
          <a:off x="198168" y="5072598"/>
          <a:ext cx="11995130" cy="981338"/>
        </p:xfrm>
        <a:graphic>
          <a:graphicData uri="http://schemas.openxmlformats.org/drawingml/2006/table">
            <a:tbl>
              <a:tblPr bandRow="1">
                <a:tableStyleId>{5C22544A-7EE6-4342-B048-85BDC9FD1C3A}</a:tableStyleId>
              </a:tblPr>
              <a:tblGrid>
                <a:gridCol w="2007822">
                  <a:extLst>
                    <a:ext uri="{9D8B030D-6E8A-4147-A177-3AD203B41FA5}">
                      <a16:colId xmlns:a16="http://schemas.microsoft.com/office/drawing/2014/main" val="3026727118"/>
                    </a:ext>
                  </a:extLst>
                </a:gridCol>
                <a:gridCol w="209219">
                  <a:extLst>
                    <a:ext uri="{9D8B030D-6E8A-4147-A177-3AD203B41FA5}">
                      <a16:colId xmlns:a16="http://schemas.microsoft.com/office/drawing/2014/main" val="571648409"/>
                    </a:ext>
                  </a:extLst>
                </a:gridCol>
                <a:gridCol w="3368371">
                  <a:extLst>
                    <a:ext uri="{9D8B030D-6E8A-4147-A177-3AD203B41FA5}">
                      <a16:colId xmlns:a16="http://schemas.microsoft.com/office/drawing/2014/main" val="4134758314"/>
                    </a:ext>
                  </a:extLst>
                </a:gridCol>
                <a:gridCol w="3150355">
                  <a:extLst>
                    <a:ext uri="{9D8B030D-6E8A-4147-A177-3AD203B41FA5}">
                      <a16:colId xmlns:a16="http://schemas.microsoft.com/office/drawing/2014/main" val="2018411986"/>
                    </a:ext>
                  </a:extLst>
                </a:gridCol>
                <a:gridCol w="3259363">
                  <a:extLst>
                    <a:ext uri="{9D8B030D-6E8A-4147-A177-3AD203B41FA5}">
                      <a16:colId xmlns:a16="http://schemas.microsoft.com/office/drawing/2014/main" val="602561891"/>
                    </a:ext>
                  </a:extLst>
                </a:gridCol>
              </a:tblGrid>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500" b="0" strike="noStrike" baseline="30000" dirty="0">
                        <a:latin typeface="Segoe UI" panose="020B0502040204020203" pitchFamily="34" charset="0"/>
                        <a:cs typeface="Segoe UI" panose="020B0502040204020203" pitchFamily="34" charset="0"/>
                      </a:endParaRP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 TB</a:t>
                      </a: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10 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4 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1326665148"/>
                  </a:ext>
                </a:extLst>
              </a:tr>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strike="noStrike" baseline="300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NA</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Through increasing 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40K 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233729282"/>
                  </a:ext>
                </a:extLst>
              </a:tr>
            </a:tbl>
          </a:graphicData>
        </a:graphic>
      </p:graphicFrame>
      <p:sp>
        <p:nvSpPr>
          <p:cNvPr id="16" name="Rectangle 15">
            <a:extLst>
              <a:ext uri="{FF2B5EF4-FFF2-40B4-BE49-F238E27FC236}">
                <a16:creationId xmlns:a16="http://schemas.microsoft.com/office/drawing/2014/main" id="{432EF23C-BB1D-4462-8966-CFE70D18EC78}"/>
              </a:ext>
            </a:extLst>
          </p:cNvPr>
          <p:cNvSpPr/>
          <p:nvPr/>
        </p:nvSpPr>
        <p:spPr bwMode="auto">
          <a:xfrm>
            <a:off x="8956191" y="1501881"/>
            <a:ext cx="3272708" cy="4649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Segoe UI Semilight"/>
              <a:ea typeface="+mn-ea"/>
              <a:cs typeface="+mn-cs"/>
            </a:endParaRPr>
          </a:p>
        </p:txBody>
      </p:sp>
      <p:sp>
        <p:nvSpPr>
          <p:cNvPr id="9" name="Rectangle 8">
            <a:extLst>
              <a:ext uri="{FF2B5EF4-FFF2-40B4-BE49-F238E27FC236}">
                <a16:creationId xmlns:a16="http://schemas.microsoft.com/office/drawing/2014/main" id="{1E300411-989A-4BA2-8B00-0C479C0FC9A5}"/>
              </a:ext>
            </a:extLst>
          </p:cNvPr>
          <p:cNvSpPr/>
          <p:nvPr/>
        </p:nvSpPr>
        <p:spPr bwMode="auto">
          <a:xfrm>
            <a:off x="5761042" y="5072598"/>
            <a:ext cx="3195149" cy="9813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Segoe UI Semilight"/>
              <a:ea typeface="+mn-ea"/>
              <a:cs typeface="+mn-cs"/>
            </a:endParaRPr>
          </a:p>
        </p:txBody>
      </p:sp>
    </p:spTree>
    <p:extLst>
      <p:ext uri="{BB962C8B-B14F-4D97-AF65-F5344CB8AC3E}">
        <p14:creationId xmlns:p14="http://schemas.microsoft.com/office/powerpoint/2010/main" val="23033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31077" y="204825"/>
            <a:ext cx="11889564" cy="917575"/>
          </a:xfrm>
        </p:spPr>
        <p:txBody>
          <a:bodyPr anchor="ctr"/>
          <a:lstStyle/>
          <a:p>
            <a:r>
              <a:rPr lang="en-US" sz="4400" dirty="0"/>
              <a:t>Flexible Service Tiers for any Workload</a:t>
            </a:r>
            <a:endParaRPr lang="en-US" sz="3500" dirty="0"/>
          </a:p>
        </p:txBody>
      </p:sp>
      <p:graphicFrame>
        <p:nvGraphicFramePr>
          <p:cNvPr id="8" name="Table 7"/>
          <p:cNvGraphicFramePr>
            <a:graphicFrameLocks noGrp="1"/>
          </p:cNvGraphicFramePr>
          <p:nvPr>
            <p:extLst/>
          </p:nvPr>
        </p:nvGraphicFramePr>
        <p:xfrm>
          <a:off x="148473" y="1501881"/>
          <a:ext cx="11995130" cy="3076158"/>
        </p:xfrm>
        <a:graphic>
          <a:graphicData uri="http://schemas.openxmlformats.org/drawingml/2006/table">
            <a:tbl>
              <a:tblPr firstRow="1" bandRow="1">
                <a:tableStyleId>{5C22544A-7EE6-4342-B048-85BDC9FD1C3A}</a:tableStyleId>
              </a:tblPr>
              <a:tblGrid>
                <a:gridCol w="2101445">
                  <a:extLst>
                    <a:ext uri="{9D8B030D-6E8A-4147-A177-3AD203B41FA5}">
                      <a16:colId xmlns:a16="http://schemas.microsoft.com/office/drawing/2014/main" val="2458008740"/>
                    </a:ext>
                  </a:extLst>
                </a:gridCol>
                <a:gridCol w="165290">
                  <a:extLst>
                    <a:ext uri="{9D8B030D-6E8A-4147-A177-3AD203B41FA5}">
                      <a16:colId xmlns:a16="http://schemas.microsoft.com/office/drawing/2014/main" val="771996407"/>
                    </a:ext>
                  </a:extLst>
                </a:gridCol>
                <a:gridCol w="3355443">
                  <a:extLst>
                    <a:ext uri="{9D8B030D-6E8A-4147-A177-3AD203B41FA5}">
                      <a16:colId xmlns:a16="http://schemas.microsoft.com/office/drawing/2014/main" val="2788520852"/>
                    </a:ext>
                  </a:extLst>
                </a:gridCol>
                <a:gridCol w="3186476">
                  <a:extLst>
                    <a:ext uri="{9D8B030D-6E8A-4147-A177-3AD203B41FA5}">
                      <a16:colId xmlns:a16="http://schemas.microsoft.com/office/drawing/2014/main" val="3743897793"/>
                    </a:ext>
                  </a:extLst>
                </a:gridCol>
                <a:gridCol w="3186476">
                  <a:extLst>
                    <a:ext uri="{9D8B030D-6E8A-4147-A177-3AD203B41FA5}">
                      <a16:colId xmlns:a16="http://schemas.microsoft.com/office/drawing/2014/main" val="3859740486"/>
                    </a:ext>
                  </a:extLst>
                </a:gridCol>
              </a:tblGrid>
              <a:tr h="609190">
                <a:tc>
                  <a:txBody>
                    <a:bodyPr/>
                    <a:lstStyle/>
                    <a:p>
                      <a:pPr algn="r"/>
                      <a:r>
                        <a:rPr kumimoji="0" lang="en-US" sz="2200" b="1" i="0" u="none" strike="noStrike" kern="1200" cap="none" spc="0" normalizeH="0" baseline="0" dirty="0">
                          <a:ln>
                            <a:noFill/>
                          </a:ln>
                          <a:solidFill>
                            <a:schemeClr val="tx1">
                              <a:lumMod val="75000"/>
                            </a:schemeClr>
                          </a:solidFill>
                          <a:effectLst/>
                          <a:uLnTx/>
                          <a:uFillTx/>
                          <a:latin typeface="Segoe UI Semibold" panose="020B0702040204020203" pitchFamily="34" charset="0"/>
                          <a:ea typeface="Segoe UI" pitchFamily="34" charset="0"/>
                          <a:cs typeface="Segoe UI Semibold" panose="020B0702040204020203" pitchFamily="34" charset="0"/>
                        </a:rPr>
                        <a:t>Service Tier</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kumimoji="0" lang="en-US" sz="24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Basic</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FBA00">
                        <a:alpha val="89804"/>
                      </a:srgbClr>
                    </a:solidFill>
                  </a:tcPr>
                </a:tc>
                <a:tc>
                  <a:txBody>
                    <a:bodyPr/>
                    <a:lstStyle/>
                    <a:p>
                      <a:pPr marL="0" algn="ctr" defTabSz="1079449" rtl="0" eaLnBrk="1" latinLnBrk="0" hangingPunct="1"/>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Standard</a:t>
                      </a:r>
                    </a:p>
                    <a:p>
                      <a:pPr algn="ctr"/>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rPr>
                        <a:t>Balanced IO and Compute</a:t>
                      </a:r>
                      <a:endParaRPr lang="en-US" sz="1400" b="0" dirty="0">
                        <a:latin typeface="Segoe UI Semibold" panose="020B0702040204020203"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68C5"/>
                    </a:solid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a:t>
                      </a:r>
                    </a:p>
                    <a:p>
                      <a:pPr marL="0" algn="ctr" defTabSz="1079449" rtl="0" eaLnBrk="1" latinLnBrk="0" hangingPunct="1"/>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IO and Memory Optimized</a:t>
                      </a:r>
                      <a:endParaRPr kumimoji="0" lang="en-US" sz="1400" b="0" i="0" u="none" strike="noStrike" kern="1200" cap="none" spc="0" normalizeH="0" baseline="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E195C"/>
                    </a:solidFill>
                  </a:tcPr>
                </a:tc>
                <a:extLst>
                  <a:ext uri="{0D108BD9-81ED-4DB2-BD59-A6C34878D82A}">
                    <a16:rowId xmlns:a16="http://schemas.microsoft.com/office/drawing/2014/main" val="2049373735"/>
                  </a:ext>
                </a:extLst>
              </a:tr>
              <a:tr h="953968">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Intended Use Case</a:t>
                      </a: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scale with variable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require </a:t>
                      </a:r>
                      <a:r>
                        <a:rPr lang="en-US" sz="1400" b="1" dirty="0">
                          <a:effectLst/>
                          <a:latin typeface="Segoe UI" panose="020B0502040204020203" pitchFamily="34" charset="0"/>
                          <a:ea typeface="Times New Roman" panose="02020603050405020304" pitchFamily="18" charset="0"/>
                          <a:cs typeface="Segoe UI" panose="020B0502040204020203" pitchFamily="34" charset="0"/>
                        </a:rPr>
                        <a:t>on-demand scaling</a:t>
                      </a:r>
                      <a:r>
                        <a:rPr lang="en-US" sz="1400" dirty="0">
                          <a:effectLst/>
                          <a:latin typeface="Segoe UI" panose="020B0502040204020203" pitchFamily="34" charset="0"/>
                          <a:ea typeface="Times New Roman" panose="02020603050405020304" pitchFamily="18" charset="0"/>
                          <a:cs typeface="Segoe UI" panose="020B0502040204020203" pitchFamily="34" charset="0"/>
                        </a:rPr>
                        <a:t> optimized for high throughput with provisioned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require </a:t>
                      </a:r>
                      <a:r>
                        <a:rPr lang="en-US" sz="1400" b="1" dirty="0">
                          <a:effectLst/>
                          <a:latin typeface="Segoe UI" panose="020B0502040204020203" pitchFamily="34" charset="0"/>
                          <a:ea typeface="Times New Roman" panose="02020603050405020304" pitchFamily="18" charset="0"/>
                          <a:cs typeface="Segoe UI" panose="020B0502040204020203" pitchFamily="34" charset="0"/>
                        </a:rPr>
                        <a:t>on-demand scaling</a:t>
                      </a:r>
                      <a:r>
                        <a:rPr lang="en-US" sz="1400" dirty="0">
                          <a:effectLst/>
                          <a:latin typeface="Segoe UI" panose="020B0502040204020203" pitchFamily="34" charset="0"/>
                          <a:ea typeface="Times New Roman" panose="02020603050405020304" pitchFamily="18" charset="0"/>
                          <a:cs typeface="Segoe UI" panose="020B0502040204020203" pitchFamily="34" charset="0"/>
                        </a:rPr>
                        <a:t> optimized for lowest latency with provisioned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864478948"/>
                  </a:ext>
                </a:extLst>
              </a:tr>
              <a:tr h="404491">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Compute Units</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100</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100, 200, 400, 800,1600, 2000</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100, 200, 400, 800, 1600, 2000</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510748988"/>
                  </a:ext>
                </a:extLst>
              </a:tr>
              <a:tr h="40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Magnetic Media</a:t>
                      </a: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125GB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Remote SSD</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125GB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Local SSD</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118575741"/>
                  </a:ext>
                </a:extLst>
              </a:tr>
              <a:tr h="6024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Variable</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375</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Scales 3:1</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(IOPS:GB)</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BF8"/>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1250</a:t>
                      </a:r>
                    </a:p>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Scales 10:1 (IOPS:GB)</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072827319"/>
                  </a:ext>
                </a:extLst>
              </a:tr>
            </a:tbl>
          </a:graphicData>
        </a:graphic>
      </p:graphicFrame>
      <p:sp>
        <p:nvSpPr>
          <p:cNvPr id="10" name="Title 1"/>
          <p:cNvSpPr txBox="1">
            <a:spLocks/>
          </p:cNvSpPr>
          <p:nvPr/>
        </p:nvSpPr>
        <p:spPr>
          <a:xfrm>
            <a:off x="9003" y="4740019"/>
            <a:ext cx="2734552" cy="303986"/>
          </a:xfrm>
          <a:prstGeom prst="rect">
            <a:avLst/>
          </a:prstGeom>
        </p:spPr>
        <p:txBody>
          <a:bodyPr vert="horz" lIns="93260" tIns="46630" rIns="93260" bIns="4663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FFFF">
                    <a:lumMod val="75000"/>
                  </a:srgbClr>
                </a:solidFill>
                <a:effectLst/>
                <a:uLnTx/>
                <a:uFillTx/>
                <a:latin typeface="Segoe UI Semibold" panose="020B0702040204020203" pitchFamily="34" charset="0"/>
                <a:ea typeface="Segoe UI" pitchFamily="34" charset="0"/>
                <a:cs typeface="Segoe UI Semibold" panose="020B0702040204020203" pitchFamily="34" charset="0"/>
              </a:rPr>
              <a:t>Additional Options</a:t>
            </a:r>
          </a:p>
        </p:txBody>
      </p:sp>
      <p:grpSp>
        <p:nvGrpSpPr>
          <p:cNvPr id="16" name="Group 15">
            <a:extLst>
              <a:ext uri="{FF2B5EF4-FFF2-40B4-BE49-F238E27FC236}">
                <a16:creationId xmlns:a16="http://schemas.microsoft.com/office/drawing/2014/main" id="{905773E3-2333-4EF0-85CF-13181A9DD660}"/>
              </a:ext>
            </a:extLst>
          </p:cNvPr>
          <p:cNvGrpSpPr/>
          <p:nvPr/>
        </p:nvGrpSpPr>
        <p:grpSpPr>
          <a:xfrm>
            <a:off x="241959" y="6127053"/>
            <a:ext cx="11907548" cy="820692"/>
            <a:chOff x="285750" y="6030399"/>
            <a:chExt cx="11907548" cy="820692"/>
          </a:xfrm>
        </p:grpSpPr>
        <p:sp>
          <p:nvSpPr>
            <p:cNvPr id="18" name="Arrow: Right 141">
              <a:extLst>
                <a:ext uri="{FF2B5EF4-FFF2-40B4-BE49-F238E27FC236}">
                  <a16:creationId xmlns:a16="http://schemas.microsoft.com/office/drawing/2014/main" id="{B03CD555-7633-4E49-9E95-24072B1F4E5E}"/>
                </a:ext>
              </a:extLst>
            </p:cNvPr>
            <p:cNvSpPr/>
            <p:nvPr/>
          </p:nvSpPr>
          <p:spPr>
            <a:xfrm>
              <a:off x="285750" y="6030399"/>
              <a:ext cx="11907548" cy="820692"/>
            </a:xfrm>
            <a:prstGeom prst="rightArrow">
              <a:avLst>
                <a:gd name="adj1" fmla="val 50000"/>
                <a:gd name="adj2" fmla="val 25759"/>
              </a:avLst>
            </a:prstGeom>
            <a:solidFill>
              <a:srgbClr val="0062AC"/>
            </a:solidFill>
            <a:ln w="12700" cap="flat" cmpd="sng" algn="ctr">
              <a:noFill/>
              <a:prstDash val="solid"/>
              <a:miter lim="800000"/>
            </a:ln>
            <a:effectLst/>
          </p:spPr>
          <p:txBody>
            <a:bodyPr rtlCol="0" anchor="ctr"/>
            <a:lstStyle/>
            <a:p>
              <a:pPr marL="0" marR="0" lvl="0" indent="0" algn="l" defTabSz="91405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a:ea typeface="+mn-ea"/>
                  <a:cs typeface="+mn-cs"/>
                </a:rPr>
                <a:t> </a:t>
              </a:r>
            </a:p>
          </p:txBody>
        </p:sp>
        <p:sp>
          <p:nvSpPr>
            <p:cNvPr id="20" name="TextBox 19">
              <a:extLst>
                <a:ext uri="{FF2B5EF4-FFF2-40B4-BE49-F238E27FC236}">
                  <a16:creationId xmlns:a16="http://schemas.microsoft.com/office/drawing/2014/main" id="{149425DB-3FAB-4B5E-9EEB-D2B4A470CB36}"/>
                </a:ext>
              </a:extLst>
            </p:cNvPr>
            <p:cNvSpPr txBox="1"/>
            <p:nvPr/>
          </p:nvSpPr>
          <p:spPr>
            <a:xfrm>
              <a:off x="3062340" y="6254080"/>
              <a:ext cx="6943696" cy="363946"/>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prstClr val="white"/>
                  </a:solidFill>
                  <a:effectLst/>
                  <a:uLnTx/>
                  <a:uFillTx/>
                  <a:latin typeface="Segoe UI Semilight"/>
                  <a:ea typeface="+mn-ea"/>
                  <a:cs typeface="Segoe UI Light" panose="020B0502040204020203" pitchFamily="34" charset="0"/>
                </a:rPr>
                <a:t>99.99% SLA | fully managed | built-in HA | online performance scaling</a:t>
              </a:r>
            </a:p>
          </p:txBody>
        </p:sp>
      </p:grpSp>
      <p:graphicFrame>
        <p:nvGraphicFramePr>
          <p:cNvPr id="19" name="Table 18">
            <a:extLst>
              <a:ext uri="{FF2B5EF4-FFF2-40B4-BE49-F238E27FC236}">
                <a16:creationId xmlns:a16="http://schemas.microsoft.com/office/drawing/2014/main" id="{6BB8807E-0B75-4FD7-885A-C9B282D3D3D3}"/>
              </a:ext>
            </a:extLst>
          </p:cNvPr>
          <p:cNvGraphicFramePr>
            <a:graphicFrameLocks noGrp="1"/>
          </p:cNvGraphicFramePr>
          <p:nvPr>
            <p:extLst/>
          </p:nvPr>
        </p:nvGraphicFramePr>
        <p:xfrm>
          <a:off x="198168" y="5072598"/>
          <a:ext cx="11995130" cy="981338"/>
        </p:xfrm>
        <a:graphic>
          <a:graphicData uri="http://schemas.openxmlformats.org/drawingml/2006/table">
            <a:tbl>
              <a:tblPr bandRow="1">
                <a:tableStyleId>{5C22544A-7EE6-4342-B048-85BDC9FD1C3A}</a:tableStyleId>
              </a:tblPr>
              <a:tblGrid>
                <a:gridCol w="2007822">
                  <a:extLst>
                    <a:ext uri="{9D8B030D-6E8A-4147-A177-3AD203B41FA5}">
                      <a16:colId xmlns:a16="http://schemas.microsoft.com/office/drawing/2014/main" val="3026727118"/>
                    </a:ext>
                  </a:extLst>
                </a:gridCol>
                <a:gridCol w="209219">
                  <a:extLst>
                    <a:ext uri="{9D8B030D-6E8A-4147-A177-3AD203B41FA5}">
                      <a16:colId xmlns:a16="http://schemas.microsoft.com/office/drawing/2014/main" val="571648409"/>
                    </a:ext>
                  </a:extLst>
                </a:gridCol>
                <a:gridCol w="3368371">
                  <a:extLst>
                    <a:ext uri="{9D8B030D-6E8A-4147-A177-3AD203B41FA5}">
                      <a16:colId xmlns:a16="http://schemas.microsoft.com/office/drawing/2014/main" val="4134758314"/>
                    </a:ext>
                  </a:extLst>
                </a:gridCol>
                <a:gridCol w="3150355">
                  <a:extLst>
                    <a:ext uri="{9D8B030D-6E8A-4147-A177-3AD203B41FA5}">
                      <a16:colId xmlns:a16="http://schemas.microsoft.com/office/drawing/2014/main" val="2018411986"/>
                    </a:ext>
                  </a:extLst>
                </a:gridCol>
                <a:gridCol w="3259363">
                  <a:extLst>
                    <a:ext uri="{9D8B030D-6E8A-4147-A177-3AD203B41FA5}">
                      <a16:colId xmlns:a16="http://schemas.microsoft.com/office/drawing/2014/main" val="602561891"/>
                    </a:ext>
                  </a:extLst>
                </a:gridCol>
              </a:tblGrid>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500" b="0" strike="noStrike" baseline="30000" dirty="0">
                        <a:latin typeface="Segoe UI" panose="020B0502040204020203" pitchFamily="34" charset="0"/>
                        <a:cs typeface="Segoe UI" panose="020B0502040204020203" pitchFamily="34" charset="0"/>
                      </a:endParaRP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 TB</a:t>
                      </a: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 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TBD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1326665148"/>
                  </a:ext>
                </a:extLst>
              </a:tr>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strike="noStrike" baseline="300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NA</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Through increasing 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Provisioned Directly</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233729282"/>
                  </a:ext>
                </a:extLst>
              </a:tr>
            </a:tbl>
          </a:graphicData>
        </a:graphic>
      </p:graphicFrame>
      <p:sp>
        <p:nvSpPr>
          <p:cNvPr id="9" name="Rectangle 8">
            <a:extLst>
              <a:ext uri="{FF2B5EF4-FFF2-40B4-BE49-F238E27FC236}">
                <a16:creationId xmlns:a16="http://schemas.microsoft.com/office/drawing/2014/main" id="{0B5CF522-F4B3-4891-96C9-A04311F436A7}"/>
              </a:ext>
            </a:extLst>
          </p:cNvPr>
          <p:cNvSpPr/>
          <p:nvPr/>
        </p:nvSpPr>
        <p:spPr bwMode="auto">
          <a:xfrm>
            <a:off x="8948454" y="5072598"/>
            <a:ext cx="3244844" cy="9813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Segoe UI Semilight"/>
              <a:ea typeface="+mn-ea"/>
              <a:cs typeface="+mn-cs"/>
            </a:endParaRPr>
          </a:p>
        </p:txBody>
      </p:sp>
    </p:spTree>
    <p:extLst>
      <p:ext uri="{BB962C8B-B14F-4D97-AF65-F5344CB8AC3E}">
        <p14:creationId xmlns:p14="http://schemas.microsoft.com/office/powerpoint/2010/main" val="9426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8" decel="10000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0-#ppt_w/2"/>
                                          </p:val>
                                        </p:tav>
                                        <p:tav tm="100000">
                                          <p:val>
                                            <p:strVal val="#ppt_x"/>
                                          </p:val>
                                        </p:tav>
                                      </p:tavLst>
                                    </p:anim>
                                    <p:anim calcmode="lin" valueType="num">
                                      <p:cBhvr additive="base">
                                        <p:cTn id="13"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31077" y="204825"/>
            <a:ext cx="11889564" cy="917575"/>
          </a:xfrm>
        </p:spPr>
        <p:txBody>
          <a:bodyPr anchor="ctr"/>
          <a:lstStyle/>
          <a:p>
            <a:r>
              <a:rPr lang="en-US" sz="4400" dirty="0"/>
              <a:t>Public Preview Service Tier Availability</a:t>
            </a:r>
            <a:endParaRPr lang="en-US" sz="3500" dirty="0"/>
          </a:p>
        </p:txBody>
      </p:sp>
      <p:graphicFrame>
        <p:nvGraphicFramePr>
          <p:cNvPr id="8" name="Table 7"/>
          <p:cNvGraphicFramePr>
            <a:graphicFrameLocks noGrp="1"/>
          </p:cNvGraphicFramePr>
          <p:nvPr>
            <p:extLst/>
          </p:nvPr>
        </p:nvGraphicFramePr>
        <p:xfrm>
          <a:off x="148473" y="1501881"/>
          <a:ext cx="11995130" cy="3076158"/>
        </p:xfrm>
        <a:graphic>
          <a:graphicData uri="http://schemas.openxmlformats.org/drawingml/2006/table">
            <a:tbl>
              <a:tblPr firstRow="1" bandRow="1">
                <a:tableStyleId>{5C22544A-7EE6-4342-B048-85BDC9FD1C3A}</a:tableStyleId>
              </a:tblPr>
              <a:tblGrid>
                <a:gridCol w="2101445">
                  <a:extLst>
                    <a:ext uri="{9D8B030D-6E8A-4147-A177-3AD203B41FA5}">
                      <a16:colId xmlns:a16="http://schemas.microsoft.com/office/drawing/2014/main" val="2458008740"/>
                    </a:ext>
                  </a:extLst>
                </a:gridCol>
                <a:gridCol w="165290">
                  <a:extLst>
                    <a:ext uri="{9D8B030D-6E8A-4147-A177-3AD203B41FA5}">
                      <a16:colId xmlns:a16="http://schemas.microsoft.com/office/drawing/2014/main" val="771996407"/>
                    </a:ext>
                  </a:extLst>
                </a:gridCol>
                <a:gridCol w="3355443">
                  <a:extLst>
                    <a:ext uri="{9D8B030D-6E8A-4147-A177-3AD203B41FA5}">
                      <a16:colId xmlns:a16="http://schemas.microsoft.com/office/drawing/2014/main" val="2788520852"/>
                    </a:ext>
                  </a:extLst>
                </a:gridCol>
                <a:gridCol w="3186476">
                  <a:extLst>
                    <a:ext uri="{9D8B030D-6E8A-4147-A177-3AD203B41FA5}">
                      <a16:colId xmlns:a16="http://schemas.microsoft.com/office/drawing/2014/main" val="3743897793"/>
                    </a:ext>
                  </a:extLst>
                </a:gridCol>
                <a:gridCol w="3186476">
                  <a:extLst>
                    <a:ext uri="{9D8B030D-6E8A-4147-A177-3AD203B41FA5}">
                      <a16:colId xmlns:a16="http://schemas.microsoft.com/office/drawing/2014/main" val="3859740486"/>
                    </a:ext>
                  </a:extLst>
                </a:gridCol>
              </a:tblGrid>
              <a:tr h="609190">
                <a:tc>
                  <a:txBody>
                    <a:bodyPr/>
                    <a:lstStyle/>
                    <a:p>
                      <a:pPr algn="r"/>
                      <a:r>
                        <a:rPr kumimoji="0" lang="en-US" sz="2200" b="1" i="0" u="none" strike="noStrike" kern="1200" cap="none" spc="0" normalizeH="0" baseline="0" dirty="0">
                          <a:ln>
                            <a:noFill/>
                          </a:ln>
                          <a:solidFill>
                            <a:schemeClr val="tx1">
                              <a:lumMod val="75000"/>
                            </a:schemeClr>
                          </a:solidFill>
                          <a:effectLst/>
                          <a:uLnTx/>
                          <a:uFillTx/>
                          <a:latin typeface="Segoe UI Semibold" panose="020B0702040204020203" pitchFamily="34" charset="0"/>
                          <a:ea typeface="Segoe UI" pitchFamily="34" charset="0"/>
                          <a:cs typeface="Segoe UI Semibold" panose="020B0702040204020203" pitchFamily="34" charset="0"/>
                        </a:rPr>
                        <a:t>Offers</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kumimoji="0" lang="en-US" sz="24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Basic</a:t>
                      </a: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FBA00">
                        <a:alpha val="89804"/>
                      </a:srgbClr>
                    </a:solidFill>
                  </a:tcPr>
                </a:tc>
                <a:tc>
                  <a:txBody>
                    <a:bodyPr/>
                    <a:lstStyle/>
                    <a:p>
                      <a:pPr marL="0" algn="ctr" defTabSz="1079449" rtl="0" eaLnBrk="1" latinLnBrk="0" hangingPunct="1"/>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Standard</a:t>
                      </a:r>
                    </a:p>
                    <a:p>
                      <a:pPr algn="ctr"/>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rPr>
                        <a:t>Balanced IO and Compute</a:t>
                      </a:r>
                      <a:endParaRPr lang="en-US" sz="1400" b="0" dirty="0">
                        <a:latin typeface="Segoe UI Semibold" panose="020B0702040204020203" pitchFamily="34" charset="0"/>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68C5"/>
                    </a:solidFill>
                  </a:tcPr>
                </a:tc>
                <a:tc>
                  <a:txBody>
                    <a:bodyPr/>
                    <a:lstStyle/>
                    <a:p>
                      <a:pPr algn="ctr"/>
                      <a:r>
                        <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a:t>
                      </a:r>
                    </a:p>
                    <a:p>
                      <a:pPr marL="0" algn="ctr" defTabSz="1079449" rtl="0" eaLnBrk="1" latinLnBrk="0" hangingPunct="1"/>
                      <a:r>
                        <a:rPr kumimoji="0" lang="en-US"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IO and Memory Optimized</a:t>
                      </a:r>
                      <a:endParaRPr kumimoji="0" lang="en-US" sz="1400" b="0" i="0" u="none" strike="noStrike" kern="1200" cap="none" spc="0" normalizeH="0" baseline="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a:txBody>
                  <a:tcPr marL="69945" marR="69945" marT="34974" marB="3497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E195C"/>
                    </a:solidFill>
                  </a:tcPr>
                </a:tc>
                <a:extLst>
                  <a:ext uri="{0D108BD9-81ED-4DB2-BD59-A6C34878D82A}">
                    <a16:rowId xmlns:a16="http://schemas.microsoft.com/office/drawing/2014/main" val="2049373735"/>
                  </a:ext>
                </a:extLst>
              </a:tr>
              <a:tr h="953968">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Intended Use Case</a:t>
                      </a: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scale with variable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ea typeface="Times New Roman" panose="02020603050405020304" pitchFamily="18" charset="0"/>
                          <a:cs typeface="Segoe UI" panose="020B0502040204020203" pitchFamily="34" charset="0"/>
                        </a:rPr>
                        <a:t>For workloads that require </a:t>
                      </a:r>
                      <a:r>
                        <a:rPr lang="en-US" sz="1400" b="1" dirty="0">
                          <a:effectLst/>
                          <a:latin typeface="Segoe UI" panose="020B0502040204020203" pitchFamily="34" charset="0"/>
                          <a:ea typeface="Times New Roman" panose="02020603050405020304" pitchFamily="18" charset="0"/>
                          <a:cs typeface="Segoe UI" panose="020B0502040204020203" pitchFamily="34" charset="0"/>
                        </a:rPr>
                        <a:t>on-demand scaling</a:t>
                      </a:r>
                      <a:r>
                        <a:rPr lang="en-US" sz="1400" dirty="0">
                          <a:effectLst/>
                          <a:latin typeface="Segoe UI" panose="020B0502040204020203" pitchFamily="34" charset="0"/>
                          <a:ea typeface="Times New Roman" panose="02020603050405020304" pitchFamily="18" charset="0"/>
                          <a:cs typeface="Segoe UI" panose="020B0502040204020203" pitchFamily="34" charset="0"/>
                        </a:rPr>
                        <a:t> optimized for high throughput with provisioned IOPS</a:t>
                      </a:r>
                      <a:endParaRPr lang="en-US" sz="14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Workloads that require </a:t>
                      </a:r>
                      <a:r>
                        <a:rPr lang="en-US" sz="1400" b="1"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low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latency and high performance</a:t>
                      </a:r>
                      <a:r>
                        <a:rPr lang="en-US" sz="14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with large number of concurrent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users or multiple databases</a:t>
                      </a:r>
                      <a:endParaRPr lang="en-US" sz="1400" dirty="0">
                        <a:solidFill>
                          <a:schemeClr val="tx2">
                            <a:lumMod val="75000"/>
                          </a:schemeClr>
                        </a:solidFill>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864478948"/>
                  </a:ext>
                </a:extLst>
              </a:tr>
              <a:tr h="404491">
                <a:tc>
                  <a:txBody>
                    <a:bodyPr/>
                    <a:lstStyle/>
                    <a:p>
                      <a:pPr algn="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Compute Units</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100</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rPr>
                        <a:t>100, 200, 400, 800</a:t>
                      </a:r>
                      <a:r>
                        <a:rPr lang="en-US" sz="1400" kern="12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,1600, 2000</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r>
                        <a:rPr lang="en-US" sz="1400" kern="12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100, 200, 400, 800, 1600, 2000</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510748988"/>
                  </a:ext>
                </a:extLst>
              </a:tr>
              <a:tr h="40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50GB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Magnetic Media</a:t>
                      </a:r>
                      <a:endParaRPr lang="en-US" sz="1400" kern="1200" dirty="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125GB</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Remote SSD</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BF8"/>
                    </a:solidFill>
                  </a:tcPr>
                </a:tc>
                <a:tc>
                  <a:txBody>
                    <a:bodyPr/>
                    <a:lstStyle/>
                    <a:p>
                      <a:pPr algn="ctr"/>
                      <a:r>
                        <a:rPr lang="en-US" sz="1400" kern="12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125GB</a:t>
                      </a:r>
                    </a:p>
                    <a:p>
                      <a:pPr algn="ctr"/>
                      <a:r>
                        <a:rPr lang="en-US" sz="1400" kern="12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Local SSD</a:t>
                      </a:r>
                    </a:p>
                  </a:txBody>
                  <a:tcPr marL="69945" marR="69945" marT="34974" marB="34974"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118575741"/>
                  </a:ext>
                </a:extLst>
              </a:tr>
              <a:tr h="6024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 (included)</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Variable</a:t>
                      </a: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7F3E5"/>
                    </a:solidFill>
                  </a:tcPr>
                </a:tc>
                <a:tc>
                  <a:txBody>
                    <a:bodyPr/>
                    <a:lstStyle/>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375</a:t>
                      </a:r>
                    </a:p>
                    <a:p>
                      <a:pPr algn="ctr"/>
                      <a:r>
                        <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Scales 3:1</a:t>
                      </a: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 (IOPS:GB)</a:t>
                      </a:r>
                      <a:endParaRPr lang="en-US" sz="1400" kern="120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BF8"/>
                    </a:solidFill>
                  </a:tcPr>
                </a:tc>
                <a:tc>
                  <a:txBody>
                    <a:bodyPr/>
                    <a:lstStyle/>
                    <a:p>
                      <a:pPr algn="ctr"/>
                      <a:r>
                        <a:rPr lang="en-US" sz="1400" kern="1200" baseline="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1250</a:t>
                      </a:r>
                    </a:p>
                    <a:p>
                      <a:pPr algn="ctr"/>
                      <a:r>
                        <a:rPr lang="en-US" sz="1400" kern="1200" baseline="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Scales 10:1 (IOPS:GB)</a:t>
                      </a:r>
                      <a:endParaRPr lang="en-US" sz="1400" kern="1200" dirty="0">
                        <a:solidFill>
                          <a:schemeClr val="tx2">
                            <a:lumMod val="7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945" marR="69945" marT="34974" marB="34974"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2072827319"/>
                  </a:ext>
                </a:extLst>
              </a:tr>
            </a:tbl>
          </a:graphicData>
        </a:graphic>
      </p:graphicFrame>
      <p:sp>
        <p:nvSpPr>
          <p:cNvPr id="10" name="Title 1"/>
          <p:cNvSpPr txBox="1">
            <a:spLocks/>
          </p:cNvSpPr>
          <p:nvPr/>
        </p:nvSpPr>
        <p:spPr>
          <a:xfrm>
            <a:off x="9003" y="4740019"/>
            <a:ext cx="2734552" cy="303986"/>
          </a:xfrm>
          <a:prstGeom prst="rect">
            <a:avLst/>
          </a:prstGeom>
        </p:spPr>
        <p:txBody>
          <a:bodyPr vert="horz" lIns="93260" tIns="46630" rIns="93260" bIns="4663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FFFF">
                    <a:lumMod val="75000"/>
                  </a:srgbClr>
                </a:solidFill>
                <a:effectLst/>
                <a:uLnTx/>
                <a:uFillTx/>
                <a:latin typeface="Segoe UI Semibold" panose="020B0702040204020203" pitchFamily="34" charset="0"/>
                <a:ea typeface="Segoe UI" pitchFamily="34" charset="0"/>
                <a:cs typeface="Segoe UI Semibold" panose="020B0702040204020203" pitchFamily="34" charset="0"/>
              </a:rPr>
              <a:t>Additional Options</a:t>
            </a:r>
          </a:p>
        </p:txBody>
      </p:sp>
      <p:grpSp>
        <p:nvGrpSpPr>
          <p:cNvPr id="16" name="Group 15">
            <a:extLst>
              <a:ext uri="{FF2B5EF4-FFF2-40B4-BE49-F238E27FC236}">
                <a16:creationId xmlns:a16="http://schemas.microsoft.com/office/drawing/2014/main" id="{905773E3-2333-4EF0-85CF-13181A9DD660}"/>
              </a:ext>
            </a:extLst>
          </p:cNvPr>
          <p:cNvGrpSpPr/>
          <p:nvPr/>
        </p:nvGrpSpPr>
        <p:grpSpPr>
          <a:xfrm>
            <a:off x="241959" y="6127053"/>
            <a:ext cx="11907548" cy="820692"/>
            <a:chOff x="285750" y="6030399"/>
            <a:chExt cx="11907548" cy="820692"/>
          </a:xfrm>
        </p:grpSpPr>
        <p:sp>
          <p:nvSpPr>
            <p:cNvPr id="18" name="Arrow: Right 141">
              <a:extLst>
                <a:ext uri="{FF2B5EF4-FFF2-40B4-BE49-F238E27FC236}">
                  <a16:creationId xmlns:a16="http://schemas.microsoft.com/office/drawing/2014/main" id="{B03CD555-7633-4E49-9E95-24072B1F4E5E}"/>
                </a:ext>
              </a:extLst>
            </p:cNvPr>
            <p:cNvSpPr/>
            <p:nvPr/>
          </p:nvSpPr>
          <p:spPr>
            <a:xfrm>
              <a:off x="285750" y="6030399"/>
              <a:ext cx="11907548" cy="820692"/>
            </a:xfrm>
            <a:prstGeom prst="rightArrow">
              <a:avLst>
                <a:gd name="adj1" fmla="val 50000"/>
                <a:gd name="adj2" fmla="val 25759"/>
              </a:avLst>
            </a:prstGeom>
            <a:solidFill>
              <a:srgbClr val="0062AC"/>
            </a:solidFill>
            <a:ln w="12700" cap="flat" cmpd="sng" algn="ctr">
              <a:noFill/>
              <a:prstDash val="solid"/>
              <a:miter lim="800000"/>
            </a:ln>
            <a:effectLst/>
          </p:spPr>
          <p:txBody>
            <a:bodyPr rtlCol="0" anchor="ctr"/>
            <a:lstStyle/>
            <a:p>
              <a:pPr marL="0" marR="0" lvl="0" indent="0" algn="l" defTabSz="91405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a:ea typeface="+mn-ea"/>
                  <a:cs typeface="+mn-cs"/>
                </a:rPr>
                <a:t> </a:t>
              </a:r>
            </a:p>
          </p:txBody>
        </p:sp>
        <p:sp>
          <p:nvSpPr>
            <p:cNvPr id="20" name="TextBox 19">
              <a:extLst>
                <a:ext uri="{FF2B5EF4-FFF2-40B4-BE49-F238E27FC236}">
                  <a16:creationId xmlns:a16="http://schemas.microsoft.com/office/drawing/2014/main" id="{149425DB-3FAB-4B5E-9EEB-D2B4A470CB36}"/>
                </a:ext>
              </a:extLst>
            </p:cNvPr>
            <p:cNvSpPr txBox="1"/>
            <p:nvPr/>
          </p:nvSpPr>
          <p:spPr>
            <a:xfrm>
              <a:off x="3062340" y="6254080"/>
              <a:ext cx="6943696" cy="363946"/>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77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99.99% SLA </a:t>
              </a:r>
              <a:r>
                <a:rPr kumimoji="0" lang="en-US" sz="1765" b="0" i="0" u="none" strike="noStrike" kern="1200" cap="none" spc="0" normalizeH="0" baseline="0" noProof="0" dirty="0">
                  <a:ln>
                    <a:noFill/>
                  </a:ln>
                  <a:solidFill>
                    <a:prstClr val="white"/>
                  </a:solidFill>
                  <a:effectLst/>
                  <a:uLnTx/>
                  <a:uFillTx/>
                  <a:latin typeface="Segoe UI Semilight"/>
                  <a:ea typeface="+mn-ea"/>
                  <a:cs typeface="Segoe UI Light" panose="020B0502040204020203" pitchFamily="34" charset="0"/>
                </a:rPr>
                <a:t>| fully managed | built-in HA | online performance scaling</a:t>
              </a:r>
            </a:p>
          </p:txBody>
        </p:sp>
      </p:grpSp>
      <p:sp>
        <p:nvSpPr>
          <p:cNvPr id="29" name="TextBox 28">
            <a:extLst>
              <a:ext uri="{FF2B5EF4-FFF2-40B4-BE49-F238E27FC236}">
                <a16:creationId xmlns:a16="http://schemas.microsoft.com/office/drawing/2014/main" id="{8A5BA98A-528C-4976-842A-C9FBB854C834}"/>
              </a:ext>
            </a:extLst>
          </p:cNvPr>
          <p:cNvSpPr txBox="1"/>
          <p:nvPr/>
        </p:nvSpPr>
        <p:spPr>
          <a:xfrm>
            <a:off x="6567097" y="5220779"/>
            <a:ext cx="1553823" cy="307777"/>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Segoe UI" panose="020B0502040204020203" pitchFamily="34" charset="0"/>
                <a:ea typeface="Times New Roman" panose="02020603050405020304" pitchFamily="18" charset="0"/>
                <a:cs typeface="Segoe UI" panose="020B0502040204020203" pitchFamily="34" charset="0"/>
              </a:rPr>
              <a:t>Scale up to 10 TB</a:t>
            </a:r>
          </a:p>
        </p:txBody>
      </p:sp>
      <p:sp>
        <p:nvSpPr>
          <p:cNvPr id="14" name="TextBox 13">
            <a:extLst>
              <a:ext uri="{FF2B5EF4-FFF2-40B4-BE49-F238E27FC236}">
                <a16:creationId xmlns:a16="http://schemas.microsoft.com/office/drawing/2014/main" id="{C2EF2CBB-E871-474A-8CDC-7A9CD206BAE1}"/>
              </a:ext>
            </a:extLst>
          </p:cNvPr>
          <p:cNvSpPr txBox="1"/>
          <p:nvPr/>
        </p:nvSpPr>
        <p:spPr>
          <a:xfrm>
            <a:off x="3340279" y="5250366"/>
            <a:ext cx="1457642" cy="307777"/>
          </a:xfrm>
          <a:prstGeom prst="rect">
            <a:avLst/>
          </a:prstGeom>
          <a:noFill/>
        </p:spPr>
        <p:txBody>
          <a:bodyPr wrap="none" rtlCol="0">
            <a:spAutoFit/>
          </a:bodyPr>
          <a:lstStyle/>
          <a:p>
            <a:pPr marL="0" marR="0" lvl="0" indent="0" algn="ctr" defTabSz="107944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Segoe UI" panose="020B0502040204020203" pitchFamily="34" charset="0"/>
                <a:ea typeface="Times New Roman" panose="02020603050405020304" pitchFamily="18" charset="0"/>
                <a:cs typeface="Segoe UI" panose="020B0502040204020203" pitchFamily="34" charset="0"/>
              </a:rPr>
              <a:t>Scale up to 1 TB</a:t>
            </a:r>
          </a:p>
        </p:txBody>
      </p:sp>
      <p:graphicFrame>
        <p:nvGraphicFramePr>
          <p:cNvPr id="13" name="Table 12">
            <a:extLst>
              <a:ext uri="{FF2B5EF4-FFF2-40B4-BE49-F238E27FC236}">
                <a16:creationId xmlns:a16="http://schemas.microsoft.com/office/drawing/2014/main" id="{BC1289CF-EDF7-43A0-A9A8-56193D6D75EE}"/>
              </a:ext>
            </a:extLst>
          </p:cNvPr>
          <p:cNvGraphicFramePr>
            <a:graphicFrameLocks noGrp="1"/>
          </p:cNvGraphicFramePr>
          <p:nvPr>
            <p:extLst/>
          </p:nvPr>
        </p:nvGraphicFramePr>
        <p:xfrm>
          <a:off x="198168" y="5072598"/>
          <a:ext cx="11995130" cy="981338"/>
        </p:xfrm>
        <a:graphic>
          <a:graphicData uri="http://schemas.openxmlformats.org/drawingml/2006/table">
            <a:tbl>
              <a:tblPr bandRow="1">
                <a:tableStyleId>{5C22544A-7EE6-4342-B048-85BDC9FD1C3A}</a:tableStyleId>
              </a:tblPr>
              <a:tblGrid>
                <a:gridCol w="2007822">
                  <a:extLst>
                    <a:ext uri="{9D8B030D-6E8A-4147-A177-3AD203B41FA5}">
                      <a16:colId xmlns:a16="http://schemas.microsoft.com/office/drawing/2014/main" val="3026727118"/>
                    </a:ext>
                  </a:extLst>
                </a:gridCol>
                <a:gridCol w="209219">
                  <a:extLst>
                    <a:ext uri="{9D8B030D-6E8A-4147-A177-3AD203B41FA5}">
                      <a16:colId xmlns:a16="http://schemas.microsoft.com/office/drawing/2014/main" val="571648409"/>
                    </a:ext>
                  </a:extLst>
                </a:gridCol>
                <a:gridCol w="3368371">
                  <a:extLst>
                    <a:ext uri="{9D8B030D-6E8A-4147-A177-3AD203B41FA5}">
                      <a16:colId xmlns:a16="http://schemas.microsoft.com/office/drawing/2014/main" val="4134758314"/>
                    </a:ext>
                  </a:extLst>
                </a:gridCol>
                <a:gridCol w="3150355">
                  <a:extLst>
                    <a:ext uri="{9D8B030D-6E8A-4147-A177-3AD203B41FA5}">
                      <a16:colId xmlns:a16="http://schemas.microsoft.com/office/drawing/2014/main" val="2018411986"/>
                    </a:ext>
                  </a:extLst>
                </a:gridCol>
                <a:gridCol w="3259363">
                  <a:extLst>
                    <a:ext uri="{9D8B030D-6E8A-4147-A177-3AD203B41FA5}">
                      <a16:colId xmlns:a16="http://schemas.microsoft.com/office/drawing/2014/main" val="602561891"/>
                    </a:ext>
                  </a:extLst>
                </a:gridCol>
              </a:tblGrid>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500" b="0" strike="noStrike" baseline="30000" dirty="0">
                        <a:latin typeface="Segoe UI" panose="020B0502040204020203" pitchFamily="34" charset="0"/>
                        <a:cs typeface="Segoe UI" panose="020B0502040204020203" pitchFamily="34" charset="0"/>
                      </a:endParaRP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 TB</a:t>
                      </a:r>
                    </a:p>
                  </a:txBody>
                  <a:tcPr marL="46630" marR="4663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marL="0" algn="ctr" defTabSz="932742" rtl="0" eaLnBrk="1" latinLnBrk="0" hangingPunct="1"/>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1 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algn="ct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4 TB</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1326665148"/>
                  </a:ext>
                </a:extLst>
              </a:tr>
              <a:tr h="490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b="0" kern="0" cap="none" spc="0" dirty="0">
                          <a:ln>
                            <a:noFill/>
                          </a:ln>
                          <a:solidFill>
                            <a:srgbClr val="FFFFFF"/>
                          </a:solidFill>
                          <a:effectLst/>
                          <a:latin typeface="Segoe UI Semibold" panose="020B0702040204020203" pitchFamily="34" charset="0"/>
                          <a:ea typeface="+mn-ea"/>
                          <a:cs typeface="Segoe UI Semibold" panose="020B0702040204020203" pitchFamily="34" charset="0"/>
                        </a:rPr>
                        <a:t>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strike="noStrike" baseline="30000" dirty="0">
                        <a:latin typeface="Segoe UI" panose="020B0502040204020203" pitchFamily="34" charset="0"/>
                        <a:cs typeface="Segoe UI" panose="020B0502040204020203" pitchFamily="34" charset="0"/>
                      </a:endParaRP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NA</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Through increasing storage</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B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Segoe UI" panose="020B0502040204020203" pitchFamily="34" charset="0"/>
                          <a:ea typeface="Times New Roman" panose="02020603050405020304" pitchFamily="18" charset="0"/>
                          <a:cs typeface="Segoe UI" panose="020B0502040204020203" pitchFamily="34" charset="0"/>
                        </a:rPr>
                        <a:t>Scale up to 40K IOPS</a:t>
                      </a:r>
                    </a:p>
                  </a:txBody>
                  <a:tcPr marL="69945" marR="69945" marT="34974" marB="349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ECFA"/>
                    </a:solidFill>
                  </a:tcPr>
                </a:tc>
                <a:extLst>
                  <a:ext uri="{0D108BD9-81ED-4DB2-BD59-A6C34878D82A}">
                    <a16:rowId xmlns:a16="http://schemas.microsoft.com/office/drawing/2014/main" val="3233729282"/>
                  </a:ext>
                </a:extLst>
              </a:tr>
            </a:tbl>
          </a:graphicData>
        </a:graphic>
      </p:graphicFrame>
      <p:sp>
        <p:nvSpPr>
          <p:cNvPr id="17" name="Rectangle 16">
            <a:extLst>
              <a:ext uri="{FF2B5EF4-FFF2-40B4-BE49-F238E27FC236}">
                <a16:creationId xmlns:a16="http://schemas.microsoft.com/office/drawing/2014/main" id="{DD9435C9-51D8-4B79-AFA9-3947BC6B46FB}"/>
              </a:ext>
            </a:extLst>
          </p:cNvPr>
          <p:cNvSpPr/>
          <p:nvPr/>
        </p:nvSpPr>
        <p:spPr bwMode="auto">
          <a:xfrm>
            <a:off x="8956191" y="1501881"/>
            <a:ext cx="3272708" cy="4649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Segoe UI Semilight"/>
              <a:ea typeface="+mn-ea"/>
              <a:cs typeface="+mn-cs"/>
            </a:endParaRPr>
          </a:p>
        </p:txBody>
      </p:sp>
    </p:spTree>
    <p:extLst>
      <p:ext uri="{BB962C8B-B14F-4D97-AF65-F5344CB8AC3E}">
        <p14:creationId xmlns:p14="http://schemas.microsoft.com/office/powerpoint/2010/main" val="279874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052" y="386237"/>
            <a:ext cx="10770745" cy="6310519"/>
          </a:xfrm>
          <a:prstGeom prst="rect">
            <a:avLst/>
          </a:prstGeom>
        </p:spPr>
      </p:pic>
      <p:sp>
        <p:nvSpPr>
          <p:cNvPr id="29" name="Oval 28"/>
          <p:cNvSpPr/>
          <p:nvPr/>
        </p:nvSpPr>
        <p:spPr bwMode="auto">
          <a:xfrm>
            <a:off x="9113016" y="4030512"/>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0" name="Oval 49"/>
          <p:cNvSpPr/>
          <p:nvPr/>
        </p:nvSpPr>
        <p:spPr bwMode="auto">
          <a:xfrm>
            <a:off x="6313659" y="1906831"/>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1" name="Oval 50"/>
          <p:cNvSpPr/>
          <p:nvPr/>
        </p:nvSpPr>
        <p:spPr bwMode="auto">
          <a:xfrm>
            <a:off x="6057795" y="2081124"/>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3" name="Oval 52"/>
          <p:cNvSpPr/>
          <p:nvPr/>
        </p:nvSpPr>
        <p:spPr bwMode="auto">
          <a:xfrm>
            <a:off x="3533242" y="2577758"/>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8" name="Oval 57"/>
          <p:cNvSpPr/>
          <p:nvPr/>
        </p:nvSpPr>
        <p:spPr bwMode="auto">
          <a:xfrm>
            <a:off x="3056215" y="2894232"/>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9" name="Oval 58"/>
          <p:cNvSpPr/>
          <p:nvPr/>
        </p:nvSpPr>
        <p:spPr bwMode="auto">
          <a:xfrm>
            <a:off x="2453582" y="2598213"/>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7" name="Oval 26"/>
          <p:cNvSpPr/>
          <p:nvPr/>
        </p:nvSpPr>
        <p:spPr bwMode="auto">
          <a:xfrm>
            <a:off x="10387102" y="2661578"/>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 name="Oval 29"/>
          <p:cNvSpPr/>
          <p:nvPr/>
        </p:nvSpPr>
        <p:spPr bwMode="auto">
          <a:xfrm>
            <a:off x="10232719" y="2853968"/>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1" name="Oval 40"/>
          <p:cNvSpPr/>
          <p:nvPr/>
        </p:nvSpPr>
        <p:spPr bwMode="auto">
          <a:xfrm>
            <a:off x="9556004" y="3232738"/>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2" name="Oval 41"/>
          <p:cNvSpPr/>
          <p:nvPr/>
        </p:nvSpPr>
        <p:spPr bwMode="auto">
          <a:xfrm>
            <a:off x="3032249" y="2500370"/>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72" name="Group 71"/>
          <p:cNvGrpSpPr/>
          <p:nvPr/>
        </p:nvGrpSpPr>
        <p:grpSpPr>
          <a:xfrm>
            <a:off x="570650" y="6047808"/>
            <a:ext cx="3075496" cy="767818"/>
            <a:chOff x="508821" y="4842865"/>
            <a:chExt cx="3076369" cy="768036"/>
          </a:xfrm>
        </p:grpSpPr>
        <p:sp>
          <p:nvSpPr>
            <p:cNvPr id="73" name="Oval 72"/>
            <p:cNvSpPr/>
            <p:nvPr/>
          </p:nvSpPr>
          <p:spPr bwMode="auto">
            <a:xfrm>
              <a:off x="508821" y="5119266"/>
              <a:ext cx="250277" cy="250277"/>
            </a:xfrm>
            <a:prstGeom prst="ellipse">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4" name="TextBox 73"/>
            <p:cNvSpPr txBox="1"/>
            <p:nvPr/>
          </p:nvSpPr>
          <p:spPr>
            <a:xfrm>
              <a:off x="672968" y="4842865"/>
              <a:ext cx="2912222" cy="768036"/>
            </a:xfrm>
            <a:prstGeom prst="rect">
              <a:avLst/>
            </a:prstGeom>
            <a:noFill/>
          </p:spPr>
          <p:txBody>
            <a:bodyPr wrap="none" lIns="182828" tIns="146262" rIns="182828" bIns="146262" rtlCol="0">
              <a:spAutoFit/>
            </a:bodyPr>
            <a:lstStyle/>
            <a:p>
              <a:pPr marL="0" marR="0" lvl="0" indent="0" algn="l" defTabSz="932384" rtl="0" eaLnBrk="1" fontAlgn="auto" latinLnBrk="0" hangingPunct="1">
                <a:lnSpc>
                  <a:spcPct val="90000"/>
                </a:lnSpc>
                <a:spcBef>
                  <a:spcPts val="0"/>
                </a:spcBef>
                <a:spcAft>
                  <a:spcPts val="600"/>
                </a:spcAft>
                <a:buClrTx/>
                <a:buSzTx/>
                <a:buFontTx/>
                <a:buNone/>
                <a:tabLst/>
                <a:defRPr/>
              </a:pPr>
              <a:r>
                <a:rPr kumimoji="0" lang="en-US" sz="1428" b="0" i="0" u="none" strike="noStrike" kern="1200" cap="all"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Azure Database for </a:t>
              </a:r>
              <a:r>
                <a:rPr kumimoji="0" lang="en-US" sz="1428" b="0" i="0" u="none" strike="noStrike" kern="1200" cap="all" spc="0" normalizeH="0" baseline="0" noProof="0" dirty="0" err="1">
                  <a:ln>
                    <a:noFill/>
                  </a:ln>
                  <a:solidFill>
                    <a:srgbClr val="FFFFFF"/>
                  </a:solidFill>
                  <a:effectLst/>
                  <a:uLnTx/>
                  <a:uFillTx/>
                  <a:latin typeface="Segoe UI Semibold" panose="020B0702040204020203" pitchFamily="34" charset="0"/>
                  <a:ea typeface="+mn-ea"/>
                  <a:cs typeface="Segoe UI Semibold" panose="020B0702040204020203" pitchFamily="34" charset="0"/>
                </a:rPr>
                <a:t>mysql</a:t>
              </a:r>
              <a:endParaRPr kumimoji="0" lang="en-US" sz="1428" b="0" i="0" u="none" strike="noStrike" kern="1200" cap="all"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32384" rtl="0" eaLnBrk="1" fontAlgn="auto" latinLnBrk="0" hangingPunct="1">
                <a:lnSpc>
                  <a:spcPct val="90000"/>
                </a:lnSpc>
                <a:spcBef>
                  <a:spcPts val="0"/>
                </a:spcBef>
                <a:spcAft>
                  <a:spcPts val="600"/>
                </a:spcAft>
                <a:buClrTx/>
                <a:buSzTx/>
                <a:buFontTx/>
                <a:buNone/>
                <a:tabLst/>
                <a:defRPr/>
              </a:pPr>
              <a:r>
                <a:rPr kumimoji="0" lang="en-US" sz="1428" b="0" i="0" u="none" strike="noStrike" kern="1200" cap="all"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Region availability today</a:t>
              </a:r>
            </a:p>
          </p:txBody>
        </p:sp>
      </p:grpSp>
      <p:cxnSp>
        <p:nvCxnSpPr>
          <p:cNvPr id="44" name="Straight Connector 43"/>
          <p:cNvCxnSpPr/>
          <p:nvPr/>
        </p:nvCxnSpPr>
        <p:spPr>
          <a:xfrm>
            <a:off x="524228" y="4740280"/>
            <a:ext cx="2913823" cy="0"/>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24228" y="6057554"/>
            <a:ext cx="2913823" cy="0"/>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66196" y="4668346"/>
            <a:ext cx="3707770" cy="3674689"/>
          </a:xfrm>
          <a:prstGeom prst="rect">
            <a:avLst/>
          </a:prstGeom>
          <a:noFill/>
          <a:ln>
            <a:noFill/>
          </a:ln>
        </p:spPr>
        <p:txBody>
          <a:bodyPr wrap="square" lIns="283383" tIns="283383" rIns="283383" bIns="283383"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marL="0" marR="0" lvl="0" indent="0" algn="l" defTabSz="932384"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a:ea typeface="+mn-ea"/>
                <a:cs typeface="Segoe UI Semibold" panose="020B0702040204020203" pitchFamily="34" charset="0"/>
              </a:rPr>
              <a:t>West US, North Central US, East US, East US2, South Central US, West Europe, North Europe, Japan West, Japan East, East Asia, SE Asia</a:t>
            </a:r>
            <a:br>
              <a:rPr kumimoji="0" lang="en-US" sz="1600" b="0" i="0" u="none" strike="noStrike" kern="1200" cap="none" spc="0" normalizeH="0" baseline="0" noProof="0" dirty="0">
                <a:ln>
                  <a:noFill/>
                </a:ln>
                <a:solidFill>
                  <a:srgbClr val="FFFFFF"/>
                </a:solidFill>
                <a:effectLst/>
                <a:uLnTx/>
                <a:uFillTx/>
                <a:latin typeface="Segoe UI"/>
                <a:ea typeface="+mn-ea"/>
                <a:cs typeface="Segoe UI Semibold" panose="020B0702040204020203" pitchFamily="34" charset="0"/>
              </a:rPr>
            </a:br>
            <a:endParaRPr kumimoji="0" lang="en-US" sz="1600" b="0" i="0" u="none" strike="noStrike" kern="1200" cap="none" spc="0" normalizeH="0" baseline="0" noProof="0" dirty="0">
              <a:ln>
                <a:noFill/>
              </a:ln>
              <a:solidFill>
                <a:srgbClr val="FFFFFF"/>
              </a:solidFill>
              <a:effectLst/>
              <a:uLnTx/>
              <a:uFillTx/>
              <a:latin typeface="Segoe UI"/>
              <a:ea typeface="+mn-ea"/>
              <a:cs typeface="Segoe UI Semibold" panose="020B0702040204020203" pitchFamily="34" charset="0"/>
            </a:endParaRPr>
          </a:p>
        </p:txBody>
      </p:sp>
      <p:sp>
        <p:nvSpPr>
          <p:cNvPr id="60" name="TextBox 59"/>
          <p:cNvSpPr txBox="1"/>
          <p:nvPr/>
        </p:nvSpPr>
        <p:spPr>
          <a:xfrm>
            <a:off x="3687624" y="5733017"/>
            <a:ext cx="7471230" cy="960718"/>
          </a:xfrm>
          <a:prstGeom prst="rect">
            <a:avLst/>
          </a:prstGeom>
          <a:noFill/>
        </p:spPr>
        <p:txBody>
          <a:bodyPr wrap="none" lIns="283383" tIns="283383" rIns="283383" bIns="283383" rtlCol="0" anchor="ctr" anchorCtr="0">
            <a:noAutofit/>
          </a:bodyPr>
          <a:lstStyle/>
          <a:p>
            <a:pPr marL="0" marR="0" lvl="0" indent="0" algn="ctr" defTabSz="932384" rtl="0" eaLnBrk="1" fontAlgn="auto" latinLnBrk="0" hangingPunct="1">
              <a:lnSpc>
                <a:spcPct val="90000"/>
              </a:lnSpc>
              <a:spcBef>
                <a:spcPts val="0"/>
              </a:spcBef>
              <a:spcAft>
                <a:spcPts val="600"/>
              </a:spcAft>
              <a:buClrTx/>
              <a:buSzTx/>
              <a:buFontTx/>
              <a:buNone/>
              <a:tabLst/>
              <a:defRPr/>
            </a:pPr>
            <a:r>
              <a:rPr kumimoji="0" lang="en-US" sz="408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More coming soon!</a:t>
            </a:r>
          </a:p>
        </p:txBody>
      </p:sp>
      <p:sp>
        <p:nvSpPr>
          <p:cNvPr id="7" name="TextBox 6"/>
          <p:cNvSpPr txBox="1"/>
          <p:nvPr/>
        </p:nvSpPr>
        <p:spPr>
          <a:xfrm>
            <a:off x="365961" y="2393631"/>
            <a:ext cx="2999019" cy="2454464"/>
          </a:xfrm>
          <a:prstGeom prst="rect">
            <a:avLst/>
          </a:prstGeom>
        </p:spPr>
        <p:txBody>
          <a:bodyPr wrap="square" lIns="186521" tIns="149217" rIns="186521" bIns="149217" rtlCol="0">
            <a:spAutoFit/>
          </a:bodyPr>
          <a:lstStyle/>
          <a:p>
            <a:pPr marL="0" marR="0" lvl="0" indent="0" algn="l" defTabSz="932742" rtl="0" eaLnBrk="1" fontAlgn="auto" latinLnBrk="0" hangingPunct="1">
              <a:lnSpc>
                <a:spcPct val="90000"/>
              </a:lnSpc>
              <a:spcBef>
                <a:spcPts val="0"/>
              </a:spcBef>
              <a:spcAft>
                <a:spcPts val="612"/>
              </a:spcAft>
              <a:buClrTx/>
              <a:buSzTx/>
              <a:buFontTx/>
              <a:buNone/>
              <a:tabLst/>
              <a:defRPr/>
            </a:pPr>
            <a:r>
              <a:rPr kumimoji="0" lang="en-US" sz="9791" b="0" i="0" u="none" strike="noStrike" kern="1200" cap="none" spc="0" normalizeH="0" baseline="0" noProof="0" dirty="0">
                <a:ln>
                  <a:noFill/>
                </a:ln>
                <a:solidFill>
                  <a:srgbClr val="FFFFFF"/>
                </a:solidFill>
                <a:effectLst/>
                <a:uLnTx/>
                <a:uFillTx/>
                <a:latin typeface="Segoe UI Semilight"/>
                <a:ea typeface="+mn-ea"/>
                <a:cs typeface="+mn-cs"/>
              </a:rPr>
              <a:t>11</a:t>
            </a:r>
          </a:p>
          <a:p>
            <a:pPr marL="0" marR="0" lvl="0" indent="0" algn="l" defTabSz="932742" rtl="0" eaLnBrk="1" fontAlgn="auto" latinLnBrk="0" hangingPunct="1">
              <a:lnSpc>
                <a:spcPct val="90000"/>
              </a:lnSpc>
              <a:spcBef>
                <a:spcPts val="0"/>
              </a:spcBef>
              <a:spcAft>
                <a:spcPts val="612"/>
              </a:spcAft>
              <a:buClrTx/>
              <a:buSzTx/>
              <a:buFontTx/>
              <a:buNone/>
              <a:tabLst/>
              <a:defRPr/>
            </a:pPr>
            <a:r>
              <a:rPr kumimoji="0" lang="en-US" sz="2448" b="0" i="0" u="none" strike="noStrike" kern="1200" cap="none" spc="0" normalizeH="0" baseline="0" noProof="0" dirty="0">
                <a:ln>
                  <a:noFill/>
                </a:ln>
                <a:solidFill>
                  <a:srgbClr val="FFFFFF"/>
                </a:solidFill>
                <a:effectLst/>
                <a:uLnTx/>
                <a:uFillTx/>
                <a:latin typeface="Segoe UI Semilight"/>
                <a:ea typeface="+mn-ea"/>
                <a:cs typeface="+mn-cs"/>
              </a:rPr>
              <a:t>Azure regions available today</a:t>
            </a:r>
          </a:p>
        </p:txBody>
      </p:sp>
      <p:sp>
        <p:nvSpPr>
          <p:cNvPr id="63" name="Oval 62">
            <a:extLst>
              <a:ext uri="{FF2B5EF4-FFF2-40B4-BE49-F238E27FC236}">
                <a16:creationId xmlns:a16="http://schemas.microsoft.com/office/drawing/2014/main" id="{D687BE97-06DC-4C41-AB00-3808C0825338}"/>
              </a:ext>
            </a:extLst>
          </p:cNvPr>
          <p:cNvSpPr/>
          <p:nvPr/>
        </p:nvSpPr>
        <p:spPr bwMode="auto">
          <a:xfrm>
            <a:off x="3541904" y="2720843"/>
            <a:ext cx="308765" cy="308758"/>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Tree>
    <p:extLst>
      <p:ext uri="{BB962C8B-B14F-4D97-AF65-F5344CB8AC3E}">
        <p14:creationId xmlns:p14="http://schemas.microsoft.com/office/powerpoint/2010/main" val="1520880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12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16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26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28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34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48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55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16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0" grpId="0" animBg="1"/>
      <p:bldP spid="51" grpId="0" animBg="1"/>
      <p:bldP spid="53" grpId="0" animBg="1"/>
      <p:bldP spid="58" grpId="0" animBg="1"/>
      <p:bldP spid="59" grpId="0" animBg="1"/>
      <p:bldP spid="27" grpId="0" animBg="1"/>
      <p:bldP spid="30" grpId="0" animBg="1"/>
      <p:bldP spid="41" grpId="0" animBg="1"/>
      <p:bldP spid="4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88A2-22E1-4BAF-A3A4-81DBFAA1CEB6}"/>
              </a:ext>
            </a:extLst>
          </p:cNvPr>
          <p:cNvSpPr>
            <a:spLocks noGrp="1"/>
          </p:cNvSpPr>
          <p:nvPr>
            <p:ph type="title"/>
          </p:nvPr>
        </p:nvSpPr>
        <p:spPr/>
        <p:txBody>
          <a:bodyPr/>
          <a:lstStyle/>
          <a:p>
            <a:r>
              <a:rPr lang="en-US" dirty="0"/>
              <a:t>It’s all about the apps, though</a:t>
            </a:r>
          </a:p>
        </p:txBody>
      </p:sp>
    </p:spTree>
    <p:extLst>
      <p:ext uri="{BB962C8B-B14F-4D97-AF65-F5344CB8AC3E}">
        <p14:creationId xmlns:p14="http://schemas.microsoft.com/office/powerpoint/2010/main" val="28300973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606003"/>
            <a:ext cx="11612753" cy="1828786"/>
          </a:xfrm>
        </p:spPr>
        <p:txBody>
          <a:bodyPr/>
          <a:lstStyle/>
          <a:p>
            <a:r>
              <a:rPr lang="en-US" dirty="0"/>
              <a:t>How to get started with Azure Database for MySQL</a:t>
            </a:r>
            <a:endParaRPr lang="en-US" i="1" dirty="0"/>
          </a:p>
        </p:txBody>
      </p:sp>
      <p:sp>
        <p:nvSpPr>
          <p:cNvPr id="5" name="Text Placeholder 4"/>
          <p:cNvSpPr>
            <a:spLocks noGrp="1"/>
          </p:cNvSpPr>
          <p:nvPr>
            <p:ph type="body" sz="quarter" idx="12"/>
          </p:nvPr>
        </p:nvSpPr>
        <p:spPr>
          <a:xfrm>
            <a:off x="274702" y="3955786"/>
            <a:ext cx="3428936" cy="1828007"/>
          </a:xfrm>
        </p:spPr>
        <p:txBody>
          <a:bodyPr/>
          <a:lstStyle/>
          <a:p>
            <a:r>
              <a:rPr lang="en-US" dirty="0"/>
              <a:t>Gebi Liang</a:t>
            </a:r>
          </a:p>
          <a:p>
            <a:r>
              <a:rPr lang="en-US" sz="2400" dirty="0"/>
              <a:t>Partner Director</a:t>
            </a:r>
          </a:p>
          <a:p>
            <a:endParaRPr lang="en-US" sz="1400" dirty="0"/>
          </a:p>
          <a:p>
            <a:r>
              <a:rPr lang="en-US" dirty="0"/>
              <a:t>Jason Anderson</a:t>
            </a:r>
          </a:p>
          <a:p>
            <a:r>
              <a:rPr lang="en-US" sz="2400" dirty="0"/>
              <a:t>Principal PM Manager</a:t>
            </a:r>
          </a:p>
        </p:txBody>
      </p:sp>
      <p:sp>
        <p:nvSpPr>
          <p:cNvPr id="6" name="Text Placeholder 5"/>
          <p:cNvSpPr>
            <a:spLocks noGrp="1"/>
          </p:cNvSpPr>
          <p:nvPr>
            <p:ph type="body" sz="quarter" idx="15"/>
          </p:nvPr>
        </p:nvSpPr>
        <p:spPr/>
        <p:txBody>
          <a:bodyPr/>
          <a:lstStyle/>
          <a:p>
            <a:r>
              <a:rPr lang="en-US" dirty="0"/>
              <a:t>B8045</a:t>
            </a:r>
          </a:p>
        </p:txBody>
      </p:sp>
      <p:pic>
        <p:nvPicPr>
          <p:cNvPr id="9218" name="Picture 2" descr="C:\Users\janders\AppData\Local\Temp\SNAGHTML515f18b.PNG">
            <a:extLst>
              <a:ext uri="{FF2B5EF4-FFF2-40B4-BE49-F238E27FC236}">
                <a16:creationId xmlns:a16="http://schemas.microsoft.com/office/drawing/2014/main" id="{F33407D6-6955-4748-A292-51AB16825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840" y="1279525"/>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a:extLst>
              <a:ext uri="{FF2B5EF4-FFF2-40B4-BE49-F238E27FC236}">
                <a16:creationId xmlns:a16="http://schemas.microsoft.com/office/drawing/2014/main" id="{2A35AEF8-9D07-4BA7-B769-0F3ACBF88344}"/>
              </a:ext>
            </a:extLst>
          </p:cNvPr>
          <p:cNvSpPr txBox="1">
            <a:spLocks/>
          </p:cNvSpPr>
          <p:nvPr/>
        </p:nvSpPr>
        <p:spPr>
          <a:xfrm>
            <a:off x="3566506" y="3955786"/>
            <a:ext cx="3428936" cy="1828007"/>
          </a:xfrm>
          <a:prstGeom prst="rect">
            <a:avLst/>
          </a:prstGeom>
          <a:noFill/>
        </p:spPr>
        <p:txBody>
          <a:bodyPr vert="horz" wrap="square" lIns="164592" tIns="109728" rIns="164592"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3200" kern="1200" spc="0" baseline="0">
                <a:gradFill>
                  <a:gsLst>
                    <a:gs pos="91000">
                      <a:schemeClr val="tx1"/>
                    </a:gs>
                    <a:gs pos="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Matt Williams</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Systems Analyst</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School Dist. 42</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Kevin Lisota</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Web Developer</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Geekwire.com</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endParaRPr kumimoji="0" lang="en-US" sz="14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20897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639" y="1457560"/>
            <a:ext cx="11317078" cy="954107"/>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lumMod val="65000"/>
                    <a:lumOff val="35000"/>
                  </a:srgbClr>
                </a:solidFill>
                <a:effectLst/>
                <a:uLnTx/>
                <a:uFillTx/>
                <a:latin typeface="Segoe UI Light" panose="020B0502040204020203" pitchFamily="34" charset="0"/>
                <a:ea typeface="+mn-ea"/>
                <a:cs typeface="Segoe UI Light" panose="020B0502040204020203" pitchFamily="34" charset="0"/>
              </a:rPr>
              <a:t>Simplify and optimize with the support of all major tools, frameworks, and languages you already use</a:t>
            </a:r>
          </a:p>
        </p:txBody>
      </p:sp>
      <p:pic>
        <p:nvPicPr>
          <p:cNvPr id="1028" name="Picture 4" descr="Image result for logo drup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618" y="3736098"/>
            <a:ext cx="1080181" cy="1234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ogo ru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7910" y="3303329"/>
            <a:ext cx="976562" cy="1121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ogo Pyth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2418" y="4636124"/>
            <a:ext cx="1048831" cy="10488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ogo ja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295" y="4353345"/>
            <a:ext cx="866240" cy="16143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342908" y="2599971"/>
            <a:ext cx="1865002" cy="811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srgbClr val="FFFFFF">
                    <a:lumMod val="65000"/>
                    <a:lumOff val="35000"/>
                  </a:srgbClr>
                </a:solidFill>
                <a:effectLst/>
                <a:uLnTx/>
                <a:uFillTx/>
                <a:latin typeface="Segoe UI Semibold" panose="020B0702040204020203" pitchFamily="34" charset="0"/>
                <a:ea typeface="+mn-ea"/>
                <a:cs typeface="Segoe UI Semibold" panose="020B0702040204020203" pitchFamily="34" charset="0"/>
              </a:rPr>
              <a:t>Languages</a:t>
            </a:r>
          </a:p>
        </p:txBody>
      </p:sp>
      <p:sp>
        <p:nvSpPr>
          <p:cNvPr id="15" name="Rectangle 14"/>
          <p:cNvSpPr/>
          <p:nvPr/>
        </p:nvSpPr>
        <p:spPr>
          <a:xfrm>
            <a:off x="1749821" y="2710013"/>
            <a:ext cx="2844874" cy="701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srgbClr val="FFFFFF">
                    <a:lumMod val="65000"/>
                    <a:lumOff val="35000"/>
                  </a:srgbClr>
                </a:solidFill>
                <a:effectLst/>
                <a:uLnTx/>
                <a:uFillTx/>
                <a:latin typeface="Segoe UI Semibold" panose="020B0702040204020203" pitchFamily="34" charset="0"/>
                <a:ea typeface="+mn-ea"/>
                <a:cs typeface="Segoe UI Semibold" panose="020B0702040204020203" pitchFamily="34" charset="0"/>
              </a:rPr>
              <a:t>Frameworks</a:t>
            </a:r>
            <a:endParaRPr kumimoji="0" lang="en-US" sz="1428" b="0" i="0" u="none" strike="noStrike" kern="1200" cap="none" spc="0" normalizeH="0" baseline="0" noProof="0" dirty="0">
              <a:ln>
                <a:noFill/>
              </a:ln>
              <a:solidFill>
                <a:srgbClr val="FFFFFF">
                  <a:lumMod val="65000"/>
                  <a:lumOff val="35000"/>
                </a:srgbClr>
              </a:solidFill>
              <a:effectLst/>
              <a:uLnTx/>
              <a:uFillTx/>
              <a:latin typeface="Segoe UI Semibold" panose="020B0702040204020203" pitchFamily="34" charset="0"/>
              <a:ea typeface="+mn-ea"/>
              <a:cs typeface="Segoe UI Semibold" panose="020B0702040204020203" pitchFamily="34" charset="0"/>
            </a:endParaRPr>
          </a:p>
        </p:txBody>
      </p:sp>
      <p:sp>
        <p:nvSpPr>
          <p:cNvPr id="7" name="Title 6">
            <a:extLst>
              <a:ext uri="{FF2B5EF4-FFF2-40B4-BE49-F238E27FC236}">
                <a16:creationId xmlns:a16="http://schemas.microsoft.com/office/drawing/2014/main" id="{9AA98BA3-E2F4-402E-BE90-6C3753FA1758}"/>
              </a:ext>
            </a:extLst>
          </p:cNvPr>
          <p:cNvSpPr>
            <a:spLocks noGrp="1"/>
          </p:cNvSpPr>
          <p:nvPr>
            <p:ph type="title"/>
          </p:nvPr>
        </p:nvSpPr>
        <p:spPr/>
        <p:txBody>
          <a:bodyPr/>
          <a:lstStyle/>
          <a:p>
            <a:r>
              <a:rPr lang="en-US" dirty="0"/>
              <a:t>No need to learn new tools or frameworks</a:t>
            </a:r>
            <a:br>
              <a:rPr lang="en-US" dirty="0"/>
            </a:br>
            <a:endParaRPr lang="en-US" dirty="0"/>
          </a:p>
        </p:txBody>
      </p:sp>
      <p:pic>
        <p:nvPicPr>
          <p:cNvPr id="13" name="Picture 12">
            <a:extLst>
              <a:ext uri="{FF2B5EF4-FFF2-40B4-BE49-F238E27FC236}">
                <a16:creationId xmlns:a16="http://schemas.microsoft.com/office/drawing/2014/main" id="{A34BD66E-B47D-439C-9CBF-CC409B8D5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19" y="3098820"/>
            <a:ext cx="2685740" cy="1678588"/>
          </a:xfrm>
          <a:prstGeom prst="rect">
            <a:avLst/>
          </a:prstGeom>
        </p:spPr>
      </p:pic>
      <p:pic>
        <p:nvPicPr>
          <p:cNvPr id="21" name="Picture 20">
            <a:extLst>
              <a:ext uri="{FF2B5EF4-FFF2-40B4-BE49-F238E27FC236}">
                <a16:creationId xmlns:a16="http://schemas.microsoft.com/office/drawing/2014/main" id="{AA399A16-3798-420F-AC12-25ED30AC87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471" y="5318752"/>
            <a:ext cx="1912648" cy="870254"/>
          </a:xfrm>
          <a:prstGeom prst="rect">
            <a:avLst/>
          </a:prstGeom>
        </p:spPr>
      </p:pic>
      <p:pic>
        <p:nvPicPr>
          <p:cNvPr id="27" name="Picture 26">
            <a:extLst>
              <a:ext uri="{FF2B5EF4-FFF2-40B4-BE49-F238E27FC236}">
                <a16:creationId xmlns:a16="http://schemas.microsoft.com/office/drawing/2014/main" id="{75330AF8-5D27-4FA9-9242-68F428502B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1043" y="4608530"/>
            <a:ext cx="2197048" cy="1606931"/>
          </a:xfrm>
          <a:prstGeom prst="rect">
            <a:avLst/>
          </a:prstGeom>
        </p:spPr>
      </p:pic>
      <p:pic>
        <p:nvPicPr>
          <p:cNvPr id="4" name="Picture 3">
            <a:extLst>
              <a:ext uri="{FF2B5EF4-FFF2-40B4-BE49-F238E27FC236}">
                <a16:creationId xmlns:a16="http://schemas.microsoft.com/office/drawing/2014/main" id="{0BE3D8FC-BAF5-4E5E-BC02-EB73FE64BF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7580" y="3503434"/>
            <a:ext cx="1552307" cy="811080"/>
          </a:xfrm>
          <a:prstGeom prst="rect">
            <a:avLst/>
          </a:prstGeom>
        </p:spPr>
      </p:pic>
      <p:pic>
        <p:nvPicPr>
          <p:cNvPr id="5" name="Picture 4">
            <a:extLst>
              <a:ext uri="{FF2B5EF4-FFF2-40B4-BE49-F238E27FC236}">
                <a16:creationId xmlns:a16="http://schemas.microsoft.com/office/drawing/2014/main" id="{2319AE61-F4F5-4064-BC78-56CF36DB5FFA}"/>
              </a:ext>
            </a:extLst>
          </p:cNvPr>
          <p:cNvPicPr>
            <a:picLocks noChangeAspect="1"/>
          </p:cNvPicPr>
          <p:nvPr/>
        </p:nvPicPr>
        <p:blipFill>
          <a:blip r:embed="rId11"/>
          <a:stretch>
            <a:fillRect/>
          </a:stretch>
        </p:blipFill>
        <p:spPr>
          <a:xfrm>
            <a:off x="847497" y="5050915"/>
            <a:ext cx="1164546" cy="1164546"/>
          </a:xfrm>
          <a:prstGeom prst="rect">
            <a:avLst/>
          </a:prstGeom>
        </p:spPr>
      </p:pic>
      <p:pic>
        <p:nvPicPr>
          <p:cNvPr id="8" name="Picture 7">
            <a:extLst>
              <a:ext uri="{FF2B5EF4-FFF2-40B4-BE49-F238E27FC236}">
                <a16:creationId xmlns:a16="http://schemas.microsoft.com/office/drawing/2014/main" id="{76C89B91-DC62-4518-BAC3-98B0249F679F}"/>
              </a:ext>
            </a:extLst>
          </p:cNvPr>
          <p:cNvPicPr>
            <a:picLocks noChangeAspect="1"/>
          </p:cNvPicPr>
          <p:nvPr/>
        </p:nvPicPr>
        <p:blipFill>
          <a:blip r:embed="rId12"/>
          <a:stretch>
            <a:fillRect/>
          </a:stretch>
        </p:blipFill>
        <p:spPr>
          <a:xfrm>
            <a:off x="3475067" y="3319040"/>
            <a:ext cx="1400534" cy="1400534"/>
          </a:xfrm>
          <a:prstGeom prst="rect">
            <a:avLst/>
          </a:prstGeom>
        </p:spPr>
      </p:pic>
    </p:spTree>
    <p:extLst>
      <p:ext uri="{BB962C8B-B14F-4D97-AF65-F5344CB8AC3E}">
        <p14:creationId xmlns:p14="http://schemas.microsoft.com/office/powerpoint/2010/main" val="1031256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038"/>
                                        </p:tgtEl>
                                        <p:attrNameLst>
                                          <p:attrName>style.visibility</p:attrName>
                                        </p:attrNameLst>
                                      </p:cBhvr>
                                      <p:to>
                                        <p:strVal val="visible"/>
                                      </p:to>
                                    </p:set>
                                    <p:animEffect transition="in" filter="fade">
                                      <p:cBhvr>
                                        <p:cTn id="31" dur="500"/>
                                        <p:tgtEl>
                                          <p:spTgt spid="1038"/>
                                        </p:tgtEl>
                                      </p:cBhvr>
                                    </p:animEffect>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fade">
                                      <p:cBhvr>
                                        <p:cTn id="35" dur="500"/>
                                        <p:tgtEl>
                                          <p:spTgt spid="1036"/>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6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7003BE2-A092-4DF1-8E2F-D93AE53E8FF6}"/>
              </a:ext>
            </a:extLst>
          </p:cNvPr>
          <p:cNvSpPr txBox="1"/>
          <p:nvPr/>
        </p:nvSpPr>
        <p:spPr>
          <a:xfrm>
            <a:off x="254037" y="1302726"/>
            <a:ext cx="8371071" cy="5099858"/>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Azure Database for MySQL is now tightly integrated with Azure Web Apps as a DB Provider</a:t>
            </a:r>
          </a:p>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Deploy a new Web App + MySQL and add your own app</a:t>
            </a:r>
          </a:p>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Pre-configured Web Apps –</a:t>
            </a:r>
          </a:p>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Deploy through CLI using your own customized ARM deployment template</a:t>
            </a:r>
          </a:p>
        </p:txBody>
      </p:sp>
      <p:sp>
        <p:nvSpPr>
          <p:cNvPr id="2" name="Title 1">
            <a:extLst>
              <a:ext uri="{FF2B5EF4-FFF2-40B4-BE49-F238E27FC236}">
                <a16:creationId xmlns:a16="http://schemas.microsoft.com/office/drawing/2014/main" id="{33CA2ED3-DCE5-4D40-B1D1-35F4144AD159}"/>
              </a:ext>
            </a:extLst>
          </p:cNvPr>
          <p:cNvSpPr>
            <a:spLocks noGrp="1"/>
          </p:cNvSpPr>
          <p:nvPr>
            <p:ph type="title"/>
          </p:nvPr>
        </p:nvSpPr>
        <p:spPr/>
        <p:txBody>
          <a:bodyPr/>
          <a:lstStyle/>
          <a:p>
            <a:r>
              <a:rPr lang="en-US" dirty="0"/>
              <a:t>Integration with Azure Web Apps</a:t>
            </a:r>
          </a:p>
        </p:txBody>
      </p:sp>
      <p:grpSp>
        <p:nvGrpSpPr>
          <p:cNvPr id="3" name="Group 2">
            <a:extLst>
              <a:ext uri="{FF2B5EF4-FFF2-40B4-BE49-F238E27FC236}">
                <a16:creationId xmlns:a16="http://schemas.microsoft.com/office/drawing/2014/main" id="{09C9F2AD-4629-4958-9361-65435BA2D414}"/>
              </a:ext>
            </a:extLst>
          </p:cNvPr>
          <p:cNvGrpSpPr/>
          <p:nvPr/>
        </p:nvGrpSpPr>
        <p:grpSpPr>
          <a:xfrm>
            <a:off x="4578916" y="2257365"/>
            <a:ext cx="8336166" cy="4236134"/>
            <a:chOff x="4578916" y="2257365"/>
            <a:chExt cx="8336166" cy="4236134"/>
          </a:xfrm>
        </p:grpSpPr>
        <p:pic>
          <p:nvPicPr>
            <p:cNvPr id="4" name="Picture 4" descr="Image result for logo drupal">
              <a:extLst>
                <a:ext uri="{FF2B5EF4-FFF2-40B4-BE49-F238E27FC236}">
                  <a16:creationId xmlns:a16="http://schemas.microsoft.com/office/drawing/2014/main" id="{956840A8-3FA4-42F6-804C-9FBCAAD00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8355" y="5283102"/>
              <a:ext cx="1059097" cy="1210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logo PHP">
              <a:extLst>
                <a:ext uri="{FF2B5EF4-FFF2-40B4-BE49-F238E27FC236}">
                  <a16:creationId xmlns:a16="http://schemas.microsoft.com/office/drawing/2014/main" id="{7B5A7D5A-CE39-4A25-B535-2F31497E6B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601" b="27675"/>
            <a:stretch/>
          </p:blipFill>
          <p:spPr bwMode="auto">
            <a:xfrm>
              <a:off x="10335393" y="2257365"/>
              <a:ext cx="2045023" cy="990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3F405E5-F92B-45DE-A86E-77D3B0D28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0729" y="3261088"/>
              <a:ext cx="3114353" cy="1946471"/>
            </a:xfrm>
            <a:prstGeom prst="rect">
              <a:avLst/>
            </a:prstGeom>
          </p:spPr>
        </p:pic>
        <p:pic>
          <p:nvPicPr>
            <p:cNvPr id="9" name="Picture 2" descr="https://azure.microsoft.com/svghandler/app-service-web/?width=600&amp;height=315">
              <a:extLst>
                <a:ext uri="{FF2B5EF4-FFF2-40B4-BE49-F238E27FC236}">
                  <a16:creationId xmlns:a16="http://schemas.microsoft.com/office/drawing/2014/main" id="{CC6C1157-4809-44D9-8BEE-344CE67E22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916" y="3614429"/>
              <a:ext cx="2361504" cy="1239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77F13BB-DA5B-4B75-B2FF-21148F727E09}"/>
                </a:ext>
              </a:extLst>
            </p:cNvPr>
            <p:cNvPicPr>
              <a:picLocks noChangeAspect="1"/>
            </p:cNvPicPr>
            <p:nvPr/>
          </p:nvPicPr>
          <p:blipFill>
            <a:blip r:embed="rId7"/>
            <a:stretch>
              <a:fillRect/>
            </a:stretch>
          </p:blipFill>
          <p:spPr>
            <a:xfrm>
              <a:off x="7190997" y="3457273"/>
              <a:ext cx="1554100" cy="1554100"/>
            </a:xfrm>
            <a:prstGeom prst="rect">
              <a:avLst/>
            </a:prstGeom>
          </p:spPr>
        </p:pic>
        <p:sp>
          <p:nvSpPr>
            <p:cNvPr id="15" name="TextBox 14">
              <a:extLst>
                <a:ext uri="{FF2B5EF4-FFF2-40B4-BE49-F238E27FC236}">
                  <a16:creationId xmlns:a16="http://schemas.microsoft.com/office/drawing/2014/main" id="{DFC975FF-CC05-4247-A53A-A5E664FE4405}"/>
                </a:ext>
              </a:extLst>
            </p:cNvPr>
            <p:cNvSpPr txBox="1"/>
            <p:nvPr/>
          </p:nvSpPr>
          <p:spPr>
            <a:xfrm>
              <a:off x="6395292" y="3532591"/>
              <a:ext cx="525764" cy="1403461"/>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8000" b="0" i="1"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t>
              </a:r>
            </a:p>
          </p:txBody>
        </p:sp>
        <p:sp>
          <p:nvSpPr>
            <p:cNvPr id="16" name="TextBox 15">
              <a:extLst>
                <a:ext uri="{FF2B5EF4-FFF2-40B4-BE49-F238E27FC236}">
                  <a16:creationId xmlns:a16="http://schemas.microsoft.com/office/drawing/2014/main" id="{1D6FD701-58F8-42F1-BC5B-A621F4955B11}"/>
                </a:ext>
              </a:extLst>
            </p:cNvPr>
            <p:cNvSpPr txBox="1"/>
            <p:nvPr/>
          </p:nvSpPr>
          <p:spPr>
            <a:xfrm>
              <a:off x="8493914" y="3554659"/>
              <a:ext cx="525764" cy="1403461"/>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8000" b="0" i="1"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t>
              </a:r>
            </a:p>
          </p:txBody>
        </p:sp>
        <p:sp>
          <p:nvSpPr>
            <p:cNvPr id="10" name="Left Brace 9">
              <a:extLst>
                <a:ext uri="{FF2B5EF4-FFF2-40B4-BE49-F238E27FC236}">
                  <a16:creationId xmlns:a16="http://schemas.microsoft.com/office/drawing/2014/main" id="{E18FE1CC-D7DA-44D2-B6EC-37FEA5524618}"/>
                </a:ext>
              </a:extLst>
            </p:cNvPr>
            <p:cNvSpPr/>
            <p:nvPr/>
          </p:nvSpPr>
          <p:spPr>
            <a:xfrm>
              <a:off x="9615018" y="2684845"/>
              <a:ext cx="548640" cy="3474682"/>
            </a:xfrm>
            <a:prstGeom prst="leftBrace">
              <a:avLst>
                <a:gd name="adj1" fmla="val 47671"/>
                <a:gd name="adj2" fmla="val 45805"/>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spTree>
    <p:extLst>
      <p:ext uri="{BB962C8B-B14F-4D97-AF65-F5344CB8AC3E}">
        <p14:creationId xmlns:p14="http://schemas.microsoft.com/office/powerpoint/2010/main" val="301021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5300-6819-4AE1-AE57-C2F6584D0F87}"/>
              </a:ext>
            </a:extLst>
          </p:cNvPr>
          <p:cNvSpPr>
            <a:spLocks noGrp="1"/>
          </p:cNvSpPr>
          <p:nvPr>
            <p:ph type="title"/>
          </p:nvPr>
        </p:nvSpPr>
        <p:spPr/>
        <p:txBody>
          <a:bodyPr/>
          <a:lstStyle/>
          <a:p>
            <a:r>
              <a:rPr lang="en-US" dirty="0"/>
              <a:t>Demo</a:t>
            </a:r>
          </a:p>
        </p:txBody>
      </p:sp>
      <p:grpSp>
        <p:nvGrpSpPr>
          <p:cNvPr id="10" name="Group 9">
            <a:extLst>
              <a:ext uri="{FF2B5EF4-FFF2-40B4-BE49-F238E27FC236}">
                <a16:creationId xmlns:a16="http://schemas.microsoft.com/office/drawing/2014/main" id="{C54068F4-9709-49E7-98AD-4FC49F4C25EC}"/>
              </a:ext>
            </a:extLst>
          </p:cNvPr>
          <p:cNvGrpSpPr/>
          <p:nvPr/>
        </p:nvGrpSpPr>
        <p:grpSpPr>
          <a:xfrm>
            <a:off x="2834994" y="3307539"/>
            <a:ext cx="8909755" cy="2543676"/>
            <a:chOff x="3628130" y="3940285"/>
            <a:chExt cx="8909755" cy="2543676"/>
          </a:xfrm>
        </p:grpSpPr>
        <p:pic>
          <p:nvPicPr>
            <p:cNvPr id="4" name="Picture 3">
              <a:extLst>
                <a:ext uri="{FF2B5EF4-FFF2-40B4-BE49-F238E27FC236}">
                  <a16:creationId xmlns:a16="http://schemas.microsoft.com/office/drawing/2014/main" id="{A58B1EBA-9B85-4DC5-B1F0-9180DC524D3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68004" y="3940285"/>
              <a:ext cx="4069881" cy="2543676"/>
            </a:xfrm>
            <a:prstGeom prst="rect">
              <a:avLst/>
            </a:prstGeom>
          </p:spPr>
        </p:pic>
        <p:pic>
          <p:nvPicPr>
            <p:cNvPr id="5" name="Picture 2" descr="https://azure.microsoft.com/svghandler/app-service-web/?width=600&amp;height=315">
              <a:extLst>
                <a:ext uri="{FF2B5EF4-FFF2-40B4-BE49-F238E27FC236}">
                  <a16:creationId xmlns:a16="http://schemas.microsoft.com/office/drawing/2014/main" id="{068B3753-025F-4456-B6BD-DA2814905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130" y="4402036"/>
              <a:ext cx="3086047" cy="1620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8F6A2AA-529B-4CE0-AD5F-BF3A71CAA925}"/>
                </a:ext>
              </a:extLst>
            </p:cNvPr>
            <p:cNvPicPr>
              <a:picLocks noChangeAspect="1"/>
            </p:cNvPicPr>
            <p:nvPr/>
          </p:nvPicPr>
          <p:blipFill>
            <a:blip r:embed="rId5"/>
            <a:stretch>
              <a:fillRect/>
            </a:stretch>
          </p:blipFill>
          <p:spPr>
            <a:xfrm>
              <a:off x="6867669" y="4256389"/>
              <a:ext cx="2030920" cy="2030920"/>
            </a:xfrm>
            <a:prstGeom prst="rect">
              <a:avLst/>
            </a:prstGeom>
          </p:spPr>
        </p:pic>
        <p:sp>
          <p:nvSpPr>
            <p:cNvPr id="8" name="TextBox 7">
              <a:extLst>
                <a:ext uri="{FF2B5EF4-FFF2-40B4-BE49-F238E27FC236}">
                  <a16:creationId xmlns:a16="http://schemas.microsoft.com/office/drawing/2014/main" id="{A61E7A34-239B-4667-95B0-9F65EA0B7173}"/>
                </a:ext>
              </a:extLst>
            </p:cNvPr>
            <p:cNvSpPr txBox="1"/>
            <p:nvPr/>
          </p:nvSpPr>
          <p:spPr>
            <a:xfrm>
              <a:off x="8443420" y="4277415"/>
              <a:ext cx="608661" cy="1888209"/>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1500" b="0" i="1"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t>
              </a:r>
            </a:p>
          </p:txBody>
        </p:sp>
        <p:sp>
          <p:nvSpPr>
            <p:cNvPr id="9" name="TextBox 8">
              <a:extLst>
                <a:ext uri="{FF2B5EF4-FFF2-40B4-BE49-F238E27FC236}">
                  <a16:creationId xmlns:a16="http://schemas.microsoft.com/office/drawing/2014/main" id="{54401065-5FEA-452E-9BD6-9B138116E0D8}"/>
                </a:ext>
              </a:extLst>
            </p:cNvPr>
            <p:cNvSpPr txBox="1"/>
            <p:nvPr/>
          </p:nvSpPr>
          <p:spPr>
            <a:xfrm>
              <a:off x="5934243" y="4277415"/>
              <a:ext cx="608661" cy="1888209"/>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1500" b="0" i="1"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t>
              </a:r>
            </a:p>
          </p:txBody>
        </p:sp>
      </p:grpSp>
    </p:spTree>
    <p:extLst>
      <p:ext uri="{BB962C8B-B14F-4D97-AF65-F5344CB8AC3E}">
        <p14:creationId xmlns:p14="http://schemas.microsoft.com/office/powerpoint/2010/main" val="902180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D317-9E05-472F-B7E7-96BB1452C52D}"/>
              </a:ext>
            </a:extLst>
          </p:cNvPr>
          <p:cNvSpPr>
            <a:spLocks noGrp="1"/>
          </p:cNvSpPr>
          <p:nvPr>
            <p:ph type="title"/>
          </p:nvPr>
        </p:nvSpPr>
        <p:spPr>
          <a:xfrm>
            <a:off x="274637" y="2125677"/>
            <a:ext cx="11612817" cy="2179058"/>
          </a:xfrm>
        </p:spPr>
        <p:txBody>
          <a:bodyPr/>
          <a:lstStyle/>
          <a:p>
            <a:r>
              <a:rPr lang="en-US" dirty="0"/>
              <a:t>But don’t take our word for it…</a:t>
            </a:r>
          </a:p>
        </p:txBody>
      </p:sp>
    </p:spTree>
    <p:extLst>
      <p:ext uri="{BB962C8B-B14F-4D97-AF65-F5344CB8AC3E}">
        <p14:creationId xmlns:p14="http://schemas.microsoft.com/office/powerpoint/2010/main" val="3952120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FF00-5902-437E-A8EF-76D381813217}"/>
              </a:ext>
            </a:extLst>
          </p:cNvPr>
          <p:cNvSpPr>
            <a:spLocks noGrp="1"/>
          </p:cNvSpPr>
          <p:nvPr>
            <p:ph type="title"/>
          </p:nvPr>
        </p:nvSpPr>
        <p:spPr>
          <a:xfrm>
            <a:off x="274639" y="2296935"/>
            <a:ext cx="5212086" cy="2400657"/>
          </a:xfrm>
        </p:spPr>
        <p:txBody>
          <a:bodyPr/>
          <a:lstStyle/>
          <a:p>
            <a:r>
              <a:rPr lang="en-US" dirty="0">
                <a:latin typeface="Segoe UI Semibold" panose="020B0702040204020203" pitchFamily="34" charset="0"/>
                <a:cs typeface="Segoe UI Semibold" panose="020B0702040204020203" pitchFamily="34" charset="0"/>
              </a:rPr>
              <a:t>School District 42</a:t>
            </a:r>
            <a:br>
              <a:rPr lang="en-US" dirty="0"/>
            </a:br>
            <a:r>
              <a:rPr lang="en-US" sz="3200" dirty="0"/>
              <a:t>Matt Williams</a:t>
            </a:r>
            <a:br>
              <a:rPr lang="en-US" sz="3200" dirty="0"/>
            </a:br>
            <a:r>
              <a:rPr lang="en-US" sz="3200" dirty="0"/>
              <a:t>Systems Analyst</a:t>
            </a:r>
            <a:endParaRPr lang="en-US" dirty="0"/>
          </a:p>
        </p:txBody>
      </p:sp>
      <p:pic>
        <p:nvPicPr>
          <p:cNvPr id="6" name="Picture 5">
            <a:extLst>
              <a:ext uri="{FF2B5EF4-FFF2-40B4-BE49-F238E27FC236}">
                <a16:creationId xmlns:a16="http://schemas.microsoft.com/office/drawing/2014/main" id="{A400DCEC-B99D-4041-9FC1-EC320FE18586}"/>
              </a:ext>
            </a:extLst>
          </p:cNvPr>
          <p:cNvPicPr>
            <a:picLocks noChangeAspect="1"/>
          </p:cNvPicPr>
          <p:nvPr/>
        </p:nvPicPr>
        <p:blipFill>
          <a:blip r:embed="rId3"/>
          <a:stretch>
            <a:fillRect/>
          </a:stretch>
        </p:blipFill>
        <p:spPr>
          <a:xfrm>
            <a:off x="5590020" y="-1"/>
            <a:ext cx="6846455" cy="6994525"/>
          </a:xfrm>
          <a:prstGeom prst="rect">
            <a:avLst/>
          </a:prstGeom>
        </p:spPr>
      </p:pic>
    </p:spTree>
    <p:extLst>
      <p:ext uri="{BB962C8B-B14F-4D97-AF65-F5344CB8AC3E}">
        <p14:creationId xmlns:p14="http://schemas.microsoft.com/office/powerpoint/2010/main" val="1822889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School District No. 42 </a:t>
            </a:r>
            <a:br>
              <a:rPr lang="en-CA" dirty="0"/>
            </a:br>
            <a:r>
              <a:rPr lang="en-CA" sz="2800" dirty="0"/>
              <a:t>Maple Ridge – Pitt Meadows</a:t>
            </a:r>
            <a:br>
              <a:rPr lang="en-CA" sz="3200" dirty="0"/>
            </a:br>
            <a:endParaRPr lang="en-CA" dirty="0"/>
          </a:p>
        </p:txBody>
      </p:sp>
      <p:sp>
        <p:nvSpPr>
          <p:cNvPr id="3" name="Text Placeholder 2"/>
          <p:cNvSpPr>
            <a:spLocks noGrp="1"/>
          </p:cNvSpPr>
          <p:nvPr>
            <p:ph type="body" sz="quarter" idx="10"/>
          </p:nvPr>
        </p:nvSpPr>
        <p:spPr>
          <a:xfrm>
            <a:off x="274639" y="1301103"/>
            <a:ext cx="11888787" cy="5367623"/>
          </a:xfrm>
        </p:spPr>
        <p:txBody>
          <a:bodyPr/>
          <a:lstStyle/>
          <a:p>
            <a:endParaRPr lang="en-CA" sz="3200" dirty="0"/>
          </a:p>
          <a:p>
            <a:r>
              <a:rPr lang="en-CA" sz="3200" dirty="0"/>
              <a:t>Located 40km east of Vancouver, BC </a:t>
            </a:r>
            <a:r>
              <a:rPr lang="en-CA" sz="1600" dirty="0"/>
              <a:t>(132 miles north of Seattle)</a:t>
            </a:r>
          </a:p>
          <a:p>
            <a:endParaRPr lang="en-CA" sz="1600" dirty="0"/>
          </a:p>
          <a:p>
            <a:r>
              <a:rPr lang="en-CA" sz="3200" dirty="0"/>
              <a:t>21 Elementary (K-7) and 6 Secondary (8-12) Schools </a:t>
            </a:r>
          </a:p>
          <a:p>
            <a:endParaRPr lang="en-CA" sz="3200" dirty="0"/>
          </a:p>
          <a:p>
            <a:r>
              <a:rPr lang="en-CA" sz="3200" dirty="0"/>
              <a:t>Population of approximately 100,000 people</a:t>
            </a:r>
          </a:p>
          <a:p>
            <a:endParaRPr lang="en-CA" sz="3200" dirty="0"/>
          </a:p>
          <a:p>
            <a:r>
              <a:rPr lang="en-CA" sz="3200" dirty="0"/>
              <a:t>15,000 Students</a:t>
            </a:r>
          </a:p>
          <a:p>
            <a:endParaRPr lang="en-CA" sz="3200" dirty="0"/>
          </a:p>
          <a:p>
            <a:r>
              <a:rPr lang="en-CA" sz="3200" dirty="0"/>
              <a:t>2,200 Employees</a:t>
            </a:r>
          </a:p>
        </p:txBody>
      </p:sp>
      <p:pic>
        <p:nvPicPr>
          <p:cNvPr id="4" name="Picture 2" descr="http://cdn.www2.sd42.ca/sd42/images/header-logo.png">
            <a:extLst>
              <a:ext uri="{FF2B5EF4-FFF2-40B4-BE49-F238E27FC236}">
                <a16:creationId xmlns:a16="http://schemas.microsoft.com/office/drawing/2014/main" id="{4A65A18D-657D-45E4-B0BD-DDD0665B6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992" y="205458"/>
            <a:ext cx="1982644" cy="10058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id:image004.jpg@01D2C4DB.CDDCFEA0">
            <a:extLst>
              <a:ext uri="{FF2B5EF4-FFF2-40B4-BE49-F238E27FC236}">
                <a16:creationId xmlns:a16="http://schemas.microsoft.com/office/drawing/2014/main" id="{3380BE03-36FC-4D1C-B181-FD58CF103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8456" y="4079462"/>
            <a:ext cx="4024970" cy="267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0976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Before the move to Azure</a:t>
            </a:r>
          </a:p>
        </p:txBody>
      </p:sp>
      <p:sp>
        <p:nvSpPr>
          <p:cNvPr id="3" name="Text Placeholder 2"/>
          <p:cNvSpPr>
            <a:spLocks noGrp="1"/>
          </p:cNvSpPr>
          <p:nvPr>
            <p:ph type="body" sz="quarter" idx="10"/>
          </p:nvPr>
        </p:nvSpPr>
        <p:spPr>
          <a:xfrm>
            <a:off x="275416" y="1394165"/>
            <a:ext cx="11888787" cy="4949047"/>
          </a:xfrm>
        </p:spPr>
        <p:txBody>
          <a:bodyPr/>
          <a:lstStyle/>
          <a:p>
            <a:r>
              <a:rPr lang="en-CA" dirty="0"/>
              <a:t>On-Premises Website</a:t>
            </a:r>
          </a:p>
          <a:p>
            <a:endParaRPr lang="en-CA" dirty="0"/>
          </a:p>
          <a:p>
            <a:r>
              <a:rPr lang="en-CA" dirty="0"/>
              <a:t>Very overprovisioned front end and database server</a:t>
            </a:r>
          </a:p>
          <a:p>
            <a:endParaRPr lang="en-CA" dirty="0"/>
          </a:p>
          <a:p>
            <a:r>
              <a:rPr lang="en-CA" dirty="0"/>
              <a:t>Daily traffic was mostly low ~15,000 </a:t>
            </a:r>
            <a:r>
              <a:rPr lang="en-CA" dirty="0" err="1"/>
              <a:t>pv</a:t>
            </a:r>
            <a:r>
              <a:rPr lang="en-CA" dirty="0"/>
              <a:t>/day</a:t>
            </a:r>
          </a:p>
          <a:p>
            <a:endParaRPr lang="en-CA" dirty="0"/>
          </a:p>
          <a:p>
            <a:r>
              <a:rPr lang="en-CA" dirty="0"/>
              <a:t>‘Snow Day’ spike to ~80,000 </a:t>
            </a:r>
            <a:r>
              <a:rPr lang="en-CA" dirty="0" err="1"/>
              <a:t>pv</a:t>
            </a:r>
            <a:r>
              <a:rPr lang="en-CA" dirty="0"/>
              <a:t>/hour</a:t>
            </a:r>
          </a:p>
          <a:p>
            <a:endParaRPr lang="en-CA" dirty="0"/>
          </a:p>
        </p:txBody>
      </p:sp>
      <p:pic>
        <p:nvPicPr>
          <p:cNvPr id="4098" name="Picture 2" descr="http://cdn.www2.sd42.ca/sd42/images/header-logo.png">
            <a:extLst>
              <a:ext uri="{FF2B5EF4-FFF2-40B4-BE49-F238E27FC236}">
                <a16:creationId xmlns:a16="http://schemas.microsoft.com/office/drawing/2014/main" id="{EF25C03A-6CB3-4DEA-A27A-BF2EADC54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992" y="205458"/>
            <a:ext cx="1982644" cy="100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134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Move to Azure</a:t>
            </a:r>
          </a:p>
        </p:txBody>
      </p:sp>
      <p:sp>
        <p:nvSpPr>
          <p:cNvPr id="3" name="Text Placeholder 2"/>
          <p:cNvSpPr>
            <a:spLocks noGrp="1"/>
          </p:cNvSpPr>
          <p:nvPr>
            <p:ph type="body" sz="quarter" idx="10"/>
          </p:nvPr>
        </p:nvSpPr>
        <p:spPr>
          <a:xfrm>
            <a:off x="274639" y="1577043"/>
            <a:ext cx="11888787" cy="4271939"/>
          </a:xfrm>
        </p:spPr>
        <p:txBody>
          <a:bodyPr/>
          <a:lstStyle/>
          <a:p>
            <a:r>
              <a:rPr lang="en-CA" dirty="0" err="1"/>
              <a:t>Wordpress</a:t>
            </a:r>
            <a:r>
              <a:rPr lang="en-CA" dirty="0"/>
              <a:t> + MySQL</a:t>
            </a:r>
          </a:p>
          <a:p>
            <a:pPr lvl="1"/>
            <a:r>
              <a:rPr lang="en-CA" dirty="0"/>
              <a:t>S1 App Service IIS</a:t>
            </a:r>
          </a:p>
          <a:p>
            <a:pPr lvl="1"/>
            <a:r>
              <a:rPr lang="en-CA" dirty="0"/>
              <a:t>D2_V2 IAAS VM for MySQL</a:t>
            </a:r>
          </a:p>
          <a:p>
            <a:endParaRPr lang="en-CA" dirty="0"/>
          </a:p>
          <a:p>
            <a:r>
              <a:rPr lang="en-CA" dirty="0"/>
              <a:t>Still had to fully Manage the MySQL VM</a:t>
            </a:r>
          </a:p>
          <a:p>
            <a:pPr lvl="1"/>
            <a:r>
              <a:rPr lang="en-CA" dirty="0"/>
              <a:t>Tracked back website slowness to MySQL issues</a:t>
            </a:r>
          </a:p>
          <a:p>
            <a:pPr lvl="1"/>
            <a:r>
              <a:rPr lang="en-CA" dirty="0"/>
              <a:t>Over provisioned VM to ensure performance for snow days</a:t>
            </a:r>
          </a:p>
          <a:p>
            <a:pPr lvl="1"/>
            <a:r>
              <a:rPr lang="en-CA" dirty="0"/>
              <a:t>Couldn’t easily scale the VM</a:t>
            </a:r>
          </a:p>
        </p:txBody>
      </p:sp>
      <p:pic>
        <p:nvPicPr>
          <p:cNvPr id="4" name="Picture 2" descr="http://cdn.www2.sd42.ca/sd42/images/header-logo.png">
            <a:extLst>
              <a:ext uri="{FF2B5EF4-FFF2-40B4-BE49-F238E27FC236}">
                <a16:creationId xmlns:a16="http://schemas.microsoft.com/office/drawing/2014/main" id="{FE3E900E-5D86-46B5-B2BD-F66EDCA71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992" y="205458"/>
            <a:ext cx="1982644" cy="100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94113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Migration to Azure Database for MySQL</a:t>
            </a:r>
          </a:p>
        </p:txBody>
      </p:sp>
      <p:sp>
        <p:nvSpPr>
          <p:cNvPr id="3" name="Text Placeholder 2"/>
          <p:cNvSpPr>
            <a:spLocks noGrp="1"/>
          </p:cNvSpPr>
          <p:nvPr>
            <p:ph type="body" sz="quarter" idx="10"/>
          </p:nvPr>
        </p:nvSpPr>
        <p:spPr>
          <a:xfrm>
            <a:off x="274639" y="1668482"/>
            <a:ext cx="11888787" cy="5016758"/>
          </a:xfrm>
        </p:spPr>
        <p:txBody>
          <a:bodyPr/>
          <a:lstStyle/>
          <a:p>
            <a:pPr lvl="0"/>
            <a:r>
              <a:rPr lang="en-CA" dirty="0">
                <a:gradFill>
                  <a:gsLst>
                    <a:gs pos="1250">
                      <a:srgbClr val="FFFFFF"/>
                    </a:gs>
                    <a:gs pos="100000">
                      <a:srgbClr val="FFFFFF"/>
                    </a:gs>
                  </a:gsLst>
                  <a:lin ang="5400000" scaled="0"/>
                </a:gradFill>
              </a:rPr>
              <a:t>Load testing on test/dev showed improved speeds</a:t>
            </a:r>
          </a:p>
          <a:p>
            <a:r>
              <a:rPr lang="en-CA" dirty="0"/>
              <a:t>MySQL VM to MySQL PaaS data migration was painless</a:t>
            </a:r>
          </a:p>
          <a:p>
            <a:pPr lvl="1"/>
            <a:r>
              <a:rPr lang="en-CA" dirty="0"/>
              <a:t>MySQL Workbench</a:t>
            </a:r>
          </a:p>
          <a:p>
            <a:pPr lvl="0"/>
            <a:r>
              <a:rPr lang="en-CA" dirty="0">
                <a:gradFill>
                  <a:gsLst>
                    <a:gs pos="1250">
                      <a:srgbClr val="FFFFFF"/>
                    </a:gs>
                    <a:gs pos="100000">
                      <a:srgbClr val="FFFFFF"/>
                    </a:gs>
                  </a:gsLst>
                  <a:lin ang="5400000" scaled="0"/>
                </a:gradFill>
              </a:rPr>
              <a:t>Azure SQL to MySQL PaaS was more challenging</a:t>
            </a:r>
          </a:p>
          <a:p>
            <a:pPr lvl="1"/>
            <a:r>
              <a:rPr lang="en-CA" dirty="0">
                <a:gradFill>
                  <a:gsLst>
                    <a:gs pos="1250">
                      <a:srgbClr val="FFFFFF"/>
                    </a:gs>
                    <a:gs pos="100000">
                      <a:srgbClr val="FFFFFF"/>
                    </a:gs>
                  </a:gsLst>
                  <a:lin ang="5400000" scaled="0"/>
                </a:gradFill>
              </a:rPr>
              <a:t>Datatypes and Keys did not line up</a:t>
            </a:r>
          </a:p>
          <a:p>
            <a:pPr lvl="1"/>
            <a:r>
              <a:rPr lang="en-CA" dirty="0">
                <a:gradFill>
                  <a:gsLst>
                    <a:gs pos="1250">
                      <a:srgbClr val="FFFFFF"/>
                    </a:gs>
                    <a:gs pos="100000">
                      <a:srgbClr val="FFFFFF"/>
                    </a:gs>
                  </a:gsLst>
                  <a:lin ang="5400000" scaled="0"/>
                </a:gradFill>
              </a:rPr>
              <a:t>WordPress transient records would not</a:t>
            </a:r>
          </a:p>
          <a:p>
            <a:pPr lvl="0"/>
            <a:r>
              <a:rPr lang="en-CA" dirty="0">
                <a:gradFill>
                  <a:gsLst>
                    <a:gs pos="1250">
                      <a:srgbClr val="FFFFFF"/>
                    </a:gs>
                    <a:gs pos="100000">
                      <a:srgbClr val="FFFFFF"/>
                    </a:gs>
                  </a:gsLst>
                  <a:lin ang="5400000" scaled="0"/>
                </a:gradFill>
              </a:rPr>
              <a:t> Moved App Service to US-West DC</a:t>
            </a:r>
          </a:p>
          <a:p>
            <a:pPr lvl="1"/>
            <a:r>
              <a:rPr lang="en-CA" b="1" i="1" dirty="0">
                <a:gradFill>
                  <a:gsLst>
                    <a:gs pos="1250">
                      <a:srgbClr val="FFFFFF"/>
                    </a:gs>
                    <a:gs pos="100000">
                      <a:srgbClr val="FFFFFF"/>
                    </a:gs>
                  </a:gsLst>
                  <a:lin ang="5400000" scaled="0"/>
                </a:gradFill>
              </a:rPr>
              <a:t>FTP copy of files was far longer than complete database move</a:t>
            </a:r>
          </a:p>
          <a:p>
            <a:pPr lvl="1"/>
            <a:endParaRPr lang="en-CA" dirty="0"/>
          </a:p>
        </p:txBody>
      </p:sp>
      <p:pic>
        <p:nvPicPr>
          <p:cNvPr id="4" name="Picture 2" descr="http://cdn.www2.sd42.ca/sd42/images/header-logo.png">
            <a:extLst>
              <a:ext uri="{FF2B5EF4-FFF2-40B4-BE49-F238E27FC236}">
                <a16:creationId xmlns:a16="http://schemas.microsoft.com/office/drawing/2014/main" id="{6D4D1753-3F71-40A7-9363-38654359F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992" y="205458"/>
            <a:ext cx="1982644" cy="100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3593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F0B6-3381-47CA-B755-DA7C3BDC8ED3}"/>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C547BA3C-58AC-4816-80B9-A9A8C1DA439B}"/>
              </a:ext>
            </a:extLst>
          </p:cNvPr>
          <p:cNvSpPr>
            <a:spLocks noGrp="1"/>
          </p:cNvSpPr>
          <p:nvPr>
            <p:ph type="body" sz="quarter" idx="12"/>
          </p:nvPr>
        </p:nvSpPr>
        <p:spPr/>
        <p:txBody>
          <a:bodyPr/>
          <a:lstStyle/>
          <a:p>
            <a:r>
              <a:rPr lang="en-US" dirty="0"/>
              <a:t>Scale on the fly</a:t>
            </a:r>
          </a:p>
        </p:txBody>
      </p:sp>
      <p:pic>
        <p:nvPicPr>
          <p:cNvPr id="4" name="Picture 2" descr="http://cdn.www2.sd42.ca/sd42/images/header-logo.png">
            <a:extLst>
              <a:ext uri="{FF2B5EF4-FFF2-40B4-BE49-F238E27FC236}">
                <a16:creationId xmlns:a16="http://schemas.microsoft.com/office/drawing/2014/main" id="{DB4AF970-F116-468A-8CDA-4CD2B844A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359" y="388336"/>
            <a:ext cx="6261293" cy="317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81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659F-CB7D-43CD-A9D7-16D15A47367B}"/>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56BE0C4-0321-433B-A998-C1625B2BDEC5}"/>
              </a:ext>
            </a:extLst>
          </p:cNvPr>
          <p:cNvSpPr>
            <a:spLocks noGrp="1"/>
          </p:cNvSpPr>
          <p:nvPr>
            <p:ph type="body" sz="quarter" idx="10"/>
          </p:nvPr>
        </p:nvSpPr>
        <p:spPr>
          <a:xfrm>
            <a:off x="366141" y="1668482"/>
            <a:ext cx="11888787" cy="3877985"/>
          </a:xfrm>
        </p:spPr>
        <p:txBody>
          <a:bodyPr/>
          <a:lstStyle/>
          <a:p>
            <a:pPr marL="571500" indent="-571500">
              <a:buFont typeface="Arial" panose="020B0604020202020204" pitchFamily="34" charset="0"/>
              <a:buChar char="•"/>
            </a:pPr>
            <a:r>
              <a:rPr lang="en-US" sz="3200" dirty="0"/>
              <a:t>Service Overview</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Application Integration</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Customer Stories</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Call to Action</a:t>
            </a:r>
          </a:p>
        </p:txBody>
      </p:sp>
    </p:spTree>
    <p:extLst>
      <p:ext uri="{BB962C8B-B14F-4D97-AF65-F5344CB8AC3E}">
        <p14:creationId xmlns:p14="http://schemas.microsoft.com/office/powerpoint/2010/main" val="150277012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BBB0-21BD-4EEA-9E66-6DB6C0511F55}"/>
              </a:ext>
            </a:extLst>
          </p:cNvPr>
          <p:cNvSpPr>
            <a:spLocks noGrp="1"/>
          </p:cNvSpPr>
          <p:nvPr>
            <p:ph type="title"/>
          </p:nvPr>
        </p:nvSpPr>
        <p:spPr/>
        <p:txBody>
          <a:bodyPr/>
          <a:lstStyle/>
          <a:p>
            <a:r>
              <a:rPr lang="en-US" dirty="0"/>
              <a:t>And that’s not all…</a:t>
            </a:r>
          </a:p>
        </p:txBody>
      </p:sp>
    </p:spTree>
    <p:extLst>
      <p:ext uri="{BB962C8B-B14F-4D97-AF65-F5344CB8AC3E}">
        <p14:creationId xmlns:p14="http://schemas.microsoft.com/office/powerpoint/2010/main" val="349799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E92F5-D279-41C7-9338-05CCBD000B2C}"/>
              </a:ext>
            </a:extLst>
          </p:cNvPr>
          <p:cNvPicPr>
            <a:picLocks noChangeAspect="1"/>
          </p:cNvPicPr>
          <p:nvPr/>
        </p:nvPicPr>
        <p:blipFill>
          <a:blip r:embed="rId3"/>
          <a:stretch>
            <a:fillRect/>
          </a:stretch>
        </p:blipFill>
        <p:spPr>
          <a:xfrm>
            <a:off x="457580" y="2034238"/>
            <a:ext cx="11430000" cy="2505075"/>
          </a:xfrm>
          <a:prstGeom prst="rect">
            <a:avLst/>
          </a:prstGeom>
        </p:spPr>
      </p:pic>
      <p:sp>
        <p:nvSpPr>
          <p:cNvPr id="5" name="Title 1">
            <a:extLst>
              <a:ext uri="{FF2B5EF4-FFF2-40B4-BE49-F238E27FC236}">
                <a16:creationId xmlns:a16="http://schemas.microsoft.com/office/drawing/2014/main" id="{AE95C972-BFF9-4B54-A96A-B93A4EAA4EAD}"/>
              </a:ext>
            </a:extLst>
          </p:cNvPr>
          <p:cNvSpPr>
            <a:spLocks noGrp="1"/>
          </p:cNvSpPr>
          <p:nvPr>
            <p:ph type="title"/>
          </p:nvPr>
        </p:nvSpPr>
        <p:spPr>
          <a:xfrm>
            <a:off x="640458" y="5051725"/>
            <a:ext cx="5212086" cy="1043330"/>
          </a:xfrm>
        </p:spPr>
        <p:txBody>
          <a:bodyPr/>
          <a:lstStyle/>
          <a:p>
            <a:r>
              <a:rPr lang="en-US" sz="3200" dirty="0"/>
              <a:t>Kevin </a:t>
            </a:r>
            <a:r>
              <a:rPr lang="en-US" sz="3200" dirty="0" err="1"/>
              <a:t>Listor</a:t>
            </a:r>
            <a:br>
              <a:rPr lang="en-US" sz="3200" dirty="0"/>
            </a:br>
            <a:r>
              <a:rPr lang="en-US" sz="3200" dirty="0"/>
              <a:t>Web Developer, Geekwire.com</a:t>
            </a:r>
            <a:endParaRPr lang="en-US" dirty="0"/>
          </a:p>
        </p:txBody>
      </p:sp>
    </p:spTree>
    <p:extLst>
      <p:ext uri="{BB962C8B-B14F-4D97-AF65-F5344CB8AC3E}">
        <p14:creationId xmlns:p14="http://schemas.microsoft.com/office/powerpoint/2010/main" val="18576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0563-7B3D-48E1-B14E-43B72EF03AB2}"/>
              </a:ext>
            </a:extLst>
          </p:cNvPr>
          <p:cNvSpPr>
            <a:spLocks noGrp="1"/>
          </p:cNvSpPr>
          <p:nvPr>
            <p:ph type="title"/>
          </p:nvPr>
        </p:nvSpPr>
        <p:spPr/>
        <p:txBody>
          <a:bodyPr/>
          <a:lstStyle/>
          <a:p>
            <a:r>
              <a:rPr lang="en-US" dirty="0"/>
              <a:t>To Recap…</a:t>
            </a:r>
          </a:p>
        </p:txBody>
      </p:sp>
      <p:sp>
        <p:nvSpPr>
          <p:cNvPr id="3" name="Text Placeholder 2">
            <a:extLst>
              <a:ext uri="{FF2B5EF4-FFF2-40B4-BE49-F238E27FC236}">
                <a16:creationId xmlns:a16="http://schemas.microsoft.com/office/drawing/2014/main" id="{71A36CEA-269D-4B2C-B7C3-9742209337BC}"/>
              </a:ext>
            </a:extLst>
          </p:cNvPr>
          <p:cNvSpPr>
            <a:spLocks noGrp="1"/>
          </p:cNvSpPr>
          <p:nvPr>
            <p:ph type="body" sz="quarter" idx="10"/>
          </p:nvPr>
        </p:nvSpPr>
        <p:spPr>
          <a:xfrm>
            <a:off x="301591" y="1577043"/>
            <a:ext cx="11888787" cy="4638193"/>
          </a:xfrm>
        </p:spPr>
        <p:txBody>
          <a:bodyPr/>
          <a:lstStyle/>
          <a:p>
            <a:r>
              <a:rPr lang="en-US" sz="3200" b="1" dirty="0">
                <a:latin typeface="Segoe UI Semibold" panose="020B0702040204020203" pitchFamily="34" charset="0"/>
                <a:cs typeface="Segoe UI Semibold" panose="020B0702040204020203" pitchFamily="34" charset="0"/>
              </a:rPr>
              <a:t>Azure Database for MySQL…</a:t>
            </a:r>
          </a:p>
          <a:p>
            <a:endParaRPr lang="en-US" sz="1800" dirty="0"/>
          </a:p>
          <a:p>
            <a:pPr marL="571500" indent="-571500">
              <a:buFont typeface="Arial" panose="020B0604020202020204" pitchFamily="34" charset="0"/>
              <a:buChar char="•"/>
            </a:pPr>
            <a:r>
              <a:rPr lang="en-US" sz="2800" dirty="0"/>
              <a:t>Is built on the </a:t>
            </a:r>
            <a:r>
              <a:rPr lang="en-US" sz="2800" dirty="0">
                <a:latin typeface="Segoe UI Semibold" panose="020B0702040204020203" pitchFamily="34" charset="0"/>
                <a:cs typeface="Segoe UI Semibold" panose="020B0702040204020203" pitchFamily="34" charset="0"/>
              </a:rPr>
              <a:t>same Database Services Platform </a:t>
            </a:r>
            <a:r>
              <a:rPr lang="en-US" sz="2800" dirty="0"/>
              <a:t>that powers SQL DB, SQL DW and PostgreSQL</a:t>
            </a:r>
          </a:p>
          <a:p>
            <a:pPr marL="571500" indent="-571500">
              <a:buFont typeface="Arial" panose="020B0604020202020204" pitchFamily="34" charset="0"/>
              <a:buChar char="•"/>
            </a:pPr>
            <a:endParaRPr lang="en-US" sz="1600" dirty="0"/>
          </a:p>
          <a:p>
            <a:pPr marL="571500" indent="-571500">
              <a:buFont typeface="Arial" panose="020B0604020202020204" pitchFamily="34" charset="0"/>
              <a:buChar char="•"/>
            </a:pPr>
            <a:r>
              <a:rPr lang="en-US" sz="2800" dirty="0">
                <a:latin typeface="Segoe UI Semibold" panose="020B0702040204020203" pitchFamily="34" charset="0"/>
                <a:cs typeface="Segoe UI Semibold" panose="020B0702040204020203" pitchFamily="34" charset="0"/>
              </a:rPr>
              <a:t>Built-in High Availability</a:t>
            </a:r>
            <a:r>
              <a:rPr lang="en-US" sz="2800" dirty="0"/>
              <a:t>, at no extra cost</a:t>
            </a:r>
          </a:p>
          <a:p>
            <a:pPr marL="571500" indent="-571500">
              <a:buFont typeface="Arial" panose="020B0604020202020204" pitchFamily="34" charset="0"/>
              <a:buChar char="•"/>
            </a:pPr>
            <a:endParaRPr lang="en-US" sz="1600" dirty="0"/>
          </a:p>
          <a:p>
            <a:pPr marL="571500" indent="-571500">
              <a:buFont typeface="Arial" panose="020B0604020202020204" pitchFamily="34" charset="0"/>
              <a:buChar char="•"/>
            </a:pPr>
            <a:r>
              <a:rPr lang="en-US" sz="2800" dirty="0"/>
              <a:t>Can </a:t>
            </a:r>
            <a:r>
              <a:rPr lang="en-US" sz="2800" dirty="0">
                <a:latin typeface="Segoe UI Semibold" panose="020B0702040204020203" pitchFamily="34" charset="0"/>
                <a:cs typeface="Segoe UI Semibold" panose="020B0702040204020203" pitchFamily="34" charset="0"/>
              </a:rPr>
              <a:t>scale performance on the fly </a:t>
            </a:r>
            <a:r>
              <a:rPr lang="en-US" sz="2800" dirty="0"/>
              <a:t>with no application downtime</a:t>
            </a:r>
          </a:p>
          <a:p>
            <a:pPr marL="571500" indent="-571500">
              <a:buFont typeface="Arial" panose="020B0604020202020204" pitchFamily="34" charset="0"/>
              <a:buChar char="•"/>
            </a:pPr>
            <a:endParaRPr lang="en-US" sz="1600" dirty="0"/>
          </a:p>
          <a:p>
            <a:pPr marL="571500" indent="-571500">
              <a:buFont typeface="Arial" panose="020B0604020202020204" pitchFamily="34" charset="0"/>
              <a:buChar char="•"/>
            </a:pPr>
            <a:r>
              <a:rPr lang="en-US" sz="2800" dirty="0"/>
              <a:t>Allows you to use the tools, languages and frameworks </a:t>
            </a:r>
            <a:r>
              <a:rPr lang="en-US" sz="2800" dirty="0">
                <a:latin typeface="Segoe UI Semibold" panose="020B0702040204020203" pitchFamily="34" charset="0"/>
                <a:cs typeface="Segoe UI Semibold" panose="020B0702040204020203" pitchFamily="34" charset="0"/>
              </a:rPr>
              <a:t>you already use</a:t>
            </a:r>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8248068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Call to action</a:t>
            </a:r>
          </a:p>
        </p:txBody>
      </p:sp>
      <p:sp>
        <p:nvSpPr>
          <p:cNvPr id="6" name="Text Placeholder 5"/>
          <p:cNvSpPr>
            <a:spLocks noGrp="1"/>
          </p:cNvSpPr>
          <p:nvPr>
            <p:ph type="body" sz="quarter" idx="10"/>
          </p:nvPr>
        </p:nvSpPr>
        <p:spPr>
          <a:xfrm>
            <a:off x="274702" y="1211287"/>
            <a:ext cx="11888787" cy="4770537"/>
          </a:xfrm>
        </p:spPr>
        <p:txBody>
          <a:bodyPr/>
          <a:lstStyle/>
          <a:p>
            <a:r>
              <a:rPr lang="en-US" dirty="0"/>
              <a:t>Try it today using the Quick Start Tutorials</a:t>
            </a:r>
          </a:p>
          <a:p>
            <a:pPr lvl="1"/>
            <a:r>
              <a:rPr lang="en-US" sz="2200" dirty="0">
                <a:hlinkClick r:id="rId3"/>
              </a:rPr>
              <a:t>https://docs.microsoft.com/en-us/azure/mysql/quickstart-create-mysql-server-database-using-azure-portal</a:t>
            </a:r>
            <a:endParaRPr lang="en-US" sz="2200" dirty="0"/>
          </a:p>
          <a:p>
            <a:r>
              <a:rPr lang="en-US" dirty="0"/>
              <a:t>Check out the new Web Apps integration experience</a:t>
            </a:r>
          </a:p>
          <a:p>
            <a:r>
              <a:rPr lang="en-US" dirty="0"/>
              <a:t>Get the template from the demo here</a:t>
            </a:r>
          </a:p>
          <a:p>
            <a:pPr lvl="1"/>
            <a:r>
              <a:rPr lang="en-US" dirty="0">
                <a:hlinkClick r:id="rId4"/>
              </a:rPr>
              <a:t>https://github.com/JasonMAnderson/azuredbmysql</a:t>
            </a:r>
            <a:r>
              <a:rPr lang="en-US" dirty="0"/>
              <a:t> </a:t>
            </a:r>
          </a:p>
          <a:p>
            <a:r>
              <a:rPr lang="en-US" dirty="0"/>
              <a:t>Visit us in the exhibit hall to see more demos, ask questions and get a cool sticker!</a:t>
            </a:r>
          </a:p>
          <a:p>
            <a:pPr lvl="0"/>
            <a:r>
              <a:rPr lang="en-US" dirty="0"/>
              <a:t>Re-visit Build session recordings on </a:t>
            </a:r>
            <a:r>
              <a:rPr lang="en-US" dirty="0">
                <a:hlinkClick r:id="rId5"/>
              </a:rPr>
              <a:t>Channel 9</a:t>
            </a:r>
            <a:r>
              <a:rPr lang="en-US" dirty="0"/>
              <a:t>.</a:t>
            </a:r>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6494">
                      <a:srgbClr val="FFFFFF"/>
                    </a:gs>
                    <a:gs pos="18182">
                      <a:srgbClr val="FFFFFF"/>
                    </a:gs>
                  </a:gsLst>
                  <a:lin ang="5400000" scaled="1"/>
                </a:gradFill>
                <a:effectLst/>
                <a:uLnTx/>
                <a:uFillTx/>
                <a:latin typeface="Segoe UI Semilight"/>
                <a:ea typeface="+mn-ea"/>
                <a:cs typeface="+mn-cs"/>
              </a:rPr>
              <a:t>#</a:t>
            </a:r>
            <a:r>
              <a:rPr kumimoji="0" lang="en-US" sz="2400" b="0" i="0" u="none" strike="noStrike" kern="1200" cap="none" spc="0" normalizeH="0" baseline="0" noProof="0" dirty="0" err="1">
                <a:ln>
                  <a:noFill/>
                </a:ln>
                <a:gradFill>
                  <a:gsLst>
                    <a:gs pos="6494">
                      <a:srgbClr val="FFFFFF"/>
                    </a:gs>
                    <a:gs pos="18182">
                      <a:srgbClr val="FFFFFF"/>
                    </a:gs>
                  </a:gsLst>
                  <a:lin ang="5400000" scaled="1"/>
                </a:gradFill>
                <a:effectLst/>
                <a:uLnTx/>
                <a:uFillTx/>
                <a:latin typeface="Segoe UI Semilight"/>
                <a:ea typeface="+mn-ea"/>
                <a:cs typeface="+mn-cs"/>
              </a:rPr>
              <a:t>MSBuild</a:t>
            </a:r>
            <a:endParaRPr kumimoji="0" lang="en-US" sz="2400" b="0" i="0" u="none" strike="noStrike" kern="1200" cap="none" spc="0" normalizeH="0" baseline="0" noProof="0" dirty="0">
              <a:ln>
                <a:noFill/>
              </a:ln>
              <a:gradFill>
                <a:gsLst>
                  <a:gs pos="6494">
                    <a:srgbClr val="FFFFFF"/>
                  </a:gs>
                  <a:gs pos="18182">
                    <a:srgbClr val="FFFFFF"/>
                  </a:gs>
                </a:gsLst>
                <a:lin ang="5400000" scaled="1"/>
              </a:gradFill>
              <a:effectLst/>
              <a:uLnTx/>
              <a:uFillTx/>
              <a:latin typeface="Segoe UI Semilight"/>
              <a:ea typeface="+mn-ea"/>
              <a:cs typeface="+mn-cs"/>
            </a:endParaRPr>
          </a:p>
        </p:txBody>
      </p:sp>
    </p:spTree>
    <p:extLst>
      <p:ext uri="{BB962C8B-B14F-4D97-AF65-F5344CB8AC3E}">
        <p14:creationId xmlns:p14="http://schemas.microsoft.com/office/powerpoint/2010/main" val="40700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sessions</a:t>
            </a:r>
          </a:p>
        </p:txBody>
      </p:sp>
      <p:sp>
        <p:nvSpPr>
          <p:cNvPr id="3" name="Text Placeholder 2"/>
          <p:cNvSpPr>
            <a:spLocks noGrp="1"/>
          </p:cNvSpPr>
          <p:nvPr>
            <p:ph type="body" sz="quarter" idx="10"/>
          </p:nvPr>
        </p:nvSpPr>
        <p:spPr>
          <a:xfrm>
            <a:off x="274702" y="1211287"/>
            <a:ext cx="11888787" cy="4902881"/>
          </a:xfrm>
        </p:spPr>
        <p:txBody>
          <a:bodyPr/>
          <a:lstStyle/>
          <a:p>
            <a:r>
              <a:rPr lang="en-US" sz="3200" dirty="0">
                <a:latin typeface="Segoe UI Semibold" panose="020B0702040204020203" pitchFamily="34" charset="0"/>
                <a:cs typeface="Segoe UI Semibold" panose="020B0702040204020203" pitchFamily="34" charset="0"/>
              </a:rPr>
              <a:t>Session B8081:  </a:t>
            </a:r>
            <a:r>
              <a:rPr lang="en-US" sz="3200" b="1" dirty="0"/>
              <a:t>How to server AI with data: The future of the Microsoft Data Platform</a:t>
            </a:r>
          </a:p>
          <a:p>
            <a:pPr lvl="1"/>
            <a:r>
              <a:rPr lang="en-US" sz="2400" dirty="0"/>
              <a:t>Happened early today – review the session on Channel 9</a:t>
            </a:r>
          </a:p>
          <a:p>
            <a:endParaRPr lang="en-US" sz="1800" dirty="0">
              <a:latin typeface="Segoe UI Semibold" panose="020B0702040204020203" pitchFamily="34" charset="0"/>
              <a:cs typeface="Segoe UI Semibold" panose="020B0702040204020203" pitchFamily="34" charset="0"/>
            </a:endParaRPr>
          </a:p>
          <a:p>
            <a:r>
              <a:rPr lang="en-US" sz="3200" dirty="0">
                <a:latin typeface="Segoe UI Semibold" panose="020B0702040204020203" pitchFamily="34" charset="0"/>
                <a:cs typeface="Segoe UI Semibold" panose="020B0702040204020203" pitchFamily="34" charset="0"/>
              </a:rPr>
              <a:t>Session B8044: </a:t>
            </a:r>
            <a:r>
              <a:rPr lang="en-US" sz="3200" dirty="0"/>
              <a:t>Getting started with Azure Database for PostgreSQL</a:t>
            </a:r>
          </a:p>
          <a:p>
            <a:pPr lvl="1"/>
            <a:r>
              <a:rPr lang="en-US" sz="2400" dirty="0"/>
              <a:t>Happened early today – review the session on Channel 9</a:t>
            </a:r>
          </a:p>
          <a:p>
            <a:endParaRPr lang="en-US" sz="1800" dirty="0">
              <a:latin typeface="Segoe UI Semibold" panose="020B0702040204020203" pitchFamily="34" charset="0"/>
              <a:cs typeface="Segoe UI Semibold" panose="020B0702040204020203" pitchFamily="34" charset="0"/>
            </a:endParaRPr>
          </a:p>
          <a:p>
            <a:r>
              <a:rPr lang="en-US" sz="3200" dirty="0">
                <a:latin typeface="Segoe UI Semibold" panose="020B0702040204020203" pitchFamily="34" charset="0"/>
                <a:cs typeface="Segoe UI Semibold" panose="020B0702040204020203" pitchFamily="34" charset="0"/>
              </a:rPr>
              <a:t>Session B8026: </a:t>
            </a:r>
            <a:r>
              <a:rPr lang="en-US" sz="3200" dirty="0"/>
              <a:t>Container apps on Azure App Service are like peanut butter and chocolate</a:t>
            </a:r>
          </a:p>
          <a:p>
            <a:pPr lvl="1"/>
            <a:r>
              <a:rPr lang="en-US" sz="2400" dirty="0"/>
              <a:t>Thursday @ 2:30</a:t>
            </a:r>
            <a:endParaRPr lang="en-US" dirty="0"/>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6494">
                      <a:srgbClr val="FFFFFF"/>
                    </a:gs>
                    <a:gs pos="18182">
                      <a:srgbClr val="FFFFFF"/>
                    </a:gs>
                  </a:gsLst>
                  <a:lin ang="5400000" scaled="1"/>
                </a:gradFill>
                <a:effectLst/>
                <a:uLnTx/>
                <a:uFillTx/>
                <a:latin typeface="Segoe UI Semilight"/>
                <a:ea typeface="+mn-ea"/>
                <a:cs typeface="+mn-cs"/>
              </a:rPr>
              <a:t>#</a:t>
            </a:r>
            <a:r>
              <a:rPr kumimoji="0" lang="en-US" sz="2400" b="0" i="0" u="none" strike="noStrike" kern="1200" cap="none" spc="0" normalizeH="0" baseline="0" noProof="0" dirty="0" err="1">
                <a:ln>
                  <a:noFill/>
                </a:ln>
                <a:gradFill>
                  <a:gsLst>
                    <a:gs pos="6494">
                      <a:srgbClr val="FFFFFF"/>
                    </a:gs>
                    <a:gs pos="18182">
                      <a:srgbClr val="FFFFFF"/>
                    </a:gs>
                  </a:gsLst>
                  <a:lin ang="5400000" scaled="1"/>
                </a:gradFill>
                <a:effectLst/>
                <a:uLnTx/>
                <a:uFillTx/>
                <a:latin typeface="Segoe UI Semilight"/>
                <a:ea typeface="+mn-ea"/>
                <a:cs typeface="+mn-cs"/>
              </a:rPr>
              <a:t>MSBuild</a:t>
            </a:r>
            <a:endParaRPr kumimoji="0" lang="en-US" sz="2400" b="0" i="0" u="none" strike="noStrike" kern="1200" cap="none" spc="0" normalizeH="0" baseline="0" noProof="0" dirty="0">
              <a:ln>
                <a:noFill/>
              </a:ln>
              <a:gradFill>
                <a:gsLst>
                  <a:gs pos="6494">
                    <a:srgbClr val="FFFFFF"/>
                  </a:gs>
                  <a:gs pos="18182">
                    <a:srgbClr val="FFFFFF"/>
                  </a:gs>
                </a:gsLst>
                <a:lin ang="5400000" scaled="1"/>
              </a:gradFill>
              <a:effectLst/>
              <a:uLnTx/>
              <a:uFillTx/>
              <a:latin typeface="Segoe UI Semilight"/>
              <a:ea typeface="+mn-ea"/>
              <a:cs typeface="+mn-cs"/>
            </a:endParaRPr>
          </a:p>
        </p:txBody>
      </p:sp>
    </p:spTree>
    <p:extLst>
      <p:ext uri="{BB962C8B-B14F-4D97-AF65-F5344CB8AC3E}">
        <p14:creationId xmlns:p14="http://schemas.microsoft.com/office/powerpoint/2010/main" val="154874757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B0BAA3-981B-486C-A666-1FA55CE20A0D}"/>
              </a:ext>
            </a:extLst>
          </p:cNvPr>
          <p:cNvSpPr txBox="1"/>
          <p:nvPr/>
        </p:nvSpPr>
        <p:spPr>
          <a:xfrm>
            <a:off x="4785023" y="4116480"/>
            <a:ext cx="2472536" cy="1209562"/>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6600" b="0" i="0" u="none" strike="noStrike" kern="1200" cap="none" spc="0" normalizeH="0" baseline="0" noProof="0" dirty="0">
                <a:ln>
                  <a:noFill/>
                </a:ln>
                <a:solidFill>
                  <a:srgbClr val="505050"/>
                </a:solidFill>
                <a:effectLst/>
                <a:uLnTx/>
                <a:uFillTx/>
                <a:latin typeface="Segoe UI Semilight"/>
                <a:ea typeface="+mn-ea"/>
                <a:cs typeface="+mn-cs"/>
              </a:rPr>
              <a:t>Azure</a:t>
            </a:r>
          </a:p>
        </p:txBody>
      </p:sp>
      <p:pic>
        <p:nvPicPr>
          <p:cNvPr id="9222" name="Picture 6" descr="C:\Users\janders\AppData\Local\Temp\SNAGHTML460941a.PNG">
            <a:extLst>
              <a:ext uri="{FF2B5EF4-FFF2-40B4-BE49-F238E27FC236}">
                <a16:creationId xmlns:a16="http://schemas.microsoft.com/office/drawing/2014/main" id="{2AD6069F-C374-4E30-87A0-9D59B6564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1020763"/>
            <a:ext cx="4648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0975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3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3DD9AD-292E-4593-8890-10728DC686A3}"/>
              </a:ext>
            </a:extLst>
          </p:cNvPr>
          <p:cNvSpPr/>
          <p:nvPr/>
        </p:nvSpPr>
        <p:spPr bwMode="auto">
          <a:xfrm>
            <a:off x="6130863" y="1958477"/>
            <a:ext cx="3443957" cy="501514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a:extLst>
              <a:ext uri="{FF2B5EF4-FFF2-40B4-BE49-F238E27FC236}">
                <a16:creationId xmlns:a16="http://schemas.microsoft.com/office/drawing/2014/main" id="{0153FE79-FBA1-4056-9CD9-60D97B153B15}"/>
              </a:ext>
            </a:extLst>
          </p:cNvPr>
          <p:cNvSpPr>
            <a:spLocks noGrp="1"/>
          </p:cNvSpPr>
          <p:nvPr>
            <p:ph type="title" idx="4294967295"/>
          </p:nvPr>
        </p:nvSpPr>
        <p:spPr>
          <a:xfrm>
            <a:off x="547688" y="295275"/>
            <a:ext cx="11888787" cy="917575"/>
          </a:xfrm>
        </p:spPr>
        <p:txBody>
          <a:bodyPr/>
          <a:lstStyle/>
          <a:p>
            <a:r>
              <a:rPr lang="en-US" sz="4488" dirty="0"/>
              <a:t>Azure Database Services Platform</a:t>
            </a:r>
            <a:endParaRPr lang="en-US" dirty="0"/>
          </a:p>
        </p:txBody>
      </p:sp>
      <p:sp>
        <p:nvSpPr>
          <p:cNvPr id="13" name="Title 1">
            <a:extLst>
              <a:ext uri="{FF2B5EF4-FFF2-40B4-BE49-F238E27FC236}">
                <a16:creationId xmlns:a16="http://schemas.microsoft.com/office/drawing/2014/main" id="{D27D40C6-107E-4F27-84B9-98A387D90420}"/>
              </a:ext>
            </a:extLst>
          </p:cNvPr>
          <p:cNvSpPr txBox="1">
            <a:spLocks/>
          </p:cNvSpPr>
          <p:nvPr/>
        </p:nvSpPr>
        <p:spPr>
          <a:xfrm>
            <a:off x="554693" y="5572051"/>
            <a:ext cx="11861481" cy="763747"/>
          </a:xfrm>
          <a:prstGeom prst="rect">
            <a:avLst/>
          </a:prstGeom>
        </p:spPr>
        <p:txBody>
          <a:bodyPr vert="horz" wrap="square" lIns="149217" tIns="93260" rIns="149217" bIns="93260" rtlCol="0" anchor="t">
            <a:noAutofit/>
          </a:bodyPr>
          <a:lstStyle>
            <a:lvl1pPr algn="l" defTabSz="896354" rtl="0" eaLnBrk="1" latinLnBrk="0" hangingPunct="1">
              <a:lnSpc>
                <a:spcPct val="90000"/>
              </a:lnSpc>
              <a:spcBef>
                <a:spcPct val="0"/>
              </a:spcBef>
              <a:buNone/>
              <a:defRPr lang="en-US" sz="4705" b="0" kern="1200" cap="none" spc="-98"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896354" rtl="0" eaLnBrk="1" fontAlgn="auto" latinLnBrk="0" hangingPunct="1">
              <a:lnSpc>
                <a:spcPct val="90000"/>
              </a:lnSpc>
              <a:spcBef>
                <a:spcPct val="0"/>
              </a:spcBef>
              <a:spcAft>
                <a:spcPts val="0"/>
              </a:spcAft>
              <a:buClrTx/>
              <a:buSzTx/>
              <a:buFontTx/>
              <a:buNone/>
              <a:tabLst/>
              <a:defRPr/>
            </a:pPr>
            <a:r>
              <a:rPr kumimoji="0" lang="en-US" sz="5506" b="0" i="0" u="none" strike="noStrike" kern="1200" cap="none" spc="-153" normalizeH="0" baseline="0" noProof="0" dirty="0">
                <a:ln w="3175">
                  <a:noFill/>
                </a:ln>
                <a:gradFill>
                  <a:gsLst>
                    <a:gs pos="125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Intelligent </a:t>
            </a:r>
            <a:r>
              <a:rPr kumimoji="0" lang="en-US" sz="5506" b="0" i="0" u="none" strike="noStrike" kern="1200" cap="none" spc="-153" normalizeH="0" baseline="0" noProof="0" dirty="0">
                <a:ln w="3175">
                  <a:noFill/>
                </a:ln>
                <a:solidFill>
                  <a:srgbClr val="0078D7"/>
                </a:solidFill>
                <a:effectLst/>
                <a:uLnTx/>
                <a:uFillTx/>
                <a:latin typeface="Segoe UI Semibold" panose="020B0702040204020203" pitchFamily="34" charset="0"/>
                <a:ea typeface="+mn-ea"/>
                <a:cs typeface="Segoe UI Semibold" panose="020B0702040204020203" pitchFamily="34" charset="0"/>
              </a:rPr>
              <a:t>//</a:t>
            </a:r>
            <a:r>
              <a:rPr kumimoji="0" lang="en-US" sz="5506" b="0" i="0" u="none" strike="noStrike" kern="1200" cap="none" spc="-153" normalizeH="0" baseline="0" noProof="0" dirty="0">
                <a:ln w="3175">
                  <a:noFill/>
                </a:ln>
                <a:gradFill>
                  <a:gsLst>
                    <a:gs pos="125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 Trusted </a:t>
            </a:r>
            <a:r>
              <a:rPr kumimoji="0" lang="en-US" sz="5506" b="0" i="0" u="none" strike="noStrike" kern="1200" cap="none" spc="-153" normalizeH="0" baseline="0" noProof="0" dirty="0">
                <a:ln w="3175">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5506" b="0" i="0" u="none" strike="noStrike" kern="1200" cap="none" spc="-153" normalizeH="0" baseline="0" noProof="0" dirty="0">
                <a:ln w="3175">
                  <a:noFill/>
                </a:ln>
                <a:solidFill>
                  <a:srgbClr val="FFFFFF"/>
                </a:solidFill>
                <a:effectLst/>
                <a:uLnTx/>
                <a:uFillTx/>
                <a:latin typeface="Segoe UI Semibold" panose="020B0702040204020203" pitchFamily="34" charset="0"/>
                <a:ea typeface="+mn-ea"/>
                <a:cs typeface="Segoe UI Semibold" panose="020B0702040204020203" pitchFamily="34" charset="0"/>
              </a:rPr>
              <a:t>Flexible</a:t>
            </a:r>
          </a:p>
        </p:txBody>
      </p:sp>
      <p:grpSp>
        <p:nvGrpSpPr>
          <p:cNvPr id="7" name="Group 6">
            <a:extLst>
              <a:ext uri="{FF2B5EF4-FFF2-40B4-BE49-F238E27FC236}">
                <a16:creationId xmlns:a16="http://schemas.microsoft.com/office/drawing/2014/main" id="{AF4DB18E-EF61-456B-BE37-82795B3A52E1}"/>
              </a:ext>
            </a:extLst>
          </p:cNvPr>
          <p:cNvGrpSpPr/>
          <p:nvPr/>
        </p:nvGrpSpPr>
        <p:grpSpPr>
          <a:xfrm>
            <a:off x="1504919" y="1496447"/>
            <a:ext cx="9251888" cy="3698950"/>
            <a:chOff x="2166595" y="1495160"/>
            <a:chExt cx="7385905" cy="3698950"/>
          </a:xfrm>
        </p:grpSpPr>
        <p:sp>
          <p:nvSpPr>
            <p:cNvPr id="16" name="Rectangle 15">
              <a:extLst>
                <a:ext uri="{FF2B5EF4-FFF2-40B4-BE49-F238E27FC236}">
                  <a16:creationId xmlns:a16="http://schemas.microsoft.com/office/drawing/2014/main" id="{B2B57DD3-D69C-4F40-B63E-2F0143FE62C2}"/>
                </a:ext>
              </a:extLst>
            </p:cNvPr>
            <p:cNvSpPr/>
            <p:nvPr/>
          </p:nvSpPr>
          <p:spPr>
            <a:xfrm>
              <a:off x="7897257" y="1495160"/>
              <a:ext cx="1655243" cy="46331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PostgreSQL </a:t>
              </a:r>
              <a:r>
                <a:rPr kumimoji="0" lang="en-US" sz="1600" b="0" i="0" u="none" strike="noStrike" kern="1200" cap="none" spc="0" normalizeH="0" baseline="3000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PREVIEW</a:t>
              </a:r>
              <a:endPar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5" name="Rectangle 14">
              <a:extLst>
                <a:ext uri="{FF2B5EF4-FFF2-40B4-BE49-F238E27FC236}">
                  <a16:creationId xmlns:a16="http://schemas.microsoft.com/office/drawing/2014/main" id="{06701796-4BE1-4345-A5F4-907E0E4D0735}"/>
                </a:ext>
              </a:extLst>
            </p:cNvPr>
            <p:cNvSpPr/>
            <p:nvPr/>
          </p:nvSpPr>
          <p:spPr>
            <a:xfrm>
              <a:off x="6173887" y="1495160"/>
              <a:ext cx="1655243" cy="46331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MySQL </a:t>
              </a:r>
              <a:r>
                <a:rPr kumimoji="0" lang="en-US" sz="1600" b="0" i="0" u="none" strike="noStrike" kern="1200" cap="none" spc="0" normalizeH="0" baseline="3000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PREVIEW</a:t>
              </a:r>
            </a:p>
          </p:txBody>
        </p:sp>
        <p:sp>
          <p:nvSpPr>
            <p:cNvPr id="4" name="Rectangle 3">
              <a:extLst>
                <a:ext uri="{FF2B5EF4-FFF2-40B4-BE49-F238E27FC236}">
                  <a16:creationId xmlns:a16="http://schemas.microsoft.com/office/drawing/2014/main" id="{C82865C9-4376-47A6-90DC-FCFEC9F3C873}"/>
                </a:ext>
              </a:extLst>
            </p:cNvPr>
            <p:cNvSpPr/>
            <p:nvPr/>
          </p:nvSpPr>
          <p:spPr>
            <a:xfrm>
              <a:off x="2166595" y="1495160"/>
              <a:ext cx="514189" cy="3698950"/>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Power BI, App Services, Data Factory, Analytics, ML, Cognitive, Bot…</a:t>
              </a:r>
            </a:p>
          </p:txBody>
        </p:sp>
        <p:sp>
          <p:nvSpPr>
            <p:cNvPr id="5" name="Rectangle 4">
              <a:extLst>
                <a:ext uri="{FF2B5EF4-FFF2-40B4-BE49-F238E27FC236}">
                  <a16:creationId xmlns:a16="http://schemas.microsoft.com/office/drawing/2014/main" id="{7271041A-8335-4256-93DF-213B11AF4AE8}"/>
                </a:ext>
              </a:extLst>
            </p:cNvPr>
            <p:cNvSpPr/>
            <p:nvPr/>
          </p:nvSpPr>
          <p:spPr>
            <a:xfrm>
              <a:off x="2652116" y="4730792"/>
              <a:ext cx="6900384" cy="463317"/>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 Global Azure with 38 Regions</a:t>
              </a:r>
            </a:p>
          </p:txBody>
        </p:sp>
        <p:sp>
          <p:nvSpPr>
            <p:cNvPr id="6" name="Rectangle 5">
              <a:extLst>
                <a:ext uri="{FF2B5EF4-FFF2-40B4-BE49-F238E27FC236}">
                  <a16:creationId xmlns:a16="http://schemas.microsoft.com/office/drawing/2014/main" id="{90DD4564-585E-4521-8B21-BFED11B8C3E9}"/>
                </a:ext>
              </a:extLst>
            </p:cNvPr>
            <p:cNvSpPr/>
            <p:nvPr/>
          </p:nvSpPr>
          <p:spPr>
            <a:xfrm>
              <a:off x="2732713" y="3647228"/>
              <a:ext cx="6819787" cy="46688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Azure Compute</a:t>
              </a:r>
            </a:p>
          </p:txBody>
        </p:sp>
        <p:sp>
          <p:nvSpPr>
            <p:cNvPr id="8" name="Rectangle 7">
              <a:extLst>
                <a:ext uri="{FF2B5EF4-FFF2-40B4-BE49-F238E27FC236}">
                  <a16:creationId xmlns:a16="http://schemas.microsoft.com/office/drawing/2014/main" id="{01B6C372-6570-4972-B1F6-0B808DD7774A}"/>
                </a:ext>
              </a:extLst>
            </p:cNvPr>
            <p:cNvSpPr/>
            <p:nvPr/>
          </p:nvSpPr>
          <p:spPr>
            <a:xfrm>
              <a:off x="2732713" y="1495160"/>
              <a:ext cx="1655243" cy="46331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SQL Data Warehouse</a:t>
              </a:r>
            </a:p>
          </p:txBody>
        </p:sp>
        <p:sp>
          <p:nvSpPr>
            <p:cNvPr id="11" name="Rectangle 10">
              <a:extLst>
                <a:ext uri="{FF2B5EF4-FFF2-40B4-BE49-F238E27FC236}">
                  <a16:creationId xmlns:a16="http://schemas.microsoft.com/office/drawing/2014/main" id="{9EFD4FF2-4A36-4594-96A0-8029FF8CD531}"/>
                </a:ext>
              </a:extLst>
            </p:cNvPr>
            <p:cNvSpPr/>
            <p:nvPr/>
          </p:nvSpPr>
          <p:spPr>
            <a:xfrm>
              <a:off x="2732713" y="4189010"/>
              <a:ext cx="6819787" cy="46688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Azure Storage</a:t>
              </a:r>
            </a:p>
          </p:txBody>
        </p:sp>
        <p:sp>
          <p:nvSpPr>
            <p:cNvPr id="14" name="Rectangle 13">
              <a:extLst>
                <a:ext uri="{FF2B5EF4-FFF2-40B4-BE49-F238E27FC236}">
                  <a16:creationId xmlns:a16="http://schemas.microsoft.com/office/drawing/2014/main" id="{4EA825B9-3389-4D61-AEC3-21F6A7F16648}"/>
                </a:ext>
              </a:extLst>
            </p:cNvPr>
            <p:cNvSpPr/>
            <p:nvPr/>
          </p:nvSpPr>
          <p:spPr>
            <a:xfrm>
              <a:off x="4453300" y="1495160"/>
              <a:ext cx="1655243" cy="46331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SQL Database</a:t>
              </a:r>
            </a:p>
          </p:txBody>
        </p:sp>
        <p:sp>
          <p:nvSpPr>
            <p:cNvPr id="18" name="Rectangle 17">
              <a:extLst>
                <a:ext uri="{FF2B5EF4-FFF2-40B4-BE49-F238E27FC236}">
                  <a16:creationId xmlns:a16="http://schemas.microsoft.com/office/drawing/2014/main" id="{A8D644DA-FA91-4322-AD0A-59E1624C9E5C}"/>
                </a:ext>
              </a:extLst>
            </p:cNvPr>
            <p:cNvSpPr/>
            <p:nvPr/>
          </p:nvSpPr>
          <p:spPr>
            <a:xfrm>
              <a:off x="4336901" y="2566287"/>
              <a:ext cx="5215598" cy="46331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32742" rtl="0" eaLnBrk="1" fontAlgn="auto" latinLnBrk="0" hangingPunct="1">
                <a:lnSpc>
                  <a:spcPct val="10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Flexible: On-demand scaling, Resource governance </a:t>
              </a:r>
            </a:p>
          </p:txBody>
        </p:sp>
        <p:sp>
          <p:nvSpPr>
            <p:cNvPr id="19" name="Rectangle 18">
              <a:extLst>
                <a:ext uri="{FF2B5EF4-FFF2-40B4-BE49-F238E27FC236}">
                  <a16:creationId xmlns:a16="http://schemas.microsoft.com/office/drawing/2014/main" id="{334C34D4-BDC2-4A59-8FAA-46B366C1D165}"/>
                </a:ext>
              </a:extLst>
            </p:cNvPr>
            <p:cNvSpPr/>
            <p:nvPr/>
          </p:nvSpPr>
          <p:spPr>
            <a:xfrm>
              <a:off x="4336901" y="3109009"/>
              <a:ext cx="5215598" cy="46331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Trusted: HA/DR, Backup/Restore, Security, Audit, Isolation</a:t>
              </a:r>
            </a:p>
          </p:txBody>
        </p:sp>
        <p:sp>
          <p:nvSpPr>
            <p:cNvPr id="20" name="Rectangle 19">
              <a:extLst>
                <a:ext uri="{FF2B5EF4-FFF2-40B4-BE49-F238E27FC236}">
                  <a16:creationId xmlns:a16="http://schemas.microsoft.com/office/drawing/2014/main" id="{F641F0E4-6097-4534-9020-018142A84CC5}"/>
                </a:ext>
              </a:extLst>
            </p:cNvPr>
            <p:cNvSpPr/>
            <p:nvPr/>
          </p:nvSpPr>
          <p:spPr>
            <a:xfrm>
              <a:off x="4336901" y="2030259"/>
              <a:ext cx="5215598" cy="46331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32742" rtl="0" eaLnBrk="1" fontAlgn="auto" latinLnBrk="0" hangingPunct="1">
                <a:lnSpc>
                  <a:spcPct val="10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Intelligent: Advisors, Tuning, Monitoring</a:t>
              </a:r>
            </a:p>
          </p:txBody>
        </p:sp>
        <p:sp>
          <p:nvSpPr>
            <p:cNvPr id="21" name="Rectangle 20">
              <a:extLst>
                <a:ext uri="{FF2B5EF4-FFF2-40B4-BE49-F238E27FC236}">
                  <a16:creationId xmlns:a16="http://schemas.microsoft.com/office/drawing/2014/main" id="{4625F5AC-1935-4BCF-93C0-21113984C4AC}"/>
                </a:ext>
              </a:extLst>
            </p:cNvPr>
            <p:cNvSpPr/>
            <p:nvPr/>
          </p:nvSpPr>
          <p:spPr>
            <a:xfrm>
              <a:off x="2732712" y="2030260"/>
              <a:ext cx="1649008" cy="154206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612"/>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Azure Database</a:t>
              </a:r>
            </a:p>
            <a:p>
              <a:pPr marL="0" marR="0" lvl="0" indent="0" algn="ctr" defTabSz="932742" rtl="0" eaLnBrk="1" fontAlgn="auto" latinLnBrk="0" hangingPunct="1">
                <a:lnSpc>
                  <a:spcPct val="100000"/>
                </a:lnSpc>
                <a:spcBef>
                  <a:spcPts val="0"/>
                </a:spcBef>
                <a:spcAft>
                  <a:spcPts val="612"/>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Services Platform </a:t>
              </a:r>
            </a:p>
          </p:txBody>
        </p:sp>
      </p:grpSp>
    </p:spTree>
    <p:extLst>
      <p:ext uri="{BB962C8B-B14F-4D97-AF65-F5344CB8AC3E}">
        <p14:creationId xmlns:p14="http://schemas.microsoft.com/office/powerpoint/2010/main" val="40273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Azure Database for MySQL</a:t>
            </a:r>
          </a:p>
        </p:txBody>
      </p:sp>
      <p:sp>
        <p:nvSpPr>
          <p:cNvPr id="7" name="Text Placeholder 6"/>
          <p:cNvSpPr>
            <a:spLocks noGrp="1"/>
          </p:cNvSpPr>
          <p:nvPr>
            <p:ph type="body" sz="quarter" idx="4294967295"/>
          </p:nvPr>
        </p:nvSpPr>
        <p:spPr>
          <a:xfrm>
            <a:off x="3172644" y="2491433"/>
            <a:ext cx="9263831" cy="3434786"/>
          </a:xfrm>
        </p:spPr>
        <p:txBody>
          <a:bodyPr/>
          <a:lstStyle/>
          <a:p>
            <a:pPr marL="571390" indent="-571390">
              <a:spcBef>
                <a:spcPts val="1199"/>
              </a:spcBef>
            </a:pPr>
            <a:r>
              <a:rPr lang="en-US" sz="2400" dirty="0">
                <a:solidFill>
                  <a:srgbClr val="FFFFFF"/>
                </a:solidFill>
              </a:rPr>
              <a:t>Provision in minutes with </a:t>
            </a:r>
            <a:r>
              <a:rPr lang="en-US" sz="2400" b="1" dirty="0">
                <a:solidFill>
                  <a:srgbClr val="FFFFFF"/>
                </a:solidFill>
                <a:latin typeface="Segoe UI Semibold" panose="020B0702040204020203" pitchFamily="34" charset="0"/>
                <a:cs typeface="Segoe UI Semibold" panose="020B0702040204020203" pitchFamily="34" charset="0"/>
              </a:rPr>
              <a:t>built-in high availability</a:t>
            </a:r>
          </a:p>
          <a:p>
            <a:pPr marL="571390" indent="-571390">
              <a:spcBef>
                <a:spcPts val="1199"/>
              </a:spcBef>
            </a:pPr>
            <a:r>
              <a:rPr lang="en-US" sz="2400" dirty="0">
                <a:solidFill>
                  <a:srgbClr val="FFFFFF"/>
                </a:solidFill>
              </a:rPr>
              <a:t>Predictable performance, inclusive </a:t>
            </a:r>
            <a:r>
              <a:rPr lang="en-US" sz="2400" b="1" dirty="0">
                <a:solidFill>
                  <a:srgbClr val="FFFFFF"/>
                </a:solidFill>
                <a:latin typeface="Segoe UI Semibold" panose="020B0702040204020203" pitchFamily="34" charset="0"/>
                <a:cs typeface="Segoe UI Semibold" panose="020B0702040204020203" pitchFamily="34" charset="0"/>
              </a:rPr>
              <a:t>pay-as-you-go pricing</a:t>
            </a:r>
          </a:p>
          <a:p>
            <a:pPr marL="571390" indent="-571390">
              <a:spcBef>
                <a:spcPts val="1199"/>
              </a:spcBef>
            </a:pPr>
            <a:r>
              <a:rPr lang="en-US" sz="2400" b="1" dirty="0">
                <a:solidFill>
                  <a:srgbClr val="FFFFFF"/>
                </a:solidFill>
                <a:latin typeface="Segoe UI Semibold" panose="020B0702040204020203" pitchFamily="34" charset="0"/>
                <a:cs typeface="Segoe UI Semibold" panose="020B0702040204020203" pitchFamily="34" charset="0"/>
              </a:rPr>
              <a:t>Scale on the fly </a:t>
            </a:r>
            <a:r>
              <a:rPr lang="en-US" sz="2400" dirty="0">
                <a:solidFill>
                  <a:srgbClr val="FFFFFF"/>
                </a:solidFill>
              </a:rPr>
              <a:t>without application downtime</a:t>
            </a:r>
          </a:p>
          <a:p>
            <a:pPr marL="571390" indent="-571390">
              <a:spcBef>
                <a:spcPts val="1199"/>
              </a:spcBef>
            </a:pPr>
            <a:r>
              <a:rPr lang="en-US" sz="2400" b="1" dirty="0">
                <a:solidFill>
                  <a:srgbClr val="FFFFFF"/>
                </a:solidFill>
                <a:latin typeface="Segoe UI Semibold" panose="020B0702040204020203" pitchFamily="34" charset="0"/>
                <a:cs typeface="Segoe UI Semibold" panose="020B0702040204020203" pitchFamily="34" charset="0"/>
              </a:rPr>
              <a:t>Secured to protect sensitive data </a:t>
            </a:r>
            <a:r>
              <a:rPr lang="en-US" sz="2400" dirty="0">
                <a:solidFill>
                  <a:srgbClr val="FFFFFF"/>
                </a:solidFill>
              </a:rPr>
              <a:t>at-rest and in-motion</a:t>
            </a:r>
          </a:p>
          <a:p>
            <a:pPr marL="571390" indent="-571390">
              <a:spcBef>
                <a:spcPts val="1199"/>
              </a:spcBef>
            </a:pPr>
            <a:r>
              <a:rPr lang="en-US" sz="2400" b="1" dirty="0">
                <a:solidFill>
                  <a:srgbClr val="FFFFFF"/>
                </a:solidFill>
                <a:latin typeface="Segoe UI Semibold" panose="020B0702040204020203" pitchFamily="34" charset="0"/>
                <a:cs typeface="Segoe UI Semibold" panose="020B0702040204020203" pitchFamily="34" charset="0"/>
              </a:rPr>
              <a:t>Automatic backups </a:t>
            </a:r>
            <a:r>
              <a:rPr lang="en-US" sz="2400" dirty="0">
                <a:solidFill>
                  <a:srgbClr val="FFFFFF"/>
                </a:solidFill>
              </a:rPr>
              <a:t>and Point-In-Time-Restore for up to 35 days</a:t>
            </a:r>
          </a:p>
          <a:p>
            <a:pPr marL="571390" indent="-571390">
              <a:spcBef>
                <a:spcPts val="1199"/>
              </a:spcBef>
            </a:pPr>
            <a:r>
              <a:rPr lang="en-US" sz="2400" dirty="0">
                <a:solidFill>
                  <a:srgbClr val="FFFFFF"/>
                </a:solidFill>
              </a:rPr>
              <a:t>Deep integration with Azure Web Apps</a:t>
            </a:r>
          </a:p>
          <a:p>
            <a:pPr marL="0" indent="0">
              <a:spcBef>
                <a:spcPts val="1199"/>
              </a:spcBef>
              <a:buNone/>
            </a:pPr>
            <a:endParaRPr lang="en-US" sz="2400" dirty="0">
              <a:solidFill>
                <a:srgbClr val="FFFFFF"/>
              </a:solidFill>
            </a:endParaRPr>
          </a:p>
        </p:txBody>
      </p:sp>
      <p:sp>
        <p:nvSpPr>
          <p:cNvPr id="9" name="TextBox 8"/>
          <p:cNvSpPr txBox="1"/>
          <p:nvPr/>
        </p:nvSpPr>
        <p:spPr>
          <a:xfrm>
            <a:off x="274321" y="1140333"/>
            <a:ext cx="11016529" cy="738621"/>
          </a:xfrm>
          <a:prstGeom prst="rect">
            <a:avLst/>
          </a:prstGeom>
          <a:noFill/>
        </p:spPr>
        <p:txBody>
          <a:bodyPr wrap="square" lIns="182854" tIns="146283" rIns="182854" bIns="146283" rtlCol="0">
            <a:spAutoFit/>
          </a:bodyPr>
          <a:lstStyle/>
          <a:p>
            <a:pPr marL="0" marR="0" lvl="0" indent="0" algn="l" defTabSz="932563"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0072C6">
                    <a:lumMod val="40000"/>
                    <a:lumOff val="60000"/>
                  </a:srgbClr>
                </a:solidFill>
                <a:effectLst/>
                <a:uLnTx/>
                <a:uFillTx/>
                <a:latin typeface="Segoe UI Semibold" panose="020B0702040204020203" pitchFamily="34" charset="0"/>
                <a:ea typeface="+mn-ea"/>
                <a:cs typeface="Segoe UI Semibold" panose="020B0702040204020203" pitchFamily="34" charset="0"/>
              </a:rPr>
              <a:t>Managed MySQL database service for app developers</a:t>
            </a:r>
          </a:p>
        </p:txBody>
      </p:sp>
      <p:pic>
        <p:nvPicPr>
          <p:cNvPr id="10" name="Picture 2" descr="C:\Users\janders\AppData\Local\Temp\SNAGHTML515f18b.PNG">
            <a:extLst>
              <a:ext uri="{FF2B5EF4-FFF2-40B4-BE49-F238E27FC236}">
                <a16:creationId xmlns:a16="http://schemas.microsoft.com/office/drawing/2014/main" id="{7AFD470D-7265-49C7-A4A0-6A2A4481B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32" y="2016648"/>
            <a:ext cx="4023701" cy="402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675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31077" y="204825"/>
            <a:ext cx="11889564" cy="917575"/>
          </a:xfrm>
          <a:prstGeom prst="rect">
            <a:avLst/>
          </a:prstGeom>
          <a:noFill/>
          <a:ln w="9525" algn="ctr">
            <a:noFill/>
            <a:miter lim="800000"/>
            <a:headEnd/>
            <a:tailEnd/>
          </a:ln>
          <a:effectLst/>
        </p:spPr>
        <p:txBody>
          <a:bodyPr vert="horz" wrap="square" lIns="146304" tIns="91440" rIns="146304" bIns="91440" numCol="1" anchor="b" anchorCtr="0" compatLnSpc="1">
            <a:prstTxWarp prst="textNoShape">
              <a:avLst/>
            </a:prstTxWarp>
            <a:normAutofit/>
          </a:bodyPr>
          <a:lstStyle>
            <a:lvl1pPr algn="l" defTabSz="1049465" rtl="0" eaLnBrk="1" fontAlgn="base" hangingPunct="1">
              <a:spcBef>
                <a:spcPct val="0"/>
              </a:spcBef>
              <a:spcAft>
                <a:spcPct val="0"/>
              </a:spcAft>
              <a:defRPr sz="6000" b="0" cap="none" baseline="0">
                <a:solidFill>
                  <a:schemeClr val="accent1"/>
                </a:solidFill>
                <a:latin typeface="+mj-lt"/>
                <a:ea typeface="+mj-ea"/>
                <a:cs typeface="+mj-cs"/>
              </a:defRPr>
            </a:lvl1pPr>
            <a:lvl2pPr algn="l" defTabSz="1049465" rtl="0" eaLnBrk="1" fontAlgn="base" hangingPunct="1">
              <a:spcBef>
                <a:spcPct val="0"/>
              </a:spcBef>
              <a:spcAft>
                <a:spcPct val="0"/>
              </a:spcAft>
              <a:defRPr sz="2800" b="1">
                <a:solidFill>
                  <a:schemeClr val="tx2"/>
                </a:solidFill>
                <a:latin typeface="Trebuchet MS" pitchFamily="34" charset="0"/>
                <a:cs typeface="Arial" charset="0"/>
              </a:defRPr>
            </a:lvl2pPr>
            <a:lvl3pPr algn="l" defTabSz="1049465" rtl="0" eaLnBrk="1" fontAlgn="base" hangingPunct="1">
              <a:spcBef>
                <a:spcPct val="0"/>
              </a:spcBef>
              <a:spcAft>
                <a:spcPct val="0"/>
              </a:spcAft>
              <a:defRPr sz="2800" b="1">
                <a:solidFill>
                  <a:schemeClr val="tx2"/>
                </a:solidFill>
                <a:latin typeface="Trebuchet MS" pitchFamily="34" charset="0"/>
                <a:cs typeface="Arial" charset="0"/>
              </a:defRPr>
            </a:lvl3pPr>
            <a:lvl4pPr algn="l" defTabSz="1049465" rtl="0" eaLnBrk="1" fontAlgn="base" hangingPunct="1">
              <a:spcBef>
                <a:spcPct val="0"/>
              </a:spcBef>
              <a:spcAft>
                <a:spcPct val="0"/>
              </a:spcAft>
              <a:defRPr sz="2800" b="1">
                <a:solidFill>
                  <a:schemeClr val="tx2"/>
                </a:solidFill>
                <a:latin typeface="Trebuchet MS" pitchFamily="34" charset="0"/>
                <a:cs typeface="Arial" charset="0"/>
              </a:defRPr>
            </a:lvl4pPr>
            <a:lvl5pPr algn="l" defTabSz="1049465" rtl="0" eaLnBrk="1" fontAlgn="base" hangingPunct="1">
              <a:spcBef>
                <a:spcPct val="0"/>
              </a:spcBef>
              <a:spcAft>
                <a:spcPct val="0"/>
              </a:spcAft>
              <a:defRPr sz="2800" b="1">
                <a:solidFill>
                  <a:schemeClr val="tx2"/>
                </a:solidFill>
                <a:latin typeface="Trebuchet MS" pitchFamily="34" charset="0"/>
                <a:cs typeface="Arial" charset="0"/>
              </a:defRPr>
            </a:lvl5pPr>
            <a:lvl6pPr marL="539725" algn="l" defTabSz="1049465" rtl="0" eaLnBrk="1" fontAlgn="base" hangingPunct="1">
              <a:spcBef>
                <a:spcPct val="0"/>
              </a:spcBef>
              <a:spcAft>
                <a:spcPct val="0"/>
              </a:spcAft>
              <a:defRPr sz="2800" b="1">
                <a:solidFill>
                  <a:schemeClr val="tx2"/>
                </a:solidFill>
                <a:latin typeface="Trebuchet MS" pitchFamily="34" charset="0"/>
                <a:cs typeface="Arial" charset="0"/>
              </a:defRPr>
            </a:lvl6pPr>
            <a:lvl7pPr marL="1079449" algn="l" defTabSz="1049465" rtl="0" eaLnBrk="1" fontAlgn="base" hangingPunct="1">
              <a:spcBef>
                <a:spcPct val="0"/>
              </a:spcBef>
              <a:spcAft>
                <a:spcPct val="0"/>
              </a:spcAft>
              <a:defRPr sz="2800" b="1">
                <a:solidFill>
                  <a:schemeClr val="tx2"/>
                </a:solidFill>
                <a:latin typeface="Trebuchet MS" pitchFamily="34" charset="0"/>
                <a:cs typeface="Arial" charset="0"/>
              </a:defRPr>
            </a:lvl7pPr>
            <a:lvl8pPr marL="1619174" algn="l" defTabSz="1049465" rtl="0" eaLnBrk="1" fontAlgn="base" hangingPunct="1">
              <a:spcBef>
                <a:spcPct val="0"/>
              </a:spcBef>
              <a:spcAft>
                <a:spcPct val="0"/>
              </a:spcAft>
              <a:defRPr sz="2800" b="1">
                <a:solidFill>
                  <a:schemeClr val="tx2"/>
                </a:solidFill>
                <a:latin typeface="Trebuchet MS" pitchFamily="34" charset="0"/>
                <a:cs typeface="Arial" charset="0"/>
              </a:defRPr>
            </a:lvl8pPr>
            <a:lvl9pPr marL="2158898" algn="l" defTabSz="1049465" rtl="0" eaLnBrk="1" fontAlgn="base" hangingPunct="1">
              <a:spcBef>
                <a:spcPct val="0"/>
              </a:spcBef>
              <a:spcAft>
                <a:spcPct val="0"/>
              </a:spcAft>
              <a:defRPr sz="2800" b="1">
                <a:solidFill>
                  <a:schemeClr val="tx2"/>
                </a:solidFill>
                <a:latin typeface="Trebuchet MS" pitchFamily="34" charset="0"/>
                <a:cs typeface="Arial" charset="0"/>
              </a:defRPr>
            </a:lvl9pPr>
          </a:lstStyle>
          <a:p>
            <a:pPr marL="0" marR="0" lvl="0" indent="0" algn="l" defTabSz="1049465"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FFB900">
                    <a:lumMod val="50000"/>
                  </a:srgbClr>
                </a:solidFill>
                <a:effectLst/>
                <a:uLnTx/>
                <a:uFillTx/>
                <a:latin typeface="Segoe UI Semibold" panose="020B0702040204020203" pitchFamily="34" charset="0"/>
                <a:ea typeface="+mj-ea"/>
                <a:cs typeface="Segoe UI Semibold" panose="020B0702040204020203" pitchFamily="34" charset="0"/>
              </a:rPr>
              <a:t>We’re Not Exactly “New” to MySQL</a:t>
            </a:r>
          </a:p>
        </p:txBody>
      </p:sp>
      <p:pic>
        <p:nvPicPr>
          <p:cNvPr id="5" name="Picture 4"/>
          <p:cNvPicPr>
            <a:picLocks noChangeAspect="1"/>
          </p:cNvPicPr>
          <p:nvPr/>
        </p:nvPicPr>
        <p:blipFill>
          <a:blip r:embed="rId3"/>
          <a:stretch>
            <a:fillRect/>
          </a:stretch>
        </p:blipFill>
        <p:spPr>
          <a:xfrm>
            <a:off x="6227208" y="1176951"/>
            <a:ext cx="5885945" cy="3666654"/>
          </a:xfrm>
          <a:prstGeom prst="rect">
            <a:avLst/>
          </a:prstGeom>
        </p:spPr>
      </p:pic>
      <p:sp>
        <p:nvSpPr>
          <p:cNvPr id="6" name="Content Placeholder 2"/>
          <p:cNvSpPr txBox="1">
            <a:spLocks/>
          </p:cNvSpPr>
          <p:nvPr/>
        </p:nvSpPr>
        <p:spPr>
          <a:xfrm>
            <a:off x="373989" y="1413322"/>
            <a:ext cx="5944830" cy="4448480"/>
          </a:xfrm>
          <a:prstGeom prst="rect">
            <a:avLst/>
          </a:prstGeom>
        </p:spPr>
        <p:txBody>
          <a:bodyPr vert="horz" lIns="93260" tIns="46630" rIns="93260" bIns="4663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MySQL Database on Azure China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8D7"/>
              </a:solidFill>
              <a:effectLst/>
              <a:uLnTx/>
              <a:uFillTx/>
              <a:latin typeface="Segoe UI Semiligh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rPr>
              <a:t>Launched in September 2015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rPr>
              <a:t>No partner-based MySQL PaaS solution in China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rPr>
              <a:t>Among top 10 utilized Azure services in China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rPr>
              <a:t>Based on different managed service architecture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rPr>
              <a:t>New service will replace the Azure China solution</a:t>
            </a:r>
          </a:p>
        </p:txBody>
      </p:sp>
    </p:spTree>
    <p:extLst>
      <p:ext uri="{BB962C8B-B14F-4D97-AF65-F5344CB8AC3E}">
        <p14:creationId xmlns:p14="http://schemas.microsoft.com/office/powerpoint/2010/main" val="19917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FDA397E-AD25-4A81-A2ED-9B5E956EFF4F}"/>
              </a:ext>
            </a:extLst>
          </p:cNvPr>
          <p:cNvSpPr/>
          <p:nvPr/>
        </p:nvSpPr>
        <p:spPr bwMode="auto">
          <a:xfrm>
            <a:off x="-17186" y="1201940"/>
            <a:ext cx="12436475" cy="579258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a:extLst>
              <a:ext uri="{FF2B5EF4-FFF2-40B4-BE49-F238E27FC236}">
                <a16:creationId xmlns:a16="http://schemas.microsoft.com/office/drawing/2014/main" id="{EC617817-6B8B-4EEC-B681-5A24B7A5483C}"/>
              </a:ext>
            </a:extLst>
          </p:cNvPr>
          <p:cNvSpPr>
            <a:spLocks noGrp="1"/>
          </p:cNvSpPr>
          <p:nvPr>
            <p:ph type="title"/>
          </p:nvPr>
        </p:nvSpPr>
        <p:spPr/>
        <p:txBody>
          <a:bodyPr/>
          <a:lstStyle/>
          <a:p>
            <a:r>
              <a:rPr lang="en-US" dirty="0"/>
              <a:t>Some of our customers in China	</a:t>
            </a:r>
          </a:p>
        </p:txBody>
      </p:sp>
      <p:sp>
        <p:nvSpPr>
          <p:cNvPr id="50" name="Text Placeholder 2">
            <a:extLst>
              <a:ext uri="{FF2B5EF4-FFF2-40B4-BE49-F238E27FC236}">
                <a16:creationId xmlns:a16="http://schemas.microsoft.com/office/drawing/2014/main" id="{48741AA6-0C6E-40CB-9697-A2DCA4D856D3}"/>
              </a:ext>
            </a:extLst>
          </p:cNvPr>
          <p:cNvSpPr>
            <a:spLocks noGrp="1"/>
          </p:cNvSpPr>
          <p:nvPr>
            <p:ph type="body" sz="quarter" idx="10"/>
          </p:nvPr>
        </p:nvSpPr>
        <p:spPr>
          <a:xfrm>
            <a:off x="275416" y="5873027"/>
            <a:ext cx="11888787" cy="849463"/>
          </a:xfrm>
        </p:spPr>
        <p:txBody>
          <a:bodyPr/>
          <a:lstStyle/>
          <a:p>
            <a:pPr marL="0" indent="0" algn="ctr">
              <a:buNone/>
            </a:pPr>
            <a:r>
              <a:rPr lang="en-US" sz="4800" spc="-153" dirty="0">
                <a:ln w="3175">
                  <a:noFill/>
                </a:ln>
                <a:solidFill>
                  <a:schemeClr val="accent1"/>
                </a:solidFill>
                <a:latin typeface="Segoe UI Semibold" panose="020B0702040204020203" pitchFamily="34" charset="0"/>
                <a:cs typeface="Segoe UI Semibold" panose="020B0702040204020203" pitchFamily="34" charset="0"/>
              </a:rPr>
              <a:t>~900 customers, &gt;2000 servers</a:t>
            </a:r>
          </a:p>
        </p:txBody>
      </p:sp>
      <p:pic>
        <p:nvPicPr>
          <p:cNvPr id="60" name="Picture 59" descr="A picture containing building&#10;&#10;Description generated with high confidence">
            <a:extLst>
              <a:ext uri="{FF2B5EF4-FFF2-40B4-BE49-F238E27FC236}">
                <a16:creationId xmlns:a16="http://schemas.microsoft.com/office/drawing/2014/main" id="{F194490C-28B4-45DB-BF05-68D06A1B8D7C}"/>
              </a:ext>
            </a:extLst>
          </p:cNvPr>
          <p:cNvPicPr>
            <a:picLocks noChangeAspect="1"/>
          </p:cNvPicPr>
          <p:nvPr/>
        </p:nvPicPr>
        <p:blipFill>
          <a:blip r:embed="rId3"/>
          <a:stretch>
            <a:fillRect/>
          </a:stretch>
        </p:blipFill>
        <p:spPr>
          <a:xfrm>
            <a:off x="800384" y="1936749"/>
            <a:ext cx="1423309" cy="1423309"/>
          </a:xfrm>
          <a:prstGeom prst="rect">
            <a:avLst/>
          </a:prstGeom>
        </p:spPr>
      </p:pic>
      <p:pic>
        <p:nvPicPr>
          <p:cNvPr id="61" name="Picture 60">
            <a:extLst>
              <a:ext uri="{FF2B5EF4-FFF2-40B4-BE49-F238E27FC236}">
                <a16:creationId xmlns:a16="http://schemas.microsoft.com/office/drawing/2014/main" id="{167E69CB-C79D-4024-9FCB-F168C1C2CB72}"/>
              </a:ext>
            </a:extLst>
          </p:cNvPr>
          <p:cNvPicPr>
            <a:picLocks noChangeAspect="1"/>
          </p:cNvPicPr>
          <p:nvPr/>
        </p:nvPicPr>
        <p:blipFill>
          <a:blip r:embed="rId4"/>
          <a:stretch>
            <a:fillRect/>
          </a:stretch>
        </p:blipFill>
        <p:spPr>
          <a:xfrm>
            <a:off x="590737" y="3943863"/>
            <a:ext cx="3498570" cy="1836749"/>
          </a:xfrm>
          <a:prstGeom prst="rect">
            <a:avLst/>
          </a:prstGeom>
        </p:spPr>
      </p:pic>
      <p:pic>
        <p:nvPicPr>
          <p:cNvPr id="62" name="Picture 61">
            <a:extLst>
              <a:ext uri="{FF2B5EF4-FFF2-40B4-BE49-F238E27FC236}">
                <a16:creationId xmlns:a16="http://schemas.microsoft.com/office/drawing/2014/main" id="{D178962A-7A5B-4912-B7BD-9DA2E5A50AD9}"/>
              </a:ext>
            </a:extLst>
          </p:cNvPr>
          <p:cNvPicPr>
            <a:picLocks noChangeAspect="1"/>
          </p:cNvPicPr>
          <p:nvPr/>
        </p:nvPicPr>
        <p:blipFill>
          <a:blip r:embed="rId5"/>
          <a:stretch>
            <a:fillRect/>
          </a:stretch>
        </p:blipFill>
        <p:spPr>
          <a:xfrm>
            <a:off x="2559188" y="2221563"/>
            <a:ext cx="2988555" cy="2187622"/>
          </a:xfrm>
          <a:prstGeom prst="rect">
            <a:avLst/>
          </a:prstGeom>
        </p:spPr>
      </p:pic>
      <p:pic>
        <p:nvPicPr>
          <p:cNvPr id="63" name="Picture 62" descr="A picture containing thing&#10;&#10;Description generated with very high confidence">
            <a:extLst>
              <a:ext uri="{FF2B5EF4-FFF2-40B4-BE49-F238E27FC236}">
                <a16:creationId xmlns:a16="http://schemas.microsoft.com/office/drawing/2014/main" id="{B6D3C017-B51D-45FC-A408-CD66CE3ED463}"/>
              </a:ext>
            </a:extLst>
          </p:cNvPr>
          <p:cNvPicPr>
            <a:picLocks noChangeAspect="1"/>
          </p:cNvPicPr>
          <p:nvPr/>
        </p:nvPicPr>
        <p:blipFill>
          <a:blip r:embed="rId6"/>
          <a:stretch>
            <a:fillRect/>
          </a:stretch>
        </p:blipFill>
        <p:spPr>
          <a:xfrm>
            <a:off x="4689216" y="3497262"/>
            <a:ext cx="3454098" cy="2158812"/>
          </a:xfrm>
          <a:prstGeom prst="rect">
            <a:avLst/>
          </a:prstGeom>
        </p:spPr>
      </p:pic>
      <p:pic>
        <p:nvPicPr>
          <p:cNvPr id="64" name="Picture 63" descr="A close up of a sign&#10;&#10;Description generated with very high confidence">
            <a:extLst>
              <a:ext uri="{FF2B5EF4-FFF2-40B4-BE49-F238E27FC236}">
                <a16:creationId xmlns:a16="http://schemas.microsoft.com/office/drawing/2014/main" id="{DF0ADEB8-40BE-4648-93C0-05D5C7978777}"/>
              </a:ext>
            </a:extLst>
          </p:cNvPr>
          <p:cNvPicPr>
            <a:picLocks noChangeAspect="1"/>
          </p:cNvPicPr>
          <p:nvPr/>
        </p:nvPicPr>
        <p:blipFill>
          <a:blip r:embed="rId7"/>
          <a:stretch>
            <a:fillRect/>
          </a:stretch>
        </p:blipFill>
        <p:spPr>
          <a:xfrm>
            <a:off x="7641238" y="2224379"/>
            <a:ext cx="2685345" cy="2685345"/>
          </a:xfrm>
          <a:prstGeom prst="rect">
            <a:avLst/>
          </a:prstGeom>
        </p:spPr>
      </p:pic>
      <p:pic>
        <p:nvPicPr>
          <p:cNvPr id="65" name="Picture 4" descr="cid:image006.png@01D2BEA7.50F2F000">
            <a:extLst>
              <a:ext uri="{FF2B5EF4-FFF2-40B4-BE49-F238E27FC236}">
                <a16:creationId xmlns:a16="http://schemas.microsoft.com/office/drawing/2014/main" id="{C713C79E-4357-4007-B2B0-338163E002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8676" y="4992220"/>
            <a:ext cx="2546553" cy="56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a:extLst>
              <a:ext uri="{FF2B5EF4-FFF2-40B4-BE49-F238E27FC236}">
                <a16:creationId xmlns:a16="http://schemas.microsoft.com/office/drawing/2014/main" id="{9C96058F-BA72-4715-B891-3F0E340AC11E}"/>
              </a:ext>
            </a:extLst>
          </p:cNvPr>
          <p:cNvPicPr>
            <a:picLocks noChangeAspect="1"/>
          </p:cNvPicPr>
          <p:nvPr/>
        </p:nvPicPr>
        <p:blipFill>
          <a:blip r:embed="rId9"/>
          <a:stretch>
            <a:fillRect/>
          </a:stretch>
        </p:blipFill>
        <p:spPr>
          <a:xfrm>
            <a:off x="4960303" y="1823625"/>
            <a:ext cx="2725807" cy="823102"/>
          </a:xfrm>
          <a:prstGeom prst="rect">
            <a:avLst/>
          </a:prstGeom>
        </p:spPr>
      </p:pic>
      <p:pic>
        <p:nvPicPr>
          <p:cNvPr id="67" name="Picture 66" descr="A picture containing thing, object&#10;&#10;Description generated with high confidence">
            <a:extLst>
              <a:ext uri="{FF2B5EF4-FFF2-40B4-BE49-F238E27FC236}">
                <a16:creationId xmlns:a16="http://schemas.microsoft.com/office/drawing/2014/main" id="{47D4B509-183A-4D6E-B7E9-38A199BE2680}"/>
              </a:ext>
            </a:extLst>
          </p:cNvPr>
          <p:cNvPicPr>
            <a:picLocks noChangeAspect="1"/>
          </p:cNvPicPr>
          <p:nvPr/>
        </p:nvPicPr>
        <p:blipFill>
          <a:blip r:embed="rId10"/>
          <a:stretch>
            <a:fillRect/>
          </a:stretch>
        </p:blipFill>
        <p:spPr>
          <a:xfrm>
            <a:off x="10192878" y="1634559"/>
            <a:ext cx="2226411" cy="2226411"/>
          </a:xfrm>
          <a:prstGeom prst="rect">
            <a:avLst/>
          </a:prstGeom>
        </p:spPr>
      </p:pic>
    </p:spTree>
    <p:extLst>
      <p:ext uri="{BB962C8B-B14F-4D97-AF65-F5344CB8AC3E}">
        <p14:creationId xmlns:p14="http://schemas.microsoft.com/office/powerpoint/2010/main" val="1082152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par>
                          <p:cTn id="36" fill="hold">
                            <p:stCondLst>
                              <p:cond delay="4000"/>
                            </p:stCondLst>
                            <p:childTnLst>
                              <p:par>
                                <p:cTn id="37" presetID="2" presetClass="entr" presetSubtype="4" decel="100000" fill="hold" grpId="0" nodeType="after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anim calcmode="lin" valueType="num">
                                      <p:cBhvr additive="base">
                                        <p:cTn id="39"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EEFE-E446-4742-AED8-7AA43F97B017}"/>
              </a:ext>
            </a:extLst>
          </p:cNvPr>
          <p:cNvSpPr>
            <a:spLocks noGrp="1"/>
          </p:cNvSpPr>
          <p:nvPr>
            <p:ph type="title"/>
          </p:nvPr>
        </p:nvSpPr>
        <p:spPr/>
        <p:txBody>
          <a:bodyPr/>
          <a:lstStyle/>
          <a:p>
            <a:r>
              <a:rPr lang="en-US" dirty="0"/>
              <a:t>Service Overview</a:t>
            </a:r>
          </a:p>
        </p:txBody>
      </p:sp>
    </p:spTree>
    <p:extLst>
      <p:ext uri="{BB962C8B-B14F-4D97-AF65-F5344CB8AC3E}">
        <p14:creationId xmlns:p14="http://schemas.microsoft.com/office/powerpoint/2010/main" val="1136706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9995871" y="3590878"/>
            <a:ext cx="885755" cy="400110"/>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Azure</a:t>
            </a:r>
          </a:p>
        </p:txBody>
      </p:sp>
      <p:sp>
        <p:nvSpPr>
          <p:cNvPr id="53" name="Rectangle 52"/>
          <p:cNvSpPr/>
          <p:nvPr/>
        </p:nvSpPr>
        <p:spPr>
          <a:xfrm>
            <a:off x="9294414" y="5484717"/>
            <a:ext cx="2187006" cy="707886"/>
          </a:xfrm>
          <a:prstGeom prst="rect">
            <a:avLst/>
          </a:prstGeom>
        </p:spPr>
        <p:txBody>
          <a:bodyPr wrap="squar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Azure Database </a:t>
            </a:r>
          </a:p>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for MySQL</a:t>
            </a:r>
            <a:endParaRPr kumimoji="0" lang="en-US" sz="20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 name="Title 1"/>
          <p:cNvSpPr>
            <a:spLocks noGrp="1"/>
          </p:cNvSpPr>
          <p:nvPr>
            <p:ph type="title"/>
          </p:nvPr>
        </p:nvSpPr>
        <p:spPr/>
        <p:txBody>
          <a:bodyPr/>
          <a:lstStyle/>
          <a:p>
            <a:r>
              <a:rPr lang="en-US" dirty="0"/>
              <a:t>Conceptual Model</a:t>
            </a:r>
          </a:p>
        </p:txBody>
      </p:sp>
      <p:sp>
        <p:nvSpPr>
          <p:cNvPr id="7" name="Rectangle 6"/>
          <p:cNvSpPr/>
          <p:nvPr/>
        </p:nvSpPr>
        <p:spPr bwMode="auto">
          <a:xfrm>
            <a:off x="5418970" y="2506875"/>
            <a:ext cx="2372282" cy="540913"/>
          </a:xfrm>
          <a:prstGeom prst="rect">
            <a:avLst/>
          </a:prstGeom>
          <a:solidFill>
            <a:srgbClr val="2576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        </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 name="Rectangle 14"/>
          <p:cNvSpPr/>
          <p:nvPr/>
        </p:nvSpPr>
        <p:spPr bwMode="auto">
          <a:xfrm>
            <a:off x="5419788" y="1430696"/>
            <a:ext cx="2372282" cy="540913"/>
          </a:xfrm>
          <a:prstGeom prst="rect">
            <a:avLst/>
          </a:prstGeom>
          <a:solidFill>
            <a:srgbClr val="2576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 </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Rectangle 19"/>
          <p:cNvSpPr/>
          <p:nvPr/>
        </p:nvSpPr>
        <p:spPr bwMode="auto">
          <a:xfrm>
            <a:off x="5419787" y="3512704"/>
            <a:ext cx="2372283" cy="540913"/>
          </a:xfrm>
          <a:prstGeom prst="rect">
            <a:avLst/>
          </a:prstGeom>
          <a:solidFill>
            <a:srgbClr val="2576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5" name="Picture 4"/>
          <p:cNvPicPr>
            <a:picLocks noChangeAspect="1"/>
          </p:cNvPicPr>
          <p:nvPr/>
        </p:nvPicPr>
        <p:blipFill>
          <a:blip r:embed="rId3"/>
          <a:stretch>
            <a:fillRect/>
          </a:stretch>
        </p:blipFill>
        <p:spPr>
          <a:xfrm>
            <a:off x="6487503" y="1965688"/>
            <a:ext cx="152091" cy="543181"/>
          </a:xfrm>
          <a:prstGeom prst="rect">
            <a:avLst/>
          </a:prstGeom>
        </p:spPr>
      </p:pic>
      <p:pic>
        <p:nvPicPr>
          <p:cNvPr id="8" name="Picture 7"/>
          <p:cNvPicPr>
            <a:picLocks noChangeAspect="1"/>
          </p:cNvPicPr>
          <p:nvPr/>
        </p:nvPicPr>
        <p:blipFill>
          <a:blip r:embed="rId4"/>
          <a:stretch>
            <a:fillRect/>
          </a:stretch>
        </p:blipFill>
        <p:spPr>
          <a:xfrm>
            <a:off x="5604254" y="1512358"/>
            <a:ext cx="331301" cy="343133"/>
          </a:xfrm>
          <a:prstGeom prst="rect">
            <a:avLst/>
          </a:prstGeom>
        </p:spPr>
      </p:pic>
      <p:pic>
        <p:nvPicPr>
          <p:cNvPr id="9" name="Picture 8"/>
          <p:cNvPicPr>
            <a:picLocks noChangeAspect="1"/>
          </p:cNvPicPr>
          <p:nvPr/>
        </p:nvPicPr>
        <p:blipFill>
          <a:blip r:embed="rId5"/>
          <a:stretch>
            <a:fillRect/>
          </a:stretch>
        </p:blipFill>
        <p:spPr>
          <a:xfrm>
            <a:off x="9848134" y="2883325"/>
            <a:ext cx="1114376" cy="697433"/>
          </a:xfrm>
          <a:prstGeom prst="rect">
            <a:avLst/>
          </a:prstGeom>
        </p:spPr>
      </p:pic>
      <p:pic>
        <p:nvPicPr>
          <p:cNvPr id="11" name="Picture 10"/>
          <p:cNvPicPr>
            <a:picLocks noChangeAspect="1"/>
          </p:cNvPicPr>
          <p:nvPr/>
        </p:nvPicPr>
        <p:blipFill>
          <a:blip r:embed="rId6"/>
          <a:stretch>
            <a:fillRect/>
          </a:stretch>
        </p:blipFill>
        <p:spPr>
          <a:xfrm>
            <a:off x="5607756" y="3626149"/>
            <a:ext cx="336030" cy="336030"/>
          </a:xfrm>
          <a:prstGeom prst="rect">
            <a:avLst/>
          </a:prstGeom>
        </p:spPr>
      </p:pic>
      <p:pic>
        <p:nvPicPr>
          <p:cNvPr id="12" name="Picture 11"/>
          <p:cNvPicPr>
            <a:picLocks noChangeAspect="1"/>
          </p:cNvPicPr>
          <p:nvPr/>
        </p:nvPicPr>
        <p:blipFill>
          <a:blip r:embed="rId7"/>
          <a:stretch>
            <a:fillRect/>
          </a:stretch>
        </p:blipFill>
        <p:spPr>
          <a:xfrm>
            <a:off x="5589733" y="2636359"/>
            <a:ext cx="425926" cy="316402"/>
          </a:xfrm>
          <a:prstGeom prst="rect">
            <a:avLst/>
          </a:prstGeom>
        </p:spPr>
      </p:pic>
      <p:sp>
        <p:nvSpPr>
          <p:cNvPr id="16" name="Rectangle 15"/>
          <p:cNvSpPr/>
          <p:nvPr/>
        </p:nvSpPr>
        <p:spPr>
          <a:xfrm>
            <a:off x="5963291" y="2593662"/>
            <a:ext cx="1409360" cy="369332"/>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Subscription</a:t>
            </a: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7" name="Rectangle 16"/>
          <p:cNvSpPr/>
          <p:nvPr/>
        </p:nvSpPr>
        <p:spPr>
          <a:xfrm>
            <a:off x="5972673" y="1501944"/>
            <a:ext cx="1000595" cy="369332"/>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Account</a:t>
            </a: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8" name="Rectangle 17"/>
          <p:cNvSpPr/>
          <p:nvPr/>
        </p:nvSpPr>
        <p:spPr>
          <a:xfrm>
            <a:off x="5955257" y="3632608"/>
            <a:ext cx="1768818" cy="341632"/>
          </a:xfrm>
          <a:prstGeom prst="rect">
            <a:avLst/>
          </a:prstGeom>
        </p:spPr>
        <p:txBody>
          <a:bodyPr wrap="none">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Resource Group</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3" name="Group 2">
            <a:extLst>
              <a:ext uri="{FF2B5EF4-FFF2-40B4-BE49-F238E27FC236}">
                <a16:creationId xmlns:a16="http://schemas.microsoft.com/office/drawing/2014/main" id="{ADE7ECD0-9419-49EF-95C1-EA5771CA9E73}"/>
              </a:ext>
            </a:extLst>
          </p:cNvPr>
          <p:cNvGrpSpPr/>
          <p:nvPr/>
        </p:nvGrpSpPr>
        <p:grpSpPr>
          <a:xfrm>
            <a:off x="5410988" y="4602251"/>
            <a:ext cx="2372282" cy="840849"/>
            <a:chOff x="5410988" y="4602251"/>
            <a:chExt cx="2372282" cy="840849"/>
          </a:xfrm>
        </p:grpSpPr>
        <p:sp>
          <p:nvSpPr>
            <p:cNvPr id="13" name="Rectangle 12"/>
            <p:cNvSpPr/>
            <p:nvPr/>
          </p:nvSpPr>
          <p:spPr bwMode="auto">
            <a:xfrm>
              <a:off x="5410988" y="4602251"/>
              <a:ext cx="2372282" cy="840849"/>
            </a:xfrm>
            <a:prstGeom prst="rect">
              <a:avLst/>
            </a:prstGeom>
            <a:solidFill>
              <a:srgbClr val="2576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10" name="Picture 9"/>
            <p:cNvPicPr>
              <a:picLocks noChangeAspect="1"/>
            </p:cNvPicPr>
            <p:nvPr/>
          </p:nvPicPr>
          <p:blipFill>
            <a:blip r:embed="rId8"/>
            <a:stretch>
              <a:fillRect/>
            </a:stretch>
          </p:blipFill>
          <p:spPr>
            <a:xfrm>
              <a:off x="5655163" y="4826719"/>
              <a:ext cx="277670" cy="366525"/>
            </a:xfrm>
            <a:prstGeom prst="rect">
              <a:avLst/>
            </a:prstGeom>
          </p:spPr>
        </p:pic>
        <p:sp>
          <p:nvSpPr>
            <p:cNvPr id="19" name="Rectangle 18"/>
            <p:cNvSpPr/>
            <p:nvPr/>
          </p:nvSpPr>
          <p:spPr>
            <a:xfrm>
              <a:off x="5963291" y="4856239"/>
              <a:ext cx="812915" cy="341632"/>
            </a:xfrm>
            <a:prstGeom prst="rect">
              <a:avLst/>
            </a:prstGeom>
          </p:spPr>
          <p:txBody>
            <a:bodyPr wrap="none">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Server</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pic>
        <p:nvPicPr>
          <p:cNvPr id="42" name="Picture 41"/>
          <p:cNvPicPr>
            <a:picLocks noChangeAspect="1"/>
          </p:cNvPicPr>
          <p:nvPr/>
        </p:nvPicPr>
        <p:blipFill>
          <a:blip r:embed="rId3"/>
          <a:stretch>
            <a:fillRect/>
          </a:stretch>
        </p:blipFill>
        <p:spPr>
          <a:xfrm>
            <a:off x="6487502" y="2943881"/>
            <a:ext cx="152091" cy="543181"/>
          </a:xfrm>
          <a:prstGeom prst="rect">
            <a:avLst/>
          </a:prstGeom>
        </p:spPr>
      </p:pic>
      <p:pic>
        <p:nvPicPr>
          <p:cNvPr id="44" name="Picture 43"/>
          <p:cNvPicPr>
            <a:picLocks noChangeAspect="1"/>
          </p:cNvPicPr>
          <p:nvPr/>
        </p:nvPicPr>
        <p:blipFill>
          <a:blip r:embed="rId3"/>
          <a:stretch>
            <a:fillRect/>
          </a:stretch>
        </p:blipFill>
        <p:spPr>
          <a:xfrm>
            <a:off x="6487502" y="4052018"/>
            <a:ext cx="152091" cy="543181"/>
          </a:xfrm>
          <a:prstGeom prst="rect">
            <a:avLst/>
          </a:prstGeom>
        </p:spPr>
      </p:pic>
      <p:pic>
        <p:nvPicPr>
          <p:cNvPr id="45" name="Picture 44"/>
          <p:cNvPicPr>
            <a:picLocks noChangeAspect="1"/>
          </p:cNvPicPr>
          <p:nvPr/>
        </p:nvPicPr>
        <p:blipFill>
          <a:blip r:embed="rId3"/>
          <a:stretch>
            <a:fillRect/>
          </a:stretch>
        </p:blipFill>
        <p:spPr>
          <a:xfrm>
            <a:off x="6478843" y="5425202"/>
            <a:ext cx="152091" cy="543181"/>
          </a:xfrm>
          <a:prstGeom prst="rect">
            <a:avLst/>
          </a:prstGeom>
        </p:spPr>
      </p:pic>
      <p:grpSp>
        <p:nvGrpSpPr>
          <p:cNvPr id="4" name="Group 3">
            <a:extLst>
              <a:ext uri="{FF2B5EF4-FFF2-40B4-BE49-F238E27FC236}">
                <a16:creationId xmlns:a16="http://schemas.microsoft.com/office/drawing/2014/main" id="{582A7F4E-2991-4198-B61E-69D1ECE371EA}"/>
              </a:ext>
            </a:extLst>
          </p:cNvPr>
          <p:cNvGrpSpPr/>
          <p:nvPr/>
        </p:nvGrpSpPr>
        <p:grpSpPr>
          <a:xfrm>
            <a:off x="5424245" y="5973836"/>
            <a:ext cx="2362693" cy="540913"/>
            <a:chOff x="5424245" y="5973836"/>
            <a:chExt cx="2362693" cy="540913"/>
          </a:xfrm>
        </p:grpSpPr>
        <p:sp>
          <p:nvSpPr>
            <p:cNvPr id="14" name="Rectangle 13"/>
            <p:cNvSpPr/>
            <p:nvPr/>
          </p:nvSpPr>
          <p:spPr bwMode="auto">
            <a:xfrm>
              <a:off x="5424245" y="5973836"/>
              <a:ext cx="2362693" cy="540913"/>
            </a:xfrm>
            <a:prstGeom prst="rect">
              <a:avLst/>
            </a:prstGeom>
            <a:solidFill>
              <a:srgbClr val="2576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24" name="Picture 23"/>
            <p:cNvPicPr>
              <a:picLocks noChangeAspect="1"/>
            </p:cNvPicPr>
            <p:nvPr/>
          </p:nvPicPr>
          <p:blipFill>
            <a:blip r:embed="rId9"/>
            <a:stretch>
              <a:fillRect/>
            </a:stretch>
          </p:blipFill>
          <p:spPr>
            <a:xfrm>
              <a:off x="5664863" y="6095843"/>
              <a:ext cx="258269" cy="344359"/>
            </a:xfrm>
            <a:prstGeom prst="rect">
              <a:avLst/>
            </a:prstGeom>
          </p:spPr>
        </p:pic>
        <p:sp>
          <p:nvSpPr>
            <p:cNvPr id="46" name="Rectangle 45"/>
            <p:cNvSpPr/>
            <p:nvPr/>
          </p:nvSpPr>
          <p:spPr>
            <a:xfrm>
              <a:off x="6320293" y="6095843"/>
              <a:ext cx="1106586" cy="341632"/>
            </a:xfrm>
            <a:prstGeom prst="rect">
              <a:avLst/>
            </a:prstGeom>
          </p:spPr>
          <p:txBody>
            <a:bodyPr wrap="none">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Database</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cxnSp>
        <p:nvCxnSpPr>
          <p:cNvPr id="29" name="Straight Connector 28"/>
          <p:cNvCxnSpPr/>
          <p:nvPr/>
        </p:nvCxnSpPr>
        <p:spPr>
          <a:xfrm flipV="1">
            <a:off x="4578458" y="4323608"/>
            <a:ext cx="6962612" cy="33136"/>
          </a:xfrm>
          <a:prstGeom prst="line">
            <a:avLst/>
          </a:prstGeom>
          <a:ln w="28575">
            <a:solidFill>
              <a:srgbClr val="FFFFFF">
                <a:alpha val="65098"/>
              </a:srgb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C07C166-A487-45CA-8D23-A0ABD79EDD6D}"/>
              </a:ext>
            </a:extLst>
          </p:cNvPr>
          <p:cNvGrpSpPr/>
          <p:nvPr/>
        </p:nvGrpSpPr>
        <p:grpSpPr>
          <a:xfrm>
            <a:off x="388868" y="3062339"/>
            <a:ext cx="5083561" cy="2757077"/>
            <a:chOff x="388868" y="3062339"/>
            <a:chExt cx="5083561" cy="2757077"/>
          </a:xfrm>
        </p:grpSpPr>
        <p:sp>
          <p:nvSpPr>
            <p:cNvPr id="48" name="Oval 47"/>
            <p:cNvSpPr/>
            <p:nvPr/>
          </p:nvSpPr>
          <p:spPr bwMode="auto">
            <a:xfrm>
              <a:off x="5357326" y="4974681"/>
              <a:ext cx="115103" cy="115103"/>
            </a:xfrm>
            <a:prstGeom prst="ellipse">
              <a:avLst/>
            </a:prstGeom>
            <a:solidFill>
              <a:srgbClr val="FECC52"/>
            </a:solidFill>
            <a:ln w="285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6" name="Group 5">
              <a:extLst>
                <a:ext uri="{FF2B5EF4-FFF2-40B4-BE49-F238E27FC236}">
                  <a16:creationId xmlns:a16="http://schemas.microsoft.com/office/drawing/2014/main" id="{AEA322A7-CAC3-4066-9503-8EDFD164E1A8}"/>
                </a:ext>
              </a:extLst>
            </p:cNvPr>
            <p:cNvGrpSpPr/>
            <p:nvPr/>
          </p:nvGrpSpPr>
          <p:grpSpPr>
            <a:xfrm>
              <a:off x="388868" y="3062339"/>
              <a:ext cx="4968458" cy="2757077"/>
              <a:chOff x="388868" y="3062339"/>
              <a:chExt cx="4968458" cy="2757077"/>
            </a:xfrm>
          </p:grpSpPr>
          <p:sp>
            <p:nvSpPr>
              <p:cNvPr id="56" name="Rectangle 55"/>
              <p:cNvSpPr/>
              <p:nvPr/>
            </p:nvSpPr>
            <p:spPr bwMode="auto">
              <a:xfrm>
                <a:off x="388868" y="3062339"/>
                <a:ext cx="4303821" cy="2757077"/>
              </a:xfrm>
              <a:prstGeom prst="rect">
                <a:avLst/>
              </a:prstGeom>
              <a:solidFill>
                <a:srgbClr val="2576BB">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 </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5" name="Rectangle 54"/>
              <p:cNvSpPr/>
              <p:nvPr/>
            </p:nvSpPr>
            <p:spPr>
              <a:xfrm>
                <a:off x="717239" y="3232042"/>
                <a:ext cx="3980981" cy="2431435"/>
              </a:xfrm>
              <a:prstGeom prst="rect">
                <a:avLst/>
              </a:prstGeom>
            </p:spPr>
            <p:txBody>
              <a:bodyPr wrap="square">
                <a:spAutoFit/>
              </a:bodyPr>
              <a:lstStyle/>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Semilight"/>
                    <a:ea typeface="+mn-ea"/>
                    <a:cs typeface="+mn-cs"/>
                  </a:rPr>
                  <a:t>Logical</a:t>
                </a: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 not bound to server instance</a:t>
                </a:r>
              </a:p>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Semilight"/>
                    <a:ea typeface="+mn-ea"/>
                    <a:cs typeface="+mn-cs"/>
                  </a:rPr>
                  <a:t>Connection endpoint </a:t>
                </a: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for MySQL server.</a:t>
                </a:r>
              </a:p>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Can create one to many user databases.</a:t>
                </a:r>
              </a:p>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Highly available with automatic failover.</a:t>
                </a:r>
              </a:p>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Pinned to a </a:t>
                </a:r>
                <a:r>
                  <a:rPr kumimoji="0" lang="en-US" sz="1600" b="1" i="0" u="none" strike="noStrike" kern="1200" cap="none" spc="0" normalizeH="0" baseline="0" noProof="0" dirty="0">
                    <a:ln>
                      <a:noFill/>
                    </a:ln>
                    <a:solidFill>
                      <a:srgbClr val="FFFFFF"/>
                    </a:solidFill>
                    <a:effectLst/>
                    <a:uLnTx/>
                    <a:uFillTx/>
                    <a:latin typeface="Segoe UI Semilight"/>
                    <a:ea typeface="+mn-ea"/>
                    <a:cs typeface="+mn-cs"/>
                  </a:rPr>
                  <a:t>region</a:t>
                </a:r>
              </a:p>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Semilight"/>
                    <a:ea typeface="+mn-ea"/>
                    <a:cs typeface="+mn-cs"/>
                  </a:rPr>
                  <a:t>Policy scope</a:t>
                </a: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 e.g. firewall rules, recovery, </a:t>
                </a:r>
              </a:p>
              <a:p>
                <a:pPr marL="6350" marR="0" lvl="1" indent="0" algn="l" defTabSz="932742"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Semilight"/>
                    <a:ea typeface="+mn-ea"/>
                    <a:cs typeface="+mn-cs"/>
                  </a:rPr>
                  <a:t>monitoring and management.</a:t>
                </a:r>
              </a:p>
            </p:txBody>
          </p:sp>
          <p:cxnSp>
            <p:nvCxnSpPr>
              <p:cNvPr id="67" name="Straight Connector 66"/>
              <p:cNvCxnSpPr>
                <a:stCxn id="48" idx="2"/>
              </p:cNvCxnSpPr>
              <p:nvPr/>
            </p:nvCxnSpPr>
            <p:spPr>
              <a:xfrm flipH="1">
                <a:off x="4578458" y="5032233"/>
                <a:ext cx="778868" cy="0"/>
              </a:xfrm>
              <a:prstGeom prst="line">
                <a:avLst/>
              </a:prstGeom>
              <a:ln w="19050">
                <a:solidFill>
                  <a:srgbClr val="FECC52"/>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68" name="Picture 67"/>
            <p:cNvPicPr>
              <a:picLocks noChangeAspect="1"/>
            </p:cNvPicPr>
            <p:nvPr/>
          </p:nvPicPr>
          <p:blipFill>
            <a:blip r:embed="rId10"/>
            <a:stretch>
              <a:fillRect/>
            </a:stretch>
          </p:blipFill>
          <p:spPr>
            <a:xfrm>
              <a:off x="457200" y="3350069"/>
              <a:ext cx="248568" cy="183724"/>
            </a:xfrm>
            <a:prstGeom prst="rect">
              <a:avLst/>
            </a:prstGeom>
          </p:spPr>
        </p:pic>
        <p:pic>
          <p:nvPicPr>
            <p:cNvPr id="69" name="Picture 68"/>
            <p:cNvPicPr>
              <a:picLocks noChangeAspect="1"/>
            </p:cNvPicPr>
            <p:nvPr/>
          </p:nvPicPr>
          <p:blipFill>
            <a:blip r:embed="rId10"/>
            <a:stretch>
              <a:fillRect/>
            </a:stretch>
          </p:blipFill>
          <p:spPr>
            <a:xfrm>
              <a:off x="457200" y="3670528"/>
              <a:ext cx="248568" cy="183724"/>
            </a:xfrm>
            <a:prstGeom prst="rect">
              <a:avLst/>
            </a:prstGeom>
          </p:spPr>
        </p:pic>
        <p:pic>
          <p:nvPicPr>
            <p:cNvPr id="70" name="Picture 69"/>
            <p:cNvPicPr>
              <a:picLocks noChangeAspect="1"/>
            </p:cNvPicPr>
            <p:nvPr/>
          </p:nvPicPr>
          <p:blipFill>
            <a:blip r:embed="rId10"/>
            <a:stretch>
              <a:fillRect/>
            </a:stretch>
          </p:blipFill>
          <p:spPr>
            <a:xfrm>
              <a:off x="451963" y="4007879"/>
              <a:ext cx="248568" cy="183724"/>
            </a:xfrm>
            <a:prstGeom prst="rect">
              <a:avLst/>
            </a:prstGeom>
          </p:spPr>
        </p:pic>
        <p:pic>
          <p:nvPicPr>
            <p:cNvPr id="71" name="Picture 70"/>
            <p:cNvPicPr>
              <a:picLocks noChangeAspect="1"/>
            </p:cNvPicPr>
            <p:nvPr/>
          </p:nvPicPr>
          <p:blipFill>
            <a:blip r:embed="rId10"/>
            <a:stretch>
              <a:fillRect/>
            </a:stretch>
          </p:blipFill>
          <p:spPr>
            <a:xfrm>
              <a:off x="451963" y="4335094"/>
              <a:ext cx="248568" cy="183724"/>
            </a:xfrm>
            <a:prstGeom prst="rect">
              <a:avLst/>
            </a:prstGeom>
          </p:spPr>
        </p:pic>
        <p:pic>
          <p:nvPicPr>
            <p:cNvPr id="74" name="Picture 73"/>
            <p:cNvPicPr>
              <a:picLocks noChangeAspect="1"/>
            </p:cNvPicPr>
            <p:nvPr/>
          </p:nvPicPr>
          <p:blipFill>
            <a:blip r:embed="rId10"/>
            <a:stretch>
              <a:fillRect/>
            </a:stretch>
          </p:blipFill>
          <p:spPr>
            <a:xfrm>
              <a:off x="470611" y="4688521"/>
              <a:ext cx="248568" cy="183724"/>
            </a:xfrm>
            <a:prstGeom prst="rect">
              <a:avLst/>
            </a:prstGeom>
          </p:spPr>
        </p:pic>
        <p:pic>
          <p:nvPicPr>
            <p:cNvPr id="75" name="Picture 74"/>
            <p:cNvPicPr>
              <a:picLocks noChangeAspect="1"/>
            </p:cNvPicPr>
            <p:nvPr/>
          </p:nvPicPr>
          <p:blipFill>
            <a:blip r:embed="rId10"/>
            <a:stretch>
              <a:fillRect/>
            </a:stretch>
          </p:blipFill>
          <p:spPr>
            <a:xfrm>
              <a:off x="461096" y="5091455"/>
              <a:ext cx="248568" cy="183724"/>
            </a:xfrm>
            <a:prstGeom prst="rect">
              <a:avLst/>
            </a:prstGeom>
          </p:spPr>
        </p:pic>
      </p:grpSp>
      <p:pic>
        <p:nvPicPr>
          <p:cNvPr id="76" name="Picture 75"/>
          <p:cNvPicPr>
            <a:picLocks noChangeAspect="1"/>
          </p:cNvPicPr>
          <p:nvPr/>
        </p:nvPicPr>
        <p:blipFill rotWithShape="1">
          <a:blip r:embed="rId11"/>
          <a:srcRect t="1" r="61901" b="-4043"/>
          <a:stretch/>
        </p:blipFill>
        <p:spPr>
          <a:xfrm>
            <a:off x="10063659" y="4642545"/>
            <a:ext cx="648516" cy="792985"/>
          </a:xfrm>
          <a:prstGeom prst="rect">
            <a:avLst/>
          </a:prstGeom>
        </p:spPr>
      </p:pic>
    </p:spTree>
    <p:extLst>
      <p:ext uri="{BB962C8B-B14F-4D97-AF65-F5344CB8AC3E}">
        <p14:creationId xmlns:p14="http://schemas.microsoft.com/office/powerpoint/2010/main" val="3861239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par>
                                <p:cTn id="12" presetID="10"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D138E69B-724A-4446-A2DA-FF3B08B1663E}"/>
    </a:ext>
  </a:extLst>
</a:theme>
</file>

<file path=ppt/theme/theme3.xml><?xml version="1.0" encoding="utf-8"?>
<a:theme xmlns:a="http://schemas.openxmlformats.org/drawingml/2006/main" name="1_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6" ma:contentTypeDescription="" ma:contentTypeScope="" ma:versionID="d383a91d1b86d4650368c84defa1a2c1">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2cfdfd5a193d92c0d7e2d70576dfb5fb"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element ref="ns1:_ip_UnifiedCompliancePolicyProperties" minOccurs="0"/>
                <xsd:element ref="ns1:_ip_UnifiedCompliancePolicyUIAction"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3" nillable="true" ma:displayName="Last Shared By User" ma:description="" ma:internalName="LastSharedByUser" ma:readOnly="true">
      <xsd:simpleType>
        <xsd:restriction base="dms:Note">
          <xsd:maxLength value="255"/>
        </xsd:restriction>
      </xsd:simpleType>
    </xsd:element>
    <xsd:element name="LastSharedByTime" ma:index="4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ip_UnifiedCompliancePolicyUIAction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d12e2661e9634d9aa98bbb375f31aced>
    <Event_x0020_Start_x0020_Date xmlns="01c77077-aee4-4b5f-bd4e-9cd40a6fff29">2017-05-10T07:00:00+00:00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iaa5f83406f94009a0f6a3e890699ff7>
    <External_x0020_Speaker xmlns="01c77077-aee4-4b5f-bd4e-9cd40a6fff29">Jason Anderson</External_x0020_Speaker>
    <m6878b9dd7994da4ba144f95347d99c6 xmlns="01c77077-aee4-4b5f-bd4e-9cd40a6fff29">
      <Terms xmlns="http://schemas.microsoft.com/office/infopath/2007/PartnerControls"/>
    </m6878b9dd7994da4ba144f95347d99c6>
    <Presentation_x0020_Date xmlns="01c77077-aee4-4b5f-bd4e-9cd40a6fff29">2017-05-10T07:00:00+00:00</Presentation_x0020_Date>
    <fc15c16204564de583b4c942b10d19ec xmlns="01c77077-aee4-4b5f-bd4e-9cd40a6fff29">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_ip_UnifiedCompliancePolicyProperties xmlns="http://schemas.microsoft.com/sharepoint/v3" xsi:nil="true"/>
    <Session_x0020_Code xmlns="01c77077-aee4-4b5f-bd4e-9cd40a6fff29">B8045</Session_x0020_Code>
    <Event_x0020_End_x0020_Date xmlns="01c77077-aee4-4b5f-bd4e-9cd40a6fff29">2017-05-12T07:00:00+00:00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NumberofDownloads xmlns="230e9df3-be65-4c73-a93b-d1236ebd677e" xsi:nil="true"/>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2017</TermName>
          <TermId xmlns="http://schemas.microsoft.com/office/infopath/2007/PartnerControls">0407fc0d-d203-4d0a-848e-0398e286e7e2</TermId>
        </TermInfo>
      </Terms>
    </TaxKeywordTaxHTField>
    <TaxCatchAll xmlns="230e9df3-be65-4c73-a93b-d1236ebd677e">
      <Value>47</Value>
      <Value>53</Value>
      <Value>52</Value>
      <Value>316</Value>
      <Value>315</Value>
    </TaxCatchAll>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A408956B-D258-40C7-8C24-091EC53E3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http://purl.org/dc/elements/1.1/"/>
    <ds:schemaRef ds:uri="http://schemas.microsoft.com/sharepoint/v3"/>
    <ds:schemaRef ds:uri="http://purl.org/dc/terms/"/>
    <ds:schemaRef ds:uri="http://schemas.microsoft.com/office/infopath/2007/PartnerControls"/>
    <ds:schemaRef ds:uri="230e9df3-be65-4c73-a93b-d1236ebd677e"/>
    <ds:schemaRef ds:uri="http://purl.org/dc/dcmitype/"/>
    <ds:schemaRef ds:uri="01c77077-aee4-4b5f-bd4e-9cd40a6fff29"/>
    <ds:schemaRef ds:uri="http://schemas.openxmlformats.org/package/2006/metadata/core-properties"/>
    <ds:schemaRef ds:uri="8ff673fc-3231-4e3a-893b-6d7f7cd3276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Microsoft_Build2017_Template</Template>
  <TotalTime>18</TotalTime>
  <Words>2661</Words>
  <Application>Microsoft Office PowerPoint</Application>
  <PresentationFormat>Custom</PresentationFormat>
  <Paragraphs>488</Paragraphs>
  <Slides>36</Slides>
  <Notes>36</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0" baseType="lpstr">
      <vt:lpstr>Arial</vt:lpstr>
      <vt:lpstr>Calibri</vt:lpstr>
      <vt:lpstr>Consolas</vt:lpstr>
      <vt:lpstr>Segoe UI</vt:lpstr>
      <vt:lpstr>Segoe UI Light</vt:lpstr>
      <vt:lpstr>Segoe UI Semibold</vt:lpstr>
      <vt:lpstr>Segoe UI Semilight</vt:lpstr>
      <vt:lpstr>Times New Roman</vt:lpstr>
      <vt:lpstr>Wingdings</vt:lpstr>
      <vt:lpstr>Wingdings 3</vt:lpstr>
      <vt:lpstr>5-50111_Build 2017_LIGHT GRAY TEMPLATE</vt:lpstr>
      <vt:lpstr>5-50111_Build 2017_DARK GRAY TEMPLATE</vt:lpstr>
      <vt:lpstr>1_5-50111_Build 2017_LIGHT GRAY TEMPLATE</vt:lpstr>
      <vt:lpstr>think-cell Slide</vt:lpstr>
      <vt:lpstr>PowerPoint Presentation</vt:lpstr>
      <vt:lpstr>How to get started with Azure Database for MySQL</vt:lpstr>
      <vt:lpstr>Agenda</vt:lpstr>
      <vt:lpstr>Azure Database Services Platform</vt:lpstr>
      <vt:lpstr>Azure Database for MySQL</vt:lpstr>
      <vt:lpstr>PowerPoint Presentation</vt:lpstr>
      <vt:lpstr>Some of our customers in China </vt:lpstr>
      <vt:lpstr>Service Overview</vt:lpstr>
      <vt:lpstr>Conceptual Model</vt:lpstr>
      <vt:lpstr>Create, Connect and Manage</vt:lpstr>
      <vt:lpstr>Security built in</vt:lpstr>
      <vt:lpstr>Performance Tiers</vt:lpstr>
      <vt:lpstr>Performance Levels Measured in Compute Units</vt:lpstr>
      <vt:lpstr>Flexible Service Tiers for any Workload</vt:lpstr>
      <vt:lpstr>Flexible Service Tiers for any Workload</vt:lpstr>
      <vt:lpstr>Flexible Service Tiers for any Workload</vt:lpstr>
      <vt:lpstr>Public Preview Service Tier Availability</vt:lpstr>
      <vt:lpstr>PowerPoint Presentation</vt:lpstr>
      <vt:lpstr>It’s all about the apps, though</vt:lpstr>
      <vt:lpstr>No need to learn new tools or frameworks </vt:lpstr>
      <vt:lpstr>Integration with Azure Web Apps</vt:lpstr>
      <vt:lpstr>Demo</vt:lpstr>
      <vt:lpstr>But don’t take our word for it…</vt:lpstr>
      <vt:lpstr>School District 42 Matt Williams Systems Analyst</vt:lpstr>
      <vt:lpstr>School District No. 42  Maple Ridge – Pitt Meadows </vt:lpstr>
      <vt:lpstr>Before the move to Azure</vt:lpstr>
      <vt:lpstr>Move to Azure</vt:lpstr>
      <vt:lpstr>Migration to Azure Database for MySQL</vt:lpstr>
      <vt:lpstr>Demo</vt:lpstr>
      <vt:lpstr>And that’s not all…</vt:lpstr>
      <vt:lpstr>Kevin Listor Web Developer, Geekwire.com</vt:lpstr>
      <vt:lpstr>To Recap…</vt:lpstr>
      <vt:lpstr>Call to action</vt:lpstr>
      <vt:lpstr>Related sessions</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started with the new Azure DBMS for MySQL.</dc:title>
  <dc:subject>Microsoft Build 2017</dc:subject>
  <dc:creator>MS Events</dc:creator>
  <cp:keywords>Microsoft Build 2017</cp:keywords>
  <dc:description>Template: Mitchell Derrey, Silver Fox Productions_x000d_
Formatting: _x000d_
Audience Type:</dc:description>
  <cp:lastModifiedBy>Caitlyn Ryan</cp:lastModifiedBy>
  <cp:revision>6</cp:revision>
  <dcterms:created xsi:type="dcterms:W3CDTF">2017-05-09T21:22:02Z</dcterms:created>
  <dcterms:modified xsi:type="dcterms:W3CDTF">2017-05-11T18:36:32Z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